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64"/>
  </p:notesMasterIdLst>
  <p:sldIdLst>
    <p:sldId id="407" r:id="rId2"/>
    <p:sldId id="368" r:id="rId3"/>
    <p:sldId id="267" r:id="rId4"/>
    <p:sldId id="490" r:id="rId5"/>
    <p:sldId id="268" r:id="rId6"/>
    <p:sldId id="271" r:id="rId7"/>
    <p:sldId id="270" r:id="rId8"/>
    <p:sldId id="491" r:id="rId9"/>
    <p:sldId id="276" r:id="rId10"/>
    <p:sldId id="278" r:id="rId11"/>
    <p:sldId id="280" r:id="rId12"/>
    <p:sldId id="408" r:id="rId13"/>
    <p:sldId id="393" r:id="rId14"/>
    <p:sldId id="394" r:id="rId15"/>
    <p:sldId id="409" r:id="rId16"/>
    <p:sldId id="397" r:id="rId17"/>
    <p:sldId id="308" r:id="rId18"/>
    <p:sldId id="309" r:id="rId19"/>
    <p:sldId id="286" r:id="rId20"/>
    <p:sldId id="287" r:id="rId21"/>
    <p:sldId id="289" r:id="rId22"/>
    <p:sldId id="292" r:id="rId23"/>
    <p:sldId id="489" r:id="rId24"/>
    <p:sldId id="290" r:id="rId25"/>
    <p:sldId id="311" r:id="rId26"/>
    <p:sldId id="492" r:id="rId27"/>
    <p:sldId id="411" r:id="rId28"/>
    <p:sldId id="412" r:id="rId29"/>
    <p:sldId id="413" r:id="rId30"/>
    <p:sldId id="414" r:id="rId31"/>
    <p:sldId id="415" r:id="rId32"/>
    <p:sldId id="416" r:id="rId33"/>
    <p:sldId id="417" r:id="rId34"/>
    <p:sldId id="418" r:id="rId35"/>
    <p:sldId id="419" r:id="rId36"/>
    <p:sldId id="421" r:id="rId37"/>
    <p:sldId id="423" r:id="rId38"/>
    <p:sldId id="424" r:id="rId39"/>
    <p:sldId id="425" r:id="rId40"/>
    <p:sldId id="426" r:id="rId41"/>
    <p:sldId id="428" r:id="rId42"/>
    <p:sldId id="429" r:id="rId43"/>
    <p:sldId id="430" r:id="rId44"/>
    <p:sldId id="431" r:id="rId45"/>
    <p:sldId id="433" r:id="rId46"/>
    <p:sldId id="435" r:id="rId47"/>
    <p:sldId id="436" r:id="rId48"/>
    <p:sldId id="437" r:id="rId49"/>
    <p:sldId id="438" r:id="rId50"/>
    <p:sldId id="439" r:id="rId51"/>
    <p:sldId id="440" r:id="rId52"/>
    <p:sldId id="442" r:id="rId53"/>
    <p:sldId id="443" r:id="rId54"/>
    <p:sldId id="444" r:id="rId55"/>
    <p:sldId id="445" r:id="rId56"/>
    <p:sldId id="446" r:id="rId57"/>
    <p:sldId id="447" r:id="rId58"/>
    <p:sldId id="448" r:id="rId59"/>
    <p:sldId id="449" r:id="rId60"/>
    <p:sldId id="450" r:id="rId61"/>
    <p:sldId id="451" r:id="rId62"/>
    <p:sldId id="452"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EDFB"/>
    <a:srgbClr val="FFFFFF"/>
    <a:srgbClr val="FF0000"/>
    <a:srgbClr val="FFCCFF"/>
    <a:srgbClr val="FFCC99"/>
    <a:srgbClr val="3333FF"/>
    <a:srgbClr val="FFCC00"/>
    <a:srgbClr val="FF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58" autoAdjust="0"/>
    <p:restoredTop sz="94660"/>
  </p:normalViewPr>
  <p:slideViewPr>
    <p:cSldViewPr>
      <p:cViewPr varScale="1">
        <p:scale>
          <a:sx n="79" d="100"/>
          <a:sy n="79" d="100"/>
        </p:scale>
        <p:origin x="3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522CB5-0C28-45C3-B123-5A1527C99634}"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0B071-B531-47ED-9053-87B086F277A6}" type="slidenum">
              <a:rPr lang="en-US" smtClean="0"/>
              <a:pPr/>
              <a:t>‹#›</a:t>
            </a:fld>
            <a:endParaRPr lang="en-US"/>
          </a:p>
        </p:txBody>
      </p:sp>
    </p:spTree>
    <p:extLst>
      <p:ext uri="{BB962C8B-B14F-4D97-AF65-F5344CB8AC3E}">
        <p14:creationId xmlns:p14="http://schemas.microsoft.com/office/powerpoint/2010/main" val="352530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60B071-B531-47ED-9053-87B086F277A6}" type="slidenum">
              <a:rPr lang="en-US" smtClean="0"/>
              <a:pPr/>
              <a:t>12</a:t>
            </a:fld>
            <a:endParaRPr lang="en-US"/>
          </a:p>
        </p:txBody>
      </p:sp>
    </p:spTree>
    <p:extLst>
      <p:ext uri="{BB962C8B-B14F-4D97-AF65-F5344CB8AC3E}">
        <p14:creationId xmlns:p14="http://schemas.microsoft.com/office/powerpoint/2010/main" val="318841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A014674F-CFEB-4176-B451-2E13363309AA}"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3B671FB-41C9-4A1E-B0AC-39424C9060A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A102BA7-3E2E-4E55-99CE-A7F54DE98EB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DADC52B-FC38-4BA5-B582-78C44DD8983C}"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6914B348-AAB6-440E-B99D-1DDA4E6DDE6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946824E-432A-416F-8D81-7A2A5C544C16}"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AA3547B-F7B1-46E0-9DCC-6407CB939023}"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8FD1DCD-8B4F-489D-8154-8716EA99A7C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CAFDA96-B1F1-403C-814E-12FDE0F32F2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56A71A-10EE-4903-91EF-80FA5DA05E6B}"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3F48C72-D847-4381-979C-3F46E5EBCA1A}"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DC80364B-C461-4471-85F5-5CC49F2953A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33600"/>
            <a:ext cx="7772400" cy="1143000"/>
          </a:xfrm>
        </p:spPr>
        <p:txBody>
          <a:bodyPr>
            <a:noAutofit/>
          </a:bodyPr>
          <a:lstStyle/>
          <a:p>
            <a:r>
              <a:rPr lang="en-US" sz="3600" b="1" dirty="0" err="1" smtClean="0"/>
              <a:t>Cấu</a:t>
            </a:r>
            <a:r>
              <a:rPr lang="en-US" sz="3600" b="1" dirty="0" smtClean="0"/>
              <a:t> </a:t>
            </a:r>
            <a:r>
              <a:rPr lang="en-US" sz="3600" b="1" dirty="0" err="1" smtClean="0"/>
              <a:t>trúc</a:t>
            </a:r>
            <a:r>
              <a:rPr lang="en-US" sz="3600" b="1" dirty="0" smtClean="0"/>
              <a:t> </a:t>
            </a:r>
            <a:r>
              <a:rPr lang="en-US" sz="3600" b="1" dirty="0" err="1" smtClean="0"/>
              <a:t>cơ</a:t>
            </a:r>
            <a:r>
              <a:rPr lang="en-US" sz="3600" b="1" dirty="0" smtClean="0"/>
              <a:t> </a:t>
            </a:r>
            <a:r>
              <a:rPr lang="en-US" sz="3600" b="1" dirty="0" err="1" smtClean="0"/>
              <a:t>bản</a:t>
            </a:r>
            <a:r>
              <a:rPr lang="en-US" sz="3600" b="1" dirty="0" smtClean="0"/>
              <a:t> </a:t>
            </a:r>
            <a:r>
              <a:rPr lang="en-US" sz="3600" b="1" dirty="0" err="1" smtClean="0"/>
              <a:t>của</a:t>
            </a:r>
            <a:r>
              <a:rPr lang="en-US" sz="3600" b="1" dirty="0" smtClean="0"/>
              <a:t> </a:t>
            </a:r>
            <a:r>
              <a:rPr lang="en-US" sz="3600" b="1" dirty="0" err="1" smtClean="0"/>
              <a:t>bộ</a:t>
            </a:r>
            <a:r>
              <a:rPr lang="en-US" sz="3600" b="1" dirty="0" smtClean="0"/>
              <a:t> VXL 8088</a:t>
            </a:r>
            <a:endParaRPr lang="en-US" sz="3600" b="1" dirty="0"/>
          </a:p>
        </p:txBody>
      </p:sp>
      <p:sp>
        <p:nvSpPr>
          <p:cNvPr id="3" name="Content Placeholder 2"/>
          <p:cNvSpPr>
            <a:spLocks noGrp="1"/>
          </p:cNvSpPr>
          <p:nvPr>
            <p:ph sz="quarter" idx="1"/>
          </p:nvPr>
        </p:nvSpPr>
        <p:spPr>
          <a:xfrm>
            <a:off x="457200" y="1905000"/>
            <a:ext cx="7772400" cy="533400"/>
          </a:xfrm>
        </p:spPr>
        <p:txBody>
          <a:bodyPr>
            <a:normAutofit fontScale="92500" lnSpcReduction="20000"/>
          </a:bodyPr>
          <a:lstStyle/>
          <a:p>
            <a:pPr algn="ctr">
              <a:buNone/>
            </a:pPr>
            <a:r>
              <a:rPr lang="en-US" sz="3600" dirty="0" smtClean="0"/>
              <a:t>Chương7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cstate="print"/>
          <a:srcRect/>
          <a:stretch>
            <a:fillRect/>
          </a:stretch>
        </p:blipFill>
        <p:spPr bwMode="auto">
          <a:xfrm>
            <a:off x="1600200" y="990600"/>
            <a:ext cx="3810000" cy="1904999"/>
          </a:xfrm>
          <a:prstGeom prst="rect">
            <a:avLst/>
          </a:prstGeom>
          <a:noFill/>
          <a:ln w="9525">
            <a:noFill/>
            <a:miter lim="800000"/>
            <a:headEnd/>
            <a:tailEnd/>
          </a:ln>
        </p:spPr>
      </p:pic>
      <p:sp>
        <p:nvSpPr>
          <p:cNvPr id="111618" name="Rectangle 2"/>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800" b="1" dirty="0" err="1" smtClean="0">
                <a:solidFill>
                  <a:schemeClr val="tx2"/>
                </a:solidFill>
                <a:latin typeface="Times New Roman" pitchFamily="18" charset="0"/>
              </a:rPr>
              <a:t>Các</a:t>
            </a:r>
            <a:r>
              <a:rPr lang="en-US" sz="2800" b="1" dirty="0" smtClean="0">
                <a:solidFill>
                  <a:schemeClr val="tx2"/>
                </a:solidFill>
                <a:latin typeface="Times New Roman" pitchFamily="18" charset="0"/>
              </a:rPr>
              <a:t> </a:t>
            </a:r>
            <a:r>
              <a:rPr lang="en-US" sz="2800" b="1" dirty="0" err="1">
                <a:solidFill>
                  <a:schemeClr val="tx2"/>
                </a:solidFill>
                <a:latin typeface="Times New Roman" pitchFamily="18" charset="0"/>
              </a:rPr>
              <a:t>thanh</a:t>
            </a:r>
            <a:r>
              <a:rPr lang="en-US" sz="2800" b="1" dirty="0">
                <a:solidFill>
                  <a:schemeClr val="tx2"/>
                </a:solidFill>
                <a:latin typeface="Times New Roman" pitchFamily="18" charset="0"/>
              </a:rPr>
              <a:t> </a:t>
            </a:r>
            <a:r>
              <a:rPr lang="en-US" sz="2800" b="1" dirty="0" err="1">
                <a:solidFill>
                  <a:schemeClr val="tx2"/>
                </a:solidFill>
                <a:latin typeface="Times New Roman" pitchFamily="18" charset="0"/>
              </a:rPr>
              <a:t>ghi</a:t>
            </a:r>
            <a:r>
              <a:rPr lang="en-US" sz="2800" b="1" dirty="0">
                <a:solidFill>
                  <a:schemeClr val="tx2"/>
                </a:solidFill>
                <a:latin typeface="Times New Roman" pitchFamily="18" charset="0"/>
              </a:rPr>
              <a:t> </a:t>
            </a:r>
            <a:r>
              <a:rPr lang="en-US" sz="2800" b="1" dirty="0" err="1">
                <a:solidFill>
                  <a:schemeClr val="tx2"/>
                </a:solidFill>
                <a:latin typeface="Times New Roman" pitchFamily="18" charset="0"/>
              </a:rPr>
              <a:t>đa</a:t>
            </a:r>
            <a:r>
              <a:rPr lang="en-US" sz="2800" b="1" dirty="0">
                <a:solidFill>
                  <a:schemeClr val="tx2"/>
                </a:solidFill>
                <a:latin typeface="Times New Roman" pitchFamily="18" charset="0"/>
              </a:rPr>
              <a:t> </a:t>
            </a:r>
            <a:r>
              <a:rPr lang="en-US" sz="2800" b="1" dirty="0" err="1">
                <a:solidFill>
                  <a:schemeClr val="tx2"/>
                </a:solidFill>
                <a:latin typeface="Times New Roman" pitchFamily="18" charset="0"/>
              </a:rPr>
              <a:t>năng</a:t>
            </a:r>
            <a:r>
              <a:rPr lang="en-US" sz="2800" b="1" dirty="0">
                <a:solidFill>
                  <a:schemeClr val="tx2"/>
                </a:solidFill>
                <a:latin typeface="Times New Roman" pitchFamily="18" charset="0"/>
              </a:rPr>
              <a:t> </a:t>
            </a:r>
          </a:p>
        </p:txBody>
      </p:sp>
      <p:sp>
        <p:nvSpPr>
          <p:cNvPr id="111619" name="Rectangle 3"/>
          <p:cNvSpPr>
            <a:spLocks noChangeArrowheads="1"/>
          </p:cNvSpPr>
          <p:nvPr/>
        </p:nvSpPr>
        <p:spPr bwMode="auto">
          <a:xfrm>
            <a:off x="0" y="6553200"/>
            <a:ext cx="9144000" cy="304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17417" name="Rectangle 4"/>
          <p:cNvSpPr>
            <a:spLocks noGrp="1" noChangeArrowheads="1"/>
          </p:cNvSpPr>
          <p:nvPr>
            <p:ph sz="quarter" idx="1"/>
          </p:nvPr>
        </p:nvSpPr>
        <p:spPr>
          <a:xfrm>
            <a:off x="0" y="1447800"/>
            <a:ext cx="8915400" cy="5715000"/>
          </a:xfrm>
          <a:noFill/>
        </p:spPr>
        <p:txBody>
          <a:bodyPr/>
          <a:lstStyle/>
          <a:p>
            <a:pPr marL="114300" lvl="1" indent="0" algn="just" eaLnBrk="1" hangingPunct="1">
              <a:buFont typeface="Wingdings" pitchFamily="2" charset="2"/>
              <a:buChar char="v"/>
            </a:pPr>
            <a:endParaRPr lang="en-US" sz="2000" dirty="0" smtClean="0">
              <a:latin typeface="Times New Roman" pitchFamily="18" charset="0"/>
            </a:endParaRPr>
          </a:p>
          <a:p>
            <a:pPr marL="114300" lvl="1" indent="0" algn="just" eaLnBrk="1" hangingPunct="1">
              <a:buFont typeface="Wingdings" pitchFamily="2" charset="2"/>
              <a:buChar char="v"/>
            </a:pPr>
            <a:endParaRPr lang="en-US" sz="2000" dirty="0" smtClean="0">
              <a:latin typeface="Times New Roman" pitchFamily="18" charset="0"/>
            </a:endParaRPr>
          </a:p>
          <a:p>
            <a:pPr marL="114300" lvl="1" indent="0" algn="just" eaLnBrk="1" hangingPunct="1">
              <a:buFont typeface="Wingdings" pitchFamily="2" charset="2"/>
              <a:buChar char="v"/>
            </a:pPr>
            <a:endParaRPr lang="en-US" sz="2000" dirty="0" smtClean="0">
              <a:latin typeface="Times New Roman" pitchFamily="18" charset="0"/>
            </a:endParaRPr>
          </a:p>
          <a:p>
            <a:pPr marL="114300" lvl="1" indent="0" algn="just" eaLnBrk="1" hangingPunct="1">
              <a:buFont typeface="Wingdings" pitchFamily="2" charset="2"/>
              <a:buChar char="v"/>
            </a:pPr>
            <a:endParaRPr lang="en-US" sz="2000" dirty="0" smtClean="0">
              <a:latin typeface="Times New Roman" pitchFamily="18" charset="0"/>
            </a:endParaRPr>
          </a:p>
          <a:p>
            <a:pPr marL="114300" lvl="1" indent="0" algn="just" eaLnBrk="1" hangingPunct="1">
              <a:buFont typeface="Wingdings" pitchFamily="2" charset="2"/>
              <a:buChar char="v"/>
            </a:pPr>
            <a:r>
              <a:rPr lang="en-US" sz="2000" dirty="0" err="1" smtClean="0">
                <a:latin typeface="Times New Roman" pitchFamily="18" charset="0"/>
              </a:rPr>
              <a:t>Lưu</a:t>
            </a:r>
            <a:r>
              <a:rPr lang="en-US" sz="2000" dirty="0" smtClean="0">
                <a:latin typeface="Times New Roman" pitchFamily="18" charset="0"/>
              </a:rPr>
              <a:t> </a:t>
            </a:r>
            <a:r>
              <a:rPr lang="en-US" sz="2000" dirty="0" err="1" smtClean="0">
                <a:latin typeface="Times New Roman" pitchFamily="18" charset="0"/>
              </a:rPr>
              <a:t>trữ</a:t>
            </a:r>
            <a:r>
              <a:rPr lang="en-US" sz="2000" dirty="0" smtClean="0">
                <a:latin typeface="Times New Roman" pitchFamily="18" charset="0"/>
              </a:rPr>
              <a:t> </a:t>
            </a:r>
            <a:r>
              <a:rPr lang="en-US" sz="2000" dirty="0" err="1" smtClean="0">
                <a:latin typeface="Times New Roman" pitchFamily="18" charset="0"/>
              </a:rPr>
              <a:t>tạm</a:t>
            </a:r>
            <a:r>
              <a:rPr lang="en-US" sz="2000" dirty="0" smtClean="0">
                <a:latin typeface="Times New Roman" pitchFamily="18" charset="0"/>
              </a:rPr>
              <a:t> </a:t>
            </a:r>
            <a:r>
              <a:rPr lang="en-US" sz="2000" dirty="0" err="1" smtClean="0">
                <a:latin typeface="Times New Roman" pitchFamily="18" charset="0"/>
              </a:rPr>
              <a:t>thời</a:t>
            </a:r>
            <a:r>
              <a:rPr lang="en-US" sz="2000" dirty="0" smtClean="0">
                <a:latin typeface="Times New Roman" pitchFamily="18" charset="0"/>
              </a:rPr>
              <a:t> </a:t>
            </a:r>
            <a:r>
              <a:rPr lang="en-US" sz="2000" dirty="0" err="1" smtClean="0">
                <a:latin typeface="Times New Roman" pitchFamily="18" charset="0"/>
              </a:rPr>
              <a:t>dữ</a:t>
            </a:r>
            <a:r>
              <a:rPr lang="en-US" sz="2000" dirty="0" smtClean="0">
                <a:latin typeface="Times New Roman" pitchFamily="18" charset="0"/>
              </a:rPr>
              <a:t> </a:t>
            </a:r>
            <a:r>
              <a:rPr lang="en-US" sz="2000" dirty="0" err="1" smtClean="0">
                <a:latin typeface="Times New Roman" pitchFamily="18" charset="0"/>
              </a:rPr>
              <a:t>liệu</a:t>
            </a:r>
            <a:r>
              <a:rPr lang="en-US" sz="2000" dirty="0" smtClean="0">
                <a:latin typeface="Times New Roman" pitchFamily="18" charset="0"/>
              </a:rPr>
              <a:t> </a:t>
            </a:r>
            <a:r>
              <a:rPr lang="en-US" sz="2000" dirty="0" err="1" smtClean="0">
                <a:latin typeface="Times New Roman" pitchFamily="18" charset="0"/>
              </a:rPr>
              <a:t>để</a:t>
            </a:r>
            <a:r>
              <a:rPr lang="en-US" sz="2000" dirty="0" smtClean="0">
                <a:latin typeface="Times New Roman" pitchFamily="18" charset="0"/>
              </a:rPr>
              <a:t> </a:t>
            </a:r>
            <a:r>
              <a:rPr lang="en-US" sz="2000" dirty="0" err="1" smtClean="0">
                <a:latin typeface="Times New Roman" pitchFamily="18" charset="0"/>
              </a:rPr>
              <a:t>truy</a:t>
            </a:r>
            <a:r>
              <a:rPr lang="en-US" sz="2000" dirty="0" smtClean="0">
                <a:latin typeface="Times New Roman" pitchFamily="18" charset="0"/>
              </a:rPr>
              <a:t> </a:t>
            </a:r>
            <a:r>
              <a:rPr lang="en-US" sz="2000" dirty="0" err="1" smtClean="0">
                <a:latin typeface="Times New Roman" pitchFamily="18" charset="0"/>
              </a:rPr>
              <a:t>cập</a:t>
            </a:r>
            <a:r>
              <a:rPr lang="en-US" sz="2000" dirty="0" smtClean="0">
                <a:latin typeface="Times New Roman" pitchFamily="18" charset="0"/>
              </a:rPr>
              <a:t> </a:t>
            </a:r>
            <a:r>
              <a:rPr lang="en-US" sz="2000" dirty="0" err="1" smtClean="0">
                <a:latin typeface="Times New Roman" pitchFamily="18" charset="0"/>
              </a:rPr>
              <a:t>nhanh</a:t>
            </a:r>
            <a:r>
              <a:rPr lang="en-US" sz="2000" dirty="0" smtClean="0">
                <a:latin typeface="Times New Roman" pitchFamily="18" charset="0"/>
              </a:rPr>
              <a:t> </a:t>
            </a:r>
            <a:r>
              <a:rPr lang="en-US" sz="2000" dirty="0" err="1" smtClean="0">
                <a:latin typeface="Times New Roman" pitchFamily="18" charset="0"/>
              </a:rPr>
              <a:t>hơn</a:t>
            </a:r>
            <a:r>
              <a:rPr lang="en-US" sz="2000" dirty="0" smtClean="0">
                <a:latin typeface="Times New Roman" pitchFamily="18" charset="0"/>
              </a:rPr>
              <a:t> </a:t>
            </a:r>
            <a:r>
              <a:rPr lang="en-US" sz="2000" dirty="0" err="1" smtClean="0">
                <a:latin typeface="Times New Roman" pitchFamily="18" charset="0"/>
              </a:rPr>
              <a:t>tránh</a:t>
            </a:r>
            <a:r>
              <a:rPr lang="en-US" sz="2000" dirty="0" smtClean="0">
                <a:latin typeface="Times New Roman" pitchFamily="18" charset="0"/>
              </a:rPr>
              <a:t> </a:t>
            </a:r>
            <a:r>
              <a:rPr lang="en-US" sz="2000" dirty="0" err="1" smtClean="0">
                <a:latin typeface="Times New Roman" pitchFamily="18" charset="0"/>
              </a:rPr>
              <a:t>khỏi</a:t>
            </a:r>
            <a:r>
              <a:rPr lang="en-US" sz="2000" dirty="0" smtClean="0">
                <a:latin typeface="Times New Roman" pitchFamily="18" charset="0"/>
              </a:rPr>
              <a:t> </a:t>
            </a:r>
            <a:r>
              <a:rPr lang="en-US" sz="2000" dirty="0" err="1" smtClean="0">
                <a:latin typeface="Times New Roman" pitchFamily="18" charset="0"/>
              </a:rPr>
              <a:t>phải</a:t>
            </a:r>
            <a:r>
              <a:rPr lang="en-US" sz="2000" dirty="0" smtClean="0">
                <a:latin typeface="Times New Roman" pitchFamily="18" charset="0"/>
              </a:rPr>
              <a:t> </a:t>
            </a:r>
            <a:r>
              <a:rPr lang="en-US" sz="2000" dirty="0" err="1" smtClean="0">
                <a:latin typeface="Times New Roman" pitchFamily="18" charset="0"/>
              </a:rPr>
              <a:t>truy</a:t>
            </a:r>
            <a:r>
              <a:rPr lang="en-US" sz="2000" dirty="0" smtClean="0">
                <a:latin typeface="Times New Roman" pitchFamily="18" charset="0"/>
              </a:rPr>
              <a:t> </a:t>
            </a:r>
            <a:r>
              <a:rPr lang="en-US" sz="2000" dirty="0" err="1" smtClean="0">
                <a:latin typeface="Times New Roman" pitchFamily="18" charset="0"/>
              </a:rPr>
              <a:t>cập</a:t>
            </a:r>
            <a:r>
              <a:rPr lang="en-US" sz="2000" dirty="0" smtClean="0">
                <a:latin typeface="Times New Roman" pitchFamily="18" charset="0"/>
              </a:rPr>
              <a:t> </a:t>
            </a:r>
            <a:r>
              <a:rPr lang="en-US" sz="2000" dirty="0" err="1" smtClean="0">
                <a:latin typeface="Times New Roman" pitchFamily="18" charset="0"/>
              </a:rPr>
              <a:t>bộ</a:t>
            </a:r>
            <a:r>
              <a:rPr lang="en-US" sz="2000" dirty="0" smtClean="0">
                <a:latin typeface="Times New Roman" pitchFamily="18" charset="0"/>
              </a:rPr>
              <a:t> </a:t>
            </a:r>
            <a:r>
              <a:rPr lang="en-US" sz="2000" dirty="0" err="1" smtClean="0">
                <a:latin typeface="Times New Roman" pitchFamily="18" charset="0"/>
              </a:rPr>
              <a:t>nhớ</a:t>
            </a:r>
            <a:endParaRPr lang="en-US" sz="2000" dirty="0" smtClean="0">
              <a:latin typeface="Times New Roman" pitchFamily="18" charset="0"/>
            </a:endParaRPr>
          </a:p>
          <a:p>
            <a:pPr marL="801688" lvl="2" indent="-225425" eaLnBrk="1" hangingPunct="1"/>
            <a:r>
              <a:rPr lang="vi-VN" sz="2000" dirty="0" smtClean="0">
                <a:solidFill>
                  <a:srgbClr val="FF0000"/>
                </a:solidFill>
                <a:latin typeface="Times New Roman" pitchFamily="18" charset="0"/>
              </a:rPr>
              <a:t>AX (Accumulator):</a:t>
            </a:r>
            <a:r>
              <a:rPr lang="vi-VN" sz="2000" dirty="0" smtClean="0">
                <a:latin typeface="Times New Roman" pitchFamily="18" charset="0"/>
              </a:rPr>
              <a:t> Các thanh ghi này được sử dụng trong các </a:t>
            </a:r>
            <a:r>
              <a:rPr lang="en-US" sz="2000" dirty="0" err="1" smtClean="0">
                <a:latin typeface="Times New Roman" pitchFamily="18" charset="0"/>
              </a:rPr>
              <a:t>tính</a:t>
            </a:r>
            <a:r>
              <a:rPr lang="vi-VN" sz="2000" dirty="0" smtClean="0"/>
              <a:t>.</a:t>
            </a:r>
            <a:r>
              <a:rPr lang="en-US" sz="2000" dirty="0" smtClean="0"/>
              <a:t> </a:t>
            </a:r>
            <a:r>
              <a:rPr lang="vi-VN" sz="2000" dirty="0" smtClean="0">
                <a:solidFill>
                  <a:schemeClr val="tx1"/>
                </a:solidFill>
                <a:latin typeface="+mn-lt"/>
              </a:rPr>
              <a:t>Kết quả</a:t>
            </a:r>
            <a:r>
              <a:rPr lang="en-US" sz="2000" dirty="0" smtClean="0">
                <a:solidFill>
                  <a:schemeClr val="tx1"/>
                </a:solidFill>
                <a:latin typeface="+mn-lt"/>
              </a:rPr>
              <a:t> </a:t>
            </a:r>
            <a:r>
              <a:rPr lang="vi-VN" sz="2000" dirty="0" smtClean="0">
                <a:solidFill>
                  <a:schemeClr val="tx1"/>
                </a:solidFill>
                <a:latin typeface="+mn-lt"/>
              </a:rPr>
              <a:t>8 bit được chứa trong AL</a:t>
            </a:r>
            <a:endParaRPr lang="en-US" sz="2000" dirty="0" smtClean="0"/>
          </a:p>
          <a:p>
            <a:pPr marL="801688" lvl="2" indent="-225425" eaLnBrk="1" hangingPunct="1"/>
            <a:r>
              <a:rPr lang="vi-VN" sz="2000" dirty="0" smtClean="0"/>
              <a:t> </a:t>
            </a:r>
            <a:r>
              <a:rPr lang="vi-VN" sz="2000" dirty="0" smtClean="0">
                <a:solidFill>
                  <a:srgbClr val="FF0000"/>
                </a:solidFill>
                <a:latin typeface="Times New Roman" pitchFamily="18" charset="0"/>
              </a:rPr>
              <a:t>BX (Base):</a:t>
            </a:r>
            <a:r>
              <a:rPr lang="vi-VN" sz="2000" dirty="0" smtClean="0">
                <a:latin typeface="Times New Roman" pitchFamily="18" charset="0"/>
              </a:rPr>
              <a:t> thanh ghi cơ sở, thường chứa địa chỉ lệch của ô nhớ trong đoạn DS.</a:t>
            </a:r>
          </a:p>
          <a:p>
            <a:pPr marL="801688" lvl="2" indent="-225425" algn="just" eaLnBrk="1" hangingPunct="1">
              <a:buClr>
                <a:schemeClr val="tx1"/>
              </a:buClr>
            </a:pPr>
            <a:r>
              <a:rPr lang="vi-VN" sz="2000" dirty="0" smtClean="0">
                <a:solidFill>
                  <a:srgbClr val="FF0000"/>
                </a:solidFill>
                <a:latin typeface="Times New Roman" pitchFamily="18" charset="0"/>
              </a:rPr>
              <a:t>CX (Count):</a:t>
            </a:r>
            <a:r>
              <a:rPr lang="vi-VN" sz="2000" dirty="0" smtClean="0">
                <a:latin typeface="Times New Roman" pitchFamily="18" charset="0"/>
              </a:rPr>
              <a:t> thanh ghi đếm, CX thường chứa số lần lặp trong các lệnh lặp, CL thường chứa số lần dịch hoặc quay trong lệnh dịch và quay thanh ghi.</a:t>
            </a:r>
          </a:p>
          <a:p>
            <a:pPr marL="801688" lvl="2" indent="-225425" algn="just" eaLnBrk="1" hangingPunct="1">
              <a:buClr>
                <a:schemeClr val="tx1"/>
              </a:buClr>
            </a:pPr>
            <a:r>
              <a:rPr lang="vi-VN" sz="2000" dirty="0" smtClean="0">
                <a:solidFill>
                  <a:srgbClr val="FF0000"/>
                </a:solidFill>
                <a:latin typeface="Times New Roman" pitchFamily="18" charset="0"/>
              </a:rPr>
              <a:t>DX (Data):</a:t>
            </a:r>
            <a:r>
              <a:rPr lang="vi-VN" sz="2000" dirty="0" smtClean="0">
                <a:latin typeface="Times New Roman" pitchFamily="18" charset="0"/>
              </a:rPr>
              <a:t> thanh ghi dữ liệu, </a:t>
            </a:r>
            <a:r>
              <a:rPr lang="vi-VN" sz="2000" i="1" dirty="0" smtClean="0">
                <a:solidFill>
                  <a:srgbClr val="FF0000"/>
                </a:solidFill>
                <a:latin typeface="Times New Roman" pitchFamily="18" charset="0"/>
              </a:rPr>
              <a:t>DX cùng với AX</a:t>
            </a:r>
            <a:r>
              <a:rPr lang="vi-VN" sz="2000" dirty="0" smtClean="0">
                <a:latin typeface="Times New Roman" pitchFamily="18" charset="0"/>
              </a:rPr>
              <a:t> tham gia vào phép nhân hoặc chia các số 16 bit. DX còn dùng để chứa địa chỉ của các cổng vào/ra trong các lệnh vào ra dữ liệu trực tiếp.</a:t>
            </a:r>
            <a:endParaRPr lang="en-US" sz="2000" dirty="0" smtClean="0">
              <a:latin typeface="Times New Roman" pitchFamily="18" charset="0"/>
            </a:endParaRPr>
          </a:p>
          <a:p>
            <a:pPr marL="114300" lvl="1" indent="0" algn="just" eaLnBrk="1" hangingPunct="1">
              <a:buFont typeface="Wingdings" pitchFamily="2" charset="2"/>
              <a:buChar char="v"/>
            </a:pPr>
            <a:endParaRPr lang="en-US" sz="2000" dirty="0" smtClean="0">
              <a:latin typeface="Times New Roman" pitchFamily="18" charset="0"/>
            </a:endParaRPr>
          </a:p>
        </p:txBody>
      </p:sp>
      <p:sp>
        <p:nvSpPr>
          <p:cNvPr id="17418" name="AutoShape 7"/>
          <p:cNvSpPr>
            <a:spLocks/>
          </p:cNvSpPr>
          <p:nvPr/>
        </p:nvSpPr>
        <p:spPr bwMode="auto">
          <a:xfrm>
            <a:off x="5486400" y="762000"/>
            <a:ext cx="1219200" cy="304800"/>
          </a:xfrm>
          <a:prstGeom prst="borderCallout1">
            <a:avLst>
              <a:gd name="adj1" fmla="val 37500"/>
              <a:gd name="adj2" fmla="val -6250"/>
              <a:gd name="adj3" fmla="val 157815"/>
              <a:gd name="adj4" fmla="val -29296"/>
            </a:avLst>
          </a:prstGeom>
          <a:solidFill>
            <a:srgbClr val="99CCFF"/>
          </a:solidFill>
          <a:ln w="9525">
            <a:noFill/>
            <a:miter lim="800000"/>
            <a:headEnd/>
            <a:tailEnd/>
          </a:ln>
        </p:spPr>
        <p:txBody>
          <a:bodyPr/>
          <a:lstStyle/>
          <a:p>
            <a:pPr algn="ctr" eaLnBrk="1" hangingPunct="1"/>
            <a:r>
              <a:rPr lang="en-US" dirty="0"/>
              <a:t>8 Bit </a:t>
            </a:r>
            <a:r>
              <a:rPr lang="en-US" dirty="0" err="1"/>
              <a:t>thấp</a:t>
            </a:r>
            <a:endParaRPr lang="en-US" dirty="0"/>
          </a:p>
        </p:txBody>
      </p:sp>
      <p:sp>
        <p:nvSpPr>
          <p:cNvPr id="17419" name="Line 8"/>
          <p:cNvSpPr>
            <a:spLocks noChangeShapeType="1"/>
          </p:cNvSpPr>
          <p:nvPr/>
        </p:nvSpPr>
        <p:spPr bwMode="auto">
          <a:xfrm flipH="1">
            <a:off x="4648200" y="1066800"/>
            <a:ext cx="1066800" cy="228600"/>
          </a:xfrm>
          <a:prstGeom prst="line">
            <a:avLst/>
          </a:prstGeom>
          <a:noFill/>
          <a:ln w="9525">
            <a:solidFill>
              <a:schemeClr val="tx1"/>
            </a:solidFill>
            <a:round/>
            <a:headEnd/>
            <a:tailEnd type="triangle" w="med" len="med"/>
          </a:ln>
        </p:spPr>
        <p:txBody>
          <a:bodyPr/>
          <a:lstStyle/>
          <a:p>
            <a:endParaRPr lang="en-US"/>
          </a:p>
        </p:txBody>
      </p:sp>
      <p:sp>
        <p:nvSpPr>
          <p:cNvPr id="17420" name="AutoShape 9"/>
          <p:cNvSpPr>
            <a:spLocks/>
          </p:cNvSpPr>
          <p:nvPr/>
        </p:nvSpPr>
        <p:spPr bwMode="auto">
          <a:xfrm>
            <a:off x="304800" y="838200"/>
            <a:ext cx="1219200" cy="381000"/>
          </a:xfrm>
          <a:prstGeom prst="borderCallout1">
            <a:avLst>
              <a:gd name="adj1" fmla="val 30000"/>
              <a:gd name="adj2" fmla="val 106250"/>
              <a:gd name="adj3" fmla="val 120524"/>
              <a:gd name="adj4" fmla="val 212294"/>
            </a:avLst>
          </a:prstGeom>
          <a:solidFill>
            <a:srgbClr val="99CCFF"/>
          </a:solidFill>
          <a:ln w="9525">
            <a:noFill/>
            <a:miter lim="800000"/>
            <a:headEnd/>
            <a:tailEnd/>
          </a:ln>
        </p:spPr>
        <p:txBody>
          <a:bodyPr/>
          <a:lstStyle/>
          <a:p>
            <a:pPr algn="ctr" eaLnBrk="1" hangingPunct="1"/>
            <a:r>
              <a:rPr lang="en-US" dirty="0"/>
              <a:t>8 Bit </a:t>
            </a:r>
            <a:r>
              <a:rPr lang="en-US" dirty="0" err="1"/>
              <a:t>cao</a:t>
            </a:r>
            <a:endParaRPr lang="en-US" dirty="0"/>
          </a:p>
        </p:txBody>
      </p:sp>
      <p:sp>
        <p:nvSpPr>
          <p:cNvPr id="17421" name="Line 10"/>
          <p:cNvSpPr>
            <a:spLocks noChangeShapeType="1"/>
          </p:cNvSpPr>
          <p:nvPr/>
        </p:nvSpPr>
        <p:spPr bwMode="auto">
          <a:xfrm>
            <a:off x="1447800" y="990600"/>
            <a:ext cx="1447800" cy="381000"/>
          </a:xfrm>
          <a:prstGeom prst="line">
            <a:avLst/>
          </a:prstGeom>
          <a:noFill/>
          <a:ln w="9525">
            <a:solidFill>
              <a:schemeClr val="tx1"/>
            </a:solidFill>
            <a:round/>
            <a:headEnd/>
            <a:tailEnd type="triangle" w="med" len="med"/>
          </a:ln>
        </p:spPr>
        <p:txBody>
          <a:bodyPr/>
          <a:lstStyle/>
          <a:p>
            <a:endParaRPr lang="en-US"/>
          </a:p>
        </p:txBody>
      </p:sp>
      <p:sp>
        <p:nvSpPr>
          <p:cNvPr id="17422" name="AutoShape 11"/>
          <p:cNvSpPr>
            <a:spLocks/>
          </p:cNvSpPr>
          <p:nvPr/>
        </p:nvSpPr>
        <p:spPr bwMode="auto">
          <a:xfrm>
            <a:off x="5791200" y="1219200"/>
            <a:ext cx="2743200" cy="1371600"/>
          </a:xfrm>
          <a:prstGeom prst="borderCallout2">
            <a:avLst>
              <a:gd name="adj1" fmla="val 12500"/>
              <a:gd name="adj2" fmla="val -4546"/>
              <a:gd name="adj3" fmla="val 12500"/>
              <a:gd name="adj4" fmla="val -17898"/>
              <a:gd name="adj5" fmla="val 33333"/>
              <a:gd name="adj6" fmla="val -31819"/>
            </a:avLst>
          </a:prstGeom>
          <a:solidFill>
            <a:srgbClr val="CCFFCC"/>
          </a:solidFill>
          <a:ln w="9525">
            <a:solidFill>
              <a:schemeClr val="tx1"/>
            </a:solidFill>
            <a:miter lim="800000"/>
            <a:headEnd/>
            <a:tailEnd/>
          </a:ln>
        </p:spPr>
        <p:txBody>
          <a:bodyPr/>
          <a:lstStyle/>
          <a:p>
            <a:r>
              <a:rPr lang="vi-VN" dirty="0"/>
              <a:t>•8088/8086 đến 80286 : 16 bits</a:t>
            </a:r>
          </a:p>
          <a:p>
            <a:r>
              <a:rPr lang="en-US" dirty="0"/>
              <a:t>•80386 </a:t>
            </a:r>
            <a:r>
              <a:rPr lang="en-US" dirty="0" err="1"/>
              <a:t>trởlên</a:t>
            </a:r>
            <a:r>
              <a:rPr lang="en-US" dirty="0"/>
              <a:t>: 32 bits </a:t>
            </a:r>
            <a:r>
              <a:rPr lang="en-US" dirty="0" smtClean="0"/>
              <a:t>EAX,EBX</a:t>
            </a:r>
            <a:r>
              <a:rPr lang="en-US" dirty="0"/>
              <a:t>, ECX, EDX</a:t>
            </a:r>
            <a:endParaRPr lang="en-US" b="1" dirty="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dirty="0" err="1">
                <a:solidFill>
                  <a:schemeClr val="tx2"/>
                </a:solidFill>
                <a:latin typeface="Times New Roman" pitchFamily="18" charset="0"/>
              </a:rPr>
              <a:t>Các</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thanh</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ghi</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đoạn</a:t>
            </a:r>
            <a:r>
              <a:rPr lang="en-US" sz="3000" b="1" dirty="0">
                <a:solidFill>
                  <a:schemeClr val="tx2"/>
                </a:solidFill>
                <a:latin typeface="Times New Roman" pitchFamily="18" charset="0"/>
              </a:rPr>
              <a:t> </a:t>
            </a:r>
          </a:p>
        </p:txBody>
      </p:sp>
      <p:sp>
        <p:nvSpPr>
          <p:cNvPr id="114692" name="Rectangle 4"/>
          <p:cNvSpPr>
            <a:spLocks noChangeArrowheads="1"/>
          </p:cNvSpPr>
          <p:nvPr/>
        </p:nvSpPr>
        <p:spPr bwMode="auto">
          <a:xfrm>
            <a:off x="0" y="6553200"/>
            <a:ext cx="9144000" cy="304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21512" name="Rectangle 5"/>
          <p:cNvSpPr>
            <a:spLocks noGrp="1" noChangeArrowheads="1"/>
          </p:cNvSpPr>
          <p:nvPr>
            <p:ph sz="quarter" idx="1"/>
          </p:nvPr>
        </p:nvSpPr>
        <p:spPr>
          <a:xfrm>
            <a:off x="228600" y="762000"/>
            <a:ext cx="8458200" cy="5715000"/>
          </a:xfrm>
          <a:noFill/>
        </p:spPr>
        <p:txBody>
          <a:bodyPr>
            <a:normAutofit/>
          </a:bodyPr>
          <a:lstStyle/>
          <a:p>
            <a:pPr marL="114300" lvl="1" indent="-114300" algn="just">
              <a:buFont typeface="Arial" pitchFamily="34" charset="0"/>
              <a:buChar char="•"/>
              <a:tabLst>
                <a:tab pos="60325" algn="l"/>
              </a:tabLst>
            </a:pPr>
            <a:r>
              <a:rPr lang="en-US" b="1" i="1" dirty="0" err="1" smtClean="0">
                <a:solidFill>
                  <a:srgbClr val="FF0000"/>
                </a:solidFill>
                <a:latin typeface="Times New Roman" pitchFamily="18" charset="0"/>
                <a:cs typeface="Times New Roman" pitchFamily="18" charset="0"/>
              </a:rPr>
              <a:t>Phương</a:t>
            </a:r>
            <a:r>
              <a:rPr lang="en-US" b="1" i="1" dirty="0" smtClean="0">
                <a:solidFill>
                  <a:srgbClr val="FF0000"/>
                </a:solidFill>
                <a:latin typeface="Times New Roman" pitchFamily="18" charset="0"/>
                <a:cs typeface="Times New Roman" pitchFamily="18" charset="0"/>
              </a:rPr>
              <a:t> </a:t>
            </a:r>
            <a:r>
              <a:rPr lang="en-US" b="1" i="1" dirty="0" err="1" smtClean="0">
                <a:solidFill>
                  <a:srgbClr val="FF0000"/>
                </a:solidFill>
                <a:latin typeface="Times New Roman" pitchFamily="18" charset="0"/>
                <a:cs typeface="Times New Roman" pitchFamily="18" charset="0"/>
              </a:rPr>
              <a:t>pháp</a:t>
            </a:r>
            <a:r>
              <a:rPr lang="en-US" b="1" i="1" dirty="0" smtClean="0">
                <a:solidFill>
                  <a:srgbClr val="FF0000"/>
                </a:solidFill>
                <a:latin typeface="Times New Roman" pitchFamily="18" charset="0"/>
                <a:cs typeface="Times New Roman" pitchFamily="18" charset="0"/>
              </a:rPr>
              <a:t> </a:t>
            </a:r>
            <a:r>
              <a:rPr lang="en-US" b="1" i="1" dirty="0" err="1" smtClean="0">
                <a:solidFill>
                  <a:srgbClr val="FF0000"/>
                </a:solidFill>
                <a:latin typeface="Times New Roman" pitchFamily="18" charset="0"/>
                <a:cs typeface="Times New Roman" pitchFamily="18" charset="0"/>
              </a:rPr>
              <a:t>quản</a:t>
            </a:r>
            <a:r>
              <a:rPr lang="en-US" b="1" i="1" dirty="0" smtClean="0">
                <a:solidFill>
                  <a:srgbClr val="FF0000"/>
                </a:solidFill>
                <a:latin typeface="Times New Roman" pitchFamily="18" charset="0"/>
                <a:cs typeface="Times New Roman" pitchFamily="18" charset="0"/>
              </a:rPr>
              <a:t> </a:t>
            </a:r>
            <a:r>
              <a:rPr lang="en-US" b="1" i="1" dirty="0" err="1" smtClean="0">
                <a:solidFill>
                  <a:srgbClr val="FF0000"/>
                </a:solidFill>
                <a:latin typeface="Times New Roman" pitchFamily="18" charset="0"/>
                <a:cs typeface="Times New Roman" pitchFamily="18" charset="0"/>
              </a:rPr>
              <a:t>lý</a:t>
            </a:r>
            <a:r>
              <a:rPr lang="en-US" b="1" i="1" dirty="0" smtClean="0">
                <a:solidFill>
                  <a:srgbClr val="FF0000"/>
                </a:solidFill>
                <a:latin typeface="Times New Roman" pitchFamily="18" charset="0"/>
                <a:cs typeface="Times New Roman" pitchFamily="18" charset="0"/>
              </a:rPr>
              <a:t> </a:t>
            </a:r>
            <a:r>
              <a:rPr lang="en-US" b="1" i="1" dirty="0" err="1" smtClean="0">
                <a:solidFill>
                  <a:srgbClr val="FF0000"/>
                </a:solidFill>
                <a:latin typeface="Times New Roman" pitchFamily="18" charset="0"/>
                <a:cs typeface="Times New Roman" pitchFamily="18" charset="0"/>
              </a:rPr>
              <a:t>bộ</a:t>
            </a:r>
            <a:r>
              <a:rPr lang="en-US" b="1" i="1" dirty="0" smtClean="0">
                <a:solidFill>
                  <a:srgbClr val="FF0000"/>
                </a:solidFill>
                <a:latin typeface="Times New Roman" pitchFamily="18" charset="0"/>
                <a:cs typeface="Times New Roman" pitchFamily="18" charset="0"/>
              </a:rPr>
              <a:t> </a:t>
            </a:r>
            <a:r>
              <a:rPr lang="en-US" b="1" i="1" dirty="0" err="1" smtClean="0">
                <a:solidFill>
                  <a:srgbClr val="FF0000"/>
                </a:solidFill>
                <a:latin typeface="Times New Roman" pitchFamily="18" charset="0"/>
                <a:cs typeface="Times New Roman" pitchFamily="18" charset="0"/>
              </a:rPr>
              <a:t>nhớ</a:t>
            </a:r>
            <a:endParaRPr lang="en-US" dirty="0" smtClean="0">
              <a:solidFill>
                <a:srgbClr val="FF0000"/>
              </a:solidFill>
              <a:latin typeface="Times New Roman" pitchFamily="18" charset="0"/>
              <a:cs typeface="Times New Roman" pitchFamily="18" charset="0"/>
            </a:endParaRPr>
          </a:p>
          <a:p>
            <a:pPr marL="114300" lvl="1" indent="-114300" algn="just">
              <a:buFont typeface="Arial" pitchFamily="34" charset="0"/>
              <a:buChar char="•"/>
              <a:tabLst>
                <a:tab pos="60325" algn="l"/>
              </a:tabLst>
            </a:pPr>
            <a:r>
              <a:rPr lang="vi-VN" dirty="0" smtClean="0">
                <a:latin typeface="Times New Roman" pitchFamily="18" charset="0"/>
                <a:cs typeface="Times New Roman" pitchFamily="18" charset="0"/>
              </a:rPr>
              <a:t>Bộ nhớ là tập hợp các </a:t>
            </a:r>
            <a:r>
              <a:rPr lang="en-US" dirty="0" smtClean="0">
                <a:latin typeface="Times New Roman" pitchFamily="18" charset="0"/>
                <a:cs typeface="Times New Roman" pitchFamily="18" charset="0"/>
              </a:rPr>
              <a:t>ô </a:t>
            </a:r>
            <a:r>
              <a:rPr lang="en-US" dirty="0" err="1" smtClean="0">
                <a:latin typeface="Times New Roman" pitchFamily="18" charset="0"/>
                <a:cs typeface="Times New Roman" pitchFamily="18" charset="0"/>
              </a:rPr>
              <a:t>nhớ</a:t>
            </a:r>
            <a:r>
              <a:rPr lang="en-US" dirty="0" smtClean="0">
                <a:latin typeface="Times New Roman" pitchFamily="18" charset="0"/>
                <a:cs typeface="Times New Roman" pitchFamily="18" charset="0"/>
              </a:rPr>
              <a:t> (byte),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ô </a:t>
            </a:r>
            <a:r>
              <a:rPr lang="en-US" dirty="0" err="1" smtClean="0">
                <a:latin typeface="Times New Roman" pitchFamily="18" charset="0"/>
                <a:cs typeface="Times New Roman" pitchFamily="18" charset="0"/>
              </a:rPr>
              <a:t>nhớ</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20 bit</a:t>
            </a:r>
          </a:p>
          <a:p>
            <a:pPr marL="114300" lvl="1" indent="-114300" algn="just">
              <a:buFont typeface="Arial" pitchFamily="34" charset="0"/>
              <a:buChar char="•"/>
              <a:tabLst>
                <a:tab pos="60325"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vxl</a:t>
            </a:r>
            <a:r>
              <a:rPr lang="en-US" dirty="0" smtClean="0">
                <a:latin typeface="Times New Roman" pitchFamily="18" charset="0"/>
                <a:cs typeface="Times New Roman" pitchFamily="18" charset="0"/>
              </a:rPr>
              <a:t> 8086/8088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bus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20 bit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1Mb=2</a:t>
            </a:r>
            <a:r>
              <a:rPr lang="en-US" baseline="30000" dirty="0" smtClean="0">
                <a:latin typeface="Times New Roman" pitchFamily="18" charset="0"/>
                <a:cs typeface="Times New Roman" pitchFamily="18" charset="0"/>
              </a:rPr>
              <a:t>20 </a:t>
            </a:r>
            <a:r>
              <a:rPr lang="en-US" dirty="0" smtClean="0">
                <a:latin typeface="Times New Roman" pitchFamily="18" charset="0"/>
                <a:cs typeface="Times New Roman" pitchFamily="18" charset="0"/>
              </a:rPr>
              <a:t>byte =1048576 byte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ô </a:t>
            </a:r>
            <a:r>
              <a:rPr lang="en-US" dirty="0" err="1" smtClean="0">
                <a:latin typeface="Times New Roman" pitchFamily="18" charset="0"/>
                <a:cs typeface="Times New Roman" pitchFamily="18" charset="0"/>
              </a:rPr>
              <a:t>nhớ</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p>
          <a:p>
            <a:pPr marL="114300" indent="-114300" algn="just">
              <a:buFont typeface="Arial" pitchFamily="34" charset="0"/>
              <a:buChar char="•"/>
              <a:tabLst>
                <a:tab pos="60325" algn="l"/>
              </a:tabLst>
            </a:pPr>
            <a:r>
              <a:rPr lang="vi-VN" sz="2400" dirty="0" smtClean="0">
                <a:latin typeface="Times New Roman" pitchFamily="18" charset="0"/>
                <a:cs typeface="Times New Roman" pitchFamily="18" charset="0"/>
              </a:rPr>
              <a:t>Trong 1 MB bộ nhớ chia thành các đoạn 64 KB khác nhau </a:t>
            </a:r>
            <a:endParaRPr lang="en-US" sz="2400" dirty="0" smtClean="0">
              <a:latin typeface="Times New Roman" pitchFamily="18" charset="0"/>
              <a:cs typeface="Times New Roman" pitchFamily="18" charset="0"/>
            </a:endParaRPr>
          </a:p>
          <a:p>
            <a:pPr marL="114300" lvl="1" indent="0" algn="just" eaLnBrk="1" hangingPunct="1">
              <a:buFont typeface="Wingdings" pitchFamily="2" charset="2"/>
              <a:buChar char="ü"/>
              <a:tabLst>
                <a:tab pos="112713" algn="l"/>
              </a:tabLst>
            </a:pPr>
            <a:endParaRPr lang="en-US" dirty="0" smtClean="0">
              <a:latin typeface="Times New Roman" pitchFamily="18" charset="0"/>
              <a:cs typeface="Times New Roman" pitchFamily="18" charset="0"/>
            </a:endParaRPr>
          </a:p>
          <a:p>
            <a:pPr marL="114300" lvl="1" indent="0" algn="just" eaLnBrk="1" hangingPunct="1">
              <a:buFont typeface="Wingdings" pitchFamily="2" charset="2"/>
              <a:buChar char="ü"/>
              <a:tabLst>
                <a:tab pos="112713" algn="l"/>
              </a:tabLst>
            </a:pPr>
            <a:endParaRPr lang="en-US" dirty="0" smtClean="0">
              <a:latin typeface="Times New Roman" pitchFamily="18" charset="0"/>
              <a:cs typeface="Times New Roman" pitchFamily="18" charset="0"/>
            </a:endParaRPr>
          </a:p>
          <a:p>
            <a:pPr marL="114300" lvl="1" indent="0" algn="just" eaLnBrk="1" hangingPunct="1">
              <a:buFont typeface="Wingdings" pitchFamily="2" charset="2"/>
              <a:buChar char="ü"/>
              <a:tabLst>
                <a:tab pos="112713" algn="l"/>
              </a:tabLst>
            </a:pPr>
            <a:endParaRPr lang="en-US" dirty="0" smtClean="0">
              <a:latin typeface="Times New Roman" pitchFamily="18" charset="0"/>
              <a:cs typeface="Times New Roman" pitchFamily="18" charset="0"/>
            </a:endParaRPr>
          </a:p>
          <a:p>
            <a:pPr marL="114300" lvl="1" indent="0" algn="just" eaLnBrk="1" hangingPunct="1">
              <a:buFont typeface="Wingdings" pitchFamily="2" charset="2"/>
              <a:buChar char="v"/>
              <a:tabLst>
                <a:tab pos="112713" algn="l"/>
              </a:tabLst>
            </a:pPr>
            <a:endParaRPr lang="en-US" dirty="0" smtClean="0">
              <a:latin typeface="Times New Roman" pitchFamily="18" charset="0"/>
              <a:cs typeface="Times New Roman" pitchFamily="18" charset="0"/>
            </a:endParaRPr>
          </a:p>
          <a:p>
            <a:pPr marL="114300" lvl="1" indent="0" algn="just" eaLnBrk="1" hangingPunct="1">
              <a:buFont typeface="Wingdings" pitchFamily="2" charset="2"/>
              <a:buChar char="v"/>
              <a:tabLst>
                <a:tab pos="112713" algn="l"/>
              </a:tabLst>
            </a:pPr>
            <a:endParaRPr lang="en-US" dirty="0" smtClean="0">
              <a:latin typeface="Times New Roman" pitchFamily="18" charset="0"/>
              <a:cs typeface="Times New Roman" pitchFamily="18" charset="0"/>
            </a:endParaRPr>
          </a:p>
        </p:txBody>
      </p:sp>
      <p:pic>
        <p:nvPicPr>
          <p:cNvPr id="21513" name="Picture 7"/>
          <p:cNvPicPr>
            <a:picLocks noChangeAspect="1" noChangeArrowheads="1"/>
          </p:cNvPicPr>
          <p:nvPr/>
        </p:nvPicPr>
        <p:blipFill>
          <a:blip r:embed="rId2" cstate="print"/>
          <a:srcRect/>
          <a:stretch>
            <a:fillRect/>
          </a:stretch>
        </p:blipFill>
        <p:spPr bwMode="auto">
          <a:xfrm>
            <a:off x="2819400" y="3505200"/>
            <a:ext cx="2667000" cy="2499102"/>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143000"/>
            <a:ext cx="8610600" cy="4572000"/>
          </a:xfrm>
        </p:spPr>
        <p:txBody>
          <a:bodyPr/>
          <a:lstStyle/>
          <a:p>
            <a:pPr marL="253048" indent="-225425"/>
            <a:r>
              <a:rPr lang="vi-VN" dirty="0" smtClean="0"/>
              <a:t>Để quản lý các đoạn nhớ (memory segment), bộ vi xử lý 8088 có 4 thanh ghi đoạn xác định địa chỉ bắt đầu của 4 đoạn nhớ 64 KB</a:t>
            </a:r>
            <a:endParaRPr lang="en-US" sz="4200" dirty="0" smtClean="0">
              <a:latin typeface="Times New Roman" pitchFamily="18" charset="0"/>
            </a:endParaRPr>
          </a:p>
          <a:p>
            <a:pPr marL="801688" lvl="2" indent="-225425"/>
            <a:r>
              <a:rPr lang="vi-VN" dirty="0" smtClean="0">
                <a:solidFill>
                  <a:srgbClr val="FF0000"/>
                </a:solidFill>
                <a:latin typeface="Times New Roman" pitchFamily="18" charset="0"/>
              </a:rPr>
              <a:t>CS (Code Segment):</a:t>
            </a:r>
            <a:r>
              <a:rPr lang="vi-VN" dirty="0" smtClean="0">
                <a:latin typeface="Times New Roman" pitchFamily="18" charset="0"/>
              </a:rPr>
              <a:t> thanh ghi đoạn mã, xác định địa chỉ bắt đầu của đoạn nhớ chứa mã chương trình.</a:t>
            </a:r>
          </a:p>
          <a:p>
            <a:pPr marL="801688" lvl="2" indent="-225425"/>
            <a:r>
              <a:rPr lang="en-US" dirty="0" smtClean="0">
                <a:latin typeface="Times New Roman" pitchFamily="18" charset="0"/>
              </a:rPr>
              <a:t> </a:t>
            </a:r>
            <a:r>
              <a:rPr lang="vi-VN" dirty="0" smtClean="0">
                <a:solidFill>
                  <a:srgbClr val="FF0000"/>
                </a:solidFill>
                <a:latin typeface="Times New Roman" pitchFamily="18" charset="0"/>
              </a:rPr>
              <a:t>DS (Data Segment):</a:t>
            </a:r>
            <a:r>
              <a:rPr lang="vi-VN" dirty="0" smtClean="0">
                <a:latin typeface="Times New Roman" pitchFamily="18" charset="0"/>
              </a:rPr>
              <a:t> thanh ghi đoạn dữ liệu, xác định địa chỉ bắt đầu của đoạn nhớ chứa hầu hết dữ liệu của chương trình.</a:t>
            </a:r>
          </a:p>
          <a:p>
            <a:pPr marL="801688" lvl="2" indent="-225425"/>
            <a:r>
              <a:rPr lang="en-US" dirty="0" smtClean="0">
                <a:latin typeface="Times New Roman" pitchFamily="18" charset="0"/>
              </a:rPr>
              <a:t> </a:t>
            </a:r>
            <a:r>
              <a:rPr lang="vi-VN" dirty="0" smtClean="0">
                <a:solidFill>
                  <a:srgbClr val="FF0000"/>
                </a:solidFill>
                <a:latin typeface="Times New Roman" pitchFamily="18" charset="0"/>
              </a:rPr>
              <a:t>ES (Extra Segment)</a:t>
            </a:r>
            <a:r>
              <a:rPr lang="vi-VN" dirty="0" smtClean="0">
                <a:latin typeface="Times New Roman" pitchFamily="18" charset="0"/>
              </a:rPr>
              <a:t>: thanh ghi đoạn dữ liệu phụ, xác định địa chỉ bắt đầu của đoạn nhớ chứa dữ liệu phụ. Đoạn nhớ này được các lệnh về chuỗi sử dụng để ch</a:t>
            </a:r>
            <a:r>
              <a:rPr lang="en-US" dirty="0" err="1" smtClean="0">
                <a:latin typeface="Times New Roman" pitchFamily="18" charset="0"/>
              </a:rPr>
              <a:t>ứa</a:t>
            </a:r>
            <a:r>
              <a:rPr lang="vi-VN" dirty="0" smtClean="0">
                <a:latin typeface="Times New Roman" pitchFamily="18" charset="0"/>
              </a:rPr>
              <a:t> dữ liệu đích.</a:t>
            </a:r>
          </a:p>
          <a:p>
            <a:pPr marL="801688" lvl="2" indent="-225425"/>
            <a:r>
              <a:rPr lang="en-US" dirty="0" smtClean="0">
                <a:latin typeface="Times New Roman" pitchFamily="18" charset="0"/>
              </a:rPr>
              <a:t> </a:t>
            </a:r>
            <a:r>
              <a:rPr lang="vi-VN" dirty="0" smtClean="0">
                <a:solidFill>
                  <a:srgbClr val="FF0000"/>
                </a:solidFill>
                <a:latin typeface="Times New Roman" pitchFamily="18" charset="0"/>
              </a:rPr>
              <a:t>SS (Stack Segment):</a:t>
            </a:r>
            <a:r>
              <a:rPr lang="vi-VN" dirty="0" smtClean="0">
                <a:latin typeface="Times New Roman" pitchFamily="18" charset="0"/>
              </a:rPr>
              <a:t> thanh ghi đoạn ngăn xếp, xác định địa chỉ bắt đầu của đoạn nhớ ngăn xếp.</a:t>
            </a:r>
            <a:endParaRPr lang="en-US" dirty="0" smtClean="0">
              <a:latin typeface="Times New Roman" pitchFamily="18" charset="0"/>
            </a:endParaRPr>
          </a:p>
          <a:p>
            <a:endParaRPr lang="en-US" dirty="0"/>
          </a:p>
        </p:txBody>
      </p:sp>
      <p:sp>
        <p:nvSpPr>
          <p:cNvPr id="4" name="Rectangle 3"/>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dirty="0" err="1">
                <a:solidFill>
                  <a:schemeClr val="tx2"/>
                </a:solidFill>
                <a:latin typeface="Times New Roman" pitchFamily="18" charset="0"/>
              </a:rPr>
              <a:t>Các</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thanh</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ghi</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đoạn</a:t>
            </a:r>
            <a:r>
              <a:rPr lang="en-US" sz="3000" b="1" dirty="0">
                <a:solidFill>
                  <a:schemeClr val="tx2"/>
                </a:solidFill>
                <a:latin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quarter" idx="1"/>
          </p:nvPr>
        </p:nvSpPr>
        <p:spPr>
          <a:xfrm>
            <a:off x="533400" y="1447800"/>
            <a:ext cx="8229600" cy="4987925"/>
          </a:xfrm>
        </p:spPr>
        <p:txBody>
          <a:bodyPr/>
          <a:lstStyle/>
          <a:p>
            <a:pPr eaLnBrk="1" hangingPunct="1"/>
            <a:r>
              <a:rPr lang="en-US" sz="2400" dirty="0" smtClean="0">
                <a:latin typeface="Times New Roman" pitchFamily="18" charset="0"/>
              </a:rPr>
              <a:t>VD1 : </a:t>
            </a:r>
            <a:r>
              <a:rPr lang="en-US" sz="2400" dirty="0" err="1" smtClean="0">
                <a:latin typeface="Times New Roman" pitchFamily="18" charset="0"/>
              </a:rPr>
              <a:t>Thanh</a:t>
            </a:r>
            <a:r>
              <a:rPr lang="en-US" sz="2400" dirty="0" smtClean="0">
                <a:latin typeface="Times New Roman" pitchFamily="18" charset="0"/>
              </a:rPr>
              <a:t> </a:t>
            </a:r>
            <a:r>
              <a:rPr lang="en-US" sz="2400" dirty="0" err="1" smtClean="0">
                <a:latin typeface="Times New Roman" pitchFamily="18" charset="0"/>
              </a:rPr>
              <a:t>ghi</a:t>
            </a:r>
            <a:r>
              <a:rPr lang="en-US" sz="2400" dirty="0" smtClean="0">
                <a:latin typeface="Times New Roman" pitchFamily="18" charset="0"/>
              </a:rPr>
              <a:t> DS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1000h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địa</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smtClean="0">
                <a:latin typeface="Times New Roman" pitchFamily="18" charset="0"/>
              </a:rPr>
              <a:t>bắt</a:t>
            </a:r>
            <a:r>
              <a:rPr lang="en-US" sz="2400" dirty="0" smtClean="0">
                <a:latin typeface="Times New Roman" pitchFamily="18" charset="0"/>
              </a:rPr>
              <a:t> </a:t>
            </a:r>
            <a:r>
              <a:rPr lang="en-US" sz="2400" dirty="0" err="1" smtClean="0">
                <a:latin typeface="Times New Roman" pitchFamily="18" charset="0"/>
              </a:rPr>
              <a:t>đầu</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đoạn</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10000h. </a:t>
            </a:r>
          </a:p>
          <a:p>
            <a:pPr lvl="1" eaLnBrk="1" hangingPunct="1">
              <a:buFont typeface="Wingdings" pitchFamily="2" charset="2"/>
              <a:buChar char="Ø"/>
            </a:pPr>
            <a:r>
              <a:rPr lang="en-US" sz="2400" dirty="0" err="1" smtClean="0">
                <a:latin typeface="Times New Roman" pitchFamily="18" charset="0"/>
              </a:rPr>
              <a:t>Địa</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thúc</a:t>
            </a:r>
            <a:r>
              <a:rPr lang="en-US" sz="2400" dirty="0" smtClean="0">
                <a:latin typeface="Times New Roman" pitchFamily="18" charset="0"/>
              </a:rPr>
              <a:t> </a:t>
            </a:r>
            <a:r>
              <a:rPr lang="en-US" sz="2400" dirty="0" err="1" smtClean="0">
                <a:latin typeface="Times New Roman" pitchFamily="18" charset="0"/>
              </a:rPr>
              <a:t>tìm</a:t>
            </a:r>
            <a:r>
              <a:rPr lang="en-US" sz="2400" dirty="0" smtClean="0">
                <a:latin typeface="Times New Roman" pitchFamily="18" charset="0"/>
              </a:rPr>
              <a:t> </a:t>
            </a:r>
            <a:r>
              <a:rPr lang="en-US" sz="2400" dirty="0" err="1" smtClean="0">
                <a:latin typeface="Times New Roman" pitchFamily="18" charset="0"/>
              </a:rPr>
              <a:t>được</a:t>
            </a:r>
            <a:r>
              <a:rPr lang="en-US" sz="2400" dirty="0" smtClean="0">
                <a:latin typeface="Times New Roman" pitchFamily="18" charset="0"/>
              </a:rPr>
              <a:t>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cách</a:t>
            </a:r>
            <a:r>
              <a:rPr lang="en-US" sz="2400" dirty="0" smtClean="0">
                <a:latin typeface="Times New Roman" pitchFamily="18" charset="0"/>
              </a:rPr>
              <a:t> </a:t>
            </a:r>
            <a:r>
              <a:rPr lang="en-US" sz="2400" dirty="0" err="1" smtClean="0">
                <a:latin typeface="Times New Roman" pitchFamily="18" charset="0"/>
              </a:rPr>
              <a:t>cộng</a:t>
            </a:r>
            <a:r>
              <a:rPr lang="en-US" sz="2400" dirty="0" smtClean="0">
                <a:latin typeface="Times New Roman" pitchFamily="18" charset="0"/>
              </a:rPr>
              <a:t> </a:t>
            </a:r>
            <a:r>
              <a:rPr lang="en-US" sz="2400" dirty="0" err="1" smtClean="0">
                <a:latin typeface="Times New Roman" pitchFamily="18" charset="0"/>
              </a:rPr>
              <a:t>địa</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smtClean="0">
                <a:latin typeface="Times New Roman" pitchFamily="18" charset="0"/>
              </a:rPr>
              <a:t>bắt</a:t>
            </a:r>
            <a:r>
              <a:rPr lang="en-US" sz="2400" dirty="0" smtClean="0">
                <a:latin typeface="Times New Roman" pitchFamily="18" charset="0"/>
              </a:rPr>
              <a:t> </a:t>
            </a:r>
            <a:r>
              <a:rPr lang="en-US" sz="2400" dirty="0" err="1" smtClean="0">
                <a:latin typeface="Times New Roman" pitchFamily="18" charset="0"/>
              </a:rPr>
              <a:t>đầu</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a:t>
            </a:r>
            <a:r>
              <a:rPr lang="en-US" sz="2400" dirty="0" err="1" smtClean="0">
                <a:latin typeface="Times New Roman" pitchFamily="18" charset="0"/>
              </a:rPr>
              <a:t>FFFFh</a:t>
            </a:r>
            <a:r>
              <a:rPr lang="en-US" sz="2400" dirty="0" smtClean="0">
                <a:latin typeface="Times New Roman" pitchFamily="18" charset="0"/>
              </a:rPr>
              <a:t> (64K) → </a:t>
            </a:r>
            <a:r>
              <a:rPr lang="en-US" sz="2400" dirty="0" err="1" smtClean="0">
                <a:latin typeface="Times New Roman" pitchFamily="18" charset="0"/>
              </a:rPr>
              <a:t>địa</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thúc</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10000h + </a:t>
            </a:r>
            <a:r>
              <a:rPr lang="en-US" sz="2400" dirty="0" err="1" smtClean="0">
                <a:latin typeface="Times New Roman" pitchFamily="18" charset="0"/>
              </a:rPr>
              <a:t>FFFFh</a:t>
            </a:r>
            <a:r>
              <a:rPr lang="en-US" sz="2400" dirty="0" smtClean="0">
                <a:latin typeface="Times New Roman" pitchFamily="18" charset="0"/>
              </a:rPr>
              <a:t> = 1FFFFh. </a:t>
            </a:r>
          </a:p>
          <a:p>
            <a:pPr lvl="1" eaLnBrk="1" hangingPunct="1">
              <a:buFont typeface="Wingdings" pitchFamily="2" charset="2"/>
              <a:buChar char="Ø"/>
            </a:pPr>
            <a:r>
              <a:rPr lang="en-US" sz="2400" dirty="0" err="1" smtClean="0">
                <a:latin typeface="Times New Roman" pitchFamily="18" charset="0"/>
              </a:rPr>
              <a:t>Như</a:t>
            </a:r>
            <a:r>
              <a:rPr lang="en-US" sz="2400" dirty="0" smtClean="0">
                <a:latin typeface="Times New Roman" pitchFamily="18" charset="0"/>
              </a:rPr>
              <a:t> </a:t>
            </a:r>
            <a:r>
              <a:rPr lang="en-US" sz="2400" dirty="0" err="1" smtClean="0">
                <a:latin typeface="Times New Roman" pitchFamily="18" charset="0"/>
              </a:rPr>
              <a:t>vậy</a:t>
            </a:r>
            <a:r>
              <a:rPr lang="en-US" sz="2400" dirty="0" smtClean="0">
                <a:latin typeface="Times New Roman" pitchFamily="18" charset="0"/>
              </a:rPr>
              <a:t> </a:t>
            </a:r>
            <a:r>
              <a:rPr lang="en-US" sz="2400" dirty="0" err="1" smtClean="0">
                <a:latin typeface="Times New Roman" pitchFamily="18" charset="0"/>
              </a:rPr>
              <a:t>đoạn</a:t>
            </a:r>
            <a:r>
              <a:rPr lang="en-US" sz="2400" dirty="0" smtClean="0">
                <a:latin typeface="Times New Roman" pitchFamily="18" charset="0"/>
              </a:rPr>
              <a:t> </a:t>
            </a:r>
            <a:r>
              <a:rPr lang="en-US" sz="2400" dirty="0" err="1" smtClean="0">
                <a:latin typeface="Times New Roman" pitchFamily="18" charset="0"/>
              </a:rPr>
              <a:t>dữ</a:t>
            </a:r>
            <a:r>
              <a:rPr lang="en-US" sz="2400" dirty="0" smtClean="0">
                <a:latin typeface="Times New Roman" pitchFamily="18" charset="0"/>
              </a:rPr>
              <a:t> </a:t>
            </a:r>
            <a:r>
              <a:rPr lang="en-US" sz="2400" dirty="0" err="1" smtClean="0">
                <a:latin typeface="Times New Roman" pitchFamily="18" charset="0"/>
              </a:rPr>
              <a:t>liệu</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địa</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10000h -&gt; 1FFFFh.  </a:t>
            </a:r>
          </a:p>
        </p:txBody>
      </p:sp>
      <p:sp>
        <p:nvSpPr>
          <p:cNvPr id="5" name="Rectangle 4"/>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dirty="0" err="1">
                <a:solidFill>
                  <a:schemeClr val="tx2"/>
                </a:solidFill>
                <a:latin typeface="Times New Roman" pitchFamily="18" charset="0"/>
              </a:rPr>
              <a:t>Các</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thanh</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ghi</a:t>
            </a:r>
            <a:r>
              <a:rPr lang="en-US" sz="3000" b="1" dirty="0">
                <a:solidFill>
                  <a:schemeClr val="tx2"/>
                </a:solidFill>
                <a:latin typeface="Times New Roman" pitchFamily="18" charset="0"/>
              </a:rPr>
              <a:t> </a:t>
            </a:r>
            <a:r>
              <a:rPr lang="en-US" sz="3000" b="1" dirty="0" err="1">
                <a:solidFill>
                  <a:schemeClr val="tx2"/>
                </a:solidFill>
                <a:latin typeface="Times New Roman" pitchFamily="18" charset="0"/>
              </a:rPr>
              <a:t>đoạn</a:t>
            </a:r>
            <a:r>
              <a:rPr lang="en-US" sz="3000" b="1" dirty="0">
                <a:solidFill>
                  <a:schemeClr val="tx2"/>
                </a:solidFill>
                <a:latin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381000"/>
            <a:ext cx="8229600" cy="762000"/>
          </a:xfrm>
        </p:spPr>
        <p:txBody>
          <a:bodyPr>
            <a:normAutofit/>
          </a:bodyPr>
          <a:lstStyle/>
          <a:p>
            <a:pPr eaLnBrk="1" hangingPunct="1"/>
            <a:r>
              <a:rPr lang="en-US" sz="2800" b="1" dirty="0" smtClean="0"/>
              <a:t>VD 2</a:t>
            </a:r>
          </a:p>
        </p:txBody>
      </p:sp>
      <p:sp>
        <p:nvSpPr>
          <p:cNvPr id="24579" name="Rectangle 3"/>
          <p:cNvSpPr>
            <a:spLocks noGrp="1" noChangeArrowheads="1"/>
          </p:cNvSpPr>
          <p:nvPr>
            <p:ph sz="quarter" idx="1"/>
          </p:nvPr>
        </p:nvSpPr>
        <p:spPr>
          <a:xfrm>
            <a:off x="304800" y="1371600"/>
            <a:ext cx="8229600" cy="4530725"/>
          </a:xfrm>
        </p:spPr>
        <p:txBody>
          <a:bodyPr/>
          <a:lstStyle/>
          <a:p>
            <a:pPr eaLnBrk="1" hangingPunct="1"/>
            <a:r>
              <a:rPr lang="en-US" sz="2400" dirty="0" err="1" smtClean="0">
                <a:latin typeface="Times New Roman" pitchFamily="18" charset="0"/>
              </a:rPr>
              <a:t>Giả</a:t>
            </a:r>
            <a:r>
              <a:rPr lang="en-US" sz="2400" dirty="0" smtClean="0">
                <a:latin typeface="Times New Roman" pitchFamily="18" charset="0"/>
              </a:rPr>
              <a:t> </a:t>
            </a:r>
            <a:r>
              <a:rPr lang="en-US" sz="2400" dirty="0" err="1" smtClean="0">
                <a:latin typeface="Times New Roman" pitchFamily="18" charset="0"/>
              </a:rPr>
              <a:t>sử</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thanh</a:t>
            </a:r>
            <a:r>
              <a:rPr lang="en-US" sz="2400" dirty="0" smtClean="0">
                <a:latin typeface="Times New Roman" pitchFamily="18" charset="0"/>
              </a:rPr>
              <a:t> </a:t>
            </a:r>
            <a:r>
              <a:rPr lang="en-US" sz="2400" dirty="0" err="1" smtClean="0">
                <a:latin typeface="Times New Roman" pitchFamily="18" charset="0"/>
              </a:rPr>
              <a:t>ghi</a:t>
            </a:r>
            <a:r>
              <a:rPr lang="en-US" sz="2400" dirty="0" smtClean="0">
                <a:latin typeface="Times New Roman" pitchFamily="18" charset="0"/>
              </a:rPr>
              <a:t> </a:t>
            </a:r>
            <a:r>
              <a:rPr lang="en-US" sz="2400" dirty="0" err="1" smtClean="0">
                <a:latin typeface="Times New Roman" pitchFamily="18" charset="0"/>
              </a:rPr>
              <a:t>đoạn</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CS = 2800h, DS = E000h, SS = 2900h </a:t>
            </a:r>
            <a:r>
              <a:rPr lang="en-US" sz="2400" dirty="0" err="1" smtClean="0">
                <a:latin typeface="Times New Roman" pitchFamily="18" charset="0"/>
              </a:rPr>
              <a:t>và</a:t>
            </a:r>
            <a:r>
              <a:rPr lang="en-US" sz="2400" dirty="0" smtClean="0">
                <a:latin typeface="Times New Roman" pitchFamily="18" charset="0"/>
              </a:rPr>
              <a:t> ES = 1000h. Ta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vị</a:t>
            </a:r>
            <a:r>
              <a:rPr lang="en-US" sz="2400" dirty="0" smtClean="0">
                <a:latin typeface="Times New Roman" pitchFamily="18" charset="0"/>
              </a:rPr>
              <a:t> </a:t>
            </a:r>
            <a:r>
              <a:rPr lang="en-US" sz="2400" dirty="0" err="1" smtClean="0">
                <a:latin typeface="Times New Roman" pitchFamily="18" charset="0"/>
              </a:rPr>
              <a:t>trí</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đoạn</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bảng</a:t>
            </a:r>
            <a:r>
              <a:rPr lang="en-US" sz="2400" dirty="0" smtClean="0">
                <a:latin typeface="Times New Roman" pitchFamily="18" charset="0"/>
              </a:rPr>
              <a:t> </a:t>
            </a:r>
            <a:r>
              <a:rPr lang="en-US" sz="2400" dirty="0" err="1" smtClean="0">
                <a:latin typeface="Times New Roman" pitchFamily="18" charset="0"/>
              </a:rPr>
              <a:t>bộ</a:t>
            </a:r>
            <a:r>
              <a:rPr lang="en-US" sz="2400" dirty="0" smtClean="0">
                <a:latin typeface="Times New Roman" pitchFamily="18" charset="0"/>
              </a:rPr>
              <a:t> </a:t>
            </a:r>
            <a:r>
              <a:rPr lang="en-US" sz="2400" dirty="0" err="1" smtClean="0">
                <a:latin typeface="Times New Roman" pitchFamily="18" charset="0"/>
              </a:rPr>
              <a:t>nhớ</a:t>
            </a:r>
            <a:r>
              <a:rPr lang="en-US" sz="2400" dirty="0" smtClean="0">
                <a:latin typeface="Times New Roman" pitchFamily="18" charset="0"/>
              </a:rPr>
              <a:t> </a:t>
            </a:r>
            <a:r>
              <a:rPr lang="en-US" sz="2400" dirty="0" err="1" smtClean="0">
                <a:latin typeface="Times New Roman" pitchFamily="18" charset="0"/>
              </a:rPr>
              <a:t>như</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 </a:t>
            </a:r>
          </a:p>
        </p:txBody>
      </p:sp>
      <p:pic>
        <p:nvPicPr>
          <p:cNvPr id="24580" name="Picture 4"/>
          <p:cNvPicPr>
            <a:picLocks noChangeAspect="1" noChangeArrowheads="1"/>
          </p:cNvPicPr>
          <p:nvPr/>
        </p:nvPicPr>
        <p:blipFill>
          <a:blip r:embed="rId2" cstate="print"/>
          <a:srcRect/>
          <a:stretch>
            <a:fillRect/>
          </a:stretch>
        </p:blipFill>
        <p:spPr bwMode="auto">
          <a:xfrm>
            <a:off x="1219200" y="2438400"/>
            <a:ext cx="6753225" cy="4152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81000" y="1600200"/>
            <a:ext cx="8229600" cy="4530725"/>
          </a:xfrm>
          <a:prstGeom prst="rect">
            <a:avLst/>
          </a:prstGeom>
        </p:spPr>
        <p:txBody>
          <a:bodyPr vert="horz">
            <a:normAutofit/>
          </a:bodyPr>
          <a:lstStyle/>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Địa</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 </a:t>
            </a:r>
            <a:r>
              <a:rPr kumimoji="0" lang="en-US"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chỉ</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 </a:t>
            </a:r>
            <a:r>
              <a:rPr kumimoji="0" lang="en-US"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lệch</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 (offset):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xuất</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hiện</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trong</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đoạn</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nhớ</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64KB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từ</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0000h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đến</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ffffh</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a:t>
            </a: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Đ</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ể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nhận</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n-ea"/>
                <a:cs typeface="+mn-cs"/>
              </a:rPr>
              <a:t>được</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địa chỉ vật lý 20 bit của một ô nhớ nào đó trong một đoạn nhớ bất kỳ, CPU 8088 phải dùng đến hai thanh ghi 16 bit: một thanh ghi đoạn và một thanh ghi lệch. </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548640" lvl="1" indent="-228600" eaLnBrk="1" fontAlgn="auto" hangingPunct="1">
              <a:lnSpc>
                <a:spcPct val="90000"/>
              </a:lnSpc>
              <a:spcBef>
                <a:spcPts val="370"/>
              </a:spcBef>
              <a:spcAft>
                <a:spcPts val="0"/>
              </a:spcAft>
              <a:buClr>
                <a:schemeClr val="accent2"/>
              </a:buClr>
              <a:buSzPct val="85000"/>
              <a:buFont typeface="Wingdings" pitchFamily="2" charset="2"/>
              <a:buChar char="ü"/>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vi-VN"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Địa chỉ vật lý </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Nội dung thanh ghi đoạn x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10h</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 Nội dung thanh ghi lệch</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Địa chỉ đoạn + Địa chỉ lệc</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h</a:t>
            </a:r>
          </a:p>
          <a:p>
            <a:pPr marL="548640" lvl="1" indent="-228600" eaLnBrk="1" fontAlgn="auto" hangingPunct="1">
              <a:lnSpc>
                <a:spcPct val="90000"/>
              </a:lnSpc>
              <a:spcBef>
                <a:spcPts val="370"/>
              </a:spcBef>
              <a:spcAft>
                <a:spcPts val="0"/>
              </a:spcAft>
              <a:buClr>
                <a:schemeClr val="accent2"/>
              </a:buClr>
              <a:buSzPct val="85000"/>
              <a:buFont typeface="Wingdings" pitchFamily="2" charset="2"/>
              <a:buChar char="ü"/>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en-US"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Địa</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 </a:t>
            </a:r>
            <a:r>
              <a:rPr kumimoji="0" lang="en-US"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chỉ</a:t>
            </a:r>
            <a:r>
              <a:rPr kumimoji="0" lang="en-US"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 logic  </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r>
              <a:rPr kumimoji="0" lang="vi-VN" sz="2400" b="0" i="0" u="none" strike="noStrike" kern="1200" cap="none" spc="0" normalizeH="0" baseline="0" noProof="0" dirty="0" smtClean="0">
                <a:ln>
                  <a:noFill/>
                </a:ln>
                <a:solidFill>
                  <a:schemeClr val="tx1"/>
                </a:solidFill>
                <a:effectLst/>
                <a:uLnTx/>
                <a:uFillTx/>
                <a:latin typeface="Times New Roman" pitchFamily="18" charset="0"/>
                <a:ea typeface="+mn-ea"/>
                <a:cs typeface="+mn-cs"/>
              </a:rPr>
              <a:t>Thanh ghi đoạn:Thanh ghi lệch (địa chỉ lệch)</a:t>
            </a: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5" name="Rectangle 2"/>
          <p:cNvSpPr>
            <a:spLocks noGrp="1" noChangeArrowheads="1"/>
          </p:cNvSpPr>
          <p:nvPr>
            <p:ph type="title"/>
          </p:nvPr>
        </p:nvSpPr>
        <p:spPr>
          <a:xfrm>
            <a:off x="228600" y="381000"/>
            <a:ext cx="8229600" cy="762000"/>
          </a:xfrm>
        </p:spPr>
        <p:txBody>
          <a:bodyPr>
            <a:normAutofit/>
          </a:bodyPr>
          <a:lstStyle/>
          <a:p>
            <a:pPr eaLnBrk="1" hangingPunct="1"/>
            <a:r>
              <a:rPr lang="en-US" sz="2800" b="1" dirty="0" err="1" smtClean="0"/>
              <a:t>Địa</a:t>
            </a:r>
            <a:r>
              <a:rPr lang="en-US" sz="2800" b="1" dirty="0" smtClean="0"/>
              <a:t> </a:t>
            </a:r>
            <a:r>
              <a:rPr lang="en-US" sz="2800" b="1" dirty="0" err="1" smtClean="0"/>
              <a:t>chỉ</a:t>
            </a:r>
            <a:r>
              <a:rPr lang="en-US" sz="2800" b="1" dirty="0" smtClean="0"/>
              <a:t> logic </a:t>
            </a:r>
            <a:r>
              <a:rPr lang="en-US" sz="2800" b="1" dirty="0" err="1" smtClean="0"/>
              <a:t>và</a:t>
            </a:r>
            <a:r>
              <a:rPr lang="en-US" sz="2800" b="1" dirty="0" smtClean="0"/>
              <a:t> </a:t>
            </a:r>
            <a:r>
              <a:rPr lang="en-US" sz="2800" b="1" dirty="0" err="1" smtClean="0"/>
              <a:t>Địa</a:t>
            </a:r>
            <a:r>
              <a:rPr lang="en-US" sz="2800" b="1" dirty="0" smtClean="0"/>
              <a:t> </a:t>
            </a:r>
            <a:r>
              <a:rPr lang="en-US" sz="2800" b="1" dirty="0" err="1" smtClean="0"/>
              <a:t>chỉ</a:t>
            </a:r>
            <a:r>
              <a:rPr lang="en-US" sz="2800" b="1" dirty="0" smtClean="0"/>
              <a:t> </a:t>
            </a:r>
            <a:r>
              <a:rPr lang="en-US" sz="2800" b="1" dirty="0" err="1" smtClean="0"/>
              <a:t>vật</a:t>
            </a:r>
            <a:r>
              <a:rPr lang="en-US" sz="2800" b="1" dirty="0" smtClean="0"/>
              <a:t> </a:t>
            </a:r>
            <a:r>
              <a:rPr lang="en-US" sz="2800" b="1" dirty="0" err="1" smtClean="0"/>
              <a:t>lý</a:t>
            </a:r>
            <a:endParaRPr lang="en-US" sz="2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sz="quarter" idx="1"/>
          </p:nvPr>
        </p:nvSpPr>
        <p:spPr>
          <a:xfrm>
            <a:off x="457200" y="685800"/>
            <a:ext cx="8229600" cy="5440363"/>
          </a:xfrm>
        </p:spPr>
        <p:txBody>
          <a:bodyPr/>
          <a:lstStyle/>
          <a:p>
            <a:pPr eaLnBrk="1" hangingPunct="1"/>
            <a:r>
              <a:rPr lang="vi-VN" sz="2400" dirty="0" smtClean="0">
                <a:solidFill>
                  <a:srgbClr val="FF0000"/>
                </a:solidFill>
                <a:latin typeface="Times New Roman" pitchFamily="18" charset="0"/>
              </a:rPr>
              <a:t>Segment:Offset</a:t>
            </a:r>
            <a:r>
              <a:rPr lang="en-US" sz="2400" dirty="0" smtClean="0">
                <a:latin typeface="Times New Roman" pitchFamily="18" charset="0"/>
              </a:rPr>
              <a:t>:</a:t>
            </a:r>
            <a:r>
              <a:rPr lang="vi-VN" sz="2400" dirty="0" smtClean="0">
                <a:latin typeface="Times New Roman" pitchFamily="18" charset="0"/>
              </a:rPr>
              <a:t> là địa chỉ logic vì nó tồn tại dưới dạng giá trị của các thanh ghi, và khi cần truy nhập ô nhớ nào thì nó phải được đổi ra địa chỉ vật lý của ô nhớ đó.</a:t>
            </a:r>
          </a:p>
          <a:p>
            <a:pPr eaLnBrk="1" hangingPunct="1"/>
            <a:r>
              <a:rPr lang="vi-VN" sz="2400" dirty="0" smtClean="0">
                <a:solidFill>
                  <a:srgbClr val="FF0000"/>
                </a:solidFill>
                <a:latin typeface="Times New Roman" pitchFamily="18" charset="0"/>
              </a:rPr>
              <a:t>Địa chỉ logic có tính đa trị</a:t>
            </a:r>
            <a:r>
              <a:rPr lang="en-US" sz="2400" dirty="0" smtClean="0">
                <a:latin typeface="Times New Roman" pitchFamily="18" charset="0"/>
              </a:rPr>
              <a:t>:</a:t>
            </a:r>
            <a:r>
              <a:rPr lang="vi-VN" sz="2400" dirty="0" smtClean="0">
                <a:latin typeface="Times New Roman" pitchFamily="18" charset="0"/>
              </a:rPr>
              <a:t> vì ứng với một địa chỉ vật lý có rất nhiều địa chỉ logic khác nhau. </a:t>
            </a:r>
            <a:endParaRPr lang="en-US" sz="2400" dirty="0" smtClean="0">
              <a:latin typeface="Times New Roman" pitchFamily="18" charset="0"/>
            </a:endParaRPr>
          </a:p>
          <a:p>
            <a:pPr eaLnBrk="1" hangingPunct="1"/>
            <a:r>
              <a:rPr lang="vi-VN" sz="2400" dirty="0" smtClean="0">
                <a:latin typeface="Times New Roman" pitchFamily="18" charset="0"/>
              </a:rPr>
              <a:t>Ví dụ, địa chỉ vật lý 12345H có thể tạo ra từ các địa chỉ logic sau:</a:t>
            </a:r>
            <a:endParaRPr lang="en-US" sz="2400" dirty="0" smtClean="0">
              <a:latin typeface="Times New Roman" pitchFamily="18" charset="0"/>
            </a:endParaRPr>
          </a:p>
          <a:p>
            <a:pPr lvl="4" eaLnBrk="1" hangingPunct="1">
              <a:buFont typeface="Wingdings" pitchFamily="2" charset="2"/>
              <a:buNone/>
            </a:pPr>
            <a:r>
              <a:rPr lang="en-US" sz="2400" dirty="0" smtClean="0">
                <a:latin typeface="Times New Roman" pitchFamily="18" charset="0"/>
              </a:rPr>
              <a:t>1000H:2345H</a:t>
            </a:r>
          </a:p>
          <a:p>
            <a:pPr lvl="4" eaLnBrk="1" hangingPunct="1">
              <a:buFont typeface="Wingdings" pitchFamily="2" charset="2"/>
              <a:buNone/>
            </a:pPr>
            <a:r>
              <a:rPr lang="en-US" sz="2400" dirty="0" smtClean="0">
                <a:latin typeface="Times New Roman" pitchFamily="18" charset="0"/>
              </a:rPr>
              <a:t>1200H:0345H</a:t>
            </a:r>
          </a:p>
          <a:p>
            <a:pPr lvl="4" eaLnBrk="1" hangingPunct="1">
              <a:buFont typeface="Wingdings" pitchFamily="2" charset="2"/>
              <a:buNone/>
            </a:pPr>
            <a:r>
              <a:rPr lang="en-US" sz="2400" dirty="0" smtClean="0">
                <a:latin typeface="Times New Roman" pitchFamily="18" charset="0"/>
              </a:rPr>
              <a:t>1004H:2305H</a:t>
            </a:r>
          </a:p>
        </p:txBody>
      </p:sp>
      <p:sp>
        <p:nvSpPr>
          <p:cNvPr id="119811" name="Rectangle 3"/>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800" b="1" i="1">
                <a:solidFill>
                  <a:schemeClr val="tx2"/>
                </a:solidFill>
                <a:latin typeface="Times New Roman" pitchFamily="18" charset="0"/>
              </a:rPr>
              <a:t>Mối liên hệ ĐCVL &amp; ĐCLG </a:t>
            </a:r>
          </a:p>
        </p:txBody>
      </p:sp>
      <p:sp>
        <p:nvSpPr>
          <p:cNvPr id="119813" name="Rectangle 5"/>
          <p:cNvSpPr>
            <a:spLocks noChangeArrowheads="1"/>
          </p:cNvSpPr>
          <p:nvPr/>
        </p:nvSpPr>
        <p:spPr bwMode="auto">
          <a:xfrm>
            <a:off x="0" y="6324600"/>
            <a:ext cx="9144000" cy="5334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sz="quarter" idx="1"/>
          </p:nvPr>
        </p:nvSpPr>
        <p:spPr>
          <a:xfrm>
            <a:off x="228600" y="762000"/>
            <a:ext cx="8915400" cy="5715000"/>
          </a:xfrm>
          <a:noFill/>
        </p:spPr>
        <p:txBody>
          <a:bodyPr/>
          <a:lstStyle/>
          <a:p>
            <a:pPr marL="114300" lvl="1" indent="0" eaLnBrk="1" hangingPunct="1">
              <a:buFont typeface="Wingdings" pitchFamily="2" charset="2"/>
              <a:buNone/>
              <a:tabLst>
                <a:tab pos="112713" algn="l"/>
              </a:tabLst>
            </a:pPr>
            <a:r>
              <a:rPr lang="en-US" sz="2300" b="1" u="sng" dirty="0" smtClean="0">
                <a:latin typeface="Times New Roman" pitchFamily="18" charset="0"/>
              </a:rPr>
              <a:t>Vd</a:t>
            </a:r>
            <a:r>
              <a:rPr lang="en-US" sz="2300" dirty="0" smtClean="0">
                <a:latin typeface="Times New Roman" pitchFamily="18" charset="0"/>
              </a:rPr>
              <a:t>:1 Cho </a:t>
            </a:r>
            <a:r>
              <a:rPr lang="en-US" sz="2300" dirty="0" err="1" smtClean="0">
                <a:latin typeface="Times New Roman" pitchFamily="18" charset="0"/>
              </a:rPr>
              <a:t>một</a:t>
            </a:r>
            <a:r>
              <a:rPr lang="en-US" sz="2300" dirty="0" smtClean="0">
                <a:latin typeface="Times New Roman" pitchFamily="18" charset="0"/>
              </a:rPr>
              <a:t> ô </a:t>
            </a:r>
            <a:r>
              <a:rPr lang="en-US" sz="2300" dirty="0" err="1" smtClean="0">
                <a:latin typeface="Times New Roman" pitchFamily="18" charset="0"/>
              </a:rPr>
              <a:t>nhớ</a:t>
            </a:r>
            <a:r>
              <a:rPr lang="en-US" sz="2300" dirty="0" smtClean="0">
                <a:latin typeface="Times New Roman" pitchFamily="18" charset="0"/>
              </a:rPr>
              <a:t> </a:t>
            </a:r>
            <a:r>
              <a:rPr lang="en-US" sz="2300" dirty="0" err="1" smtClean="0">
                <a:latin typeface="Times New Roman" pitchFamily="18" charset="0"/>
              </a:rPr>
              <a:t>có</a:t>
            </a:r>
            <a:r>
              <a:rPr lang="en-US" sz="2300" dirty="0" smtClean="0">
                <a:latin typeface="Times New Roman" pitchFamily="18" charset="0"/>
              </a:rPr>
              <a:t> </a:t>
            </a:r>
            <a:r>
              <a:rPr lang="en-US" sz="2300" dirty="0" err="1" smtClean="0">
                <a:latin typeface="Times New Roman" pitchFamily="18" charset="0"/>
              </a:rPr>
              <a:t>địa</a:t>
            </a:r>
            <a:r>
              <a:rPr lang="en-US" sz="2300" dirty="0" smtClean="0">
                <a:latin typeface="Times New Roman" pitchFamily="18" charset="0"/>
              </a:rPr>
              <a:t> </a:t>
            </a:r>
            <a:r>
              <a:rPr lang="en-US" sz="2300" dirty="0" err="1" smtClean="0">
                <a:latin typeface="Times New Roman" pitchFamily="18" charset="0"/>
              </a:rPr>
              <a:t>chỉ</a:t>
            </a:r>
            <a:r>
              <a:rPr lang="en-US" sz="2300" dirty="0" smtClean="0">
                <a:latin typeface="Times New Roman" pitchFamily="18" charset="0"/>
              </a:rPr>
              <a:t> </a:t>
            </a:r>
            <a:r>
              <a:rPr lang="en-US" sz="2300" dirty="0" err="1" smtClean="0">
                <a:latin typeface="Times New Roman" pitchFamily="18" charset="0"/>
              </a:rPr>
              <a:t>vật</a:t>
            </a:r>
            <a:r>
              <a:rPr lang="en-US" sz="2300" dirty="0" smtClean="0">
                <a:latin typeface="Times New Roman" pitchFamily="18" charset="0"/>
              </a:rPr>
              <a:t> </a:t>
            </a:r>
            <a:r>
              <a:rPr lang="en-US" sz="2300" dirty="0" err="1" smtClean="0">
                <a:latin typeface="Times New Roman" pitchFamily="18" charset="0"/>
              </a:rPr>
              <a:t>lý</a:t>
            </a:r>
            <a:r>
              <a:rPr lang="en-US" sz="2300" dirty="0" smtClean="0">
                <a:latin typeface="Times New Roman" pitchFamily="18" charset="0"/>
              </a:rPr>
              <a:t> </a:t>
            </a:r>
            <a:r>
              <a:rPr lang="en-US" sz="2300" dirty="0" err="1" smtClean="0">
                <a:latin typeface="Times New Roman" pitchFamily="18" charset="0"/>
              </a:rPr>
              <a:t>là</a:t>
            </a:r>
            <a:r>
              <a:rPr lang="en-US" sz="2300" dirty="0" smtClean="0">
                <a:latin typeface="Times New Roman" pitchFamily="18" charset="0"/>
              </a:rPr>
              <a:t> 1256Ah </a:t>
            </a:r>
            <a:r>
              <a:rPr lang="en-US" sz="2300" dirty="0" err="1" smtClean="0">
                <a:latin typeface="Times New Roman" pitchFamily="18" charset="0"/>
              </a:rPr>
              <a:t>hãy</a:t>
            </a:r>
            <a:r>
              <a:rPr lang="en-US" sz="2300" dirty="0" smtClean="0">
                <a:latin typeface="Times New Roman" pitchFamily="18" charset="0"/>
              </a:rPr>
              <a:t> </a:t>
            </a:r>
            <a:r>
              <a:rPr lang="en-US" sz="2300" dirty="0" err="1" smtClean="0">
                <a:latin typeface="Times New Roman" pitchFamily="18" charset="0"/>
              </a:rPr>
              <a:t>cho</a:t>
            </a:r>
            <a:r>
              <a:rPr lang="en-US" sz="2300" dirty="0" smtClean="0">
                <a:latin typeface="Times New Roman" pitchFamily="18" charset="0"/>
              </a:rPr>
              <a:t> </a:t>
            </a:r>
            <a:r>
              <a:rPr lang="en-US" sz="2300" dirty="0" err="1" smtClean="0">
                <a:latin typeface="Times New Roman" pitchFamily="18" charset="0"/>
              </a:rPr>
              <a:t>biết</a:t>
            </a:r>
            <a:r>
              <a:rPr lang="en-US" sz="2300" dirty="0" smtClean="0">
                <a:latin typeface="Times New Roman" pitchFamily="18" charset="0"/>
              </a:rPr>
              <a:t> </a:t>
            </a:r>
            <a:r>
              <a:rPr lang="en-US" sz="2300" dirty="0" err="1" smtClean="0">
                <a:latin typeface="Times New Roman" pitchFamily="18" charset="0"/>
              </a:rPr>
              <a:t>địa</a:t>
            </a:r>
            <a:r>
              <a:rPr lang="en-US" sz="2300" dirty="0" smtClean="0">
                <a:latin typeface="Times New Roman" pitchFamily="18" charset="0"/>
              </a:rPr>
              <a:t> </a:t>
            </a:r>
            <a:r>
              <a:rPr lang="en-US" sz="2300" dirty="0" err="1" smtClean="0">
                <a:latin typeface="Times New Roman" pitchFamily="18" charset="0"/>
              </a:rPr>
              <a:t>chỉ</a:t>
            </a:r>
            <a:r>
              <a:rPr lang="en-US" sz="2300" dirty="0" smtClean="0">
                <a:latin typeface="Times New Roman" pitchFamily="18" charset="0"/>
              </a:rPr>
              <a:t> </a:t>
            </a:r>
            <a:r>
              <a:rPr lang="en-US" sz="2300" dirty="0" err="1" smtClean="0">
                <a:latin typeface="Times New Roman" pitchFamily="18" charset="0"/>
              </a:rPr>
              <a:t>dạng</a:t>
            </a:r>
            <a:r>
              <a:rPr lang="en-US" sz="2300" dirty="0" smtClean="0">
                <a:latin typeface="Times New Roman" pitchFamily="18" charset="0"/>
              </a:rPr>
              <a:t> </a:t>
            </a:r>
            <a:r>
              <a:rPr lang="en-US" sz="2300" dirty="0" err="1" smtClean="0">
                <a:latin typeface="Times New Roman" pitchFamily="18" charset="0"/>
              </a:rPr>
              <a:t>segment:offset</a:t>
            </a:r>
            <a:r>
              <a:rPr lang="en-US" sz="2300" dirty="0" smtClean="0">
                <a:latin typeface="Times New Roman" pitchFamily="18" charset="0"/>
              </a:rPr>
              <a:t> </a:t>
            </a:r>
            <a:r>
              <a:rPr lang="en-US" sz="2300" dirty="0" err="1" smtClean="0">
                <a:latin typeface="Times New Roman" pitchFamily="18" charset="0"/>
              </a:rPr>
              <a:t>với</a:t>
            </a:r>
            <a:r>
              <a:rPr lang="en-US" sz="2300" dirty="0" smtClean="0">
                <a:latin typeface="Times New Roman" pitchFamily="18" charset="0"/>
              </a:rPr>
              <a:t> </a:t>
            </a:r>
            <a:r>
              <a:rPr lang="en-US" sz="2300" dirty="0" err="1" smtClean="0">
                <a:latin typeface="Times New Roman" pitchFamily="18" charset="0"/>
              </a:rPr>
              <a:t>các</a:t>
            </a:r>
            <a:r>
              <a:rPr lang="en-US" sz="2300" dirty="0" smtClean="0">
                <a:latin typeface="Times New Roman" pitchFamily="18" charset="0"/>
              </a:rPr>
              <a:t> </a:t>
            </a:r>
            <a:r>
              <a:rPr lang="en-US" sz="2300" dirty="0" err="1" smtClean="0">
                <a:latin typeface="Times New Roman" pitchFamily="18" charset="0"/>
              </a:rPr>
              <a:t>đoạn</a:t>
            </a:r>
            <a:r>
              <a:rPr lang="en-US" sz="2300" dirty="0" smtClean="0">
                <a:latin typeface="Times New Roman" pitchFamily="18" charset="0"/>
              </a:rPr>
              <a:t> 1256h </a:t>
            </a:r>
            <a:r>
              <a:rPr lang="en-US" sz="2300" dirty="0" err="1" smtClean="0">
                <a:latin typeface="Times New Roman" pitchFamily="18" charset="0"/>
              </a:rPr>
              <a:t>và</a:t>
            </a:r>
            <a:r>
              <a:rPr lang="en-US" sz="2300" dirty="0" smtClean="0">
                <a:latin typeface="Times New Roman" pitchFamily="18" charset="0"/>
              </a:rPr>
              <a:t> 1240h?</a:t>
            </a:r>
          </a:p>
          <a:p>
            <a:pPr marL="114300" lvl="1" indent="0" eaLnBrk="1" hangingPunct="1">
              <a:buFont typeface="Wingdings" pitchFamily="2" charset="2"/>
              <a:buNone/>
              <a:tabLst>
                <a:tab pos="112713" algn="l"/>
              </a:tabLst>
            </a:pPr>
            <a:r>
              <a:rPr lang="en-US" sz="2300" u="sng" dirty="0" err="1" smtClean="0">
                <a:solidFill>
                  <a:srgbClr val="FF0000"/>
                </a:solidFill>
                <a:latin typeface="Times New Roman" pitchFamily="18" charset="0"/>
              </a:rPr>
              <a:t>Giải</a:t>
            </a:r>
            <a:r>
              <a:rPr lang="en-US" sz="2300" dirty="0" smtClean="0">
                <a:solidFill>
                  <a:srgbClr val="FF0000"/>
                </a:solidFill>
                <a:latin typeface="Times New Roman" pitchFamily="18" charset="0"/>
              </a:rPr>
              <a:t>:</a:t>
            </a:r>
          </a:p>
          <a:p>
            <a:pPr marL="342900" lvl="3" indent="0" eaLnBrk="1" hangingPunct="1">
              <a:buFontTx/>
              <a:buNone/>
              <a:tabLst>
                <a:tab pos="112713" algn="l"/>
              </a:tabLst>
            </a:pPr>
            <a:r>
              <a:rPr lang="en-US" sz="2400" dirty="0" err="1" smtClean="0">
                <a:latin typeface="Times New Roman" pitchFamily="18" charset="0"/>
              </a:rPr>
              <a:t>Gọi</a:t>
            </a:r>
            <a:r>
              <a:rPr lang="en-US" sz="2400" dirty="0" smtClean="0">
                <a:latin typeface="Times New Roman" pitchFamily="18" charset="0"/>
              </a:rPr>
              <a:t> X </a:t>
            </a:r>
            <a:r>
              <a:rPr lang="en-US" sz="2400" dirty="0" err="1" smtClean="0">
                <a:latin typeface="Times New Roman" pitchFamily="18" charset="0"/>
              </a:rPr>
              <a:t>là</a:t>
            </a:r>
            <a:r>
              <a:rPr lang="en-US" sz="2400" dirty="0" smtClean="0">
                <a:latin typeface="Times New Roman" pitchFamily="18" charset="0"/>
              </a:rPr>
              <a:t> offset </a:t>
            </a:r>
            <a:r>
              <a:rPr lang="en-US" sz="2400" dirty="0" err="1" smtClean="0">
                <a:latin typeface="Times New Roman" pitchFamily="18" charset="0"/>
              </a:rPr>
              <a:t>trong</a:t>
            </a:r>
            <a:r>
              <a:rPr lang="en-US" sz="2400" dirty="0" smtClean="0">
                <a:latin typeface="Times New Roman" pitchFamily="18" charset="0"/>
              </a:rPr>
              <a:t> segment 1256h </a:t>
            </a:r>
            <a:r>
              <a:rPr lang="en-US" sz="2400" dirty="0" err="1" smtClean="0">
                <a:latin typeface="Times New Roman" pitchFamily="18" charset="0"/>
              </a:rPr>
              <a:t>và</a:t>
            </a:r>
            <a:r>
              <a:rPr lang="en-US" sz="2400" dirty="0" smtClean="0">
                <a:latin typeface="Times New Roman" pitchFamily="18" charset="0"/>
              </a:rPr>
              <a:t> Y </a:t>
            </a:r>
            <a:r>
              <a:rPr lang="en-US" sz="2400" dirty="0" err="1" smtClean="0">
                <a:latin typeface="Times New Roman" pitchFamily="18" charset="0"/>
              </a:rPr>
              <a:t>là</a:t>
            </a:r>
            <a:r>
              <a:rPr lang="en-US" sz="2400" dirty="0" smtClean="0">
                <a:latin typeface="Times New Roman" pitchFamily="18" charset="0"/>
              </a:rPr>
              <a:t> offset </a:t>
            </a:r>
            <a:r>
              <a:rPr lang="en-US" sz="2400" dirty="0" err="1" smtClean="0">
                <a:latin typeface="Times New Roman" pitchFamily="18" charset="0"/>
              </a:rPr>
              <a:t>trong</a:t>
            </a:r>
            <a:r>
              <a:rPr lang="en-US" sz="2400" dirty="0" smtClean="0">
                <a:latin typeface="Times New Roman" pitchFamily="18" charset="0"/>
              </a:rPr>
              <a:t> segment 1240h </a:t>
            </a:r>
            <a:r>
              <a:rPr lang="en-US" sz="2400" dirty="0" err="1" smtClean="0">
                <a:latin typeface="Times New Roman" pitchFamily="18" charset="0"/>
              </a:rPr>
              <a:t>chúng</a:t>
            </a:r>
            <a:r>
              <a:rPr lang="en-US" sz="2400" dirty="0" smtClean="0">
                <a:latin typeface="Times New Roman" pitchFamily="18" charset="0"/>
              </a:rPr>
              <a:t> </a:t>
            </a:r>
            <a:r>
              <a:rPr lang="en-US" sz="2400" dirty="0" err="1" smtClean="0">
                <a:latin typeface="Times New Roman" pitchFamily="18" charset="0"/>
              </a:rPr>
              <a:t>ta</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a:t>
            </a:r>
          </a:p>
          <a:p>
            <a:pPr marL="342900" lvl="3" indent="0" eaLnBrk="1" hangingPunct="1">
              <a:buFontTx/>
              <a:buNone/>
              <a:tabLst>
                <a:tab pos="112713" algn="l"/>
              </a:tabLst>
            </a:pPr>
            <a:r>
              <a:rPr lang="en-US" sz="2400" dirty="0" smtClean="0">
                <a:latin typeface="Times New Roman" pitchFamily="18" charset="0"/>
              </a:rPr>
              <a:t>		1256Ah=12560h+X</a:t>
            </a:r>
          </a:p>
          <a:p>
            <a:pPr marL="342900" lvl="3" indent="0" eaLnBrk="1" hangingPunct="1">
              <a:buFontTx/>
              <a:buNone/>
              <a:tabLst>
                <a:tab pos="112713" algn="l"/>
              </a:tabLst>
            </a:pPr>
            <a:r>
              <a:rPr lang="en-US" sz="2400" dirty="0" smtClean="0">
                <a:latin typeface="Times New Roman" pitchFamily="18" charset="0"/>
              </a:rPr>
              <a:t>		1256Ah=Y+12400h</a:t>
            </a:r>
          </a:p>
          <a:p>
            <a:pPr marL="342900" lvl="3" indent="0" eaLnBrk="1" hangingPunct="1">
              <a:buFontTx/>
              <a:buNone/>
              <a:tabLst>
                <a:tab pos="112713" algn="l"/>
              </a:tabLst>
            </a:pPr>
            <a:r>
              <a:rPr lang="en-US" sz="3200" dirty="0" smtClean="0">
                <a:latin typeface="Times New Roman" pitchFamily="18" charset="0"/>
              </a:rPr>
              <a:t>Do </a:t>
            </a:r>
            <a:r>
              <a:rPr lang="en-US" sz="3200" dirty="0" err="1" smtClean="0">
                <a:latin typeface="Times New Roman" pitchFamily="18" charset="0"/>
              </a:rPr>
              <a:t>đó</a:t>
            </a:r>
            <a:r>
              <a:rPr lang="en-US" sz="3200" dirty="0" smtClean="0">
                <a:latin typeface="Times New Roman" pitchFamily="18" charset="0"/>
              </a:rPr>
              <a:t>: X=</a:t>
            </a:r>
            <a:r>
              <a:rPr lang="en-US" sz="2400" dirty="0" smtClean="0">
                <a:latin typeface="Times New Roman" pitchFamily="18" charset="0"/>
              </a:rPr>
              <a:t>1256Ah-12560h=Ah</a:t>
            </a:r>
          </a:p>
          <a:p>
            <a:pPr marL="342900" lvl="3" indent="0" eaLnBrk="1" hangingPunct="1">
              <a:buFontTx/>
              <a:buNone/>
              <a:tabLst>
                <a:tab pos="112713" algn="l"/>
              </a:tabLst>
            </a:pPr>
            <a:r>
              <a:rPr lang="en-US" sz="2400" dirty="0" smtClean="0">
                <a:latin typeface="Times New Roman" pitchFamily="18" charset="0"/>
              </a:rPr>
              <a:t>	     Y=	1256Ah-12400h=16Ah</a:t>
            </a:r>
          </a:p>
          <a:p>
            <a:pPr marL="342900" lvl="3" indent="0" eaLnBrk="1" hangingPunct="1">
              <a:buFontTx/>
              <a:buNone/>
              <a:tabLst>
                <a:tab pos="112713" algn="l"/>
              </a:tabLst>
            </a:pPr>
            <a:r>
              <a:rPr lang="en-US" sz="2400" dirty="0" err="1" smtClean="0">
                <a:latin typeface="Times New Roman" pitchFamily="18" charset="0"/>
              </a:rPr>
              <a:t>Như</a:t>
            </a:r>
            <a:r>
              <a:rPr lang="en-US" sz="2400" dirty="0" smtClean="0">
                <a:latin typeface="Times New Roman" pitchFamily="18" charset="0"/>
              </a:rPr>
              <a:t> </a:t>
            </a:r>
            <a:r>
              <a:rPr lang="en-US" sz="2400" dirty="0" err="1" smtClean="0">
                <a:latin typeface="Times New Roman" pitchFamily="18" charset="0"/>
              </a:rPr>
              <a:t>vậy</a:t>
            </a:r>
            <a:r>
              <a:rPr lang="en-US" sz="2400" dirty="0" smtClean="0">
                <a:latin typeface="Times New Roman" pitchFamily="18" charset="0"/>
              </a:rPr>
              <a:t>: 1256Ah =1256:000A=1240:016A</a:t>
            </a:r>
          </a:p>
          <a:p>
            <a:pPr marL="342900" lvl="3" indent="0" eaLnBrk="1" hangingPunct="1">
              <a:buFontTx/>
              <a:buNone/>
              <a:tabLst>
                <a:tab pos="112713" algn="l"/>
              </a:tabLst>
            </a:pPr>
            <a:endParaRPr lang="vi-VN" sz="3200" dirty="0" smtClean="0">
              <a:latin typeface="Times New Roman" pitchFamily="18" charset="0"/>
            </a:endParaRPr>
          </a:p>
          <a:p>
            <a:pPr marL="114300" lvl="1" indent="0" algn="just" eaLnBrk="1" hangingPunct="1">
              <a:buFont typeface="Wingdings" pitchFamily="2" charset="2"/>
              <a:buNone/>
              <a:tabLst>
                <a:tab pos="112713" algn="l"/>
              </a:tabLst>
            </a:pPr>
            <a:endParaRPr lang="en-US" sz="3200" dirty="0" smtClean="0">
              <a:latin typeface="Times New Roman" pitchFamily="18" charset="0"/>
            </a:endParaRPr>
          </a:p>
          <a:p>
            <a:pPr marL="114300" lvl="1" indent="0" algn="just" eaLnBrk="1" hangingPunct="1">
              <a:buFont typeface="Wingdings" pitchFamily="2" charset="2"/>
              <a:buChar char="v"/>
              <a:tabLst>
                <a:tab pos="112713" algn="l"/>
              </a:tabLst>
            </a:pPr>
            <a:endParaRPr lang="en-US" sz="2300" dirty="0" smtClean="0">
              <a:latin typeface="Times New Roman" pitchFamily="18" charset="0"/>
            </a:endParaRPr>
          </a:p>
        </p:txBody>
      </p:sp>
      <p:sp>
        <p:nvSpPr>
          <p:cNvPr id="148484" name="Rectangle 4"/>
          <p:cNvSpPr>
            <a:spLocks noChangeArrowheads="1"/>
          </p:cNvSpPr>
          <p:nvPr/>
        </p:nvSpPr>
        <p:spPr bwMode="auto">
          <a:xfrm>
            <a:off x="0" y="7620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dirty="0" smtClean="0">
                <a:solidFill>
                  <a:schemeClr val="tx2"/>
                </a:solidFill>
                <a:latin typeface="Times New Roman" pitchFamily="18" charset="0"/>
              </a:rPr>
              <a:t>VD </a:t>
            </a:r>
            <a:endParaRPr lang="en-US" sz="3000" b="1" i="1" dirty="0">
              <a:solidFill>
                <a:schemeClr val="tx2"/>
              </a:solidFill>
              <a:latin typeface="Times New Roman" pitchFamily="18" charset="0"/>
            </a:endParaRPr>
          </a:p>
        </p:txBody>
      </p:sp>
      <p:sp>
        <p:nvSpPr>
          <p:cNvPr id="148485" name="Rectangle 5"/>
          <p:cNvSpPr>
            <a:spLocks noChangeArrowheads="1"/>
          </p:cNvSpPr>
          <p:nvPr/>
        </p:nvSpPr>
        <p:spPr bwMode="auto">
          <a:xfrm>
            <a:off x="0" y="6553200"/>
            <a:ext cx="9144000" cy="304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sz="quarter" idx="1"/>
          </p:nvPr>
        </p:nvSpPr>
        <p:spPr>
          <a:xfrm>
            <a:off x="228600" y="1752600"/>
            <a:ext cx="8915400" cy="4724400"/>
          </a:xfrm>
          <a:noFill/>
        </p:spPr>
        <p:txBody>
          <a:bodyPr/>
          <a:lstStyle/>
          <a:p>
            <a:pPr marL="114300" lvl="1" indent="0" eaLnBrk="1" hangingPunct="1">
              <a:buFont typeface="Wingdings" pitchFamily="2" charset="2"/>
              <a:buNone/>
              <a:tabLst>
                <a:tab pos="112713" algn="l"/>
              </a:tabLst>
            </a:pPr>
            <a:r>
              <a:rPr lang="en-US" sz="2300" b="1" dirty="0" smtClean="0">
                <a:latin typeface="Times New Roman" pitchFamily="18" charset="0"/>
              </a:rPr>
              <a:t>Vd</a:t>
            </a:r>
            <a:r>
              <a:rPr lang="en-US" sz="2300" dirty="0" smtClean="0">
                <a:latin typeface="Times New Roman" pitchFamily="18" charset="0"/>
              </a:rPr>
              <a:t>2: </a:t>
            </a:r>
            <a:r>
              <a:rPr lang="en-US" sz="2300" dirty="0" err="1" smtClean="0">
                <a:latin typeface="Times New Roman" pitchFamily="18" charset="0"/>
              </a:rPr>
              <a:t>Một</a:t>
            </a:r>
            <a:r>
              <a:rPr lang="en-US" sz="2300" dirty="0" smtClean="0">
                <a:latin typeface="Times New Roman" pitchFamily="18" charset="0"/>
              </a:rPr>
              <a:t> ô </a:t>
            </a:r>
            <a:r>
              <a:rPr lang="en-US" sz="2300" dirty="0" err="1" smtClean="0">
                <a:latin typeface="Times New Roman" pitchFamily="18" charset="0"/>
              </a:rPr>
              <a:t>nhớ</a:t>
            </a:r>
            <a:r>
              <a:rPr lang="en-US" sz="2300" dirty="0" smtClean="0">
                <a:latin typeface="Times New Roman" pitchFamily="18" charset="0"/>
              </a:rPr>
              <a:t> </a:t>
            </a:r>
            <a:r>
              <a:rPr lang="en-US" sz="2300" dirty="0" err="1" smtClean="0">
                <a:latin typeface="Times New Roman" pitchFamily="18" charset="0"/>
              </a:rPr>
              <a:t>có</a:t>
            </a:r>
            <a:r>
              <a:rPr lang="en-US" sz="2300" dirty="0" smtClean="0">
                <a:latin typeface="Times New Roman" pitchFamily="18" charset="0"/>
              </a:rPr>
              <a:t> </a:t>
            </a:r>
            <a:r>
              <a:rPr lang="en-US" sz="2300" dirty="0" err="1" smtClean="0">
                <a:latin typeface="Times New Roman" pitchFamily="18" charset="0"/>
              </a:rPr>
              <a:t>địa</a:t>
            </a:r>
            <a:r>
              <a:rPr lang="en-US" sz="2300" dirty="0" smtClean="0">
                <a:latin typeface="Times New Roman" pitchFamily="18" charset="0"/>
              </a:rPr>
              <a:t> </a:t>
            </a:r>
            <a:r>
              <a:rPr lang="en-US" sz="2300" dirty="0" err="1" smtClean="0">
                <a:latin typeface="Times New Roman" pitchFamily="18" charset="0"/>
              </a:rPr>
              <a:t>chỉ</a:t>
            </a:r>
            <a:r>
              <a:rPr lang="en-US" sz="2300" dirty="0" smtClean="0">
                <a:latin typeface="Times New Roman" pitchFamily="18" charset="0"/>
              </a:rPr>
              <a:t> </a:t>
            </a:r>
            <a:r>
              <a:rPr lang="en-US" sz="2300" dirty="0" err="1" smtClean="0">
                <a:latin typeface="Times New Roman" pitchFamily="18" charset="0"/>
              </a:rPr>
              <a:t>vật</a:t>
            </a:r>
            <a:r>
              <a:rPr lang="en-US" sz="2300" dirty="0" smtClean="0">
                <a:latin typeface="Times New Roman" pitchFamily="18" charset="0"/>
              </a:rPr>
              <a:t> </a:t>
            </a:r>
            <a:r>
              <a:rPr lang="en-US" sz="2300" dirty="0" err="1" smtClean="0">
                <a:latin typeface="Times New Roman" pitchFamily="18" charset="0"/>
              </a:rPr>
              <a:t>lý</a:t>
            </a:r>
            <a:r>
              <a:rPr lang="en-US" sz="2300" dirty="0" smtClean="0">
                <a:latin typeface="Times New Roman" pitchFamily="18" charset="0"/>
              </a:rPr>
              <a:t> 80FD2h, ở </a:t>
            </a:r>
            <a:r>
              <a:rPr lang="en-US" sz="2300" dirty="0" err="1" smtClean="0">
                <a:latin typeface="Times New Roman" pitchFamily="18" charset="0"/>
              </a:rPr>
              <a:t>trong</a:t>
            </a:r>
            <a:r>
              <a:rPr lang="en-US" sz="2300" dirty="0" smtClean="0">
                <a:latin typeface="Times New Roman" pitchFamily="18" charset="0"/>
              </a:rPr>
              <a:t> </a:t>
            </a:r>
            <a:r>
              <a:rPr lang="en-US" sz="2300" dirty="0" err="1" smtClean="0">
                <a:latin typeface="Times New Roman" pitchFamily="18" charset="0"/>
              </a:rPr>
              <a:t>đoạn</a:t>
            </a:r>
            <a:r>
              <a:rPr lang="en-US" sz="2300" dirty="0" smtClean="0">
                <a:latin typeface="Times New Roman" pitchFamily="18" charset="0"/>
              </a:rPr>
              <a:t> </a:t>
            </a:r>
            <a:r>
              <a:rPr lang="en-US" sz="2300" dirty="0" err="1" smtClean="0">
                <a:latin typeface="Times New Roman" pitchFamily="18" charset="0"/>
              </a:rPr>
              <a:t>nào</a:t>
            </a:r>
            <a:r>
              <a:rPr lang="en-US" sz="2300" dirty="0" smtClean="0">
                <a:latin typeface="Times New Roman" pitchFamily="18" charset="0"/>
              </a:rPr>
              <a:t> </a:t>
            </a:r>
            <a:r>
              <a:rPr lang="en-US" sz="2300" dirty="0" err="1" smtClean="0">
                <a:latin typeface="Times New Roman" pitchFamily="18" charset="0"/>
              </a:rPr>
              <a:t>thì</a:t>
            </a:r>
            <a:r>
              <a:rPr lang="en-US" sz="2300" dirty="0" smtClean="0">
                <a:latin typeface="Times New Roman" pitchFamily="18" charset="0"/>
              </a:rPr>
              <a:t> </a:t>
            </a:r>
            <a:r>
              <a:rPr lang="en-US" sz="2300" dirty="0" err="1" smtClean="0">
                <a:latin typeface="Times New Roman" pitchFamily="18" charset="0"/>
              </a:rPr>
              <a:t>nó</a:t>
            </a:r>
            <a:r>
              <a:rPr lang="en-US" sz="2300" dirty="0" smtClean="0">
                <a:latin typeface="Times New Roman" pitchFamily="18" charset="0"/>
              </a:rPr>
              <a:t> </a:t>
            </a:r>
            <a:r>
              <a:rPr lang="en-US" sz="2300" dirty="0" err="1" smtClean="0">
                <a:latin typeface="Times New Roman" pitchFamily="18" charset="0"/>
              </a:rPr>
              <a:t>có</a:t>
            </a:r>
            <a:r>
              <a:rPr lang="en-US" sz="2300" dirty="0" smtClean="0">
                <a:latin typeface="Times New Roman" pitchFamily="18" charset="0"/>
              </a:rPr>
              <a:t> Offset  </a:t>
            </a:r>
            <a:r>
              <a:rPr lang="en-US" sz="2300" dirty="0" err="1" smtClean="0">
                <a:latin typeface="Times New Roman" pitchFamily="18" charset="0"/>
              </a:rPr>
              <a:t>bằng</a:t>
            </a:r>
            <a:r>
              <a:rPr lang="en-US" sz="2300" dirty="0" smtClean="0">
                <a:latin typeface="Times New Roman" pitchFamily="18" charset="0"/>
              </a:rPr>
              <a:t> BFD2h</a:t>
            </a:r>
          </a:p>
          <a:p>
            <a:pPr marL="114300" lvl="1" indent="0" eaLnBrk="1" hangingPunct="1">
              <a:buFont typeface="Wingdings" pitchFamily="2" charset="2"/>
              <a:buNone/>
              <a:tabLst>
                <a:tab pos="112713" algn="l"/>
              </a:tabLst>
            </a:pPr>
            <a:r>
              <a:rPr lang="en-US" sz="2300" dirty="0" err="1" smtClean="0">
                <a:latin typeface="Times New Roman" pitchFamily="18" charset="0"/>
              </a:rPr>
              <a:t>Giải</a:t>
            </a:r>
            <a:r>
              <a:rPr lang="en-US" sz="2300" dirty="0" smtClean="0">
                <a:latin typeface="Times New Roman" pitchFamily="18" charset="0"/>
              </a:rPr>
              <a:t>:</a:t>
            </a:r>
          </a:p>
          <a:p>
            <a:pPr marL="114300" lvl="1" indent="0" eaLnBrk="1" hangingPunct="1">
              <a:buFont typeface="Wingdings" pitchFamily="2" charset="2"/>
              <a:buNone/>
              <a:tabLst>
                <a:tab pos="112713" algn="l"/>
              </a:tabLst>
            </a:pPr>
            <a:r>
              <a:rPr lang="en-US" sz="2300" dirty="0" smtClean="0">
                <a:latin typeface="Times New Roman" pitchFamily="18" charset="0"/>
              </a:rPr>
              <a:t>	</a:t>
            </a:r>
            <a:r>
              <a:rPr lang="en-US" sz="2300" dirty="0" err="1" smtClean="0">
                <a:latin typeface="Times New Roman" pitchFamily="18" charset="0"/>
              </a:rPr>
              <a:t>Địa</a:t>
            </a:r>
            <a:r>
              <a:rPr lang="en-US" sz="2300" dirty="0" smtClean="0">
                <a:latin typeface="Times New Roman" pitchFamily="18" charset="0"/>
              </a:rPr>
              <a:t> </a:t>
            </a:r>
            <a:r>
              <a:rPr lang="en-US" sz="2300" dirty="0" err="1" smtClean="0">
                <a:latin typeface="Times New Roman" pitchFamily="18" charset="0"/>
              </a:rPr>
              <a:t>chỉ</a:t>
            </a:r>
            <a:r>
              <a:rPr lang="en-US" sz="2300" dirty="0" smtClean="0">
                <a:latin typeface="Times New Roman" pitchFamily="18" charset="0"/>
              </a:rPr>
              <a:t> </a:t>
            </a:r>
            <a:r>
              <a:rPr lang="en-US" sz="2300" dirty="0" err="1" smtClean="0">
                <a:latin typeface="Times New Roman" pitchFamily="18" charset="0"/>
              </a:rPr>
              <a:t>vật</a:t>
            </a:r>
            <a:r>
              <a:rPr lang="en-US" sz="2300" dirty="0" smtClean="0">
                <a:latin typeface="Times New Roman" pitchFamily="18" charset="0"/>
              </a:rPr>
              <a:t> </a:t>
            </a:r>
            <a:r>
              <a:rPr lang="en-US" sz="2300" dirty="0" err="1" smtClean="0">
                <a:latin typeface="Times New Roman" pitchFamily="18" charset="0"/>
              </a:rPr>
              <a:t>lý</a:t>
            </a:r>
            <a:r>
              <a:rPr lang="en-US" sz="2300" dirty="0" smtClean="0">
                <a:latin typeface="Times New Roman" pitchFamily="18" charset="0"/>
              </a:rPr>
              <a:t>=segment * 10h </a:t>
            </a:r>
            <a:r>
              <a:rPr lang="en-US" sz="2300" smtClean="0">
                <a:latin typeface="Times New Roman" pitchFamily="18" charset="0"/>
              </a:rPr>
              <a:t>+ </a:t>
            </a:r>
            <a:r>
              <a:rPr lang="en-US" sz="2300" smtClean="0">
                <a:latin typeface="Times New Roman" pitchFamily="18" charset="0"/>
              </a:rPr>
              <a:t>offset</a:t>
            </a:r>
          </a:p>
          <a:p>
            <a:pPr marL="114300" lvl="1" indent="0" eaLnBrk="1" hangingPunct="1">
              <a:buFont typeface="Wingdings" pitchFamily="2" charset="2"/>
              <a:buNone/>
              <a:tabLst>
                <a:tab pos="112713" algn="l"/>
              </a:tabLst>
            </a:pPr>
            <a:r>
              <a:rPr lang="en-US" sz="2300" smtClean="0">
                <a:latin typeface="Times New Roman" pitchFamily="18" charset="0"/>
              </a:rPr>
              <a:t>84fdf </a:t>
            </a:r>
            <a:endParaRPr lang="en-US" sz="2300" dirty="0" smtClean="0">
              <a:latin typeface="Times New Roman" pitchFamily="18" charset="0"/>
            </a:endParaRPr>
          </a:p>
          <a:p>
            <a:pPr marL="114300" lvl="1" indent="0" eaLnBrk="1" hangingPunct="1">
              <a:buFont typeface="Wingdings" pitchFamily="2" charset="2"/>
              <a:buNone/>
              <a:tabLst>
                <a:tab pos="112713" algn="l"/>
              </a:tabLst>
            </a:pPr>
            <a:endParaRPr lang="vi-VN" sz="4100" dirty="0" smtClean="0">
              <a:latin typeface="Times New Roman" pitchFamily="18" charset="0"/>
            </a:endParaRPr>
          </a:p>
          <a:p>
            <a:pPr marL="114300" lvl="1" indent="0" algn="just" eaLnBrk="1" hangingPunct="1">
              <a:buFont typeface="Wingdings" pitchFamily="2" charset="2"/>
              <a:buNone/>
              <a:tabLst>
                <a:tab pos="112713" algn="l"/>
              </a:tabLst>
            </a:pPr>
            <a:endParaRPr lang="en-US" sz="3200" dirty="0" smtClean="0">
              <a:latin typeface="Times New Roman" pitchFamily="18" charset="0"/>
            </a:endParaRPr>
          </a:p>
          <a:p>
            <a:pPr marL="114300" lvl="1" indent="0" algn="just" eaLnBrk="1" hangingPunct="1">
              <a:buFont typeface="Wingdings" pitchFamily="2" charset="2"/>
              <a:buChar char="v"/>
              <a:tabLst>
                <a:tab pos="112713" algn="l"/>
              </a:tabLst>
            </a:pPr>
            <a:endParaRPr lang="en-US" sz="2300" dirty="0" smtClean="0">
              <a:latin typeface="Times New Roman" pitchFamily="18" charset="0"/>
            </a:endParaRPr>
          </a:p>
        </p:txBody>
      </p:sp>
      <p:sp>
        <p:nvSpPr>
          <p:cNvPr id="149507" name="Rectangle 3"/>
          <p:cNvSpPr>
            <a:spLocks noChangeArrowheads="1"/>
          </p:cNvSpPr>
          <p:nvPr/>
        </p:nvSpPr>
        <p:spPr bwMode="auto">
          <a:xfrm>
            <a:off x="0" y="0"/>
            <a:ext cx="9144000" cy="11430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dirty="0" smtClean="0">
                <a:solidFill>
                  <a:schemeClr val="tx2"/>
                </a:solidFill>
                <a:latin typeface="Times New Roman" pitchFamily="18" charset="0"/>
              </a:rPr>
              <a:t>VD</a:t>
            </a:r>
            <a:endParaRPr lang="en-US" sz="3000" b="1" i="1" dirty="0">
              <a:solidFill>
                <a:schemeClr val="tx2"/>
              </a:solidFill>
              <a:latin typeface="Times New Roman" pitchFamily="18" charset="0"/>
            </a:endParaRPr>
          </a:p>
        </p:txBody>
      </p:sp>
      <p:sp>
        <p:nvSpPr>
          <p:cNvPr id="149508" name="Rectangle 4"/>
          <p:cNvSpPr>
            <a:spLocks noChangeArrowheads="1"/>
          </p:cNvSpPr>
          <p:nvPr/>
        </p:nvSpPr>
        <p:spPr bwMode="auto">
          <a:xfrm>
            <a:off x="0" y="6248400"/>
            <a:ext cx="9144000" cy="6096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sz="quarter" idx="1"/>
          </p:nvPr>
        </p:nvSpPr>
        <p:spPr>
          <a:xfrm>
            <a:off x="457200" y="2103438"/>
            <a:ext cx="8534400" cy="4525962"/>
          </a:xfrm>
        </p:spPr>
        <p:txBody>
          <a:bodyPr/>
          <a:lstStyle/>
          <a:p>
            <a:pPr marL="0" indent="0" eaLnBrk="1" hangingPunct="1">
              <a:buClr>
                <a:srgbClr val="FF0000"/>
              </a:buClr>
              <a:buFont typeface="Wingdings" pitchFamily="2" charset="2"/>
              <a:buChar char="Ø"/>
            </a:pPr>
            <a:r>
              <a:rPr lang="vi-VN" sz="2200" dirty="0" smtClean="0">
                <a:solidFill>
                  <a:srgbClr val="FF0000"/>
                </a:solidFill>
                <a:latin typeface="Times New Roman" pitchFamily="18" charset="0"/>
              </a:rPr>
              <a:t> IP (Instruction Pointer):</a:t>
            </a:r>
            <a:r>
              <a:rPr lang="vi-VN" sz="2200" dirty="0" smtClean="0">
                <a:latin typeface="Times New Roman" pitchFamily="18" charset="0"/>
              </a:rPr>
              <a:t> thanh ghi con trỏ lệnh</a:t>
            </a:r>
            <a:endParaRPr lang="en-US" sz="2200" dirty="0" smtClean="0">
              <a:latin typeface="Times New Roman" pitchFamily="18" charset="0"/>
            </a:endParaRPr>
          </a:p>
          <a:p>
            <a:pPr marL="631825" lvl="1" indent="-293688" eaLnBrk="1" hangingPunct="1">
              <a:buFontTx/>
              <a:buChar char="•"/>
            </a:pPr>
            <a:r>
              <a:rPr lang="vi-VN" sz="2200" dirty="0" smtClean="0">
                <a:latin typeface="Times New Roman" pitchFamily="18" charset="0"/>
              </a:rPr>
              <a:t>IP luôn trỏ vào lệnh tiếp theo sẽ được thực hiện nằm trong đoạn mã CS. </a:t>
            </a:r>
            <a:endParaRPr lang="en-US" sz="2200" dirty="0" smtClean="0">
              <a:latin typeface="Times New Roman" pitchFamily="18" charset="0"/>
            </a:endParaRPr>
          </a:p>
          <a:p>
            <a:pPr marL="631825" lvl="1" indent="-293688" eaLnBrk="1" hangingPunct="1">
              <a:buFontTx/>
              <a:buChar char="•"/>
            </a:pPr>
            <a:r>
              <a:rPr lang="vi-VN" sz="2200" dirty="0" smtClean="0">
                <a:latin typeface="Times New Roman" pitchFamily="18" charset="0"/>
              </a:rPr>
              <a:t>Địa chỉ của lệnh này là </a:t>
            </a:r>
            <a:r>
              <a:rPr lang="vi-VN" sz="2200" dirty="0" smtClean="0">
                <a:solidFill>
                  <a:srgbClr val="FF0000"/>
                </a:solidFill>
                <a:latin typeface="Times New Roman" pitchFamily="18" charset="0"/>
              </a:rPr>
              <a:t>CS:IP</a:t>
            </a:r>
            <a:r>
              <a:rPr lang="vi-VN" sz="2200" dirty="0" smtClean="0">
                <a:latin typeface="Times New Roman" pitchFamily="18" charset="0"/>
              </a:rPr>
              <a:t>. </a:t>
            </a:r>
            <a:endParaRPr lang="en-US" sz="2200" dirty="0" smtClean="0">
              <a:latin typeface="Times New Roman" pitchFamily="18" charset="0"/>
            </a:endParaRPr>
          </a:p>
          <a:p>
            <a:pPr marL="0" indent="0" eaLnBrk="1" hangingPunct="1">
              <a:buClr>
                <a:schemeClr val="tx1"/>
              </a:buClr>
              <a:buFont typeface="Wingdings" pitchFamily="2" charset="2"/>
              <a:buChar char="Ø"/>
            </a:pPr>
            <a:r>
              <a:rPr lang="vi-VN" sz="2200" dirty="0" smtClean="0">
                <a:solidFill>
                  <a:srgbClr val="FF0000"/>
                </a:solidFill>
                <a:latin typeface="Times New Roman" pitchFamily="18" charset="0"/>
              </a:rPr>
              <a:t>BP (Base Pointer):</a:t>
            </a:r>
            <a:r>
              <a:rPr lang="vi-VN" sz="2200" dirty="0" smtClean="0">
                <a:latin typeface="Times New Roman" pitchFamily="18" charset="0"/>
              </a:rPr>
              <a:t> con trỏ cơ sở</a:t>
            </a:r>
            <a:endParaRPr lang="en-US" sz="2200" dirty="0" smtClean="0">
              <a:latin typeface="Times New Roman" pitchFamily="18" charset="0"/>
            </a:endParaRPr>
          </a:p>
          <a:p>
            <a:pPr marL="631825" lvl="1" indent="-293688" eaLnBrk="1" hangingPunct="1">
              <a:buFontTx/>
              <a:buChar char="•"/>
            </a:pPr>
            <a:r>
              <a:rPr lang="vi-VN" sz="2200" dirty="0" smtClean="0">
                <a:latin typeface="Times New Roman" pitchFamily="18" charset="0"/>
              </a:rPr>
              <a:t>BP </a:t>
            </a:r>
            <a:r>
              <a:rPr lang="en-US" sz="2200" dirty="0" err="1" smtClean="0">
                <a:latin typeface="Times New Roman" pitchFamily="18" charset="0"/>
              </a:rPr>
              <a:t>chủ</a:t>
            </a:r>
            <a:r>
              <a:rPr lang="en-US" sz="2200" dirty="0" smtClean="0">
                <a:latin typeface="Times New Roman" pitchFamily="18" charset="0"/>
              </a:rPr>
              <a:t> </a:t>
            </a:r>
            <a:r>
              <a:rPr lang="en-US" sz="2200" dirty="0" err="1" smtClean="0">
                <a:latin typeface="Times New Roman" pitchFamily="18" charset="0"/>
              </a:rPr>
              <a:t>yếu</a:t>
            </a:r>
            <a:r>
              <a:rPr lang="vi-VN" sz="2200" dirty="0" smtClean="0">
                <a:latin typeface="Times New Roman" pitchFamily="18" charset="0"/>
              </a:rPr>
              <a:t> </a:t>
            </a:r>
            <a:r>
              <a:rPr lang="en-US" sz="2200" dirty="0" err="1" smtClean="0">
                <a:latin typeface="Times New Roman" pitchFamily="18" charset="0"/>
              </a:rPr>
              <a:t>được</a:t>
            </a:r>
            <a:r>
              <a:rPr lang="en-US" sz="2200" dirty="0" smtClean="0">
                <a:latin typeface="Times New Roman" pitchFamily="18" charset="0"/>
              </a:rPr>
              <a:t> </a:t>
            </a:r>
            <a:r>
              <a:rPr lang="en-US" sz="2200" dirty="0" err="1" smtClean="0">
                <a:latin typeface="Times New Roman" pitchFamily="18" charset="0"/>
              </a:rPr>
              <a:t>sử</a:t>
            </a:r>
            <a:r>
              <a:rPr lang="en-US" sz="2200" dirty="0" smtClean="0">
                <a:latin typeface="Times New Roman" pitchFamily="18" charset="0"/>
              </a:rPr>
              <a:t> </a:t>
            </a:r>
            <a:r>
              <a:rPr lang="en-US" sz="2200" dirty="0" err="1" smtClean="0">
                <a:latin typeface="Times New Roman" pitchFamily="18" charset="0"/>
              </a:rPr>
              <a:t>dụng</a:t>
            </a:r>
            <a:r>
              <a:rPr lang="en-US" sz="2200" dirty="0" smtClean="0">
                <a:latin typeface="Times New Roman" pitchFamily="18" charset="0"/>
              </a:rPr>
              <a:t> </a:t>
            </a:r>
            <a:r>
              <a:rPr lang="en-US" sz="2200" dirty="0" err="1" smtClean="0">
                <a:latin typeface="Times New Roman" pitchFamily="18" charset="0"/>
              </a:rPr>
              <a:t>để</a:t>
            </a:r>
            <a:r>
              <a:rPr lang="en-US" sz="2200" dirty="0" smtClean="0">
                <a:latin typeface="Times New Roman" pitchFamily="18" charset="0"/>
              </a:rPr>
              <a:t> </a:t>
            </a:r>
            <a:r>
              <a:rPr lang="en-US" sz="2200" dirty="0" err="1" smtClean="0">
                <a:latin typeface="Times New Roman" pitchFamily="18" charset="0"/>
              </a:rPr>
              <a:t>truy</a:t>
            </a:r>
            <a:r>
              <a:rPr lang="en-US" sz="2200" dirty="0" smtClean="0">
                <a:latin typeface="Times New Roman" pitchFamily="18" charset="0"/>
              </a:rPr>
              <a:t> </a:t>
            </a:r>
            <a:r>
              <a:rPr lang="en-US" sz="2200" dirty="0" err="1" smtClean="0">
                <a:latin typeface="Times New Roman" pitchFamily="18" charset="0"/>
              </a:rPr>
              <a:t>nhập</a:t>
            </a:r>
            <a:r>
              <a:rPr lang="en-US" sz="2200" dirty="0" smtClean="0">
                <a:latin typeface="Times New Roman" pitchFamily="18" charset="0"/>
              </a:rPr>
              <a:t> </a:t>
            </a:r>
            <a:r>
              <a:rPr lang="vi-VN" sz="2200" dirty="0" smtClean="0">
                <a:latin typeface="Times New Roman" pitchFamily="18" charset="0"/>
              </a:rPr>
              <a:t>dữ liệu nằm trong đoạn ngăn xếp. </a:t>
            </a:r>
            <a:endParaRPr lang="en-US" sz="2200" dirty="0" smtClean="0">
              <a:latin typeface="Times New Roman" pitchFamily="18" charset="0"/>
            </a:endParaRPr>
          </a:p>
          <a:p>
            <a:pPr marL="631825" lvl="1" indent="-293688" eaLnBrk="1" hangingPunct="1">
              <a:buFontTx/>
              <a:buChar char="•"/>
            </a:pPr>
            <a:r>
              <a:rPr lang="vi-VN" sz="2200" dirty="0" smtClean="0">
                <a:latin typeface="Times New Roman" pitchFamily="18" charset="0"/>
              </a:rPr>
              <a:t>Địa chỉ logic của ô nhớ ngăn xếp do BP trỏ tới là </a:t>
            </a:r>
            <a:r>
              <a:rPr lang="vi-VN" sz="2200" dirty="0" smtClean="0">
                <a:solidFill>
                  <a:srgbClr val="FF0000"/>
                </a:solidFill>
                <a:latin typeface="Times New Roman" pitchFamily="18" charset="0"/>
              </a:rPr>
              <a:t>SS:BP</a:t>
            </a:r>
            <a:endParaRPr lang="en-US" sz="2200" dirty="0" smtClean="0">
              <a:solidFill>
                <a:srgbClr val="FF0000"/>
              </a:solidFill>
              <a:latin typeface="Times New Roman" pitchFamily="18" charset="0"/>
            </a:endParaRPr>
          </a:p>
        </p:txBody>
      </p:sp>
      <p:sp>
        <p:nvSpPr>
          <p:cNvPr id="121861" name="Rectangle 5"/>
          <p:cNvSpPr>
            <a:spLocks noChangeArrowheads="1"/>
          </p:cNvSpPr>
          <p:nvPr/>
        </p:nvSpPr>
        <p:spPr bwMode="auto">
          <a:xfrm>
            <a:off x="0" y="0"/>
            <a:ext cx="9144000" cy="6858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500" b="1" i="1" dirty="0">
                <a:latin typeface="Times New Roman" pitchFamily="18" charset="0"/>
              </a:rPr>
              <a:t/>
            </a:r>
            <a:br>
              <a:rPr lang="en-US" sz="2500" b="1" i="1" dirty="0">
                <a:latin typeface="Times New Roman" pitchFamily="18" charset="0"/>
              </a:rPr>
            </a:br>
            <a:r>
              <a:rPr lang="en-US" sz="2500" b="1" i="1" dirty="0" smtClean="0">
                <a:latin typeface="Times New Roman" pitchFamily="18" charset="0"/>
              </a:rPr>
              <a:t> </a:t>
            </a:r>
            <a:r>
              <a:rPr lang="vi-VN" sz="2500" b="1" i="1" dirty="0">
                <a:latin typeface="Times New Roman" pitchFamily="18" charset="0"/>
              </a:rPr>
              <a:t>Thanh ghi con trỏ và chỉ số</a:t>
            </a:r>
            <a:br>
              <a:rPr lang="vi-VN" sz="2500" b="1" i="1" dirty="0">
                <a:latin typeface="Times New Roman" pitchFamily="18" charset="0"/>
              </a:rPr>
            </a:br>
            <a:endParaRPr lang="en-US" sz="2500" b="1" i="1" dirty="0">
              <a:latin typeface="Times New Roman" pitchFamily="18" charset="0"/>
            </a:endParaRPr>
          </a:p>
        </p:txBody>
      </p:sp>
      <p:pic>
        <p:nvPicPr>
          <p:cNvPr id="30726" name="Picture 7"/>
          <p:cNvPicPr>
            <a:picLocks noChangeAspect="1" noChangeArrowheads="1"/>
          </p:cNvPicPr>
          <p:nvPr/>
        </p:nvPicPr>
        <p:blipFill>
          <a:blip r:embed="rId2" cstate="print"/>
          <a:srcRect/>
          <a:stretch>
            <a:fillRect/>
          </a:stretch>
        </p:blipFill>
        <p:spPr bwMode="auto">
          <a:xfrm>
            <a:off x="990600" y="685800"/>
            <a:ext cx="3933825" cy="1447800"/>
          </a:xfrm>
          <a:prstGeom prst="rect">
            <a:avLst/>
          </a:prstGeom>
          <a:noFill/>
          <a:ln w="9525">
            <a:noFill/>
            <a:miter lim="800000"/>
            <a:headEnd/>
            <a:tailEnd/>
          </a:ln>
        </p:spPr>
      </p:pic>
      <p:sp>
        <p:nvSpPr>
          <p:cNvPr id="121864" name="Rectangle 8"/>
          <p:cNvSpPr>
            <a:spLocks noChangeArrowheads="1"/>
          </p:cNvSpPr>
          <p:nvPr/>
        </p:nvSpPr>
        <p:spPr bwMode="auto">
          <a:xfrm>
            <a:off x="0" y="6553200"/>
            <a:ext cx="9144000" cy="304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3"/>
          <p:cNvSpPr>
            <a:spLocks noChangeArrowheads="1"/>
          </p:cNvSpPr>
          <p:nvPr/>
        </p:nvSpPr>
        <p:spPr bwMode="gray">
          <a:xfrm>
            <a:off x="1092200" y="2781300"/>
            <a:ext cx="2163763" cy="28575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a:prstShdw prst="shdw12">
              <a:srgbClr val="000000">
                <a:alpha val="50000"/>
              </a:srgbClr>
            </a:prstShdw>
          </a:effectLst>
        </p:spPr>
        <p:txBody>
          <a:bodyPr wrap="none" anchor="ctr"/>
          <a:lstStyle/>
          <a:p>
            <a:endParaRPr lang="en-US"/>
          </a:p>
        </p:txBody>
      </p:sp>
      <p:sp>
        <p:nvSpPr>
          <p:cNvPr id="3075" name="AutoShape 4"/>
          <p:cNvSpPr>
            <a:spLocks noChangeArrowheads="1"/>
          </p:cNvSpPr>
          <p:nvPr/>
        </p:nvSpPr>
        <p:spPr bwMode="gray">
          <a:xfrm>
            <a:off x="1125538" y="2789238"/>
            <a:ext cx="2098675" cy="2803525"/>
          </a:xfrm>
          <a:prstGeom prst="roundRect">
            <a:avLst>
              <a:gd name="adj" fmla="val 16667"/>
            </a:avLst>
          </a:prstGeom>
          <a:solidFill>
            <a:srgbClr val="3CA1E6"/>
          </a:solidFill>
          <a:ln w="9525">
            <a:noFill/>
            <a:round/>
            <a:headEnd/>
            <a:tailEnd/>
          </a:ln>
        </p:spPr>
        <p:txBody>
          <a:bodyPr wrap="none" anchor="ctr"/>
          <a:lstStyle/>
          <a:p>
            <a:endParaRPr lang="en-US"/>
          </a:p>
        </p:txBody>
      </p:sp>
      <p:sp>
        <p:nvSpPr>
          <p:cNvPr id="3076" name="AutoShape 5"/>
          <p:cNvSpPr>
            <a:spLocks noChangeArrowheads="1"/>
          </p:cNvSpPr>
          <p:nvPr/>
        </p:nvSpPr>
        <p:spPr bwMode="gray">
          <a:xfrm>
            <a:off x="1143000" y="4852988"/>
            <a:ext cx="2070100" cy="709612"/>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wrap="none" anchor="ctr"/>
          <a:lstStyle/>
          <a:p>
            <a:endParaRPr lang="en-US"/>
          </a:p>
        </p:txBody>
      </p:sp>
      <p:sp>
        <p:nvSpPr>
          <p:cNvPr id="3077" name="AutoShape 6"/>
          <p:cNvSpPr>
            <a:spLocks noChangeArrowheads="1"/>
          </p:cNvSpPr>
          <p:nvPr/>
        </p:nvSpPr>
        <p:spPr bwMode="gray">
          <a:xfrm>
            <a:off x="1143000" y="2811463"/>
            <a:ext cx="2070100" cy="708025"/>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p:spPr>
        <p:txBody>
          <a:bodyPr wrap="none" anchor="ctr"/>
          <a:lstStyle/>
          <a:p>
            <a:endParaRPr lang="en-US"/>
          </a:p>
        </p:txBody>
      </p:sp>
      <p:grpSp>
        <p:nvGrpSpPr>
          <p:cNvPr id="3078" name="Group 7"/>
          <p:cNvGrpSpPr>
            <a:grpSpLocks/>
          </p:cNvGrpSpPr>
          <p:nvPr/>
        </p:nvGrpSpPr>
        <p:grpSpPr bwMode="auto">
          <a:xfrm>
            <a:off x="1836738" y="2473325"/>
            <a:ext cx="642937" cy="642938"/>
            <a:chOff x="1289" y="582"/>
            <a:chExt cx="668" cy="668"/>
          </a:xfrm>
        </p:grpSpPr>
        <p:sp>
          <p:nvSpPr>
            <p:cNvPr id="3105" name="Oval 8"/>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en-US"/>
            </a:p>
          </p:txBody>
        </p:sp>
        <p:sp>
          <p:nvSpPr>
            <p:cNvPr id="3106" name="Oval 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107" name="Oval 1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108" name="Oval 1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109" name="Oval 1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079" name="Text Box 13"/>
          <p:cNvSpPr txBox="1">
            <a:spLocks noChangeArrowheads="1"/>
          </p:cNvSpPr>
          <p:nvPr/>
        </p:nvSpPr>
        <p:spPr bwMode="gray">
          <a:xfrm>
            <a:off x="1974850" y="2565400"/>
            <a:ext cx="354013" cy="457200"/>
          </a:xfrm>
          <a:prstGeom prst="rect">
            <a:avLst/>
          </a:prstGeom>
          <a:noFill/>
          <a:ln w="9525" algn="ctr">
            <a:noFill/>
            <a:miter lim="800000"/>
            <a:headEnd/>
            <a:tailEnd/>
          </a:ln>
        </p:spPr>
        <p:txBody>
          <a:bodyPr wrap="none">
            <a:spAutoFit/>
          </a:bodyPr>
          <a:lstStyle/>
          <a:p>
            <a:pPr algn="ctr"/>
            <a:r>
              <a:rPr lang="en-US" sz="2400">
                <a:solidFill>
                  <a:srgbClr val="000000"/>
                </a:solidFill>
              </a:rPr>
              <a:t>1</a:t>
            </a:r>
          </a:p>
        </p:txBody>
      </p:sp>
      <p:sp>
        <p:nvSpPr>
          <p:cNvPr id="3080" name="Text Box 14"/>
          <p:cNvSpPr txBox="1">
            <a:spLocks noChangeArrowheads="1"/>
          </p:cNvSpPr>
          <p:nvPr/>
        </p:nvSpPr>
        <p:spPr bwMode="gray">
          <a:xfrm>
            <a:off x="1168400" y="3235325"/>
            <a:ext cx="2057400" cy="1815882"/>
          </a:xfrm>
          <a:prstGeom prst="rect">
            <a:avLst/>
          </a:prstGeom>
          <a:noFill/>
          <a:ln w="9525" algn="ctr">
            <a:noFill/>
            <a:miter lim="800000"/>
            <a:headEnd/>
            <a:tailEnd/>
          </a:ln>
        </p:spPr>
        <p:txBody>
          <a:bodyPr>
            <a:spAutoFit/>
          </a:bodyPr>
          <a:lstStyle/>
          <a:p>
            <a:r>
              <a:rPr lang="en-US" sz="2800" dirty="0" err="1">
                <a:solidFill>
                  <a:schemeClr val="bg1"/>
                </a:solidFill>
                <a:latin typeface="Times New Roman" pitchFamily="18" charset="0"/>
              </a:rPr>
              <a:t>Bộ</a:t>
            </a:r>
            <a:r>
              <a:rPr lang="en-US" sz="2800" dirty="0">
                <a:solidFill>
                  <a:schemeClr val="bg1"/>
                </a:solidFill>
                <a:latin typeface="Times New Roman" pitchFamily="18" charset="0"/>
              </a:rPr>
              <a:t> vi </a:t>
            </a:r>
            <a:r>
              <a:rPr lang="en-US" sz="2800" dirty="0" err="1">
                <a:solidFill>
                  <a:schemeClr val="bg1"/>
                </a:solidFill>
                <a:latin typeface="Times New Roman" pitchFamily="18" charset="0"/>
              </a:rPr>
              <a:t>xử</a:t>
            </a:r>
            <a:r>
              <a:rPr lang="en-US" sz="2800" dirty="0">
                <a:solidFill>
                  <a:schemeClr val="bg1"/>
                </a:solidFill>
                <a:latin typeface="Times New Roman" pitchFamily="18" charset="0"/>
              </a:rPr>
              <a:t> </a:t>
            </a:r>
            <a:r>
              <a:rPr lang="en-US" sz="2800" dirty="0" err="1">
                <a:solidFill>
                  <a:schemeClr val="bg1"/>
                </a:solidFill>
                <a:latin typeface="Times New Roman" pitchFamily="18" charset="0"/>
              </a:rPr>
              <a:t>lý</a:t>
            </a:r>
            <a:r>
              <a:rPr lang="en-US" sz="2800" dirty="0">
                <a:solidFill>
                  <a:schemeClr val="bg1"/>
                </a:solidFill>
                <a:latin typeface="Times New Roman" pitchFamily="18" charset="0"/>
              </a:rPr>
              <a:t> 8088 </a:t>
            </a:r>
            <a:r>
              <a:rPr lang="en-US" sz="2800" dirty="0" err="1" smtClean="0">
                <a:solidFill>
                  <a:schemeClr val="bg1"/>
                </a:solidFill>
                <a:latin typeface="Times New Roman" pitchFamily="18" charset="0"/>
              </a:rPr>
              <a:t>cấu</a:t>
            </a:r>
            <a:r>
              <a:rPr lang="en-US" sz="2800" dirty="0" smtClean="0">
                <a:solidFill>
                  <a:schemeClr val="bg1"/>
                </a:solidFill>
                <a:latin typeface="Times New Roman" pitchFamily="18" charset="0"/>
              </a:rPr>
              <a:t> </a:t>
            </a:r>
            <a:r>
              <a:rPr lang="en-US" sz="2800" dirty="0" err="1" smtClean="0">
                <a:solidFill>
                  <a:schemeClr val="bg1"/>
                </a:solidFill>
                <a:latin typeface="Times New Roman" pitchFamily="18" charset="0"/>
              </a:rPr>
              <a:t>trúc</a:t>
            </a:r>
            <a:r>
              <a:rPr lang="en-US" sz="2800" dirty="0" smtClean="0">
                <a:solidFill>
                  <a:schemeClr val="bg1"/>
                </a:solidFill>
                <a:latin typeface="Times New Roman" pitchFamily="18" charset="0"/>
              </a:rPr>
              <a:t> </a:t>
            </a:r>
            <a:r>
              <a:rPr lang="en-US" sz="2800" dirty="0" err="1" smtClean="0">
                <a:solidFill>
                  <a:schemeClr val="bg1"/>
                </a:solidFill>
                <a:latin typeface="Times New Roman" pitchFamily="18" charset="0"/>
              </a:rPr>
              <a:t>đơn</a:t>
            </a:r>
            <a:r>
              <a:rPr lang="en-US" sz="2800" dirty="0" smtClean="0">
                <a:solidFill>
                  <a:schemeClr val="bg1"/>
                </a:solidFill>
                <a:latin typeface="Times New Roman" pitchFamily="18" charset="0"/>
              </a:rPr>
              <a:t> </a:t>
            </a:r>
            <a:r>
              <a:rPr lang="en-US" sz="2800" dirty="0" err="1">
                <a:solidFill>
                  <a:schemeClr val="bg1"/>
                </a:solidFill>
                <a:latin typeface="Times New Roman" pitchFamily="18" charset="0"/>
              </a:rPr>
              <a:t>giản</a:t>
            </a:r>
            <a:r>
              <a:rPr lang="en-US" sz="2800" dirty="0">
                <a:solidFill>
                  <a:schemeClr val="bg1"/>
                </a:solidFill>
                <a:latin typeface="Times New Roman" pitchFamily="18" charset="0"/>
              </a:rPr>
              <a:t> </a:t>
            </a:r>
            <a:r>
              <a:rPr lang="en-US" sz="2800" dirty="0" err="1" smtClean="0">
                <a:solidFill>
                  <a:schemeClr val="bg1"/>
                </a:solidFill>
                <a:latin typeface="Times New Roman" pitchFamily="18" charset="0"/>
              </a:rPr>
              <a:t>hơn</a:t>
            </a:r>
            <a:r>
              <a:rPr lang="en-US" sz="2800" dirty="0" smtClean="0">
                <a:solidFill>
                  <a:schemeClr val="bg1"/>
                </a:solidFill>
                <a:latin typeface="Times New Roman" pitchFamily="18" charset="0"/>
              </a:rPr>
              <a:t> </a:t>
            </a:r>
            <a:endParaRPr lang="en-US" sz="2800" dirty="0">
              <a:solidFill>
                <a:schemeClr val="bg1"/>
              </a:solidFill>
              <a:latin typeface="Times New Roman" pitchFamily="18" charset="0"/>
            </a:endParaRPr>
          </a:p>
        </p:txBody>
      </p:sp>
      <p:sp>
        <p:nvSpPr>
          <p:cNvPr id="3081" name="AutoShape 15"/>
          <p:cNvSpPr>
            <a:spLocks noChangeArrowheads="1"/>
          </p:cNvSpPr>
          <p:nvPr/>
        </p:nvSpPr>
        <p:spPr bwMode="gray">
          <a:xfrm>
            <a:off x="5816600" y="2781300"/>
            <a:ext cx="2163763" cy="28575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a:prstShdw prst="shdw11">
              <a:srgbClr val="000000">
                <a:alpha val="50000"/>
              </a:srgbClr>
            </a:prstShdw>
          </a:effectLst>
        </p:spPr>
        <p:txBody>
          <a:bodyPr wrap="none" anchor="ctr"/>
          <a:lstStyle/>
          <a:p>
            <a:endParaRPr lang="en-US"/>
          </a:p>
        </p:txBody>
      </p:sp>
      <p:sp>
        <p:nvSpPr>
          <p:cNvPr id="3082" name="AutoShape 16"/>
          <p:cNvSpPr>
            <a:spLocks noChangeArrowheads="1"/>
          </p:cNvSpPr>
          <p:nvPr/>
        </p:nvSpPr>
        <p:spPr bwMode="gray">
          <a:xfrm>
            <a:off x="5849938" y="2789238"/>
            <a:ext cx="2098675" cy="2803525"/>
          </a:xfrm>
          <a:prstGeom prst="roundRect">
            <a:avLst>
              <a:gd name="adj" fmla="val 16667"/>
            </a:avLst>
          </a:prstGeom>
          <a:solidFill>
            <a:srgbClr val="E9E065"/>
          </a:solidFill>
          <a:ln w="9525">
            <a:noFill/>
            <a:round/>
            <a:headEnd/>
            <a:tailEnd/>
          </a:ln>
        </p:spPr>
        <p:txBody>
          <a:bodyPr wrap="none" anchor="ctr"/>
          <a:lstStyle/>
          <a:p>
            <a:endParaRPr lang="en-US"/>
          </a:p>
        </p:txBody>
      </p:sp>
      <p:sp>
        <p:nvSpPr>
          <p:cNvPr id="3083" name="AutoShape 17"/>
          <p:cNvSpPr>
            <a:spLocks noChangeArrowheads="1"/>
          </p:cNvSpPr>
          <p:nvPr/>
        </p:nvSpPr>
        <p:spPr bwMode="gray">
          <a:xfrm>
            <a:off x="5867400" y="4852988"/>
            <a:ext cx="2070100" cy="709612"/>
          </a:xfrm>
          <a:prstGeom prst="roundRect">
            <a:avLst>
              <a:gd name="adj" fmla="val 50000"/>
            </a:avLst>
          </a:prstGeom>
          <a:gradFill rotWithShape="1">
            <a:gsLst>
              <a:gs pos="0">
                <a:srgbClr val="E9E065"/>
              </a:gs>
              <a:gs pos="100000">
                <a:srgbClr val="F2EDA6"/>
              </a:gs>
            </a:gsLst>
            <a:lin ang="5400000" scaled="1"/>
          </a:gradFill>
          <a:ln w="9525">
            <a:noFill/>
            <a:round/>
            <a:headEnd/>
            <a:tailEnd/>
          </a:ln>
        </p:spPr>
        <p:txBody>
          <a:bodyPr wrap="none" anchor="ctr"/>
          <a:lstStyle/>
          <a:p>
            <a:endParaRPr lang="en-US"/>
          </a:p>
        </p:txBody>
      </p:sp>
      <p:sp>
        <p:nvSpPr>
          <p:cNvPr id="3084" name="AutoShape 18"/>
          <p:cNvSpPr>
            <a:spLocks noChangeArrowheads="1"/>
          </p:cNvSpPr>
          <p:nvPr/>
        </p:nvSpPr>
        <p:spPr bwMode="gray">
          <a:xfrm>
            <a:off x="5867400" y="2811463"/>
            <a:ext cx="2070100" cy="708025"/>
          </a:xfrm>
          <a:prstGeom prst="roundRect">
            <a:avLst>
              <a:gd name="adj" fmla="val 50000"/>
            </a:avLst>
          </a:prstGeom>
          <a:gradFill rotWithShape="1">
            <a:gsLst>
              <a:gs pos="0">
                <a:srgbClr val="F8F5CC"/>
              </a:gs>
              <a:gs pos="100000">
                <a:srgbClr val="E9E065"/>
              </a:gs>
            </a:gsLst>
            <a:lin ang="5400000" scaled="1"/>
          </a:gradFill>
          <a:ln w="9525">
            <a:noFill/>
            <a:round/>
            <a:headEnd/>
            <a:tailEnd/>
          </a:ln>
        </p:spPr>
        <p:txBody>
          <a:bodyPr wrap="none" anchor="ctr"/>
          <a:lstStyle/>
          <a:p>
            <a:endParaRPr lang="en-US"/>
          </a:p>
        </p:txBody>
      </p:sp>
      <p:grpSp>
        <p:nvGrpSpPr>
          <p:cNvPr id="3085" name="Group 19"/>
          <p:cNvGrpSpPr>
            <a:grpSpLocks/>
          </p:cNvGrpSpPr>
          <p:nvPr/>
        </p:nvGrpSpPr>
        <p:grpSpPr bwMode="auto">
          <a:xfrm>
            <a:off x="6561138" y="2473325"/>
            <a:ext cx="642937" cy="642938"/>
            <a:chOff x="1289" y="582"/>
            <a:chExt cx="668" cy="668"/>
          </a:xfrm>
        </p:grpSpPr>
        <p:sp>
          <p:nvSpPr>
            <p:cNvPr id="3100" name="Oval 20"/>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en-US"/>
            </a:p>
          </p:txBody>
        </p:sp>
        <p:sp>
          <p:nvSpPr>
            <p:cNvPr id="3101" name="Oval 2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102" name="Oval 2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103" name="Oval 2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104" name="Oval 2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086" name="Text Box 25"/>
          <p:cNvSpPr txBox="1">
            <a:spLocks noChangeArrowheads="1"/>
          </p:cNvSpPr>
          <p:nvPr/>
        </p:nvSpPr>
        <p:spPr bwMode="gray">
          <a:xfrm>
            <a:off x="6699250" y="2565400"/>
            <a:ext cx="354013" cy="457200"/>
          </a:xfrm>
          <a:prstGeom prst="rect">
            <a:avLst/>
          </a:prstGeom>
          <a:noFill/>
          <a:ln w="9525" algn="ctr">
            <a:noFill/>
            <a:miter lim="800000"/>
            <a:headEnd/>
            <a:tailEnd/>
          </a:ln>
        </p:spPr>
        <p:txBody>
          <a:bodyPr wrap="none">
            <a:spAutoFit/>
          </a:bodyPr>
          <a:lstStyle/>
          <a:p>
            <a:pPr algn="ctr"/>
            <a:r>
              <a:rPr lang="en-US" sz="2400">
                <a:solidFill>
                  <a:srgbClr val="000000"/>
                </a:solidFill>
              </a:rPr>
              <a:t>3</a:t>
            </a:r>
          </a:p>
        </p:txBody>
      </p:sp>
      <p:sp>
        <p:nvSpPr>
          <p:cNvPr id="3087" name="Text Box 26"/>
          <p:cNvSpPr txBox="1">
            <a:spLocks noChangeArrowheads="1"/>
          </p:cNvSpPr>
          <p:nvPr/>
        </p:nvSpPr>
        <p:spPr bwMode="gray">
          <a:xfrm>
            <a:off x="5892800" y="3235325"/>
            <a:ext cx="2057400" cy="1938992"/>
          </a:xfrm>
          <a:prstGeom prst="rect">
            <a:avLst/>
          </a:prstGeom>
          <a:noFill/>
          <a:ln w="9525" algn="ctr">
            <a:noFill/>
            <a:miter lim="800000"/>
            <a:headEnd/>
            <a:tailEnd/>
          </a:ln>
        </p:spPr>
        <p:txBody>
          <a:bodyPr>
            <a:spAutoFit/>
          </a:bodyPr>
          <a:lstStyle/>
          <a:p>
            <a:r>
              <a:rPr lang="en-US" sz="2000" dirty="0" err="1">
                <a:solidFill>
                  <a:srgbClr val="000000"/>
                </a:solidFill>
                <a:latin typeface="Times New Roman" pitchFamily="18" charset="0"/>
              </a:rPr>
              <a:t>Nhiều</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điểm</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giống</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với</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họ</a:t>
            </a:r>
            <a:r>
              <a:rPr lang="en-US" sz="2000" dirty="0">
                <a:solidFill>
                  <a:srgbClr val="000000"/>
                </a:solidFill>
                <a:latin typeface="Times New Roman" pitchFamily="18" charset="0"/>
              </a:rPr>
              <a:t> vi </a:t>
            </a:r>
            <a:r>
              <a:rPr lang="en-US" sz="2000" dirty="0" err="1">
                <a:solidFill>
                  <a:srgbClr val="000000"/>
                </a:solidFill>
                <a:latin typeface="Times New Roman" pitchFamily="18" charset="0"/>
              </a:rPr>
              <a:t>xử</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lý</a:t>
            </a:r>
            <a:r>
              <a:rPr lang="en-US" sz="2000" dirty="0">
                <a:solidFill>
                  <a:srgbClr val="000000"/>
                </a:solidFill>
                <a:latin typeface="Times New Roman" pitchFamily="18" charset="0"/>
              </a:rPr>
              <a:t> </a:t>
            </a:r>
            <a:r>
              <a:rPr lang="en-US" sz="2000" dirty="0" smtClean="0">
                <a:solidFill>
                  <a:srgbClr val="000000"/>
                </a:solidFill>
                <a:latin typeface="Times New Roman" pitchFamily="18" charset="0"/>
              </a:rPr>
              <a:t>80x86 =&gt; </a:t>
            </a:r>
            <a:r>
              <a:rPr lang="en-US" sz="2000" dirty="0" err="1" smtClean="0">
                <a:solidFill>
                  <a:srgbClr val="000000"/>
                </a:solidFill>
                <a:latin typeface="Times New Roman" pitchFamily="18" charset="0"/>
              </a:rPr>
              <a:t>Giúp</a:t>
            </a:r>
            <a:r>
              <a:rPr lang="en-US" sz="2000" dirty="0" smtClean="0">
                <a:solidFill>
                  <a:srgbClr val="000000"/>
                </a:solidFill>
                <a:latin typeface="Times New Roman" pitchFamily="18" charset="0"/>
              </a:rPr>
              <a:t> </a:t>
            </a:r>
            <a:r>
              <a:rPr lang="en-US" sz="2000" dirty="0" err="1" smtClean="0">
                <a:solidFill>
                  <a:srgbClr val="000000"/>
                </a:solidFill>
                <a:latin typeface="Times New Roman" pitchFamily="18" charset="0"/>
              </a:rPr>
              <a:t>nắm</a:t>
            </a:r>
            <a:r>
              <a:rPr lang="en-US" sz="2000" dirty="0" smtClean="0">
                <a:solidFill>
                  <a:srgbClr val="000000"/>
                </a:solidFill>
                <a:latin typeface="Times New Roman" pitchFamily="18" charset="0"/>
              </a:rPr>
              <a:t> </a:t>
            </a:r>
            <a:r>
              <a:rPr lang="en-US" sz="2000" dirty="0" err="1">
                <a:solidFill>
                  <a:srgbClr val="000000"/>
                </a:solidFill>
                <a:latin typeface="Times New Roman" pitchFamily="18" charset="0"/>
              </a:rPr>
              <a:t>bắt</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được</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hệ</a:t>
            </a:r>
            <a:r>
              <a:rPr lang="en-US" sz="2000" dirty="0">
                <a:solidFill>
                  <a:srgbClr val="000000"/>
                </a:solidFill>
                <a:latin typeface="Times New Roman" pitchFamily="18" charset="0"/>
              </a:rPr>
              <a:t> vi </a:t>
            </a:r>
            <a:r>
              <a:rPr lang="en-US" sz="2000" dirty="0" err="1">
                <a:solidFill>
                  <a:srgbClr val="000000"/>
                </a:solidFill>
                <a:latin typeface="Times New Roman" pitchFamily="18" charset="0"/>
              </a:rPr>
              <a:t>xử</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lý</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của</a:t>
            </a:r>
            <a:r>
              <a:rPr lang="en-US" sz="2000" dirty="0">
                <a:solidFill>
                  <a:srgbClr val="000000"/>
                </a:solidFill>
                <a:latin typeface="Times New Roman" pitchFamily="18" charset="0"/>
              </a:rPr>
              <a:t> </a:t>
            </a:r>
            <a:r>
              <a:rPr lang="en-US" sz="2000" dirty="0" err="1">
                <a:solidFill>
                  <a:srgbClr val="000000"/>
                </a:solidFill>
                <a:latin typeface="Times New Roman" pitchFamily="18" charset="0"/>
              </a:rPr>
              <a:t>hãng</a:t>
            </a:r>
            <a:r>
              <a:rPr lang="en-US" sz="2000" dirty="0">
                <a:solidFill>
                  <a:srgbClr val="000000"/>
                </a:solidFill>
                <a:latin typeface="Times New Roman" pitchFamily="18" charset="0"/>
              </a:rPr>
              <a:t> </a:t>
            </a:r>
            <a:r>
              <a:rPr lang="en-US" sz="2000" dirty="0" err="1" smtClean="0">
                <a:solidFill>
                  <a:srgbClr val="000000"/>
                </a:solidFill>
                <a:latin typeface="Times New Roman" pitchFamily="18" charset="0"/>
              </a:rPr>
              <a:t>khác</a:t>
            </a:r>
            <a:r>
              <a:rPr lang="en-US" sz="2000" dirty="0" smtClean="0">
                <a:solidFill>
                  <a:srgbClr val="000000"/>
                </a:solidFill>
                <a:latin typeface="Times New Roman" pitchFamily="18" charset="0"/>
              </a:rPr>
              <a:t> </a:t>
            </a:r>
            <a:endParaRPr lang="en-US" sz="2000" dirty="0">
              <a:solidFill>
                <a:srgbClr val="000000"/>
              </a:solidFill>
              <a:latin typeface="Times New Roman" pitchFamily="18" charset="0"/>
            </a:endParaRPr>
          </a:p>
        </p:txBody>
      </p:sp>
      <p:sp>
        <p:nvSpPr>
          <p:cNvPr id="3088" name="AutoShape 27"/>
          <p:cNvSpPr>
            <a:spLocks noChangeArrowheads="1"/>
          </p:cNvSpPr>
          <p:nvPr/>
        </p:nvSpPr>
        <p:spPr bwMode="gray">
          <a:xfrm>
            <a:off x="3454400" y="2781300"/>
            <a:ext cx="2163763" cy="28575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en-US"/>
          </a:p>
        </p:txBody>
      </p:sp>
      <p:sp>
        <p:nvSpPr>
          <p:cNvPr id="3089" name="AutoShape 28"/>
          <p:cNvSpPr>
            <a:spLocks noChangeArrowheads="1"/>
          </p:cNvSpPr>
          <p:nvPr/>
        </p:nvSpPr>
        <p:spPr bwMode="gray">
          <a:xfrm>
            <a:off x="3487738" y="2789238"/>
            <a:ext cx="2098675" cy="2803525"/>
          </a:xfrm>
          <a:prstGeom prst="roundRect">
            <a:avLst>
              <a:gd name="adj" fmla="val 16667"/>
            </a:avLst>
          </a:prstGeom>
          <a:solidFill>
            <a:srgbClr val="73E77E"/>
          </a:solidFill>
          <a:ln w="9525">
            <a:noFill/>
            <a:round/>
            <a:headEnd/>
            <a:tailEnd/>
          </a:ln>
        </p:spPr>
        <p:txBody>
          <a:bodyPr wrap="none" anchor="ctr"/>
          <a:lstStyle/>
          <a:p>
            <a:endParaRPr lang="en-US"/>
          </a:p>
        </p:txBody>
      </p:sp>
      <p:sp>
        <p:nvSpPr>
          <p:cNvPr id="3090" name="AutoShape 29"/>
          <p:cNvSpPr>
            <a:spLocks noChangeArrowheads="1"/>
          </p:cNvSpPr>
          <p:nvPr/>
        </p:nvSpPr>
        <p:spPr bwMode="gray">
          <a:xfrm>
            <a:off x="3505200" y="4852988"/>
            <a:ext cx="2070100" cy="709612"/>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en-US"/>
          </a:p>
        </p:txBody>
      </p:sp>
      <p:sp>
        <p:nvSpPr>
          <p:cNvPr id="3091" name="AutoShape 30"/>
          <p:cNvSpPr>
            <a:spLocks noChangeArrowheads="1"/>
          </p:cNvSpPr>
          <p:nvPr/>
        </p:nvSpPr>
        <p:spPr bwMode="gray">
          <a:xfrm>
            <a:off x="3505200" y="2811463"/>
            <a:ext cx="2070100" cy="708025"/>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en-US"/>
          </a:p>
        </p:txBody>
      </p:sp>
      <p:sp>
        <p:nvSpPr>
          <p:cNvPr id="3092" name="Oval 31"/>
          <p:cNvSpPr>
            <a:spLocks noChangeArrowheads="1"/>
          </p:cNvSpPr>
          <p:nvPr/>
        </p:nvSpPr>
        <p:spPr bwMode="gray">
          <a:xfrm>
            <a:off x="4198938" y="2473325"/>
            <a:ext cx="642937" cy="642938"/>
          </a:xfrm>
          <a:prstGeom prst="ellipse">
            <a:avLst/>
          </a:prstGeom>
          <a:solidFill>
            <a:srgbClr val="333333"/>
          </a:solidFill>
          <a:ln w="38100" algn="ctr">
            <a:noFill/>
            <a:round/>
            <a:headEnd/>
            <a:tailEnd/>
          </a:ln>
        </p:spPr>
        <p:txBody>
          <a:bodyPr anchor="ctr">
            <a:spAutoFit/>
          </a:bodyPr>
          <a:lstStyle/>
          <a:p>
            <a:endParaRPr lang="en-US"/>
          </a:p>
        </p:txBody>
      </p:sp>
      <p:sp>
        <p:nvSpPr>
          <p:cNvPr id="3093" name="Oval 32"/>
          <p:cNvSpPr>
            <a:spLocks noChangeArrowheads="1"/>
          </p:cNvSpPr>
          <p:nvPr/>
        </p:nvSpPr>
        <p:spPr bwMode="gray">
          <a:xfrm>
            <a:off x="4205288" y="2478088"/>
            <a:ext cx="622300" cy="62230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094" name="Oval 33"/>
          <p:cNvSpPr>
            <a:spLocks noChangeArrowheads="1"/>
          </p:cNvSpPr>
          <p:nvPr/>
        </p:nvSpPr>
        <p:spPr bwMode="gray">
          <a:xfrm>
            <a:off x="4213225" y="2481263"/>
            <a:ext cx="608013" cy="608012"/>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095" name="Oval 34"/>
          <p:cNvSpPr>
            <a:spLocks noChangeArrowheads="1"/>
          </p:cNvSpPr>
          <p:nvPr/>
        </p:nvSpPr>
        <p:spPr bwMode="gray">
          <a:xfrm>
            <a:off x="4219575" y="2487613"/>
            <a:ext cx="577850" cy="56673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096" name="Oval 35"/>
          <p:cNvSpPr>
            <a:spLocks noChangeArrowheads="1"/>
          </p:cNvSpPr>
          <p:nvPr/>
        </p:nvSpPr>
        <p:spPr bwMode="gray">
          <a:xfrm>
            <a:off x="4254500" y="2503488"/>
            <a:ext cx="512763" cy="460375"/>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sp>
        <p:nvSpPr>
          <p:cNvPr id="3097" name="Text Box 36"/>
          <p:cNvSpPr txBox="1">
            <a:spLocks noChangeArrowheads="1"/>
          </p:cNvSpPr>
          <p:nvPr/>
        </p:nvSpPr>
        <p:spPr bwMode="gray">
          <a:xfrm>
            <a:off x="4337050" y="2565400"/>
            <a:ext cx="354013" cy="457200"/>
          </a:xfrm>
          <a:prstGeom prst="rect">
            <a:avLst/>
          </a:prstGeom>
          <a:noFill/>
          <a:ln w="9525" algn="ctr">
            <a:noFill/>
            <a:miter lim="800000"/>
            <a:headEnd/>
            <a:tailEnd/>
          </a:ln>
        </p:spPr>
        <p:txBody>
          <a:bodyPr wrap="none">
            <a:spAutoFit/>
          </a:bodyPr>
          <a:lstStyle/>
          <a:p>
            <a:pPr algn="ctr"/>
            <a:r>
              <a:rPr lang="en-US" sz="2400">
                <a:solidFill>
                  <a:srgbClr val="000000"/>
                </a:solidFill>
              </a:rPr>
              <a:t>2</a:t>
            </a:r>
          </a:p>
        </p:txBody>
      </p:sp>
      <p:sp>
        <p:nvSpPr>
          <p:cNvPr id="3098" name="Text Box 37"/>
          <p:cNvSpPr txBox="1">
            <a:spLocks noChangeArrowheads="1"/>
          </p:cNvSpPr>
          <p:nvPr/>
        </p:nvSpPr>
        <p:spPr bwMode="gray">
          <a:xfrm>
            <a:off x="3530600" y="3235325"/>
            <a:ext cx="2057400" cy="1938992"/>
          </a:xfrm>
          <a:prstGeom prst="rect">
            <a:avLst/>
          </a:prstGeom>
          <a:noFill/>
          <a:ln w="9525" algn="ctr">
            <a:noFill/>
            <a:miter lim="800000"/>
            <a:headEnd/>
            <a:tailEnd/>
          </a:ln>
        </p:spPr>
        <p:txBody>
          <a:bodyPr>
            <a:spAutoFit/>
          </a:bodyPr>
          <a:lstStyle/>
          <a:p>
            <a:r>
              <a:rPr lang="en-US" sz="2400" dirty="0">
                <a:latin typeface="Times New Roman" pitchFamily="18" charset="0"/>
              </a:rPr>
              <a:t>C</a:t>
            </a:r>
            <a:r>
              <a:rPr lang="vi-VN" sz="2400" dirty="0">
                <a:latin typeface="Times New Roman" pitchFamily="18" charset="0"/>
              </a:rPr>
              <a:t>ó tính kế thừa của các sản phẩm trong họ vi xử lý 80x86</a:t>
            </a:r>
            <a:r>
              <a:rPr lang="en-US" sz="2400" dirty="0">
                <a:solidFill>
                  <a:srgbClr val="000000"/>
                </a:solidFill>
                <a:latin typeface="Times New Roman" pitchFamily="18" charset="0"/>
              </a:rPr>
              <a:t>.</a:t>
            </a:r>
          </a:p>
        </p:txBody>
      </p:sp>
      <p:sp>
        <p:nvSpPr>
          <p:cNvPr id="3099" name="AutoShape 40"/>
          <p:cNvSpPr>
            <a:spLocks noChangeArrowheads="1"/>
          </p:cNvSpPr>
          <p:nvPr/>
        </p:nvSpPr>
        <p:spPr bwMode="auto">
          <a:xfrm>
            <a:off x="1447800" y="914400"/>
            <a:ext cx="5943600" cy="1371600"/>
          </a:xfrm>
          <a:prstGeom prst="downArrowCallout">
            <a:avLst>
              <a:gd name="adj1" fmla="val 75000"/>
              <a:gd name="adj2" fmla="val 75000"/>
              <a:gd name="adj3" fmla="val 16667"/>
              <a:gd name="adj4" fmla="val 66667"/>
            </a:avLst>
          </a:prstGeom>
          <a:gradFill rotWithShape="1">
            <a:gsLst>
              <a:gs pos="0">
                <a:srgbClr val="FF00FF"/>
              </a:gs>
              <a:gs pos="50000">
                <a:srgbClr val="FFFFFF"/>
              </a:gs>
              <a:gs pos="100000">
                <a:srgbClr val="FF00FF"/>
              </a:gs>
            </a:gsLst>
            <a:lin ang="5400000" scaled="1"/>
          </a:gradFill>
          <a:ln w="9525" algn="ctr">
            <a:solidFill>
              <a:schemeClr val="tx1"/>
            </a:solidFill>
            <a:miter lim="800000"/>
            <a:headEnd/>
            <a:tailEnd/>
          </a:ln>
        </p:spPr>
        <p:txBody>
          <a:bodyPr wrap="none" anchor="ctr"/>
          <a:lstStyle/>
          <a:p>
            <a:pPr algn="ctr" eaLnBrk="1" hangingPunct="1"/>
            <a:r>
              <a:rPr lang="en-US" sz="3200" b="1" i="1" dirty="0" err="1">
                <a:latin typeface="Times New Roman" pitchFamily="18" charset="0"/>
              </a:rPr>
              <a:t>Lý</a:t>
            </a:r>
            <a:r>
              <a:rPr lang="en-US" sz="3200" b="1" i="1" dirty="0">
                <a:latin typeface="Times New Roman" pitchFamily="18" charset="0"/>
              </a:rPr>
              <a:t> do </a:t>
            </a:r>
            <a:r>
              <a:rPr lang="en-US" sz="3200" b="1" i="1" dirty="0" err="1">
                <a:latin typeface="Times New Roman" pitchFamily="18" charset="0"/>
              </a:rPr>
              <a:t>nghiên</a:t>
            </a:r>
            <a:r>
              <a:rPr lang="en-US" sz="3200" b="1" i="1" dirty="0">
                <a:latin typeface="Times New Roman" pitchFamily="18" charset="0"/>
              </a:rPr>
              <a:t> </a:t>
            </a:r>
            <a:r>
              <a:rPr lang="en-US" sz="3200" b="1" i="1" dirty="0" err="1">
                <a:latin typeface="Times New Roman" pitchFamily="18" charset="0"/>
              </a:rPr>
              <a:t>cứu</a:t>
            </a:r>
            <a:r>
              <a:rPr lang="en-US" sz="3200" b="1" i="1" dirty="0">
                <a:latin typeface="Times New Roman" pitchFamily="18" charset="0"/>
              </a:rPr>
              <a:t> </a:t>
            </a:r>
            <a:r>
              <a:rPr lang="en-US" sz="3200" b="1" i="1" dirty="0" err="1">
                <a:latin typeface="Times New Roman" pitchFamily="18" charset="0"/>
              </a:rPr>
              <a:t>bộ</a:t>
            </a:r>
            <a:r>
              <a:rPr lang="en-US" sz="3200" b="1" i="1" dirty="0">
                <a:latin typeface="Times New Roman" pitchFamily="18" charset="0"/>
              </a:rPr>
              <a:t> vi </a:t>
            </a:r>
            <a:r>
              <a:rPr lang="en-US" sz="3200" b="1" i="1" dirty="0" err="1">
                <a:latin typeface="Times New Roman" pitchFamily="18" charset="0"/>
              </a:rPr>
              <a:t>xử</a:t>
            </a:r>
            <a:r>
              <a:rPr lang="en-US" sz="3200" b="1" i="1" dirty="0">
                <a:latin typeface="Times New Roman" pitchFamily="18" charset="0"/>
              </a:rPr>
              <a:t> </a:t>
            </a:r>
            <a:r>
              <a:rPr lang="en-US" sz="3200" b="1" i="1" dirty="0" err="1">
                <a:latin typeface="Times New Roman" pitchFamily="18" charset="0"/>
              </a:rPr>
              <a:t>lý</a:t>
            </a:r>
            <a:r>
              <a:rPr lang="en-US" sz="3200" b="1" i="1" dirty="0">
                <a:latin typeface="Times New Roman" pitchFamily="18" charset="0"/>
              </a:rPr>
              <a:t> 8088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500" b="1" i="1">
                <a:latin typeface="Times New Roman" pitchFamily="18" charset="0"/>
              </a:rPr>
              <a:t/>
            </a:r>
            <a:br>
              <a:rPr lang="en-US" sz="2500" b="1" i="1">
                <a:latin typeface="Times New Roman" pitchFamily="18" charset="0"/>
              </a:rPr>
            </a:br>
            <a:r>
              <a:rPr lang="en-US" sz="2500" b="1" i="1">
                <a:latin typeface="Times New Roman" pitchFamily="18" charset="0"/>
              </a:rPr>
              <a:t> </a:t>
            </a:r>
            <a:r>
              <a:rPr lang="vi-VN" sz="2500" b="1" i="1">
                <a:latin typeface="Times New Roman" pitchFamily="18" charset="0"/>
              </a:rPr>
              <a:t>Thanh ghi con trỏ và chỉ số</a:t>
            </a:r>
            <a:br>
              <a:rPr lang="vi-VN" sz="2500" b="1" i="1">
                <a:latin typeface="Times New Roman" pitchFamily="18" charset="0"/>
              </a:rPr>
            </a:br>
            <a:endParaRPr lang="en-US" sz="2500" b="1" i="1">
              <a:latin typeface="Times New Roman" pitchFamily="18" charset="0"/>
            </a:endParaRPr>
          </a:p>
        </p:txBody>
      </p:sp>
      <p:sp>
        <p:nvSpPr>
          <p:cNvPr id="122884" name="Rectangle 4"/>
          <p:cNvSpPr>
            <a:spLocks noChangeArrowheads="1"/>
          </p:cNvSpPr>
          <p:nvPr/>
        </p:nvSpPr>
        <p:spPr bwMode="auto">
          <a:xfrm>
            <a:off x="0" y="6553200"/>
            <a:ext cx="9144000" cy="304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31752" name="Rectangle 23"/>
          <p:cNvSpPr>
            <a:spLocks noChangeArrowheads="1"/>
          </p:cNvSpPr>
          <p:nvPr/>
        </p:nvSpPr>
        <p:spPr bwMode="auto">
          <a:xfrm>
            <a:off x="228600" y="762000"/>
            <a:ext cx="8915400" cy="4829175"/>
          </a:xfrm>
          <a:prstGeom prst="rect">
            <a:avLst/>
          </a:prstGeom>
          <a:noFill/>
          <a:ln w="9525">
            <a:noFill/>
            <a:miter lim="800000"/>
            <a:headEnd/>
            <a:tailEnd/>
          </a:ln>
        </p:spPr>
        <p:txBody>
          <a:bodyPr>
            <a:spAutoFit/>
          </a:bodyPr>
          <a:lstStyle/>
          <a:p>
            <a:pPr eaLnBrk="1" hangingPunct="1">
              <a:buFont typeface="Wingdings" pitchFamily="2" charset="2"/>
              <a:buChar char="Ø"/>
            </a:pPr>
            <a:r>
              <a:rPr lang="vi-VN" sz="2300" dirty="0">
                <a:solidFill>
                  <a:srgbClr val="FF0000"/>
                </a:solidFill>
                <a:latin typeface="Times New Roman" pitchFamily="18" charset="0"/>
              </a:rPr>
              <a:t>SP (Stack Ponter):</a:t>
            </a:r>
            <a:r>
              <a:rPr lang="vi-VN" sz="2300" dirty="0">
                <a:latin typeface="Times New Roman" pitchFamily="18" charset="0"/>
              </a:rPr>
              <a:t> con trỏ ngăn xếp </a:t>
            </a:r>
            <a:endParaRPr lang="en-US" sz="2300" dirty="0">
              <a:latin typeface="Times New Roman" pitchFamily="18" charset="0"/>
            </a:endParaRPr>
          </a:p>
          <a:p>
            <a:pPr lvl="1" indent="344488" eaLnBrk="1" hangingPunct="1">
              <a:buFontTx/>
              <a:buChar char="•"/>
            </a:pPr>
            <a:r>
              <a:rPr lang="vi-VN" sz="2300" dirty="0">
                <a:latin typeface="Times New Roman" pitchFamily="18" charset="0"/>
              </a:rPr>
              <a:t>SP luôn trỏ vào đ</a:t>
            </a:r>
            <a:r>
              <a:rPr lang="en-US" sz="2300" dirty="0">
                <a:latin typeface="Times New Roman" pitchFamily="18" charset="0"/>
              </a:rPr>
              <a:t>ỉ</a:t>
            </a:r>
            <a:r>
              <a:rPr lang="vi-VN" sz="2300" dirty="0">
                <a:latin typeface="Times New Roman" pitchFamily="18" charset="0"/>
              </a:rPr>
              <a:t>nh hiện thời của ngăn xếp.</a:t>
            </a:r>
            <a:endParaRPr lang="en-US" sz="2300" dirty="0">
              <a:latin typeface="Times New Roman" pitchFamily="18" charset="0"/>
            </a:endParaRPr>
          </a:p>
          <a:p>
            <a:pPr lvl="1" indent="344488" eaLnBrk="1" hangingPunct="1">
              <a:buFontTx/>
              <a:buChar char="•"/>
            </a:pPr>
            <a:r>
              <a:rPr lang="vi-VN" sz="2300" dirty="0">
                <a:latin typeface="Times New Roman" pitchFamily="18" charset="0"/>
              </a:rPr>
              <a:t>Địa chỉ logic của đỉnh ngăn xếp là SS:SP</a:t>
            </a:r>
            <a:endParaRPr lang="en-US" sz="2300" dirty="0">
              <a:latin typeface="Times New Roman" pitchFamily="18" charset="0"/>
            </a:endParaRPr>
          </a:p>
          <a:p>
            <a:pPr eaLnBrk="1" hangingPunct="1">
              <a:buFont typeface="Wingdings" pitchFamily="2" charset="2"/>
              <a:buChar char="Ø"/>
            </a:pPr>
            <a:r>
              <a:rPr lang="vi-VN" sz="2300" dirty="0">
                <a:solidFill>
                  <a:srgbClr val="FF0000"/>
                </a:solidFill>
                <a:latin typeface="Times New Roman" pitchFamily="18" charset="0"/>
              </a:rPr>
              <a:t> SI (Source Index):</a:t>
            </a:r>
            <a:r>
              <a:rPr lang="vi-VN" sz="2300" dirty="0">
                <a:latin typeface="Times New Roman" pitchFamily="18" charset="0"/>
              </a:rPr>
              <a:t> chỉ số nguồn </a:t>
            </a:r>
            <a:endParaRPr lang="en-US" sz="2300" dirty="0">
              <a:latin typeface="Times New Roman" pitchFamily="18" charset="0"/>
            </a:endParaRPr>
          </a:p>
          <a:p>
            <a:pPr lvl="1" indent="344488" eaLnBrk="1" hangingPunct="1">
              <a:buFontTx/>
              <a:buChar char="•"/>
            </a:pPr>
            <a:r>
              <a:rPr lang="vi-VN" sz="2300" dirty="0">
                <a:latin typeface="Times New Roman" pitchFamily="18" charset="0"/>
              </a:rPr>
              <a:t>SI trỏ vào dữ liệu trong đoạn dữ liệu DS. </a:t>
            </a:r>
            <a:endParaRPr lang="en-US" sz="2300" dirty="0">
              <a:latin typeface="Times New Roman" pitchFamily="18" charset="0"/>
            </a:endParaRPr>
          </a:p>
          <a:p>
            <a:pPr lvl="1" indent="344488" eaLnBrk="1" hangingPunct="1">
              <a:buFontTx/>
              <a:buChar char="•"/>
            </a:pPr>
            <a:r>
              <a:rPr lang="vi-VN" sz="2300" dirty="0">
                <a:latin typeface="Times New Roman" pitchFamily="18" charset="0"/>
              </a:rPr>
              <a:t>Địa chỉ logic của ô nhớ do SI trỏ tới là DS:SI</a:t>
            </a:r>
            <a:endParaRPr lang="en-US" sz="2300" dirty="0">
              <a:latin typeface="Times New Roman" pitchFamily="18" charset="0"/>
            </a:endParaRPr>
          </a:p>
          <a:p>
            <a:pPr eaLnBrk="1" hangingPunct="1">
              <a:buFont typeface="Wingdings" pitchFamily="2" charset="2"/>
              <a:buChar char="Ø"/>
            </a:pPr>
            <a:r>
              <a:rPr lang="vi-VN" sz="2300" dirty="0">
                <a:solidFill>
                  <a:srgbClr val="FF0000"/>
                </a:solidFill>
                <a:latin typeface="Times New Roman" pitchFamily="18" charset="0"/>
              </a:rPr>
              <a:t> DI (Destinaton Index):</a:t>
            </a:r>
            <a:r>
              <a:rPr lang="vi-VN" sz="2300" dirty="0">
                <a:latin typeface="Times New Roman" pitchFamily="18" charset="0"/>
              </a:rPr>
              <a:t> chỉ số đích, </a:t>
            </a:r>
            <a:endParaRPr lang="en-US" sz="2300" dirty="0">
              <a:latin typeface="Times New Roman" pitchFamily="18" charset="0"/>
            </a:endParaRPr>
          </a:p>
          <a:p>
            <a:pPr lvl="1" indent="344488" eaLnBrk="1" hangingPunct="1">
              <a:buFontTx/>
              <a:buChar char="•"/>
            </a:pPr>
            <a:r>
              <a:rPr lang="vi-VN" sz="2300" dirty="0">
                <a:latin typeface="Times New Roman" pitchFamily="18" charset="0"/>
              </a:rPr>
              <a:t>DI trỏ vào dữ liệu trong đoạn dữ liệu DS. </a:t>
            </a:r>
            <a:endParaRPr lang="en-US" sz="2300" dirty="0">
              <a:latin typeface="Times New Roman" pitchFamily="18" charset="0"/>
            </a:endParaRPr>
          </a:p>
          <a:p>
            <a:pPr lvl="1" indent="344488" eaLnBrk="1" hangingPunct="1">
              <a:buFontTx/>
              <a:buChar char="•"/>
            </a:pPr>
            <a:r>
              <a:rPr lang="vi-VN" sz="2300" dirty="0">
                <a:latin typeface="Times New Roman" pitchFamily="18" charset="0"/>
              </a:rPr>
              <a:t>Địa chỉ logic của ô nhớ do </a:t>
            </a:r>
            <a:r>
              <a:rPr lang="en-US" sz="2300" dirty="0" smtClean="0">
                <a:latin typeface="Times New Roman" pitchFamily="18" charset="0"/>
              </a:rPr>
              <a:t>D</a:t>
            </a:r>
            <a:r>
              <a:rPr lang="vi-VN" sz="2300" dirty="0" smtClean="0">
                <a:latin typeface="Times New Roman" pitchFamily="18" charset="0"/>
              </a:rPr>
              <a:t>I </a:t>
            </a:r>
            <a:r>
              <a:rPr lang="vi-VN" sz="2300" dirty="0">
                <a:latin typeface="Times New Roman" pitchFamily="18" charset="0"/>
              </a:rPr>
              <a:t>trỏ tới là DS:DI</a:t>
            </a:r>
            <a:endParaRPr lang="en-US" sz="2300" dirty="0">
              <a:latin typeface="Times New Roman" pitchFamily="18" charset="0"/>
            </a:endParaRPr>
          </a:p>
          <a:p>
            <a:pPr eaLnBrk="1" hangingPunct="1">
              <a:buFont typeface="Wingdings" pitchFamily="2" charset="2"/>
              <a:buChar char="Ø"/>
            </a:pPr>
            <a:r>
              <a:rPr lang="en-US" sz="2300" dirty="0">
                <a:solidFill>
                  <a:srgbClr val="0000FF"/>
                </a:solidFill>
                <a:latin typeface="Times New Roman" pitchFamily="18" charset="0"/>
              </a:rPr>
              <a:t> </a:t>
            </a:r>
            <a:r>
              <a:rPr lang="vi-VN" sz="2300" dirty="0">
                <a:solidFill>
                  <a:srgbClr val="0000FF"/>
                </a:solidFill>
                <a:latin typeface="Times New Roman" pitchFamily="18" charset="0"/>
              </a:rPr>
              <a:t>Riêng trong các lệnh về chuỗi thì</a:t>
            </a:r>
            <a:r>
              <a:rPr lang="en-US" sz="2300" dirty="0">
                <a:solidFill>
                  <a:srgbClr val="0000FF"/>
                </a:solidFill>
                <a:latin typeface="Times New Roman" pitchFamily="18" charset="0"/>
              </a:rPr>
              <a:t>:</a:t>
            </a:r>
          </a:p>
          <a:p>
            <a:pPr lvl="1" indent="344488" eaLnBrk="1" hangingPunct="1">
              <a:buFontTx/>
              <a:buChar char="•"/>
            </a:pPr>
            <a:r>
              <a:rPr lang="vi-VN" sz="2300" dirty="0">
                <a:latin typeface="Times New Roman" pitchFamily="18" charset="0"/>
              </a:rPr>
              <a:t> ES:DI luôn ứng với địa chỉ của một phần tử thuộc chuỗi đích</a:t>
            </a:r>
            <a:endParaRPr lang="en-US" sz="2300" dirty="0">
              <a:latin typeface="Times New Roman" pitchFamily="18" charset="0"/>
            </a:endParaRPr>
          </a:p>
          <a:p>
            <a:pPr lvl="1" indent="344488" eaLnBrk="1" hangingPunct="1">
              <a:buFontTx/>
              <a:buChar char="•"/>
            </a:pPr>
            <a:r>
              <a:rPr lang="en-US" sz="2300" dirty="0">
                <a:latin typeface="Times New Roman" pitchFamily="18" charset="0"/>
              </a:rPr>
              <a:t> </a:t>
            </a:r>
            <a:r>
              <a:rPr lang="vi-VN" sz="2300" dirty="0">
                <a:latin typeface="Times New Roman" pitchFamily="18" charset="0"/>
              </a:rPr>
              <a:t>DS:SI luôn ứng với địa chỉ của một phần tử thuộc chuỗi nguồn.</a:t>
            </a:r>
            <a:endParaRPr lang="en-US" sz="2300" dirty="0">
              <a:latin typeface="Times New Roman" pitchFamily="18" charset="0"/>
            </a:endParaRPr>
          </a:p>
          <a:p>
            <a:pPr>
              <a:spcBef>
                <a:spcPct val="50000"/>
              </a:spcBef>
            </a:pPr>
            <a:endParaRPr lang="en-US" sz="2300" dirty="0">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0" y="0"/>
            <a:ext cx="9144000" cy="990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dirty="0" err="1" smtClean="0">
                <a:solidFill>
                  <a:schemeClr val="tx2"/>
                </a:solidFill>
                <a:latin typeface="Times New Roman" pitchFamily="18" charset="0"/>
              </a:rPr>
              <a:t>Thanh</a:t>
            </a:r>
            <a:r>
              <a:rPr lang="en-US" sz="3000" b="1" i="1" dirty="0" smtClean="0">
                <a:solidFill>
                  <a:schemeClr val="tx2"/>
                </a:solidFill>
                <a:latin typeface="Times New Roman" pitchFamily="18" charset="0"/>
              </a:rPr>
              <a:t> </a:t>
            </a:r>
            <a:r>
              <a:rPr lang="en-US" sz="3000" b="1" i="1" dirty="0" err="1">
                <a:solidFill>
                  <a:schemeClr val="tx2"/>
                </a:solidFill>
                <a:latin typeface="Times New Roman" pitchFamily="18" charset="0"/>
              </a:rPr>
              <a:t>ghi</a:t>
            </a:r>
            <a:r>
              <a:rPr lang="en-US" sz="3000" b="1" i="1" dirty="0">
                <a:solidFill>
                  <a:schemeClr val="tx2"/>
                </a:solidFill>
                <a:latin typeface="Times New Roman" pitchFamily="18" charset="0"/>
              </a:rPr>
              <a:t> </a:t>
            </a:r>
            <a:r>
              <a:rPr lang="en-US" sz="3000" b="1" i="1" dirty="0" err="1">
                <a:solidFill>
                  <a:schemeClr val="tx2"/>
                </a:solidFill>
                <a:latin typeface="Times New Roman" pitchFamily="18" charset="0"/>
              </a:rPr>
              <a:t>cờ</a:t>
            </a:r>
            <a:r>
              <a:rPr lang="en-US" sz="3000" b="1" i="1" dirty="0">
                <a:solidFill>
                  <a:schemeClr val="tx2"/>
                </a:solidFill>
                <a:latin typeface="Times New Roman" pitchFamily="18" charset="0"/>
              </a:rPr>
              <a:t> (Flag Register)</a:t>
            </a:r>
            <a:r>
              <a:rPr lang="en-US" sz="3000" dirty="0">
                <a:solidFill>
                  <a:schemeClr val="tx2"/>
                </a:solidFill>
                <a:latin typeface="Times New Roman" pitchFamily="18" charset="0"/>
              </a:rPr>
              <a:t> </a:t>
            </a:r>
          </a:p>
        </p:txBody>
      </p:sp>
      <p:sp>
        <p:nvSpPr>
          <p:cNvPr id="124931" name="Rectangle 3"/>
          <p:cNvSpPr>
            <a:spLocks noChangeArrowheads="1"/>
          </p:cNvSpPr>
          <p:nvPr/>
        </p:nvSpPr>
        <p:spPr bwMode="auto">
          <a:xfrm>
            <a:off x="0" y="6324600"/>
            <a:ext cx="9144000" cy="5334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33800" name="Rectangle 4"/>
          <p:cNvSpPr>
            <a:spLocks noChangeArrowheads="1"/>
          </p:cNvSpPr>
          <p:nvPr/>
        </p:nvSpPr>
        <p:spPr bwMode="auto">
          <a:xfrm>
            <a:off x="228600" y="762000"/>
            <a:ext cx="8915400" cy="442913"/>
          </a:xfrm>
          <a:prstGeom prst="rect">
            <a:avLst/>
          </a:prstGeom>
          <a:noFill/>
          <a:ln w="9525">
            <a:noFill/>
            <a:miter lim="800000"/>
            <a:headEnd/>
            <a:tailEnd/>
          </a:ln>
        </p:spPr>
        <p:txBody>
          <a:bodyPr>
            <a:spAutoFit/>
          </a:bodyPr>
          <a:lstStyle/>
          <a:p>
            <a:pPr>
              <a:spcBef>
                <a:spcPct val="50000"/>
              </a:spcBef>
            </a:pPr>
            <a:endParaRPr lang="en-US" sz="2300">
              <a:latin typeface="Times New Roman" pitchFamily="18" charset="0"/>
            </a:endParaRPr>
          </a:p>
        </p:txBody>
      </p:sp>
      <p:sp>
        <p:nvSpPr>
          <p:cNvPr id="33801" name="Rectangle 7"/>
          <p:cNvSpPr>
            <a:spLocks noChangeArrowheads="1"/>
          </p:cNvSpPr>
          <p:nvPr/>
        </p:nvSpPr>
        <p:spPr bwMode="auto">
          <a:xfrm>
            <a:off x="381000" y="3106738"/>
            <a:ext cx="8428038" cy="1628775"/>
          </a:xfrm>
          <a:prstGeom prst="rect">
            <a:avLst/>
          </a:prstGeom>
          <a:noFill/>
          <a:ln w="9525">
            <a:noFill/>
            <a:miter lim="800000"/>
            <a:headEnd/>
            <a:tailEnd/>
          </a:ln>
        </p:spPr>
        <p:txBody>
          <a:bodyPr anchor="ctr">
            <a:spAutoFit/>
          </a:bodyPr>
          <a:lstStyle/>
          <a:p>
            <a:pPr eaLnBrk="1" hangingPunct="1">
              <a:lnSpc>
                <a:spcPct val="105000"/>
              </a:lnSpc>
            </a:pPr>
            <a:endParaRPr lang="en-US" sz="2400">
              <a:latin typeface="Times New Roman" pitchFamily="18" charset="0"/>
            </a:endParaRPr>
          </a:p>
          <a:p>
            <a:pPr eaLnBrk="1" hangingPunct="1">
              <a:lnSpc>
                <a:spcPct val="105000"/>
              </a:lnSpc>
            </a:pPr>
            <a:endParaRPr lang="en-US" sz="2400">
              <a:latin typeface="Times New Roman" pitchFamily="18" charset="0"/>
            </a:endParaRPr>
          </a:p>
          <a:p>
            <a:pPr eaLnBrk="1" hangingPunct="1">
              <a:lnSpc>
                <a:spcPct val="105000"/>
              </a:lnSpc>
            </a:pPr>
            <a:endParaRPr lang="en-US" sz="2400">
              <a:latin typeface="Times New Roman" pitchFamily="18" charset="0"/>
            </a:endParaRPr>
          </a:p>
          <a:p>
            <a:pPr eaLnBrk="1" hangingPunct="1">
              <a:lnSpc>
                <a:spcPct val="105000"/>
              </a:lnSpc>
            </a:pPr>
            <a:endParaRPr lang="vi-VN" sz="2400">
              <a:latin typeface="Times New Roman" pitchFamily="18" charset="0"/>
            </a:endParaRPr>
          </a:p>
        </p:txBody>
      </p:sp>
      <p:pic>
        <p:nvPicPr>
          <p:cNvPr id="33802" name="Picture 8"/>
          <p:cNvPicPr>
            <a:picLocks noChangeAspect="1" noChangeArrowheads="1"/>
          </p:cNvPicPr>
          <p:nvPr/>
        </p:nvPicPr>
        <p:blipFill>
          <a:blip r:embed="rId2" cstate="print"/>
          <a:srcRect/>
          <a:stretch>
            <a:fillRect/>
          </a:stretch>
        </p:blipFill>
        <p:spPr bwMode="auto">
          <a:xfrm>
            <a:off x="457200" y="3249613"/>
            <a:ext cx="8382000" cy="788987"/>
          </a:xfrm>
          <a:prstGeom prst="rect">
            <a:avLst/>
          </a:prstGeom>
          <a:noFill/>
          <a:ln w="9525">
            <a:noFill/>
            <a:miter lim="800000"/>
            <a:headEnd/>
            <a:tailEnd/>
          </a:ln>
        </p:spPr>
      </p:pic>
      <p:sp>
        <p:nvSpPr>
          <p:cNvPr id="33803" name="Rectangle 9"/>
          <p:cNvSpPr>
            <a:spLocks noChangeArrowheads="1"/>
          </p:cNvSpPr>
          <p:nvPr/>
        </p:nvSpPr>
        <p:spPr bwMode="auto">
          <a:xfrm>
            <a:off x="533400" y="1039813"/>
            <a:ext cx="8229600" cy="4675187"/>
          </a:xfrm>
          <a:prstGeom prst="rect">
            <a:avLst/>
          </a:prstGeom>
          <a:noFill/>
          <a:ln w="9525">
            <a:noFill/>
            <a:miter lim="800000"/>
            <a:headEnd/>
            <a:tailEnd/>
          </a:ln>
        </p:spPr>
        <p:txBody>
          <a:bodyPr>
            <a:spAutoFit/>
          </a:bodyPr>
          <a:lstStyle/>
          <a:p>
            <a:pPr algn="just" eaLnBrk="1" hangingPunct="1">
              <a:buFont typeface="Wingdings" pitchFamily="2" charset="2"/>
              <a:buChar char="Ø"/>
            </a:pPr>
            <a:r>
              <a:rPr lang="en-US" sz="2400">
                <a:latin typeface="Times New Roman" pitchFamily="18" charset="0"/>
              </a:rPr>
              <a:t> M</a:t>
            </a:r>
            <a:r>
              <a:rPr lang="vi-VN" sz="2400">
                <a:latin typeface="Times New Roman" pitchFamily="18" charset="0"/>
              </a:rPr>
              <a:t>ục đích của thanh ghi cờ là chỉ ra trạng thái của bộ vi xử lý. </a:t>
            </a:r>
            <a:endParaRPr lang="en-US" sz="2400">
              <a:latin typeface="Times New Roman" pitchFamily="18" charset="0"/>
            </a:endParaRPr>
          </a:p>
          <a:p>
            <a:pPr algn="just" eaLnBrk="1" hangingPunct="1">
              <a:buFont typeface="Wingdings" pitchFamily="2" charset="2"/>
              <a:buChar char="Ø"/>
            </a:pPr>
            <a:r>
              <a:rPr lang="en-US" sz="2400">
                <a:latin typeface="Times New Roman" pitchFamily="18" charset="0"/>
              </a:rPr>
              <a:t> </a:t>
            </a:r>
            <a:r>
              <a:rPr lang="vi-VN" sz="2400">
                <a:latin typeface="Times New Roman" pitchFamily="18" charset="0"/>
              </a:rPr>
              <a:t>Mỗi bit của thanh ghi này được dùng để phản ánh một trạng thái nhất định của kết quả phép toán do ALU thực hiện hoặc một trạng thái hoạt động của CPU. </a:t>
            </a:r>
            <a:endParaRPr lang="en-US" sz="2400">
              <a:latin typeface="Times New Roman" pitchFamily="18" charset="0"/>
            </a:endParaRPr>
          </a:p>
          <a:p>
            <a:pPr algn="just" eaLnBrk="1" hangingPunct="1">
              <a:buFont typeface="Wingdings" pitchFamily="2" charset="2"/>
              <a:buChar char="Ø"/>
            </a:pPr>
            <a:r>
              <a:rPr lang="en-US" sz="2400">
                <a:latin typeface="Times New Roman" pitchFamily="18" charset="0"/>
              </a:rPr>
              <a:t> </a:t>
            </a:r>
            <a:r>
              <a:rPr lang="vi-VN" sz="2400">
                <a:latin typeface="Times New Roman" pitchFamily="18" charset="0"/>
              </a:rPr>
              <a:t>Thanh ghi cờ có 16 bit nhưng chỉ dùng hết 9 bit làm bit cờ.</a:t>
            </a:r>
            <a:endParaRPr lang="en-US" sz="2400">
              <a:latin typeface="Times New Roman" pitchFamily="18" charset="0"/>
            </a:endParaRPr>
          </a:p>
          <a:p>
            <a:pPr algn="just" eaLnBrk="1" hangingPunct="1"/>
            <a:endParaRPr lang="en-US" sz="2400">
              <a:latin typeface="Times New Roman" pitchFamily="18" charset="0"/>
            </a:endParaRPr>
          </a:p>
          <a:p>
            <a:pPr algn="just" eaLnBrk="1" hangingPunct="1"/>
            <a:endParaRPr lang="en-US" sz="2400">
              <a:latin typeface="Times New Roman" pitchFamily="18" charset="0"/>
            </a:endParaRPr>
          </a:p>
          <a:p>
            <a:pPr algn="just" eaLnBrk="1" hangingPunct="1"/>
            <a:endParaRPr lang="en-US" sz="2400">
              <a:latin typeface="Times New Roman" pitchFamily="18" charset="0"/>
            </a:endParaRPr>
          </a:p>
          <a:p>
            <a:pPr algn="just" eaLnBrk="1" hangingPunct="1"/>
            <a:endParaRPr lang="en-US" sz="2400">
              <a:latin typeface="Times New Roman" pitchFamily="18" charset="0"/>
            </a:endParaRPr>
          </a:p>
          <a:p>
            <a:pPr algn="just" eaLnBrk="1" hangingPunct="1"/>
            <a:endParaRPr lang="en-US" sz="2400">
              <a:latin typeface="Times New Roman" pitchFamily="18" charset="0"/>
            </a:endParaRPr>
          </a:p>
          <a:p>
            <a:pPr algn="just" eaLnBrk="1" hangingPunct="1"/>
            <a:endParaRPr lang="en-US" sz="2400">
              <a:latin typeface="Times New Roman" pitchFamily="18" charset="0"/>
            </a:endParaRPr>
          </a:p>
          <a:p>
            <a:pPr algn="just" eaLnBrk="1" hangingPunct="1">
              <a:lnSpc>
                <a:spcPct val="105000"/>
              </a:lnSpc>
              <a:spcBef>
                <a:spcPct val="50000"/>
              </a:spcBef>
            </a:pPr>
            <a:endParaRPr lang="en-US" sz="2400">
              <a:latin typeface="Times New Roman" pitchFamily="18" charset="0"/>
            </a:endParaRPr>
          </a:p>
        </p:txBody>
      </p:sp>
      <p:sp>
        <p:nvSpPr>
          <p:cNvPr id="33804" name="AutoShape 10"/>
          <p:cNvSpPr>
            <a:spLocks noChangeArrowheads="1"/>
          </p:cNvSpPr>
          <p:nvPr/>
        </p:nvSpPr>
        <p:spPr bwMode="auto">
          <a:xfrm>
            <a:off x="2057400" y="4572000"/>
            <a:ext cx="1524000" cy="914400"/>
          </a:xfrm>
          <a:prstGeom prst="wedgeRoundRectCallout">
            <a:avLst>
              <a:gd name="adj1" fmla="val 32917"/>
              <a:gd name="adj2" fmla="val -124481"/>
              <a:gd name="adj3" fmla="val 16667"/>
            </a:avLst>
          </a:prstGeom>
          <a:solidFill>
            <a:schemeClr val="accent1"/>
          </a:solidFill>
          <a:ln w="9525">
            <a:solidFill>
              <a:schemeClr val="tx1"/>
            </a:solidFill>
            <a:miter lim="800000"/>
            <a:headEnd/>
            <a:tailEnd/>
          </a:ln>
        </p:spPr>
        <p:txBody>
          <a:bodyPr/>
          <a:lstStyle/>
          <a:p>
            <a:pPr algn="ctr" eaLnBrk="1" hangingPunct="1"/>
            <a:r>
              <a:rPr lang="en-US" b="1"/>
              <a:t>Các cờ điều khiển </a:t>
            </a:r>
          </a:p>
        </p:txBody>
      </p:sp>
      <p:sp>
        <p:nvSpPr>
          <p:cNvPr id="33805" name="AutoShape 11"/>
          <p:cNvSpPr>
            <a:spLocks noChangeArrowheads="1"/>
          </p:cNvSpPr>
          <p:nvPr/>
        </p:nvSpPr>
        <p:spPr bwMode="auto">
          <a:xfrm>
            <a:off x="3810000" y="4648200"/>
            <a:ext cx="1524000" cy="914400"/>
          </a:xfrm>
          <a:prstGeom prst="wedgeRoundRectCallout">
            <a:avLst>
              <a:gd name="adj1" fmla="val 27190"/>
              <a:gd name="adj2" fmla="val -132815"/>
              <a:gd name="adj3" fmla="val 16667"/>
            </a:avLst>
          </a:prstGeom>
          <a:solidFill>
            <a:schemeClr val="accent1"/>
          </a:solidFill>
          <a:ln w="9525">
            <a:solidFill>
              <a:schemeClr val="tx1"/>
            </a:solidFill>
            <a:miter lim="800000"/>
            <a:headEnd/>
            <a:tailEnd/>
          </a:ln>
        </p:spPr>
        <p:txBody>
          <a:bodyPr/>
          <a:lstStyle/>
          <a:p>
            <a:pPr algn="ctr" eaLnBrk="1" hangingPunct="1"/>
            <a:r>
              <a:rPr lang="en-US" b="1"/>
              <a:t>Các trạng thái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0" y="0"/>
            <a:ext cx="9144000" cy="990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dirty="0" err="1">
                <a:solidFill>
                  <a:schemeClr val="tx2"/>
                </a:solidFill>
                <a:latin typeface="Times New Roman" pitchFamily="18" charset="0"/>
              </a:rPr>
              <a:t>Thanh</a:t>
            </a:r>
            <a:r>
              <a:rPr lang="en-US" sz="3000" b="1" i="1" dirty="0">
                <a:solidFill>
                  <a:schemeClr val="tx2"/>
                </a:solidFill>
                <a:latin typeface="Times New Roman" pitchFamily="18" charset="0"/>
              </a:rPr>
              <a:t> </a:t>
            </a:r>
            <a:r>
              <a:rPr lang="en-US" sz="3000" b="1" i="1" dirty="0" err="1">
                <a:solidFill>
                  <a:schemeClr val="tx2"/>
                </a:solidFill>
                <a:latin typeface="Times New Roman" pitchFamily="18" charset="0"/>
              </a:rPr>
              <a:t>ghi</a:t>
            </a:r>
            <a:r>
              <a:rPr lang="en-US" sz="3000" b="1" i="1" dirty="0">
                <a:solidFill>
                  <a:schemeClr val="tx2"/>
                </a:solidFill>
                <a:latin typeface="Times New Roman" pitchFamily="18" charset="0"/>
              </a:rPr>
              <a:t> </a:t>
            </a:r>
            <a:r>
              <a:rPr lang="en-US" sz="3000" b="1" i="1" dirty="0" err="1">
                <a:solidFill>
                  <a:schemeClr val="tx2"/>
                </a:solidFill>
                <a:latin typeface="Times New Roman" pitchFamily="18" charset="0"/>
              </a:rPr>
              <a:t>cờ</a:t>
            </a:r>
            <a:r>
              <a:rPr lang="en-US" sz="3000" b="1" i="1" dirty="0">
                <a:solidFill>
                  <a:schemeClr val="tx2"/>
                </a:solidFill>
                <a:latin typeface="Times New Roman" pitchFamily="18" charset="0"/>
              </a:rPr>
              <a:t> (Flag Register)</a:t>
            </a:r>
          </a:p>
        </p:txBody>
      </p:sp>
      <p:sp>
        <p:nvSpPr>
          <p:cNvPr id="128003" name="Rectangle 3"/>
          <p:cNvSpPr>
            <a:spLocks noChangeArrowheads="1"/>
          </p:cNvSpPr>
          <p:nvPr/>
        </p:nvSpPr>
        <p:spPr bwMode="auto">
          <a:xfrm>
            <a:off x="0" y="6324600"/>
            <a:ext cx="9144000" cy="5334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34824" name="Rectangle 4"/>
          <p:cNvSpPr>
            <a:spLocks noChangeArrowheads="1"/>
          </p:cNvSpPr>
          <p:nvPr/>
        </p:nvSpPr>
        <p:spPr bwMode="auto">
          <a:xfrm>
            <a:off x="228600" y="762000"/>
            <a:ext cx="8915400" cy="442913"/>
          </a:xfrm>
          <a:prstGeom prst="rect">
            <a:avLst/>
          </a:prstGeom>
          <a:noFill/>
          <a:ln w="9525">
            <a:noFill/>
            <a:miter lim="800000"/>
            <a:headEnd/>
            <a:tailEnd/>
          </a:ln>
        </p:spPr>
        <p:txBody>
          <a:bodyPr>
            <a:spAutoFit/>
          </a:bodyPr>
          <a:lstStyle/>
          <a:p>
            <a:pPr>
              <a:spcBef>
                <a:spcPct val="50000"/>
              </a:spcBef>
            </a:pPr>
            <a:endParaRPr lang="en-US" sz="2300">
              <a:latin typeface="Times New Roman" pitchFamily="18" charset="0"/>
            </a:endParaRPr>
          </a:p>
        </p:txBody>
      </p:sp>
      <p:sp>
        <p:nvSpPr>
          <p:cNvPr id="34825" name="Rectangle 11"/>
          <p:cNvSpPr>
            <a:spLocks noChangeArrowheads="1"/>
          </p:cNvSpPr>
          <p:nvPr/>
        </p:nvSpPr>
        <p:spPr bwMode="auto">
          <a:xfrm>
            <a:off x="228600" y="1143000"/>
            <a:ext cx="8534400" cy="5003800"/>
          </a:xfrm>
          <a:prstGeom prst="rect">
            <a:avLst/>
          </a:prstGeom>
          <a:noFill/>
          <a:ln w="9525">
            <a:noFill/>
            <a:miter lim="800000"/>
            <a:headEnd/>
            <a:tailEnd/>
          </a:ln>
        </p:spPr>
        <p:txBody>
          <a:bodyPr>
            <a:spAutoFit/>
          </a:bodyPr>
          <a:lstStyle/>
          <a:p>
            <a:pPr algn="just" eaLnBrk="1" hangingPunct="1">
              <a:buFont typeface="Wingdings" pitchFamily="2" charset="2"/>
              <a:buChar char="v"/>
            </a:pPr>
            <a:r>
              <a:rPr lang="en-US" sz="2300">
                <a:latin typeface="Times New Roman" pitchFamily="18" charset="0"/>
              </a:rPr>
              <a:t> </a:t>
            </a:r>
            <a:r>
              <a:rPr lang="vi-VN" sz="2300">
                <a:latin typeface="Times New Roman" pitchFamily="18" charset="0"/>
              </a:rPr>
              <a:t>có 6 cờ trạng thái là </a:t>
            </a:r>
            <a:r>
              <a:rPr lang="vi-VN" sz="2300">
                <a:solidFill>
                  <a:srgbClr val="FF0000"/>
                </a:solidFill>
                <a:latin typeface="Times New Roman" pitchFamily="18" charset="0"/>
              </a:rPr>
              <a:t>C, P, A, Z, S và O</a:t>
            </a:r>
            <a:r>
              <a:rPr lang="vi-VN" sz="2300">
                <a:latin typeface="Times New Roman" pitchFamily="18" charset="0"/>
              </a:rPr>
              <a:t>. Các cớ trạng thái này được thiết lập bằng 1 hoặc x</a:t>
            </a:r>
            <a:r>
              <a:rPr lang="en-US" sz="2300">
                <a:latin typeface="Times New Roman" pitchFamily="18" charset="0"/>
              </a:rPr>
              <a:t>ó</a:t>
            </a:r>
            <a:r>
              <a:rPr lang="vi-VN" sz="2300">
                <a:latin typeface="Times New Roman" pitchFamily="18" charset="0"/>
              </a:rPr>
              <a:t>a bằng 0 sau hầu hết các lệnh toán học và logic.</a:t>
            </a:r>
            <a:endParaRPr lang="en-US" sz="2300">
              <a:latin typeface="Times New Roman" pitchFamily="18" charset="0"/>
            </a:endParaRPr>
          </a:p>
          <a:p>
            <a:pPr marL="463550" lvl="1" indent="282575" algn="just" eaLnBrk="1" hangingPunct="1">
              <a:buFontTx/>
              <a:buChar char="•"/>
            </a:pPr>
            <a:r>
              <a:rPr lang="en-US" sz="2300">
                <a:solidFill>
                  <a:srgbClr val="FF0000"/>
                </a:solidFill>
                <a:latin typeface="Times New Roman" pitchFamily="18" charset="0"/>
              </a:rPr>
              <a:t>C </a:t>
            </a:r>
            <a:r>
              <a:rPr lang="vi-VN" sz="2300">
                <a:solidFill>
                  <a:srgbClr val="FF0000"/>
                </a:solidFill>
                <a:latin typeface="Times New Roman" pitchFamily="18" charset="0"/>
              </a:rPr>
              <a:t>(Carry):</a:t>
            </a:r>
            <a:r>
              <a:rPr lang="vi-VN" sz="2300">
                <a:latin typeface="Times New Roman" pitchFamily="18" charset="0"/>
              </a:rPr>
              <a:t> cờ nhớ, C = 1 khi có nhớ</a:t>
            </a:r>
            <a:r>
              <a:rPr lang="en-US" sz="2300">
                <a:latin typeface="Times New Roman" pitchFamily="18" charset="0"/>
              </a:rPr>
              <a:t> từ bit trái nhất trong phép cộng</a:t>
            </a:r>
            <a:r>
              <a:rPr lang="vi-VN" sz="2300">
                <a:latin typeface="Times New Roman" pitchFamily="18" charset="0"/>
              </a:rPr>
              <a:t> hoặc </a:t>
            </a:r>
            <a:r>
              <a:rPr lang="en-US" sz="2300">
                <a:latin typeface="Times New Roman" pitchFamily="18" charset="0"/>
              </a:rPr>
              <a:t>có vay vào bit msb trong phép trừ</a:t>
            </a:r>
          </a:p>
          <a:p>
            <a:pPr marL="463550" lvl="1" indent="282575" algn="just" eaLnBrk="1" hangingPunct="1">
              <a:buFontTx/>
              <a:buChar char="•"/>
            </a:pPr>
            <a:r>
              <a:rPr lang="en-US" sz="2300">
                <a:solidFill>
                  <a:srgbClr val="FF0000"/>
                </a:solidFill>
                <a:latin typeface="Times New Roman" pitchFamily="18" charset="0"/>
              </a:rPr>
              <a:t>P </a:t>
            </a:r>
            <a:r>
              <a:rPr lang="vi-VN" sz="2300">
                <a:solidFill>
                  <a:srgbClr val="FF0000"/>
                </a:solidFill>
                <a:latin typeface="Times New Roman" pitchFamily="18" charset="0"/>
              </a:rPr>
              <a:t>(Parity):</a:t>
            </a:r>
            <a:r>
              <a:rPr lang="vi-VN" sz="2300">
                <a:latin typeface="Times New Roman" pitchFamily="18" charset="0"/>
              </a:rPr>
              <a:t> cờ chẵn lẻ, P = 1 khi tổng số bit 1 trong </a:t>
            </a:r>
            <a:r>
              <a:rPr lang="en-US" sz="2300">
                <a:latin typeface="Times New Roman" pitchFamily="18" charset="0"/>
              </a:rPr>
              <a:t>byte thấp</a:t>
            </a:r>
            <a:r>
              <a:rPr lang="vi-VN" sz="2300">
                <a:latin typeface="Times New Roman" pitchFamily="18" charset="0"/>
              </a:rPr>
              <a:t> là chẵn, P = 0 khi tổng số bit 1 trong </a:t>
            </a:r>
            <a:r>
              <a:rPr lang="en-US" sz="2300">
                <a:latin typeface="Times New Roman" pitchFamily="18" charset="0"/>
              </a:rPr>
              <a:t>byte </a:t>
            </a:r>
            <a:r>
              <a:rPr lang="en-US"/>
              <a:t>thấp</a:t>
            </a:r>
            <a:r>
              <a:rPr lang="vi-VN"/>
              <a:t> </a:t>
            </a:r>
            <a:r>
              <a:rPr lang="vi-VN" sz="2300">
                <a:latin typeface="Times New Roman" pitchFamily="18" charset="0"/>
              </a:rPr>
              <a:t>là lẻ.</a:t>
            </a:r>
            <a:endParaRPr lang="en-US" sz="2300">
              <a:latin typeface="Times New Roman" pitchFamily="18" charset="0"/>
            </a:endParaRPr>
          </a:p>
          <a:p>
            <a:pPr marL="463550" lvl="1" indent="282575" algn="just" eaLnBrk="1" hangingPunct="1">
              <a:buFontTx/>
              <a:buChar char="•"/>
            </a:pPr>
            <a:r>
              <a:rPr lang="vi-VN" sz="2300">
                <a:solidFill>
                  <a:srgbClr val="FF0000"/>
                </a:solidFill>
                <a:latin typeface="Times New Roman" pitchFamily="18" charset="0"/>
              </a:rPr>
              <a:t>A (Auxiliary):</a:t>
            </a:r>
            <a:r>
              <a:rPr lang="vi-VN" sz="2300">
                <a:latin typeface="Times New Roman" pitchFamily="18" charset="0"/>
              </a:rPr>
              <a:t> cờ nhớ phụ, A = 1 khi có nhớ hoặc mượn từ một số BCD thấp sang một số BCD cao.</a:t>
            </a:r>
            <a:endParaRPr lang="en-US" sz="2300">
              <a:latin typeface="Times New Roman" pitchFamily="18" charset="0"/>
            </a:endParaRPr>
          </a:p>
          <a:p>
            <a:pPr marL="463550" lvl="1" indent="282575" algn="just" eaLnBrk="1" hangingPunct="1">
              <a:buFontTx/>
              <a:buChar char="•"/>
            </a:pPr>
            <a:r>
              <a:rPr lang="vi-VN" sz="2300">
                <a:solidFill>
                  <a:srgbClr val="FF0000"/>
                </a:solidFill>
                <a:latin typeface="Times New Roman" pitchFamily="18" charset="0"/>
              </a:rPr>
              <a:t>Z (Zero):</a:t>
            </a:r>
            <a:r>
              <a:rPr lang="vi-VN" sz="2300">
                <a:latin typeface="Times New Roman" pitchFamily="18" charset="0"/>
              </a:rPr>
              <a:t> cờ rỗng, Z = 1 khi kết quả của phép tính số học bằng </a:t>
            </a:r>
            <a:r>
              <a:rPr lang="en-US" sz="2300">
                <a:latin typeface="Times New Roman" pitchFamily="18" charset="0"/>
              </a:rPr>
              <a:t>  </a:t>
            </a:r>
            <a:r>
              <a:rPr lang="vi-VN" sz="2300">
                <a:latin typeface="Times New Roman" pitchFamily="18" charset="0"/>
              </a:rPr>
              <a:t>0, Z = 0 khi kết quả của phép tính số học khác 0.</a:t>
            </a:r>
            <a:endParaRPr lang="en-US" sz="2300">
              <a:latin typeface="Times New Roman" pitchFamily="18" charset="0"/>
            </a:endParaRPr>
          </a:p>
          <a:p>
            <a:pPr marL="463550" lvl="1" indent="282575" algn="just" eaLnBrk="1" hangingPunct="1">
              <a:buFontTx/>
              <a:buChar char="•"/>
            </a:pPr>
            <a:r>
              <a:rPr lang="vi-VN" sz="2300">
                <a:solidFill>
                  <a:srgbClr val="FF0000"/>
                </a:solidFill>
                <a:latin typeface="Times New Roman" pitchFamily="18" charset="0"/>
              </a:rPr>
              <a:t>S (Sign):</a:t>
            </a:r>
            <a:r>
              <a:rPr lang="vi-VN" sz="2300">
                <a:latin typeface="Times New Roman" pitchFamily="18" charset="0"/>
              </a:rPr>
              <a:t> cờ dấu, S = 1 kết quả âm.</a:t>
            </a:r>
          </a:p>
          <a:p>
            <a:pPr marL="463550" lvl="1" indent="282575" algn="just" eaLnBrk="1" hangingPunct="1">
              <a:buFontTx/>
              <a:buChar char="•"/>
            </a:pPr>
            <a:r>
              <a:rPr lang="vi-VN" sz="2300">
                <a:solidFill>
                  <a:srgbClr val="FF0000"/>
                </a:solidFill>
                <a:latin typeface="Times New Roman" pitchFamily="18" charset="0"/>
              </a:rPr>
              <a:t>O (Overflow):</a:t>
            </a:r>
            <a:r>
              <a:rPr lang="vi-VN" sz="2300">
                <a:latin typeface="Times New Roman" pitchFamily="18" charset="0"/>
              </a:rPr>
              <a:t> cờ tràn, O = 1 khi kết quả v</a:t>
            </a:r>
            <a:r>
              <a:rPr lang="en-US" sz="2300">
                <a:latin typeface="Times New Roman" pitchFamily="18" charset="0"/>
              </a:rPr>
              <a:t>u</a:t>
            </a:r>
            <a:r>
              <a:rPr lang="vi-VN" sz="2300">
                <a:latin typeface="Times New Roman" pitchFamily="18" charset="0"/>
              </a:rPr>
              <a:t>ợt ra ngoài giới hạn biểu diễn dành cho nó</a:t>
            </a:r>
            <a:r>
              <a:rPr lang="en-US" sz="2300">
                <a:latin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90000"/>
              </a:lnSpc>
            </a:pPr>
            <a:r>
              <a:rPr lang="en-US" sz="2400" dirty="0" smtClean="0">
                <a:latin typeface="Times New Roman" pitchFamily="18" charset="0"/>
              </a:rPr>
              <a:t>VD: </a:t>
            </a:r>
            <a:r>
              <a:rPr lang="en-US" sz="2400" dirty="0" err="1" smtClean="0">
                <a:latin typeface="Times New Roman" pitchFamily="18" charset="0"/>
              </a:rPr>
              <a:t>Thực</a:t>
            </a:r>
            <a:r>
              <a:rPr lang="en-US" sz="2400" dirty="0" smtClean="0">
                <a:latin typeface="Times New Roman" pitchFamily="18" charset="0"/>
              </a:rPr>
              <a:t> </a:t>
            </a:r>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phép</a:t>
            </a:r>
            <a:r>
              <a:rPr lang="en-US" sz="2400" dirty="0" smtClean="0">
                <a:latin typeface="Times New Roman" pitchFamily="18" charset="0"/>
              </a:rPr>
              <a:t> </a:t>
            </a:r>
            <a:r>
              <a:rPr lang="en-US" sz="2400" dirty="0" err="1" smtClean="0">
                <a:latin typeface="Times New Roman" pitchFamily="18" charset="0"/>
              </a:rPr>
              <a:t>cộng</a:t>
            </a:r>
            <a:r>
              <a:rPr lang="en-US" sz="2400" dirty="0" smtClean="0">
                <a:latin typeface="Times New Roman" pitchFamily="18" charset="0"/>
              </a:rPr>
              <a:t> AL,BL </a:t>
            </a:r>
            <a:r>
              <a:rPr lang="en-US" sz="2400" dirty="0" err="1" smtClean="0">
                <a:latin typeface="Times New Roman" pitchFamily="18" charset="0"/>
              </a:rPr>
              <a:t>cùng</a:t>
            </a:r>
            <a:r>
              <a:rPr lang="en-US" sz="2400" dirty="0" smtClean="0">
                <a:latin typeface="Times New Roman" pitchFamily="18" charset="0"/>
              </a:rPr>
              <a:t> </a:t>
            </a:r>
            <a:r>
              <a:rPr lang="en-US" sz="2400" dirty="0" err="1" smtClean="0">
                <a:latin typeface="Times New Roman" pitchFamily="18" charset="0"/>
              </a:rPr>
              <a:t>chứa</a:t>
            </a:r>
            <a:r>
              <a:rPr lang="en-US" sz="2400" dirty="0" smtClean="0">
                <a:latin typeface="Times New Roman" pitchFamily="18" charset="0"/>
              </a:rPr>
              <a:t> 80h</a:t>
            </a:r>
          </a:p>
          <a:p>
            <a:pPr>
              <a:lnSpc>
                <a:spcPct val="90000"/>
              </a:lnSpc>
              <a:buFontTx/>
              <a:buNone/>
            </a:pPr>
            <a:r>
              <a:rPr lang="en-US" sz="2400" dirty="0" smtClean="0">
                <a:latin typeface="Times New Roman" pitchFamily="18" charset="0"/>
              </a:rPr>
              <a:t>		80</a:t>
            </a:r>
          </a:p>
          <a:p>
            <a:pPr>
              <a:lnSpc>
                <a:spcPct val="90000"/>
              </a:lnSpc>
              <a:buFontTx/>
              <a:buNone/>
            </a:pPr>
            <a:r>
              <a:rPr lang="en-US" sz="2400" dirty="0" smtClean="0">
                <a:latin typeface="Times New Roman" pitchFamily="18" charset="0"/>
              </a:rPr>
              <a:t>		80</a:t>
            </a:r>
          </a:p>
          <a:p>
            <a:pPr>
              <a:lnSpc>
                <a:spcPct val="90000"/>
              </a:lnSpc>
              <a:buFontTx/>
              <a:buNone/>
            </a:pPr>
            <a:r>
              <a:rPr lang="en-US" sz="2400" dirty="0" smtClean="0">
                <a:latin typeface="Times New Roman" pitchFamily="18" charset="0"/>
              </a:rPr>
              <a:t>	      100</a:t>
            </a:r>
          </a:p>
          <a:p>
            <a:pPr lvl="1">
              <a:lnSpc>
                <a:spcPct val="90000"/>
              </a:lnSpc>
              <a:buFont typeface="Arial" charset="0"/>
              <a:buChar char="-"/>
            </a:pPr>
            <a:r>
              <a:rPr lang="en-US" dirty="0" smtClean="0">
                <a:latin typeface="Times New Roman" pitchFamily="18" charset="0"/>
              </a:rPr>
              <a:t>SF=0 </a:t>
            </a:r>
            <a:r>
              <a:rPr lang="en-US" dirty="0" err="1" smtClean="0">
                <a:latin typeface="Times New Roman" pitchFamily="18" charset="0"/>
              </a:rPr>
              <a:t>vì</a:t>
            </a:r>
            <a:r>
              <a:rPr lang="en-US" dirty="0" smtClean="0">
                <a:latin typeface="Times New Roman" pitchFamily="18" charset="0"/>
              </a:rPr>
              <a:t> </a:t>
            </a:r>
            <a:r>
              <a:rPr lang="en-US" dirty="0" err="1" smtClean="0">
                <a:latin typeface="Times New Roman" pitchFamily="18" charset="0"/>
              </a:rPr>
              <a:t>msb</a:t>
            </a:r>
            <a:r>
              <a:rPr lang="en-US" dirty="0" smtClean="0">
                <a:latin typeface="Times New Roman" pitchFamily="18" charset="0"/>
              </a:rPr>
              <a:t>=0</a:t>
            </a:r>
          </a:p>
          <a:p>
            <a:pPr lvl="1">
              <a:lnSpc>
                <a:spcPct val="90000"/>
              </a:lnSpc>
              <a:buFont typeface="Arial" charset="0"/>
              <a:buChar char="-"/>
            </a:pPr>
            <a:r>
              <a:rPr lang="en-US" dirty="0" smtClean="0">
                <a:latin typeface="Times New Roman" pitchFamily="18" charset="0"/>
              </a:rPr>
              <a:t>PF=1 </a:t>
            </a:r>
            <a:r>
              <a:rPr lang="en-US" dirty="0" err="1" smtClean="0">
                <a:latin typeface="Times New Roman" pitchFamily="18" charset="0"/>
              </a:rPr>
              <a:t>vì</a:t>
            </a:r>
            <a:r>
              <a:rPr lang="en-US" dirty="0" smtClean="0">
                <a:latin typeface="Times New Roman" pitchFamily="18" charset="0"/>
              </a:rPr>
              <a:t> </a:t>
            </a:r>
            <a:r>
              <a:rPr lang="en-US" dirty="0" err="1" smtClean="0">
                <a:latin typeface="Times New Roman" pitchFamily="18" charset="0"/>
              </a:rPr>
              <a:t>tất</a:t>
            </a:r>
            <a:r>
              <a:rPr lang="en-US" dirty="0" smtClean="0">
                <a:latin typeface="Times New Roman" pitchFamily="18" charset="0"/>
              </a:rPr>
              <a:t> </a:t>
            </a:r>
            <a:r>
              <a:rPr lang="en-US" dirty="0" err="1" smtClean="0">
                <a:latin typeface="Times New Roman" pitchFamily="18" charset="0"/>
              </a:rPr>
              <a:t>cả</a:t>
            </a:r>
            <a:r>
              <a:rPr lang="en-US" dirty="0" smtClean="0">
                <a:latin typeface="Times New Roman" pitchFamily="18" charset="0"/>
              </a:rPr>
              <a:t> </a:t>
            </a:r>
            <a:r>
              <a:rPr lang="en-US" dirty="0" err="1" smtClean="0">
                <a:latin typeface="Times New Roman" pitchFamily="18" charset="0"/>
              </a:rPr>
              <a:t>các</a:t>
            </a:r>
            <a:r>
              <a:rPr lang="en-US" dirty="0" smtClean="0">
                <a:latin typeface="Times New Roman" pitchFamily="18" charset="0"/>
              </a:rPr>
              <a:t> bit </a:t>
            </a:r>
            <a:r>
              <a:rPr lang="en-US" dirty="0" err="1" smtClean="0">
                <a:latin typeface="Times New Roman" pitchFamily="18" charset="0"/>
              </a:rPr>
              <a:t>của</a:t>
            </a:r>
            <a:r>
              <a:rPr lang="en-US" dirty="0" smtClean="0">
                <a:latin typeface="Times New Roman" pitchFamily="18" charset="0"/>
              </a:rPr>
              <a:t> </a:t>
            </a:r>
            <a:r>
              <a:rPr lang="en-US" dirty="0" err="1" smtClean="0">
                <a:latin typeface="Times New Roman" pitchFamily="18" charset="0"/>
              </a:rPr>
              <a:t>tổng</a:t>
            </a:r>
            <a:r>
              <a:rPr lang="en-US" dirty="0" smtClean="0">
                <a:latin typeface="Times New Roman" pitchFamily="18" charset="0"/>
              </a:rPr>
              <a:t> </a:t>
            </a:r>
            <a:r>
              <a:rPr lang="en-US" dirty="0" err="1" smtClean="0">
                <a:latin typeface="Times New Roman" pitchFamily="18" charset="0"/>
              </a:rPr>
              <a:t>bằng</a:t>
            </a:r>
            <a:r>
              <a:rPr lang="en-US" dirty="0" smtClean="0">
                <a:latin typeface="Times New Roman" pitchFamily="18" charset="0"/>
              </a:rPr>
              <a:t> 0</a:t>
            </a:r>
          </a:p>
          <a:p>
            <a:pPr lvl="1">
              <a:lnSpc>
                <a:spcPct val="90000"/>
              </a:lnSpc>
              <a:buFont typeface="Arial" charset="0"/>
              <a:buChar char="-"/>
            </a:pPr>
            <a:r>
              <a:rPr lang="en-US" dirty="0" smtClean="0">
                <a:latin typeface="Times New Roman" pitchFamily="18" charset="0"/>
              </a:rPr>
              <a:t>ZF=1 </a:t>
            </a:r>
            <a:r>
              <a:rPr lang="en-US" dirty="0" err="1" smtClean="0">
                <a:latin typeface="Times New Roman" pitchFamily="18" charset="0"/>
              </a:rPr>
              <a:t>vì</a:t>
            </a:r>
            <a:r>
              <a:rPr lang="en-US" dirty="0" smtClean="0">
                <a:latin typeface="Times New Roman" pitchFamily="18" charset="0"/>
              </a:rPr>
              <a:t> </a:t>
            </a:r>
            <a:r>
              <a:rPr lang="en-US" dirty="0" err="1" smtClean="0">
                <a:latin typeface="Times New Roman" pitchFamily="18" charset="0"/>
              </a:rPr>
              <a:t>kết</a:t>
            </a:r>
            <a:r>
              <a:rPr lang="en-US" dirty="0" smtClean="0">
                <a:latin typeface="Times New Roman" pitchFamily="18" charset="0"/>
              </a:rPr>
              <a:t> </a:t>
            </a:r>
            <a:r>
              <a:rPr lang="en-US" dirty="0" err="1" smtClean="0">
                <a:latin typeface="Times New Roman" pitchFamily="18" charset="0"/>
              </a:rPr>
              <a:t>quả</a:t>
            </a:r>
            <a:r>
              <a:rPr lang="en-US" dirty="0" smtClean="0">
                <a:latin typeface="Times New Roman" pitchFamily="18" charset="0"/>
              </a:rPr>
              <a:t> </a:t>
            </a:r>
            <a:r>
              <a:rPr lang="en-US" dirty="0" err="1" smtClean="0">
                <a:latin typeface="Times New Roman" pitchFamily="18" charset="0"/>
              </a:rPr>
              <a:t>thu</a:t>
            </a:r>
            <a:r>
              <a:rPr lang="en-US" dirty="0" smtClean="0">
                <a:latin typeface="Times New Roman" pitchFamily="18" charset="0"/>
              </a:rPr>
              <a:t> </a:t>
            </a:r>
            <a:r>
              <a:rPr lang="en-US" dirty="0" err="1" smtClean="0">
                <a:latin typeface="Times New Roman" pitchFamily="18" charset="0"/>
              </a:rPr>
              <a:t>được</a:t>
            </a:r>
            <a:r>
              <a:rPr lang="en-US" dirty="0" smtClean="0">
                <a:latin typeface="Times New Roman" pitchFamily="18" charset="0"/>
              </a:rPr>
              <a:t> </a:t>
            </a:r>
            <a:r>
              <a:rPr lang="en-US" dirty="0" err="1" smtClean="0">
                <a:latin typeface="Times New Roman" pitchFamily="18" charset="0"/>
              </a:rPr>
              <a:t>bằng</a:t>
            </a:r>
            <a:r>
              <a:rPr lang="en-US" dirty="0" smtClean="0">
                <a:latin typeface="Times New Roman" pitchFamily="18" charset="0"/>
              </a:rPr>
              <a:t> 0</a:t>
            </a:r>
          </a:p>
          <a:p>
            <a:pPr lvl="1">
              <a:lnSpc>
                <a:spcPct val="90000"/>
              </a:lnSpc>
              <a:buFont typeface="Arial" charset="0"/>
              <a:buChar char="-"/>
            </a:pPr>
            <a:r>
              <a:rPr lang="en-US" dirty="0" smtClean="0">
                <a:latin typeface="Times New Roman" pitchFamily="18" charset="0"/>
              </a:rPr>
              <a:t>CF=1 </a:t>
            </a:r>
            <a:r>
              <a:rPr lang="en-US" dirty="0" err="1" smtClean="0">
                <a:latin typeface="Times New Roman" pitchFamily="18" charset="0"/>
              </a:rPr>
              <a:t>vì</a:t>
            </a:r>
            <a:r>
              <a:rPr lang="en-US" dirty="0" smtClean="0">
                <a:latin typeface="Times New Roman" pitchFamily="18" charset="0"/>
              </a:rPr>
              <a:t> </a:t>
            </a:r>
            <a:r>
              <a:rPr lang="en-US" dirty="0" err="1" smtClean="0">
                <a:latin typeface="Times New Roman" pitchFamily="18" charset="0"/>
              </a:rPr>
              <a:t>có</a:t>
            </a:r>
            <a:r>
              <a:rPr lang="en-US" dirty="0" smtClean="0">
                <a:latin typeface="Times New Roman" pitchFamily="18" charset="0"/>
              </a:rPr>
              <a:t> </a:t>
            </a:r>
            <a:r>
              <a:rPr lang="en-US" dirty="0" err="1" smtClean="0">
                <a:latin typeface="Times New Roman" pitchFamily="18" charset="0"/>
              </a:rPr>
              <a:t>nhớ</a:t>
            </a:r>
            <a:r>
              <a:rPr lang="en-US" dirty="0" smtClean="0">
                <a:latin typeface="Times New Roman" pitchFamily="18" charset="0"/>
              </a:rPr>
              <a:t> </a:t>
            </a:r>
            <a:r>
              <a:rPr lang="en-US" dirty="0" err="1" smtClean="0">
                <a:latin typeface="Times New Roman" pitchFamily="18" charset="0"/>
              </a:rPr>
              <a:t>từ</a:t>
            </a:r>
            <a:r>
              <a:rPr lang="en-US" dirty="0" smtClean="0">
                <a:latin typeface="Times New Roman" pitchFamily="18" charset="0"/>
              </a:rPr>
              <a:t> bit </a:t>
            </a:r>
            <a:r>
              <a:rPr lang="en-US" dirty="0" err="1" smtClean="0">
                <a:latin typeface="Times New Roman" pitchFamily="18" charset="0"/>
              </a:rPr>
              <a:t>msb</a:t>
            </a:r>
            <a:r>
              <a:rPr lang="en-US" dirty="0" smtClean="0">
                <a:latin typeface="Times New Roman" pitchFamily="18" charset="0"/>
              </a:rPr>
              <a:t> </a:t>
            </a:r>
            <a:r>
              <a:rPr lang="en-US" dirty="0" err="1" smtClean="0">
                <a:latin typeface="Times New Roman" pitchFamily="18" charset="0"/>
              </a:rPr>
              <a:t>trong</a:t>
            </a:r>
            <a:r>
              <a:rPr lang="en-US" dirty="0" smtClean="0">
                <a:latin typeface="Times New Roman" pitchFamily="18" charset="0"/>
              </a:rPr>
              <a:t> </a:t>
            </a:r>
            <a:r>
              <a:rPr lang="en-US" dirty="0" err="1" smtClean="0">
                <a:latin typeface="Times New Roman" pitchFamily="18" charset="0"/>
              </a:rPr>
              <a:t>phép</a:t>
            </a:r>
            <a:r>
              <a:rPr lang="en-US" dirty="0" smtClean="0">
                <a:latin typeface="Times New Roman" pitchFamily="18" charset="0"/>
              </a:rPr>
              <a:t> </a:t>
            </a:r>
            <a:r>
              <a:rPr lang="en-US" dirty="0" err="1" smtClean="0">
                <a:latin typeface="Times New Roman" pitchFamily="18" charset="0"/>
              </a:rPr>
              <a:t>cộng</a:t>
            </a:r>
            <a:endParaRPr lang="en-US" dirty="0" smtClean="0">
              <a:latin typeface="Times New Roman" pitchFamily="18" charset="0"/>
            </a:endParaRPr>
          </a:p>
          <a:p>
            <a:pPr lvl="1">
              <a:lnSpc>
                <a:spcPct val="90000"/>
              </a:lnSpc>
              <a:buFont typeface="Arial" charset="0"/>
              <a:buChar char="-"/>
            </a:pPr>
            <a:r>
              <a:rPr lang="en-US" dirty="0" smtClean="0">
                <a:latin typeface="Times New Roman" pitchFamily="18" charset="0"/>
              </a:rPr>
              <a:t>OF=1 </a:t>
            </a:r>
            <a:r>
              <a:rPr lang="en-US" dirty="0" err="1" smtClean="0">
                <a:latin typeface="Times New Roman" pitchFamily="18" charset="0"/>
              </a:rPr>
              <a:t>vì</a:t>
            </a:r>
            <a:r>
              <a:rPr lang="en-US" dirty="0" smtClean="0">
                <a:latin typeface="Times New Roman" pitchFamily="18" charset="0"/>
              </a:rPr>
              <a:t> </a:t>
            </a:r>
            <a:r>
              <a:rPr lang="en-US" dirty="0" err="1" smtClean="0">
                <a:latin typeface="Times New Roman" pitchFamily="18" charset="0"/>
              </a:rPr>
              <a:t>kết</a:t>
            </a:r>
            <a:r>
              <a:rPr lang="en-US" dirty="0" smtClean="0">
                <a:latin typeface="Times New Roman" pitchFamily="18" charset="0"/>
              </a:rPr>
              <a:t> </a:t>
            </a:r>
            <a:r>
              <a:rPr lang="en-US" dirty="0" err="1" smtClean="0">
                <a:latin typeface="Times New Roman" pitchFamily="18" charset="0"/>
              </a:rPr>
              <a:t>quả</a:t>
            </a:r>
            <a:r>
              <a:rPr lang="en-US" dirty="0" smtClean="0">
                <a:latin typeface="Times New Roman" pitchFamily="18" charset="0"/>
              </a:rPr>
              <a:t> </a:t>
            </a:r>
            <a:r>
              <a:rPr lang="en-US" dirty="0" err="1" smtClean="0">
                <a:latin typeface="Times New Roman" pitchFamily="18" charset="0"/>
              </a:rPr>
              <a:t>vượt</a:t>
            </a:r>
            <a:r>
              <a:rPr lang="en-US" dirty="0" smtClean="0">
                <a:latin typeface="Times New Roman" pitchFamily="18" charset="0"/>
              </a:rPr>
              <a:t> </a:t>
            </a:r>
            <a:r>
              <a:rPr lang="en-US" dirty="0" err="1" smtClean="0">
                <a:latin typeface="Times New Roman" pitchFamily="18" charset="0"/>
              </a:rPr>
              <a:t>ra</a:t>
            </a:r>
            <a:r>
              <a:rPr lang="en-US" dirty="0" smtClean="0">
                <a:latin typeface="Times New Roman" pitchFamily="18" charset="0"/>
              </a:rPr>
              <a:t> </a:t>
            </a:r>
            <a:r>
              <a:rPr lang="en-US" dirty="0" err="1" smtClean="0">
                <a:latin typeface="Times New Roman" pitchFamily="18" charset="0"/>
              </a:rPr>
              <a:t>khỏi</a:t>
            </a:r>
            <a:r>
              <a:rPr lang="en-US" dirty="0" smtClean="0">
                <a:latin typeface="Times New Roman" pitchFamily="18" charset="0"/>
              </a:rPr>
              <a:t> </a:t>
            </a:r>
            <a:r>
              <a:rPr lang="en-US" dirty="0" err="1" smtClean="0">
                <a:latin typeface="Times New Roman" pitchFamily="18" charset="0"/>
              </a:rPr>
              <a:t>phạm</a:t>
            </a:r>
            <a:r>
              <a:rPr lang="en-US" dirty="0" smtClean="0">
                <a:latin typeface="Times New Roman" pitchFamily="18" charset="0"/>
              </a:rPr>
              <a:t> vi </a:t>
            </a:r>
            <a:r>
              <a:rPr lang="en-US" dirty="0" err="1" smtClean="0">
                <a:latin typeface="Times New Roman" pitchFamily="18" charset="0"/>
              </a:rPr>
              <a:t>biểu</a:t>
            </a:r>
            <a:r>
              <a:rPr lang="en-US" dirty="0" smtClean="0">
                <a:latin typeface="Times New Roman" pitchFamily="18" charset="0"/>
              </a:rPr>
              <a:t> </a:t>
            </a:r>
            <a:r>
              <a:rPr lang="en-US" dirty="0" err="1" smtClean="0">
                <a:latin typeface="Times New Roman" pitchFamily="18" charset="0"/>
              </a:rPr>
              <a:t>diễn</a:t>
            </a:r>
            <a:r>
              <a:rPr lang="en-US" dirty="0" smtClean="0">
                <a:latin typeface="Times New Roman" pitchFamily="18" charset="0"/>
              </a:rPr>
              <a:t> </a:t>
            </a:r>
            <a:r>
              <a:rPr lang="en-US" dirty="0" err="1" smtClean="0">
                <a:latin typeface="Times New Roman" pitchFamily="18" charset="0"/>
              </a:rPr>
              <a:t>nó</a:t>
            </a:r>
            <a:endParaRPr lang="en-US" dirty="0"/>
          </a:p>
        </p:txBody>
      </p:sp>
      <p:sp>
        <p:nvSpPr>
          <p:cNvPr id="4" name="Rectangle 2"/>
          <p:cNvSpPr>
            <a:spLocks noChangeArrowheads="1"/>
          </p:cNvSpPr>
          <p:nvPr/>
        </p:nvSpPr>
        <p:spPr bwMode="auto">
          <a:xfrm>
            <a:off x="0" y="0"/>
            <a:ext cx="9144000" cy="990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dirty="0" err="1">
                <a:solidFill>
                  <a:schemeClr val="tx2"/>
                </a:solidFill>
                <a:latin typeface="Times New Roman" pitchFamily="18" charset="0"/>
              </a:rPr>
              <a:t>Thanh</a:t>
            </a:r>
            <a:r>
              <a:rPr lang="en-US" sz="3000" b="1" i="1" dirty="0">
                <a:solidFill>
                  <a:schemeClr val="tx2"/>
                </a:solidFill>
                <a:latin typeface="Times New Roman" pitchFamily="18" charset="0"/>
              </a:rPr>
              <a:t> </a:t>
            </a:r>
            <a:r>
              <a:rPr lang="en-US" sz="3000" b="1" i="1" dirty="0" err="1">
                <a:solidFill>
                  <a:schemeClr val="tx2"/>
                </a:solidFill>
                <a:latin typeface="Times New Roman" pitchFamily="18" charset="0"/>
              </a:rPr>
              <a:t>ghi</a:t>
            </a:r>
            <a:r>
              <a:rPr lang="en-US" sz="3000" b="1" i="1" dirty="0">
                <a:solidFill>
                  <a:schemeClr val="tx2"/>
                </a:solidFill>
                <a:latin typeface="Times New Roman" pitchFamily="18" charset="0"/>
              </a:rPr>
              <a:t> </a:t>
            </a:r>
            <a:r>
              <a:rPr lang="en-US" sz="3000" b="1" i="1" dirty="0" err="1">
                <a:solidFill>
                  <a:schemeClr val="tx2"/>
                </a:solidFill>
                <a:latin typeface="Times New Roman" pitchFamily="18" charset="0"/>
              </a:rPr>
              <a:t>cờ</a:t>
            </a:r>
            <a:r>
              <a:rPr lang="en-US" sz="3000" b="1" i="1" dirty="0">
                <a:solidFill>
                  <a:schemeClr val="tx2"/>
                </a:solidFill>
                <a:latin typeface="Times New Roman" pitchFamily="18" charset="0"/>
              </a:rPr>
              <a:t> (Flag Register)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0" y="0"/>
            <a:ext cx="9144000" cy="11430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a:solidFill>
                  <a:schemeClr val="tx2"/>
                </a:solidFill>
                <a:latin typeface="Times New Roman" pitchFamily="18" charset="0"/>
              </a:rPr>
              <a:t>Thanh ghi cờ (Flag Register)</a:t>
            </a:r>
            <a:r>
              <a:rPr lang="en-US" sz="3000">
                <a:solidFill>
                  <a:schemeClr val="tx2"/>
                </a:solidFill>
                <a:latin typeface="Times New Roman" pitchFamily="18" charset="0"/>
              </a:rPr>
              <a:t> </a:t>
            </a:r>
          </a:p>
        </p:txBody>
      </p:sp>
      <p:sp>
        <p:nvSpPr>
          <p:cNvPr id="125955" name="Rectangle 3"/>
          <p:cNvSpPr>
            <a:spLocks noChangeArrowheads="1"/>
          </p:cNvSpPr>
          <p:nvPr/>
        </p:nvSpPr>
        <p:spPr bwMode="auto">
          <a:xfrm>
            <a:off x="0" y="6172200"/>
            <a:ext cx="9144000" cy="685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35848" name="Rectangle 4"/>
          <p:cNvSpPr>
            <a:spLocks noChangeArrowheads="1"/>
          </p:cNvSpPr>
          <p:nvPr/>
        </p:nvSpPr>
        <p:spPr bwMode="auto">
          <a:xfrm>
            <a:off x="228600" y="762000"/>
            <a:ext cx="8915400" cy="442913"/>
          </a:xfrm>
          <a:prstGeom prst="rect">
            <a:avLst/>
          </a:prstGeom>
          <a:noFill/>
          <a:ln w="9525">
            <a:noFill/>
            <a:miter lim="800000"/>
            <a:headEnd/>
            <a:tailEnd/>
          </a:ln>
        </p:spPr>
        <p:txBody>
          <a:bodyPr>
            <a:spAutoFit/>
          </a:bodyPr>
          <a:lstStyle/>
          <a:p>
            <a:pPr>
              <a:spcBef>
                <a:spcPct val="50000"/>
              </a:spcBef>
            </a:pPr>
            <a:endParaRPr lang="en-US" sz="2300">
              <a:latin typeface="Times New Roman" pitchFamily="18" charset="0"/>
            </a:endParaRPr>
          </a:p>
        </p:txBody>
      </p:sp>
      <p:sp>
        <p:nvSpPr>
          <p:cNvPr id="35849" name="Rectangle 8"/>
          <p:cNvSpPr>
            <a:spLocks noChangeArrowheads="1"/>
          </p:cNvSpPr>
          <p:nvPr/>
        </p:nvSpPr>
        <p:spPr bwMode="auto">
          <a:xfrm>
            <a:off x="304800" y="1295400"/>
            <a:ext cx="8610600" cy="3743325"/>
          </a:xfrm>
          <a:prstGeom prst="rect">
            <a:avLst/>
          </a:prstGeom>
          <a:noFill/>
          <a:ln w="9525">
            <a:noFill/>
            <a:miter lim="800000"/>
            <a:headEnd/>
            <a:tailEnd/>
          </a:ln>
        </p:spPr>
        <p:txBody>
          <a:bodyPr>
            <a:spAutoFit/>
          </a:bodyPr>
          <a:lstStyle/>
          <a:p>
            <a:pPr algn="just" eaLnBrk="1" hangingPunct="1">
              <a:buFont typeface="Wingdings" pitchFamily="2" charset="2"/>
              <a:buChar char="Ø"/>
            </a:pPr>
            <a:r>
              <a:rPr lang="en-US" sz="2400">
                <a:latin typeface="Times New Roman" pitchFamily="18" charset="0"/>
              </a:rPr>
              <a:t> </a:t>
            </a:r>
            <a:r>
              <a:rPr lang="vi-VN" sz="2400">
                <a:latin typeface="Times New Roman" pitchFamily="18" charset="0"/>
              </a:rPr>
              <a:t>Các cờ điều khiển: có 3 cờ T, I, D. Các cờ này được thiết lập bằng 1 hoặc xóa bằng 0 thông qua các lệnh để điều khiển chế độ làm việc của bộ vi xử lý.</a:t>
            </a:r>
            <a:endParaRPr lang="en-US" sz="2400">
              <a:latin typeface="Times New Roman" pitchFamily="18" charset="0"/>
            </a:endParaRPr>
          </a:p>
          <a:p>
            <a:pPr lvl="1" indent="231775" algn="just" eaLnBrk="1" hangingPunct="1">
              <a:buFontTx/>
              <a:buChar char="•"/>
            </a:pPr>
            <a:r>
              <a:rPr lang="vi-VN" sz="2400">
                <a:solidFill>
                  <a:srgbClr val="FF0000"/>
                </a:solidFill>
                <a:latin typeface="Times New Roman" pitchFamily="18" charset="0"/>
              </a:rPr>
              <a:t>T (Trap):</a:t>
            </a:r>
            <a:r>
              <a:rPr lang="vi-VN" sz="2400">
                <a:latin typeface="Times New Roman" pitchFamily="18" charset="0"/>
              </a:rPr>
              <a:t> cờ bẫy, T = 1 thì bộ vi xử lý làm việc ở chế độ chạy từng lệnh.</a:t>
            </a:r>
            <a:endParaRPr lang="en-US" sz="2400">
              <a:latin typeface="Times New Roman" pitchFamily="18" charset="0"/>
            </a:endParaRPr>
          </a:p>
          <a:p>
            <a:pPr lvl="1" indent="231775" algn="just" eaLnBrk="1" hangingPunct="1">
              <a:buFontTx/>
              <a:buChar char="•"/>
            </a:pPr>
            <a:r>
              <a:rPr lang="vi-VN" sz="2400">
                <a:solidFill>
                  <a:srgbClr val="FF0000"/>
                </a:solidFill>
                <a:latin typeface="Times New Roman" pitchFamily="18" charset="0"/>
              </a:rPr>
              <a:t>I (Interrupt):</a:t>
            </a:r>
            <a:r>
              <a:rPr lang="vi-VN" sz="2400">
                <a:latin typeface="Times New Roman" pitchFamily="18" charset="0"/>
              </a:rPr>
              <a:t> cờ ngắt, I = 1 thì bộ vi xử lý cho phép các yêu cầu ngắt được tác động. Cờ này được thiết lập bằng lệnh STI và xóa bằng lệnh CLI.</a:t>
            </a:r>
            <a:endParaRPr lang="en-US" sz="2400">
              <a:latin typeface="Times New Roman" pitchFamily="18" charset="0"/>
            </a:endParaRPr>
          </a:p>
          <a:p>
            <a:pPr lvl="1" indent="231775" algn="just" eaLnBrk="1" hangingPunct="1">
              <a:buFontTx/>
              <a:buChar char="•"/>
            </a:pPr>
            <a:r>
              <a:rPr lang="vi-VN" sz="2400">
                <a:solidFill>
                  <a:srgbClr val="FF0000"/>
                </a:solidFill>
                <a:latin typeface="Times New Roman" pitchFamily="18" charset="0"/>
              </a:rPr>
              <a:t>D (Direction):</a:t>
            </a:r>
            <a:r>
              <a:rPr lang="vi-VN" sz="2400">
                <a:latin typeface="Times New Roman" pitchFamily="18" charset="0"/>
              </a:rPr>
              <a:t> cờ hướng, D = 1 thì bộ vi xử lý làm việc với chuỗi ký tự theo thứ tự từ phải sang trái.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0"/>
            <a:ext cx="9144000" cy="11430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b="1" i="1">
                <a:solidFill>
                  <a:schemeClr val="tx2"/>
                </a:solidFill>
                <a:latin typeface="Times New Roman" pitchFamily="18" charset="0"/>
              </a:rPr>
              <a:t>Bài tập kết thúc phần thanh ghi</a:t>
            </a:r>
            <a:r>
              <a:rPr lang="en-US" sz="3000">
                <a:solidFill>
                  <a:schemeClr val="tx2"/>
                </a:solidFill>
                <a:latin typeface="Times New Roman" pitchFamily="18" charset="0"/>
              </a:rPr>
              <a:t> </a:t>
            </a:r>
          </a:p>
        </p:txBody>
      </p:sp>
      <p:sp>
        <p:nvSpPr>
          <p:cNvPr id="153603" name="Rectangle 3"/>
          <p:cNvSpPr>
            <a:spLocks noChangeArrowheads="1"/>
          </p:cNvSpPr>
          <p:nvPr/>
        </p:nvSpPr>
        <p:spPr bwMode="auto">
          <a:xfrm>
            <a:off x="0" y="6172200"/>
            <a:ext cx="9144000" cy="6858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36872" name="Rectangle 4"/>
          <p:cNvSpPr>
            <a:spLocks noChangeArrowheads="1"/>
          </p:cNvSpPr>
          <p:nvPr/>
        </p:nvSpPr>
        <p:spPr bwMode="auto">
          <a:xfrm>
            <a:off x="228600" y="762000"/>
            <a:ext cx="8915400" cy="442913"/>
          </a:xfrm>
          <a:prstGeom prst="rect">
            <a:avLst/>
          </a:prstGeom>
          <a:noFill/>
          <a:ln w="9525">
            <a:noFill/>
            <a:miter lim="800000"/>
            <a:headEnd/>
            <a:tailEnd/>
          </a:ln>
        </p:spPr>
        <p:txBody>
          <a:bodyPr>
            <a:spAutoFit/>
          </a:bodyPr>
          <a:lstStyle/>
          <a:p>
            <a:pPr>
              <a:spcBef>
                <a:spcPct val="50000"/>
              </a:spcBef>
            </a:pPr>
            <a:endParaRPr lang="en-US" sz="2300">
              <a:latin typeface="Times New Roman" pitchFamily="18" charset="0"/>
            </a:endParaRPr>
          </a:p>
        </p:txBody>
      </p:sp>
      <p:sp>
        <p:nvSpPr>
          <p:cNvPr id="36873" name="Rectangle 5"/>
          <p:cNvSpPr>
            <a:spLocks noChangeArrowheads="1"/>
          </p:cNvSpPr>
          <p:nvPr/>
        </p:nvSpPr>
        <p:spPr bwMode="auto">
          <a:xfrm>
            <a:off x="304800" y="1295400"/>
            <a:ext cx="8610600" cy="5262979"/>
          </a:xfrm>
          <a:prstGeom prst="rect">
            <a:avLst/>
          </a:prstGeom>
          <a:noFill/>
          <a:ln w="9525">
            <a:noFill/>
            <a:miter lim="800000"/>
            <a:headEnd/>
            <a:tailEnd/>
          </a:ln>
        </p:spPr>
        <p:txBody>
          <a:bodyPr>
            <a:spAutoFit/>
          </a:bodyPr>
          <a:lstStyle/>
          <a:p>
            <a:pPr marL="520700" indent="-520700" algn="just" eaLnBrk="1" hangingPunct="1">
              <a:buFont typeface="Wingdings" pitchFamily="2" charset="2"/>
              <a:buNone/>
            </a:pPr>
            <a:r>
              <a:rPr lang="en-US" sz="2400" dirty="0">
                <a:latin typeface="Times New Roman" pitchFamily="18" charset="0"/>
              </a:rPr>
              <a:t>B1: </a:t>
            </a:r>
            <a:r>
              <a:rPr lang="en-US" sz="2400" dirty="0" err="1">
                <a:latin typeface="Times New Roman" pitchFamily="18" charset="0"/>
              </a:rPr>
              <a:t>Một</a:t>
            </a:r>
            <a:r>
              <a:rPr lang="en-US" sz="2400" dirty="0">
                <a:latin typeface="Times New Roman" pitchFamily="18" charset="0"/>
              </a:rPr>
              <a:t> ô </a:t>
            </a:r>
            <a:r>
              <a:rPr lang="en-US" sz="2400" dirty="0" err="1">
                <a:latin typeface="Times New Roman" pitchFamily="18" charset="0"/>
              </a:rPr>
              <a:t>nhớ</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4A37Bh </a:t>
            </a:r>
            <a:r>
              <a:rPr lang="en-US" sz="2400" dirty="0" err="1">
                <a:latin typeface="Times New Roman" pitchFamily="18" charset="0"/>
              </a:rPr>
              <a:t>hãy</a:t>
            </a:r>
            <a:r>
              <a:rPr lang="en-US" sz="2400" dirty="0">
                <a:latin typeface="Times New Roman" pitchFamily="18" charset="0"/>
              </a:rPr>
              <a:t> </a:t>
            </a:r>
            <a:r>
              <a:rPr lang="en-US" sz="2400" dirty="0" err="1">
                <a:latin typeface="Times New Roman" pitchFamily="18" charset="0"/>
              </a:rPr>
              <a:t>tính</a:t>
            </a:r>
            <a:endParaRPr lang="en-US" sz="2400" dirty="0">
              <a:latin typeface="Times New Roman" pitchFamily="18" charset="0"/>
            </a:endParaRPr>
          </a:p>
          <a:p>
            <a:pPr marL="520700" indent="-520700" algn="just" eaLnBrk="1" hangingPunct="1">
              <a:buFont typeface="Wingdings" pitchFamily="2" charset="2"/>
              <a:buNone/>
            </a:pPr>
            <a:r>
              <a:rPr lang="en-US" sz="2400" dirty="0">
                <a:latin typeface="Times New Roman" pitchFamily="18" charset="0"/>
              </a:rPr>
              <a:t>      a.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Offset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40FFh</a:t>
            </a:r>
          </a:p>
          <a:p>
            <a:pPr marL="520700" indent="-520700" algn="just" eaLnBrk="1" hangingPunct="1">
              <a:buFont typeface="Wingdings" pitchFamily="2" charset="2"/>
              <a:buNone/>
            </a:pPr>
            <a:r>
              <a:rPr lang="en-US" sz="2400" dirty="0">
                <a:latin typeface="Times New Roman" pitchFamily="18" charset="0"/>
              </a:rPr>
              <a:t>      b.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Offset </a:t>
            </a:r>
            <a:r>
              <a:rPr lang="en-US" sz="2400" dirty="0" err="1">
                <a:latin typeface="Times New Roman" pitchFamily="18" charset="0"/>
              </a:rPr>
              <a:t>là</a:t>
            </a:r>
            <a:r>
              <a:rPr lang="en-US" sz="2400" dirty="0">
                <a:latin typeface="Times New Roman" pitchFamily="18" charset="0"/>
              </a:rPr>
              <a:t> 123Bh</a:t>
            </a:r>
          </a:p>
          <a:p>
            <a:pPr marL="520700" indent="-520700" algn="just" eaLnBrk="1" hangingPunct="1">
              <a:buFont typeface="Wingdings" pitchFamily="2" charset="2"/>
              <a:buNone/>
            </a:pPr>
            <a:endParaRPr lang="en-US" sz="2400" dirty="0">
              <a:latin typeface="Times New Roman" pitchFamily="18" charset="0"/>
            </a:endParaRPr>
          </a:p>
          <a:p>
            <a:pPr marL="520700" indent="-520700" algn="just" eaLnBrk="1" hangingPunct="1">
              <a:buFont typeface="Wingdings" pitchFamily="2" charset="2"/>
              <a:buNone/>
            </a:pPr>
            <a:r>
              <a:rPr lang="en-US" sz="2400" dirty="0">
                <a:latin typeface="Times New Roman" pitchFamily="18" charset="0"/>
              </a:rPr>
              <a:t>B2: </a:t>
            </a:r>
            <a:r>
              <a:rPr lang="en-US" sz="2400" dirty="0" err="1">
                <a:latin typeface="Times New Roman" pitchFamily="18" charset="0"/>
              </a:rPr>
              <a:t>Xác</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ô </a:t>
            </a:r>
            <a:r>
              <a:rPr lang="en-US" sz="2400" dirty="0" err="1">
                <a:latin typeface="Times New Roman" pitchFamily="18" charset="0"/>
              </a:rPr>
              <a:t>nhớ</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địa</a:t>
            </a:r>
            <a:r>
              <a:rPr lang="en-US" sz="2400" dirty="0">
                <a:latin typeface="Times New Roman" pitchFamily="18" charset="0"/>
              </a:rPr>
              <a:t> </a:t>
            </a:r>
            <a:r>
              <a:rPr lang="en-US" sz="2400" dirty="0" err="1">
                <a:latin typeface="Times New Roman" pitchFamily="18" charset="0"/>
              </a:rPr>
              <a:t>chỉ</a:t>
            </a:r>
            <a:r>
              <a:rPr lang="en-US" sz="2400" dirty="0">
                <a:latin typeface="Times New Roman" pitchFamily="18" charset="0"/>
              </a:rPr>
              <a:t> logic </a:t>
            </a:r>
            <a:r>
              <a:rPr lang="en-US" sz="2400" dirty="0" err="1">
                <a:latin typeface="Times New Roman" pitchFamily="18" charset="0"/>
              </a:rPr>
              <a:t>là</a:t>
            </a:r>
            <a:r>
              <a:rPr lang="en-US" sz="2400" dirty="0">
                <a:latin typeface="Times New Roman" pitchFamily="18" charset="0"/>
              </a:rPr>
              <a:t>: 0A51h: </a:t>
            </a:r>
            <a:r>
              <a:rPr lang="en-US" sz="2400" dirty="0" smtClean="0">
                <a:latin typeface="Times New Roman" pitchFamily="18" charset="0"/>
              </a:rPr>
              <a:t>CD90h</a:t>
            </a:r>
          </a:p>
          <a:p>
            <a:pPr marL="520700" indent="-520700" algn="just" eaLnBrk="1" hangingPunct="1">
              <a:buFont typeface="Wingdings" pitchFamily="2" charset="2"/>
              <a:buNone/>
            </a:pPr>
            <a:r>
              <a:rPr lang="en-US" sz="2400" dirty="0" smtClean="0">
                <a:latin typeface="Times New Roman" pitchFamily="18" charset="0"/>
              </a:rPr>
              <a:t>B3: </a:t>
            </a:r>
            <a:r>
              <a:rPr lang="en-US" sz="2400" dirty="0" err="1" smtClean="0">
                <a:latin typeface="Times New Roman" pitchFamily="18" charset="0"/>
              </a:rPr>
              <a:t>Xác</a:t>
            </a:r>
            <a:r>
              <a:rPr lang="en-US" sz="2400" dirty="0" smtClean="0">
                <a:latin typeface="Times New Roman" pitchFamily="18" charset="0"/>
              </a:rPr>
              <a:t> </a:t>
            </a:r>
            <a:r>
              <a:rPr lang="en-US" sz="2400" dirty="0" err="1" smtClean="0">
                <a:latin typeface="Times New Roman" pitchFamily="18" charset="0"/>
              </a:rPr>
              <a:t>định</a:t>
            </a:r>
            <a:r>
              <a:rPr lang="en-US" sz="2400" dirty="0" smtClean="0">
                <a:latin typeface="Times New Roman" pitchFamily="18" charset="0"/>
              </a:rPr>
              <a:t> </a:t>
            </a:r>
            <a:r>
              <a:rPr lang="en-US" sz="2400" dirty="0" err="1" smtClean="0">
                <a:latin typeface="Times New Roman" pitchFamily="18" charset="0"/>
              </a:rPr>
              <a:t>giá</a:t>
            </a:r>
            <a:r>
              <a:rPr lang="en-US" sz="2400" dirty="0" smtClean="0">
                <a:latin typeface="Times New Roman" pitchFamily="18" charset="0"/>
              </a:rPr>
              <a:t> </a:t>
            </a:r>
            <a:r>
              <a:rPr lang="en-US" sz="2400" dirty="0" err="1" smtClean="0">
                <a:latin typeface="Times New Roman" pitchFamily="18" charset="0"/>
              </a:rPr>
              <a:t>trị</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cờ</a:t>
            </a:r>
            <a:r>
              <a:rPr lang="en-US" sz="2400" dirty="0" smtClean="0">
                <a:latin typeface="Times New Roman" pitchFamily="18" charset="0"/>
              </a:rPr>
              <a:t> qua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lệnh</a:t>
            </a:r>
            <a:r>
              <a:rPr lang="en-US" sz="2400" dirty="0" smtClean="0">
                <a:latin typeface="Times New Roman" pitchFamily="18" charset="0"/>
              </a:rPr>
              <a:t> </a:t>
            </a:r>
            <a:r>
              <a:rPr lang="en-US" sz="2400" dirty="0" err="1" smtClean="0">
                <a:latin typeface="Times New Roman" pitchFamily="18" charset="0"/>
              </a:rPr>
              <a:t>sau</a:t>
            </a:r>
            <a:r>
              <a:rPr lang="en-US" sz="2400" dirty="0" smtClean="0">
                <a:latin typeface="Times New Roman" pitchFamily="18" charset="0"/>
              </a:rPr>
              <a:t>:</a:t>
            </a:r>
          </a:p>
          <a:p>
            <a:r>
              <a:rPr lang="en-US" sz="2400" dirty="0" err="1" smtClean="0">
                <a:latin typeface="Times New Roman" pitchFamily="18" charset="0"/>
              </a:rPr>
              <a:t>Giả</a:t>
            </a:r>
            <a:r>
              <a:rPr lang="en-US" sz="2400" dirty="0" smtClean="0">
                <a:latin typeface="Times New Roman" pitchFamily="18" charset="0"/>
              </a:rPr>
              <a:t> </a:t>
            </a:r>
            <a:r>
              <a:rPr lang="en-US" sz="2400" dirty="0" err="1" smtClean="0">
                <a:latin typeface="Times New Roman" pitchFamily="18" charset="0"/>
              </a:rPr>
              <a:t>sử</a:t>
            </a:r>
            <a:r>
              <a:rPr lang="en-US" sz="2400" dirty="0" smtClean="0">
                <a:latin typeface="Times New Roman" pitchFamily="18" charset="0"/>
              </a:rPr>
              <a:t>   </a:t>
            </a:r>
            <a:r>
              <a:rPr lang="en-US" sz="2000" dirty="0" smtClean="0"/>
              <a:t>AX, BX </a:t>
            </a:r>
            <a:r>
              <a:rPr lang="en-US" sz="2000" dirty="0" err="1" smtClean="0"/>
              <a:t>cùng</a:t>
            </a:r>
            <a:r>
              <a:rPr lang="en-US" sz="2000" dirty="0" smtClean="0"/>
              <a:t> </a:t>
            </a:r>
            <a:r>
              <a:rPr lang="en-US" sz="2000" dirty="0" err="1" smtClean="0"/>
              <a:t>chứa</a:t>
            </a:r>
            <a:r>
              <a:rPr lang="en-US" sz="2000" dirty="0" smtClean="0"/>
              <a:t> 7FFFH</a:t>
            </a:r>
          </a:p>
          <a:p>
            <a:r>
              <a:rPr lang="en-US" sz="2000" dirty="0" smtClean="0"/>
              <a:t>     Add AX,BX</a:t>
            </a:r>
          </a:p>
          <a:p>
            <a:r>
              <a:rPr lang="en-US" sz="2000" dirty="0" smtClean="0"/>
              <a:t>     Sub AX,BX</a:t>
            </a:r>
          </a:p>
          <a:p>
            <a:pPr marL="520700" indent="-520700" algn="just" eaLnBrk="1" hangingPunct="1">
              <a:buFont typeface="Wingdings" pitchFamily="2" charset="2"/>
              <a:buNone/>
            </a:pPr>
            <a:endParaRPr lang="en-US" sz="2400" dirty="0" smtClean="0">
              <a:latin typeface="Times New Roman" pitchFamily="18" charset="0"/>
            </a:endParaRPr>
          </a:p>
          <a:p>
            <a:pPr marL="520700" indent="-520700" algn="just" eaLnBrk="1" hangingPunct="1">
              <a:buFont typeface="Wingdings" pitchFamily="2" charset="2"/>
              <a:buNone/>
            </a:pPr>
            <a:endParaRPr lang="en-US" sz="2400" dirty="0">
              <a:latin typeface="Times New Roman" pitchFamily="18" charset="0"/>
            </a:endParaRPr>
          </a:p>
          <a:p>
            <a:pPr marL="520700" indent="-520700" algn="just" eaLnBrk="1" hangingPunct="1">
              <a:buFont typeface="Wingdings" pitchFamily="2" charset="2"/>
              <a:buNone/>
            </a:pPr>
            <a:endParaRPr lang="en-US" sz="2400" dirty="0">
              <a:latin typeface="Times New Roman" pitchFamily="18" charset="0"/>
            </a:endParaRPr>
          </a:p>
          <a:p>
            <a:pPr marL="520700" indent="-520700" algn="just" eaLnBrk="1" hangingPunct="1">
              <a:buFont typeface="Wingdings" pitchFamily="2" charset="2"/>
              <a:buNone/>
            </a:pPr>
            <a:endParaRPr lang="vi-VN" sz="2400" dirty="0">
              <a:latin typeface="Times New Roman" pitchFamily="18" charset="0"/>
            </a:endParaRPr>
          </a:p>
        </p:txBody>
      </p:sp>
      <p:pic>
        <p:nvPicPr>
          <p:cNvPr id="36874" name="Picture 6" descr="j0195384"/>
          <p:cNvPicPr>
            <a:picLocks noChangeAspect="1" noChangeArrowheads="1"/>
          </p:cNvPicPr>
          <p:nvPr/>
        </p:nvPicPr>
        <p:blipFill>
          <a:blip r:embed="rId2" cstate="print">
            <a:lum bright="38000"/>
          </a:blip>
          <a:srcRect/>
          <a:stretch>
            <a:fillRect/>
          </a:stretch>
        </p:blipFill>
        <p:spPr bwMode="auto">
          <a:xfrm>
            <a:off x="6934200" y="4267200"/>
            <a:ext cx="1795463" cy="183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sz="quarter" idx="1"/>
          </p:nvPr>
        </p:nvSpPr>
        <p:spPr>
          <a:xfrm>
            <a:off x="381000" y="1219200"/>
            <a:ext cx="8229600" cy="51816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buFont typeface="Wingdings" pitchFamily="2" charset="2"/>
              <a:buNone/>
              <a:defRPr/>
            </a:pPr>
            <a:r>
              <a:rPr lang="en-US" sz="2100" b="1" dirty="0" smtClean="0">
                <a:latin typeface="Times New Roman" pitchFamily="18" charset="0"/>
              </a:rPr>
              <a:t>I - CẤU TRÚC BÊN TRONG VÀ NGUYÊN LÝ HOẠT ĐỘNG CỦA BỘ VI XỬ LÝ 8088</a:t>
            </a:r>
            <a:endParaRPr lang="vi-VN" sz="2100" b="1" dirty="0" smtClean="0">
              <a:latin typeface="Times New Roman" pitchFamily="18" charset="0"/>
            </a:endParaRPr>
          </a:p>
          <a:p>
            <a:pPr lvl="1" eaLnBrk="1" hangingPunct="1">
              <a:buFont typeface="Wingdings" pitchFamily="2" charset="2"/>
              <a:buNone/>
              <a:defRPr/>
            </a:pPr>
            <a:r>
              <a:rPr lang="vi-VN" sz="2100" dirty="0" smtClean="0">
                <a:latin typeface="Times New Roman" pitchFamily="18" charset="0"/>
              </a:rPr>
              <a:t>1. Sơ đồ khối của bộ vi xử lý 8088</a:t>
            </a:r>
          </a:p>
          <a:p>
            <a:pPr lvl="1" eaLnBrk="1" hangingPunct="1">
              <a:buFont typeface="Wingdings" pitchFamily="2" charset="2"/>
              <a:buNone/>
              <a:defRPr/>
            </a:pPr>
            <a:r>
              <a:rPr lang="vi-VN" sz="2100" dirty="0" smtClean="0">
                <a:latin typeface="Times New Roman" pitchFamily="18" charset="0"/>
              </a:rPr>
              <a:t>2. Nguyên lý hoạt động</a:t>
            </a:r>
            <a:endParaRPr lang="en-US" sz="2100" dirty="0" smtClean="0">
              <a:latin typeface="Times New Roman" pitchFamily="18" charset="0"/>
            </a:endParaRPr>
          </a:p>
          <a:p>
            <a:pPr lvl="1" eaLnBrk="1" hangingPunct="1">
              <a:buFont typeface="Wingdings" pitchFamily="2" charset="2"/>
              <a:buNone/>
              <a:defRPr/>
            </a:pPr>
            <a:r>
              <a:rPr lang="en-US" sz="2100" dirty="0" smtClean="0">
                <a:latin typeface="Times New Roman" pitchFamily="18" charset="0"/>
              </a:rPr>
              <a:t>3. </a:t>
            </a:r>
            <a:r>
              <a:rPr lang="en-US" sz="2100" dirty="0" err="1" smtClean="0">
                <a:latin typeface="Times New Roman" pitchFamily="18" charset="0"/>
              </a:rPr>
              <a:t>Các</a:t>
            </a:r>
            <a:r>
              <a:rPr lang="en-US" sz="2100" dirty="0" smtClean="0">
                <a:latin typeface="Times New Roman" pitchFamily="18" charset="0"/>
              </a:rPr>
              <a:t> </a:t>
            </a:r>
            <a:r>
              <a:rPr lang="en-US" sz="2100" dirty="0" err="1" smtClean="0">
                <a:latin typeface="Times New Roman" pitchFamily="18" charset="0"/>
              </a:rPr>
              <a:t>thanh</a:t>
            </a:r>
            <a:r>
              <a:rPr lang="en-US" sz="2100" dirty="0" smtClean="0">
                <a:latin typeface="Times New Roman" pitchFamily="18" charset="0"/>
              </a:rPr>
              <a:t> </a:t>
            </a:r>
            <a:r>
              <a:rPr lang="en-US" sz="2100" dirty="0" err="1" smtClean="0">
                <a:latin typeface="Times New Roman" pitchFamily="18" charset="0"/>
              </a:rPr>
              <a:t>ghi</a:t>
            </a:r>
            <a:r>
              <a:rPr lang="en-US" sz="2100" dirty="0" smtClean="0">
                <a:latin typeface="Times New Roman" pitchFamily="18" charset="0"/>
              </a:rPr>
              <a:t> </a:t>
            </a:r>
            <a:r>
              <a:rPr lang="en-US" sz="2100" dirty="0" err="1" smtClean="0">
                <a:latin typeface="Times New Roman" pitchFamily="18" charset="0"/>
              </a:rPr>
              <a:t>bên</a:t>
            </a:r>
            <a:r>
              <a:rPr lang="en-US" sz="2100" dirty="0" smtClean="0">
                <a:latin typeface="Times New Roman" pitchFamily="18" charset="0"/>
              </a:rPr>
              <a:t> </a:t>
            </a:r>
            <a:r>
              <a:rPr lang="en-US" sz="2100" dirty="0" err="1" smtClean="0">
                <a:latin typeface="Times New Roman" pitchFamily="18" charset="0"/>
              </a:rPr>
              <a:t>trong</a:t>
            </a:r>
            <a:r>
              <a:rPr lang="en-US" sz="2100" dirty="0" smtClean="0">
                <a:latin typeface="Times New Roman" pitchFamily="18" charset="0"/>
              </a:rPr>
              <a:t> </a:t>
            </a:r>
            <a:r>
              <a:rPr lang="en-US" sz="2100" dirty="0" err="1" smtClean="0">
                <a:latin typeface="Times New Roman" pitchFamily="18" charset="0"/>
              </a:rPr>
              <a:t>bộ</a:t>
            </a:r>
            <a:r>
              <a:rPr lang="en-US" sz="2100" dirty="0" smtClean="0">
                <a:latin typeface="Times New Roman" pitchFamily="18" charset="0"/>
              </a:rPr>
              <a:t> vi </a:t>
            </a:r>
            <a:r>
              <a:rPr lang="en-US" sz="2100" dirty="0" err="1" smtClean="0">
                <a:latin typeface="Times New Roman" pitchFamily="18" charset="0"/>
              </a:rPr>
              <a:t>xử</a:t>
            </a:r>
            <a:r>
              <a:rPr lang="en-US" sz="2100" dirty="0" smtClean="0">
                <a:latin typeface="Times New Roman" pitchFamily="18" charset="0"/>
              </a:rPr>
              <a:t> </a:t>
            </a:r>
            <a:r>
              <a:rPr lang="en-US" sz="2100" dirty="0" err="1" smtClean="0">
                <a:latin typeface="Times New Roman" pitchFamily="18" charset="0"/>
              </a:rPr>
              <a:t>lý</a:t>
            </a:r>
            <a:r>
              <a:rPr lang="en-US" sz="2100" dirty="0" smtClean="0">
                <a:latin typeface="Times New Roman" pitchFamily="18" charset="0"/>
              </a:rPr>
              <a:t> 8088</a:t>
            </a:r>
          </a:p>
          <a:p>
            <a:pPr lvl="1" eaLnBrk="1" hangingPunct="1">
              <a:buFont typeface="Wingdings" pitchFamily="2" charset="2"/>
              <a:buNone/>
              <a:defRPr/>
            </a:pPr>
            <a:r>
              <a:rPr lang="en-US" sz="2100" dirty="0" smtClean="0">
                <a:solidFill>
                  <a:schemeClr val="tx1">
                    <a:lumMod val="95000"/>
                    <a:lumOff val="5000"/>
                  </a:schemeClr>
                </a:solidFill>
                <a:latin typeface="Times New Roman" pitchFamily="18" charset="0"/>
              </a:rPr>
              <a:t>4. </a:t>
            </a:r>
            <a:r>
              <a:rPr lang="en-US" sz="2100" dirty="0" err="1" smtClean="0">
                <a:solidFill>
                  <a:schemeClr val="tx1">
                    <a:lumMod val="95000"/>
                    <a:lumOff val="5000"/>
                  </a:schemeClr>
                </a:solidFill>
                <a:latin typeface="Times New Roman" pitchFamily="18" charset="0"/>
              </a:rPr>
              <a:t>Cách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mã</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hóa</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lệnh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bộ</a:t>
            </a:r>
            <a:r>
              <a:rPr lang="en-US" sz="2100" dirty="0" smtClean="0">
                <a:solidFill>
                  <a:schemeClr val="tx1">
                    <a:lumMod val="95000"/>
                    <a:lumOff val="5000"/>
                  </a:schemeClr>
                </a:solidFill>
                <a:latin typeface="Times New Roman" pitchFamily="18" charset="0"/>
              </a:rPr>
              <a:t> vi </a:t>
            </a:r>
            <a:r>
              <a:rPr lang="en-US" sz="2100" dirty="0" err="1" smtClean="0">
                <a:solidFill>
                  <a:schemeClr val="tx1">
                    <a:lumMod val="95000"/>
                    <a:lumOff val="5000"/>
                  </a:schemeClr>
                </a:solidFill>
                <a:latin typeface="Times New Roman" pitchFamily="18" charset="0"/>
              </a:rPr>
              <a:t>xử</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lý</a:t>
            </a:r>
            <a:r>
              <a:rPr lang="en-US" sz="2100" dirty="0" smtClean="0">
                <a:solidFill>
                  <a:schemeClr val="tx1">
                    <a:lumMod val="95000"/>
                    <a:lumOff val="5000"/>
                  </a:schemeClr>
                </a:solidFill>
                <a:latin typeface="Times New Roman" pitchFamily="18" charset="0"/>
              </a:rPr>
              <a:t> 8088</a:t>
            </a:r>
          </a:p>
          <a:p>
            <a:pPr>
              <a:buNone/>
              <a:defRPr/>
            </a:pPr>
            <a:r>
              <a:rPr lang="en-US" sz="2100" b="1" dirty="0" smtClean="0">
                <a:solidFill>
                  <a:srgbClr val="FF0000"/>
                </a:solidFill>
                <a:latin typeface="Times New Roman" pitchFamily="18" charset="0"/>
              </a:rPr>
              <a:t>II. </a:t>
            </a:r>
            <a:r>
              <a:rPr lang="en-US" sz="2100" b="1" dirty="0" smtClean="0">
                <a:solidFill>
                  <a:srgbClr val="FF0000"/>
                </a:solidFill>
              </a:rPr>
              <a:t>CÁC TÍN HIỆU CỦA 8088 VÀ MỘT SỐ MẠCH PHỤ TRỢ</a:t>
            </a:r>
          </a:p>
          <a:p>
            <a:pPr marL="731520" lvl="1" indent="-457200">
              <a:buFont typeface="+mj-lt"/>
              <a:buAutoNum type="arabicPeriod"/>
              <a:defRPr/>
            </a:pPr>
            <a:r>
              <a:rPr lang="en-US" sz="2100" dirty="0" smtClean="0">
                <a:latin typeface="Times New Roman" pitchFamily="18" charset="0"/>
              </a:rPr>
              <a:t>S</a:t>
            </a:r>
            <a:r>
              <a:rPr lang="vi-VN" sz="2100" dirty="0" smtClean="0">
                <a:latin typeface="Times New Roman" pitchFamily="18" charset="0"/>
              </a:rPr>
              <a:t>ơ đ</a:t>
            </a:r>
            <a:r>
              <a:rPr lang="en-US" sz="2100" dirty="0" smtClean="0">
                <a:latin typeface="Times New Roman" pitchFamily="18" charset="0"/>
              </a:rPr>
              <a:t>ồ</a:t>
            </a:r>
            <a:r>
              <a:rPr lang="vi-VN" sz="2100" dirty="0" smtClean="0">
                <a:latin typeface="Times New Roman" pitchFamily="18" charset="0"/>
              </a:rPr>
              <a:t> chân và các tín hi</a:t>
            </a:r>
            <a:r>
              <a:rPr lang="en-US" sz="2100" dirty="0" smtClean="0">
                <a:latin typeface="Times New Roman" pitchFamily="18" charset="0"/>
              </a:rPr>
              <a:t>ệ</a:t>
            </a:r>
            <a:r>
              <a:rPr lang="vi-VN" sz="2100" dirty="0" smtClean="0">
                <a:latin typeface="Times New Roman" pitchFamily="18" charset="0"/>
              </a:rPr>
              <a:t>u c</a:t>
            </a:r>
            <a:r>
              <a:rPr lang="en-US" sz="2100" dirty="0" smtClean="0">
                <a:latin typeface="Times New Roman" pitchFamily="18" charset="0"/>
              </a:rPr>
              <a:t>ủ</a:t>
            </a:r>
            <a:r>
              <a:rPr lang="vi-VN" sz="2100" dirty="0" smtClean="0">
                <a:latin typeface="Times New Roman" pitchFamily="18" charset="0"/>
              </a:rPr>
              <a:t>a 8088</a:t>
            </a:r>
            <a:r>
              <a:rPr lang="en-US" sz="2100" dirty="0" smtClean="0">
                <a:latin typeface="Times New Roman" pitchFamily="18" charset="0"/>
              </a:rPr>
              <a:t> </a:t>
            </a:r>
          </a:p>
          <a:p>
            <a:pPr marL="731520" lvl="1" indent="-457200">
              <a:buFont typeface="+mj-lt"/>
              <a:buAutoNum type="arabicPeriod"/>
              <a:defRPr/>
            </a:pPr>
            <a:r>
              <a:rPr lang="en-US" sz="2100" dirty="0" err="1" smtClean="0">
                <a:latin typeface="Times New Roman" pitchFamily="18" charset="0"/>
              </a:rPr>
              <a:t>Mạch</a:t>
            </a:r>
            <a:r>
              <a:rPr lang="en-US" sz="2100" dirty="0" smtClean="0">
                <a:latin typeface="Times New Roman" pitchFamily="18" charset="0"/>
              </a:rPr>
              <a:t> </a:t>
            </a:r>
            <a:r>
              <a:rPr lang="en-US" sz="2100" dirty="0" err="1" smtClean="0">
                <a:latin typeface="Times New Roman" pitchFamily="18" charset="0"/>
              </a:rPr>
              <a:t>tạo</a:t>
            </a:r>
            <a:r>
              <a:rPr lang="en-US" sz="2100" dirty="0" smtClean="0">
                <a:latin typeface="Times New Roman" pitchFamily="18" charset="0"/>
              </a:rPr>
              <a:t> </a:t>
            </a:r>
            <a:r>
              <a:rPr lang="en-US" sz="2100" dirty="0" err="1" smtClean="0">
                <a:latin typeface="Times New Roman" pitchFamily="18" charset="0"/>
              </a:rPr>
              <a:t>xung</a:t>
            </a:r>
            <a:r>
              <a:rPr lang="en-US" sz="2100" dirty="0" smtClean="0">
                <a:latin typeface="Times New Roman" pitchFamily="18" charset="0"/>
              </a:rPr>
              <a:t> </a:t>
            </a:r>
            <a:r>
              <a:rPr lang="en-US" sz="2100" dirty="0" err="1" smtClean="0">
                <a:latin typeface="Times New Roman" pitchFamily="18" charset="0"/>
              </a:rPr>
              <a:t>nhịp</a:t>
            </a:r>
            <a:r>
              <a:rPr lang="en-US" sz="2100" dirty="0" smtClean="0">
                <a:latin typeface="Times New Roman" pitchFamily="18" charset="0"/>
              </a:rPr>
              <a:t> 8284A</a:t>
            </a:r>
          </a:p>
          <a:p>
            <a:pPr marL="731520" lvl="1" indent="-457200" eaLnBrk="0" hangingPunct="0">
              <a:buFont typeface="+mj-lt"/>
              <a:buAutoNum type="arabicPeriod"/>
            </a:pPr>
            <a:r>
              <a:rPr lang="en-US" sz="2100" dirty="0" err="1" smtClean="0">
                <a:latin typeface="Times New Roman" pitchFamily="18" charset="0"/>
              </a:rPr>
              <a:t>Phân</a:t>
            </a:r>
            <a:r>
              <a:rPr lang="en-US" sz="2100" dirty="0" smtClean="0">
                <a:latin typeface="Times New Roman" pitchFamily="18" charset="0"/>
              </a:rPr>
              <a:t> </a:t>
            </a:r>
            <a:r>
              <a:rPr lang="en-US" sz="2100" dirty="0" err="1" smtClean="0">
                <a:latin typeface="Times New Roman" pitchFamily="18" charset="0"/>
              </a:rPr>
              <a:t>kênh</a:t>
            </a:r>
            <a:r>
              <a:rPr lang="en-US" sz="2100" dirty="0" smtClean="0">
                <a:latin typeface="Times New Roman" pitchFamily="18" charset="0"/>
              </a:rPr>
              <a:t> </a:t>
            </a:r>
            <a:r>
              <a:rPr lang="en-US" sz="2100" dirty="0" err="1" smtClean="0">
                <a:latin typeface="Times New Roman" pitchFamily="18" charset="0"/>
              </a:rPr>
              <a:t>để</a:t>
            </a:r>
            <a:r>
              <a:rPr lang="en-US" sz="2100" dirty="0" smtClean="0">
                <a:latin typeface="Times New Roman" pitchFamily="18" charset="0"/>
              </a:rPr>
              <a:t> </a:t>
            </a:r>
            <a:r>
              <a:rPr lang="en-US" sz="2100" dirty="0" err="1" smtClean="0">
                <a:latin typeface="Times New Roman" pitchFamily="18" charset="0"/>
              </a:rPr>
              <a:t>tách</a:t>
            </a:r>
            <a:r>
              <a:rPr lang="en-US" sz="2100" dirty="0" smtClean="0">
                <a:latin typeface="Times New Roman" pitchFamily="18" charset="0"/>
              </a:rPr>
              <a:t> </a:t>
            </a:r>
            <a:r>
              <a:rPr lang="en-US" sz="2100" dirty="0" err="1" smtClean="0">
                <a:latin typeface="Times New Roman" pitchFamily="18" charset="0"/>
              </a:rPr>
              <a:t>thông</a:t>
            </a:r>
            <a:r>
              <a:rPr lang="en-US" sz="2100" dirty="0" smtClean="0">
                <a:latin typeface="Times New Roman" pitchFamily="18" charset="0"/>
              </a:rPr>
              <a:t> tin</a:t>
            </a:r>
          </a:p>
          <a:p>
            <a:pPr marL="731520" lvl="1" indent="-457200" eaLnBrk="0" hangingPunct="0">
              <a:buFont typeface="+mj-lt"/>
              <a:buAutoNum type="arabicPeriod"/>
            </a:pPr>
            <a:r>
              <a:rPr lang="en-US" sz="2100" dirty="0" err="1" smtClean="0">
                <a:latin typeface="Times New Roman" pitchFamily="18" charset="0"/>
              </a:rPr>
              <a:t>Đệm</a:t>
            </a:r>
            <a:r>
              <a:rPr lang="en-US" sz="2100" dirty="0" smtClean="0">
                <a:latin typeface="Times New Roman" pitchFamily="18" charset="0"/>
              </a:rPr>
              <a:t> </a:t>
            </a:r>
            <a:r>
              <a:rPr lang="en-US" sz="2100" dirty="0" err="1" smtClean="0">
                <a:latin typeface="Times New Roman" pitchFamily="18" charset="0"/>
              </a:rPr>
              <a:t>cho</a:t>
            </a:r>
            <a:r>
              <a:rPr lang="en-US" sz="2100" dirty="0" smtClean="0">
                <a:latin typeface="Times New Roman" pitchFamily="18" charset="0"/>
              </a:rPr>
              <a:t> </a:t>
            </a:r>
            <a:r>
              <a:rPr lang="en-US" sz="2100" dirty="0" err="1" smtClean="0">
                <a:latin typeface="Times New Roman" pitchFamily="18" charset="0"/>
              </a:rPr>
              <a:t>các</a:t>
            </a:r>
            <a:r>
              <a:rPr lang="en-US" sz="2100" dirty="0" smtClean="0">
                <a:latin typeface="Times New Roman" pitchFamily="18" charset="0"/>
              </a:rPr>
              <a:t> bus </a:t>
            </a:r>
          </a:p>
          <a:p>
            <a:pPr>
              <a:buNone/>
              <a:defRPr/>
            </a:pPr>
            <a:endParaRPr lang="en-US" sz="2100" b="1" dirty="0" smtClean="0">
              <a:solidFill>
                <a:srgbClr val="FF0000"/>
              </a:solidFill>
              <a:latin typeface="Times New Roman" pitchFamily="18" charset="0"/>
            </a:endParaRPr>
          </a:p>
        </p:txBody>
      </p:sp>
      <p:sp>
        <p:nvSpPr>
          <p:cNvPr id="131075" name="Rectangle 3"/>
          <p:cNvSpPr>
            <a:spLocks noChangeArrowheads="1"/>
          </p:cNvSpPr>
          <p:nvPr/>
        </p:nvSpPr>
        <p:spPr bwMode="auto">
          <a:xfrm>
            <a:off x="0" y="0"/>
            <a:ext cx="9144000" cy="1219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3500" b="1" dirty="0" err="1" smtClean="0">
                <a:solidFill>
                  <a:srgbClr val="336600"/>
                </a:solidFill>
                <a:latin typeface="Times New Roman" pitchFamily="18" charset="0"/>
              </a:rPr>
              <a:t>Nội</a:t>
            </a:r>
            <a:r>
              <a:rPr lang="en-US" sz="3500" b="1" dirty="0" smtClean="0">
                <a:solidFill>
                  <a:srgbClr val="336600"/>
                </a:solidFill>
                <a:latin typeface="Times New Roman" pitchFamily="18" charset="0"/>
              </a:rPr>
              <a:t> dung</a:t>
            </a:r>
            <a:endParaRPr lang="en-US" sz="3500" dirty="0">
              <a:solidFill>
                <a:srgbClr val="336600"/>
              </a:solidFill>
              <a:latin typeface="Times New Roman" pitchFamily="18" charset="0"/>
            </a:endParaRPr>
          </a:p>
        </p:txBody>
      </p:sp>
      <p:sp>
        <p:nvSpPr>
          <p:cNvPr id="131076" name="Rectangle 4"/>
          <p:cNvSpPr>
            <a:spLocks noChangeArrowheads="1"/>
          </p:cNvSpPr>
          <p:nvPr/>
        </p:nvSpPr>
        <p:spPr bwMode="auto">
          <a:xfrm>
            <a:off x="0" y="6400800"/>
            <a:ext cx="9144000" cy="457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0"/>
            <a:ext cx="9144000" cy="6858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a:normAutofit/>
          </a:bodyPr>
          <a:lstStyle/>
          <a:p>
            <a:r>
              <a:rPr lang="en-US" sz="2800" dirty="0" smtClean="0"/>
              <a:t> </a:t>
            </a:r>
            <a:r>
              <a:rPr lang="en-US" sz="2800" dirty="0" err="1" smtClean="0"/>
              <a:t>Yêu</a:t>
            </a:r>
            <a:r>
              <a:rPr lang="en-US" sz="2800" dirty="0" smtClean="0"/>
              <a:t> </a:t>
            </a:r>
            <a:r>
              <a:rPr lang="en-US" sz="2800" dirty="0" err="1" smtClean="0"/>
              <a:t>cầu</a:t>
            </a:r>
            <a:r>
              <a:rPr lang="en-US" sz="2800" dirty="0" smtClean="0"/>
              <a:t> </a:t>
            </a:r>
            <a:r>
              <a:rPr lang="en-US" sz="2800" dirty="0" err="1" smtClean="0"/>
              <a:t>nguồn</a:t>
            </a:r>
            <a:r>
              <a:rPr lang="en-US" sz="2800" dirty="0" smtClean="0"/>
              <a:t> </a:t>
            </a:r>
            <a:r>
              <a:rPr lang="en-US" sz="2800" dirty="0" err="1" smtClean="0"/>
              <a:t>điện</a:t>
            </a:r>
            <a:r>
              <a:rPr lang="en-US" sz="2800" dirty="0" smtClean="0"/>
              <a:t> </a:t>
            </a:r>
            <a:r>
              <a:rPr lang="en-US" sz="2800" dirty="0" err="1" smtClean="0"/>
              <a:t>và</a:t>
            </a:r>
            <a:r>
              <a:rPr lang="en-US" sz="2800" dirty="0" smtClean="0"/>
              <a:t> </a:t>
            </a:r>
            <a:r>
              <a:rPr lang="en-US" sz="2800" dirty="0" err="1" smtClean="0"/>
              <a:t>đặc</a:t>
            </a:r>
            <a:r>
              <a:rPr lang="en-US" sz="2800" dirty="0" smtClean="0"/>
              <a:t> </a:t>
            </a:r>
            <a:r>
              <a:rPr lang="en-US" sz="2800" dirty="0" err="1" smtClean="0"/>
              <a:t>tính</a:t>
            </a:r>
            <a:r>
              <a:rPr lang="en-US" sz="2800" dirty="0" smtClean="0"/>
              <a:t> </a:t>
            </a:r>
            <a:r>
              <a:rPr lang="en-US" sz="2800" dirty="0" err="1" smtClean="0"/>
              <a:t>vào</a:t>
            </a:r>
            <a:r>
              <a:rPr lang="en-US" sz="2800" dirty="0" smtClean="0"/>
              <a:t>/</a:t>
            </a:r>
            <a:r>
              <a:rPr lang="en-US" sz="2800" dirty="0" err="1" smtClean="0"/>
              <a:t>ra</a:t>
            </a:r>
            <a:r>
              <a:rPr lang="en-US" sz="2800" dirty="0" smtClean="0"/>
              <a:t> </a:t>
            </a:r>
            <a:r>
              <a:rPr lang="en-US" sz="2800" dirty="0" err="1" smtClean="0"/>
              <a:t>của</a:t>
            </a:r>
            <a:r>
              <a:rPr lang="en-US" sz="2800" dirty="0" smtClean="0"/>
              <a:t> 8088/8086</a:t>
            </a:r>
          </a:p>
        </p:txBody>
      </p:sp>
      <p:sp>
        <p:nvSpPr>
          <p:cNvPr id="14339" name="Content Placeholder 2"/>
          <p:cNvSpPr>
            <a:spLocks noGrp="1"/>
          </p:cNvSpPr>
          <p:nvPr>
            <p:ph idx="1"/>
          </p:nvPr>
        </p:nvSpPr>
        <p:spPr>
          <a:xfrm>
            <a:off x="609600" y="1219200"/>
            <a:ext cx="8077200" cy="4800600"/>
          </a:xfrm>
        </p:spPr>
        <p:txBody>
          <a:bodyPr/>
          <a:lstStyle/>
          <a:p>
            <a:r>
              <a:rPr lang="vi-VN" sz="1600" b="1" i="1" dirty="0" smtClean="0"/>
              <a:t>Nguồn cung cấp</a:t>
            </a:r>
            <a:endParaRPr lang="en-US" sz="1600" b="1" i="1" dirty="0" smtClean="0"/>
          </a:p>
          <a:p>
            <a:pPr>
              <a:buFont typeface="Wingdings" pitchFamily="2" charset="2"/>
              <a:buNone/>
            </a:pPr>
            <a:r>
              <a:rPr lang="en-US" sz="1600" dirty="0" smtClean="0"/>
              <a:t>     </a:t>
            </a:r>
            <a:r>
              <a:rPr lang="vi-VN" sz="1600" dirty="0" smtClean="0"/>
              <a:t>CPU 8086 và 8088 cần nguồn điện áp +5 V với sai số cho phép là </a:t>
            </a:r>
            <a:r>
              <a:rPr lang="vi-VN" sz="1600" dirty="0" smtClean="0">
                <a:sym typeface="Symbol" pitchFamily="18" charset="2"/>
              </a:rPr>
              <a:t></a:t>
            </a:r>
            <a:r>
              <a:rPr lang="vi-VN" sz="1600" dirty="0" smtClean="0"/>
              <a:t>10%. Dòng điện nguồn cực đại đối với 8086 là 360 mA, còn đối với 8088 là 340 mA.</a:t>
            </a:r>
            <a:endParaRPr lang="en-US" sz="1600" dirty="0" smtClean="0"/>
          </a:p>
          <a:p>
            <a:r>
              <a:rPr lang="vi-VN" sz="1600" b="1" i="1" dirty="0" smtClean="0"/>
              <a:t>Mức logic</a:t>
            </a:r>
            <a:endParaRPr lang="en-US" sz="1600" b="1" i="1" dirty="0" smtClean="0"/>
          </a:p>
          <a:p>
            <a:r>
              <a:rPr lang="en-US" sz="1600" b="1" i="1" dirty="0" err="1" smtClean="0"/>
              <a:t>Tín</a:t>
            </a:r>
            <a:r>
              <a:rPr lang="en-US" sz="1600" b="1" i="1" dirty="0" smtClean="0"/>
              <a:t> </a:t>
            </a:r>
            <a:r>
              <a:rPr lang="en-US" sz="1600" b="1" i="1" dirty="0" err="1" smtClean="0"/>
              <a:t>hiệu</a:t>
            </a:r>
            <a:r>
              <a:rPr lang="en-US" sz="1600" b="1" i="1" dirty="0" smtClean="0"/>
              <a:t> </a:t>
            </a:r>
            <a:r>
              <a:rPr lang="en-US" sz="1600" b="1" i="1" dirty="0" err="1" smtClean="0"/>
              <a:t>vào</a:t>
            </a:r>
            <a:endParaRPr lang="en-US" sz="1600" b="1" i="1" dirty="0" smtClean="0"/>
          </a:p>
          <a:p>
            <a:endParaRPr lang="en-US" sz="1600" dirty="0" smtClean="0"/>
          </a:p>
          <a:p>
            <a:endParaRPr lang="en-US" sz="1600" dirty="0" smtClean="0"/>
          </a:p>
          <a:p>
            <a:endParaRPr lang="en-US" sz="1600" dirty="0" smtClean="0"/>
          </a:p>
          <a:p>
            <a:endParaRPr lang="en-US" sz="1600" dirty="0" smtClean="0"/>
          </a:p>
          <a:p>
            <a:r>
              <a:rPr lang="en-US" sz="1600" b="1" i="1" dirty="0" err="1" smtClean="0"/>
              <a:t>Tín</a:t>
            </a:r>
            <a:r>
              <a:rPr lang="en-US" sz="1600" b="1" i="1" dirty="0" smtClean="0"/>
              <a:t> </a:t>
            </a:r>
            <a:r>
              <a:rPr lang="en-US" sz="1600" b="1" i="1" dirty="0" err="1" smtClean="0"/>
              <a:t>hiệu</a:t>
            </a:r>
            <a:r>
              <a:rPr lang="en-US" sz="1600" b="1" i="1" dirty="0" smtClean="0"/>
              <a:t> </a:t>
            </a:r>
            <a:r>
              <a:rPr lang="en-US" sz="1600" b="1" i="1" dirty="0" err="1" smtClean="0"/>
              <a:t>ra</a:t>
            </a:r>
            <a:endParaRPr lang="en-US" sz="1600" b="1" i="1" dirty="0" smtClean="0"/>
          </a:p>
          <a:p>
            <a:endParaRPr lang="en-US" sz="1600" dirty="0" smtClean="0"/>
          </a:p>
        </p:txBody>
      </p:sp>
      <p:sp>
        <p:nvSpPr>
          <p:cNvPr id="4" name="Footer Placeholder 3"/>
          <p:cNvSpPr>
            <a:spLocks noGrp="1"/>
          </p:cNvSpPr>
          <p:nvPr>
            <p:ph type="ftr" sz="quarter" idx="10"/>
          </p:nvPr>
        </p:nvSpPr>
        <p:spPr/>
        <p:txBody>
          <a:bodyPr/>
          <a:lstStyle/>
          <a:p>
            <a:pPr>
              <a:defRPr/>
            </a:pPr>
            <a:r>
              <a:rPr lang="en-US" smtClean="0"/>
              <a:t>www.themegallery.com</a:t>
            </a:r>
            <a:endParaRPr lang="en-US"/>
          </a:p>
        </p:txBody>
      </p:sp>
      <p:graphicFrame>
        <p:nvGraphicFramePr>
          <p:cNvPr id="5" name="Table 4"/>
          <p:cNvGraphicFramePr>
            <a:graphicFrameLocks noGrp="1"/>
          </p:cNvGraphicFramePr>
          <p:nvPr/>
        </p:nvGraphicFramePr>
        <p:xfrm>
          <a:off x="1066800" y="2819400"/>
          <a:ext cx="5562600" cy="1219200"/>
        </p:xfrm>
        <a:graphic>
          <a:graphicData uri="http://schemas.openxmlformats.org/drawingml/2006/table">
            <a:tbl>
              <a:tblPr/>
              <a:tblGrid>
                <a:gridCol w="958850"/>
                <a:gridCol w="2493963"/>
                <a:gridCol w="2109787"/>
              </a:tblGrid>
              <a:tr h="55734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Mức logic</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Điện áp</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Dòng điện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377371">
                <a:tc>
                  <a:txBody>
                    <a:bodyPr/>
                    <a:lstStyle/>
                    <a:p>
                      <a:pPr marL="0" marR="0" lvl="0" indent="200025"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Cực đại 0,8 V</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Cực đại </a:t>
                      </a:r>
                      <a:r>
                        <a:rPr kumimoji="0" lang="vi-VN" sz="1600" b="1"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10 </a:t>
                      </a:r>
                      <a:r>
                        <a:rPr kumimoji="0" lang="vi-VN" sz="1600" b="1"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284480">
                <a:tc>
                  <a:txBody>
                    <a:bodyPr/>
                    <a:lstStyle/>
                    <a:p>
                      <a:pPr marL="0" marR="0" lvl="0" indent="200025"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Cực tiểu 2,0 V</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rPr>
                        <a:t>Cực đại </a:t>
                      </a: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rPr>
                        <a:t></a:t>
                      </a: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rPr>
                        <a:t>10 </a:t>
                      </a: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rPr>
                        <a:t></a:t>
                      </a: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bl>
          </a:graphicData>
        </a:graphic>
      </p:graphicFrame>
      <p:graphicFrame>
        <p:nvGraphicFramePr>
          <p:cNvPr id="6" name="Table 5"/>
          <p:cNvGraphicFramePr>
            <a:graphicFrameLocks noGrp="1"/>
          </p:cNvGraphicFramePr>
          <p:nvPr/>
        </p:nvGraphicFramePr>
        <p:xfrm>
          <a:off x="1143000" y="4648200"/>
          <a:ext cx="5638800" cy="1300480"/>
        </p:xfrm>
        <a:graphic>
          <a:graphicData uri="http://schemas.openxmlformats.org/drawingml/2006/table">
            <a:tbl>
              <a:tblPr/>
              <a:tblGrid>
                <a:gridCol w="971550"/>
                <a:gridCol w="2528888"/>
                <a:gridCol w="2138362"/>
              </a:tblGrid>
              <a:tr h="406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dirty="0" smtClean="0">
                          <a:ln>
                            <a:noFill/>
                          </a:ln>
                          <a:solidFill>
                            <a:schemeClr val="tx1"/>
                          </a:solidFill>
                          <a:effectLst/>
                          <a:latin typeface="Times New Roman" pitchFamily="18" charset="0"/>
                          <a:cs typeface="Times New Roman" pitchFamily="18" charset="0"/>
                        </a:rPr>
                        <a:t>Mức logic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Điện áp</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1" i="0" u="none" strike="noStrike" cap="none" normalizeH="0" baseline="0" smtClean="0">
                          <a:ln>
                            <a:noFill/>
                          </a:ln>
                          <a:solidFill>
                            <a:schemeClr val="tx1"/>
                          </a:solidFill>
                          <a:effectLst/>
                          <a:latin typeface="Times New Roman" pitchFamily="18" charset="0"/>
                          <a:cs typeface="Times New Roman" pitchFamily="18" charset="0"/>
                        </a:rPr>
                        <a:t>Dòng điện</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406400">
                <a:tc>
                  <a:txBody>
                    <a:bodyPr/>
                    <a:lstStyle/>
                    <a:p>
                      <a:pPr marL="0" marR="0" lvl="0" indent="200025"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Cực đại 0,45 V</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Cực đại 2 mA</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r h="406400">
                <a:tc>
                  <a:txBody>
                    <a:bodyPr/>
                    <a:lstStyle/>
                    <a:p>
                      <a:pPr marL="0" marR="0" lvl="0" indent="200025"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dirty="0" smtClean="0">
                          <a:ln>
                            <a:noFill/>
                          </a:ln>
                          <a:solidFill>
                            <a:schemeClr val="tx1"/>
                          </a:solidFill>
                          <a:effectLst/>
                          <a:latin typeface="Times New Roman" pitchFamily="18" charset="0"/>
                          <a:cs typeface="Times New Roman" pitchFamily="18" charset="0"/>
                        </a:rPr>
                        <a:t>Cực tiểu 2,4 V</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Cực đại -400 </a:t>
                      </a:r>
                      <a:r>
                        <a:rPr kumimoji="0" lang="vi-VN" sz="1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vi-VN" sz="16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pPr>
              <a:defRPr/>
            </a:pPr>
            <a:r>
              <a:rPr lang="en-US"/>
              <a:t>www.themegallery.com</a:t>
            </a:r>
          </a:p>
        </p:txBody>
      </p:sp>
      <p:sp>
        <p:nvSpPr>
          <p:cNvPr id="108547" name="Rectangle 3"/>
          <p:cNvSpPr>
            <a:spLocks noGrp="1" noChangeArrowheads="1"/>
          </p:cNvSpPr>
          <p:nvPr>
            <p:ph type="body" idx="1"/>
          </p:nvPr>
        </p:nvSpPr>
        <p:spPr>
          <a:xfrm>
            <a:off x="381000" y="1371600"/>
            <a:ext cx="8191500" cy="4713288"/>
          </a:xfrm>
        </p:spPr>
        <p:txBody>
          <a:bodyPr/>
          <a:lstStyle/>
          <a:p>
            <a:pPr algn="just" eaLnBrk="1" hangingPunct="1"/>
            <a:r>
              <a:rPr lang="en-US" sz="2400" b="1" smtClean="0">
                <a:latin typeface="Times New Roman" pitchFamily="18" charset="0"/>
              </a:rPr>
              <a:t> Sơ đồ chân</a:t>
            </a:r>
          </a:p>
        </p:txBody>
      </p:sp>
      <p:grpSp>
        <p:nvGrpSpPr>
          <p:cNvPr id="2" name="Group 4"/>
          <p:cNvGrpSpPr>
            <a:grpSpLocks/>
          </p:cNvGrpSpPr>
          <p:nvPr/>
        </p:nvGrpSpPr>
        <p:grpSpPr bwMode="auto">
          <a:xfrm>
            <a:off x="1066800" y="501650"/>
            <a:ext cx="762000" cy="665163"/>
            <a:chOff x="1110" y="2656"/>
            <a:chExt cx="1549" cy="1351"/>
          </a:xfrm>
        </p:grpSpPr>
        <p:sp>
          <p:nvSpPr>
            <p:cNvPr id="15370"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en-US"/>
            </a:p>
          </p:txBody>
        </p:sp>
        <p:sp>
          <p:nvSpPr>
            <p:cNvPr id="15371"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108551" name="AutoShape 7"/>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15366" name="Line 8"/>
          <p:cNvSpPr>
            <a:spLocks noChangeShapeType="1"/>
          </p:cNvSpPr>
          <p:nvPr/>
        </p:nvSpPr>
        <p:spPr bwMode="auto">
          <a:xfrm>
            <a:off x="1676400" y="1111250"/>
            <a:ext cx="4800600" cy="0"/>
          </a:xfrm>
          <a:prstGeom prst="line">
            <a:avLst/>
          </a:prstGeom>
          <a:noFill/>
          <a:ln w="25400">
            <a:solidFill>
              <a:schemeClr val="tx2"/>
            </a:solidFill>
            <a:prstDash val="sysDot"/>
            <a:round/>
            <a:headEnd/>
            <a:tailEnd type="oval" w="med" len="med"/>
          </a:ln>
        </p:spPr>
        <p:txBody>
          <a:bodyPr wrap="none" anchor="ctr"/>
          <a:lstStyle/>
          <a:p>
            <a:endParaRPr lang="en-US"/>
          </a:p>
        </p:txBody>
      </p:sp>
      <p:sp>
        <p:nvSpPr>
          <p:cNvPr id="15367" name="Text Box 9"/>
          <p:cNvSpPr txBox="1">
            <a:spLocks noChangeArrowheads="1"/>
          </p:cNvSpPr>
          <p:nvPr/>
        </p:nvSpPr>
        <p:spPr bwMode="auto">
          <a:xfrm>
            <a:off x="1917700" y="609600"/>
            <a:ext cx="4787900" cy="731838"/>
          </a:xfrm>
          <a:prstGeom prst="rect">
            <a:avLst/>
          </a:prstGeom>
          <a:noFill/>
          <a:ln w="9525" algn="ctr">
            <a:noFill/>
            <a:miter lim="800000"/>
            <a:headEnd/>
            <a:tailEnd/>
          </a:ln>
        </p:spPr>
        <p:txBody>
          <a:bodyPr wrap="none">
            <a:spAutoFit/>
          </a:bodyPr>
          <a:lstStyle/>
          <a:p>
            <a:pPr eaLnBrk="0" hangingPunct="0"/>
            <a:r>
              <a:rPr lang="en-US" b="1" dirty="0">
                <a:latin typeface="Times New Roman" pitchFamily="18" charset="0"/>
              </a:rPr>
              <a:t>S</a:t>
            </a:r>
            <a:r>
              <a:rPr lang="vi-VN" b="1" dirty="0">
                <a:latin typeface="Times New Roman" pitchFamily="18" charset="0"/>
              </a:rPr>
              <a:t>Ơ ĐỒ CHÂN VÀ CÁC TÍN HIỆU CỦA 8088</a:t>
            </a:r>
            <a:r>
              <a:rPr lang="en-US" b="1" dirty="0">
                <a:latin typeface="Times New Roman" pitchFamily="18" charset="0"/>
              </a:rPr>
              <a:t> </a:t>
            </a:r>
          </a:p>
          <a:p>
            <a:pPr eaLnBrk="0" hangingPunct="0"/>
            <a:endParaRPr lang="en-US" sz="2400" b="1" dirty="0">
              <a:latin typeface="Times New Roman" pitchFamily="18" charset="0"/>
            </a:endParaRPr>
          </a:p>
        </p:txBody>
      </p:sp>
      <p:sp>
        <p:nvSpPr>
          <p:cNvPr id="15368" name="Text Box 10"/>
          <p:cNvSpPr txBox="1">
            <a:spLocks noChangeArrowheads="1"/>
          </p:cNvSpPr>
          <p:nvPr/>
        </p:nvSpPr>
        <p:spPr bwMode="gray">
          <a:xfrm>
            <a:off x="1244144" y="503238"/>
            <a:ext cx="389851" cy="584775"/>
          </a:xfrm>
          <a:prstGeom prst="rect">
            <a:avLst/>
          </a:prstGeom>
          <a:noFill/>
          <a:ln w="9525" algn="ctr">
            <a:noFill/>
            <a:miter lim="800000"/>
            <a:headEnd/>
            <a:tailEnd/>
          </a:ln>
        </p:spPr>
        <p:txBody>
          <a:bodyPr wrap="none">
            <a:spAutoFit/>
          </a:bodyPr>
          <a:lstStyle/>
          <a:p>
            <a:pPr algn="ctr" eaLnBrk="0" hangingPunct="0"/>
            <a:r>
              <a:rPr lang="en-US" sz="3200" dirty="0" smtClean="0">
                <a:solidFill>
                  <a:schemeClr val="bg1"/>
                </a:solidFill>
                <a:latin typeface="Times New Roman" pitchFamily="18" charset="0"/>
              </a:rPr>
              <a:t>1</a:t>
            </a:r>
            <a:endParaRPr lang="en-US" sz="3200" dirty="0">
              <a:solidFill>
                <a:schemeClr val="bg1"/>
              </a:solidFill>
              <a:latin typeface="Times New Roman" pitchFamily="18" charset="0"/>
            </a:endParaRPr>
          </a:p>
        </p:txBody>
      </p:sp>
      <p:pic>
        <p:nvPicPr>
          <p:cNvPr id="15369" name="Picture 329"/>
          <p:cNvPicPr>
            <a:picLocks noChangeAspect="1" noChangeArrowheads="1"/>
          </p:cNvPicPr>
          <p:nvPr/>
        </p:nvPicPr>
        <p:blipFill>
          <a:blip r:embed="rId2" cstate="print"/>
          <a:srcRect/>
          <a:stretch>
            <a:fillRect/>
          </a:stretch>
        </p:blipFill>
        <p:spPr bwMode="auto">
          <a:xfrm>
            <a:off x="2487613" y="1143000"/>
            <a:ext cx="4598987" cy="55435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fade">
                                      <p:cBhvr>
                                        <p:cTn id="7" dur="1000"/>
                                        <p:tgtEl>
                                          <p:spTgt spid="108547">
                                            <p:txEl>
                                              <p:pRg st="0" end="0"/>
                                            </p:txEl>
                                          </p:spTgt>
                                        </p:tgtEl>
                                      </p:cBhvr>
                                    </p:animEffect>
                                    <p:anim calcmode="lin" valueType="num">
                                      <p:cBhvr>
                                        <p:cTn id="8" dur="1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85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16387" name="Rectangle 2"/>
          <p:cNvSpPr>
            <a:spLocks noGrp="1" noChangeArrowheads="1"/>
          </p:cNvSpPr>
          <p:nvPr>
            <p:ph type="title"/>
          </p:nvPr>
        </p:nvSpPr>
        <p:spPr>
          <a:xfrm>
            <a:off x="533400" y="762000"/>
            <a:ext cx="6400800" cy="487363"/>
          </a:xfrm>
        </p:spPr>
        <p:txBody>
          <a:bodyPr>
            <a:normAutofit fontScale="90000"/>
          </a:bodyPr>
          <a:lstStyle/>
          <a:p>
            <a:pPr algn="ctr" eaLnBrk="1" hangingPunct="1"/>
            <a:r>
              <a:rPr lang="en-US" sz="2400" smtClean="0">
                <a:latin typeface="Times New Roman" pitchFamily="18" charset="0"/>
              </a:rPr>
              <a:t> </a:t>
            </a:r>
          </a:p>
        </p:txBody>
      </p:sp>
      <p:sp>
        <p:nvSpPr>
          <p:cNvPr id="16388" name="Rectangle 3"/>
          <p:cNvSpPr>
            <a:spLocks noGrp="1" noChangeArrowheads="1"/>
          </p:cNvSpPr>
          <p:nvPr>
            <p:ph type="body" idx="1"/>
          </p:nvPr>
        </p:nvSpPr>
        <p:spPr/>
        <p:txBody>
          <a:bodyPr/>
          <a:lstStyle/>
          <a:p>
            <a:pPr eaLnBrk="1" hangingPunct="1">
              <a:buFont typeface="Wingdings" pitchFamily="2" charset="2"/>
              <a:buNone/>
            </a:pPr>
            <a:endParaRPr lang="en-US" b="1" smtClean="0"/>
          </a:p>
        </p:txBody>
      </p:sp>
      <p:sp>
        <p:nvSpPr>
          <p:cNvPr id="16389" name="Rectangle 128"/>
          <p:cNvSpPr>
            <a:spLocks noChangeArrowheads="1"/>
          </p:cNvSpPr>
          <p:nvPr/>
        </p:nvSpPr>
        <p:spPr bwMode="auto">
          <a:xfrm>
            <a:off x="381000" y="762000"/>
            <a:ext cx="6932613" cy="457200"/>
          </a:xfrm>
          <a:prstGeom prst="rect">
            <a:avLst/>
          </a:prstGeom>
          <a:noFill/>
          <a:ln w="9525">
            <a:noFill/>
            <a:miter lim="800000"/>
            <a:headEnd/>
            <a:tailEnd/>
          </a:ln>
        </p:spPr>
        <p:txBody>
          <a:bodyPr wrap="none">
            <a:spAutoFit/>
          </a:bodyPr>
          <a:lstStyle/>
          <a:p>
            <a:r>
              <a:rPr lang="en-US" sz="2400" b="1">
                <a:latin typeface="Times New Roman" pitchFamily="18" charset="0"/>
              </a:rPr>
              <a:t>Các tín hiệu của CPU 8088 ở chế độ MIN và (MAX)</a:t>
            </a:r>
          </a:p>
        </p:txBody>
      </p:sp>
      <p:pic>
        <p:nvPicPr>
          <p:cNvPr id="106626" name="Picture 130"/>
          <p:cNvPicPr>
            <a:picLocks noChangeAspect="1" noChangeArrowheads="1"/>
          </p:cNvPicPr>
          <p:nvPr/>
        </p:nvPicPr>
        <p:blipFill>
          <a:blip r:embed="rId2" cstate="print"/>
          <a:srcRect/>
          <a:stretch>
            <a:fillRect/>
          </a:stretch>
        </p:blipFill>
        <p:spPr bwMode="auto">
          <a:xfrm>
            <a:off x="914400" y="1341438"/>
            <a:ext cx="7010400" cy="5059362"/>
          </a:xfrm>
          <a:prstGeom prst="rect">
            <a:avLst/>
          </a:prstGeom>
          <a:noFill/>
          <a:ln w="9525">
            <a:no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06626"/>
                                        </p:tgtEl>
                                        <p:attrNameLst>
                                          <p:attrName>style.visibility</p:attrName>
                                        </p:attrNameLst>
                                      </p:cBhvr>
                                      <p:to>
                                        <p:strVal val="visible"/>
                                      </p:to>
                                    </p:set>
                                    <p:animEffect transition="in" filter="wheel(4)">
                                      <p:cBhvr>
                                        <p:cTn id="7" dur="2000"/>
                                        <p:tgtEl>
                                          <p:spTgt spid="10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0"/>
            <a:ext cx="9144000" cy="1219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3500" dirty="0" err="1" smtClean="0">
                <a:solidFill>
                  <a:srgbClr val="336600"/>
                </a:solidFill>
                <a:latin typeface="Times New Roman" pitchFamily="18" charset="0"/>
              </a:rPr>
              <a:t>Nội</a:t>
            </a:r>
            <a:r>
              <a:rPr lang="en-US" sz="3500" dirty="0" smtClean="0">
                <a:solidFill>
                  <a:srgbClr val="336600"/>
                </a:solidFill>
                <a:latin typeface="Times New Roman" pitchFamily="18" charset="0"/>
              </a:rPr>
              <a:t> dung</a:t>
            </a:r>
            <a:endParaRPr lang="en-US" sz="3500" dirty="0">
              <a:solidFill>
                <a:srgbClr val="336600"/>
              </a:solidFill>
              <a:latin typeface="Times New Roman" pitchFamily="18" charset="0"/>
            </a:endParaRPr>
          </a:p>
        </p:txBody>
      </p:sp>
      <p:sp>
        <p:nvSpPr>
          <p:cNvPr id="89093" name="Rectangle 5"/>
          <p:cNvSpPr>
            <a:spLocks noChangeArrowheads="1"/>
          </p:cNvSpPr>
          <p:nvPr/>
        </p:nvSpPr>
        <p:spPr bwMode="auto">
          <a:xfrm>
            <a:off x="0" y="6400800"/>
            <a:ext cx="9144000" cy="457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pic>
        <p:nvPicPr>
          <p:cNvPr id="4107" name="Picture 8" descr="056"/>
          <p:cNvPicPr>
            <a:picLocks noChangeAspect="1" noChangeArrowheads="1"/>
          </p:cNvPicPr>
          <p:nvPr/>
        </p:nvPicPr>
        <p:blipFill>
          <a:blip r:embed="rId2" cstate="print"/>
          <a:srcRect/>
          <a:stretch>
            <a:fillRect/>
          </a:stretch>
        </p:blipFill>
        <p:spPr bwMode="auto">
          <a:xfrm>
            <a:off x="7239000" y="5105400"/>
            <a:ext cx="1524000" cy="1173163"/>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www.themegallery.com</a:t>
            </a:r>
          </a:p>
        </p:txBody>
      </p:sp>
      <p:sp>
        <p:nvSpPr>
          <p:cNvPr id="17411" name="Rectangle 2"/>
          <p:cNvSpPr>
            <a:spLocks noGrp="1" noChangeArrowheads="1"/>
          </p:cNvSpPr>
          <p:nvPr>
            <p:ph type="title"/>
          </p:nvPr>
        </p:nvSpPr>
        <p:spPr>
          <a:xfrm>
            <a:off x="533400" y="381000"/>
            <a:ext cx="6400800" cy="487363"/>
          </a:xfrm>
        </p:spPr>
        <p:txBody>
          <a:bodyPr>
            <a:normAutofit fontScale="90000"/>
          </a:bodyPr>
          <a:lstStyle/>
          <a:p>
            <a:pPr eaLnBrk="1" hangingPunct="1"/>
            <a:r>
              <a:rPr lang="en-US" sz="2800" smtClean="0"/>
              <a:t>Đặc điểm các tín hiệu của 8088</a:t>
            </a:r>
          </a:p>
        </p:txBody>
      </p:sp>
      <p:sp>
        <p:nvSpPr>
          <p:cNvPr id="17412" name="Rectangle 3"/>
          <p:cNvSpPr>
            <a:spLocks noGrp="1" noChangeArrowheads="1"/>
          </p:cNvSpPr>
          <p:nvPr>
            <p:ph type="body" idx="1"/>
          </p:nvPr>
        </p:nvSpPr>
        <p:spPr/>
        <p:txBody>
          <a:bodyPr/>
          <a:lstStyle/>
          <a:p>
            <a:pPr eaLnBrk="1" hangingPunct="1"/>
            <a:endParaRPr lang="en-US" smtClean="0"/>
          </a:p>
        </p:txBody>
      </p:sp>
      <p:pic>
        <p:nvPicPr>
          <p:cNvPr id="107524" name="Picture 4"/>
          <p:cNvPicPr>
            <a:picLocks noChangeAspect="1" noChangeArrowheads="1"/>
          </p:cNvPicPr>
          <p:nvPr/>
        </p:nvPicPr>
        <p:blipFill>
          <a:blip r:embed="rId2" cstate="print"/>
          <a:srcRect/>
          <a:stretch>
            <a:fillRect/>
          </a:stretch>
        </p:blipFill>
        <p:spPr bwMode="auto">
          <a:xfrm>
            <a:off x="228600" y="1295400"/>
            <a:ext cx="8915400" cy="4546600"/>
          </a:xfrm>
          <a:prstGeom prst="rect">
            <a:avLst/>
          </a:prstGeom>
          <a:noFill/>
          <a:ln w="9525">
            <a:noFill/>
            <a:miter lim="800000"/>
            <a:headEnd/>
            <a:tailEnd/>
          </a:ln>
        </p:spPr>
      </p:pic>
      <p:sp>
        <p:nvSpPr>
          <p:cNvPr id="17414" name="Rectangle 6"/>
          <p:cNvSpPr>
            <a:spLocks noChangeArrowheads="1"/>
          </p:cNvSpPr>
          <p:nvPr/>
        </p:nvSpPr>
        <p:spPr bwMode="auto">
          <a:xfrm>
            <a:off x="5562600" y="2209800"/>
            <a:ext cx="304800" cy="228600"/>
          </a:xfrm>
          <a:prstGeom prst="rect">
            <a:avLst/>
          </a:prstGeom>
          <a:noFill/>
          <a:ln w="9525">
            <a:noFill/>
            <a:miter lim="800000"/>
            <a:headEnd/>
            <a:tailEnd/>
          </a:ln>
        </p:spPr>
        <p:txBody>
          <a:bodyPr wrap="none" anchor="ctr"/>
          <a:lstStyle/>
          <a:p>
            <a:pPr algn="ctr"/>
            <a:r>
              <a:rPr lang="en-US"/>
              <a:t>0</a:t>
            </a:r>
          </a:p>
        </p:txBody>
      </p:sp>
      <p:sp>
        <p:nvSpPr>
          <p:cNvPr id="17415" name="AutoShape 7"/>
          <p:cNvSpPr>
            <a:spLocks noChangeArrowheads="1"/>
          </p:cNvSpPr>
          <p:nvPr/>
        </p:nvSpPr>
        <p:spPr bwMode="auto">
          <a:xfrm>
            <a:off x="4114800" y="2209800"/>
            <a:ext cx="228600" cy="152400"/>
          </a:xfrm>
          <a:prstGeom prst="rightArrow">
            <a:avLst>
              <a:gd name="adj1" fmla="val 50000"/>
              <a:gd name="adj2" fmla="val 37500"/>
            </a:avLst>
          </a:prstGeom>
          <a:solidFill>
            <a:srgbClr val="FFFF00"/>
          </a:solidFill>
          <a:ln w="9525">
            <a:solidFill>
              <a:schemeClr val="tx1"/>
            </a:solidFill>
            <a:miter lim="800000"/>
            <a:headEnd/>
            <a:tailEnd/>
          </a:ln>
        </p:spPr>
        <p:txBody>
          <a:bodyPr wrap="none" anchor="ctr"/>
          <a:lstStyle/>
          <a:p>
            <a:endParaRPr lang="en-US"/>
          </a:p>
        </p:txBody>
      </p:sp>
      <p:sp>
        <p:nvSpPr>
          <p:cNvPr id="17416" name="Rectangle 8"/>
          <p:cNvSpPr>
            <a:spLocks noChangeArrowheads="1"/>
          </p:cNvSpPr>
          <p:nvPr/>
        </p:nvSpPr>
        <p:spPr bwMode="auto">
          <a:xfrm>
            <a:off x="4267200" y="2743200"/>
            <a:ext cx="4876800" cy="762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10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18435" name="Rectangle 2"/>
          <p:cNvSpPr>
            <a:spLocks noGrp="1" noChangeArrowheads="1"/>
          </p:cNvSpPr>
          <p:nvPr>
            <p:ph type="title"/>
          </p:nvPr>
        </p:nvSpPr>
        <p:spPr>
          <a:xfrm>
            <a:off x="533400" y="381000"/>
            <a:ext cx="6400800" cy="487363"/>
          </a:xfrm>
        </p:spPr>
        <p:txBody>
          <a:bodyPr>
            <a:normAutofit fontScale="90000"/>
          </a:bodyPr>
          <a:lstStyle/>
          <a:p>
            <a:pPr eaLnBrk="1" hangingPunct="1"/>
            <a:r>
              <a:rPr lang="en-US" sz="2800" smtClean="0"/>
              <a:t>Đặc điểm các tín hiệu của 8088</a:t>
            </a:r>
          </a:p>
        </p:txBody>
      </p:sp>
      <p:sp>
        <p:nvSpPr>
          <p:cNvPr id="18436" name="Rectangle 3"/>
          <p:cNvSpPr>
            <a:spLocks noGrp="1" noChangeArrowheads="1"/>
          </p:cNvSpPr>
          <p:nvPr>
            <p:ph type="body" idx="1"/>
          </p:nvPr>
        </p:nvSpPr>
        <p:spPr/>
        <p:txBody>
          <a:bodyPr/>
          <a:lstStyle/>
          <a:p>
            <a:pPr eaLnBrk="1" hangingPunct="1"/>
            <a:endParaRPr lang="en-US" smtClean="0"/>
          </a:p>
        </p:txBody>
      </p:sp>
      <p:pic>
        <p:nvPicPr>
          <p:cNvPr id="113669" name="Picture 5"/>
          <p:cNvPicPr>
            <a:picLocks noChangeAspect="1" noChangeArrowheads="1"/>
          </p:cNvPicPr>
          <p:nvPr/>
        </p:nvPicPr>
        <p:blipFill>
          <a:blip r:embed="rId2" cstate="print"/>
          <a:srcRect/>
          <a:stretch>
            <a:fillRect/>
          </a:stretch>
        </p:blipFill>
        <p:spPr bwMode="auto">
          <a:xfrm>
            <a:off x="0" y="1066800"/>
            <a:ext cx="9067800" cy="4914900"/>
          </a:xfrm>
          <a:prstGeom prst="rect">
            <a:avLst/>
          </a:prstGeom>
          <a:noFill/>
          <a:ln w="9525">
            <a:noFill/>
            <a:miter lim="800000"/>
            <a:headEnd/>
            <a:tailEnd/>
          </a:ln>
        </p:spPr>
      </p:pic>
      <p:sp>
        <p:nvSpPr>
          <p:cNvPr id="18438" name="AutoShape 8"/>
          <p:cNvSpPr>
            <a:spLocks noChangeArrowheads="1"/>
          </p:cNvSpPr>
          <p:nvPr/>
        </p:nvSpPr>
        <p:spPr bwMode="auto">
          <a:xfrm>
            <a:off x="4191000" y="3886200"/>
            <a:ext cx="304800" cy="228600"/>
          </a:xfrm>
          <a:prstGeom prst="rightArrow">
            <a:avLst>
              <a:gd name="adj1" fmla="val 50000"/>
              <a:gd name="adj2" fmla="val 33333"/>
            </a:avLst>
          </a:prstGeom>
          <a:solidFill>
            <a:schemeClr val="folHlink"/>
          </a:solidFill>
          <a:ln w="9525">
            <a:solidFill>
              <a:schemeClr val="tx1"/>
            </a:solidFill>
            <a:miter lim="800000"/>
            <a:headEnd/>
            <a:tailEnd/>
          </a:ln>
        </p:spPr>
        <p:txBody>
          <a:bodyPr wrap="none" anchor="ctr"/>
          <a:lstStyle/>
          <a:p>
            <a:endParaRPr 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checkerboard(across)">
                                      <p:cBhvr>
                                        <p:cTn id="7"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pic>
        <p:nvPicPr>
          <p:cNvPr id="19459" name="Picture 7"/>
          <p:cNvPicPr>
            <a:picLocks noChangeAspect="1" noChangeArrowheads="1"/>
          </p:cNvPicPr>
          <p:nvPr/>
        </p:nvPicPr>
        <p:blipFill>
          <a:blip r:embed="rId2" cstate="print"/>
          <a:srcRect/>
          <a:stretch>
            <a:fillRect/>
          </a:stretch>
        </p:blipFill>
        <p:spPr bwMode="auto">
          <a:xfrm>
            <a:off x="1588" y="1200150"/>
            <a:ext cx="9142412" cy="4819650"/>
          </a:xfrm>
          <a:prstGeom prst="rect">
            <a:avLst/>
          </a:prstGeom>
          <a:noFill/>
          <a:ln w="9525">
            <a:noFill/>
            <a:miter lim="800000"/>
            <a:headEnd/>
            <a:tailEnd/>
          </a:ln>
        </p:spPr>
      </p:pic>
      <p:sp>
        <p:nvSpPr>
          <p:cNvPr id="19460" name="Rectangle 2"/>
          <p:cNvSpPr>
            <a:spLocks noGrp="1" noChangeArrowheads="1"/>
          </p:cNvSpPr>
          <p:nvPr>
            <p:ph type="title"/>
          </p:nvPr>
        </p:nvSpPr>
        <p:spPr>
          <a:xfrm>
            <a:off x="533400" y="381000"/>
            <a:ext cx="6400800" cy="487363"/>
          </a:xfrm>
        </p:spPr>
        <p:txBody>
          <a:bodyPr>
            <a:normAutofit fontScale="90000"/>
          </a:bodyPr>
          <a:lstStyle/>
          <a:p>
            <a:pPr eaLnBrk="1" hangingPunct="1"/>
            <a:r>
              <a:rPr lang="en-US" sz="2800" smtClean="0"/>
              <a:t>Đặc điểm các tín hiệu của 8088</a:t>
            </a:r>
          </a:p>
        </p:txBody>
      </p:sp>
      <p:sp>
        <p:nvSpPr>
          <p:cNvPr id="19461" name="Rectangle 3"/>
          <p:cNvSpPr>
            <a:spLocks noGrp="1" noChangeArrowheads="1"/>
          </p:cNvSpPr>
          <p:nvPr>
            <p:ph type="body" idx="1"/>
          </p:nvPr>
        </p:nvSpPr>
        <p:spPr/>
        <p:txBody>
          <a:bodyPr/>
          <a:lstStyle/>
          <a:p>
            <a:pPr eaLnBrk="1" hangingPunct="1"/>
            <a:endParaRPr lang="en-US" dirty="0" smtClean="0"/>
          </a:p>
        </p:txBody>
      </p:sp>
      <p:pic>
        <p:nvPicPr>
          <p:cNvPr id="114694" name="Picture 6"/>
          <p:cNvPicPr>
            <a:picLocks noChangeAspect="1" noChangeArrowheads="1"/>
          </p:cNvPicPr>
          <p:nvPr/>
        </p:nvPicPr>
        <p:blipFill>
          <a:blip r:embed="rId3" cstate="print"/>
          <a:srcRect/>
          <a:stretch>
            <a:fillRect/>
          </a:stretch>
        </p:blipFill>
        <p:spPr bwMode="auto">
          <a:xfrm>
            <a:off x="4495800" y="3962400"/>
            <a:ext cx="4343400" cy="1352550"/>
          </a:xfrm>
          <a:prstGeom prst="rect">
            <a:avLst/>
          </a:prstGeom>
          <a:noFill/>
          <a:ln w="9525">
            <a:solidFill>
              <a:schemeClr val="tx2"/>
            </a:solidFill>
            <a:miter lim="800000"/>
            <a:headEnd/>
            <a:tailEnd/>
          </a:ln>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4694"/>
                                        </p:tgtEl>
                                        <p:attrNameLst>
                                          <p:attrName>style.visibility</p:attrName>
                                        </p:attrNameLst>
                                      </p:cBhvr>
                                      <p:to>
                                        <p:strVal val="visible"/>
                                      </p:to>
                                    </p:set>
                                    <p:animEffect transition="in" filter="diamond(in)">
                                      <p:cBhvr>
                                        <p:cTn id="7" dur="20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20483" name="Rectangle 2"/>
          <p:cNvSpPr>
            <a:spLocks noGrp="1" noChangeArrowheads="1"/>
          </p:cNvSpPr>
          <p:nvPr>
            <p:ph type="title"/>
          </p:nvPr>
        </p:nvSpPr>
        <p:spPr/>
        <p:txBody>
          <a:bodyPr/>
          <a:lstStyle/>
          <a:p>
            <a:pPr eaLnBrk="1" hangingPunct="1"/>
            <a:endParaRPr lang="en-US" smtClean="0"/>
          </a:p>
        </p:txBody>
      </p:sp>
      <p:pic>
        <p:nvPicPr>
          <p:cNvPr id="115717" name="Picture 5"/>
          <p:cNvPicPr>
            <a:picLocks noChangeAspect="1" noChangeArrowheads="1"/>
          </p:cNvPicPr>
          <p:nvPr/>
        </p:nvPicPr>
        <p:blipFill>
          <a:blip r:embed="rId2" cstate="print"/>
          <a:srcRect/>
          <a:stretch>
            <a:fillRect/>
          </a:stretch>
        </p:blipFill>
        <p:spPr bwMode="auto">
          <a:xfrm>
            <a:off x="0" y="3429000"/>
            <a:ext cx="4953000" cy="1828800"/>
          </a:xfrm>
          <a:prstGeom prst="rect">
            <a:avLst/>
          </a:prstGeom>
          <a:noFill/>
          <a:ln w="9525">
            <a:noFill/>
            <a:miter lim="800000"/>
            <a:headEnd/>
            <a:tailEnd/>
          </a:ln>
        </p:spPr>
      </p:pic>
      <p:pic>
        <p:nvPicPr>
          <p:cNvPr id="20485" name="Picture 7"/>
          <p:cNvPicPr>
            <a:picLocks noGrp="1" noChangeAspect="1" noChangeArrowheads="1"/>
          </p:cNvPicPr>
          <p:nvPr>
            <p:ph type="body" idx="1"/>
          </p:nvPr>
        </p:nvPicPr>
        <p:blipFill>
          <a:blip r:embed="rId3" cstate="print"/>
          <a:srcRect/>
          <a:stretch>
            <a:fillRect/>
          </a:stretch>
        </p:blipFill>
        <p:spPr bwMode="auto">
          <a:xfrm>
            <a:off x="5010150" y="1524000"/>
            <a:ext cx="4133850" cy="4648200"/>
          </a:xfrm>
          <a:noFill/>
        </p:spPr>
      </p:pic>
      <p:sp>
        <p:nvSpPr>
          <p:cNvPr id="115721" name="AutoShape 9"/>
          <p:cNvSpPr>
            <a:spLocks noChangeArrowheads="1"/>
          </p:cNvSpPr>
          <p:nvPr/>
        </p:nvSpPr>
        <p:spPr bwMode="auto">
          <a:xfrm>
            <a:off x="3581400" y="2590800"/>
            <a:ext cx="1600200" cy="838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868 h 21600"/>
              <a:gd name="T14" fmla="*/ 20413 w 21600"/>
              <a:gd name="T15" fmla="*/ 7290 h 21600"/>
            </a:gdLst>
            <a:ahLst/>
            <a:cxnLst>
              <a:cxn ang="T8">
                <a:pos x="T0" y="T1"/>
              </a:cxn>
              <a:cxn ang="T9">
                <a:pos x="T2" y="T3"/>
              </a:cxn>
              <a:cxn ang="T10">
                <a:pos x="T4" y="T5"/>
              </a:cxn>
              <a:cxn ang="T11">
                <a:pos x="T6" y="T7"/>
              </a:cxn>
            </a:cxnLst>
            <a:rect l="T12" t="T13" r="T14" b="T15"/>
            <a:pathLst>
              <a:path w="21600" h="21600">
                <a:moveTo>
                  <a:pt x="21600" y="6079"/>
                </a:moveTo>
                <a:lnTo>
                  <a:pt x="15643" y="0"/>
                </a:lnTo>
                <a:lnTo>
                  <a:pt x="15643" y="4868"/>
                </a:lnTo>
                <a:lnTo>
                  <a:pt x="12427" y="4868"/>
                </a:lnTo>
                <a:cubicBezTo>
                  <a:pt x="5564" y="4868"/>
                  <a:pt x="0" y="8132"/>
                  <a:pt x="0" y="12158"/>
                </a:cubicBezTo>
                <a:lnTo>
                  <a:pt x="0" y="21600"/>
                </a:lnTo>
                <a:lnTo>
                  <a:pt x="2476" y="21600"/>
                </a:lnTo>
                <a:lnTo>
                  <a:pt x="2476" y="12158"/>
                </a:lnTo>
                <a:cubicBezTo>
                  <a:pt x="2476" y="9469"/>
                  <a:pt x="6931" y="7290"/>
                  <a:pt x="12427" y="7290"/>
                </a:cubicBezTo>
                <a:lnTo>
                  <a:pt x="15643" y="7290"/>
                </a:lnTo>
                <a:lnTo>
                  <a:pt x="15643" y="12158"/>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checkerboard(across)">
                                      <p:cBhvr>
                                        <p:cTn id="7" dur="500"/>
                                        <p:tgtEl>
                                          <p:spTgt spid="11571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115721"/>
                                        </p:tgtEl>
                                        <p:attrNameLst>
                                          <p:attrName>style.visibility</p:attrName>
                                        </p:attrNameLst>
                                      </p:cBhvr>
                                      <p:to>
                                        <p:strVal val="visible"/>
                                      </p:to>
                                    </p:set>
                                    <p:animEffect transition="in" filter="fade">
                                      <p:cBhvr>
                                        <p:cTn id="12" dur="2000"/>
                                        <p:tgtEl>
                                          <p:spTgt spid="115721"/>
                                        </p:tgtEl>
                                      </p:cBhvr>
                                    </p:animEffect>
                                    <p:anim calcmode="lin" valueType="num">
                                      <p:cBhvr>
                                        <p:cTn id="13" dur="2000" fill="hold"/>
                                        <p:tgtEl>
                                          <p:spTgt spid="115721"/>
                                        </p:tgtEl>
                                        <p:attrNameLst>
                                          <p:attrName>style.rotation</p:attrName>
                                        </p:attrNameLst>
                                      </p:cBhvr>
                                      <p:tavLst>
                                        <p:tav tm="0">
                                          <p:val>
                                            <p:fltVal val="720"/>
                                          </p:val>
                                        </p:tav>
                                        <p:tav tm="100000">
                                          <p:val>
                                            <p:fltVal val="0"/>
                                          </p:val>
                                        </p:tav>
                                      </p:tavLst>
                                    </p:anim>
                                    <p:anim calcmode="lin" valueType="num">
                                      <p:cBhvr>
                                        <p:cTn id="14" dur="2000" fill="hold"/>
                                        <p:tgtEl>
                                          <p:spTgt spid="115721"/>
                                        </p:tgtEl>
                                        <p:attrNameLst>
                                          <p:attrName>ppt_h</p:attrName>
                                        </p:attrNameLst>
                                      </p:cBhvr>
                                      <p:tavLst>
                                        <p:tav tm="0">
                                          <p:val>
                                            <p:fltVal val="0"/>
                                          </p:val>
                                        </p:tav>
                                        <p:tav tm="100000">
                                          <p:val>
                                            <p:strVal val="#ppt_h"/>
                                          </p:val>
                                        </p:tav>
                                      </p:tavLst>
                                    </p:anim>
                                    <p:anim calcmode="lin" valueType="num">
                                      <p:cBhvr>
                                        <p:cTn id="15" dur="2000" fill="hold"/>
                                        <p:tgtEl>
                                          <p:spTgt spid="11572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www.themegallery.com</a:t>
            </a:r>
          </a:p>
        </p:txBody>
      </p:sp>
      <p:sp>
        <p:nvSpPr>
          <p:cNvPr id="21507" name="Rectangle 2"/>
          <p:cNvSpPr>
            <a:spLocks noGrp="1" noChangeArrowheads="1"/>
          </p:cNvSpPr>
          <p:nvPr>
            <p:ph type="title"/>
          </p:nvPr>
        </p:nvSpPr>
        <p:spPr/>
        <p:txBody>
          <a:bodyPr/>
          <a:lstStyle/>
          <a:p>
            <a:pPr eaLnBrk="1" hangingPunct="1"/>
            <a:endParaRPr lang="en-US" smtClean="0"/>
          </a:p>
        </p:txBody>
      </p:sp>
      <p:sp>
        <p:nvSpPr>
          <p:cNvPr id="116743" name="Rectangle 7" descr="Blue tissue paper"/>
          <p:cNvSpPr>
            <a:spLocks noChangeArrowheads="1"/>
          </p:cNvSpPr>
          <p:nvPr/>
        </p:nvSpPr>
        <p:spPr bwMode="auto">
          <a:xfrm>
            <a:off x="76200" y="1752600"/>
            <a:ext cx="4648200" cy="1676400"/>
          </a:xfrm>
          <a:prstGeom prst="rect">
            <a:avLst/>
          </a:prstGeom>
          <a:blipFill dpi="0" rotWithShape="1">
            <a:blip r:embed="rId2" cstate="print"/>
            <a:srcRect/>
            <a:tile tx="0" ty="0" sx="100000" sy="100000" flip="none" algn="tl"/>
          </a:blipFill>
          <a:ln w="9525">
            <a:solidFill>
              <a:srgbClr val="FF0000"/>
            </a:solidFill>
            <a:miter lim="800000"/>
            <a:headEnd/>
            <a:tailEnd/>
          </a:ln>
        </p:spPr>
        <p:txBody>
          <a:bodyPr/>
          <a:lstStyle/>
          <a:p>
            <a:pPr algn="just">
              <a:spcBef>
                <a:spcPct val="20000"/>
              </a:spcBef>
              <a:buClr>
                <a:schemeClr val="tx2"/>
              </a:buClr>
              <a:buFont typeface="Wingdings" pitchFamily="2" charset="2"/>
              <a:buChar char="v"/>
            </a:pPr>
            <a:r>
              <a:rPr lang="en-US" sz="2000">
                <a:latin typeface="Times New Roman" pitchFamily="18" charset="0"/>
              </a:rPr>
              <a:t>[I] báo cho CPU biết tình trạng sẵn sàng của thiết bị ngoại vi hay bộ nhớ.</a:t>
            </a:r>
          </a:p>
          <a:p>
            <a:pPr algn="just">
              <a:spcBef>
                <a:spcPct val="20000"/>
              </a:spcBef>
              <a:buClr>
                <a:schemeClr val="tx2"/>
              </a:buClr>
              <a:buFont typeface="Wingdings" pitchFamily="2" charset="2"/>
              <a:buChar char="v"/>
            </a:pPr>
            <a:r>
              <a:rPr lang="en-US" sz="2000">
                <a:latin typeface="Times New Roman" pitchFamily="18" charset="0"/>
              </a:rPr>
              <a:t>READY = 1 =&gt; CPU thực hiện đọc/ghi dữ liệu</a:t>
            </a:r>
          </a:p>
        </p:txBody>
      </p:sp>
      <p:pic>
        <p:nvPicPr>
          <p:cNvPr id="116745" name="Picture 9"/>
          <p:cNvPicPr>
            <a:picLocks noChangeAspect="1" noChangeArrowheads="1"/>
          </p:cNvPicPr>
          <p:nvPr/>
        </p:nvPicPr>
        <p:blipFill>
          <a:blip r:embed="rId3" cstate="print"/>
          <a:srcRect/>
          <a:stretch>
            <a:fillRect/>
          </a:stretch>
        </p:blipFill>
        <p:spPr bwMode="auto">
          <a:xfrm>
            <a:off x="4953000" y="1371600"/>
            <a:ext cx="4038600" cy="4895850"/>
          </a:xfrm>
          <a:prstGeom prst="rect">
            <a:avLst/>
          </a:prstGeom>
          <a:noFill/>
          <a:ln w="9525">
            <a:noFill/>
            <a:miter lim="800000"/>
            <a:headEnd/>
            <a:tailEnd/>
          </a:ln>
        </p:spPr>
      </p:pic>
      <p:sp>
        <p:nvSpPr>
          <p:cNvPr id="21510" name="Oval 10"/>
          <p:cNvSpPr>
            <a:spLocks noChangeArrowheads="1"/>
          </p:cNvSpPr>
          <p:nvPr/>
        </p:nvSpPr>
        <p:spPr bwMode="auto">
          <a:xfrm>
            <a:off x="5334000" y="2819400"/>
            <a:ext cx="1219200" cy="381000"/>
          </a:xfrm>
          <a:prstGeom prst="ellipse">
            <a:avLst/>
          </a:prstGeom>
          <a:noFill/>
          <a:ln w="9525">
            <a:solidFill>
              <a:srgbClr val="FF0000"/>
            </a:solidFill>
            <a:round/>
            <a:headEnd/>
            <a:tailEnd/>
          </a:ln>
        </p:spPr>
        <p:txBody>
          <a:bodyPr wrap="none" anchor="ctr"/>
          <a:lstStyle/>
          <a:p>
            <a:endParaRPr lang="en-US"/>
          </a:p>
        </p:txBody>
      </p:sp>
      <p:sp>
        <p:nvSpPr>
          <p:cNvPr id="21511" name="AutoShape 11"/>
          <p:cNvSpPr>
            <a:spLocks noChangeArrowheads="1"/>
          </p:cNvSpPr>
          <p:nvPr/>
        </p:nvSpPr>
        <p:spPr bwMode="auto">
          <a:xfrm>
            <a:off x="4724400" y="28956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16745"/>
                                        </p:tgtEl>
                                        <p:attrNameLst>
                                          <p:attrName>style.visibility</p:attrName>
                                        </p:attrNameLst>
                                      </p:cBhvr>
                                      <p:to>
                                        <p:strVal val="visible"/>
                                      </p:to>
                                    </p:set>
                                    <p:animEffect transition="in" filter="wedge">
                                      <p:cBhvr>
                                        <p:cTn id="7" dur="2000"/>
                                        <p:tgtEl>
                                          <p:spTgt spid="11674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16743"/>
                                        </p:tgtEl>
                                        <p:attrNameLst>
                                          <p:attrName>style.visibility</p:attrName>
                                        </p:attrNameLst>
                                      </p:cBhvr>
                                      <p:to>
                                        <p:strVal val="visible"/>
                                      </p:to>
                                    </p:set>
                                    <p:animEffect transition="in" filter="wedge">
                                      <p:cBhvr>
                                        <p:cTn id="12" dur="2000"/>
                                        <p:tgtEl>
                                          <p:spTgt spid="11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22531" name="Rectangle 2"/>
          <p:cNvSpPr>
            <a:spLocks noGrp="1" noChangeArrowheads="1"/>
          </p:cNvSpPr>
          <p:nvPr>
            <p:ph type="title"/>
          </p:nvPr>
        </p:nvSpPr>
        <p:spPr/>
        <p:txBody>
          <a:bodyPr/>
          <a:lstStyle/>
          <a:p>
            <a:pPr eaLnBrk="1" hangingPunct="1"/>
            <a:endParaRPr lang="en-US" smtClean="0"/>
          </a:p>
        </p:txBody>
      </p:sp>
      <p:sp>
        <p:nvSpPr>
          <p:cNvPr id="22532" name="Rectangle 3"/>
          <p:cNvSpPr>
            <a:spLocks noGrp="1" noChangeArrowheads="1"/>
          </p:cNvSpPr>
          <p:nvPr>
            <p:ph type="body" idx="1"/>
          </p:nvPr>
        </p:nvSpPr>
        <p:spPr/>
        <p:txBody>
          <a:bodyPr/>
          <a:lstStyle/>
          <a:p>
            <a:pPr eaLnBrk="1" hangingPunct="1"/>
            <a:endParaRPr lang="en-US" smtClean="0"/>
          </a:p>
        </p:txBody>
      </p:sp>
      <p:pic>
        <p:nvPicPr>
          <p:cNvPr id="22533" name="Picture 5"/>
          <p:cNvPicPr>
            <a:picLocks noChangeAspect="1" noChangeArrowheads="1"/>
          </p:cNvPicPr>
          <p:nvPr/>
        </p:nvPicPr>
        <p:blipFill>
          <a:blip r:embed="rId2" cstate="print"/>
          <a:srcRect/>
          <a:stretch>
            <a:fillRect/>
          </a:stretch>
        </p:blipFill>
        <p:spPr bwMode="auto">
          <a:xfrm>
            <a:off x="4857750" y="1524000"/>
            <a:ext cx="4057650" cy="4905375"/>
          </a:xfrm>
          <a:prstGeom prst="rect">
            <a:avLst/>
          </a:prstGeom>
          <a:noFill/>
          <a:ln w="9525">
            <a:noFill/>
            <a:miter lim="800000"/>
            <a:headEnd/>
            <a:tailEnd/>
          </a:ln>
        </p:spPr>
      </p:pic>
      <p:sp>
        <p:nvSpPr>
          <p:cNvPr id="22534" name="AutoShape 6"/>
          <p:cNvSpPr>
            <a:spLocks noChangeArrowheads="1"/>
          </p:cNvSpPr>
          <p:nvPr/>
        </p:nvSpPr>
        <p:spPr bwMode="auto">
          <a:xfrm>
            <a:off x="914400" y="685800"/>
            <a:ext cx="4038600" cy="2362200"/>
          </a:xfrm>
          <a:prstGeom prst="wedgeRoundRectCallout">
            <a:avLst>
              <a:gd name="adj1" fmla="val 57045"/>
              <a:gd name="adj2" fmla="val 118940"/>
              <a:gd name="adj3" fmla="val 16667"/>
            </a:avLst>
          </a:prstGeom>
          <a:gradFill rotWithShape="1">
            <a:gsLst>
              <a:gs pos="0">
                <a:srgbClr val="F1C8F8"/>
              </a:gs>
              <a:gs pos="50000">
                <a:srgbClr val="FFFFFF"/>
              </a:gs>
              <a:gs pos="100000">
                <a:srgbClr val="F1C8F8"/>
              </a:gs>
            </a:gsLst>
            <a:lin ang="5400000" scaled="1"/>
          </a:gradFill>
          <a:ln w="9525">
            <a:solidFill>
              <a:schemeClr val="tx1"/>
            </a:solidFill>
            <a:miter lim="800000"/>
            <a:headEnd/>
            <a:tailEnd/>
          </a:ln>
        </p:spPr>
        <p:txBody>
          <a:bodyPr/>
          <a:lstStyle/>
          <a:p>
            <a:pPr algn="just"/>
            <a:r>
              <a:rPr lang="en-US" sz="2200">
                <a:latin typeface="Times New Roman" pitchFamily="18" charset="0"/>
              </a:rPr>
              <a:t>+ [I] Tín hiệu khởi động lại 8088.</a:t>
            </a:r>
          </a:p>
          <a:p>
            <a:pPr algn="just"/>
            <a:r>
              <a:rPr lang="en-US" sz="2200">
                <a:latin typeface="Times New Roman" pitchFamily="18" charset="0"/>
              </a:rPr>
              <a:t>+ RESET = 1 kéo dài ít nhất 4 chu kỳ đồng hồ thì 8088 bị buộc phải khởi động lại;</a:t>
            </a:r>
          </a:p>
          <a:p>
            <a:pPr algn="just"/>
            <a:endParaRPr lang="en-US" sz="2200">
              <a:latin typeface="Times New Roman" pitchFamily="18" charset="0"/>
            </a:endParaRPr>
          </a:p>
        </p:txBody>
      </p:sp>
      <p:sp>
        <p:nvSpPr>
          <p:cNvPr id="7" name="AutoShape 5"/>
          <p:cNvSpPr>
            <a:spLocks noChangeArrowheads="1"/>
          </p:cNvSpPr>
          <p:nvPr/>
        </p:nvSpPr>
        <p:spPr bwMode="auto">
          <a:xfrm>
            <a:off x="685800" y="3886200"/>
            <a:ext cx="4038600" cy="1905000"/>
          </a:xfrm>
          <a:prstGeom prst="wedgeRoundRectCallout">
            <a:avLst>
              <a:gd name="adj1" fmla="val 66772"/>
              <a:gd name="adj2" fmla="val 30598"/>
              <a:gd name="adj3" fmla="val 16667"/>
            </a:avLst>
          </a:prstGeom>
          <a:gradFill rotWithShape="1">
            <a:gsLst>
              <a:gs pos="0">
                <a:srgbClr val="F1C8F8"/>
              </a:gs>
              <a:gs pos="50000">
                <a:srgbClr val="FFFFFF"/>
              </a:gs>
              <a:gs pos="100000">
                <a:srgbClr val="F1C8F8"/>
              </a:gs>
            </a:gsLst>
            <a:lin ang="5400000" scaled="1"/>
          </a:gradFill>
          <a:ln w="9525">
            <a:solidFill>
              <a:schemeClr val="tx1"/>
            </a:solidFill>
            <a:miter lim="800000"/>
            <a:headEnd/>
            <a:tailEnd/>
          </a:ln>
        </p:spPr>
        <p:txBody>
          <a:bodyPr/>
          <a:lstStyle/>
          <a:p>
            <a:r>
              <a:rPr lang="en-US" sz="2000">
                <a:latin typeface="Times New Roman" pitchFamily="18" charset="0"/>
              </a:rPr>
              <a:t>+ [I] Clock pin. Tín hiệu đồng hồ (xung nhịp). </a:t>
            </a:r>
          </a:p>
          <a:p>
            <a:r>
              <a:rPr lang="en-US" sz="2000">
                <a:latin typeface="Times New Roman" pitchFamily="18" charset="0"/>
              </a:rPr>
              <a:t>+ cung cấp nhịp làm việc cho CPU.</a:t>
            </a:r>
          </a:p>
        </p:txBody>
      </p:sp>
      <p:sp>
        <p:nvSpPr>
          <p:cNvPr id="8" name="Oval 7"/>
          <p:cNvSpPr/>
          <p:nvPr/>
        </p:nvSpPr>
        <p:spPr>
          <a:xfrm>
            <a:off x="5181600" y="5257800"/>
            <a:ext cx="990600" cy="381000"/>
          </a:xfrm>
          <a:prstGeom prst="ellipse">
            <a:avLst/>
          </a:prstGeom>
          <a:solidFill>
            <a:srgbClr val="FFFFFF">
              <a:alpha val="0"/>
            </a:srgb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spd="slow">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24579" name="Rectangle 2"/>
          <p:cNvSpPr>
            <a:spLocks noGrp="1" noChangeArrowheads="1"/>
          </p:cNvSpPr>
          <p:nvPr>
            <p:ph type="title"/>
          </p:nvPr>
        </p:nvSpPr>
        <p:spPr/>
        <p:txBody>
          <a:bodyPr/>
          <a:lstStyle/>
          <a:p>
            <a:pPr eaLnBrk="1" hangingPunct="1"/>
            <a:endParaRPr lang="en-US" smtClean="0"/>
          </a:p>
        </p:txBody>
      </p:sp>
      <p:sp>
        <p:nvSpPr>
          <p:cNvPr id="24580" name="Rectangle 3"/>
          <p:cNvSpPr>
            <a:spLocks noGrp="1" noChangeArrowheads="1"/>
          </p:cNvSpPr>
          <p:nvPr>
            <p:ph type="body" idx="1"/>
          </p:nvPr>
        </p:nvSpPr>
        <p:spPr/>
        <p:txBody>
          <a:bodyPr/>
          <a:lstStyle/>
          <a:p>
            <a:pPr eaLnBrk="1" hangingPunct="1"/>
            <a:endParaRPr lang="en-US" dirty="0" smtClean="0"/>
          </a:p>
        </p:txBody>
      </p:sp>
      <p:pic>
        <p:nvPicPr>
          <p:cNvPr id="24581" name="Picture 4"/>
          <p:cNvPicPr>
            <a:picLocks noChangeAspect="1" noChangeArrowheads="1"/>
          </p:cNvPicPr>
          <p:nvPr/>
        </p:nvPicPr>
        <p:blipFill>
          <a:blip r:embed="rId2" cstate="print"/>
          <a:srcRect/>
          <a:stretch>
            <a:fillRect/>
          </a:stretch>
        </p:blipFill>
        <p:spPr bwMode="auto">
          <a:xfrm>
            <a:off x="5086350" y="914400"/>
            <a:ext cx="4057650" cy="4905375"/>
          </a:xfrm>
          <a:prstGeom prst="rect">
            <a:avLst/>
          </a:prstGeom>
          <a:noFill/>
          <a:ln w="9525">
            <a:noFill/>
            <a:miter lim="800000"/>
            <a:headEnd/>
            <a:tailEnd/>
          </a:ln>
        </p:spPr>
      </p:pic>
      <p:sp>
        <p:nvSpPr>
          <p:cNvPr id="9" name="Line Callout 1 8"/>
          <p:cNvSpPr/>
          <p:nvPr/>
        </p:nvSpPr>
        <p:spPr>
          <a:xfrm>
            <a:off x="1295400" y="1295400"/>
            <a:ext cx="2743200" cy="1676400"/>
          </a:xfrm>
          <a:prstGeom prst="borderCallout1">
            <a:avLst>
              <a:gd name="adj1" fmla="val 100121"/>
              <a:gd name="adj2" fmla="val 100815"/>
              <a:gd name="adj3" fmla="val 222485"/>
              <a:gd name="adj4" fmla="val 172350"/>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just" defTabSz="119063"/>
            <a:r>
              <a:rPr lang="en-US" dirty="0" smtClean="0">
                <a:latin typeface="Times New Roman" pitchFamily="18" charset="0"/>
              </a:rPr>
              <a:t>+  [I] </a:t>
            </a:r>
            <a:r>
              <a:rPr lang="en-US" dirty="0" err="1" smtClean="0">
                <a:latin typeface="Times New Roman" pitchFamily="18" charset="0"/>
              </a:rPr>
              <a:t>Chân</a:t>
            </a:r>
            <a:r>
              <a:rPr lang="en-US" dirty="0" smtClean="0">
                <a:latin typeface="Times New Roman" pitchFamily="18" charset="0"/>
              </a:rPr>
              <a:t> </a:t>
            </a:r>
            <a:r>
              <a:rPr lang="en-US" dirty="0" err="1" smtClean="0">
                <a:latin typeface="Times New Roman" pitchFamily="18" charset="0"/>
              </a:rPr>
              <a:t>nguồn</a:t>
            </a:r>
            <a:r>
              <a:rPr lang="en-US" dirty="0" smtClean="0">
                <a:latin typeface="Times New Roman" pitchFamily="18" charset="0"/>
              </a:rPr>
              <a:t>. </a:t>
            </a:r>
          </a:p>
          <a:p>
            <a:pPr algn="just" defTabSz="119063"/>
            <a:r>
              <a:rPr lang="en-US" dirty="0" smtClean="0">
                <a:latin typeface="Times New Roman" pitchFamily="18" charset="0"/>
              </a:rPr>
              <a:t>+ </a:t>
            </a:r>
            <a:r>
              <a:rPr lang="en-US" dirty="0" err="1" smtClean="0">
                <a:latin typeface="Times New Roman" pitchFamily="18" charset="0"/>
              </a:rPr>
              <a:t>Tại</a:t>
            </a:r>
            <a:r>
              <a:rPr lang="en-US" dirty="0" smtClean="0">
                <a:latin typeface="Times New Roman" pitchFamily="18" charset="0"/>
              </a:rPr>
              <a:t> </a:t>
            </a:r>
            <a:r>
              <a:rPr lang="en-US" dirty="0" err="1" smtClean="0">
                <a:latin typeface="Times New Roman" pitchFamily="18" charset="0"/>
              </a:rPr>
              <a:t>chân</a:t>
            </a:r>
            <a:r>
              <a:rPr lang="en-US" dirty="0" smtClean="0">
                <a:latin typeface="Times New Roman" pitchFamily="18" charset="0"/>
              </a:rPr>
              <a:t> </a:t>
            </a:r>
            <a:r>
              <a:rPr lang="en-US" dirty="0" err="1" smtClean="0">
                <a:latin typeface="Times New Roman" pitchFamily="18" charset="0"/>
              </a:rPr>
              <a:t>này</a:t>
            </a:r>
            <a:r>
              <a:rPr lang="en-US" dirty="0" smtClean="0">
                <a:latin typeface="Times New Roman" pitchFamily="18" charset="0"/>
              </a:rPr>
              <a:t> CPU </a:t>
            </a:r>
            <a:r>
              <a:rPr lang="en-US" dirty="0" err="1" smtClean="0">
                <a:latin typeface="Times New Roman" pitchFamily="18" charset="0"/>
              </a:rPr>
              <a:t>được</a:t>
            </a:r>
            <a:r>
              <a:rPr lang="en-US" dirty="0" smtClean="0">
                <a:latin typeface="Times New Roman" pitchFamily="18" charset="0"/>
              </a:rPr>
              <a:t> </a:t>
            </a:r>
            <a:r>
              <a:rPr lang="en-US" dirty="0" err="1" smtClean="0">
                <a:latin typeface="Times New Roman" pitchFamily="18" charset="0"/>
              </a:rPr>
              <a:t>cung</a:t>
            </a:r>
            <a:r>
              <a:rPr lang="en-US" dirty="0" smtClean="0">
                <a:latin typeface="Times New Roman" pitchFamily="18" charset="0"/>
              </a:rPr>
              <a:t> </a:t>
            </a:r>
            <a:r>
              <a:rPr lang="en-US" dirty="0" err="1" smtClean="0">
                <a:latin typeface="Times New Roman" pitchFamily="18" charset="0"/>
              </a:rPr>
              <a:t>cấp</a:t>
            </a:r>
            <a:r>
              <a:rPr lang="en-US" dirty="0" smtClean="0">
                <a:latin typeface="Times New Roman" pitchFamily="18" charset="0"/>
              </a:rPr>
              <a:t> </a:t>
            </a:r>
          </a:p>
          <a:p>
            <a:pPr algn="just" defTabSz="119063"/>
            <a:r>
              <a:rPr lang="en-US" b="1" dirty="0" smtClean="0">
                <a:latin typeface="Times New Roman" pitchFamily="18" charset="0"/>
              </a:rPr>
              <a:t>+5V </a:t>
            </a:r>
            <a:r>
              <a:rPr lang="en-US" b="1" dirty="0" smtClean="0">
                <a:latin typeface="Times New Roman" pitchFamily="18" charset="0"/>
                <a:sym typeface="Symbol" pitchFamily="18" charset="2"/>
              </a:rPr>
              <a:t></a:t>
            </a:r>
            <a:r>
              <a:rPr lang="en-US" b="1" dirty="0" smtClean="0">
                <a:latin typeface="Times New Roman" pitchFamily="18" charset="0"/>
              </a:rPr>
              <a:t> 10%, 340 </a:t>
            </a:r>
            <a:r>
              <a:rPr lang="en-US" b="1" dirty="0" err="1" smtClean="0">
                <a:latin typeface="Times New Roman" pitchFamily="18" charset="0"/>
              </a:rPr>
              <a:t>mA</a:t>
            </a:r>
            <a:endParaRPr lang="en-US" b="1" dirty="0" smtClean="0">
              <a:latin typeface="Times New Roman" pitchFamily="18" charset="0"/>
            </a:endParaRPr>
          </a:p>
          <a:p>
            <a:pPr algn="ctr"/>
            <a:endParaRPr lang="en-US" dirty="0"/>
          </a:p>
        </p:txBody>
      </p:sp>
      <p:sp>
        <p:nvSpPr>
          <p:cNvPr id="10" name="Line Callout 1 9"/>
          <p:cNvSpPr/>
          <p:nvPr/>
        </p:nvSpPr>
        <p:spPr>
          <a:xfrm>
            <a:off x="1371600" y="3886200"/>
            <a:ext cx="2590800" cy="1524000"/>
          </a:xfrm>
          <a:prstGeom prst="borderCallout1">
            <a:avLst>
              <a:gd name="adj1" fmla="val 76783"/>
              <a:gd name="adj2" fmla="val 99285"/>
              <a:gd name="adj3" fmla="val 97746"/>
              <a:gd name="adj4" fmla="val 1549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latin typeface="Times New Roman" pitchFamily="18" charset="0"/>
              </a:rPr>
              <a:t>[O] </a:t>
            </a:r>
            <a:r>
              <a:rPr lang="en-US" dirty="0" err="1" smtClean="0">
                <a:solidFill>
                  <a:schemeClr val="tx1">
                    <a:lumMod val="95000"/>
                    <a:lumOff val="5000"/>
                  </a:schemeClr>
                </a:solidFill>
                <a:latin typeface="Times New Roman" pitchFamily="18" charset="0"/>
              </a:rPr>
              <a:t>Gound</a:t>
            </a:r>
            <a:r>
              <a:rPr lang="en-US" dirty="0" smtClean="0">
                <a:solidFill>
                  <a:schemeClr val="tx1">
                    <a:lumMod val="95000"/>
                    <a:lumOff val="5000"/>
                  </a:schemeClr>
                </a:solidFill>
                <a:latin typeface="Times New Roman" pitchFamily="18" charset="0"/>
              </a:rPr>
              <a:t>. 2 </a:t>
            </a:r>
            <a:r>
              <a:rPr lang="en-US" dirty="0" err="1" smtClean="0">
                <a:solidFill>
                  <a:schemeClr val="tx1">
                    <a:lumMod val="95000"/>
                    <a:lumOff val="5000"/>
                  </a:schemeClr>
                </a:solidFill>
                <a:latin typeface="Times New Roman" pitchFamily="18" charset="0"/>
              </a:rPr>
              <a:t>chân</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nguồn</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để</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nối</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với</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điểm</a:t>
            </a:r>
            <a:r>
              <a:rPr lang="en-US" dirty="0" smtClean="0">
                <a:solidFill>
                  <a:schemeClr val="tx1">
                    <a:lumMod val="95000"/>
                    <a:lumOff val="5000"/>
                  </a:schemeClr>
                </a:solidFill>
                <a:latin typeface="Times New Roman" pitchFamily="18" charset="0"/>
              </a:rPr>
              <a:t> 0V </a:t>
            </a:r>
            <a:r>
              <a:rPr lang="en-US" dirty="0" err="1" smtClean="0">
                <a:solidFill>
                  <a:schemeClr val="tx1">
                    <a:lumMod val="95000"/>
                    <a:lumOff val="5000"/>
                  </a:schemeClr>
                </a:solidFill>
                <a:latin typeface="Times New Roman" pitchFamily="18" charset="0"/>
              </a:rPr>
              <a:t>của</a:t>
            </a:r>
            <a:r>
              <a:rPr lang="en-US" dirty="0" smtClean="0">
                <a:solidFill>
                  <a:schemeClr val="tx1">
                    <a:lumMod val="95000"/>
                    <a:lumOff val="5000"/>
                  </a:schemeClr>
                </a:solidFill>
                <a:latin typeface="Times New Roman" pitchFamily="18" charset="0"/>
              </a:rPr>
              <a:t> </a:t>
            </a:r>
            <a:r>
              <a:rPr lang="en-US" dirty="0" err="1" smtClean="0">
                <a:solidFill>
                  <a:schemeClr val="tx1">
                    <a:lumMod val="95000"/>
                    <a:lumOff val="5000"/>
                  </a:schemeClr>
                </a:solidFill>
                <a:latin typeface="Times New Roman" pitchFamily="18" charset="0"/>
              </a:rPr>
              <a:t>nguồn</a:t>
            </a:r>
            <a:endParaRPr lang="en-US" dirty="0" smtClean="0">
              <a:solidFill>
                <a:schemeClr val="tx1">
                  <a:lumMod val="95000"/>
                  <a:lumOff val="5000"/>
                </a:schemeClr>
              </a:solidFill>
              <a:latin typeface="Times New Roman" pitchFamily="18" charset="0"/>
            </a:endParaRPr>
          </a:p>
          <a:p>
            <a:pPr algn="ctr"/>
            <a:endParaRPr lang="en-US" dirty="0">
              <a:solidFill>
                <a:schemeClr val="tx1">
                  <a:lumMod val="95000"/>
                  <a:lumOff val="5000"/>
                </a:schemeClr>
              </a:solidFill>
            </a:endParaRPr>
          </a:p>
        </p:txBody>
      </p:sp>
      <p:sp>
        <p:nvSpPr>
          <p:cNvPr id="11" name="Oval 10"/>
          <p:cNvSpPr/>
          <p:nvPr/>
        </p:nvSpPr>
        <p:spPr>
          <a:xfrm>
            <a:off x="5410200" y="5257800"/>
            <a:ext cx="990600" cy="381000"/>
          </a:xfrm>
          <a:prstGeom prst="ellipse">
            <a:avLst/>
          </a:prstGeom>
          <a:solidFill>
            <a:srgbClr val="FFFFFF">
              <a:alpha val="0"/>
            </a:srgb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spd="slow">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www.themegallery.com</a:t>
            </a:r>
          </a:p>
        </p:txBody>
      </p:sp>
      <p:sp>
        <p:nvSpPr>
          <p:cNvPr id="26627" name="Rectangle 2"/>
          <p:cNvSpPr>
            <a:spLocks noGrp="1" noChangeArrowheads="1"/>
          </p:cNvSpPr>
          <p:nvPr>
            <p:ph type="title"/>
          </p:nvPr>
        </p:nvSpPr>
        <p:spPr/>
        <p:txBody>
          <a:bodyPr/>
          <a:lstStyle/>
          <a:p>
            <a:pPr eaLnBrk="1" hangingPunct="1"/>
            <a:endParaRPr lang="en-US" smtClean="0"/>
          </a:p>
        </p:txBody>
      </p:sp>
      <p:sp>
        <p:nvSpPr>
          <p:cNvPr id="26628" name="Rectangle 3"/>
          <p:cNvSpPr>
            <a:spLocks noGrp="1" noChangeArrowheads="1"/>
          </p:cNvSpPr>
          <p:nvPr>
            <p:ph type="body" idx="1"/>
          </p:nvPr>
        </p:nvSpPr>
        <p:spPr/>
        <p:txBody>
          <a:bodyPr/>
          <a:lstStyle/>
          <a:p>
            <a:pPr eaLnBrk="1" hangingPunct="1"/>
            <a:endParaRPr lang="en-US" smtClean="0"/>
          </a:p>
        </p:txBody>
      </p:sp>
      <p:pic>
        <p:nvPicPr>
          <p:cNvPr id="166917" name="Picture 5"/>
          <p:cNvPicPr>
            <a:picLocks noChangeAspect="1" noChangeArrowheads="1"/>
          </p:cNvPicPr>
          <p:nvPr/>
        </p:nvPicPr>
        <p:blipFill>
          <a:blip r:embed="rId2" cstate="print"/>
          <a:srcRect/>
          <a:stretch>
            <a:fillRect/>
          </a:stretch>
        </p:blipFill>
        <p:spPr bwMode="auto">
          <a:xfrm>
            <a:off x="5086350" y="1495425"/>
            <a:ext cx="4057650" cy="4905375"/>
          </a:xfrm>
          <a:prstGeom prst="rect">
            <a:avLst/>
          </a:prstGeom>
          <a:noFill/>
          <a:ln w="9525">
            <a:noFill/>
            <a:miter lim="800000"/>
            <a:headEnd/>
            <a:tailEnd/>
          </a:ln>
        </p:spPr>
      </p:pic>
      <p:sp>
        <p:nvSpPr>
          <p:cNvPr id="26630" name="Oval 6"/>
          <p:cNvSpPr>
            <a:spLocks noChangeArrowheads="1"/>
          </p:cNvSpPr>
          <p:nvPr/>
        </p:nvSpPr>
        <p:spPr bwMode="auto">
          <a:xfrm>
            <a:off x="4953000" y="4800600"/>
            <a:ext cx="1752600" cy="304800"/>
          </a:xfrm>
          <a:prstGeom prst="ellipse">
            <a:avLst/>
          </a:prstGeom>
          <a:noFill/>
          <a:ln w="9525">
            <a:solidFill>
              <a:srgbClr val="FF3300"/>
            </a:solidFill>
            <a:round/>
            <a:headEnd/>
            <a:tailEnd/>
          </a:ln>
        </p:spPr>
        <p:txBody>
          <a:bodyPr wrap="none" anchor="ctr"/>
          <a:lstStyle/>
          <a:p>
            <a:pPr algn="ctr"/>
            <a:endParaRPr lang="en-US">
              <a:solidFill>
                <a:srgbClr val="FF3300"/>
              </a:solidFill>
            </a:endParaRPr>
          </a:p>
        </p:txBody>
      </p:sp>
      <p:sp>
        <p:nvSpPr>
          <p:cNvPr id="26631" name="AutoShape 7"/>
          <p:cNvSpPr>
            <a:spLocks noChangeArrowheads="1"/>
          </p:cNvSpPr>
          <p:nvPr/>
        </p:nvSpPr>
        <p:spPr bwMode="auto">
          <a:xfrm>
            <a:off x="304800" y="1752600"/>
            <a:ext cx="4724400" cy="2743200"/>
          </a:xfrm>
          <a:prstGeom prst="wedgeRectCallout">
            <a:avLst>
              <a:gd name="adj1" fmla="val 51278"/>
              <a:gd name="adj2" fmla="val 62963"/>
            </a:avLst>
          </a:prstGeom>
          <a:solidFill>
            <a:srgbClr val="F6E0FC"/>
          </a:solidFill>
          <a:ln w="9525">
            <a:solidFill>
              <a:schemeClr val="tx1"/>
            </a:solidFill>
            <a:miter lim="800000"/>
            <a:headEnd/>
            <a:tailEnd/>
          </a:ln>
        </p:spPr>
        <p:txBody>
          <a:bodyPr/>
          <a:lstStyle/>
          <a:p>
            <a:pPr algn="just"/>
            <a:r>
              <a:rPr lang="en-US" sz="2400">
                <a:latin typeface="Times New Roman" pitchFamily="18" charset="0"/>
              </a:rPr>
              <a:t>+ Chân điểu khiển hoạt động của CPU theo chế độ MIN/MAX. </a:t>
            </a:r>
          </a:p>
          <a:p>
            <a:pPr algn="just"/>
            <a:r>
              <a:rPr lang="en-US" sz="2400">
                <a:latin typeface="Times New Roman" pitchFamily="18" charset="0"/>
              </a:rPr>
              <a:t>+ </a:t>
            </a:r>
            <a:r>
              <a:rPr lang="en-US" sz="2400">
                <a:solidFill>
                  <a:srgbClr val="FF0000"/>
                </a:solidFill>
                <a:latin typeface="Times New Roman" pitchFamily="18" charset="0"/>
              </a:rPr>
              <a:t>MIN MODE</a:t>
            </a:r>
            <a:r>
              <a:rPr lang="en-US" sz="2400">
                <a:latin typeface="Times New Roman" pitchFamily="18" charset="0"/>
              </a:rPr>
              <a:t>:  khi chân này nối trực tiếp vào nguồn 5V không qua điện trở. </a:t>
            </a:r>
          </a:p>
          <a:p>
            <a:pPr algn="just"/>
            <a:r>
              <a:rPr lang="en-US" sz="2400">
                <a:latin typeface="Times New Roman" pitchFamily="18" charset="0"/>
              </a:rPr>
              <a:t>+ </a:t>
            </a:r>
            <a:r>
              <a:rPr lang="en-US" sz="2400">
                <a:solidFill>
                  <a:srgbClr val="FF0000"/>
                </a:solidFill>
                <a:latin typeface="Times New Roman" pitchFamily="18" charset="0"/>
              </a:rPr>
              <a:t>MAX MODE</a:t>
            </a:r>
            <a:r>
              <a:rPr lang="en-US" sz="2400">
                <a:latin typeface="Times New Roman" pitchFamily="18" charset="0"/>
              </a:rPr>
              <a:t>: khi chân này nối đất. </a:t>
            </a:r>
          </a:p>
          <a:p>
            <a:pPr algn="just"/>
            <a:endParaRPr lang="en-US" sz="2400">
              <a:latin typeface="Times New Roman" pitchFamily="18"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amond(in)">
                                      <p:cBhvr>
                                        <p:cTn id="7" dur="10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www.themegallery.com</a:t>
            </a:r>
          </a:p>
        </p:txBody>
      </p:sp>
      <p:sp>
        <p:nvSpPr>
          <p:cNvPr id="27651" name="Rectangle 2"/>
          <p:cNvSpPr>
            <a:spLocks noGrp="1" noChangeArrowheads="1"/>
          </p:cNvSpPr>
          <p:nvPr>
            <p:ph type="title"/>
          </p:nvPr>
        </p:nvSpPr>
        <p:spPr>
          <a:xfrm>
            <a:off x="609600" y="350838"/>
            <a:ext cx="8077200" cy="868362"/>
          </a:xfrm>
        </p:spPr>
        <p:txBody>
          <a:bodyPr>
            <a:normAutofit/>
          </a:bodyPr>
          <a:lstStyle/>
          <a:p>
            <a:pPr eaLnBrk="1" hangingPunct="1"/>
            <a:r>
              <a:rPr lang="en-US" sz="3600" b="1" dirty="0" err="1" smtClean="0">
                <a:latin typeface="Times New Roman" pitchFamily="18" charset="0"/>
              </a:rPr>
              <a:t>Chế</a:t>
            </a:r>
            <a:r>
              <a:rPr lang="en-US" sz="3600" b="1" dirty="0" smtClean="0">
                <a:latin typeface="Times New Roman" pitchFamily="18" charset="0"/>
              </a:rPr>
              <a:t> </a:t>
            </a:r>
            <a:r>
              <a:rPr lang="en-US" sz="3600" b="1" dirty="0" err="1" smtClean="0">
                <a:latin typeface="Times New Roman" pitchFamily="18" charset="0"/>
              </a:rPr>
              <a:t>độ</a:t>
            </a:r>
            <a:r>
              <a:rPr lang="en-US" sz="3600" b="1" dirty="0" smtClean="0">
                <a:latin typeface="Times New Roman" pitchFamily="18" charset="0"/>
              </a:rPr>
              <a:t> </a:t>
            </a:r>
            <a:r>
              <a:rPr lang="en-US" sz="3600" b="1" dirty="0" err="1" smtClean="0">
                <a:latin typeface="Times New Roman" pitchFamily="18" charset="0"/>
              </a:rPr>
              <a:t>làm</a:t>
            </a:r>
            <a:r>
              <a:rPr lang="en-US" sz="3600" b="1" dirty="0" smtClean="0">
                <a:latin typeface="Times New Roman" pitchFamily="18" charset="0"/>
              </a:rPr>
              <a:t> </a:t>
            </a:r>
            <a:r>
              <a:rPr lang="en-US" sz="3600" b="1" dirty="0" err="1" smtClean="0">
                <a:latin typeface="Times New Roman" pitchFamily="18" charset="0"/>
              </a:rPr>
              <a:t>việc</a:t>
            </a:r>
            <a:r>
              <a:rPr lang="en-US" sz="3600" b="1" dirty="0" smtClean="0">
                <a:latin typeface="Times New Roman" pitchFamily="18" charset="0"/>
              </a:rPr>
              <a:t> </a:t>
            </a:r>
            <a:r>
              <a:rPr lang="en-US" sz="3600" b="1" dirty="0" err="1" smtClean="0">
                <a:latin typeface="Times New Roman" pitchFamily="18" charset="0"/>
              </a:rPr>
              <a:t>của</a:t>
            </a:r>
            <a:r>
              <a:rPr lang="en-US" sz="3600" b="1" dirty="0" smtClean="0">
                <a:latin typeface="Times New Roman" pitchFamily="18" charset="0"/>
              </a:rPr>
              <a:t> CPU</a:t>
            </a:r>
          </a:p>
        </p:txBody>
      </p:sp>
      <p:sp>
        <p:nvSpPr>
          <p:cNvPr id="27652" name="Rectangle 3"/>
          <p:cNvSpPr>
            <a:spLocks noGrp="1" noChangeArrowheads="1"/>
          </p:cNvSpPr>
          <p:nvPr>
            <p:ph type="body" idx="1"/>
          </p:nvPr>
        </p:nvSpPr>
        <p:spPr>
          <a:xfrm>
            <a:off x="381000" y="1447800"/>
            <a:ext cx="8305800" cy="4572000"/>
          </a:xfrm>
        </p:spPr>
        <p:txBody>
          <a:bodyPr/>
          <a:lstStyle/>
          <a:p>
            <a:pPr eaLnBrk="1" hangingPunct="1"/>
            <a:r>
              <a:rPr lang="en-US" dirty="0" smtClean="0">
                <a:latin typeface="Times New Roman" pitchFamily="18" charset="0"/>
              </a:rPr>
              <a:t> 8088 </a:t>
            </a:r>
            <a:r>
              <a:rPr lang="en-US" dirty="0" err="1" smtClean="0">
                <a:latin typeface="Times New Roman" pitchFamily="18" charset="0"/>
              </a:rPr>
              <a:t>làm</a:t>
            </a:r>
            <a:r>
              <a:rPr lang="en-US" dirty="0" smtClean="0">
                <a:latin typeface="Times New Roman" pitchFamily="18" charset="0"/>
              </a:rPr>
              <a:t> </a:t>
            </a:r>
            <a:r>
              <a:rPr lang="en-US" dirty="0" err="1" smtClean="0">
                <a:latin typeface="Times New Roman" pitchFamily="18" charset="0"/>
              </a:rPr>
              <a:t>việc</a:t>
            </a:r>
            <a:r>
              <a:rPr lang="en-US" dirty="0" smtClean="0">
                <a:latin typeface="Times New Roman" pitchFamily="18" charset="0"/>
              </a:rPr>
              <a:t> ở </a:t>
            </a:r>
            <a:r>
              <a:rPr lang="en-US" dirty="0" err="1" smtClean="0">
                <a:latin typeface="Times New Roman" pitchFamily="18" charset="0"/>
              </a:rPr>
              <a:t>hai</a:t>
            </a:r>
            <a:r>
              <a:rPr lang="en-US" dirty="0" smtClean="0">
                <a:latin typeface="Times New Roman" pitchFamily="18" charset="0"/>
              </a:rPr>
              <a:t> </a:t>
            </a:r>
            <a:r>
              <a:rPr lang="en-US" dirty="0" err="1" smtClean="0">
                <a:latin typeface="Times New Roman" pitchFamily="18" charset="0"/>
              </a:rPr>
              <a:t>chế</a:t>
            </a:r>
            <a:r>
              <a:rPr lang="en-US" dirty="0" smtClean="0">
                <a:latin typeface="Times New Roman" pitchFamily="18" charset="0"/>
              </a:rPr>
              <a:t> </a:t>
            </a:r>
            <a:r>
              <a:rPr lang="en-US" dirty="0" err="1" smtClean="0">
                <a:latin typeface="Times New Roman" pitchFamily="18" charset="0"/>
              </a:rPr>
              <a:t>độ</a:t>
            </a:r>
            <a:r>
              <a:rPr lang="en-US" dirty="0" smtClean="0">
                <a:latin typeface="Times New Roman" pitchFamily="18" charset="0"/>
              </a:rPr>
              <a:t> </a:t>
            </a:r>
            <a:r>
              <a:rPr lang="en-US" dirty="0" err="1" smtClean="0">
                <a:latin typeface="Times New Roman" pitchFamily="18" charset="0"/>
              </a:rPr>
              <a:t>khác</a:t>
            </a:r>
            <a:r>
              <a:rPr lang="en-US" dirty="0" smtClean="0">
                <a:latin typeface="Times New Roman" pitchFamily="18" charset="0"/>
              </a:rPr>
              <a:t> </a:t>
            </a:r>
            <a:r>
              <a:rPr lang="en-US" dirty="0" err="1" smtClean="0">
                <a:latin typeface="Times New Roman" pitchFamily="18" charset="0"/>
              </a:rPr>
              <a:t>nhau</a:t>
            </a:r>
            <a:r>
              <a:rPr lang="en-US" dirty="0" smtClean="0">
                <a:latin typeface="Times New Roman" pitchFamily="18" charset="0"/>
              </a:rPr>
              <a:t> </a:t>
            </a:r>
            <a:r>
              <a:rPr lang="en-US" dirty="0" err="1" smtClean="0">
                <a:latin typeface="Times New Roman" pitchFamily="18" charset="0"/>
              </a:rPr>
              <a:t>nên</a:t>
            </a:r>
            <a:r>
              <a:rPr lang="en-US" dirty="0" smtClean="0">
                <a:latin typeface="Times New Roman" pitchFamily="18" charset="0"/>
              </a:rPr>
              <a:t> </a:t>
            </a:r>
            <a:r>
              <a:rPr lang="en-US" dirty="0" err="1" smtClean="0">
                <a:latin typeface="Times New Roman" pitchFamily="18" charset="0"/>
              </a:rPr>
              <a:t>có</a:t>
            </a:r>
            <a:r>
              <a:rPr lang="en-US" dirty="0" smtClean="0">
                <a:latin typeface="Times New Roman" pitchFamily="18" charset="0"/>
              </a:rPr>
              <a:t> </a:t>
            </a:r>
            <a:r>
              <a:rPr lang="en-US" dirty="0" err="1" smtClean="0">
                <a:latin typeface="Times New Roman" pitchFamily="18" charset="0"/>
              </a:rPr>
              <a:t>một</a:t>
            </a:r>
            <a:r>
              <a:rPr lang="en-US" dirty="0" smtClean="0">
                <a:latin typeface="Times New Roman" pitchFamily="18" charset="0"/>
              </a:rPr>
              <a:t> </a:t>
            </a:r>
            <a:r>
              <a:rPr lang="en-US" dirty="0" err="1" smtClean="0">
                <a:latin typeface="Times New Roman" pitchFamily="18" charset="0"/>
              </a:rPr>
              <a:t>số</a:t>
            </a:r>
            <a:r>
              <a:rPr lang="en-US" dirty="0" smtClean="0">
                <a:latin typeface="Times New Roman" pitchFamily="18" charset="0"/>
              </a:rPr>
              <a:t> </a:t>
            </a:r>
            <a:r>
              <a:rPr lang="en-US" dirty="0" err="1" smtClean="0">
                <a:latin typeface="Times New Roman" pitchFamily="18" charset="0"/>
              </a:rPr>
              <a:t>chân</a:t>
            </a:r>
            <a:r>
              <a:rPr lang="en-US" dirty="0" smtClean="0">
                <a:latin typeface="Times New Roman" pitchFamily="18" charset="0"/>
              </a:rPr>
              <a:t> </a:t>
            </a:r>
            <a:r>
              <a:rPr lang="en-US" dirty="0" err="1" smtClean="0">
                <a:latin typeface="Times New Roman" pitchFamily="18" charset="0"/>
              </a:rPr>
              <a:t>tín</a:t>
            </a:r>
            <a:r>
              <a:rPr lang="en-US" dirty="0" smtClean="0">
                <a:latin typeface="Times New Roman" pitchFamily="18" charset="0"/>
              </a:rPr>
              <a:t> </a:t>
            </a:r>
            <a:r>
              <a:rPr lang="en-US" dirty="0" err="1" smtClean="0">
                <a:latin typeface="Times New Roman" pitchFamily="18" charset="0"/>
              </a:rPr>
              <a:t>hiệu</a:t>
            </a:r>
            <a:r>
              <a:rPr lang="en-US" dirty="0" smtClean="0">
                <a:latin typeface="Times New Roman" pitchFamily="18" charset="0"/>
              </a:rPr>
              <a:t> </a:t>
            </a:r>
            <a:r>
              <a:rPr lang="en-US" dirty="0" err="1" smtClean="0">
                <a:latin typeface="Times New Roman" pitchFamily="18" charset="0"/>
              </a:rPr>
              <a:t>phụ</a:t>
            </a:r>
            <a:r>
              <a:rPr lang="en-US" dirty="0" smtClean="0">
                <a:latin typeface="Times New Roman" pitchFamily="18" charset="0"/>
              </a:rPr>
              <a:t> </a:t>
            </a:r>
            <a:r>
              <a:rPr lang="en-US" dirty="0" err="1" smtClean="0">
                <a:latin typeface="Times New Roman" pitchFamily="18" charset="0"/>
              </a:rPr>
              <a:t>thuộc</a:t>
            </a:r>
            <a:r>
              <a:rPr lang="en-US" dirty="0" smtClean="0">
                <a:latin typeface="Times New Roman" pitchFamily="18" charset="0"/>
              </a:rPr>
              <a:t> </a:t>
            </a:r>
            <a:r>
              <a:rPr lang="en-US" dirty="0" err="1" smtClean="0">
                <a:latin typeface="Times New Roman" pitchFamily="18" charset="0"/>
              </a:rPr>
              <a:t>vào</a:t>
            </a:r>
            <a:r>
              <a:rPr lang="en-US" dirty="0" smtClean="0">
                <a:latin typeface="Times New Roman" pitchFamily="18" charset="0"/>
              </a:rPr>
              <a:t> </a:t>
            </a:r>
            <a:r>
              <a:rPr lang="en-US" dirty="0" err="1" smtClean="0">
                <a:latin typeface="Times New Roman" pitchFamily="18" charset="0"/>
              </a:rPr>
              <a:t>các</a:t>
            </a:r>
            <a:r>
              <a:rPr lang="en-US" dirty="0" smtClean="0">
                <a:latin typeface="Times New Roman" pitchFamily="18" charset="0"/>
              </a:rPr>
              <a:t> </a:t>
            </a:r>
            <a:r>
              <a:rPr lang="en-US" dirty="0" err="1" smtClean="0">
                <a:latin typeface="Times New Roman" pitchFamily="18" charset="0"/>
              </a:rPr>
              <a:t>chế</a:t>
            </a:r>
            <a:r>
              <a:rPr lang="en-US" dirty="0" smtClean="0">
                <a:latin typeface="Times New Roman" pitchFamily="18" charset="0"/>
              </a:rPr>
              <a:t> </a:t>
            </a:r>
            <a:r>
              <a:rPr lang="en-US" dirty="0" err="1" smtClean="0">
                <a:latin typeface="Times New Roman" pitchFamily="18" charset="0"/>
              </a:rPr>
              <a:t>độ</a:t>
            </a:r>
            <a:r>
              <a:rPr lang="en-US" dirty="0" smtClean="0">
                <a:latin typeface="Times New Roman" pitchFamily="18" charset="0"/>
              </a:rPr>
              <a:t> </a:t>
            </a:r>
            <a:r>
              <a:rPr lang="en-US" dirty="0" err="1" smtClean="0">
                <a:latin typeface="Times New Roman" pitchFamily="18" charset="0"/>
              </a:rPr>
              <a:t>đó</a:t>
            </a:r>
            <a:r>
              <a:rPr lang="en-US" dirty="0" smtClean="0">
                <a:latin typeface="Times New Roman" pitchFamily="18" charset="0"/>
              </a:rPr>
              <a:t>.</a:t>
            </a:r>
          </a:p>
          <a:p>
            <a:pPr eaLnBrk="1" hangingPunct="1"/>
            <a:r>
              <a:rPr lang="en-US" b="1" dirty="0" err="1" smtClean="0">
                <a:latin typeface="Times New Roman" pitchFamily="18" charset="0"/>
              </a:rPr>
              <a:t>Chế</a:t>
            </a:r>
            <a:r>
              <a:rPr lang="en-US" b="1" dirty="0" smtClean="0">
                <a:latin typeface="Times New Roman" pitchFamily="18" charset="0"/>
              </a:rPr>
              <a:t> </a:t>
            </a:r>
            <a:r>
              <a:rPr lang="en-US" b="1" dirty="0" err="1" smtClean="0">
                <a:latin typeface="Times New Roman" pitchFamily="18" charset="0"/>
              </a:rPr>
              <a:t>độ</a:t>
            </a:r>
            <a:r>
              <a:rPr lang="en-US" b="1" dirty="0" smtClean="0">
                <a:latin typeface="Times New Roman" pitchFamily="18" charset="0"/>
              </a:rPr>
              <a:t> MIN: </a:t>
            </a:r>
            <a:r>
              <a:rPr lang="en-US" dirty="0" err="1" smtClean="0">
                <a:latin typeface="Times New Roman" pitchFamily="18" charset="0"/>
              </a:rPr>
              <a:t>Chân</a:t>
            </a:r>
            <a:r>
              <a:rPr lang="en-US" dirty="0" smtClean="0">
                <a:latin typeface="Times New Roman" pitchFamily="18" charset="0"/>
              </a:rPr>
              <a:t> MN/MX </a:t>
            </a:r>
            <a:r>
              <a:rPr lang="en-US" dirty="0" err="1" smtClean="0">
                <a:latin typeface="Times New Roman" pitchFamily="18" charset="0"/>
              </a:rPr>
              <a:t>được</a:t>
            </a:r>
            <a:r>
              <a:rPr lang="en-US" dirty="0" smtClean="0">
                <a:latin typeface="Times New Roman" pitchFamily="18" charset="0"/>
              </a:rPr>
              <a:t> </a:t>
            </a:r>
            <a:r>
              <a:rPr lang="en-US" dirty="0" err="1" smtClean="0">
                <a:latin typeface="Times New Roman" pitchFamily="18" charset="0"/>
              </a:rPr>
              <a:t>nối</a:t>
            </a:r>
            <a:r>
              <a:rPr lang="en-US" dirty="0" smtClean="0">
                <a:latin typeface="Times New Roman" pitchFamily="18" charset="0"/>
              </a:rPr>
              <a:t> </a:t>
            </a:r>
            <a:r>
              <a:rPr lang="en-US" dirty="0" err="1" smtClean="0">
                <a:latin typeface="Times New Roman" pitchFamily="18" charset="0"/>
              </a:rPr>
              <a:t>trực</a:t>
            </a:r>
            <a:r>
              <a:rPr lang="en-US" dirty="0" smtClean="0">
                <a:latin typeface="Times New Roman" pitchFamily="18" charset="0"/>
              </a:rPr>
              <a:t> </a:t>
            </a:r>
            <a:r>
              <a:rPr lang="en-US" dirty="0" err="1" smtClean="0">
                <a:latin typeface="Times New Roman" pitchFamily="18" charset="0"/>
              </a:rPr>
              <a:t>tiếp</a:t>
            </a:r>
            <a:r>
              <a:rPr lang="en-US" dirty="0" smtClean="0">
                <a:latin typeface="Times New Roman" pitchFamily="18" charset="0"/>
              </a:rPr>
              <a:t> </a:t>
            </a:r>
            <a:r>
              <a:rPr lang="en-US" dirty="0" err="1" smtClean="0">
                <a:latin typeface="Times New Roman" pitchFamily="18" charset="0"/>
              </a:rPr>
              <a:t>vào</a:t>
            </a:r>
            <a:r>
              <a:rPr lang="en-US" dirty="0" smtClean="0">
                <a:latin typeface="Times New Roman" pitchFamily="18" charset="0"/>
              </a:rPr>
              <a:t> </a:t>
            </a:r>
            <a:r>
              <a:rPr lang="en-US" dirty="0" err="1" smtClean="0">
                <a:latin typeface="Times New Roman" pitchFamily="18" charset="0"/>
              </a:rPr>
              <a:t>nguồn</a:t>
            </a:r>
            <a:r>
              <a:rPr lang="en-US" dirty="0" smtClean="0">
                <a:latin typeface="Times New Roman" pitchFamily="18" charset="0"/>
              </a:rPr>
              <a:t> +5V </a:t>
            </a:r>
            <a:r>
              <a:rPr lang="en-US" dirty="0" err="1" smtClean="0">
                <a:latin typeface="Times New Roman" pitchFamily="18" charset="0"/>
              </a:rPr>
              <a:t>không</a:t>
            </a:r>
            <a:r>
              <a:rPr lang="en-US" dirty="0" smtClean="0">
                <a:latin typeface="Times New Roman" pitchFamily="18" charset="0"/>
              </a:rPr>
              <a:t> qua </a:t>
            </a:r>
            <a:r>
              <a:rPr lang="en-US" dirty="0" err="1" smtClean="0">
                <a:latin typeface="Times New Roman" pitchFamily="18" charset="0"/>
              </a:rPr>
              <a:t>điện</a:t>
            </a:r>
            <a:r>
              <a:rPr lang="en-US" dirty="0" smtClean="0">
                <a:latin typeface="Times New Roman" pitchFamily="18" charset="0"/>
              </a:rPr>
              <a:t> </a:t>
            </a:r>
            <a:r>
              <a:rPr lang="en-US" dirty="0" err="1" smtClean="0">
                <a:latin typeface="Times New Roman" pitchFamily="18" charset="0"/>
              </a:rPr>
              <a:t>trở</a:t>
            </a:r>
            <a:r>
              <a:rPr lang="en-US" dirty="0" smtClean="0">
                <a:latin typeface="Times New Roman" pitchFamily="18" charset="0"/>
              </a:rPr>
              <a:t> </a:t>
            </a:r>
          </a:p>
          <a:p>
            <a:pPr eaLnBrk="1" hangingPunct="1"/>
            <a:r>
              <a:rPr lang="en-US" b="1" dirty="0" err="1" smtClean="0">
                <a:latin typeface="Times New Roman" pitchFamily="18" charset="0"/>
              </a:rPr>
              <a:t>Chế</a:t>
            </a:r>
            <a:r>
              <a:rPr lang="en-US" b="1" dirty="0" smtClean="0">
                <a:latin typeface="Times New Roman" pitchFamily="18" charset="0"/>
              </a:rPr>
              <a:t> </a:t>
            </a:r>
            <a:r>
              <a:rPr lang="en-US" b="1" dirty="0" err="1" smtClean="0">
                <a:latin typeface="Times New Roman" pitchFamily="18" charset="0"/>
              </a:rPr>
              <a:t>độ</a:t>
            </a:r>
            <a:r>
              <a:rPr lang="en-US" b="1" dirty="0" smtClean="0">
                <a:latin typeface="Times New Roman" pitchFamily="18" charset="0"/>
              </a:rPr>
              <a:t> MAX: </a:t>
            </a:r>
            <a:r>
              <a:rPr lang="en-US" dirty="0" err="1" smtClean="0">
                <a:latin typeface="Times New Roman" pitchFamily="18" charset="0"/>
              </a:rPr>
              <a:t>Chế</a:t>
            </a:r>
            <a:r>
              <a:rPr lang="en-US" dirty="0" smtClean="0">
                <a:latin typeface="Times New Roman" pitchFamily="18" charset="0"/>
              </a:rPr>
              <a:t> </a:t>
            </a:r>
            <a:r>
              <a:rPr lang="en-US" dirty="0" err="1" smtClean="0">
                <a:latin typeface="Times New Roman" pitchFamily="18" charset="0"/>
              </a:rPr>
              <a:t>độ</a:t>
            </a:r>
            <a:r>
              <a:rPr lang="en-US" dirty="0" smtClean="0">
                <a:latin typeface="Times New Roman" pitchFamily="18" charset="0"/>
              </a:rPr>
              <a:t> MAX </a:t>
            </a:r>
            <a:r>
              <a:rPr lang="en-US" dirty="0" err="1" smtClean="0">
                <a:latin typeface="Times New Roman" pitchFamily="18" charset="0"/>
              </a:rPr>
              <a:t>được</a:t>
            </a:r>
            <a:r>
              <a:rPr lang="en-US" dirty="0" smtClean="0">
                <a:latin typeface="Times New Roman" pitchFamily="18" charset="0"/>
              </a:rPr>
              <a:t> </a:t>
            </a:r>
            <a:r>
              <a:rPr lang="en-US" dirty="0" err="1" smtClean="0">
                <a:latin typeface="Times New Roman" pitchFamily="18" charset="0"/>
              </a:rPr>
              <a:t>chọn</a:t>
            </a:r>
            <a:r>
              <a:rPr lang="en-US" dirty="0" smtClean="0">
                <a:latin typeface="Times New Roman" pitchFamily="18" charset="0"/>
              </a:rPr>
              <a:t> </a:t>
            </a:r>
            <a:r>
              <a:rPr lang="en-US" dirty="0" err="1" smtClean="0">
                <a:latin typeface="Times New Roman" pitchFamily="18" charset="0"/>
              </a:rPr>
              <a:t>khi</a:t>
            </a:r>
            <a:r>
              <a:rPr lang="en-US" dirty="0" smtClean="0">
                <a:latin typeface="Times New Roman" pitchFamily="18" charset="0"/>
              </a:rPr>
              <a:t> </a:t>
            </a:r>
            <a:r>
              <a:rPr lang="en-US" dirty="0" err="1" smtClean="0">
                <a:latin typeface="Times New Roman" pitchFamily="18" charset="0"/>
              </a:rPr>
              <a:t>chân</a:t>
            </a:r>
            <a:r>
              <a:rPr lang="en-US" dirty="0" smtClean="0">
                <a:latin typeface="Times New Roman" pitchFamily="18" charset="0"/>
              </a:rPr>
              <a:t> </a:t>
            </a:r>
            <a:r>
              <a:rPr lang="en-US" dirty="0" err="1" smtClean="0">
                <a:latin typeface="Times New Roman" pitchFamily="18" charset="0"/>
              </a:rPr>
              <a:t>này</a:t>
            </a:r>
            <a:r>
              <a:rPr lang="en-US" dirty="0" smtClean="0">
                <a:latin typeface="Times New Roman" pitchFamily="18" charset="0"/>
              </a:rPr>
              <a:t> </a:t>
            </a:r>
            <a:r>
              <a:rPr lang="en-US" dirty="0" err="1" smtClean="0">
                <a:latin typeface="Times New Roman" pitchFamily="18" charset="0"/>
              </a:rPr>
              <a:t>nối</a:t>
            </a:r>
            <a:r>
              <a:rPr lang="en-US" dirty="0" smtClean="0">
                <a:latin typeface="Times New Roman" pitchFamily="18" charset="0"/>
              </a:rPr>
              <a:t> </a:t>
            </a:r>
            <a:r>
              <a:rPr lang="en-US" dirty="0" err="1" smtClean="0">
                <a:latin typeface="Times New Roman" pitchFamily="18" charset="0"/>
              </a:rPr>
              <a:t>đất</a:t>
            </a:r>
            <a:r>
              <a:rPr lang="en-US" dirty="0" smtClean="0">
                <a:latin typeface="Times New Roman" pitchFamily="18" charset="0"/>
              </a:rPr>
              <a:t> </a:t>
            </a:r>
          </a:p>
        </p:txBody>
      </p:sp>
    </p:spTree>
  </p:cSld>
  <p:clrMapOvr>
    <a:masterClrMapping/>
  </p:clrMapOvr>
  <p:transition spd="slow">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www.themegallery.com</a:t>
            </a:r>
          </a:p>
        </p:txBody>
      </p:sp>
      <p:sp>
        <p:nvSpPr>
          <p:cNvPr id="28675" name="Rectangle 2"/>
          <p:cNvSpPr>
            <a:spLocks noGrp="1" noChangeArrowheads="1"/>
          </p:cNvSpPr>
          <p:nvPr>
            <p:ph type="title"/>
          </p:nvPr>
        </p:nvSpPr>
        <p:spPr>
          <a:xfrm>
            <a:off x="457200" y="274638"/>
            <a:ext cx="8229600" cy="639762"/>
          </a:xfrm>
        </p:spPr>
        <p:txBody>
          <a:bodyPr/>
          <a:lstStyle/>
          <a:p>
            <a:pPr eaLnBrk="1" hangingPunct="1"/>
            <a:r>
              <a:rPr lang="en-US" sz="2800" b="1" dirty="0" err="1" smtClean="0">
                <a:solidFill>
                  <a:schemeClr val="tx1"/>
                </a:solidFill>
              </a:rPr>
              <a:t>Chế</a:t>
            </a:r>
            <a:r>
              <a:rPr lang="en-US" sz="2800" b="1" dirty="0" smtClean="0">
                <a:solidFill>
                  <a:schemeClr val="tx1"/>
                </a:solidFill>
              </a:rPr>
              <a:t> </a:t>
            </a:r>
            <a:r>
              <a:rPr lang="en-US" sz="2800" b="1" dirty="0" err="1" smtClean="0">
                <a:solidFill>
                  <a:schemeClr val="tx1"/>
                </a:solidFill>
              </a:rPr>
              <a:t>độ</a:t>
            </a:r>
            <a:r>
              <a:rPr lang="en-US" sz="2800" b="1" dirty="0" smtClean="0">
                <a:solidFill>
                  <a:schemeClr val="tx1"/>
                </a:solidFill>
              </a:rPr>
              <a:t> MIN</a:t>
            </a:r>
          </a:p>
        </p:txBody>
      </p:sp>
      <p:sp>
        <p:nvSpPr>
          <p:cNvPr id="28676" name="Rectangle 3"/>
          <p:cNvSpPr>
            <a:spLocks noGrp="1" noChangeArrowheads="1"/>
          </p:cNvSpPr>
          <p:nvPr>
            <p:ph type="body" idx="1"/>
          </p:nvPr>
        </p:nvSpPr>
        <p:spPr/>
        <p:txBody>
          <a:bodyPr/>
          <a:lstStyle/>
          <a:p>
            <a:pPr eaLnBrk="1" hangingPunct="1"/>
            <a:endParaRPr lang="en-US" smtClean="0"/>
          </a:p>
        </p:txBody>
      </p:sp>
      <p:sp>
        <p:nvSpPr>
          <p:cNvPr id="126981" name="AutoShape 5" descr="Blue tissue paper"/>
          <p:cNvSpPr>
            <a:spLocks/>
          </p:cNvSpPr>
          <p:nvPr/>
        </p:nvSpPr>
        <p:spPr bwMode="auto">
          <a:xfrm>
            <a:off x="304800" y="1143000"/>
            <a:ext cx="4419600" cy="1981200"/>
          </a:xfrm>
          <a:prstGeom prst="borderCallout1">
            <a:avLst>
              <a:gd name="adj1" fmla="val 5769"/>
              <a:gd name="adj2" fmla="val 101722"/>
              <a:gd name="adj3" fmla="val 19870"/>
              <a:gd name="adj4" fmla="val 107292"/>
            </a:avLst>
          </a:prstGeom>
          <a:blipFill dpi="0" rotWithShape="1">
            <a:blip r:embed="rId2" cstate="print"/>
            <a:srcRect/>
            <a:tile tx="0" ty="0" sx="100000" sy="100000" flip="none" algn="tl"/>
          </a:blipFill>
          <a:ln w="9525">
            <a:solidFill>
              <a:srgbClr val="FF0000"/>
            </a:solidFill>
            <a:miter lim="800000"/>
            <a:headEnd/>
            <a:tailEnd/>
          </a:ln>
        </p:spPr>
        <p:txBody>
          <a:bodyPr/>
          <a:lstStyle/>
          <a:p>
            <a:r>
              <a:rPr lang="en-US" sz="2200">
                <a:latin typeface="Times New Roman" pitchFamily="18" charset="0"/>
              </a:rPr>
              <a:t>+ [O] Write. </a:t>
            </a:r>
            <a:r>
              <a:rPr lang="en-US" sz="2200" b="1">
                <a:solidFill>
                  <a:srgbClr val="FF0000"/>
                </a:solidFill>
                <a:latin typeface="Times New Roman" pitchFamily="18" charset="0"/>
              </a:rPr>
              <a:t>Xung cho phép ghi</a:t>
            </a:r>
            <a:r>
              <a:rPr lang="en-US" sz="2200">
                <a:solidFill>
                  <a:srgbClr val="FF0000"/>
                </a:solidFill>
                <a:latin typeface="Times New Roman" pitchFamily="18" charset="0"/>
              </a:rPr>
              <a:t>.</a:t>
            </a:r>
            <a:r>
              <a:rPr lang="en-US" sz="2200">
                <a:latin typeface="Times New Roman" pitchFamily="18" charset="0"/>
              </a:rPr>
              <a:t> </a:t>
            </a:r>
          </a:p>
          <a:p>
            <a:r>
              <a:rPr lang="en-US" sz="2200">
                <a:latin typeface="Times New Roman" pitchFamily="18" charset="0"/>
              </a:rPr>
              <a:t>+ Khi CPU = 0 thì trên bus dữ liệu các dữ liệu đã ổn định </a:t>
            </a:r>
          </a:p>
          <a:p>
            <a:r>
              <a:rPr lang="en-US" sz="2200">
                <a:latin typeface="Times New Roman" pitchFamily="18" charset="0"/>
              </a:rPr>
              <a:t>+ CPU=1 thì dữ liệu trên bus dữ liệu sẽ được ghi vào bộ nhớ </a:t>
            </a:r>
          </a:p>
          <a:p>
            <a:endParaRPr lang="en-US" sz="2200">
              <a:latin typeface="Times New Roman" pitchFamily="18" charset="0"/>
            </a:endParaRPr>
          </a:p>
        </p:txBody>
      </p:sp>
      <p:pic>
        <p:nvPicPr>
          <p:cNvPr id="126982" name="Picture 6"/>
          <p:cNvPicPr>
            <a:picLocks noChangeAspect="1" noChangeArrowheads="1"/>
          </p:cNvPicPr>
          <p:nvPr/>
        </p:nvPicPr>
        <p:blipFill>
          <a:blip r:embed="rId3" cstate="print"/>
          <a:srcRect/>
          <a:stretch>
            <a:fillRect/>
          </a:stretch>
        </p:blipFill>
        <p:spPr bwMode="auto">
          <a:xfrm>
            <a:off x="4991100" y="1447800"/>
            <a:ext cx="4076700" cy="4876800"/>
          </a:xfrm>
          <a:prstGeom prst="rect">
            <a:avLst/>
          </a:prstGeom>
          <a:noFill/>
          <a:ln w="9525">
            <a:noFill/>
            <a:miter lim="800000"/>
            <a:headEnd/>
            <a:tailEnd/>
          </a:ln>
        </p:spPr>
      </p:pic>
      <p:sp>
        <p:nvSpPr>
          <p:cNvPr id="126983" name="AutoShape 7"/>
          <p:cNvSpPr>
            <a:spLocks/>
          </p:cNvSpPr>
          <p:nvPr/>
        </p:nvSpPr>
        <p:spPr bwMode="auto">
          <a:xfrm>
            <a:off x="304800" y="3886200"/>
            <a:ext cx="4495800" cy="2743200"/>
          </a:xfrm>
          <a:prstGeom prst="borderCallout1">
            <a:avLst>
              <a:gd name="adj1" fmla="val 4167"/>
              <a:gd name="adj2" fmla="val 101694"/>
              <a:gd name="adj3" fmla="val -71065"/>
              <a:gd name="adj4" fmla="val 106287"/>
            </a:avLst>
          </a:prstGeom>
          <a:gradFill rotWithShape="1">
            <a:gsLst>
              <a:gs pos="0">
                <a:schemeClr val="bg1"/>
              </a:gs>
              <a:gs pos="100000">
                <a:srgbClr val="66FF33"/>
              </a:gs>
            </a:gsLst>
            <a:lin ang="5400000" scaled="1"/>
          </a:gradFill>
          <a:ln w="9525">
            <a:solidFill>
              <a:schemeClr val="tx1"/>
            </a:solidFill>
            <a:miter lim="800000"/>
            <a:headEnd/>
            <a:tailEnd/>
          </a:ln>
        </p:spPr>
        <p:txBody>
          <a:bodyPr/>
          <a:lstStyle/>
          <a:p>
            <a:pPr algn="just"/>
            <a:r>
              <a:rPr lang="en-US" sz="2000">
                <a:latin typeface="Times New Roman" pitchFamily="18" charset="0"/>
              </a:rPr>
              <a:t>IO/M : Cho phép chọn bộ nhớ hay thiết bị ngoại vi</a:t>
            </a:r>
          </a:p>
          <a:p>
            <a:endParaRPr lang="en-US" sz="2600">
              <a:latin typeface="Times New Roman" pitchFamily="18" charset="0"/>
            </a:endParaRPr>
          </a:p>
          <a:p>
            <a:r>
              <a:rPr lang="en-US" sz="2200">
                <a:latin typeface="Times New Roman" pitchFamily="18" charset="0"/>
              </a:rPr>
              <a:t>+ IO/M = 0 chọn bộ nhớ làm việc với cpu</a:t>
            </a:r>
          </a:p>
          <a:p>
            <a:r>
              <a:rPr lang="en-US" sz="2200">
                <a:latin typeface="Times New Roman" pitchFamily="18" charset="0"/>
              </a:rPr>
              <a:t>+ IO/M =1 chọn thiết bị vào/ra làm việc với CPU.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box(in)">
                                      <p:cBhvr>
                                        <p:cTn id="7" dur="3000"/>
                                        <p:tgtEl>
                                          <p:spTgt spid="12698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 calcmode="lin" valueType="num">
                                      <p:cBhvr>
                                        <p:cTn id="12" dur="3000" fill="hold"/>
                                        <p:tgtEl>
                                          <p:spTgt spid="126981"/>
                                        </p:tgtEl>
                                        <p:attrNameLst>
                                          <p:attrName>ppt_w</p:attrName>
                                        </p:attrNameLst>
                                      </p:cBhvr>
                                      <p:tavLst>
                                        <p:tav tm="0">
                                          <p:val>
                                            <p:fltVal val="0"/>
                                          </p:val>
                                        </p:tav>
                                        <p:tav tm="100000">
                                          <p:val>
                                            <p:strVal val="#ppt_w"/>
                                          </p:val>
                                        </p:tav>
                                      </p:tavLst>
                                    </p:anim>
                                    <p:anim calcmode="lin" valueType="num">
                                      <p:cBhvr>
                                        <p:cTn id="13" dur="3000" fill="hold"/>
                                        <p:tgtEl>
                                          <p:spTgt spid="126981"/>
                                        </p:tgtEl>
                                        <p:attrNameLst>
                                          <p:attrName>ppt_h</p:attrName>
                                        </p:attrNameLst>
                                      </p:cBhvr>
                                      <p:tavLst>
                                        <p:tav tm="0">
                                          <p:val>
                                            <p:fltVal val="0"/>
                                          </p:val>
                                        </p:tav>
                                        <p:tav tm="100000">
                                          <p:val>
                                            <p:strVal val="#ppt_h"/>
                                          </p:val>
                                        </p:tav>
                                      </p:tavLst>
                                    </p:anim>
                                    <p:anim calcmode="lin" valueType="num">
                                      <p:cBhvr>
                                        <p:cTn id="14" dur="3000" fill="hold"/>
                                        <p:tgtEl>
                                          <p:spTgt spid="126981"/>
                                        </p:tgtEl>
                                        <p:attrNameLst>
                                          <p:attrName>style.rotation</p:attrName>
                                        </p:attrNameLst>
                                      </p:cBhvr>
                                      <p:tavLst>
                                        <p:tav tm="0">
                                          <p:val>
                                            <p:fltVal val="360"/>
                                          </p:val>
                                        </p:tav>
                                        <p:tav tm="100000">
                                          <p:val>
                                            <p:fltVal val="0"/>
                                          </p:val>
                                        </p:tav>
                                      </p:tavLst>
                                    </p:anim>
                                    <p:animEffect transition="in" filter="fade">
                                      <p:cBhvr>
                                        <p:cTn id="15" dur="3000"/>
                                        <p:tgtEl>
                                          <p:spTgt spid="126981"/>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126983"/>
                                        </p:tgtEl>
                                        <p:attrNameLst>
                                          <p:attrName>style.visibility</p:attrName>
                                        </p:attrNameLst>
                                      </p:cBhvr>
                                      <p:to>
                                        <p:strVal val="visible"/>
                                      </p:to>
                                    </p:set>
                                    <p:anim calcmode="lin" valueType="num">
                                      <p:cBhvr>
                                        <p:cTn id="20" dur="3000" fill="hold"/>
                                        <p:tgtEl>
                                          <p:spTgt spid="126983"/>
                                        </p:tgtEl>
                                        <p:attrNameLst>
                                          <p:attrName>ppt_w</p:attrName>
                                        </p:attrNameLst>
                                      </p:cBhvr>
                                      <p:tavLst>
                                        <p:tav tm="0">
                                          <p:val>
                                            <p:fltVal val="0"/>
                                          </p:val>
                                        </p:tav>
                                        <p:tav tm="100000">
                                          <p:val>
                                            <p:strVal val="#ppt_w"/>
                                          </p:val>
                                        </p:tav>
                                      </p:tavLst>
                                    </p:anim>
                                    <p:anim calcmode="lin" valueType="num">
                                      <p:cBhvr>
                                        <p:cTn id="21" dur="3000" fill="hold"/>
                                        <p:tgtEl>
                                          <p:spTgt spid="126983"/>
                                        </p:tgtEl>
                                        <p:attrNameLst>
                                          <p:attrName>ppt_h</p:attrName>
                                        </p:attrNameLst>
                                      </p:cBhvr>
                                      <p:tavLst>
                                        <p:tav tm="0">
                                          <p:val>
                                            <p:fltVal val="0"/>
                                          </p:val>
                                        </p:tav>
                                        <p:tav tm="100000">
                                          <p:val>
                                            <p:strVal val="#ppt_h"/>
                                          </p:val>
                                        </p:tav>
                                      </p:tavLst>
                                    </p:anim>
                                    <p:anim calcmode="lin" valueType="num">
                                      <p:cBhvr>
                                        <p:cTn id="22" dur="3000" fill="hold"/>
                                        <p:tgtEl>
                                          <p:spTgt spid="126983"/>
                                        </p:tgtEl>
                                        <p:attrNameLst>
                                          <p:attrName>style.rotation</p:attrName>
                                        </p:attrNameLst>
                                      </p:cBhvr>
                                      <p:tavLst>
                                        <p:tav tm="0">
                                          <p:val>
                                            <p:fltVal val="360"/>
                                          </p:val>
                                        </p:tav>
                                        <p:tav tm="100000">
                                          <p:val>
                                            <p:fltVal val="0"/>
                                          </p:val>
                                        </p:tav>
                                      </p:tavLst>
                                    </p:anim>
                                    <p:animEffect transition="in" filter="fade">
                                      <p:cBhvr>
                                        <p:cTn id="23" dur="3000"/>
                                        <p:tgtEl>
                                          <p:spTgt spid="12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sz="quarter" idx="1"/>
          </p:nvPr>
        </p:nvSpPr>
        <p:spPr>
          <a:xfrm>
            <a:off x="381000" y="1219200"/>
            <a:ext cx="8229600" cy="51816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buFont typeface="Wingdings" pitchFamily="2" charset="2"/>
              <a:buNone/>
              <a:defRPr/>
            </a:pPr>
            <a:r>
              <a:rPr lang="en-US" sz="2100" b="1" dirty="0" smtClean="0">
                <a:latin typeface="Times New Roman" pitchFamily="18" charset="0"/>
              </a:rPr>
              <a:t>I - CẤU TRÚC BÊN TRONG VÀ NGUYÊN LÝ HOẠT ĐỘNG CỦA BỘ VI XỬ LÝ 8088</a:t>
            </a:r>
            <a:endParaRPr lang="vi-VN" sz="2100" b="1" dirty="0" smtClean="0">
              <a:latin typeface="Times New Roman" pitchFamily="18" charset="0"/>
            </a:endParaRPr>
          </a:p>
          <a:p>
            <a:pPr lvl="1" eaLnBrk="1" hangingPunct="1">
              <a:buFont typeface="Wingdings" pitchFamily="2" charset="2"/>
              <a:buNone/>
              <a:defRPr/>
            </a:pPr>
            <a:r>
              <a:rPr lang="vi-VN" sz="2100" dirty="0" smtClean="0">
                <a:latin typeface="Times New Roman" pitchFamily="18" charset="0"/>
              </a:rPr>
              <a:t>1. Sơ đồ khối của bộ vi xử lý 8088</a:t>
            </a:r>
          </a:p>
          <a:p>
            <a:pPr lvl="1" eaLnBrk="1" hangingPunct="1">
              <a:buFont typeface="Wingdings" pitchFamily="2" charset="2"/>
              <a:buNone/>
              <a:defRPr/>
            </a:pPr>
            <a:r>
              <a:rPr lang="vi-VN" sz="2100" dirty="0" smtClean="0">
                <a:latin typeface="Times New Roman" pitchFamily="18" charset="0"/>
              </a:rPr>
              <a:t>2. Nguyên lý hoạt động</a:t>
            </a:r>
            <a:endParaRPr lang="en-US" sz="2100" dirty="0" smtClean="0">
              <a:latin typeface="Times New Roman" pitchFamily="18" charset="0"/>
            </a:endParaRPr>
          </a:p>
          <a:p>
            <a:pPr lvl="1" eaLnBrk="1" hangingPunct="1">
              <a:buFont typeface="Wingdings" pitchFamily="2" charset="2"/>
              <a:buNone/>
              <a:defRPr/>
            </a:pPr>
            <a:r>
              <a:rPr lang="en-US" sz="2100" dirty="0" smtClean="0">
                <a:latin typeface="Times New Roman" pitchFamily="18" charset="0"/>
              </a:rPr>
              <a:t>3. </a:t>
            </a:r>
            <a:r>
              <a:rPr lang="en-US" sz="2100" dirty="0" err="1" smtClean="0">
                <a:latin typeface="Times New Roman" pitchFamily="18" charset="0"/>
              </a:rPr>
              <a:t>Các</a:t>
            </a:r>
            <a:r>
              <a:rPr lang="en-US" sz="2100" dirty="0" smtClean="0">
                <a:latin typeface="Times New Roman" pitchFamily="18" charset="0"/>
              </a:rPr>
              <a:t> </a:t>
            </a:r>
            <a:r>
              <a:rPr lang="en-US" sz="2100" dirty="0" err="1" smtClean="0">
                <a:latin typeface="Times New Roman" pitchFamily="18" charset="0"/>
              </a:rPr>
              <a:t>thanh</a:t>
            </a:r>
            <a:r>
              <a:rPr lang="en-US" sz="2100" dirty="0" smtClean="0">
                <a:latin typeface="Times New Roman" pitchFamily="18" charset="0"/>
              </a:rPr>
              <a:t> </a:t>
            </a:r>
            <a:r>
              <a:rPr lang="en-US" sz="2100" dirty="0" err="1" smtClean="0">
                <a:latin typeface="Times New Roman" pitchFamily="18" charset="0"/>
              </a:rPr>
              <a:t>ghi</a:t>
            </a:r>
            <a:r>
              <a:rPr lang="en-US" sz="2100" dirty="0" smtClean="0">
                <a:latin typeface="Times New Roman" pitchFamily="18" charset="0"/>
              </a:rPr>
              <a:t> </a:t>
            </a:r>
            <a:r>
              <a:rPr lang="en-US" sz="2100" dirty="0" err="1" smtClean="0">
                <a:latin typeface="Times New Roman" pitchFamily="18" charset="0"/>
              </a:rPr>
              <a:t>bên</a:t>
            </a:r>
            <a:r>
              <a:rPr lang="en-US" sz="2100" dirty="0" smtClean="0">
                <a:latin typeface="Times New Roman" pitchFamily="18" charset="0"/>
              </a:rPr>
              <a:t> </a:t>
            </a:r>
            <a:r>
              <a:rPr lang="en-US" sz="2100" dirty="0" err="1" smtClean="0">
                <a:latin typeface="Times New Roman" pitchFamily="18" charset="0"/>
              </a:rPr>
              <a:t>trong</a:t>
            </a:r>
            <a:r>
              <a:rPr lang="en-US" sz="2100" dirty="0" smtClean="0">
                <a:latin typeface="Times New Roman" pitchFamily="18" charset="0"/>
              </a:rPr>
              <a:t> </a:t>
            </a:r>
            <a:r>
              <a:rPr lang="en-US" sz="2100" dirty="0" err="1" smtClean="0">
                <a:latin typeface="Times New Roman" pitchFamily="18" charset="0"/>
              </a:rPr>
              <a:t>bộ</a:t>
            </a:r>
            <a:r>
              <a:rPr lang="en-US" sz="2100" dirty="0" smtClean="0">
                <a:latin typeface="Times New Roman" pitchFamily="18" charset="0"/>
              </a:rPr>
              <a:t> vi </a:t>
            </a:r>
            <a:r>
              <a:rPr lang="en-US" sz="2100" dirty="0" err="1" smtClean="0">
                <a:latin typeface="Times New Roman" pitchFamily="18" charset="0"/>
              </a:rPr>
              <a:t>xử</a:t>
            </a:r>
            <a:r>
              <a:rPr lang="en-US" sz="2100" dirty="0" smtClean="0">
                <a:latin typeface="Times New Roman" pitchFamily="18" charset="0"/>
              </a:rPr>
              <a:t> </a:t>
            </a:r>
            <a:r>
              <a:rPr lang="en-US" sz="2100" dirty="0" err="1" smtClean="0">
                <a:latin typeface="Times New Roman" pitchFamily="18" charset="0"/>
              </a:rPr>
              <a:t>lý</a:t>
            </a:r>
            <a:r>
              <a:rPr lang="en-US" sz="2100" dirty="0" smtClean="0">
                <a:latin typeface="Times New Roman" pitchFamily="18" charset="0"/>
              </a:rPr>
              <a:t> 8088</a:t>
            </a:r>
          </a:p>
          <a:p>
            <a:pPr lvl="1" eaLnBrk="1" hangingPunct="1">
              <a:buFont typeface="Wingdings" pitchFamily="2" charset="2"/>
              <a:buNone/>
              <a:defRPr/>
            </a:pPr>
            <a:r>
              <a:rPr lang="en-US" sz="2100" dirty="0" smtClean="0">
                <a:solidFill>
                  <a:schemeClr val="tx1">
                    <a:lumMod val="95000"/>
                    <a:lumOff val="5000"/>
                  </a:schemeClr>
                </a:solidFill>
                <a:latin typeface="Times New Roman" pitchFamily="18" charset="0"/>
              </a:rPr>
              <a:t>4. </a:t>
            </a:r>
            <a:r>
              <a:rPr lang="en-US" sz="2100" dirty="0" err="1" smtClean="0">
                <a:solidFill>
                  <a:schemeClr val="tx1">
                    <a:lumMod val="95000"/>
                    <a:lumOff val="5000"/>
                  </a:schemeClr>
                </a:solidFill>
                <a:latin typeface="Times New Roman" pitchFamily="18" charset="0"/>
              </a:rPr>
              <a:t>Cách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mã</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hóa</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lệnh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bộ</a:t>
            </a:r>
            <a:r>
              <a:rPr lang="en-US" sz="2100" dirty="0" smtClean="0">
                <a:solidFill>
                  <a:schemeClr val="tx1">
                    <a:lumMod val="95000"/>
                    <a:lumOff val="5000"/>
                  </a:schemeClr>
                </a:solidFill>
                <a:latin typeface="Times New Roman" pitchFamily="18" charset="0"/>
              </a:rPr>
              <a:t> vi </a:t>
            </a:r>
            <a:r>
              <a:rPr lang="en-US" sz="2100" dirty="0" err="1" smtClean="0">
                <a:solidFill>
                  <a:schemeClr val="tx1">
                    <a:lumMod val="95000"/>
                    <a:lumOff val="5000"/>
                  </a:schemeClr>
                </a:solidFill>
                <a:latin typeface="Times New Roman" pitchFamily="18" charset="0"/>
              </a:rPr>
              <a:t>xử</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lý</a:t>
            </a:r>
            <a:r>
              <a:rPr lang="en-US" sz="2100" dirty="0" smtClean="0">
                <a:solidFill>
                  <a:schemeClr val="tx1">
                    <a:lumMod val="95000"/>
                    <a:lumOff val="5000"/>
                  </a:schemeClr>
                </a:solidFill>
                <a:latin typeface="Times New Roman" pitchFamily="18" charset="0"/>
              </a:rPr>
              <a:t> 8088</a:t>
            </a:r>
          </a:p>
          <a:p>
            <a:pPr>
              <a:buNone/>
              <a:defRPr/>
            </a:pPr>
            <a:r>
              <a:rPr lang="en-US" sz="2100" b="1" dirty="0" smtClean="0">
                <a:solidFill>
                  <a:schemeClr val="tx1">
                    <a:lumMod val="95000"/>
                    <a:lumOff val="5000"/>
                  </a:schemeClr>
                </a:solidFill>
                <a:latin typeface="Times New Roman" pitchFamily="18" charset="0"/>
              </a:rPr>
              <a:t>II</a:t>
            </a:r>
            <a:r>
              <a:rPr lang="en-US" sz="2100" b="1" dirty="0" smtClean="0">
                <a:solidFill>
                  <a:srgbClr val="FF0000"/>
                </a:solidFill>
                <a:latin typeface="Times New Roman" pitchFamily="18" charset="0"/>
              </a:rPr>
              <a:t>. </a:t>
            </a:r>
            <a:r>
              <a:rPr lang="en-US" sz="2100" b="1" dirty="0" smtClean="0"/>
              <a:t>CÁC TÍN HIỆU CỦA 8088 VÀ MỘT SỐ MẠCH PHỤ TRỢ</a:t>
            </a:r>
          </a:p>
          <a:p>
            <a:pPr marL="731520" lvl="1" indent="-457200">
              <a:buFont typeface="+mj-lt"/>
              <a:buAutoNum type="arabicPeriod"/>
              <a:defRPr/>
            </a:pPr>
            <a:r>
              <a:rPr lang="en-US" sz="2100" dirty="0" smtClean="0">
                <a:latin typeface="Times New Roman" pitchFamily="18" charset="0"/>
              </a:rPr>
              <a:t>S</a:t>
            </a:r>
            <a:r>
              <a:rPr lang="vi-VN" sz="2100" dirty="0" smtClean="0">
                <a:latin typeface="Times New Roman" pitchFamily="18" charset="0"/>
              </a:rPr>
              <a:t>ơ đ</a:t>
            </a:r>
            <a:r>
              <a:rPr lang="en-US" sz="2100" dirty="0" smtClean="0">
                <a:latin typeface="Times New Roman" pitchFamily="18" charset="0"/>
              </a:rPr>
              <a:t>ồ</a:t>
            </a:r>
            <a:r>
              <a:rPr lang="vi-VN" sz="2100" dirty="0" smtClean="0">
                <a:latin typeface="Times New Roman" pitchFamily="18" charset="0"/>
              </a:rPr>
              <a:t> chân và các tín hi</a:t>
            </a:r>
            <a:r>
              <a:rPr lang="en-US" sz="2100" dirty="0" smtClean="0">
                <a:latin typeface="Times New Roman" pitchFamily="18" charset="0"/>
              </a:rPr>
              <a:t>ệ</a:t>
            </a:r>
            <a:r>
              <a:rPr lang="vi-VN" sz="2100" dirty="0" smtClean="0">
                <a:latin typeface="Times New Roman" pitchFamily="18" charset="0"/>
              </a:rPr>
              <a:t>u c</a:t>
            </a:r>
            <a:r>
              <a:rPr lang="en-US" sz="2100" dirty="0" smtClean="0">
                <a:latin typeface="Times New Roman" pitchFamily="18" charset="0"/>
              </a:rPr>
              <a:t>ủ</a:t>
            </a:r>
            <a:r>
              <a:rPr lang="vi-VN" sz="2100" dirty="0" smtClean="0">
                <a:latin typeface="Times New Roman" pitchFamily="18" charset="0"/>
              </a:rPr>
              <a:t>a 8088</a:t>
            </a:r>
            <a:r>
              <a:rPr lang="en-US" sz="2100" dirty="0" smtClean="0">
                <a:latin typeface="Times New Roman" pitchFamily="18" charset="0"/>
              </a:rPr>
              <a:t> </a:t>
            </a:r>
          </a:p>
          <a:p>
            <a:pPr marL="731520" lvl="1" indent="-457200">
              <a:buFont typeface="+mj-lt"/>
              <a:buAutoNum type="arabicPeriod"/>
              <a:defRPr/>
            </a:pPr>
            <a:r>
              <a:rPr lang="en-US" sz="2100" dirty="0" err="1" smtClean="0">
                <a:latin typeface="Times New Roman" pitchFamily="18" charset="0"/>
              </a:rPr>
              <a:t>Mạch</a:t>
            </a:r>
            <a:r>
              <a:rPr lang="en-US" sz="2100" dirty="0" smtClean="0">
                <a:latin typeface="Times New Roman" pitchFamily="18" charset="0"/>
              </a:rPr>
              <a:t> </a:t>
            </a:r>
            <a:r>
              <a:rPr lang="en-US" sz="2100" dirty="0" err="1" smtClean="0">
                <a:latin typeface="Times New Roman" pitchFamily="18" charset="0"/>
              </a:rPr>
              <a:t>tạo</a:t>
            </a:r>
            <a:r>
              <a:rPr lang="en-US" sz="2100" dirty="0" smtClean="0">
                <a:latin typeface="Times New Roman" pitchFamily="18" charset="0"/>
              </a:rPr>
              <a:t> </a:t>
            </a:r>
            <a:r>
              <a:rPr lang="en-US" sz="2100" dirty="0" err="1" smtClean="0">
                <a:latin typeface="Times New Roman" pitchFamily="18" charset="0"/>
              </a:rPr>
              <a:t>xung</a:t>
            </a:r>
            <a:r>
              <a:rPr lang="en-US" sz="2100" dirty="0" smtClean="0">
                <a:latin typeface="Times New Roman" pitchFamily="18" charset="0"/>
              </a:rPr>
              <a:t> </a:t>
            </a:r>
            <a:r>
              <a:rPr lang="en-US" sz="2100" dirty="0" err="1" smtClean="0">
                <a:latin typeface="Times New Roman" pitchFamily="18" charset="0"/>
              </a:rPr>
              <a:t>nhịp</a:t>
            </a:r>
            <a:r>
              <a:rPr lang="en-US" sz="2100" dirty="0" smtClean="0">
                <a:latin typeface="Times New Roman" pitchFamily="18" charset="0"/>
              </a:rPr>
              <a:t> 8284A</a:t>
            </a:r>
          </a:p>
          <a:p>
            <a:pPr marL="731520" lvl="1" indent="-457200" eaLnBrk="0" hangingPunct="0">
              <a:buFont typeface="+mj-lt"/>
              <a:buAutoNum type="arabicPeriod"/>
            </a:pPr>
            <a:r>
              <a:rPr lang="en-US" sz="2100" dirty="0" err="1" smtClean="0">
                <a:latin typeface="Times New Roman" pitchFamily="18" charset="0"/>
              </a:rPr>
              <a:t>Phân</a:t>
            </a:r>
            <a:r>
              <a:rPr lang="en-US" sz="2100" dirty="0" smtClean="0">
                <a:latin typeface="Times New Roman" pitchFamily="18" charset="0"/>
              </a:rPr>
              <a:t> </a:t>
            </a:r>
            <a:r>
              <a:rPr lang="en-US" sz="2100" dirty="0" err="1" smtClean="0">
                <a:latin typeface="Times New Roman" pitchFamily="18" charset="0"/>
              </a:rPr>
              <a:t>kênh</a:t>
            </a:r>
            <a:r>
              <a:rPr lang="en-US" sz="2100" dirty="0" smtClean="0">
                <a:latin typeface="Times New Roman" pitchFamily="18" charset="0"/>
              </a:rPr>
              <a:t> </a:t>
            </a:r>
            <a:r>
              <a:rPr lang="en-US" sz="2100" dirty="0" err="1" smtClean="0">
                <a:latin typeface="Times New Roman" pitchFamily="18" charset="0"/>
              </a:rPr>
              <a:t>để</a:t>
            </a:r>
            <a:r>
              <a:rPr lang="en-US" sz="2100" dirty="0" smtClean="0">
                <a:latin typeface="Times New Roman" pitchFamily="18" charset="0"/>
              </a:rPr>
              <a:t> </a:t>
            </a:r>
            <a:r>
              <a:rPr lang="en-US" sz="2100" dirty="0" err="1" smtClean="0">
                <a:latin typeface="Times New Roman" pitchFamily="18" charset="0"/>
              </a:rPr>
              <a:t>tách</a:t>
            </a:r>
            <a:r>
              <a:rPr lang="en-US" sz="2100" dirty="0" smtClean="0">
                <a:latin typeface="Times New Roman" pitchFamily="18" charset="0"/>
              </a:rPr>
              <a:t> </a:t>
            </a:r>
            <a:r>
              <a:rPr lang="en-US" sz="2100" dirty="0" err="1" smtClean="0">
                <a:latin typeface="Times New Roman" pitchFamily="18" charset="0"/>
              </a:rPr>
              <a:t>thông</a:t>
            </a:r>
            <a:r>
              <a:rPr lang="en-US" sz="2100" dirty="0" smtClean="0">
                <a:latin typeface="Times New Roman" pitchFamily="18" charset="0"/>
              </a:rPr>
              <a:t> tin</a:t>
            </a:r>
          </a:p>
          <a:p>
            <a:pPr marL="731520" lvl="1" indent="-457200" eaLnBrk="0" hangingPunct="0">
              <a:buFont typeface="+mj-lt"/>
              <a:buAutoNum type="arabicPeriod"/>
            </a:pPr>
            <a:r>
              <a:rPr lang="en-US" sz="2100" dirty="0" err="1" smtClean="0">
                <a:latin typeface="Times New Roman" pitchFamily="18" charset="0"/>
              </a:rPr>
              <a:t>Đệm</a:t>
            </a:r>
            <a:r>
              <a:rPr lang="en-US" sz="2100" dirty="0" smtClean="0">
                <a:latin typeface="Times New Roman" pitchFamily="18" charset="0"/>
              </a:rPr>
              <a:t> </a:t>
            </a:r>
            <a:r>
              <a:rPr lang="en-US" sz="2100" dirty="0" err="1" smtClean="0">
                <a:latin typeface="Times New Roman" pitchFamily="18" charset="0"/>
              </a:rPr>
              <a:t>cho</a:t>
            </a:r>
            <a:r>
              <a:rPr lang="en-US" sz="2100" dirty="0" smtClean="0">
                <a:latin typeface="Times New Roman" pitchFamily="18" charset="0"/>
              </a:rPr>
              <a:t> </a:t>
            </a:r>
            <a:r>
              <a:rPr lang="en-US" sz="2100" dirty="0" err="1" smtClean="0">
                <a:latin typeface="Times New Roman" pitchFamily="18" charset="0"/>
              </a:rPr>
              <a:t>các</a:t>
            </a:r>
            <a:r>
              <a:rPr lang="en-US" sz="2100" dirty="0" smtClean="0">
                <a:latin typeface="Times New Roman" pitchFamily="18" charset="0"/>
              </a:rPr>
              <a:t> bus </a:t>
            </a:r>
          </a:p>
          <a:p>
            <a:pPr>
              <a:buNone/>
              <a:defRPr/>
            </a:pPr>
            <a:endParaRPr lang="en-US" sz="2100" b="1" dirty="0" smtClean="0">
              <a:solidFill>
                <a:srgbClr val="FF0000"/>
              </a:solidFill>
              <a:latin typeface="Times New Roman" pitchFamily="18" charset="0"/>
            </a:endParaRPr>
          </a:p>
        </p:txBody>
      </p:sp>
      <p:sp>
        <p:nvSpPr>
          <p:cNvPr id="131075" name="Rectangle 3"/>
          <p:cNvSpPr>
            <a:spLocks noChangeArrowheads="1"/>
          </p:cNvSpPr>
          <p:nvPr/>
        </p:nvSpPr>
        <p:spPr bwMode="auto">
          <a:xfrm>
            <a:off x="0" y="0"/>
            <a:ext cx="9144000" cy="1219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3500" b="1" dirty="0" err="1" smtClean="0">
                <a:solidFill>
                  <a:srgbClr val="336600"/>
                </a:solidFill>
                <a:latin typeface="Times New Roman" pitchFamily="18" charset="0"/>
              </a:rPr>
              <a:t>Nội</a:t>
            </a:r>
            <a:r>
              <a:rPr lang="en-US" sz="3500" b="1" dirty="0" smtClean="0">
                <a:solidFill>
                  <a:srgbClr val="336600"/>
                </a:solidFill>
                <a:latin typeface="Times New Roman" pitchFamily="18" charset="0"/>
              </a:rPr>
              <a:t> dung</a:t>
            </a:r>
            <a:endParaRPr lang="en-US" sz="3500" dirty="0">
              <a:solidFill>
                <a:srgbClr val="336600"/>
              </a:solidFill>
              <a:latin typeface="Times New Roman" pitchFamily="18" charset="0"/>
            </a:endParaRPr>
          </a:p>
        </p:txBody>
      </p:sp>
      <p:sp>
        <p:nvSpPr>
          <p:cNvPr id="131076" name="Rectangle 4"/>
          <p:cNvSpPr>
            <a:spLocks noChangeArrowheads="1"/>
          </p:cNvSpPr>
          <p:nvPr/>
        </p:nvSpPr>
        <p:spPr bwMode="auto">
          <a:xfrm>
            <a:off x="0" y="6400800"/>
            <a:ext cx="9144000" cy="457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cstate="print"/>
          <a:srcRect/>
          <a:stretch>
            <a:fillRect/>
          </a:stretch>
        </p:blipFill>
        <p:spPr bwMode="auto">
          <a:xfrm>
            <a:off x="4800600" y="1295400"/>
            <a:ext cx="4133850" cy="4648200"/>
          </a:xfrm>
          <a:prstGeom prst="rect">
            <a:avLst/>
          </a:prstGeom>
          <a:noFill/>
        </p:spPr>
      </p:pic>
      <p:sp>
        <p:nvSpPr>
          <p:cNvPr id="6" name="Footer Placeholder 3"/>
          <p:cNvSpPr>
            <a:spLocks noGrp="1"/>
          </p:cNvSpPr>
          <p:nvPr>
            <p:ph type="ftr" sz="quarter" idx="10"/>
          </p:nvPr>
        </p:nvSpPr>
        <p:spPr/>
        <p:txBody>
          <a:bodyPr/>
          <a:lstStyle/>
          <a:p>
            <a:pPr>
              <a:defRPr/>
            </a:pPr>
            <a:r>
              <a:rPr lang="en-US"/>
              <a:t>www.themegallery.com</a:t>
            </a:r>
          </a:p>
        </p:txBody>
      </p:sp>
      <p:sp>
        <p:nvSpPr>
          <p:cNvPr id="29700" name="Rectangle 3"/>
          <p:cNvSpPr>
            <a:spLocks noGrp="1" noChangeArrowheads="1"/>
          </p:cNvSpPr>
          <p:nvPr>
            <p:ph type="body" idx="1"/>
          </p:nvPr>
        </p:nvSpPr>
        <p:spPr/>
        <p:txBody>
          <a:bodyPr/>
          <a:lstStyle/>
          <a:p>
            <a:pPr eaLnBrk="1" hangingPunct="1"/>
            <a:endParaRPr lang="en-US" smtClean="0"/>
          </a:p>
        </p:txBody>
      </p:sp>
      <p:sp>
        <p:nvSpPr>
          <p:cNvPr id="128005" name="AutoShape 5"/>
          <p:cNvSpPr>
            <a:spLocks noChangeArrowheads="1"/>
          </p:cNvSpPr>
          <p:nvPr/>
        </p:nvSpPr>
        <p:spPr bwMode="auto">
          <a:xfrm>
            <a:off x="457200" y="3276600"/>
            <a:ext cx="4191000" cy="2743200"/>
          </a:xfrm>
          <a:prstGeom prst="wedgeRoundRectCallout">
            <a:avLst>
              <a:gd name="adj1" fmla="val 73380"/>
              <a:gd name="adj2" fmla="val -40889"/>
              <a:gd name="adj3" fmla="val 16667"/>
            </a:avLst>
          </a:prstGeom>
          <a:gradFill rotWithShape="1">
            <a:gsLst>
              <a:gs pos="0">
                <a:srgbClr val="FFFFFF"/>
              </a:gs>
              <a:gs pos="100000">
                <a:srgbClr val="66FF33"/>
              </a:gs>
            </a:gsLst>
            <a:lin ang="5400000" scaled="1"/>
          </a:gradFill>
          <a:ln w="9525">
            <a:solidFill>
              <a:schemeClr val="tx1"/>
            </a:solidFill>
            <a:miter lim="800000"/>
            <a:headEnd/>
            <a:tailEnd/>
          </a:ln>
        </p:spPr>
        <p:txBody>
          <a:bodyPr/>
          <a:lstStyle/>
          <a:p>
            <a:r>
              <a:rPr lang="en-US" sz="2000">
                <a:latin typeface="Times New Roman" pitchFamily="18" charset="0"/>
              </a:rPr>
              <a:t>[I] Address Latch Enable. Xung cho phép chốt địa chỉ. </a:t>
            </a:r>
          </a:p>
          <a:p>
            <a:r>
              <a:rPr lang="en-US" sz="2000">
                <a:latin typeface="Times New Roman" pitchFamily="18" charset="0"/>
              </a:rPr>
              <a:t>+ Khi ALE = 1 có nghĩa là trên các chân ghép kênh AD xuất hiện địa chỉ của thiết bị vào/ra hoặc ô nhớ.</a:t>
            </a:r>
          </a:p>
          <a:p>
            <a:r>
              <a:rPr lang="en-US" sz="2000">
                <a:latin typeface="Times New Roman" pitchFamily="18" charset="0"/>
              </a:rPr>
              <a:t>+ Khi ALE = 0 thì CPU chấp nhận treo</a:t>
            </a:r>
          </a:p>
        </p:txBody>
      </p:sp>
      <p:sp>
        <p:nvSpPr>
          <p:cNvPr id="7" name="AutoShape 10"/>
          <p:cNvSpPr>
            <a:spLocks noChangeArrowheads="1"/>
          </p:cNvSpPr>
          <p:nvPr/>
        </p:nvSpPr>
        <p:spPr bwMode="auto">
          <a:xfrm>
            <a:off x="152400" y="1066800"/>
            <a:ext cx="4495800" cy="1828800"/>
          </a:xfrm>
          <a:prstGeom prst="wedgeRoundRectCallout">
            <a:avLst>
              <a:gd name="adj1" fmla="val 70995"/>
              <a:gd name="adj2" fmla="val -3951"/>
              <a:gd name="adj3" fmla="val 16667"/>
            </a:avLst>
          </a:prstGeom>
          <a:gradFill rotWithShape="1">
            <a:gsLst>
              <a:gs pos="0">
                <a:srgbClr val="FF00FF">
                  <a:alpha val="32001"/>
                </a:srgbClr>
              </a:gs>
              <a:gs pos="100000">
                <a:srgbClr val="FFFFFF"/>
              </a:gs>
            </a:gsLst>
            <a:lin ang="5400000" scaled="1"/>
          </a:gradFill>
          <a:ln w="9525">
            <a:solidFill>
              <a:schemeClr val="tx1"/>
            </a:solidFill>
            <a:miter lim="800000"/>
            <a:headEnd/>
            <a:tailEnd/>
          </a:ln>
        </p:spPr>
        <p:txBody>
          <a:bodyPr/>
          <a:lstStyle/>
          <a:p>
            <a:pPr algn="just"/>
            <a:r>
              <a:rPr lang="en-US" sz="2000" b="1" dirty="0">
                <a:latin typeface="Times New Roman" pitchFamily="18" charset="0"/>
              </a:rPr>
              <a:t>+ Data Transmit/Receive: </a:t>
            </a:r>
            <a:r>
              <a:rPr lang="en-US" sz="2000" dirty="0">
                <a:latin typeface="Times New Roman" pitchFamily="18" charset="0"/>
              </a:rPr>
              <a:t> </a:t>
            </a:r>
            <a:r>
              <a:rPr lang="en-US" sz="2000" dirty="0" err="1">
                <a:latin typeface="Times New Roman" pitchFamily="18" charset="0"/>
              </a:rPr>
              <a:t>Điều</a:t>
            </a:r>
            <a:r>
              <a:rPr lang="en-US" sz="2000" dirty="0">
                <a:latin typeface="Times New Roman" pitchFamily="18" charset="0"/>
              </a:rPr>
              <a:t> </a:t>
            </a:r>
            <a:r>
              <a:rPr lang="en-US" sz="2000" dirty="0" err="1">
                <a:latin typeface="Times New Roman" pitchFamily="18" charset="0"/>
              </a:rPr>
              <a:t>khiển</a:t>
            </a:r>
            <a:r>
              <a:rPr lang="en-US" sz="2000" dirty="0">
                <a:latin typeface="Times New Roman" pitchFamily="18" charset="0"/>
              </a:rPr>
              <a:t> </a:t>
            </a:r>
            <a:r>
              <a:rPr lang="en-US" sz="2000" dirty="0" err="1">
                <a:latin typeface="Times New Roman" pitchFamily="18" charset="0"/>
              </a:rPr>
              <a:t>hướng</a:t>
            </a:r>
            <a:r>
              <a:rPr lang="en-US" sz="2000" dirty="0">
                <a:latin typeface="Times New Roman" pitchFamily="18" charset="0"/>
              </a:rPr>
              <a:t> </a:t>
            </a:r>
            <a:r>
              <a:rPr lang="en-US" sz="2000" dirty="0" err="1">
                <a:latin typeface="Times New Roman" pitchFamily="18" charset="0"/>
              </a:rPr>
              <a:t>tín</a:t>
            </a:r>
            <a:r>
              <a:rPr lang="en-US" sz="2000" dirty="0">
                <a:latin typeface="Times New Roman" pitchFamily="18" charset="0"/>
              </a:rPr>
              <a:t> </a:t>
            </a:r>
            <a:r>
              <a:rPr lang="en-US" sz="2000" dirty="0" err="1">
                <a:latin typeface="Times New Roman" pitchFamily="18" charset="0"/>
              </a:rPr>
              <a:t>hiệu</a:t>
            </a:r>
            <a:r>
              <a:rPr lang="en-US" sz="2000" dirty="0">
                <a:latin typeface="Times New Roman" pitchFamily="18" charset="0"/>
              </a:rPr>
              <a:t> </a:t>
            </a:r>
            <a:r>
              <a:rPr lang="en-US" sz="2000" dirty="0" err="1">
                <a:latin typeface="Times New Roman" pitchFamily="18" charset="0"/>
              </a:rPr>
              <a:t>dữ</a:t>
            </a:r>
            <a:r>
              <a:rPr lang="en-US" sz="2000" dirty="0">
                <a:latin typeface="Times New Roman" pitchFamily="18" charset="0"/>
              </a:rPr>
              <a:t> </a:t>
            </a:r>
            <a:r>
              <a:rPr lang="en-US" sz="2000" dirty="0" err="1">
                <a:latin typeface="Times New Roman" pitchFamily="18" charset="0"/>
              </a:rPr>
              <a:t>liệu</a:t>
            </a:r>
            <a:endParaRPr lang="en-US" sz="2000" dirty="0">
              <a:latin typeface="Times New Roman" pitchFamily="18" charset="0"/>
            </a:endParaRPr>
          </a:p>
          <a:p>
            <a:pPr algn="just"/>
            <a:r>
              <a:rPr lang="en-US" sz="2000" dirty="0">
                <a:latin typeface="Times New Roman" pitchFamily="18" charset="0"/>
              </a:rPr>
              <a:t>+ 1: </a:t>
            </a:r>
            <a:r>
              <a:rPr lang="en-US" sz="2000" dirty="0" err="1">
                <a:latin typeface="Times New Roman" pitchFamily="18" charset="0"/>
              </a:rPr>
              <a:t>Tín</a:t>
            </a:r>
            <a:r>
              <a:rPr lang="en-US" sz="2000" dirty="0">
                <a:latin typeface="Times New Roman" pitchFamily="18" charset="0"/>
              </a:rPr>
              <a:t> </a:t>
            </a:r>
            <a:r>
              <a:rPr lang="en-US" sz="2000" dirty="0" err="1">
                <a:latin typeface="Times New Roman" pitchFamily="18" charset="0"/>
              </a:rPr>
              <a:t>hiệu</a:t>
            </a:r>
            <a:r>
              <a:rPr lang="en-US" sz="2000" dirty="0">
                <a:latin typeface="Times New Roman" pitchFamily="18" charset="0"/>
              </a:rPr>
              <a:t> </a:t>
            </a:r>
            <a:r>
              <a:rPr lang="en-US" sz="2000" dirty="0" err="1">
                <a:latin typeface="Times New Roman" pitchFamily="18" charset="0"/>
              </a:rPr>
              <a:t>dữ</a:t>
            </a:r>
            <a:r>
              <a:rPr lang="en-US" sz="2000" dirty="0">
                <a:latin typeface="Times New Roman" pitchFamily="18" charset="0"/>
              </a:rPr>
              <a:t> </a:t>
            </a:r>
            <a:r>
              <a:rPr lang="en-US" sz="2000" dirty="0" err="1">
                <a:latin typeface="Times New Roman" pitchFamily="18" charset="0"/>
              </a:rPr>
              <a:t>liệu</a:t>
            </a:r>
            <a:r>
              <a:rPr lang="en-US" sz="2000" dirty="0">
                <a:latin typeface="Times New Roman" pitchFamily="18" charset="0"/>
              </a:rPr>
              <a:t> </a:t>
            </a:r>
            <a:r>
              <a:rPr lang="en-US" sz="2000" dirty="0" err="1">
                <a:latin typeface="Times New Roman" pitchFamily="18" charset="0"/>
              </a:rPr>
              <a:t>đi</a:t>
            </a:r>
            <a:r>
              <a:rPr lang="en-US" sz="2000" dirty="0">
                <a:latin typeface="Times New Roman" pitchFamily="18" charset="0"/>
              </a:rPr>
              <a:t> </a:t>
            </a:r>
            <a:r>
              <a:rPr lang="en-US" sz="2000" dirty="0" err="1">
                <a:latin typeface="Times New Roman" pitchFamily="18" charset="0"/>
              </a:rPr>
              <a:t>ra</a:t>
            </a:r>
            <a:r>
              <a:rPr lang="en-US" sz="2000" dirty="0">
                <a:latin typeface="Times New Roman" pitchFamily="18" charset="0"/>
              </a:rPr>
              <a:t> </a:t>
            </a:r>
            <a:r>
              <a:rPr lang="en-US" sz="2000" dirty="0" err="1">
                <a:latin typeface="Times New Roman" pitchFamily="18" charset="0"/>
              </a:rPr>
              <a:t>từ</a:t>
            </a:r>
            <a:r>
              <a:rPr lang="en-US" sz="2000" dirty="0">
                <a:latin typeface="Times New Roman" pitchFamily="18" charset="0"/>
              </a:rPr>
              <a:t> 8088</a:t>
            </a:r>
          </a:p>
          <a:p>
            <a:pPr algn="just"/>
            <a:r>
              <a:rPr lang="en-US" sz="2400" dirty="0">
                <a:latin typeface="Times New Roman" pitchFamily="18" charset="0"/>
              </a:rPr>
              <a:t>+ 0: </a:t>
            </a:r>
            <a:r>
              <a:rPr lang="en-US" sz="2000" dirty="0" err="1">
                <a:latin typeface="Times New Roman" pitchFamily="18" charset="0"/>
              </a:rPr>
              <a:t>Tín</a:t>
            </a:r>
            <a:r>
              <a:rPr lang="en-US" sz="2000" dirty="0">
                <a:latin typeface="Times New Roman" pitchFamily="18" charset="0"/>
              </a:rPr>
              <a:t> </a:t>
            </a:r>
            <a:r>
              <a:rPr lang="en-US" sz="2000" dirty="0" err="1">
                <a:latin typeface="Times New Roman" pitchFamily="18" charset="0"/>
              </a:rPr>
              <a:t>hiệu</a:t>
            </a:r>
            <a:r>
              <a:rPr lang="en-US" sz="2000" dirty="0">
                <a:latin typeface="Times New Roman" pitchFamily="18" charset="0"/>
              </a:rPr>
              <a:t> </a:t>
            </a:r>
            <a:r>
              <a:rPr lang="en-US" sz="2000" dirty="0" err="1">
                <a:latin typeface="Times New Roman" pitchFamily="18" charset="0"/>
              </a:rPr>
              <a:t>dữ</a:t>
            </a:r>
            <a:r>
              <a:rPr lang="en-US" sz="2000" dirty="0">
                <a:latin typeface="Times New Roman" pitchFamily="18" charset="0"/>
              </a:rPr>
              <a:t> </a:t>
            </a:r>
            <a:r>
              <a:rPr lang="en-US" sz="2000" dirty="0" err="1">
                <a:latin typeface="Times New Roman" pitchFamily="18" charset="0"/>
              </a:rPr>
              <a:t>liệu</a:t>
            </a:r>
            <a:r>
              <a:rPr lang="en-US" sz="2000" dirty="0">
                <a:latin typeface="Times New Roman" pitchFamily="18" charset="0"/>
              </a:rPr>
              <a:t> </a:t>
            </a:r>
            <a:r>
              <a:rPr lang="en-US" sz="2000" dirty="0" err="1">
                <a:latin typeface="Times New Roman" pitchFamily="18" charset="0"/>
              </a:rPr>
              <a:t>đi</a:t>
            </a:r>
            <a:r>
              <a:rPr lang="en-US" sz="2000" dirty="0">
                <a:latin typeface="Times New Roman" pitchFamily="18" charset="0"/>
              </a:rPr>
              <a:t> </a:t>
            </a:r>
            <a:r>
              <a:rPr lang="en-US" sz="2000" dirty="0" err="1">
                <a:latin typeface="Times New Roman" pitchFamily="18" charset="0"/>
              </a:rPr>
              <a:t>vào</a:t>
            </a:r>
            <a:r>
              <a:rPr lang="en-US" sz="2000" dirty="0">
                <a:latin typeface="Times New Roman" pitchFamily="18" charset="0"/>
              </a:rPr>
              <a:t> </a:t>
            </a:r>
            <a:r>
              <a:rPr lang="en-US" sz="2000" dirty="0" err="1">
                <a:latin typeface="Times New Roman" pitchFamily="18" charset="0"/>
              </a:rPr>
              <a:t>từ</a:t>
            </a:r>
            <a:r>
              <a:rPr lang="en-US" sz="2000" dirty="0">
                <a:latin typeface="Times New Roman" pitchFamily="18" charset="0"/>
              </a:rPr>
              <a:t> 8088</a:t>
            </a:r>
          </a:p>
          <a:p>
            <a:pPr algn="just"/>
            <a:endParaRPr lang="en-US" sz="2400" dirty="0">
              <a:latin typeface="Times New Roman" pitchFamily="18"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anim calcmode="lin" valueType="num">
                                      <p:cBhvr>
                                        <p:cTn id="7" dur="2000" fill="hold"/>
                                        <p:tgtEl>
                                          <p:spTgt spid="128005"/>
                                        </p:tgtEl>
                                        <p:attrNameLst>
                                          <p:attrName>ppt_w</p:attrName>
                                        </p:attrNameLst>
                                      </p:cBhvr>
                                      <p:tavLst>
                                        <p:tav tm="0">
                                          <p:val>
                                            <p:fltVal val="0"/>
                                          </p:val>
                                        </p:tav>
                                        <p:tav tm="100000">
                                          <p:val>
                                            <p:strVal val="#ppt_w"/>
                                          </p:val>
                                        </p:tav>
                                      </p:tavLst>
                                    </p:anim>
                                    <p:anim calcmode="lin" valueType="num">
                                      <p:cBhvr>
                                        <p:cTn id="8" dur="2000" fill="hold"/>
                                        <p:tgtEl>
                                          <p:spTgt spid="128005"/>
                                        </p:tgtEl>
                                        <p:attrNameLst>
                                          <p:attrName>ppt_h</p:attrName>
                                        </p:attrNameLst>
                                      </p:cBhvr>
                                      <p:tavLst>
                                        <p:tav tm="0">
                                          <p:val>
                                            <p:fltVal val="0"/>
                                          </p:val>
                                        </p:tav>
                                        <p:tav tm="100000">
                                          <p:val>
                                            <p:strVal val="#ppt_h"/>
                                          </p:val>
                                        </p:tav>
                                      </p:tavLst>
                                    </p:anim>
                                    <p:anim calcmode="lin" valueType="num">
                                      <p:cBhvr>
                                        <p:cTn id="9" dur="2000" fill="hold"/>
                                        <p:tgtEl>
                                          <p:spTgt spid="128005"/>
                                        </p:tgtEl>
                                        <p:attrNameLst>
                                          <p:attrName>style.rotation</p:attrName>
                                        </p:attrNameLst>
                                      </p:cBhvr>
                                      <p:tavLst>
                                        <p:tav tm="0">
                                          <p:val>
                                            <p:fltVal val="360"/>
                                          </p:val>
                                        </p:tav>
                                        <p:tav tm="100000">
                                          <p:val>
                                            <p:fltVal val="0"/>
                                          </p:val>
                                        </p:tav>
                                      </p:tavLst>
                                    </p:anim>
                                    <p:animEffect transition="in" filter="fade">
                                      <p:cBhvr>
                                        <p:cTn id="10" dur="2000"/>
                                        <p:tgtEl>
                                          <p:spTgt spid="1280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style.rotation</p:attrName>
                                        </p:attrNameLst>
                                      </p:cBhvr>
                                      <p:tavLst>
                                        <p:tav tm="0">
                                          <p:val>
                                            <p:fltVal val="720"/>
                                          </p:val>
                                        </p:tav>
                                        <p:tav tm="100000">
                                          <p:val>
                                            <p:fltVal val="0"/>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31747" name="Rectangle 2"/>
          <p:cNvSpPr>
            <a:spLocks noGrp="1" noChangeArrowheads="1"/>
          </p:cNvSpPr>
          <p:nvPr>
            <p:ph type="title"/>
          </p:nvPr>
        </p:nvSpPr>
        <p:spPr/>
        <p:txBody>
          <a:bodyPr/>
          <a:lstStyle/>
          <a:p>
            <a:pPr eaLnBrk="1" hangingPunct="1"/>
            <a:endParaRPr lang="en-US" smtClean="0"/>
          </a:p>
        </p:txBody>
      </p:sp>
      <p:sp>
        <p:nvSpPr>
          <p:cNvPr id="31748" name="Rectangle 3"/>
          <p:cNvSpPr>
            <a:spLocks noGrp="1" noChangeArrowheads="1"/>
          </p:cNvSpPr>
          <p:nvPr>
            <p:ph type="body" idx="1"/>
          </p:nvPr>
        </p:nvSpPr>
        <p:spPr/>
        <p:txBody>
          <a:bodyPr/>
          <a:lstStyle/>
          <a:p>
            <a:pPr eaLnBrk="1" hangingPunct="1"/>
            <a:endParaRPr lang="en-US" smtClean="0"/>
          </a:p>
        </p:txBody>
      </p:sp>
      <p:pic>
        <p:nvPicPr>
          <p:cNvPr id="135172" name="Picture 4"/>
          <p:cNvPicPr>
            <a:picLocks noChangeAspect="1" noChangeArrowheads="1"/>
          </p:cNvPicPr>
          <p:nvPr/>
        </p:nvPicPr>
        <p:blipFill>
          <a:blip r:embed="rId2" cstate="print"/>
          <a:srcRect/>
          <a:stretch>
            <a:fillRect/>
          </a:stretch>
        </p:blipFill>
        <p:spPr bwMode="auto">
          <a:xfrm>
            <a:off x="4495800" y="1447800"/>
            <a:ext cx="4238625" cy="4895850"/>
          </a:xfrm>
          <a:prstGeom prst="rect">
            <a:avLst/>
          </a:prstGeom>
          <a:noFill/>
          <a:ln w="9525">
            <a:noFill/>
            <a:miter lim="800000"/>
            <a:headEnd/>
            <a:tailEnd/>
          </a:ln>
        </p:spPr>
      </p:pic>
      <p:sp>
        <p:nvSpPr>
          <p:cNvPr id="135190" name="AutoShape 22"/>
          <p:cNvSpPr>
            <a:spLocks noChangeArrowheads="1"/>
          </p:cNvSpPr>
          <p:nvPr/>
        </p:nvSpPr>
        <p:spPr bwMode="auto">
          <a:xfrm>
            <a:off x="228600" y="1524000"/>
            <a:ext cx="4038600" cy="2057400"/>
          </a:xfrm>
          <a:prstGeom prst="cloudCallout">
            <a:avLst>
              <a:gd name="adj1" fmla="val 57903"/>
              <a:gd name="adj2" fmla="val -12653"/>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en-US" sz="2400" dirty="0">
                <a:latin typeface="Times New Roman" pitchFamily="18" charset="0"/>
              </a:rPr>
              <a:t>+ Data bus Enable. </a:t>
            </a:r>
          </a:p>
          <a:p>
            <a:r>
              <a:rPr lang="en-US" sz="2400" dirty="0">
                <a:latin typeface="Times New Roman" pitchFamily="18" charset="0"/>
              </a:rPr>
              <a:t>+ </a:t>
            </a:r>
            <a:r>
              <a:rPr lang="en-US" sz="2400" dirty="0" err="1">
                <a:latin typeface="Times New Roman" pitchFamily="18" charset="0"/>
              </a:rPr>
              <a:t>Kích</a:t>
            </a:r>
            <a:r>
              <a:rPr lang="en-US" sz="2400" dirty="0">
                <a:latin typeface="Times New Roman" pitchFamily="18" charset="0"/>
              </a:rPr>
              <a:t> </a:t>
            </a:r>
            <a:r>
              <a:rPr lang="en-US" sz="2400" dirty="0" err="1">
                <a:latin typeface="Times New Roman" pitchFamily="18" charset="0"/>
              </a:rPr>
              <a:t>hoạt</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bộ</a:t>
            </a:r>
            <a:r>
              <a:rPr lang="en-US" sz="2400" dirty="0">
                <a:latin typeface="Times New Roman" pitchFamily="18" charset="0"/>
              </a:rPr>
              <a:t> </a:t>
            </a:r>
            <a:r>
              <a:rPr lang="en-US" sz="2400" dirty="0" err="1">
                <a:latin typeface="Times New Roman" pitchFamily="18" charset="0"/>
              </a:rPr>
              <a:t>đệm</a:t>
            </a:r>
            <a:r>
              <a:rPr lang="en-US" sz="2400" dirty="0">
                <a:latin typeface="Times New Roman" pitchFamily="18" charset="0"/>
              </a:rPr>
              <a:t> bus </a:t>
            </a:r>
            <a:r>
              <a:rPr lang="en-US" sz="2400" dirty="0" err="1">
                <a:latin typeface="Times New Roman" pitchFamily="18" charset="0"/>
              </a:rPr>
              <a:t>dư</a:t>
            </a:r>
            <a:r>
              <a:rPr lang="en-US" sz="2400" dirty="0">
                <a:latin typeface="Times New Roman" pitchFamily="18" charset="0"/>
              </a:rPr>
              <a:t>̃ </a:t>
            </a:r>
            <a:r>
              <a:rPr lang="en-US" sz="2400" dirty="0" err="1">
                <a:latin typeface="Times New Roman" pitchFamily="18" charset="0"/>
              </a:rPr>
              <a:t>liệu</a:t>
            </a:r>
            <a:r>
              <a:rPr lang="en-US" sz="2400" dirty="0"/>
              <a:t>.</a:t>
            </a:r>
          </a:p>
          <a:p>
            <a:pPr algn="ctr"/>
            <a:endParaRPr lang="en-US" sz="24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wheel(4)">
                                      <p:cBhvr>
                                        <p:cTn id="7" dur="1000"/>
                                        <p:tgtEl>
                                          <p:spTgt spid="135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5190"/>
                                        </p:tgtEl>
                                        <p:attrNameLst>
                                          <p:attrName>style.visibility</p:attrName>
                                        </p:attrNameLst>
                                      </p:cBhvr>
                                      <p:to>
                                        <p:strVal val="visible"/>
                                      </p:to>
                                    </p:set>
                                    <p:anim calcmode="lin" valueType="num">
                                      <p:cBhvr additive="base">
                                        <p:cTn id="12" dur="1000" fill="hold"/>
                                        <p:tgtEl>
                                          <p:spTgt spid="135190"/>
                                        </p:tgtEl>
                                        <p:attrNameLst>
                                          <p:attrName>ppt_x</p:attrName>
                                        </p:attrNameLst>
                                      </p:cBhvr>
                                      <p:tavLst>
                                        <p:tav tm="0">
                                          <p:val>
                                            <p:strVal val="#ppt_x"/>
                                          </p:val>
                                        </p:tav>
                                        <p:tav tm="100000">
                                          <p:val>
                                            <p:strVal val="#ppt_x"/>
                                          </p:val>
                                        </p:tav>
                                      </p:tavLst>
                                    </p:anim>
                                    <p:anim calcmode="lin" valueType="num">
                                      <p:cBhvr additive="base">
                                        <p:cTn id="13" dur="1000" fill="hold"/>
                                        <p:tgtEl>
                                          <p:spTgt spid="135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pPr>
              <a:defRPr/>
            </a:pPr>
            <a:r>
              <a:rPr lang="en-US"/>
              <a:t>www.themegallery.com</a:t>
            </a:r>
          </a:p>
        </p:txBody>
      </p:sp>
      <p:sp>
        <p:nvSpPr>
          <p:cNvPr id="32771" name="AutoShape 6"/>
          <p:cNvSpPr>
            <a:spLocks noChangeArrowheads="1"/>
          </p:cNvSpPr>
          <p:nvPr/>
        </p:nvSpPr>
        <p:spPr bwMode="auto">
          <a:xfrm>
            <a:off x="152400" y="2743200"/>
            <a:ext cx="4419600" cy="3429000"/>
          </a:xfrm>
          <a:prstGeom prst="upArrowCallout">
            <a:avLst>
              <a:gd name="adj1" fmla="val 29072"/>
              <a:gd name="adj2" fmla="val 14536"/>
              <a:gd name="adj3" fmla="val 33181"/>
              <a:gd name="adj4" fmla="val 66667"/>
            </a:avLst>
          </a:prstGeom>
          <a:noFill/>
          <a:ln w="9525">
            <a:noFill/>
            <a:miter lim="800000"/>
            <a:headEnd/>
            <a:tailEnd/>
          </a:ln>
        </p:spPr>
        <p:txBody>
          <a:bodyPr wrap="none" anchor="ctr"/>
          <a:lstStyle/>
          <a:p>
            <a:pPr defTabSz="741363"/>
            <a:r>
              <a:rPr lang="en-US" sz="1600" b="1">
                <a:solidFill>
                  <a:srgbClr val="FF3300"/>
                </a:solidFill>
                <a:latin typeface="Times New Roman" pitchFamily="18" charset="0"/>
              </a:rPr>
              <a:t>IO/M	DT/R	SS0	Chu kỳ điều khiển bus</a:t>
            </a:r>
          </a:p>
          <a:p>
            <a:pPr defTabSz="741363"/>
            <a:r>
              <a:rPr lang="en-US" sz="1600" b="1">
                <a:latin typeface="Times New Roman" pitchFamily="18" charset="0"/>
              </a:rPr>
              <a:t>0	0	0	Đọc mã lệnh</a:t>
            </a:r>
          </a:p>
          <a:p>
            <a:pPr defTabSz="741363"/>
            <a:r>
              <a:rPr lang="en-US" sz="1600" b="1">
                <a:latin typeface="Times New Roman" pitchFamily="18" charset="0"/>
              </a:rPr>
              <a:t>0	0	1	Đọc bộ nhớ</a:t>
            </a:r>
          </a:p>
          <a:p>
            <a:pPr defTabSz="741363"/>
            <a:r>
              <a:rPr lang="en-US" sz="1600" b="1">
                <a:latin typeface="Times New Roman" pitchFamily="18" charset="0"/>
              </a:rPr>
              <a:t>0	1	0	Ghi bộ nhớ</a:t>
            </a:r>
          </a:p>
          <a:p>
            <a:pPr defTabSz="741363"/>
            <a:r>
              <a:rPr lang="en-US" sz="1600" b="1">
                <a:latin typeface="Times New Roman" pitchFamily="18" charset="0"/>
              </a:rPr>
              <a:t>0	1	1	Bus rỗi (nghỉ)</a:t>
            </a:r>
          </a:p>
          <a:p>
            <a:pPr defTabSz="741363"/>
            <a:r>
              <a:rPr lang="en-US" sz="1600" b="1">
                <a:latin typeface="Times New Roman" pitchFamily="18" charset="0"/>
              </a:rPr>
              <a:t>1	0	0	Chấp nhận yêu cầu ngắt</a:t>
            </a:r>
          </a:p>
          <a:p>
            <a:pPr defTabSz="741363"/>
            <a:r>
              <a:rPr lang="en-US" sz="1600" b="1">
                <a:latin typeface="Times New Roman" pitchFamily="18" charset="0"/>
              </a:rPr>
              <a:t>1	0	1	Đọc thiết bị ngoại vi</a:t>
            </a:r>
          </a:p>
          <a:p>
            <a:pPr defTabSz="741363"/>
            <a:r>
              <a:rPr lang="en-US" sz="1600" b="1">
                <a:latin typeface="Times New Roman" pitchFamily="18" charset="0"/>
              </a:rPr>
              <a:t>1	1	0	Ghi thiết bị ngoại vi</a:t>
            </a:r>
          </a:p>
          <a:p>
            <a:pPr defTabSz="741363"/>
            <a:r>
              <a:rPr lang="en-US" sz="1600" b="1">
                <a:latin typeface="Times New Roman" pitchFamily="18" charset="0"/>
              </a:rPr>
              <a:t>1	1	1	Dừng </a:t>
            </a:r>
          </a:p>
        </p:txBody>
      </p:sp>
      <p:sp>
        <p:nvSpPr>
          <p:cNvPr id="32772" name="AutoShape 8"/>
          <p:cNvSpPr>
            <a:spLocks noChangeArrowheads="1"/>
          </p:cNvSpPr>
          <p:nvPr/>
        </p:nvSpPr>
        <p:spPr bwMode="gray">
          <a:xfrm>
            <a:off x="228600" y="762000"/>
            <a:ext cx="3951288" cy="2133600"/>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wrap="none" anchor="ctr"/>
          <a:lstStyle/>
          <a:p>
            <a:endParaRPr lang="en-US"/>
          </a:p>
        </p:txBody>
      </p:sp>
      <p:sp>
        <p:nvSpPr>
          <p:cNvPr id="32773" name="AutoShape 9"/>
          <p:cNvSpPr>
            <a:spLocks noChangeArrowheads="1"/>
          </p:cNvSpPr>
          <p:nvPr/>
        </p:nvSpPr>
        <p:spPr bwMode="gray">
          <a:xfrm>
            <a:off x="284163" y="849313"/>
            <a:ext cx="3830637" cy="2046287"/>
          </a:xfrm>
          <a:prstGeom prst="roundRect">
            <a:avLst>
              <a:gd name="adj" fmla="val 16667"/>
            </a:avLst>
          </a:prstGeom>
          <a:solidFill>
            <a:srgbClr val="E9E065"/>
          </a:solidFill>
          <a:ln w="9525">
            <a:noFill/>
            <a:round/>
            <a:headEnd/>
            <a:tailEnd/>
          </a:ln>
        </p:spPr>
        <p:txBody>
          <a:bodyPr wrap="none" anchor="ctr"/>
          <a:lstStyle/>
          <a:p>
            <a:endParaRPr lang="en-US"/>
          </a:p>
        </p:txBody>
      </p:sp>
      <p:sp>
        <p:nvSpPr>
          <p:cNvPr id="32775" name="AutoShape 11"/>
          <p:cNvSpPr>
            <a:spLocks noChangeArrowheads="1"/>
          </p:cNvSpPr>
          <p:nvPr/>
        </p:nvSpPr>
        <p:spPr bwMode="gray">
          <a:xfrm>
            <a:off x="304800" y="642938"/>
            <a:ext cx="3779838" cy="708025"/>
          </a:xfrm>
          <a:prstGeom prst="roundRect">
            <a:avLst>
              <a:gd name="adj" fmla="val 50000"/>
            </a:avLst>
          </a:prstGeom>
          <a:gradFill rotWithShape="1">
            <a:gsLst>
              <a:gs pos="0">
                <a:srgbClr val="F8F5CC"/>
              </a:gs>
              <a:gs pos="100000">
                <a:srgbClr val="E9E065"/>
              </a:gs>
            </a:gsLst>
            <a:lin ang="5400000" scaled="1"/>
          </a:gradFill>
          <a:ln w="9525">
            <a:noFill/>
            <a:round/>
            <a:headEnd/>
            <a:tailEnd/>
          </a:ln>
        </p:spPr>
        <p:txBody>
          <a:bodyPr wrap="none" anchor="ctr"/>
          <a:lstStyle/>
          <a:p>
            <a:endParaRPr lang="en-US"/>
          </a:p>
        </p:txBody>
      </p:sp>
      <p:sp>
        <p:nvSpPr>
          <p:cNvPr id="32776" name="Text Box 19"/>
          <p:cNvSpPr txBox="1">
            <a:spLocks noChangeArrowheads="1"/>
          </p:cNvSpPr>
          <p:nvPr/>
        </p:nvSpPr>
        <p:spPr bwMode="gray">
          <a:xfrm>
            <a:off x="304800" y="1066800"/>
            <a:ext cx="3756025" cy="1006475"/>
          </a:xfrm>
          <a:prstGeom prst="rect">
            <a:avLst/>
          </a:prstGeom>
          <a:noFill/>
          <a:ln w="9525" algn="ctr">
            <a:noFill/>
            <a:miter lim="800000"/>
            <a:headEnd/>
            <a:tailEnd/>
          </a:ln>
        </p:spPr>
        <p:txBody>
          <a:bodyPr>
            <a:spAutoFit/>
          </a:bodyPr>
          <a:lstStyle/>
          <a:p>
            <a:r>
              <a:rPr lang="en-US" sz="2000">
                <a:latin typeface="Times New Roman" pitchFamily="18" charset="0"/>
              </a:rPr>
              <a:t>+ [O] Status. Tín hiệu trạng thái. </a:t>
            </a:r>
          </a:p>
          <a:p>
            <a:r>
              <a:rPr lang="en-US" sz="2000">
                <a:latin typeface="Times New Roman" pitchFamily="18" charset="0"/>
              </a:rPr>
              <a:t>+ Kết hợp với IO/M và DT/R để giải mã chu kỳ hoạt động của bus.</a:t>
            </a:r>
          </a:p>
        </p:txBody>
      </p:sp>
      <p:sp>
        <p:nvSpPr>
          <p:cNvPr id="32777" name="AutoShape 22"/>
          <p:cNvSpPr>
            <a:spLocks noChangeArrowheads="1"/>
          </p:cNvSpPr>
          <p:nvPr/>
        </p:nvSpPr>
        <p:spPr bwMode="auto">
          <a:xfrm>
            <a:off x="4114800" y="2133600"/>
            <a:ext cx="533400" cy="381000"/>
          </a:xfrm>
          <a:prstGeom prst="rightArrow">
            <a:avLst>
              <a:gd name="adj1" fmla="val 50000"/>
              <a:gd name="adj2" fmla="val 35000"/>
            </a:avLst>
          </a:prstGeom>
          <a:noFill/>
          <a:ln w="9525">
            <a:solidFill>
              <a:schemeClr val="tx1"/>
            </a:solidFill>
            <a:miter lim="800000"/>
            <a:headEnd/>
            <a:tailEnd/>
          </a:ln>
        </p:spPr>
        <p:txBody>
          <a:bodyPr wrap="none" anchor="ctr"/>
          <a:lstStyle/>
          <a:p>
            <a:endParaRPr lang="en-US"/>
          </a:p>
        </p:txBody>
      </p:sp>
      <p:pic>
        <p:nvPicPr>
          <p:cNvPr id="32778" name="Picture 23"/>
          <p:cNvPicPr>
            <a:picLocks noChangeAspect="1" noChangeArrowheads="1"/>
          </p:cNvPicPr>
          <p:nvPr/>
        </p:nvPicPr>
        <p:blipFill>
          <a:blip r:embed="rId2" cstate="print"/>
          <a:srcRect/>
          <a:stretch>
            <a:fillRect/>
          </a:stretch>
        </p:blipFill>
        <p:spPr bwMode="auto">
          <a:xfrm>
            <a:off x="4648200" y="1219200"/>
            <a:ext cx="4343400" cy="5029200"/>
          </a:xfrm>
          <a:prstGeom prst="rect">
            <a:avLst/>
          </a:prstGeom>
          <a:noFill/>
          <a:ln w="9525">
            <a:noFill/>
            <a:miter lim="800000"/>
            <a:headEnd/>
            <a:tailEnd/>
          </a:ln>
        </p:spPr>
      </p:pic>
      <p:sp>
        <p:nvSpPr>
          <p:cNvPr id="32779" name="Line 24"/>
          <p:cNvSpPr>
            <a:spLocks noChangeShapeType="1"/>
          </p:cNvSpPr>
          <p:nvPr/>
        </p:nvSpPr>
        <p:spPr bwMode="auto">
          <a:xfrm>
            <a:off x="533400" y="3886200"/>
            <a:ext cx="152400" cy="0"/>
          </a:xfrm>
          <a:prstGeom prst="line">
            <a:avLst/>
          </a:prstGeom>
          <a:noFill/>
          <a:ln w="9525">
            <a:solidFill>
              <a:schemeClr val="tx1"/>
            </a:solidFill>
            <a:round/>
            <a:headEnd/>
            <a:tailEnd/>
          </a:ln>
        </p:spPr>
        <p:txBody>
          <a:bodyPr/>
          <a:lstStyle/>
          <a:p>
            <a:endParaRPr lang="en-US"/>
          </a:p>
        </p:txBody>
      </p:sp>
      <p:sp>
        <p:nvSpPr>
          <p:cNvPr id="32780" name="Line 25"/>
          <p:cNvSpPr>
            <a:spLocks noChangeShapeType="1"/>
          </p:cNvSpPr>
          <p:nvPr/>
        </p:nvSpPr>
        <p:spPr bwMode="auto">
          <a:xfrm>
            <a:off x="1295400" y="3886200"/>
            <a:ext cx="152400" cy="0"/>
          </a:xfrm>
          <a:prstGeom prst="line">
            <a:avLst/>
          </a:prstGeom>
          <a:noFill/>
          <a:ln w="9525">
            <a:solidFill>
              <a:schemeClr val="tx1"/>
            </a:solidFill>
            <a:round/>
            <a:headEnd/>
            <a:tailEnd/>
          </a:ln>
        </p:spPr>
        <p:txBody>
          <a:bodyPr/>
          <a:lstStyle/>
          <a:p>
            <a:endParaRPr lang="en-US"/>
          </a:p>
        </p:txBody>
      </p:sp>
      <p:sp>
        <p:nvSpPr>
          <p:cNvPr id="32781" name="Line 26"/>
          <p:cNvSpPr>
            <a:spLocks noChangeShapeType="1"/>
          </p:cNvSpPr>
          <p:nvPr/>
        </p:nvSpPr>
        <p:spPr bwMode="auto">
          <a:xfrm>
            <a:off x="1752600" y="3886200"/>
            <a:ext cx="304800" cy="0"/>
          </a:xfrm>
          <a:prstGeom prst="line">
            <a:avLst/>
          </a:prstGeom>
          <a:noFill/>
          <a:ln w="9525">
            <a:solidFill>
              <a:schemeClr val="tx1"/>
            </a:solidFill>
            <a:round/>
            <a:headEnd/>
            <a:tailEnd/>
          </a:ln>
        </p:spPr>
        <p:txBody>
          <a:bodyPr/>
          <a:lstStyle/>
          <a:p>
            <a:endParaRPr lang="en-US"/>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www.themegallery.com</a:t>
            </a:r>
          </a:p>
        </p:txBody>
      </p:sp>
      <p:sp>
        <p:nvSpPr>
          <p:cNvPr id="33795" name="Rectangle 2"/>
          <p:cNvSpPr>
            <a:spLocks noGrp="1" noChangeArrowheads="1"/>
          </p:cNvSpPr>
          <p:nvPr>
            <p:ph type="title"/>
          </p:nvPr>
        </p:nvSpPr>
        <p:spPr>
          <a:xfrm>
            <a:off x="914400" y="762000"/>
            <a:ext cx="7772400" cy="655638"/>
          </a:xfrm>
        </p:spPr>
        <p:txBody>
          <a:bodyPr>
            <a:normAutofit fontScale="90000"/>
          </a:bodyPr>
          <a:lstStyle/>
          <a:p>
            <a:pPr eaLnBrk="1" hangingPunct="1"/>
            <a:r>
              <a:rPr lang="en-US" b="1" dirty="0" err="1" smtClean="0">
                <a:latin typeface="Times New Roman" pitchFamily="18" charset="0"/>
              </a:rPr>
              <a:t>Chế</a:t>
            </a:r>
            <a:r>
              <a:rPr lang="en-US" b="1" dirty="0" smtClean="0">
                <a:latin typeface="Times New Roman" pitchFamily="18" charset="0"/>
              </a:rPr>
              <a:t> </a:t>
            </a:r>
            <a:r>
              <a:rPr lang="en-US" b="1" dirty="0" err="1" smtClean="0">
                <a:latin typeface="Times New Roman" pitchFamily="18" charset="0"/>
              </a:rPr>
              <a:t>độ</a:t>
            </a:r>
            <a:r>
              <a:rPr lang="en-US" b="1" dirty="0" smtClean="0">
                <a:latin typeface="Times New Roman" pitchFamily="18" charset="0"/>
              </a:rPr>
              <a:t> MAX</a:t>
            </a:r>
            <a:r>
              <a:rPr lang="en-US" dirty="0" smtClean="0">
                <a:latin typeface="Times New Roman" pitchFamily="18" charset="0"/>
              </a:rPr>
              <a:t/>
            </a:r>
            <a:br>
              <a:rPr lang="en-US" dirty="0" smtClean="0">
                <a:latin typeface="Times New Roman" pitchFamily="18" charset="0"/>
              </a:rPr>
            </a:br>
            <a:endParaRPr lang="en-US" dirty="0" smtClean="0">
              <a:latin typeface="Times New Roman" pitchFamily="18" charset="0"/>
            </a:endParaRPr>
          </a:p>
        </p:txBody>
      </p:sp>
      <p:sp>
        <p:nvSpPr>
          <p:cNvPr id="33796" name="Rectangle 3"/>
          <p:cNvSpPr>
            <a:spLocks noGrp="1" noChangeArrowheads="1"/>
          </p:cNvSpPr>
          <p:nvPr>
            <p:ph type="body" idx="1"/>
          </p:nvPr>
        </p:nvSpPr>
        <p:spPr>
          <a:xfrm>
            <a:off x="609600" y="1447800"/>
            <a:ext cx="8077200" cy="4572000"/>
          </a:xfrm>
        </p:spPr>
        <p:txBody>
          <a:bodyPr/>
          <a:lstStyle/>
          <a:p>
            <a:pPr eaLnBrk="1" hangingPunct="1"/>
            <a:r>
              <a:rPr lang="en-US" dirty="0" smtClean="0">
                <a:latin typeface="Times New Roman" pitchFamily="18" charset="0"/>
              </a:rPr>
              <a:t> </a:t>
            </a:r>
            <a:r>
              <a:rPr lang="en-US" dirty="0" err="1" smtClean="0">
                <a:latin typeface="Times New Roman" pitchFamily="18" charset="0"/>
              </a:rPr>
              <a:t>Kết</a:t>
            </a:r>
            <a:r>
              <a:rPr lang="en-US" dirty="0" smtClean="0">
                <a:latin typeface="Times New Roman" pitchFamily="18" charset="0"/>
              </a:rPr>
              <a:t> </a:t>
            </a:r>
            <a:r>
              <a:rPr lang="en-US" dirty="0" err="1" smtClean="0">
                <a:latin typeface="Times New Roman" pitchFamily="18" charset="0"/>
              </a:rPr>
              <a:t>hợp</a:t>
            </a:r>
            <a:r>
              <a:rPr lang="en-US" dirty="0" smtClean="0">
                <a:latin typeface="Times New Roman" pitchFamily="18" charset="0"/>
              </a:rPr>
              <a:t> </a:t>
            </a:r>
            <a:r>
              <a:rPr lang="en-US" dirty="0" err="1" smtClean="0">
                <a:latin typeface="Times New Roman" pitchFamily="18" charset="0"/>
              </a:rPr>
              <a:t>với</a:t>
            </a:r>
            <a:r>
              <a:rPr lang="en-US" dirty="0" smtClean="0">
                <a:latin typeface="Times New Roman" pitchFamily="18" charset="0"/>
              </a:rPr>
              <a:t> </a:t>
            </a:r>
            <a:r>
              <a:rPr lang="en-US" dirty="0" err="1" smtClean="0">
                <a:latin typeface="Times New Roman" pitchFamily="18" charset="0"/>
              </a:rPr>
              <a:t>mạch</a:t>
            </a:r>
            <a:r>
              <a:rPr lang="en-US" dirty="0" smtClean="0">
                <a:latin typeface="Times New Roman" pitchFamily="18" charset="0"/>
              </a:rPr>
              <a:t> </a:t>
            </a:r>
            <a:r>
              <a:rPr lang="en-US" dirty="0" err="1" smtClean="0">
                <a:latin typeface="Times New Roman" pitchFamily="18" charset="0"/>
              </a:rPr>
              <a:t>điều</a:t>
            </a:r>
            <a:r>
              <a:rPr lang="en-US" dirty="0" smtClean="0">
                <a:latin typeface="Times New Roman" pitchFamily="18" charset="0"/>
              </a:rPr>
              <a:t> </a:t>
            </a:r>
            <a:r>
              <a:rPr lang="en-US" dirty="0" err="1" smtClean="0">
                <a:latin typeface="Times New Roman" pitchFamily="18" charset="0"/>
              </a:rPr>
              <a:t>khiển</a:t>
            </a:r>
            <a:r>
              <a:rPr lang="en-US" dirty="0" smtClean="0">
                <a:latin typeface="Times New Roman" pitchFamily="18" charset="0"/>
              </a:rPr>
              <a:t> bus 8288 </a:t>
            </a:r>
            <a:r>
              <a:rPr lang="en-US" dirty="0" err="1" smtClean="0">
                <a:latin typeface="Times New Roman" pitchFamily="18" charset="0"/>
              </a:rPr>
              <a:t>để</a:t>
            </a:r>
            <a:r>
              <a:rPr lang="en-US" dirty="0" smtClean="0">
                <a:latin typeface="Times New Roman" pitchFamily="18" charset="0"/>
              </a:rPr>
              <a:t> </a:t>
            </a:r>
            <a:r>
              <a:rPr lang="en-US" dirty="0" err="1" smtClean="0">
                <a:latin typeface="Times New Roman" pitchFamily="18" charset="0"/>
              </a:rPr>
              <a:t>tạo</a:t>
            </a:r>
            <a:r>
              <a:rPr lang="en-US" dirty="0" smtClean="0">
                <a:latin typeface="Times New Roman" pitchFamily="18" charset="0"/>
              </a:rPr>
              <a:t> </a:t>
            </a:r>
            <a:r>
              <a:rPr lang="en-US" dirty="0" err="1" smtClean="0">
                <a:latin typeface="Times New Roman" pitchFamily="18" charset="0"/>
              </a:rPr>
              <a:t>ra</a:t>
            </a:r>
            <a:r>
              <a:rPr lang="en-US" dirty="0" smtClean="0">
                <a:latin typeface="Times New Roman" pitchFamily="18" charset="0"/>
              </a:rPr>
              <a:t> </a:t>
            </a:r>
            <a:r>
              <a:rPr lang="en-US" dirty="0" err="1" smtClean="0">
                <a:latin typeface="Times New Roman" pitchFamily="18" charset="0"/>
              </a:rPr>
              <a:t>một</a:t>
            </a:r>
            <a:r>
              <a:rPr lang="en-US" dirty="0" smtClean="0">
                <a:latin typeface="Times New Roman" pitchFamily="18" charset="0"/>
              </a:rPr>
              <a:t> </a:t>
            </a:r>
            <a:r>
              <a:rPr lang="en-US" dirty="0" err="1" smtClean="0">
                <a:latin typeface="Times New Roman" pitchFamily="18" charset="0"/>
              </a:rPr>
              <a:t>số</a:t>
            </a:r>
            <a:r>
              <a:rPr lang="en-US" dirty="0" smtClean="0">
                <a:latin typeface="Times New Roman" pitchFamily="18" charset="0"/>
              </a:rPr>
              <a:t> </a:t>
            </a:r>
            <a:r>
              <a:rPr lang="en-US" dirty="0" err="1" smtClean="0">
                <a:latin typeface="Times New Roman" pitchFamily="18" charset="0"/>
              </a:rPr>
              <a:t>tín</a:t>
            </a:r>
            <a:r>
              <a:rPr lang="en-US" dirty="0" smtClean="0">
                <a:latin typeface="Times New Roman" pitchFamily="18" charset="0"/>
              </a:rPr>
              <a:t> </a:t>
            </a:r>
            <a:r>
              <a:rPr lang="en-US" dirty="0" err="1" smtClean="0">
                <a:latin typeface="Times New Roman" pitchFamily="18" charset="0"/>
              </a:rPr>
              <a:t>hiệu</a:t>
            </a:r>
            <a:r>
              <a:rPr lang="en-US" dirty="0" smtClean="0">
                <a:latin typeface="Times New Roman" pitchFamily="18" charset="0"/>
              </a:rPr>
              <a:t> </a:t>
            </a:r>
            <a:r>
              <a:rPr lang="en-US" dirty="0" err="1" smtClean="0">
                <a:latin typeface="Times New Roman" pitchFamily="18" charset="0"/>
              </a:rPr>
              <a:t>điều</a:t>
            </a:r>
            <a:r>
              <a:rPr lang="en-US" dirty="0" smtClean="0">
                <a:latin typeface="Times New Roman" pitchFamily="18" charset="0"/>
              </a:rPr>
              <a:t> </a:t>
            </a:r>
            <a:r>
              <a:rPr lang="en-US" dirty="0" err="1" smtClean="0">
                <a:latin typeface="Times New Roman" pitchFamily="18" charset="0"/>
              </a:rPr>
              <a:t>khiển</a:t>
            </a:r>
            <a:r>
              <a:rPr lang="en-US" dirty="0" smtClean="0">
                <a:latin typeface="Times New Roman" pitchFamily="18" charset="0"/>
              </a:rPr>
              <a:t> </a:t>
            </a:r>
          </a:p>
          <a:p>
            <a:pPr eaLnBrk="1" hangingPunct="1"/>
            <a:r>
              <a:rPr lang="en-US" dirty="0" smtClean="0">
                <a:latin typeface="Times New Roman" pitchFamily="18" charset="0"/>
              </a:rPr>
              <a:t> </a:t>
            </a:r>
            <a:r>
              <a:rPr lang="en-US" dirty="0" err="1" smtClean="0">
                <a:latin typeface="Times New Roman" pitchFamily="18" charset="0"/>
              </a:rPr>
              <a:t>Chế</a:t>
            </a:r>
            <a:r>
              <a:rPr lang="en-US" dirty="0" smtClean="0">
                <a:latin typeface="Times New Roman" pitchFamily="18" charset="0"/>
              </a:rPr>
              <a:t> </a:t>
            </a:r>
            <a:r>
              <a:rPr lang="en-US" dirty="0" err="1" smtClean="0">
                <a:latin typeface="Times New Roman" pitchFamily="18" charset="0"/>
              </a:rPr>
              <a:t>độ</a:t>
            </a:r>
            <a:r>
              <a:rPr lang="en-US" dirty="0" smtClean="0">
                <a:latin typeface="Times New Roman" pitchFamily="18" charset="0"/>
              </a:rPr>
              <a:t> MAX </a:t>
            </a:r>
            <a:r>
              <a:rPr lang="en-US" dirty="0" err="1" smtClean="0">
                <a:latin typeface="Times New Roman" pitchFamily="18" charset="0"/>
              </a:rPr>
              <a:t>được</a:t>
            </a:r>
            <a:r>
              <a:rPr lang="en-US" dirty="0" smtClean="0">
                <a:latin typeface="Times New Roman" pitchFamily="18" charset="0"/>
              </a:rPr>
              <a:t> </a:t>
            </a:r>
            <a:r>
              <a:rPr lang="en-US" dirty="0" err="1" smtClean="0">
                <a:latin typeface="Times New Roman" pitchFamily="18" charset="0"/>
              </a:rPr>
              <a:t>sư</a:t>
            </a:r>
            <a:r>
              <a:rPr lang="en-US" dirty="0" smtClean="0">
                <a:latin typeface="Times New Roman" pitchFamily="18" charset="0"/>
              </a:rPr>
              <a:t>̉ </a:t>
            </a:r>
            <a:r>
              <a:rPr lang="en-US" dirty="0" err="1" smtClean="0">
                <a:latin typeface="Times New Roman" pitchFamily="18" charset="0"/>
              </a:rPr>
              <a:t>dụng</a:t>
            </a:r>
            <a:r>
              <a:rPr lang="en-US" dirty="0" smtClean="0">
                <a:latin typeface="Times New Roman" pitchFamily="18" charset="0"/>
              </a:rPr>
              <a:t> </a:t>
            </a:r>
            <a:r>
              <a:rPr lang="en-US" dirty="0" err="1" smtClean="0">
                <a:latin typeface="Times New Roman" pitchFamily="18" charset="0"/>
              </a:rPr>
              <a:t>khi</a:t>
            </a:r>
            <a:r>
              <a:rPr lang="en-US" dirty="0" smtClean="0">
                <a:latin typeface="Times New Roman" pitchFamily="18" charset="0"/>
              </a:rPr>
              <a:t> </a:t>
            </a:r>
            <a:r>
              <a:rPr lang="en-US" dirty="0" err="1" smtClean="0">
                <a:latin typeface="Times New Roman" pitchFamily="18" charset="0"/>
              </a:rPr>
              <a:t>trong</a:t>
            </a:r>
            <a:r>
              <a:rPr lang="en-US" dirty="0" smtClean="0">
                <a:latin typeface="Times New Roman" pitchFamily="18" charset="0"/>
              </a:rPr>
              <a:t> </a:t>
            </a:r>
            <a:r>
              <a:rPr lang="en-US" dirty="0" err="1" smtClean="0">
                <a:latin typeface="Times New Roman" pitchFamily="18" charset="0"/>
              </a:rPr>
              <a:t>hệ</a:t>
            </a:r>
            <a:r>
              <a:rPr lang="en-US" dirty="0" smtClean="0">
                <a:latin typeface="Times New Roman" pitchFamily="18" charset="0"/>
              </a:rPr>
              <a:t> </a:t>
            </a:r>
            <a:r>
              <a:rPr lang="en-US" dirty="0" err="1" smtClean="0">
                <a:latin typeface="Times New Roman" pitchFamily="18" charset="0"/>
              </a:rPr>
              <a:t>thống</a:t>
            </a:r>
            <a:r>
              <a:rPr lang="en-US" dirty="0" smtClean="0">
                <a:latin typeface="Times New Roman" pitchFamily="18" charset="0"/>
              </a:rPr>
              <a:t> </a:t>
            </a:r>
            <a:r>
              <a:rPr lang="en-US" dirty="0" err="1" smtClean="0">
                <a:latin typeface="Times New Roman" pitchFamily="18" charset="0"/>
              </a:rPr>
              <a:t>có</a:t>
            </a:r>
            <a:r>
              <a:rPr lang="en-US" dirty="0" smtClean="0">
                <a:latin typeface="Times New Roman" pitchFamily="18" charset="0"/>
              </a:rPr>
              <a:t> </a:t>
            </a:r>
            <a:r>
              <a:rPr lang="en-US" dirty="0" err="1" smtClean="0">
                <a:latin typeface="Times New Roman" pitchFamily="18" charset="0"/>
              </a:rPr>
              <a:t>mặt</a:t>
            </a:r>
            <a:r>
              <a:rPr lang="en-US" dirty="0" smtClean="0">
                <a:latin typeface="Times New Roman" pitchFamily="18" charset="0"/>
              </a:rPr>
              <a:t> </a:t>
            </a:r>
            <a:r>
              <a:rPr lang="en-US" dirty="0" err="1" smtClean="0">
                <a:latin typeface="Times New Roman" pitchFamily="18" charset="0"/>
              </a:rPr>
              <a:t>bộ</a:t>
            </a:r>
            <a:r>
              <a:rPr lang="en-US" dirty="0" smtClean="0">
                <a:latin typeface="Times New Roman" pitchFamily="18" charset="0"/>
              </a:rPr>
              <a:t> </a:t>
            </a:r>
            <a:r>
              <a:rPr lang="en-US" dirty="0" err="1" smtClean="0">
                <a:latin typeface="Times New Roman" pitchFamily="18" charset="0"/>
              </a:rPr>
              <a:t>đồng</a:t>
            </a:r>
            <a:r>
              <a:rPr lang="en-US" dirty="0" smtClean="0">
                <a:latin typeface="Times New Roman" pitchFamily="18" charset="0"/>
              </a:rPr>
              <a:t> </a:t>
            </a:r>
            <a:r>
              <a:rPr lang="en-US" dirty="0" err="1" smtClean="0">
                <a:latin typeface="Times New Roman" pitchFamily="18" charset="0"/>
              </a:rPr>
              <a:t>xử</a:t>
            </a:r>
            <a:r>
              <a:rPr lang="en-US" dirty="0" smtClean="0">
                <a:latin typeface="Times New Roman" pitchFamily="18" charset="0"/>
              </a:rPr>
              <a:t> </a:t>
            </a:r>
            <a:r>
              <a:rPr lang="en-US" dirty="0" err="1" smtClean="0">
                <a:latin typeface="Times New Roman" pitchFamily="18" charset="0"/>
              </a:rPr>
              <a:t>lý</a:t>
            </a:r>
            <a:r>
              <a:rPr lang="en-US" dirty="0" smtClean="0">
                <a:latin typeface="Times New Roman" pitchFamily="18" charset="0"/>
              </a:rPr>
              <a:t> </a:t>
            </a:r>
            <a:r>
              <a:rPr lang="en-US" dirty="0" err="1" smtClean="0">
                <a:latin typeface="Times New Roman" pitchFamily="18" charset="0"/>
              </a:rPr>
              <a:t>toán</a:t>
            </a:r>
            <a:r>
              <a:rPr lang="en-US" dirty="0" smtClean="0">
                <a:latin typeface="Times New Roman" pitchFamily="18" charset="0"/>
              </a:rPr>
              <a:t> </a:t>
            </a:r>
            <a:r>
              <a:rPr lang="en-US" dirty="0" err="1" smtClean="0">
                <a:latin typeface="Times New Roman" pitchFamily="18" charset="0"/>
              </a:rPr>
              <a:t>học</a:t>
            </a:r>
            <a:r>
              <a:rPr lang="en-US" dirty="0" smtClean="0">
                <a:latin typeface="Times New Roman" pitchFamily="18" charset="0"/>
              </a:rPr>
              <a:t> 8087.</a:t>
            </a:r>
          </a:p>
          <a:p>
            <a:pPr eaLnBrk="1" hangingPunct="1"/>
            <a:r>
              <a:rPr lang="en-US" dirty="0" err="1" smtClean="0">
                <a:latin typeface="Times New Roman" pitchFamily="18" charset="0"/>
              </a:rPr>
              <a:t>Chân</a:t>
            </a:r>
            <a:r>
              <a:rPr lang="en-US" dirty="0" smtClean="0">
                <a:latin typeface="Times New Roman" pitchFamily="18" charset="0"/>
              </a:rPr>
              <a:t> MN/MX  </a:t>
            </a:r>
            <a:r>
              <a:rPr lang="en-US" dirty="0" err="1" smtClean="0">
                <a:latin typeface="Times New Roman" pitchFamily="18" charset="0"/>
              </a:rPr>
              <a:t>nối</a:t>
            </a:r>
            <a:r>
              <a:rPr lang="en-US" dirty="0" smtClean="0">
                <a:latin typeface="Times New Roman" pitchFamily="18" charset="0"/>
              </a:rPr>
              <a:t> </a:t>
            </a:r>
            <a:r>
              <a:rPr lang="en-US" dirty="0" err="1" smtClean="0">
                <a:latin typeface="Times New Roman" pitchFamily="18" charset="0"/>
              </a:rPr>
              <a:t>với</a:t>
            </a:r>
            <a:r>
              <a:rPr lang="en-US" dirty="0" smtClean="0">
                <a:latin typeface="Times New Roman" pitchFamily="18" charset="0"/>
              </a:rPr>
              <a:t> </a:t>
            </a:r>
            <a:r>
              <a:rPr lang="en-US" dirty="0" err="1" smtClean="0">
                <a:latin typeface="Times New Roman" pitchFamily="18" charset="0"/>
              </a:rPr>
              <a:t>nguồn</a:t>
            </a:r>
            <a:r>
              <a:rPr lang="en-US" dirty="0" smtClean="0">
                <a:latin typeface="Times New Roman" pitchFamily="18" charset="0"/>
              </a:rPr>
              <a:t> 0 V (</a:t>
            </a:r>
            <a:r>
              <a:rPr lang="en-US" dirty="0" err="1" smtClean="0">
                <a:latin typeface="Times New Roman" pitchFamily="18" charset="0"/>
              </a:rPr>
              <a:t>nối</a:t>
            </a:r>
            <a:r>
              <a:rPr lang="en-US" dirty="0" smtClean="0">
                <a:latin typeface="Times New Roman" pitchFamily="18" charset="0"/>
              </a:rPr>
              <a:t> </a:t>
            </a:r>
            <a:r>
              <a:rPr lang="en-US" dirty="0" err="1" smtClean="0">
                <a:latin typeface="Times New Roman" pitchFamily="18" charset="0"/>
              </a:rPr>
              <a:t>đất</a:t>
            </a:r>
            <a:r>
              <a:rPr lang="en-US" dirty="0" smtClean="0">
                <a:latin typeface="Times New Roman" pitchFamily="18" charset="0"/>
              </a:rPr>
              <a:t>)</a:t>
            </a:r>
          </a:p>
        </p:txBody>
      </p:sp>
      <p:sp>
        <p:nvSpPr>
          <p:cNvPr id="33797" name="Line 4"/>
          <p:cNvSpPr>
            <a:spLocks noChangeShapeType="1"/>
          </p:cNvSpPr>
          <p:nvPr/>
        </p:nvSpPr>
        <p:spPr bwMode="auto">
          <a:xfrm>
            <a:off x="2286000" y="3276600"/>
            <a:ext cx="533400" cy="0"/>
          </a:xfrm>
          <a:prstGeom prst="line">
            <a:avLst/>
          </a:prstGeom>
          <a:noFill/>
          <a:ln w="9525">
            <a:solidFill>
              <a:schemeClr val="tx1"/>
            </a:solidFill>
            <a:round/>
            <a:headEnd/>
            <a:tailEnd/>
          </a:ln>
        </p:spPr>
        <p:txBody>
          <a:bodyPr/>
          <a:lstStyle/>
          <a:p>
            <a:endParaRPr lang="en-US"/>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876800" y="1524000"/>
            <a:ext cx="3810000" cy="4543425"/>
          </a:xfrm>
          <a:prstGeom prst="rect">
            <a:avLst/>
          </a:prstGeom>
          <a:noFill/>
          <a:ln w="9525">
            <a:noFill/>
            <a:miter lim="800000"/>
            <a:headEnd/>
            <a:tailEnd/>
          </a:ln>
        </p:spPr>
      </p:pic>
      <p:sp>
        <p:nvSpPr>
          <p:cNvPr id="6" name="Footer Placeholder 3"/>
          <p:cNvSpPr>
            <a:spLocks noGrp="1"/>
          </p:cNvSpPr>
          <p:nvPr>
            <p:ph type="ftr" sz="quarter" idx="10"/>
          </p:nvPr>
        </p:nvSpPr>
        <p:spPr/>
        <p:txBody>
          <a:bodyPr/>
          <a:lstStyle/>
          <a:p>
            <a:pPr>
              <a:defRPr/>
            </a:pPr>
            <a:r>
              <a:rPr lang="en-US"/>
              <a:t>www.themegallery.com</a:t>
            </a:r>
          </a:p>
        </p:txBody>
      </p:sp>
      <p:sp>
        <p:nvSpPr>
          <p:cNvPr id="34819" name="Rectangle 2"/>
          <p:cNvSpPr>
            <a:spLocks noGrp="1" noChangeArrowheads="1"/>
          </p:cNvSpPr>
          <p:nvPr>
            <p:ph type="title"/>
          </p:nvPr>
        </p:nvSpPr>
        <p:spPr/>
        <p:txBody>
          <a:bodyPr/>
          <a:lstStyle/>
          <a:p>
            <a:pPr eaLnBrk="1" hangingPunct="1"/>
            <a:endParaRPr lang="en-US" smtClean="0"/>
          </a:p>
        </p:txBody>
      </p:sp>
      <p:sp>
        <p:nvSpPr>
          <p:cNvPr id="34820" name="Rectangle 3"/>
          <p:cNvSpPr>
            <a:spLocks noGrp="1" noChangeArrowheads="1"/>
          </p:cNvSpPr>
          <p:nvPr>
            <p:ph type="body" idx="1"/>
          </p:nvPr>
        </p:nvSpPr>
        <p:spPr/>
        <p:txBody>
          <a:bodyPr/>
          <a:lstStyle/>
          <a:p>
            <a:pPr eaLnBrk="1" hangingPunct="1">
              <a:spcBef>
                <a:spcPct val="0"/>
              </a:spcBef>
              <a:buClrTx/>
              <a:buFontTx/>
              <a:buNone/>
            </a:pPr>
            <a:r>
              <a:rPr lang="en-US" smtClean="0"/>
              <a:t>. </a:t>
            </a:r>
          </a:p>
          <a:p>
            <a:pPr eaLnBrk="1" hangingPunct="1"/>
            <a:endParaRPr lang="en-US" smtClean="0"/>
          </a:p>
        </p:txBody>
      </p:sp>
      <p:sp>
        <p:nvSpPr>
          <p:cNvPr id="136201" name="AutoShape 9"/>
          <p:cNvSpPr>
            <a:spLocks noChangeArrowheads="1"/>
          </p:cNvSpPr>
          <p:nvPr/>
        </p:nvSpPr>
        <p:spPr bwMode="auto">
          <a:xfrm>
            <a:off x="457200" y="1600200"/>
            <a:ext cx="4191000" cy="2590800"/>
          </a:xfrm>
          <a:prstGeom prst="wedgeRectCallout">
            <a:avLst>
              <a:gd name="adj1" fmla="val 86420"/>
              <a:gd name="adj2" fmla="val -37079"/>
            </a:avLst>
          </a:prstGeom>
          <a:ln>
            <a:headEnd/>
            <a:tailEnd/>
          </a:ln>
        </p:spPr>
        <p:style>
          <a:lnRef idx="1">
            <a:schemeClr val="dk1"/>
          </a:lnRef>
          <a:fillRef idx="2">
            <a:schemeClr val="dk1"/>
          </a:fillRef>
          <a:effectRef idx="1">
            <a:schemeClr val="dk1"/>
          </a:effectRef>
          <a:fontRef idx="minor">
            <a:schemeClr val="dk1"/>
          </a:fontRef>
        </p:style>
        <p:txBody>
          <a:bodyPr/>
          <a:lstStyle/>
          <a:p>
            <a:r>
              <a:rPr lang="en-US" sz="2200" b="1" dirty="0">
                <a:latin typeface="Times New Roman" pitchFamily="18" charset="0"/>
              </a:rPr>
              <a:t>Status bits.</a:t>
            </a:r>
            <a:r>
              <a:rPr lang="en-US" sz="2200" dirty="0">
                <a:latin typeface="Times New Roman" pitchFamily="18" charset="0"/>
              </a:rPr>
              <a:t> </a:t>
            </a:r>
          </a:p>
          <a:p>
            <a:r>
              <a:rPr lang="en-US" sz="2200" dirty="0">
                <a:latin typeface="Times New Roman" pitchFamily="18" charset="0"/>
              </a:rPr>
              <a:t>+ </a:t>
            </a:r>
            <a:r>
              <a:rPr lang="en-US" sz="2200" dirty="0" err="1">
                <a:latin typeface="Times New Roman" pitchFamily="18" charset="0"/>
              </a:rPr>
              <a:t>Các</a:t>
            </a:r>
            <a:r>
              <a:rPr lang="en-US" sz="2200" dirty="0">
                <a:latin typeface="Times New Roman" pitchFamily="18" charset="0"/>
              </a:rPr>
              <a:t> </a:t>
            </a:r>
            <a:r>
              <a:rPr lang="en-US" sz="2200" dirty="0" err="1">
                <a:latin typeface="Times New Roman" pitchFamily="18" charset="0"/>
              </a:rPr>
              <a:t>chân</a:t>
            </a:r>
            <a:r>
              <a:rPr lang="en-US" sz="2200" dirty="0">
                <a:latin typeface="Times New Roman" pitchFamily="18" charset="0"/>
              </a:rPr>
              <a:t> </a:t>
            </a:r>
            <a:r>
              <a:rPr lang="en-US" sz="2200" dirty="0" err="1">
                <a:latin typeface="Times New Roman" pitchFamily="18" charset="0"/>
              </a:rPr>
              <a:t>này</a:t>
            </a:r>
            <a:r>
              <a:rPr lang="en-US" sz="2200" dirty="0">
                <a:latin typeface="Times New Roman" pitchFamily="18" charset="0"/>
              </a:rPr>
              <a:t> </a:t>
            </a:r>
            <a:r>
              <a:rPr lang="en-US" sz="2200" dirty="0" err="1">
                <a:latin typeface="Times New Roman" pitchFamily="18" charset="0"/>
              </a:rPr>
              <a:t>được</a:t>
            </a:r>
            <a:r>
              <a:rPr lang="en-US" sz="2200" dirty="0">
                <a:latin typeface="Times New Roman" pitchFamily="18" charset="0"/>
              </a:rPr>
              <a:t> </a:t>
            </a:r>
            <a:r>
              <a:rPr lang="en-US" sz="2200" dirty="0" err="1">
                <a:latin typeface="Times New Roman" pitchFamily="18" charset="0"/>
              </a:rPr>
              <a:t>dùng</a:t>
            </a:r>
            <a:r>
              <a:rPr lang="en-US" sz="2200" dirty="0">
                <a:latin typeface="Times New Roman" pitchFamily="18" charset="0"/>
              </a:rPr>
              <a:t> </a:t>
            </a:r>
            <a:r>
              <a:rPr lang="en-US" sz="2200" dirty="0" err="1">
                <a:latin typeface="Times New Roman" pitchFamily="18" charset="0"/>
              </a:rPr>
              <a:t>để</a:t>
            </a:r>
            <a:r>
              <a:rPr lang="en-US" sz="2200" dirty="0">
                <a:latin typeface="Times New Roman" pitchFamily="18" charset="0"/>
              </a:rPr>
              <a:t> </a:t>
            </a:r>
            <a:r>
              <a:rPr lang="en-US" sz="2200" dirty="0" err="1">
                <a:latin typeface="Times New Roman" pitchFamily="18" charset="0"/>
              </a:rPr>
              <a:t>ghép</a:t>
            </a:r>
            <a:r>
              <a:rPr lang="en-US" sz="2200" dirty="0">
                <a:latin typeface="Times New Roman" pitchFamily="18" charset="0"/>
              </a:rPr>
              <a:t> </a:t>
            </a:r>
          </a:p>
          <a:p>
            <a:r>
              <a:rPr lang="en-US" sz="2200" dirty="0" err="1">
                <a:latin typeface="Times New Roman" pitchFamily="18" charset="0"/>
              </a:rPr>
              <a:t>nối</a:t>
            </a:r>
            <a:r>
              <a:rPr lang="en-US" sz="2200" dirty="0">
                <a:latin typeface="Times New Roman" pitchFamily="18" charset="0"/>
              </a:rPr>
              <a:t> </a:t>
            </a:r>
            <a:r>
              <a:rPr lang="en-US" sz="2200" dirty="0" err="1">
                <a:latin typeface="Times New Roman" pitchFamily="18" charset="0"/>
              </a:rPr>
              <a:t>với</a:t>
            </a:r>
            <a:r>
              <a:rPr lang="en-US" sz="2200" dirty="0">
                <a:latin typeface="Times New Roman" pitchFamily="18" charset="0"/>
              </a:rPr>
              <a:t> </a:t>
            </a:r>
            <a:r>
              <a:rPr lang="en-US" sz="2200" dirty="0" err="1">
                <a:latin typeface="Times New Roman" pitchFamily="18" charset="0"/>
              </a:rPr>
              <a:t>mạch</a:t>
            </a:r>
            <a:r>
              <a:rPr lang="en-US" sz="2200" dirty="0">
                <a:latin typeface="Times New Roman" pitchFamily="18" charset="0"/>
              </a:rPr>
              <a:t> </a:t>
            </a:r>
            <a:r>
              <a:rPr lang="en-US" sz="2200" dirty="0" err="1">
                <a:latin typeface="Times New Roman" pitchFamily="18" charset="0"/>
              </a:rPr>
              <a:t>điều</a:t>
            </a:r>
            <a:r>
              <a:rPr lang="en-US" sz="2200" dirty="0">
                <a:latin typeface="Times New Roman" pitchFamily="18" charset="0"/>
              </a:rPr>
              <a:t> </a:t>
            </a:r>
            <a:r>
              <a:rPr lang="en-US" sz="2200" dirty="0" err="1">
                <a:latin typeface="Times New Roman" pitchFamily="18" charset="0"/>
              </a:rPr>
              <a:t>khiển</a:t>
            </a:r>
            <a:r>
              <a:rPr lang="en-US" sz="2200" dirty="0">
                <a:latin typeface="Times New Roman" pitchFamily="18" charset="0"/>
              </a:rPr>
              <a:t> bus 8288. </a:t>
            </a:r>
          </a:p>
          <a:p>
            <a:r>
              <a:rPr lang="en-US" sz="2200" dirty="0">
                <a:latin typeface="Times New Roman" pitchFamily="18" charset="0"/>
              </a:rPr>
              <a:t>+ 8288 </a:t>
            </a:r>
            <a:r>
              <a:rPr lang="en-US" sz="2200" dirty="0" err="1">
                <a:latin typeface="Times New Roman" pitchFamily="18" charset="0"/>
              </a:rPr>
              <a:t>sư</a:t>
            </a:r>
            <a:r>
              <a:rPr lang="en-US" sz="2200" dirty="0">
                <a:latin typeface="Times New Roman" pitchFamily="18" charset="0"/>
              </a:rPr>
              <a:t>̉ </a:t>
            </a:r>
            <a:r>
              <a:rPr lang="en-US" sz="2200" dirty="0" err="1">
                <a:latin typeface="Times New Roman" pitchFamily="18" charset="0"/>
              </a:rPr>
              <a:t>dụng</a:t>
            </a:r>
            <a:r>
              <a:rPr lang="en-US" sz="2200" dirty="0">
                <a:latin typeface="Times New Roman" pitchFamily="18" charset="0"/>
              </a:rPr>
              <a:t> </a:t>
            </a:r>
            <a:r>
              <a:rPr lang="en-US" sz="2200" dirty="0" err="1">
                <a:latin typeface="Times New Roman" pitchFamily="18" charset="0"/>
              </a:rPr>
              <a:t>các</a:t>
            </a:r>
            <a:r>
              <a:rPr lang="en-US" sz="2200" dirty="0">
                <a:latin typeface="Times New Roman" pitchFamily="18" charset="0"/>
              </a:rPr>
              <a:t> </a:t>
            </a:r>
            <a:r>
              <a:rPr lang="en-US" sz="2200" dirty="0" err="1">
                <a:latin typeface="Times New Roman" pitchFamily="18" charset="0"/>
              </a:rPr>
              <a:t>tín</a:t>
            </a:r>
            <a:r>
              <a:rPr lang="en-US" sz="2200" dirty="0">
                <a:latin typeface="Times New Roman" pitchFamily="18" charset="0"/>
              </a:rPr>
              <a:t> </a:t>
            </a:r>
            <a:r>
              <a:rPr lang="en-US" sz="2200" dirty="0" err="1">
                <a:latin typeface="Times New Roman" pitchFamily="18" charset="0"/>
              </a:rPr>
              <a:t>hiệu</a:t>
            </a:r>
            <a:r>
              <a:rPr lang="en-US" sz="2200" dirty="0">
                <a:latin typeface="Times New Roman" pitchFamily="18" charset="0"/>
              </a:rPr>
              <a:t> </a:t>
            </a:r>
            <a:r>
              <a:rPr lang="en-US" sz="2200" dirty="0" err="1">
                <a:latin typeface="Times New Roman" pitchFamily="18" charset="0"/>
              </a:rPr>
              <a:t>này</a:t>
            </a:r>
            <a:r>
              <a:rPr lang="en-US" sz="2200" dirty="0">
                <a:latin typeface="Times New Roman" pitchFamily="18" charset="0"/>
              </a:rPr>
              <a:t> </a:t>
            </a:r>
            <a:r>
              <a:rPr lang="en-US" sz="2200" dirty="0" err="1">
                <a:latin typeface="Times New Roman" pitchFamily="18" charset="0"/>
              </a:rPr>
              <a:t>để</a:t>
            </a:r>
            <a:r>
              <a:rPr lang="en-US" sz="2200" dirty="0">
                <a:latin typeface="Times New Roman" pitchFamily="18" charset="0"/>
              </a:rPr>
              <a:t> </a:t>
            </a:r>
          </a:p>
          <a:p>
            <a:r>
              <a:rPr lang="en-US" sz="2200" dirty="0" err="1">
                <a:latin typeface="Times New Roman" pitchFamily="18" charset="0"/>
              </a:rPr>
              <a:t>tạo</a:t>
            </a:r>
            <a:r>
              <a:rPr lang="en-US" sz="2200" dirty="0">
                <a:latin typeface="Times New Roman" pitchFamily="18" charset="0"/>
              </a:rPr>
              <a:t> </a:t>
            </a:r>
            <a:r>
              <a:rPr lang="en-US" sz="2200" dirty="0" err="1">
                <a:latin typeface="Times New Roman" pitchFamily="18" charset="0"/>
              </a:rPr>
              <a:t>ra</a:t>
            </a:r>
            <a:r>
              <a:rPr lang="en-US" sz="2200" dirty="0">
                <a:latin typeface="Times New Roman" pitchFamily="18" charset="0"/>
              </a:rPr>
              <a:t> </a:t>
            </a:r>
            <a:r>
              <a:rPr lang="en-US" sz="2200" dirty="0" err="1">
                <a:latin typeface="Times New Roman" pitchFamily="18" charset="0"/>
              </a:rPr>
              <a:t>các</a:t>
            </a:r>
            <a:r>
              <a:rPr lang="en-US" sz="2200" dirty="0">
                <a:latin typeface="Times New Roman" pitchFamily="18" charset="0"/>
              </a:rPr>
              <a:t> </a:t>
            </a:r>
            <a:r>
              <a:rPr lang="en-US" sz="2200" dirty="0" err="1">
                <a:latin typeface="Times New Roman" pitchFamily="18" charset="0"/>
              </a:rPr>
              <a:t>tín</a:t>
            </a:r>
            <a:r>
              <a:rPr lang="en-US" sz="2200" dirty="0">
                <a:latin typeface="Times New Roman" pitchFamily="18" charset="0"/>
              </a:rPr>
              <a:t> </a:t>
            </a:r>
            <a:r>
              <a:rPr lang="en-US" sz="2200" dirty="0" err="1">
                <a:latin typeface="Times New Roman" pitchFamily="18" charset="0"/>
              </a:rPr>
              <a:t>hiệu</a:t>
            </a:r>
            <a:r>
              <a:rPr lang="en-US" sz="2200" dirty="0">
                <a:latin typeface="Times New Roman" pitchFamily="18" charset="0"/>
              </a:rPr>
              <a:t> </a:t>
            </a:r>
            <a:r>
              <a:rPr lang="en-US" sz="2200" dirty="0" err="1">
                <a:latin typeface="Times New Roman" pitchFamily="18" charset="0"/>
              </a:rPr>
              <a:t>điều</a:t>
            </a:r>
            <a:r>
              <a:rPr lang="en-US" sz="2200" dirty="0">
                <a:latin typeface="Times New Roman" pitchFamily="18" charset="0"/>
              </a:rPr>
              <a:t> </a:t>
            </a:r>
            <a:r>
              <a:rPr lang="en-US" sz="2200" dirty="0" err="1">
                <a:latin typeface="Times New Roman" pitchFamily="18" charset="0"/>
              </a:rPr>
              <a:t>khiển</a:t>
            </a:r>
            <a:r>
              <a:rPr lang="en-US" sz="2200" dirty="0">
                <a:latin typeface="Times New Roman" pitchFamily="18" charset="0"/>
              </a:rPr>
              <a:t> </a:t>
            </a:r>
            <a:r>
              <a:rPr lang="en-US" sz="2200" dirty="0" err="1">
                <a:latin typeface="Times New Roman" pitchFamily="18" charset="0"/>
              </a:rPr>
              <a:t>trong</a:t>
            </a:r>
            <a:r>
              <a:rPr lang="en-US" sz="2200" dirty="0">
                <a:latin typeface="Times New Roman" pitchFamily="18" charset="0"/>
              </a:rPr>
              <a:t> </a:t>
            </a:r>
          </a:p>
          <a:p>
            <a:r>
              <a:rPr lang="en-US" sz="2200" dirty="0" err="1">
                <a:latin typeface="Times New Roman" pitchFamily="18" charset="0"/>
              </a:rPr>
              <a:t>chu</a:t>
            </a:r>
            <a:r>
              <a:rPr lang="en-US" sz="2200" dirty="0">
                <a:latin typeface="Times New Roman" pitchFamily="18" charset="0"/>
              </a:rPr>
              <a:t> </a:t>
            </a:r>
            <a:r>
              <a:rPr lang="en-US" sz="2200" dirty="0" err="1">
                <a:latin typeface="Times New Roman" pitchFamily="18" charset="0"/>
              </a:rPr>
              <a:t>kỳ</a:t>
            </a:r>
            <a:r>
              <a:rPr lang="en-US" sz="2200" dirty="0">
                <a:latin typeface="Times New Roman" pitchFamily="18" charset="0"/>
              </a:rPr>
              <a:t> bus</a:t>
            </a:r>
          </a:p>
        </p:txBody>
      </p:sp>
      <p:sp>
        <p:nvSpPr>
          <p:cNvPr id="9" name="Flowchart: Alternate Process 8"/>
          <p:cNvSpPr/>
          <p:nvPr/>
        </p:nvSpPr>
        <p:spPr>
          <a:xfrm>
            <a:off x="6172200" y="1828800"/>
            <a:ext cx="533400" cy="685800"/>
          </a:xfrm>
          <a:prstGeom prst="flowChartAlternateProcess">
            <a:avLst/>
          </a:prstGeom>
          <a:solidFill>
            <a:srgbClr val="FFFFFF">
              <a:alpha val="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5"/>
          <p:cNvSpPr>
            <a:spLocks noChangeArrowheads="1"/>
          </p:cNvSpPr>
          <p:nvPr/>
        </p:nvSpPr>
        <p:spPr bwMode="auto">
          <a:xfrm>
            <a:off x="457200" y="4648200"/>
            <a:ext cx="3733800" cy="1600200"/>
          </a:xfrm>
          <a:prstGeom prst="wedgeRectCallout">
            <a:avLst>
              <a:gd name="adj1" fmla="val 109744"/>
              <a:gd name="adj2" fmla="val -130568"/>
            </a:avLst>
          </a:prstGeom>
          <a:blipFill dpi="0" rotWithShape="1">
            <a:blip r:embed="rId3" cstate="print"/>
            <a:srcRect/>
            <a:tile tx="0" ty="0" sx="100000" sy="100000" flip="none" algn="tl"/>
          </a:blipFill>
          <a:ln w="9525">
            <a:solidFill>
              <a:schemeClr val="tx1"/>
            </a:solidFill>
            <a:miter lim="800000"/>
            <a:headEnd/>
            <a:tailEnd/>
          </a:ln>
        </p:spPr>
        <p:txBody>
          <a:bodyPr/>
          <a:lstStyle/>
          <a:p>
            <a:r>
              <a:rPr lang="en-US" sz="2400">
                <a:latin typeface="Times New Roman" pitchFamily="18" charset="0"/>
              </a:rPr>
              <a:t>+ [I/O] Request/Grant. </a:t>
            </a:r>
          </a:p>
          <a:p>
            <a:r>
              <a:rPr lang="en-US" sz="2400">
                <a:latin typeface="Times New Roman" pitchFamily="18" charset="0"/>
              </a:rPr>
              <a:t>+ Yêu cầu và chấp nhận việc truy nhập trực tiếp bộ nhớ.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36201"/>
                                        </p:tgtEl>
                                        <p:attrNameLst>
                                          <p:attrName>style.visibility</p:attrName>
                                        </p:attrNameLst>
                                      </p:cBhvr>
                                      <p:to>
                                        <p:strVal val="visible"/>
                                      </p:to>
                                    </p:set>
                                    <p:animEffect transition="in" filter="plus(in)">
                                      <p:cBhvr>
                                        <p:cTn id="7" dur="2000"/>
                                        <p:tgtEl>
                                          <p:spTgt spid="1362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1"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4876800" y="1524000"/>
            <a:ext cx="3810000" cy="4543425"/>
          </a:xfrm>
          <a:prstGeom prst="rect">
            <a:avLst/>
          </a:prstGeom>
          <a:noFill/>
          <a:ln w="9525">
            <a:noFill/>
            <a:miter lim="800000"/>
            <a:headEnd/>
            <a:tailEnd/>
          </a:ln>
        </p:spPr>
      </p:pic>
      <p:sp>
        <p:nvSpPr>
          <p:cNvPr id="7" name="Footer Placeholder 3"/>
          <p:cNvSpPr>
            <a:spLocks noGrp="1"/>
          </p:cNvSpPr>
          <p:nvPr>
            <p:ph type="ftr" sz="quarter" idx="10"/>
          </p:nvPr>
        </p:nvSpPr>
        <p:spPr/>
        <p:txBody>
          <a:bodyPr/>
          <a:lstStyle/>
          <a:p>
            <a:pPr>
              <a:defRPr/>
            </a:pPr>
            <a:r>
              <a:rPr lang="en-US"/>
              <a:t>www.themegallery.com</a:t>
            </a:r>
          </a:p>
        </p:txBody>
      </p:sp>
      <p:sp>
        <p:nvSpPr>
          <p:cNvPr id="36867" name="Rectangle 2"/>
          <p:cNvSpPr>
            <a:spLocks noGrp="1" noChangeArrowheads="1"/>
          </p:cNvSpPr>
          <p:nvPr>
            <p:ph type="title"/>
          </p:nvPr>
        </p:nvSpPr>
        <p:spPr/>
        <p:txBody>
          <a:bodyPr/>
          <a:lstStyle/>
          <a:p>
            <a:pPr eaLnBrk="1" hangingPunct="1"/>
            <a:endParaRPr lang="en-US" smtClean="0"/>
          </a:p>
        </p:txBody>
      </p:sp>
      <p:sp>
        <p:nvSpPr>
          <p:cNvPr id="36868" name="Rectangle 3"/>
          <p:cNvSpPr>
            <a:spLocks noGrp="1" noChangeArrowheads="1"/>
          </p:cNvSpPr>
          <p:nvPr>
            <p:ph type="body" idx="1"/>
          </p:nvPr>
        </p:nvSpPr>
        <p:spPr/>
        <p:txBody>
          <a:bodyPr/>
          <a:lstStyle/>
          <a:p>
            <a:pPr eaLnBrk="1" hangingPunct="1"/>
            <a:endParaRPr lang="en-US" smtClean="0"/>
          </a:p>
        </p:txBody>
      </p:sp>
      <p:sp>
        <p:nvSpPr>
          <p:cNvPr id="137220" name="AutoShape 4"/>
          <p:cNvSpPr>
            <a:spLocks noChangeArrowheads="1"/>
          </p:cNvSpPr>
          <p:nvPr/>
        </p:nvSpPr>
        <p:spPr bwMode="auto">
          <a:xfrm>
            <a:off x="304800" y="1447800"/>
            <a:ext cx="3810000" cy="2133600"/>
          </a:xfrm>
          <a:prstGeom prst="wedgeRectCallout">
            <a:avLst>
              <a:gd name="adj1" fmla="val 112354"/>
              <a:gd name="adj2" fmla="val 53077"/>
            </a:avLst>
          </a:prstGeom>
          <a:blipFill dpi="0" rotWithShape="1">
            <a:blip r:embed="rId3" cstate="print"/>
            <a:srcRect/>
            <a:tile tx="0" ty="0" sx="100000" sy="100000" flip="none" algn="tl"/>
          </a:blipFill>
          <a:ln w="9525">
            <a:solidFill>
              <a:schemeClr val="tx1"/>
            </a:solidFill>
            <a:miter lim="800000"/>
            <a:headEnd/>
            <a:tailEnd/>
          </a:ln>
        </p:spPr>
        <p:txBody>
          <a:bodyPr/>
          <a:lstStyle/>
          <a:p>
            <a:r>
              <a:rPr lang="en-US" sz="2000" b="1">
                <a:latin typeface="Times New Roman" pitchFamily="18" charset="0"/>
              </a:rPr>
              <a:t>Queue Status.</a:t>
            </a:r>
            <a:r>
              <a:rPr lang="en-US" sz="2000">
                <a:latin typeface="Times New Roman" pitchFamily="18" charset="0"/>
              </a:rPr>
              <a:t> cho biết trạng thái của hàng đợi lệnh</a:t>
            </a:r>
          </a:p>
          <a:p>
            <a:r>
              <a:rPr lang="en-US" sz="2000">
                <a:latin typeface="Times New Roman" pitchFamily="18" charset="0"/>
              </a:rPr>
              <a:t>+ Các tín hiệu QS1 và QS0 được 8087 sử dụng để đồng bộ quá trình hoạt động của </a:t>
            </a:r>
            <a:r>
              <a:rPr lang="en-US" sz="2000"/>
              <a:t>8087 </a:t>
            </a:r>
            <a:r>
              <a:rPr lang="en-US" sz="2000">
                <a:latin typeface="Times New Roman" pitchFamily="18" charset="0"/>
              </a:rPr>
              <a:t>với 8088.  </a:t>
            </a:r>
          </a:p>
        </p:txBody>
      </p:sp>
      <p:sp>
        <p:nvSpPr>
          <p:cNvPr id="137222" name="AutoShape 6"/>
          <p:cNvSpPr>
            <a:spLocks noChangeArrowheads="1"/>
          </p:cNvSpPr>
          <p:nvPr/>
        </p:nvSpPr>
        <p:spPr bwMode="auto">
          <a:xfrm>
            <a:off x="304800" y="3810000"/>
            <a:ext cx="3962400" cy="2209800"/>
          </a:xfrm>
          <a:prstGeom prst="wedgeRectCallout">
            <a:avLst>
              <a:gd name="adj1" fmla="val 103697"/>
              <a:gd name="adj2" fmla="val -46874"/>
            </a:avLst>
          </a:prstGeom>
          <a:gradFill rotWithShape="1">
            <a:gsLst>
              <a:gs pos="0">
                <a:srgbClr val="FBDFA7">
                  <a:alpha val="60999"/>
                </a:srgbClr>
              </a:gs>
              <a:gs pos="100000">
                <a:srgbClr val="00CCFF"/>
              </a:gs>
            </a:gsLst>
            <a:lin ang="5400000" scaled="1"/>
          </a:gradFill>
          <a:ln w="9525">
            <a:solidFill>
              <a:schemeClr val="tx1"/>
            </a:solidFill>
            <a:miter lim="800000"/>
            <a:headEnd/>
            <a:tailEnd/>
          </a:ln>
        </p:spPr>
        <p:txBody>
          <a:bodyPr/>
          <a:lstStyle/>
          <a:p>
            <a:pPr marL="1087438" indent="-1087438" algn="just"/>
            <a:r>
              <a:rPr lang="en-US" b="1" dirty="0">
                <a:latin typeface="Times New Roman" pitchFamily="18" charset="0"/>
              </a:rPr>
              <a:t>QS1   QS0     Chu </a:t>
            </a:r>
            <a:r>
              <a:rPr lang="en-US" b="1" dirty="0" err="1">
                <a:latin typeface="Times New Roman" pitchFamily="18" charset="0"/>
              </a:rPr>
              <a:t>kỳ</a:t>
            </a:r>
            <a:r>
              <a:rPr lang="en-US" b="1" dirty="0">
                <a:latin typeface="Times New Roman" pitchFamily="18" charset="0"/>
              </a:rPr>
              <a:t> </a:t>
            </a:r>
            <a:r>
              <a:rPr lang="en-US" b="1" dirty="0" err="1">
                <a:latin typeface="Times New Roman" pitchFamily="18" charset="0"/>
              </a:rPr>
              <a:t>điều</a:t>
            </a:r>
            <a:r>
              <a:rPr lang="en-US" b="1" dirty="0">
                <a:latin typeface="Times New Roman" pitchFamily="18" charset="0"/>
              </a:rPr>
              <a:t> </a:t>
            </a:r>
            <a:r>
              <a:rPr lang="en-US" b="1" dirty="0" err="1">
                <a:latin typeface="Times New Roman" pitchFamily="18" charset="0"/>
              </a:rPr>
              <a:t>khiển</a:t>
            </a:r>
            <a:r>
              <a:rPr lang="en-US" b="1" dirty="0">
                <a:latin typeface="Times New Roman" pitchFamily="18" charset="0"/>
              </a:rPr>
              <a:t> bus</a:t>
            </a:r>
          </a:p>
          <a:p>
            <a:pPr marL="1087438" indent="-1087438" algn="just"/>
            <a:r>
              <a:rPr lang="en-US" dirty="0">
                <a:latin typeface="Times New Roman" pitchFamily="18" charset="0"/>
              </a:rPr>
              <a:t>0         0	       </a:t>
            </a:r>
            <a:r>
              <a:rPr lang="en-US" dirty="0" err="1">
                <a:latin typeface="Times New Roman" pitchFamily="18" charset="0"/>
              </a:rPr>
              <a:t>Không</a:t>
            </a:r>
            <a:r>
              <a:rPr lang="en-US" dirty="0">
                <a:latin typeface="Times New Roman" pitchFamily="18" charset="0"/>
              </a:rPr>
              <a:t>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động</a:t>
            </a:r>
            <a:endParaRPr lang="en-US" dirty="0">
              <a:latin typeface="Times New Roman" pitchFamily="18" charset="0"/>
            </a:endParaRPr>
          </a:p>
          <a:p>
            <a:pPr marL="1087438" indent="-1087438" algn="just"/>
            <a:r>
              <a:rPr lang="en-US" dirty="0">
                <a:latin typeface="Times New Roman" pitchFamily="18" charset="0"/>
              </a:rPr>
              <a:t>0         1	       </a:t>
            </a:r>
            <a:r>
              <a:rPr lang="en-US" dirty="0" err="1">
                <a:latin typeface="Times New Roman" pitchFamily="18" charset="0"/>
              </a:rPr>
              <a:t>Đọc</a:t>
            </a:r>
            <a:r>
              <a:rPr lang="en-US" dirty="0">
                <a:latin typeface="Times New Roman" pitchFamily="18" charset="0"/>
              </a:rPr>
              <a:t> byte </a:t>
            </a:r>
            <a:r>
              <a:rPr lang="en-US" dirty="0" err="1">
                <a:latin typeface="Times New Roman" pitchFamily="18" charset="0"/>
              </a:rPr>
              <a:t>mã</a:t>
            </a:r>
            <a:r>
              <a:rPr lang="en-US" dirty="0">
                <a:latin typeface="Times New Roman" pitchFamily="18" charset="0"/>
              </a:rPr>
              <a:t> </a:t>
            </a:r>
            <a:r>
              <a:rPr lang="en-US" dirty="0" err="1">
                <a:latin typeface="Times New Roman" pitchFamily="18" charset="0"/>
              </a:rPr>
              <a:t>lệnh</a:t>
            </a:r>
            <a:r>
              <a:rPr lang="en-US" dirty="0">
                <a:latin typeface="Times New Roman" pitchFamily="18" charset="0"/>
              </a:rPr>
              <a:t> </a:t>
            </a:r>
            <a:r>
              <a:rPr lang="en-US" dirty="0" err="1">
                <a:latin typeface="Times New Roman" pitchFamily="18" charset="0"/>
              </a:rPr>
              <a:t>đầu</a:t>
            </a:r>
            <a:r>
              <a:rPr lang="en-US" dirty="0">
                <a:latin typeface="Times New Roman" pitchFamily="18" charset="0"/>
              </a:rPr>
              <a:t>            …...</a:t>
            </a:r>
            <a:r>
              <a:rPr lang="en-US" dirty="0" err="1">
                <a:latin typeface="Times New Roman" pitchFamily="18" charset="0"/>
              </a:rPr>
              <a:t>tiên</a:t>
            </a:r>
            <a:r>
              <a:rPr lang="en-US" dirty="0">
                <a:latin typeface="Times New Roman" pitchFamily="18" charset="0"/>
              </a:rPr>
              <a:t>   </a:t>
            </a:r>
            <a:r>
              <a:rPr lang="en-US" dirty="0" err="1">
                <a:latin typeface="Times New Roman" pitchFamily="18" charset="0"/>
              </a:rPr>
              <a:t>từ</a:t>
            </a:r>
            <a:r>
              <a:rPr lang="en-US" dirty="0">
                <a:latin typeface="Times New Roman" pitchFamily="18" charset="0"/>
              </a:rPr>
              <a:t> </a:t>
            </a:r>
            <a:r>
              <a:rPr lang="en-US" dirty="0" err="1">
                <a:latin typeface="Times New Roman" pitchFamily="18" charset="0"/>
              </a:rPr>
              <a:t>hàng</a:t>
            </a:r>
            <a:r>
              <a:rPr lang="en-US" dirty="0">
                <a:latin typeface="Times New Roman" pitchFamily="18" charset="0"/>
              </a:rPr>
              <a:t>   </a:t>
            </a:r>
            <a:r>
              <a:rPr lang="en-US" dirty="0" err="1">
                <a:latin typeface="Times New Roman" pitchFamily="18" charset="0"/>
              </a:rPr>
              <a:t>đợi</a:t>
            </a:r>
            <a:r>
              <a:rPr lang="en-US" dirty="0">
                <a:latin typeface="Times New Roman" pitchFamily="18" charset="0"/>
              </a:rPr>
              <a:t> </a:t>
            </a:r>
            <a:r>
              <a:rPr lang="en-US" dirty="0" err="1">
                <a:latin typeface="Times New Roman" pitchFamily="18" charset="0"/>
              </a:rPr>
              <a:t>lệnh</a:t>
            </a:r>
            <a:endParaRPr lang="en-US" dirty="0">
              <a:latin typeface="Times New Roman" pitchFamily="18" charset="0"/>
            </a:endParaRPr>
          </a:p>
          <a:p>
            <a:pPr marL="1087438" indent="-1087438" algn="just"/>
            <a:r>
              <a:rPr lang="en-US" dirty="0">
                <a:latin typeface="Times New Roman" pitchFamily="18" charset="0"/>
              </a:rPr>
              <a:t>1         0	       </a:t>
            </a:r>
            <a:r>
              <a:rPr lang="en-US" dirty="0" err="1">
                <a:latin typeface="Times New Roman" pitchFamily="18" charset="0"/>
              </a:rPr>
              <a:t>Hàng</a:t>
            </a:r>
            <a:r>
              <a:rPr lang="en-US" dirty="0">
                <a:latin typeface="Times New Roman" pitchFamily="18" charset="0"/>
              </a:rPr>
              <a:t> </a:t>
            </a:r>
            <a:r>
              <a:rPr lang="en-US" dirty="0" err="1">
                <a:latin typeface="Times New Roman" pitchFamily="18" charset="0"/>
              </a:rPr>
              <a:t>đợi</a:t>
            </a:r>
            <a:r>
              <a:rPr lang="en-US" dirty="0">
                <a:latin typeface="Times New Roman" pitchFamily="18" charset="0"/>
              </a:rPr>
              <a:t> </a:t>
            </a:r>
            <a:r>
              <a:rPr lang="en-US" dirty="0" err="1">
                <a:latin typeface="Times New Roman" pitchFamily="18" charset="0"/>
              </a:rPr>
              <a:t>lệnh</a:t>
            </a:r>
            <a:r>
              <a:rPr lang="en-US" dirty="0">
                <a:latin typeface="Times New Roman" pitchFamily="18" charset="0"/>
              </a:rPr>
              <a:t> </a:t>
            </a:r>
            <a:r>
              <a:rPr lang="en-US" dirty="0" err="1">
                <a:latin typeface="Times New Roman" pitchFamily="18" charset="0"/>
              </a:rPr>
              <a:t>rỗng</a:t>
            </a:r>
            <a:endParaRPr lang="en-US" dirty="0">
              <a:latin typeface="Times New Roman" pitchFamily="18" charset="0"/>
            </a:endParaRPr>
          </a:p>
          <a:p>
            <a:pPr marL="1087438" indent="-1087438" algn="just"/>
            <a:r>
              <a:rPr lang="en-US" dirty="0">
                <a:latin typeface="Times New Roman" pitchFamily="18" charset="0"/>
              </a:rPr>
              <a:t>1         1	       </a:t>
            </a:r>
            <a:r>
              <a:rPr lang="en-US" dirty="0" err="1">
                <a:latin typeface="Times New Roman" pitchFamily="18" charset="0"/>
              </a:rPr>
              <a:t>Đọc</a:t>
            </a:r>
            <a:r>
              <a:rPr lang="en-US" dirty="0">
                <a:latin typeface="Times New Roman" pitchFamily="18" charset="0"/>
              </a:rPr>
              <a:t> byte </a:t>
            </a:r>
            <a:r>
              <a:rPr lang="en-US" dirty="0" err="1">
                <a:latin typeface="Times New Roman" pitchFamily="18" charset="0"/>
              </a:rPr>
              <a:t>tiếp</a:t>
            </a:r>
            <a:r>
              <a:rPr lang="en-US" dirty="0">
                <a:latin typeface="Times New Roman" pitchFamily="18" charset="0"/>
              </a:rPr>
              <a:t> </a:t>
            </a:r>
            <a:r>
              <a:rPr lang="en-US" dirty="0" err="1">
                <a:latin typeface="Times New Roman" pitchFamily="18" charset="0"/>
              </a:rPr>
              <a:t>theo</a:t>
            </a:r>
            <a:r>
              <a:rPr lang="en-US" dirty="0">
                <a:latin typeface="Times New Roman" pitchFamily="18" charset="0"/>
              </a:rPr>
              <a:t> </a:t>
            </a:r>
            <a:r>
              <a:rPr lang="en-US" dirty="0" err="1">
                <a:latin typeface="Times New Roman" pitchFamily="18" charset="0"/>
              </a:rPr>
              <a:t>từ</a:t>
            </a:r>
            <a:r>
              <a:rPr lang="en-US" dirty="0">
                <a:latin typeface="Times New Roman" pitchFamily="18" charset="0"/>
              </a:rPr>
              <a:t> </a:t>
            </a:r>
          </a:p>
          <a:p>
            <a:pPr marL="1087438" indent="-1087438" algn="just"/>
            <a:r>
              <a:rPr lang="en-US" dirty="0">
                <a:latin typeface="Times New Roman" pitchFamily="18" charset="0"/>
              </a:rPr>
              <a:t>                          </a:t>
            </a:r>
            <a:r>
              <a:rPr lang="en-US" dirty="0" err="1">
                <a:latin typeface="Times New Roman" pitchFamily="18" charset="0"/>
              </a:rPr>
              <a:t>hàng</a:t>
            </a:r>
            <a:r>
              <a:rPr lang="en-US" dirty="0">
                <a:latin typeface="Times New Roman" pitchFamily="18" charset="0"/>
              </a:rPr>
              <a:t> </a:t>
            </a:r>
            <a:r>
              <a:rPr lang="en-US" dirty="0" err="1">
                <a:latin typeface="Times New Roman" pitchFamily="18" charset="0"/>
              </a:rPr>
              <a:t>đợi</a:t>
            </a:r>
            <a:r>
              <a:rPr lang="en-US" dirty="0">
                <a:latin typeface="Times New Roman" pitchFamily="18" charset="0"/>
              </a:rPr>
              <a:t> </a:t>
            </a:r>
            <a:r>
              <a:rPr lang="en-US" dirty="0" err="1">
                <a:latin typeface="Times New Roman" pitchFamily="18" charset="0"/>
              </a:rPr>
              <a:t>lệnh</a:t>
            </a:r>
            <a:endParaRPr lang="en-US" dirty="0">
              <a:latin typeface="Times New Roman" pitchFamily="18" charset="0"/>
            </a:endParaRPr>
          </a:p>
        </p:txBody>
      </p:sp>
      <p:sp>
        <p:nvSpPr>
          <p:cNvPr id="9" name="Line Callout 1 8"/>
          <p:cNvSpPr/>
          <p:nvPr/>
        </p:nvSpPr>
        <p:spPr>
          <a:xfrm>
            <a:off x="3886200" y="304800"/>
            <a:ext cx="3276600" cy="838200"/>
          </a:xfrm>
          <a:prstGeom prst="borderCallout1">
            <a:avLst>
              <a:gd name="adj1" fmla="val 102804"/>
              <a:gd name="adj2" fmla="val 71084"/>
              <a:gd name="adj3" fmla="val 166151"/>
              <a:gd name="adj4" fmla="val 85529"/>
            </a:avLst>
          </a:prstGeom>
          <a:solidFill>
            <a:srgbClr val="C1ED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itchFamily="18" charset="0"/>
              </a:rPr>
              <a:t>+ </a:t>
            </a:r>
            <a:r>
              <a:rPr lang="en-US" b="1" dirty="0" err="1" smtClean="0">
                <a:solidFill>
                  <a:schemeClr val="tx1"/>
                </a:solidFill>
                <a:latin typeface="Times New Roman" pitchFamily="18" charset="0"/>
              </a:rPr>
              <a:t>Tín</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hiệu</a:t>
            </a:r>
            <a:r>
              <a:rPr lang="en-US" b="1" dirty="0" smtClean="0">
                <a:solidFill>
                  <a:schemeClr val="tx1"/>
                </a:solidFill>
                <a:latin typeface="Times New Roman" pitchFamily="18" charset="0"/>
              </a:rPr>
              <a:t> do CPU </a:t>
            </a:r>
            <a:r>
              <a:rPr lang="en-US" b="1" dirty="0" err="1" smtClean="0">
                <a:solidFill>
                  <a:schemeClr val="tx1"/>
                </a:solidFill>
                <a:latin typeface="Times New Roman" pitchFamily="18" charset="0"/>
              </a:rPr>
              <a:t>đưa</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ra</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để</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khóa</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các</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thiết</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bị</a:t>
            </a:r>
            <a:r>
              <a:rPr lang="en-US" b="1" dirty="0" smtClean="0">
                <a:solidFill>
                  <a:schemeClr val="tx1"/>
                </a:solidFill>
                <a:latin typeface="Times New Roman" pitchFamily="18" charset="0"/>
              </a:rPr>
              <a:t> </a:t>
            </a:r>
            <a:r>
              <a:rPr lang="en-US" b="1" dirty="0" err="1" smtClean="0">
                <a:solidFill>
                  <a:schemeClr val="tx1"/>
                </a:solidFill>
                <a:latin typeface="Times New Roman" pitchFamily="18" charset="0"/>
              </a:rPr>
              <a:t>ngoại</a:t>
            </a:r>
            <a:r>
              <a:rPr lang="en-US" b="1" dirty="0" smtClean="0">
                <a:solidFill>
                  <a:schemeClr val="tx1"/>
                </a:solidFill>
                <a:latin typeface="Times New Roman" pitchFamily="18" charset="0"/>
              </a:rPr>
              <a:t> vi.</a:t>
            </a:r>
          </a:p>
          <a:p>
            <a:pPr algn="ctr"/>
            <a:endParaRPr lang="en-US" b="1" dirty="0">
              <a:solidFill>
                <a:schemeClr val="tx1"/>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ppt_x"/>
                                          </p:val>
                                        </p:tav>
                                        <p:tav tm="100000">
                                          <p:val>
                                            <p:strVal val="#ppt_x"/>
                                          </p:val>
                                        </p:tav>
                                      </p:tavLst>
                                    </p:anim>
                                    <p:anim calcmode="lin" valueType="num">
                                      <p:cBhvr additive="base">
                                        <p:cTn id="8"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22"/>
                                        </p:tgtEl>
                                        <p:attrNameLst>
                                          <p:attrName>style.visibility</p:attrName>
                                        </p:attrNameLst>
                                      </p:cBhvr>
                                      <p:to>
                                        <p:strVal val="visible"/>
                                      </p:to>
                                    </p:set>
                                    <p:anim calcmode="lin" valueType="num">
                                      <p:cBhvr additive="base">
                                        <p:cTn id="13" dur="500" fill="hold"/>
                                        <p:tgtEl>
                                          <p:spTgt spid="137222"/>
                                        </p:tgtEl>
                                        <p:attrNameLst>
                                          <p:attrName>ppt_x</p:attrName>
                                        </p:attrNameLst>
                                      </p:cBhvr>
                                      <p:tavLst>
                                        <p:tav tm="0">
                                          <p:val>
                                            <p:strVal val="#ppt_x"/>
                                          </p:val>
                                        </p:tav>
                                        <p:tav tm="100000">
                                          <p:val>
                                            <p:strVal val="#ppt_x"/>
                                          </p:val>
                                        </p:tav>
                                      </p:tavLst>
                                    </p:anim>
                                    <p:anim calcmode="lin" valueType="num">
                                      <p:cBhvr additive="base">
                                        <p:cTn id="14"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P spid="1372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www.themegallery.com</a:t>
            </a:r>
          </a:p>
        </p:txBody>
      </p:sp>
      <p:sp>
        <p:nvSpPr>
          <p:cNvPr id="38915" name="Rectangle 2"/>
          <p:cNvSpPr>
            <a:spLocks noGrp="1" noChangeArrowheads="1"/>
          </p:cNvSpPr>
          <p:nvPr>
            <p:ph type="title"/>
          </p:nvPr>
        </p:nvSpPr>
        <p:spPr>
          <a:xfrm>
            <a:off x="685800" y="731838"/>
            <a:ext cx="6477000" cy="487362"/>
          </a:xfrm>
        </p:spPr>
        <p:txBody>
          <a:bodyPr>
            <a:normAutofit fontScale="90000"/>
          </a:bodyPr>
          <a:lstStyle/>
          <a:p>
            <a:pPr eaLnBrk="1" hangingPunct="1"/>
            <a:r>
              <a:rPr lang="en-US" sz="2800" b="1" dirty="0" smtClean="0">
                <a:latin typeface="Times New Roman" pitchFamily="18" charset="0"/>
              </a:rPr>
              <a:t>2  - MẠCH TẠO XUNG NHỊP 8284A</a:t>
            </a:r>
            <a:r>
              <a:rPr lang="en-US" sz="2800" dirty="0" smtClean="0">
                <a:latin typeface="Times New Roman" pitchFamily="18" charset="0"/>
              </a:rPr>
              <a:t/>
            </a:r>
            <a:br>
              <a:rPr lang="en-US" sz="2800" dirty="0" smtClean="0">
                <a:latin typeface="Times New Roman" pitchFamily="18" charset="0"/>
              </a:rPr>
            </a:br>
            <a:endParaRPr lang="en-US" sz="2800" dirty="0" smtClean="0">
              <a:latin typeface="Times New Roman" pitchFamily="18" charset="0"/>
            </a:endParaRPr>
          </a:p>
        </p:txBody>
      </p:sp>
      <p:sp>
        <p:nvSpPr>
          <p:cNvPr id="38916" name="Rectangle 3"/>
          <p:cNvSpPr>
            <a:spLocks noGrp="1" noChangeArrowheads="1"/>
          </p:cNvSpPr>
          <p:nvPr>
            <p:ph type="body" idx="1"/>
          </p:nvPr>
        </p:nvSpPr>
        <p:spPr/>
        <p:txBody>
          <a:bodyPr/>
          <a:lstStyle/>
          <a:p>
            <a:pPr eaLnBrk="1" hangingPunct="1"/>
            <a:r>
              <a:rPr lang="en-US" dirty="0" smtClean="0"/>
              <a:t>8284A </a:t>
            </a:r>
            <a:r>
              <a:rPr lang="en-US" dirty="0" err="1" smtClean="0"/>
              <a:t>là</a:t>
            </a:r>
            <a:r>
              <a:rPr lang="en-US" dirty="0" smtClean="0"/>
              <a:t> </a:t>
            </a:r>
            <a:r>
              <a:rPr lang="en-US" dirty="0" err="1" smtClean="0"/>
              <a:t>mạch</a:t>
            </a:r>
            <a:r>
              <a:rPr lang="en-US" dirty="0" smtClean="0"/>
              <a:t> </a:t>
            </a:r>
            <a:r>
              <a:rPr lang="en-US" dirty="0" err="1" smtClean="0"/>
              <a:t>tạo</a:t>
            </a:r>
            <a:r>
              <a:rPr lang="en-US" dirty="0" smtClean="0"/>
              <a:t> </a:t>
            </a:r>
            <a:r>
              <a:rPr lang="en-US" dirty="0" err="1" smtClean="0"/>
              <a:t>xung</a:t>
            </a:r>
            <a:r>
              <a:rPr lang="en-US" dirty="0" smtClean="0"/>
              <a:t> </a:t>
            </a:r>
            <a:r>
              <a:rPr lang="en-US" dirty="0" err="1" smtClean="0"/>
              <a:t>nhịp</a:t>
            </a:r>
            <a:r>
              <a:rPr lang="en-US" dirty="0" smtClean="0"/>
              <a:t> </a:t>
            </a:r>
            <a:r>
              <a:rPr lang="en-US" dirty="0" err="1" smtClean="0"/>
              <a:t>cho</a:t>
            </a:r>
            <a:r>
              <a:rPr lang="en-US" dirty="0" smtClean="0"/>
              <a:t> </a:t>
            </a:r>
            <a:r>
              <a:rPr lang="en-US" dirty="0" err="1" smtClean="0"/>
              <a:t>các</a:t>
            </a:r>
            <a:r>
              <a:rPr lang="en-US" dirty="0" smtClean="0"/>
              <a:t> </a:t>
            </a:r>
            <a:r>
              <a:rPr lang="en-US" dirty="0" err="1" smtClean="0"/>
              <a:t>bộ</a:t>
            </a:r>
            <a:r>
              <a:rPr lang="en-US" dirty="0" smtClean="0"/>
              <a:t> vi </a:t>
            </a:r>
            <a:r>
              <a:rPr lang="en-US" dirty="0" err="1" smtClean="0"/>
              <a:t>xử</a:t>
            </a:r>
            <a:r>
              <a:rPr lang="en-US" dirty="0" smtClean="0"/>
              <a:t> </a:t>
            </a:r>
            <a:r>
              <a:rPr lang="en-US" dirty="0" err="1" smtClean="0"/>
              <a:t>lý</a:t>
            </a:r>
            <a:r>
              <a:rPr lang="en-US" dirty="0" smtClean="0"/>
              <a:t> 8086/8088.</a:t>
            </a:r>
          </a:p>
          <a:p>
            <a:pPr eaLnBrk="1" hangingPunct="1"/>
            <a:r>
              <a:rPr lang="en-US" dirty="0" smtClean="0"/>
              <a:t>8284A </a:t>
            </a:r>
            <a:r>
              <a:rPr lang="en-US" dirty="0" err="1" smtClean="0"/>
              <a:t>còn</a:t>
            </a:r>
            <a:r>
              <a:rPr lang="en-US" dirty="0" smtClean="0"/>
              <a:t> </a:t>
            </a:r>
            <a:r>
              <a:rPr lang="en-US" dirty="0" err="1" smtClean="0"/>
              <a:t>có</a:t>
            </a:r>
            <a:r>
              <a:rPr lang="en-US" dirty="0" smtClean="0"/>
              <a:t> </a:t>
            </a:r>
            <a:r>
              <a:rPr lang="en-US" dirty="0" err="1" smtClean="0"/>
              <a:t>tác</a:t>
            </a:r>
            <a:r>
              <a:rPr lang="en-US" dirty="0" smtClean="0"/>
              <a:t> </a:t>
            </a:r>
            <a:r>
              <a:rPr lang="en-US" dirty="0" err="1" smtClean="0"/>
              <a:t>dụng</a:t>
            </a:r>
            <a:r>
              <a:rPr lang="en-US" dirty="0" smtClean="0"/>
              <a:t> </a:t>
            </a:r>
            <a:r>
              <a:rPr lang="en-US" dirty="0" err="1" smtClean="0"/>
              <a:t>đồng</a:t>
            </a:r>
            <a:r>
              <a:rPr lang="en-US" dirty="0" smtClean="0"/>
              <a:t> </a:t>
            </a:r>
            <a:r>
              <a:rPr lang="en-US" dirty="0" err="1" smtClean="0"/>
              <a:t>bộ</a:t>
            </a:r>
            <a:r>
              <a:rPr lang="en-US" dirty="0" smtClean="0"/>
              <a:t> 2 </a:t>
            </a:r>
            <a:r>
              <a:rPr lang="en-US" dirty="0" err="1" smtClean="0"/>
              <a:t>tín</a:t>
            </a:r>
            <a:r>
              <a:rPr lang="en-US" dirty="0" smtClean="0"/>
              <a:t> </a:t>
            </a:r>
            <a:r>
              <a:rPr lang="en-US" dirty="0" err="1" smtClean="0"/>
              <a:t>hiệu</a:t>
            </a:r>
            <a:r>
              <a:rPr lang="en-US" dirty="0" smtClean="0"/>
              <a:t> RESET </a:t>
            </a:r>
            <a:r>
              <a:rPr lang="en-US" dirty="0" err="1" smtClean="0"/>
              <a:t>và</a:t>
            </a:r>
            <a:r>
              <a:rPr lang="en-US" dirty="0" smtClean="0"/>
              <a:t> READY </a:t>
            </a:r>
            <a:r>
              <a:rPr lang="en-US" dirty="0" err="1" smtClean="0"/>
              <a:t>của</a:t>
            </a:r>
            <a:r>
              <a:rPr lang="en-US" dirty="0" smtClean="0"/>
              <a:t> CPU </a:t>
            </a:r>
          </a:p>
        </p:txBody>
      </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www.themegallery.com</a:t>
            </a:r>
          </a:p>
        </p:txBody>
      </p:sp>
      <p:sp>
        <p:nvSpPr>
          <p:cNvPr id="39939" name="Rectangle 2"/>
          <p:cNvSpPr>
            <a:spLocks noGrp="1" noChangeArrowheads="1"/>
          </p:cNvSpPr>
          <p:nvPr>
            <p:ph type="title"/>
          </p:nvPr>
        </p:nvSpPr>
        <p:spPr>
          <a:xfrm>
            <a:off x="228600" y="274638"/>
            <a:ext cx="8686800" cy="792162"/>
          </a:xfrm>
        </p:spPr>
        <p:txBody>
          <a:bodyPr/>
          <a:lstStyle/>
          <a:p>
            <a:pPr eaLnBrk="1" hangingPunct="1"/>
            <a:r>
              <a:rPr lang="en-US" sz="2800" b="1" dirty="0" err="1" smtClean="0"/>
              <a:t>Các</a:t>
            </a:r>
            <a:r>
              <a:rPr lang="en-US" sz="2800" b="1" dirty="0" smtClean="0"/>
              <a:t> </a:t>
            </a:r>
            <a:r>
              <a:rPr lang="en-US" sz="2800" b="1" dirty="0" err="1" smtClean="0"/>
              <a:t>tín</a:t>
            </a:r>
            <a:r>
              <a:rPr lang="en-US" sz="2800" b="1" dirty="0" smtClean="0"/>
              <a:t> </a:t>
            </a:r>
            <a:r>
              <a:rPr lang="en-US" sz="2800" b="1" dirty="0" err="1" smtClean="0"/>
              <a:t>hiệu</a:t>
            </a:r>
            <a:r>
              <a:rPr lang="en-US" sz="2800" b="1" dirty="0" smtClean="0"/>
              <a:t> </a:t>
            </a:r>
            <a:r>
              <a:rPr lang="en-US" sz="2800" b="1" dirty="0" err="1" smtClean="0"/>
              <a:t>của</a:t>
            </a:r>
            <a:r>
              <a:rPr lang="en-US" sz="2800" b="1" dirty="0" smtClean="0"/>
              <a:t> 8284</a:t>
            </a:r>
          </a:p>
        </p:txBody>
      </p:sp>
      <p:sp>
        <p:nvSpPr>
          <p:cNvPr id="39940" name="Rectangle 3"/>
          <p:cNvSpPr>
            <a:spLocks noGrp="1" noChangeArrowheads="1"/>
          </p:cNvSpPr>
          <p:nvPr>
            <p:ph type="body" idx="1"/>
          </p:nvPr>
        </p:nvSpPr>
        <p:spPr/>
        <p:txBody>
          <a:bodyPr/>
          <a:lstStyle/>
          <a:p>
            <a:pPr eaLnBrk="1" hangingPunct="1"/>
            <a:endParaRPr lang="en-US" smtClean="0"/>
          </a:p>
        </p:txBody>
      </p:sp>
      <p:pic>
        <p:nvPicPr>
          <p:cNvPr id="39941" name="Picture 66"/>
          <p:cNvPicPr>
            <a:picLocks noChangeAspect="1" noChangeArrowheads="1"/>
          </p:cNvPicPr>
          <p:nvPr/>
        </p:nvPicPr>
        <p:blipFill>
          <a:blip r:embed="rId2" cstate="print"/>
          <a:srcRect/>
          <a:stretch>
            <a:fillRect/>
          </a:stretch>
        </p:blipFill>
        <p:spPr bwMode="auto">
          <a:xfrm>
            <a:off x="1676400" y="1371600"/>
            <a:ext cx="4667250" cy="3963988"/>
          </a:xfrm>
          <a:prstGeom prst="rect">
            <a:avLst/>
          </a:prstGeom>
          <a:solidFill>
            <a:srgbClr val="66FF33"/>
          </a:solidFill>
          <a:ln w="9525">
            <a:noFill/>
            <a:miter lim="800000"/>
            <a:headEnd/>
            <a:tailEnd/>
          </a:ln>
        </p:spPr>
      </p:pic>
    </p:spTree>
  </p:cSld>
  <p:clrMapOvr>
    <a:masterClrMapping/>
  </p:clrMapOvr>
  <p:transition spd="med">
    <p:diamon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www.themegallery.com</a:t>
            </a:r>
          </a:p>
        </p:txBody>
      </p:sp>
      <p:sp>
        <p:nvSpPr>
          <p:cNvPr id="40963" name="Rectangle 2"/>
          <p:cNvSpPr>
            <a:spLocks noGrp="1" noChangeArrowheads="1"/>
          </p:cNvSpPr>
          <p:nvPr>
            <p:ph type="title"/>
          </p:nvPr>
        </p:nvSpPr>
        <p:spPr/>
        <p:txBody>
          <a:bodyPr/>
          <a:lstStyle/>
          <a:p>
            <a:pPr eaLnBrk="1" hangingPunct="1"/>
            <a:endParaRPr lang="en-US" smtClean="0"/>
          </a:p>
        </p:txBody>
      </p:sp>
      <p:sp>
        <p:nvSpPr>
          <p:cNvPr id="40964" name="Rectangle 3"/>
          <p:cNvSpPr>
            <a:spLocks noGrp="1" noChangeArrowheads="1"/>
          </p:cNvSpPr>
          <p:nvPr>
            <p:ph type="body" idx="1"/>
          </p:nvPr>
        </p:nvSpPr>
        <p:spPr/>
        <p:txBody>
          <a:bodyPr/>
          <a:lstStyle/>
          <a:p>
            <a:pPr eaLnBrk="1" hangingPunct="1"/>
            <a:endParaRPr lang="en-US" smtClean="0"/>
          </a:p>
        </p:txBody>
      </p:sp>
      <p:sp>
        <p:nvSpPr>
          <p:cNvPr id="40965" name="Rectangle 9"/>
          <p:cNvSpPr>
            <a:spLocks noChangeArrowheads="1"/>
          </p:cNvSpPr>
          <p:nvPr/>
        </p:nvSpPr>
        <p:spPr bwMode="auto">
          <a:xfrm>
            <a:off x="533400" y="2819400"/>
            <a:ext cx="3581400" cy="1752600"/>
          </a:xfrm>
          <a:prstGeom prst="rect">
            <a:avLst/>
          </a:prstGeom>
          <a:gradFill rotWithShape="1">
            <a:gsLst>
              <a:gs pos="0">
                <a:schemeClr val="bg1"/>
              </a:gs>
              <a:gs pos="100000">
                <a:srgbClr val="FF00FF">
                  <a:alpha val="67998"/>
                </a:srgbClr>
              </a:gs>
            </a:gsLst>
            <a:lin ang="5400000" scaled="1"/>
          </a:gradFill>
          <a:ln w="9525">
            <a:solidFill>
              <a:srgbClr val="FF3300"/>
            </a:solidFill>
            <a:miter lim="800000"/>
            <a:headEnd/>
            <a:tailEnd/>
          </a:ln>
        </p:spPr>
        <p:txBody>
          <a:bodyPr wrap="none" anchor="ctr"/>
          <a:lstStyle/>
          <a:p>
            <a:r>
              <a:rPr lang="en-US" sz="2400" b="1">
                <a:latin typeface="Times New Roman" pitchFamily="18" charset="0"/>
              </a:rPr>
              <a:t>Address Anable</a:t>
            </a:r>
            <a:r>
              <a:rPr lang="en-US" sz="2400">
                <a:latin typeface="Times New Roman" pitchFamily="18" charset="0"/>
              </a:rPr>
              <a:t>. </a:t>
            </a:r>
          </a:p>
          <a:p>
            <a:r>
              <a:rPr lang="en-US" sz="2400">
                <a:latin typeface="Times New Roman" pitchFamily="18" charset="0"/>
              </a:rPr>
              <a:t>Tín hiệu cho phép chọn đầu </a:t>
            </a:r>
          </a:p>
          <a:p>
            <a:r>
              <a:rPr lang="en-US" sz="2400">
                <a:latin typeface="Times New Roman" pitchFamily="18" charset="0"/>
              </a:rPr>
              <a:t>vào tương ứng RDY1 và </a:t>
            </a:r>
          </a:p>
          <a:p>
            <a:r>
              <a:rPr lang="en-US" sz="2400">
                <a:latin typeface="Times New Roman" pitchFamily="18" charset="0"/>
              </a:rPr>
              <a:t>RDY2.</a:t>
            </a:r>
          </a:p>
        </p:txBody>
      </p:sp>
      <p:pic>
        <p:nvPicPr>
          <p:cNvPr id="40966" name="Picture 10"/>
          <p:cNvPicPr>
            <a:picLocks noChangeAspect="1" noChangeArrowheads="1"/>
          </p:cNvPicPr>
          <p:nvPr/>
        </p:nvPicPr>
        <p:blipFill>
          <a:blip r:embed="rId2" cstate="print"/>
          <a:srcRect/>
          <a:stretch>
            <a:fillRect/>
          </a:stretch>
        </p:blipFill>
        <p:spPr bwMode="auto">
          <a:xfrm>
            <a:off x="5029200" y="1676400"/>
            <a:ext cx="3886200" cy="3810000"/>
          </a:xfrm>
          <a:prstGeom prst="rect">
            <a:avLst/>
          </a:prstGeom>
          <a:noFill/>
          <a:ln w="9525">
            <a:noFill/>
            <a:miter lim="800000"/>
            <a:headEnd/>
            <a:tailEnd/>
          </a:ln>
        </p:spPr>
      </p:pic>
      <p:sp>
        <p:nvSpPr>
          <p:cNvPr id="40967" name="AutoShape 7"/>
          <p:cNvSpPr>
            <a:spLocks noChangeArrowheads="1"/>
          </p:cNvSpPr>
          <p:nvPr/>
        </p:nvSpPr>
        <p:spPr bwMode="auto">
          <a:xfrm rot="-671175">
            <a:off x="4119563" y="2849563"/>
            <a:ext cx="1062037" cy="304800"/>
          </a:xfrm>
          <a:prstGeom prst="notchedRightArrow">
            <a:avLst>
              <a:gd name="adj1" fmla="val 50000"/>
              <a:gd name="adj2" fmla="val 87109"/>
            </a:avLst>
          </a:prstGeom>
          <a:solidFill>
            <a:srgbClr val="66FF33"/>
          </a:solidFill>
          <a:ln w="9525">
            <a:solidFill>
              <a:schemeClr val="tx1"/>
            </a:solidFill>
            <a:miter lim="800000"/>
            <a:headEnd/>
            <a:tailEnd/>
          </a:ln>
        </p:spPr>
        <p:txBody>
          <a:bodyPr wrap="none" anchor="ctr"/>
          <a:lstStyle/>
          <a:p>
            <a:endParaRPr lang="en-US"/>
          </a:p>
        </p:txBody>
      </p:sp>
      <p:sp>
        <p:nvSpPr>
          <p:cNvPr id="40968" name="AutoShape 8"/>
          <p:cNvSpPr>
            <a:spLocks noChangeArrowheads="1"/>
          </p:cNvSpPr>
          <p:nvPr/>
        </p:nvSpPr>
        <p:spPr bwMode="auto">
          <a:xfrm rot="522681">
            <a:off x="4113213" y="4125913"/>
            <a:ext cx="1219200" cy="304800"/>
          </a:xfrm>
          <a:prstGeom prst="notchedRightArrow">
            <a:avLst>
              <a:gd name="adj1" fmla="val 50000"/>
              <a:gd name="adj2" fmla="val 100000"/>
            </a:avLst>
          </a:prstGeom>
          <a:solidFill>
            <a:srgbClr val="66FF33"/>
          </a:solidFill>
          <a:ln w="9525">
            <a:solidFill>
              <a:schemeClr val="tx1"/>
            </a:solidFill>
            <a:miter lim="800000"/>
            <a:headEnd/>
            <a:tailEnd/>
          </a:ln>
        </p:spPr>
        <p:txBody>
          <a:bodyPr wrap="none" anchor="ctr"/>
          <a:lstStyle/>
          <a:p>
            <a:endParaRPr lang="en-US"/>
          </a:p>
        </p:txBody>
      </p:sp>
      <p:sp>
        <p:nvSpPr>
          <p:cNvPr id="9" name="Rectangle 8"/>
          <p:cNvSpPr/>
          <p:nvPr/>
        </p:nvSpPr>
        <p:spPr>
          <a:xfrm>
            <a:off x="3357565" y="3244334"/>
            <a:ext cx="2428870" cy="369332"/>
          </a:xfrm>
          <a:prstGeom prst="rect">
            <a:avLst/>
          </a:prstGeom>
        </p:spPr>
        <p:txBody>
          <a:bodyPr wrap="none">
            <a:spAutoFit/>
          </a:bodyPr>
          <a:lstStyle/>
          <a:p>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của</a:t>
            </a:r>
            <a:r>
              <a:rPr lang="en-US" dirty="0" smtClean="0"/>
              <a:t> 8284</a:t>
            </a:r>
            <a:endParaRPr lang="en-US" dirty="0"/>
          </a:p>
        </p:txBody>
      </p:sp>
      <p:sp>
        <p:nvSpPr>
          <p:cNvPr id="10" name="Rectangle 2"/>
          <p:cNvSpPr txBox="1">
            <a:spLocks noChangeArrowheads="1"/>
          </p:cNvSpPr>
          <p:nvPr/>
        </p:nvSpPr>
        <p:spPr>
          <a:xfrm>
            <a:off x="228600" y="274638"/>
            <a:ext cx="8686800" cy="792162"/>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Các tín hiệu của 8284</a:t>
            </a:r>
            <a:endParaRPr kumimoji="0" lang="en-US" sz="2800" b="1"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www.themegallery.com</a:t>
            </a:r>
          </a:p>
        </p:txBody>
      </p:sp>
      <p:sp>
        <p:nvSpPr>
          <p:cNvPr id="41987" name="Rectangle 2"/>
          <p:cNvSpPr>
            <a:spLocks noGrp="1" noChangeArrowheads="1"/>
          </p:cNvSpPr>
          <p:nvPr>
            <p:ph type="title"/>
          </p:nvPr>
        </p:nvSpPr>
        <p:spPr/>
        <p:txBody>
          <a:bodyPr/>
          <a:lstStyle/>
          <a:p>
            <a:pPr eaLnBrk="1" hangingPunct="1"/>
            <a:endParaRPr lang="en-US" smtClean="0"/>
          </a:p>
        </p:txBody>
      </p:sp>
      <p:sp>
        <p:nvSpPr>
          <p:cNvPr id="41988" name="Rectangle 3"/>
          <p:cNvSpPr>
            <a:spLocks noGrp="1" noChangeArrowheads="1"/>
          </p:cNvSpPr>
          <p:nvPr>
            <p:ph type="body" idx="1"/>
          </p:nvPr>
        </p:nvSpPr>
        <p:spPr/>
        <p:txBody>
          <a:bodyPr/>
          <a:lstStyle/>
          <a:p>
            <a:pPr eaLnBrk="1" hangingPunct="1"/>
            <a:endParaRPr lang="en-US" smtClean="0"/>
          </a:p>
        </p:txBody>
      </p:sp>
      <p:pic>
        <p:nvPicPr>
          <p:cNvPr id="41989" name="Picture 4"/>
          <p:cNvPicPr>
            <a:picLocks noChangeAspect="1" noChangeArrowheads="1"/>
          </p:cNvPicPr>
          <p:nvPr/>
        </p:nvPicPr>
        <p:blipFill>
          <a:blip r:embed="rId2" cstate="print"/>
          <a:srcRect/>
          <a:stretch>
            <a:fillRect/>
          </a:stretch>
        </p:blipFill>
        <p:spPr bwMode="auto">
          <a:xfrm>
            <a:off x="4476750" y="1600200"/>
            <a:ext cx="4286250" cy="4267200"/>
          </a:xfrm>
          <a:prstGeom prst="rect">
            <a:avLst/>
          </a:prstGeom>
          <a:noFill/>
          <a:ln w="9525">
            <a:noFill/>
            <a:miter lim="800000"/>
            <a:headEnd/>
            <a:tailEnd/>
          </a:ln>
        </p:spPr>
      </p:pic>
      <p:sp>
        <p:nvSpPr>
          <p:cNvPr id="144389" name="Rectangle 5"/>
          <p:cNvSpPr>
            <a:spLocks noChangeArrowheads="1"/>
          </p:cNvSpPr>
          <p:nvPr/>
        </p:nvSpPr>
        <p:spPr bwMode="auto">
          <a:xfrm>
            <a:off x="457200" y="3113088"/>
            <a:ext cx="3581400" cy="2144712"/>
          </a:xfrm>
          <a:prstGeom prst="rect">
            <a:avLst/>
          </a:prstGeom>
          <a:gradFill rotWithShape="1">
            <a:gsLst>
              <a:gs pos="0">
                <a:srgbClr val="FF6600">
                  <a:alpha val="73000"/>
                </a:srgbClr>
              </a:gs>
              <a:gs pos="50000">
                <a:schemeClr val="bg1"/>
              </a:gs>
              <a:gs pos="100000">
                <a:srgbClr val="FF6600">
                  <a:alpha val="73000"/>
                </a:srgbClr>
              </a:gs>
            </a:gsLst>
            <a:lin ang="5400000" scaled="1"/>
          </a:gradFill>
          <a:ln w="9525">
            <a:solidFill>
              <a:schemeClr val="tx1"/>
            </a:solidFill>
            <a:miter lim="800000"/>
            <a:headEnd/>
            <a:tailEnd/>
          </a:ln>
          <a:effectLst/>
        </p:spPr>
        <p:txBody>
          <a:bodyPr wrap="none" anchor="ctr"/>
          <a:lstStyle/>
          <a:p>
            <a:pPr>
              <a:defRPr/>
            </a:pPr>
            <a:r>
              <a:rPr lang="en-US" sz="2000" b="1">
                <a:latin typeface="Times New Roman" pitchFamily="18" charset="0"/>
              </a:rPr>
              <a:t>Bus READY.</a:t>
            </a:r>
            <a:r>
              <a:rPr lang="en-US" sz="2000">
                <a:latin typeface="Times New Roman" pitchFamily="18" charset="0"/>
              </a:rPr>
              <a:t> </a:t>
            </a:r>
          </a:p>
          <a:p>
            <a:pPr>
              <a:defRPr/>
            </a:pPr>
            <a:r>
              <a:rPr lang="en-US" sz="2000">
                <a:latin typeface="Times New Roman" pitchFamily="18" charset="0"/>
              </a:rPr>
              <a:t>Kết hợp với các chân  AEN1, </a:t>
            </a:r>
          </a:p>
          <a:p>
            <a:pPr>
              <a:defRPr/>
            </a:pPr>
            <a:r>
              <a:rPr lang="en-US" sz="2000">
                <a:latin typeface="Times New Roman" pitchFamily="18" charset="0"/>
              </a:rPr>
              <a:t>AEN2 =&gt; để tạo ra các chu kỳ</a:t>
            </a:r>
          </a:p>
          <a:p>
            <a:pPr>
              <a:defRPr/>
            </a:pPr>
            <a:r>
              <a:rPr lang="en-US" sz="2000">
                <a:latin typeface="Times New Roman" pitchFamily="18" charset="0"/>
              </a:rPr>
              <a:t>đợi trong hệ vi xử lý 8086/8088.</a:t>
            </a:r>
          </a:p>
        </p:txBody>
      </p:sp>
      <p:sp>
        <p:nvSpPr>
          <p:cNvPr id="41993" name="AutoShape 6"/>
          <p:cNvSpPr>
            <a:spLocks noChangeArrowheads="1"/>
          </p:cNvSpPr>
          <p:nvPr/>
        </p:nvSpPr>
        <p:spPr bwMode="auto">
          <a:xfrm rot="-671175">
            <a:off x="4008438" y="3317875"/>
            <a:ext cx="571500" cy="265113"/>
          </a:xfrm>
          <a:prstGeom prst="notchedRightArrow">
            <a:avLst>
              <a:gd name="adj1" fmla="val 50000"/>
              <a:gd name="adj2" fmla="val 53892"/>
            </a:avLst>
          </a:prstGeom>
          <a:solidFill>
            <a:srgbClr val="66FF33"/>
          </a:solidFill>
          <a:ln w="9525">
            <a:solidFill>
              <a:schemeClr val="tx1"/>
            </a:solidFill>
            <a:miter lim="800000"/>
            <a:headEnd/>
            <a:tailEnd/>
          </a:ln>
        </p:spPr>
        <p:txBody>
          <a:bodyPr wrap="none" anchor="ctr"/>
          <a:lstStyle/>
          <a:p>
            <a:endParaRPr lang="en-US"/>
          </a:p>
        </p:txBody>
      </p:sp>
      <p:sp>
        <p:nvSpPr>
          <p:cNvPr id="41994" name="AutoShape 7"/>
          <p:cNvSpPr>
            <a:spLocks noChangeArrowheads="1"/>
          </p:cNvSpPr>
          <p:nvPr/>
        </p:nvSpPr>
        <p:spPr bwMode="auto">
          <a:xfrm rot="522681" flipV="1">
            <a:off x="4008438" y="4041775"/>
            <a:ext cx="647700" cy="260350"/>
          </a:xfrm>
          <a:prstGeom prst="notchedRightArrow">
            <a:avLst>
              <a:gd name="adj1" fmla="val 50000"/>
              <a:gd name="adj2" fmla="val 62195"/>
            </a:avLst>
          </a:prstGeom>
          <a:solidFill>
            <a:srgbClr val="66FF33"/>
          </a:solidFill>
          <a:ln w="9525">
            <a:solidFill>
              <a:schemeClr val="tx1"/>
            </a:solidFill>
            <a:miter lim="800000"/>
            <a:headEnd/>
            <a:tailEnd/>
          </a:ln>
        </p:spPr>
        <p:txBody>
          <a:bodyPr wrap="none" anchor="ctr"/>
          <a:lstStyle/>
          <a:p>
            <a:endParaRPr lang="en-US"/>
          </a:p>
        </p:txBody>
      </p:sp>
      <p:sp>
        <p:nvSpPr>
          <p:cNvPr id="9" name="Rectangle 2"/>
          <p:cNvSpPr txBox="1">
            <a:spLocks noChangeArrowheads="1"/>
          </p:cNvSpPr>
          <p:nvPr/>
        </p:nvSpPr>
        <p:spPr>
          <a:xfrm>
            <a:off x="228600" y="350838"/>
            <a:ext cx="8686800" cy="792162"/>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Các tín hiệu của 8284</a:t>
            </a:r>
            <a:endParaRPr kumimoji="0" lang="en-US" sz="2800" b="1"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ChangeArrowheads="1"/>
          </p:cNvSpPr>
          <p:nvPr/>
        </p:nvSpPr>
        <p:spPr bwMode="auto">
          <a:xfrm>
            <a:off x="0" y="0"/>
            <a:ext cx="9144000" cy="9144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400" b="1" dirty="0" smtClean="0">
                <a:solidFill>
                  <a:schemeClr val="tx2"/>
                </a:solidFill>
                <a:latin typeface="Times New Roman" pitchFamily="18" charset="0"/>
              </a:rPr>
              <a:t>1. </a:t>
            </a:r>
            <a:r>
              <a:rPr lang="en-US" sz="2400" b="1" dirty="0" err="1" smtClean="0">
                <a:solidFill>
                  <a:schemeClr val="tx2"/>
                </a:solidFill>
                <a:latin typeface="Times New Roman" pitchFamily="18" charset="0"/>
              </a:rPr>
              <a:t>Cấu</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trúc</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bên</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trong</a:t>
            </a:r>
            <a:r>
              <a:rPr lang="en-US" sz="2400" b="1" dirty="0">
                <a:solidFill>
                  <a:schemeClr val="tx2"/>
                </a:solidFill>
                <a:latin typeface="Times New Roman" pitchFamily="18" charset="0"/>
              </a:rPr>
              <a:t> </a:t>
            </a:r>
            <a:r>
              <a:rPr lang="en-US" sz="2400" b="1" dirty="0" err="1" smtClean="0">
                <a:solidFill>
                  <a:schemeClr val="tx2"/>
                </a:solidFill>
                <a:latin typeface="Times New Roman" pitchFamily="18" charset="0"/>
              </a:rPr>
              <a:t>của</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bộ</a:t>
            </a:r>
            <a:r>
              <a:rPr lang="en-US" sz="2400" b="1" dirty="0">
                <a:solidFill>
                  <a:schemeClr val="tx2"/>
                </a:solidFill>
                <a:latin typeface="Times New Roman" pitchFamily="18" charset="0"/>
              </a:rPr>
              <a:t> vi </a:t>
            </a:r>
            <a:r>
              <a:rPr lang="en-US" sz="2400" b="1" dirty="0" err="1">
                <a:solidFill>
                  <a:schemeClr val="tx2"/>
                </a:solidFill>
                <a:latin typeface="Times New Roman" pitchFamily="18" charset="0"/>
              </a:rPr>
              <a:t>xử</a:t>
            </a:r>
            <a:r>
              <a:rPr lang="en-US" sz="2400" b="1" dirty="0">
                <a:solidFill>
                  <a:schemeClr val="tx2"/>
                </a:solidFill>
                <a:latin typeface="Times New Roman" pitchFamily="18" charset="0"/>
              </a:rPr>
              <a:t> </a:t>
            </a:r>
            <a:r>
              <a:rPr lang="en-US" sz="2400" b="1" dirty="0" err="1" smtClean="0">
                <a:solidFill>
                  <a:schemeClr val="tx2"/>
                </a:solidFill>
                <a:latin typeface="Times New Roman" pitchFamily="18" charset="0"/>
              </a:rPr>
              <a:t>lý</a:t>
            </a:r>
            <a:r>
              <a:rPr lang="en-US" sz="2400" b="1" dirty="0" smtClean="0">
                <a:solidFill>
                  <a:schemeClr val="tx2"/>
                </a:solidFill>
                <a:latin typeface="Times New Roman" pitchFamily="18" charset="0"/>
              </a:rPr>
              <a:t> 8088</a:t>
            </a:r>
            <a:endParaRPr lang="en-US" sz="2400" b="1" dirty="0">
              <a:solidFill>
                <a:schemeClr val="tx2"/>
              </a:solidFill>
              <a:latin typeface="Times New Roman" pitchFamily="18" charset="0"/>
            </a:endParaRPr>
          </a:p>
        </p:txBody>
      </p:sp>
      <p:sp>
        <p:nvSpPr>
          <p:cNvPr id="90117" name="Rectangle 5"/>
          <p:cNvSpPr>
            <a:spLocks noChangeArrowheads="1"/>
          </p:cNvSpPr>
          <p:nvPr/>
        </p:nvSpPr>
        <p:spPr bwMode="auto">
          <a:xfrm>
            <a:off x="0" y="6400800"/>
            <a:ext cx="9144000" cy="4572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dirty="0" err="1">
                <a:solidFill>
                  <a:schemeClr val="tx2"/>
                </a:solidFill>
                <a:latin typeface="Times New Roman" pitchFamily="18" charset="0"/>
              </a:rPr>
              <a:t>Chương</a:t>
            </a:r>
            <a:r>
              <a:rPr lang="en-US" sz="1300" i="1" dirty="0">
                <a:solidFill>
                  <a:schemeClr val="tx2"/>
                </a:solidFill>
                <a:latin typeface="Times New Roman" pitchFamily="18" charset="0"/>
              </a:rPr>
              <a:t> II: </a:t>
            </a:r>
            <a:r>
              <a:rPr lang="en-US" sz="1300" i="1" dirty="0" err="1">
                <a:solidFill>
                  <a:schemeClr val="tx2"/>
                </a:solidFill>
                <a:latin typeface="Times New Roman" pitchFamily="18" charset="0"/>
              </a:rPr>
              <a:t>Bộ</a:t>
            </a:r>
            <a:r>
              <a:rPr lang="en-US" sz="1300" i="1" dirty="0">
                <a:solidFill>
                  <a:schemeClr val="tx2"/>
                </a:solidFill>
                <a:latin typeface="Times New Roman" pitchFamily="18" charset="0"/>
              </a:rPr>
              <a:t> vi </a:t>
            </a:r>
            <a:r>
              <a:rPr lang="en-US" sz="1300" i="1" dirty="0" err="1">
                <a:solidFill>
                  <a:schemeClr val="tx2"/>
                </a:solidFill>
                <a:latin typeface="Times New Roman" pitchFamily="18" charset="0"/>
              </a:rPr>
              <a:t>xử</a:t>
            </a:r>
            <a:r>
              <a:rPr lang="en-US" sz="1300" i="1" dirty="0">
                <a:solidFill>
                  <a:schemeClr val="tx2"/>
                </a:solidFill>
                <a:latin typeface="Times New Roman" pitchFamily="18" charset="0"/>
              </a:rPr>
              <a:t> </a:t>
            </a:r>
            <a:r>
              <a:rPr lang="en-US" sz="1300" i="1" dirty="0" err="1">
                <a:solidFill>
                  <a:schemeClr val="tx2"/>
                </a:solidFill>
                <a:latin typeface="Times New Roman" pitchFamily="18" charset="0"/>
              </a:rPr>
              <a:t>lý</a:t>
            </a:r>
            <a:r>
              <a:rPr lang="en-US" sz="1300" i="1" dirty="0">
                <a:solidFill>
                  <a:schemeClr val="tx2"/>
                </a:solidFill>
                <a:latin typeface="Times New Roman" pitchFamily="18" charset="0"/>
              </a:rPr>
              <a:t> Intel 8088</a:t>
            </a:r>
          </a:p>
        </p:txBody>
      </p:sp>
      <p:pic>
        <p:nvPicPr>
          <p:cNvPr id="5128" name="Picture 9"/>
          <p:cNvPicPr>
            <a:picLocks noChangeAspect="1" noChangeArrowheads="1"/>
          </p:cNvPicPr>
          <p:nvPr/>
        </p:nvPicPr>
        <p:blipFill>
          <a:blip r:embed="rId2" cstate="print"/>
          <a:srcRect/>
          <a:stretch>
            <a:fillRect/>
          </a:stretch>
        </p:blipFill>
        <p:spPr bwMode="auto">
          <a:xfrm>
            <a:off x="381000" y="914400"/>
            <a:ext cx="8534400" cy="5486400"/>
          </a:xfrm>
          <a:prstGeom prst="rect">
            <a:avLst/>
          </a:prstGeom>
          <a:noFill/>
          <a:ln w="9525">
            <a:noFill/>
            <a:miter lim="800000"/>
            <a:headEnd/>
            <a:tailEnd/>
          </a:ln>
        </p:spPr>
      </p:pic>
      <p:sp>
        <p:nvSpPr>
          <p:cNvPr id="5" name="Text Box 6"/>
          <p:cNvSpPr txBox="1">
            <a:spLocks noChangeArrowheads="1"/>
          </p:cNvSpPr>
          <p:nvPr/>
        </p:nvSpPr>
        <p:spPr bwMode="auto">
          <a:xfrm>
            <a:off x="6781800" y="5410200"/>
            <a:ext cx="1371600" cy="517525"/>
          </a:xfrm>
          <a:prstGeom prst="rect">
            <a:avLst/>
          </a:prstGeom>
          <a:noFill/>
          <a:ln w="9525" algn="ctr">
            <a:noFill/>
            <a:miter lim="800000"/>
            <a:headEnd/>
            <a:tailEnd/>
          </a:ln>
        </p:spPr>
        <p:txBody>
          <a:bodyPr>
            <a:spAutoFit/>
          </a:bodyPr>
          <a:lstStyle/>
          <a:p>
            <a:pPr algn="ctr" eaLnBrk="1" hangingPunct="1">
              <a:spcBef>
                <a:spcPct val="50000"/>
              </a:spcBef>
            </a:pPr>
            <a:r>
              <a:rPr lang="en-US" sz="1400" b="1" dirty="0" err="1">
                <a:latin typeface="Times New Roman" pitchFamily="18" charset="0"/>
              </a:rPr>
              <a:t>Các</a:t>
            </a:r>
            <a:r>
              <a:rPr lang="en-US" sz="1400" b="1" dirty="0">
                <a:latin typeface="Times New Roman" pitchFamily="18" charset="0"/>
              </a:rPr>
              <a:t> </a:t>
            </a:r>
            <a:r>
              <a:rPr lang="en-US" sz="1400" b="1" dirty="0" err="1">
                <a:latin typeface="Times New Roman" pitchFamily="18" charset="0"/>
              </a:rPr>
              <a:t>lệnh</a:t>
            </a:r>
            <a:r>
              <a:rPr lang="en-US" sz="1400" b="1" dirty="0">
                <a:latin typeface="Times New Roman" pitchFamily="18" charset="0"/>
              </a:rPr>
              <a:t> </a:t>
            </a:r>
            <a:r>
              <a:rPr lang="en-US" sz="1400" b="1" dirty="0" err="1">
                <a:latin typeface="Times New Roman" pitchFamily="18" charset="0"/>
              </a:rPr>
              <a:t>nằm</a:t>
            </a:r>
            <a:r>
              <a:rPr lang="en-US" sz="1400" b="1" dirty="0">
                <a:latin typeface="Times New Roman" pitchFamily="18" charset="0"/>
              </a:rPr>
              <a:t> </a:t>
            </a:r>
            <a:r>
              <a:rPr lang="en-US" sz="1400" b="1" dirty="0" err="1">
                <a:latin typeface="Times New Roman" pitchFamily="18" charset="0"/>
              </a:rPr>
              <a:t>chờ</a:t>
            </a:r>
            <a:r>
              <a:rPr lang="en-US" sz="1400" b="1" dirty="0">
                <a:latin typeface="Times New Roman" pitchFamily="18" charset="0"/>
              </a:rPr>
              <a:t> EU </a:t>
            </a:r>
            <a:r>
              <a:rPr lang="en-US" sz="1400" b="1" dirty="0" err="1">
                <a:latin typeface="Times New Roman" pitchFamily="18" charset="0"/>
              </a:rPr>
              <a:t>xử</a:t>
            </a:r>
            <a:r>
              <a:rPr lang="en-US" sz="1400" b="1" dirty="0">
                <a:latin typeface="Times New Roman" pitchFamily="18" charset="0"/>
              </a:rPr>
              <a:t> </a:t>
            </a:r>
            <a:r>
              <a:rPr lang="en-US" sz="1400" b="1" dirty="0" err="1">
                <a:latin typeface="Times New Roman" pitchFamily="18" charset="0"/>
              </a:rPr>
              <a:t>lý</a:t>
            </a:r>
            <a:endParaRPr lang="en-US" sz="1400" b="1" dirty="0">
              <a:latin typeface="Times New Roman" pitchFamily="18" charset="0"/>
            </a:endParaRPr>
          </a:p>
        </p:txBody>
      </p:sp>
      <p:sp>
        <p:nvSpPr>
          <p:cNvPr id="6" name="Line 7"/>
          <p:cNvSpPr>
            <a:spLocks noChangeShapeType="1"/>
          </p:cNvSpPr>
          <p:nvPr/>
        </p:nvSpPr>
        <p:spPr bwMode="auto">
          <a:xfrm flipH="1" flipV="1">
            <a:off x="6400800" y="5334000"/>
            <a:ext cx="381000" cy="2286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www.themegallery.com</a:t>
            </a:r>
          </a:p>
        </p:txBody>
      </p:sp>
      <p:sp>
        <p:nvSpPr>
          <p:cNvPr id="43011" name="Rectangle 2"/>
          <p:cNvSpPr>
            <a:spLocks noGrp="1" noChangeArrowheads="1"/>
          </p:cNvSpPr>
          <p:nvPr>
            <p:ph type="title"/>
          </p:nvPr>
        </p:nvSpPr>
        <p:spPr/>
        <p:txBody>
          <a:bodyPr/>
          <a:lstStyle/>
          <a:p>
            <a:pPr eaLnBrk="1" hangingPunct="1"/>
            <a:endParaRPr lang="en-US" smtClean="0"/>
          </a:p>
        </p:txBody>
      </p:sp>
      <p:sp>
        <p:nvSpPr>
          <p:cNvPr id="43012" name="Rectangle 3"/>
          <p:cNvSpPr>
            <a:spLocks noGrp="1" noChangeArrowheads="1"/>
          </p:cNvSpPr>
          <p:nvPr>
            <p:ph type="body" idx="1"/>
          </p:nvPr>
        </p:nvSpPr>
        <p:spPr/>
        <p:txBody>
          <a:bodyPr/>
          <a:lstStyle/>
          <a:p>
            <a:pPr eaLnBrk="1" hangingPunct="1"/>
            <a:endParaRPr lang="en-US" smtClean="0"/>
          </a:p>
        </p:txBody>
      </p:sp>
      <p:pic>
        <p:nvPicPr>
          <p:cNvPr id="43013" name="Picture 8"/>
          <p:cNvPicPr>
            <a:picLocks noChangeAspect="1" noChangeArrowheads="1"/>
          </p:cNvPicPr>
          <p:nvPr/>
        </p:nvPicPr>
        <p:blipFill>
          <a:blip r:embed="rId2" cstate="print"/>
          <a:srcRect/>
          <a:stretch>
            <a:fillRect/>
          </a:stretch>
        </p:blipFill>
        <p:spPr bwMode="auto">
          <a:xfrm>
            <a:off x="76200" y="1752600"/>
            <a:ext cx="4572000" cy="3941763"/>
          </a:xfrm>
          <a:prstGeom prst="rect">
            <a:avLst/>
          </a:prstGeom>
          <a:noFill/>
          <a:ln w="9525">
            <a:noFill/>
            <a:miter lim="800000"/>
            <a:headEnd/>
            <a:tailEnd/>
          </a:ln>
        </p:spPr>
      </p:pic>
      <p:sp>
        <p:nvSpPr>
          <p:cNvPr id="43014" name="Rectangle 9"/>
          <p:cNvSpPr>
            <a:spLocks noChangeArrowheads="1"/>
          </p:cNvSpPr>
          <p:nvPr/>
        </p:nvSpPr>
        <p:spPr bwMode="auto">
          <a:xfrm>
            <a:off x="4800600" y="1295400"/>
            <a:ext cx="4114800" cy="1763713"/>
          </a:xfrm>
          <a:prstGeom prst="rect">
            <a:avLst/>
          </a:prstGeom>
          <a:solidFill>
            <a:schemeClr val="bg1">
              <a:alpha val="72940"/>
            </a:schemeClr>
          </a:solidFill>
          <a:ln w="9525">
            <a:solidFill>
              <a:schemeClr val="tx1"/>
            </a:solidFill>
            <a:miter lim="800000"/>
            <a:headEnd/>
            <a:tailEnd/>
          </a:ln>
        </p:spPr>
        <p:txBody>
          <a:bodyPr wrap="none" anchor="ctr"/>
          <a:lstStyle/>
          <a:p>
            <a:r>
              <a:rPr lang="en-US" sz="2000">
                <a:latin typeface="Times New Roman" pitchFamily="18" charset="0"/>
              </a:rPr>
              <a:t>Crystal Oscilator. </a:t>
            </a:r>
          </a:p>
          <a:p>
            <a:r>
              <a:rPr lang="en-US" sz="2000">
                <a:latin typeface="Times New Roman" pitchFamily="18" charset="0"/>
              </a:rPr>
              <a:t>+ Hai chân này nối tới bộ dao động</a:t>
            </a:r>
          </a:p>
          <a:p>
            <a:r>
              <a:rPr lang="en-US" sz="2000">
                <a:latin typeface="Times New Roman" pitchFamily="18" charset="0"/>
              </a:rPr>
              <a:t> thạch anh </a:t>
            </a:r>
          </a:p>
          <a:p>
            <a:r>
              <a:rPr lang="en-US" sz="2000">
                <a:latin typeface="Times New Roman" pitchFamily="18" charset="0"/>
              </a:rPr>
              <a:t>+ là nguồn xung chuẩn để 8284 tạo ra </a:t>
            </a:r>
          </a:p>
          <a:p>
            <a:r>
              <a:rPr lang="en-US" sz="2000">
                <a:latin typeface="Times New Roman" pitchFamily="18" charset="0"/>
              </a:rPr>
              <a:t>xung nhịp cho toàn hệ.</a:t>
            </a:r>
          </a:p>
        </p:txBody>
      </p:sp>
      <p:sp>
        <p:nvSpPr>
          <p:cNvPr id="43015" name="AutoShape 10"/>
          <p:cNvSpPr>
            <a:spLocks noChangeArrowheads="1"/>
          </p:cNvSpPr>
          <p:nvPr/>
        </p:nvSpPr>
        <p:spPr bwMode="auto">
          <a:xfrm rot="9063245" flipV="1">
            <a:off x="4191000" y="2178050"/>
            <a:ext cx="647700" cy="260350"/>
          </a:xfrm>
          <a:prstGeom prst="notchedRightArrow">
            <a:avLst>
              <a:gd name="adj1" fmla="val 50000"/>
              <a:gd name="adj2" fmla="val 62195"/>
            </a:avLst>
          </a:prstGeom>
          <a:solidFill>
            <a:srgbClr val="66FF33"/>
          </a:solidFill>
          <a:ln w="9525">
            <a:solidFill>
              <a:schemeClr val="tx1"/>
            </a:solidFill>
            <a:miter lim="800000"/>
            <a:headEnd/>
            <a:tailEnd/>
          </a:ln>
        </p:spPr>
        <p:txBody>
          <a:bodyPr wrap="none" anchor="ctr"/>
          <a:lstStyle/>
          <a:p>
            <a:endParaRPr lang="en-US"/>
          </a:p>
        </p:txBody>
      </p:sp>
      <p:sp>
        <p:nvSpPr>
          <p:cNvPr id="43016" name="Oval 11"/>
          <p:cNvSpPr>
            <a:spLocks noChangeArrowheads="1"/>
          </p:cNvSpPr>
          <p:nvPr/>
        </p:nvSpPr>
        <p:spPr bwMode="auto">
          <a:xfrm>
            <a:off x="2667000" y="2438400"/>
            <a:ext cx="1905000" cy="762000"/>
          </a:xfrm>
          <a:prstGeom prst="ellipse">
            <a:avLst/>
          </a:prstGeom>
          <a:noFill/>
          <a:ln w="9525">
            <a:solidFill>
              <a:srgbClr val="FF3300"/>
            </a:solidFill>
            <a:round/>
            <a:headEnd/>
            <a:tailEnd/>
          </a:ln>
        </p:spPr>
        <p:txBody>
          <a:bodyPr wrap="none" anchor="ctr"/>
          <a:lstStyle/>
          <a:p>
            <a:endParaRPr lang="en-US"/>
          </a:p>
        </p:txBody>
      </p:sp>
      <p:sp>
        <p:nvSpPr>
          <p:cNvPr id="9" name="AutoShape 4"/>
          <p:cNvSpPr>
            <a:spLocks/>
          </p:cNvSpPr>
          <p:nvPr/>
        </p:nvSpPr>
        <p:spPr bwMode="auto">
          <a:xfrm>
            <a:off x="4953000" y="3200400"/>
            <a:ext cx="3810000" cy="2743200"/>
          </a:xfrm>
          <a:prstGeom prst="accentBorderCallout1">
            <a:avLst>
              <a:gd name="adj1" fmla="val 4167"/>
              <a:gd name="adj2" fmla="val -2000"/>
              <a:gd name="adj3" fmla="val 35274"/>
              <a:gd name="adj4" fmla="val -33372"/>
            </a:avLst>
          </a:prstGeom>
          <a:solidFill>
            <a:srgbClr val="FBDFA7"/>
          </a:solidFill>
          <a:ln w="9525">
            <a:solidFill>
              <a:schemeClr val="tx1"/>
            </a:solidFill>
            <a:miter lim="800000"/>
            <a:headEnd/>
            <a:tailEnd/>
          </a:ln>
        </p:spPr>
        <p:txBody>
          <a:bodyPr/>
          <a:lstStyle/>
          <a:p>
            <a:r>
              <a:rPr lang="en-US" sz="2000" dirty="0">
                <a:latin typeface="Times New Roman" pitchFamily="18" charset="0"/>
              </a:rPr>
              <a:t>+ </a:t>
            </a:r>
            <a:r>
              <a:rPr lang="en-US" sz="2000" dirty="0" err="1">
                <a:latin typeface="Times New Roman" pitchFamily="18" charset="0"/>
              </a:rPr>
              <a:t>Fryquency</a:t>
            </a:r>
            <a:r>
              <a:rPr lang="en-US" sz="2000" dirty="0">
                <a:latin typeface="Times New Roman" pitchFamily="18" charset="0"/>
              </a:rPr>
              <a:t>/Crystal: </a:t>
            </a:r>
            <a:r>
              <a:rPr lang="en-US" sz="2000" dirty="0" err="1">
                <a:latin typeface="Times New Roman" pitchFamily="18" charset="0"/>
              </a:rPr>
              <a:t>Dùng</a:t>
            </a:r>
            <a:r>
              <a:rPr lang="en-US" sz="2000" dirty="0">
                <a:latin typeface="Times New Roman" pitchFamily="18" charset="0"/>
              </a:rPr>
              <a:t> </a:t>
            </a:r>
            <a:r>
              <a:rPr lang="en-US" sz="2000" dirty="0" err="1">
                <a:latin typeface="Times New Roman" pitchFamily="18" charset="0"/>
              </a:rPr>
              <a:t>để</a:t>
            </a:r>
            <a:r>
              <a:rPr lang="en-US" sz="2000" dirty="0">
                <a:latin typeface="Times New Roman" pitchFamily="18" charset="0"/>
              </a:rPr>
              <a:t> </a:t>
            </a:r>
            <a:r>
              <a:rPr lang="en-US" sz="2000" dirty="0" err="1">
                <a:latin typeface="Times New Roman" pitchFamily="18" charset="0"/>
              </a:rPr>
              <a:t>chọn</a:t>
            </a:r>
            <a:r>
              <a:rPr lang="en-US" sz="2000" dirty="0">
                <a:latin typeface="Times New Roman" pitchFamily="18" charset="0"/>
              </a:rPr>
              <a:t> </a:t>
            </a:r>
            <a:r>
              <a:rPr lang="en-US" sz="2000" dirty="0" err="1">
                <a:latin typeface="Times New Roman" pitchFamily="18" charset="0"/>
              </a:rPr>
              <a:t>nguồn</a:t>
            </a:r>
            <a:r>
              <a:rPr lang="en-US" sz="2000" dirty="0">
                <a:latin typeface="Times New Roman" pitchFamily="18" charset="0"/>
              </a:rPr>
              <a:t> </a:t>
            </a:r>
            <a:r>
              <a:rPr lang="en-US" sz="2000" dirty="0" err="1">
                <a:latin typeface="Times New Roman" pitchFamily="18" charset="0"/>
              </a:rPr>
              <a:t>tín</a:t>
            </a:r>
            <a:r>
              <a:rPr lang="en-US" sz="2000" dirty="0">
                <a:latin typeface="Times New Roman" pitchFamily="18" charset="0"/>
              </a:rPr>
              <a:t> </a:t>
            </a:r>
            <a:r>
              <a:rPr lang="en-US" sz="2000" dirty="0" err="1">
                <a:latin typeface="Times New Roman" pitchFamily="18" charset="0"/>
              </a:rPr>
              <a:t>hiệu</a:t>
            </a:r>
            <a:r>
              <a:rPr lang="en-US" sz="2000" dirty="0">
                <a:latin typeface="Times New Roman" pitchFamily="18" charset="0"/>
              </a:rPr>
              <a:t> </a:t>
            </a:r>
            <a:r>
              <a:rPr lang="en-US" sz="2000" dirty="0" err="1">
                <a:latin typeface="Times New Roman" pitchFamily="18" charset="0"/>
              </a:rPr>
              <a:t>chuẩn</a:t>
            </a:r>
            <a:r>
              <a:rPr lang="en-US" sz="2000" dirty="0">
                <a:latin typeface="Times New Roman" pitchFamily="18" charset="0"/>
              </a:rPr>
              <a:t> </a:t>
            </a:r>
            <a:r>
              <a:rPr lang="en-US" sz="2000" dirty="0" err="1">
                <a:latin typeface="Times New Roman" pitchFamily="18" charset="0"/>
              </a:rPr>
              <a:t>cho</a:t>
            </a:r>
            <a:r>
              <a:rPr lang="en-US" sz="2000" dirty="0">
                <a:latin typeface="Times New Roman" pitchFamily="18" charset="0"/>
              </a:rPr>
              <a:t> 8284. </a:t>
            </a:r>
          </a:p>
          <a:p>
            <a:r>
              <a:rPr lang="en-US" sz="2000" dirty="0">
                <a:latin typeface="Times New Roman" pitchFamily="18" charset="0"/>
              </a:rPr>
              <a:t>+ </a:t>
            </a:r>
            <a:r>
              <a:rPr lang="en-US" sz="2000" dirty="0" err="1">
                <a:latin typeface="Times New Roman" pitchFamily="18" charset="0"/>
              </a:rPr>
              <a:t>chân</a:t>
            </a:r>
            <a:r>
              <a:rPr lang="en-US" sz="2000" dirty="0">
                <a:latin typeface="Times New Roman" pitchFamily="18" charset="0"/>
              </a:rPr>
              <a:t> ở </a:t>
            </a:r>
            <a:r>
              <a:rPr lang="en-US" sz="2000" dirty="0" err="1">
                <a:latin typeface="Times New Roman" pitchFamily="18" charset="0"/>
              </a:rPr>
              <a:t>mức</a:t>
            </a:r>
            <a:r>
              <a:rPr lang="en-US" sz="2000" dirty="0">
                <a:latin typeface="Times New Roman" pitchFamily="18" charset="0"/>
              </a:rPr>
              <a:t> </a:t>
            </a:r>
            <a:r>
              <a:rPr lang="en-US" sz="2000" dirty="0" err="1">
                <a:latin typeface="Times New Roman" pitchFamily="18" charset="0"/>
              </a:rPr>
              <a:t>cao</a:t>
            </a:r>
            <a:r>
              <a:rPr lang="en-US" sz="2000" dirty="0">
                <a:latin typeface="Times New Roman" pitchFamily="18" charset="0"/>
              </a:rPr>
              <a:t>: </a:t>
            </a:r>
            <a:r>
              <a:rPr lang="en-US" sz="2000" dirty="0" err="1">
                <a:latin typeface="Times New Roman" pitchFamily="18" charset="0"/>
              </a:rPr>
              <a:t>xung</a:t>
            </a:r>
            <a:r>
              <a:rPr lang="en-US" sz="2000" dirty="0">
                <a:latin typeface="Times New Roman" pitchFamily="18" charset="0"/>
              </a:rPr>
              <a:t> </a:t>
            </a:r>
            <a:r>
              <a:rPr lang="en-US" sz="2000" dirty="0" err="1">
                <a:latin typeface="Times New Roman" pitchFamily="18" charset="0"/>
              </a:rPr>
              <a:t>đồng</a:t>
            </a:r>
            <a:r>
              <a:rPr lang="en-US" sz="2000" dirty="0">
                <a:latin typeface="Times New Roman" pitchFamily="18" charset="0"/>
              </a:rPr>
              <a:t> </a:t>
            </a:r>
            <a:r>
              <a:rPr lang="en-US" sz="2000" dirty="0" err="1">
                <a:latin typeface="Times New Roman" pitchFamily="18" charset="0"/>
              </a:rPr>
              <a:t>hồ</a:t>
            </a:r>
            <a:r>
              <a:rPr lang="en-US" sz="2000" dirty="0">
                <a:latin typeface="Times New Roman" pitchFamily="18" charset="0"/>
              </a:rPr>
              <a:t> </a:t>
            </a:r>
            <a:r>
              <a:rPr lang="en-US" sz="2000" dirty="0" err="1">
                <a:latin typeface="Times New Roman" pitchFamily="18" charset="0"/>
              </a:rPr>
              <a:t>bên</a:t>
            </a:r>
            <a:r>
              <a:rPr lang="en-US" sz="2000" dirty="0">
                <a:latin typeface="Times New Roman" pitchFamily="18" charset="0"/>
              </a:rPr>
              <a:t> </a:t>
            </a:r>
            <a:r>
              <a:rPr lang="en-US" sz="2000" dirty="0" err="1">
                <a:latin typeface="Times New Roman" pitchFamily="18" charset="0"/>
              </a:rPr>
              <a:t>ngoài</a:t>
            </a:r>
            <a:r>
              <a:rPr lang="en-US" sz="2000" dirty="0">
                <a:latin typeface="Times New Roman" pitchFamily="18" charset="0"/>
              </a:rPr>
              <a:t> </a:t>
            </a:r>
            <a:r>
              <a:rPr lang="en-US" sz="2000" dirty="0" err="1">
                <a:latin typeface="Times New Roman" pitchFamily="18" charset="0"/>
              </a:rPr>
              <a:t>sẽ</a:t>
            </a:r>
            <a:r>
              <a:rPr lang="en-US" sz="2000" dirty="0">
                <a:latin typeface="Times New Roman" pitchFamily="18" charset="0"/>
              </a:rPr>
              <a:t> </a:t>
            </a:r>
            <a:r>
              <a:rPr lang="en-US" sz="2000" dirty="0" err="1">
                <a:latin typeface="Times New Roman" pitchFamily="18" charset="0"/>
              </a:rPr>
              <a:t>được</a:t>
            </a:r>
            <a:r>
              <a:rPr lang="en-US" sz="2000" dirty="0">
                <a:latin typeface="Times New Roman" pitchFamily="18" charset="0"/>
              </a:rPr>
              <a:t> </a:t>
            </a:r>
            <a:r>
              <a:rPr lang="en-US" sz="2000" dirty="0" err="1">
                <a:latin typeface="Times New Roman" pitchFamily="18" charset="0"/>
              </a:rPr>
              <a:t>nối</a:t>
            </a:r>
            <a:r>
              <a:rPr lang="en-US" sz="2000" dirty="0">
                <a:latin typeface="Times New Roman" pitchFamily="18" charset="0"/>
              </a:rPr>
              <a:t> </a:t>
            </a:r>
            <a:r>
              <a:rPr lang="en-US" sz="2000" dirty="0" err="1">
                <a:latin typeface="Times New Roman" pitchFamily="18" charset="0"/>
              </a:rPr>
              <a:t>vào</a:t>
            </a:r>
            <a:r>
              <a:rPr lang="en-US" sz="2000" dirty="0">
                <a:latin typeface="Times New Roman" pitchFamily="18" charset="0"/>
              </a:rPr>
              <a:t> </a:t>
            </a:r>
            <a:r>
              <a:rPr lang="en-US" sz="2000" dirty="0" err="1">
                <a:latin typeface="Times New Roman" pitchFamily="18" charset="0"/>
              </a:rPr>
              <a:t>chân</a:t>
            </a:r>
            <a:r>
              <a:rPr lang="en-US" sz="2000" dirty="0">
                <a:latin typeface="Times New Roman" pitchFamily="18" charset="0"/>
              </a:rPr>
              <a:t> EFI </a:t>
            </a:r>
            <a:r>
              <a:rPr lang="en-US" sz="2000" dirty="0" err="1">
                <a:latin typeface="Times New Roman" pitchFamily="18" charset="0"/>
              </a:rPr>
              <a:t>của</a:t>
            </a:r>
            <a:r>
              <a:rPr lang="en-US" sz="2000" dirty="0">
                <a:latin typeface="Times New Roman" pitchFamily="18" charset="0"/>
              </a:rPr>
              <a:t> 8284</a:t>
            </a:r>
          </a:p>
          <a:p>
            <a:r>
              <a:rPr lang="en-US" sz="2000" dirty="0">
                <a:latin typeface="Times New Roman" pitchFamily="18" charset="0"/>
              </a:rPr>
              <a:t>+ </a:t>
            </a:r>
            <a:r>
              <a:rPr lang="en-US" sz="2000" dirty="0" err="1">
                <a:latin typeface="Times New Roman" pitchFamily="18" charset="0"/>
              </a:rPr>
              <a:t>chân</a:t>
            </a:r>
            <a:r>
              <a:rPr lang="en-US" sz="2000" dirty="0">
                <a:latin typeface="Times New Roman" pitchFamily="18" charset="0"/>
              </a:rPr>
              <a:t> </a:t>
            </a:r>
            <a:r>
              <a:rPr lang="en-US" sz="2000" dirty="0" err="1">
                <a:latin typeface="Times New Roman" pitchFamily="18" charset="0"/>
              </a:rPr>
              <a:t>mức</a:t>
            </a:r>
            <a:r>
              <a:rPr lang="en-US" sz="2000" dirty="0">
                <a:latin typeface="Times New Roman" pitchFamily="18" charset="0"/>
              </a:rPr>
              <a:t> </a:t>
            </a:r>
            <a:r>
              <a:rPr lang="en-US" sz="2000" dirty="0" err="1">
                <a:latin typeface="Times New Roman" pitchFamily="18" charset="0"/>
              </a:rPr>
              <a:t>thấp</a:t>
            </a:r>
            <a:r>
              <a:rPr lang="en-US" sz="2000" dirty="0">
                <a:latin typeface="Times New Roman" pitchFamily="18" charset="0"/>
              </a:rPr>
              <a:t> </a:t>
            </a:r>
            <a:r>
              <a:rPr lang="en-US" sz="2000" dirty="0" err="1">
                <a:latin typeface="Times New Roman" pitchFamily="18" charset="0"/>
              </a:rPr>
              <a:t>thì</a:t>
            </a:r>
            <a:r>
              <a:rPr lang="en-US" sz="2000" dirty="0">
                <a:latin typeface="Times New Roman" pitchFamily="18" charset="0"/>
              </a:rPr>
              <a:t> </a:t>
            </a:r>
            <a:r>
              <a:rPr lang="en-US" sz="2000" dirty="0" err="1">
                <a:latin typeface="Times New Roman" pitchFamily="18" charset="0"/>
              </a:rPr>
              <a:t>bộ</a:t>
            </a:r>
            <a:r>
              <a:rPr lang="en-US" sz="2000" dirty="0">
                <a:latin typeface="Times New Roman" pitchFamily="18" charset="0"/>
              </a:rPr>
              <a:t> </a:t>
            </a:r>
            <a:r>
              <a:rPr lang="en-US" sz="2000" dirty="0" err="1">
                <a:latin typeface="Times New Roman" pitchFamily="18" charset="0"/>
              </a:rPr>
              <a:t>dao</a:t>
            </a:r>
            <a:r>
              <a:rPr lang="en-US" sz="2000" dirty="0">
                <a:latin typeface="Times New Roman" pitchFamily="18" charset="0"/>
              </a:rPr>
              <a:t> </a:t>
            </a:r>
            <a:r>
              <a:rPr lang="en-US" sz="2000" dirty="0" err="1">
                <a:latin typeface="Times New Roman" pitchFamily="18" charset="0"/>
              </a:rPr>
              <a:t>động</a:t>
            </a:r>
            <a:r>
              <a:rPr lang="en-US" sz="2000" dirty="0">
                <a:latin typeface="Times New Roman" pitchFamily="18" charset="0"/>
              </a:rPr>
              <a:t> </a:t>
            </a:r>
            <a:r>
              <a:rPr lang="en-US" sz="2000" dirty="0" err="1">
                <a:latin typeface="Times New Roman" pitchFamily="18" charset="0"/>
              </a:rPr>
              <a:t>thạch</a:t>
            </a:r>
            <a:r>
              <a:rPr lang="en-US" sz="2000" dirty="0">
                <a:latin typeface="Times New Roman" pitchFamily="18" charset="0"/>
              </a:rPr>
              <a:t> </a:t>
            </a:r>
            <a:r>
              <a:rPr lang="en-US" sz="2000" dirty="0" err="1">
                <a:latin typeface="Times New Roman" pitchFamily="18" charset="0"/>
              </a:rPr>
              <a:t>anh</a:t>
            </a:r>
            <a:r>
              <a:rPr lang="en-US" sz="2000" dirty="0">
                <a:latin typeface="Times New Roman" pitchFamily="18" charset="0"/>
              </a:rPr>
              <a:t> </a:t>
            </a:r>
            <a:r>
              <a:rPr lang="en-US" sz="2000" dirty="0" err="1">
                <a:latin typeface="Times New Roman" pitchFamily="18" charset="0"/>
              </a:rPr>
              <a:t>sẽ</a:t>
            </a:r>
            <a:r>
              <a:rPr lang="en-US" sz="2000" dirty="0">
                <a:latin typeface="Times New Roman" pitchFamily="18" charset="0"/>
              </a:rPr>
              <a:t> </a:t>
            </a:r>
            <a:r>
              <a:rPr lang="en-US" sz="2000" dirty="0" err="1">
                <a:latin typeface="Times New Roman" pitchFamily="18" charset="0"/>
              </a:rPr>
              <a:t>được</a:t>
            </a:r>
            <a:r>
              <a:rPr lang="en-US" sz="2000" dirty="0">
                <a:latin typeface="Times New Roman" pitchFamily="18" charset="0"/>
              </a:rPr>
              <a:t> </a:t>
            </a:r>
            <a:r>
              <a:rPr lang="en-US" sz="2000" dirty="0" err="1">
                <a:latin typeface="Times New Roman" pitchFamily="18" charset="0"/>
              </a:rPr>
              <a:t>dùng</a:t>
            </a:r>
            <a:r>
              <a:rPr lang="en-US" sz="2000" dirty="0">
                <a:latin typeface="Times New Roman" pitchFamily="18" charset="0"/>
              </a:rPr>
              <a:t>.</a:t>
            </a:r>
          </a:p>
        </p:txBody>
      </p:sp>
      <p:sp>
        <p:nvSpPr>
          <p:cNvPr id="10" name="Rectangle 2"/>
          <p:cNvSpPr txBox="1">
            <a:spLocks noChangeArrowheads="1"/>
          </p:cNvSpPr>
          <p:nvPr/>
        </p:nvSpPr>
        <p:spPr>
          <a:xfrm>
            <a:off x="228600" y="274638"/>
            <a:ext cx="8686800" cy="792162"/>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Các tín hiệu của 8284</a:t>
            </a:r>
            <a:endParaRPr kumimoji="0" lang="en-US" sz="2800" b="1"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6"/>
          <p:cNvPicPr>
            <a:picLocks noChangeAspect="1" noChangeArrowheads="1"/>
          </p:cNvPicPr>
          <p:nvPr/>
        </p:nvPicPr>
        <p:blipFill>
          <a:blip r:embed="rId2" cstate="print"/>
          <a:srcRect/>
          <a:stretch>
            <a:fillRect/>
          </a:stretch>
        </p:blipFill>
        <p:spPr bwMode="auto">
          <a:xfrm>
            <a:off x="3733800" y="1295400"/>
            <a:ext cx="4667250" cy="3963988"/>
          </a:xfrm>
          <a:prstGeom prst="rect">
            <a:avLst/>
          </a:prstGeom>
          <a:solidFill>
            <a:srgbClr val="66FF33"/>
          </a:solidFill>
          <a:ln w="9525">
            <a:noFill/>
            <a:miter lim="800000"/>
            <a:headEnd/>
            <a:tailEnd/>
          </a:ln>
        </p:spPr>
      </p:pic>
      <p:sp>
        <p:nvSpPr>
          <p:cNvPr id="4" name="Footer Placeholder 3"/>
          <p:cNvSpPr>
            <a:spLocks noGrp="1"/>
          </p:cNvSpPr>
          <p:nvPr>
            <p:ph type="ftr" sz="quarter" idx="10"/>
          </p:nvPr>
        </p:nvSpPr>
        <p:spPr/>
        <p:txBody>
          <a:bodyPr/>
          <a:lstStyle/>
          <a:p>
            <a:pPr>
              <a:defRPr/>
            </a:pPr>
            <a:r>
              <a:rPr lang="en-US"/>
              <a:t>www.themegallery.com</a:t>
            </a:r>
          </a:p>
        </p:txBody>
      </p:sp>
      <p:sp>
        <p:nvSpPr>
          <p:cNvPr id="44035" name="AutoShape 5"/>
          <p:cNvSpPr>
            <a:spLocks/>
          </p:cNvSpPr>
          <p:nvPr/>
        </p:nvSpPr>
        <p:spPr bwMode="auto">
          <a:xfrm>
            <a:off x="609600" y="2133600"/>
            <a:ext cx="2971800" cy="1600200"/>
          </a:xfrm>
          <a:prstGeom prst="accentBorderCallout1">
            <a:avLst>
              <a:gd name="adj1" fmla="val 7144"/>
              <a:gd name="adj2" fmla="val 102565"/>
              <a:gd name="adj3" fmla="val 76292"/>
              <a:gd name="adj4" fmla="val 126444"/>
            </a:avLst>
          </a:prstGeom>
          <a:solidFill>
            <a:srgbClr val="FBDFA7"/>
          </a:solidFill>
          <a:ln w="9525">
            <a:solidFill>
              <a:schemeClr val="tx1"/>
            </a:solidFill>
            <a:miter lim="800000"/>
            <a:headEnd/>
            <a:tailEnd/>
          </a:ln>
        </p:spPr>
        <p:txBody>
          <a:bodyPr/>
          <a:lstStyle/>
          <a:p>
            <a:pPr algn="just"/>
            <a:r>
              <a:rPr lang="en-US" sz="2000" dirty="0">
                <a:latin typeface="Times New Roman" pitchFamily="18" charset="0"/>
              </a:rPr>
              <a:t>+ </a:t>
            </a:r>
            <a:r>
              <a:rPr lang="en-US" sz="2000" dirty="0" err="1">
                <a:latin typeface="Times New Roman" pitchFamily="18" charset="0"/>
              </a:rPr>
              <a:t>Nối</a:t>
            </a:r>
            <a:r>
              <a:rPr lang="en-US" sz="2000" dirty="0">
                <a:latin typeface="Times New Roman" pitchFamily="18" charset="0"/>
              </a:rPr>
              <a:t> </a:t>
            </a:r>
            <a:r>
              <a:rPr lang="en-US" sz="2000" dirty="0" err="1">
                <a:latin typeface="Times New Roman" pitchFamily="18" charset="0"/>
              </a:rPr>
              <a:t>đến</a:t>
            </a:r>
            <a:r>
              <a:rPr lang="en-US" sz="2000" dirty="0">
                <a:latin typeface="Times New Roman" pitchFamily="18" charset="0"/>
              </a:rPr>
              <a:t> </a:t>
            </a:r>
            <a:r>
              <a:rPr lang="en-US" sz="2000" dirty="0" err="1">
                <a:latin typeface="Times New Roman" pitchFamily="18" charset="0"/>
              </a:rPr>
              <a:t>đầu</a:t>
            </a:r>
            <a:r>
              <a:rPr lang="en-US" sz="2000" dirty="0">
                <a:latin typeface="Times New Roman" pitchFamily="18" charset="0"/>
              </a:rPr>
              <a:t> </a:t>
            </a:r>
            <a:r>
              <a:rPr lang="en-US" sz="2000" dirty="0" err="1">
                <a:latin typeface="Times New Roman" pitchFamily="18" charset="0"/>
              </a:rPr>
              <a:t>vào</a:t>
            </a:r>
            <a:r>
              <a:rPr lang="en-US" sz="2000" dirty="0">
                <a:latin typeface="Times New Roman" pitchFamily="18" charset="0"/>
              </a:rPr>
              <a:t> READY </a:t>
            </a:r>
            <a:r>
              <a:rPr lang="en-US" sz="2000" dirty="0" err="1">
                <a:latin typeface="Times New Roman" pitchFamily="18" charset="0"/>
              </a:rPr>
              <a:t>của</a:t>
            </a:r>
            <a:r>
              <a:rPr lang="en-US" sz="2000" dirty="0">
                <a:latin typeface="Times New Roman" pitchFamily="18" charset="0"/>
              </a:rPr>
              <a:t> 8086/8088. </a:t>
            </a:r>
          </a:p>
          <a:p>
            <a:pPr algn="just"/>
            <a:r>
              <a:rPr lang="en-US" sz="2000" dirty="0">
                <a:latin typeface="Times New Roman" pitchFamily="18" charset="0"/>
              </a:rPr>
              <a:t>+ </a:t>
            </a:r>
            <a:r>
              <a:rPr lang="en-US" sz="2000" dirty="0" err="1">
                <a:latin typeface="Times New Roman" pitchFamily="18" charset="0"/>
              </a:rPr>
              <a:t>đồng</a:t>
            </a:r>
            <a:r>
              <a:rPr lang="en-US" sz="2000" dirty="0">
                <a:latin typeface="Times New Roman" pitchFamily="18" charset="0"/>
              </a:rPr>
              <a:t> </a:t>
            </a:r>
            <a:r>
              <a:rPr lang="en-US" sz="2000" dirty="0" err="1">
                <a:latin typeface="Times New Roman" pitchFamily="18" charset="0"/>
              </a:rPr>
              <a:t>bộ</a:t>
            </a:r>
            <a:r>
              <a:rPr lang="en-US" sz="2000" dirty="0">
                <a:latin typeface="Times New Roman" pitchFamily="18" charset="0"/>
              </a:rPr>
              <a:t> </a:t>
            </a:r>
            <a:r>
              <a:rPr lang="en-US" sz="2000" dirty="0" err="1">
                <a:latin typeface="Times New Roman" pitchFamily="18" charset="0"/>
              </a:rPr>
              <a:t>với</a:t>
            </a:r>
            <a:r>
              <a:rPr lang="en-US" sz="2000" dirty="0">
                <a:latin typeface="Times New Roman" pitchFamily="18" charset="0"/>
              </a:rPr>
              <a:t> </a:t>
            </a:r>
            <a:r>
              <a:rPr lang="en-US" sz="2000" dirty="0" err="1">
                <a:latin typeface="Times New Roman" pitchFamily="18" charset="0"/>
              </a:rPr>
              <a:t>các</a:t>
            </a:r>
            <a:r>
              <a:rPr lang="en-US" sz="2000" dirty="0">
                <a:latin typeface="Times New Roman" pitchFamily="18" charset="0"/>
              </a:rPr>
              <a:t> </a:t>
            </a:r>
            <a:r>
              <a:rPr lang="en-US" sz="2000" dirty="0" err="1">
                <a:latin typeface="Times New Roman" pitchFamily="18" charset="0"/>
              </a:rPr>
              <a:t>tín</a:t>
            </a:r>
            <a:r>
              <a:rPr lang="en-US" sz="2000" dirty="0">
                <a:latin typeface="Times New Roman" pitchFamily="18" charset="0"/>
              </a:rPr>
              <a:t> </a:t>
            </a:r>
            <a:r>
              <a:rPr lang="en-US" sz="2000" dirty="0" err="1">
                <a:latin typeface="Times New Roman" pitchFamily="18" charset="0"/>
              </a:rPr>
              <a:t>hiệu</a:t>
            </a:r>
            <a:r>
              <a:rPr lang="en-US" sz="2000" dirty="0">
                <a:latin typeface="Times New Roman" pitchFamily="18" charset="0"/>
              </a:rPr>
              <a:t> RDY1 </a:t>
            </a:r>
            <a:r>
              <a:rPr lang="en-US" sz="2000" dirty="0" err="1">
                <a:latin typeface="Times New Roman" pitchFamily="18" charset="0"/>
              </a:rPr>
              <a:t>và</a:t>
            </a:r>
            <a:r>
              <a:rPr lang="en-US" sz="2000" dirty="0">
                <a:latin typeface="Times New Roman" pitchFamily="18" charset="0"/>
              </a:rPr>
              <a:t> RDY2.</a:t>
            </a:r>
          </a:p>
        </p:txBody>
      </p:sp>
      <p:sp>
        <p:nvSpPr>
          <p:cNvPr id="6" name="Rectangle 2"/>
          <p:cNvSpPr>
            <a:spLocks noGrp="1" noChangeArrowheads="1"/>
          </p:cNvSpPr>
          <p:nvPr>
            <p:ph type="title"/>
          </p:nvPr>
        </p:nvSpPr>
        <p:spPr>
          <a:xfrm>
            <a:off x="228600" y="350838"/>
            <a:ext cx="8686800" cy="792162"/>
          </a:xfrm>
        </p:spPr>
        <p:txBody>
          <a:bodyPr/>
          <a:lstStyle/>
          <a:p>
            <a:pPr eaLnBrk="1" hangingPunct="1"/>
            <a:r>
              <a:rPr lang="en-US" sz="2800" b="1" dirty="0" err="1" smtClean="0"/>
              <a:t>Các</a:t>
            </a:r>
            <a:r>
              <a:rPr lang="en-US" sz="2800" b="1" dirty="0" smtClean="0"/>
              <a:t> </a:t>
            </a:r>
            <a:r>
              <a:rPr lang="en-US" sz="2800" b="1" dirty="0" err="1" smtClean="0"/>
              <a:t>tín</a:t>
            </a:r>
            <a:r>
              <a:rPr lang="en-US" sz="2800" b="1" dirty="0" smtClean="0"/>
              <a:t> </a:t>
            </a:r>
            <a:r>
              <a:rPr lang="en-US" sz="2800" b="1" dirty="0" err="1" smtClean="0"/>
              <a:t>hiệu</a:t>
            </a:r>
            <a:r>
              <a:rPr lang="en-US" sz="2800" b="1" dirty="0" smtClean="0"/>
              <a:t> </a:t>
            </a:r>
            <a:r>
              <a:rPr lang="en-US" sz="2800" b="1" dirty="0" err="1" smtClean="0"/>
              <a:t>của</a:t>
            </a:r>
            <a:r>
              <a:rPr lang="en-US" sz="2800" b="1" dirty="0" smtClean="0"/>
              <a:t> 8284</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6"/>
          <p:cNvPicPr>
            <a:picLocks noChangeAspect="1" noChangeArrowheads="1"/>
          </p:cNvPicPr>
          <p:nvPr/>
        </p:nvPicPr>
        <p:blipFill>
          <a:blip r:embed="rId2" cstate="print"/>
          <a:srcRect/>
          <a:stretch>
            <a:fillRect/>
          </a:stretch>
        </p:blipFill>
        <p:spPr bwMode="auto">
          <a:xfrm>
            <a:off x="4191000" y="1600200"/>
            <a:ext cx="4667250" cy="3963988"/>
          </a:xfrm>
          <a:prstGeom prst="rect">
            <a:avLst/>
          </a:prstGeom>
          <a:solidFill>
            <a:srgbClr val="66FF33"/>
          </a:solidFill>
          <a:ln w="9525">
            <a:noFill/>
            <a:miter lim="800000"/>
            <a:headEnd/>
            <a:tailEnd/>
          </a:ln>
        </p:spPr>
      </p:pic>
      <p:sp>
        <p:nvSpPr>
          <p:cNvPr id="7" name="Footer Placeholder 3"/>
          <p:cNvSpPr>
            <a:spLocks noGrp="1"/>
          </p:cNvSpPr>
          <p:nvPr>
            <p:ph type="ftr" sz="quarter" idx="10"/>
          </p:nvPr>
        </p:nvSpPr>
        <p:spPr/>
        <p:txBody>
          <a:bodyPr/>
          <a:lstStyle/>
          <a:p>
            <a:pPr>
              <a:defRPr/>
            </a:pPr>
            <a:r>
              <a:rPr lang="en-US" dirty="0"/>
              <a:t>www.themegallery.com</a:t>
            </a:r>
          </a:p>
        </p:txBody>
      </p:sp>
      <p:sp>
        <p:nvSpPr>
          <p:cNvPr id="46083" name="Rectangle 2"/>
          <p:cNvSpPr>
            <a:spLocks noGrp="1" noChangeArrowheads="1"/>
          </p:cNvSpPr>
          <p:nvPr>
            <p:ph type="title"/>
          </p:nvPr>
        </p:nvSpPr>
        <p:spPr/>
        <p:txBody>
          <a:bodyPr/>
          <a:lstStyle/>
          <a:p>
            <a:pPr eaLnBrk="1" hangingPunct="1"/>
            <a:endParaRPr lang="en-US" smtClean="0"/>
          </a:p>
        </p:txBody>
      </p:sp>
      <p:sp>
        <p:nvSpPr>
          <p:cNvPr id="46084" name="Rectangle 3"/>
          <p:cNvSpPr>
            <a:spLocks noGrp="1" noChangeArrowheads="1"/>
          </p:cNvSpPr>
          <p:nvPr>
            <p:ph type="body" idx="1"/>
          </p:nvPr>
        </p:nvSpPr>
        <p:spPr>
          <a:xfrm>
            <a:off x="914400" y="1447800"/>
            <a:ext cx="6400800" cy="4572000"/>
          </a:xfrm>
        </p:spPr>
        <p:txBody>
          <a:bodyPr/>
          <a:lstStyle/>
          <a:p>
            <a:pPr eaLnBrk="1" hangingPunct="1"/>
            <a:endParaRPr lang="en-US" dirty="0" smtClean="0"/>
          </a:p>
        </p:txBody>
      </p:sp>
      <p:sp>
        <p:nvSpPr>
          <p:cNvPr id="151557" name="AutoShape 5"/>
          <p:cNvSpPr>
            <a:spLocks noChangeArrowheads="1"/>
          </p:cNvSpPr>
          <p:nvPr/>
        </p:nvSpPr>
        <p:spPr bwMode="auto">
          <a:xfrm>
            <a:off x="304800" y="914400"/>
            <a:ext cx="3886200" cy="2438400"/>
          </a:xfrm>
          <a:prstGeom prst="wedgeRectCallout">
            <a:avLst>
              <a:gd name="adj1" fmla="val 59190"/>
              <a:gd name="adj2" fmla="val 1106"/>
            </a:avLst>
          </a:prstGeom>
          <a:solidFill>
            <a:schemeClr val="bg1"/>
          </a:solidFill>
          <a:ln w="9525">
            <a:solidFill>
              <a:schemeClr val="tx1"/>
            </a:solidFill>
            <a:miter lim="800000"/>
            <a:headEnd/>
            <a:tailEnd/>
          </a:ln>
        </p:spPr>
        <p:txBody>
          <a:bodyPr/>
          <a:lstStyle/>
          <a:p>
            <a:pPr algn="just"/>
            <a:r>
              <a:rPr lang="en-US" sz="2000" b="1">
                <a:latin typeface="Times New Roman" pitchFamily="18" charset="0"/>
              </a:rPr>
              <a:t>Clock Synchronization:</a:t>
            </a:r>
            <a:r>
              <a:rPr lang="en-US" sz="2000">
                <a:latin typeface="Times New Roman" pitchFamily="18" charset="0"/>
              </a:rPr>
              <a:t> </a:t>
            </a:r>
          </a:p>
          <a:p>
            <a:pPr algn="just"/>
            <a:r>
              <a:rPr lang="en-US" sz="2000">
                <a:latin typeface="Times New Roman" pitchFamily="18" charset="0"/>
              </a:rPr>
              <a:t>+ Khi 8284 dùng bộ dao động ngoài tại chân EFI thì chân này là đầu vào cho xung đồng hồ </a:t>
            </a:r>
          </a:p>
          <a:p>
            <a:pPr algn="just"/>
            <a:r>
              <a:rPr lang="en-US" sz="2000" i="1">
                <a:latin typeface="Times New Roman" pitchFamily="18" charset="0"/>
              </a:rPr>
              <a:t>+ Khi </a:t>
            </a:r>
            <a:r>
              <a:rPr lang="en-US" sz="2000" i="1"/>
              <a:t>8284 </a:t>
            </a:r>
            <a:r>
              <a:rPr lang="en-US" sz="2000" i="1">
                <a:latin typeface="Times New Roman" pitchFamily="18" charset="0"/>
              </a:rPr>
              <a:t>dùng mạch dao động thạch anh thì chân này phải nối đất</a:t>
            </a:r>
            <a:r>
              <a:rPr lang="en-US" sz="2000">
                <a:latin typeface="Times New Roman" pitchFamily="18" charset="0"/>
              </a:rPr>
              <a:t> </a:t>
            </a:r>
          </a:p>
        </p:txBody>
      </p:sp>
      <p:sp>
        <p:nvSpPr>
          <p:cNvPr id="151559" name="AutoShape 7"/>
          <p:cNvSpPr>
            <a:spLocks noChangeArrowheads="1"/>
          </p:cNvSpPr>
          <p:nvPr/>
        </p:nvSpPr>
        <p:spPr bwMode="auto">
          <a:xfrm>
            <a:off x="228600" y="3810000"/>
            <a:ext cx="3886200" cy="2209800"/>
          </a:xfrm>
          <a:prstGeom prst="wedgeRectCallout">
            <a:avLst>
              <a:gd name="adj1" fmla="val 60296"/>
              <a:gd name="adj2" fmla="val -1148"/>
            </a:avLst>
          </a:prstGeom>
          <a:solidFill>
            <a:schemeClr val="bg1"/>
          </a:solidFill>
          <a:ln w="9525">
            <a:solidFill>
              <a:schemeClr val="tx1"/>
            </a:solidFill>
            <a:miter lim="800000"/>
            <a:headEnd/>
            <a:tailEnd/>
          </a:ln>
        </p:spPr>
        <p:txBody>
          <a:bodyPr/>
          <a:lstStyle/>
          <a:p>
            <a:r>
              <a:rPr lang="en-US" sz="2000">
                <a:latin typeface="Times New Roman" pitchFamily="18" charset="0"/>
              </a:rPr>
              <a:t>+ </a:t>
            </a:r>
            <a:r>
              <a:rPr lang="en-US" sz="2000" b="1">
                <a:latin typeface="Times New Roman" pitchFamily="18" charset="0"/>
              </a:rPr>
              <a:t>Clock</a:t>
            </a:r>
            <a:r>
              <a:rPr lang="en-US" sz="2000">
                <a:latin typeface="Times New Roman" pitchFamily="18" charset="0"/>
              </a:rPr>
              <a:t>. Cung cấp xung nhịp cho 8088. Nó được nối đến chân CLK của 8088.</a:t>
            </a:r>
          </a:p>
          <a:p>
            <a:r>
              <a:rPr lang="en-US" sz="2000">
                <a:latin typeface="Times New Roman" pitchFamily="18" charset="0"/>
              </a:rPr>
              <a:t>+  Xung nhịp có tần số bằng 1/3 tần số của bộ dao động thạch anh hay bộ dao động bên ngoài</a:t>
            </a:r>
          </a:p>
        </p:txBody>
      </p:sp>
      <p:sp>
        <p:nvSpPr>
          <p:cNvPr id="9" name="Rectangle 2"/>
          <p:cNvSpPr txBox="1">
            <a:spLocks noChangeArrowheads="1"/>
          </p:cNvSpPr>
          <p:nvPr/>
        </p:nvSpPr>
        <p:spPr>
          <a:xfrm>
            <a:off x="228600" y="0"/>
            <a:ext cx="8686800" cy="792162"/>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Các tín hiệu của 8284</a:t>
            </a:r>
            <a:endParaRPr kumimoji="0" lang="en-US" sz="2800" b="1"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diamond(in)">
                                      <p:cBhvr>
                                        <p:cTn id="7" dur="2000"/>
                                        <p:tgtEl>
                                          <p:spTgt spid="15155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1559"/>
                                        </p:tgtEl>
                                        <p:attrNameLst>
                                          <p:attrName>style.visibility</p:attrName>
                                        </p:attrNameLst>
                                      </p:cBhvr>
                                      <p:to>
                                        <p:strVal val="visible"/>
                                      </p:to>
                                    </p:set>
                                    <p:animEffect transition="in" filter="diamond(in)">
                                      <p:cBhvr>
                                        <p:cTn id="12" dur="20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6"/>
          <p:cNvPicPr>
            <a:picLocks noChangeAspect="1" noChangeArrowheads="1"/>
          </p:cNvPicPr>
          <p:nvPr/>
        </p:nvPicPr>
        <p:blipFill>
          <a:blip r:embed="rId2" cstate="print"/>
          <a:srcRect/>
          <a:stretch>
            <a:fillRect/>
          </a:stretch>
        </p:blipFill>
        <p:spPr bwMode="auto">
          <a:xfrm>
            <a:off x="228600" y="1600200"/>
            <a:ext cx="4667250" cy="3963988"/>
          </a:xfrm>
          <a:prstGeom prst="rect">
            <a:avLst/>
          </a:prstGeom>
          <a:solidFill>
            <a:srgbClr val="66FF33"/>
          </a:solidFill>
          <a:ln w="9525">
            <a:noFill/>
            <a:miter lim="800000"/>
            <a:headEnd/>
            <a:tailEnd/>
          </a:ln>
        </p:spPr>
      </p:pic>
      <p:sp>
        <p:nvSpPr>
          <p:cNvPr id="6" name="Footer Placeholder 3"/>
          <p:cNvSpPr>
            <a:spLocks noGrp="1"/>
          </p:cNvSpPr>
          <p:nvPr>
            <p:ph type="ftr" sz="quarter" idx="10"/>
          </p:nvPr>
        </p:nvSpPr>
        <p:spPr/>
        <p:txBody>
          <a:bodyPr/>
          <a:lstStyle/>
          <a:p>
            <a:pPr>
              <a:defRPr/>
            </a:pPr>
            <a:r>
              <a:rPr lang="en-US"/>
              <a:t>www.themegallery.com</a:t>
            </a:r>
          </a:p>
        </p:txBody>
      </p:sp>
      <p:sp>
        <p:nvSpPr>
          <p:cNvPr id="47109" name="AutoShape 6"/>
          <p:cNvSpPr>
            <a:spLocks noChangeArrowheads="1"/>
          </p:cNvSpPr>
          <p:nvPr/>
        </p:nvSpPr>
        <p:spPr bwMode="auto">
          <a:xfrm>
            <a:off x="5029200" y="1752600"/>
            <a:ext cx="3505200" cy="1371600"/>
          </a:xfrm>
          <a:prstGeom prst="wedgeRoundRectCallout">
            <a:avLst>
              <a:gd name="adj1" fmla="val -72917"/>
              <a:gd name="adj2" fmla="val 171449"/>
              <a:gd name="adj3" fmla="val 16667"/>
            </a:avLst>
          </a:prstGeom>
          <a:solidFill>
            <a:schemeClr val="bg1"/>
          </a:solidFill>
          <a:ln w="9525">
            <a:solidFill>
              <a:schemeClr val="tx1"/>
            </a:solidFill>
            <a:miter lim="800000"/>
            <a:headEnd/>
            <a:tailEnd/>
          </a:ln>
        </p:spPr>
        <p:txBody>
          <a:bodyPr/>
          <a:lstStyle/>
          <a:p>
            <a:pPr algn="just"/>
            <a:r>
              <a:rPr lang="en-US" sz="2000" b="1">
                <a:latin typeface="Times New Roman" pitchFamily="18" charset="0"/>
              </a:rPr>
              <a:t>Reset.</a:t>
            </a:r>
            <a:r>
              <a:rPr lang="en-US" sz="2000">
                <a:latin typeface="Times New Roman" pitchFamily="18" charset="0"/>
              </a:rPr>
              <a:t> Chân khởi động, nối với mạch RC để 8284 có thể tự khởi động khi bật điện.</a:t>
            </a:r>
          </a:p>
        </p:txBody>
      </p:sp>
      <p:sp>
        <p:nvSpPr>
          <p:cNvPr id="47110" name="AutoShape 7"/>
          <p:cNvSpPr>
            <a:spLocks noChangeArrowheads="1"/>
          </p:cNvSpPr>
          <p:nvPr/>
        </p:nvSpPr>
        <p:spPr bwMode="auto">
          <a:xfrm>
            <a:off x="4724400" y="4572000"/>
            <a:ext cx="3124200" cy="990600"/>
          </a:xfrm>
          <a:prstGeom prst="wedgeRoundRectCallout">
            <a:avLst>
              <a:gd name="adj1" fmla="val -74694"/>
              <a:gd name="adj2" fmla="val 16028"/>
              <a:gd name="adj3" fmla="val 16667"/>
            </a:avLst>
          </a:prstGeom>
          <a:solidFill>
            <a:schemeClr val="bg1"/>
          </a:solidFill>
          <a:ln w="9525">
            <a:solidFill>
              <a:schemeClr val="tx1"/>
            </a:solidFill>
            <a:miter lim="800000"/>
            <a:headEnd/>
            <a:tailEnd/>
          </a:ln>
        </p:spPr>
        <p:txBody>
          <a:bodyPr/>
          <a:lstStyle/>
          <a:p>
            <a:pPr algn="ctr"/>
            <a:r>
              <a:rPr lang="en-US" sz="2000">
                <a:latin typeface="Times New Roman" pitchFamily="18" charset="0"/>
              </a:rPr>
              <a:t>Nối tới chân RESET của 8086/8088.</a:t>
            </a:r>
          </a:p>
        </p:txBody>
      </p:sp>
      <p:sp>
        <p:nvSpPr>
          <p:cNvPr id="8" name="Rectangle 2"/>
          <p:cNvSpPr txBox="1">
            <a:spLocks noChangeArrowheads="1"/>
          </p:cNvSpPr>
          <p:nvPr/>
        </p:nvSpPr>
        <p:spPr>
          <a:xfrm>
            <a:off x="228600" y="274638"/>
            <a:ext cx="8686800" cy="792162"/>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2"/>
                </a:solidFill>
                <a:effectLst/>
                <a:uLnTx/>
                <a:uFillTx/>
                <a:latin typeface="+mj-lt"/>
                <a:ea typeface="+mj-ea"/>
                <a:cs typeface="+mj-cs"/>
              </a:rPr>
              <a:t>Các tín hiệu của 8284</a:t>
            </a:r>
            <a:endParaRPr kumimoji="0" lang="en-US"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9" name="Title 8"/>
          <p:cNvSpPr>
            <a:spLocks noGrp="1"/>
          </p:cNvSpPr>
          <p:nvPr>
            <p:ph type="title"/>
          </p:nvPr>
        </p:nvSpPr>
        <p:spPr/>
        <p:txBody>
          <a:bodyPr/>
          <a:lstStyle/>
          <a:p>
            <a:endParaRPr lang="en-US"/>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www.themegallery.com</a:t>
            </a:r>
          </a:p>
        </p:txBody>
      </p:sp>
      <p:sp>
        <p:nvSpPr>
          <p:cNvPr id="48131" name="Rectangle 2"/>
          <p:cNvSpPr>
            <a:spLocks noGrp="1" noChangeArrowheads="1"/>
          </p:cNvSpPr>
          <p:nvPr>
            <p:ph type="title"/>
          </p:nvPr>
        </p:nvSpPr>
        <p:spPr>
          <a:xfrm>
            <a:off x="533400" y="609600"/>
            <a:ext cx="6553200" cy="487363"/>
          </a:xfrm>
        </p:spPr>
        <p:txBody>
          <a:bodyPr>
            <a:noAutofit/>
          </a:bodyPr>
          <a:lstStyle/>
          <a:p>
            <a:pPr algn="ctr" eaLnBrk="1" hangingPunct="1"/>
            <a:r>
              <a:rPr lang="en-US" sz="2800" b="1" dirty="0" err="1" smtClean="0">
                <a:latin typeface="Times New Roman" pitchFamily="18" charset="0"/>
              </a:rPr>
              <a:t>Ghép</a:t>
            </a:r>
            <a:r>
              <a:rPr lang="en-US" sz="2800" b="1" dirty="0" smtClean="0">
                <a:latin typeface="Times New Roman" pitchFamily="18" charset="0"/>
              </a:rPr>
              <a:t> </a:t>
            </a:r>
            <a:r>
              <a:rPr lang="en-US" sz="2800" b="1" dirty="0" err="1" smtClean="0">
                <a:latin typeface="Times New Roman" pitchFamily="18" charset="0"/>
              </a:rPr>
              <a:t>nối</a:t>
            </a:r>
            <a:r>
              <a:rPr lang="en-US" sz="2800" b="1" dirty="0" smtClean="0">
                <a:latin typeface="Times New Roman" pitchFamily="18" charset="0"/>
              </a:rPr>
              <a:t> </a:t>
            </a:r>
            <a:r>
              <a:rPr lang="en-US" sz="2800" b="1" dirty="0" err="1" smtClean="0">
                <a:latin typeface="Times New Roman" pitchFamily="18" charset="0"/>
              </a:rPr>
              <a:t>giữa</a:t>
            </a:r>
            <a:r>
              <a:rPr lang="en-US" sz="2800" b="1" dirty="0" smtClean="0">
                <a:latin typeface="Times New Roman" pitchFamily="18" charset="0"/>
              </a:rPr>
              <a:t> 8284A </a:t>
            </a:r>
            <a:r>
              <a:rPr lang="en-US" sz="2800" b="1" dirty="0" err="1" smtClean="0">
                <a:latin typeface="Times New Roman" pitchFamily="18" charset="0"/>
              </a:rPr>
              <a:t>với</a:t>
            </a:r>
            <a:r>
              <a:rPr lang="en-US" sz="2800" b="1" dirty="0" smtClean="0">
                <a:latin typeface="Times New Roman" pitchFamily="18" charset="0"/>
              </a:rPr>
              <a:t> </a:t>
            </a:r>
            <a:r>
              <a:rPr lang="en-US" sz="2800" b="1" dirty="0" err="1" smtClean="0">
                <a:latin typeface="Times New Roman" pitchFamily="18" charset="0"/>
              </a:rPr>
              <a:t>bộ</a:t>
            </a:r>
            <a:r>
              <a:rPr lang="en-US" sz="2800" b="1" dirty="0" smtClean="0">
                <a:latin typeface="Times New Roman" pitchFamily="18" charset="0"/>
              </a:rPr>
              <a:t> vi </a:t>
            </a:r>
            <a:r>
              <a:rPr lang="en-US" sz="2800" b="1" dirty="0" err="1" smtClean="0">
                <a:latin typeface="Times New Roman" pitchFamily="18" charset="0"/>
              </a:rPr>
              <a:t>xử</a:t>
            </a:r>
            <a:r>
              <a:rPr lang="en-US" sz="2800" b="1" dirty="0" smtClean="0">
                <a:latin typeface="Times New Roman" pitchFamily="18" charset="0"/>
              </a:rPr>
              <a:t> </a:t>
            </a:r>
            <a:r>
              <a:rPr lang="en-US" sz="2800" b="1" dirty="0" err="1" smtClean="0">
                <a:latin typeface="Times New Roman" pitchFamily="18" charset="0"/>
              </a:rPr>
              <a:t>lý</a:t>
            </a:r>
            <a:r>
              <a:rPr lang="en-US" sz="2800" b="1" dirty="0" smtClean="0">
                <a:latin typeface="Times New Roman" pitchFamily="18" charset="0"/>
              </a:rPr>
              <a:t> 8088</a:t>
            </a:r>
          </a:p>
        </p:txBody>
      </p:sp>
      <p:sp>
        <p:nvSpPr>
          <p:cNvPr id="48132" name="Rectangle 3"/>
          <p:cNvSpPr>
            <a:spLocks noGrp="1" noChangeArrowheads="1"/>
          </p:cNvSpPr>
          <p:nvPr>
            <p:ph type="body" idx="1"/>
          </p:nvPr>
        </p:nvSpPr>
        <p:spPr/>
        <p:txBody>
          <a:bodyPr/>
          <a:lstStyle/>
          <a:p>
            <a:pPr eaLnBrk="1" hangingPunct="1"/>
            <a:endParaRPr lang="en-US" smtClean="0"/>
          </a:p>
        </p:txBody>
      </p:sp>
      <p:pic>
        <p:nvPicPr>
          <p:cNvPr id="48133" name="Picture 4"/>
          <p:cNvPicPr>
            <a:picLocks noChangeAspect="1" noChangeArrowheads="1"/>
          </p:cNvPicPr>
          <p:nvPr/>
        </p:nvPicPr>
        <p:blipFill>
          <a:blip r:embed="rId2" cstate="print"/>
          <a:srcRect/>
          <a:stretch>
            <a:fillRect/>
          </a:stretch>
        </p:blipFill>
        <p:spPr bwMode="auto">
          <a:xfrm>
            <a:off x="838200" y="1752600"/>
            <a:ext cx="7162800" cy="4179888"/>
          </a:xfrm>
          <a:prstGeom prst="rect">
            <a:avLst/>
          </a:prstGeom>
          <a:noFill/>
          <a:ln w="9525">
            <a:noFill/>
            <a:miter lim="800000"/>
            <a:headEnd/>
            <a:tailEnd/>
          </a:ln>
        </p:spPr>
      </p:pic>
      <p:sp>
        <p:nvSpPr>
          <p:cNvPr id="48134" name="Line 5"/>
          <p:cNvSpPr>
            <a:spLocks noChangeShapeType="1"/>
          </p:cNvSpPr>
          <p:nvPr/>
        </p:nvSpPr>
        <p:spPr bwMode="auto">
          <a:xfrm>
            <a:off x="8001000" y="1752600"/>
            <a:ext cx="0" cy="4038600"/>
          </a:xfrm>
          <a:prstGeom prst="line">
            <a:avLst/>
          </a:prstGeom>
          <a:noFill/>
          <a:ln w="9525">
            <a:solidFill>
              <a:schemeClr val="tx1"/>
            </a:solidFill>
            <a:round/>
            <a:headEnd/>
            <a:tailEnd/>
          </a:ln>
        </p:spPr>
        <p:txBody>
          <a:bodyPr/>
          <a:lstStyle/>
          <a:p>
            <a:endParaRPr lang="en-US"/>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pPr>
              <a:defRPr/>
            </a:pPr>
            <a:r>
              <a:rPr lang="en-US"/>
              <a:t>www.themegallery.com</a:t>
            </a:r>
          </a:p>
        </p:txBody>
      </p:sp>
      <p:sp>
        <p:nvSpPr>
          <p:cNvPr id="49155" name="Rectangle 2"/>
          <p:cNvSpPr>
            <a:spLocks noGrp="1" noChangeArrowheads="1"/>
          </p:cNvSpPr>
          <p:nvPr>
            <p:ph type="title"/>
          </p:nvPr>
        </p:nvSpPr>
        <p:spPr>
          <a:xfrm>
            <a:off x="304800" y="1112838"/>
            <a:ext cx="8610600" cy="487362"/>
          </a:xfrm>
        </p:spPr>
        <p:txBody>
          <a:bodyPr>
            <a:noAutofit/>
          </a:bodyPr>
          <a:lstStyle/>
          <a:p>
            <a:pPr algn="ctr" eaLnBrk="1" hangingPunct="1"/>
            <a:r>
              <a:rPr lang="en-US" sz="2800" b="1" dirty="0" smtClean="0">
                <a:latin typeface="Times New Roman" pitchFamily="18" charset="0"/>
              </a:rPr>
              <a:t>3 . </a:t>
            </a:r>
            <a:r>
              <a:rPr lang="en-US" sz="2400" b="1" dirty="0" smtClean="0">
                <a:latin typeface="Times New Roman" pitchFamily="18" charset="0"/>
              </a:rPr>
              <a:t>PHÂN KÊNH ĐỂ TÁCH THÔNG TIN VÀ VIỆC ĐỆM CHO CÁC BUS</a:t>
            </a:r>
            <a:br>
              <a:rPr lang="en-US" sz="2400" b="1" dirty="0" smtClean="0">
                <a:latin typeface="Times New Roman" pitchFamily="18" charset="0"/>
              </a:rPr>
            </a:br>
            <a:endParaRPr lang="en-US" sz="2400" b="1" dirty="0" smtClean="0">
              <a:latin typeface="Times New Roman" pitchFamily="18" charset="0"/>
            </a:endParaRPr>
          </a:p>
        </p:txBody>
      </p:sp>
      <p:sp>
        <p:nvSpPr>
          <p:cNvPr id="49156" name="AutoShape 3"/>
          <p:cNvSpPr>
            <a:spLocks noChangeArrowheads="1"/>
          </p:cNvSpPr>
          <p:nvPr/>
        </p:nvSpPr>
        <p:spPr bwMode="auto">
          <a:xfrm>
            <a:off x="5562600" y="3733800"/>
            <a:ext cx="2286000" cy="1219200"/>
          </a:xfrm>
          <a:prstGeom prst="roundRect">
            <a:avLst>
              <a:gd name="adj" fmla="val 16667"/>
            </a:avLst>
          </a:prstGeom>
          <a:noFill/>
          <a:ln w="38100">
            <a:solidFill>
              <a:schemeClr val="tx1"/>
            </a:solidFill>
            <a:round/>
            <a:headEnd/>
            <a:tailEnd/>
          </a:ln>
        </p:spPr>
        <p:txBody>
          <a:bodyPr wrap="none" anchor="ctr"/>
          <a:lstStyle/>
          <a:p>
            <a:pPr algn="ctr" eaLnBrk="0" hangingPunct="0"/>
            <a:endParaRPr lang="en-US">
              <a:latin typeface="Verdana" pitchFamily="34" charset="0"/>
            </a:endParaRPr>
          </a:p>
        </p:txBody>
      </p:sp>
      <p:sp>
        <p:nvSpPr>
          <p:cNvPr id="49157" name="AutoShape 4"/>
          <p:cNvSpPr>
            <a:spLocks noChangeArrowheads="1"/>
          </p:cNvSpPr>
          <p:nvPr/>
        </p:nvSpPr>
        <p:spPr bwMode="auto">
          <a:xfrm>
            <a:off x="1143000" y="3657600"/>
            <a:ext cx="2286000" cy="1219200"/>
          </a:xfrm>
          <a:prstGeom prst="roundRect">
            <a:avLst>
              <a:gd name="adj" fmla="val 16667"/>
            </a:avLst>
          </a:prstGeom>
          <a:noFill/>
          <a:ln w="38100">
            <a:solidFill>
              <a:schemeClr val="tx1"/>
            </a:solidFill>
            <a:round/>
            <a:headEnd/>
            <a:tailEnd/>
          </a:ln>
        </p:spPr>
        <p:txBody>
          <a:bodyPr wrap="none" anchor="ctr"/>
          <a:lstStyle/>
          <a:p>
            <a:pPr algn="ctr" eaLnBrk="0" hangingPunct="0"/>
            <a:endParaRPr lang="en-US">
              <a:latin typeface="Verdana" pitchFamily="34" charset="0"/>
            </a:endParaRPr>
          </a:p>
        </p:txBody>
      </p:sp>
      <p:sp>
        <p:nvSpPr>
          <p:cNvPr id="49158" name="Text Box 5"/>
          <p:cNvSpPr txBox="1">
            <a:spLocks noChangeArrowheads="1"/>
          </p:cNvSpPr>
          <p:nvPr/>
        </p:nvSpPr>
        <p:spPr bwMode="auto">
          <a:xfrm>
            <a:off x="1066800" y="3900488"/>
            <a:ext cx="2190750" cy="519112"/>
          </a:xfrm>
          <a:prstGeom prst="rect">
            <a:avLst/>
          </a:prstGeom>
          <a:noFill/>
          <a:ln w="9525">
            <a:noFill/>
            <a:miter lim="800000"/>
            <a:headEnd/>
            <a:tailEnd/>
          </a:ln>
        </p:spPr>
        <p:txBody>
          <a:bodyPr>
            <a:spAutoFit/>
          </a:bodyPr>
          <a:lstStyle/>
          <a:p>
            <a:pPr eaLnBrk="0" hangingPunct="0"/>
            <a:r>
              <a:rPr lang="en-US" sz="2800" b="1">
                <a:latin typeface="Times New Roman" pitchFamily="18" charset="0"/>
              </a:rPr>
              <a:t>1. Phân kênh</a:t>
            </a:r>
          </a:p>
        </p:txBody>
      </p:sp>
      <p:sp>
        <p:nvSpPr>
          <p:cNvPr id="154630" name="Freeform 6"/>
          <p:cNvSpPr>
            <a:spLocks/>
          </p:cNvSpPr>
          <p:nvPr/>
        </p:nvSpPr>
        <p:spPr bwMode="gray">
          <a:xfrm>
            <a:off x="3363913" y="34083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en-US"/>
          </a:p>
        </p:txBody>
      </p:sp>
      <p:sp>
        <p:nvSpPr>
          <p:cNvPr id="49160" name="AutoShape 7"/>
          <p:cNvSpPr>
            <a:spLocks noChangeAspect="1" noChangeArrowheads="1" noTextEdit="1"/>
          </p:cNvSpPr>
          <p:nvPr/>
        </p:nvSpPr>
        <p:spPr bwMode="gray">
          <a:xfrm flipH="1">
            <a:off x="4868863" y="3405188"/>
            <a:ext cx="909637" cy="1244600"/>
          </a:xfrm>
          <a:prstGeom prst="rect">
            <a:avLst/>
          </a:prstGeom>
          <a:noFill/>
          <a:ln w="9525">
            <a:noFill/>
            <a:miter lim="800000"/>
            <a:headEnd/>
            <a:tailEnd/>
          </a:ln>
        </p:spPr>
        <p:txBody>
          <a:bodyPr/>
          <a:lstStyle/>
          <a:p>
            <a:endParaRPr lang="en-US"/>
          </a:p>
        </p:txBody>
      </p:sp>
      <p:sp>
        <p:nvSpPr>
          <p:cNvPr id="154632" name="Freeform 8"/>
          <p:cNvSpPr>
            <a:spLocks/>
          </p:cNvSpPr>
          <p:nvPr/>
        </p:nvSpPr>
        <p:spPr bwMode="gray">
          <a:xfrm flipH="1">
            <a:off x="4724400" y="34083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en-US"/>
          </a:p>
        </p:txBody>
      </p:sp>
      <p:grpSp>
        <p:nvGrpSpPr>
          <p:cNvPr id="2" name="Group 9"/>
          <p:cNvGrpSpPr>
            <a:grpSpLocks/>
          </p:cNvGrpSpPr>
          <p:nvPr/>
        </p:nvGrpSpPr>
        <p:grpSpPr bwMode="auto">
          <a:xfrm>
            <a:off x="3048000" y="1781175"/>
            <a:ext cx="2998788" cy="1601788"/>
            <a:chOff x="1997" y="1314"/>
            <a:chExt cx="1889" cy="1009"/>
          </a:xfrm>
        </p:grpSpPr>
        <p:grpSp>
          <p:nvGrpSpPr>
            <p:cNvPr id="3" name="Group 10"/>
            <p:cNvGrpSpPr>
              <a:grpSpLocks/>
            </p:cNvGrpSpPr>
            <p:nvPr/>
          </p:nvGrpSpPr>
          <p:grpSpPr bwMode="auto">
            <a:xfrm>
              <a:off x="1997" y="1404"/>
              <a:ext cx="1889" cy="919"/>
              <a:chOff x="1973" y="1027"/>
              <a:chExt cx="1926" cy="937"/>
            </a:xfrm>
          </p:grpSpPr>
          <p:sp>
            <p:nvSpPr>
              <p:cNvPr id="154635"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en-US"/>
              </a:p>
            </p:txBody>
          </p:sp>
          <p:sp>
            <p:nvSpPr>
              <p:cNvPr id="154636"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en-US"/>
              </a:p>
            </p:txBody>
          </p:sp>
        </p:grpSp>
        <p:sp>
          <p:nvSpPr>
            <p:cNvPr id="154637"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en-US"/>
            </a:p>
          </p:txBody>
        </p:sp>
        <p:sp>
          <p:nvSpPr>
            <p:cNvPr id="154638" name="Oval 14"/>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en-US"/>
            </a:p>
          </p:txBody>
        </p:sp>
        <p:sp>
          <p:nvSpPr>
            <p:cNvPr id="154639" name="Oval 15"/>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en-US"/>
            </a:p>
          </p:txBody>
        </p:sp>
        <p:sp>
          <p:nvSpPr>
            <p:cNvPr id="154640"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en-US"/>
            </a:p>
          </p:txBody>
        </p:sp>
      </p:grpSp>
      <p:sp>
        <p:nvSpPr>
          <p:cNvPr id="49163" name="Text Box 17"/>
          <p:cNvSpPr txBox="1">
            <a:spLocks noChangeArrowheads="1"/>
          </p:cNvSpPr>
          <p:nvPr/>
        </p:nvSpPr>
        <p:spPr bwMode="auto">
          <a:xfrm>
            <a:off x="4090988" y="1981200"/>
            <a:ext cx="828675" cy="457200"/>
          </a:xfrm>
          <a:prstGeom prst="rect">
            <a:avLst/>
          </a:prstGeom>
          <a:noFill/>
          <a:ln w="9525" algn="ctr">
            <a:noFill/>
            <a:miter lim="800000"/>
            <a:headEnd/>
            <a:tailEnd/>
          </a:ln>
        </p:spPr>
        <p:txBody>
          <a:bodyPr wrap="none">
            <a:spAutoFit/>
          </a:bodyPr>
          <a:lstStyle/>
          <a:p>
            <a:pPr algn="ctr" eaLnBrk="0" hangingPunct="0"/>
            <a:r>
              <a:rPr lang="en-US" sz="2400" b="1">
                <a:solidFill>
                  <a:srgbClr val="000000"/>
                </a:solidFill>
                <a:latin typeface="Arial" charset="0"/>
              </a:rPr>
              <a:t>CPU</a:t>
            </a:r>
            <a:endParaRPr lang="en-US" sz="1400">
              <a:solidFill>
                <a:srgbClr val="000000"/>
              </a:solidFill>
              <a:latin typeface="Arial" charset="0"/>
            </a:endParaRPr>
          </a:p>
        </p:txBody>
      </p:sp>
      <p:sp>
        <p:nvSpPr>
          <p:cNvPr id="49164" name="Text Box 18"/>
          <p:cNvSpPr txBox="1">
            <a:spLocks noChangeArrowheads="1"/>
          </p:cNvSpPr>
          <p:nvPr/>
        </p:nvSpPr>
        <p:spPr bwMode="auto">
          <a:xfrm>
            <a:off x="5810250" y="3900488"/>
            <a:ext cx="2038350" cy="519112"/>
          </a:xfrm>
          <a:prstGeom prst="rect">
            <a:avLst/>
          </a:prstGeom>
          <a:noFill/>
          <a:ln w="9525">
            <a:noFill/>
            <a:miter lim="800000"/>
            <a:headEnd/>
            <a:tailEnd/>
          </a:ln>
        </p:spPr>
        <p:txBody>
          <a:bodyPr>
            <a:spAutoFit/>
          </a:bodyPr>
          <a:lstStyle/>
          <a:p>
            <a:r>
              <a:rPr lang="en-US" sz="2800" b="1">
                <a:solidFill>
                  <a:srgbClr val="000000"/>
                </a:solidFill>
                <a:latin typeface="Times New Roman" pitchFamily="18" charset="0"/>
              </a:rPr>
              <a:t>2. Đệm bus</a:t>
            </a:r>
            <a:endParaRPr lang="en-US" sz="2400">
              <a:latin typeface="Times New Roman" pitchFamily="18" charset="0"/>
            </a:endParaRPr>
          </a:p>
        </p:txBody>
      </p:sp>
    </p:spTree>
  </p:cSld>
  <p:clrMapOvr>
    <a:masterClrMapping/>
  </p:clrMapOvr>
  <p:transition spd="slow">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pPr>
              <a:defRPr/>
            </a:pPr>
            <a:r>
              <a:rPr lang="en-US"/>
              <a:t>www.themegallery.com</a:t>
            </a:r>
          </a:p>
        </p:txBody>
      </p:sp>
      <p:sp>
        <p:nvSpPr>
          <p:cNvPr id="50179" name="Rectangle 2"/>
          <p:cNvSpPr>
            <a:spLocks noGrp="1" noChangeArrowheads="1"/>
          </p:cNvSpPr>
          <p:nvPr>
            <p:ph type="title"/>
          </p:nvPr>
        </p:nvSpPr>
        <p:spPr>
          <a:xfrm>
            <a:off x="914400" y="274638"/>
            <a:ext cx="7772400" cy="792162"/>
          </a:xfrm>
        </p:spPr>
        <p:txBody>
          <a:bodyPr>
            <a:normAutofit/>
          </a:bodyPr>
          <a:lstStyle/>
          <a:p>
            <a:pPr eaLnBrk="1" hangingPunct="1"/>
            <a:r>
              <a:rPr lang="en-US" sz="3200" dirty="0" smtClean="0"/>
              <a:t> </a:t>
            </a:r>
            <a:r>
              <a:rPr lang="en-US" sz="3200" dirty="0" err="1" smtClean="0"/>
              <a:t>Tiến</a:t>
            </a:r>
            <a:r>
              <a:rPr lang="en-US" sz="3200" dirty="0" smtClean="0"/>
              <a:t> </a:t>
            </a:r>
            <a:r>
              <a:rPr lang="en-US" sz="3200" dirty="0" err="1" smtClean="0"/>
              <a:t>trình</a:t>
            </a:r>
            <a:r>
              <a:rPr lang="en-US" sz="3200" dirty="0" smtClean="0"/>
              <a:t> </a:t>
            </a:r>
            <a:r>
              <a:rPr lang="en-US" sz="3200" dirty="0" err="1" smtClean="0"/>
              <a:t>phân</a:t>
            </a:r>
            <a:r>
              <a:rPr lang="en-US" sz="3200" dirty="0" smtClean="0"/>
              <a:t> </a:t>
            </a:r>
            <a:r>
              <a:rPr lang="en-US" sz="3200" dirty="0" err="1" smtClean="0"/>
              <a:t>kênh</a:t>
            </a:r>
            <a:endParaRPr lang="en-US" sz="3200" dirty="0" smtClean="0"/>
          </a:p>
        </p:txBody>
      </p:sp>
      <p:sp>
        <p:nvSpPr>
          <p:cNvPr id="158724" name="AutoShape 4"/>
          <p:cNvSpPr>
            <a:spLocks noChangeArrowheads="1"/>
          </p:cNvSpPr>
          <p:nvPr/>
        </p:nvSpPr>
        <p:spPr bwMode="gray">
          <a:xfrm>
            <a:off x="7002463" y="2903538"/>
            <a:ext cx="2141537" cy="2659062"/>
          </a:xfrm>
          <a:prstGeom prst="chevron">
            <a:avLst>
              <a:gd name="adj" fmla="val 13269"/>
            </a:avLst>
          </a:prstGeom>
          <a:gradFill rotWithShape="1">
            <a:gsLst>
              <a:gs pos="0">
                <a:schemeClr val="accent2"/>
              </a:gs>
              <a:gs pos="100000">
                <a:schemeClr val="accent2">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p>
        </p:txBody>
      </p:sp>
      <p:sp>
        <p:nvSpPr>
          <p:cNvPr id="158725" name="AutoShape 5"/>
          <p:cNvSpPr>
            <a:spLocks noChangeArrowheads="1"/>
          </p:cNvSpPr>
          <p:nvPr/>
        </p:nvSpPr>
        <p:spPr bwMode="gray">
          <a:xfrm>
            <a:off x="1627188" y="2903538"/>
            <a:ext cx="1951037" cy="2659062"/>
          </a:xfrm>
          <a:prstGeom prst="chevron">
            <a:avLst>
              <a:gd name="adj" fmla="val 17384"/>
            </a:avLst>
          </a:prstGeom>
          <a:gradFill rotWithShape="1">
            <a:gsLst>
              <a:gs pos="0">
                <a:schemeClr val="hlink"/>
              </a:gs>
              <a:gs pos="100000">
                <a:schemeClr val="hlink">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p>
        </p:txBody>
      </p:sp>
      <p:sp>
        <p:nvSpPr>
          <p:cNvPr id="158726" name="AutoShape 6"/>
          <p:cNvSpPr>
            <a:spLocks noChangeArrowheads="1"/>
          </p:cNvSpPr>
          <p:nvPr/>
        </p:nvSpPr>
        <p:spPr bwMode="gray">
          <a:xfrm>
            <a:off x="76200" y="2903538"/>
            <a:ext cx="1951038" cy="2659062"/>
          </a:xfrm>
          <a:prstGeom prst="chevron">
            <a:avLst>
              <a:gd name="adj" fmla="val 17384"/>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en-US"/>
          </a:p>
        </p:txBody>
      </p:sp>
      <p:sp>
        <p:nvSpPr>
          <p:cNvPr id="158727" name="AutoShape 7"/>
          <p:cNvSpPr>
            <a:spLocks noChangeArrowheads="1"/>
          </p:cNvSpPr>
          <p:nvPr/>
        </p:nvSpPr>
        <p:spPr bwMode="gray">
          <a:xfrm>
            <a:off x="227013" y="2133600"/>
            <a:ext cx="1349375" cy="527050"/>
          </a:xfrm>
          <a:prstGeom prst="roundRect">
            <a:avLst>
              <a:gd name="adj" fmla="val 50000"/>
            </a:avLst>
          </a:prstGeom>
          <a:gradFill rotWithShape="1">
            <a:gsLst>
              <a:gs pos="0">
                <a:schemeClr val="accent1"/>
              </a:gs>
              <a:gs pos="100000">
                <a:schemeClr val="accent1">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sz="2400" b="1">
                <a:solidFill>
                  <a:schemeClr val="bg1"/>
                </a:solidFill>
                <a:latin typeface="Arial" charset="0"/>
              </a:rPr>
              <a:t>1</a:t>
            </a:r>
          </a:p>
        </p:txBody>
      </p:sp>
      <p:sp>
        <p:nvSpPr>
          <p:cNvPr id="158728" name="AutoShape 8"/>
          <p:cNvSpPr>
            <a:spLocks noChangeArrowheads="1"/>
          </p:cNvSpPr>
          <p:nvPr/>
        </p:nvSpPr>
        <p:spPr bwMode="gray">
          <a:xfrm>
            <a:off x="1749425" y="2133600"/>
            <a:ext cx="1350963" cy="527050"/>
          </a:xfrm>
          <a:prstGeom prst="roundRect">
            <a:avLst>
              <a:gd name="adj" fmla="val 50000"/>
            </a:avLst>
          </a:prstGeom>
          <a:gradFill rotWithShape="1">
            <a:gsLst>
              <a:gs pos="0">
                <a:schemeClr val="hlink"/>
              </a:gs>
              <a:gs pos="100000">
                <a:schemeClr val="hlink">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2400" b="1">
                <a:solidFill>
                  <a:schemeClr val="bg1"/>
                </a:solidFill>
                <a:latin typeface="Arial" charset="0"/>
              </a:rPr>
              <a:t>2</a:t>
            </a:r>
          </a:p>
        </p:txBody>
      </p:sp>
      <p:sp>
        <p:nvSpPr>
          <p:cNvPr id="158729" name="AutoShape 9"/>
          <p:cNvSpPr>
            <a:spLocks noChangeArrowheads="1"/>
          </p:cNvSpPr>
          <p:nvPr/>
        </p:nvSpPr>
        <p:spPr bwMode="gray">
          <a:xfrm>
            <a:off x="7102475" y="2133600"/>
            <a:ext cx="1736725" cy="527050"/>
          </a:xfrm>
          <a:prstGeom prst="roundRect">
            <a:avLst>
              <a:gd name="adj" fmla="val 50000"/>
            </a:avLst>
          </a:prstGeom>
          <a:gradFill rotWithShape="1">
            <a:gsLst>
              <a:gs pos="0">
                <a:schemeClr val="accent2"/>
              </a:gs>
              <a:gs pos="100000">
                <a:schemeClr val="accent2">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sz="2800" b="1">
                <a:solidFill>
                  <a:schemeClr val="bg1"/>
                </a:solidFill>
                <a:latin typeface="Times New Roman" pitchFamily="18" charset="0"/>
              </a:rPr>
              <a:t>3</a:t>
            </a:r>
          </a:p>
        </p:txBody>
      </p:sp>
      <p:sp>
        <p:nvSpPr>
          <p:cNvPr id="50186" name="Rectangle 10"/>
          <p:cNvSpPr>
            <a:spLocks noChangeArrowheads="1"/>
          </p:cNvSpPr>
          <p:nvPr/>
        </p:nvSpPr>
        <p:spPr bwMode="auto">
          <a:xfrm>
            <a:off x="576263" y="3429000"/>
            <a:ext cx="1100137" cy="1311275"/>
          </a:xfrm>
          <a:prstGeom prst="rect">
            <a:avLst/>
          </a:prstGeom>
          <a:noFill/>
          <a:ln w="9525">
            <a:noFill/>
            <a:miter lim="800000"/>
            <a:headEnd/>
            <a:tailEnd/>
          </a:ln>
        </p:spPr>
        <p:txBody>
          <a:bodyPr>
            <a:spAutoFit/>
          </a:bodyPr>
          <a:lstStyle/>
          <a:p>
            <a:r>
              <a:rPr lang="en-US" sz="2000">
                <a:solidFill>
                  <a:schemeClr val="bg1"/>
                </a:solidFill>
                <a:latin typeface="Times New Roman" pitchFamily="18" charset="0"/>
              </a:rPr>
              <a:t>G</a:t>
            </a:r>
            <a:r>
              <a:rPr lang="vi-VN" sz="2000">
                <a:solidFill>
                  <a:schemeClr val="bg1"/>
                </a:solidFill>
                <a:latin typeface="Times New Roman" pitchFamily="18" charset="0"/>
              </a:rPr>
              <a:t>iảm số chân khi chế tạo CPU</a:t>
            </a:r>
            <a:endParaRPr lang="en-US" sz="2000">
              <a:solidFill>
                <a:schemeClr val="bg1"/>
              </a:solidFill>
              <a:latin typeface="Times New Roman" pitchFamily="18" charset="0"/>
            </a:endParaRPr>
          </a:p>
        </p:txBody>
      </p:sp>
      <p:sp>
        <p:nvSpPr>
          <p:cNvPr id="50187" name="Rectangle 11"/>
          <p:cNvSpPr>
            <a:spLocks noChangeArrowheads="1"/>
          </p:cNvSpPr>
          <p:nvPr/>
        </p:nvSpPr>
        <p:spPr bwMode="auto">
          <a:xfrm>
            <a:off x="2057400" y="3613150"/>
            <a:ext cx="1295400" cy="1311275"/>
          </a:xfrm>
          <a:prstGeom prst="rect">
            <a:avLst/>
          </a:prstGeom>
          <a:noFill/>
          <a:ln w="9525">
            <a:noFill/>
            <a:miter lim="800000"/>
            <a:headEnd/>
            <a:tailEnd/>
          </a:ln>
        </p:spPr>
        <p:txBody>
          <a:bodyPr anchor="ctr">
            <a:spAutoFit/>
          </a:bodyPr>
          <a:lstStyle/>
          <a:p>
            <a:r>
              <a:rPr lang="en-US" sz="2000">
                <a:solidFill>
                  <a:schemeClr val="bg1"/>
                </a:solidFill>
                <a:latin typeface="Times New Roman" pitchFamily="18" charset="0"/>
              </a:rPr>
              <a:t>G</a:t>
            </a:r>
            <a:r>
              <a:rPr lang="vi-VN" sz="2000">
                <a:solidFill>
                  <a:schemeClr val="bg1"/>
                </a:solidFill>
                <a:latin typeface="Times New Roman" pitchFamily="18" charset="0"/>
              </a:rPr>
              <a:t>hép kênh các tín hiệu</a:t>
            </a:r>
            <a:r>
              <a:rPr lang="en-US" sz="2000">
                <a:solidFill>
                  <a:schemeClr val="bg1"/>
                </a:solidFill>
                <a:latin typeface="Times New Roman" pitchFamily="18" charset="0"/>
              </a:rPr>
              <a:t>: AD và  AS</a:t>
            </a:r>
          </a:p>
        </p:txBody>
      </p:sp>
      <p:sp>
        <p:nvSpPr>
          <p:cNvPr id="50188" name="Rectangle 12"/>
          <p:cNvSpPr>
            <a:spLocks noChangeArrowheads="1"/>
          </p:cNvSpPr>
          <p:nvPr/>
        </p:nvSpPr>
        <p:spPr bwMode="auto">
          <a:xfrm>
            <a:off x="7239000" y="3048000"/>
            <a:ext cx="1890713" cy="2289175"/>
          </a:xfrm>
          <a:prstGeom prst="rect">
            <a:avLst/>
          </a:prstGeom>
          <a:noFill/>
          <a:ln w="9525">
            <a:noFill/>
            <a:miter lim="800000"/>
            <a:headEnd/>
            <a:tailEnd/>
          </a:ln>
        </p:spPr>
        <p:txBody>
          <a:bodyPr anchor="ctr">
            <a:spAutoFit/>
          </a:bodyPr>
          <a:lstStyle/>
          <a:p>
            <a:r>
              <a:rPr lang="vi-VN">
                <a:solidFill>
                  <a:schemeClr val="bg1"/>
                </a:solidFill>
                <a:latin typeface="Arial" charset="0"/>
              </a:rPr>
              <a:t>Khi đi ra mạch ngoài</a:t>
            </a:r>
            <a:r>
              <a:rPr lang="en-US">
                <a:solidFill>
                  <a:schemeClr val="bg1"/>
                </a:solidFill>
                <a:latin typeface="Arial" charset="0"/>
              </a:rPr>
              <a:t>,</a:t>
            </a:r>
            <a:r>
              <a:rPr lang="vi-VN">
                <a:solidFill>
                  <a:schemeClr val="bg1"/>
                </a:solidFill>
                <a:latin typeface="Arial" charset="0"/>
              </a:rPr>
              <a:t> các tín hiệu ghép kênh này phải được tách ra thành các tín hiệu gốc để truyền trên các bus độc lập.</a:t>
            </a:r>
            <a:r>
              <a:rPr lang="vi-VN"/>
              <a:t> </a:t>
            </a:r>
          </a:p>
        </p:txBody>
      </p:sp>
      <p:sp>
        <p:nvSpPr>
          <p:cNvPr id="50189" name="AutoShape 13"/>
          <p:cNvSpPr>
            <a:spLocks noChangeArrowheads="1"/>
          </p:cNvSpPr>
          <p:nvPr/>
        </p:nvSpPr>
        <p:spPr bwMode="auto">
          <a:xfrm>
            <a:off x="3581400" y="3352800"/>
            <a:ext cx="3657600" cy="762000"/>
          </a:xfrm>
          <a:prstGeom prst="notchedRightArrow">
            <a:avLst>
              <a:gd name="adj1" fmla="val 50000"/>
              <a:gd name="adj2" fmla="val 120000"/>
            </a:avLst>
          </a:prstGeom>
          <a:solidFill>
            <a:srgbClr val="F0ABF7"/>
          </a:solidFill>
          <a:ln w="9525">
            <a:pattFill prst="pct5">
              <a:fgClr>
                <a:srgbClr val="66FF33"/>
              </a:fgClr>
              <a:bgClr>
                <a:srgbClr val="66FF33"/>
              </a:bgClr>
            </a:pattFill>
            <a:miter lim="800000"/>
            <a:headEnd/>
            <a:tailEnd/>
          </a:ln>
        </p:spPr>
        <p:txBody>
          <a:bodyPr wrap="none" anchor="ctr"/>
          <a:lstStyle/>
          <a:p>
            <a:endParaRPr lang="en-US"/>
          </a:p>
        </p:txBody>
      </p:sp>
      <p:sp>
        <p:nvSpPr>
          <p:cNvPr id="50190" name="Rectangle 14"/>
          <p:cNvSpPr>
            <a:spLocks noChangeArrowheads="1"/>
          </p:cNvSpPr>
          <p:nvPr/>
        </p:nvSpPr>
        <p:spPr bwMode="auto">
          <a:xfrm>
            <a:off x="3429000" y="3124200"/>
            <a:ext cx="3781425" cy="336550"/>
          </a:xfrm>
          <a:prstGeom prst="rect">
            <a:avLst/>
          </a:prstGeom>
          <a:noFill/>
          <a:ln w="9525">
            <a:noFill/>
            <a:miter lim="800000"/>
            <a:headEnd/>
            <a:tailEnd/>
          </a:ln>
        </p:spPr>
        <p:txBody>
          <a:bodyPr wrap="none" anchor="ctr">
            <a:spAutoFit/>
          </a:bodyPr>
          <a:lstStyle/>
          <a:p>
            <a:r>
              <a:rPr lang="en-US" sz="1600">
                <a:latin typeface="Arial" charset="0"/>
              </a:rPr>
              <a:t>Dùng </a:t>
            </a:r>
            <a:r>
              <a:rPr lang="vi-VN" sz="1600">
                <a:latin typeface="Arial" charset="0"/>
              </a:rPr>
              <a:t>các vi mạch chức năng thích hợp</a:t>
            </a:r>
            <a:r>
              <a:rPr lang="vi-VN" sz="1600"/>
              <a:t> </a:t>
            </a:r>
          </a:p>
        </p:txBody>
      </p:sp>
      <p:sp>
        <p:nvSpPr>
          <p:cNvPr id="50191" name="Rectangle 15"/>
          <p:cNvSpPr>
            <a:spLocks noChangeArrowheads="1"/>
          </p:cNvSpPr>
          <p:nvPr/>
        </p:nvSpPr>
        <p:spPr bwMode="auto">
          <a:xfrm>
            <a:off x="3657600" y="4033838"/>
            <a:ext cx="3390900" cy="1749425"/>
          </a:xfrm>
          <a:prstGeom prst="rect">
            <a:avLst/>
          </a:prstGeom>
          <a:noFill/>
          <a:ln w="9525">
            <a:solidFill>
              <a:schemeClr val="accent1"/>
            </a:solidFill>
            <a:miter lim="800000"/>
            <a:headEnd/>
            <a:tailEnd/>
          </a:ln>
        </p:spPr>
        <p:txBody>
          <a:bodyPr anchor="ctr">
            <a:spAutoFit/>
          </a:bodyPr>
          <a:lstStyle/>
          <a:p>
            <a:pPr algn="just"/>
            <a:r>
              <a:rPr lang="vi-VN">
                <a:latin typeface="Times New Roman" pitchFamily="18" charset="0"/>
              </a:rPr>
              <a:t>CPU 8088 đưa ra xung ALE</a:t>
            </a:r>
            <a:endParaRPr lang="en-US">
              <a:latin typeface="Times New Roman" pitchFamily="18" charset="0"/>
            </a:endParaRPr>
          </a:p>
          <a:p>
            <a:pPr algn="just"/>
            <a:r>
              <a:rPr lang="en-US">
                <a:latin typeface="Times New Roman" pitchFamily="18" charset="0"/>
              </a:rPr>
              <a:t>+ ALE = 1(mức cao) =&gt; </a:t>
            </a:r>
            <a:r>
              <a:rPr lang="vi-VN">
                <a:latin typeface="Times New Roman" pitchFamily="18" charset="0"/>
              </a:rPr>
              <a:t>sẽ báo cho bên ngoài biết ở các chân ghép kênh có thông tin về địa chỉ</a:t>
            </a:r>
            <a:r>
              <a:rPr lang="en-US">
                <a:latin typeface="Times New Roman" pitchFamily="18" charset="0"/>
              </a:rPr>
              <a:t> </a:t>
            </a:r>
          </a:p>
          <a:p>
            <a:pPr algn="just"/>
            <a:r>
              <a:rPr lang="en-US">
                <a:latin typeface="Times New Roman" pitchFamily="18" charset="0"/>
              </a:rPr>
              <a:t>=&gt; ALE được dùng </a:t>
            </a:r>
            <a:r>
              <a:rPr lang="vi-VN">
                <a:latin typeface="Times New Roman" pitchFamily="18" charset="0"/>
              </a:rPr>
              <a:t>mở mạch chốt </a:t>
            </a:r>
            <a:r>
              <a:rPr lang="en-US">
                <a:latin typeface="Times New Roman" pitchFamily="18" charset="0"/>
              </a:rPr>
              <a:t>và tách thông tin về địa chỉ 	</a:t>
            </a:r>
          </a:p>
        </p:txBody>
      </p:sp>
    </p:spTree>
  </p:cSld>
  <p:clrMapOvr>
    <a:masterClrMapping/>
  </p:clrMapOvr>
  <p:transition spd="slow">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www.themegallery.com</a:t>
            </a:r>
          </a:p>
        </p:txBody>
      </p:sp>
      <p:sp>
        <p:nvSpPr>
          <p:cNvPr id="51203" name="Rectangle 2"/>
          <p:cNvSpPr>
            <a:spLocks noGrp="1" noChangeArrowheads="1"/>
          </p:cNvSpPr>
          <p:nvPr>
            <p:ph type="title"/>
          </p:nvPr>
        </p:nvSpPr>
        <p:spPr>
          <a:xfrm>
            <a:off x="533400" y="762000"/>
            <a:ext cx="6400800" cy="487363"/>
          </a:xfrm>
        </p:spPr>
        <p:txBody>
          <a:bodyPr>
            <a:normAutofit fontScale="90000"/>
          </a:bodyPr>
          <a:lstStyle/>
          <a:p>
            <a:pPr algn="ctr" eaLnBrk="1" hangingPunct="1"/>
            <a:r>
              <a:rPr lang="en-US" sz="2400" smtClean="0">
                <a:latin typeface="Times New Roman" pitchFamily="18" charset="0"/>
              </a:rPr>
              <a:t> </a:t>
            </a:r>
          </a:p>
        </p:txBody>
      </p:sp>
      <p:sp>
        <p:nvSpPr>
          <p:cNvPr id="51204" name="Rectangle 3"/>
          <p:cNvSpPr>
            <a:spLocks noGrp="1" noChangeArrowheads="1"/>
          </p:cNvSpPr>
          <p:nvPr>
            <p:ph type="body" idx="1"/>
          </p:nvPr>
        </p:nvSpPr>
        <p:spPr/>
        <p:txBody>
          <a:bodyPr/>
          <a:lstStyle/>
          <a:p>
            <a:pPr eaLnBrk="1" hangingPunct="1">
              <a:buFont typeface="Wingdings" pitchFamily="2" charset="2"/>
              <a:buNone/>
            </a:pPr>
            <a:endParaRPr lang="en-US" b="1" smtClean="0"/>
          </a:p>
        </p:txBody>
      </p:sp>
      <p:sp>
        <p:nvSpPr>
          <p:cNvPr id="51205" name="Rectangle 4"/>
          <p:cNvSpPr>
            <a:spLocks noChangeArrowheads="1"/>
          </p:cNvSpPr>
          <p:nvPr/>
        </p:nvSpPr>
        <p:spPr bwMode="auto">
          <a:xfrm>
            <a:off x="381000" y="762000"/>
            <a:ext cx="4860925" cy="457200"/>
          </a:xfrm>
          <a:prstGeom prst="rect">
            <a:avLst/>
          </a:prstGeom>
          <a:noFill/>
          <a:ln w="9525">
            <a:noFill/>
            <a:miter lim="800000"/>
            <a:headEnd/>
            <a:tailEnd/>
          </a:ln>
        </p:spPr>
        <p:txBody>
          <a:bodyPr wrap="none">
            <a:spAutoFit/>
          </a:bodyPr>
          <a:lstStyle/>
          <a:p>
            <a:r>
              <a:rPr lang="en-US" sz="2400" b="1">
                <a:latin typeface="Times New Roman" pitchFamily="18" charset="0"/>
              </a:rPr>
              <a:t>VD: Ghép kênh các tín hiệu AD, AS</a:t>
            </a:r>
          </a:p>
        </p:txBody>
      </p:sp>
      <p:pic>
        <p:nvPicPr>
          <p:cNvPr id="51206" name="Picture 5"/>
          <p:cNvPicPr>
            <a:picLocks noChangeAspect="1" noChangeArrowheads="1"/>
          </p:cNvPicPr>
          <p:nvPr/>
        </p:nvPicPr>
        <p:blipFill>
          <a:blip r:embed="rId2" cstate="print"/>
          <a:srcRect/>
          <a:stretch>
            <a:fillRect/>
          </a:stretch>
        </p:blipFill>
        <p:spPr bwMode="auto">
          <a:xfrm>
            <a:off x="76200" y="1341438"/>
            <a:ext cx="6172200" cy="5059362"/>
          </a:xfrm>
          <a:prstGeom prst="rect">
            <a:avLst/>
          </a:prstGeom>
          <a:noFill/>
          <a:ln w="9525">
            <a:noFill/>
            <a:miter lim="800000"/>
            <a:headEnd/>
            <a:tailEnd/>
          </a:ln>
        </p:spPr>
      </p:pic>
      <p:sp>
        <p:nvSpPr>
          <p:cNvPr id="51207" name="Rectangle 6"/>
          <p:cNvSpPr>
            <a:spLocks noChangeArrowheads="1"/>
          </p:cNvSpPr>
          <p:nvPr/>
        </p:nvSpPr>
        <p:spPr bwMode="auto">
          <a:xfrm>
            <a:off x="6781800" y="2133600"/>
            <a:ext cx="1981200" cy="650875"/>
          </a:xfrm>
          <a:prstGeom prst="rect">
            <a:avLst/>
          </a:prstGeom>
          <a:noFill/>
          <a:ln w="9525">
            <a:solidFill>
              <a:srgbClr val="FF3300"/>
            </a:solidFill>
            <a:miter lim="800000"/>
            <a:headEnd/>
            <a:tailEnd/>
          </a:ln>
        </p:spPr>
        <p:txBody>
          <a:bodyPr>
            <a:spAutoFit/>
          </a:bodyPr>
          <a:lstStyle/>
          <a:p>
            <a:r>
              <a:rPr lang="en-US">
                <a:latin typeface="Times New Roman" pitchFamily="18" charset="0"/>
              </a:rPr>
              <a:t>G</a:t>
            </a:r>
            <a:r>
              <a:rPr lang="vi-VN">
                <a:latin typeface="Times New Roman" pitchFamily="18" charset="0"/>
              </a:rPr>
              <a:t>iảm số chân khi chế tạo CPU</a:t>
            </a:r>
            <a:endParaRPr lang="en-US">
              <a:latin typeface="Times New Roman" pitchFamily="18" charset="0"/>
            </a:endParaRPr>
          </a:p>
        </p:txBody>
      </p:sp>
      <p:sp>
        <p:nvSpPr>
          <p:cNvPr id="51208" name="Line 7"/>
          <p:cNvSpPr>
            <a:spLocks noChangeShapeType="1"/>
          </p:cNvSpPr>
          <p:nvPr/>
        </p:nvSpPr>
        <p:spPr bwMode="auto">
          <a:xfrm>
            <a:off x="6172200" y="2438400"/>
            <a:ext cx="533400" cy="0"/>
          </a:xfrm>
          <a:prstGeom prst="line">
            <a:avLst/>
          </a:prstGeom>
          <a:noFill/>
          <a:ln w="9525">
            <a:solidFill>
              <a:srgbClr val="FF3300"/>
            </a:solidFill>
            <a:round/>
            <a:headEnd/>
            <a:tailEnd type="triangle" w="med" len="med"/>
          </a:ln>
        </p:spPr>
        <p:txBody>
          <a:bodyPr/>
          <a:lstStyle/>
          <a:p>
            <a:endParaRPr lang="en-US"/>
          </a:p>
        </p:txBody>
      </p:sp>
    </p:spTree>
  </p:cSld>
  <p:clrMapOvr>
    <a:masterClrMapping/>
  </p:clrMapOvr>
  <p:transition spd="slow">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0"/>
          </p:nvPr>
        </p:nvSpPr>
        <p:spPr/>
        <p:txBody>
          <a:bodyPr/>
          <a:lstStyle/>
          <a:p>
            <a:pPr>
              <a:defRPr/>
            </a:pPr>
            <a:r>
              <a:rPr lang="en-US"/>
              <a:t>www.themegallery.com</a:t>
            </a:r>
          </a:p>
        </p:txBody>
      </p:sp>
      <p:sp>
        <p:nvSpPr>
          <p:cNvPr id="52227" name="Rectangle 2"/>
          <p:cNvSpPr>
            <a:spLocks noGrp="1" noChangeArrowheads="1"/>
          </p:cNvSpPr>
          <p:nvPr>
            <p:ph type="title"/>
          </p:nvPr>
        </p:nvSpPr>
        <p:spPr/>
        <p:txBody>
          <a:bodyPr/>
          <a:lstStyle/>
          <a:p>
            <a:pPr eaLnBrk="1" hangingPunct="1"/>
            <a:r>
              <a:rPr lang="en-US" smtClean="0"/>
              <a:t>Phân kênh CPU 8088</a:t>
            </a:r>
            <a:endParaRPr lang="en-US" sz="1800" smtClean="0"/>
          </a:p>
        </p:txBody>
      </p:sp>
      <p:grpSp>
        <p:nvGrpSpPr>
          <p:cNvPr id="2" name="Group 57"/>
          <p:cNvGrpSpPr>
            <a:grpSpLocks/>
          </p:cNvGrpSpPr>
          <p:nvPr/>
        </p:nvGrpSpPr>
        <p:grpSpPr bwMode="auto">
          <a:xfrm>
            <a:off x="3009900" y="2209800"/>
            <a:ext cx="2900363" cy="2706688"/>
            <a:chOff x="1896" y="1392"/>
            <a:chExt cx="1827" cy="1705"/>
          </a:xfrm>
        </p:grpSpPr>
        <p:sp>
          <p:nvSpPr>
            <p:cNvPr id="161797" name="AutoShape 5"/>
            <p:cNvSpPr>
              <a:spLocks noChangeArrowheads="1"/>
            </p:cNvSpPr>
            <p:nvPr/>
          </p:nvSpPr>
          <p:spPr bwMode="gray">
            <a:xfrm rot="16200000" flipH="1">
              <a:off x="1845" y="2053"/>
              <a:ext cx="290"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en-US"/>
            </a:p>
          </p:txBody>
        </p:sp>
        <p:sp>
          <p:nvSpPr>
            <p:cNvPr id="161798" name="AutoShape 6"/>
            <p:cNvSpPr>
              <a:spLocks noChangeArrowheads="1"/>
            </p:cNvSpPr>
            <p:nvPr/>
          </p:nvSpPr>
          <p:spPr bwMode="gray">
            <a:xfrm rot="5400000" flipH="1">
              <a:off x="3485" y="2022"/>
              <a:ext cx="289" cy="187"/>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en-US"/>
            </a:p>
          </p:txBody>
        </p:sp>
        <p:sp>
          <p:nvSpPr>
            <p:cNvPr id="161799" name="AutoShape 7"/>
            <p:cNvSpPr>
              <a:spLocks noChangeArrowheads="1"/>
            </p:cNvSpPr>
            <p:nvPr/>
          </p:nvSpPr>
          <p:spPr bwMode="gray">
            <a:xfrm rot="21532288" flipH="1">
              <a:off x="2670" y="2904"/>
              <a:ext cx="279" cy="193"/>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en-US"/>
            </a:p>
          </p:txBody>
        </p:sp>
        <p:sp>
          <p:nvSpPr>
            <p:cNvPr id="52258" name="Oval 8"/>
            <p:cNvSpPr>
              <a:spLocks noChangeArrowheads="1"/>
            </p:cNvSpPr>
            <p:nvPr/>
          </p:nvSpPr>
          <p:spPr bwMode="gray">
            <a:xfrm>
              <a:off x="2083" y="1392"/>
              <a:ext cx="1465" cy="1512"/>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p>
              <a:endParaRPr lang="en-US"/>
            </a:p>
          </p:txBody>
        </p:sp>
        <p:sp>
          <p:nvSpPr>
            <p:cNvPr id="52259" name="Oval 9"/>
            <p:cNvSpPr>
              <a:spLocks noChangeArrowheads="1"/>
            </p:cNvSpPr>
            <p:nvPr/>
          </p:nvSpPr>
          <p:spPr bwMode="gray">
            <a:xfrm>
              <a:off x="2166" y="1477"/>
              <a:ext cx="1298" cy="1339"/>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161802" name="Oval 10"/>
            <p:cNvSpPr>
              <a:spLocks noChangeArrowheads="1"/>
            </p:cNvSpPr>
            <p:nvPr/>
          </p:nvSpPr>
          <p:spPr bwMode="gray">
            <a:xfrm>
              <a:off x="2243" y="1557"/>
              <a:ext cx="1144" cy="11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2261" name="Oval 11"/>
            <p:cNvSpPr>
              <a:spLocks noChangeArrowheads="1"/>
            </p:cNvSpPr>
            <p:nvPr/>
          </p:nvSpPr>
          <p:spPr bwMode="gray">
            <a:xfrm>
              <a:off x="2243" y="1557"/>
              <a:ext cx="1144" cy="1183"/>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en-US"/>
            </a:p>
          </p:txBody>
        </p:sp>
        <p:sp>
          <p:nvSpPr>
            <p:cNvPr id="161804" name="Oval 12"/>
            <p:cNvSpPr>
              <a:spLocks noChangeArrowheads="1"/>
            </p:cNvSpPr>
            <p:nvPr/>
          </p:nvSpPr>
          <p:spPr bwMode="gray">
            <a:xfrm>
              <a:off x="2318" y="1635"/>
              <a:ext cx="994" cy="102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2263" name="Oval 13"/>
            <p:cNvSpPr>
              <a:spLocks noChangeArrowheads="1"/>
            </p:cNvSpPr>
            <p:nvPr/>
          </p:nvSpPr>
          <p:spPr bwMode="gray">
            <a:xfrm>
              <a:off x="2318" y="1635"/>
              <a:ext cx="994" cy="1028"/>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p>
          </p:txBody>
        </p:sp>
      </p:grpSp>
      <p:sp>
        <p:nvSpPr>
          <p:cNvPr id="52229" name="Text Box 20"/>
          <p:cNvSpPr txBox="1">
            <a:spLocks noChangeArrowheads="1"/>
          </p:cNvSpPr>
          <p:nvPr/>
        </p:nvSpPr>
        <p:spPr bwMode="gray">
          <a:xfrm>
            <a:off x="3933825" y="3108325"/>
            <a:ext cx="1085850" cy="579438"/>
          </a:xfrm>
          <a:prstGeom prst="rect">
            <a:avLst/>
          </a:prstGeom>
          <a:noFill/>
          <a:ln w="9525">
            <a:noFill/>
            <a:miter lim="800000"/>
            <a:headEnd/>
            <a:tailEnd/>
          </a:ln>
        </p:spPr>
        <p:txBody>
          <a:bodyPr wrap="none">
            <a:spAutoFit/>
          </a:bodyPr>
          <a:lstStyle/>
          <a:p>
            <a:pPr algn="ctr" eaLnBrk="0" hangingPunct="0"/>
            <a:r>
              <a:rPr lang="en-US" sz="3200" b="1">
                <a:latin typeface="Arial" charset="0"/>
              </a:rPr>
              <a:t>8088</a:t>
            </a:r>
          </a:p>
        </p:txBody>
      </p:sp>
      <p:sp>
        <p:nvSpPr>
          <p:cNvPr id="52230" name="AutoShape 21"/>
          <p:cNvSpPr>
            <a:spLocks noChangeArrowheads="1"/>
          </p:cNvSpPr>
          <p:nvPr/>
        </p:nvSpPr>
        <p:spPr bwMode="auto">
          <a:xfrm>
            <a:off x="2590800" y="5029200"/>
            <a:ext cx="4038600" cy="838200"/>
          </a:xfrm>
          <a:prstGeom prst="roundRect">
            <a:avLst>
              <a:gd name="adj" fmla="val 50000"/>
            </a:avLst>
          </a:prstGeom>
          <a:solidFill>
            <a:schemeClr val="bg1"/>
          </a:solidFill>
          <a:ln w="38100">
            <a:solidFill>
              <a:schemeClr val="tx1"/>
            </a:solidFill>
            <a:round/>
            <a:headEnd/>
            <a:tailEnd/>
          </a:ln>
        </p:spPr>
        <p:txBody>
          <a:bodyPr wrap="none" anchor="ctr"/>
          <a:lstStyle/>
          <a:p>
            <a:pPr algn="ctr" eaLnBrk="0" hangingPunct="0"/>
            <a:r>
              <a:rPr lang="en-US" sz="2000">
                <a:latin typeface="Times New Roman" pitchFamily="18" charset="0"/>
              </a:rPr>
              <a:t>Dùng 2 </a:t>
            </a:r>
            <a:r>
              <a:rPr lang="vi-VN" sz="2000">
                <a:latin typeface="Times New Roman" pitchFamily="18" charset="0"/>
              </a:rPr>
              <a:t>vi mạch chốt 74LS373</a:t>
            </a:r>
            <a:r>
              <a:rPr lang="en-US" sz="2000">
                <a:latin typeface="Times New Roman" pitchFamily="18" charset="0"/>
              </a:rPr>
              <a:t> để</a:t>
            </a:r>
          </a:p>
          <a:p>
            <a:pPr algn="ctr" eaLnBrk="0" hangingPunct="0"/>
            <a:r>
              <a:rPr lang="en-US" sz="2000">
                <a:latin typeface="Times New Roman" pitchFamily="18" charset="0"/>
              </a:rPr>
              <a:t> phân kênh</a:t>
            </a:r>
          </a:p>
        </p:txBody>
      </p:sp>
      <p:grpSp>
        <p:nvGrpSpPr>
          <p:cNvPr id="3" name="Group 58"/>
          <p:cNvGrpSpPr>
            <a:grpSpLocks/>
          </p:cNvGrpSpPr>
          <p:nvPr/>
        </p:nvGrpSpPr>
        <p:grpSpPr bwMode="auto">
          <a:xfrm>
            <a:off x="731838" y="2057400"/>
            <a:ext cx="2468562" cy="2438400"/>
            <a:chOff x="461" y="1296"/>
            <a:chExt cx="1363" cy="1536"/>
          </a:xfrm>
        </p:grpSpPr>
        <p:sp>
          <p:nvSpPr>
            <p:cNvPr id="52244" name="AutoShape 29"/>
            <p:cNvSpPr>
              <a:spLocks noChangeArrowheads="1"/>
            </p:cNvSpPr>
            <p:nvPr/>
          </p:nvSpPr>
          <p:spPr bwMode="gray">
            <a:xfrm>
              <a:off x="461" y="1490"/>
              <a:ext cx="1363" cy="1342"/>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en-US"/>
            </a:p>
          </p:txBody>
        </p:sp>
        <p:sp>
          <p:nvSpPr>
            <p:cNvPr id="52245" name="AutoShape 30"/>
            <p:cNvSpPr>
              <a:spLocks noChangeArrowheads="1"/>
            </p:cNvSpPr>
            <p:nvPr/>
          </p:nvSpPr>
          <p:spPr bwMode="gray">
            <a:xfrm>
              <a:off x="482" y="1495"/>
              <a:ext cx="1322" cy="1289"/>
            </a:xfrm>
            <a:prstGeom prst="roundRect">
              <a:avLst>
                <a:gd name="adj" fmla="val 16667"/>
              </a:avLst>
            </a:prstGeom>
            <a:solidFill>
              <a:srgbClr val="73E77E"/>
            </a:solidFill>
            <a:ln w="9525">
              <a:noFill/>
              <a:round/>
              <a:headEnd/>
              <a:tailEnd/>
            </a:ln>
          </p:spPr>
          <p:txBody>
            <a:bodyPr wrap="none" anchor="ctr"/>
            <a:lstStyle/>
            <a:p>
              <a:endParaRPr lang="en-US"/>
            </a:p>
          </p:txBody>
        </p:sp>
        <p:sp>
          <p:nvSpPr>
            <p:cNvPr id="52246" name="AutoShape 31"/>
            <p:cNvSpPr>
              <a:spLocks noChangeArrowheads="1"/>
            </p:cNvSpPr>
            <p:nvPr/>
          </p:nvSpPr>
          <p:spPr bwMode="gray">
            <a:xfrm>
              <a:off x="493" y="2400"/>
              <a:ext cx="1304" cy="373"/>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en-US"/>
            </a:p>
          </p:txBody>
        </p:sp>
        <p:sp>
          <p:nvSpPr>
            <p:cNvPr id="52247" name="AutoShape 32"/>
            <p:cNvSpPr>
              <a:spLocks noChangeArrowheads="1"/>
            </p:cNvSpPr>
            <p:nvPr/>
          </p:nvSpPr>
          <p:spPr bwMode="gray">
            <a:xfrm>
              <a:off x="493" y="1509"/>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en-US"/>
            </a:p>
          </p:txBody>
        </p:sp>
        <p:sp>
          <p:nvSpPr>
            <p:cNvPr id="52248" name="Oval 33"/>
            <p:cNvSpPr>
              <a:spLocks noChangeArrowheads="1"/>
            </p:cNvSpPr>
            <p:nvPr/>
          </p:nvSpPr>
          <p:spPr bwMode="gray">
            <a:xfrm>
              <a:off x="930" y="1296"/>
              <a:ext cx="405" cy="405"/>
            </a:xfrm>
            <a:prstGeom prst="ellipse">
              <a:avLst/>
            </a:prstGeom>
            <a:solidFill>
              <a:srgbClr val="333333"/>
            </a:solidFill>
            <a:ln w="38100" algn="ctr">
              <a:noFill/>
              <a:round/>
              <a:headEnd/>
              <a:tailEnd/>
            </a:ln>
          </p:spPr>
          <p:txBody>
            <a:bodyPr anchor="ctr">
              <a:spAutoFit/>
            </a:bodyPr>
            <a:lstStyle/>
            <a:p>
              <a:endParaRPr lang="en-US"/>
            </a:p>
          </p:txBody>
        </p:sp>
        <p:sp>
          <p:nvSpPr>
            <p:cNvPr id="52249" name="Oval 34"/>
            <p:cNvSpPr>
              <a:spLocks noChangeArrowheads="1"/>
            </p:cNvSpPr>
            <p:nvPr/>
          </p:nvSpPr>
          <p:spPr bwMode="gray">
            <a:xfrm>
              <a:off x="934" y="1299"/>
              <a:ext cx="392" cy="39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52250" name="Oval 35"/>
            <p:cNvSpPr>
              <a:spLocks noChangeArrowheads="1"/>
            </p:cNvSpPr>
            <p:nvPr/>
          </p:nvSpPr>
          <p:spPr bwMode="gray">
            <a:xfrm>
              <a:off x="939" y="1301"/>
              <a:ext cx="383" cy="383"/>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52251" name="Oval 36"/>
            <p:cNvSpPr>
              <a:spLocks noChangeArrowheads="1"/>
            </p:cNvSpPr>
            <p:nvPr/>
          </p:nvSpPr>
          <p:spPr bwMode="gray">
            <a:xfrm>
              <a:off x="943" y="1305"/>
              <a:ext cx="364" cy="35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52252" name="Oval 37"/>
            <p:cNvSpPr>
              <a:spLocks noChangeArrowheads="1"/>
            </p:cNvSpPr>
            <p:nvPr/>
          </p:nvSpPr>
          <p:spPr bwMode="gray">
            <a:xfrm>
              <a:off x="965" y="1315"/>
              <a:ext cx="323" cy="290"/>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sp>
          <p:nvSpPr>
            <p:cNvPr id="52253" name="Text Box 38"/>
            <p:cNvSpPr txBox="1">
              <a:spLocks noChangeArrowheads="1"/>
            </p:cNvSpPr>
            <p:nvPr/>
          </p:nvSpPr>
          <p:spPr bwMode="gray">
            <a:xfrm>
              <a:off x="843" y="1386"/>
              <a:ext cx="574" cy="250"/>
            </a:xfrm>
            <a:prstGeom prst="rect">
              <a:avLst/>
            </a:prstGeom>
            <a:noFill/>
            <a:ln w="9525" algn="ctr">
              <a:noFill/>
              <a:miter lim="800000"/>
              <a:headEnd/>
              <a:tailEnd/>
            </a:ln>
          </p:spPr>
          <p:txBody>
            <a:bodyPr wrap="none">
              <a:spAutoFit/>
            </a:bodyPr>
            <a:lstStyle/>
            <a:p>
              <a:pPr algn="ctr"/>
              <a:r>
                <a:rPr lang="en-US" sz="2000" b="1">
                  <a:solidFill>
                    <a:srgbClr val="000000"/>
                  </a:solidFill>
                  <a:latin typeface="Times New Roman" pitchFamily="18" charset="0"/>
                </a:rPr>
                <a:t>Chốt 1</a:t>
              </a:r>
              <a:endParaRPr lang="en-US" sz="1600" b="1">
                <a:latin typeface="Times New Roman" pitchFamily="18" charset="0"/>
              </a:endParaRPr>
            </a:p>
          </p:txBody>
        </p:sp>
        <p:sp>
          <p:nvSpPr>
            <p:cNvPr id="52254" name="Text Box 39"/>
            <p:cNvSpPr txBox="1">
              <a:spLocks noChangeArrowheads="1"/>
            </p:cNvSpPr>
            <p:nvPr/>
          </p:nvSpPr>
          <p:spPr bwMode="gray">
            <a:xfrm>
              <a:off x="509" y="1776"/>
              <a:ext cx="1296" cy="604"/>
            </a:xfrm>
            <a:prstGeom prst="rect">
              <a:avLst/>
            </a:prstGeom>
            <a:noFill/>
            <a:ln w="9525" algn="ctr">
              <a:noFill/>
              <a:miter lim="800000"/>
              <a:headEnd/>
              <a:tailEnd/>
            </a:ln>
          </p:spPr>
          <p:txBody>
            <a:bodyPr>
              <a:spAutoFit/>
            </a:bodyPr>
            <a:lstStyle/>
            <a:p>
              <a:r>
                <a:rPr lang="vi-VN" sz="1900" b="1">
                  <a:latin typeface="Times New Roman" pitchFamily="18" charset="0"/>
                </a:rPr>
                <a:t>phân kênh cho các các tín hiệu AD7 - AD0, </a:t>
              </a:r>
              <a:endParaRPr lang="en-US" sz="1900" b="1">
                <a:latin typeface="Times New Roman" pitchFamily="18" charset="0"/>
              </a:endParaRPr>
            </a:p>
          </p:txBody>
        </p:sp>
      </p:grpSp>
      <p:sp>
        <p:nvSpPr>
          <p:cNvPr id="52232" name="AutoShape 43"/>
          <p:cNvSpPr>
            <a:spLocks noChangeArrowheads="1"/>
          </p:cNvSpPr>
          <p:nvPr/>
        </p:nvSpPr>
        <p:spPr bwMode="gray">
          <a:xfrm>
            <a:off x="6172200" y="2298700"/>
            <a:ext cx="2362200" cy="2203450"/>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wrap="none" anchor="ctr"/>
          <a:lstStyle/>
          <a:p>
            <a:endParaRPr lang="en-US"/>
          </a:p>
        </p:txBody>
      </p:sp>
      <p:sp>
        <p:nvSpPr>
          <p:cNvPr id="52233" name="AutoShape 44"/>
          <p:cNvSpPr>
            <a:spLocks noChangeArrowheads="1"/>
          </p:cNvSpPr>
          <p:nvPr/>
        </p:nvSpPr>
        <p:spPr bwMode="gray">
          <a:xfrm>
            <a:off x="6205538" y="2306638"/>
            <a:ext cx="2098675" cy="2195512"/>
          </a:xfrm>
          <a:prstGeom prst="roundRect">
            <a:avLst>
              <a:gd name="adj" fmla="val 16667"/>
            </a:avLst>
          </a:prstGeom>
          <a:solidFill>
            <a:srgbClr val="E9E065"/>
          </a:solidFill>
          <a:ln w="9525">
            <a:noFill/>
            <a:round/>
            <a:headEnd/>
            <a:tailEnd/>
          </a:ln>
        </p:spPr>
        <p:txBody>
          <a:bodyPr wrap="none" anchor="ctr"/>
          <a:lstStyle/>
          <a:p>
            <a:endParaRPr lang="en-US"/>
          </a:p>
        </p:txBody>
      </p:sp>
      <p:sp>
        <p:nvSpPr>
          <p:cNvPr id="52234" name="AutoShape 45"/>
          <p:cNvSpPr>
            <a:spLocks noChangeArrowheads="1"/>
          </p:cNvSpPr>
          <p:nvPr/>
        </p:nvSpPr>
        <p:spPr bwMode="gray">
          <a:xfrm>
            <a:off x="6242050" y="3740150"/>
            <a:ext cx="2070100" cy="709613"/>
          </a:xfrm>
          <a:prstGeom prst="roundRect">
            <a:avLst>
              <a:gd name="adj" fmla="val 50000"/>
            </a:avLst>
          </a:prstGeom>
          <a:gradFill rotWithShape="1">
            <a:gsLst>
              <a:gs pos="0">
                <a:srgbClr val="E9E065"/>
              </a:gs>
              <a:gs pos="100000">
                <a:srgbClr val="F2EDA6"/>
              </a:gs>
            </a:gsLst>
            <a:lin ang="5400000" scaled="1"/>
          </a:gradFill>
          <a:ln w="9525">
            <a:noFill/>
            <a:round/>
            <a:headEnd/>
            <a:tailEnd/>
          </a:ln>
        </p:spPr>
        <p:txBody>
          <a:bodyPr wrap="none" anchor="ctr"/>
          <a:lstStyle/>
          <a:p>
            <a:endParaRPr lang="en-US"/>
          </a:p>
        </p:txBody>
      </p:sp>
      <p:sp>
        <p:nvSpPr>
          <p:cNvPr id="52235" name="AutoShape 46"/>
          <p:cNvSpPr>
            <a:spLocks noChangeArrowheads="1"/>
          </p:cNvSpPr>
          <p:nvPr/>
        </p:nvSpPr>
        <p:spPr bwMode="gray">
          <a:xfrm>
            <a:off x="6223000" y="2328863"/>
            <a:ext cx="2070100" cy="708025"/>
          </a:xfrm>
          <a:prstGeom prst="roundRect">
            <a:avLst>
              <a:gd name="adj" fmla="val 50000"/>
            </a:avLst>
          </a:prstGeom>
          <a:gradFill rotWithShape="1">
            <a:gsLst>
              <a:gs pos="0">
                <a:srgbClr val="F8F5CC"/>
              </a:gs>
              <a:gs pos="100000">
                <a:srgbClr val="E9E065"/>
              </a:gs>
            </a:gsLst>
            <a:lin ang="5400000" scaled="1"/>
          </a:gradFill>
          <a:ln w="9525">
            <a:noFill/>
            <a:round/>
            <a:headEnd/>
            <a:tailEnd/>
          </a:ln>
        </p:spPr>
        <p:txBody>
          <a:bodyPr wrap="none" anchor="ctr"/>
          <a:lstStyle/>
          <a:p>
            <a:endParaRPr lang="en-US"/>
          </a:p>
        </p:txBody>
      </p:sp>
      <p:grpSp>
        <p:nvGrpSpPr>
          <p:cNvPr id="4" name="Group 47"/>
          <p:cNvGrpSpPr>
            <a:grpSpLocks/>
          </p:cNvGrpSpPr>
          <p:nvPr/>
        </p:nvGrpSpPr>
        <p:grpSpPr bwMode="auto">
          <a:xfrm>
            <a:off x="6934200" y="1947863"/>
            <a:ext cx="642938" cy="642937"/>
            <a:chOff x="1289" y="582"/>
            <a:chExt cx="668" cy="668"/>
          </a:xfrm>
        </p:grpSpPr>
        <p:sp>
          <p:nvSpPr>
            <p:cNvPr id="52239" name="Oval 48"/>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en-US"/>
            </a:p>
          </p:txBody>
        </p:sp>
        <p:sp>
          <p:nvSpPr>
            <p:cNvPr id="52240" name="Oval 4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52241" name="Oval 5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52242" name="Oval 5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52243" name="Oval 5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2237" name="Text Box 53"/>
          <p:cNvSpPr txBox="1">
            <a:spLocks noChangeArrowheads="1"/>
          </p:cNvSpPr>
          <p:nvPr/>
        </p:nvSpPr>
        <p:spPr bwMode="gray">
          <a:xfrm>
            <a:off x="6777038" y="2057400"/>
            <a:ext cx="995362" cy="396875"/>
          </a:xfrm>
          <a:prstGeom prst="rect">
            <a:avLst/>
          </a:prstGeom>
          <a:noFill/>
          <a:ln w="9525" algn="ctr">
            <a:noFill/>
            <a:miter lim="800000"/>
            <a:headEnd/>
            <a:tailEnd/>
          </a:ln>
        </p:spPr>
        <p:txBody>
          <a:bodyPr wrap="square">
            <a:spAutoFit/>
          </a:bodyPr>
          <a:lstStyle/>
          <a:p>
            <a:pPr algn="ctr"/>
            <a:r>
              <a:rPr lang="en-US" sz="2000" b="1" dirty="0" err="1">
                <a:solidFill>
                  <a:srgbClr val="000000"/>
                </a:solidFill>
                <a:latin typeface="Times New Roman" pitchFamily="18" charset="0"/>
              </a:rPr>
              <a:t>Chốt</a:t>
            </a:r>
            <a:r>
              <a:rPr lang="en-US" sz="2000" b="1" dirty="0">
                <a:solidFill>
                  <a:srgbClr val="000000"/>
                </a:solidFill>
                <a:latin typeface="Times New Roman" pitchFamily="18" charset="0"/>
              </a:rPr>
              <a:t> 2</a:t>
            </a:r>
            <a:endParaRPr lang="en-US" sz="1600" b="1" dirty="0">
              <a:latin typeface="Times New Roman" pitchFamily="18" charset="0"/>
            </a:endParaRPr>
          </a:p>
        </p:txBody>
      </p:sp>
      <p:sp>
        <p:nvSpPr>
          <p:cNvPr id="52238" name="Text Box 54"/>
          <p:cNvSpPr txBox="1">
            <a:spLocks noChangeArrowheads="1"/>
          </p:cNvSpPr>
          <p:nvPr/>
        </p:nvSpPr>
        <p:spPr bwMode="gray">
          <a:xfrm>
            <a:off x="6248400" y="2752725"/>
            <a:ext cx="2057400" cy="958850"/>
          </a:xfrm>
          <a:prstGeom prst="rect">
            <a:avLst/>
          </a:prstGeom>
          <a:noFill/>
          <a:ln w="9525" algn="ctr">
            <a:noFill/>
            <a:miter lim="800000"/>
            <a:headEnd/>
            <a:tailEnd/>
          </a:ln>
        </p:spPr>
        <p:txBody>
          <a:bodyPr>
            <a:spAutoFit/>
          </a:bodyPr>
          <a:lstStyle/>
          <a:p>
            <a:r>
              <a:rPr lang="vi-VN" sz="1900" b="1">
                <a:latin typeface="Times New Roman" pitchFamily="18" charset="0"/>
              </a:rPr>
              <a:t>phân kênh cho các tín hiệu A19/S6 - A16/S3</a:t>
            </a:r>
            <a:endParaRPr lang="en-US" sz="1900" b="1">
              <a:latin typeface="Times New Roman" pitchFamily="18" charset="0"/>
            </a:endParaRPr>
          </a:p>
        </p:txBody>
      </p:sp>
    </p:spTree>
  </p:cSld>
  <p:clrMapOvr>
    <a:masterClrMapping/>
  </p:clrMapOvr>
  <p:transition spd="slow">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www.themegallery.com</a:t>
            </a:r>
          </a:p>
        </p:txBody>
      </p:sp>
      <p:sp>
        <p:nvSpPr>
          <p:cNvPr id="53251" name="Rectangle 2"/>
          <p:cNvSpPr>
            <a:spLocks noGrp="1" noChangeArrowheads="1"/>
          </p:cNvSpPr>
          <p:nvPr>
            <p:ph type="title"/>
          </p:nvPr>
        </p:nvSpPr>
        <p:spPr/>
        <p:txBody>
          <a:bodyPr/>
          <a:lstStyle/>
          <a:p>
            <a:pPr eaLnBrk="1" hangingPunct="1"/>
            <a:endParaRPr lang="en-US" smtClean="0"/>
          </a:p>
        </p:txBody>
      </p:sp>
      <p:sp>
        <p:nvSpPr>
          <p:cNvPr id="53252" name="Rectangle 3"/>
          <p:cNvSpPr>
            <a:spLocks noGrp="1" noChangeArrowheads="1"/>
          </p:cNvSpPr>
          <p:nvPr>
            <p:ph type="body" idx="1"/>
          </p:nvPr>
        </p:nvSpPr>
        <p:spPr/>
        <p:txBody>
          <a:bodyPr/>
          <a:lstStyle/>
          <a:p>
            <a:pPr eaLnBrk="1" hangingPunct="1"/>
            <a:endParaRPr lang="en-US" smtClean="0"/>
          </a:p>
        </p:txBody>
      </p:sp>
      <p:pic>
        <p:nvPicPr>
          <p:cNvPr id="53253" name="Picture 4"/>
          <p:cNvPicPr>
            <a:picLocks noChangeAspect="1" noChangeArrowheads="1"/>
          </p:cNvPicPr>
          <p:nvPr/>
        </p:nvPicPr>
        <p:blipFill>
          <a:blip r:embed="rId2" cstate="print"/>
          <a:srcRect/>
          <a:stretch>
            <a:fillRect/>
          </a:stretch>
        </p:blipFill>
        <p:spPr bwMode="auto">
          <a:xfrm>
            <a:off x="685800" y="228600"/>
            <a:ext cx="8153400" cy="662940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0" y="6400800"/>
            <a:ext cx="9144000" cy="4572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6152" name="Rectangle 5"/>
          <p:cNvSpPr>
            <a:spLocks noChangeArrowheads="1"/>
          </p:cNvSpPr>
          <p:nvPr/>
        </p:nvSpPr>
        <p:spPr bwMode="auto">
          <a:xfrm>
            <a:off x="609600" y="2271713"/>
            <a:ext cx="7696200" cy="2563812"/>
          </a:xfrm>
          <a:prstGeom prst="rect">
            <a:avLst/>
          </a:prstGeom>
          <a:noFill/>
          <a:ln w="9525">
            <a:noFill/>
            <a:miter lim="800000"/>
            <a:headEnd/>
            <a:tailEnd/>
          </a:ln>
        </p:spPr>
        <p:txBody>
          <a:bodyPr anchor="ctr">
            <a:spAutoFit/>
          </a:bodyPr>
          <a:lstStyle/>
          <a:p>
            <a:pPr algn="just" eaLnBrk="1" hangingPunct="1"/>
            <a:endParaRPr lang="en-US" i="1"/>
          </a:p>
          <a:p>
            <a:pPr algn="just" eaLnBrk="1" hangingPunct="1"/>
            <a:endParaRPr lang="en-US"/>
          </a:p>
          <a:p>
            <a:pPr algn="just" eaLnBrk="1" hangingPunct="1"/>
            <a:endParaRPr lang="en-US"/>
          </a:p>
          <a:p>
            <a:pPr algn="just" eaLnBrk="1" hangingPunct="1"/>
            <a:endParaRPr lang="en-US"/>
          </a:p>
          <a:p>
            <a:pPr algn="just" eaLnBrk="1" hangingPunct="1"/>
            <a:endParaRPr lang="en-US"/>
          </a:p>
          <a:p>
            <a:pPr algn="just" eaLnBrk="1" hangingPunct="1"/>
            <a:endParaRPr lang="en-US"/>
          </a:p>
          <a:p>
            <a:pPr algn="just" eaLnBrk="1" hangingPunct="1"/>
            <a:endParaRPr lang="en-US"/>
          </a:p>
          <a:p>
            <a:pPr algn="just" eaLnBrk="1" hangingPunct="1"/>
            <a:endParaRPr lang="en-US"/>
          </a:p>
          <a:p>
            <a:pPr algn="just" eaLnBrk="1" hangingPunct="1"/>
            <a:endParaRPr lang="vi-VN"/>
          </a:p>
        </p:txBody>
      </p:sp>
      <p:sp>
        <p:nvSpPr>
          <p:cNvPr id="6153" name="Rectangle 6"/>
          <p:cNvSpPr>
            <a:spLocks noGrp="1" noChangeArrowheads="1"/>
          </p:cNvSpPr>
          <p:nvPr>
            <p:ph sz="quarter" idx="1"/>
          </p:nvPr>
        </p:nvSpPr>
        <p:spPr>
          <a:xfrm>
            <a:off x="304800" y="990600"/>
            <a:ext cx="8458200" cy="4495800"/>
          </a:xfrm>
          <a:noFill/>
        </p:spPr>
        <p:txBody>
          <a:bodyPr>
            <a:normAutofit lnSpcReduction="10000"/>
          </a:bodyPr>
          <a:lstStyle/>
          <a:p>
            <a:pPr marL="280988" indent="-280988" eaLnBrk="1" hangingPunct="1">
              <a:buFont typeface="Wingdings" pitchFamily="2" charset="2"/>
              <a:buChar char="v"/>
            </a:pPr>
            <a:r>
              <a:rPr lang="en-US" sz="2400" i="1" smtClean="0">
                <a:solidFill>
                  <a:srgbClr val="FF0000"/>
                </a:solidFill>
                <a:latin typeface="Times New Roman" pitchFamily="18" charset="0"/>
              </a:rPr>
              <a:t>Khối đơn vị giao tiếp</a:t>
            </a:r>
            <a:r>
              <a:rPr lang="vi-VN" sz="2400" i="1" smtClean="0">
                <a:solidFill>
                  <a:srgbClr val="FF0000"/>
                </a:solidFill>
                <a:latin typeface="Times New Roman" pitchFamily="18" charset="0"/>
              </a:rPr>
              <a:t> bus</a:t>
            </a:r>
            <a:r>
              <a:rPr lang="vi-VN" sz="2400" smtClean="0">
                <a:latin typeface="Times New Roman" pitchFamily="18" charset="0"/>
              </a:rPr>
              <a:t> (Bus Interface Unit, BIU)</a:t>
            </a:r>
            <a:r>
              <a:rPr lang="en-US" sz="2400" smtClean="0">
                <a:latin typeface="Times New Roman" pitchFamily="18" charset="0"/>
              </a:rPr>
              <a:t>:</a:t>
            </a:r>
            <a:r>
              <a:rPr lang="vi-VN" sz="2400" smtClean="0">
                <a:latin typeface="Times New Roman" pitchFamily="18" charset="0"/>
              </a:rPr>
              <a:t> </a:t>
            </a:r>
            <a:endParaRPr lang="en-US" sz="2400" smtClean="0">
              <a:latin typeface="Times New Roman" pitchFamily="18" charset="0"/>
            </a:endParaRPr>
          </a:p>
          <a:p>
            <a:pPr lvl="1" eaLnBrk="1" hangingPunct="1"/>
            <a:r>
              <a:rPr lang="en-US" sz="2300" smtClean="0">
                <a:latin typeface="Times New Roman" pitchFamily="18" charset="0"/>
              </a:rPr>
              <a:t>T</a:t>
            </a:r>
            <a:r>
              <a:rPr lang="vi-VN" sz="2300" smtClean="0">
                <a:latin typeface="Times New Roman" pitchFamily="18" charset="0"/>
              </a:rPr>
              <a:t>hanh ghi đoạn và thanh ghi con trỏ lệnh IP</a:t>
            </a:r>
            <a:endParaRPr lang="en-US" sz="2300" smtClean="0">
              <a:latin typeface="Times New Roman" pitchFamily="18" charset="0"/>
            </a:endParaRPr>
          </a:p>
          <a:p>
            <a:pPr lvl="1" eaLnBrk="1" hangingPunct="1"/>
            <a:r>
              <a:rPr lang="en-US" sz="2300" smtClean="0">
                <a:latin typeface="Times New Roman" pitchFamily="18" charset="0"/>
              </a:rPr>
              <a:t> K</a:t>
            </a:r>
            <a:r>
              <a:rPr lang="vi-VN" sz="2300" smtClean="0">
                <a:latin typeface="Times New Roman" pitchFamily="18" charset="0"/>
              </a:rPr>
              <a:t>hối logic điều khiển bus, bộ cộng</a:t>
            </a:r>
            <a:endParaRPr lang="en-US" sz="2000" smtClean="0">
              <a:latin typeface="Times New Roman" pitchFamily="18" charset="0"/>
            </a:endParaRPr>
          </a:p>
          <a:p>
            <a:pPr lvl="1" eaLnBrk="1" hangingPunct="1"/>
            <a:r>
              <a:rPr lang="vi-VN" sz="2300" smtClean="0">
                <a:latin typeface="Times New Roman" pitchFamily="18" charset="0"/>
              </a:rPr>
              <a:t> </a:t>
            </a:r>
            <a:r>
              <a:rPr lang="en-US" sz="2300" smtClean="0">
                <a:latin typeface="Times New Roman" pitchFamily="18" charset="0"/>
              </a:rPr>
              <a:t>B</a:t>
            </a:r>
            <a:r>
              <a:rPr lang="vi-VN" sz="2300" smtClean="0">
                <a:latin typeface="Times New Roman" pitchFamily="18" charset="0"/>
              </a:rPr>
              <a:t>us dữ liệu 8 bit và bus địa chỉ 20 bit </a:t>
            </a:r>
            <a:endParaRPr lang="en-US" sz="2300" smtClean="0">
              <a:latin typeface="Times New Roman" pitchFamily="18" charset="0"/>
            </a:endParaRPr>
          </a:p>
          <a:p>
            <a:pPr marL="280988" indent="-280988" eaLnBrk="1" hangingPunct="1">
              <a:buClr>
                <a:schemeClr val="tx1"/>
              </a:buClr>
              <a:buFont typeface="Wingdings" pitchFamily="2" charset="2"/>
              <a:buChar char="v"/>
            </a:pPr>
            <a:r>
              <a:rPr lang="en-US" sz="2400" i="1" smtClean="0">
                <a:latin typeface="Times New Roman" pitchFamily="18" charset="0"/>
              </a:rPr>
              <a:t> </a:t>
            </a:r>
            <a:r>
              <a:rPr lang="en-US" sz="2400" i="1" smtClean="0">
                <a:solidFill>
                  <a:srgbClr val="FF0000"/>
                </a:solidFill>
                <a:latin typeface="Times New Roman" pitchFamily="18" charset="0"/>
              </a:rPr>
              <a:t>K</a:t>
            </a:r>
            <a:r>
              <a:rPr lang="vi-VN" sz="2400" i="1" smtClean="0">
                <a:solidFill>
                  <a:srgbClr val="FF0000"/>
                </a:solidFill>
                <a:latin typeface="Times New Roman" pitchFamily="18" charset="0"/>
              </a:rPr>
              <a:t>hối thực hiện lệnh</a:t>
            </a:r>
            <a:r>
              <a:rPr lang="vi-VN" sz="2400" smtClean="0">
                <a:latin typeface="Times New Roman" pitchFamily="18" charset="0"/>
              </a:rPr>
              <a:t> (Execution Unit, EU).</a:t>
            </a:r>
            <a:endParaRPr lang="en-US" sz="2400" smtClean="0">
              <a:latin typeface="Times New Roman" pitchFamily="18" charset="0"/>
            </a:endParaRPr>
          </a:p>
          <a:p>
            <a:pPr lvl="1" eaLnBrk="1" hangingPunct="1"/>
            <a:r>
              <a:rPr lang="en-US" sz="2300" smtClean="0">
                <a:latin typeface="Times New Roman" pitchFamily="18" charset="0"/>
              </a:rPr>
              <a:t>T</a:t>
            </a:r>
            <a:r>
              <a:rPr lang="vi-VN" sz="2300" smtClean="0">
                <a:latin typeface="Times New Roman" pitchFamily="18" charset="0"/>
              </a:rPr>
              <a:t>hanh ghi đa năng, các thanh ghi con trỏ và chỉ số</a:t>
            </a:r>
            <a:endParaRPr lang="en-US" sz="2300" smtClean="0">
              <a:latin typeface="Times New Roman" pitchFamily="18" charset="0"/>
            </a:endParaRPr>
          </a:p>
          <a:p>
            <a:pPr lvl="1" eaLnBrk="1" hangingPunct="1"/>
            <a:r>
              <a:rPr lang="en-US" sz="2300" smtClean="0">
                <a:latin typeface="Times New Roman" pitchFamily="18" charset="0"/>
              </a:rPr>
              <a:t>K</a:t>
            </a:r>
            <a:r>
              <a:rPr lang="vi-VN" sz="2300" smtClean="0">
                <a:latin typeface="Times New Roman" pitchFamily="18" charset="0"/>
              </a:rPr>
              <a:t>hối tính toán số học và logic ALU</a:t>
            </a:r>
            <a:endParaRPr lang="en-US" sz="2300" smtClean="0">
              <a:latin typeface="Times New Roman" pitchFamily="18" charset="0"/>
            </a:endParaRPr>
          </a:p>
          <a:p>
            <a:pPr lvl="1" eaLnBrk="1" hangingPunct="1"/>
            <a:r>
              <a:rPr lang="en-US" sz="2300" smtClean="0">
                <a:latin typeface="Times New Roman" pitchFamily="18" charset="0"/>
              </a:rPr>
              <a:t>K</a:t>
            </a:r>
            <a:r>
              <a:rPr lang="vi-VN" sz="2300" smtClean="0">
                <a:latin typeface="Times New Roman" pitchFamily="18" charset="0"/>
              </a:rPr>
              <a:t>hối điều khiển EU</a:t>
            </a:r>
            <a:endParaRPr lang="en-US" sz="2300" smtClean="0">
              <a:latin typeface="Times New Roman" pitchFamily="18" charset="0"/>
            </a:endParaRPr>
          </a:p>
          <a:p>
            <a:pPr lvl="1" eaLnBrk="1" hangingPunct="1"/>
            <a:r>
              <a:rPr lang="en-US" sz="2300" smtClean="0">
                <a:latin typeface="Times New Roman" pitchFamily="18" charset="0"/>
              </a:rPr>
              <a:t>B</a:t>
            </a:r>
            <a:r>
              <a:rPr lang="vi-VN" sz="2300" smtClean="0">
                <a:latin typeface="Times New Roman" pitchFamily="18" charset="0"/>
              </a:rPr>
              <a:t>us dữ liệu 16 bit của ALU, bus tín hiệu điều khiển.</a:t>
            </a:r>
            <a:endParaRPr lang="en-US" sz="2300" smtClean="0">
              <a:latin typeface="Times New Roman" pitchFamily="18" charset="0"/>
            </a:endParaRPr>
          </a:p>
          <a:p>
            <a:pPr marL="280988" indent="-280988" eaLnBrk="1" hangingPunct="1">
              <a:buFont typeface="Wingdings" pitchFamily="2" charset="2"/>
              <a:buNone/>
            </a:pPr>
            <a:r>
              <a:rPr lang="vi-VN" sz="2400" smtClean="0">
                <a:latin typeface="Times New Roman" pitchFamily="18" charset="0"/>
              </a:rPr>
              <a:t> </a:t>
            </a:r>
            <a:r>
              <a:rPr lang="en-US" sz="2400" smtClean="0">
                <a:latin typeface="Times New Roman" pitchFamily="18" charset="0"/>
              </a:rPr>
              <a:t>   </a:t>
            </a:r>
            <a:r>
              <a:rPr lang="vi-VN" sz="2400" smtClean="0">
                <a:latin typeface="Times New Roman" pitchFamily="18" charset="0"/>
              </a:rPr>
              <a:t>Việc chia CPU thành hai phần làm việc đồng thời có liên hệ với </a:t>
            </a:r>
            <a:r>
              <a:rPr lang="en-US" sz="2400" smtClean="0">
                <a:latin typeface="Times New Roman" pitchFamily="18" charset="0"/>
              </a:rPr>
              <a:t>   </a:t>
            </a:r>
            <a:r>
              <a:rPr lang="vi-VN" sz="2400" smtClean="0">
                <a:latin typeface="Times New Roman" pitchFamily="18" charset="0"/>
              </a:rPr>
              <a:t>nhau qua hàng đợi lệnh làm tăng tốc độ đáng kể của CPU. </a:t>
            </a:r>
            <a:endParaRPr lang="en-US" sz="2400" smtClean="0">
              <a:latin typeface="Times New Roman" pitchFamily="18" charset="0"/>
            </a:endParaRPr>
          </a:p>
          <a:p>
            <a:pPr marL="280988" indent="-280988" eaLnBrk="1" hangingPunct="1"/>
            <a:endParaRPr lang="vi-VN" sz="2400" smtClean="0">
              <a:latin typeface="Times New Roman" pitchFamily="18" charset="0"/>
            </a:endParaRPr>
          </a:p>
        </p:txBody>
      </p:sp>
      <p:sp>
        <p:nvSpPr>
          <p:cNvPr id="6154" name="AutoShape 7"/>
          <p:cNvSpPr>
            <a:spLocks noChangeArrowheads="1"/>
          </p:cNvSpPr>
          <p:nvPr/>
        </p:nvSpPr>
        <p:spPr bwMode="auto">
          <a:xfrm>
            <a:off x="228600" y="4419600"/>
            <a:ext cx="304800" cy="304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0" y="0"/>
            <a:ext cx="9144000" cy="9144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300" b="1" dirty="0" smtClean="0">
                <a:solidFill>
                  <a:schemeClr val="tx2"/>
                </a:solidFill>
                <a:latin typeface="Times New Roman" pitchFamily="18" charset="0"/>
              </a:rPr>
              <a:t>1. </a:t>
            </a:r>
            <a:r>
              <a:rPr lang="en-US" sz="2300" b="1" dirty="0" err="1" smtClean="0">
                <a:solidFill>
                  <a:schemeClr val="tx2"/>
                </a:solidFill>
                <a:latin typeface="Times New Roman" pitchFamily="18" charset="0"/>
              </a:rPr>
              <a:t>Cấu</a:t>
            </a:r>
            <a:r>
              <a:rPr lang="en-US" sz="2300" b="1" dirty="0" smtClean="0">
                <a:solidFill>
                  <a:schemeClr val="tx2"/>
                </a:solidFill>
                <a:latin typeface="Times New Roman" pitchFamily="18" charset="0"/>
              </a:rPr>
              <a:t> </a:t>
            </a:r>
            <a:r>
              <a:rPr lang="en-US" sz="2300" b="1" dirty="0" err="1">
                <a:solidFill>
                  <a:schemeClr val="tx2"/>
                </a:solidFill>
                <a:latin typeface="Times New Roman" pitchFamily="18" charset="0"/>
              </a:rPr>
              <a:t>trúc</a:t>
            </a:r>
            <a:r>
              <a:rPr lang="en-US" sz="2300" b="1" dirty="0">
                <a:solidFill>
                  <a:schemeClr val="tx2"/>
                </a:solidFill>
                <a:latin typeface="Times New Roman" pitchFamily="18" charset="0"/>
              </a:rPr>
              <a:t> </a:t>
            </a:r>
            <a:r>
              <a:rPr lang="en-US" sz="2300" b="1" dirty="0" err="1">
                <a:solidFill>
                  <a:schemeClr val="tx2"/>
                </a:solidFill>
                <a:latin typeface="Times New Roman" pitchFamily="18" charset="0"/>
              </a:rPr>
              <a:t>bên</a:t>
            </a:r>
            <a:r>
              <a:rPr lang="en-US" sz="2300" b="1" dirty="0">
                <a:solidFill>
                  <a:schemeClr val="tx2"/>
                </a:solidFill>
                <a:latin typeface="Times New Roman" pitchFamily="18" charset="0"/>
              </a:rPr>
              <a:t> </a:t>
            </a:r>
            <a:r>
              <a:rPr lang="en-US" sz="2300" b="1" dirty="0" err="1">
                <a:solidFill>
                  <a:schemeClr val="tx2"/>
                </a:solidFill>
                <a:latin typeface="Times New Roman" pitchFamily="18" charset="0"/>
              </a:rPr>
              <a:t>trong</a:t>
            </a:r>
            <a:r>
              <a:rPr lang="en-US" sz="2300" b="1" dirty="0">
                <a:solidFill>
                  <a:schemeClr val="tx2"/>
                </a:solidFill>
                <a:latin typeface="Times New Roman" pitchFamily="18" charset="0"/>
              </a:rPr>
              <a:t> </a:t>
            </a:r>
            <a:r>
              <a:rPr lang="en-US" sz="2300" b="1" dirty="0" err="1" smtClean="0">
                <a:solidFill>
                  <a:schemeClr val="tx2"/>
                </a:solidFill>
                <a:latin typeface="Times New Roman" pitchFamily="18" charset="0"/>
              </a:rPr>
              <a:t>của</a:t>
            </a:r>
            <a:r>
              <a:rPr lang="en-US" sz="2300" b="1" dirty="0" smtClean="0">
                <a:solidFill>
                  <a:schemeClr val="tx2"/>
                </a:solidFill>
                <a:latin typeface="Times New Roman" pitchFamily="18" charset="0"/>
              </a:rPr>
              <a:t> </a:t>
            </a:r>
            <a:r>
              <a:rPr lang="en-US" sz="2300" b="1" dirty="0" err="1">
                <a:solidFill>
                  <a:schemeClr val="tx2"/>
                </a:solidFill>
                <a:latin typeface="Times New Roman" pitchFamily="18" charset="0"/>
              </a:rPr>
              <a:t>bộ</a:t>
            </a:r>
            <a:r>
              <a:rPr lang="en-US" sz="2300" b="1" dirty="0">
                <a:solidFill>
                  <a:schemeClr val="tx2"/>
                </a:solidFill>
                <a:latin typeface="Times New Roman" pitchFamily="18" charset="0"/>
              </a:rPr>
              <a:t> vi </a:t>
            </a:r>
            <a:r>
              <a:rPr lang="en-US" sz="2300" b="1" dirty="0" err="1">
                <a:solidFill>
                  <a:schemeClr val="tx2"/>
                </a:solidFill>
                <a:latin typeface="Times New Roman" pitchFamily="18" charset="0"/>
              </a:rPr>
              <a:t>xử</a:t>
            </a:r>
            <a:r>
              <a:rPr lang="en-US" sz="2300" b="1" dirty="0">
                <a:solidFill>
                  <a:schemeClr val="tx2"/>
                </a:solidFill>
                <a:latin typeface="Times New Roman" pitchFamily="18" charset="0"/>
              </a:rPr>
              <a:t> </a:t>
            </a:r>
            <a:r>
              <a:rPr lang="en-US" sz="2300" b="1" dirty="0" err="1" smtClean="0">
                <a:solidFill>
                  <a:schemeClr val="tx2"/>
                </a:solidFill>
                <a:latin typeface="Times New Roman" pitchFamily="18" charset="0"/>
              </a:rPr>
              <a:t>lý</a:t>
            </a:r>
            <a:r>
              <a:rPr lang="en-US" sz="2300" b="1" dirty="0" smtClean="0">
                <a:solidFill>
                  <a:schemeClr val="tx2"/>
                </a:solidFill>
                <a:latin typeface="Times New Roman" pitchFamily="18" charset="0"/>
              </a:rPr>
              <a:t> 8088</a:t>
            </a:r>
            <a:endParaRPr lang="en-US" sz="2300" b="1" dirty="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pPr>
              <a:defRPr/>
            </a:pPr>
            <a:r>
              <a:rPr lang="en-US"/>
              <a:t>www.themegallery.com</a:t>
            </a:r>
          </a:p>
        </p:txBody>
      </p:sp>
      <p:sp>
        <p:nvSpPr>
          <p:cNvPr id="54275" name="Rectangle 2"/>
          <p:cNvSpPr>
            <a:spLocks noGrp="1" noChangeArrowheads="1"/>
          </p:cNvSpPr>
          <p:nvPr>
            <p:ph type="title"/>
          </p:nvPr>
        </p:nvSpPr>
        <p:spPr/>
        <p:txBody>
          <a:bodyPr/>
          <a:lstStyle/>
          <a:p>
            <a:pPr eaLnBrk="1" hangingPunct="1"/>
            <a:r>
              <a:rPr lang="en-US" sz="4000" dirty="0" smtClean="0"/>
              <a:t>2. </a:t>
            </a:r>
            <a:r>
              <a:rPr lang="en-US" sz="4000" dirty="0" err="1" smtClean="0"/>
              <a:t>Đệm</a:t>
            </a:r>
            <a:r>
              <a:rPr lang="en-US" sz="4000" dirty="0" smtClean="0"/>
              <a:t> bus</a:t>
            </a:r>
            <a:endParaRPr lang="en-US" sz="2400" dirty="0" smtClean="0"/>
          </a:p>
        </p:txBody>
      </p:sp>
      <p:sp>
        <p:nvSpPr>
          <p:cNvPr id="168963" name="AutoShape 3"/>
          <p:cNvSpPr>
            <a:spLocks noChangeArrowheads="1"/>
          </p:cNvSpPr>
          <p:nvPr/>
        </p:nvSpPr>
        <p:spPr bwMode="ltGray">
          <a:xfrm>
            <a:off x="990600" y="1600200"/>
            <a:ext cx="6794500" cy="4800600"/>
          </a:xfrm>
          <a:prstGeom prst="rightArrow">
            <a:avLst>
              <a:gd name="adj1" fmla="val 79306"/>
              <a:gd name="adj2" fmla="val 35056"/>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en-US"/>
          </a:p>
        </p:txBody>
      </p:sp>
      <p:sp>
        <p:nvSpPr>
          <p:cNvPr id="168964" name="AutoShape 4"/>
          <p:cNvSpPr>
            <a:spLocks noChangeArrowheads="1"/>
          </p:cNvSpPr>
          <p:nvPr/>
        </p:nvSpPr>
        <p:spPr bwMode="blackWhite">
          <a:xfrm>
            <a:off x="1219200" y="2362200"/>
            <a:ext cx="4953000" cy="1295400"/>
          </a:xfrm>
          <a:prstGeom prst="roundRect">
            <a:avLst>
              <a:gd name="adj" fmla="val 910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sz="2400" dirty="0" err="1">
                <a:latin typeface="Times New Roman" pitchFamily="18" charset="0"/>
              </a:rPr>
              <a:t>Nâng</a:t>
            </a:r>
            <a:r>
              <a:rPr lang="en-US" sz="2400" dirty="0">
                <a:latin typeface="Times New Roman" pitchFamily="18" charset="0"/>
              </a:rPr>
              <a:t> </a:t>
            </a:r>
            <a:r>
              <a:rPr lang="vi-VN" sz="2400" dirty="0">
                <a:latin typeface="Times New Roman" pitchFamily="18" charset="0"/>
              </a:rPr>
              <a:t>cao khả năng tải của các bus để</a:t>
            </a:r>
            <a:endParaRPr lang="en-US" sz="2400" dirty="0">
              <a:latin typeface="Times New Roman" pitchFamily="18" charset="0"/>
            </a:endParaRPr>
          </a:p>
          <a:p>
            <a:pPr algn="ctr">
              <a:defRPr/>
            </a:pPr>
            <a:r>
              <a:rPr lang="vi-VN" sz="2400" dirty="0">
                <a:latin typeface="Times New Roman" pitchFamily="18" charset="0"/>
              </a:rPr>
              <a:t>đảm nhận việc nuôi các mạch bên ngoài</a:t>
            </a:r>
            <a:endParaRPr lang="en-US" sz="2400" dirty="0">
              <a:latin typeface="Arial" charset="0"/>
            </a:endParaRPr>
          </a:p>
        </p:txBody>
      </p:sp>
      <p:sp>
        <p:nvSpPr>
          <p:cNvPr id="168966" name="AutoShape 6"/>
          <p:cNvSpPr>
            <a:spLocks noChangeArrowheads="1"/>
          </p:cNvSpPr>
          <p:nvPr/>
        </p:nvSpPr>
        <p:spPr bwMode="blackWhite">
          <a:xfrm>
            <a:off x="1219200" y="3733800"/>
            <a:ext cx="4953000" cy="1295400"/>
          </a:xfrm>
          <a:prstGeom prst="roundRect">
            <a:avLst>
              <a:gd name="adj" fmla="val 9106"/>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sz="2400" dirty="0">
                <a:latin typeface="Times New Roman" pitchFamily="18" charset="0"/>
              </a:rPr>
              <a:t>T</a:t>
            </a:r>
            <a:r>
              <a:rPr lang="vi-VN" sz="2400" dirty="0">
                <a:latin typeface="Times New Roman" pitchFamily="18" charset="0"/>
              </a:rPr>
              <a:t>ín hiệu vào và ra CPU phải được </a:t>
            </a:r>
            <a:endParaRPr lang="en-US" sz="2400" dirty="0">
              <a:latin typeface="Times New Roman" pitchFamily="18" charset="0"/>
            </a:endParaRPr>
          </a:p>
          <a:p>
            <a:pPr algn="ctr">
              <a:defRPr/>
            </a:pPr>
            <a:r>
              <a:rPr lang="vi-VN" sz="2400" dirty="0">
                <a:latin typeface="Times New Roman" pitchFamily="18" charset="0"/>
              </a:rPr>
              <a:t>Khuếc</a:t>
            </a:r>
            <a:r>
              <a:rPr lang="en-US" sz="2400" dirty="0">
                <a:latin typeface="Times New Roman" pitchFamily="18" charset="0"/>
              </a:rPr>
              <a:t>h </a:t>
            </a:r>
            <a:r>
              <a:rPr lang="vi-VN" sz="2400" dirty="0">
                <a:latin typeface="Times New Roman" pitchFamily="18" charset="0"/>
              </a:rPr>
              <a:t>đại </a:t>
            </a:r>
            <a:endParaRPr lang="en-US" sz="2400" dirty="0">
              <a:latin typeface="Times New Roman" pitchFamily="18" charset="0"/>
            </a:endParaRPr>
          </a:p>
        </p:txBody>
      </p:sp>
      <p:sp>
        <p:nvSpPr>
          <p:cNvPr id="54282" name="Rectangle 11"/>
          <p:cNvSpPr>
            <a:spLocks noChangeArrowheads="1"/>
          </p:cNvSpPr>
          <p:nvPr/>
        </p:nvSpPr>
        <p:spPr bwMode="auto">
          <a:xfrm>
            <a:off x="7696200" y="2095103"/>
            <a:ext cx="1371600" cy="3693319"/>
          </a:xfrm>
          <a:prstGeom prst="rect">
            <a:avLst/>
          </a:prstGeom>
          <a:noFill/>
          <a:ln w="9525">
            <a:solidFill>
              <a:srgbClr val="FF3300"/>
            </a:solidFill>
            <a:miter lim="800000"/>
            <a:headEnd/>
            <a:tailEnd/>
          </a:ln>
        </p:spPr>
        <p:txBody>
          <a:bodyPr anchor="ctr">
            <a:spAutoFit/>
          </a:bodyPr>
          <a:lstStyle/>
          <a:p>
            <a:pPr algn="ctr"/>
            <a:r>
              <a:rPr lang="vi-VN" b="1" i="1" dirty="0">
                <a:solidFill>
                  <a:schemeClr val="tx1">
                    <a:lumMod val="95000"/>
                    <a:lumOff val="5000"/>
                  </a:schemeClr>
                </a:solidFill>
                <a:latin typeface="Arial" charset="0"/>
              </a:rPr>
              <a:t>Đệm bus cho </a:t>
            </a:r>
            <a:r>
              <a:rPr lang="vi-VN" b="1" i="1" dirty="0" smtClean="0">
                <a:solidFill>
                  <a:schemeClr val="tx1">
                    <a:lumMod val="95000"/>
                    <a:lumOff val="5000"/>
                  </a:schemeClr>
                </a:solidFill>
                <a:latin typeface="Arial" charset="0"/>
              </a:rPr>
              <a:t>8088</a:t>
            </a:r>
            <a:r>
              <a:rPr lang="en-US" b="1" i="1" dirty="0" smtClean="0">
                <a:solidFill>
                  <a:schemeClr val="tx1">
                    <a:lumMod val="95000"/>
                    <a:lumOff val="5000"/>
                  </a:schemeClr>
                </a:solidFill>
                <a:latin typeface="Arial" charset="0"/>
              </a:rPr>
              <a:t> </a:t>
            </a:r>
            <a:r>
              <a:rPr lang="en-US" b="1" dirty="0" smtClean="0">
                <a:solidFill>
                  <a:schemeClr val="tx1">
                    <a:lumMod val="95000"/>
                    <a:lumOff val="5000"/>
                  </a:schemeClr>
                </a:solidFill>
                <a:latin typeface="Times New Roman" pitchFamily="18" charset="0"/>
              </a:rPr>
              <a:t>t</a:t>
            </a:r>
            <a:r>
              <a:rPr lang="vi-VN" b="1" dirty="0" smtClean="0">
                <a:solidFill>
                  <a:schemeClr val="tx1">
                    <a:lumMod val="95000"/>
                    <a:lumOff val="5000"/>
                  </a:schemeClr>
                </a:solidFill>
                <a:latin typeface="Times New Roman" pitchFamily="18" charset="0"/>
              </a:rPr>
              <a:t>hông qua các </a:t>
            </a:r>
            <a:r>
              <a:rPr lang="vi-VN" b="1" i="1" dirty="0" smtClean="0">
                <a:solidFill>
                  <a:schemeClr val="tx1">
                    <a:lumMod val="95000"/>
                    <a:lumOff val="5000"/>
                  </a:schemeClr>
                </a:solidFill>
                <a:latin typeface="Times New Roman" pitchFamily="18" charset="0"/>
              </a:rPr>
              <a:t>mạch đệm một chiều hoặc</a:t>
            </a:r>
            <a:endParaRPr lang="en-US" b="1" i="1" dirty="0" smtClean="0">
              <a:solidFill>
                <a:schemeClr val="tx1">
                  <a:lumMod val="95000"/>
                  <a:lumOff val="5000"/>
                </a:schemeClr>
              </a:solidFill>
              <a:latin typeface="Times New Roman" pitchFamily="18" charset="0"/>
            </a:endParaRPr>
          </a:p>
          <a:p>
            <a:pPr algn="ctr"/>
            <a:r>
              <a:rPr lang="vi-VN" b="1" i="1" dirty="0" smtClean="0">
                <a:solidFill>
                  <a:schemeClr val="tx1">
                    <a:lumMod val="95000"/>
                    <a:lumOff val="5000"/>
                  </a:schemeClr>
                </a:solidFill>
                <a:latin typeface="Times New Roman" pitchFamily="18" charset="0"/>
              </a:rPr>
              <a:t> hai chiều</a:t>
            </a:r>
            <a:r>
              <a:rPr lang="vi-VN" b="1" dirty="0" smtClean="0">
                <a:solidFill>
                  <a:schemeClr val="tx1">
                    <a:lumMod val="95000"/>
                    <a:lumOff val="5000"/>
                  </a:schemeClr>
                </a:solidFill>
                <a:latin typeface="Times New Roman" pitchFamily="18" charset="0"/>
              </a:rPr>
              <a:t> với các đầu ra thường hoặc đầu </a:t>
            </a:r>
            <a:endParaRPr lang="en-US" b="1" dirty="0" smtClean="0">
              <a:solidFill>
                <a:schemeClr val="tx1">
                  <a:lumMod val="95000"/>
                  <a:lumOff val="5000"/>
                </a:schemeClr>
              </a:solidFill>
              <a:latin typeface="Times New Roman" pitchFamily="18" charset="0"/>
            </a:endParaRPr>
          </a:p>
          <a:p>
            <a:pPr algn="ctr"/>
            <a:r>
              <a:rPr lang="vi-VN" b="1" dirty="0" smtClean="0">
                <a:solidFill>
                  <a:schemeClr val="tx1">
                    <a:lumMod val="95000"/>
                    <a:lumOff val="5000"/>
                  </a:schemeClr>
                </a:solidFill>
                <a:latin typeface="Times New Roman" pitchFamily="18" charset="0"/>
              </a:rPr>
              <a:t>Ra</a:t>
            </a:r>
            <a:r>
              <a:rPr lang="en-US" b="1" dirty="0" smtClean="0">
                <a:solidFill>
                  <a:schemeClr val="tx1">
                    <a:lumMod val="95000"/>
                    <a:lumOff val="5000"/>
                  </a:schemeClr>
                </a:solidFill>
                <a:latin typeface="Times New Roman" pitchFamily="18" charset="0"/>
              </a:rPr>
              <a:t> </a:t>
            </a:r>
            <a:r>
              <a:rPr lang="vi-VN" b="1" dirty="0" smtClean="0">
                <a:solidFill>
                  <a:schemeClr val="tx1">
                    <a:lumMod val="95000"/>
                    <a:lumOff val="5000"/>
                  </a:schemeClr>
                </a:solidFill>
                <a:latin typeface="Times New Roman" pitchFamily="18" charset="0"/>
              </a:rPr>
              <a:t>ba trạng thái.</a:t>
            </a:r>
            <a:r>
              <a:rPr lang="en-US" b="1" dirty="0" smtClean="0">
                <a:solidFill>
                  <a:schemeClr val="tx1">
                    <a:lumMod val="95000"/>
                    <a:lumOff val="5000"/>
                  </a:schemeClr>
                </a:solidFill>
                <a:latin typeface="Times New Roman" pitchFamily="18" charset="0"/>
              </a:rPr>
              <a:t> </a:t>
            </a: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Tree>
  </p:cSld>
  <p:clrMapOvr>
    <a:masterClrMapping/>
  </p:clrMapOvr>
  <p:transition spd="slow">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0"/>
          </p:nvPr>
        </p:nvSpPr>
        <p:spPr/>
        <p:txBody>
          <a:bodyPr/>
          <a:lstStyle/>
          <a:p>
            <a:pPr>
              <a:defRPr/>
            </a:pPr>
            <a:r>
              <a:rPr lang="en-US"/>
              <a:t>www.themegallery.com</a:t>
            </a:r>
          </a:p>
        </p:txBody>
      </p:sp>
      <p:sp>
        <p:nvSpPr>
          <p:cNvPr id="55299" name="Rectangle 2"/>
          <p:cNvSpPr>
            <a:spLocks noGrp="1" noChangeArrowheads="1"/>
          </p:cNvSpPr>
          <p:nvPr>
            <p:ph type="title"/>
          </p:nvPr>
        </p:nvSpPr>
        <p:spPr>
          <a:xfrm>
            <a:off x="1092200" y="609600"/>
            <a:ext cx="6400800" cy="487363"/>
          </a:xfrm>
        </p:spPr>
        <p:txBody>
          <a:bodyPr>
            <a:normAutofit fontScale="90000"/>
          </a:bodyPr>
          <a:lstStyle/>
          <a:p>
            <a:pPr algn="l" eaLnBrk="1" hangingPunct="1"/>
            <a:r>
              <a:rPr lang="en-US" b="0" smtClean="0">
                <a:solidFill>
                  <a:srgbClr val="000000"/>
                </a:solidFill>
              </a:rPr>
              <a:t>Đệm bus  8088</a:t>
            </a:r>
          </a:p>
        </p:txBody>
      </p:sp>
      <p:sp>
        <p:nvSpPr>
          <p:cNvPr id="55300" name="AutoShape 3"/>
          <p:cNvSpPr>
            <a:spLocks noChangeArrowheads="1"/>
          </p:cNvSpPr>
          <p:nvPr/>
        </p:nvSpPr>
        <p:spPr bwMode="gray">
          <a:xfrm rot="7837148">
            <a:off x="5920581" y="2918619"/>
            <a:ext cx="792163" cy="288925"/>
          </a:xfrm>
          <a:prstGeom prst="rightArrow">
            <a:avLst>
              <a:gd name="adj1" fmla="val 35167"/>
              <a:gd name="adj2" fmla="val 111029"/>
            </a:avLst>
          </a:prstGeom>
          <a:solidFill>
            <a:srgbClr val="EF81DF"/>
          </a:solidFill>
          <a:ln w="0" algn="ctr">
            <a:noFill/>
            <a:miter lim="800000"/>
            <a:headEnd/>
            <a:tailEnd/>
          </a:ln>
        </p:spPr>
        <p:txBody>
          <a:bodyPr wrap="none" anchor="ctr"/>
          <a:lstStyle/>
          <a:p>
            <a:endParaRPr lang="en-US"/>
          </a:p>
        </p:txBody>
      </p:sp>
      <p:sp>
        <p:nvSpPr>
          <p:cNvPr id="172036" name="AutoShape 4"/>
          <p:cNvSpPr>
            <a:spLocks noChangeArrowheads="1"/>
          </p:cNvSpPr>
          <p:nvPr/>
        </p:nvSpPr>
        <p:spPr bwMode="gray">
          <a:xfrm rot="1977385">
            <a:off x="5715000" y="4876800"/>
            <a:ext cx="792163" cy="288925"/>
          </a:xfrm>
          <a:prstGeom prst="rightArrow">
            <a:avLst>
              <a:gd name="adj1" fmla="val 35167"/>
              <a:gd name="adj2" fmla="val 111029"/>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pPr>
              <a:defRPr/>
            </a:pPr>
            <a:endParaRPr lang="en-US"/>
          </a:p>
        </p:txBody>
      </p:sp>
      <p:sp>
        <p:nvSpPr>
          <p:cNvPr id="172037" name="AutoShape 5"/>
          <p:cNvSpPr>
            <a:spLocks noChangeArrowheads="1"/>
          </p:cNvSpPr>
          <p:nvPr/>
        </p:nvSpPr>
        <p:spPr bwMode="gray">
          <a:xfrm rot="35969022">
            <a:off x="4285457" y="2751931"/>
            <a:ext cx="792162" cy="288925"/>
          </a:xfrm>
          <a:prstGeom prst="rightArrow">
            <a:avLst>
              <a:gd name="adj1" fmla="val 35167"/>
              <a:gd name="adj2" fmla="val 111028"/>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pPr>
              <a:defRPr/>
            </a:pPr>
            <a:endParaRPr lang="en-US"/>
          </a:p>
        </p:txBody>
      </p:sp>
      <p:sp>
        <p:nvSpPr>
          <p:cNvPr id="172040" name="AutoShape 8"/>
          <p:cNvSpPr>
            <a:spLocks noChangeArrowheads="1"/>
          </p:cNvSpPr>
          <p:nvPr/>
        </p:nvSpPr>
        <p:spPr bwMode="gray">
          <a:xfrm rot="-10800000">
            <a:off x="3673475" y="3797300"/>
            <a:ext cx="863600" cy="288925"/>
          </a:xfrm>
          <a:prstGeom prst="rightArrow">
            <a:avLst>
              <a:gd name="adj1" fmla="val 35167"/>
              <a:gd name="adj2" fmla="val 121041"/>
            </a:avLst>
          </a:prstGeom>
          <a:gradFill rotWithShape="1">
            <a:gsLst>
              <a:gs pos="0">
                <a:schemeClr val="accent1">
                  <a:gamma/>
                  <a:shade val="89020"/>
                  <a:invGamma/>
                  <a:alpha val="0"/>
                </a:schemeClr>
              </a:gs>
              <a:gs pos="100000">
                <a:schemeClr val="accent1"/>
              </a:gs>
            </a:gsLst>
            <a:lin ang="0" scaled="1"/>
          </a:gradFill>
          <a:ln w="0" algn="ctr">
            <a:noFill/>
            <a:miter lim="800000"/>
            <a:headEnd/>
            <a:tailEnd/>
          </a:ln>
          <a:effectLst/>
        </p:spPr>
        <p:txBody>
          <a:bodyPr wrap="none" anchor="ctr"/>
          <a:lstStyle/>
          <a:p>
            <a:pPr>
              <a:defRPr/>
            </a:pPr>
            <a:endParaRPr lang="en-US"/>
          </a:p>
        </p:txBody>
      </p:sp>
      <p:sp>
        <p:nvSpPr>
          <p:cNvPr id="55304" name="Oval 9"/>
          <p:cNvSpPr>
            <a:spLocks noChangeArrowheads="1"/>
          </p:cNvSpPr>
          <p:nvPr/>
        </p:nvSpPr>
        <p:spPr bwMode="auto">
          <a:xfrm>
            <a:off x="3352800" y="2046288"/>
            <a:ext cx="3743325" cy="3744912"/>
          </a:xfrm>
          <a:prstGeom prst="ellipse">
            <a:avLst/>
          </a:prstGeom>
          <a:noFill/>
          <a:ln w="38100" algn="ctr">
            <a:solidFill>
              <a:schemeClr val="tx2"/>
            </a:solidFill>
            <a:round/>
            <a:headEnd/>
            <a:tailEnd/>
          </a:ln>
        </p:spPr>
        <p:txBody>
          <a:bodyPr anchor="ctr">
            <a:spAutoFit/>
          </a:bodyPr>
          <a:lstStyle/>
          <a:p>
            <a:endParaRPr lang="en-US"/>
          </a:p>
        </p:txBody>
      </p:sp>
      <p:grpSp>
        <p:nvGrpSpPr>
          <p:cNvPr id="2" name="Group 10"/>
          <p:cNvGrpSpPr>
            <a:grpSpLocks/>
          </p:cNvGrpSpPr>
          <p:nvPr/>
        </p:nvGrpSpPr>
        <p:grpSpPr bwMode="auto">
          <a:xfrm>
            <a:off x="4156075" y="2093913"/>
            <a:ext cx="360363" cy="360362"/>
            <a:chOff x="1973" y="1706"/>
            <a:chExt cx="227" cy="227"/>
          </a:xfrm>
        </p:grpSpPr>
        <p:sp>
          <p:nvSpPr>
            <p:cNvPr id="172043" name="Oval 11"/>
            <p:cNvSpPr>
              <a:spLocks noChangeArrowheads="1"/>
            </p:cNvSpPr>
            <p:nvPr/>
          </p:nvSpPr>
          <p:spPr bwMode="gray">
            <a:xfrm>
              <a:off x="1973" y="1706"/>
              <a:ext cx="227" cy="227"/>
            </a:xfrm>
            <a:prstGeom prst="ellipse">
              <a:avLst/>
            </a:prstGeom>
            <a:gradFill rotWithShape="1">
              <a:gsLst>
                <a:gs pos="0">
                  <a:schemeClr val="accent2">
                    <a:gamma/>
                    <a:tint val="33725"/>
                    <a:invGamma/>
                  </a:schemeClr>
                </a:gs>
                <a:gs pos="100000">
                  <a:schemeClr val="accent2"/>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72044" name="Oval 12"/>
            <p:cNvSpPr>
              <a:spLocks noChangeArrowheads="1"/>
            </p:cNvSpPr>
            <p:nvPr/>
          </p:nvSpPr>
          <p:spPr bwMode="gray">
            <a:xfrm>
              <a:off x="1983" y="1725"/>
              <a:ext cx="141" cy="142"/>
            </a:xfrm>
            <a:prstGeom prst="ellipse">
              <a:avLst/>
            </a:prstGeom>
            <a:gradFill rotWithShape="1">
              <a:gsLst>
                <a:gs pos="0">
                  <a:schemeClr val="accent2">
                    <a:gamma/>
                    <a:tint val="33725"/>
                    <a:invGamma/>
                  </a:schemeClr>
                </a:gs>
                <a:gs pos="100000">
                  <a:schemeClr val="accent2">
                    <a:alpha val="0"/>
                  </a:schemeClr>
                </a:gs>
              </a:gsLst>
              <a:path path="shape">
                <a:fillToRect l="50000" t="50000" r="50000" b="50000"/>
              </a:path>
            </a:gradFill>
            <a:ln w="9525" algn="ctr">
              <a:noFill/>
              <a:round/>
              <a:headEnd/>
              <a:tailEnd/>
            </a:ln>
            <a:effectLst/>
          </p:spPr>
          <p:txBody>
            <a:bodyPr wrap="none" anchor="ctr"/>
            <a:lstStyle/>
            <a:p>
              <a:pPr>
                <a:defRPr/>
              </a:pPr>
              <a:endParaRPr lang="en-US"/>
            </a:p>
          </p:txBody>
        </p:sp>
      </p:grpSp>
      <p:grpSp>
        <p:nvGrpSpPr>
          <p:cNvPr id="3" name="Group 13"/>
          <p:cNvGrpSpPr>
            <a:grpSpLocks/>
          </p:cNvGrpSpPr>
          <p:nvPr/>
        </p:nvGrpSpPr>
        <p:grpSpPr bwMode="auto">
          <a:xfrm>
            <a:off x="3211513" y="3749675"/>
            <a:ext cx="360362" cy="360363"/>
            <a:chOff x="1565" y="2659"/>
            <a:chExt cx="227" cy="227"/>
          </a:xfrm>
        </p:grpSpPr>
        <p:sp>
          <p:nvSpPr>
            <p:cNvPr id="172046" name="Oval 14"/>
            <p:cNvSpPr>
              <a:spLocks noChangeArrowheads="1"/>
            </p:cNvSpPr>
            <p:nvPr/>
          </p:nvSpPr>
          <p:spPr bwMode="gray">
            <a:xfrm>
              <a:off x="1565" y="2659"/>
              <a:ext cx="227" cy="227"/>
            </a:xfrm>
            <a:prstGeom prst="ellipse">
              <a:avLst/>
            </a:prstGeom>
            <a:gradFill rotWithShape="1">
              <a:gsLst>
                <a:gs pos="0">
                  <a:schemeClr val="accent2">
                    <a:gamma/>
                    <a:tint val="33725"/>
                    <a:invGamma/>
                  </a:schemeClr>
                </a:gs>
                <a:gs pos="100000">
                  <a:schemeClr val="accent2"/>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72047" name="Oval 15"/>
            <p:cNvSpPr>
              <a:spLocks noChangeArrowheads="1"/>
            </p:cNvSpPr>
            <p:nvPr/>
          </p:nvSpPr>
          <p:spPr bwMode="gray">
            <a:xfrm>
              <a:off x="1575" y="2678"/>
              <a:ext cx="141" cy="142"/>
            </a:xfrm>
            <a:prstGeom prst="ellipse">
              <a:avLst/>
            </a:prstGeom>
            <a:gradFill rotWithShape="1">
              <a:gsLst>
                <a:gs pos="0">
                  <a:schemeClr val="accent2">
                    <a:gamma/>
                    <a:tint val="33725"/>
                    <a:invGamma/>
                  </a:schemeClr>
                </a:gs>
                <a:gs pos="100000">
                  <a:schemeClr val="accent2">
                    <a:alpha val="0"/>
                  </a:schemeClr>
                </a:gs>
              </a:gsLst>
              <a:path path="shape">
                <a:fillToRect l="50000" t="50000" r="50000" b="50000"/>
              </a:path>
            </a:gradFill>
            <a:ln w="9525" algn="ctr">
              <a:noFill/>
              <a:round/>
              <a:headEnd/>
              <a:tailEnd/>
            </a:ln>
            <a:effectLst/>
          </p:spPr>
          <p:txBody>
            <a:bodyPr wrap="none" anchor="ctr"/>
            <a:lstStyle/>
            <a:p>
              <a:pPr>
                <a:defRPr/>
              </a:pPr>
              <a:endParaRPr lang="en-US"/>
            </a:p>
          </p:txBody>
        </p:sp>
      </p:grpSp>
      <p:grpSp>
        <p:nvGrpSpPr>
          <p:cNvPr id="4" name="Group 19"/>
          <p:cNvGrpSpPr>
            <a:grpSpLocks/>
          </p:cNvGrpSpPr>
          <p:nvPr/>
        </p:nvGrpSpPr>
        <p:grpSpPr bwMode="auto">
          <a:xfrm>
            <a:off x="6553200" y="2438400"/>
            <a:ext cx="360363" cy="360363"/>
            <a:chOff x="3470" y="1706"/>
            <a:chExt cx="227" cy="227"/>
          </a:xfrm>
        </p:grpSpPr>
        <p:sp>
          <p:nvSpPr>
            <p:cNvPr id="172052" name="Oval 20"/>
            <p:cNvSpPr>
              <a:spLocks noChangeArrowheads="1"/>
            </p:cNvSpPr>
            <p:nvPr/>
          </p:nvSpPr>
          <p:spPr bwMode="gray">
            <a:xfrm>
              <a:off x="3470" y="1706"/>
              <a:ext cx="227" cy="227"/>
            </a:xfrm>
            <a:prstGeom prst="ellipse">
              <a:avLst/>
            </a:prstGeom>
            <a:gradFill rotWithShape="1">
              <a:gsLst>
                <a:gs pos="0">
                  <a:schemeClr val="accent2">
                    <a:gamma/>
                    <a:tint val="33725"/>
                    <a:invGamma/>
                  </a:schemeClr>
                </a:gs>
                <a:gs pos="100000">
                  <a:schemeClr val="accent2"/>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72053" name="Oval 21"/>
            <p:cNvSpPr>
              <a:spLocks noChangeArrowheads="1"/>
            </p:cNvSpPr>
            <p:nvPr/>
          </p:nvSpPr>
          <p:spPr bwMode="gray">
            <a:xfrm>
              <a:off x="3480" y="1725"/>
              <a:ext cx="141" cy="142"/>
            </a:xfrm>
            <a:prstGeom prst="ellipse">
              <a:avLst/>
            </a:prstGeom>
            <a:gradFill rotWithShape="1">
              <a:gsLst>
                <a:gs pos="0">
                  <a:schemeClr val="accent2">
                    <a:gamma/>
                    <a:tint val="33725"/>
                    <a:invGamma/>
                  </a:schemeClr>
                </a:gs>
                <a:gs pos="100000">
                  <a:schemeClr val="accent2">
                    <a:alpha val="0"/>
                  </a:schemeClr>
                </a:gs>
              </a:gsLst>
              <a:path path="shape">
                <a:fillToRect l="50000" t="50000" r="50000" b="50000"/>
              </a:path>
            </a:gradFill>
            <a:ln w="9525" algn="ctr">
              <a:noFill/>
              <a:round/>
              <a:headEnd/>
              <a:tailEnd/>
            </a:ln>
            <a:effectLst/>
          </p:spPr>
          <p:txBody>
            <a:bodyPr wrap="none" anchor="ctr"/>
            <a:lstStyle/>
            <a:p>
              <a:pPr>
                <a:defRPr/>
              </a:pPr>
              <a:endParaRPr lang="en-US"/>
            </a:p>
          </p:txBody>
        </p:sp>
      </p:grpSp>
      <p:grpSp>
        <p:nvGrpSpPr>
          <p:cNvPr id="5" name="Group 25"/>
          <p:cNvGrpSpPr>
            <a:grpSpLocks/>
          </p:cNvGrpSpPr>
          <p:nvPr/>
        </p:nvGrpSpPr>
        <p:grpSpPr bwMode="auto">
          <a:xfrm>
            <a:off x="6324600" y="5105400"/>
            <a:ext cx="360363" cy="360363"/>
            <a:chOff x="3515" y="3521"/>
            <a:chExt cx="227" cy="227"/>
          </a:xfrm>
        </p:grpSpPr>
        <p:sp>
          <p:nvSpPr>
            <p:cNvPr id="172058" name="Oval 26"/>
            <p:cNvSpPr>
              <a:spLocks noChangeArrowheads="1"/>
            </p:cNvSpPr>
            <p:nvPr/>
          </p:nvSpPr>
          <p:spPr bwMode="gray">
            <a:xfrm>
              <a:off x="3515" y="3521"/>
              <a:ext cx="227" cy="227"/>
            </a:xfrm>
            <a:prstGeom prst="ellipse">
              <a:avLst/>
            </a:prstGeom>
            <a:gradFill rotWithShape="1">
              <a:gsLst>
                <a:gs pos="0">
                  <a:schemeClr val="accent2">
                    <a:gamma/>
                    <a:tint val="33725"/>
                    <a:invGamma/>
                  </a:schemeClr>
                </a:gs>
                <a:gs pos="100000">
                  <a:schemeClr val="accent2"/>
                </a:gs>
              </a:gsLst>
              <a:path path="shape">
                <a:fillToRect l="50000" t="50000" r="50000" b="50000"/>
              </a:path>
            </a:gradFill>
            <a:ln w="9525" algn="ctr">
              <a:noFill/>
              <a:round/>
              <a:headEnd/>
              <a:tailEnd/>
            </a:ln>
            <a:effectLst/>
          </p:spPr>
          <p:txBody>
            <a:bodyPr wrap="none" anchor="ctr"/>
            <a:lstStyle/>
            <a:p>
              <a:pPr>
                <a:defRPr/>
              </a:pPr>
              <a:endParaRPr lang="en-US"/>
            </a:p>
          </p:txBody>
        </p:sp>
        <p:sp>
          <p:nvSpPr>
            <p:cNvPr id="172059" name="Oval 27"/>
            <p:cNvSpPr>
              <a:spLocks noChangeArrowheads="1"/>
            </p:cNvSpPr>
            <p:nvPr/>
          </p:nvSpPr>
          <p:spPr bwMode="gray">
            <a:xfrm>
              <a:off x="3525" y="3540"/>
              <a:ext cx="141" cy="142"/>
            </a:xfrm>
            <a:prstGeom prst="ellipse">
              <a:avLst/>
            </a:prstGeom>
            <a:gradFill rotWithShape="1">
              <a:gsLst>
                <a:gs pos="0">
                  <a:schemeClr val="accent2">
                    <a:gamma/>
                    <a:tint val="33725"/>
                    <a:invGamma/>
                  </a:schemeClr>
                </a:gs>
                <a:gs pos="100000">
                  <a:schemeClr val="accent2">
                    <a:alpha val="0"/>
                  </a:schemeClr>
                </a:gs>
              </a:gsLst>
              <a:path path="shape">
                <a:fillToRect l="50000" t="50000" r="50000" b="50000"/>
              </a:path>
            </a:gradFill>
            <a:ln w="9525" algn="ctr">
              <a:noFill/>
              <a:round/>
              <a:headEnd/>
              <a:tailEnd/>
            </a:ln>
            <a:effectLst/>
          </p:spPr>
          <p:txBody>
            <a:bodyPr wrap="none" anchor="ctr"/>
            <a:lstStyle/>
            <a:p>
              <a:pPr>
                <a:defRPr/>
              </a:pPr>
              <a:endParaRPr lang="en-US"/>
            </a:p>
          </p:txBody>
        </p:sp>
      </p:grpSp>
      <p:sp>
        <p:nvSpPr>
          <p:cNvPr id="172060" name="Oval 28"/>
          <p:cNvSpPr>
            <a:spLocks noChangeArrowheads="1"/>
          </p:cNvSpPr>
          <p:nvPr/>
        </p:nvSpPr>
        <p:spPr bwMode="gray">
          <a:xfrm>
            <a:off x="4351338" y="2987675"/>
            <a:ext cx="1944687" cy="19446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172061" name="Oval 29"/>
          <p:cNvSpPr>
            <a:spLocks noChangeArrowheads="1"/>
          </p:cNvSpPr>
          <p:nvPr/>
        </p:nvSpPr>
        <p:spPr bwMode="gray">
          <a:xfrm>
            <a:off x="4344988" y="2971800"/>
            <a:ext cx="1944687" cy="1944688"/>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172062" name="Oval 30"/>
          <p:cNvSpPr>
            <a:spLocks noChangeArrowheads="1"/>
          </p:cNvSpPr>
          <p:nvPr/>
        </p:nvSpPr>
        <p:spPr bwMode="gray">
          <a:xfrm>
            <a:off x="4478338" y="3114675"/>
            <a:ext cx="1690687" cy="169068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172063" name="Oval 31"/>
          <p:cNvSpPr>
            <a:spLocks noChangeArrowheads="1"/>
          </p:cNvSpPr>
          <p:nvPr/>
        </p:nvSpPr>
        <p:spPr bwMode="gray">
          <a:xfrm>
            <a:off x="4460875" y="3087688"/>
            <a:ext cx="1690688" cy="1690687"/>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55313" name="Oval 32"/>
          <p:cNvSpPr>
            <a:spLocks noChangeArrowheads="1"/>
          </p:cNvSpPr>
          <p:nvPr/>
        </p:nvSpPr>
        <p:spPr bwMode="gray">
          <a:xfrm>
            <a:off x="4562475" y="3198813"/>
            <a:ext cx="1522413" cy="1522412"/>
          </a:xfrm>
          <a:prstGeom prst="ellipse">
            <a:avLst/>
          </a:prstGeom>
          <a:solidFill>
            <a:srgbClr val="333333"/>
          </a:solidFill>
          <a:ln w="38100" algn="ctr">
            <a:noFill/>
            <a:round/>
            <a:headEnd/>
            <a:tailEnd/>
          </a:ln>
        </p:spPr>
        <p:txBody>
          <a:bodyPr anchor="ctr">
            <a:spAutoFit/>
          </a:bodyPr>
          <a:lstStyle/>
          <a:p>
            <a:endParaRPr lang="en-US"/>
          </a:p>
        </p:txBody>
      </p:sp>
      <p:sp>
        <p:nvSpPr>
          <p:cNvPr id="55314" name="Oval 33"/>
          <p:cNvSpPr>
            <a:spLocks noChangeArrowheads="1"/>
          </p:cNvSpPr>
          <p:nvPr/>
        </p:nvSpPr>
        <p:spPr bwMode="gray">
          <a:xfrm>
            <a:off x="4584700" y="3217863"/>
            <a:ext cx="1471613" cy="147320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55315" name="Oval 34"/>
          <p:cNvSpPr>
            <a:spLocks noChangeArrowheads="1"/>
          </p:cNvSpPr>
          <p:nvPr/>
        </p:nvSpPr>
        <p:spPr bwMode="gray">
          <a:xfrm>
            <a:off x="4602163" y="3227388"/>
            <a:ext cx="1438275" cy="143510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55316" name="Oval 35"/>
          <p:cNvSpPr>
            <a:spLocks noChangeArrowheads="1"/>
          </p:cNvSpPr>
          <p:nvPr/>
        </p:nvSpPr>
        <p:spPr bwMode="gray">
          <a:xfrm>
            <a:off x="4618038" y="3241675"/>
            <a:ext cx="1366837" cy="134143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55317" name="Oval 36"/>
          <p:cNvSpPr>
            <a:spLocks noChangeArrowheads="1"/>
          </p:cNvSpPr>
          <p:nvPr/>
        </p:nvSpPr>
        <p:spPr bwMode="gray">
          <a:xfrm>
            <a:off x="4699000" y="3278188"/>
            <a:ext cx="1214438" cy="1090612"/>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sp>
        <p:nvSpPr>
          <p:cNvPr id="55318" name="Text Box 37"/>
          <p:cNvSpPr txBox="1">
            <a:spLocks noChangeArrowheads="1"/>
          </p:cNvSpPr>
          <p:nvPr/>
        </p:nvSpPr>
        <p:spPr bwMode="gray">
          <a:xfrm>
            <a:off x="4589463" y="3581400"/>
            <a:ext cx="1404937" cy="822325"/>
          </a:xfrm>
          <a:prstGeom prst="rect">
            <a:avLst/>
          </a:prstGeom>
          <a:noFill/>
          <a:ln w="9525" algn="ctr">
            <a:noFill/>
            <a:miter lim="800000"/>
            <a:headEnd/>
            <a:tailEnd/>
          </a:ln>
        </p:spPr>
        <p:txBody>
          <a:bodyPr wrap="none">
            <a:spAutoFit/>
          </a:bodyPr>
          <a:lstStyle/>
          <a:p>
            <a:pPr algn="ctr" eaLnBrk="0" hangingPunct="0"/>
            <a:r>
              <a:rPr lang="en-US" sz="2400">
                <a:solidFill>
                  <a:srgbClr val="000000"/>
                </a:solidFill>
                <a:latin typeface="Arial" charset="0"/>
              </a:rPr>
              <a:t>Đệm bus</a:t>
            </a:r>
          </a:p>
          <a:p>
            <a:pPr algn="ctr" eaLnBrk="0" hangingPunct="0"/>
            <a:r>
              <a:rPr lang="en-US" sz="2400">
                <a:solidFill>
                  <a:srgbClr val="000000"/>
                </a:solidFill>
                <a:latin typeface="Arial" charset="0"/>
              </a:rPr>
              <a:t>8088</a:t>
            </a:r>
          </a:p>
        </p:txBody>
      </p:sp>
      <p:sp>
        <p:nvSpPr>
          <p:cNvPr id="55319" name="Text Box 38"/>
          <p:cNvSpPr txBox="1">
            <a:spLocks noChangeArrowheads="1"/>
          </p:cNvSpPr>
          <p:nvPr/>
        </p:nvSpPr>
        <p:spPr bwMode="auto">
          <a:xfrm>
            <a:off x="5765800" y="1524000"/>
            <a:ext cx="3378200" cy="642938"/>
          </a:xfrm>
          <a:prstGeom prst="rect">
            <a:avLst/>
          </a:prstGeom>
          <a:noFill/>
          <a:ln w="9525" algn="ctr">
            <a:noFill/>
            <a:miter lim="800000"/>
            <a:headEnd/>
            <a:tailEnd/>
          </a:ln>
        </p:spPr>
        <p:txBody>
          <a:bodyPr wrap="none">
            <a:spAutoFit/>
          </a:bodyPr>
          <a:lstStyle/>
          <a:p>
            <a:pPr>
              <a:lnSpc>
                <a:spcPct val="90000"/>
              </a:lnSpc>
              <a:spcBef>
                <a:spcPct val="20000"/>
              </a:spcBef>
              <a:buClr>
                <a:schemeClr val="tx2"/>
              </a:buClr>
              <a:buFont typeface="Wingdings" pitchFamily="2" charset="2"/>
              <a:buNone/>
            </a:pPr>
            <a:r>
              <a:rPr lang="en-US" b="1">
                <a:latin typeface="Times New Roman" pitchFamily="18" charset="0"/>
              </a:rPr>
              <a:t>Dùng </a:t>
            </a:r>
            <a:r>
              <a:rPr lang="vi-VN" b="1">
                <a:latin typeface="Times New Roman" pitchFamily="18" charset="0"/>
              </a:rPr>
              <a:t>chốt 74LS373 đệm bus cho</a:t>
            </a:r>
            <a:endParaRPr lang="en-US" b="1">
              <a:latin typeface="Times New Roman" pitchFamily="18" charset="0"/>
            </a:endParaRPr>
          </a:p>
          <a:p>
            <a:pPr>
              <a:lnSpc>
                <a:spcPct val="90000"/>
              </a:lnSpc>
              <a:spcBef>
                <a:spcPct val="20000"/>
              </a:spcBef>
              <a:buClr>
                <a:schemeClr val="tx2"/>
              </a:buClr>
              <a:buFont typeface="Wingdings" pitchFamily="2" charset="2"/>
              <a:buNone/>
            </a:pPr>
            <a:r>
              <a:rPr lang="vi-VN" b="1">
                <a:latin typeface="Times New Roman" pitchFamily="18" charset="0"/>
              </a:rPr>
              <a:t> các bus được phân kênh.</a:t>
            </a:r>
            <a:endParaRPr lang="en-US" b="1">
              <a:latin typeface="Times New Roman" pitchFamily="18" charset="0"/>
            </a:endParaRPr>
          </a:p>
        </p:txBody>
      </p:sp>
      <p:sp>
        <p:nvSpPr>
          <p:cNvPr id="55320" name="Text Box 39"/>
          <p:cNvSpPr txBox="1">
            <a:spLocks noChangeArrowheads="1"/>
          </p:cNvSpPr>
          <p:nvPr/>
        </p:nvSpPr>
        <p:spPr bwMode="auto">
          <a:xfrm>
            <a:off x="1320800" y="1600200"/>
            <a:ext cx="3251200" cy="912813"/>
          </a:xfrm>
          <a:prstGeom prst="rect">
            <a:avLst/>
          </a:prstGeom>
          <a:noFill/>
          <a:ln w="9525" algn="ctr">
            <a:noFill/>
            <a:miter lim="800000"/>
            <a:headEnd/>
            <a:tailEnd/>
          </a:ln>
        </p:spPr>
        <p:txBody>
          <a:bodyPr wrap="none">
            <a:spAutoFit/>
          </a:bodyPr>
          <a:lstStyle/>
          <a:p>
            <a:pPr>
              <a:lnSpc>
                <a:spcPct val="90000"/>
              </a:lnSpc>
              <a:spcBef>
                <a:spcPct val="20000"/>
              </a:spcBef>
              <a:buClr>
                <a:schemeClr val="tx2"/>
              </a:buClr>
              <a:buFont typeface="Wingdings" pitchFamily="2" charset="2"/>
              <a:buNone/>
            </a:pPr>
            <a:r>
              <a:rPr lang="en-US" b="1">
                <a:latin typeface="Times New Roman" pitchFamily="18" charset="0"/>
              </a:rPr>
              <a:t> Đ</a:t>
            </a:r>
            <a:r>
              <a:rPr lang="vi-VN" b="1">
                <a:latin typeface="Times New Roman" pitchFamily="18" charset="0"/>
              </a:rPr>
              <a:t>ệm cho 8 chân bus</a:t>
            </a:r>
            <a:r>
              <a:rPr lang="en-US" b="1">
                <a:latin typeface="Times New Roman" pitchFamily="18" charset="0"/>
              </a:rPr>
              <a:t> :</a:t>
            </a:r>
            <a:r>
              <a:rPr lang="vi-VN" b="1">
                <a:latin typeface="Times New Roman" pitchFamily="18" charset="0"/>
              </a:rPr>
              <a:t> A15 - A8</a:t>
            </a:r>
            <a:endParaRPr lang="en-US" b="1">
              <a:latin typeface="Times New Roman" pitchFamily="18" charset="0"/>
            </a:endParaRPr>
          </a:p>
          <a:p>
            <a:pPr>
              <a:lnSpc>
                <a:spcPct val="90000"/>
              </a:lnSpc>
              <a:spcBef>
                <a:spcPct val="20000"/>
              </a:spcBef>
              <a:buClr>
                <a:schemeClr val="tx2"/>
              </a:buClr>
              <a:buFont typeface="Wingdings" pitchFamily="2" charset="2"/>
              <a:buNone/>
            </a:pPr>
            <a:r>
              <a:rPr lang="en-US" b="1">
                <a:latin typeface="Times New Roman" pitchFamily="18" charset="0"/>
              </a:rPr>
              <a:t> =&gt; </a:t>
            </a:r>
            <a:r>
              <a:rPr lang="vi-VN" b="1">
                <a:latin typeface="Times New Roman" pitchFamily="18" charset="0"/>
              </a:rPr>
              <a:t>dùng bộ đệm 74LS244 </a:t>
            </a:r>
            <a:endParaRPr lang="en-US" b="1">
              <a:latin typeface="Times New Roman" pitchFamily="18" charset="0"/>
            </a:endParaRPr>
          </a:p>
          <a:p>
            <a:pPr>
              <a:lnSpc>
                <a:spcPct val="90000"/>
              </a:lnSpc>
              <a:spcBef>
                <a:spcPct val="20000"/>
              </a:spcBef>
              <a:buClr>
                <a:schemeClr val="tx2"/>
              </a:buClr>
              <a:buFont typeface="Wingdings" pitchFamily="2" charset="2"/>
              <a:buChar char="v"/>
            </a:pPr>
            <a:endParaRPr lang="en-US" sz="1600" b="1">
              <a:solidFill>
                <a:schemeClr val="tx2"/>
              </a:solidFill>
              <a:latin typeface="Times New Roman" pitchFamily="18" charset="0"/>
            </a:endParaRPr>
          </a:p>
        </p:txBody>
      </p:sp>
      <p:sp>
        <p:nvSpPr>
          <p:cNvPr id="55321" name="Text Box 43"/>
          <p:cNvSpPr txBox="1">
            <a:spLocks noChangeArrowheads="1"/>
          </p:cNvSpPr>
          <p:nvPr/>
        </p:nvSpPr>
        <p:spPr bwMode="auto">
          <a:xfrm>
            <a:off x="6324600" y="5486400"/>
            <a:ext cx="3048000" cy="890588"/>
          </a:xfrm>
          <a:prstGeom prst="rect">
            <a:avLst/>
          </a:prstGeom>
          <a:noFill/>
          <a:ln w="9525" algn="ctr">
            <a:noFill/>
            <a:miter lim="800000"/>
            <a:headEnd/>
            <a:tailEnd/>
          </a:ln>
        </p:spPr>
        <p:txBody>
          <a:bodyPr>
            <a:spAutoFit/>
          </a:bodyPr>
          <a:lstStyle/>
          <a:p>
            <a:pPr>
              <a:lnSpc>
                <a:spcPct val="90000"/>
              </a:lnSpc>
              <a:spcBef>
                <a:spcPct val="20000"/>
              </a:spcBef>
              <a:buClr>
                <a:schemeClr val="tx2"/>
              </a:buClr>
              <a:buFont typeface="Wingdings" pitchFamily="2" charset="2"/>
              <a:buNone/>
            </a:pPr>
            <a:r>
              <a:rPr lang="en-US" b="1">
                <a:latin typeface="Times New Roman" pitchFamily="18" charset="0"/>
              </a:rPr>
              <a:t>Các </a:t>
            </a:r>
            <a:r>
              <a:rPr lang="vi-VN" b="1">
                <a:latin typeface="Times New Roman" pitchFamily="18" charset="0"/>
              </a:rPr>
              <a:t>tín hiệu điều khiển</a:t>
            </a:r>
            <a:endParaRPr lang="en-US" b="1">
              <a:latin typeface="Times New Roman" pitchFamily="18" charset="0"/>
            </a:endParaRPr>
          </a:p>
          <a:p>
            <a:pPr>
              <a:lnSpc>
                <a:spcPct val="90000"/>
              </a:lnSpc>
              <a:spcBef>
                <a:spcPct val="20000"/>
              </a:spcBef>
              <a:buClr>
                <a:schemeClr val="tx2"/>
              </a:buClr>
              <a:buFont typeface="Wingdings" pitchFamily="2" charset="2"/>
              <a:buNone/>
            </a:pPr>
            <a:r>
              <a:rPr lang="vi-VN" b="1">
                <a:latin typeface="Times New Roman" pitchFamily="18" charset="0"/>
              </a:rPr>
              <a:t> </a:t>
            </a:r>
            <a:r>
              <a:rPr lang="en-US" b="1">
                <a:latin typeface="Times New Roman" pitchFamily="18" charset="0"/>
              </a:rPr>
              <a:t>                                 </a:t>
            </a:r>
            <a:r>
              <a:rPr lang="vi-VN" b="1">
                <a:latin typeface="Times New Roman" pitchFamily="18" charset="0"/>
              </a:rPr>
              <a:t>được đệm </a:t>
            </a:r>
            <a:r>
              <a:rPr lang="en-US" b="1">
                <a:latin typeface="Times New Roman" pitchFamily="18" charset="0"/>
              </a:rPr>
              <a:t>  </a:t>
            </a:r>
            <a:r>
              <a:rPr lang="vi-VN" b="1">
                <a:latin typeface="Times New Roman" pitchFamily="18" charset="0"/>
              </a:rPr>
              <a:t>với bộ đệm 74LS244. </a:t>
            </a:r>
            <a:endParaRPr lang="en-US" b="1">
              <a:latin typeface="Times New Roman" pitchFamily="18" charset="0"/>
            </a:endParaRPr>
          </a:p>
        </p:txBody>
      </p:sp>
      <p:sp>
        <p:nvSpPr>
          <p:cNvPr id="55322" name="Rectangle 44"/>
          <p:cNvSpPr>
            <a:spLocks noChangeArrowheads="1"/>
          </p:cNvSpPr>
          <p:nvPr/>
        </p:nvSpPr>
        <p:spPr bwMode="auto">
          <a:xfrm>
            <a:off x="228600" y="3325813"/>
            <a:ext cx="3352800" cy="946150"/>
          </a:xfrm>
          <a:prstGeom prst="rect">
            <a:avLst/>
          </a:prstGeom>
          <a:noFill/>
          <a:ln w="9525">
            <a:noFill/>
            <a:miter lim="800000"/>
            <a:headEnd/>
            <a:tailEnd/>
          </a:ln>
        </p:spPr>
        <p:txBody>
          <a:bodyPr>
            <a:spAutoFit/>
          </a:bodyPr>
          <a:lstStyle/>
          <a:p>
            <a:pPr>
              <a:lnSpc>
                <a:spcPct val="90000"/>
              </a:lnSpc>
              <a:spcBef>
                <a:spcPct val="20000"/>
              </a:spcBef>
              <a:buClr>
                <a:schemeClr val="tx2"/>
              </a:buClr>
              <a:buFont typeface="Wingdings" pitchFamily="2" charset="2"/>
              <a:buNone/>
            </a:pPr>
            <a:r>
              <a:rPr lang="en-US" b="1">
                <a:latin typeface="Times New Roman" pitchFamily="18" charset="0"/>
              </a:rPr>
              <a:t>Đ</a:t>
            </a:r>
            <a:r>
              <a:rPr lang="vi-VN" b="1">
                <a:latin typeface="Times New Roman" pitchFamily="18" charset="0"/>
              </a:rPr>
              <a:t>ệm cho 8 chân bus</a:t>
            </a:r>
            <a:r>
              <a:rPr lang="en-US" b="1">
                <a:latin typeface="Times New Roman" pitchFamily="18" charset="0"/>
              </a:rPr>
              <a:t> </a:t>
            </a:r>
            <a:r>
              <a:rPr lang="vi-VN" b="1">
                <a:latin typeface="Times New Roman" pitchFamily="18" charset="0"/>
              </a:rPr>
              <a:t>dữ liệu </a:t>
            </a:r>
            <a:endParaRPr lang="en-US" b="1">
              <a:latin typeface="Times New Roman" pitchFamily="18" charset="0"/>
            </a:endParaRPr>
          </a:p>
          <a:p>
            <a:pPr>
              <a:lnSpc>
                <a:spcPct val="90000"/>
              </a:lnSpc>
              <a:spcBef>
                <a:spcPct val="20000"/>
              </a:spcBef>
              <a:buClr>
                <a:schemeClr val="tx2"/>
              </a:buClr>
              <a:buFont typeface="Wingdings" pitchFamily="2" charset="2"/>
              <a:buNone/>
            </a:pPr>
            <a:r>
              <a:rPr lang="en-US" b="1">
                <a:latin typeface="Times New Roman" pitchFamily="18" charset="0"/>
              </a:rPr>
              <a:t>AD</a:t>
            </a:r>
            <a:r>
              <a:rPr lang="en-US" b="1" baseline="-25000">
                <a:latin typeface="Times New Roman" pitchFamily="18" charset="0"/>
              </a:rPr>
              <a:t>0</a:t>
            </a:r>
            <a:r>
              <a:rPr lang="en-US" b="1">
                <a:latin typeface="Times New Roman" pitchFamily="18" charset="0"/>
              </a:rPr>
              <a:t> – AD</a:t>
            </a:r>
            <a:r>
              <a:rPr lang="en-US" b="1" baseline="-25000">
                <a:latin typeface="Times New Roman" pitchFamily="18" charset="0"/>
              </a:rPr>
              <a:t>7  </a:t>
            </a:r>
            <a:r>
              <a:rPr lang="en-US" b="1">
                <a:latin typeface="Times New Roman" pitchFamily="18" charset="0"/>
              </a:rPr>
              <a:t>=&gt;  </a:t>
            </a:r>
            <a:r>
              <a:rPr lang="vi-VN" b="1">
                <a:latin typeface="Times New Roman" pitchFamily="18" charset="0"/>
              </a:rPr>
              <a:t>dùng bộ đệm</a:t>
            </a:r>
            <a:endParaRPr lang="en-US" b="1">
              <a:latin typeface="Times New Roman" pitchFamily="18" charset="0"/>
            </a:endParaRPr>
          </a:p>
          <a:p>
            <a:pPr>
              <a:lnSpc>
                <a:spcPct val="90000"/>
              </a:lnSpc>
              <a:spcBef>
                <a:spcPct val="20000"/>
              </a:spcBef>
              <a:buClr>
                <a:schemeClr val="tx2"/>
              </a:buClr>
              <a:buFont typeface="Wingdings" pitchFamily="2" charset="2"/>
              <a:buNone/>
            </a:pPr>
            <a:r>
              <a:rPr lang="en-US" b="1">
                <a:latin typeface="Times New Roman" pitchFamily="18" charset="0"/>
              </a:rPr>
              <a:t>2 chiều </a:t>
            </a:r>
            <a:r>
              <a:rPr lang="vi-VN" b="1">
                <a:latin typeface="Times New Roman" pitchFamily="18" charset="0"/>
              </a:rPr>
              <a:t>74LS24</a:t>
            </a:r>
            <a:r>
              <a:rPr lang="en-US" b="1">
                <a:latin typeface="Times New Roman" pitchFamily="18" charset="0"/>
              </a:rPr>
              <a:t>5</a:t>
            </a:r>
            <a:r>
              <a:rPr lang="vi-VN" b="1">
                <a:latin typeface="Times New Roman" pitchFamily="18" charset="0"/>
              </a:rPr>
              <a:t> </a:t>
            </a:r>
            <a:endParaRPr lang="en-US" b="1">
              <a:latin typeface="Times New Roman" pitchFamily="18" charset="0"/>
            </a:endParaRPr>
          </a:p>
        </p:txBody>
      </p:sp>
      <p:pic>
        <p:nvPicPr>
          <p:cNvPr id="55323" name="Picture 45"/>
          <p:cNvPicPr>
            <a:picLocks noChangeAspect="1" noChangeArrowheads="1"/>
          </p:cNvPicPr>
          <p:nvPr/>
        </p:nvPicPr>
        <p:blipFill>
          <a:blip r:embed="rId2" cstate="print"/>
          <a:srcRect/>
          <a:stretch>
            <a:fillRect/>
          </a:stretch>
        </p:blipFill>
        <p:spPr bwMode="auto">
          <a:xfrm>
            <a:off x="6400800" y="5794375"/>
            <a:ext cx="1752600" cy="225425"/>
          </a:xfrm>
          <a:prstGeom prst="rect">
            <a:avLst/>
          </a:prstGeom>
          <a:noFill/>
          <a:ln w="9525">
            <a:noFill/>
            <a:miter lim="800000"/>
            <a:headEnd/>
            <a:tailEnd/>
          </a:ln>
        </p:spPr>
      </p:pic>
      <p:sp>
        <p:nvSpPr>
          <p:cNvPr id="55324" name="Rectangle 46"/>
          <p:cNvSpPr>
            <a:spLocks noChangeArrowheads="1"/>
          </p:cNvSpPr>
          <p:nvPr/>
        </p:nvSpPr>
        <p:spPr bwMode="auto">
          <a:xfrm>
            <a:off x="228600" y="5334000"/>
            <a:ext cx="3429000" cy="1092200"/>
          </a:xfrm>
          <a:prstGeom prst="rect">
            <a:avLst/>
          </a:prstGeom>
          <a:noFill/>
          <a:ln w="9525">
            <a:solidFill>
              <a:srgbClr val="FF3300"/>
            </a:solidFill>
            <a:miter lim="800000"/>
            <a:headEnd/>
            <a:tailEnd/>
          </a:ln>
        </p:spPr>
        <p:txBody>
          <a:bodyPr>
            <a:spAutoFit/>
          </a:bodyPr>
          <a:lstStyle/>
          <a:p>
            <a:pPr>
              <a:lnSpc>
                <a:spcPct val="90000"/>
              </a:lnSpc>
              <a:spcBef>
                <a:spcPct val="20000"/>
              </a:spcBef>
              <a:buClr>
                <a:schemeClr val="tx2"/>
              </a:buClr>
              <a:buFont typeface="Wingdings" pitchFamily="2" charset="2"/>
              <a:buNone/>
            </a:pPr>
            <a:r>
              <a:rPr lang="vi-VN">
                <a:latin typeface="Times New Roman" pitchFamily="18" charset="0"/>
              </a:rPr>
              <a:t>Bộ đệm 74LS245 được điều khiển bởi hai tín hiệu: tín hiệu DT</a:t>
            </a:r>
            <a:r>
              <a:rPr lang="en-US">
                <a:latin typeface="Times New Roman" pitchFamily="18" charset="0"/>
              </a:rPr>
              <a:t>/R </a:t>
            </a:r>
            <a:r>
              <a:rPr lang="vi-VN">
                <a:latin typeface="Times New Roman" pitchFamily="18" charset="0"/>
              </a:rPr>
              <a:t>điều khiển chiều, tín hiệu </a:t>
            </a:r>
            <a:r>
              <a:rPr lang="en-US">
                <a:latin typeface="Times New Roman" pitchFamily="18" charset="0"/>
              </a:rPr>
              <a:t>DEN </a:t>
            </a:r>
            <a:r>
              <a:rPr lang="vi-VN">
                <a:latin typeface="Times New Roman" pitchFamily="18" charset="0"/>
              </a:rPr>
              <a:t>đóng và mở đệm. </a:t>
            </a:r>
            <a:endParaRPr lang="en-US">
              <a:latin typeface="Times New Roman" pitchFamily="18" charset="0"/>
            </a:endParaRPr>
          </a:p>
        </p:txBody>
      </p:sp>
      <p:sp>
        <p:nvSpPr>
          <p:cNvPr id="55325" name="Line 47"/>
          <p:cNvSpPr>
            <a:spLocks noChangeShapeType="1"/>
          </p:cNvSpPr>
          <p:nvPr/>
        </p:nvSpPr>
        <p:spPr bwMode="auto">
          <a:xfrm>
            <a:off x="2895600" y="5638800"/>
            <a:ext cx="152400" cy="0"/>
          </a:xfrm>
          <a:prstGeom prst="line">
            <a:avLst/>
          </a:prstGeom>
          <a:noFill/>
          <a:ln w="9525">
            <a:solidFill>
              <a:schemeClr val="tx1"/>
            </a:solidFill>
            <a:round/>
            <a:headEnd/>
            <a:tailEnd/>
          </a:ln>
        </p:spPr>
        <p:txBody>
          <a:bodyPr/>
          <a:lstStyle/>
          <a:p>
            <a:endParaRPr lang="en-US"/>
          </a:p>
        </p:txBody>
      </p:sp>
      <p:sp>
        <p:nvSpPr>
          <p:cNvPr id="55326" name="Line 48"/>
          <p:cNvSpPr>
            <a:spLocks noChangeShapeType="1"/>
          </p:cNvSpPr>
          <p:nvPr/>
        </p:nvSpPr>
        <p:spPr bwMode="auto">
          <a:xfrm>
            <a:off x="2286000" y="5867400"/>
            <a:ext cx="381000" cy="0"/>
          </a:xfrm>
          <a:prstGeom prst="line">
            <a:avLst/>
          </a:prstGeom>
          <a:noFill/>
          <a:ln w="9525">
            <a:solidFill>
              <a:schemeClr val="tx1"/>
            </a:solidFill>
            <a:round/>
            <a:headEnd/>
            <a:tailEnd/>
          </a:ln>
        </p:spPr>
        <p:txBody>
          <a:bodyPr/>
          <a:lstStyle/>
          <a:p>
            <a:endParaRPr lang="en-US"/>
          </a:p>
        </p:txBody>
      </p:sp>
      <p:sp>
        <p:nvSpPr>
          <p:cNvPr id="55327" name="AutoShape 49"/>
          <p:cNvSpPr>
            <a:spLocks noChangeArrowheads="1"/>
          </p:cNvSpPr>
          <p:nvPr/>
        </p:nvSpPr>
        <p:spPr bwMode="auto">
          <a:xfrm>
            <a:off x="1447800" y="4343400"/>
            <a:ext cx="304800" cy="914400"/>
          </a:xfrm>
          <a:prstGeom prst="downArrow">
            <a:avLst>
              <a:gd name="adj1" fmla="val 50000"/>
              <a:gd name="adj2" fmla="val 75000"/>
            </a:avLst>
          </a:prstGeom>
          <a:solidFill>
            <a:srgbClr val="66FF33"/>
          </a:solidFill>
          <a:ln w="9525">
            <a:solidFill>
              <a:schemeClr val="tx1"/>
            </a:solidFill>
            <a:miter lim="800000"/>
            <a:headEnd/>
            <a:tailEnd/>
          </a:ln>
        </p:spPr>
        <p:txBody>
          <a:bodyPr wrap="none" anchor="ctr"/>
          <a:lstStyle/>
          <a:p>
            <a:endParaRPr lang="en-US"/>
          </a:p>
        </p:txBody>
      </p:sp>
    </p:spTree>
  </p:cSld>
  <p:clrMapOvr>
    <a:masterClrMapping/>
  </p:clrMapOvr>
  <p:transition spd="slow">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www.themegallery.com</a:t>
            </a:r>
          </a:p>
        </p:txBody>
      </p:sp>
      <p:sp>
        <p:nvSpPr>
          <p:cNvPr id="56323" name="Rectangle 2"/>
          <p:cNvSpPr>
            <a:spLocks noGrp="1" noChangeArrowheads="1"/>
          </p:cNvSpPr>
          <p:nvPr>
            <p:ph type="title"/>
          </p:nvPr>
        </p:nvSpPr>
        <p:spPr/>
        <p:txBody>
          <a:bodyPr/>
          <a:lstStyle/>
          <a:p>
            <a:pPr eaLnBrk="1" hangingPunct="1"/>
            <a:endParaRPr lang="en-US" smtClean="0"/>
          </a:p>
        </p:txBody>
      </p:sp>
      <p:sp>
        <p:nvSpPr>
          <p:cNvPr id="56324" name="Rectangle 3"/>
          <p:cNvSpPr>
            <a:spLocks noGrp="1" noChangeArrowheads="1"/>
          </p:cNvSpPr>
          <p:nvPr>
            <p:ph type="body" idx="1"/>
          </p:nvPr>
        </p:nvSpPr>
        <p:spPr/>
        <p:txBody>
          <a:bodyPr/>
          <a:lstStyle/>
          <a:p>
            <a:pPr eaLnBrk="1" hangingPunct="1"/>
            <a:endParaRPr lang="en-US" smtClean="0"/>
          </a:p>
        </p:txBody>
      </p:sp>
      <p:pic>
        <p:nvPicPr>
          <p:cNvPr id="56325" name="Picture 5"/>
          <p:cNvPicPr>
            <a:picLocks noChangeAspect="1" noChangeArrowheads="1"/>
          </p:cNvPicPr>
          <p:nvPr/>
        </p:nvPicPr>
        <p:blipFill>
          <a:blip r:embed="rId2" cstate="print"/>
          <a:srcRect/>
          <a:stretch>
            <a:fillRect/>
          </a:stretch>
        </p:blipFill>
        <p:spPr bwMode="auto">
          <a:xfrm>
            <a:off x="609600" y="76200"/>
            <a:ext cx="8077200" cy="675322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0" y="0"/>
            <a:ext cx="9144000" cy="10668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3000" dirty="0">
                <a:solidFill>
                  <a:schemeClr val="tx2"/>
                </a:solidFill>
                <a:latin typeface="Times New Roman" pitchFamily="18" charset="0"/>
              </a:rPr>
              <a:t/>
            </a:r>
            <a:br>
              <a:rPr lang="en-US" sz="3000" dirty="0">
                <a:solidFill>
                  <a:schemeClr val="tx2"/>
                </a:solidFill>
                <a:latin typeface="Times New Roman" pitchFamily="18" charset="0"/>
              </a:rPr>
            </a:br>
            <a:r>
              <a:rPr lang="vi-VN" sz="3000" dirty="0">
                <a:solidFill>
                  <a:schemeClr val="tx2"/>
                </a:solidFill>
                <a:latin typeface="Times New Roman" pitchFamily="18" charset="0"/>
              </a:rPr>
              <a:t>2. Nguyên lý hoạt động</a:t>
            </a:r>
            <a:r>
              <a:rPr lang="en-US" sz="3000" dirty="0">
                <a:solidFill>
                  <a:schemeClr val="tx2"/>
                </a:solidFill>
                <a:latin typeface="Times New Roman" pitchFamily="18" charset="0"/>
              </a:rPr>
              <a:t/>
            </a:r>
            <a:br>
              <a:rPr lang="en-US" sz="3000" dirty="0">
                <a:solidFill>
                  <a:schemeClr val="tx2"/>
                </a:solidFill>
                <a:latin typeface="Times New Roman" pitchFamily="18" charset="0"/>
              </a:rPr>
            </a:br>
            <a:endParaRPr lang="en-US" sz="3000" dirty="0">
              <a:solidFill>
                <a:schemeClr val="tx2"/>
              </a:solidFill>
              <a:latin typeface="Times New Roman" pitchFamily="18" charset="0"/>
            </a:endParaRPr>
          </a:p>
        </p:txBody>
      </p:sp>
      <p:sp>
        <p:nvSpPr>
          <p:cNvPr id="101379" name="Rectangle 3"/>
          <p:cNvSpPr>
            <a:spLocks noChangeArrowheads="1"/>
          </p:cNvSpPr>
          <p:nvPr/>
        </p:nvSpPr>
        <p:spPr bwMode="auto">
          <a:xfrm>
            <a:off x="0" y="6400800"/>
            <a:ext cx="9144000" cy="457200"/>
          </a:xfrm>
          <a:prstGeom prst="rect">
            <a:avLst/>
          </a:prstGeom>
          <a:gradFill rotWithShape="1">
            <a:gsLst>
              <a:gs pos="0">
                <a:srgbClr val="0000FF">
                  <a:alpha val="73000"/>
                </a:srgbClr>
              </a:gs>
              <a:gs pos="50000">
                <a:srgbClr val="0000FF">
                  <a:gamma/>
                  <a:tint val="9412"/>
                  <a:invGamma/>
                </a:srgbClr>
              </a:gs>
              <a:gs pos="100000">
                <a:srgbClr val="0000FF">
                  <a:alpha val="73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
        <p:nvSpPr>
          <p:cNvPr id="7" name="Content Placeholder 6"/>
          <p:cNvSpPr>
            <a:spLocks noGrp="1"/>
          </p:cNvSpPr>
          <p:nvPr>
            <p:ph sz="quarter" idx="1"/>
          </p:nvPr>
        </p:nvSpPr>
        <p:spPr>
          <a:xfrm>
            <a:off x="457200" y="1143000"/>
            <a:ext cx="8229600" cy="5257799"/>
          </a:xfrm>
        </p:spPr>
        <p:txBody>
          <a:bodyPr/>
          <a:lstStyle/>
          <a:p>
            <a:pPr marL="280988" indent="-280988" algn="just" eaLnBrk="1" hangingPunct="1">
              <a:buClr>
                <a:schemeClr val="tx1"/>
              </a:buClr>
              <a:buFont typeface="Wingdings" pitchFamily="2" charset="2"/>
              <a:buChar char="v"/>
            </a:pP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Đơn</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vị</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thực</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hiện</a:t>
            </a:r>
            <a:r>
              <a:rPr lang="en-US" sz="2400" b="1" dirty="0" smtClean="0">
                <a:solidFill>
                  <a:srgbClr val="FF0000"/>
                </a:solidFill>
                <a:latin typeface="Times New Roman" pitchFamily="18" charset="0"/>
                <a:cs typeface="Times New Roman" pitchFamily="18" charset="0"/>
              </a:rPr>
              <a:t> EU</a:t>
            </a:r>
          </a:p>
          <a:p>
            <a:pPr marL="681038" lvl="1" indent="-280988" algn="just" eaLnBrk="1" hangingPunct="1">
              <a:buFont typeface="Arial" pitchFamily="34" charset="0"/>
              <a:buChar char="•"/>
            </a:pPr>
            <a:r>
              <a:rPr lang="vi-VN" sz="2000" dirty="0" smtClean="0">
                <a:latin typeface="Times New Roman" pitchFamily="18" charset="0"/>
                <a:cs typeface="Times New Roman" pitchFamily="18" charset="0"/>
              </a:rPr>
              <a:t>EU có nhiệm vụ cung cấp địa chỉ cho BIU để khối này đọc lệnh và dữ liệu</a:t>
            </a:r>
            <a:r>
              <a:rPr lang="en-US" sz="2000" dirty="0" smtClean="0">
                <a:latin typeface="Times New Roman" pitchFamily="18" charset="0"/>
                <a:cs typeface="Times New Roman" pitchFamily="18" charset="0"/>
              </a:rPr>
              <a:t> </a:t>
            </a:r>
          </a:p>
          <a:p>
            <a:pPr marL="681038" lvl="1" indent="-280988" algn="just" eaLnBrk="1" hangingPunct="1">
              <a:buFont typeface="Arial" pitchFamily="34" charset="0"/>
              <a:buChar char="•"/>
            </a:pPr>
            <a:r>
              <a:rPr lang="en-US" sz="2000" dirty="0" err="1" smtClean="0">
                <a:latin typeface="Times New Roman" pitchFamily="18" charset="0"/>
                <a:cs typeface="Times New Roman" pitchFamily="18" charset="0"/>
              </a:rPr>
              <a:t>Giải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tín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điều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khiển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nhằm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lệnh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giải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mã</a:t>
            </a:r>
            <a:r>
              <a:rPr lang="en-US" sz="2000" dirty="0" smtClean="0">
                <a:latin typeface="Times New Roman" pitchFamily="18" charset="0"/>
                <a:cs typeface="Times New Roman" pitchFamily="18" charset="0"/>
              </a:rPr>
              <a:t>.</a:t>
            </a:r>
          </a:p>
          <a:p>
            <a:pPr marL="681038" lvl="1" indent="-280988" algn="just" eaLnBrk="1" hangingPunct="1">
              <a:buFont typeface="Arial" pitchFamily="34" charset="0"/>
              <a:buChar char="•"/>
            </a:pPr>
            <a:r>
              <a:rPr lang="en-US" sz="2000" dirty="0" smtClean="0">
                <a:latin typeface="Times New Roman" pitchFamily="18" charset="0"/>
                <a:cs typeface="Times New Roman" pitchFamily="18" charset="0"/>
              </a:rPr>
              <a:t>K</a:t>
            </a:r>
            <a:r>
              <a:rPr lang="vi-VN" sz="2000" dirty="0" smtClean="0">
                <a:latin typeface="Times New Roman" pitchFamily="18" charset="0"/>
                <a:cs typeface="Times New Roman" pitchFamily="18" charset="0"/>
              </a:rPr>
              <a:t>hối tính toán số học và logic ALU dùng để thực hiện các thao tác khác nhau với các toán hạng của lệnh</a:t>
            </a:r>
            <a:endParaRPr lang="en-US" sz="2000" dirty="0" smtClean="0">
              <a:latin typeface="Times New Roman" pitchFamily="18" charset="0"/>
              <a:cs typeface="Times New Roman" pitchFamily="18" charset="0"/>
            </a:endParaRPr>
          </a:p>
          <a:p>
            <a:pPr marL="280988" indent="-280988" algn="just" eaLnBrk="1" hangingPunct="1">
              <a:buFont typeface="Wingdings" pitchFamily="2" charset="2"/>
              <a:buChar char="v"/>
            </a:pPr>
            <a:r>
              <a:rPr lang="en-US" sz="2400" b="1" dirty="0" err="1" smtClean="0">
                <a:solidFill>
                  <a:srgbClr val="FF0000"/>
                </a:solidFill>
                <a:latin typeface="Times New Roman" pitchFamily="18" charset="0"/>
                <a:cs typeface="Times New Roman" pitchFamily="18" charset="0"/>
              </a:rPr>
              <a:t>Đơn</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vị</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giao</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tiếp</a:t>
            </a:r>
            <a:r>
              <a:rPr lang="en-US" sz="2400" b="1" dirty="0" smtClean="0">
                <a:solidFill>
                  <a:srgbClr val="FF0000"/>
                </a:solidFill>
                <a:latin typeface="Times New Roman" pitchFamily="18" charset="0"/>
                <a:cs typeface="Times New Roman" pitchFamily="18" charset="0"/>
              </a:rPr>
              <a:t> BUS</a:t>
            </a:r>
          </a:p>
          <a:p>
            <a:pPr marL="693738" lvl="1" indent="-295275" algn="just">
              <a:lnSpc>
                <a:spcPct val="130000"/>
              </a:lnSpc>
              <a:spcBef>
                <a:spcPct val="0"/>
              </a:spcBef>
              <a:buClrTx/>
              <a:buFont typeface="Arial" pitchFamily="34" charset="0"/>
              <a:buChar char="•"/>
            </a:pPr>
            <a:r>
              <a:rPr kumimoji="0" lang="vi-V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BIU có nhiệm vụ đưa ra địa chỉ, đọc mã lệnh từ bộ nhớ, đọc/ghi dữ liệu từ/vào cổng hoặc bộ nhớ. </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693738" lvl="1" indent="-295275" algn="just">
              <a:lnSpc>
                <a:spcPct val="130000"/>
              </a:lnSpc>
              <a:spcBef>
                <a:spcPct val="0"/>
              </a:spcBef>
              <a:buClrTx/>
              <a:buFont typeface="Arial" pitchFamily="34" charset="0"/>
              <a:buChar char="•"/>
            </a:pPr>
            <a:r>
              <a:rPr kumimoji="0" lang="vi-V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Bên trong BIU còn có bộ nhớ đệm lệnh (còn gọi là hàng đợi lệnh) với dung lượng 4 byte</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(8088), 6 byte (8086)</a:t>
            </a:r>
            <a:r>
              <a:rPr kumimoji="0" lang="vi-V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dùng để chứa các lệnh đã đọc được nằm sẵn chờ EU xử lý. </a:t>
            </a:r>
            <a:endParaRPr kumimoji="0" lang="vi-VN"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280988" indent="-280988" algn="just" eaLnBrk="1" hangingPunct="1"/>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sz="quarter" idx="1"/>
          </p:nvPr>
        </p:nvSpPr>
        <p:spPr>
          <a:xfrm>
            <a:off x="381000" y="1219200"/>
            <a:ext cx="8229600" cy="51816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buFont typeface="Wingdings" pitchFamily="2" charset="2"/>
              <a:buNone/>
              <a:defRPr/>
            </a:pPr>
            <a:r>
              <a:rPr lang="en-US" sz="2100" b="1" dirty="0" smtClean="0">
                <a:latin typeface="Times New Roman" pitchFamily="18" charset="0"/>
              </a:rPr>
              <a:t>I - CẤU TRÚC BÊN TRONG VÀ NGUYÊN LÝ HOẠT ĐỘNG CỦA BỘ VI XỬ LÝ 8088</a:t>
            </a:r>
            <a:endParaRPr lang="vi-VN" sz="2100" b="1" dirty="0" smtClean="0">
              <a:latin typeface="Times New Roman" pitchFamily="18" charset="0"/>
            </a:endParaRPr>
          </a:p>
          <a:p>
            <a:pPr lvl="1" eaLnBrk="1" hangingPunct="1">
              <a:buFont typeface="Wingdings" pitchFamily="2" charset="2"/>
              <a:buNone/>
              <a:defRPr/>
            </a:pPr>
            <a:r>
              <a:rPr lang="vi-VN" sz="2100" dirty="0" smtClean="0">
                <a:latin typeface="Times New Roman" pitchFamily="18" charset="0"/>
              </a:rPr>
              <a:t>1. Sơ đồ khối của bộ vi xử lý 8088</a:t>
            </a:r>
          </a:p>
          <a:p>
            <a:pPr lvl="1" eaLnBrk="1" hangingPunct="1">
              <a:buFont typeface="Wingdings" pitchFamily="2" charset="2"/>
              <a:buNone/>
              <a:defRPr/>
            </a:pPr>
            <a:r>
              <a:rPr lang="vi-VN" sz="2100" dirty="0" smtClean="0">
                <a:latin typeface="Times New Roman" pitchFamily="18" charset="0"/>
              </a:rPr>
              <a:t>2. Nguyên lý hoạt động</a:t>
            </a:r>
            <a:endParaRPr lang="en-US" sz="2100" dirty="0" smtClean="0">
              <a:latin typeface="Times New Roman" pitchFamily="18" charset="0"/>
            </a:endParaRPr>
          </a:p>
          <a:p>
            <a:pPr lvl="1" eaLnBrk="1" hangingPunct="1">
              <a:buFont typeface="Wingdings" pitchFamily="2" charset="2"/>
              <a:buNone/>
              <a:defRPr/>
            </a:pPr>
            <a:r>
              <a:rPr lang="en-US" sz="2100" dirty="0" smtClean="0">
                <a:latin typeface="Times New Roman" pitchFamily="18" charset="0"/>
              </a:rPr>
              <a:t>3. </a:t>
            </a:r>
            <a:r>
              <a:rPr lang="en-US" sz="2100" dirty="0" err="1" smtClean="0">
                <a:latin typeface="Times New Roman" pitchFamily="18" charset="0"/>
              </a:rPr>
              <a:t>Các</a:t>
            </a:r>
            <a:r>
              <a:rPr lang="en-US" sz="2100" dirty="0" smtClean="0">
                <a:latin typeface="Times New Roman" pitchFamily="18" charset="0"/>
              </a:rPr>
              <a:t> </a:t>
            </a:r>
            <a:r>
              <a:rPr lang="en-US" sz="2100" dirty="0" err="1" smtClean="0">
                <a:latin typeface="Times New Roman" pitchFamily="18" charset="0"/>
              </a:rPr>
              <a:t>thanh</a:t>
            </a:r>
            <a:r>
              <a:rPr lang="en-US" sz="2100" dirty="0" smtClean="0">
                <a:latin typeface="Times New Roman" pitchFamily="18" charset="0"/>
              </a:rPr>
              <a:t> </a:t>
            </a:r>
            <a:r>
              <a:rPr lang="en-US" sz="2100" dirty="0" err="1" smtClean="0">
                <a:latin typeface="Times New Roman" pitchFamily="18" charset="0"/>
              </a:rPr>
              <a:t>ghi</a:t>
            </a:r>
            <a:r>
              <a:rPr lang="en-US" sz="2100" dirty="0" smtClean="0">
                <a:latin typeface="Times New Roman" pitchFamily="18" charset="0"/>
              </a:rPr>
              <a:t> </a:t>
            </a:r>
            <a:r>
              <a:rPr lang="en-US" sz="2100" dirty="0" err="1" smtClean="0">
                <a:latin typeface="Times New Roman" pitchFamily="18" charset="0"/>
              </a:rPr>
              <a:t>bên</a:t>
            </a:r>
            <a:r>
              <a:rPr lang="en-US" sz="2100" dirty="0" smtClean="0">
                <a:latin typeface="Times New Roman" pitchFamily="18" charset="0"/>
              </a:rPr>
              <a:t> </a:t>
            </a:r>
            <a:r>
              <a:rPr lang="en-US" sz="2100" dirty="0" err="1" smtClean="0">
                <a:latin typeface="Times New Roman" pitchFamily="18" charset="0"/>
              </a:rPr>
              <a:t>trong</a:t>
            </a:r>
            <a:r>
              <a:rPr lang="en-US" sz="2100" dirty="0" smtClean="0">
                <a:latin typeface="Times New Roman" pitchFamily="18" charset="0"/>
              </a:rPr>
              <a:t> </a:t>
            </a:r>
            <a:r>
              <a:rPr lang="en-US" sz="2100" dirty="0" err="1" smtClean="0">
                <a:latin typeface="Times New Roman" pitchFamily="18" charset="0"/>
              </a:rPr>
              <a:t>bộ</a:t>
            </a:r>
            <a:r>
              <a:rPr lang="en-US" sz="2100" dirty="0" smtClean="0">
                <a:latin typeface="Times New Roman" pitchFamily="18" charset="0"/>
              </a:rPr>
              <a:t> vi </a:t>
            </a:r>
            <a:r>
              <a:rPr lang="en-US" sz="2100" dirty="0" err="1" smtClean="0">
                <a:latin typeface="Times New Roman" pitchFamily="18" charset="0"/>
              </a:rPr>
              <a:t>xử</a:t>
            </a:r>
            <a:r>
              <a:rPr lang="en-US" sz="2100" dirty="0" smtClean="0">
                <a:latin typeface="Times New Roman" pitchFamily="18" charset="0"/>
              </a:rPr>
              <a:t> </a:t>
            </a:r>
            <a:r>
              <a:rPr lang="en-US" sz="2100" dirty="0" err="1" smtClean="0">
                <a:latin typeface="Times New Roman" pitchFamily="18" charset="0"/>
              </a:rPr>
              <a:t>lý</a:t>
            </a:r>
            <a:r>
              <a:rPr lang="en-US" sz="2100" dirty="0" smtClean="0">
                <a:latin typeface="Times New Roman" pitchFamily="18" charset="0"/>
              </a:rPr>
              <a:t> 8088</a:t>
            </a:r>
          </a:p>
          <a:p>
            <a:pPr lvl="1" eaLnBrk="1" hangingPunct="1">
              <a:buFont typeface="Wingdings" pitchFamily="2" charset="2"/>
              <a:buNone/>
              <a:defRPr/>
            </a:pPr>
            <a:r>
              <a:rPr lang="en-US" sz="2100" dirty="0" smtClean="0">
                <a:solidFill>
                  <a:schemeClr val="tx1">
                    <a:lumMod val="95000"/>
                    <a:lumOff val="5000"/>
                  </a:schemeClr>
                </a:solidFill>
                <a:latin typeface="Times New Roman" pitchFamily="18" charset="0"/>
              </a:rPr>
              <a:t>4. </a:t>
            </a:r>
            <a:r>
              <a:rPr lang="en-US" sz="2100" dirty="0" err="1" smtClean="0">
                <a:solidFill>
                  <a:schemeClr val="tx1">
                    <a:lumMod val="95000"/>
                    <a:lumOff val="5000"/>
                  </a:schemeClr>
                </a:solidFill>
                <a:latin typeface="Times New Roman" pitchFamily="18" charset="0"/>
              </a:rPr>
              <a:t>Cách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mã</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hóa</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lệnh</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bộ</a:t>
            </a:r>
            <a:r>
              <a:rPr lang="en-US" sz="2100" dirty="0" smtClean="0">
                <a:solidFill>
                  <a:schemeClr val="tx1">
                    <a:lumMod val="95000"/>
                    <a:lumOff val="5000"/>
                  </a:schemeClr>
                </a:solidFill>
                <a:latin typeface="Times New Roman" pitchFamily="18" charset="0"/>
              </a:rPr>
              <a:t> vi </a:t>
            </a:r>
            <a:r>
              <a:rPr lang="en-US" sz="2100" dirty="0" err="1" smtClean="0">
                <a:solidFill>
                  <a:schemeClr val="tx1">
                    <a:lumMod val="95000"/>
                    <a:lumOff val="5000"/>
                  </a:schemeClr>
                </a:solidFill>
                <a:latin typeface="Times New Roman" pitchFamily="18" charset="0"/>
              </a:rPr>
              <a:t>xử</a:t>
            </a:r>
            <a:r>
              <a:rPr lang="en-US" sz="2100" dirty="0" smtClean="0">
                <a:solidFill>
                  <a:schemeClr val="tx1">
                    <a:lumMod val="95000"/>
                    <a:lumOff val="5000"/>
                  </a:schemeClr>
                </a:solidFill>
                <a:latin typeface="Times New Roman" pitchFamily="18" charset="0"/>
              </a:rPr>
              <a:t> </a:t>
            </a:r>
            <a:r>
              <a:rPr lang="en-US" sz="2100" dirty="0" err="1" smtClean="0">
                <a:solidFill>
                  <a:schemeClr val="tx1">
                    <a:lumMod val="95000"/>
                    <a:lumOff val="5000"/>
                  </a:schemeClr>
                </a:solidFill>
                <a:latin typeface="Times New Roman" pitchFamily="18" charset="0"/>
              </a:rPr>
              <a:t>lý</a:t>
            </a:r>
            <a:r>
              <a:rPr lang="en-US" sz="2100" dirty="0" smtClean="0">
                <a:solidFill>
                  <a:schemeClr val="tx1">
                    <a:lumMod val="95000"/>
                    <a:lumOff val="5000"/>
                  </a:schemeClr>
                </a:solidFill>
                <a:latin typeface="Times New Roman" pitchFamily="18" charset="0"/>
              </a:rPr>
              <a:t> 8088</a:t>
            </a:r>
          </a:p>
          <a:p>
            <a:pPr>
              <a:buNone/>
              <a:defRPr/>
            </a:pPr>
            <a:r>
              <a:rPr lang="en-US" sz="2100" b="1" dirty="0" smtClean="0">
                <a:solidFill>
                  <a:schemeClr val="tx1">
                    <a:lumMod val="95000"/>
                    <a:lumOff val="5000"/>
                  </a:schemeClr>
                </a:solidFill>
                <a:latin typeface="Times New Roman" pitchFamily="18" charset="0"/>
              </a:rPr>
              <a:t>II</a:t>
            </a:r>
            <a:r>
              <a:rPr lang="en-US" sz="2100" b="1" dirty="0" smtClean="0">
                <a:solidFill>
                  <a:srgbClr val="FF0000"/>
                </a:solidFill>
                <a:latin typeface="Times New Roman" pitchFamily="18" charset="0"/>
              </a:rPr>
              <a:t>. </a:t>
            </a:r>
            <a:r>
              <a:rPr lang="en-US" sz="2100" b="1" dirty="0" smtClean="0"/>
              <a:t>CÁC TÍN HIỆU CỦA 8088 VÀ MỘT SỐ MẠCH PHỤ TRỢ</a:t>
            </a:r>
          </a:p>
          <a:p>
            <a:pPr marL="731520" lvl="1" indent="-457200">
              <a:buFont typeface="+mj-lt"/>
              <a:buAutoNum type="arabicPeriod"/>
              <a:defRPr/>
            </a:pPr>
            <a:r>
              <a:rPr lang="en-US" sz="2100" dirty="0" smtClean="0">
                <a:latin typeface="Times New Roman" pitchFamily="18" charset="0"/>
              </a:rPr>
              <a:t>S</a:t>
            </a:r>
            <a:r>
              <a:rPr lang="vi-VN" sz="2100" dirty="0" smtClean="0">
                <a:latin typeface="Times New Roman" pitchFamily="18" charset="0"/>
              </a:rPr>
              <a:t>ơ đ</a:t>
            </a:r>
            <a:r>
              <a:rPr lang="en-US" sz="2100" dirty="0" smtClean="0">
                <a:latin typeface="Times New Roman" pitchFamily="18" charset="0"/>
              </a:rPr>
              <a:t>ồ</a:t>
            </a:r>
            <a:r>
              <a:rPr lang="vi-VN" sz="2100" dirty="0" smtClean="0">
                <a:latin typeface="Times New Roman" pitchFamily="18" charset="0"/>
              </a:rPr>
              <a:t> chân và các tín hi</a:t>
            </a:r>
            <a:r>
              <a:rPr lang="en-US" sz="2100" dirty="0" smtClean="0">
                <a:latin typeface="Times New Roman" pitchFamily="18" charset="0"/>
              </a:rPr>
              <a:t>ệ</a:t>
            </a:r>
            <a:r>
              <a:rPr lang="vi-VN" sz="2100" dirty="0" smtClean="0">
                <a:latin typeface="Times New Roman" pitchFamily="18" charset="0"/>
              </a:rPr>
              <a:t>u c</a:t>
            </a:r>
            <a:r>
              <a:rPr lang="en-US" sz="2100" dirty="0" smtClean="0">
                <a:latin typeface="Times New Roman" pitchFamily="18" charset="0"/>
              </a:rPr>
              <a:t>ủ</a:t>
            </a:r>
            <a:r>
              <a:rPr lang="vi-VN" sz="2100" dirty="0" smtClean="0">
                <a:latin typeface="Times New Roman" pitchFamily="18" charset="0"/>
              </a:rPr>
              <a:t>a 8088</a:t>
            </a:r>
            <a:r>
              <a:rPr lang="en-US" sz="2100" dirty="0" smtClean="0">
                <a:latin typeface="Times New Roman" pitchFamily="18" charset="0"/>
              </a:rPr>
              <a:t> </a:t>
            </a:r>
          </a:p>
          <a:p>
            <a:pPr marL="731520" lvl="1" indent="-457200">
              <a:buFont typeface="+mj-lt"/>
              <a:buAutoNum type="arabicPeriod"/>
              <a:defRPr/>
            </a:pPr>
            <a:r>
              <a:rPr lang="en-US" sz="2100" dirty="0" err="1" smtClean="0">
                <a:latin typeface="Times New Roman" pitchFamily="18" charset="0"/>
              </a:rPr>
              <a:t>Mạch</a:t>
            </a:r>
            <a:r>
              <a:rPr lang="en-US" sz="2100" dirty="0" smtClean="0">
                <a:latin typeface="Times New Roman" pitchFamily="18" charset="0"/>
              </a:rPr>
              <a:t> </a:t>
            </a:r>
            <a:r>
              <a:rPr lang="en-US" sz="2100" dirty="0" err="1" smtClean="0">
                <a:latin typeface="Times New Roman" pitchFamily="18" charset="0"/>
              </a:rPr>
              <a:t>tạo</a:t>
            </a:r>
            <a:r>
              <a:rPr lang="en-US" sz="2100" dirty="0" smtClean="0">
                <a:latin typeface="Times New Roman" pitchFamily="18" charset="0"/>
              </a:rPr>
              <a:t> </a:t>
            </a:r>
            <a:r>
              <a:rPr lang="en-US" sz="2100" dirty="0" err="1" smtClean="0">
                <a:latin typeface="Times New Roman" pitchFamily="18" charset="0"/>
              </a:rPr>
              <a:t>xung</a:t>
            </a:r>
            <a:r>
              <a:rPr lang="en-US" sz="2100" dirty="0" smtClean="0">
                <a:latin typeface="Times New Roman" pitchFamily="18" charset="0"/>
              </a:rPr>
              <a:t> </a:t>
            </a:r>
            <a:r>
              <a:rPr lang="en-US" sz="2100" dirty="0" err="1" smtClean="0">
                <a:latin typeface="Times New Roman" pitchFamily="18" charset="0"/>
              </a:rPr>
              <a:t>nhịp</a:t>
            </a:r>
            <a:r>
              <a:rPr lang="en-US" sz="2100" dirty="0" smtClean="0">
                <a:latin typeface="Times New Roman" pitchFamily="18" charset="0"/>
              </a:rPr>
              <a:t> 8284A</a:t>
            </a:r>
          </a:p>
          <a:p>
            <a:pPr marL="731520" lvl="1" indent="-457200" eaLnBrk="0" hangingPunct="0">
              <a:buFont typeface="+mj-lt"/>
              <a:buAutoNum type="arabicPeriod"/>
            </a:pPr>
            <a:r>
              <a:rPr lang="en-US" sz="2100" dirty="0" err="1" smtClean="0">
                <a:latin typeface="Times New Roman" pitchFamily="18" charset="0"/>
              </a:rPr>
              <a:t>Phân</a:t>
            </a:r>
            <a:r>
              <a:rPr lang="en-US" sz="2100" dirty="0" smtClean="0">
                <a:latin typeface="Times New Roman" pitchFamily="18" charset="0"/>
              </a:rPr>
              <a:t> </a:t>
            </a:r>
            <a:r>
              <a:rPr lang="en-US" sz="2100" dirty="0" err="1" smtClean="0">
                <a:latin typeface="Times New Roman" pitchFamily="18" charset="0"/>
              </a:rPr>
              <a:t>kênh</a:t>
            </a:r>
            <a:r>
              <a:rPr lang="en-US" sz="2100" dirty="0" smtClean="0">
                <a:latin typeface="Times New Roman" pitchFamily="18" charset="0"/>
              </a:rPr>
              <a:t> </a:t>
            </a:r>
            <a:r>
              <a:rPr lang="en-US" sz="2100" dirty="0" err="1" smtClean="0">
                <a:latin typeface="Times New Roman" pitchFamily="18" charset="0"/>
              </a:rPr>
              <a:t>để</a:t>
            </a:r>
            <a:r>
              <a:rPr lang="en-US" sz="2100" dirty="0" smtClean="0">
                <a:latin typeface="Times New Roman" pitchFamily="18" charset="0"/>
              </a:rPr>
              <a:t> </a:t>
            </a:r>
            <a:r>
              <a:rPr lang="en-US" sz="2100" dirty="0" err="1" smtClean="0">
                <a:latin typeface="Times New Roman" pitchFamily="18" charset="0"/>
              </a:rPr>
              <a:t>tách</a:t>
            </a:r>
            <a:r>
              <a:rPr lang="en-US" sz="2100" dirty="0" smtClean="0">
                <a:latin typeface="Times New Roman" pitchFamily="18" charset="0"/>
              </a:rPr>
              <a:t> </a:t>
            </a:r>
            <a:r>
              <a:rPr lang="en-US" sz="2100" dirty="0" err="1" smtClean="0">
                <a:latin typeface="Times New Roman" pitchFamily="18" charset="0"/>
              </a:rPr>
              <a:t>thông</a:t>
            </a:r>
            <a:r>
              <a:rPr lang="en-US" sz="2100" dirty="0" smtClean="0">
                <a:latin typeface="Times New Roman" pitchFamily="18" charset="0"/>
              </a:rPr>
              <a:t> tin</a:t>
            </a:r>
          </a:p>
          <a:p>
            <a:pPr marL="731520" lvl="1" indent="-457200" eaLnBrk="0" hangingPunct="0">
              <a:buFont typeface="+mj-lt"/>
              <a:buAutoNum type="arabicPeriod"/>
            </a:pPr>
            <a:r>
              <a:rPr lang="en-US" sz="2100" dirty="0" err="1" smtClean="0">
                <a:latin typeface="Times New Roman" pitchFamily="18" charset="0"/>
              </a:rPr>
              <a:t>Đệm</a:t>
            </a:r>
            <a:r>
              <a:rPr lang="en-US" sz="2100" dirty="0" smtClean="0">
                <a:latin typeface="Times New Roman" pitchFamily="18" charset="0"/>
              </a:rPr>
              <a:t> </a:t>
            </a:r>
            <a:r>
              <a:rPr lang="en-US" sz="2100" dirty="0" err="1" smtClean="0">
                <a:latin typeface="Times New Roman" pitchFamily="18" charset="0"/>
              </a:rPr>
              <a:t>cho</a:t>
            </a:r>
            <a:r>
              <a:rPr lang="en-US" sz="2100" dirty="0" smtClean="0">
                <a:latin typeface="Times New Roman" pitchFamily="18" charset="0"/>
              </a:rPr>
              <a:t> </a:t>
            </a:r>
            <a:r>
              <a:rPr lang="en-US" sz="2100" dirty="0" err="1" smtClean="0">
                <a:latin typeface="Times New Roman" pitchFamily="18" charset="0"/>
              </a:rPr>
              <a:t>các</a:t>
            </a:r>
            <a:r>
              <a:rPr lang="en-US" sz="2100" dirty="0" smtClean="0">
                <a:latin typeface="Times New Roman" pitchFamily="18" charset="0"/>
              </a:rPr>
              <a:t> bus </a:t>
            </a:r>
          </a:p>
          <a:p>
            <a:pPr>
              <a:buNone/>
              <a:defRPr/>
            </a:pPr>
            <a:endParaRPr lang="en-US" sz="2100" b="1" dirty="0" smtClean="0">
              <a:solidFill>
                <a:srgbClr val="FF0000"/>
              </a:solidFill>
              <a:latin typeface="Times New Roman" pitchFamily="18" charset="0"/>
            </a:endParaRPr>
          </a:p>
        </p:txBody>
      </p:sp>
      <p:sp>
        <p:nvSpPr>
          <p:cNvPr id="131075" name="Rectangle 3"/>
          <p:cNvSpPr>
            <a:spLocks noChangeArrowheads="1"/>
          </p:cNvSpPr>
          <p:nvPr/>
        </p:nvSpPr>
        <p:spPr bwMode="auto">
          <a:xfrm>
            <a:off x="0" y="0"/>
            <a:ext cx="9144000" cy="1219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3500" b="1" dirty="0" err="1" smtClean="0">
                <a:solidFill>
                  <a:srgbClr val="336600"/>
                </a:solidFill>
                <a:latin typeface="Times New Roman" pitchFamily="18" charset="0"/>
              </a:rPr>
              <a:t>Nội</a:t>
            </a:r>
            <a:r>
              <a:rPr lang="en-US" sz="3500" b="1" dirty="0" smtClean="0">
                <a:solidFill>
                  <a:srgbClr val="336600"/>
                </a:solidFill>
                <a:latin typeface="Times New Roman" pitchFamily="18" charset="0"/>
              </a:rPr>
              <a:t> dung</a:t>
            </a:r>
            <a:endParaRPr lang="en-US" sz="3500" dirty="0">
              <a:solidFill>
                <a:srgbClr val="336600"/>
              </a:solidFill>
              <a:latin typeface="Times New Roman" pitchFamily="18" charset="0"/>
            </a:endParaRPr>
          </a:p>
        </p:txBody>
      </p:sp>
      <p:sp>
        <p:nvSpPr>
          <p:cNvPr id="131076" name="Rectangle 4"/>
          <p:cNvSpPr>
            <a:spLocks noChangeArrowheads="1"/>
          </p:cNvSpPr>
          <p:nvPr/>
        </p:nvSpPr>
        <p:spPr bwMode="auto">
          <a:xfrm>
            <a:off x="0" y="6400800"/>
            <a:ext cx="9144000" cy="457200"/>
          </a:xfrm>
          <a:prstGeom prst="rect">
            <a:avLst/>
          </a:prstGeom>
          <a:gradFill rotWithShape="1">
            <a:gsLst>
              <a:gs pos="0">
                <a:srgbClr val="0000FF">
                  <a:alpha val="61000"/>
                </a:srgbClr>
              </a:gs>
              <a:gs pos="50000">
                <a:srgbClr val="0000FF">
                  <a:gamma/>
                  <a:tint val="9412"/>
                  <a:invGamma/>
                </a:srgbClr>
              </a:gs>
              <a:gs pos="100000">
                <a:srgbClr val="0000FF">
                  <a:alpha val="61000"/>
                </a:srgbClr>
              </a:gs>
            </a:gsLst>
            <a:lin ang="5400000" scaled="1"/>
          </a:gradFill>
          <a:ln w="9525">
            <a:solidFill>
              <a:srgbClr val="008080"/>
            </a:solidFill>
            <a:miter lim="800000"/>
            <a:headEnd/>
            <a:tailEnd/>
          </a:ln>
          <a:effectLst/>
        </p:spPr>
        <p:txBody>
          <a:bodyPr anchor="ctr"/>
          <a:lstStyle/>
          <a:p>
            <a:pPr eaLnBrk="1" hangingPunct="1">
              <a:defRPr/>
            </a:pPr>
            <a:r>
              <a:rPr lang="en-US" sz="1300" i="1">
                <a:solidFill>
                  <a:schemeClr val="tx2"/>
                </a:solidFill>
                <a:latin typeface="Times New Roman" pitchFamily="18" charset="0"/>
              </a:rPr>
              <a:t>Chương II: Bộ vi xử lý Intel 8088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0"/>
            <a:ext cx="9144000" cy="609600"/>
          </a:xfrm>
          <a:prstGeom prst="rect">
            <a:avLst/>
          </a:prstGeom>
          <a:gradFill rotWithShape="1">
            <a:gsLst>
              <a:gs pos="0">
                <a:srgbClr val="0000FF">
                  <a:alpha val="53000"/>
                </a:srgbClr>
              </a:gs>
              <a:gs pos="50000">
                <a:srgbClr val="0000FF">
                  <a:gamma/>
                  <a:tint val="9412"/>
                  <a:invGamma/>
                </a:srgbClr>
              </a:gs>
              <a:gs pos="100000">
                <a:srgbClr val="0000FF">
                  <a:alpha val="53000"/>
                </a:srgbClr>
              </a:gs>
            </a:gsLst>
            <a:lin ang="5400000" scaled="1"/>
          </a:gradFill>
          <a:ln w="9525">
            <a:solidFill>
              <a:srgbClr val="008080"/>
            </a:solidFill>
            <a:miter lim="800000"/>
            <a:headEnd/>
            <a:tailEnd/>
          </a:ln>
          <a:effectLst/>
        </p:spPr>
        <p:txBody>
          <a:bodyPr anchor="ctr"/>
          <a:lstStyle/>
          <a:p>
            <a:pPr eaLnBrk="1" hangingPunct="1">
              <a:defRPr/>
            </a:pPr>
            <a:r>
              <a:rPr lang="en-US" sz="2700" dirty="0" smtClean="0">
                <a:solidFill>
                  <a:schemeClr val="tx2"/>
                </a:solidFill>
                <a:latin typeface="Times New Roman" pitchFamily="18" charset="0"/>
              </a:rPr>
              <a:t>3</a:t>
            </a:r>
            <a:r>
              <a:rPr lang="vi-VN" sz="2700" dirty="0" smtClean="0">
                <a:solidFill>
                  <a:schemeClr val="tx2"/>
                </a:solidFill>
                <a:latin typeface="Times New Roman" pitchFamily="18" charset="0"/>
              </a:rPr>
              <a:t>. </a:t>
            </a:r>
            <a:r>
              <a:rPr lang="vi-VN" sz="2700" dirty="0">
                <a:solidFill>
                  <a:schemeClr val="tx2"/>
                </a:solidFill>
                <a:latin typeface="Times New Roman" pitchFamily="18" charset="0"/>
              </a:rPr>
              <a:t>Các thanh ghi</a:t>
            </a:r>
            <a:endParaRPr lang="en-US" sz="2700" dirty="0">
              <a:solidFill>
                <a:schemeClr val="tx2"/>
              </a:solidFill>
              <a:latin typeface="Times New Roman" pitchFamily="18" charset="0"/>
            </a:endParaRPr>
          </a:p>
        </p:txBody>
      </p:sp>
      <p:sp>
        <p:nvSpPr>
          <p:cNvPr id="15365" name="Rectangle 4"/>
          <p:cNvSpPr>
            <a:spLocks noGrp="1" noChangeArrowheads="1"/>
          </p:cNvSpPr>
          <p:nvPr>
            <p:ph sz="quarter" idx="1"/>
          </p:nvPr>
        </p:nvSpPr>
        <p:spPr>
          <a:xfrm>
            <a:off x="457200" y="685800"/>
            <a:ext cx="8229600" cy="5029200"/>
          </a:xfrm>
          <a:noFill/>
        </p:spPr>
        <p:txBody>
          <a:bodyPr/>
          <a:lstStyle/>
          <a:p>
            <a:pPr marL="114300" lvl="1" indent="0" eaLnBrk="1" hangingPunct="1">
              <a:lnSpc>
                <a:spcPct val="80000"/>
              </a:lnSpc>
              <a:buFont typeface="Wingdings" pitchFamily="2" charset="2"/>
              <a:buChar char="v"/>
            </a:pPr>
            <a:r>
              <a:rPr lang="en-US" sz="2000" dirty="0" smtClean="0">
                <a:latin typeface="Times New Roman" pitchFamily="18" charset="0"/>
              </a:rPr>
              <a:t>8088 </a:t>
            </a:r>
            <a:r>
              <a:rPr lang="en-US" sz="2000" dirty="0" err="1" smtClean="0">
                <a:latin typeface="Times New Roman" pitchFamily="18" charset="0"/>
              </a:rPr>
              <a:t>có</a:t>
            </a:r>
            <a:r>
              <a:rPr lang="en-US" sz="2000" dirty="0" smtClean="0">
                <a:latin typeface="Times New Roman" pitchFamily="18" charset="0"/>
              </a:rPr>
              <a:t> 14 </a:t>
            </a:r>
            <a:r>
              <a:rPr lang="en-US" sz="2000" dirty="0" err="1" smtClean="0">
                <a:latin typeface="Times New Roman" pitchFamily="18" charset="0"/>
              </a:rPr>
              <a:t>thanh</a:t>
            </a:r>
            <a:r>
              <a:rPr lang="en-US" sz="2000" dirty="0" smtClean="0">
                <a:latin typeface="Times New Roman" pitchFamily="18" charset="0"/>
              </a:rPr>
              <a:t> </a:t>
            </a:r>
            <a:r>
              <a:rPr lang="en-US" sz="2000" dirty="0" err="1" smtClean="0">
                <a:latin typeface="Times New Roman" pitchFamily="18" charset="0"/>
              </a:rPr>
              <a:t>ghi</a:t>
            </a:r>
            <a:r>
              <a:rPr lang="en-US" sz="2000" dirty="0" smtClean="0">
                <a:latin typeface="Times New Roman" pitchFamily="18" charset="0"/>
              </a:rPr>
              <a:t> , </a:t>
            </a:r>
            <a:r>
              <a:rPr lang="en-US" sz="2000" dirty="0" err="1" smtClean="0">
                <a:latin typeface="Times New Roman" pitchFamily="18" charset="0"/>
              </a:rPr>
              <a:t>mỗi</a:t>
            </a:r>
            <a:r>
              <a:rPr lang="en-US" sz="2000" dirty="0" smtClean="0">
                <a:latin typeface="Times New Roman" pitchFamily="18" charset="0"/>
              </a:rPr>
              <a:t> </a:t>
            </a:r>
            <a:r>
              <a:rPr lang="en-US" sz="2000" dirty="0" err="1" smtClean="0">
                <a:latin typeface="Times New Roman" pitchFamily="18" charset="0"/>
              </a:rPr>
              <a:t>thanh</a:t>
            </a:r>
            <a:r>
              <a:rPr lang="en-US" sz="2000" dirty="0" smtClean="0">
                <a:latin typeface="Times New Roman" pitchFamily="18" charset="0"/>
              </a:rPr>
              <a:t> </a:t>
            </a:r>
            <a:r>
              <a:rPr lang="en-US" sz="2000" dirty="0" err="1" smtClean="0">
                <a:latin typeface="Times New Roman" pitchFamily="18" charset="0"/>
              </a:rPr>
              <a:t>ghi</a:t>
            </a:r>
            <a:r>
              <a:rPr lang="en-US" sz="2000" dirty="0" smtClean="0">
                <a:latin typeface="Times New Roman" pitchFamily="18" charset="0"/>
              </a:rPr>
              <a:t> </a:t>
            </a:r>
            <a:r>
              <a:rPr lang="en-US" sz="2000" dirty="0" err="1" smtClean="0">
                <a:latin typeface="Times New Roman" pitchFamily="18" charset="0"/>
              </a:rPr>
              <a:t>có</a:t>
            </a:r>
            <a:r>
              <a:rPr lang="en-US" sz="2000" dirty="0" smtClean="0">
                <a:latin typeface="Times New Roman" pitchFamily="18" charset="0"/>
              </a:rPr>
              <a:t> </a:t>
            </a:r>
            <a:r>
              <a:rPr lang="en-US" sz="2000" dirty="0" err="1" smtClean="0">
                <a:latin typeface="Times New Roman" pitchFamily="18" charset="0"/>
              </a:rPr>
              <a:t>kích</a:t>
            </a:r>
            <a:r>
              <a:rPr lang="en-US" sz="2000" dirty="0" smtClean="0">
                <a:latin typeface="Times New Roman" pitchFamily="18" charset="0"/>
              </a:rPr>
              <a:t> thước16 bit</a:t>
            </a:r>
          </a:p>
          <a:p>
            <a:pPr marL="114300" lvl="1" indent="0" eaLnBrk="1" hangingPunct="1">
              <a:lnSpc>
                <a:spcPct val="80000"/>
              </a:lnSpc>
              <a:buFont typeface="Wingdings" pitchFamily="2" charset="2"/>
              <a:buNone/>
            </a:pPr>
            <a:endParaRPr lang="en-US" sz="2000" dirty="0" smtClean="0">
              <a:latin typeface="Times New Roman" pitchFamily="18" charset="0"/>
            </a:endParaRPr>
          </a:p>
        </p:txBody>
      </p:sp>
      <p:pic>
        <p:nvPicPr>
          <p:cNvPr id="15366" name="Picture 8"/>
          <p:cNvPicPr>
            <a:picLocks noChangeAspect="1" noChangeArrowheads="1"/>
          </p:cNvPicPr>
          <p:nvPr/>
        </p:nvPicPr>
        <p:blipFill>
          <a:blip r:embed="rId2" cstate="print"/>
          <a:srcRect/>
          <a:stretch>
            <a:fillRect/>
          </a:stretch>
        </p:blipFill>
        <p:spPr bwMode="auto">
          <a:xfrm>
            <a:off x="838200" y="914400"/>
            <a:ext cx="7010400" cy="554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5891</TotalTime>
  <Words>3924</Words>
  <Application>Microsoft Office PowerPoint</Application>
  <PresentationFormat>On-screen Show (4:3)</PresentationFormat>
  <Paragraphs>446</Paragraphs>
  <Slides>62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Franklin Gothic Book</vt:lpstr>
      <vt:lpstr>Perpetua</vt:lpstr>
      <vt:lpstr>Symbol</vt:lpstr>
      <vt:lpstr>Times New Roman</vt:lpstr>
      <vt:lpstr>Verdana</vt:lpstr>
      <vt:lpstr>Wingdings</vt:lpstr>
      <vt:lpstr>Wingdings 2</vt:lpstr>
      <vt:lpstr>Equity</vt:lpstr>
      <vt:lpstr>Cấu trúc cơ bản của bộ VXL 8088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VD 2</vt:lpstr>
      <vt:lpstr>Địa chỉ logic và Địa chỉ vật lý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Yêu cầu nguồn điện và đặc tính vào/ra của 8088/8086</vt:lpstr>
      <vt:lpstr>PowerPoint Presentation</vt:lpstr>
      <vt:lpstr> </vt:lpstr>
      <vt:lpstr>Đặc điểm các tín hiệu của 8088</vt:lpstr>
      <vt:lpstr>Đặc điểm các tín hiệu của 8088</vt:lpstr>
      <vt:lpstr>Đặc điểm các tín hiệu của 8088</vt:lpstr>
      <vt:lpstr>PowerPoint Presentation</vt:lpstr>
      <vt:lpstr>PowerPoint Presentation</vt:lpstr>
      <vt:lpstr>PowerPoint Presentation</vt:lpstr>
      <vt:lpstr>PowerPoint Presentation</vt:lpstr>
      <vt:lpstr>PowerPoint Presentation</vt:lpstr>
      <vt:lpstr>Chế độ làm việc của CPU</vt:lpstr>
      <vt:lpstr>Chế độ MIN</vt:lpstr>
      <vt:lpstr>PowerPoint Presentation</vt:lpstr>
      <vt:lpstr>PowerPoint Presentation</vt:lpstr>
      <vt:lpstr>PowerPoint Presentation</vt:lpstr>
      <vt:lpstr>Chế độ MAX </vt:lpstr>
      <vt:lpstr>PowerPoint Presentation</vt:lpstr>
      <vt:lpstr>PowerPoint Presentation</vt:lpstr>
      <vt:lpstr>2  - MẠCH TẠO XUNG NHỊP 8284A </vt:lpstr>
      <vt:lpstr>Các tín hiệu của 8284</vt:lpstr>
      <vt:lpstr>PowerPoint Presentation</vt:lpstr>
      <vt:lpstr>PowerPoint Presentation</vt:lpstr>
      <vt:lpstr>PowerPoint Presentation</vt:lpstr>
      <vt:lpstr>Các tín hiệu của 8284</vt:lpstr>
      <vt:lpstr>PowerPoint Presentation</vt:lpstr>
      <vt:lpstr>PowerPoint Presentation</vt:lpstr>
      <vt:lpstr>Ghép nối giữa 8284A với bộ vi xử lý 8088</vt:lpstr>
      <vt:lpstr>3 . PHÂN KÊNH ĐỂ TÁCH THÔNG TIN VÀ VIỆC ĐỆM CHO CÁC BUS </vt:lpstr>
      <vt:lpstr> Tiến trình phân kênh</vt:lpstr>
      <vt:lpstr> </vt:lpstr>
      <vt:lpstr>Phân kênh CPU 8088</vt:lpstr>
      <vt:lpstr>PowerPoint Presentation</vt:lpstr>
      <vt:lpstr>2. Đệm bus</vt:lpstr>
      <vt:lpstr>Đệm bus  8088</vt:lpstr>
      <vt:lpstr>PowerPoint Presentation</vt:lpstr>
    </vt:vector>
  </TitlesOfParts>
  <Company>HVTL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HVTL</dc:creator>
  <cp:lastModifiedBy>Admin</cp:lastModifiedBy>
  <cp:revision>104</cp:revision>
  <dcterms:created xsi:type="dcterms:W3CDTF">2009-08-06T14:54:10Z</dcterms:created>
  <dcterms:modified xsi:type="dcterms:W3CDTF">2017-10-06T04:39:45Z</dcterms:modified>
</cp:coreProperties>
</file>