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63.xml" ContentType="application/vnd.openxmlformats-officedocument.presentationml.slide+xml"/>
  <Override PartName="/ppt/slides/slide66.xml" ContentType="application/vnd.openxmlformats-officedocument.presentationml.slide+xml"/>
  <Override PartName="/ppt/slides/slide61.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62.xml" ContentType="application/vnd.openxmlformats-officedocument.presentationml.slide+xml"/>
  <Override PartName="/ppt/slides/slide42.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3.xml" ContentType="application/vnd.openxmlformats-officedocument.presentationml.slide+xml"/>
  <Override PartName="/ppt/slides/slide41.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44.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53.xml" ContentType="application/vnd.openxmlformats-officedocument.presentationml.slide+xml"/>
  <Override PartName="/ppt/slides/slide56.xml" ContentType="application/vnd.openxmlformats-officedocument.presentationml.slide+xml"/>
  <Override PartName="/ppt/slides/slide51.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2.xml" ContentType="application/vnd.openxmlformats-officedocument.presentationml.slide+xml"/>
  <Override PartName="/ppt/slides/slide48.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4.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256" r:id="rId2"/>
    <p:sldId id="257" r:id="rId3"/>
    <p:sldId id="258" r:id="rId4"/>
    <p:sldId id="259" r:id="rId5"/>
    <p:sldId id="260" r:id="rId6"/>
    <p:sldId id="261" r:id="rId7"/>
    <p:sldId id="309" r:id="rId8"/>
    <p:sldId id="310" r:id="rId9"/>
    <p:sldId id="262" r:id="rId10"/>
    <p:sldId id="265" r:id="rId11"/>
    <p:sldId id="266" r:id="rId12"/>
    <p:sldId id="267" r:id="rId13"/>
    <p:sldId id="263" r:id="rId14"/>
    <p:sldId id="264" r:id="rId15"/>
    <p:sldId id="268" r:id="rId16"/>
    <p:sldId id="269" r:id="rId17"/>
    <p:sldId id="270" r:id="rId18"/>
    <p:sldId id="271" r:id="rId19"/>
    <p:sldId id="272" r:id="rId20"/>
    <p:sldId id="273" r:id="rId21"/>
    <p:sldId id="274" r:id="rId22"/>
    <p:sldId id="311" r:id="rId23"/>
    <p:sldId id="312" r:id="rId24"/>
    <p:sldId id="275" r:id="rId25"/>
    <p:sldId id="276" r:id="rId26"/>
    <p:sldId id="277" r:id="rId27"/>
    <p:sldId id="278" r:id="rId28"/>
    <p:sldId id="313" r:id="rId29"/>
    <p:sldId id="279" r:id="rId30"/>
    <p:sldId id="280" r:id="rId31"/>
    <p:sldId id="281" r:id="rId32"/>
    <p:sldId id="282" r:id="rId33"/>
    <p:sldId id="319" r:id="rId34"/>
    <p:sldId id="335" r:id="rId35"/>
    <p:sldId id="336" r:id="rId36"/>
    <p:sldId id="337" r:id="rId37"/>
    <p:sldId id="338" r:id="rId38"/>
    <p:sldId id="339" r:id="rId39"/>
    <p:sldId id="340" r:id="rId40"/>
    <p:sldId id="341" r:id="rId41"/>
    <p:sldId id="342" r:id="rId42"/>
    <p:sldId id="283" r:id="rId43"/>
    <p:sldId id="284" r:id="rId44"/>
    <p:sldId id="285" r:id="rId45"/>
    <p:sldId id="286" r:id="rId46"/>
    <p:sldId id="287" r:id="rId47"/>
    <p:sldId id="288" r:id="rId48"/>
    <p:sldId id="323" r:id="rId49"/>
    <p:sldId id="289" r:id="rId50"/>
    <p:sldId id="295" r:id="rId51"/>
    <p:sldId id="293" r:id="rId52"/>
    <p:sldId id="290" r:id="rId53"/>
    <p:sldId id="291" r:id="rId54"/>
    <p:sldId id="292" r:id="rId55"/>
    <p:sldId id="294" r:id="rId56"/>
    <p:sldId id="296" r:id="rId57"/>
    <p:sldId id="298" r:id="rId58"/>
    <p:sldId id="299" r:id="rId59"/>
    <p:sldId id="325" r:id="rId60"/>
    <p:sldId id="326" r:id="rId61"/>
    <p:sldId id="327" r:id="rId62"/>
    <p:sldId id="328" r:id="rId63"/>
    <p:sldId id="300" r:id="rId64"/>
    <p:sldId id="307" r:id="rId65"/>
    <p:sldId id="303" r:id="rId66"/>
    <p:sldId id="308" r:id="rId67"/>
    <p:sldId id="302" r:id="rId68"/>
    <p:sldId id="304" r:id="rId69"/>
    <p:sldId id="305" r:id="rId70"/>
    <p:sldId id="306" r:id="rId71"/>
    <p:sldId id="329" r:id="rId72"/>
    <p:sldId id="330" r:id="rId73"/>
    <p:sldId id="331" r:id="rId74"/>
    <p:sldId id="332" r:id="rId75"/>
    <p:sldId id="333" r:id="rId76"/>
    <p:sldId id="334" r:id="rId77"/>
    <p:sldId id="343" r:id="rId78"/>
    <p:sldId id="344"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129" autoAdjust="0"/>
  </p:normalViewPr>
  <p:slideViewPr>
    <p:cSldViewPr snapToGrid="0">
      <p:cViewPr varScale="1">
        <p:scale>
          <a:sx n="73" d="100"/>
          <a:sy n="73" d="100"/>
        </p:scale>
        <p:origin x="61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86"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customXml" Target="../customXml/item3.xml"/><Relationship Id="rId61" Type="http://schemas.openxmlformats.org/officeDocument/2006/relationships/slide" Target="slides/slide60.xml"/><Relationship Id="rId8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F22A89-A3C6-40AC-A7F2-7C4F93D81C98}" type="datetimeFigureOut">
              <a:rPr lang="en-US" smtClean="0"/>
              <a:t>10/22/2020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ABABB4-D3F1-41F5-B875-5CC21CC348B3}" type="slidenum">
              <a:rPr lang="en-US" smtClean="0"/>
              <a:t>‹#›</a:t>
            </a:fld>
            <a:endParaRPr lang="en-US"/>
          </a:p>
        </p:txBody>
      </p:sp>
    </p:spTree>
    <p:extLst>
      <p:ext uri="{BB962C8B-B14F-4D97-AF65-F5344CB8AC3E}">
        <p14:creationId xmlns:p14="http://schemas.microsoft.com/office/powerpoint/2010/main" val="511976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   </a:t>
            </a:r>
            <a:r>
              <a:rPr lang="en-US" dirty="0" err="1"/>
              <a:t>vc</a:t>
            </a:r>
            <a:endParaRPr lang="en-US" dirty="0"/>
          </a:p>
        </p:txBody>
      </p:sp>
      <p:sp>
        <p:nvSpPr>
          <p:cNvPr id="4" name="Slide Number Placeholder 3"/>
          <p:cNvSpPr>
            <a:spLocks noGrp="1"/>
          </p:cNvSpPr>
          <p:nvPr>
            <p:ph type="sldNum" sz="quarter" idx="10"/>
          </p:nvPr>
        </p:nvSpPr>
        <p:spPr/>
        <p:txBody>
          <a:bodyPr/>
          <a:lstStyle/>
          <a:p>
            <a:fld id="{F4ABABB4-D3F1-41F5-B875-5CC21CC348B3}" type="slidenum">
              <a:rPr lang="en-US" smtClean="0"/>
              <a:t>14</a:t>
            </a:fld>
            <a:endParaRPr lang="en-US"/>
          </a:p>
        </p:txBody>
      </p:sp>
    </p:spTree>
    <p:extLst>
      <p:ext uri="{BB962C8B-B14F-4D97-AF65-F5344CB8AC3E}">
        <p14:creationId xmlns:p14="http://schemas.microsoft.com/office/powerpoint/2010/main" val="168845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BABB4-D3F1-41F5-B875-5CC21CC348B3}" type="slidenum">
              <a:rPr lang="en-US" smtClean="0"/>
              <a:t>40</a:t>
            </a:fld>
            <a:endParaRPr lang="en-US"/>
          </a:p>
        </p:txBody>
      </p:sp>
    </p:spTree>
    <p:extLst>
      <p:ext uri="{BB962C8B-B14F-4D97-AF65-F5344CB8AC3E}">
        <p14:creationId xmlns:p14="http://schemas.microsoft.com/office/powerpoint/2010/main" val="494857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BABB4-D3F1-41F5-B875-5CC21CC348B3}" type="slidenum">
              <a:rPr lang="en-US" smtClean="0"/>
              <a:t>51</a:t>
            </a:fld>
            <a:endParaRPr lang="en-US"/>
          </a:p>
        </p:txBody>
      </p:sp>
    </p:spTree>
    <p:extLst>
      <p:ext uri="{BB962C8B-B14F-4D97-AF65-F5344CB8AC3E}">
        <p14:creationId xmlns:p14="http://schemas.microsoft.com/office/powerpoint/2010/main" val="931544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BABB4-D3F1-41F5-B875-5CC21CC348B3}" type="slidenum">
              <a:rPr lang="en-US" smtClean="0"/>
              <a:t>53</a:t>
            </a:fld>
            <a:endParaRPr lang="en-US"/>
          </a:p>
        </p:txBody>
      </p:sp>
    </p:spTree>
    <p:extLst>
      <p:ext uri="{BB962C8B-B14F-4D97-AF65-F5344CB8AC3E}">
        <p14:creationId xmlns:p14="http://schemas.microsoft.com/office/powerpoint/2010/main" val="1906887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6CA4F1F-B74D-4B5F-A65C-FB1F15A2F166}"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77D22-02B4-4157-8C92-449B5BCD2076}" type="slidenum">
              <a:rPr lang="en-US" smtClean="0"/>
              <a:t>‹#›</a:t>
            </a:fld>
            <a:endParaRPr lang="en-US"/>
          </a:p>
        </p:txBody>
      </p:sp>
    </p:spTree>
    <p:extLst>
      <p:ext uri="{BB962C8B-B14F-4D97-AF65-F5344CB8AC3E}">
        <p14:creationId xmlns:p14="http://schemas.microsoft.com/office/powerpoint/2010/main" val="1034677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CA4F1F-B74D-4B5F-A65C-FB1F15A2F166}"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77D22-02B4-4157-8C92-449B5BCD2076}" type="slidenum">
              <a:rPr lang="en-US" smtClean="0"/>
              <a:t>‹#›</a:t>
            </a:fld>
            <a:endParaRPr lang="en-US"/>
          </a:p>
        </p:txBody>
      </p:sp>
    </p:spTree>
    <p:extLst>
      <p:ext uri="{BB962C8B-B14F-4D97-AF65-F5344CB8AC3E}">
        <p14:creationId xmlns:p14="http://schemas.microsoft.com/office/powerpoint/2010/main" val="1018913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CA4F1F-B74D-4B5F-A65C-FB1F15A2F166}"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77D22-02B4-4157-8C92-449B5BCD2076}" type="slidenum">
              <a:rPr lang="en-US" smtClean="0"/>
              <a:t>‹#›</a:t>
            </a:fld>
            <a:endParaRPr lang="en-US"/>
          </a:p>
        </p:txBody>
      </p:sp>
    </p:spTree>
    <p:extLst>
      <p:ext uri="{BB962C8B-B14F-4D97-AF65-F5344CB8AC3E}">
        <p14:creationId xmlns:p14="http://schemas.microsoft.com/office/powerpoint/2010/main" val="2404946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CA4F1F-B74D-4B5F-A65C-FB1F15A2F166}"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77D22-02B4-4157-8C92-449B5BCD2076}" type="slidenum">
              <a:rPr lang="en-US" smtClean="0"/>
              <a:t>‹#›</a:t>
            </a:fld>
            <a:endParaRPr lang="en-US"/>
          </a:p>
        </p:txBody>
      </p:sp>
    </p:spTree>
    <p:extLst>
      <p:ext uri="{BB962C8B-B14F-4D97-AF65-F5344CB8AC3E}">
        <p14:creationId xmlns:p14="http://schemas.microsoft.com/office/powerpoint/2010/main" val="4132558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CA4F1F-B74D-4B5F-A65C-FB1F15A2F166}"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77D22-02B4-4157-8C92-449B5BCD2076}" type="slidenum">
              <a:rPr lang="en-US" smtClean="0"/>
              <a:t>‹#›</a:t>
            </a:fld>
            <a:endParaRPr lang="en-US"/>
          </a:p>
        </p:txBody>
      </p:sp>
    </p:spTree>
    <p:extLst>
      <p:ext uri="{BB962C8B-B14F-4D97-AF65-F5344CB8AC3E}">
        <p14:creationId xmlns:p14="http://schemas.microsoft.com/office/powerpoint/2010/main" val="1702057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6CA4F1F-B74D-4B5F-A65C-FB1F15A2F166}" type="datetimeFigureOut">
              <a:rPr lang="en-US" smtClean="0"/>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577D22-02B4-4157-8C92-449B5BCD2076}" type="slidenum">
              <a:rPr lang="en-US" smtClean="0"/>
              <a:t>‹#›</a:t>
            </a:fld>
            <a:endParaRPr lang="en-US"/>
          </a:p>
        </p:txBody>
      </p:sp>
    </p:spTree>
    <p:extLst>
      <p:ext uri="{BB962C8B-B14F-4D97-AF65-F5344CB8AC3E}">
        <p14:creationId xmlns:p14="http://schemas.microsoft.com/office/powerpoint/2010/main" val="1079041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6CA4F1F-B74D-4B5F-A65C-FB1F15A2F166}" type="datetimeFigureOut">
              <a:rPr lang="en-US" smtClean="0"/>
              <a:t>10/22/2020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577D22-02B4-4157-8C92-449B5BCD2076}" type="slidenum">
              <a:rPr lang="en-US" smtClean="0"/>
              <a:t>‹#›</a:t>
            </a:fld>
            <a:endParaRPr lang="en-US"/>
          </a:p>
        </p:txBody>
      </p:sp>
    </p:spTree>
    <p:extLst>
      <p:ext uri="{BB962C8B-B14F-4D97-AF65-F5344CB8AC3E}">
        <p14:creationId xmlns:p14="http://schemas.microsoft.com/office/powerpoint/2010/main" val="2617715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6CA4F1F-B74D-4B5F-A65C-FB1F15A2F166}" type="datetimeFigureOut">
              <a:rPr lang="en-US" smtClean="0"/>
              <a:t>10/22/2020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577D22-02B4-4157-8C92-449B5BCD2076}" type="slidenum">
              <a:rPr lang="en-US" smtClean="0"/>
              <a:t>‹#›</a:t>
            </a:fld>
            <a:endParaRPr lang="en-US"/>
          </a:p>
        </p:txBody>
      </p:sp>
    </p:spTree>
    <p:extLst>
      <p:ext uri="{BB962C8B-B14F-4D97-AF65-F5344CB8AC3E}">
        <p14:creationId xmlns:p14="http://schemas.microsoft.com/office/powerpoint/2010/main" val="2455367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CA4F1F-B74D-4B5F-A65C-FB1F15A2F166}" type="datetimeFigureOut">
              <a:rPr lang="en-US" smtClean="0"/>
              <a:t>10/22/2020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577D22-02B4-4157-8C92-449B5BCD2076}" type="slidenum">
              <a:rPr lang="en-US" smtClean="0"/>
              <a:t>‹#›</a:t>
            </a:fld>
            <a:endParaRPr lang="en-US"/>
          </a:p>
        </p:txBody>
      </p:sp>
    </p:spTree>
    <p:extLst>
      <p:ext uri="{BB962C8B-B14F-4D97-AF65-F5344CB8AC3E}">
        <p14:creationId xmlns:p14="http://schemas.microsoft.com/office/powerpoint/2010/main" val="3006769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6CA4F1F-B74D-4B5F-A65C-FB1F15A2F166}" type="datetimeFigureOut">
              <a:rPr lang="en-US" smtClean="0"/>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577D22-02B4-4157-8C92-449B5BCD2076}" type="slidenum">
              <a:rPr lang="en-US" smtClean="0"/>
              <a:t>‹#›</a:t>
            </a:fld>
            <a:endParaRPr lang="en-US"/>
          </a:p>
        </p:txBody>
      </p:sp>
    </p:spTree>
    <p:extLst>
      <p:ext uri="{BB962C8B-B14F-4D97-AF65-F5344CB8AC3E}">
        <p14:creationId xmlns:p14="http://schemas.microsoft.com/office/powerpoint/2010/main" val="314262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6CA4F1F-B74D-4B5F-A65C-FB1F15A2F166}" type="datetimeFigureOut">
              <a:rPr lang="en-US" smtClean="0"/>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577D22-02B4-4157-8C92-449B5BCD2076}" type="slidenum">
              <a:rPr lang="en-US" smtClean="0"/>
              <a:t>‹#›</a:t>
            </a:fld>
            <a:endParaRPr lang="en-US"/>
          </a:p>
        </p:txBody>
      </p:sp>
    </p:spTree>
    <p:extLst>
      <p:ext uri="{BB962C8B-B14F-4D97-AF65-F5344CB8AC3E}">
        <p14:creationId xmlns:p14="http://schemas.microsoft.com/office/powerpoint/2010/main" val="2886101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CA4F1F-B74D-4B5F-A65C-FB1F15A2F166}" type="datetimeFigureOut">
              <a:rPr lang="en-US" smtClean="0"/>
              <a:t>10/22/2020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577D22-02B4-4157-8C92-449B5BCD2076}" type="slidenum">
              <a:rPr lang="en-US" smtClean="0"/>
              <a:t>‹#›</a:t>
            </a:fld>
            <a:endParaRPr lang="en-US"/>
          </a:p>
        </p:txBody>
      </p:sp>
    </p:spTree>
    <p:extLst>
      <p:ext uri="{BB962C8B-B14F-4D97-AF65-F5344CB8AC3E}">
        <p14:creationId xmlns:p14="http://schemas.microsoft.com/office/powerpoint/2010/main" val="2322619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techblog.vn/encryption-de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2.xml"/><Relationship Id="rId6" Type="http://schemas.openxmlformats.org/officeDocument/2006/relationships/image" Target="../media/image35.emf"/><Relationship Id="rId5" Type="http://schemas.openxmlformats.org/officeDocument/2006/relationships/image" Target="../media/image34.emf"/><Relationship Id="rId4" Type="http://schemas.openxmlformats.org/officeDocument/2006/relationships/image" Target="../media/image33.emf"/></Relationships>
</file>

<file path=ppt/slides/_rels/slide3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3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3.emf"/></Relationships>
</file>

<file path=ppt/slides/_rels/slide41.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52.emf"/></Relationships>
</file>

<file path=ppt/slides/_rels/slide46.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5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6.emf"/></Relationships>
</file>

<file path=ppt/slides/_rels/slide54.xml.rels><?xml version="1.0" encoding="UTF-8" standalone="yes"?>
<Relationships xmlns="http://schemas.openxmlformats.org/package/2006/relationships"><Relationship Id="rId3" Type="http://schemas.openxmlformats.org/officeDocument/2006/relationships/hyperlink" Target="https://en.wikipedia.org/wiki/Modular_multiplicative_inverse" TargetMode="External"/><Relationship Id="rId2" Type="http://schemas.openxmlformats.org/officeDocument/2006/relationships/hyperlink" Target="https://vi.wikipedia.org/wiki/S%E1%BB%91_nguy%C3%AAn_t%E1%BB%91_c%C3%B9ng_nhau"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1.em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3.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image" Target="../media/image45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91.png"/><Relationship Id="rId2" Type="http://schemas.openxmlformats.org/officeDocument/2006/relationships/image" Target="../media/image48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1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1719618"/>
          </a:xfrm>
          <a:solidFill>
            <a:srgbClr val="00B0F0"/>
          </a:solidFill>
        </p:spPr>
        <p:txBody>
          <a:bodyPr>
            <a:normAutofit fontScale="90000"/>
          </a:bodyPr>
          <a:lstStyle/>
          <a:p>
            <a:r>
              <a:rPr lang="en-US" dirty="0" err="1">
                <a:solidFill>
                  <a:srgbClr val="FF0000"/>
                </a:solidFill>
              </a:rPr>
              <a:t>Chương</a:t>
            </a:r>
            <a:r>
              <a:rPr lang="en-US" dirty="0">
                <a:solidFill>
                  <a:srgbClr val="FF0000"/>
                </a:solidFill>
              </a:rPr>
              <a:t> 2. </a:t>
            </a:r>
            <a:r>
              <a:rPr lang="en-US" dirty="0" err="1">
                <a:solidFill>
                  <a:srgbClr val="FF0000"/>
                </a:solidFill>
              </a:rPr>
              <a:t>Mật</a:t>
            </a:r>
            <a:r>
              <a:rPr lang="en-US" dirty="0">
                <a:solidFill>
                  <a:srgbClr val="FF0000"/>
                </a:solidFill>
              </a:rPr>
              <a:t> </a:t>
            </a:r>
            <a:r>
              <a:rPr lang="en-US" dirty="0" err="1">
                <a:solidFill>
                  <a:srgbClr val="FF0000"/>
                </a:solidFill>
              </a:rPr>
              <a:t>mã</a:t>
            </a:r>
            <a:r>
              <a:rPr lang="en-US" dirty="0">
                <a:solidFill>
                  <a:srgbClr val="FF0000"/>
                </a:solidFill>
              </a:rPr>
              <a:t> </a:t>
            </a:r>
            <a:r>
              <a:rPr lang="en-US" dirty="0" err="1">
                <a:solidFill>
                  <a:srgbClr val="FF0000"/>
                </a:solidFill>
              </a:rPr>
              <a:t>khối</a:t>
            </a:r>
            <a:r>
              <a:rPr lang="en-US" dirty="0">
                <a:solidFill>
                  <a:srgbClr val="FF0000"/>
                </a:solidFill>
              </a:rPr>
              <a:t> </a:t>
            </a:r>
            <a:br>
              <a:rPr lang="en-US" dirty="0">
                <a:solidFill>
                  <a:srgbClr val="FF0000"/>
                </a:solidFill>
              </a:rPr>
            </a:br>
            <a:r>
              <a:rPr lang="en-US" dirty="0" err="1">
                <a:solidFill>
                  <a:srgbClr val="FF0000"/>
                </a:solidFill>
              </a:rPr>
              <a:t>và</a:t>
            </a:r>
            <a:r>
              <a:rPr lang="en-US" dirty="0">
                <a:solidFill>
                  <a:srgbClr val="FF0000"/>
                </a:solidFill>
              </a:rPr>
              <a:t> </a:t>
            </a:r>
            <a:r>
              <a:rPr lang="en-US" dirty="0" err="1">
                <a:solidFill>
                  <a:srgbClr val="FF0000"/>
                </a:solidFill>
              </a:rPr>
              <a:t>mật</a:t>
            </a:r>
            <a:r>
              <a:rPr lang="en-US" dirty="0">
                <a:solidFill>
                  <a:srgbClr val="FF0000"/>
                </a:solidFill>
              </a:rPr>
              <a:t> </a:t>
            </a:r>
            <a:r>
              <a:rPr lang="en-US" dirty="0" err="1">
                <a:solidFill>
                  <a:srgbClr val="FF0000"/>
                </a:solidFill>
              </a:rPr>
              <a:t>mã</a:t>
            </a:r>
            <a:r>
              <a:rPr lang="en-US" dirty="0">
                <a:solidFill>
                  <a:srgbClr val="FF0000"/>
                </a:solidFill>
              </a:rPr>
              <a:t> </a:t>
            </a:r>
            <a:r>
              <a:rPr lang="en-US" dirty="0" err="1">
                <a:solidFill>
                  <a:srgbClr val="FF0000"/>
                </a:solidFill>
              </a:rPr>
              <a:t>khối</a:t>
            </a:r>
            <a:r>
              <a:rPr lang="en-US" dirty="0">
                <a:solidFill>
                  <a:srgbClr val="FF0000"/>
                </a:solidFill>
              </a:rPr>
              <a:t> </a:t>
            </a:r>
            <a:r>
              <a:rPr lang="en-US" dirty="0" err="1">
                <a:solidFill>
                  <a:srgbClr val="FF0000"/>
                </a:solidFill>
              </a:rPr>
              <a:t>đối</a:t>
            </a:r>
            <a:r>
              <a:rPr lang="en-US" dirty="0">
                <a:solidFill>
                  <a:srgbClr val="FF0000"/>
                </a:solidFill>
              </a:rPr>
              <a:t> </a:t>
            </a:r>
            <a:r>
              <a:rPr lang="en-US" dirty="0" err="1">
                <a:solidFill>
                  <a:srgbClr val="FF0000"/>
                </a:solidFill>
              </a:rPr>
              <a:t>xứng</a:t>
            </a:r>
            <a:endParaRPr lang="en-US" dirty="0">
              <a:solidFill>
                <a:srgbClr val="FF0000"/>
              </a:solidFill>
            </a:endParaRPr>
          </a:p>
        </p:txBody>
      </p:sp>
      <p:sp>
        <p:nvSpPr>
          <p:cNvPr id="3" name="Subtitle 2"/>
          <p:cNvSpPr>
            <a:spLocks noGrp="1"/>
          </p:cNvSpPr>
          <p:nvPr>
            <p:ph type="subTitle" idx="1"/>
          </p:nvPr>
        </p:nvSpPr>
        <p:spPr>
          <a:xfrm>
            <a:off x="1524000" y="2947916"/>
            <a:ext cx="9144000" cy="2309884"/>
          </a:xfrm>
        </p:spPr>
        <p:txBody>
          <a:bodyPr>
            <a:normAutofit/>
          </a:bodyPr>
          <a:lstStyle/>
          <a:p>
            <a:pPr algn="l"/>
            <a:r>
              <a:rPr lang="en-US" sz="3200" dirty="0">
                <a:latin typeface="Times New Roman" panose="02020603050405020304" pitchFamily="18" charset="0"/>
                <a:cs typeface="Times New Roman" panose="02020603050405020304" pitchFamily="18" charset="0"/>
              </a:rPr>
              <a:t>2.1. </a:t>
            </a:r>
            <a:r>
              <a:rPr lang="en-US" sz="3200" dirty="0" err="1">
                <a:latin typeface="Times New Roman" panose="02020603050405020304" pitchFamily="18" charset="0"/>
                <a:cs typeface="Times New Roman" panose="02020603050405020304" pitchFamily="18" charset="0"/>
              </a:rPr>
              <a:t>Khái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niệm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nguyên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thiết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kế</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sở</a:t>
            </a:r>
            <a:endParaRPr lang="en-US" sz="3200" dirty="0">
              <a:latin typeface="Times New Roman" panose="02020603050405020304" pitchFamily="18" charset="0"/>
              <a:cs typeface="Times New Roman" panose="02020603050405020304" pitchFamily="18" charset="0"/>
            </a:endParaRPr>
          </a:p>
          <a:p>
            <a:pPr algn="l"/>
            <a:r>
              <a:rPr lang="en-US" sz="3200" dirty="0">
                <a:latin typeface="Times New Roman" panose="02020603050405020304" pitchFamily="18" charset="0"/>
                <a:cs typeface="Times New Roman" panose="02020603050405020304" pitchFamily="18" charset="0"/>
              </a:rPr>
              <a:t>2.2. </a:t>
            </a:r>
            <a:r>
              <a:rPr lang="en-US" sz="3200" dirty="0" err="1">
                <a:latin typeface="Times New Roman" panose="02020603050405020304" pitchFamily="18" charset="0"/>
                <a:cs typeface="Times New Roman" panose="02020603050405020304" pitchFamily="18" charset="0"/>
              </a:rPr>
              <a:t>Chuẩn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mật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mã</a:t>
            </a:r>
            <a:r>
              <a:rPr lang="en-US" sz="3200" dirty="0">
                <a:latin typeface="Times New Roman" panose="02020603050405020304" pitchFamily="18" charset="0"/>
                <a:cs typeface="Times New Roman" panose="02020603050405020304" pitchFamily="18" charset="0"/>
              </a:rPr>
              <a:t> DES</a:t>
            </a:r>
          </a:p>
        </p:txBody>
      </p:sp>
    </p:spTree>
    <p:extLst>
      <p:ext uri="{BB962C8B-B14F-4D97-AF65-F5344CB8AC3E}">
        <p14:creationId xmlns:p14="http://schemas.microsoft.com/office/powerpoint/2010/main" val="98548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23566" y="0"/>
            <a:ext cx="11544868" cy="887104"/>
          </a:xfrm>
          <a:prstGeom prst="rect">
            <a:avLst/>
          </a:prstGeom>
          <a:solidFill>
            <a:schemeClr val="accent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Times New Roman" panose="02020603050405020304" pitchFamily="18" charset="0"/>
                <a:cs typeface="Times New Roman" panose="02020603050405020304" pitchFamily="18" charset="0"/>
              </a:rPr>
              <a:t>2.2. </a:t>
            </a:r>
            <a:r>
              <a:rPr lang="en-US" b="1" dirty="0" err="1">
                <a:latin typeface="Times New Roman" panose="02020603050405020304" pitchFamily="18" charset="0"/>
                <a:cs typeface="Times New Roman" panose="02020603050405020304" pitchFamily="18" charset="0"/>
              </a:rPr>
              <a:t>Chuẩn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mã</a:t>
            </a:r>
            <a:r>
              <a:rPr lang="en-US" b="1" dirty="0">
                <a:latin typeface="Times New Roman" panose="02020603050405020304" pitchFamily="18" charset="0"/>
                <a:cs typeface="Times New Roman" panose="02020603050405020304" pitchFamily="18" charset="0"/>
              </a:rPr>
              <a:t> DES</a:t>
            </a:r>
          </a:p>
        </p:txBody>
      </p:sp>
      <p:sp>
        <p:nvSpPr>
          <p:cNvPr id="5" name="Content Placeholder 4"/>
          <p:cNvSpPr>
            <a:spLocks noGrp="1"/>
          </p:cNvSpPr>
          <p:nvPr>
            <p:ph idx="1"/>
          </p:nvPr>
        </p:nvSpPr>
        <p:spPr>
          <a:xfrm>
            <a:off x="838200" y="1045029"/>
            <a:ext cx="10515600" cy="5131934"/>
          </a:xfrm>
        </p:spPr>
        <p:txBody>
          <a:bodyPr/>
          <a:lstStyle/>
          <a:p>
            <a:r>
              <a:rPr lang="en-US" dirty="0" err="1"/>
              <a:t>Tổng</a:t>
            </a:r>
            <a:r>
              <a:rPr lang="en-US" dirty="0"/>
              <a:t> </a:t>
            </a:r>
            <a:r>
              <a:rPr lang="en-US" dirty="0" err="1"/>
              <a:t>quát</a:t>
            </a:r>
            <a:r>
              <a:rPr lang="en-US" dirty="0"/>
              <a:t> </a:t>
            </a:r>
            <a:r>
              <a:rPr lang="en-US" dirty="0" err="1"/>
              <a:t>sơ</a:t>
            </a:r>
            <a:r>
              <a:rPr lang="en-US" dirty="0"/>
              <a:t> </a:t>
            </a:r>
            <a:r>
              <a:rPr lang="en-US" dirty="0" err="1"/>
              <a:t>đồ</a:t>
            </a:r>
            <a:r>
              <a:rPr lang="en-US" dirty="0"/>
              <a:t> DES</a:t>
            </a:r>
          </a:p>
          <a:p>
            <a:endParaRPr lang="en-US" dirty="0"/>
          </a:p>
          <a:p>
            <a:endParaRPr lang="en-US" dirty="0"/>
          </a:p>
          <a:p>
            <a:endParaRPr lang="en-US" dirty="0"/>
          </a:p>
          <a:p>
            <a:endParaRPr lang="en-US" dirty="0"/>
          </a:p>
          <a:p>
            <a:endParaRPr lang="en-US" dirty="0"/>
          </a:p>
          <a:p>
            <a:endParaRPr lang="en-US" dirty="0"/>
          </a:p>
          <a:p>
            <a:endParaRPr lang="en-US" dirty="0"/>
          </a:p>
          <a:p>
            <a:r>
              <a:rPr lang="en-US" dirty="0" err="1"/>
              <a:t>Các</a:t>
            </a:r>
            <a:r>
              <a:rPr lang="en-US" dirty="0"/>
              <a:t> bit </a:t>
            </a:r>
            <a:r>
              <a:rPr lang="en-US" dirty="0" err="1"/>
              <a:t>số</a:t>
            </a:r>
            <a:r>
              <a:rPr lang="en-US" dirty="0"/>
              <a:t> 8, 16, 24,32, 40, 48, 56,64 </a:t>
            </a:r>
            <a:r>
              <a:rPr lang="en-US" dirty="0" err="1"/>
              <a:t>ko</a:t>
            </a:r>
            <a:r>
              <a:rPr lang="en-US" dirty="0"/>
              <a:t> </a:t>
            </a:r>
            <a:r>
              <a:rPr lang="en-US" dirty="0" err="1"/>
              <a:t>mã</a:t>
            </a:r>
            <a:r>
              <a:rPr lang="en-US" dirty="0"/>
              <a:t> </a:t>
            </a:r>
            <a:r>
              <a:rPr lang="en-US" dirty="0" err="1"/>
              <a:t>hóa</a:t>
            </a:r>
            <a:r>
              <a:rPr lang="en-US" dirty="0"/>
              <a:t>.</a:t>
            </a:r>
          </a:p>
          <a:p>
            <a:endParaRPr lang="en-US" dirty="0"/>
          </a:p>
        </p:txBody>
      </p:sp>
      <p:pic>
        <p:nvPicPr>
          <p:cNvPr id="7" name="Picture 2" descr="https://viblo.asia/uploads/7f101e14-d1d0-4e0c-a2ec-57437511f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947" y="1625601"/>
            <a:ext cx="5470106" cy="3280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064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anim calcmode="lin" valueType="num">
                                      <p:cBhvr additive="base">
                                        <p:cTn id="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17600"/>
            <a:ext cx="10515600" cy="5059363"/>
          </a:xfrm>
        </p:spPr>
        <p:txBody>
          <a:bodyPr>
            <a:normAutofit fontScale="92500"/>
          </a:bodyPr>
          <a:lstStyle/>
          <a:p>
            <a:pPr algn="just" fontAlgn="base"/>
            <a:r>
              <a:rPr lang="vi-VN" b="0" i="0" dirty="0">
                <a:solidFill>
                  <a:srgbClr val="000000"/>
                </a:solidFill>
                <a:effectLst/>
                <a:latin typeface="Noto Serif"/>
              </a:rPr>
              <a:t>DES là thuật toán mã hóa theo khối, nó xử lý từng khối thông tin của bản rõ có độ dài xác định là 64 bit. Trước khi đi vào 16 chu trình chính, khối dữ liệu cần bảo mật sẽ được tách ra thành từng khối 64 bit, và từng khối 64 bit này sẽ lần lượt được đưa vào 16 vòng mã hóa DES để thực hiện.</a:t>
            </a:r>
            <a:endParaRPr lang="en-US" b="0" i="0" dirty="0">
              <a:solidFill>
                <a:srgbClr val="000000"/>
              </a:solidFill>
              <a:effectLst/>
              <a:latin typeface="Noto Serif"/>
            </a:endParaRPr>
          </a:p>
          <a:p>
            <a:pPr algn="just" fontAlgn="base"/>
            <a:r>
              <a:rPr lang="vi-VN" b="1" i="0" dirty="0">
                <a:solidFill>
                  <a:srgbClr val="000000"/>
                </a:solidFill>
                <a:effectLst/>
                <a:latin typeface="Roboto"/>
              </a:rPr>
              <a:t>Input:</a:t>
            </a:r>
            <a:r>
              <a:rPr lang="vi-VN" b="0" i="0" dirty="0">
                <a:solidFill>
                  <a:srgbClr val="000000"/>
                </a:solidFill>
                <a:effectLst/>
                <a:latin typeface="Noto Serif"/>
              </a:rPr>
              <a:t> Bản rõ là một khối 64 bit </a:t>
            </a:r>
            <a:r>
              <a:rPr lang="en-US" b="0" i="0" dirty="0">
                <a:solidFill>
                  <a:srgbClr val="000000"/>
                </a:solidFill>
                <a:effectLst/>
                <a:latin typeface="Noto Serif"/>
              </a:rPr>
              <a:t> </a:t>
            </a:r>
            <a:r>
              <a:rPr lang="vi-VN" b="0" i="0" dirty="0">
                <a:solidFill>
                  <a:srgbClr val="000000"/>
                </a:solidFill>
                <a:effectLst/>
                <a:latin typeface="Noto Serif"/>
              </a:rPr>
              <a:t>M = m</a:t>
            </a:r>
            <a:r>
              <a:rPr lang="en-US" b="0" i="0" dirty="0">
                <a:solidFill>
                  <a:srgbClr val="000000"/>
                </a:solidFill>
                <a:effectLst/>
                <a:latin typeface="Noto Serif"/>
              </a:rPr>
              <a:t>1</a:t>
            </a:r>
            <a:r>
              <a:rPr lang="vi-VN" b="0" i="0" dirty="0">
                <a:solidFill>
                  <a:srgbClr val="000000"/>
                </a:solidFill>
                <a:effectLst/>
                <a:latin typeface="Noto Serif"/>
              </a:rPr>
              <a:t>m2…m6</a:t>
            </a:r>
            <a:r>
              <a:rPr lang="en-US" b="0" i="0" dirty="0">
                <a:solidFill>
                  <a:srgbClr val="000000"/>
                </a:solidFill>
                <a:effectLst/>
                <a:latin typeface="Noto Serif"/>
              </a:rPr>
              <a:t>4</a:t>
            </a:r>
            <a:r>
              <a:rPr lang="vi-VN" b="0" i="0" dirty="0">
                <a:solidFill>
                  <a:srgbClr val="000000"/>
                </a:solidFill>
                <a:effectLst/>
                <a:latin typeface="Noto Serif"/>
              </a:rPr>
              <a:t>, </a:t>
            </a:r>
            <a:endParaRPr lang="en-US" b="0" i="0" dirty="0">
              <a:solidFill>
                <a:srgbClr val="000000"/>
              </a:solidFill>
              <a:effectLst/>
              <a:latin typeface="Noto Serif"/>
            </a:endParaRPr>
          </a:p>
          <a:p>
            <a:pPr marL="0" indent="0" algn="just" fontAlgn="base">
              <a:buNone/>
            </a:pPr>
            <a:r>
              <a:rPr lang="en-US" dirty="0">
                <a:solidFill>
                  <a:srgbClr val="000000"/>
                </a:solidFill>
                <a:latin typeface="Noto Serif"/>
              </a:rPr>
              <a:t>    </a:t>
            </a:r>
            <a:r>
              <a:rPr lang="vi-VN" b="0" i="0" dirty="0">
                <a:solidFill>
                  <a:srgbClr val="000000"/>
                </a:solidFill>
                <a:effectLst/>
                <a:latin typeface="Noto Serif"/>
              </a:rPr>
              <a:t>khóa 64 bit K = k</a:t>
            </a:r>
            <a:r>
              <a:rPr lang="en-US" b="0" i="0" dirty="0">
                <a:solidFill>
                  <a:srgbClr val="000000"/>
                </a:solidFill>
                <a:effectLst/>
                <a:latin typeface="Noto Serif"/>
              </a:rPr>
              <a:t>1</a:t>
            </a:r>
            <a:r>
              <a:rPr lang="vi-VN" b="0" i="0" dirty="0">
                <a:solidFill>
                  <a:srgbClr val="000000"/>
                </a:solidFill>
                <a:effectLst/>
                <a:latin typeface="Noto Serif"/>
              </a:rPr>
              <a:t>k2…k6</a:t>
            </a:r>
            <a:r>
              <a:rPr lang="en-US" b="0" i="0" dirty="0">
                <a:solidFill>
                  <a:srgbClr val="000000"/>
                </a:solidFill>
                <a:effectLst/>
                <a:latin typeface="Noto Serif"/>
              </a:rPr>
              <a:t>4</a:t>
            </a:r>
            <a:r>
              <a:rPr lang="vi-VN" b="0" i="0" dirty="0">
                <a:solidFill>
                  <a:srgbClr val="000000"/>
                </a:solidFill>
                <a:effectLst/>
                <a:latin typeface="Noto Serif"/>
              </a:rPr>
              <a:t>.</a:t>
            </a:r>
            <a:endParaRPr lang="en-US" b="0" i="0" dirty="0">
              <a:solidFill>
                <a:srgbClr val="000000"/>
              </a:solidFill>
              <a:effectLst/>
              <a:latin typeface="Noto Serif"/>
            </a:endParaRPr>
          </a:p>
          <a:p>
            <a:pPr marL="0" indent="0" algn="just" fontAlgn="base">
              <a:buNone/>
            </a:pPr>
            <a:r>
              <a:rPr lang="vi-VN" b="1" i="0" dirty="0">
                <a:solidFill>
                  <a:srgbClr val="000000"/>
                </a:solidFill>
                <a:effectLst/>
                <a:latin typeface="Roboto"/>
              </a:rPr>
              <a:t>Output:</a:t>
            </a:r>
            <a:r>
              <a:rPr lang="vi-VN" b="0" i="0" dirty="0">
                <a:solidFill>
                  <a:srgbClr val="000000"/>
                </a:solidFill>
                <a:effectLst/>
                <a:latin typeface="Noto Serif"/>
              </a:rPr>
              <a:t> Bản mã 64 bit C = c</a:t>
            </a:r>
            <a:r>
              <a:rPr lang="en-US" b="0" i="0" dirty="0">
                <a:solidFill>
                  <a:srgbClr val="000000"/>
                </a:solidFill>
                <a:effectLst/>
                <a:latin typeface="Noto Serif"/>
              </a:rPr>
              <a:t>1</a:t>
            </a:r>
            <a:r>
              <a:rPr lang="vi-VN" b="0" i="0" dirty="0">
                <a:solidFill>
                  <a:srgbClr val="000000"/>
                </a:solidFill>
                <a:effectLst/>
                <a:latin typeface="Noto Serif"/>
              </a:rPr>
              <a:t>c2… c6</a:t>
            </a:r>
            <a:r>
              <a:rPr lang="en-US" b="0" i="0" dirty="0">
                <a:solidFill>
                  <a:srgbClr val="000000"/>
                </a:solidFill>
                <a:effectLst/>
                <a:latin typeface="Noto Serif"/>
              </a:rPr>
              <a:t>4</a:t>
            </a:r>
            <a:endParaRPr lang="vi-VN" b="0" i="0" dirty="0">
              <a:solidFill>
                <a:srgbClr val="000000"/>
              </a:solidFill>
              <a:effectLst/>
              <a:latin typeface="Noto Serif"/>
            </a:endParaRPr>
          </a:p>
          <a:p>
            <a:pPr algn="just" fontAlgn="base"/>
            <a:r>
              <a:rPr lang="vi-VN" b="0" i="0" dirty="0">
                <a:solidFill>
                  <a:srgbClr val="000000"/>
                </a:solidFill>
                <a:effectLst/>
                <a:latin typeface="Noto Serif"/>
              </a:rPr>
              <a:t>Bước 1: Sinh khóa con: Sử dụng thuật toán sinh khóa con từ khóa K ta sẽ được 16 khóa con K1, K2, … K16</a:t>
            </a:r>
          </a:p>
          <a:p>
            <a:pPr algn="just" fontAlgn="base"/>
            <a:r>
              <a:rPr lang="vi-VN" b="0" i="0" dirty="0">
                <a:solidFill>
                  <a:srgbClr val="000000"/>
                </a:solidFill>
                <a:effectLst/>
                <a:latin typeface="Noto Serif"/>
              </a:rPr>
              <a:t>Bước 2: Sử dụng phép hoán vị khởi đầu IP (Initial Permutation) để hoán vị các bit của M, kết quả nhận được chia thành 2 nửa là L0 = m</a:t>
            </a:r>
            <a:r>
              <a:rPr lang="en-US" b="0" i="0" dirty="0">
                <a:solidFill>
                  <a:srgbClr val="000000"/>
                </a:solidFill>
                <a:effectLst/>
                <a:latin typeface="Noto Serif"/>
              </a:rPr>
              <a:t>1</a:t>
            </a:r>
            <a:r>
              <a:rPr lang="vi-VN" b="0" i="0" dirty="0">
                <a:solidFill>
                  <a:srgbClr val="000000"/>
                </a:solidFill>
                <a:effectLst/>
                <a:latin typeface="Noto Serif"/>
              </a:rPr>
              <a:t>m</a:t>
            </a:r>
            <a:r>
              <a:rPr lang="en-US" b="0" i="0" dirty="0">
                <a:solidFill>
                  <a:srgbClr val="000000"/>
                </a:solidFill>
                <a:effectLst/>
                <a:latin typeface="Noto Serif"/>
              </a:rPr>
              <a:t>2</a:t>
            </a:r>
            <a:r>
              <a:rPr lang="vi-VN" b="0" i="0" dirty="0">
                <a:solidFill>
                  <a:srgbClr val="000000"/>
                </a:solidFill>
                <a:effectLst/>
                <a:latin typeface="Noto Serif"/>
              </a:rPr>
              <a:t>…m3</a:t>
            </a:r>
            <a:r>
              <a:rPr lang="en-US" b="0" i="0" dirty="0">
                <a:solidFill>
                  <a:srgbClr val="000000"/>
                </a:solidFill>
                <a:effectLst/>
                <a:latin typeface="Noto Serif"/>
              </a:rPr>
              <a:t>2</a:t>
            </a:r>
            <a:r>
              <a:rPr lang="vi-VN" b="0" i="0" dirty="0">
                <a:solidFill>
                  <a:srgbClr val="000000"/>
                </a:solidFill>
                <a:effectLst/>
                <a:latin typeface="Noto Serif"/>
              </a:rPr>
              <a:t>, R0 = m3</a:t>
            </a:r>
            <a:r>
              <a:rPr lang="en-US" b="0" i="0" dirty="0">
                <a:solidFill>
                  <a:srgbClr val="000000"/>
                </a:solidFill>
                <a:effectLst/>
                <a:latin typeface="Noto Serif"/>
              </a:rPr>
              <a:t>3</a:t>
            </a:r>
            <a:r>
              <a:rPr lang="vi-VN" b="0" i="0" dirty="0">
                <a:solidFill>
                  <a:srgbClr val="000000"/>
                </a:solidFill>
                <a:effectLst/>
                <a:latin typeface="Noto Serif"/>
              </a:rPr>
              <a:t>m3</a:t>
            </a:r>
            <a:r>
              <a:rPr lang="en-US" b="0" i="0" dirty="0">
                <a:solidFill>
                  <a:srgbClr val="000000"/>
                </a:solidFill>
                <a:effectLst/>
                <a:latin typeface="Noto Serif"/>
              </a:rPr>
              <a:t>4</a:t>
            </a:r>
            <a:r>
              <a:rPr lang="vi-VN" b="0" i="0" dirty="0">
                <a:solidFill>
                  <a:srgbClr val="000000"/>
                </a:solidFill>
                <a:effectLst/>
                <a:latin typeface="Noto Serif"/>
              </a:rPr>
              <a:t>…m</a:t>
            </a:r>
            <a:r>
              <a:rPr lang="en-US" b="0" i="0" dirty="0">
                <a:solidFill>
                  <a:srgbClr val="000000"/>
                </a:solidFill>
                <a:effectLst/>
                <a:latin typeface="Noto Serif"/>
              </a:rPr>
              <a:t>64</a:t>
            </a:r>
            <a:r>
              <a:rPr lang="vi-VN" b="0" i="0" dirty="0">
                <a:solidFill>
                  <a:srgbClr val="000000"/>
                </a:solidFill>
                <a:effectLst/>
                <a:latin typeface="Noto Serif"/>
              </a:rPr>
              <a:t>.</a:t>
            </a:r>
          </a:p>
          <a:p>
            <a:endParaRPr lang="en-US" dirty="0"/>
          </a:p>
        </p:txBody>
      </p:sp>
      <p:sp>
        <p:nvSpPr>
          <p:cNvPr id="4" name="Title 1"/>
          <p:cNvSpPr txBox="1">
            <a:spLocks/>
          </p:cNvSpPr>
          <p:nvPr/>
        </p:nvSpPr>
        <p:spPr>
          <a:xfrm>
            <a:off x="323566" y="0"/>
            <a:ext cx="11544868" cy="887104"/>
          </a:xfrm>
          <a:prstGeom prst="rect">
            <a:avLst/>
          </a:prstGeom>
          <a:solidFill>
            <a:schemeClr val="accent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Times New Roman" panose="02020603050405020304" pitchFamily="18" charset="0"/>
                <a:cs typeface="Times New Roman" panose="02020603050405020304" pitchFamily="18" charset="0"/>
              </a:rPr>
              <a:t>2.2. </a:t>
            </a:r>
            <a:r>
              <a:rPr lang="en-US" b="1" dirty="0" err="1">
                <a:latin typeface="Times New Roman" panose="02020603050405020304" pitchFamily="18" charset="0"/>
                <a:cs typeface="Times New Roman" panose="02020603050405020304" pitchFamily="18" charset="0"/>
              </a:rPr>
              <a:t>Chuẩn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mã</a:t>
            </a:r>
            <a:r>
              <a:rPr lang="en-US" b="1" dirty="0">
                <a:latin typeface="Times New Roman" panose="02020603050405020304" pitchFamily="18" charset="0"/>
                <a:cs typeface="Times New Roman" panose="02020603050405020304" pitchFamily="18" charset="0"/>
              </a:rPr>
              <a:t> DES</a:t>
            </a:r>
          </a:p>
        </p:txBody>
      </p:sp>
    </p:spTree>
    <p:extLst>
      <p:ext uri="{BB962C8B-B14F-4D97-AF65-F5344CB8AC3E}">
        <p14:creationId xmlns:p14="http://schemas.microsoft.com/office/powerpoint/2010/main" val="2823558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7313" y="1364343"/>
                <a:ext cx="10885715" cy="5210628"/>
              </a:xfrm>
            </p:spPr>
            <p:txBody>
              <a:bodyPr>
                <a:normAutofit/>
              </a:bodyPr>
              <a:lstStyle/>
              <a:p>
                <a:pPr fontAlgn="base"/>
                <a:r>
                  <a:rPr lang="vi-VN" dirty="0"/>
                  <a:t>Bước 3: Với i chạy từ i = 1 đến 16 thực hiện:</a:t>
                </a:r>
                <a:br>
                  <a:rPr lang="vi-VN" dirty="0"/>
                </a:br>
                <a:r>
                  <a:rPr lang="vi-VN" dirty="0"/>
                  <a:t>Tính các Li và Ri theo công thức:</a:t>
                </a:r>
                <a:br>
                  <a:rPr lang="vi-VN" dirty="0"/>
                </a:br>
                <a14:m>
                  <m:oMath xmlns:m="http://schemas.openxmlformats.org/officeDocument/2006/math">
                    <m:sSub>
                      <m:sSubPr>
                        <m:ctrlPr>
                          <a:rPr lang="en-US" b="0" i="1" dirty="0" smtClean="0">
                            <a:latin typeface="Cambria Math" panose="02040503050406030204" pitchFamily="18" charset="0"/>
                          </a:rPr>
                        </m:ctrlPr>
                      </m:sSubPr>
                      <m:e>
                        <m:r>
                          <a:rPr lang="vi-VN" i="1" dirty="0" smtClean="0">
                            <a:latin typeface="Cambria Math" panose="02040503050406030204" pitchFamily="18" charset="0"/>
                          </a:rPr>
                          <m:t>𝐿</m:t>
                        </m:r>
                      </m:e>
                      <m:sub>
                        <m:r>
                          <a:rPr lang="vi-VN" i="1" dirty="0" smtClean="0">
                            <a:latin typeface="Cambria Math" panose="02040503050406030204" pitchFamily="18" charset="0"/>
                          </a:rPr>
                          <m:t>𝑖</m:t>
                        </m:r>
                      </m:sub>
                    </m:sSub>
                    <m:r>
                      <a:rPr lang="vi-VN" i="1" dirty="0" smtClean="0">
                        <a:latin typeface="Cambria Math" panose="02040503050406030204" pitchFamily="18" charset="0"/>
                      </a:rPr>
                      <m:t> = </m:t>
                    </m:r>
                    <m:sSub>
                      <m:sSubPr>
                        <m:ctrlPr>
                          <a:rPr lang="en-US" b="0" i="1" dirty="0" smtClean="0">
                            <a:latin typeface="Cambria Math" panose="02040503050406030204" pitchFamily="18" charset="0"/>
                          </a:rPr>
                        </m:ctrlPr>
                      </m:sSubPr>
                      <m:e>
                        <m:r>
                          <a:rPr lang="vi-VN" i="1" dirty="0" smtClean="0">
                            <a:latin typeface="Cambria Math" panose="02040503050406030204" pitchFamily="18" charset="0"/>
                          </a:rPr>
                          <m:t>𝑅</m:t>
                        </m:r>
                      </m:e>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Sub>
                  </m:oMath>
                </a14:m>
                <a:r>
                  <a:rPr lang="vi-VN" dirty="0"/>
                  <a:t/>
                </a:r>
                <a:br>
                  <a:rPr lang="vi-VN" dirty="0"/>
                </a:br>
                <a14:m>
                  <m:oMath xmlns:m="http://schemas.openxmlformats.org/officeDocument/2006/math">
                    <m:sSub>
                      <m:sSubPr>
                        <m:ctrlPr>
                          <a:rPr lang="en-US" b="0" i="1" dirty="0" smtClean="0">
                            <a:latin typeface="Cambria Math" panose="02040503050406030204" pitchFamily="18" charset="0"/>
                          </a:rPr>
                        </m:ctrlPr>
                      </m:sSubPr>
                      <m:e>
                        <m:r>
                          <a:rPr lang="vi-VN" i="1" dirty="0" smtClean="0">
                            <a:latin typeface="Cambria Math" panose="02040503050406030204" pitchFamily="18" charset="0"/>
                          </a:rPr>
                          <m:t>𝑅</m:t>
                        </m:r>
                      </m:e>
                      <m:sub>
                        <m:r>
                          <a:rPr lang="vi-VN" i="1" dirty="0" smtClean="0">
                            <a:latin typeface="Cambria Math" panose="02040503050406030204" pitchFamily="18" charset="0"/>
                          </a:rPr>
                          <m:t>𝑖</m:t>
                        </m:r>
                      </m:sub>
                    </m:sSub>
                    <m:r>
                      <a:rPr lang="vi-VN" i="1" dirty="0" smtClean="0">
                        <a:latin typeface="Cambria Math" panose="02040503050406030204" pitchFamily="18" charset="0"/>
                      </a:rPr>
                      <m:t> = </m:t>
                    </m:r>
                    <m:sSub>
                      <m:sSubPr>
                        <m:ctrlPr>
                          <a:rPr lang="en-US" b="0" i="1" dirty="0" smtClean="0">
                            <a:latin typeface="Cambria Math" panose="02040503050406030204" pitchFamily="18" charset="0"/>
                          </a:rPr>
                        </m:ctrlPr>
                      </m:sSubPr>
                      <m:e>
                        <m:r>
                          <a:rPr lang="vi-VN" i="1" dirty="0" smtClean="0">
                            <a:latin typeface="Cambria Math" panose="02040503050406030204" pitchFamily="18" charset="0"/>
                          </a:rPr>
                          <m:t>𝐿</m:t>
                        </m:r>
                      </m:e>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Sub>
                    <m:r>
                      <a:rPr lang="vi-VN" i="1" dirty="0" smtClean="0">
                        <a:latin typeface="Cambria Math" panose="02040503050406030204" pitchFamily="18" charset="0"/>
                      </a:rPr>
                      <m:t> </m:t>
                    </m:r>
                    <m:r>
                      <a:rPr lang="vi-VN" i="1" dirty="0" smtClean="0">
                        <a:latin typeface="Cambria Math" panose="02040503050406030204" pitchFamily="18" charset="0"/>
                      </a:rPr>
                      <m:t>𝑋𝑂𝑅</m:t>
                    </m:r>
                    <m:r>
                      <a:rPr lang="vi-VN" i="1" dirty="0" smtClean="0">
                        <a:latin typeface="Cambria Math" panose="02040503050406030204" pitchFamily="18" charset="0"/>
                      </a:rPr>
                      <m:t> </m:t>
                    </m:r>
                    <m:r>
                      <a:rPr lang="vi-VN" i="1" dirty="0" smtClean="0">
                        <a:latin typeface="Cambria Math" panose="02040503050406030204" pitchFamily="18" charset="0"/>
                      </a:rPr>
                      <m:t>𝑓</m:t>
                    </m:r>
                    <m:r>
                      <a:rPr lang="vi-VN"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𝐾</m:t>
                        </m:r>
                      </m:e>
                      <m:sub>
                        <m:r>
                          <a:rPr lang="en-US" b="0" i="1" dirty="0" smtClean="0">
                            <a:latin typeface="Cambria Math" panose="02040503050406030204" pitchFamily="18" charset="0"/>
                          </a:rPr>
                          <m:t>𝑖</m:t>
                        </m:r>
                      </m:sub>
                    </m:sSub>
                    <m:r>
                      <a:rPr lang="vi-VN" i="1" dirty="0" smtClean="0">
                        <a:latin typeface="Cambria Math" panose="02040503050406030204" pitchFamily="18" charset="0"/>
                      </a:rPr>
                      <m:t>) </m:t>
                    </m:r>
                  </m:oMath>
                </a14:m>
                <a:endParaRPr lang="en-US" dirty="0"/>
              </a:p>
              <a:p>
                <a:pPr fontAlgn="base"/>
                <a:r>
                  <a:rPr lang="vi-VN" dirty="0"/>
                  <a:t>Bước 4: Đổi vị trí khối L16, R16 ta được khối </a:t>
                </a:r>
                <a:endParaRPr lang="en-US" dirty="0"/>
              </a:p>
              <a:p>
                <a:pPr marL="0" indent="0" algn="ctr" fontAlgn="base">
                  <a:buNone/>
                </a:pPr>
                <a:r>
                  <a:rPr lang="en-US" dirty="0"/>
                  <a:t>   </a:t>
                </a:r>
                <a:r>
                  <a:rPr lang="vi-VN" dirty="0"/>
                  <a:t>R16L16 = b1b2…b64.</a:t>
                </a:r>
              </a:p>
              <a:p>
                <a:pPr fontAlgn="base"/>
                <a:r>
                  <a:rPr lang="vi-VN" dirty="0"/>
                  <a:t>Bước 5: Sử dụng phép hoán vị kết thúc FP(Final Permutation – nghịch đảo với hoán vị khởi đầu IP) ta thu được bản mã cần tìm :</a:t>
                </a:r>
                <a:br>
                  <a:rPr lang="vi-VN" dirty="0"/>
                </a:br>
                <a:r>
                  <a:rPr lang="vi-VN" dirty="0"/>
                  <a:t>C = </a:t>
                </a:r>
                <a14:m>
                  <m:oMath xmlns:m="http://schemas.openxmlformats.org/officeDocument/2006/math">
                    <m:r>
                      <a:rPr lang="vi-VN" i="1" dirty="0" smtClean="0">
                        <a:latin typeface="Cambria Math" panose="02040503050406030204" pitchFamily="18" charset="0"/>
                      </a:rPr>
                      <m:t>𝐼</m:t>
                    </m:r>
                    <m:sSup>
                      <m:sSupPr>
                        <m:ctrlPr>
                          <a:rPr lang="en-US" b="0" i="1" dirty="0" smtClean="0">
                            <a:latin typeface="Cambria Math" panose="02040503050406030204" pitchFamily="18" charset="0"/>
                          </a:rPr>
                        </m:ctrlPr>
                      </m:sSupPr>
                      <m:e>
                        <m:r>
                          <a:rPr lang="vi-VN" i="1" dirty="0" smtClean="0">
                            <a:latin typeface="Cambria Math" panose="02040503050406030204" pitchFamily="18" charset="0"/>
                          </a:rPr>
                          <m:t>𝑃</m:t>
                        </m:r>
                      </m:e>
                      <m:sup>
                        <m:r>
                          <a:rPr lang="vi-VN" i="1" dirty="0" smtClean="0">
                            <a:latin typeface="Cambria Math" panose="02040503050406030204" pitchFamily="18" charset="0"/>
                          </a:rPr>
                          <m:t>−1</m:t>
                        </m:r>
                      </m:sup>
                    </m:sSup>
                  </m:oMath>
                </a14:m>
                <a:r>
                  <a:rPr lang="vi-VN" dirty="0"/>
                  <a:t>(b1b2…b64)</a:t>
                </a:r>
                <a:endParaRPr lang="en-US" dirty="0"/>
              </a:p>
              <a:p>
                <a:pPr marL="0" indent="0" fontAlgn="base">
                  <a:buNone/>
                </a:pPr>
                <a:r>
                  <a:rPr lang="en-US" dirty="0"/>
                  <a:t>(</a:t>
                </a:r>
                <a:r>
                  <a:rPr lang="en-US" dirty="0">
                    <a:hlinkClick r:id="rId2"/>
                  </a:rPr>
                  <a:t>https://techblog.vn/encryption-des</a:t>
                </a:r>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7313" y="1364343"/>
                <a:ext cx="10885715" cy="5210628"/>
              </a:xfrm>
              <a:blipFill>
                <a:blip r:embed="rId3"/>
                <a:stretch>
                  <a:fillRect l="-1176" t="-2105"/>
                </a:stretch>
              </a:blipFill>
            </p:spPr>
            <p:txBody>
              <a:bodyPr/>
              <a:lstStyle/>
              <a:p>
                <a:r>
                  <a:rPr lang="en-US">
                    <a:noFill/>
                  </a:rPr>
                  <a:t> </a:t>
                </a:r>
              </a:p>
            </p:txBody>
          </p:sp>
        </mc:Fallback>
      </mc:AlternateContent>
      <p:sp>
        <p:nvSpPr>
          <p:cNvPr id="4" name="Title 1"/>
          <p:cNvSpPr txBox="1">
            <a:spLocks/>
          </p:cNvSpPr>
          <p:nvPr/>
        </p:nvSpPr>
        <p:spPr>
          <a:xfrm>
            <a:off x="323566" y="0"/>
            <a:ext cx="11544868" cy="887104"/>
          </a:xfrm>
          <a:prstGeom prst="rect">
            <a:avLst/>
          </a:prstGeom>
          <a:solidFill>
            <a:schemeClr val="accent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Times New Roman" panose="02020603050405020304" pitchFamily="18" charset="0"/>
                <a:cs typeface="Times New Roman" panose="02020603050405020304" pitchFamily="18" charset="0"/>
              </a:rPr>
              <a:t>2.2. </a:t>
            </a:r>
            <a:r>
              <a:rPr lang="en-US" b="1" dirty="0" err="1">
                <a:latin typeface="Times New Roman" panose="02020603050405020304" pitchFamily="18" charset="0"/>
                <a:cs typeface="Times New Roman" panose="02020603050405020304" pitchFamily="18" charset="0"/>
              </a:rPr>
              <a:t>Chuẩn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mã</a:t>
            </a:r>
            <a:r>
              <a:rPr lang="en-US" b="1" dirty="0">
                <a:latin typeface="Times New Roman" panose="02020603050405020304" pitchFamily="18" charset="0"/>
                <a:cs typeface="Times New Roman" panose="02020603050405020304" pitchFamily="18" charset="0"/>
              </a:rPr>
              <a:t> DES</a:t>
            </a:r>
          </a:p>
        </p:txBody>
      </p:sp>
    </p:spTree>
    <p:extLst>
      <p:ext uri="{BB962C8B-B14F-4D97-AF65-F5344CB8AC3E}">
        <p14:creationId xmlns:p14="http://schemas.microsoft.com/office/powerpoint/2010/main" val="2503544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828800" y="791570"/>
            <a:ext cx="9553433" cy="6066430"/>
          </a:xfrm>
          <a:prstGeom prst="rect">
            <a:avLst/>
          </a:prstGeom>
        </p:spPr>
      </p:pic>
      <p:sp>
        <p:nvSpPr>
          <p:cNvPr id="4" name="Title 1"/>
          <p:cNvSpPr txBox="1">
            <a:spLocks/>
          </p:cNvSpPr>
          <p:nvPr/>
        </p:nvSpPr>
        <p:spPr>
          <a:xfrm>
            <a:off x="323566" y="0"/>
            <a:ext cx="11544868" cy="696036"/>
          </a:xfrm>
          <a:prstGeom prst="rect">
            <a:avLst/>
          </a:prstGeom>
          <a:solidFill>
            <a:schemeClr val="accent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Times New Roman" panose="02020603050405020304" pitchFamily="18" charset="0"/>
                <a:cs typeface="Times New Roman" panose="02020603050405020304" pitchFamily="18" charset="0"/>
              </a:rPr>
              <a:t>2.2. </a:t>
            </a:r>
            <a:r>
              <a:rPr lang="en-US" b="1" dirty="0" err="1">
                <a:latin typeface="Times New Roman" panose="02020603050405020304" pitchFamily="18" charset="0"/>
                <a:cs typeface="Times New Roman" panose="02020603050405020304" pitchFamily="18" charset="0"/>
              </a:rPr>
              <a:t>Chuẩn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mã</a:t>
            </a:r>
            <a:r>
              <a:rPr lang="en-US" b="1" dirty="0">
                <a:latin typeface="Times New Roman" panose="02020603050405020304" pitchFamily="18" charset="0"/>
                <a:cs typeface="Times New Roman" panose="02020603050405020304" pitchFamily="18" charset="0"/>
              </a:rPr>
              <a:t> DES</a:t>
            </a:r>
          </a:p>
        </p:txBody>
      </p:sp>
    </p:spTree>
    <p:extLst>
      <p:ext uri="{BB962C8B-B14F-4D97-AF65-F5344CB8AC3E}">
        <p14:creationId xmlns:p14="http://schemas.microsoft.com/office/powerpoint/2010/main" val="2809893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7421" y="696036"/>
                <a:ext cx="11900848" cy="6346209"/>
              </a:xfrm>
            </p:spPr>
            <p:txBody>
              <a:bodyPr/>
              <a:lstStyle/>
              <a:p>
                <a:r>
                  <a:rPr lang="nl-NL" dirty="0"/>
                  <a:t>Giả sử ta mã bản rõ (ở dạng mã hexa - hệ đếm 16):</a:t>
                </a:r>
                <a:endParaRPr lang="en-US" dirty="0"/>
              </a:p>
              <a:p>
                <a:pPr marL="0" indent="0">
                  <a:buNone/>
                </a:pPr>
                <a:r>
                  <a:rPr lang="nl-NL" dirty="0"/>
                  <a:t>Plaintex:       M =    0 1 2 3 4 5 6 7 8 9 A B C D E F</a:t>
                </a:r>
              </a:p>
              <a:p>
                <a:pPr marL="0" indent="0">
                  <a:buNone/>
                </a:pPr>
                <a:r>
                  <a:rPr lang="nl-NL" dirty="0"/>
                  <a:t>Nhị phân: </a:t>
                </a:r>
                <a:r>
                  <a:rPr lang="en-US" dirty="0"/>
                  <a:t>M = </a:t>
                </a:r>
                <a:r>
                  <a:rPr lang="en-US" dirty="0">
                    <a:solidFill>
                      <a:srgbClr val="FF0000"/>
                    </a:solidFill>
                  </a:rPr>
                  <a:t>0000 0001 0010 0011 0100 0101 0110 0111 </a:t>
                </a:r>
                <a:r>
                  <a:rPr lang="en-US" dirty="0"/>
                  <a:t>1000 1001 1010 1011 1100 1101 1110 1111</a:t>
                </a:r>
              </a:p>
              <a:p>
                <a:r>
                  <a:rPr lang="nl-NL" dirty="0"/>
                  <a:t>Bằng cách dùng khoá:                  K =  1 2 3 4 5 7 7 9 9 B B C D F F 1</a:t>
                </a:r>
                <a:endParaRPr lang="en-US" dirty="0"/>
              </a:p>
              <a:p>
                <a:r>
                  <a:rPr lang="nl-NL" dirty="0"/>
                  <a:t>Khoá ở dạng nhị phân ( không chứa các bít kiểm tra) là: K= </a:t>
                </a:r>
                <a:r>
                  <a:rPr lang="en-US" dirty="0"/>
                  <a:t>0001 0011 0011 0100 0101 0111 0111 1001 1001 1011 1011 1100 1101 1111 1111 0001</a:t>
                </a:r>
              </a:p>
              <a:p>
                <a:pPr marL="0" indent="0">
                  <a:buNone/>
                </a:pPr>
                <a:r>
                  <a:rPr lang="en-US" dirty="0" err="1"/>
                  <a:t>Sử</a:t>
                </a:r>
                <a:r>
                  <a:rPr lang="en-US" dirty="0"/>
                  <a:t> </a:t>
                </a:r>
                <a:r>
                  <a:rPr lang="en-US" dirty="0" err="1"/>
                  <a:t>dụng</a:t>
                </a:r>
                <a:r>
                  <a:rPr lang="en-US" dirty="0"/>
                  <a:t> IP, ta </a:t>
                </a:r>
                <a:r>
                  <a:rPr lang="en-US" dirty="0" err="1"/>
                  <a:t>thu</a:t>
                </a:r>
                <a:r>
                  <a:rPr lang="en-US" dirty="0"/>
                  <a:t> </a:t>
                </a:r>
                <a:r>
                  <a:rPr lang="en-US" dirty="0" err="1"/>
                  <a:t>được</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0</m:t>
                        </m:r>
                      </m:sub>
                    </m:sSub>
                  </m:oMath>
                </a14:m>
                <a:r>
                  <a:rPr lang="en-US" dirty="0"/>
                  <a:t> </a:t>
                </a:r>
                <a:r>
                  <a:rPr lang="en-US" dirty="0" err="1"/>
                  <a:t>như</a:t>
                </a:r>
                <a:r>
                  <a:rPr lang="en-US" dirty="0"/>
                  <a:t> </a:t>
                </a:r>
                <a:r>
                  <a:rPr lang="en-US" dirty="0" err="1"/>
                  <a:t>sau</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7421" y="696036"/>
                <a:ext cx="11900848" cy="6346209"/>
              </a:xfrm>
              <a:blipFill>
                <a:blip r:embed="rId3"/>
                <a:stretch>
                  <a:fillRect l="-1025" t="-1537" r="-1691"/>
                </a:stretch>
              </a:blipFill>
            </p:spPr>
            <p:txBody>
              <a:bodyPr/>
              <a:lstStyle/>
              <a:p>
                <a:r>
                  <a:rPr lang="en-US">
                    <a:noFill/>
                  </a:rPr>
                  <a:t> </a:t>
                </a:r>
              </a:p>
            </p:txBody>
          </p:sp>
        </mc:Fallback>
      </mc:AlternateContent>
      <p:sp>
        <p:nvSpPr>
          <p:cNvPr id="4" name="Title 1"/>
          <p:cNvSpPr txBox="1">
            <a:spLocks/>
          </p:cNvSpPr>
          <p:nvPr/>
        </p:nvSpPr>
        <p:spPr>
          <a:xfrm>
            <a:off x="323566" y="0"/>
            <a:ext cx="11544868" cy="696036"/>
          </a:xfrm>
          <a:prstGeom prst="rect">
            <a:avLst/>
          </a:prstGeom>
          <a:solidFill>
            <a:schemeClr val="accent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err="1">
                <a:latin typeface="Times New Roman" panose="02020603050405020304" pitchFamily="18" charset="0"/>
                <a:cs typeface="Times New Roman" panose="02020603050405020304" pitchFamily="18" charset="0"/>
              </a:rPr>
              <a:t>Ví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dụ</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về</a:t>
            </a:r>
            <a:r>
              <a:rPr lang="en-US" b="1" dirty="0">
                <a:latin typeface="Times New Roman" panose="02020603050405020304" pitchFamily="18" charset="0"/>
                <a:cs typeface="Times New Roman" panose="02020603050405020304" pitchFamily="18" charset="0"/>
              </a:rPr>
              <a:t> DES</a:t>
            </a:r>
          </a:p>
        </p:txBody>
      </p:sp>
      <mc:AlternateContent xmlns:mc="http://schemas.openxmlformats.org/markup-compatibility/2006" xmlns:a14="http://schemas.microsoft.com/office/drawing/2010/main">
        <mc:Choice Requires="a14">
          <p:graphicFrame>
            <p:nvGraphicFramePr>
              <p:cNvPr id="10" name="Table 9"/>
              <p:cNvGraphicFramePr>
                <a:graphicFrameLocks noGrp="1"/>
              </p:cNvGraphicFramePr>
              <p:nvPr>
                <p:extLst>
                  <p:ext uri="{D42A27DB-BD31-4B8C-83A1-F6EECF244321}">
                    <p14:modId xmlns:p14="http://schemas.microsoft.com/office/powerpoint/2010/main" val="3147487305"/>
                  </p:ext>
                </p:extLst>
              </p:nvPr>
            </p:nvGraphicFramePr>
            <p:xfrm>
              <a:off x="1727200" y="4818743"/>
              <a:ext cx="9084209" cy="1001486"/>
            </p:xfrm>
            <a:graphic>
              <a:graphicData uri="http://schemas.openxmlformats.org/drawingml/2006/table">
                <a:tbl>
                  <a:tblPr>
                    <a:tableStyleId>{5C22544A-7EE6-4342-B048-85BDC9FD1C3A}</a:tableStyleId>
                  </a:tblPr>
                  <a:tblGrid>
                    <a:gridCol w="9084209">
                      <a:extLst>
                        <a:ext uri="{9D8B030D-6E8A-4147-A177-3AD203B41FA5}">
                          <a16:colId xmlns:a16="http://schemas.microsoft.com/office/drawing/2014/main" val="3006183208"/>
                        </a:ext>
                      </a:extLst>
                    </a:gridCol>
                  </a:tblGrid>
                  <a:tr h="1001486">
                    <a:tc>
                      <a:txBody>
                        <a:bodyPr/>
                        <a:lstStyle/>
                        <a:p>
                          <a:pPr marL="0" marR="0" algn="just">
                            <a:spcBef>
                              <a:spcPts val="0"/>
                            </a:spcBef>
                            <a:spcAft>
                              <a:spcPts val="0"/>
                            </a:spcAft>
                          </a:pPr>
                          <a14:m>
                            <m:oMath xmlns:m="http://schemas.openxmlformats.org/officeDocument/2006/math">
                              <m:sSub>
                                <m:sSubPr>
                                  <m:ctrlPr>
                                    <a:rPr lang="en-US" sz="3200" b="0" i="1" kern="1200" smtClean="0">
                                      <a:solidFill>
                                        <a:schemeClr val="dk1"/>
                                      </a:solidFill>
                                      <a:effectLst/>
                                      <a:latin typeface="Cambria Math" panose="02040503050406030204" pitchFamily="18" charset="0"/>
                                      <a:ea typeface="+mn-ea"/>
                                      <a:cs typeface="+mn-cs"/>
                                    </a:rPr>
                                  </m:ctrlPr>
                                </m:sSubPr>
                                <m:e>
                                  <m:r>
                                    <a:rPr lang="en-US" sz="3200" b="0" i="1" kern="1200" smtClean="0">
                                      <a:solidFill>
                                        <a:schemeClr val="dk1"/>
                                      </a:solidFill>
                                      <a:effectLst/>
                                      <a:latin typeface="Cambria Math" panose="02040503050406030204" pitchFamily="18" charset="0"/>
                                      <a:ea typeface="+mn-ea"/>
                                      <a:cs typeface="+mn-cs"/>
                                    </a:rPr>
                                    <m:t>𝐿</m:t>
                                  </m:r>
                                </m:e>
                                <m:sub>
                                  <m:r>
                                    <a:rPr lang="en-US" sz="3200" b="0" i="1" kern="1200" smtClean="0">
                                      <a:solidFill>
                                        <a:schemeClr val="dk1"/>
                                      </a:solidFill>
                                      <a:effectLst/>
                                      <a:latin typeface="Cambria Math" panose="02040503050406030204" pitchFamily="18" charset="0"/>
                                      <a:ea typeface="+mn-ea"/>
                                      <a:cs typeface="+mn-cs"/>
                                    </a:rPr>
                                    <m:t>0</m:t>
                                  </m:r>
                                </m:sub>
                              </m:sSub>
                              <m:r>
                                <a:rPr lang="en-US" sz="3200" b="0" i="1" kern="1200" smtClean="0">
                                  <a:solidFill>
                                    <a:schemeClr val="dk1"/>
                                  </a:solidFill>
                                  <a:effectLst/>
                                  <a:latin typeface="Cambria Math" panose="02040503050406030204" pitchFamily="18" charset="0"/>
                                  <a:ea typeface="+mn-ea"/>
                                  <a:cs typeface="+mn-cs"/>
                                </a:rPr>
                                <m:t>= </m:t>
                              </m:r>
                            </m:oMath>
                          </a14:m>
                          <a:r>
                            <a:rPr lang="pt-BR" sz="3200" b="0" i="0" kern="1200" dirty="0">
                              <a:solidFill>
                                <a:schemeClr val="dk1"/>
                              </a:solidFill>
                              <a:effectLst/>
                              <a:latin typeface="Times New Roman" panose="02020603050405020304" pitchFamily="18" charset="0"/>
                              <a:ea typeface="+mn-ea"/>
                              <a:cs typeface="Times New Roman" panose="02020603050405020304" pitchFamily="18" charset="0"/>
                            </a:rPr>
                            <a:t>0000 0001 0010 0011 0100 0101 0110 0111</a:t>
                          </a:r>
                        </a:p>
                        <a:p>
                          <a:pPr marL="0" marR="0" algn="just">
                            <a:spcBef>
                              <a:spcPts val="0"/>
                            </a:spcBef>
                            <a:spcAft>
                              <a:spcPts val="0"/>
                            </a:spcAft>
                          </a:pPr>
                          <a14:m>
                            <m:oMath xmlns:m="http://schemas.openxmlformats.org/officeDocument/2006/math">
                              <m:sSub>
                                <m:sSubPr>
                                  <m:ctrlPr>
                                    <a:rPr lang="en-US" sz="3200" b="0" i="1" kern="1200" smtClean="0">
                                      <a:solidFill>
                                        <a:schemeClr val="dk1"/>
                                      </a:solidFill>
                                      <a:effectLst/>
                                      <a:latin typeface="Cambria Math" panose="02040503050406030204" pitchFamily="18" charset="0"/>
                                      <a:ea typeface="+mn-ea"/>
                                      <a:cs typeface="+mn-cs"/>
                                    </a:rPr>
                                  </m:ctrlPr>
                                </m:sSubPr>
                                <m:e>
                                  <m:r>
                                    <a:rPr lang="en-US" sz="3200" b="0" i="1" kern="1200" smtClean="0">
                                      <a:solidFill>
                                        <a:schemeClr val="dk1"/>
                                      </a:solidFill>
                                      <a:effectLst/>
                                      <a:latin typeface="Cambria Math" panose="02040503050406030204" pitchFamily="18" charset="0"/>
                                      <a:ea typeface="+mn-ea"/>
                                      <a:cs typeface="+mn-cs"/>
                                    </a:rPr>
                                    <m:t>𝑅</m:t>
                                  </m:r>
                                </m:e>
                                <m:sub>
                                  <m:r>
                                    <a:rPr lang="en-US" sz="3200" b="0" i="1" kern="1200" smtClean="0">
                                      <a:solidFill>
                                        <a:schemeClr val="dk1"/>
                                      </a:solidFill>
                                      <a:effectLst/>
                                      <a:latin typeface="Cambria Math" panose="02040503050406030204" pitchFamily="18" charset="0"/>
                                      <a:ea typeface="+mn-ea"/>
                                      <a:cs typeface="+mn-cs"/>
                                    </a:rPr>
                                    <m:t>0</m:t>
                                  </m:r>
                                </m:sub>
                              </m:sSub>
                            </m:oMath>
                          </a14:m>
                          <a:r>
                            <a:rPr lang="pt-BR" sz="3200" b="0" i="0" kern="1200" dirty="0">
                              <a:solidFill>
                                <a:schemeClr val="dk1"/>
                              </a:solidFill>
                              <a:effectLst/>
                              <a:latin typeface="Times New Roman" panose="02020603050405020304" pitchFamily="18" charset="0"/>
                              <a:ea typeface="+mn-ea"/>
                              <a:cs typeface="Times New Roman" panose="02020603050405020304" pitchFamily="18" charset="0"/>
                            </a:rPr>
                            <a:t> =  1000 1001 1010 1011 1100 1101 1110 1111</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7889537"/>
                      </a:ext>
                    </a:extLst>
                  </a:tr>
                </a:tbl>
              </a:graphicData>
            </a:graphic>
          </p:graphicFrame>
        </mc:Choice>
        <mc:Fallback xmlns="">
          <p:graphicFrame>
            <p:nvGraphicFramePr>
              <p:cNvPr id="10" name="Table 9"/>
              <p:cNvGraphicFramePr>
                <a:graphicFrameLocks noGrp="1"/>
              </p:cNvGraphicFramePr>
              <p:nvPr>
                <p:extLst>
                  <p:ext uri="{D42A27DB-BD31-4B8C-83A1-F6EECF244321}">
                    <p14:modId xmlns:p14="http://schemas.microsoft.com/office/powerpoint/2010/main" val="3147487305"/>
                  </p:ext>
                </p:extLst>
              </p:nvPr>
            </p:nvGraphicFramePr>
            <p:xfrm>
              <a:off x="1727200" y="4818743"/>
              <a:ext cx="9084209" cy="1001486"/>
            </p:xfrm>
            <a:graphic>
              <a:graphicData uri="http://schemas.openxmlformats.org/drawingml/2006/table">
                <a:tbl>
                  <a:tblPr>
                    <a:tableStyleId>{5C22544A-7EE6-4342-B048-85BDC9FD1C3A}</a:tableStyleId>
                  </a:tblPr>
                  <a:tblGrid>
                    <a:gridCol w="9084209">
                      <a:extLst>
                        <a:ext uri="{9D8B030D-6E8A-4147-A177-3AD203B41FA5}">
                          <a16:colId xmlns:a16="http://schemas.microsoft.com/office/drawing/2014/main" val="3006183208"/>
                        </a:ext>
                      </a:extLst>
                    </a:gridCol>
                  </a:tblGrid>
                  <a:tr h="1001486">
                    <a:tc>
                      <a:txBody>
                        <a:bodyPr/>
                        <a:lstStyle/>
                        <a:p>
                          <a:endParaRPr lang="en-US"/>
                        </a:p>
                      </a:txBody>
                      <a:tcPr marL="68580" marR="68580" marT="0" marB="0">
                        <a:blipFill>
                          <a:blip r:embed="rId4"/>
                          <a:stretch>
                            <a:fillRect l="-67" t="-12727" r="-134" b="-21212"/>
                          </a:stretch>
                        </a:blipFill>
                      </a:tcPr>
                    </a:tc>
                    <a:extLst>
                      <a:ext uri="{0D108BD9-81ED-4DB2-BD59-A6C34878D82A}">
                        <a16:rowId xmlns:a16="http://schemas.microsoft.com/office/drawing/2014/main" val="1007889537"/>
                      </a:ext>
                    </a:extLst>
                  </a:tr>
                </a:tbl>
              </a:graphicData>
            </a:graphic>
          </p:graphicFrame>
        </mc:Fallback>
      </mc:AlternateContent>
    </p:spTree>
    <p:extLst>
      <p:ext uri="{BB962C8B-B14F-4D97-AF65-F5344CB8AC3E}">
        <p14:creationId xmlns:p14="http://schemas.microsoft.com/office/powerpoint/2010/main" val="4130994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919671649"/>
              </p:ext>
            </p:extLst>
          </p:nvPr>
        </p:nvGraphicFramePr>
        <p:xfrm>
          <a:off x="1683659" y="972457"/>
          <a:ext cx="8418284" cy="2061459"/>
        </p:xfrm>
        <a:graphic>
          <a:graphicData uri="http://schemas.openxmlformats.org/drawingml/2006/table">
            <a:tbl>
              <a:tblPr/>
              <a:tblGrid>
                <a:gridCol w="8418284">
                  <a:extLst>
                    <a:ext uri="{9D8B030D-6E8A-4147-A177-3AD203B41FA5}">
                      <a16:colId xmlns:a16="http://schemas.microsoft.com/office/drawing/2014/main" val="3822106118"/>
                    </a:ext>
                  </a:extLst>
                </a:gridCol>
              </a:tblGrid>
              <a:tr h="2061459">
                <a:tc>
                  <a:txBody>
                    <a:bodyPr/>
                    <a:lstStyle/>
                    <a:p>
                      <a:pPr marL="0" marR="0" algn="just">
                        <a:spcBef>
                          <a:spcPts val="0"/>
                        </a:spcBef>
                        <a:spcAft>
                          <a:spcPts val="0"/>
                        </a:spcAft>
                      </a:pPr>
                      <a:r>
                        <a:rPr lang="nl-NL" sz="2000" dirty="0">
                          <a:effectLst/>
                          <a:latin typeface="Times New Roman" panose="02020603050405020304" pitchFamily="18" charset="0"/>
                          <a:ea typeface="Times New Roman" panose="02020603050405020304" pitchFamily="18" charset="0"/>
                          <a:cs typeface="Times New Roman" panose="02020603050405020304" pitchFamily="18" charset="0"/>
                        </a:rPr>
                        <a:t>             E(R</a:t>
                      </a:r>
                      <a:r>
                        <a:rPr lang="nl-NL" sz="2000" baseline="-25000" dirty="0">
                          <a:effectLst/>
                          <a:latin typeface="Times New Roman" panose="02020603050405020304" pitchFamily="18" charset="0"/>
                          <a:ea typeface="Times New Roman" panose="02020603050405020304" pitchFamily="18" charset="0"/>
                          <a:cs typeface="Times New Roman" panose="02020603050405020304" pitchFamily="18" charset="0"/>
                        </a:rPr>
                        <a:t>0</a:t>
                      </a:r>
                      <a:r>
                        <a:rPr lang="nl-NL" sz="2000" dirty="0">
                          <a:effectLst/>
                          <a:latin typeface="Times New Roman" panose="02020603050405020304" pitchFamily="18" charset="0"/>
                          <a:ea typeface="Times New Roman" panose="02020603050405020304" pitchFamily="18" charset="0"/>
                          <a:cs typeface="Times New Roman" panose="02020603050405020304" pitchFamily="18" charset="0"/>
                        </a:rPr>
                        <a:t>) = 011110100001010101010101011110100001010101010101</a:t>
                      </a:r>
                      <a:endParaRPr lang="en-US" sz="2000" dirty="0">
                        <a:effectLst/>
                        <a:latin typeface=".VnTime"/>
                        <a:ea typeface="Times New Roman" panose="02020603050405020304" pitchFamily="18" charset="0"/>
                        <a:cs typeface="Times New Roman" panose="02020603050405020304" pitchFamily="18" charset="0"/>
                      </a:endParaRPr>
                    </a:p>
                    <a:p>
                      <a:pPr marL="0" marR="0" algn="just">
                        <a:spcBef>
                          <a:spcPts val="0"/>
                        </a:spcBef>
                        <a:spcAft>
                          <a:spcPts val="0"/>
                        </a:spcAft>
                      </a:pPr>
                      <a:r>
                        <a:rPr lang="nl-NL" sz="2000" dirty="0">
                          <a:effectLst/>
                          <a:latin typeface="Times New Roman" panose="02020603050405020304" pitchFamily="18" charset="0"/>
                          <a:ea typeface="Times New Roman" panose="02020603050405020304" pitchFamily="18" charset="0"/>
                          <a:cs typeface="Times New Roman" panose="02020603050405020304" pitchFamily="18" charset="0"/>
                        </a:rPr>
                        <a:t>                  K</a:t>
                      </a:r>
                      <a:r>
                        <a:rPr lang="nl-NL" sz="2000" baseline="-25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nl-NL" sz="2000" dirty="0">
                          <a:effectLst/>
                          <a:latin typeface="Times New Roman" panose="02020603050405020304" pitchFamily="18" charset="0"/>
                          <a:ea typeface="Times New Roman" panose="02020603050405020304" pitchFamily="18" charset="0"/>
                          <a:cs typeface="Times New Roman" panose="02020603050405020304" pitchFamily="18" charset="0"/>
                        </a:rPr>
                        <a:t> = 000110110000001011101111111111000111000001110010</a:t>
                      </a:r>
                      <a:endParaRPr lang="en-US" sz="2000" dirty="0">
                        <a:effectLst/>
                        <a:latin typeface=".VnTime"/>
                        <a:ea typeface="Times New Roman" panose="02020603050405020304" pitchFamily="18" charset="0"/>
                        <a:cs typeface="Times New Roman" panose="02020603050405020304" pitchFamily="18" charset="0"/>
                      </a:endParaRPr>
                    </a:p>
                    <a:p>
                      <a:pPr marL="0" marR="0" algn="just">
                        <a:spcBef>
                          <a:spcPts val="0"/>
                        </a:spcBef>
                        <a:spcAft>
                          <a:spcPts val="0"/>
                        </a:spcAft>
                      </a:pPr>
                      <a:r>
                        <a:rPr lang="nl-NL" sz="2000" dirty="0">
                          <a:effectLst/>
                          <a:latin typeface="Times New Roman" panose="02020603050405020304" pitchFamily="18" charset="0"/>
                          <a:ea typeface="Times New Roman" panose="02020603050405020304" pitchFamily="18" charset="0"/>
                          <a:cs typeface="Times New Roman" panose="02020603050405020304" pitchFamily="18" charset="0"/>
                        </a:rPr>
                        <a:t>    E(R</a:t>
                      </a:r>
                      <a:r>
                        <a:rPr lang="nl-NL" sz="2000" baseline="-25000" dirty="0">
                          <a:effectLst/>
                          <a:latin typeface="Times New Roman" panose="02020603050405020304" pitchFamily="18" charset="0"/>
                          <a:ea typeface="Times New Roman" panose="02020603050405020304" pitchFamily="18" charset="0"/>
                          <a:cs typeface="Times New Roman" panose="02020603050405020304" pitchFamily="18" charset="0"/>
                        </a:rPr>
                        <a:t>0</a:t>
                      </a:r>
                      <a:r>
                        <a:rPr lang="nl-NL"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nl-NL" sz="2000" dirty="0">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nl-NL" sz="2000" dirty="0">
                          <a:effectLst/>
                          <a:latin typeface="Times New Roman" panose="02020603050405020304" pitchFamily="18" charset="0"/>
                          <a:ea typeface="Times New Roman" panose="02020603050405020304" pitchFamily="18" charset="0"/>
                          <a:cs typeface="Times New Roman" panose="02020603050405020304" pitchFamily="18" charset="0"/>
                        </a:rPr>
                        <a:t> K</a:t>
                      </a:r>
                      <a:r>
                        <a:rPr lang="nl-NL" sz="2000" baseline="-25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nl-NL" sz="2000" dirty="0">
                          <a:effectLst/>
                          <a:latin typeface="Times New Roman" panose="02020603050405020304" pitchFamily="18" charset="0"/>
                          <a:ea typeface="Times New Roman" panose="02020603050405020304" pitchFamily="18" charset="0"/>
                          <a:cs typeface="Times New Roman" panose="02020603050405020304" pitchFamily="18" charset="0"/>
                        </a:rPr>
                        <a:t> = 011000010001011110111010100001100110010100100111</a:t>
                      </a:r>
                      <a:endParaRPr lang="en-US" sz="2000" dirty="0">
                        <a:effectLst/>
                        <a:latin typeface=".VnTime"/>
                        <a:ea typeface="Times New Roman" panose="02020603050405020304" pitchFamily="18" charset="0"/>
                        <a:cs typeface="Times New Roman" panose="02020603050405020304" pitchFamily="18" charset="0"/>
                      </a:endParaRPr>
                    </a:p>
                    <a:p>
                      <a:pPr marL="0" marR="0" algn="just">
                        <a:spcBef>
                          <a:spcPts val="0"/>
                        </a:spcBef>
                        <a:spcAft>
                          <a:spcPts val="0"/>
                        </a:spcAft>
                      </a:pPr>
                      <a:r>
                        <a:rPr lang="nl-NL" sz="2000" dirty="0">
                          <a:effectLst/>
                          <a:latin typeface="Times New Roman" panose="02020603050405020304" pitchFamily="18" charset="0"/>
                          <a:ea typeface="Times New Roman" panose="02020603050405020304" pitchFamily="18" charset="0"/>
                          <a:cs typeface="Times New Roman" panose="02020603050405020304" pitchFamily="18" charset="0"/>
                        </a:rPr>
                        <a:t>S-box outputs    01011100100000101011010110010111</a:t>
                      </a:r>
                      <a:endParaRPr lang="en-US" sz="2000" dirty="0">
                        <a:effectLst/>
                        <a:latin typeface=".VnTime"/>
                        <a:ea typeface="Times New Roman" panose="02020603050405020304" pitchFamily="18" charset="0"/>
                        <a:cs typeface="Times New Roman" panose="02020603050405020304" pitchFamily="18" charset="0"/>
                      </a:endParaRPr>
                    </a:p>
                    <a:p>
                      <a:pPr marL="0" marR="0" algn="just">
                        <a:spcBef>
                          <a:spcPts val="0"/>
                        </a:spcBef>
                        <a:spcAft>
                          <a:spcPts val="0"/>
                        </a:spcAft>
                      </a:pPr>
                      <a:r>
                        <a:rPr lang="nl-NL" sz="2000" i="1" dirty="0">
                          <a:effectLst/>
                          <a:latin typeface="Times New Roman" panose="02020603050405020304" pitchFamily="18" charset="0"/>
                          <a:ea typeface="Times New Roman" panose="02020603050405020304" pitchFamily="18" charset="0"/>
                          <a:cs typeface="Times New Roman" panose="02020603050405020304" pitchFamily="18" charset="0"/>
                        </a:rPr>
                        <a:t>         f</a:t>
                      </a:r>
                      <a:r>
                        <a:rPr lang="nl-NL" sz="2000" dirty="0">
                          <a:effectLst/>
                          <a:latin typeface="Times New Roman" panose="02020603050405020304" pitchFamily="18" charset="0"/>
                          <a:ea typeface="Times New Roman" panose="02020603050405020304" pitchFamily="18" charset="0"/>
                          <a:cs typeface="Times New Roman" panose="02020603050405020304" pitchFamily="18" charset="0"/>
                        </a:rPr>
                        <a:t>(R</a:t>
                      </a:r>
                      <a:r>
                        <a:rPr lang="nl-NL" sz="2000" baseline="-25000" dirty="0">
                          <a:effectLst/>
                          <a:latin typeface="Times New Roman" panose="02020603050405020304" pitchFamily="18" charset="0"/>
                          <a:ea typeface="Times New Roman" panose="02020603050405020304" pitchFamily="18" charset="0"/>
                          <a:cs typeface="Times New Roman" panose="02020603050405020304" pitchFamily="18" charset="0"/>
                        </a:rPr>
                        <a:t>0</a:t>
                      </a:r>
                      <a:r>
                        <a:rPr lang="nl-NL" sz="2000" dirty="0">
                          <a:effectLst/>
                          <a:latin typeface="Times New Roman" panose="02020603050405020304" pitchFamily="18" charset="0"/>
                          <a:ea typeface="Times New Roman" panose="02020603050405020304" pitchFamily="18" charset="0"/>
                          <a:cs typeface="Times New Roman" panose="02020603050405020304" pitchFamily="18" charset="0"/>
                        </a:rPr>
                        <a:t>,K</a:t>
                      </a:r>
                      <a:r>
                        <a:rPr lang="nl-NL" sz="2000" baseline="-25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nl-NL" sz="2000" dirty="0">
                          <a:effectLst/>
                          <a:latin typeface="Times New Roman" panose="02020603050405020304" pitchFamily="18" charset="0"/>
                          <a:ea typeface="Times New Roman" panose="02020603050405020304" pitchFamily="18" charset="0"/>
                          <a:cs typeface="Times New Roman" panose="02020603050405020304" pitchFamily="18" charset="0"/>
                        </a:rPr>
                        <a:t>) = 00100011010010101010100110111011</a:t>
                      </a:r>
                      <a:endParaRPr lang="en-US" sz="2000" dirty="0">
                        <a:effectLst/>
                        <a:latin typeface=".VnTime"/>
                        <a:ea typeface="Times New Roman" panose="02020603050405020304" pitchFamily="18" charset="0"/>
                        <a:cs typeface="Times New Roman" panose="02020603050405020304" pitchFamily="18" charset="0"/>
                      </a:endParaRPr>
                    </a:p>
                    <a:p>
                      <a:pPr marL="0" marR="0" algn="just">
                        <a:spcBef>
                          <a:spcPts val="0"/>
                        </a:spcBef>
                        <a:spcAft>
                          <a:spcPts val="0"/>
                        </a:spcAft>
                      </a:pPr>
                      <a:r>
                        <a:rPr lang="nl-NL" sz="2000" dirty="0">
                          <a:effectLst/>
                          <a:latin typeface="Times New Roman" panose="02020603050405020304" pitchFamily="18" charset="0"/>
                          <a:ea typeface="Times New Roman" panose="02020603050405020304" pitchFamily="18" charset="0"/>
                          <a:cs typeface="Times New Roman" panose="02020603050405020304" pitchFamily="18" charset="0"/>
                        </a:rPr>
                        <a:t>          L</a:t>
                      </a:r>
                      <a:r>
                        <a:rPr lang="nl-NL" sz="2000" baseline="-25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nl-NL" sz="2000" dirty="0">
                          <a:effectLst/>
                          <a:latin typeface="Times New Roman" panose="02020603050405020304" pitchFamily="18" charset="0"/>
                          <a:ea typeface="Times New Roman" panose="02020603050405020304" pitchFamily="18" charset="0"/>
                          <a:cs typeface="Times New Roman" panose="02020603050405020304" pitchFamily="18" charset="0"/>
                        </a:rPr>
                        <a:t> = R</a:t>
                      </a:r>
                      <a:r>
                        <a:rPr lang="nl-NL" sz="2000" baseline="-25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nl-NL" sz="2000" dirty="0">
                          <a:effectLst/>
                          <a:latin typeface="Times New Roman" panose="02020603050405020304" pitchFamily="18" charset="0"/>
                          <a:ea typeface="Times New Roman" panose="02020603050405020304" pitchFamily="18" charset="0"/>
                          <a:cs typeface="Times New Roman" panose="02020603050405020304" pitchFamily="18" charset="0"/>
                        </a:rPr>
                        <a:t> = 11101111010010100110010101000100</a:t>
                      </a:r>
                      <a:endParaRPr lang="en-US" sz="2000" dirty="0">
                        <a:effectLst/>
                        <a:latin typeface=".VnTime"/>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3660377"/>
                  </a:ext>
                </a:extLst>
              </a:tr>
            </a:tbl>
          </a:graphicData>
        </a:graphic>
      </p:graphicFrame>
      <p:sp>
        <p:nvSpPr>
          <p:cNvPr id="5" name="Title 1"/>
          <p:cNvSpPr txBox="1">
            <a:spLocks/>
          </p:cNvSpPr>
          <p:nvPr/>
        </p:nvSpPr>
        <p:spPr>
          <a:xfrm>
            <a:off x="323566" y="0"/>
            <a:ext cx="11544868" cy="696036"/>
          </a:xfrm>
          <a:prstGeom prst="rect">
            <a:avLst/>
          </a:prstGeom>
          <a:solidFill>
            <a:schemeClr val="accent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err="1">
                <a:latin typeface="Times New Roman" panose="02020603050405020304" pitchFamily="18" charset="0"/>
                <a:cs typeface="Times New Roman" panose="02020603050405020304" pitchFamily="18" charset="0"/>
              </a:rPr>
              <a:t>Ví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dụ</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về</a:t>
            </a:r>
            <a:r>
              <a:rPr lang="en-US" b="1" dirty="0">
                <a:latin typeface="Times New Roman" panose="02020603050405020304" pitchFamily="18" charset="0"/>
                <a:cs typeface="Times New Roman" panose="02020603050405020304" pitchFamily="18" charset="0"/>
              </a:rPr>
              <a:t> DES</a:t>
            </a:r>
          </a:p>
        </p:txBody>
      </p:sp>
      <p:graphicFrame>
        <p:nvGraphicFramePr>
          <p:cNvPr id="6" name="Table 5"/>
          <p:cNvGraphicFramePr>
            <a:graphicFrameLocks noGrp="1"/>
          </p:cNvGraphicFramePr>
          <p:nvPr>
            <p:extLst>
              <p:ext uri="{D42A27DB-BD31-4B8C-83A1-F6EECF244321}">
                <p14:modId xmlns:p14="http://schemas.microsoft.com/office/powerpoint/2010/main" val="2658614927"/>
              </p:ext>
            </p:extLst>
          </p:nvPr>
        </p:nvGraphicFramePr>
        <p:xfrm>
          <a:off x="1683658" y="3106487"/>
          <a:ext cx="8563428" cy="1983937"/>
        </p:xfrm>
        <a:graphic>
          <a:graphicData uri="http://schemas.openxmlformats.org/drawingml/2006/table">
            <a:tbl>
              <a:tblPr>
                <a:tableStyleId>{5C22544A-7EE6-4342-B048-85BDC9FD1C3A}</a:tableStyleId>
              </a:tblPr>
              <a:tblGrid>
                <a:gridCol w="8563428">
                  <a:extLst>
                    <a:ext uri="{9D8B030D-6E8A-4147-A177-3AD203B41FA5}">
                      <a16:colId xmlns:a16="http://schemas.microsoft.com/office/drawing/2014/main" val="4173555355"/>
                    </a:ext>
                  </a:extLst>
                </a:gridCol>
              </a:tblGrid>
              <a:tr h="1983937">
                <a:tc>
                  <a:txBody>
                    <a:bodyPr/>
                    <a:lstStyle/>
                    <a:p>
                      <a:pPr marL="0" marR="0" algn="just">
                        <a:spcBef>
                          <a:spcPts val="0"/>
                        </a:spcBef>
                        <a:spcAft>
                          <a:spcPts val="0"/>
                        </a:spcAft>
                      </a:pPr>
                      <a:r>
                        <a:rPr lang="nl-NL" sz="2000" dirty="0">
                          <a:effectLst/>
                        </a:rPr>
                        <a:t>          E(R</a:t>
                      </a:r>
                      <a:r>
                        <a:rPr lang="nl-NL" sz="2000" baseline="-25000" dirty="0">
                          <a:effectLst/>
                        </a:rPr>
                        <a:t>15</a:t>
                      </a:r>
                      <a:r>
                        <a:rPr lang="nl-NL" sz="2000" dirty="0">
                          <a:effectLst/>
                        </a:rPr>
                        <a:t>) = 001000000110101000000100000110100100000110101000</a:t>
                      </a:r>
                      <a:endParaRPr lang="en-US" sz="2000" dirty="0">
                        <a:effectLst/>
                      </a:endParaRPr>
                    </a:p>
                    <a:p>
                      <a:pPr marL="0" marR="0" algn="just">
                        <a:spcBef>
                          <a:spcPts val="0"/>
                        </a:spcBef>
                        <a:spcAft>
                          <a:spcPts val="0"/>
                        </a:spcAft>
                      </a:pPr>
                      <a:r>
                        <a:rPr lang="nl-NL" sz="2000" dirty="0">
                          <a:effectLst/>
                        </a:rPr>
                        <a:t>               K</a:t>
                      </a:r>
                      <a:r>
                        <a:rPr lang="nl-NL" sz="2000" baseline="-25000" dirty="0">
                          <a:effectLst/>
                        </a:rPr>
                        <a:t>16</a:t>
                      </a:r>
                      <a:r>
                        <a:rPr lang="nl-NL" sz="2000" dirty="0">
                          <a:effectLst/>
                        </a:rPr>
                        <a:t> = 110010110011110110001011000011100001011111110101</a:t>
                      </a:r>
                      <a:endParaRPr lang="en-US" sz="2000" dirty="0">
                        <a:effectLst/>
                      </a:endParaRPr>
                    </a:p>
                    <a:p>
                      <a:pPr marL="0" marR="0" algn="just">
                        <a:spcBef>
                          <a:spcPts val="0"/>
                        </a:spcBef>
                        <a:spcAft>
                          <a:spcPts val="0"/>
                        </a:spcAft>
                      </a:pPr>
                      <a:r>
                        <a:rPr lang="nl-NL" sz="2000" dirty="0">
                          <a:effectLst/>
                        </a:rPr>
                        <a:t>E(R</a:t>
                      </a:r>
                      <a:r>
                        <a:rPr lang="nl-NL" sz="2000" baseline="-25000" dirty="0">
                          <a:effectLst/>
                        </a:rPr>
                        <a:t>15</a:t>
                      </a:r>
                      <a:r>
                        <a:rPr lang="nl-NL" sz="2000" dirty="0">
                          <a:effectLst/>
                        </a:rPr>
                        <a:t>) </a:t>
                      </a:r>
                      <a:r>
                        <a:rPr lang="nl-NL" sz="2000" dirty="0">
                          <a:effectLst/>
                          <a:sym typeface="Symbol" panose="05050102010706020507" pitchFamily="18" charset="2"/>
                        </a:rPr>
                        <a:t></a:t>
                      </a:r>
                      <a:r>
                        <a:rPr lang="nl-NL" sz="2000" dirty="0">
                          <a:effectLst/>
                        </a:rPr>
                        <a:t> K</a:t>
                      </a:r>
                      <a:r>
                        <a:rPr lang="nl-NL" sz="2000" baseline="-25000" dirty="0">
                          <a:effectLst/>
                        </a:rPr>
                        <a:t>16</a:t>
                      </a:r>
                      <a:r>
                        <a:rPr lang="nl-NL" sz="2000" dirty="0">
                          <a:effectLst/>
                        </a:rPr>
                        <a:t> = 111010110101011110001111000101000101011001011101</a:t>
                      </a:r>
                      <a:endParaRPr lang="en-US" sz="2000" dirty="0">
                        <a:effectLst/>
                      </a:endParaRPr>
                    </a:p>
                    <a:p>
                      <a:pPr marL="0" marR="0" algn="just">
                        <a:spcBef>
                          <a:spcPts val="0"/>
                        </a:spcBef>
                        <a:spcAft>
                          <a:spcPts val="0"/>
                        </a:spcAft>
                      </a:pPr>
                      <a:r>
                        <a:rPr lang="nl-NL" sz="2000" dirty="0">
                          <a:effectLst/>
                        </a:rPr>
                        <a:t> S-box outputs  10100111100000110010010000101001</a:t>
                      </a:r>
                      <a:endParaRPr lang="en-US" sz="2000" dirty="0">
                        <a:effectLst/>
                      </a:endParaRPr>
                    </a:p>
                    <a:p>
                      <a:pPr marL="0" marR="0" algn="just">
                        <a:spcBef>
                          <a:spcPts val="0"/>
                        </a:spcBef>
                        <a:spcAft>
                          <a:spcPts val="0"/>
                        </a:spcAft>
                      </a:pPr>
                      <a:r>
                        <a:rPr lang="nl-NL" sz="2000" dirty="0">
                          <a:effectLst/>
                        </a:rPr>
                        <a:t>      f(R</a:t>
                      </a:r>
                      <a:r>
                        <a:rPr lang="nl-NL" sz="2000" baseline="-25000" dirty="0">
                          <a:effectLst/>
                        </a:rPr>
                        <a:t>15</a:t>
                      </a:r>
                      <a:r>
                        <a:rPr lang="nl-NL" sz="2000" dirty="0">
                          <a:effectLst/>
                        </a:rPr>
                        <a:t>,K</a:t>
                      </a:r>
                      <a:r>
                        <a:rPr lang="nl-NL" sz="2000" baseline="-25000" dirty="0">
                          <a:effectLst/>
                        </a:rPr>
                        <a:t>16</a:t>
                      </a:r>
                      <a:r>
                        <a:rPr lang="nl-NL" sz="2000" dirty="0">
                          <a:effectLst/>
                        </a:rPr>
                        <a:t>) = 11001000110000000100111110011000</a:t>
                      </a:r>
                      <a:endParaRPr lang="en-US" sz="2000" dirty="0">
                        <a:effectLst/>
                      </a:endParaRPr>
                    </a:p>
                    <a:p>
                      <a:pPr marL="0" marR="0" algn="just">
                        <a:spcBef>
                          <a:spcPts val="0"/>
                        </a:spcBef>
                        <a:spcAft>
                          <a:spcPts val="0"/>
                        </a:spcAft>
                      </a:pPr>
                      <a:r>
                        <a:rPr lang="nl-NL" sz="2000" dirty="0">
                          <a:effectLst/>
                        </a:rPr>
                        <a:t>                R</a:t>
                      </a:r>
                      <a:r>
                        <a:rPr lang="nl-NL" sz="2000" baseline="-25000" dirty="0">
                          <a:effectLst/>
                        </a:rPr>
                        <a:t>16</a:t>
                      </a:r>
                      <a:r>
                        <a:rPr lang="nl-NL" sz="2000" dirty="0">
                          <a:effectLst/>
                        </a:rPr>
                        <a:t> = 00001010010011001101100110010101</a:t>
                      </a:r>
                      <a:endParaRPr lang="en-US" sz="2000" dirty="0">
                        <a:effectLst/>
                        <a:latin typeface=".VnTime"/>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31238757"/>
                  </a:ext>
                </a:extLst>
              </a:tr>
            </a:tbl>
          </a:graphicData>
        </a:graphic>
      </p:graphicFrame>
      <p:sp>
        <p:nvSpPr>
          <p:cNvPr id="7" name="Rectangle 6"/>
          <p:cNvSpPr/>
          <p:nvPr/>
        </p:nvSpPr>
        <p:spPr>
          <a:xfrm>
            <a:off x="1567541" y="5090425"/>
            <a:ext cx="8969829" cy="1384995"/>
          </a:xfrm>
          <a:prstGeom prst="rect">
            <a:avLst/>
          </a:prstGeom>
        </p:spPr>
        <p:txBody>
          <a:bodyPr wrap="square">
            <a:spAutoFit/>
          </a:bodyPr>
          <a:lstStyle/>
          <a:p>
            <a:pPr algn="just"/>
            <a:r>
              <a:rPr lang="nl-NL" sz="2800" dirty="0">
                <a:latin typeface="Times New Roman" panose="02020603050405020304" pitchFamily="18" charset="0"/>
                <a:ea typeface="Times New Roman" panose="02020603050405020304" pitchFamily="18" charset="0"/>
                <a:cs typeface="Times New Roman" panose="02020603050405020304" pitchFamily="18" charset="0"/>
              </a:rPr>
              <a:t>Cuối cùng áp dụng IP</a:t>
            </a:r>
            <a:r>
              <a:rPr lang="nl-NL" sz="2800" baseline="30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a:t>
            </a:r>
            <a:r>
              <a:rPr lang="nl-NL" sz="2800" dirty="0">
                <a:latin typeface="Times New Roman" panose="02020603050405020304" pitchFamily="18" charset="0"/>
                <a:ea typeface="Times New Roman" panose="02020603050405020304" pitchFamily="18" charset="0"/>
                <a:cs typeface="Times New Roman" panose="02020603050405020304" pitchFamily="18" charset="0"/>
              </a:rPr>
              <a:t> vào L</a:t>
            </a:r>
            <a:r>
              <a:rPr lang="nl-NL" sz="2800" baseline="-25000" dirty="0">
                <a:latin typeface="Times New Roman" panose="02020603050405020304" pitchFamily="18" charset="0"/>
                <a:ea typeface="Times New Roman" panose="02020603050405020304" pitchFamily="18" charset="0"/>
                <a:cs typeface="Times New Roman" panose="02020603050405020304" pitchFamily="18" charset="0"/>
              </a:rPr>
              <a:t>16</a:t>
            </a:r>
            <a:r>
              <a:rPr lang="nl-NL" sz="2800" dirty="0">
                <a:latin typeface="Times New Roman" panose="02020603050405020304" pitchFamily="18" charset="0"/>
                <a:ea typeface="Times New Roman" panose="02020603050405020304" pitchFamily="18" charset="0"/>
                <a:cs typeface="Times New Roman" panose="02020603050405020304" pitchFamily="18" charset="0"/>
              </a:rPr>
              <a:t>,R</a:t>
            </a:r>
            <a:r>
              <a:rPr lang="nl-NL" sz="2800" baseline="-25000" dirty="0">
                <a:latin typeface="Times New Roman" panose="02020603050405020304" pitchFamily="18" charset="0"/>
                <a:ea typeface="Times New Roman" panose="02020603050405020304" pitchFamily="18" charset="0"/>
                <a:cs typeface="Times New Roman" panose="02020603050405020304" pitchFamily="18" charset="0"/>
              </a:rPr>
              <a:t>16</a:t>
            </a:r>
            <a:r>
              <a:rPr lang="nl-NL" sz="2800" dirty="0">
                <a:latin typeface="Times New Roman" panose="02020603050405020304" pitchFamily="18" charset="0"/>
                <a:ea typeface="Times New Roman" panose="02020603050405020304" pitchFamily="18" charset="0"/>
                <a:cs typeface="Times New Roman" panose="02020603050405020304" pitchFamily="18" charset="0"/>
              </a:rPr>
              <a:t> ta nhận được bản mã hexa là:</a:t>
            </a:r>
            <a:endParaRPr lang="en-US" sz="2800" dirty="0">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nl-NL" sz="2800" dirty="0">
                <a:latin typeface="Times New Roman" panose="02020603050405020304" pitchFamily="18" charset="0"/>
                <a:ea typeface="Times New Roman" panose="02020603050405020304" pitchFamily="18" charset="0"/>
                <a:cs typeface="Times New Roman" panose="02020603050405020304" pitchFamily="18" charset="0"/>
              </a:rPr>
              <a:t> 8 5 E 8 1 3 5 4 0 F 0 A B 4 0 5</a:t>
            </a:r>
            <a:endParaRPr lang="en-US" sz="28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114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30514"/>
            <a:ext cx="10515600" cy="5146449"/>
          </a:xfrm>
        </p:spPr>
        <p:txBody>
          <a:bodyPr>
            <a:normAutofit/>
          </a:bodyPr>
          <a:lstStyle/>
          <a:p>
            <a:r>
              <a:rPr lang="vi-VN" b="1" i="1" dirty="0"/>
              <a:t>Kết luận :</a:t>
            </a:r>
            <a:r>
              <a:rPr lang="vi-VN" dirty="0"/>
              <a:t/>
            </a:r>
            <a:br>
              <a:rPr lang="vi-VN" dirty="0"/>
            </a:br>
            <a:r>
              <a:rPr lang="vi-VN" dirty="0"/>
              <a:t>Vậy dạng mã hóa của M = 0123456789ABCDEF </a:t>
            </a:r>
            <a:r>
              <a:rPr lang="en-US" dirty="0"/>
              <a:t> </a:t>
            </a:r>
          </a:p>
          <a:p>
            <a:pPr marL="0" indent="0">
              <a:buNone/>
            </a:pPr>
            <a:r>
              <a:rPr lang="en-US" dirty="0"/>
              <a:t>  </a:t>
            </a:r>
            <a:r>
              <a:rPr lang="en-US" dirty="0" err="1"/>
              <a:t>với</a:t>
            </a:r>
            <a:r>
              <a:rPr lang="en-US" dirty="0"/>
              <a:t> </a:t>
            </a:r>
            <a:r>
              <a:rPr lang="en-US" dirty="0" err="1"/>
              <a:t>khóa</a:t>
            </a:r>
            <a:r>
              <a:rPr lang="en-US" dirty="0"/>
              <a:t> 			  </a:t>
            </a:r>
            <a:r>
              <a:rPr lang="nl-NL" dirty="0"/>
              <a:t>K =  1 2 3 4 5 7 7 9 9 B B C D F F 1</a:t>
            </a:r>
            <a:endParaRPr lang="en-US" dirty="0"/>
          </a:p>
          <a:p>
            <a:pPr marL="0" indent="0">
              <a:buNone/>
            </a:pPr>
            <a:r>
              <a:rPr lang="en-US" dirty="0"/>
              <a:t>   </a:t>
            </a:r>
            <a:r>
              <a:rPr lang="vi-VN" dirty="0"/>
              <a:t>là</a:t>
            </a:r>
            <a:br>
              <a:rPr lang="vi-VN" dirty="0"/>
            </a:br>
            <a:r>
              <a:rPr lang="en-US" dirty="0"/>
              <a:t>				  </a:t>
            </a:r>
            <a:r>
              <a:rPr lang="vi-VN" dirty="0"/>
              <a:t>C = 85E813540F0AB405</a:t>
            </a:r>
            <a:endParaRPr lang="en-US" dirty="0"/>
          </a:p>
          <a:p>
            <a:pPr marL="0" indent="0">
              <a:buNone/>
            </a:pPr>
            <a:r>
              <a:rPr lang="vi-VN" dirty="0"/>
              <a:t/>
            </a:r>
            <a:br>
              <a:rPr lang="vi-VN" dirty="0"/>
            </a:br>
            <a:r>
              <a:rPr lang="en-US" dirty="0"/>
              <a:t> </a:t>
            </a:r>
            <a:r>
              <a:rPr lang="vi-VN" b="1" i="1" dirty="0"/>
              <a:t>Giải mã :</a:t>
            </a:r>
            <a:endParaRPr lang="en-US" b="1" i="1" dirty="0"/>
          </a:p>
          <a:p>
            <a:pPr marL="0" indent="0" algn="just">
              <a:buNone/>
            </a:pPr>
            <a:r>
              <a:rPr lang="vi-VN" dirty="0"/>
              <a:t>Quá trình giải mã là nghịch đảo của mã hóa, các bước thực hiện tương tự như trên nhưng đảo ngược thứ tự các khóa được áp dụng, tức là áp dụng khóa K16 tới K1, làm hoàn toàn giống các bước và trình tự như mã hóa.</a:t>
            </a:r>
            <a:endParaRPr lang="en-US" dirty="0"/>
          </a:p>
        </p:txBody>
      </p:sp>
      <p:sp>
        <p:nvSpPr>
          <p:cNvPr id="4" name="Title 1"/>
          <p:cNvSpPr txBox="1">
            <a:spLocks/>
          </p:cNvSpPr>
          <p:nvPr/>
        </p:nvSpPr>
        <p:spPr>
          <a:xfrm>
            <a:off x="323566" y="0"/>
            <a:ext cx="11544868" cy="696036"/>
          </a:xfrm>
          <a:prstGeom prst="rect">
            <a:avLst/>
          </a:prstGeom>
          <a:solidFill>
            <a:schemeClr val="accent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err="1">
                <a:latin typeface="Times New Roman" panose="02020603050405020304" pitchFamily="18" charset="0"/>
                <a:cs typeface="Times New Roman" panose="02020603050405020304" pitchFamily="18" charset="0"/>
              </a:rPr>
              <a:t>Ví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dụ</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về</a:t>
            </a:r>
            <a:r>
              <a:rPr lang="en-US" b="1" dirty="0">
                <a:latin typeface="Times New Roman" panose="02020603050405020304" pitchFamily="18" charset="0"/>
                <a:cs typeface="Times New Roman" panose="02020603050405020304" pitchFamily="18" charset="0"/>
              </a:rPr>
              <a:t> DES</a:t>
            </a:r>
          </a:p>
        </p:txBody>
      </p:sp>
    </p:spTree>
    <p:extLst>
      <p:ext uri="{BB962C8B-B14F-4D97-AF65-F5344CB8AC3E}">
        <p14:creationId xmlns:p14="http://schemas.microsoft.com/office/powerpoint/2010/main" val="97758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50875"/>
          </a:xfrm>
          <a:solidFill>
            <a:srgbClr val="92D050"/>
          </a:solidFill>
        </p:spPr>
        <p:txBody>
          <a:bodyPr>
            <a:normAutofit fontScale="90000"/>
          </a:bodyPr>
          <a:lstStyle/>
          <a:p>
            <a:pPr algn="ctr"/>
            <a:r>
              <a:rPr lang="en-US" b="1" dirty="0" err="1">
                <a:latin typeface="Times New Roman" panose="02020603050405020304" pitchFamily="18" charset="0"/>
                <a:cs typeface="Times New Roman" panose="02020603050405020304" pitchFamily="18" charset="0"/>
              </a:rPr>
              <a:t>Điểm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yếu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DES</a:t>
            </a:r>
          </a:p>
        </p:txBody>
      </p:sp>
      <p:sp>
        <p:nvSpPr>
          <p:cNvPr id="3" name="Content Placeholder 2"/>
          <p:cNvSpPr>
            <a:spLocks noGrp="1"/>
          </p:cNvSpPr>
          <p:nvPr>
            <p:ph idx="1"/>
          </p:nvPr>
        </p:nvSpPr>
        <p:spPr>
          <a:xfrm>
            <a:off x="838200" y="957943"/>
            <a:ext cx="10515600" cy="4638449"/>
          </a:xfrm>
        </p:spPr>
        <p:txBody>
          <a:bodyPr/>
          <a:lstStyle/>
          <a:p>
            <a:pPr marL="514350" indent="-514350">
              <a:buAutoNum type="arabicPeriod"/>
            </a:pPr>
            <a:r>
              <a:rPr lang="en-US" dirty="0" err="1"/>
              <a:t>Tính</a:t>
            </a:r>
            <a:r>
              <a:rPr lang="en-US" dirty="0"/>
              <a:t> </a:t>
            </a:r>
            <a:r>
              <a:rPr lang="en-US" dirty="0" err="1"/>
              <a:t>bù</a:t>
            </a: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838200" y="1436914"/>
            <a:ext cx="10515600" cy="5007429"/>
          </a:xfrm>
          <a:prstGeom prst="rect">
            <a:avLst/>
          </a:prstGeom>
        </p:spPr>
      </p:pic>
    </p:spTree>
    <p:extLst>
      <p:ext uri="{BB962C8B-B14F-4D97-AF65-F5344CB8AC3E}">
        <p14:creationId xmlns:p14="http://schemas.microsoft.com/office/powerpoint/2010/main" val="2246317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54743"/>
            <a:ext cx="10515600" cy="5422220"/>
          </a:xfrm>
        </p:spPr>
        <p:txBody>
          <a:bodyPr/>
          <a:lstStyle/>
          <a:p>
            <a:pPr marL="0" indent="0">
              <a:buNone/>
            </a:pPr>
            <a:r>
              <a:rPr lang="en-US" dirty="0"/>
              <a:t>2. </a:t>
            </a:r>
            <a:r>
              <a:rPr lang="en-US" dirty="0" err="1"/>
              <a:t>Khóa</a:t>
            </a:r>
            <a:r>
              <a:rPr lang="en-US" dirty="0"/>
              <a:t> </a:t>
            </a:r>
            <a:r>
              <a:rPr lang="en-US" dirty="0" err="1"/>
              <a:t>yếu</a:t>
            </a:r>
            <a:endParaRPr lang="en-US" dirty="0"/>
          </a:p>
          <a:p>
            <a:pPr marL="0" indent="0">
              <a:buNone/>
            </a:pPr>
            <a:endParaRPr lang="en-US" dirty="0"/>
          </a:p>
        </p:txBody>
      </p:sp>
      <p:sp>
        <p:nvSpPr>
          <p:cNvPr id="4" name="Title 1"/>
          <p:cNvSpPr txBox="1">
            <a:spLocks/>
          </p:cNvSpPr>
          <p:nvPr/>
        </p:nvSpPr>
        <p:spPr>
          <a:xfrm>
            <a:off x="838200" y="1"/>
            <a:ext cx="10515600" cy="754742"/>
          </a:xfrm>
          <a:prstGeom prst="rect">
            <a:avLst/>
          </a:prstGeom>
          <a:solidFill>
            <a:srgbClr val="92D05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err="1">
                <a:latin typeface="Times New Roman" panose="02020603050405020304" pitchFamily="18" charset="0"/>
                <a:cs typeface="Times New Roman" panose="02020603050405020304" pitchFamily="18" charset="0"/>
              </a:rPr>
              <a:t>Điểm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yếu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DES</a:t>
            </a:r>
          </a:p>
        </p:txBody>
      </p:sp>
      <p:pic>
        <p:nvPicPr>
          <p:cNvPr id="5" name="Picture 4"/>
          <p:cNvPicPr>
            <a:picLocks noChangeAspect="1"/>
          </p:cNvPicPr>
          <p:nvPr/>
        </p:nvPicPr>
        <p:blipFill>
          <a:blip r:embed="rId2"/>
          <a:stretch>
            <a:fillRect/>
          </a:stretch>
        </p:blipFill>
        <p:spPr>
          <a:xfrm>
            <a:off x="986969" y="1197430"/>
            <a:ext cx="10366829" cy="2454274"/>
          </a:xfrm>
          <a:prstGeom prst="rect">
            <a:avLst/>
          </a:prstGeom>
        </p:spPr>
      </p:pic>
      <p:pic>
        <p:nvPicPr>
          <p:cNvPr id="6" name="Picture 5"/>
          <p:cNvPicPr>
            <a:picLocks noChangeAspect="1"/>
          </p:cNvPicPr>
          <p:nvPr/>
        </p:nvPicPr>
        <p:blipFill>
          <a:blip r:embed="rId3"/>
          <a:stretch>
            <a:fillRect/>
          </a:stretch>
        </p:blipFill>
        <p:spPr>
          <a:xfrm>
            <a:off x="986968" y="3651705"/>
            <a:ext cx="7866745" cy="3206296"/>
          </a:xfrm>
          <a:prstGeom prst="rect">
            <a:avLst/>
          </a:prstGeom>
        </p:spPr>
      </p:pic>
    </p:spTree>
    <p:extLst>
      <p:ext uri="{BB962C8B-B14F-4D97-AF65-F5344CB8AC3E}">
        <p14:creationId xmlns:p14="http://schemas.microsoft.com/office/powerpoint/2010/main" val="727015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297"/>
            <a:ext cx="10515600" cy="665390"/>
          </a:xfrm>
          <a:solidFill>
            <a:srgbClr val="00B050"/>
          </a:solidFill>
        </p:spPr>
        <p:txBody>
          <a:bodyPr>
            <a:normAutofit/>
          </a:bodyPr>
          <a:lstStyle/>
          <a:p>
            <a:pPr algn="ctr"/>
            <a:r>
              <a:rPr lang="en-US" sz="4000" b="1" dirty="0" err="1">
                <a:latin typeface="Times New Roman" panose="02020603050405020304" pitchFamily="18" charset="0"/>
                <a:cs typeface="Times New Roman" panose="02020603050405020304" pitchFamily="18" charset="0"/>
              </a:rPr>
              <a:t>Tấn</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công</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hệ</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mã</a:t>
            </a:r>
            <a:r>
              <a:rPr lang="en-US" sz="4000" b="1" dirty="0">
                <a:latin typeface="Times New Roman" panose="02020603050405020304" pitchFamily="18" charset="0"/>
                <a:cs typeface="Times New Roman" panose="02020603050405020304" pitchFamily="18" charset="0"/>
              </a:rPr>
              <a:t> DES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856343"/>
                <a:ext cx="10515600" cy="5320620"/>
              </a:xfrm>
            </p:spPr>
            <p:txBody>
              <a:bodyPr/>
              <a:lstStyle/>
              <a:p>
                <a:r>
                  <a:rPr lang="en-US" dirty="0"/>
                  <a:t>Số </a:t>
                </a:r>
                <a:r>
                  <a:rPr lang="en-US" dirty="0" err="1"/>
                  <a:t>khóa</a:t>
                </a:r>
                <a:r>
                  <a:rPr lang="en-US" dirty="0"/>
                  <a:t>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2</m:t>
                        </m:r>
                      </m:e>
                      <m:sup>
                        <m:r>
                          <a:rPr lang="en-US" b="0" i="1" dirty="0" smtClean="0">
                            <a:latin typeface="Cambria Math" panose="02040503050406030204" pitchFamily="18" charset="0"/>
                          </a:rPr>
                          <m:t>56</m:t>
                        </m:r>
                      </m:sup>
                    </m:sSup>
                  </m:oMath>
                </a14:m>
                <a:endParaRPr lang="en-US" dirty="0"/>
              </a:p>
              <a:p>
                <a:r>
                  <a:rPr lang="en-US" dirty="0" err="1"/>
                  <a:t>Tấn</a:t>
                </a:r>
                <a:r>
                  <a:rPr lang="en-US" dirty="0"/>
                  <a:t> </a:t>
                </a:r>
                <a:r>
                  <a:rPr lang="en-US" dirty="0" err="1"/>
                  <a:t>công</a:t>
                </a:r>
                <a:r>
                  <a:rPr lang="en-US" dirty="0"/>
                  <a:t> </a:t>
                </a:r>
                <a:r>
                  <a:rPr lang="en-US" dirty="0" err="1"/>
                  <a:t>tổng</a:t>
                </a:r>
                <a:r>
                  <a:rPr lang="en-US" dirty="0"/>
                  <a:t> </a:t>
                </a:r>
                <a:r>
                  <a:rPr lang="en-US" dirty="0" err="1"/>
                  <a:t>lực</a:t>
                </a:r>
                <a:endParaRPr lang="en-US" dirty="0"/>
              </a:p>
              <a:p>
                <a:r>
                  <a:rPr lang="en-US" dirty="0" err="1"/>
                  <a:t>Máy</a:t>
                </a:r>
                <a:r>
                  <a:rPr lang="en-US" dirty="0"/>
                  <a:t> </a:t>
                </a:r>
                <a:r>
                  <a:rPr lang="en-US" dirty="0" err="1"/>
                  <a:t>tính</a:t>
                </a:r>
                <a:r>
                  <a:rPr lang="en-US" dirty="0"/>
                  <a:t> PC </a:t>
                </a:r>
                <a:r>
                  <a:rPr lang="en-US" dirty="0" err="1"/>
                  <a:t>cá</a:t>
                </a:r>
                <a:r>
                  <a:rPr lang="en-US" dirty="0"/>
                  <a:t> </a:t>
                </a:r>
                <a:r>
                  <a:rPr lang="en-US" dirty="0" err="1"/>
                  <a:t>nhân</a:t>
                </a:r>
                <a:r>
                  <a:rPr lang="en-US" dirty="0"/>
                  <a:t> </a:t>
                </a:r>
                <a:r>
                  <a:rPr lang="en-US" dirty="0" err="1"/>
                  <a:t>thông</a:t>
                </a:r>
                <a:r>
                  <a:rPr lang="en-US" dirty="0"/>
                  <a:t> </a:t>
                </a:r>
                <a:r>
                  <a:rPr lang="en-US" dirty="0" err="1"/>
                  <a:t>thường</a:t>
                </a:r>
                <a:r>
                  <a:rPr lang="en-US" dirty="0"/>
                  <a:t> </a:t>
                </a:r>
                <a:r>
                  <a:rPr lang="en-US" dirty="0" err="1"/>
                  <a:t>thì</a:t>
                </a:r>
                <a:r>
                  <a:rPr lang="en-US" dirty="0"/>
                  <a:t> </a:t>
                </a:r>
                <a:r>
                  <a:rPr lang="en-US" dirty="0" err="1"/>
                  <a:t>mất</a:t>
                </a:r>
                <a:r>
                  <a:rPr lang="en-US" dirty="0"/>
                  <a:t> </a:t>
                </a:r>
                <a:r>
                  <a:rPr lang="en-US" dirty="0" err="1"/>
                  <a:t>khoảng</a:t>
                </a:r>
                <a:r>
                  <a:rPr lang="en-US" dirty="0"/>
                  <a:t> </a:t>
                </a:r>
                <a14:m>
                  <m:oMath xmlns:m="http://schemas.openxmlformats.org/officeDocument/2006/math">
                    <m:r>
                      <a:rPr lang="en-US" b="0" i="1" dirty="0" smtClean="0">
                        <a:latin typeface="Cambria Math" panose="02040503050406030204" pitchFamily="18" charset="0"/>
                      </a:rPr>
                      <m:t>7300  </m:t>
                    </m:r>
                  </m:oMath>
                </a14:m>
                <a:r>
                  <a:rPr lang="en-US" dirty="0"/>
                  <a:t>năm</a:t>
                </a:r>
              </a:p>
              <a:p>
                <a:r>
                  <a:rPr lang="en-US" dirty="0" err="1"/>
                  <a:t>Máy</a:t>
                </a:r>
                <a:r>
                  <a:rPr lang="en-US" dirty="0"/>
                  <a:t> </a:t>
                </a:r>
                <a:r>
                  <a:rPr lang="en-US" dirty="0" err="1"/>
                  <a:t>tính</a:t>
                </a:r>
                <a:r>
                  <a:rPr lang="en-US" dirty="0"/>
                  <a:t> song </a:t>
                </a:r>
                <a:r>
                  <a:rPr lang="en-US" dirty="0" err="1"/>
                  <a:t>song</a:t>
                </a:r>
                <a:r>
                  <a:rPr lang="en-US" dirty="0"/>
                  <a:t> </a:t>
                </a:r>
                <a:r>
                  <a:rPr lang="en-US" dirty="0" err="1"/>
                  <a:t>và</a:t>
                </a:r>
                <a:r>
                  <a:rPr lang="en-US" dirty="0"/>
                  <a:t> </a:t>
                </a:r>
                <a:r>
                  <a:rPr lang="en-US" dirty="0" err="1"/>
                  <a:t>nâng</a:t>
                </a:r>
                <a:r>
                  <a:rPr lang="en-US" dirty="0"/>
                  <a:t> </a:t>
                </a:r>
                <a:r>
                  <a:rPr lang="en-US" dirty="0" err="1"/>
                  <a:t>cao</a:t>
                </a:r>
                <a:r>
                  <a:rPr lang="en-US" dirty="0"/>
                  <a:t> </a:t>
                </a:r>
                <a:r>
                  <a:rPr lang="en-US" dirty="0" err="1"/>
                  <a:t>thì</a:t>
                </a:r>
                <a:r>
                  <a:rPr lang="en-US" dirty="0"/>
                  <a:t> </a:t>
                </a:r>
                <a:r>
                  <a:rPr lang="en-US" dirty="0" err="1"/>
                  <a:t>khả</a:t>
                </a:r>
                <a:r>
                  <a:rPr lang="en-US" dirty="0"/>
                  <a:t> </a:t>
                </a:r>
                <a:r>
                  <a:rPr lang="en-US" dirty="0" err="1"/>
                  <a:t>năng</a:t>
                </a:r>
                <a:r>
                  <a:rPr lang="en-US" dirty="0"/>
                  <a:t> </a:t>
                </a:r>
                <a:r>
                  <a:rPr lang="en-US" dirty="0" err="1"/>
                  <a:t>tính</a:t>
                </a:r>
                <a:r>
                  <a:rPr lang="en-US" dirty="0"/>
                  <a:t> </a:t>
                </a:r>
                <a:r>
                  <a:rPr lang="en-US" dirty="0" err="1"/>
                  <a:t>toán</a:t>
                </a:r>
                <a:r>
                  <a:rPr lang="en-US" dirty="0"/>
                  <a:t> </a:t>
                </a:r>
                <a:r>
                  <a:rPr lang="en-US" dirty="0" err="1"/>
                  <a:t>nhanh</a:t>
                </a:r>
                <a:r>
                  <a:rPr lang="en-US" dirty="0"/>
                  <a:t> </a:t>
                </a:r>
                <a:r>
                  <a:rPr lang="en-US" dirty="0" err="1"/>
                  <a:t>hơn</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856343"/>
                <a:ext cx="10515600" cy="5320620"/>
              </a:xfrm>
              <a:blipFill>
                <a:blip r:embed="rId2"/>
                <a:stretch>
                  <a:fillRect l="-1043" t="-1718"/>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1161143" y="2936648"/>
            <a:ext cx="9550399" cy="3733801"/>
          </a:xfrm>
          <a:prstGeom prst="rect">
            <a:avLst/>
          </a:prstGeom>
        </p:spPr>
      </p:pic>
    </p:spTree>
    <p:extLst>
      <p:ext uri="{BB962C8B-B14F-4D97-AF65-F5344CB8AC3E}">
        <p14:creationId xmlns:p14="http://schemas.microsoft.com/office/powerpoint/2010/main" val="3635426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barn(inVertical)">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899" y="0"/>
            <a:ext cx="11544868" cy="808582"/>
          </a:xfrm>
          <a:solidFill>
            <a:srgbClr val="FFC000"/>
          </a:solidFill>
        </p:spPr>
        <p:txBody>
          <a:bodyPr/>
          <a:lstStyle/>
          <a:p>
            <a:pPr algn="ctr"/>
            <a:r>
              <a:rPr lang="en-US" b="1" dirty="0">
                <a:latin typeface="Times New Roman" panose="02020603050405020304" pitchFamily="18" charset="0"/>
                <a:cs typeface="Times New Roman" panose="02020603050405020304" pitchFamily="18" charset="0"/>
              </a:rPr>
              <a:t>2.1. </a:t>
            </a:r>
            <a:r>
              <a:rPr lang="en-US" b="1" dirty="0" err="1">
                <a:latin typeface="Times New Roman" panose="02020603050405020304" pitchFamily="18" charset="0"/>
                <a:cs typeface="Times New Roman" panose="02020603050405020304" pitchFamily="18" charset="0"/>
              </a:rPr>
              <a:t>Khái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niệm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và</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nguyên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thiết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kế</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cơ</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sở</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968991"/>
            <a:ext cx="10748749" cy="5207972"/>
          </a:xfrm>
        </p:spPr>
        <p:txBody>
          <a:bodyPr>
            <a:normAutofit/>
          </a:bodyPr>
          <a:lstStyle/>
          <a:p>
            <a:pPr algn="just"/>
            <a:r>
              <a:rPr lang="en-US" dirty="0" err="1"/>
              <a:t>Mật</a:t>
            </a:r>
            <a:r>
              <a:rPr lang="en-US" dirty="0"/>
              <a:t> </a:t>
            </a:r>
            <a:r>
              <a:rPr lang="en-US" dirty="0" err="1"/>
              <a:t>mã</a:t>
            </a:r>
            <a:r>
              <a:rPr lang="en-US" dirty="0"/>
              <a:t> </a:t>
            </a:r>
            <a:r>
              <a:rPr lang="en-US" dirty="0" err="1"/>
              <a:t>dòng</a:t>
            </a:r>
            <a:r>
              <a:rPr lang="en-US" dirty="0"/>
              <a:t> (stream cipher): </a:t>
            </a:r>
            <a:r>
              <a:rPr lang="en-US" dirty="0" err="1"/>
              <a:t>phép</a:t>
            </a:r>
            <a:r>
              <a:rPr lang="en-US" dirty="0"/>
              <a:t> </a:t>
            </a:r>
            <a:r>
              <a:rPr lang="en-US" dirty="0" err="1"/>
              <a:t>biến</a:t>
            </a:r>
            <a:r>
              <a:rPr lang="en-US" dirty="0"/>
              <a:t> </a:t>
            </a:r>
            <a:r>
              <a:rPr lang="en-US" dirty="0" err="1"/>
              <a:t>đổi</a:t>
            </a:r>
            <a:r>
              <a:rPr lang="en-US" dirty="0"/>
              <a:t> </a:t>
            </a:r>
            <a:r>
              <a:rPr lang="en-US" dirty="0" err="1"/>
              <a:t>mật</a:t>
            </a:r>
            <a:r>
              <a:rPr lang="en-US" dirty="0"/>
              <a:t> </a:t>
            </a:r>
            <a:r>
              <a:rPr lang="en-US" dirty="0" err="1"/>
              <a:t>mã</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trên</a:t>
            </a:r>
            <a:r>
              <a:rPr lang="en-US" dirty="0"/>
              <a:t> </a:t>
            </a:r>
            <a:r>
              <a:rPr lang="en-US" dirty="0" err="1"/>
              <a:t>từng</a:t>
            </a:r>
            <a:r>
              <a:rPr lang="en-US" dirty="0"/>
              <a:t> </a:t>
            </a:r>
            <a:r>
              <a:rPr lang="en-US" dirty="0" err="1"/>
              <a:t>kí</a:t>
            </a:r>
            <a:r>
              <a:rPr lang="en-US" dirty="0"/>
              <a:t> </a:t>
            </a:r>
            <a:r>
              <a:rPr lang="en-US" dirty="0" err="1"/>
              <a:t>tự</a:t>
            </a:r>
            <a:r>
              <a:rPr lang="en-US" dirty="0"/>
              <a:t> </a:t>
            </a:r>
            <a:r>
              <a:rPr lang="en-US" dirty="0" err="1"/>
              <a:t>độc</a:t>
            </a:r>
            <a:r>
              <a:rPr lang="en-US" dirty="0"/>
              <a:t> </a:t>
            </a:r>
            <a:r>
              <a:rPr lang="en-US" dirty="0" err="1"/>
              <a:t>lập</a:t>
            </a:r>
            <a:r>
              <a:rPr lang="en-US" dirty="0"/>
              <a:t> ( </a:t>
            </a:r>
            <a:r>
              <a:rPr lang="en-US" dirty="0" err="1"/>
              <a:t>Mã</a:t>
            </a:r>
            <a:r>
              <a:rPr lang="en-US" dirty="0"/>
              <a:t> </a:t>
            </a:r>
            <a:r>
              <a:rPr lang="en-US" dirty="0" err="1"/>
              <a:t>Ceasar</a:t>
            </a:r>
            <a:r>
              <a:rPr lang="en-US" dirty="0"/>
              <a:t>, </a:t>
            </a:r>
            <a:r>
              <a:rPr lang="en-US" dirty="0" err="1"/>
              <a:t>Vigenere</a:t>
            </a:r>
            <a:r>
              <a:rPr lang="en-US" dirty="0"/>
              <a:t>, </a:t>
            </a:r>
            <a:r>
              <a:rPr lang="en-US" dirty="0" err="1"/>
              <a:t>Vernam</a:t>
            </a:r>
            <a:r>
              <a:rPr lang="en-US" dirty="0"/>
              <a:t>).</a:t>
            </a:r>
          </a:p>
          <a:p>
            <a:pPr algn="just"/>
            <a:r>
              <a:rPr lang="en-US" dirty="0" err="1"/>
              <a:t>Mật</a:t>
            </a:r>
            <a:r>
              <a:rPr lang="en-US" dirty="0"/>
              <a:t> </a:t>
            </a:r>
            <a:r>
              <a:rPr lang="en-US" dirty="0" err="1"/>
              <a:t>mã</a:t>
            </a:r>
            <a:r>
              <a:rPr lang="en-US" dirty="0"/>
              <a:t> </a:t>
            </a:r>
            <a:r>
              <a:rPr lang="en-US" dirty="0" err="1"/>
              <a:t>khối</a:t>
            </a:r>
            <a:r>
              <a:rPr lang="en-US" dirty="0"/>
              <a:t> (block cipher): </a:t>
            </a:r>
            <a:r>
              <a:rPr lang="en-US" dirty="0" err="1"/>
              <a:t>thực</a:t>
            </a:r>
            <a:r>
              <a:rPr lang="en-US" dirty="0"/>
              <a:t> </a:t>
            </a:r>
            <a:r>
              <a:rPr lang="en-US" dirty="0" err="1"/>
              <a:t>hiện</a:t>
            </a:r>
            <a:r>
              <a:rPr lang="en-US" dirty="0"/>
              <a:t> </a:t>
            </a:r>
            <a:r>
              <a:rPr lang="en-US" dirty="0" err="1"/>
              <a:t>mã</a:t>
            </a:r>
            <a:r>
              <a:rPr lang="en-US" dirty="0"/>
              <a:t> </a:t>
            </a:r>
            <a:r>
              <a:rPr lang="en-US" dirty="0" err="1"/>
              <a:t>hóa</a:t>
            </a:r>
            <a:r>
              <a:rPr lang="en-US" dirty="0"/>
              <a:t> </a:t>
            </a:r>
            <a:r>
              <a:rPr lang="en-US" dirty="0" err="1"/>
              <a:t>từng</a:t>
            </a:r>
            <a:r>
              <a:rPr lang="en-US" dirty="0"/>
              <a:t> </a:t>
            </a:r>
            <a:r>
              <a:rPr lang="en-US" dirty="0" err="1"/>
              <a:t>khối</a:t>
            </a:r>
            <a:r>
              <a:rPr lang="en-US" dirty="0"/>
              <a:t> </a:t>
            </a:r>
            <a:r>
              <a:rPr lang="en-US" dirty="0" err="1"/>
              <a:t>nhiều</a:t>
            </a:r>
            <a:r>
              <a:rPr lang="en-US" dirty="0"/>
              <a:t> </a:t>
            </a:r>
            <a:r>
              <a:rPr lang="en-US" dirty="0" err="1"/>
              <a:t>kí</a:t>
            </a:r>
            <a:r>
              <a:rPr lang="en-US" dirty="0"/>
              <a:t> </a:t>
            </a:r>
            <a:r>
              <a:rPr lang="en-US" dirty="0" err="1"/>
              <a:t>tự</a:t>
            </a:r>
            <a:r>
              <a:rPr lang="en-US" dirty="0"/>
              <a:t> </a:t>
            </a:r>
            <a:r>
              <a:rPr lang="en-US" dirty="0" err="1"/>
              <a:t>được</a:t>
            </a:r>
            <a:r>
              <a:rPr lang="en-US" dirty="0"/>
              <a:t> </a:t>
            </a:r>
            <a:r>
              <a:rPr lang="en-US" dirty="0" err="1"/>
              <a:t>mã</a:t>
            </a:r>
            <a:r>
              <a:rPr lang="en-US" dirty="0"/>
              <a:t> </a:t>
            </a:r>
            <a:r>
              <a:rPr lang="en-US" dirty="0" err="1"/>
              <a:t>hóa</a:t>
            </a:r>
            <a:r>
              <a:rPr lang="en-US" dirty="0"/>
              <a:t> </a:t>
            </a:r>
            <a:r>
              <a:rPr lang="en-US" dirty="0" err="1"/>
              <a:t>cùng</a:t>
            </a:r>
            <a:r>
              <a:rPr lang="en-US" dirty="0"/>
              <a:t> </a:t>
            </a:r>
            <a:r>
              <a:rPr lang="en-US" dirty="0" err="1"/>
              <a:t>lúc</a:t>
            </a:r>
            <a:r>
              <a:rPr lang="en-US" dirty="0"/>
              <a:t>.</a:t>
            </a:r>
          </a:p>
          <a:p>
            <a:pPr algn="just"/>
            <a:endParaRPr lang="en-US" dirty="0"/>
          </a:p>
          <a:p>
            <a:pPr algn="just"/>
            <a:endParaRPr lang="en-US" dirty="0"/>
          </a:p>
          <a:p>
            <a:pPr algn="just"/>
            <a:endParaRPr lang="en-US" dirty="0"/>
          </a:p>
          <a:p>
            <a:pPr algn="just"/>
            <a:endParaRPr lang="en-US" dirty="0"/>
          </a:p>
          <a:p>
            <a:pPr algn="just"/>
            <a:endParaRPr lang="en-US" dirty="0"/>
          </a:p>
          <a:p>
            <a:pPr lvl="8" algn="just"/>
            <a:r>
              <a:rPr lang="en-US" dirty="0"/>
              <a:t>`					</a:t>
            </a:r>
            <a:r>
              <a:rPr lang="en-US" sz="2400" b="1" dirty="0" err="1">
                <a:latin typeface="Times New Roman" panose="02020603050405020304" pitchFamily="18" charset="0"/>
                <a:cs typeface="Times New Roman" panose="02020603050405020304" pitchFamily="18" charset="0"/>
              </a:rPr>
              <a:t>số</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khóa</a:t>
            </a:r>
            <a:r>
              <a:rPr lang="en-US" sz="2400" b="1" dirty="0">
                <a:latin typeface="Times New Roman" panose="02020603050405020304" pitchFamily="18" charset="0"/>
                <a:cs typeface="Times New Roman" panose="02020603050405020304" pitchFamily="18" charset="0"/>
              </a:rPr>
              <a:t> 5</a:t>
            </a:r>
          </a:p>
          <a:p>
            <a:pPr lvl="8" algn="just"/>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Số</a:t>
            </a:r>
            <a:r>
              <a:rPr lang="en-US" sz="2400" b="1" dirty="0">
                <a:latin typeface="Times New Roman" panose="02020603050405020304" pitchFamily="18" charset="0"/>
                <a:cs typeface="Times New Roman" panose="02020603050405020304" pitchFamily="18" charset="0"/>
              </a:rPr>
              <a:t> bit </a:t>
            </a:r>
            <a:r>
              <a:rPr lang="en-US" sz="2400" b="1" dirty="0" err="1">
                <a:latin typeface="Times New Roman" panose="02020603050405020304" pitchFamily="18" charset="0"/>
                <a:cs typeface="Times New Roman" panose="02020603050405020304" pitchFamily="18" charset="0"/>
              </a:rPr>
              <a:t>cần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dùng</a:t>
            </a:r>
            <a:r>
              <a:rPr lang="en-US" sz="2400" b="1" dirty="0">
                <a:latin typeface="Times New Roman" panose="02020603050405020304" pitchFamily="18" charset="0"/>
                <a:cs typeface="Times New Roman" panose="02020603050405020304" pitchFamily="18" charset="0"/>
              </a:rPr>
              <a:t>?</a:t>
            </a:r>
          </a:p>
        </p:txBody>
      </p:sp>
      <p:pic>
        <p:nvPicPr>
          <p:cNvPr id="5" name="Picture 4"/>
          <p:cNvPicPr>
            <a:picLocks noChangeAspect="1"/>
          </p:cNvPicPr>
          <p:nvPr/>
        </p:nvPicPr>
        <p:blipFill>
          <a:blip r:embed="rId2"/>
          <a:stretch>
            <a:fillRect/>
          </a:stretch>
        </p:blipFill>
        <p:spPr>
          <a:xfrm>
            <a:off x="696037" y="2796297"/>
            <a:ext cx="8229600" cy="3836515"/>
          </a:xfrm>
          <a:prstGeom prst="rect">
            <a:avLst/>
          </a:prstGeom>
        </p:spPr>
      </p:pic>
    </p:spTree>
    <p:extLst>
      <p:ext uri="{BB962C8B-B14F-4D97-AF65-F5344CB8AC3E}">
        <p14:creationId xmlns:p14="http://schemas.microsoft.com/office/powerpoint/2010/main" val="2571600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circle(in)">
                                      <p:cBhvr>
                                        <p:cTn id="13" dur="2000"/>
                                        <p:tgtEl>
                                          <p:spTgt spid="3">
                                            <p:txEl>
                                              <p:pRg st="7" end="7"/>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circle(in)">
                                      <p:cBhvr>
                                        <p:cTn id="16"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074057" y="1175657"/>
            <a:ext cx="10279743" cy="4963885"/>
          </a:xfrm>
          <a:prstGeom prst="rect">
            <a:avLst/>
          </a:prstGeom>
        </p:spPr>
      </p:pic>
      <p:sp>
        <p:nvSpPr>
          <p:cNvPr id="4" name="Title 1"/>
          <p:cNvSpPr txBox="1">
            <a:spLocks/>
          </p:cNvSpPr>
          <p:nvPr/>
        </p:nvSpPr>
        <p:spPr>
          <a:xfrm>
            <a:off x="838200" y="31297"/>
            <a:ext cx="10515600" cy="665390"/>
          </a:xfrm>
          <a:prstGeom prst="rect">
            <a:avLst/>
          </a:prstGeom>
          <a:solidFill>
            <a:srgbClr val="00B05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a:latin typeface="Times New Roman" panose="02020603050405020304" pitchFamily="18" charset="0"/>
                <a:cs typeface="Times New Roman" panose="02020603050405020304" pitchFamily="18" charset="0"/>
              </a:rPr>
              <a:t>Tấn công hệ mã DES</a:t>
            </a:r>
            <a:endParaRPr 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6048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629"/>
            <a:ext cx="10515600" cy="769257"/>
          </a:xfrm>
          <a:solidFill>
            <a:srgbClr val="00B0F0"/>
          </a:solidFill>
        </p:spPr>
        <p:txBody>
          <a:bodyPr>
            <a:normAutofit/>
          </a:bodyPr>
          <a:lstStyle/>
          <a:p>
            <a:pPr algn="ctr"/>
            <a:r>
              <a:rPr lang="en-US" b="1" dirty="0">
                <a:latin typeface="Times New Roman" panose="02020603050405020304" pitchFamily="18" charset="0"/>
                <a:cs typeface="Times New Roman" panose="02020603050405020304" pitchFamily="18" charset="0"/>
              </a:rPr>
              <a:t>2.3. </a:t>
            </a:r>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hệ</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mã</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khối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khác</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err="1"/>
              <a:t>Nhiều</a:t>
            </a:r>
            <a:r>
              <a:rPr lang="en-US" dirty="0"/>
              <a:t> </a:t>
            </a:r>
            <a:r>
              <a:rPr lang="en-US" dirty="0" err="1"/>
              <a:t>hệ</a:t>
            </a:r>
            <a:r>
              <a:rPr lang="en-US" dirty="0"/>
              <a:t> </a:t>
            </a:r>
            <a:r>
              <a:rPr lang="en-US" dirty="0" err="1"/>
              <a:t>mật</a:t>
            </a:r>
            <a:r>
              <a:rPr lang="en-US" dirty="0"/>
              <a:t> </a:t>
            </a:r>
            <a:r>
              <a:rPr lang="en-US" dirty="0" err="1"/>
              <a:t>mã</a:t>
            </a:r>
            <a:r>
              <a:rPr lang="en-US" dirty="0"/>
              <a:t> </a:t>
            </a:r>
            <a:r>
              <a:rPr lang="en-US" dirty="0" err="1"/>
              <a:t>khói</a:t>
            </a:r>
            <a:r>
              <a:rPr lang="en-US" dirty="0"/>
              <a:t> </a:t>
            </a:r>
            <a:r>
              <a:rPr lang="en-US" dirty="0" err="1"/>
              <a:t>khác</a:t>
            </a:r>
            <a:r>
              <a:rPr lang="en-US" dirty="0"/>
              <a:t> (</a:t>
            </a:r>
            <a:r>
              <a:rPr lang="en-US" dirty="0" err="1"/>
              <a:t>tính</a:t>
            </a:r>
            <a:r>
              <a:rPr lang="en-US" dirty="0"/>
              <a:t> </a:t>
            </a:r>
            <a:r>
              <a:rPr lang="en-US" dirty="0" err="1"/>
              <a:t>đến</a:t>
            </a:r>
            <a:r>
              <a:rPr lang="en-US" dirty="0"/>
              <a:t> </a:t>
            </a:r>
            <a:r>
              <a:rPr lang="en-US" dirty="0" err="1"/>
              <a:t>năm</a:t>
            </a:r>
            <a:r>
              <a:rPr lang="en-US" dirty="0"/>
              <a:t> 1999)</a:t>
            </a:r>
          </a:p>
          <a:p>
            <a:pPr marL="0" indent="0">
              <a:buNone/>
            </a:pPr>
            <a:r>
              <a:rPr lang="en-US" dirty="0"/>
              <a:t>+ FEAL, </a:t>
            </a:r>
            <a:r>
              <a:rPr lang="en-US" dirty="0" err="1"/>
              <a:t>NewDES</a:t>
            </a:r>
            <a:r>
              <a:rPr lang="en-US" dirty="0"/>
              <a:t>, LOKI91, RC2, MMB, IDEA,…</a:t>
            </a:r>
          </a:p>
          <a:p>
            <a:pPr marL="0" indent="0">
              <a:buNone/>
            </a:pPr>
            <a:r>
              <a:rPr lang="en-US" dirty="0" err="1"/>
              <a:t>Có</a:t>
            </a:r>
            <a:r>
              <a:rPr lang="en-US" dirty="0"/>
              <a:t> </a:t>
            </a:r>
            <a:r>
              <a:rPr lang="en-US" dirty="0" err="1"/>
              <a:t>nhiều</a:t>
            </a:r>
            <a:r>
              <a:rPr lang="en-US" dirty="0"/>
              <a:t> </a:t>
            </a:r>
            <a:r>
              <a:rPr lang="en-US" dirty="0" err="1"/>
              <a:t>trong</a:t>
            </a:r>
            <a:r>
              <a:rPr lang="en-US" dirty="0"/>
              <a:t> </a:t>
            </a:r>
            <a:r>
              <a:rPr lang="en-US" dirty="0" err="1"/>
              <a:t>số</a:t>
            </a:r>
            <a:r>
              <a:rPr lang="en-US" dirty="0"/>
              <a:t> </a:t>
            </a:r>
            <a:r>
              <a:rPr lang="en-US" dirty="0" err="1"/>
              <a:t>đó</a:t>
            </a:r>
            <a:r>
              <a:rPr lang="en-US" dirty="0"/>
              <a:t> </a:t>
            </a:r>
            <a:r>
              <a:rPr lang="en-US" dirty="0" err="1"/>
              <a:t>đã</a:t>
            </a:r>
            <a:r>
              <a:rPr lang="en-US" dirty="0"/>
              <a:t> </a:t>
            </a:r>
            <a:r>
              <a:rPr lang="en-US" dirty="0" err="1"/>
              <a:t>bị</a:t>
            </a:r>
            <a:r>
              <a:rPr lang="en-US" dirty="0"/>
              <a:t> </a:t>
            </a:r>
            <a:r>
              <a:rPr lang="en-US" dirty="0" err="1"/>
              <a:t>phá</a:t>
            </a:r>
            <a:r>
              <a:rPr lang="en-US" dirty="0"/>
              <a:t> </a:t>
            </a:r>
            <a:r>
              <a:rPr lang="en-US" dirty="0" err="1"/>
              <a:t>hoặc</a:t>
            </a:r>
            <a:r>
              <a:rPr lang="en-US" dirty="0"/>
              <a:t> </a:t>
            </a:r>
            <a:r>
              <a:rPr lang="en-US" dirty="0" err="1"/>
              <a:t>chỉ</a:t>
            </a:r>
            <a:r>
              <a:rPr lang="en-US" dirty="0"/>
              <a:t> </a:t>
            </a:r>
            <a:r>
              <a:rPr lang="en-US" dirty="0" err="1"/>
              <a:t>ra</a:t>
            </a:r>
            <a:r>
              <a:rPr lang="en-US" dirty="0"/>
              <a:t> </a:t>
            </a:r>
            <a:r>
              <a:rPr lang="en-US" dirty="0" err="1"/>
              <a:t>các</a:t>
            </a:r>
            <a:r>
              <a:rPr lang="en-US" dirty="0"/>
              <a:t> </a:t>
            </a:r>
            <a:r>
              <a:rPr lang="en-US" dirty="0" err="1"/>
              <a:t>điểm</a:t>
            </a:r>
            <a:r>
              <a:rPr lang="en-US" dirty="0"/>
              <a:t> </a:t>
            </a:r>
            <a:r>
              <a:rPr lang="en-US" dirty="0" err="1"/>
              <a:t>yếu</a:t>
            </a:r>
            <a:r>
              <a:rPr lang="en-US" dirty="0"/>
              <a:t> </a:t>
            </a:r>
            <a:r>
              <a:rPr lang="en-US" dirty="0" err="1"/>
              <a:t>nhất</a:t>
            </a:r>
            <a:r>
              <a:rPr lang="en-US" dirty="0"/>
              <a:t> </a:t>
            </a:r>
            <a:r>
              <a:rPr lang="en-US" dirty="0" err="1"/>
              <a:t>định</a:t>
            </a:r>
            <a:r>
              <a:rPr lang="en-US" dirty="0"/>
              <a:t>.</a:t>
            </a:r>
          </a:p>
          <a:p>
            <a:r>
              <a:rPr lang="en-US" dirty="0" err="1"/>
              <a:t>Mật</a:t>
            </a:r>
            <a:r>
              <a:rPr lang="en-US" dirty="0"/>
              <a:t> </a:t>
            </a:r>
            <a:r>
              <a:rPr lang="en-US" dirty="0" err="1"/>
              <a:t>mã</a:t>
            </a:r>
            <a:r>
              <a:rPr lang="en-US" dirty="0"/>
              <a:t> AES (Advanced Encryption Standard)</a:t>
            </a:r>
          </a:p>
          <a:p>
            <a:pPr marL="0" indent="0">
              <a:buNone/>
            </a:pPr>
            <a:r>
              <a:rPr lang="en-US" dirty="0"/>
              <a:t>+ </a:t>
            </a:r>
            <a:r>
              <a:rPr lang="en-US" dirty="0" err="1"/>
              <a:t>Năm</a:t>
            </a:r>
            <a:r>
              <a:rPr lang="en-US" dirty="0"/>
              <a:t> 2002</a:t>
            </a:r>
          </a:p>
          <a:p>
            <a:pPr marL="0" indent="0">
              <a:buNone/>
            </a:pPr>
            <a:r>
              <a:rPr lang="en-US" dirty="0"/>
              <a:t>+ </a:t>
            </a:r>
            <a:r>
              <a:rPr lang="en-US" dirty="0" err="1"/>
              <a:t>Xây</a:t>
            </a:r>
            <a:r>
              <a:rPr lang="en-US" dirty="0"/>
              <a:t> </a:t>
            </a:r>
            <a:r>
              <a:rPr lang="en-US" dirty="0" err="1"/>
              <a:t>dựng</a:t>
            </a:r>
            <a:r>
              <a:rPr lang="en-US" dirty="0"/>
              <a:t> </a:t>
            </a:r>
            <a:r>
              <a:rPr lang="en-US" dirty="0" err="1"/>
              <a:t>trên</a:t>
            </a:r>
            <a:r>
              <a:rPr lang="en-US" dirty="0"/>
              <a:t> </a:t>
            </a:r>
            <a:r>
              <a:rPr lang="en-US" dirty="0" err="1"/>
              <a:t>nguyên</a:t>
            </a:r>
            <a:r>
              <a:rPr lang="en-US" dirty="0"/>
              <a:t> </a:t>
            </a:r>
            <a:r>
              <a:rPr lang="en-US" dirty="0" err="1"/>
              <a:t>lí</a:t>
            </a:r>
            <a:r>
              <a:rPr lang="en-US" dirty="0"/>
              <a:t> </a:t>
            </a:r>
            <a:r>
              <a:rPr lang="en-US" dirty="0" err="1"/>
              <a:t>thiết</a:t>
            </a:r>
            <a:r>
              <a:rPr lang="en-US" dirty="0"/>
              <a:t> </a:t>
            </a:r>
            <a:r>
              <a:rPr lang="en-US" dirty="0" err="1"/>
              <a:t>kế</a:t>
            </a:r>
            <a:r>
              <a:rPr lang="en-US" dirty="0"/>
              <a:t> </a:t>
            </a:r>
            <a:r>
              <a:rPr lang="en-US" dirty="0" err="1"/>
              <a:t>lưới</a:t>
            </a:r>
            <a:r>
              <a:rPr lang="en-US" dirty="0"/>
              <a:t> </a:t>
            </a:r>
            <a:r>
              <a:rPr lang="en-US" dirty="0" err="1"/>
              <a:t>giao</a:t>
            </a:r>
            <a:r>
              <a:rPr lang="en-US" dirty="0"/>
              <a:t> </a:t>
            </a:r>
            <a:r>
              <a:rPr lang="en-US" dirty="0" err="1"/>
              <a:t>hoán-thay</a:t>
            </a:r>
            <a:r>
              <a:rPr lang="en-US" dirty="0"/>
              <a:t> </a:t>
            </a:r>
            <a:r>
              <a:rPr lang="en-US" dirty="0" err="1"/>
              <a:t>thế</a:t>
            </a:r>
            <a:r>
              <a:rPr lang="en-US"/>
              <a:t> </a:t>
            </a:r>
            <a:endParaRPr lang="en-US" dirty="0"/>
          </a:p>
          <a:p>
            <a:endParaRPr lang="en-US" dirty="0"/>
          </a:p>
        </p:txBody>
      </p:sp>
    </p:spTree>
    <p:extLst>
      <p:ext uri="{BB962C8B-B14F-4D97-AF65-F5344CB8AC3E}">
        <p14:creationId xmlns:p14="http://schemas.microsoft.com/office/powerpoint/2010/main" val="2425387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67657"/>
          </a:xfrm>
          <a:solidFill>
            <a:srgbClr val="FFC000"/>
          </a:solidFill>
        </p:spPr>
        <p:txBody>
          <a:bodyPr>
            <a:normAutofit fontScale="90000"/>
          </a:bodyPr>
          <a:lstStyle/>
          <a:p>
            <a:pPr algn="ctr"/>
            <a:r>
              <a:rPr lang="en-US" dirty="0" err="1"/>
              <a:t>Bài</a:t>
            </a:r>
            <a:r>
              <a:rPr lang="en-US" dirty="0"/>
              <a:t> </a:t>
            </a:r>
            <a:r>
              <a:rPr lang="en-US" dirty="0" err="1"/>
              <a:t>tập</a:t>
            </a:r>
            <a:endParaRPr lang="en-US" dirty="0"/>
          </a:p>
        </p:txBody>
      </p:sp>
      <p:pic>
        <p:nvPicPr>
          <p:cNvPr id="7" name="Content Placeholder 6"/>
          <p:cNvPicPr>
            <a:picLocks noGrp="1" noChangeAspect="1"/>
          </p:cNvPicPr>
          <p:nvPr>
            <p:ph idx="1"/>
          </p:nvPr>
        </p:nvPicPr>
        <p:blipFill>
          <a:blip r:embed="rId2"/>
          <a:stretch>
            <a:fillRect/>
          </a:stretch>
        </p:blipFill>
        <p:spPr>
          <a:xfrm>
            <a:off x="1088808" y="1107932"/>
            <a:ext cx="10377478" cy="4001098"/>
          </a:xfrm>
          <a:prstGeom prst="rect">
            <a:avLst/>
          </a:prstGeom>
        </p:spPr>
      </p:pic>
    </p:spTree>
    <p:extLst>
      <p:ext uri="{BB962C8B-B14F-4D97-AF65-F5344CB8AC3E}">
        <p14:creationId xmlns:p14="http://schemas.microsoft.com/office/powerpoint/2010/main" val="931348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TRYON </a:t>
            </a:r>
            <a:r>
              <a:rPr lang="en-US" dirty="0">
                <a:sym typeface="Wingdings" panose="05000000000000000000" pitchFamily="2" charset="2"/>
              </a:rPr>
              <a:t> LKYVW</a:t>
            </a:r>
            <a:endParaRPr lang="en-US" dirty="0"/>
          </a:p>
        </p:txBody>
      </p:sp>
      <p:sp>
        <p:nvSpPr>
          <p:cNvPr id="3" name="Content Placeholder 2"/>
          <p:cNvSpPr>
            <a:spLocks noGrp="1"/>
          </p:cNvSpPr>
          <p:nvPr>
            <p:ph idx="1"/>
          </p:nvPr>
        </p:nvSpPr>
        <p:spPr/>
        <p:txBody>
          <a:bodyPr/>
          <a:lstStyle/>
          <a:p>
            <a:r>
              <a:rPr lang="en-US" dirty="0"/>
              <a:t>19 = </a:t>
            </a:r>
            <a:r>
              <a:rPr lang="en-US" dirty="0">
                <a:solidFill>
                  <a:srgbClr val="FF0000"/>
                </a:solidFill>
              </a:rPr>
              <a:t>10011</a:t>
            </a:r>
            <a:r>
              <a:rPr lang="en-US" dirty="0"/>
              <a:t>  </a:t>
            </a:r>
            <a:r>
              <a:rPr lang="en-US" dirty="0">
                <a:sym typeface="Wingdings" panose="05000000000000000000" pitchFamily="2" charset="2"/>
              </a:rPr>
              <a:t> 01101-&gt; 13</a:t>
            </a:r>
          </a:p>
          <a:p>
            <a:r>
              <a:rPr lang="en-US" dirty="0" err="1"/>
              <a:t>Phep</a:t>
            </a:r>
            <a:r>
              <a:rPr lang="en-US" dirty="0"/>
              <a:t> the 2 (1,2,3,4,5; 2,1,4,3,5) = </a:t>
            </a:r>
          </a:p>
          <a:p>
            <a:r>
              <a:rPr lang="en-US" dirty="0"/>
              <a:t>17 = 10001 </a:t>
            </a:r>
            <a:r>
              <a:rPr lang="en-US" dirty="0">
                <a:sym typeface="Wingdings" panose="05000000000000000000" pitchFamily="2" charset="2"/>
              </a:rPr>
              <a:t>01001-&gt;9-&gt; J</a:t>
            </a:r>
            <a:endParaRPr lang="en-US" dirty="0"/>
          </a:p>
        </p:txBody>
      </p:sp>
      <p:sp>
        <p:nvSpPr>
          <p:cNvPr id="4" name="Title 1"/>
          <p:cNvSpPr txBox="1">
            <a:spLocks/>
          </p:cNvSpPr>
          <p:nvPr/>
        </p:nvSpPr>
        <p:spPr>
          <a:xfrm>
            <a:off x="838200" y="355101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TRYON </a:t>
            </a:r>
            <a:r>
              <a:rPr lang="en-US" dirty="0">
                <a:sym typeface="Wingdings" panose="05000000000000000000" pitchFamily="2" charset="2"/>
              </a:rPr>
              <a:t> NJYWT</a:t>
            </a:r>
            <a:endParaRPr lang="en-US" dirty="0"/>
          </a:p>
        </p:txBody>
      </p:sp>
    </p:spTree>
    <p:extLst>
      <p:ext uri="{BB962C8B-B14F-4D97-AF65-F5344CB8AC3E}">
        <p14:creationId xmlns:p14="http://schemas.microsoft.com/office/powerpoint/2010/main" val="1243940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12799"/>
          </a:xfrm>
          <a:solidFill>
            <a:srgbClr val="FFFF00"/>
          </a:solidFill>
        </p:spPr>
        <p:txBody>
          <a:bodyPr>
            <a:normAutofit fontScale="90000"/>
          </a:bodyPr>
          <a:lstStyle/>
          <a:p>
            <a:r>
              <a:rPr lang="en-US" b="1" dirty="0" err="1">
                <a:latin typeface="Times New Roman" panose="02020603050405020304" pitchFamily="18" charset="0"/>
                <a:cs typeface="Times New Roman" panose="02020603050405020304" pitchFamily="18" charset="0"/>
              </a:rPr>
              <a:t>Chương</a:t>
            </a:r>
            <a:r>
              <a:rPr lang="en-US" b="1" dirty="0">
                <a:latin typeface="Times New Roman" panose="02020603050405020304" pitchFamily="18" charset="0"/>
                <a:cs typeface="Times New Roman" panose="02020603050405020304" pitchFamily="18" charset="0"/>
              </a:rPr>
              <a:t> 3. </a:t>
            </a:r>
            <a:r>
              <a:rPr lang="en-US" b="1" dirty="0" err="1">
                <a:latin typeface="Times New Roman" panose="02020603050405020304" pitchFamily="18" charset="0"/>
                <a:cs typeface="Times New Roman" panose="02020603050405020304" pitchFamily="18" charset="0"/>
              </a:rPr>
              <a:t>Hệ</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thống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mã</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khóa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công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khai</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3.1. </a:t>
            </a:r>
            <a:r>
              <a:rPr lang="en-US" dirty="0" err="1"/>
              <a:t>Giới</a:t>
            </a:r>
            <a:r>
              <a:rPr lang="en-US" dirty="0"/>
              <a:t> </a:t>
            </a:r>
            <a:r>
              <a:rPr lang="en-US" dirty="0" err="1"/>
              <a:t>thiệu</a:t>
            </a:r>
            <a:r>
              <a:rPr lang="en-US" dirty="0"/>
              <a:t> </a:t>
            </a:r>
            <a:r>
              <a:rPr lang="en-US" dirty="0" err="1"/>
              <a:t>nguyên</a:t>
            </a:r>
            <a:r>
              <a:rPr lang="en-US" dirty="0"/>
              <a:t> </a:t>
            </a:r>
            <a:r>
              <a:rPr lang="en-US" dirty="0" err="1"/>
              <a:t>lí</a:t>
            </a:r>
            <a:endParaRPr lang="en-US" dirty="0"/>
          </a:p>
          <a:p>
            <a:r>
              <a:rPr lang="en-US" dirty="0"/>
              <a:t>3.2. </a:t>
            </a:r>
            <a:r>
              <a:rPr lang="en-US" dirty="0" err="1"/>
              <a:t>Cửa</a:t>
            </a:r>
            <a:r>
              <a:rPr lang="en-US" dirty="0"/>
              <a:t> </a:t>
            </a:r>
            <a:r>
              <a:rPr lang="en-US" dirty="0" err="1"/>
              <a:t>bẫy</a:t>
            </a:r>
            <a:r>
              <a:rPr lang="en-US" dirty="0"/>
              <a:t> </a:t>
            </a:r>
            <a:r>
              <a:rPr lang="en-US" dirty="0" err="1"/>
              <a:t>dựa</a:t>
            </a:r>
            <a:r>
              <a:rPr lang="en-US" dirty="0"/>
              <a:t> </a:t>
            </a:r>
            <a:r>
              <a:rPr lang="en-US" dirty="0" err="1"/>
              <a:t>trên</a:t>
            </a:r>
            <a:r>
              <a:rPr lang="en-US" dirty="0"/>
              <a:t> </a:t>
            </a:r>
            <a:r>
              <a:rPr lang="en-US" dirty="0" err="1"/>
              <a:t>bài</a:t>
            </a:r>
            <a:r>
              <a:rPr lang="en-US" dirty="0"/>
              <a:t> </a:t>
            </a:r>
            <a:r>
              <a:rPr lang="en-US" dirty="0" err="1"/>
              <a:t>toán</a:t>
            </a:r>
            <a:r>
              <a:rPr lang="en-US" dirty="0"/>
              <a:t> </a:t>
            </a:r>
            <a:r>
              <a:rPr lang="en-US" dirty="0" err="1"/>
              <a:t>đóng</a:t>
            </a:r>
            <a:r>
              <a:rPr lang="en-US" dirty="0"/>
              <a:t> </a:t>
            </a:r>
            <a:r>
              <a:rPr lang="en-US" dirty="0" err="1"/>
              <a:t>thùng</a:t>
            </a:r>
            <a:endParaRPr lang="en-US" dirty="0"/>
          </a:p>
        </p:txBody>
      </p:sp>
    </p:spTree>
    <p:extLst>
      <p:ext uri="{BB962C8B-B14F-4D97-AF65-F5344CB8AC3E}">
        <p14:creationId xmlns:p14="http://schemas.microsoft.com/office/powerpoint/2010/main" val="1960933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37961"/>
          </a:xfrm>
          <a:solidFill>
            <a:srgbClr val="00B050"/>
          </a:solidFill>
        </p:spPr>
        <p:txBody>
          <a:bodyPr/>
          <a:lstStyle/>
          <a:p>
            <a:pPr algn="ctr"/>
            <a:r>
              <a:rPr lang="en-US" dirty="0"/>
              <a:t>3.1. </a:t>
            </a:r>
            <a:r>
              <a:rPr lang="en-US" dirty="0" err="1"/>
              <a:t>Giới</a:t>
            </a:r>
            <a:r>
              <a:rPr lang="en-US" dirty="0"/>
              <a:t> </a:t>
            </a:r>
            <a:r>
              <a:rPr lang="en-US" dirty="0" err="1"/>
              <a:t>thiệu</a:t>
            </a:r>
            <a:r>
              <a:rPr lang="en-US" dirty="0"/>
              <a:t> </a:t>
            </a:r>
            <a:r>
              <a:rPr lang="en-US" dirty="0" err="1"/>
              <a:t>nguyên</a:t>
            </a:r>
            <a:r>
              <a:rPr lang="en-US" dirty="0"/>
              <a:t> </a:t>
            </a:r>
            <a:r>
              <a:rPr lang="en-US" dirty="0" err="1"/>
              <a:t>lí</a:t>
            </a:r>
            <a:endParaRPr lang="en-US" dirty="0"/>
          </a:p>
        </p:txBody>
      </p:sp>
      <p:sp>
        <p:nvSpPr>
          <p:cNvPr id="3" name="Content Placeholder 2"/>
          <p:cNvSpPr>
            <a:spLocks noGrp="1"/>
          </p:cNvSpPr>
          <p:nvPr>
            <p:ph idx="1"/>
          </p:nvPr>
        </p:nvSpPr>
        <p:spPr>
          <a:xfrm>
            <a:off x="838200" y="1393371"/>
            <a:ext cx="10515600" cy="3875315"/>
          </a:xfrm>
        </p:spPr>
        <p:txBody>
          <a:bodyPr>
            <a:normAutofit lnSpcReduction="10000"/>
          </a:bodyPr>
          <a:lstStyle/>
          <a:p>
            <a:pPr algn="just"/>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chế</a:t>
            </a:r>
            <a:r>
              <a:rPr lang="en-US" dirty="0">
                <a:latin typeface="Times New Roman" panose="02020603050405020304" pitchFamily="18" charset="0"/>
                <a:cs typeface="Times New Roman" panose="02020603050405020304" pitchFamily="18" charset="0"/>
              </a:rPr>
              <a:t>: </a:t>
            </a:r>
          </a:p>
          <a:p>
            <a:pPr marL="0"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(NSD) </a:t>
            </a:r>
            <a:r>
              <a:rPr lang="en-US" dirty="0" err="1">
                <a:latin typeface="Times New Roman" panose="02020603050405020304" pitchFamily="18" charset="0"/>
                <a:cs typeface="Times New Roman" panose="02020603050405020304" pitchFamily="18" charset="0"/>
              </a:rPr>
              <a:t>lớn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n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lí</a:t>
            </a:r>
            <a:r>
              <a:rPr lang="en-US" dirty="0">
                <a:latin typeface="Times New Roman" panose="02020603050405020304" pitchFamily="18" charset="0"/>
                <a:cs typeface="Times New Roman" panose="02020603050405020304" pitchFamily="18" charset="0"/>
              </a:rPr>
              <a:t> (n-1)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mật</a:t>
            </a:r>
            <a:r>
              <a:rPr lang="en-US" dirty="0">
                <a:latin typeface="Times New Roman" panose="02020603050405020304" pitchFamily="18" charset="0"/>
                <a:cs typeface="Times New Roman" panose="02020603050405020304" pitchFamily="18" charset="0"/>
              </a:rPr>
              <a:t>.</a:t>
            </a:r>
          </a:p>
          <a:p>
            <a:pPr marL="0"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tử</a:t>
            </a:r>
            <a:r>
              <a:rPr lang="en-US" dirty="0">
                <a:latin typeface="Times New Roman" panose="02020603050405020304" pitchFamily="18" charset="0"/>
                <a:cs typeface="Times New Roman" panose="02020603050405020304" pitchFamily="18" charset="0"/>
              </a:rPr>
              <a:t>, do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tử</a:t>
            </a:r>
            <a:r>
              <a:rPr lang="en-US" dirty="0">
                <a:latin typeface="Times New Roman" panose="02020603050405020304" pitchFamily="18" charset="0"/>
                <a:cs typeface="Times New Roman" panose="02020603050405020304" pitchFamily="18" charset="0"/>
              </a:rPr>
              <a:t>)</a:t>
            </a:r>
          </a:p>
          <a:p>
            <a:pPr algn="just"/>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do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trò</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gửi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gửi</a:t>
            </a: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err="1">
                <a:latin typeface="Times New Roman" panose="02020603050405020304" pitchFamily="18" charset="0"/>
                <a:cs typeface="Times New Roman" panose="02020603050405020304" pitchFamily="18" charset="0"/>
                <a:sym typeface="Wingdings" panose="05000000000000000000" pitchFamily="2" charset="2"/>
              </a:rPr>
              <a:t>dẫn</a:t>
            </a: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err="1">
                <a:latin typeface="Times New Roman" panose="02020603050405020304" pitchFamily="18" charset="0"/>
                <a:cs typeface="Times New Roman" panose="02020603050405020304" pitchFamily="18" charset="0"/>
                <a:sym typeface="Wingdings" panose="05000000000000000000" pitchFamily="2" charset="2"/>
              </a:rPr>
              <a:t>đến</a:t>
            </a: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err="1">
                <a:latin typeface="Times New Roman" panose="02020603050405020304" pitchFamily="18" charset="0"/>
                <a:cs typeface="Times New Roman" panose="02020603050405020304" pitchFamily="18" charset="0"/>
                <a:sym typeface="Wingdings" panose="05000000000000000000" pitchFamily="2" charset="2"/>
              </a:rPr>
              <a:t>quá</a:t>
            </a: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err="1">
                <a:latin typeface="Times New Roman" panose="02020603050405020304" pitchFamily="18" charset="0"/>
                <a:cs typeface="Times New Roman" panose="02020603050405020304" pitchFamily="18" charset="0"/>
                <a:sym typeface="Wingdings" panose="05000000000000000000" pitchFamily="2" charset="2"/>
              </a:rPr>
              <a:t>tải</a:t>
            </a:r>
            <a:r>
              <a:rPr lang="en-US" dirty="0">
                <a:latin typeface="Times New Roman" panose="02020603050405020304" pitchFamily="18" charset="0"/>
                <a:cs typeface="Times New Roman" panose="02020603050405020304" pitchFamily="18" charset="0"/>
                <a:sym typeface="Wingdings" panose="05000000000000000000" pitchFamily="2" charset="2"/>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307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86970"/>
            <a:ext cx="10515600" cy="5718629"/>
          </a:xfrm>
        </p:spPr>
        <p:txBody>
          <a:bodyPr>
            <a:normAutofit/>
          </a:bodyPr>
          <a:lstStyle/>
          <a:p>
            <a:pPr algn="just"/>
            <a:r>
              <a:rPr lang="en-US" dirty="0" err="1"/>
              <a:t>Năm</a:t>
            </a:r>
            <a:r>
              <a:rPr lang="en-US" dirty="0"/>
              <a:t> 1976, Differ &amp; Hellman </a:t>
            </a:r>
            <a:r>
              <a:rPr lang="en-US" dirty="0" err="1"/>
              <a:t>đề</a:t>
            </a:r>
            <a:r>
              <a:rPr lang="en-US" dirty="0"/>
              <a:t> </a:t>
            </a:r>
            <a:r>
              <a:rPr lang="en-US" dirty="0" err="1"/>
              <a:t>xuất</a:t>
            </a:r>
            <a:r>
              <a:rPr lang="en-US" dirty="0"/>
              <a:t> </a:t>
            </a:r>
            <a:r>
              <a:rPr lang="en-US" dirty="0" err="1"/>
              <a:t>những</a:t>
            </a:r>
            <a:r>
              <a:rPr lang="en-US" dirty="0"/>
              <a:t> </a:t>
            </a:r>
            <a:r>
              <a:rPr lang="en-US" dirty="0" err="1"/>
              <a:t>tư</a:t>
            </a:r>
            <a:r>
              <a:rPr lang="en-US" dirty="0"/>
              <a:t> </a:t>
            </a:r>
            <a:r>
              <a:rPr lang="en-US" dirty="0" err="1"/>
              <a:t>tưởng</a:t>
            </a:r>
            <a:r>
              <a:rPr lang="en-US" dirty="0"/>
              <a:t> </a:t>
            </a:r>
            <a:r>
              <a:rPr lang="en-US" dirty="0" err="1"/>
              <a:t>về</a:t>
            </a:r>
            <a:r>
              <a:rPr lang="en-US" dirty="0"/>
              <a:t> </a:t>
            </a:r>
            <a:r>
              <a:rPr lang="en-US" dirty="0" err="1"/>
              <a:t>một</a:t>
            </a:r>
            <a:r>
              <a:rPr lang="en-US" dirty="0"/>
              <a:t> </a:t>
            </a:r>
            <a:r>
              <a:rPr lang="en-US" dirty="0" err="1"/>
              <a:t>loại</a:t>
            </a:r>
            <a:r>
              <a:rPr lang="en-US" dirty="0"/>
              <a:t> </a:t>
            </a:r>
            <a:r>
              <a:rPr lang="en-US" dirty="0" err="1"/>
              <a:t>hệ</a:t>
            </a:r>
            <a:r>
              <a:rPr lang="en-US" dirty="0"/>
              <a:t> </a:t>
            </a:r>
            <a:r>
              <a:rPr lang="en-US" dirty="0" err="1"/>
              <a:t>mã</a:t>
            </a:r>
            <a:r>
              <a:rPr lang="en-US" dirty="0"/>
              <a:t> </a:t>
            </a:r>
            <a:r>
              <a:rPr lang="en-US" dirty="0" err="1"/>
              <a:t>với</a:t>
            </a:r>
            <a:r>
              <a:rPr lang="en-US" dirty="0"/>
              <a:t> </a:t>
            </a:r>
            <a:r>
              <a:rPr lang="en-US" dirty="0" err="1"/>
              <a:t>nguyên</a:t>
            </a:r>
            <a:r>
              <a:rPr lang="en-US" dirty="0"/>
              <a:t> </a:t>
            </a:r>
            <a:r>
              <a:rPr lang="en-US" dirty="0" err="1"/>
              <a:t>tắc</a:t>
            </a:r>
            <a:r>
              <a:rPr lang="en-US" dirty="0"/>
              <a:t> </a:t>
            </a:r>
            <a:r>
              <a:rPr lang="en-US" dirty="0" err="1"/>
              <a:t>mới</a:t>
            </a:r>
            <a:r>
              <a:rPr lang="en-US" dirty="0"/>
              <a:t> </a:t>
            </a:r>
            <a:r>
              <a:rPr lang="en-US" dirty="0" err="1"/>
              <a:t>là</a:t>
            </a:r>
            <a:r>
              <a:rPr lang="en-US" dirty="0"/>
              <a:t> </a:t>
            </a:r>
            <a:r>
              <a:rPr lang="en-US" dirty="0" err="1"/>
              <a:t>xây</a:t>
            </a:r>
            <a:r>
              <a:rPr lang="en-US" dirty="0"/>
              <a:t> </a:t>
            </a:r>
            <a:r>
              <a:rPr lang="en-US" dirty="0" err="1"/>
              <a:t>dựng</a:t>
            </a:r>
            <a:r>
              <a:rPr lang="en-US" dirty="0"/>
              <a:t> </a:t>
            </a:r>
            <a:r>
              <a:rPr lang="en-US" dirty="0" err="1"/>
              <a:t>xoay</a:t>
            </a:r>
            <a:r>
              <a:rPr lang="en-US" dirty="0"/>
              <a:t> </a:t>
            </a:r>
            <a:r>
              <a:rPr lang="en-US" dirty="0" err="1"/>
              <a:t>quanh</a:t>
            </a:r>
            <a:r>
              <a:rPr lang="en-US" dirty="0"/>
              <a:t> </a:t>
            </a:r>
            <a:r>
              <a:rPr lang="en-US" dirty="0" err="1"/>
              <a:t>một</a:t>
            </a:r>
            <a:r>
              <a:rPr lang="en-US" dirty="0"/>
              <a:t> NSD </a:t>
            </a:r>
            <a:r>
              <a:rPr lang="en-US" dirty="0" err="1"/>
              <a:t>thay</a:t>
            </a:r>
            <a:r>
              <a:rPr lang="en-US" dirty="0"/>
              <a:t> </a:t>
            </a:r>
            <a:r>
              <a:rPr lang="en-US" dirty="0" err="1"/>
              <a:t>vì</a:t>
            </a:r>
            <a:r>
              <a:rPr lang="en-US" dirty="0"/>
              <a:t> </a:t>
            </a:r>
            <a:r>
              <a:rPr lang="en-US" dirty="0" err="1"/>
              <a:t>xây</a:t>
            </a:r>
            <a:r>
              <a:rPr lang="en-US" dirty="0"/>
              <a:t> </a:t>
            </a:r>
            <a:r>
              <a:rPr lang="en-US" dirty="0" err="1"/>
              <a:t>dựng</a:t>
            </a:r>
            <a:r>
              <a:rPr lang="en-US" dirty="0"/>
              <a:t> </a:t>
            </a:r>
            <a:r>
              <a:rPr lang="en-US" dirty="0" err="1"/>
              <a:t>xoay</a:t>
            </a:r>
            <a:r>
              <a:rPr lang="en-US" dirty="0"/>
              <a:t> </a:t>
            </a:r>
            <a:r>
              <a:rPr lang="en-US" dirty="0" err="1"/>
              <a:t>quanh</a:t>
            </a:r>
            <a:r>
              <a:rPr lang="en-US" dirty="0"/>
              <a:t> </a:t>
            </a:r>
            <a:r>
              <a:rPr lang="en-US" dirty="0" err="1"/>
              <a:t>một</a:t>
            </a:r>
            <a:r>
              <a:rPr lang="en-US" dirty="0"/>
              <a:t> </a:t>
            </a:r>
            <a:r>
              <a:rPr lang="en-US" dirty="0" err="1"/>
              <a:t>cặp</a:t>
            </a:r>
            <a:r>
              <a:rPr lang="en-US" dirty="0"/>
              <a:t> NSD </a:t>
            </a:r>
            <a:r>
              <a:rPr lang="en-US" dirty="0" err="1"/>
              <a:t>như</a:t>
            </a:r>
            <a:r>
              <a:rPr lang="en-US" dirty="0"/>
              <a:t> </a:t>
            </a:r>
            <a:r>
              <a:rPr lang="en-US" dirty="0" err="1"/>
              <a:t>hệ</a:t>
            </a:r>
            <a:r>
              <a:rPr lang="en-US" dirty="0"/>
              <a:t> </a:t>
            </a:r>
            <a:r>
              <a:rPr lang="en-US" dirty="0" err="1"/>
              <a:t>mã</a:t>
            </a:r>
            <a:r>
              <a:rPr lang="en-US" dirty="0"/>
              <a:t> </a:t>
            </a:r>
            <a:r>
              <a:rPr lang="en-US" dirty="0" err="1"/>
              <a:t>đối</a:t>
            </a:r>
            <a:r>
              <a:rPr lang="en-US" dirty="0"/>
              <a:t> </a:t>
            </a:r>
            <a:r>
              <a:rPr lang="en-US" dirty="0" err="1"/>
              <a:t>xứng</a:t>
            </a:r>
            <a:r>
              <a:rPr lang="en-US" dirty="0"/>
              <a:t>. </a:t>
            </a:r>
          </a:p>
          <a:p>
            <a:pPr algn="just"/>
            <a:r>
              <a:rPr lang="en-US" dirty="0" err="1"/>
              <a:t>Mỗi</a:t>
            </a:r>
            <a:r>
              <a:rPr lang="en-US" dirty="0"/>
              <a:t> NSD </a:t>
            </a:r>
            <a:r>
              <a:rPr lang="en-US" dirty="0" err="1"/>
              <a:t>có</a:t>
            </a:r>
            <a:r>
              <a:rPr lang="en-US" dirty="0"/>
              <a:t> 2 </a:t>
            </a:r>
            <a:r>
              <a:rPr lang="en-US" dirty="0" err="1"/>
              <a:t>khóa</a:t>
            </a:r>
            <a:r>
              <a:rPr lang="en-US" dirty="0"/>
              <a:t>: </a:t>
            </a:r>
            <a:r>
              <a:rPr lang="en-US" dirty="0" err="1"/>
              <a:t>một</a:t>
            </a:r>
            <a:r>
              <a:rPr lang="en-US" dirty="0"/>
              <a:t> </a:t>
            </a:r>
            <a:r>
              <a:rPr lang="en-US" dirty="0" err="1"/>
              <a:t>khóa</a:t>
            </a:r>
            <a:r>
              <a:rPr lang="en-US" dirty="0"/>
              <a:t> </a:t>
            </a:r>
            <a:r>
              <a:rPr lang="en-US" dirty="0" err="1"/>
              <a:t>bí</a:t>
            </a:r>
            <a:r>
              <a:rPr lang="en-US" dirty="0"/>
              <a:t> </a:t>
            </a:r>
            <a:r>
              <a:rPr lang="en-US" dirty="0" err="1"/>
              <a:t>mật</a:t>
            </a:r>
            <a:r>
              <a:rPr lang="en-US" dirty="0"/>
              <a:t> (private key) z </a:t>
            </a:r>
            <a:r>
              <a:rPr lang="en-US" dirty="0" err="1"/>
              <a:t>và</a:t>
            </a:r>
            <a:r>
              <a:rPr lang="en-US" dirty="0"/>
              <a:t> </a:t>
            </a:r>
            <a:r>
              <a:rPr lang="en-US" dirty="0" err="1"/>
              <a:t>một</a:t>
            </a:r>
            <a:r>
              <a:rPr lang="en-US" dirty="0"/>
              <a:t> </a:t>
            </a:r>
            <a:r>
              <a:rPr lang="en-US" dirty="0" err="1"/>
              <a:t>khóa</a:t>
            </a:r>
            <a:r>
              <a:rPr lang="en-US" dirty="0"/>
              <a:t> </a:t>
            </a:r>
            <a:r>
              <a:rPr lang="en-US" dirty="0" err="1"/>
              <a:t>công</a:t>
            </a:r>
            <a:r>
              <a:rPr lang="en-US" dirty="0"/>
              <a:t> </a:t>
            </a:r>
            <a:r>
              <a:rPr lang="en-US" dirty="0" err="1"/>
              <a:t>khai</a:t>
            </a:r>
            <a:r>
              <a:rPr lang="en-US" dirty="0"/>
              <a:t> (public key) Z. </a:t>
            </a:r>
          </a:p>
          <a:p>
            <a:pPr algn="just"/>
            <a:r>
              <a:rPr lang="en-US" dirty="0" err="1"/>
              <a:t>Hoạt</a:t>
            </a:r>
            <a:r>
              <a:rPr lang="en-US" dirty="0"/>
              <a:t> </a:t>
            </a:r>
            <a:r>
              <a:rPr lang="en-US" dirty="0" err="1"/>
              <a:t>động</a:t>
            </a:r>
            <a:r>
              <a:rPr lang="en-US" dirty="0"/>
              <a:t> </a:t>
            </a:r>
            <a:r>
              <a:rPr lang="en-US" dirty="0" err="1"/>
              <a:t>của</a:t>
            </a:r>
            <a:r>
              <a:rPr lang="en-US" dirty="0"/>
              <a:t> </a:t>
            </a:r>
            <a:r>
              <a:rPr lang="en-US" dirty="0" err="1"/>
              <a:t>chúng</a:t>
            </a:r>
            <a:r>
              <a:rPr lang="en-US" dirty="0"/>
              <a:t> </a:t>
            </a:r>
            <a:r>
              <a:rPr lang="en-US" dirty="0" err="1"/>
              <a:t>là</a:t>
            </a:r>
            <a:r>
              <a:rPr lang="en-US" dirty="0"/>
              <a:t> </a:t>
            </a:r>
            <a:r>
              <a:rPr lang="en-US" dirty="0" err="1"/>
              <a:t>đối</a:t>
            </a:r>
            <a:r>
              <a:rPr lang="en-US" dirty="0"/>
              <a:t> </a:t>
            </a:r>
            <a:r>
              <a:rPr lang="en-US" dirty="0" err="1"/>
              <a:t>xứng</a:t>
            </a:r>
            <a:endParaRPr lang="en-US" dirty="0"/>
          </a:p>
          <a:p>
            <a:pPr algn="just"/>
            <a:endParaRPr lang="en-US" dirty="0"/>
          </a:p>
          <a:p>
            <a:pPr algn="just"/>
            <a:endParaRPr lang="en-US" dirty="0"/>
          </a:p>
          <a:p>
            <a:pPr algn="just"/>
            <a:endParaRPr lang="en-US" dirty="0"/>
          </a:p>
          <a:p>
            <a:pPr algn="just"/>
            <a:r>
              <a:rPr lang="en-US" dirty="0"/>
              <a:t>(1) </a:t>
            </a:r>
            <a:r>
              <a:rPr lang="en-US" dirty="0" err="1"/>
              <a:t>biểu</a:t>
            </a:r>
            <a:r>
              <a:rPr lang="en-US" dirty="0"/>
              <a:t> </a:t>
            </a:r>
            <a:r>
              <a:rPr lang="en-US" dirty="0" err="1"/>
              <a:t>tượng</a:t>
            </a:r>
            <a:r>
              <a:rPr lang="en-US" dirty="0"/>
              <a:t> </a:t>
            </a:r>
            <a:r>
              <a:rPr lang="en-US" dirty="0" err="1"/>
              <a:t>cho</a:t>
            </a:r>
            <a:r>
              <a:rPr lang="en-US" dirty="0"/>
              <a:t> </a:t>
            </a:r>
            <a:r>
              <a:rPr lang="en-US" dirty="0" err="1"/>
              <a:t>truyền</a:t>
            </a:r>
            <a:r>
              <a:rPr lang="en-US" dirty="0"/>
              <a:t> tin </a:t>
            </a:r>
            <a:r>
              <a:rPr lang="en-US" dirty="0" err="1"/>
              <a:t>mật</a:t>
            </a:r>
            <a:r>
              <a:rPr lang="en-US" dirty="0"/>
              <a:t>.</a:t>
            </a:r>
          </a:p>
          <a:p>
            <a:pPr algn="just"/>
            <a:r>
              <a:rPr lang="en-US" dirty="0"/>
              <a:t>(2) </a:t>
            </a:r>
            <a:r>
              <a:rPr lang="en-US" dirty="0" err="1"/>
              <a:t>xây</a:t>
            </a:r>
            <a:r>
              <a:rPr lang="en-US" dirty="0"/>
              <a:t> </a:t>
            </a:r>
            <a:r>
              <a:rPr lang="en-US" dirty="0" err="1"/>
              <a:t>dựng</a:t>
            </a:r>
            <a:r>
              <a:rPr lang="en-US" dirty="0"/>
              <a:t> </a:t>
            </a:r>
            <a:r>
              <a:rPr lang="en-US" dirty="0" err="1"/>
              <a:t>các</a:t>
            </a:r>
            <a:r>
              <a:rPr lang="en-US" dirty="0"/>
              <a:t> </a:t>
            </a:r>
            <a:r>
              <a:rPr lang="en-US" dirty="0" err="1"/>
              <a:t>chữ</a:t>
            </a:r>
            <a:r>
              <a:rPr lang="en-US" dirty="0"/>
              <a:t> </a:t>
            </a:r>
            <a:r>
              <a:rPr lang="en-US" dirty="0" err="1"/>
              <a:t>kí</a:t>
            </a:r>
            <a:r>
              <a:rPr lang="en-US" dirty="0"/>
              <a:t> </a:t>
            </a:r>
            <a:r>
              <a:rPr lang="en-US" dirty="0" err="1"/>
              <a:t>điện</a:t>
            </a:r>
            <a:r>
              <a:rPr lang="en-US" dirty="0"/>
              <a:t> </a:t>
            </a:r>
            <a:r>
              <a:rPr lang="en-US" dirty="0" err="1"/>
              <a:t>tử</a:t>
            </a:r>
            <a:endParaRPr lang="en-US" dirty="0"/>
          </a:p>
          <a:p>
            <a:pPr algn="just"/>
            <a:r>
              <a:rPr lang="en-US" dirty="0" err="1">
                <a:solidFill>
                  <a:srgbClr val="FF0000"/>
                </a:solidFill>
              </a:rPr>
              <a:t>Hệ</a:t>
            </a:r>
            <a:r>
              <a:rPr lang="en-US" dirty="0">
                <a:solidFill>
                  <a:srgbClr val="FF0000"/>
                </a:solidFill>
              </a:rPr>
              <a:t> </a:t>
            </a:r>
            <a:r>
              <a:rPr lang="en-US" dirty="0" err="1">
                <a:solidFill>
                  <a:srgbClr val="FF0000"/>
                </a:solidFill>
              </a:rPr>
              <a:t>mã</a:t>
            </a:r>
            <a:r>
              <a:rPr lang="en-US" dirty="0">
                <a:solidFill>
                  <a:srgbClr val="FF0000"/>
                </a:solidFill>
              </a:rPr>
              <a:t> </a:t>
            </a:r>
            <a:r>
              <a:rPr lang="en-US" dirty="0" err="1">
                <a:solidFill>
                  <a:srgbClr val="FF0000"/>
                </a:solidFill>
              </a:rPr>
              <a:t>trên</a:t>
            </a:r>
            <a:r>
              <a:rPr lang="en-US" dirty="0">
                <a:solidFill>
                  <a:srgbClr val="FF0000"/>
                </a:solidFill>
              </a:rPr>
              <a:t> </a:t>
            </a:r>
            <a:r>
              <a:rPr lang="en-US" dirty="0" err="1">
                <a:solidFill>
                  <a:srgbClr val="FF0000"/>
                </a:solidFill>
              </a:rPr>
              <a:t>gọi</a:t>
            </a:r>
            <a:r>
              <a:rPr lang="en-US" dirty="0">
                <a:solidFill>
                  <a:srgbClr val="FF0000"/>
                </a:solidFill>
              </a:rPr>
              <a:t> </a:t>
            </a:r>
            <a:r>
              <a:rPr lang="en-US" dirty="0" err="1">
                <a:solidFill>
                  <a:srgbClr val="FF0000"/>
                </a:solidFill>
              </a:rPr>
              <a:t>là</a:t>
            </a:r>
            <a:r>
              <a:rPr lang="en-US" dirty="0">
                <a:solidFill>
                  <a:srgbClr val="FF0000"/>
                </a:solidFill>
              </a:rPr>
              <a:t> </a:t>
            </a:r>
            <a:r>
              <a:rPr lang="en-US" dirty="0" err="1">
                <a:solidFill>
                  <a:srgbClr val="FF0000"/>
                </a:solidFill>
              </a:rPr>
              <a:t>hệ</a:t>
            </a:r>
            <a:r>
              <a:rPr lang="en-US" dirty="0">
                <a:solidFill>
                  <a:srgbClr val="FF0000"/>
                </a:solidFill>
              </a:rPr>
              <a:t> </a:t>
            </a:r>
            <a:r>
              <a:rPr lang="en-US" dirty="0" err="1">
                <a:solidFill>
                  <a:srgbClr val="FF0000"/>
                </a:solidFill>
              </a:rPr>
              <a:t>mã</a:t>
            </a:r>
            <a:r>
              <a:rPr lang="en-US" dirty="0">
                <a:solidFill>
                  <a:srgbClr val="FF0000"/>
                </a:solidFill>
              </a:rPr>
              <a:t> </a:t>
            </a:r>
            <a:r>
              <a:rPr lang="en-US" dirty="0" err="1">
                <a:solidFill>
                  <a:srgbClr val="FF0000"/>
                </a:solidFill>
              </a:rPr>
              <a:t>khóa</a:t>
            </a:r>
            <a:r>
              <a:rPr lang="en-US" dirty="0">
                <a:solidFill>
                  <a:srgbClr val="FF0000"/>
                </a:solidFill>
              </a:rPr>
              <a:t> phi </a:t>
            </a:r>
            <a:r>
              <a:rPr lang="en-US" dirty="0" err="1">
                <a:solidFill>
                  <a:srgbClr val="FF0000"/>
                </a:solidFill>
              </a:rPr>
              <a:t>đối</a:t>
            </a:r>
            <a:r>
              <a:rPr lang="en-US" dirty="0">
                <a:solidFill>
                  <a:srgbClr val="FF0000"/>
                </a:solidFill>
              </a:rPr>
              <a:t> </a:t>
            </a:r>
            <a:r>
              <a:rPr lang="en-US" dirty="0" err="1">
                <a:solidFill>
                  <a:srgbClr val="FF0000"/>
                </a:solidFill>
              </a:rPr>
              <a:t>xứng</a:t>
            </a:r>
            <a:r>
              <a:rPr lang="en-US" dirty="0">
                <a:solidFill>
                  <a:srgbClr val="FF0000"/>
                </a:solidFill>
              </a:rPr>
              <a:t> (</a:t>
            </a:r>
            <a:r>
              <a:rPr lang="en-US" dirty="0" err="1">
                <a:solidFill>
                  <a:srgbClr val="FF0000"/>
                </a:solidFill>
              </a:rPr>
              <a:t>Công</a:t>
            </a:r>
            <a:r>
              <a:rPr lang="en-US" dirty="0">
                <a:solidFill>
                  <a:srgbClr val="FF0000"/>
                </a:solidFill>
              </a:rPr>
              <a:t> </a:t>
            </a:r>
            <a:r>
              <a:rPr lang="en-US" dirty="0" err="1">
                <a:solidFill>
                  <a:srgbClr val="FF0000"/>
                </a:solidFill>
              </a:rPr>
              <a:t>khai</a:t>
            </a:r>
            <a:r>
              <a:rPr lang="en-US" dirty="0">
                <a:solidFill>
                  <a:srgbClr val="FF0000"/>
                </a:solidFill>
              </a:rPr>
              <a:t>) PKC</a:t>
            </a:r>
          </a:p>
        </p:txBody>
      </p:sp>
      <p:sp>
        <p:nvSpPr>
          <p:cNvPr id="4" name="Title 1"/>
          <p:cNvSpPr txBox="1">
            <a:spLocks/>
          </p:cNvSpPr>
          <p:nvPr/>
        </p:nvSpPr>
        <p:spPr>
          <a:xfrm>
            <a:off x="838200" y="0"/>
            <a:ext cx="10515600" cy="737961"/>
          </a:xfrm>
          <a:prstGeom prst="rect">
            <a:avLst/>
          </a:prstGeom>
          <a:solidFill>
            <a:srgbClr val="00B05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3.1. </a:t>
            </a:r>
            <a:r>
              <a:rPr lang="en-US" dirty="0" err="1"/>
              <a:t>Giới</a:t>
            </a:r>
            <a:r>
              <a:rPr lang="en-US" dirty="0"/>
              <a:t> </a:t>
            </a:r>
            <a:r>
              <a:rPr lang="en-US" dirty="0" err="1"/>
              <a:t>thiệu</a:t>
            </a:r>
            <a:r>
              <a:rPr lang="en-US" dirty="0"/>
              <a:t> </a:t>
            </a:r>
            <a:r>
              <a:rPr lang="en-US" dirty="0" err="1"/>
              <a:t>nguyên</a:t>
            </a:r>
            <a:r>
              <a:rPr lang="en-US" dirty="0"/>
              <a:t> </a:t>
            </a:r>
            <a:r>
              <a:rPr lang="en-US" dirty="0" err="1"/>
              <a:t>lí</a:t>
            </a:r>
            <a:endParaRPr lang="en-US" dirty="0"/>
          </a:p>
        </p:txBody>
      </p:sp>
      <p:pic>
        <p:nvPicPr>
          <p:cNvPr id="5" name="Picture 4"/>
          <p:cNvPicPr>
            <a:picLocks noChangeAspect="1"/>
          </p:cNvPicPr>
          <p:nvPr/>
        </p:nvPicPr>
        <p:blipFill>
          <a:blip r:embed="rId2"/>
          <a:stretch>
            <a:fillRect/>
          </a:stretch>
        </p:blipFill>
        <p:spPr>
          <a:xfrm>
            <a:off x="3008993" y="3695473"/>
            <a:ext cx="6526892" cy="1428070"/>
          </a:xfrm>
          <a:prstGeom prst="rect">
            <a:avLst/>
          </a:prstGeom>
        </p:spPr>
      </p:pic>
    </p:spTree>
    <p:extLst>
      <p:ext uri="{BB962C8B-B14F-4D97-AF65-F5344CB8AC3E}">
        <p14:creationId xmlns:p14="http://schemas.microsoft.com/office/powerpoint/2010/main" val="1730873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arn(inVertical)">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circle(in)">
                                      <p:cBhvr>
                                        <p:cTn id="26" dur="20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arn(inVertical)">
                                      <p:cBhvr>
                                        <p:cTn id="31" dur="500"/>
                                        <p:tgtEl>
                                          <p:spTgt spid="3">
                                            <p:txEl>
                                              <p:pRg st="6" end="6"/>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arn(inVertical)">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1000"/>
                                        <p:tgtEl>
                                          <p:spTgt spid="3">
                                            <p:txEl>
                                              <p:pRg st="8" end="8"/>
                                            </p:txEl>
                                          </p:spTgt>
                                        </p:tgtEl>
                                      </p:cBhvr>
                                    </p:animEffect>
                                    <p:anim calcmode="lin" valueType="num">
                                      <p:cBhvr>
                                        <p:cTn id="4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943430" y="914400"/>
            <a:ext cx="10410370" cy="2481943"/>
          </a:xfrm>
          <a:prstGeom prst="rect">
            <a:avLst/>
          </a:prstGeom>
        </p:spPr>
      </p:pic>
      <p:sp>
        <p:nvSpPr>
          <p:cNvPr id="4" name="Title 1"/>
          <p:cNvSpPr txBox="1">
            <a:spLocks/>
          </p:cNvSpPr>
          <p:nvPr/>
        </p:nvSpPr>
        <p:spPr>
          <a:xfrm>
            <a:off x="838200" y="0"/>
            <a:ext cx="10515600" cy="737961"/>
          </a:xfrm>
          <a:prstGeom prst="rect">
            <a:avLst/>
          </a:prstGeom>
          <a:solidFill>
            <a:srgbClr val="00B05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3.1. </a:t>
            </a:r>
            <a:r>
              <a:rPr lang="en-US" dirty="0" err="1"/>
              <a:t>Giới</a:t>
            </a:r>
            <a:r>
              <a:rPr lang="en-US" dirty="0"/>
              <a:t> </a:t>
            </a:r>
            <a:r>
              <a:rPr lang="en-US" dirty="0" err="1"/>
              <a:t>thiệu</a:t>
            </a:r>
            <a:r>
              <a:rPr lang="en-US" dirty="0"/>
              <a:t> </a:t>
            </a:r>
            <a:r>
              <a:rPr lang="en-US" dirty="0" err="1"/>
              <a:t>nguyên</a:t>
            </a:r>
            <a:r>
              <a:rPr lang="en-US" dirty="0"/>
              <a:t> </a:t>
            </a:r>
            <a:r>
              <a:rPr lang="en-US" dirty="0" err="1"/>
              <a:t>lí</a:t>
            </a:r>
            <a:endParaRPr lang="en-US" dirty="0"/>
          </a:p>
        </p:txBody>
      </p:sp>
      <p:pic>
        <p:nvPicPr>
          <p:cNvPr id="6" name="Picture 5"/>
          <p:cNvPicPr>
            <a:picLocks noChangeAspect="1"/>
          </p:cNvPicPr>
          <p:nvPr/>
        </p:nvPicPr>
        <p:blipFill>
          <a:blip r:embed="rId3"/>
          <a:stretch>
            <a:fillRect/>
          </a:stretch>
        </p:blipFill>
        <p:spPr>
          <a:xfrm>
            <a:off x="1103086" y="3572782"/>
            <a:ext cx="10250714" cy="3285218"/>
          </a:xfrm>
          <a:prstGeom prst="rect">
            <a:avLst/>
          </a:prstGeom>
        </p:spPr>
      </p:pic>
    </p:spTree>
    <p:extLst>
      <p:ext uri="{BB962C8B-B14F-4D97-AF65-F5344CB8AC3E}">
        <p14:creationId xmlns:p14="http://schemas.microsoft.com/office/powerpoint/2010/main" val="83391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210? = 2.3.5.7</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3591682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3.2.1. </a:t>
            </a:r>
            <a:r>
              <a:rPr lang="en-US" dirty="0" err="1"/>
              <a:t>Bài</a:t>
            </a:r>
            <a:r>
              <a:rPr lang="en-US" dirty="0"/>
              <a:t> </a:t>
            </a:r>
            <a:r>
              <a:rPr lang="en-US" dirty="0" err="1"/>
              <a:t>toán</a:t>
            </a:r>
            <a:r>
              <a:rPr lang="en-US" dirty="0"/>
              <a:t> </a:t>
            </a:r>
            <a:r>
              <a:rPr lang="en-US" dirty="0" err="1"/>
              <a:t>đóng</a:t>
            </a:r>
            <a:r>
              <a:rPr lang="en-US" dirty="0"/>
              <a:t> </a:t>
            </a:r>
            <a:r>
              <a:rPr lang="en-US" dirty="0" err="1"/>
              <a:t>thùng</a:t>
            </a:r>
            <a:endParaRPr lang="en-US" dirty="0"/>
          </a:p>
          <a:p>
            <a:r>
              <a:rPr lang="en-US" dirty="0"/>
              <a:t>3.2.2. </a:t>
            </a:r>
            <a:r>
              <a:rPr lang="en-US" dirty="0" err="1"/>
              <a:t>Thuật</a:t>
            </a:r>
            <a:r>
              <a:rPr lang="en-US" dirty="0"/>
              <a:t> </a:t>
            </a:r>
            <a:r>
              <a:rPr lang="en-US" dirty="0" err="1"/>
              <a:t>toán</a:t>
            </a:r>
            <a:r>
              <a:rPr lang="en-US" dirty="0"/>
              <a:t> </a:t>
            </a:r>
            <a:r>
              <a:rPr lang="en-US" dirty="0" err="1"/>
              <a:t>Merkle</a:t>
            </a:r>
            <a:r>
              <a:rPr lang="en-US" dirty="0"/>
              <a:t> - Hellman</a:t>
            </a:r>
          </a:p>
        </p:txBody>
      </p:sp>
      <p:sp>
        <p:nvSpPr>
          <p:cNvPr id="4" name="Title 1"/>
          <p:cNvSpPr txBox="1">
            <a:spLocks/>
          </p:cNvSpPr>
          <p:nvPr/>
        </p:nvSpPr>
        <p:spPr>
          <a:xfrm>
            <a:off x="838200" y="0"/>
            <a:ext cx="10515600" cy="737961"/>
          </a:xfrm>
          <a:prstGeom prst="rect">
            <a:avLst/>
          </a:prstGeom>
          <a:solidFill>
            <a:srgbClr val="FFC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3.2. </a:t>
            </a:r>
            <a:r>
              <a:rPr lang="en-US" dirty="0" err="1"/>
              <a:t>Cửa</a:t>
            </a:r>
            <a:r>
              <a:rPr lang="en-US" dirty="0"/>
              <a:t> </a:t>
            </a:r>
            <a:r>
              <a:rPr lang="en-US" dirty="0" err="1"/>
              <a:t>bẫy</a:t>
            </a:r>
            <a:r>
              <a:rPr lang="en-US" dirty="0"/>
              <a:t> </a:t>
            </a:r>
            <a:r>
              <a:rPr lang="en-US" dirty="0" err="1"/>
              <a:t>dựa</a:t>
            </a:r>
            <a:r>
              <a:rPr lang="en-US" dirty="0"/>
              <a:t> </a:t>
            </a:r>
            <a:r>
              <a:rPr lang="en-US" dirty="0" err="1"/>
              <a:t>trên</a:t>
            </a:r>
            <a:r>
              <a:rPr lang="en-US" dirty="0"/>
              <a:t> </a:t>
            </a:r>
            <a:r>
              <a:rPr lang="en-US" dirty="0" err="1"/>
              <a:t>bài</a:t>
            </a:r>
            <a:r>
              <a:rPr lang="en-US" dirty="0"/>
              <a:t> </a:t>
            </a:r>
            <a:r>
              <a:rPr lang="en-US" dirty="0" err="1"/>
              <a:t>toán</a:t>
            </a:r>
            <a:r>
              <a:rPr lang="en-US" dirty="0"/>
              <a:t> </a:t>
            </a:r>
            <a:r>
              <a:rPr lang="en-US" dirty="0" err="1"/>
              <a:t>đóng</a:t>
            </a:r>
            <a:r>
              <a:rPr lang="en-US" dirty="0"/>
              <a:t> </a:t>
            </a:r>
            <a:r>
              <a:rPr lang="en-US" dirty="0" err="1"/>
              <a:t>thùng</a:t>
            </a:r>
            <a:endParaRPr lang="en-US" dirty="0"/>
          </a:p>
        </p:txBody>
      </p:sp>
    </p:spTree>
    <p:extLst>
      <p:ext uri="{BB962C8B-B14F-4D97-AF65-F5344CB8AC3E}">
        <p14:creationId xmlns:p14="http://schemas.microsoft.com/office/powerpoint/2010/main" val="251633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13899" y="0"/>
            <a:ext cx="11544868" cy="808582"/>
          </a:xfrm>
          <a:prstGeom prst="rect">
            <a:avLst/>
          </a:prstGeom>
          <a:solidFill>
            <a:srgbClr val="FFC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latin typeface="Times New Roman" panose="02020603050405020304" pitchFamily="18" charset="0"/>
                <a:cs typeface="Times New Roman" panose="02020603050405020304" pitchFamily="18" charset="0"/>
              </a:rPr>
              <a:t>2.1. Khái niệm và nguyên lí thiết kế cơ sở</a:t>
            </a:r>
            <a:endParaRPr lang="en-US"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791570" y="1145986"/>
            <a:ext cx="10562230" cy="4886324"/>
          </a:xfrm>
          <a:prstGeom prst="rect">
            <a:avLst/>
          </a:prstGeom>
        </p:spPr>
      </p:pic>
    </p:spTree>
    <p:extLst>
      <p:ext uri="{BB962C8B-B14F-4D97-AF65-F5344CB8AC3E}">
        <p14:creationId xmlns:p14="http://schemas.microsoft.com/office/powerpoint/2010/main" val="3694571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12799"/>
          </a:xfrm>
          <a:solidFill>
            <a:srgbClr val="0000FF"/>
          </a:solidFill>
        </p:spPr>
        <p:txBody>
          <a:bodyPr>
            <a:normAutofit/>
          </a:bodyPr>
          <a:lstStyle/>
          <a:p>
            <a:pPr algn="ctr"/>
            <a:r>
              <a:rPr lang="en-US" b="1" dirty="0">
                <a:solidFill>
                  <a:schemeClr val="bg1"/>
                </a:solidFill>
                <a:latin typeface="Times New Roman" panose="02020603050405020304" pitchFamily="18" charset="0"/>
                <a:cs typeface="Times New Roman" panose="02020603050405020304" pitchFamily="18" charset="0"/>
              </a:rPr>
              <a:t>3.2.1. </a:t>
            </a:r>
            <a:r>
              <a:rPr lang="en-US" b="1" dirty="0" err="1">
                <a:solidFill>
                  <a:schemeClr val="bg1"/>
                </a:solidFill>
                <a:latin typeface="Times New Roman" panose="02020603050405020304" pitchFamily="18" charset="0"/>
                <a:cs typeface="Times New Roman" panose="02020603050405020304" pitchFamily="18" charset="0"/>
              </a:rPr>
              <a:t>Bài</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toán</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đóng</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thùng</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43429"/>
            <a:ext cx="10515600" cy="5233534"/>
          </a:xfrm>
        </p:spPr>
        <p:txBody>
          <a:bodyPr/>
          <a:lstStyle/>
          <a:p>
            <a:r>
              <a:rPr lang="en-US" dirty="0" err="1"/>
              <a:t>Bài</a:t>
            </a:r>
            <a:r>
              <a:rPr lang="en-US" dirty="0"/>
              <a:t> </a:t>
            </a:r>
            <a:r>
              <a:rPr lang="en-US" dirty="0" err="1"/>
              <a:t>toán</a:t>
            </a:r>
            <a:r>
              <a:rPr lang="en-US" dirty="0"/>
              <a:t> </a:t>
            </a:r>
            <a:r>
              <a:rPr lang="en-US" dirty="0" err="1"/>
              <a:t>đóng</a:t>
            </a:r>
            <a:r>
              <a:rPr lang="en-US" dirty="0"/>
              <a:t> </a:t>
            </a:r>
            <a:r>
              <a:rPr lang="en-US" dirty="0" err="1"/>
              <a:t>thùng</a:t>
            </a:r>
            <a:r>
              <a:rPr lang="en-US" dirty="0"/>
              <a:t> (</a:t>
            </a:r>
            <a:r>
              <a:rPr lang="en-US" dirty="0" err="1"/>
              <a:t>Bài</a:t>
            </a:r>
            <a:r>
              <a:rPr lang="en-US" dirty="0"/>
              <a:t> </a:t>
            </a:r>
            <a:r>
              <a:rPr lang="en-US" dirty="0" err="1"/>
              <a:t>toán</a:t>
            </a:r>
            <a:r>
              <a:rPr lang="en-US" dirty="0"/>
              <a:t> Ba </a:t>
            </a:r>
            <a:r>
              <a:rPr lang="en-US" dirty="0" err="1"/>
              <a:t>lô</a:t>
            </a:r>
            <a:r>
              <a:rPr lang="en-US" dirty="0"/>
              <a:t>- </a:t>
            </a:r>
            <a:r>
              <a:rPr lang="en-US" dirty="0" err="1"/>
              <a:t>cái</a:t>
            </a:r>
            <a:r>
              <a:rPr lang="en-US" dirty="0"/>
              <a:t> </a:t>
            </a:r>
            <a:r>
              <a:rPr lang="en-US" dirty="0" err="1"/>
              <a:t>túi</a:t>
            </a:r>
            <a:r>
              <a:rPr lang="en-US" dirty="0"/>
              <a:t> </a:t>
            </a:r>
            <a:r>
              <a:rPr lang="en-US" dirty="0" err="1"/>
              <a:t>của</a:t>
            </a:r>
            <a:r>
              <a:rPr lang="en-US" dirty="0"/>
              <a:t> </a:t>
            </a:r>
            <a:r>
              <a:rPr lang="en-US" dirty="0" err="1"/>
              <a:t>manMerkle</a:t>
            </a:r>
            <a:r>
              <a:rPr lang="en-US" dirty="0"/>
              <a:t>-Bell)</a:t>
            </a:r>
          </a:p>
          <a:p>
            <a:endParaRPr lang="en-US" dirty="0"/>
          </a:p>
          <a:p>
            <a:endParaRPr lang="en-US" dirty="0"/>
          </a:p>
          <a:p>
            <a:endParaRPr lang="en-US" dirty="0"/>
          </a:p>
          <a:p>
            <a:r>
              <a:rPr lang="en-US" dirty="0" err="1"/>
              <a:t>Đây</a:t>
            </a:r>
            <a:r>
              <a:rPr lang="en-US" dirty="0"/>
              <a:t> </a:t>
            </a:r>
            <a:r>
              <a:rPr lang="en-US" dirty="0" err="1"/>
              <a:t>là</a:t>
            </a:r>
            <a:r>
              <a:rPr lang="en-US" dirty="0"/>
              <a:t> </a:t>
            </a:r>
            <a:r>
              <a:rPr lang="en-US" dirty="0" err="1"/>
              <a:t>bài</a:t>
            </a:r>
            <a:r>
              <a:rPr lang="en-US" dirty="0"/>
              <a:t> </a:t>
            </a:r>
            <a:r>
              <a:rPr lang="en-US" dirty="0" err="1"/>
              <a:t>toán</a:t>
            </a:r>
            <a:r>
              <a:rPr lang="en-US" dirty="0"/>
              <a:t> NP-</a:t>
            </a:r>
            <a:r>
              <a:rPr lang="en-US" dirty="0" err="1"/>
              <a:t>khó</a:t>
            </a:r>
            <a:r>
              <a:rPr lang="en-US" dirty="0"/>
              <a:t>, </a:t>
            </a:r>
            <a:r>
              <a:rPr lang="en-US" dirty="0" err="1"/>
              <a:t>theo</a:t>
            </a:r>
            <a:r>
              <a:rPr lang="en-US" dirty="0"/>
              <a:t> </a:t>
            </a:r>
            <a:r>
              <a:rPr lang="en-US" dirty="0" err="1"/>
              <a:t>nghĩa</a:t>
            </a:r>
            <a:r>
              <a:rPr lang="en-US" dirty="0"/>
              <a:t> </a:t>
            </a:r>
            <a:r>
              <a:rPr lang="en-US" dirty="0" err="1"/>
              <a:t>chưa</a:t>
            </a:r>
            <a:r>
              <a:rPr lang="en-US" dirty="0"/>
              <a:t> </a:t>
            </a:r>
            <a:r>
              <a:rPr lang="en-US" dirty="0" err="1"/>
              <a:t>tìm</a:t>
            </a:r>
            <a:r>
              <a:rPr lang="en-US" dirty="0"/>
              <a:t> </a:t>
            </a:r>
            <a:r>
              <a:rPr lang="en-US" dirty="0" err="1"/>
              <a:t>được</a:t>
            </a:r>
            <a:r>
              <a:rPr lang="en-US" dirty="0"/>
              <a:t> </a:t>
            </a:r>
            <a:r>
              <a:rPr lang="en-US" dirty="0" err="1"/>
              <a:t>thuật</a:t>
            </a:r>
            <a:r>
              <a:rPr lang="en-US" dirty="0"/>
              <a:t> </a:t>
            </a:r>
            <a:r>
              <a:rPr lang="en-US" dirty="0" err="1"/>
              <a:t>toán</a:t>
            </a:r>
            <a:r>
              <a:rPr lang="en-US" dirty="0"/>
              <a:t> </a:t>
            </a:r>
            <a:r>
              <a:rPr lang="en-US" dirty="0" err="1"/>
              <a:t>nào</a:t>
            </a:r>
            <a:r>
              <a:rPr lang="en-US" dirty="0"/>
              <a:t> </a:t>
            </a:r>
            <a:r>
              <a:rPr lang="en-US" dirty="0" err="1"/>
              <a:t>tốt</a:t>
            </a:r>
            <a:r>
              <a:rPr lang="en-US" dirty="0"/>
              <a:t> </a:t>
            </a:r>
            <a:r>
              <a:rPr lang="en-US" dirty="0" err="1"/>
              <a:t>hơn</a:t>
            </a:r>
            <a:r>
              <a:rPr lang="en-US" dirty="0"/>
              <a:t> </a:t>
            </a:r>
            <a:r>
              <a:rPr lang="en-US" dirty="0" err="1"/>
              <a:t>thuật</a:t>
            </a:r>
            <a:r>
              <a:rPr lang="en-US" dirty="0"/>
              <a:t> </a:t>
            </a:r>
            <a:r>
              <a:rPr lang="en-US" dirty="0" err="1"/>
              <a:t>toán</a:t>
            </a:r>
            <a:r>
              <a:rPr lang="en-US" dirty="0"/>
              <a:t> </a:t>
            </a:r>
            <a:r>
              <a:rPr lang="en-US" dirty="0" err="1"/>
              <a:t>thử</a:t>
            </a:r>
            <a:r>
              <a:rPr lang="en-US" dirty="0"/>
              <a:t> -</a:t>
            </a:r>
            <a:r>
              <a:rPr lang="en-US" dirty="0" err="1"/>
              <a:t>vét</a:t>
            </a:r>
            <a:r>
              <a:rPr lang="en-US" dirty="0"/>
              <a:t> </a:t>
            </a:r>
            <a:r>
              <a:rPr lang="en-US" dirty="0" err="1"/>
              <a:t>cạn</a:t>
            </a:r>
            <a:r>
              <a:rPr lang="en-US" dirty="0"/>
              <a:t> </a:t>
            </a:r>
            <a:r>
              <a:rPr lang="en-US" dirty="0" err="1"/>
              <a:t>và</a:t>
            </a:r>
            <a:r>
              <a:rPr lang="en-US" dirty="0"/>
              <a:t> </a:t>
            </a:r>
            <a:r>
              <a:rPr lang="en-US" dirty="0" err="1"/>
              <a:t>như</a:t>
            </a:r>
            <a:r>
              <a:rPr lang="en-US" dirty="0"/>
              <a:t> </a:t>
            </a:r>
            <a:r>
              <a:rPr lang="en-US" dirty="0" err="1"/>
              <a:t>vậy</a:t>
            </a:r>
            <a:r>
              <a:rPr lang="en-US" dirty="0"/>
              <a:t> </a:t>
            </a:r>
            <a:r>
              <a:rPr lang="en-US" dirty="0" err="1"/>
              <a:t>thời</a:t>
            </a:r>
            <a:r>
              <a:rPr lang="en-US" dirty="0"/>
              <a:t> </a:t>
            </a:r>
            <a:r>
              <a:rPr lang="en-US" dirty="0" err="1"/>
              <a:t>gian</a:t>
            </a:r>
            <a:r>
              <a:rPr lang="en-US" dirty="0"/>
              <a:t> </a:t>
            </a:r>
            <a:r>
              <a:rPr lang="en-US" dirty="0" err="1"/>
              <a:t>xử</a:t>
            </a:r>
            <a:r>
              <a:rPr lang="en-US" dirty="0"/>
              <a:t> </a:t>
            </a:r>
            <a:r>
              <a:rPr lang="en-US" dirty="0" err="1"/>
              <a:t>lí</a:t>
            </a:r>
            <a:r>
              <a:rPr lang="en-US" dirty="0"/>
              <a:t> </a:t>
            </a:r>
            <a:r>
              <a:rPr lang="en-US" dirty="0" err="1"/>
              <a:t>sẽ</a:t>
            </a:r>
            <a:r>
              <a:rPr lang="en-US" dirty="0"/>
              <a:t> </a:t>
            </a:r>
            <a:r>
              <a:rPr lang="en-US" dirty="0" err="1"/>
              <a:t>là</a:t>
            </a:r>
            <a:r>
              <a:rPr lang="en-US" dirty="0"/>
              <a:t> </a:t>
            </a:r>
            <a:r>
              <a:rPr lang="en-US" dirty="0" err="1"/>
              <a:t>hàm</a:t>
            </a:r>
            <a:r>
              <a:rPr lang="en-US" dirty="0"/>
              <a:t> </a:t>
            </a:r>
            <a:r>
              <a:rPr lang="en-US" dirty="0" err="1"/>
              <a:t>mũ</a:t>
            </a:r>
            <a:r>
              <a:rPr lang="en-US" dirty="0"/>
              <a:t>. </a:t>
            </a:r>
          </a:p>
          <a:p>
            <a:pPr marL="0" indent="0">
              <a:buNone/>
            </a:pPr>
            <a:endParaRPr lang="en-US" dirty="0"/>
          </a:p>
        </p:txBody>
      </p:sp>
      <p:pic>
        <p:nvPicPr>
          <p:cNvPr id="4" name="Picture 3"/>
          <p:cNvPicPr>
            <a:picLocks noChangeAspect="1"/>
          </p:cNvPicPr>
          <p:nvPr/>
        </p:nvPicPr>
        <p:blipFill>
          <a:blip r:embed="rId2"/>
          <a:stretch>
            <a:fillRect/>
          </a:stretch>
        </p:blipFill>
        <p:spPr>
          <a:xfrm>
            <a:off x="1291772" y="1480458"/>
            <a:ext cx="9405258" cy="1364342"/>
          </a:xfrm>
          <a:prstGeom prst="rect">
            <a:avLst/>
          </a:prstGeom>
        </p:spPr>
      </p:pic>
      <p:pic>
        <p:nvPicPr>
          <p:cNvPr id="5" name="Picture 4"/>
          <p:cNvPicPr>
            <a:picLocks noChangeAspect="1"/>
          </p:cNvPicPr>
          <p:nvPr/>
        </p:nvPicPr>
        <p:blipFill>
          <a:blip r:embed="rId3"/>
          <a:stretch>
            <a:fillRect/>
          </a:stretch>
        </p:blipFill>
        <p:spPr>
          <a:xfrm>
            <a:off x="1291772" y="3895498"/>
            <a:ext cx="8955314" cy="2281465"/>
          </a:xfrm>
          <a:prstGeom prst="rect">
            <a:avLst/>
          </a:prstGeom>
        </p:spPr>
      </p:pic>
    </p:spTree>
    <p:extLst>
      <p:ext uri="{BB962C8B-B14F-4D97-AF65-F5344CB8AC3E}">
        <p14:creationId xmlns:p14="http://schemas.microsoft.com/office/powerpoint/2010/main" val="399377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down)">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030514" y="1190964"/>
            <a:ext cx="10323285" cy="4658293"/>
          </a:xfrm>
          <a:prstGeom prst="rect">
            <a:avLst/>
          </a:prstGeom>
        </p:spPr>
      </p:pic>
      <p:sp>
        <p:nvSpPr>
          <p:cNvPr id="4" name="Title 1"/>
          <p:cNvSpPr txBox="1">
            <a:spLocks/>
          </p:cNvSpPr>
          <p:nvPr/>
        </p:nvSpPr>
        <p:spPr>
          <a:xfrm>
            <a:off x="838200" y="1"/>
            <a:ext cx="10515600" cy="711199"/>
          </a:xfrm>
          <a:prstGeom prst="rect">
            <a:avLst/>
          </a:prstGeom>
          <a:solidFill>
            <a:srgbClr val="0000F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solidFill>
                  <a:schemeClr val="bg1"/>
                </a:solidFill>
                <a:latin typeface="Times New Roman" panose="02020603050405020304" pitchFamily="18" charset="0"/>
                <a:cs typeface="Times New Roman" panose="02020603050405020304" pitchFamily="18" charset="0"/>
              </a:rPr>
              <a:t>3.2.1. Bài toán đóng thùng</a:t>
            </a:r>
            <a:endParaRPr lang="en-US"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27274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711200"/>
                <a:ext cx="10657114" cy="5465763"/>
              </a:xfrm>
            </p:spPr>
            <p:txBody>
              <a:bodyPr/>
              <a:lstStyle/>
              <a:p>
                <a:r>
                  <a:rPr lang="en-US" dirty="0"/>
                  <a:t>Sơ </a:t>
                </a:r>
                <a:r>
                  <a:rPr lang="en-US" dirty="0" err="1"/>
                  <a:t>đồ</a:t>
                </a:r>
                <a:r>
                  <a:rPr lang="en-US" dirty="0"/>
                  <a:t> </a:t>
                </a:r>
                <a:r>
                  <a:rPr lang="en-US" dirty="0" err="1"/>
                  <a:t>véc</a:t>
                </a:r>
                <a:r>
                  <a:rPr lang="en-US" dirty="0"/>
                  <a:t> </a:t>
                </a:r>
                <a:r>
                  <a:rPr lang="en-US" dirty="0" err="1"/>
                  <a:t>tơ</a:t>
                </a:r>
                <a:r>
                  <a:rPr lang="en-US" dirty="0"/>
                  <a:t> </a:t>
                </a:r>
                <a:r>
                  <a:rPr lang="en-US" dirty="0" err="1"/>
                  <a:t>mang</a:t>
                </a:r>
                <a:r>
                  <a:rPr lang="en-US" dirty="0"/>
                  <a:t> </a:t>
                </a:r>
                <a:r>
                  <a:rPr lang="en-US" dirty="0" err="1"/>
                  <a:t>thể</a:t>
                </a:r>
                <a:r>
                  <a:rPr lang="en-US" dirty="0"/>
                  <a:t> </a:t>
                </a:r>
                <a:r>
                  <a:rPr lang="en-US" dirty="0" err="1"/>
                  <a:t>hiện</a:t>
                </a:r>
                <a:r>
                  <a:rPr lang="en-US" dirty="0"/>
                  <a:t> </a:t>
                </a:r>
                <a:r>
                  <a:rPr lang="en-US" dirty="0" err="1"/>
                  <a:t>hàm</a:t>
                </a:r>
                <a:r>
                  <a:rPr lang="en-US" dirty="0"/>
                  <a:t> </a:t>
                </a:r>
                <a:r>
                  <a:rPr lang="en-US" dirty="0" err="1"/>
                  <a:t>một</a:t>
                </a:r>
                <a:r>
                  <a:rPr lang="en-US" dirty="0"/>
                  <a:t> </a:t>
                </a:r>
                <a:r>
                  <a:rPr lang="en-US" dirty="0" err="1"/>
                  <a:t>chiều</a:t>
                </a:r>
                <a:r>
                  <a:rPr lang="en-US" dirty="0"/>
                  <a:t> </a:t>
                </a:r>
                <a:r>
                  <a:rPr lang="en-US" dirty="0" err="1"/>
                  <a:t>là</a:t>
                </a:r>
                <a:r>
                  <a:rPr lang="en-US" dirty="0"/>
                  <a:t> </a:t>
                </a:r>
                <a:r>
                  <a:rPr lang="en-US" dirty="0" err="1"/>
                  <a:t>dùng</a:t>
                </a:r>
                <a:r>
                  <a:rPr lang="en-US" dirty="0"/>
                  <a:t> </a:t>
                </a:r>
                <a:r>
                  <a:rPr lang="en-US" dirty="0" err="1"/>
                  <a:t>làm</a:t>
                </a:r>
                <a:r>
                  <a:rPr lang="en-US" dirty="0"/>
                  <a:t> </a:t>
                </a:r>
                <a:r>
                  <a:rPr lang="en-US" dirty="0" err="1"/>
                  <a:t>sinh</a:t>
                </a:r>
                <a:r>
                  <a:rPr lang="en-US" dirty="0"/>
                  <a:t> </a:t>
                </a:r>
                <a:r>
                  <a:rPr lang="en-US" dirty="0" err="1"/>
                  <a:t>mã</a:t>
                </a:r>
                <a:r>
                  <a:rPr lang="en-US" dirty="0"/>
                  <a:t> </a:t>
                </a:r>
                <a:r>
                  <a:rPr lang="en-US" dirty="0" err="1"/>
                  <a:t>thì</a:t>
                </a:r>
                <a:r>
                  <a:rPr lang="en-US" dirty="0"/>
                  <a:t> </a:t>
                </a:r>
                <a:r>
                  <a:rPr lang="en-US" dirty="0" err="1"/>
                  <a:t>tính</a:t>
                </a:r>
                <a:r>
                  <a:rPr lang="en-US" dirty="0"/>
                  <a:t> </a:t>
                </a:r>
                <a:r>
                  <a:rPr lang="en-US" dirty="0" err="1"/>
                  <a:t>toán</a:t>
                </a:r>
                <a:r>
                  <a:rPr lang="en-US" dirty="0"/>
                  <a:t> </a:t>
                </a:r>
                <a:r>
                  <a:rPr lang="en-US" dirty="0" err="1"/>
                  <a:t>dễ</a:t>
                </a:r>
                <a:r>
                  <a:rPr lang="en-US" dirty="0"/>
                  <a:t> </a:t>
                </a:r>
                <a:r>
                  <a:rPr lang="en-US" dirty="0" err="1"/>
                  <a:t>dàng</a:t>
                </a:r>
                <a:r>
                  <a:rPr lang="en-US" dirty="0"/>
                  <a:t>, </a:t>
                </a:r>
                <a:r>
                  <a:rPr lang="en-US" dirty="0" err="1"/>
                  <a:t>nhưng</a:t>
                </a:r>
                <a:r>
                  <a:rPr lang="en-US" dirty="0"/>
                  <a:t> </a:t>
                </a:r>
                <a:r>
                  <a:rPr lang="en-US" dirty="0" err="1"/>
                  <a:t>giải</a:t>
                </a:r>
                <a:r>
                  <a:rPr lang="en-US" dirty="0"/>
                  <a:t> </a:t>
                </a:r>
                <a:r>
                  <a:rPr lang="en-US" dirty="0" err="1"/>
                  <a:t>mã</a:t>
                </a:r>
                <a:r>
                  <a:rPr lang="en-US" dirty="0"/>
                  <a:t> </a:t>
                </a:r>
                <a:r>
                  <a:rPr lang="en-US" dirty="0" err="1"/>
                  <a:t>tính</a:t>
                </a:r>
                <a:r>
                  <a:rPr lang="en-US" dirty="0"/>
                  <a:t> </a:t>
                </a:r>
                <a:r>
                  <a:rPr lang="en-US" dirty="0" err="1"/>
                  <a:t>ngược</a:t>
                </a:r>
                <a:r>
                  <a:rPr lang="en-US" dirty="0"/>
                  <a:t> </a:t>
                </a:r>
                <a:r>
                  <a:rPr lang="en-US" dirty="0" err="1"/>
                  <a:t>lại</a:t>
                </a:r>
                <a:r>
                  <a:rPr lang="en-US" dirty="0"/>
                  <a:t> </a:t>
                </a:r>
                <a:r>
                  <a:rPr lang="en-US" dirty="0" err="1"/>
                  <a:t>thì</a:t>
                </a:r>
                <a:r>
                  <a:rPr lang="en-US" dirty="0"/>
                  <a:t> </a:t>
                </a:r>
                <a:r>
                  <a:rPr lang="en-US" dirty="0" err="1"/>
                  <a:t>rất</a:t>
                </a:r>
                <a:r>
                  <a:rPr lang="en-US" dirty="0"/>
                  <a:t> </a:t>
                </a:r>
                <a:r>
                  <a:rPr lang="en-US" dirty="0" err="1"/>
                  <a:t>khó</a:t>
                </a:r>
                <a:r>
                  <a:rPr lang="en-US" dirty="0"/>
                  <a:t>.</a:t>
                </a:r>
              </a:p>
              <a:p>
                <a:r>
                  <a:rPr lang="en-US" dirty="0" err="1"/>
                  <a:t>Merkle</a:t>
                </a:r>
                <a:r>
                  <a:rPr lang="en-US" dirty="0"/>
                  <a:t> </a:t>
                </a:r>
                <a:r>
                  <a:rPr lang="en-US" dirty="0" err="1"/>
                  <a:t>sử</a:t>
                </a:r>
                <a:r>
                  <a:rPr lang="en-US" dirty="0"/>
                  <a:t> </a:t>
                </a:r>
                <a:r>
                  <a:rPr lang="en-US" dirty="0" err="1"/>
                  <a:t>dụng</a:t>
                </a:r>
                <a:r>
                  <a:rPr lang="en-US" dirty="0"/>
                  <a:t> </a:t>
                </a:r>
                <a:r>
                  <a:rPr lang="en-US" dirty="0" err="1"/>
                  <a:t>một</a:t>
                </a:r>
                <a:r>
                  <a:rPr lang="en-US" dirty="0"/>
                  <a:t> </a:t>
                </a:r>
                <a:r>
                  <a:rPr lang="en-US" dirty="0" err="1"/>
                  <a:t>véc</a:t>
                </a:r>
                <a:r>
                  <a:rPr lang="en-US" dirty="0"/>
                  <a:t> </a:t>
                </a:r>
                <a:r>
                  <a:rPr lang="en-US" dirty="0" err="1"/>
                  <a:t>tơ</a:t>
                </a:r>
                <a:r>
                  <a:rPr lang="en-US" dirty="0"/>
                  <a:t> </a:t>
                </a:r>
                <a:r>
                  <a:rPr lang="en-US" dirty="0" err="1"/>
                  <a:t>mang</a:t>
                </a:r>
                <a:r>
                  <a:rPr lang="en-US" dirty="0"/>
                  <a:t> </a:t>
                </a:r>
                <a:r>
                  <a:rPr lang="en-US" dirty="0" err="1"/>
                  <a:t>đặc</a:t>
                </a:r>
                <a:r>
                  <a:rPr lang="en-US" dirty="0"/>
                  <a:t> </a:t>
                </a:r>
                <a:r>
                  <a:rPr lang="en-US" dirty="0" err="1"/>
                  <a:t>biệt</a:t>
                </a:r>
                <a:r>
                  <a:rPr lang="en-US" dirty="0"/>
                  <a:t> </a:t>
                </a:r>
              </a:p>
              <a:p>
                <a:r>
                  <a:rPr lang="en-US" dirty="0" err="1"/>
                  <a:t>Véc</a:t>
                </a:r>
                <a:r>
                  <a:rPr lang="en-US" dirty="0"/>
                  <a:t> </a:t>
                </a:r>
                <a:r>
                  <a:rPr lang="en-US" dirty="0" err="1"/>
                  <a:t>tơ</a:t>
                </a:r>
                <a:r>
                  <a:rPr lang="en-US" dirty="0"/>
                  <a:t> </a:t>
                </a:r>
                <a:r>
                  <a:rPr lang="en-US" dirty="0" err="1"/>
                  <a:t>mang</a:t>
                </a:r>
                <a:r>
                  <a:rPr lang="en-US" dirty="0"/>
                  <a:t> </a:t>
                </a:r>
                <a:r>
                  <a:rPr lang="en-US" dirty="0" err="1"/>
                  <a:t>siêu</a:t>
                </a:r>
                <a:r>
                  <a:rPr lang="en-US" dirty="0"/>
                  <a:t> </a:t>
                </a:r>
                <a:r>
                  <a:rPr lang="en-US" dirty="0" err="1"/>
                  <a:t>tăng</a:t>
                </a:r>
                <a:r>
                  <a:rPr lang="en-US" dirty="0"/>
                  <a:t>: </a:t>
                </a:r>
                <a14:m>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 = (</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𝑛</m:t>
                        </m:r>
                      </m:sub>
                    </m:sSub>
                    <m:r>
                      <a:rPr lang="en-US" b="0" i="1" dirty="0" smtClean="0">
                        <a:latin typeface="Cambria Math" panose="02040503050406030204" pitchFamily="18" charset="0"/>
                      </a:rPr>
                      <m:t>)</m:t>
                    </m:r>
                  </m:oMath>
                </a14:m>
                <a:r>
                  <a:rPr lang="en-US" dirty="0"/>
                  <a:t> </a:t>
                </a:r>
                <a:r>
                  <a:rPr lang="en-US" dirty="0" err="1"/>
                  <a:t>là</a:t>
                </a:r>
                <a:r>
                  <a:rPr lang="en-US" dirty="0"/>
                  <a:t> </a:t>
                </a:r>
                <a:r>
                  <a:rPr lang="en-US" dirty="0" err="1"/>
                  <a:t>siêu</a:t>
                </a:r>
                <a:r>
                  <a:rPr lang="en-US" dirty="0"/>
                  <a:t> </a:t>
                </a:r>
                <a:r>
                  <a:rPr lang="en-US" dirty="0" err="1"/>
                  <a:t>tăng</a:t>
                </a:r>
                <a:r>
                  <a:rPr lang="en-US" dirty="0"/>
                  <a:t> </a:t>
                </a:r>
                <a:r>
                  <a:rPr lang="en-US" dirty="0" err="1"/>
                  <a:t>nếu</a:t>
                </a:r>
                <a:r>
                  <a:rPr lang="en-US" dirty="0"/>
                  <a:t> </a:t>
                </a:r>
                <a14:m>
                  <m:oMath xmlns:m="http://schemas.openxmlformats.org/officeDocument/2006/math">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𝑖</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m:t>
                            </m:r>
                          </m:sub>
                        </m:sSub>
                      </m:e>
                    </m:nary>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r>
                          <a:rPr lang="en-US" b="0" i="1" smtClean="0">
                            <a:latin typeface="Cambria Math" panose="02040503050406030204" pitchFamily="18" charset="0"/>
                          </a:rPr>
                          <m:t>+1</m:t>
                        </m:r>
                      </m:sub>
                    </m:sSub>
                  </m:oMath>
                </a14:m>
                <a:endParaRPr lang="en-US" dirty="0"/>
              </a:p>
              <a:p>
                <a:r>
                  <a:rPr lang="en-US" dirty="0" err="1"/>
                  <a:t>Giải</a:t>
                </a:r>
                <a:r>
                  <a:rPr lang="en-US" dirty="0"/>
                  <a:t> </a:t>
                </a:r>
                <a:r>
                  <a:rPr lang="en-US" dirty="0" err="1"/>
                  <a:t>mã</a:t>
                </a:r>
                <a:r>
                  <a:rPr lang="en-US" dirty="0"/>
                  <a:t>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r>
                  <a:rPr lang="en-US" dirty="0"/>
                  <a:t> </a:t>
                </a:r>
                <a:r>
                  <a:rPr lang="en-US" dirty="0" err="1"/>
                  <a:t>với</a:t>
                </a:r>
                <a:r>
                  <a:rPr lang="en-US" dirty="0"/>
                  <a:t> </a:t>
                </a:r>
                <a:r>
                  <a:rPr lang="en-US" dirty="0" err="1"/>
                  <a:t>véc</a:t>
                </a:r>
                <a:r>
                  <a:rPr lang="en-US" dirty="0"/>
                  <a:t> </a:t>
                </a:r>
                <a:r>
                  <a:rPr lang="en-US" dirty="0" err="1"/>
                  <a:t>tơ</a:t>
                </a:r>
                <a:r>
                  <a:rPr lang="en-US" dirty="0"/>
                  <a:t> </a:t>
                </a:r>
                <a:r>
                  <a:rPr lang="en-US" dirty="0" err="1"/>
                  <a:t>siêu</a:t>
                </a:r>
                <a:r>
                  <a:rPr lang="en-US" dirty="0"/>
                  <a:t> </a:t>
                </a:r>
                <a:r>
                  <a:rPr lang="en-US" dirty="0" err="1"/>
                  <a:t>tăng</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𝑇</m:t>
                    </m:r>
                  </m:oMath>
                </a14:m>
                <a:endParaRPr lang="en-US" dirty="0"/>
              </a:p>
              <a:p>
                <a:pPr marL="0" indent="0">
                  <a:buNone/>
                </a:pPr>
                <a:r>
                  <a:rPr lang="en-US" dirty="0"/>
                  <a:t>+ </a:t>
                </a:r>
                <a:r>
                  <a:rPr lang="en-US" dirty="0">
                    <a:solidFill>
                      <a:srgbClr val="FF0000"/>
                    </a:solidFill>
                  </a:rPr>
                  <a:t>if </a:t>
                </a:r>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𝑖</m:t>
                        </m:r>
                      </m:sub>
                    </m:sSub>
                    <m:r>
                      <a:rPr lang="en-US" b="0" i="1" smtClean="0">
                        <a:solidFill>
                          <a:srgbClr val="FF0000"/>
                        </a:solidFill>
                        <a:latin typeface="Cambria Math" panose="02040503050406030204" pitchFamily="18" charset="0"/>
                      </a:rPr>
                      <m:t>&gt; = </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𝑎</m:t>
                        </m:r>
                      </m:e>
                      <m:sub>
                        <m:r>
                          <a:rPr lang="en-US" b="0" i="1" smtClean="0">
                            <a:solidFill>
                              <a:srgbClr val="FF0000"/>
                            </a:solidFill>
                            <a:latin typeface="Cambria Math" panose="02040503050406030204" pitchFamily="18" charset="0"/>
                          </a:rPr>
                          <m:t>𝑛</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𝑖</m:t>
                        </m:r>
                      </m:sub>
                    </m:sSub>
                  </m:oMath>
                </a14:m>
                <a:r>
                  <a:rPr lang="en-US" dirty="0">
                    <a:solidFill>
                      <a:srgbClr val="FF0000"/>
                    </a:solidFill>
                  </a:rPr>
                  <a:t> then </a:t>
                </a:r>
                <a14:m>
                  <m:oMath xmlns:m="http://schemas.openxmlformats.org/officeDocument/2006/math">
                    <m:sSub>
                      <m:sSubPr>
                        <m:ctrlPr>
                          <a:rPr lang="en-US" i="1">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𝑋</m:t>
                        </m:r>
                      </m:e>
                      <m:sub>
                        <m:r>
                          <a:rPr lang="en-US" i="1">
                            <a:solidFill>
                              <a:srgbClr val="FF0000"/>
                            </a:solidFill>
                            <a:latin typeface="Cambria Math" panose="02040503050406030204" pitchFamily="18" charset="0"/>
                          </a:rPr>
                          <m:t>𝑛</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𝑖</m:t>
                        </m:r>
                      </m:sub>
                    </m:sSub>
                  </m:oMath>
                </a14:m>
                <a:r>
                  <a:rPr lang="en-US" dirty="0">
                    <a:solidFill>
                      <a:srgbClr val="FF0000"/>
                    </a:solidFill>
                  </a:rPr>
                  <a:t> = 1 else </a:t>
                </a:r>
                <a14:m>
                  <m:oMath xmlns:m="http://schemas.openxmlformats.org/officeDocument/2006/math">
                    <m:sSub>
                      <m:sSubPr>
                        <m:ctrlPr>
                          <a:rPr lang="en-US" i="1">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𝑋</m:t>
                        </m:r>
                      </m:e>
                      <m:sub>
                        <m:r>
                          <a:rPr lang="en-US" i="1">
                            <a:solidFill>
                              <a:srgbClr val="FF0000"/>
                            </a:solidFill>
                            <a:latin typeface="Cambria Math" panose="02040503050406030204" pitchFamily="18" charset="0"/>
                          </a:rPr>
                          <m:t>𝑛</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𝑖</m:t>
                        </m:r>
                      </m:sub>
                    </m:sSub>
                  </m:oMath>
                </a14:m>
                <a:r>
                  <a:rPr lang="en-US" dirty="0">
                    <a:solidFill>
                      <a:srgbClr val="FF0000"/>
                    </a:solidFill>
                  </a:rPr>
                  <a:t> = 0.</a:t>
                </a:r>
              </a:p>
              <a:p>
                <a:pPr marL="0" indent="0">
                  <a:buNone/>
                </a:pP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𝑖</m:t>
                        </m:r>
                      </m:sub>
                    </m:sSub>
                  </m:oMath>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711200"/>
                <a:ext cx="10657114" cy="5465763"/>
              </a:xfrm>
              <a:blipFill>
                <a:blip r:embed="rId2"/>
                <a:stretch>
                  <a:fillRect l="-1201" t="-1897"/>
                </a:stretch>
              </a:blipFill>
            </p:spPr>
            <p:txBody>
              <a:bodyPr/>
              <a:lstStyle/>
              <a:p>
                <a:r>
                  <a:rPr lang="en-US">
                    <a:noFill/>
                  </a:rPr>
                  <a:t> </a:t>
                </a:r>
              </a:p>
            </p:txBody>
          </p:sp>
        </mc:Fallback>
      </mc:AlternateContent>
      <p:sp>
        <p:nvSpPr>
          <p:cNvPr id="4" name="Title 1"/>
          <p:cNvSpPr txBox="1">
            <a:spLocks/>
          </p:cNvSpPr>
          <p:nvPr/>
        </p:nvSpPr>
        <p:spPr>
          <a:xfrm>
            <a:off x="838200" y="1"/>
            <a:ext cx="10515600" cy="711199"/>
          </a:xfrm>
          <a:prstGeom prst="rect">
            <a:avLst/>
          </a:prstGeom>
          <a:solidFill>
            <a:srgbClr val="0000F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solidFill>
                  <a:schemeClr val="bg1"/>
                </a:solidFill>
                <a:latin typeface="Times New Roman" panose="02020603050405020304" pitchFamily="18" charset="0"/>
                <a:cs typeface="Times New Roman" panose="02020603050405020304" pitchFamily="18" charset="0"/>
              </a:rPr>
              <a:t>3.2.1. Bài toán đóng thùng</a:t>
            </a: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838200" y="4619398"/>
            <a:ext cx="10308771" cy="2238602"/>
          </a:xfrm>
          <a:prstGeom prst="rect">
            <a:avLst/>
          </a:prstGeom>
        </p:spPr>
      </p:pic>
    </p:spTree>
    <p:extLst>
      <p:ext uri="{BB962C8B-B14F-4D97-AF65-F5344CB8AC3E}">
        <p14:creationId xmlns:p14="http://schemas.microsoft.com/office/powerpoint/2010/main" val="189539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barn(inVertical)">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8686" y="493486"/>
            <a:ext cx="10309230" cy="1045029"/>
          </a:xfrm>
          <a:prstGeom prst="rect">
            <a:avLst/>
          </a:prstGeom>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5687" y="1828800"/>
                <a:ext cx="10515600" cy="5029200"/>
              </a:xfrm>
            </p:spPr>
            <p:txBody>
              <a:bodyPr>
                <a:normAutofit/>
              </a:bodyPr>
              <a:lstStyle/>
              <a:p>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0</m:t>
                        </m:r>
                      </m:sub>
                    </m:sSub>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𝑇</m:t>
                    </m:r>
                    <m:r>
                      <a:rPr lang="en-US" b="0" i="1" smtClean="0">
                        <a:solidFill>
                          <a:srgbClr val="FF0000"/>
                        </a:solidFill>
                        <a:latin typeface="Cambria Math" panose="02040503050406030204" pitchFamily="18" charset="0"/>
                      </a:rPr>
                      <m:t>=17</m:t>
                    </m:r>
                  </m:oMath>
                </a14:m>
                <a:r>
                  <a:rPr lang="en-US" b="0" dirty="0"/>
                  <a:t>; n = 4???</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0</m:t>
                        </m:r>
                      </m:sub>
                    </m:sSub>
                    <m:r>
                      <a:rPr lang="en-US" b="0" i="1" smtClean="0">
                        <a:latin typeface="Cambria Math" panose="02040503050406030204" pitchFamily="18" charset="0"/>
                      </a:rPr>
                      <m:t>=14≥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4−0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4</m:t>
                        </m:r>
                      </m:sub>
                    </m:sSub>
                    <m:r>
                      <a:rPr lang="en-US" b="0" i="1" smtClean="0">
                        <a:latin typeface="Cambria Math" panose="02040503050406030204" pitchFamily="18" charset="0"/>
                      </a:rPr>
                      <m:t>=8 </m:t>
                    </m:r>
                  </m:oMath>
                </a14:m>
                <a:r>
                  <a:rPr lang="en-US" b="0" dirty="0"/>
                  <a:t> t/m, ta </a:t>
                </a:r>
                <a:r>
                  <a:rPr lang="en-US" b="0" dirty="0" err="1"/>
                  <a:t>có</a:t>
                </a:r>
                <a:r>
                  <a:rPr lang="en-US"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4−0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4</m:t>
                        </m:r>
                      </m:sub>
                    </m:sSub>
                    <m:r>
                      <a:rPr lang="en-US" b="0" i="1" smtClean="0">
                        <a:latin typeface="Cambria Math" panose="02040503050406030204" pitchFamily="18" charset="0"/>
                      </a:rPr>
                      <m:t>=1</m:t>
                    </m:r>
                  </m:oMath>
                </a14:m>
                <a:r>
                  <a:rPr lang="en-US" b="0" dirty="0"/>
                  <a:t> </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4</m:t>
                        </m:r>
                      </m:sub>
                    </m:sSub>
                  </m:oMath>
                </a14:m>
                <a:r>
                  <a:rPr lang="en-US" b="0" dirty="0"/>
                  <a:t> = 14 – 8*1 = 6;</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1</m:t>
                        </m:r>
                      </m:sub>
                    </m:sSub>
                  </m:oMath>
                </a14:m>
                <a:r>
                  <a:rPr lang="en-US" b="0" dirty="0"/>
                  <a:t> = 6 </a:t>
                </a:r>
                <a14:m>
                  <m:oMath xmlns:m="http://schemas.openxmlformats.org/officeDocument/2006/math">
                    <m:r>
                      <a:rPr lang="en-US" b="0" i="1" smtClean="0">
                        <a:latin typeface="Cambria Math" panose="02040503050406030204" pitchFamily="18" charset="0"/>
                      </a:rPr>
                      <m:t>≥ </m:t>
                    </m:r>
                  </m:oMath>
                </a14:m>
                <a:r>
                  <a:rPr lang="en-US" b="0"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4−</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r>
                      <a:rPr lang="en-US" b="0" i="1" smtClean="0">
                        <a:latin typeface="Cambria Math" panose="02040503050406030204" pitchFamily="18" charset="0"/>
                      </a:rPr>
                      <m:t>=4</m:t>
                    </m:r>
                  </m:oMath>
                </a14:m>
                <a:r>
                  <a:rPr lang="en-US" b="0" dirty="0"/>
                  <a:t> t/m, ta </a:t>
                </a:r>
                <a:r>
                  <a:rPr lang="en-US" b="0" dirty="0" err="1"/>
                  <a:t>có</a:t>
                </a:r>
                <a:r>
                  <a:rPr lang="en-US" b="0"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3</m:t>
                        </m:r>
                      </m:sub>
                    </m:sSub>
                    <m:r>
                      <a:rPr lang="en-US" i="1">
                        <a:latin typeface="Cambria Math" panose="02040503050406030204" pitchFamily="18" charset="0"/>
                      </a:rPr>
                      <m:t>=1</m:t>
                    </m:r>
                  </m:oMath>
                </a14:m>
                <a:endParaRPr lang="en-US" b="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3</m:t>
                        </m:r>
                      </m:sub>
                    </m:sSub>
                    <m:r>
                      <a:rPr lang="en-US" b="0" i="1" smtClean="0">
                        <a:latin typeface="Cambria Math" panose="02040503050406030204" pitchFamily="18" charset="0"/>
                      </a:rPr>
                      <m:t>=6−4∗1=2</m:t>
                    </m:r>
                  </m:oMath>
                </a14:m>
                <a:endParaRPr lang="en-US" b="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2</m:t>
                        </m:r>
                      </m:sub>
                    </m:sSub>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4−2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=2</m:t>
                    </m:r>
                  </m:oMath>
                </a14:m>
                <a:r>
                  <a:rPr lang="en-US" b="0" dirty="0"/>
                  <a:t>  t/m, ta </a:t>
                </a:r>
                <a:r>
                  <a:rPr lang="en-US" b="0" dirty="0" err="1"/>
                  <a:t>có</a:t>
                </a:r>
                <a:r>
                  <a:rPr lang="en-US" b="0"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rPr>
                      <m:t>=1</m:t>
                    </m:r>
                  </m:oMath>
                </a14:m>
                <a:endParaRPr lang="en-US" b="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a14:m>
                <a:r>
                  <a:rPr lang="en-US" b="0"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=0</m:t>
                    </m:r>
                  </m:oMath>
                </a14:m>
                <a:endParaRPr lang="en-US" b="0"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3</m:t>
                        </m:r>
                      </m:sub>
                    </m:sSub>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4−</m:t>
                        </m:r>
                        <m:r>
                          <a:rPr lang="en-US" b="0" i="1" smtClean="0">
                            <a:latin typeface="Cambria Math" panose="02040503050406030204" pitchFamily="18" charset="0"/>
                          </a:rPr>
                          <m:t>3</m:t>
                        </m:r>
                        <m:r>
                          <a:rPr lang="en-US" i="1">
                            <a:latin typeface="Cambria Math" panose="02040503050406030204" pitchFamily="18" charset="0"/>
                          </a:rPr>
                          <m:t>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1</m:t>
                    </m:r>
                  </m:oMath>
                </a14:m>
                <a:r>
                  <a:rPr lang="en-US" dirty="0"/>
                  <a:t>  </a:t>
                </a:r>
                <a:r>
                  <a:rPr lang="en-US" dirty="0" err="1"/>
                  <a:t>ko</a:t>
                </a:r>
                <a:r>
                  <a:rPr lang="en-US" dirty="0"/>
                  <a:t> t/m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0</m:t>
                    </m:r>
                  </m:oMath>
                </a14:m>
                <a:endParaRPr lang="en-US" b="0" dirty="0"/>
              </a:p>
              <a:p>
                <a:r>
                  <a:rPr lang="en-US" b="0" dirty="0"/>
                  <a:t>Do </a:t>
                </a:r>
                <a:r>
                  <a:rPr lang="en-US" b="0" dirty="0" err="1"/>
                  <a:t>đó</a:t>
                </a:r>
                <a:r>
                  <a:rPr lang="en-US" b="0" dirty="0"/>
                  <a:t> X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4</m:t>
                        </m:r>
                      </m:sub>
                    </m:sSub>
                    <m:r>
                      <a:rPr lang="en-US" b="0" i="1" smtClean="0">
                        <a:latin typeface="Cambria Math" panose="02040503050406030204" pitchFamily="18" charset="0"/>
                      </a:rPr>
                      <m:t>)=</m:t>
                    </m:r>
                  </m:oMath>
                </a14:m>
                <a:r>
                  <a:rPr lang="en-US" b="0" dirty="0"/>
                  <a:t>(0,1,1,1)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5687" y="1828800"/>
                <a:ext cx="10515600" cy="5029200"/>
              </a:xfrm>
              <a:blipFill>
                <a:blip r:embed="rId3"/>
                <a:stretch>
                  <a:fillRect l="-1043" t="-1939"/>
                </a:stretch>
              </a:blipFill>
            </p:spPr>
            <p:txBody>
              <a:bodyPr/>
              <a:lstStyle/>
              <a:p>
                <a:r>
                  <a:rPr lang="en-US">
                    <a:noFill/>
                  </a:rPr>
                  <a:t> </a:t>
                </a:r>
              </a:p>
            </p:txBody>
          </p:sp>
        </mc:Fallback>
      </mc:AlternateContent>
    </p:spTree>
    <p:extLst>
      <p:ext uri="{BB962C8B-B14F-4D97-AF65-F5344CB8AC3E}">
        <p14:creationId xmlns:p14="http://schemas.microsoft.com/office/powerpoint/2010/main" val="41676837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946401" y="0"/>
            <a:ext cx="5515428" cy="711200"/>
          </a:xfrm>
          <a:prstGeom prst="rect">
            <a:avLst/>
          </a:prstGeom>
        </p:spPr>
      </p:pic>
      <p:pic>
        <p:nvPicPr>
          <p:cNvPr id="7" name="Picture 6"/>
          <p:cNvPicPr>
            <a:picLocks noChangeAspect="1"/>
          </p:cNvPicPr>
          <p:nvPr/>
        </p:nvPicPr>
        <p:blipFill>
          <a:blip r:embed="rId3"/>
          <a:stretch>
            <a:fillRect/>
          </a:stretch>
        </p:blipFill>
        <p:spPr>
          <a:xfrm>
            <a:off x="1" y="860365"/>
            <a:ext cx="6429828" cy="387864"/>
          </a:xfrm>
          <a:prstGeom prst="rect">
            <a:avLst/>
          </a:prstGeom>
        </p:spPr>
      </p:pic>
      <p:pic>
        <p:nvPicPr>
          <p:cNvPr id="8" name="Picture 7"/>
          <p:cNvPicPr>
            <a:picLocks noChangeAspect="1"/>
          </p:cNvPicPr>
          <p:nvPr/>
        </p:nvPicPr>
        <p:blipFill>
          <a:blip r:embed="rId4"/>
          <a:stretch>
            <a:fillRect/>
          </a:stretch>
        </p:blipFill>
        <p:spPr>
          <a:xfrm>
            <a:off x="0" y="1397394"/>
            <a:ext cx="8795657" cy="5090492"/>
          </a:xfrm>
          <a:prstGeom prst="rect">
            <a:avLst/>
          </a:prstGeom>
        </p:spPr>
      </p:pic>
      <p:pic>
        <p:nvPicPr>
          <p:cNvPr id="9" name="Picture 8"/>
          <p:cNvPicPr>
            <a:picLocks noChangeAspect="1"/>
          </p:cNvPicPr>
          <p:nvPr/>
        </p:nvPicPr>
        <p:blipFill>
          <a:blip r:embed="rId5"/>
          <a:stretch>
            <a:fillRect/>
          </a:stretch>
        </p:blipFill>
        <p:spPr>
          <a:xfrm>
            <a:off x="8969829" y="1045029"/>
            <a:ext cx="3222171" cy="5312228"/>
          </a:xfrm>
          <a:prstGeom prst="rect">
            <a:avLst/>
          </a:prstGeom>
        </p:spPr>
      </p:pic>
      <p:pic>
        <p:nvPicPr>
          <p:cNvPr id="10" name="Picture 9"/>
          <p:cNvPicPr>
            <a:picLocks noChangeAspect="1"/>
          </p:cNvPicPr>
          <p:nvPr/>
        </p:nvPicPr>
        <p:blipFill>
          <a:blip r:embed="rId6"/>
          <a:stretch>
            <a:fillRect/>
          </a:stretch>
        </p:blipFill>
        <p:spPr>
          <a:xfrm>
            <a:off x="8795657" y="174171"/>
            <a:ext cx="3178629" cy="537029"/>
          </a:xfrm>
          <a:prstGeom prst="rect">
            <a:avLst/>
          </a:prstGeom>
        </p:spPr>
      </p:pic>
    </p:spTree>
    <p:extLst>
      <p:ext uri="{BB962C8B-B14F-4D97-AF65-F5344CB8AC3E}">
        <p14:creationId xmlns:p14="http://schemas.microsoft.com/office/powerpoint/2010/main" val="4076925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7895772" y="159657"/>
            <a:ext cx="4107542" cy="6400800"/>
          </a:xfrm>
          <a:prstGeom prst="rect">
            <a:avLst/>
          </a:prstGeom>
        </p:spPr>
      </p:pic>
      <p:pic>
        <p:nvPicPr>
          <p:cNvPr id="9" name="Picture 8"/>
          <p:cNvPicPr>
            <a:picLocks noChangeAspect="1"/>
          </p:cNvPicPr>
          <p:nvPr/>
        </p:nvPicPr>
        <p:blipFill>
          <a:blip r:embed="rId3"/>
          <a:stretch>
            <a:fillRect/>
          </a:stretch>
        </p:blipFill>
        <p:spPr>
          <a:xfrm>
            <a:off x="113517" y="0"/>
            <a:ext cx="7158140" cy="576058"/>
          </a:xfrm>
          <a:prstGeom prst="rect">
            <a:avLst/>
          </a:prstGeom>
        </p:spPr>
      </p:pic>
      <p:pic>
        <p:nvPicPr>
          <p:cNvPr id="10" name="Picture 9"/>
          <p:cNvPicPr>
            <a:picLocks noChangeAspect="1"/>
          </p:cNvPicPr>
          <p:nvPr/>
        </p:nvPicPr>
        <p:blipFill>
          <a:blip r:embed="rId4"/>
          <a:stretch>
            <a:fillRect/>
          </a:stretch>
        </p:blipFill>
        <p:spPr>
          <a:xfrm>
            <a:off x="113517" y="798286"/>
            <a:ext cx="7462940" cy="5471885"/>
          </a:xfrm>
          <a:prstGeom prst="rect">
            <a:avLst/>
          </a:prstGeom>
        </p:spPr>
      </p:pic>
    </p:spTree>
    <p:extLst>
      <p:ext uri="{BB962C8B-B14F-4D97-AF65-F5344CB8AC3E}">
        <p14:creationId xmlns:p14="http://schemas.microsoft.com/office/powerpoint/2010/main" val="2707386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406400"/>
          </a:xfrm>
        </p:spPr>
        <p:txBody>
          <a:bodyPr>
            <a:normAutofit fontScale="90000"/>
          </a:bodyPr>
          <a:lstStyle/>
          <a:p>
            <a:r>
              <a:rPr lang="en-US" dirty="0" err="1"/>
              <a:t>Tìm</a:t>
            </a:r>
            <a:r>
              <a:rPr lang="en-US" dirty="0"/>
              <a:t> </a:t>
            </a:r>
            <a:r>
              <a:rPr lang="en-US" dirty="0" err="1"/>
              <a:t>nghịch</a:t>
            </a:r>
            <a:r>
              <a:rPr lang="en-US" dirty="0"/>
              <a:t> </a:t>
            </a:r>
            <a:r>
              <a:rPr lang="en-US" dirty="0" err="1"/>
              <a:t>đảo</a:t>
            </a:r>
            <a:r>
              <a:rPr lang="en-US" dirty="0"/>
              <a:t> </a:t>
            </a:r>
            <a:r>
              <a:rPr lang="en-US" dirty="0" err="1"/>
              <a:t>của</a:t>
            </a:r>
            <a:r>
              <a:rPr lang="en-US" dirty="0"/>
              <a:t> e </a:t>
            </a:r>
            <a:r>
              <a:rPr lang="en-US" dirty="0" err="1"/>
              <a:t>trong</a:t>
            </a:r>
            <a:r>
              <a:rPr lang="en-US" dirty="0"/>
              <a:t> mod 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9658" y="406400"/>
                <a:ext cx="11887200" cy="6451600"/>
              </a:xfrm>
            </p:spPr>
            <p:txBody>
              <a:bodyPr>
                <a:noAutofit/>
              </a:bodyPr>
              <a:lstStyle/>
              <a:p>
                <a:pPr>
                  <a:lnSpc>
                    <a:spcPct val="100000"/>
                  </a:lnSpc>
                  <a:spcBef>
                    <a:spcPts val="0"/>
                  </a:spcBef>
                </a:pPr>
                <a:r>
                  <a:rPr lang="en-US" sz="2400" dirty="0">
                    <a:latin typeface="Times New Roman" panose="02020603050405020304" pitchFamily="18" charset="0"/>
                    <a:cs typeface="Times New Roman" panose="02020603050405020304" pitchFamily="18" charset="0"/>
                  </a:rPr>
                  <a:t>//e, m &gt; 0.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xe</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400" i="1" dirty="0" smtClean="0">
                            <a:latin typeface="Cambria Math" panose="02040503050406030204" pitchFamily="18" charset="0"/>
                            <a:cs typeface="Times New Roman" panose="02020603050405020304" pitchFamily="18" charset="0"/>
                          </a:rPr>
                        </m:ctrlPr>
                      </m:sSupPr>
                      <m:e>
                        <m:r>
                          <a:rPr lang="en-US" sz="2400" i="1" dirty="0" smtClean="0">
                            <a:latin typeface="Cambria Math" panose="02040503050406030204" pitchFamily="18" charset="0"/>
                            <a:cs typeface="Times New Roman" panose="02020603050405020304" pitchFamily="18" charset="0"/>
                          </a:rPr>
                          <m:t>𝑒</m:t>
                        </m:r>
                      </m:e>
                      <m:sup>
                        <m:r>
                          <a:rPr lang="en-US" sz="2400" i="1" dirty="0" smtClean="0">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1</m:t>
                        </m:r>
                      </m:sup>
                    </m:sSup>
                    <m:r>
                      <a:rPr lang="en-US" sz="2400" i="1" dirty="0">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mod m, </a:t>
                </a:r>
                <a:r>
                  <a:rPr lang="en-US" sz="2400" dirty="0" err="1">
                    <a:latin typeface="Times New Roman" panose="02020603050405020304" pitchFamily="18" charset="0"/>
                    <a:cs typeface="Times New Roman" panose="02020603050405020304" pitchFamily="18" charset="0"/>
                  </a:rPr>
                  <a:t>gcd</a:t>
                </a:r>
                <a:r>
                  <a:rPr lang="en-US" sz="2400" dirty="0">
                    <a:latin typeface="Times New Roman" panose="02020603050405020304" pitchFamily="18" charset="0"/>
                    <a:cs typeface="Times New Roman" panose="02020603050405020304" pitchFamily="18" charset="0"/>
                  </a:rPr>
                  <a:t>(e, m)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chú</a:t>
                </a:r>
                <a:r>
                  <a:rPr lang="en-US" sz="2400" dirty="0">
                    <a:latin typeface="Times New Roman" panose="02020603050405020304" pitchFamily="18" charset="0"/>
                    <a:cs typeface="Times New Roman" panose="02020603050405020304" pitchFamily="18" charset="0"/>
                  </a:rPr>
                  <a:t> ý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tâm</a:t>
                </a:r>
                <a:r>
                  <a:rPr lang="en-US" sz="2400" dirty="0">
                    <a:latin typeface="Times New Roman" panose="02020603050405020304" pitchFamily="18" charset="0"/>
                    <a:cs typeface="Times New Roman" panose="02020603050405020304" pitchFamily="18" charset="0"/>
                  </a:rPr>
                  <a:t> y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pt</a:t>
                </a:r>
                <a:r>
                  <a:rPr lang="en-US" sz="2400" dirty="0">
                    <a:latin typeface="Times New Roman" panose="02020603050405020304" pitchFamily="18" charset="0"/>
                    <a:cs typeface="Times New Roman" panose="02020603050405020304" pitchFamily="18" charset="0"/>
                  </a:rPr>
                  <a:t> e * x + m * y= 1</a:t>
                </a:r>
              </a:p>
              <a:p>
                <a:pPr>
                  <a:lnSpc>
                    <a:spcPct val="100000"/>
                  </a:lnSpc>
                  <a:spcBef>
                    <a:spcPts val="0"/>
                  </a:spcBef>
                </a:pPr>
                <a:r>
                  <a:rPr lang="en-US" sz="2400" b="1" dirty="0">
                    <a:latin typeface="Times New Roman" panose="02020603050405020304" pitchFamily="18" charset="0"/>
                    <a:cs typeface="Times New Roman" panose="02020603050405020304" pitchFamily="18" charset="0"/>
                  </a:rPr>
                  <a:t>function </a:t>
                </a:r>
                <a:r>
                  <a:rPr lang="en-US" sz="2400" b="1" dirty="0" err="1">
                    <a:latin typeface="Times New Roman" panose="02020603050405020304" pitchFamily="18" charset="0"/>
                    <a:cs typeface="Times New Roman" panose="02020603050405020304" pitchFamily="18" charset="0"/>
                  </a:rPr>
                  <a:t>ModuloInverse</a:t>
                </a:r>
                <a:r>
                  <a:rPr lang="en-US" sz="2400" b="1" dirty="0">
                    <a:latin typeface="Times New Roman" panose="02020603050405020304" pitchFamily="18" charset="0"/>
                    <a:cs typeface="Times New Roman" panose="02020603050405020304" pitchFamily="18" charset="0"/>
                  </a:rPr>
                  <a:t>(e, m);</a:t>
                </a:r>
              </a:p>
              <a:p>
                <a:pPr>
                  <a:lnSpc>
                    <a:spcPct val="100000"/>
                  </a:lnSpc>
                  <a:spcBef>
                    <a:spcPts val="0"/>
                  </a:spcBef>
                </a:pPr>
                <a:r>
                  <a:rPr lang="en-US" sz="2400" b="1" dirty="0">
                    <a:latin typeface="Times New Roman" panose="02020603050405020304" pitchFamily="18" charset="0"/>
                    <a:cs typeface="Times New Roman" panose="02020603050405020304" pitchFamily="18" charset="0"/>
                  </a:rPr>
                  <a:t>begin</a:t>
                </a:r>
              </a:p>
              <a:p>
                <a:pPr marL="0" indent="0">
                  <a:lnSpc>
                    <a:spcPct val="100000"/>
                  </a:lnSpc>
                  <a:spcBef>
                    <a:spcPts val="0"/>
                  </a:spcBef>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xe</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xm</a:t>
                </a:r>
                <a:r>
                  <a:rPr lang="en-US" sz="2400" dirty="0">
                    <a:latin typeface="Times New Roman" panose="02020603050405020304" pitchFamily="18" charset="0"/>
                    <a:cs typeface="Times New Roman" panose="02020603050405020304" pitchFamily="18" charset="0"/>
                  </a:rPr>
                  <a:t>:= 0;</a:t>
                </a:r>
              </a:p>
              <a:p>
                <a:pPr marL="0" indent="0">
                  <a:lnSpc>
                    <a:spcPct val="100000"/>
                  </a:lnSpc>
                  <a:spcBef>
                    <a:spcPts val="0"/>
                  </a:spcBef>
                  <a:buNone/>
                </a:pPr>
                <a:r>
                  <a:rPr lang="en-US" sz="2400" dirty="0">
                    <a:latin typeface="Times New Roman" panose="02020603050405020304" pitchFamily="18" charset="0"/>
                    <a:cs typeface="Times New Roman" panose="02020603050405020304" pitchFamily="18" charset="0"/>
                  </a:rPr>
                  <a:t> 	while e ≠ 0 do</a:t>
                </a:r>
              </a:p>
              <a:p>
                <a:pPr marL="0" indent="0">
                  <a:lnSpc>
                    <a:spcPct val="100000"/>
                  </a:lnSpc>
                  <a:spcBef>
                    <a:spcPts val="0"/>
                  </a:spcBef>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begin</a:t>
                </a:r>
              </a:p>
              <a:p>
                <a:pPr marL="0" indent="0">
                  <a:lnSpc>
                    <a:spcPct val="100000"/>
                  </a:lnSpc>
                  <a:spcBef>
                    <a:spcPts val="0"/>
                  </a:spcBef>
                  <a:buNone/>
                </a:pPr>
                <a:r>
                  <a:rPr lang="en-US" sz="2400" dirty="0">
                    <a:latin typeface="Times New Roman" panose="02020603050405020304" pitchFamily="18" charset="0"/>
                    <a:cs typeface="Times New Roman" panose="02020603050405020304" pitchFamily="18" charset="0"/>
                  </a:rPr>
                  <a:t>  		q:= m div e;</a:t>
                </a:r>
              </a:p>
              <a:p>
                <a:pPr marL="0" indent="0">
                  <a:lnSpc>
                    <a:spcPct val="100000"/>
                  </a:lnSpc>
                  <a:spcBef>
                    <a:spcPts val="0"/>
                  </a:spcBef>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xm</a:t>
                </a:r>
                <a:r>
                  <a:rPr lang="en-US" sz="2400" dirty="0">
                    <a:latin typeface="Times New Roman" panose="02020603050405020304" pitchFamily="18" charset="0"/>
                    <a:cs typeface="Times New Roman" panose="02020603050405020304" pitchFamily="18" charset="0"/>
                  </a:rPr>
                  <a:t> - q * </a:t>
                </a:r>
                <a:r>
                  <a:rPr lang="en-US" sz="2400" dirty="0" err="1">
                    <a:latin typeface="Times New Roman" panose="02020603050405020304" pitchFamily="18" charset="0"/>
                    <a:cs typeface="Times New Roman" panose="02020603050405020304" pitchFamily="18" charset="0"/>
                  </a:rPr>
                  <a:t>xe</a:t>
                </a:r>
                <a:r>
                  <a:rPr lang="en-US" sz="24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xe</a:t>
                </a:r>
                <a:r>
                  <a:rPr lang="en-US" sz="24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xr</a:t>
                </a:r>
                <a:r>
                  <a:rPr lang="en-US" sz="24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US" sz="2400" dirty="0">
                    <a:latin typeface="Times New Roman" panose="02020603050405020304" pitchFamily="18" charset="0"/>
                    <a:cs typeface="Times New Roman" panose="02020603050405020304" pitchFamily="18" charset="0"/>
                  </a:rPr>
                  <a:t>      		r:= m mod e;</a:t>
                </a:r>
              </a:p>
              <a:p>
                <a:pPr marL="0" indent="0">
                  <a:lnSpc>
                    <a:spcPct val="100000"/>
                  </a:lnSpc>
                  <a:spcBef>
                    <a:spcPts val="0"/>
                  </a:spcBef>
                  <a:buNone/>
                </a:pPr>
                <a:r>
                  <a:rPr lang="en-US" sz="2400" dirty="0">
                    <a:latin typeface="Times New Roman" panose="02020603050405020304" pitchFamily="18" charset="0"/>
                    <a:cs typeface="Times New Roman" panose="02020603050405020304" pitchFamily="18" charset="0"/>
                  </a:rPr>
                  <a:t> 		m:= e;</a:t>
                </a:r>
              </a:p>
              <a:p>
                <a:pPr marL="0" indent="0">
                  <a:lnSpc>
                    <a:spcPct val="100000"/>
                  </a:lnSpc>
                  <a:spcBef>
                    <a:spcPts val="0"/>
                  </a:spcBef>
                  <a:buNone/>
                </a:pPr>
                <a:r>
                  <a:rPr lang="en-US" sz="2400" dirty="0">
                    <a:latin typeface="Times New Roman" panose="02020603050405020304" pitchFamily="18" charset="0"/>
                    <a:cs typeface="Times New Roman" panose="02020603050405020304" pitchFamily="18" charset="0"/>
                  </a:rPr>
                  <a:t>		e:= r;</a:t>
                </a:r>
              </a:p>
              <a:p>
                <a:pPr marL="0" indent="0">
                  <a:lnSpc>
                    <a:spcPct val="100000"/>
                  </a:lnSpc>
                  <a:spcBef>
                    <a:spcPts val="0"/>
                  </a:spcBef>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end;</a:t>
                </a:r>
              </a:p>
              <a:p>
                <a:pPr marL="0" indent="0">
                  <a:lnSpc>
                    <a:spcPct val="100000"/>
                  </a:lnSpc>
                  <a:spcBef>
                    <a:spcPts val="0"/>
                  </a:spcBef>
                  <a:buNone/>
                </a:pP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Result:= </a:t>
                </a:r>
                <a:r>
                  <a:rPr lang="en-US" sz="2400" dirty="0" err="1">
                    <a:solidFill>
                      <a:srgbClr val="FF0000"/>
                    </a:solidFill>
                    <a:latin typeface="Times New Roman" panose="02020603050405020304" pitchFamily="18" charset="0"/>
                    <a:cs typeface="Times New Roman" panose="02020603050405020304" pitchFamily="18" charset="0"/>
                  </a:rPr>
                  <a:t>xe</a:t>
                </a:r>
                <a:r>
                  <a:rPr lang="en-US" sz="2400" dirty="0">
                    <a:solidFill>
                      <a:srgbClr val="FF0000"/>
                    </a:solidFill>
                    <a:latin typeface="Times New Roman" panose="02020603050405020304" pitchFamily="18" charset="0"/>
                    <a:cs typeface="Times New Roman" panose="02020603050405020304" pitchFamily="18" charset="0"/>
                  </a:rPr>
                  <a:t>;</a:t>
                </a:r>
              </a:p>
              <a:p>
                <a:pPr>
                  <a:lnSpc>
                    <a:spcPct val="100000"/>
                  </a:lnSpc>
                  <a:spcBef>
                    <a:spcPts val="0"/>
                  </a:spcBef>
                </a:pPr>
                <a:r>
                  <a:rPr lang="en-US" sz="2400" dirty="0">
                    <a:latin typeface="Times New Roman" panose="02020603050405020304" pitchFamily="18" charset="0"/>
                    <a:cs typeface="Times New Roman" panose="02020603050405020304" pitchFamily="18" charset="0"/>
                  </a:rPr>
                  <a:t>end;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9658" y="406400"/>
                <a:ext cx="11887200" cy="6451600"/>
              </a:xfrm>
              <a:blipFill>
                <a:blip r:embed="rId2"/>
                <a:stretch>
                  <a:fillRect l="-667" t="-756"/>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6662058" y="1316200"/>
            <a:ext cx="5384800" cy="5099114"/>
          </a:xfrm>
          <a:prstGeom prst="rect">
            <a:avLst/>
          </a:prstGeom>
        </p:spPr>
      </p:pic>
    </p:spTree>
    <p:extLst>
      <p:ext uri="{BB962C8B-B14F-4D97-AF65-F5344CB8AC3E}">
        <p14:creationId xmlns:p14="http://schemas.microsoft.com/office/powerpoint/2010/main" val="37006084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23999"/>
                <a:ext cx="10515600" cy="5334001"/>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err="1"/>
                  <a:t>Kết</a:t>
                </a:r>
                <a:r>
                  <a:rPr lang="en-US" dirty="0"/>
                  <a:t> </a:t>
                </a:r>
                <a:r>
                  <a:rPr lang="en-US" dirty="0" err="1"/>
                  <a:t>quả</a:t>
                </a:r>
                <a:r>
                  <a:rPr lang="en-US" dirty="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17</m:t>
                        </m:r>
                      </m:e>
                      <m:sup>
                        <m:r>
                          <a:rPr lang="en-US" b="0" i="1" smtClean="0">
                            <a:latin typeface="Cambria Math" panose="02040503050406030204" pitchFamily="18" charset="0"/>
                          </a:rPr>
                          <m:t>−1</m:t>
                        </m:r>
                      </m:sup>
                    </m:sSup>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40)</m:t>
                    </m:r>
                  </m:oMath>
                </a14:m>
                <a:r>
                  <a:rPr lang="en-US" dirty="0"/>
                  <a:t> = 33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23999"/>
                <a:ext cx="10515600" cy="5334001"/>
              </a:xfrm>
              <a:blipFill>
                <a:blip r:embed="rId2"/>
                <a:stretch>
                  <a:fillRect l="-1043"/>
                </a:stretch>
              </a:blipFill>
            </p:spPr>
            <p:txBody>
              <a:bodyPr/>
              <a:lstStyle/>
              <a:p>
                <a:r>
                  <a:rPr lang="en-US">
                    <a:noFill/>
                  </a:rPr>
                  <a:t> </a:t>
                </a:r>
              </a:p>
            </p:txBody>
          </p:sp>
        </mc:Fallback>
      </mc:AlternateContent>
      <p:pic>
        <p:nvPicPr>
          <p:cNvPr id="2" name="Picture 1"/>
          <p:cNvPicPr>
            <a:picLocks noChangeAspect="1"/>
          </p:cNvPicPr>
          <p:nvPr/>
        </p:nvPicPr>
        <p:blipFill>
          <a:blip r:embed="rId3"/>
          <a:stretch>
            <a:fillRect/>
          </a:stretch>
        </p:blipFill>
        <p:spPr>
          <a:xfrm>
            <a:off x="696686" y="101600"/>
            <a:ext cx="10189028" cy="4963886"/>
          </a:xfrm>
          <a:prstGeom prst="rect">
            <a:avLst/>
          </a:prstGeom>
        </p:spPr>
      </p:pic>
    </p:spTree>
    <p:extLst>
      <p:ext uri="{BB962C8B-B14F-4D97-AF65-F5344CB8AC3E}">
        <p14:creationId xmlns:p14="http://schemas.microsoft.com/office/powerpoint/2010/main" val="2889539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8200" y="246743"/>
                <a:ext cx="10515600" cy="827315"/>
              </a:xfrm>
              <a:solidFill>
                <a:schemeClr val="accent2"/>
              </a:solidFill>
            </p:spPr>
            <p:txBody>
              <a:bodyPr/>
              <a:lstStyle/>
              <a:p>
                <a:r>
                  <a:rPr lang="en-US" dirty="0"/>
                  <a:t>Tính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𝑏</m:t>
                        </m:r>
                      </m:sup>
                    </m:sSup>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𝑛</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8200" y="246743"/>
                <a:ext cx="10515600" cy="827315"/>
              </a:xfrm>
              <a:blipFill>
                <a:blip r:embed="rId2"/>
                <a:stretch>
                  <a:fillRect l="-2377" t="-13971" b="-279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20800"/>
                <a:ext cx="10515600" cy="4856163"/>
              </a:xfrm>
            </p:spPr>
            <p:txBody>
              <a:bodyPr/>
              <a:lstStyle/>
              <a:p>
                <a:r>
                  <a:rPr lang="en-US" dirty="0"/>
                  <a:t>Sử </a:t>
                </a:r>
                <a:r>
                  <a:rPr lang="en-US" dirty="0" err="1"/>
                  <a:t>dụng</a:t>
                </a:r>
                <a:r>
                  <a:rPr lang="en-US" dirty="0"/>
                  <a:t> </a:t>
                </a:r>
                <a:r>
                  <a:rPr lang="en-US" dirty="0" err="1"/>
                  <a:t>thuật</a:t>
                </a:r>
                <a:r>
                  <a:rPr lang="en-US" dirty="0"/>
                  <a:t> </a:t>
                </a:r>
                <a:r>
                  <a:rPr lang="en-US" dirty="0" err="1"/>
                  <a:t>toán</a:t>
                </a:r>
                <a:r>
                  <a:rPr lang="en-US" dirty="0"/>
                  <a:t> </a:t>
                </a:r>
                <a:r>
                  <a:rPr lang="en-US" dirty="0" err="1"/>
                  <a:t>bình</a:t>
                </a:r>
                <a:r>
                  <a:rPr lang="en-US" dirty="0"/>
                  <a:t> </a:t>
                </a:r>
                <a:r>
                  <a:rPr lang="en-US" dirty="0" err="1"/>
                  <a:t>phương</a:t>
                </a:r>
                <a:r>
                  <a:rPr lang="en-US" dirty="0"/>
                  <a:t> </a:t>
                </a:r>
                <a:r>
                  <a:rPr lang="en-US" dirty="0" err="1"/>
                  <a:t>và</a:t>
                </a:r>
                <a:r>
                  <a:rPr lang="en-US" dirty="0"/>
                  <a:t> </a:t>
                </a:r>
                <a:r>
                  <a:rPr lang="en-US" dirty="0" err="1"/>
                  <a:t>nhân</a:t>
                </a:r>
                <a:r>
                  <a:rPr lang="en-US" dirty="0"/>
                  <a:t>:</a:t>
                </a:r>
              </a:p>
              <a:p>
                <a:r>
                  <a:rPr lang="en-US" dirty="0" err="1"/>
                  <a:t>Viết</a:t>
                </a:r>
                <a:r>
                  <a:rPr lang="en-US" dirty="0"/>
                  <a:t> b </a:t>
                </a:r>
                <a:r>
                  <a:rPr lang="en-US" dirty="0" err="1"/>
                  <a:t>dưới</a:t>
                </a:r>
                <a:r>
                  <a:rPr lang="en-US" dirty="0"/>
                  <a:t> </a:t>
                </a:r>
                <a:r>
                  <a:rPr lang="en-US" dirty="0" err="1"/>
                  <a:t>dạng</a:t>
                </a:r>
                <a:r>
                  <a:rPr lang="en-US" dirty="0"/>
                  <a:t> </a:t>
                </a:r>
                <a:r>
                  <a:rPr lang="en-US" dirty="0" err="1"/>
                  <a:t>nhị</a:t>
                </a:r>
                <a:r>
                  <a:rPr lang="en-US" dirty="0"/>
                  <a:t> </a:t>
                </a:r>
                <a:r>
                  <a:rPr lang="en-US" dirty="0" err="1"/>
                  <a:t>phân</a:t>
                </a:r>
                <a:r>
                  <a:rPr lang="en-US" dirty="0"/>
                  <a:t>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e>
                        </m:d>
                      </m:e>
                      <m:sub>
                        <m:r>
                          <a:rPr lang="en-US" b="0" i="1" smtClean="0">
                            <a:latin typeface="Cambria Math" panose="02040503050406030204" pitchFamily="18" charset="0"/>
                          </a:rPr>
                          <m:t>2</m:t>
                        </m:r>
                      </m:sub>
                    </m:sSub>
                  </m:oMath>
                </a14:m>
                <a:endParaRPr lang="en-US" dirty="0"/>
              </a:p>
              <a:p>
                <a:r>
                  <a:rPr lang="en-US" dirty="0" err="1"/>
                  <a:t>Tính</a:t>
                </a:r>
                <a:r>
                  <a:rPr lang="en-US" dirty="0"/>
                  <a:t> </a:t>
                </a:r>
              </a:p>
              <a:p>
                <a:pPr marL="0" indent="0">
                  <a:buNone/>
                </a:pPr>
                <a:r>
                  <a:rPr lang="en-US" dirty="0"/>
                  <a:t> 	+ </a:t>
                </a:r>
                <a:r>
                  <a:rPr lang="en-US" dirty="0" err="1"/>
                  <a:t>gán</a:t>
                </a:r>
                <a:r>
                  <a:rPr lang="en-US" dirty="0"/>
                  <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⟵1</m:t>
                    </m:r>
                  </m:oMath>
                </a14:m>
                <a:endParaRPr lang="en-US" dirty="0"/>
              </a:p>
              <a:p>
                <a:pPr marL="0" indent="0">
                  <a:buNone/>
                </a:pPr>
                <a:r>
                  <a:rPr lang="en-US" dirty="0"/>
                  <a:t>	+ For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oMath>
                </a14:m>
                <a:r>
                  <a:rPr lang="en-US" dirty="0"/>
                  <a:t> </a:t>
                </a:r>
                <a:r>
                  <a:rPr lang="en-US" dirty="0" err="1"/>
                  <a:t>downto</a:t>
                </a:r>
                <a:r>
                  <a:rPr lang="en-US" dirty="0"/>
                  <a:t> 0 do </a:t>
                </a:r>
              </a:p>
              <a:p>
                <a:pPr marL="0" indent="0">
                  <a:buNone/>
                </a:pPr>
                <a:r>
                  <a:rPr lang="en-US" dirty="0"/>
                  <a:t>		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oMath>
                </a14:m>
                <a:r>
                  <a:rPr lang="en-US" dirty="0"/>
                  <a:t> = 1 then c =2* c+</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oMath>
                </a14:m>
                <a:r>
                  <a:rPr lang="en-US" dirty="0"/>
                  <a:t> and f = (f*f*a) mod n;  </a:t>
                </a:r>
              </a:p>
              <a:p>
                <a:pPr marL="0" indent="0">
                  <a:buNone/>
                </a:pPr>
                <a:r>
                  <a:rPr lang="en-US" dirty="0"/>
                  <a:t>		else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r>
                      <a:rPr lang="en-US" b="0" i="1" smtClean="0">
                        <a:latin typeface="Cambria Math" panose="02040503050406030204" pitchFamily="18" charset="0"/>
                      </a:rPr>
                      <m:t>=0∗)</m:t>
                    </m:r>
                  </m:oMath>
                </a14:m>
                <a:r>
                  <a:rPr lang="en-US" dirty="0"/>
                  <a:t> c = 2* c+</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oMath>
                </a14:m>
                <a:r>
                  <a:rPr lang="en-US" dirty="0"/>
                  <a:t> and f = (f*f) mod n</a:t>
                </a:r>
              </a:p>
              <a:p>
                <a:pPr marL="0" indent="0">
                  <a:buNone/>
                </a:pPr>
                <a:r>
                  <a:rPr lang="en-US" dirty="0"/>
                  <a:t>            Return f</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20800"/>
                <a:ext cx="10515600" cy="4856163"/>
              </a:xfrm>
              <a:blipFill>
                <a:blip r:embed="rId3"/>
                <a:stretch>
                  <a:fillRect l="-1043" t="-2136"/>
                </a:stretch>
              </a:blipFill>
            </p:spPr>
            <p:txBody>
              <a:bodyPr/>
              <a:lstStyle/>
              <a:p>
                <a:r>
                  <a:rPr lang="en-US">
                    <a:noFill/>
                  </a:rPr>
                  <a:t> </a:t>
                </a:r>
              </a:p>
            </p:txBody>
          </p:sp>
        </mc:Fallback>
      </mc:AlternateContent>
    </p:spTree>
    <p:extLst>
      <p:ext uri="{BB962C8B-B14F-4D97-AF65-F5344CB8AC3E}">
        <p14:creationId xmlns:p14="http://schemas.microsoft.com/office/powerpoint/2010/main" val="37576627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12800" y="116114"/>
            <a:ext cx="11248571" cy="6589486"/>
          </a:xfrm>
          <a:prstGeom prst="rect">
            <a:avLst/>
          </a:prstGeom>
        </p:spPr>
      </p:pic>
    </p:spTree>
    <p:extLst>
      <p:ext uri="{BB962C8B-B14F-4D97-AF65-F5344CB8AC3E}">
        <p14:creationId xmlns:p14="http://schemas.microsoft.com/office/powerpoint/2010/main" val="3441954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50782"/>
            <a:ext cx="10515600" cy="5326181"/>
          </a:xfrm>
        </p:spPr>
        <p:txBody>
          <a:bodyPr/>
          <a:lstStyle/>
          <a:p>
            <a:r>
              <a:rPr lang="en-US" dirty="0"/>
              <a:t>Hai </a:t>
            </a:r>
            <a:r>
              <a:rPr lang="en-US" dirty="0" err="1"/>
              <a:t>nguyên</a:t>
            </a:r>
            <a:r>
              <a:rPr lang="en-US" dirty="0"/>
              <a:t> </a:t>
            </a:r>
            <a:r>
              <a:rPr lang="en-US" dirty="0" err="1"/>
              <a:t>tắc</a:t>
            </a:r>
            <a:r>
              <a:rPr lang="en-US" dirty="0"/>
              <a:t> </a:t>
            </a:r>
            <a:r>
              <a:rPr lang="en-US" dirty="0" err="1"/>
              <a:t>cơ</a:t>
            </a:r>
            <a:r>
              <a:rPr lang="en-US" dirty="0"/>
              <a:t> </a:t>
            </a:r>
            <a:r>
              <a:rPr lang="en-US" dirty="0" err="1"/>
              <a:t>sở</a:t>
            </a:r>
            <a:r>
              <a:rPr lang="en-US" dirty="0"/>
              <a:t> </a:t>
            </a:r>
            <a:r>
              <a:rPr lang="en-US" dirty="0" err="1"/>
              <a:t>để</a:t>
            </a:r>
            <a:r>
              <a:rPr lang="en-US" dirty="0"/>
              <a:t> </a:t>
            </a:r>
            <a:r>
              <a:rPr lang="en-US" dirty="0" err="1"/>
              <a:t>có</a:t>
            </a:r>
            <a:r>
              <a:rPr lang="en-US" dirty="0"/>
              <a:t> </a:t>
            </a:r>
            <a:r>
              <a:rPr lang="en-US" dirty="0" err="1"/>
              <a:t>tính</a:t>
            </a:r>
            <a:r>
              <a:rPr lang="en-US" dirty="0"/>
              <a:t> </a:t>
            </a:r>
            <a:r>
              <a:rPr lang="en-US" dirty="0" err="1"/>
              <a:t>bảo</a:t>
            </a:r>
            <a:r>
              <a:rPr lang="en-US" dirty="0"/>
              <a:t> </a:t>
            </a:r>
            <a:r>
              <a:rPr lang="en-US" dirty="0" err="1"/>
              <a:t>mật</a:t>
            </a:r>
            <a:r>
              <a:rPr lang="en-US" dirty="0"/>
              <a:t> </a:t>
            </a:r>
            <a:r>
              <a:rPr lang="en-US" dirty="0" err="1"/>
              <a:t>cao</a:t>
            </a:r>
            <a:endParaRPr lang="en-US" dirty="0"/>
          </a:p>
        </p:txBody>
      </p:sp>
      <p:sp>
        <p:nvSpPr>
          <p:cNvPr id="4" name="Title 1"/>
          <p:cNvSpPr txBox="1">
            <a:spLocks/>
          </p:cNvSpPr>
          <p:nvPr/>
        </p:nvSpPr>
        <p:spPr>
          <a:xfrm>
            <a:off x="313899" y="0"/>
            <a:ext cx="11544868" cy="808582"/>
          </a:xfrm>
          <a:prstGeom prst="rect">
            <a:avLst/>
          </a:prstGeom>
          <a:solidFill>
            <a:srgbClr val="FFC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latin typeface="Times New Roman" panose="02020603050405020304" pitchFamily="18" charset="0"/>
                <a:cs typeface="Times New Roman" panose="02020603050405020304" pitchFamily="18" charset="0"/>
              </a:rPr>
              <a:t>2.1. Khái niệm và nguyên lí thiết kế cơ sở</a:t>
            </a:r>
            <a:endParaRPr lang="en-US"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151459" y="1450691"/>
            <a:ext cx="10202341" cy="3558037"/>
          </a:xfrm>
          <a:prstGeom prst="rect">
            <a:avLst/>
          </a:prstGeom>
        </p:spPr>
      </p:pic>
      <p:pic>
        <p:nvPicPr>
          <p:cNvPr id="6" name="Picture 5"/>
          <p:cNvPicPr>
            <a:picLocks noChangeAspect="1"/>
          </p:cNvPicPr>
          <p:nvPr/>
        </p:nvPicPr>
        <p:blipFill>
          <a:blip r:embed="rId3"/>
          <a:stretch>
            <a:fillRect/>
          </a:stretch>
        </p:blipFill>
        <p:spPr>
          <a:xfrm>
            <a:off x="1291916" y="5008728"/>
            <a:ext cx="10061884" cy="1849272"/>
          </a:xfrm>
          <a:prstGeom prst="rect">
            <a:avLst/>
          </a:prstGeom>
        </p:spPr>
      </p:pic>
    </p:spTree>
    <p:extLst>
      <p:ext uri="{BB962C8B-B14F-4D97-AF65-F5344CB8AC3E}">
        <p14:creationId xmlns:p14="http://schemas.microsoft.com/office/powerpoint/2010/main" val="236593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8200" y="1"/>
                <a:ext cx="10515600" cy="928914"/>
              </a:xfrm>
            </p:spPr>
            <p:txBody>
              <a:bodyPr>
                <a:normAutofit/>
              </a:bodyPr>
              <a:lstStyle/>
              <a:p>
                <a:r>
                  <a:rPr lang="en-US" dirty="0"/>
                  <a:t>Tính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7</m:t>
                        </m:r>
                      </m:e>
                      <m:sup>
                        <m:r>
                          <a:rPr lang="en-US" i="1" dirty="0" smtClean="0">
                            <a:latin typeface="Cambria Math" panose="02040503050406030204" pitchFamily="18" charset="0"/>
                          </a:rPr>
                          <m:t>5</m:t>
                        </m:r>
                      </m:sup>
                    </m:sSup>
                    <m:r>
                      <a:rPr lang="en-US" i="1" dirty="0" smtClean="0">
                        <a:latin typeface="Cambria Math" panose="02040503050406030204" pitchFamily="18" charset="0"/>
                      </a:rPr>
                      <m:t> </m:t>
                    </m:r>
                  </m:oMath>
                </a14:m>
                <a:r>
                  <a:rPr lang="en-US" dirty="0"/>
                  <a:t>(mod 20)?</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8200" y="1"/>
                <a:ext cx="10515600" cy="928914"/>
              </a:xfrm>
              <a:blipFill>
                <a:blip r:embed="rId3"/>
                <a:stretch>
                  <a:fillRect l="-2377" t="-7237" b="-20395"/>
                </a:stretch>
              </a:blipFill>
            </p:spPr>
            <p:txBody>
              <a:bodyPr/>
              <a:lstStyle/>
              <a:p>
                <a:r>
                  <a:rPr lang="en-US">
                    <a:noFill/>
                  </a:rPr>
                  <a:t> </a:t>
                </a:r>
              </a:p>
            </p:txBody>
          </p:sp>
        </mc:Fallback>
      </mc:AlternateContent>
      <p:pic>
        <p:nvPicPr>
          <p:cNvPr id="5" name="Content Placeholder 4"/>
          <p:cNvPicPr>
            <a:picLocks noGrp="1" noChangeAspect="1"/>
          </p:cNvPicPr>
          <p:nvPr>
            <p:ph idx="1"/>
          </p:nvPr>
        </p:nvPicPr>
        <p:blipFill>
          <a:blip r:embed="rId4"/>
          <a:stretch>
            <a:fillRect/>
          </a:stretch>
        </p:blipFill>
        <p:spPr>
          <a:xfrm>
            <a:off x="130629" y="1241217"/>
            <a:ext cx="6008913" cy="5116040"/>
          </a:xfrm>
          <a:prstGeom prst="rect">
            <a:avLst/>
          </a:prstGeom>
        </p:spPr>
      </p:pic>
      <p:pic>
        <p:nvPicPr>
          <p:cNvPr id="6" name="Picture 5"/>
          <p:cNvPicPr>
            <a:picLocks noChangeAspect="1"/>
          </p:cNvPicPr>
          <p:nvPr/>
        </p:nvPicPr>
        <p:blipFill>
          <a:blip r:embed="rId5"/>
          <a:stretch>
            <a:fillRect/>
          </a:stretch>
        </p:blipFill>
        <p:spPr>
          <a:xfrm>
            <a:off x="6386286" y="0"/>
            <a:ext cx="6807199" cy="6857999"/>
          </a:xfrm>
          <a:prstGeom prst="rect">
            <a:avLst/>
          </a:prstGeom>
        </p:spPr>
      </p:pic>
    </p:spTree>
    <p:extLst>
      <p:ext uri="{BB962C8B-B14F-4D97-AF65-F5344CB8AC3E}">
        <p14:creationId xmlns:p14="http://schemas.microsoft.com/office/powerpoint/2010/main" val="4101543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8200" y="0"/>
                <a:ext cx="10515600" cy="638629"/>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US" dirty="0"/>
                  <a:t>Tính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42</m:t>
                        </m:r>
                      </m:e>
                      <m:sup>
                        <m:r>
                          <a:rPr lang="en-US" i="1" dirty="0" smtClean="0">
                            <a:latin typeface="Cambria Math" panose="02040503050406030204" pitchFamily="18" charset="0"/>
                          </a:rPr>
                          <m:t>17</m:t>
                        </m:r>
                      </m:sup>
                    </m:sSup>
                  </m:oMath>
                </a14:m>
                <a:r>
                  <a:rPr lang="en-US" dirty="0"/>
                  <a:t> mod 3233 ?</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8200" y="0"/>
                <a:ext cx="10515600" cy="638629"/>
              </a:xfrm>
              <a:blipFill>
                <a:blip r:embed="rId2"/>
                <a:stretch>
                  <a:fillRect l="-2027" t="-24299" b="-40187"/>
                </a:stretch>
              </a:blipFill>
            </p:spPr>
            <p:txBody>
              <a:bodyPr/>
              <a:lstStyle/>
              <a:p>
                <a:r>
                  <a:rPr lang="en-US">
                    <a:noFill/>
                  </a:rPr>
                  <a:t> </a:t>
                </a:r>
              </a:p>
            </p:txBody>
          </p:sp>
        </mc:Fallback>
      </mc:AlternateContent>
      <p:pic>
        <p:nvPicPr>
          <p:cNvPr id="4" name="Content Placeholder 3"/>
          <p:cNvPicPr>
            <a:picLocks noGrp="1" noChangeAspect="1"/>
          </p:cNvPicPr>
          <p:nvPr>
            <p:ph idx="1"/>
          </p:nvPr>
        </p:nvPicPr>
        <p:blipFill>
          <a:blip r:embed="rId3"/>
          <a:stretch>
            <a:fillRect/>
          </a:stretch>
        </p:blipFill>
        <p:spPr>
          <a:xfrm>
            <a:off x="101600" y="1074046"/>
            <a:ext cx="5370286" cy="4746183"/>
          </a:xfrm>
          <a:prstGeom prst="rect">
            <a:avLst/>
          </a:prstGeom>
        </p:spPr>
      </p:pic>
      <p:pic>
        <p:nvPicPr>
          <p:cNvPr id="5" name="Picture 4"/>
          <p:cNvPicPr>
            <a:picLocks noChangeAspect="1"/>
          </p:cNvPicPr>
          <p:nvPr/>
        </p:nvPicPr>
        <p:blipFill>
          <a:blip r:embed="rId4"/>
          <a:stretch>
            <a:fillRect/>
          </a:stretch>
        </p:blipFill>
        <p:spPr>
          <a:xfrm>
            <a:off x="5590336" y="638628"/>
            <a:ext cx="6601664" cy="6219371"/>
          </a:xfrm>
          <a:prstGeom prst="rect">
            <a:avLst/>
          </a:prstGeom>
        </p:spPr>
      </p:pic>
    </p:spTree>
    <p:extLst>
      <p:ext uri="{BB962C8B-B14F-4D97-AF65-F5344CB8AC3E}">
        <p14:creationId xmlns:p14="http://schemas.microsoft.com/office/powerpoint/2010/main" val="2586453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045029" y="812800"/>
            <a:ext cx="9927771" cy="6045199"/>
          </a:xfrm>
          <a:prstGeom prst="rect">
            <a:avLst/>
          </a:prstGeom>
        </p:spPr>
      </p:pic>
      <p:sp>
        <p:nvSpPr>
          <p:cNvPr id="4" name="Title 1"/>
          <p:cNvSpPr txBox="1">
            <a:spLocks/>
          </p:cNvSpPr>
          <p:nvPr/>
        </p:nvSpPr>
        <p:spPr>
          <a:xfrm>
            <a:off x="838200" y="1"/>
            <a:ext cx="10515600" cy="711199"/>
          </a:xfrm>
          <a:prstGeom prst="rect">
            <a:avLst/>
          </a:prstGeom>
          <a:solidFill>
            <a:srgbClr val="0000F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solidFill>
                <a:latin typeface="Times New Roman" panose="02020603050405020304" pitchFamily="18" charset="0"/>
                <a:cs typeface="Times New Roman" panose="02020603050405020304" pitchFamily="18" charset="0"/>
              </a:rPr>
              <a:t>3.2. </a:t>
            </a:r>
            <a:r>
              <a:rPr lang="en-US" b="1" dirty="0" err="1">
                <a:solidFill>
                  <a:schemeClr val="bg1"/>
                </a:solidFill>
                <a:latin typeface="Times New Roman" panose="02020603050405020304" pitchFamily="18" charset="0"/>
                <a:cs typeface="Times New Roman" panose="02020603050405020304" pitchFamily="18" charset="0"/>
              </a:rPr>
              <a:t>Thuật</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toán</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Berkle</a:t>
            </a:r>
            <a:r>
              <a:rPr lang="en-US" b="1" dirty="0">
                <a:solidFill>
                  <a:schemeClr val="bg1"/>
                </a:solidFill>
                <a:latin typeface="Times New Roman" panose="02020603050405020304" pitchFamily="18" charset="0"/>
                <a:cs typeface="Times New Roman" panose="02020603050405020304" pitchFamily="18" charset="0"/>
              </a:rPr>
              <a:t>-Bellman</a:t>
            </a:r>
          </a:p>
        </p:txBody>
      </p:sp>
    </p:spTree>
    <p:extLst>
      <p:ext uri="{BB962C8B-B14F-4D97-AF65-F5344CB8AC3E}">
        <p14:creationId xmlns:p14="http://schemas.microsoft.com/office/powerpoint/2010/main" val="13025798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4122057"/>
                <a:ext cx="10515600" cy="2054906"/>
              </a:xfrm>
            </p:spPr>
            <p:txBody>
              <a:bodyPr/>
              <a:lstStyle/>
              <a:p>
                <a:r>
                  <a:rPr lang="en-US" dirty="0"/>
                  <a:t>Trong </a:t>
                </a:r>
                <a:r>
                  <a:rPr lang="en-US" dirty="0" err="1"/>
                  <a:t>thuật</a:t>
                </a:r>
                <a:r>
                  <a:rPr lang="en-US" dirty="0"/>
                  <a:t> </a:t>
                </a:r>
                <a:r>
                  <a:rPr lang="en-US" dirty="0" err="1"/>
                  <a:t>toán</a:t>
                </a:r>
                <a:r>
                  <a:rPr lang="en-US" dirty="0"/>
                  <a:t> </a:t>
                </a:r>
                <a:r>
                  <a:rPr lang="en-US" dirty="0" err="1"/>
                  <a:t>trên</a:t>
                </a:r>
                <a:r>
                  <a:rPr lang="en-US" dirty="0"/>
                  <a:t>: (a’, </a:t>
                </a:r>
                <a:r>
                  <a:rPr lang="en-US" i="1" dirty="0"/>
                  <a:t>m</a:t>
                </a: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m:t>
                    </m:r>
                  </m:oMath>
                </a14:m>
                <a:r>
                  <a:rPr lang="en-US" dirty="0"/>
                  <a:t> </a:t>
                </a:r>
                <a:r>
                  <a:rPr lang="en-US" dirty="0" err="1"/>
                  <a:t>là</a:t>
                </a:r>
                <a:r>
                  <a:rPr lang="en-US" dirty="0"/>
                  <a:t> </a:t>
                </a:r>
                <a:r>
                  <a:rPr lang="en-US" dirty="0" err="1"/>
                  <a:t>khóa</a:t>
                </a:r>
                <a:r>
                  <a:rPr lang="en-US" dirty="0"/>
                  <a:t> </a:t>
                </a:r>
                <a:r>
                  <a:rPr lang="en-US" dirty="0" err="1"/>
                  <a:t>bí</a:t>
                </a:r>
                <a:r>
                  <a:rPr lang="en-US" dirty="0"/>
                  <a:t> </a:t>
                </a:r>
                <a:r>
                  <a:rPr lang="en-US" dirty="0" err="1"/>
                  <a:t>mật</a:t>
                </a:r>
                <a:r>
                  <a:rPr lang="en-US" dirty="0"/>
                  <a:t>.</a:t>
                </a:r>
              </a:p>
              <a:p>
                <a14:m>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 </m:t>
                    </m:r>
                  </m:oMath>
                </a14:m>
                <a:r>
                  <a:rPr lang="en-US" dirty="0" err="1"/>
                  <a:t>là</a:t>
                </a:r>
                <a:r>
                  <a:rPr lang="en-US" dirty="0"/>
                  <a:t> </a:t>
                </a:r>
                <a:r>
                  <a:rPr lang="en-US" dirty="0" err="1"/>
                  <a:t>khóa</a:t>
                </a:r>
                <a:r>
                  <a:rPr lang="en-US" dirty="0"/>
                  <a:t> </a:t>
                </a:r>
                <a:r>
                  <a:rPr lang="en-US" dirty="0" err="1"/>
                  <a:t>công</a:t>
                </a:r>
                <a:r>
                  <a:rPr lang="en-US" dirty="0"/>
                  <a:t> </a:t>
                </a:r>
                <a:r>
                  <a:rPr lang="en-US" dirty="0" err="1"/>
                  <a:t>khai</a:t>
                </a:r>
                <a:r>
                  <a:rPr lang="en-US" dirty="0"/>
                  <a:t>.</a:t>
                </a:r>
              </a:p>
              <a:p>
                <a:r>
                  <a:rPr lang="en-US" dirty="0"/>
                  <a:t>T </a:t>
                </a:r>
                <a:r>
                  <a:rPr lang="en-US" dirty="0" err="1"/>
                  <a:t>là</a:t>
                </a:r>
                <a:r>
                  <a:rPr lang="en-US" dirty="0"/>
                  <a:t> </a:t>
                </a:r>
                <a:r>
                  <a:rPr lang="en-US" dirty="0" err="1"/>
                  <a:t>bản</a:t>
                </a:r>
                <a:r>
                  <a:rPr lang="en-US" dirty="0"/>
                  <a:t> </a:t>
                </a:r>
                <a:r>
                  <a:rPr lang="en-US" dirty="0" err="1"/>
                  <a:t>mã</a:t>
                </a:r>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4122057"/>
                <a:ext cx="10515600" cy="2054906"/>
              </a:xfrm>
              <a:blipFill>
                <a:blip r:embed="rId2"/>
                <a:stretch>
                  <a:fillRect l="-1043" t="-4748"/>
                </a:stretch>
              </a:blipFill>
            </p:spPr>
            <p:txBody>
              <a:bodyPr/>
              <a:lstStyle/>
              <a:p>
                <a:r>
                  <a:rPr lang="en-US">
                    <a:noFill/>
                  </a:rPr>
                  <a:t> </a:t>
                </a:r>
              </a:p>
            </p:txBody>
          </p:sp>
        </mc:Fallback>
      </mc:AlternateContent>
      <p:sp>
        <p:nvSpPr>
          <p:cNvPr id="4" name="Title 1"/>
          <p:cNvSpPr txBox="1">
            <a:spLocks/>
          </p:cNvSpPr>
          <p:nvPr/>
        </p:nvSpPr>
        <p:spPr>
          <a:xfrm>
            <a:off x="838200" y="1"/>
            <a:ext cx="10515600" cy="711199"/>
          </a:xfrm>
          <a:prstGeom prst="rect">
            <a:avLst/>
          </a:prstGeom>
          <a:solidFill>
            <a:srgbClr val="0000F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solidFill>
                <a:latin typeface="Times New Roman" panose="02020603050405020304" pitchFamily="18" charset="0"/>
                <a:cs typeface="Times New Roman" panose="02020603050405020304" pitchFamily="18" charset="0"/>
              </a:rPr>
              <a:t>3.2. </a:t>
            </a:r>
            <a:r>
              <a:rPr lang="en-US" b="1" dirty="0" err="1">
                <a:solidFill>
                  <a:schemeClr val="bg1"/>
                </a:solidFill>
                <a:latin typeface="Times New Roman" panose="02020603050405020304" pitchFamily="18" charset="0"/>
                <a:cs typeface="Times New Roman" panose="02020603050405020304" pitchFamily="18" charset="0"/>
              </a:rPr>
              <a:t>Thuật</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toán</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Merkle</a:t>
            </a:r>
            <a:r>
              <a:rPr lang="en-US" b="1" dirty="0">
                <a:solidFill>
                  <a:schemeClr val="bg1"/>
                </a:solidFill>
                <a:latin typeface="Times New Roman" panose="02020603050405020304" pitchFamily="18" charset="0"/>
                <a:cs typeface="Times New Roman" panose="02020603050405020304" pitchFamily="18" charset="0"/>
              </a:rPr>
              <a:t>-Bellman</a:t>
            </a:r>
          </a:p>
        </p:txBody>
      </p:sp>
      <p:pic>
        <p:nvPicPr>
          <p:cNvPr id="5" name="Picture 4"/>
          <p:cNvPicPr>
            <a:picLocks noChangeAspect="1"/>
          </p:cNvPicPr>
          <p:nvPr/>
        </p:nvPicPr>
        <p:blipFill>
          <a:blip r:embed="rId3"/>
          <a:stretch>
            <a:fillRect/>
          </a:stretch>
        </p:blipFill>
        <p:spPr>
          <a:xfrm>
            <a:off x="1592035" y="841829"/>
            <a:ext cx="7962900" cy="3120571"/>
          </a:xfrm>
          <a:prstGeom prst="rect">
            <a:avLst/>
          </a:prstGeom>
        </p:spPr>
      </p:pic>
    </p:spTree>
    <p:extLst>
      <p:ext uri="{BB962C8B-B14F-4D97-AF65-F5344CB8AC3E}">
        <p14:creationId xmlns:p14="http://schemas.microsoft.com/office/powerpoint/2010/main" val="27695426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600" y="0"/>
            <a:ext cx="10515600" cy="595086"/>
          </a:xfrm>
          <a:solidFill>
            <a:srgbClr val="92D050"/>
          </a:solidFill>
        </p:spPr>
        <p:txBody>
          <a:bodyPr>
            <a:normAutofit fontScale="90000"/>
          </a:bodyPr>
          <a:lstStyle/>
          <a:p>
            <a:pPr algn="ctr"/>
            <a:r>
              <a:rPr lang="en-US" b="1" dirty="0" err="1">
                <a:latin typeface="Times New Roman" panose="02020603050405020304" pitchFamily="18" charset="0"/>
                <a:cs typeface="Times New Roman" panose="02020603050405020304" pitchFamily="18" charset="0"/>
              </a:rPr>
              <a:t>Ví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dụ</a:t>
            </a:r>
            <a:endParaRPr lang="en-US"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769257"/>
                <a:ext cx="10628086" cy="5407706"/>
              </a:xfrm>
            </p:spPr>
            <p:txBody>
              <a:bodyPr/>
              <a:lstStyle/>
              <a:p>
                <a:pPr marL="0" indent="0">
                  <a:buNone/>
                </a:pPr>
                <a:r>
                  <a:rPr lang="en-US" b="1" dirty="0"/>
                  <a:t>Ví </a:t>
                </a:r>
                <a:r>
                  <a:rPr lang="en-US" b="1" dirty="0" err="1"/>
                  <a:t>dụ</a:t>
                </a:r>
                <a:r>
                  <a:rPr lang="en-US" dirty="0"/>
                  <a:t>: </a:t>
                </a:r>
                <a:r>
                  <a:rPr lang="en-US" dirty="0" err="1"/>
                  <a:t>Mã</a:t>
                </a:r>
                <a:r>
                  <a:rPr lang="en-US" dirty="0"/>
                  <a:t> </a:t>
                </a:r>
                <a:r>
                  <a:rPr lang="en-US" dirty="0" err="1"/>
                  <a:t>hóa</a:t>
                </a:r>
                <a:r>
                  <a:rPr lang="en-US" dirty="0"/>
                  <a:t> Plaintext: P = </a:t>
                </a:r>
                <a:r>
                  <a:rPr lang="en-US" dirty="0" err="1"/>
                  <a:t>canhty</a:t>
                </a:r>
                <a:endParaRPr lang="en-US" dirty="0"/>
              </a:p>
              <a:p>
                <a:pPr marL="0" indent="0">
                  <a:buNone/>
                </a:pPr>
                <a:r>
                  <a:rPr lang="en-US" dirty="0"/>
                  <a:t>   </a:t>
                </a:r>
                <a:r>
                  <a:rPr lang="en-US" dirty="0" err="1"/>
                  <a:t>bằng</a:t>
                </a:r>
                <a:r>
                  <a:rPr lang="en-US" dirty="0"/>
                  <a:t> </a:t>
                </a:r>
                <a:r>
                  <a:rPr lang="en-US" dirty="0" err="1"/>
                  <a:t>các</a:t>
                </a:r>
                <a:r>
                  <a:rPr lang="en-US" dirty="0"/>
                  <a:t> </a:t>
                </a:r>
                <a:r>
                  <a:rPr lang="en-US" dirty="0" err="1"/>
                  <a:t>sử</a:t>
                </a:r>
                <a:r>
                  <a:rPr lang="en-US" dirty="0"/>
                  <a:t> </a:t>
                </a:r>
                <a:r>
                  <a:rPr lang="en-US" dirty="0" err="1"/>
                  <a:t>dụng</a:t>
                </a:r>
                <a:r>
                  <a:rPr lang="en-US" dirty="0"/>
                  <a:t> </a:t>
                </a:r>
                <a:r>
                  <a:rPr lang="en-US" dirty="0" err="1"/>
                  <a:t>mã</a:t>
                </a:r>
                <a:r>
                  <a:rPr lang="en-US" dirty="0"/>
                  <a:t> </a:t>
                </a:r>
                <a:r>
                  <a:rPr lang="en-US" dirty="0" err="1"/>
                  <a:t>hóa</a:t>
                </a:r>
                <a:r>
                  <a:rPr lang="en-US" dirty="0"/>
                  <a:t> </a:t>
                </a:r>
                <a:r>
                  <a:rPr lang="en-US" dirty="0" err="1"/>
                  <a:t>Merkle</a:t>
                </a:r>
                <a:r>
                  <a:rPr lang="en-US" dirty="0"/>
                  <a:t> -Bellman </a:t>
                </a:r>
              </a:p>
              <a:p>
                <a:pPr marL="0" indent="0">
                  <a:buNone/>
                </a:pPr>
                <a:r>
                  <a:rPr lang="en-US" dirty="0" err="1"/>
                  <a:t>Các</a:t>
                </a:r>
                <a:r>
                  <a:rPr lang="en-US" dirty="0"/>
                  <a:t> </a:t>
                </a:r>
                <a:r>
                  <a:rPr lang="en-US" dirty="0" err="1"/>
                  <a:t>bước</a:t>
                </a:r>
                <a:r>
                  <a:rPr lang="en-US" dirty="0"/>
                  <a:t> </a:t>
                </a:r>
                <a:r>
                  <a:rPr lang="en-US" dirty="0" err="1"/>
                  <a:t>thực</a:t>
                </a:r>
                <a:r>
                  <a:rPr lang="en-US" dirty="0"/>
                  <a:t> </a:t>
                </a:r>
                <a:r>
                  <a:rPr lang="en-US" dirty="0" err="1"/>
                  <a:t>hiện</a:t>
                </a:r>
                <a:r>
                  <a:rPr lang="en-US" dirty="0"/>
                  <a:t>: </a:t>
                </a:r>
                <a:r>
                  <a:rPr lang="en-US" dirty="0" err="1"/>
                  <a:t>Mã</a:t>
                </a:r>
                <a:r>
                  <a:rPr lang="en-US" dirty="0"/>
                  <a:t> </a:t>
                </a:r>
                <a:r>
                  <a:rPr lang="en-US" dirty="0" err="1"/>
                  <a:t>hóa</a:t>
                </a:r>
                <a:r>
                  <a:rPr lang="en-US" dirty="0"/>
                  <a:t> </a:t>
                </a:r>
                <a:r>
                  <a:rPr lang="en-US" dirty="0" err="1"/>
                  <a:t>nhị</a:t>
                </a:r>
                <a:r>
                  <a:rPr lang="en-US" dirty="0"/>
                  <a:t> </a:t>
                </a:r>
                <a:r>
                  <a:rPr lang="en-US" dirty="0" err="1"/>
                  <a:t>phân</a:t>
                </a:r>
                <a:r>
                  <a:rPr lang="en-US" dirty="0"/>
                  <a:t> </a:t>
                </a:r>
                <a:r>
                  <a:rPr lang="en-US" dirty="0" err="1"/>
                  <a:t>các</a:t>
                </a:r>
                <a:r>
                  <a:rPr lang="en-US" dirty="0"/>
                  <a:t> </a:t>
                </a:r>
                <a:r>
                  <a:rPr lang="en-US" dirty="0" err="1"/>
                  <a:t>chữ</a:t>
                </a:r>
                <a:r>
                  <a:rPr lang="en-US" dirty="0"/>
                  <a:t> </a:t>
                </a:r>
                <a:r>
                  <a:rPr lang="en-US" dirty="0" err="1"/>
                  <a:t>cái</a:t>
                </a:r>
                <a:r>
                  <a:rPr lang="en-US" dirty="0"/>
                  <a:t> </a:t>
                </a:r>
                <a:r>
                  <a:rPr lang="en-US" dirty="0" err="1"/>
                  <a:t>của</a:t>
                </a:r>
                <a:r>
                  <a:rPr lang="en-US" dirty="0"/>
                  <a:t> P.</a:t>
                </a:r>
              </a:p>
              <a:p>
                <a:pPr marL="0" indent="0">
                  <a:buNone/>
                </a:pPr>
                <a:r>
                  <a:rPr lang="en-US" dirty="0" err="1"/>
                  <a:t>Có</a:t>
                </a:r>
                <a:r>
                  <a:rPr lang="en-US" dirty="0"/>
                  <a:t> </a:t>
                </a:r>
                <a:r>
                  <a:rPr lang="en-US" dirty="0" err="1"/>
                  <a:t>nhiều</a:t>
                </a:r>
                <a:r>
                  <a:rPr lang="en-US" dirty="0"/>
                  <a:t> </a:t>
                </a:r>
                <a:r>
                  <a:rPr lang="en-US" dirty="0" err="1"/>
                  <a:t>cách</a:t>
                </a:r>
                <a:r>
                  <a:rPr lang="en-US" dirty="0"/>
                  <a:t>: </a:t>
                </a:r>
                <a:r>
                  <a:rPr lang="en-US" dirty="0" err="1"/>
                  <a:t>Bảng</a:t>
                </a:r>
                <a:r>
                  <a:rPr lang="en-US" dirty="0"/>
                  <a:t> </a:t>
                </a:r>
                <a:r>
                  <a:rPr lang="en-US" dirty="0" err="1"/>
                  <a:t>mã</a:t>
                </a:r>
                <a:r>
                  <a:rPr lang="en-US" dirty="0"/>
                  <a:t> ASCII </a:t>
                </a:r>
                <a:r>
                  <a:rPr lang="en-US" dirty="0" err="1"/>
                  <a:t>là</a:t>
                </a:r>
                <a:r>
                  <a:rPr lang="en-US" dirty="0"/>
                  <a:t> </a:t>
                </a:r>
                <a:r>
                  <a:rPr lang="en-US" dirty="0" err="1"/>
                  <a:t>một</a:t>
                </a:r>
                <a:r>
                  <a:rPr lang="en-US" dirty="0"/>
                  <a:t> </a:t>
                </a:r>
                <a:r>
                  <a:rPr lang="en-US" dirty="0" err="1"/>
                  <a:t>cách</a:t>
                </a:r>
                <a:r>
                  <a:rPr lang="en-US" dirty="0"/>
                  <a:t>, </a:t>
                </a:r>
                <a:r>
                  <a:rPr lang="en-US" dirty="0" err="1"/>
                  <a:t>nhưng</a:t>
                </a:r>
                <a:r>
                  <a:rPr lang="en-US" dirty="0"/>
                  <a:t> </a:t>
                </a:r>
                <a:r>
                  <a:rPr lang="en-US" dirty="0" err="1"/>
                  <a:t>véc</a:t>
                </a:r>
                <a:r>
                  <a:rPr lang="en-US" dirty="0"/>
                  <a:t> </a:t>
                </a:r>
                <a:r>
                  <a:rPr lang="en-US" dirty="0" err="1"/>
                  <a:t>tơ</a:t>
                </a:r>
                <a:r>
                  <a:rPr lang="en-US" dirty="0"/>
                  <a:t> </a:t>
                </a:r>
                <a:r>
                  <a:rPr lang="en-US" dirty="0" err="1"/>
                  <a:t>khóa</a:t>
                </a:r>
                <a:r>
                  <a:rPr lang="en-US" dirty="0"/>
                  <a:t> </a:t>
                </a:r>
                <a:r>
                  <a:rPr lang="en-US" dirty="0" err="1"/>
                  <a:t>lớn</a:t>
                </a:r>
                <a:r>
                  <a:rPr lang="en-US" dirty="0"/>
                  <a:t> (8 bit)</a:t>
                </a:r>
              </a:p>
              <a:p>
                <a:pPr marL="0" indent="0">
                  <a:buNone/>
                </a:pPr>
                <a:r>
                  <a:rPr lang="en-US" dirty="0"/>
                  <a:t>Ở </a:t>
                </a:r>
                <a:r>
                  <a:rPr lang="en-US" dirty="0" err="1"/>
                  <a:t>đây</a:t>
                </a:r>
                <a:r>
                  <a:rPr lang="en-US" dirty="0"/>
                  <a:t> ta </a:t>
                </a:r>
                <a:r>
                  <a:rPr lang="en-US" dirty="0" err="1"/>
                  <a:t>dùng</a:t>
                </a:r>
                <a:r>
                  <a:rPr lang="en-US" dirty="0"/>
                  <a:t> </a:t>
                </a:r>
                <a:r>
                  <a:rPr lang="en-US" dirty="0" err="1"/>
                  <a:t>bảng</a:t>
                </a:r>
                <a:r>
                  <a:rPr lang="en-US" dirty="0"/>
                  <a:t> </a:t>
                </a:r>
                <a:r>
                  <a:rPr lang="en-US" dirty="0" err="1"/>
                  <a:t>đánh</a:t>
                </a:r>
                <a:r>
                  <a:rPr lang="en-US" dirty="0"/>
                  <a:t> </a:t>
                </a:r>
                <a:r>
                  <a:rPr lang="en-US" dirty="0" err="1"/>
                  <a:t>số</a:t>
                </a:r>
                <a:r>
                  <a:rPr lang="en-US" dirty="0"/>
                  <a:t> </a:t>
                </a:r>
                <a:r>
                  <a:rPr lang="en-US" dirty="0" err="1"/>
                  <a:t>như</a:t>
                </a:r>
                <a:r>
                  <a:rPr lang="en-US" dirty="0"/>
                  <a:t> </a:t>
                </a:r>
                <a:r>
                  <a:rPr lang="en-US" dirty="0" err="1"/>
                  <a:t>đã</a:t>
                </a:r>
                <a:r>
                  <a:rPr lang="en-US" dirty="0"/>
                  <a:t> </a:t>
                </a:r>
                <a:r>
                  <a:rPr lang="en-US" dirty="0" err="1"/>
                  <a:t>biết</a:t>
                </a:r>
                <a:r>
                  <a:rPr lang="en-US" dirty="0"/>
                  <a:t> ở </a:t>
                </a:r>
                <a:r>
                  <a:rPr lang="en-US" dirty="0" err="1"/>
                  <a:t>chương</a:t>
                </a:r>
                <a:r>
                  <a:rPr lang="en-US" dirty="0"/>
                  <a:t> 1 </a:t>
                </a:r>
                <a:r>
                  <a:rPr lang="en-US" dirty="0" err="1"/>
                  <a:t>và</a:t>
                </a:r>
                <a:r>
                  <a:rPr lang="en-US" dirty="0"/>
                  <a:t> </a:t>
                </a:r>
                <a:r>
                  <a:rPr lang="en-US" dirty="0" err="1"/>
                  <a:t>véc</a:t>
                </a:r>
                <a:r>
                  <a:rPr lang="en-US" dirty="0"/>
                  <a:t> </a:t>
                </a:r>
                <a:r>
                  <a:rPr lang="en-US" dirty="0" err="1"/>
                  <a:t>tơ</a:t>
                </a:r>
                <a:r>
                  <a:rPr lang="en-US" dirty="0"/>
                  <a:t> </a:t>
                </a:r>
                <a:r>
                  <a:rPr lang="en-US" dirty="0" err="1"/>
                  <a:t>mã</a:t>
                </a:r>
                <a:r>
                  <a:rPr lang="en-US" dirty="0"/>
                  <a:t> </a:t>
                </a:r>
                <a:r>
                  <a:rPr lang="en-US" dirty="0" err="1"/>
                  <a:t>hóa</a:t>
                </a:r>
                <a:r>
                  <a:rPr lang="en-US" dirty="0"/>
                  <a:t> </a:t>
                </a:r>
                <a:r>
                  <a:rPr lang="en-US" dirty="0" err="1"/>
                  <a:t>nhị</a:t>
                </a:r>
                <a:r>
                  <a:rPr lang="en-US" dirty="0"/>
                  <a:t> </a:t>
                </a:r>
                <a:r>
                  <a:rPr lang="en-US" dirty="0" err="1"/>
                  <a:t>phân</a:t>
                </a:r>
                <a:r>
                  <a:rPr lang="en-US" dirty="0"/>
                  <a:t> </a:t>
                </a:r>
                <a:r>
                  <a:rPr lang="en-US" dirty="0" err="1"/>
                  <a:t>là</a:t>
                </a:r>
                <a:r>
                  <a:rPr lang="en-US" dirty="0"/>
                  <a:t> b = (1,2,4,8,16) </a:t>
                </a:r>
                <a14:m>
                  <m:oMath xmlns:m="http://schemas.openxmlformats.org/officeDocument/2006/math">
                    <m:r>
                      <a:rPr lang="en-US" b="0" i="1"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0</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4</m:t>
                            </m:r>
                          </m:sup>
                        </m:sSup>
                      </m:e>
                    </m:d>
                  </m:oMath>
                </a14:m>
                <a:r>
                  <a:rPr lang="en-US" dirty="0"/>
                  <a:t> (5 bit)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769257"/>
                <a:ext cx="10628086" cy="5407706"/>
              </a:xfrm>
              <a:blipFill>
                <a:blip r:embed="rId2"/>
                <a:stretch>
                  <a:fillRect l="-1205" t="-1804" r="-402"/>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1761530" y="3879511"/>
            <a:ext cx="8465740" cy="1969746"/>
          </a:xfrm>
          <a:prstGeom prst="rect">
            <a:avLst/>
          </a:prstGeom>
        </p:spPr>
      </p:pic>
    </p:spTree>
    <p:extLst>
      <p:ext uri="{BB962C8B-B14F-4D97-AF65-F5344CB8AC3E}">
        <p14:creationId xmlns:p14="http://schemas.microsoft.com/office/powerpoint/2010/main" val="165046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36600" y="780596"/>
                <a:ext cx="11165114" cy="5800085"/>
              </a:xfrm>
            </p:spPr>
            <p:txBody>
              <a:bodyPr>
                <a:normAutofit fontScale="92500" lnSpcReduction="10000"/>
              </a:bodyPr>
              <a:lstStyle/>
              <a:p>
                <a:r>
                  <a:rPr lang="en-US" dirty="0"/>
                  <a:t>Bản </a:t>
                </a:r>
                <a:r>
                  <a:rPr lang="en-US" dirty="0" err="1"/>
                  <a:t>mã</a:t>
                </a:r>
                <a:r>
                  <a:rPr lang="en-US" dirty="0"/>
                  <a:t> </a:t>
                </a:r>
                <a:r>
                  <a:rPr lang="en-US" dirty="0" err="1"/>
                  <a:t>nhị</a:t>
                </a:r>
                <a:r>
                  <a:rPr lang="en-US" dirty="0"/>
                  <a:t> </a:t>
                </a:r>
                <a:r>
                  <a:rPr lang="en-US" dirty="0" err="1"/>
                  <a:t>phân</a:t>
                </a:r>
                <a:r>
                  <a:rPr lang="en-US" dirty="0"/>
                  <a:t> </a:t>
                </a:r>
                <a:r>
                  <a:rPr lang="en-US" dirty="0" err="1"/>
                  <a:t>theo</a:t>
                </a:r>
                <a:r>
                  <a:rPr lang="en-US" dirty="0"/>
                  <a:t> b = (1,2,4,8,16)</a:t>
                </a:r>
              </a:p>
              <a:p>
                <a:endParaRPr lang="en-US" dirty="0"/>
              </a:p>
              <a:p>
                <a:endParaRPr lang="en-US" dirty="0"/>
              </a:p>
              <a:p>
                <a:endParaRPr lang="en-US" dirty="0"/>
              </a:p>
              <a:p>
                <a:endParaRPr lang="en-US" dirty="0"/>
              </a:p>
              <a:p>
                <a:endParaRPr lang="en-US" dirty="0"/>
              </a:p>
              <a:p>
                <a:r>
                  <a:rPr lang="pt-BR" b="1" dirty="0"/>
                  <a:t>a'</a:t>
                </a:r>
                <a:r>
                  <a:rPr lang="pt-BR" dirty="0"/>
                  <a:t> = (</a:t>
                </a:r>
                <a:r>
                  <a:rPr lang="pt-BR" b="1" dirty="0"/>
                  <a:t>1,</a:t>
                </a:r>
                <a:r>
                  <a:rPr lang="pt-BR" dirty="0"/>
                  <a:t> </a:t>
                </a:r>
                <a:r>
                  <a:rPr lang="pt-BR" b="1" dirty="0"/>
                  <a:t>3,</a:t>
                </a:r>
                <a:r>
                  <a:rPr lang="pt-BR" dirty="0"/>
                  <a:t> </a:t>
                </a:r>
                <a:r>
                  <a:rPr lang="pt-BR" b="1" dirty="0">
                    <a:solidFill>
                      <a:srgbClr val="FF0000"/>
                    </a:solidFill>
                  </a:rPr>
                  <a:t>5</a:t>
                </a:r>
                <a:r>
                  <a:rPr lang="pt-BR" b="1" dirty="0"/>
                  <a:t>,</a:t>
                </a:r>
                <a:r>
                  <a:rPr lang="pt-BR" dirty="0"/>
                  <a:t> </a:t>
                </a:r>
                <a:r>
                  <a:rPr lang="pt-BR" b="1" dirty="0"/>
                  <a:t>10,</a:t>
                </a:r>
                <a:r>
                  <a:rPr lang="pt-BR" dirty="0"/>
                  <a:t> </a:t>
                </a:r>
                <a:r>
                  <a:rPr lang="pt-BR" b="1" dirty="0"/>
                  <a:t>20)</a:t>
                </a:r>
                <a:r>
                  <a:rPr lang="pt-BR" dirty="0"/>
                  <a:t> chọn m = 40 &gt; 1+3+5+10+20 =39</a:t>
                </a:r>
              </a:p>
              <a:p>
                <a:r>
                  <a:rPr lang="pt-BR" dirty="0"/>
                  <a:t>Chọn </a:t>
                </a:r>
                <a14:m>
                  <m:oMath xmlns:m="http://schemas.openxmlformats.org/officeDocument/2006/math">
                    <m:r>
                      <a:rPr lang="pt-BR"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=3</m:t>
                    </m:r>
                  </m:oMath>
                </a14:m>
                <a:r>
                  <a:rPr lang="en-US" dirty="0"/>
                  <a:t> (</a:t>
                </a:r>
                <a:r>
                  <a:rPr lang="en-US" dirty="0" err="1"/>
                  <a:t>chọn</a:t>
                </a:r>
                <a:r>
                  <a:rPr lang="en-US" dirty="0"/>
                  <a:t> </a:t>
                </a:r>
                <a:r>
                  <a:rPr lang="en-US" dirty="0" err="1"/>
                  <a:t>một</a:t>
                </a:r>
                <a:r>
                  <a:rPr lang="en-US" dirty="0"/>
                  <a:t> </a:t>
                </a:r>
                <a:r>
                  <a:rPr lang="en-US" dirty="0" err="1"/>
                  <a:t>số</a:t>
                </a:r>
                <a:r>
                  <a:rPr lang="en-US" dirty="0"/>
                  <a:t> </a:t>
                </a:r>
                <a:r>
                  <a:rPr lang="en-US" dirty="0" err="1"/>
                  <a:t>nguyên</a:t>
                </a:r>
                <a:r>
                  <a:rPr lang="en-US" dirty="0"/>
                  <a:t> </a:t>
                </a:r>
                <a:r>
                  <a:rPr lang="en-US" dirty="0" err="1"/>
                  <a:t>tố</a:t>
                </a:r>
                <a:r>
                  <a:rPr lang="en-US" dirty="0"/>
                  <a:t> </a:t>
                </a:r>
                <a:r>
                  <a:rPr lang="en-US" dirty="0" err="1"/>
                  <a:t>với</a:t>
                </a:r>
                <a:r>
                  <a:rPr lang="en-US" dirty="0"/>
                  <a:t> m = 40)</a:t>
                </a:r>
              </a:p>
              <a:p>
                <a:r>
                  <a:rPr lang="en-US" dirty="0" err="1"/>
                  <a:t>Tính</a:t>
                </a:r>
                <a:r>
                  <a:rPr lang="en-US" dirty="0"/>
                  <a:t> </a:t>
                </a:r>
                <a:r>
                  <a:rPr lang="en-US" dirty="0" err="1"/>
                  <a:t>khóa</a:t>
                </a:r>
                <a:r>
                  <a:rPr lang="en-US" dirty="0"/>
                  <a:t> </a:t>
                </a:r>
                <a:r>
                  <a:rPr lang="en-US" dirty="0" err="1"/>
                  <a:t>công</a:t>
                </a:r>
                <a:r>
                  <a:rPr lang="en-US" dirty="0"/>
                  <a:t> </a:t>
                </a:r>
                <a:r>
                  <a:rPr lang="en-US" dirty="0" err="1"/>
                  <a:t>khai</a:t>
                </a:r>
                <a:r>
                  <a:rPr lang="en-US" dirty="0"/>
                  <a:t> </a:t>
                </a:r>
                <a:r>
                  <a:rPr lang="pt-BR" b="1" dirty="0"/>
                  <a:t>a = (3,</a:t>
                </a:r>
                <a:r>
                  <a:rPr lang="pt-BR" dirty="0"/>
                  <a:t> </a:t>
                </a:r>
                <a:r>
                  <a:rPr lang="pt-BR" b="1" dirty="0"/>
                  <a:t>9,</a:t>
                </a:r>
                <a:r>
                  <a:rPr lang="pt-BR" dirty="0"/>
                  <a:t> </a:t>
                </a:r>
                <a:r>
                  <a:rPr lang="pt-BR" b="1" dirty="0">
                    <a:solidFill>
                      <a:srgbClr val="FF0000"/>
                    </a:solidFill>
                  </a:rPr>
                  <a:t>15</a:t>
                </a:r>
                <a:r>
                  <a:rPr lang="pt-BR" b="1" dirty="0"/>
                  <a:t>,</a:t>
                </a:r>
                <a:r>
                  <a:rPr lang="pt-BR" dirty="0"/>
                  <a:t> </a:t>
                </a:r>
                <a:r>
                  <a:rPr lang="pt-BR" b="1" dirty="0"/>
                  <a:t>30,</a:t>
                </a:r>
                <a:r>
                  <a:rPr lang="pt-BR" dirty="0"/>
                  <a:t> </a:t>
                </a:r>
                <a:r>
                  <a:rPr lang="pt-BR" b="1" dirty="0"/>
                  <a:t>20</a:t>
                </a:r>
                <a:r>
                  <a:rPr lang="pt-BR" dirty="0"/>
                  <a:t>)</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5</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5</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a:rPr lang="en-US" b="0" i="1" smtClean="0">
                        <a:latin typeface="Cambria Math" panose="02040503050406030204" pitchFamily="18" charset="0"/>
                      </a:rPr>
                      <m:t>𝜔</m:t>
                    </m:r>
                    <m:r>
                      <a:rPr lang="en-US" b="0" i="1" smtClean="0">
                        <a:latin typeface="Cambria Math" panose="02040503050406030204" pitchFamily="18" charset="0"/>
                      </a:rPr>
                      <m:t>=20∗3=60=20 (</m:t>
                    </m:r>
                    <m:r>
                      <a:rPr lang="en-US" b="0" i="1" smtClean="0">
                        <a:latin typeface="Cambria Math" panose="02040503050406030204" pitchFamily="18" charset="0"/>
                      </a:rPr>
                      <m:t>𝑚𝑜𝑑</m:t>
                    </m:r>
                    <m:r>
                      <a:rPr lang="en-US" b="0" i="1" smtClean="0">
                        <a:latin typeface="Cambria Math" panose="02040503050406030204" pitchFamily="18" charset="0"/>
                      </a:rPr>
                      <m:t> 20)</m:t>
                    </m:r>
                  </m:oMath>
                </a14:m>
                <a:endParaRPr lang="pt-BR" dirty="0"/>
              </a:p>
              <a:p>
                <a:r>
                  <a:rPr lang="pt-BR" dirty="0"/>
                  <a:t>Bản mã thu được T = (9,0,48,27, 32,50)</a:t>
                </a:r>
              </a:p>
              <a:p>
                <a:r>
                  <a:rPr lang="pt-BR" dirty="0"/>
                  <a:t>Chữ số C: </a:t>
                </a:r>
                <a14:m>
                  <m:oMath xmlns:m="http://schemas.openxmlformats.org/officeDocument/2006/math">
                    <m:sSub>
                      <m:sSubPr>
                        <m:ctrlPr>
                          <a:rPr lang="pt-BR" i="1" dirty="0" smtClean="0">
                            <a:latin typeface="Cambria Math" panose="02040503050406030204" pitchFamily="18" charset="0"/>
                          </a:rPr>
                        </m:ctrlPr>
                      </m:sSubPr>
                      <m:e>
                        <m:r>
                          <a:rPr lang="pt-BR" i="1" dirty="0" smtClean="0">
                            <a:latin typeface="Cambria Math" panose="02040503050406030204" pitchFamily="18" charset="0"/>
                          </a:rPr>
                          <m:t>𝑋</m:t>
                        </m:r>
                      </m:e>
                      <m:sub>
                        <m:r>
                          <a:rPr lang="pt-BR" i="1" dirty="0" smtClean="0">
                            <a:latin typeface="Cambria Math" panose="02040503050406030204" pitchFamily="18" charset="0"/>
                          </a:rPr>
                          <m:t>𝐶</m:t>
                        </m:r>
                      </m:sub>
                    </m:sSub>
                    <m:r>
                      <a:rPr lang="pt-BR" i="1" dirty="0" smtClean="0">
                        <a:latin typeface="Cambria Math" panose="02040503050406030204" pitchFamily="18" charset="0"/>
                      </a:rPr>
                      <m:t> </m:t>
                    </m:r>
                  </m:oMath>
                </a14:m>
                <a:r>
                  <a:rPr lang="pt-BR" dirty="0"/>
                  <a:t> = (0,1,0,0,0)-&gt;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𝑇</m:t>
                        </m:r>
                      </m:e>
                      <m:sub>
                        <m:r>
                          <a:rPr lang="en-US" b="0" i="1" dirty="0" smtClean="0">
                            <a:latin typeface="Cambria Math" panose="02040503050406030204" pitchFamily="18" charset="0"/>
                          </a:rPr>
                          <m:t>𝐶</m:t>
                        </m:r>
                      </m:sub>
                    </m:sSub>
                    <m:r>
                      <a:rPr lang="en-US" b="0" i="1" dirty="0" smtClean="0">
                        <a:latin typeface="Cambria Math" panose="02040503050406030204" pitchFamily="18" charset="0"/>
                      </a:rPr>
                      <m:t>=3∗0+9∗1+15∗0+30∗0+20∗0=9</m:t>
                    </m:r>
                  </m:oMath>
                </a14:m>
                <a:endParaRPr lang="en-US" b="0" dirty="0"/>
              </a:p>
              <a:p>
                <a:r>
                  <a:rPr lang="en-US" dirty="0" err="1"/>
                  <a:t>Chữ</a:t>
                </a:r>
                <a:r>
                  <a:rPr lang="en-US" dirty="0"/>
                  <a:t> </a:t>
                </a:r>
                <a:r>
                  <a:rPr lang="en-US" dirty="0" err="1"/>
                  <a:t>số</a:t>
                </a:r>
                <a:r>
                  <a:rPr lang="en-US" dirty="0"/>
                  <a:t> N: </a:t>
                </a:r>
                <a14:m>
                  <m:oMath xmlns:m="http://schemas.openxmlformats.org/officeDocument/2006/math">
                    <m:sSub>
                      <m:sSubPr>
                        <m:ctrlPr>
                          <a:rPr lang="pt-BR" i="1" dirty="0">
                            <a:latin typeface="Cambria Math" panose="02040503050406030204" pitchFamily="18" charset="0"/>
                          </a:rPr>
                        </m:ctrlPr>
                      </m:sSubPr>
                      <m:e>
                        <m:r>
                          <a:rPr lang="pt-BR" i="1" dirty="0">
                            <a:latin typeface="Cambria Math" panose="02040503050406030204" pitchFamily="18" charset="0"/>
                          </a:rPr>
                          <m:t>𝑋</m:t>
                        </m:r>
                      </m:e>
                      <m:sub>
                        <m:r>
                          <a:rPr lang="en-US" b="0" i="1" dirty="0" smtClean="0">
                            <a:latin typeface="Cambria Math" panose="02040503050406030204" pitchFamily="18" charset="0"/>
                          </a:rPr>
                          <m:t>𝑁</m:t>
                        </m:r>
                      </m:sub>
                    </m:sSub>
                    <m:r>
                      <a:rPr lang="en-US" b="0" i="1" dirty="0" smtClean="0">
                        <a:latin typeface="Cambria Math" panose="02040503050406030204" pitchFamily="18" charset="0"/>
                      </a:rPr>
                      <m:t>= …..</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36600" y="780596"/>
                <a:ext cx="11165114" cy="5800085"/>
              </a:xfrm>
              <a:blipFill>
                <a:blip r:embed="rId3"/>
                <a:stretch>
                  <a:fillRect l="-874" t="-2101" b="-2521"/>
                </a:stretch>
              </a:blipFill>
            </p:spPr>
            <p:txBody>
              <a:bodyPr/>
              <a:lstStyle/>
              <a:p>
                <a:r>
                  <a:rPr lang="en-US">
                    <a:noFill/>
                  </a:rPr>
                  <a:t> </a:t>
                </a:r>
              </a:p>
            </p:txBody>
          </p:sp>
        </mc:Fallback>
      </mc:AlternateContent>
      <p:sp>
        <p:nvSpPr>
          <p:cNvPr id="5" name="Title 1"/>
          <p:cNvSpPr txBox="1">
            <a:spLocks/>
          </p:cNvSpPr>
          <p:nvPr/>
        </p:nvSpPr>
        <p:spPr>
          <a:xfrm>
            <a:off x="736600" y="0"/>
            <a:ext cx="10515600" cy="595086"/>
          </a:xfrm>
          <a:prstGeom prst="rect">
            <a:avLst/>
          </a:prstGeom>
          <a:solidFill>
            <a:srgbClr val="92D050"/>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latin typeface="Times New Roman" panose="02020603050405020304" pitchFamily="18" charset="0"/>
                <a:cs typeface="Times New Roman" panose="02020603050405020304" pitchFamily="18" charset="0"/>
              </a:rPr>
              <a:t>Ví dụ</a:t>
            </a:r>
            <a:endParaRPr lang="en-US"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7F2A68C-6992-4FCF-A82D-78337CD1A2FA}"/>
              </a:ext>
            </a:extLst>
          </p:cNvPr>
          <p:cNvPicPr>
            <a:picLocks noChangeAspect="1"/>
          </p:cNvPicPr>
          <p:nvPr/>
        </p:nvPicPr>
        <p:blipFill>
          <a:blip r:embed="rId4"/>
          <a:stretch>
            <a:fillRect/>
          </a:stretch>
        </p:blipFill>
        <p:spPr>
          <a:xfrm>
            <a:off x="914401" y="1208941"/>
            <a:ext cx="9031458" cy="2096967"/>
          </a:xfrm>
          <a:prstGeom prst="rect">
            <a:avLst/>
          </a:prstGeom>
        </p:spPr>
      </p:pic>
    </p:spTree>
    <p:extLst>
      <p:ext uri="{BB962C8B-B14F-4D97-AF65-F5344CB8AC3E}">
        <p14:creationId xmlns:p14="http://schemas.microsoft.com/office/powerpoint/2010/main" val="1239257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36600" y="794479"/>
                <a:ext cx="10515600" cy="5382484"/>
              </a:xfrm>
            </p:spPr>
            <p:txBody>
              <a:bodyPr/>
              <a:lstStyle/>
              <a:p>
                <a:r>
                  <a:rPr lang="en-US" dirty="0"/>
                  <a:t>Giải </a:t>
                </a:r>
                <a:r>
                  <a:rPr lang="en-US" dirty="0" err="1"/>
                  <a:t>mã</a:t>
                </a:r>
                <a:r>
                  <a:rPr lang="en-US" dirty="0"/>
                  <a:t> </a:t>
                </a:r>
                <a:r>
                  <a:rPr lang="pt-BR" dirty="0"/>
                  <a:t>Bản mã thu được T = (</a:t>
                </a:r>
                <a:r>
                  <a:rPr lang="pt-BR" dirty="0">
                    <a:solidFill>
                      <a:srgbClr val="FF0000"/>
                    </a:solidFill>
                  </a:rPr>
                  <a:t>9</a:t>
                </a:r>
                <a:r>
                  <a:rPr lang="pt-BR" dirty="0"/>
                  <a:t>,0,48,</a:t>
                </a:r>
                <a:r>
                  <a:rPr lang="pt-BR" dirty="0">
                    <a:solidFill>
                      <a:srgbClr val="FF0000"/>
                    </a:solidFill>
                  </a:rPr>
                  <a:t>27</a:t>
                </a:r>
                <a:r>
                  <a:rPr lang="pt-BR" dirty="0"/>
                  <a:t>, 32,50)</a:t>
                </a:r>
              </a:p>
              <a:p>
                <a:r>
                  <a:rPr lang="pt-BR" dirty="0"/>
                  <a:t>Từ </a:t>
                </a:r>
                <a14:m>
                  <m:oMath xmlns:m="http://schemas.openxmlformats.org/officeDocument/2006/math">
                    <m:r>
                      <a:rPr lang="pt-BR"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=3</m:t>
                    </m:r>
                  </m:oMath>
                </a14:m>
                <a:r>
                  <a:rPr lang="en-US" dirty="0"/>
                  <a:t> ta </a:t>
                </a:r>
                <a:r>
                  <a:rPr lang="en-US" dirty="0" err="1"/>
                  <a:t>tính</a:t>
                </a:r>
                <a:r>
                  <a:rPr lang="en-US" dirty="0"/>
                  <a:t> </a:t>
                </a:r>
                <a:r>
                  <a:rPr lang="en-US" dirty="0" err="1"/>
                  <a:t>được</a:t>
                </a:r>
                <a:r>
                  <a:rPr lang="en-US" dirty="0"/>
                  <a:t>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𝜔</m:t>
                        </m:r>
                      </m:e>
                      <m:sup>
                        <m:r>
                          <a:rPr lang="en-US" b="0" i="1" smtClean="0">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=27 </m:t>
                    </m:r>
                  </m:oMath>
                </a14:m>
                <a:r>
                  <a:rPr lang="en-US" dirty="0"/>
                  <a:t> </a:t>
                </a:r>
              </a:p>
              <a:p>
                <a:pPr marL="0" indent="0">
                  <a:buNone/>
                </a:pPr>
                <a:r>
                  <a:rPr lang="en-US" dirty="0"/>
                  <a:t>             </a:t>
                </a:r>
                <a:r>
                  <a:rPr lang="en-US" dirty="0" err="1"/>
                  <a:t>vì</a:t>
                </a:r>
                <a:r>
                  <a:rPr lang="en-US" dirty="0"/>
                  <a:t> </a:t>
                </a:r>
                <a14:m>
                  <m:oMath xmlns:m="http://schemas.openxmlformats.org/officeDocument/2006/math">
                    <m:r>
                      <a:rPr lang="pt-BR" i="1">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𝜔</m:t>
                        </m:r>
                      </m:e>
                      <m:sup>
                        <m:r>
                          <a:rPr lang="en-US" b="0" i="1" smtClean="0">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=3∗27=81 ≡1 (</m:t>
                    </m:r>
                    <m:r>
                      <a:rPr lang="en-US" b="0" i="1" smtClean="0">
                        <a:latin typeface="Cambria Math" panose="02040503050406030204" pitchFamily="18" charset="0"/>
                        <a:ea typeface="Cambria Math" panose="02040503050406030204" pitchFamily="18" charset="0"/>
                      </a:rPr>
                      <m:t>𝑚𝑜𝑑</m:t>
                    </m:r>
                    <m:r>
                      <a:rPr lang="en-US" b="0" i="1" smtClean="0">
                        <a:latin typeface="Cambria Math" panose="02040503050406030204" pitchFamily="18" charset="0"/>
                        <a:ea typeface="Cambria Math" panose="02040503050406030204" pitchFamily="18" charset="0"/>
                      </a:rPr>
                      <m:t> 40)</m:t>
                    </m:r>
                  </m:oMath>
                </a14:m>
                <a:endParaRPr lang="en-US" dirty="0"/>
              </a:p>
              <a:p>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1</m:t>
                        </m:r>
                      </m:sub>
                    </m:sSub>
                    <m:r>
                      <a:rPr lang="en-US" b="0" i="1" smtClean="0">
                        <a:solidFill>
                          <a:srgbClr val="FF0000"/>
                        </a:solidFill>
                        <a:latin typeface="Cambria Math" panose="02040503050406030204" pitchFamily="18" charset="0"/>
                      </a:rPr>
                      <m:t>=9</m:t>
                    </m:r>
                  </m:oMath>
                </a14:m>
                <a:r>
                  <a:rPr lang="en-US" dirty="0">
                    <a:solidFill>
                      <a:srgbClr val="FF0000"/>
                    </a:solidFill>
                  </a:rPr>
                  <a:t> </a:t>
                </a:r>
                <a:r>
                  <a:rPr lang="en-US" dirty="0"/>
                  <a:t>Ta </a:t>
                </a:r>
                <a:r>
                  <a:rPr lang="en-US" dirty="0" err="1"/>
                  <a:t>có</a:t>
                </a:r>
                <a:r>
                  <a:rPr lang="en-US" dirty="0"/>
                  <a:t> </a:t>
                </a:r>
                <a14:m>
                  <m:oMath xmlns:m="http://schemas.openxmlformats.org/officeDocument/2006/math">
                    <m:sSubSup>
                      <m:sSubSupPr>
                        <m:ctrlPr>
                          <a:rPr lang="en-US" b="0" i="1" smtClean="0">
                            <a:latin typeface="Cambria Math" panose="02040503050406030204" pitchFamily="18" charset="0"/>
                          </a:rPr>
                        </m:ctrlPr>
                      </m:sSubSupPr>
                      <m:e>
                        <m:r>
                          <a:rPr lang="en-US" i="1">
                            <a:latin typeface="Cambria Math" panose="02040503050406030204" pitchFamily="18" charset="0"/>
                          </a:rPr>
                          <m:t>𝑇</m:t>
                        </m:r>
                      </m:e>
                      <m:sub>
                        <m:r>
                          <a:rPr lang="en-US" i="1">
                            <a:latin typeface="Cambria Math" panose="02040503050406030204" pitchFamily="18" charset="0"/>
                          </a:rPr>
                          <m:t>1</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𝜔</m:t>
                        </m:r>
                      </m:e>
                      <m:sup>
                        <m:r>
                          <a:rPr lang="en-US" b="0" i="1" smtClean="0">
                            <a:latin typeface="Cambria Math" panose="02040503050406030204" pitchFamily="18" charset="0"/>
                          </a:rPr>
                          <m:t>−1</m:t>
                        </m:r>
                      </m:sup>
                    </m:sSup>
                    <m:r>
                      <a:rPr lang="en-US" b="0" i="1" smtClean="0">
                        <a:latin typeface="Cambria Math" panose="02040503050406030204" pitchFamily="18" charset="0"/>
                      </a:rPr>
                      <m:t>=9∗27=243</m:t>
                    </m:r>
                    <m:r>
                      <a:rPr lang="en-US" b="0" i="1" smtClean="0">
                        <a:latin typeface="Cambria Math" panose="02040503050406030204" pitchFamily="18" charset="0"/>
                        <a:ea typeface="Cambria Math" panose="02040503050406030204" pitchFamily="18" charset="0"/>
                      </a:rPr>
                      <m:t>≡3 (</m:t>
                    </m:r>
                    <m:r>
                      <a:rPr lang="en-US" b="0" i="1" smtClean="0">
                        <a:latin typeface="Cambria Math" panose="02040503050406030204" pitchFamily="18" charset="0"/>
                        <a:ea typeface="Cambria Math" panose="02040503050406030204" pitchFamily="18" charset="0"/>
                      </a:rPr>
                      <m:t>𝑚𝑜𝑑</m:t>
                    </m:r>
                    <m:r>
                      <a:rPr lang="en-US" b="0" i="1" smtClean="0">
                        <a:latin typeface="Cambria Math" panose="02040503050406030204" pitchFamily="18" charset="0"/>
                        <a:ea typeface="Cambria Math" panose="02040503050406030204" pitchFamily="18" charset="0"/>
                      </a:rPr>
                      <m:t> 40)</m:t>
                    </m:r>
                  </m:oMath>
                </a14:m>
                <a:endParaRPr lang="en-US" dirty="0"/>
              </a:p>
              <a:p>
                <a:pPr marL="0" indent="0">
                  <a:buNone/>
                </a:pPr>
                <a:r>
                  <a:rPr lang="en-US" dirty="0" err="1"/>
                  <a:t>Bộ</a:t>
                </a:r>
                <a:r>
                  <a:rPr lang="en-US" dirty="0"/>
                  <a:t> </a:t>
                </a:r>
                <a:r>
                  <a:rPr lang="en-US" dirty="0" err="1"/>
                  <a:t>nhị</a:t>
                </a:r>
                <a:r>
                  <a:rPr lang="en-US" dirty="0"/>
                  <a:t> </a:t>
                </a:r>
                <a:r>
                  <a:rPr lang="en-US" dirty="0" err="1"/>
                  <a:t>phân</a:t>
                </a:r>
                <a:r>
                  <a:rPr lang="en-US" dirty="0"/>
                  <a:t> </a:t>
                </a:r>
                <a:r>
                  <a:rPr lang="en-US" dirty="0" err="1"/>
                  <a:t>tương</a:t>
                </a:r>
                <a:r>
                  <a:rPr lang="en-US" dirty="0"/>
                  <a:t> </a:t>
                </a:r>
                <a:r>
                  <a:rPr lang="en-US" dirty="0" err="1"/>
                  <a:t>ứng</a:t>
                </a:r>
                <a:r>
                  <a:rPr lang="en-US" dirty="0"/>
                  <a:t> </a:t>
                </a:r>
                <a:r>
                  <a:rPr lang="en-US" dirty="0" err="1"/>
                  <a:t>với</a:t>
                </a:r>
                <a:r>
                  <a:rPr lang="en-US" dirty="0"/>
                  <a:t> </a:t>
                </a:r>
                <a:r>
                  <a:rPr lang="pt-BR" b="1" dirty="0"/>
                  <a:t>a'</a:t>
                </a:r>
                <a:r>
                  <a:rPr lang="pt-BR" dirty="0"/>
                  <a:t> = (</a:t>
                </a:r>
                <a:r>
                  <a:rPr lang="pt-BR" b="1" dirty="0"/>
                  <a:t>1,</a:t>
                </a:r>
                <a:r>
                  <a:rPr lang="pt-BR" dirty="0"/>
                  <a:t> </a:t>
                </a:r>
                <a:r>
                  <a:rPr lang="pt-BR" b="1" dirty="0"/>
                  <a:t>3,</a:t>
                </a:r>
                <a:r>
                  <a:rPr lang="pt-BR" dirty="0"/>
                  <a:t> </a:t>
                </a:r>
                <a:r>
                  <a:rPr lang="pt-BR" b="1" dirty="0"/>
                  <a:t>5,</a:t>
                </a:r>
                <a:r>
                  <a:rPr lang="pt-BR" dirty="0"/>
                  <a:t> </a:t>
                </a:r>
                <a:r>
                  <a:rPr lang="pt-BR" b="1" dirty="0"/>
                  <a:t>10,</a:t>
                </a:r>
                <a:r>
                  <a:rPr lang="pt-BR" dirty="0"/>
                  <a:t> </a:t>
                </a:r>
                <a:r>
                  <a:rPr lang="pt-BR" b="1" dirty="0"/>
                  <a:t>20)</a:t>
                </a:r>
                <a:r>
                  <a:rPr lang="pt-BR" dirty="0"/>
                  <a:t>  là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1</m:t>
                        </m:r>
                      </m:sup>
                    </m:sSup>
                    <m:r>
                      <a:rPr lang="en-US" b="0" i="1" smtClean="0">
                        <a:latin typeface="Cambria Math" panose="02040503050406030204" pitchFamily="18" charset="0"/>
                      </a:rPr>
                      <m:t>=(0,1,0,0,0)</m:t>
                    </m:r>
                  </m:oMath>
                </a14:m>
                <a:r>
                  <a:rPr lang="en-US" dirty="0"/>
                  <a:t> </a:t>
                </a:r>
                <a:r>
                  <a:rPr lang="en-US" dirty="0" err="1"/>
                  <a:t>tính</a:t>
                </a:r>
                <a:r>
                  <a:rPr lang="en-US" dirty="0"/>
                  <a:t> </a:t>
                </a:r>
                <a:r>
                  <a:rPr lang="en-US" dirty="0" err="1"/>
                  <a:t>theo</a:t>
                </a:r>
                <a:r>
                  <a:rPr lang="en-US" dirty="0"/>
                  <a:t> b = (1,2,4,8,16) </a:t>
                </a:r>
                <a:r>
                  <a:rPr lang="en-US" dirty="0" err="1"/>
                  <a:t>là</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oMath>
                </a14:m>
                <a:r>
                  <a:rPr lang="en-US" dirty="0"/>
                  <a:t> = 2 </a:t>
                </a:r>
                <a:r>
                  <a:rPr lang="en-US" dirty="0" err="1"/>
                  <a:t>ứng</a:t>
                </a:r>
                <a:r>
                  <a:rPr lang="en-US" dirty="0"/>
                  <a:t> </a:t>
                </a:r>
                <a:r>
                  <a:rPr lang="en-US" dirty="0" err="1"/>
                  <a:t>với</a:t>
                </a:r>
                <a:r>
                  <a:rPr lang="en-US" dirty="0"/>
                  <a:t> </a:t>
                </a:r>
                <a:r>
                  <a:rPr lang="en-US" dirty="0" err="1"/>
                  <a:t>chữ</a:t>
                </a:r>
                <a:r>
                  <a:rPr lang="en-US" dirty="0"/>
                  <a:t> </a:t>
                </a:r>
                <a:r>
                  <a:rPr lang="en-US" dirty="0" err="1"/>
                  <a:t>cái</a:t>
                </a:r>
                <a:r>
                  <a:rPr lang="en-US" dirty="0"/>
                  <a:t> C</a:t>
                </a:r>
              </a:p>
              <a:p>
                <a:pPr marL="0" indent="0">
                  <a:buNone/>
                </a:pPr>
                <a:r>
                  <a:rPr lang="en-US" dirty="0" err="1"/>
                  <a:t>Tương</a:t>
                </a:r>
                <a:r>
                  <a:rPr lang="en-US" dirty="0"/>
                  <a:t> </a:t>
                </a:r>
                <a:r>
                  <a:rPr lang="en-US" dirty="0" err="1"/>
                  <a:t>ứng</a:t>
                </a:r>
                <a:r>
                  <a:rPr lang="en-US" dirty="0"/>
                  <a:t> </a:t>
                </a:r>
                <a:r>
                  <a:rPr lang="en-US" dirty="0" err="1"/>
                  <a:t>với</a:t>
                </a:r>
                <a:r>
                  <a:rPr lang="en-US" dirty="0"/>
                  <a:t> </a:t>
                </a:r>
                <a:r>
                  <a:rPr lang="en-US" dirty="0" err="1"/>
                  <a:t>các</a:t>
                </a:r>
                <a:r>
                  <a:rPr lang="en-US" dirty="0"/>
                  <a:t> </a:t>
                </a:r>
                <a:r>
                  <a:rPr lang="en-US" dirty="0" err="1"/>
                  <a:t>kí</a:t>
                </a:r>
                <a:r>
                  <a:rPr lang="en-US" dirty="0"/>
                  <a:t> </a:t>
                </a:r>
                <a:r>
                  <a:rPr lang="en-US" dirty="0" err="1"/>
                  <a:t>tự</a:t>
                </a:r>
                <a:r>
                  <a:rPr lang="en-US" dirty="0"/>
                  <a:t> </a:t>
                </a:r>
                <a:r>
                  <a:rPr lang="en-US" dirty="0" err="1"/>
                  <a:t>khác</a:t>
                </a:r>
                <a:r>
                  <a:rPr lang="en-US" dirty="0"/>
                  <a:t> </a:t>
                </a:r>
                <a:r>
                  <a:rPr lang="en-US" dirty="0" err="1"/>
                  <a:t>làm</a:t>
                </a:r>
                <a:r>
                  <a:rPr lang="en-US" dirty="0"/>
                  <a:t> </a:t>
                </a:r>
                <a:r>
                  <a:rPr lang="en-US" dirty="0" err="1"/>
                  <a:t>tương</a:t>
                </a:r>
                <a:r>
                  <a:rPr lang="en-US" dirty="0"/>
                  <a:t> </a:t>
                </a:r>
                <a:r>
                  <a:rPr lang="en-US" dirty="0" err="1"/>
                  <a:t>tự</a:t>
                </a:r>
                <a:r>
                  <a:rPr lang="en-US" dirty="0"/>
                  <a:t>. </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3</m:t>
                        </m:r>
                      </m:sub>
                    </m:sSub>
                    <m:r>
                      <a:rPr lang="en-US" b="0" i="1" smtClean="0">
                        <a:latin typeface="Cambria Math" panose="02040503050406030204" pitchFamily="18" charset="0"/>
                      </a:rPr>
                      <m:t>=48→</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𝑇</m:t>
                        </m:r>
                      </m:e>
                      <m:sub>
                        <m:r>
                          <a:rPr lang="en-US" b="0" i="1" smtClean="0">
                            <a:latin typeface="Cambria Math" panose="02040503050406030204" pitchFamily="18" charset="0"/>
                          </a:rPr>
                          <m:t>3</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3</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𝜔</m:t>
                        </m:r>
                      </m:e>
                      <m:sup>
                        <m:r>
                          <a:rPr lang="en-US" b="0" i="1" smtClean="0">
                            <a:latin typeface="Cambria Math" panose="02040503050406030204" pitchFamily="18" charset="0"/>
                          </a:rPr>
                          <m:t>−1</m:t>
                        </m:r>
                      </m:sup>
                    </m:sSup>
                    <m:r>
                      <a:rPr lang="en-US" b="0" i="1" smtClean="0">
                        <a:latin typeface="Cambria Math" panose="02040503050406030204" pitchFamily="18" charset="0"/>
                      </a:rPr>
                      <m:t>=48∗27(</m:t>
                    </m:r>
                    <m:r>
                      <a:rPr lang="en-US" b="0" i="1" smtClean="0">
                        <a:latin typeface="Cambria Math" panose="02040503050406030204" pitchFamily="18" charset="0"/>
                      </a:rPr>
                      <m:t>𝑚𝑜𝑑</m:t>
                    </m:r>
                    <m:r>
                      <a:rPr lang="en-US" b="0" i="1" smtClean="0">
                        <a:latin typeface="Cambria Math" panose="02040503050406030204" pitchFamily="18" charset="0"/>
                      </a:rPr>
                      <m:t> 40)=16 (</m:t>
                    </m:r>
                    <m:r>
                      <a:rPr lang="en-US" b="0" i="1" smtClean="0">
                        <a:latin typeface="Cambria Math" panose="02040503050406030204" pitchFamily="18" charset="0"/>
                      </a:rPr>
                      <m:t>𝑚𝑜𝑑</m:t>
                    </m:r>
                    <m:r>
                      <a:rPr lang="en-US" b="0" i="1" smtClean="0">
                        <a:latin typeface="Cambria Math" panose="02040503050406030204" pitchFamily="18" charset="0"/>
                      </a:rPr>
                      <m:t> 40)</m:t>
                    </m:r>
                  </m:oMath>
                </a14:m>
                <a:endParaRPr lang="en-US" dirty="0"/>
              </a:p>
              <a:p>
                <a:pPr marL="0" indent="0">
                  <a:buNone/>
                </a:pPr>
                <a:r>
                  <a:rPr lang="en-US" dirty="0" err="1"/>
                  <a:t>Trong</a:t>
                </a:r>
                <a:r>
                  <a:rPr lang="en-US" dirty="0"/>
                  <a:t> </a:t>
                </a:r>
                <a:r>
                  <a:rPr lang="en-US" dirty="0" err="1"/>
                  <a:t>hệ</a:t>
                </a:r>
                <a:r>
                  <a:rPr lang="en-US" dirty="0"/>
                  <a:t> </a:t>
                </a:r>
                <a:r>
                  <a:rPr lang="pt-BR" b="1" dirty="0"/>
                  <a:t>a'</a:t>
                </a:r>
                <a:r>
                  <a:rPr lang="pt-BR" dirty="0"/>
                  <a:t> = (</a:t>
                </a:r>
                <a:r>
                  <a:rPr lang="pt-BR" b="1" dirty="0"/>
                  <a:t>1,</a:t>
                </a:r>
                <a:r>
                  <a:rPr lang="pt-BR" dirty="0"/>
                  <a:t> </a:t>
                </a:r>
                <a:r>
                  <a:rPr lang="pt-BR" b="1" dirty="0"/>
                  <a:t>3,</a:t>
                </a:r>
                <a:r>
                  <a:rPr lang="pt-BR" dirty="0"/>
                  <a:t> </a:t>
                </a:r>
                <a:r>
                  <a:rPr lang="pt-BR" b="1" dirty="0"/>
                  <a:t>5,</a:t>
                </a:r>
                <a:r>
                  <a:rPr lang="pt-BR" dirty="0"/>
                  <a:t> </a:t>
                </a:r>
                <a:r>
                  <a:rPr lang="pt-BR" b="1" dirty="0"/>
                  <a:t>10,</a:t>
                </a:r>
                <a:r>
                  <a:rPr lang="pt-BR" dirty="0"/>
                  <a:t> </a:t>
                </a:r>
                <a:r>
                  <a:rPr lang="pt-BR" b="1" dirty="0"/>
                  <a:t>20)</a:t>
                </a:r>
                <a:r>
                  <a:rPr lang="pt-BR" dirty="0"/>
                  <a:t>  có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3</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1,0,1,1,0</m:t>
                        </m:r>
                      </m:e>
                    </m:d>
                  </m:oMath>
                </a14:m>
                <a:endParaRPr lang="en-US" b="0" dirty="0"/>
              </a:p>
              <a:p>
                <a:pPr marL="0" indent="0">
                  <a:buNone/>
                </a:pPr>
                <a:r>
                  <a:rPr lang="en-US" dirty="0" err="1"/>
                  <a:t>Trong</a:t>
                </a:r>
                <a:r>
                  <a:rPr lang="en-US" dirty="0"/>
                  <a:t> </a:t>
                </a:r>
                <a:r>
                  <a:rPr lang="en-US" dirty="0" err="1"/>
                  <a:t>hệ</a:t>
                </a:r>
                <a:r>
                  <a:rPr lang="en-US" dirty="0"/>
                  <a:t> b = (1,2,4,8,16)  </a:t>
                </a:r>
                <a:r>
                  <a:rPr lang="en-US" dirty="0" err="1"/>
                  <a:t>là</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3</m:t>
                        </m:r>
                      </m:sub>
                    </m:sSub>
                  </m:oMath>
                </a14:m>
                <a:r>
                  <a:rPr lang="en-US" dirty="0"/>
                  <a:t> =13 </a:t>
                </a:r>
                <a:r>
                  <a:rPr lang="en-US" dirty="0" err="1"/>
                  <a:t>tương</a:t>
                </a:r>
                <a:r>
                  <a:rPr lang="en-US" dirty="0"/>
                  <a:t> </a:t>
                </a:r>
                <a:r>
                  <a:rPr lang="en-US" dirty="0" err="1"/>
                  <a:t>ứng</a:t>
                </a:r>
                <a:r>
                  <a:rPr lang="en-US" dirty="0"/>
                  <a:t> </a:t>
                </a:r>
                <a:r>
                  <a:rPr lang="en-US" dirty="0" err="1"/>
                  <a:t>với</a:t>
                </a:r>
                <a:r>
                  <a:rPr lang="en-US" dirty="0"/>
                  <a:t> </a:t>
                </a:r>
                <a:r>
                  <a:rPr lang="en-US" dirty="0" err="1"/>
                  <a:t>chữ</a:t>
                </a:r>
                <a:r>
                  <a:rPr lang="en-US" dirty="0"/>
                  <a:t> N.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36600" y="794479"/>
                <a:ext cx="10515600" cy="5382484"/>
              </a:xfrm>
              <a:blipFill>
                <a:blip r:embed="rId2"/>
                <a:stretch>
                  <a:fillRect l="-1217" t="-1812" r="-928"/>
                </a:stretch>
              </a:blipFill>
            </p:spPr>
            <p:txBody>
              <a:bodyPr/>
              <a:lstStyle/>
              <a:p>
                <a:r>
                  <a:rPr lang="en-US">
                    <a:noFill/>
                  </a:rPr>
                  <a:t> </a:t>
                </a:r>
              </a:p>
            </p:txBody>
          </p:sp>
        </mc:Fallback>
      </mc:AlternateContent>
      <p:sp>
        <p:nvSpPr>
          <p:cNvPr id="4" name="Title 1"/>
          <p:cNvSpPr txBox="1">
            <a:spLocks/>
          </p:cNvSpPr>
          <p:nvPr/>
        </p:nvSpPr>
        <p:spPr>
          <a:xfrm>
            <a:off x="736600" y="0"/>
            <a:ext cx="10515600" cy="595086"/>
          </a:xfrm>
          <a:prstGeom prst="rect">
            <a:avLst/>
          </a:prstGeom>
          <a:solidFill>
            <a:srgbClr val="92D050"/>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latin typeface="Times New Roman" panose="02020603050405020304" pitchFamily="18" charset="0"/>
                <a:cs typeface="Times New Roman" panose="02020603050405020304" pitchFamily="18" charset="0"/>
              </a:rPr>
              <a:t>Ví dụ</a:t>
            </a:r>
            <a:endParaRPr lang="en-US"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9187543" y="3485721"/>
            <a:ext cx="2789598" cy="2691242"/>
          </a:xfrm>
          <a:prstGeom prst="rect">
            <a:avLst/>
          </a:prstGeom>
        </p:spPr>
      </p:pic>
    </p:spTree>
    <p:extLst>
      <p:ext uri="{BB962C8B-B14F-4D97-AF65-F5344CB8AC3E}">
        <p14:creationId xmlns:p14="http://schemas.microsoft.com/office/powerpoint/2010/main" val="141541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fade">
                                      <p:cBhvr>
                                        <p:cTn id="61" dur="1000"/>
                                        <p:tgtEl>
                                          <p:spTgt spid="5"/>
                                        </p:tgtEl>
                                      </p:cBhvr>
                                    </p:animEffect>
                                    <p:anim calcmode="lin" valueType="num">
                                      <p:cBhvr>
                                        <p:cTn id="62" dur="1000" fill="hold"/>
                                        <p:tgtEl>
                                          <p:spTgt spid="5"/>
                                        </p:tgtEl>
                                        <p:attrNameLst>
                                          <p:attrName>ppt_x</p:attrName>
                                        </p:attrNameLst>
                                      </p:cBhvr>
                                      <p:tavLst>
                                        <p:tav tm="0">
                                          <p:val>
                                            <p:strVal val="#ppt_x"/>
                                          </p:val>
                                        </p:tav>
                                        <p:tav tm="100000">
                                          <p:val>
                                            <p:strVal val="#ppt_x"/>
                                          </p:val>
                                        </p:tav>
                                      </p:tavLst>
                                    </p:anim>
                                    <p:anim calcmode="lin" valueType="num">
                                      <p:cBhvr>
                                        <p:cTn id="6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8687"/>
            <a:ext cx="10515600" cy="841828"/>
          </a:xfrm>
          <a:solidFill>
            <a:srgbClr val="92D050"/>
          </a:solidFill>
        </p:spPr>
        <p:txBody>
          <a:bodyPr>
            <a:normAutofit/>
          </a:bodyPr>
          <a:lstStyle/>
          <a:p>
            <a:pPr algn="ctr"/>
            <a:r>
              <a:rPr lang="en-US" b="1" dirty="0" err="1"/>
              <a:t>Bài</a:t>
            </a:r>
            <a:r>
              <a:rPr lang="en-US" b="1" dirty="0"/>
              <a:t> </a:t>
            </a:r>
            <a:r>
              <a:rPr lang="en-US" b="1" dirty="0" err="1"/>
              <a:t>tập</a:t>
            </a:r>
            <a:r>
              <a:rPr lang="en-US" b="1" dirty="0"/>
              <a:t> </a:t>
            </a:r>
            <a:r>
              <a:rPr lang="en-US" b="1" dirty="0" err="1"/>
              <a:t>Hệ</a:t>
            </a:r>
            <a:r>
              <a:rPr lang="en-US" b="1" dirty="0"/>
              <a:t> </a:t>
            </a:r>
            <a:r>
              <a:rPr lang="en-US" b="1" dirty="0" err="1"/>
              <a:t>mã</a:t>
            </a:r>
            <a:r>
              <a:rPr lang="en-US" b="1" dirty="0"/>
              <a:t> </a:t>
            </a:r>
            <a:r>
              <a:rPr lang="en-US" b="1" dirty="0" err="1"/>
              <a:t>Merkle</a:t>
            </a:r>
            <a:r>
              <a:rPr lang="en-US" b="1" dirty="0"/>
              <a:t>-Bellman </a:t>
            </a:r>
          </a:p>
        </p:txBody>
      </p:sp>
      <p:sp>
        <p:nvSpPr>
          <p:cNvPr id="3" name="Content Placeholder 2"/>
          <p:cNvSpPr>
            <a:spLocks noGrp="1"/>
          </p:cNvSpPr>
          <p:nvPr>
            <p:ph idx="1"/>
          </p:nvPr>
        </p:nvSpPr>
        <p:spPr>
          <a:xfrm>
            <a:off x="838200" y="1378857"/>
            <a:ext cx="10515600" cy="4798106"/>
          </a:xfrm>
        </p:spPr>
        <p:txBody>
          <a:bodyPr/>
          <a:lstStyle/>
          <a:p>
            <a:pPr marL="0" indent="0">
              <a:buNone/>
            </a:pPr>
            <a:r>
              <a:rPr lang="en-US" dirty="0" err="1"/>
              <a:t>Bài</a:t>
            </a:r>
            <a:r>
              <a:rPr lang="en-US" dirty="0"/>
              <a:t> </a:t>
            </a:r>
            <a:r>
              <a:rPr lang="en-US" dirty="0" err="1"/>
              <a:t>tập</a:t>
            </a:r>
            <a:r>
              <a:rPr lang="en-US" dirty="0"/>
              <a:t> </a:t>
            </a:r>
            <a:r>
              <a:rPr lang="en-US" dirty="0" err="1"/>
              <a:t>hệ</a:t>
            </a:r>
            <a:r>
              <a:rPr lang="en-US" dirty="0"/>
              <a:t> </a:t>
            </a:r>
            <a:r>
              <a:rPr lang="en-US" dirty="0" err="1"/>
              <a:t>mã</a:t>
            </a:r>
            <a:r>
              <a:rPr lang="en-US" dirty="0"/>
              <a:t> </a:t>
            </a:r>
            <a:r>
              <a:rPr lang="en-US" dirty="0" err="1"/>
              <a:t>Merkle</a:t>
            </a:r>
            <a:r>
              <a:rPr lang="en-US" dirty="0"/>
              <a:t>-Bellman: </a:t>
            </a:r>
          </a:p>
          <a:p>
            <a:pPr marL="514350" indent="-514350">
              <a:buAutoNum type="arabicPeriod"/>
            </a:pPr>
            <a:r>
              <a:rPr lang="en-US" dirty="0" err="1"/>
              <a:t>Mã</a:t>
            </a:r>
            <a:r>
              <a:rPr lang="en-US" dirty="0"/>
              <a:t> </a:t>
            </a:r>
            <a:r>
              <a:rPr lang="en-US" dirty="0" err="1"/>
              <a:t>hóa</a:t>
            </a:r>
            <a:r>
              <a:rPr lang="en-US" dirty="0"/>
              <a:t> </a:t>
            </a:r>
            <a:r>
              <a:rPr lang="en-US" dirty="0" err="1"/>
              <a:t>bản</a:t>
            </a:r>
            <a:r>
              <a:rPr lang="en-US" dirty="0"/>
              <a:t> </a:t>
            </a:r>
            <a:r>
              <a:rPr lang="en-US" dirty="0" err="1"/>
              <a:t>rõ</a:t>
            </a:r>
            <a:r>
              <a:rPr lang="en-US" dirty="0"/>
              <a:t> p = </a:t>
            </a:r>
            <a:r>
              <a:rPr lang="en-US" dirty="0" err="1"/>
              <a:t>Helllo</a:t>
            </a:r>
            <a:r>
              <a:rPr lang="en-US" dirty="0"/>
              <a:t> </a:t>
            </a:r>
            <a:r>
              <a:rPr lang="en-US" dirty="0" err="1"/>
              <a:t>với</a:t>
            </a:r>
            <a:r>
              <a:rPr lang="en-US" dirty="0"/>
              <a:t> m =50, r = 7.</a:t>
            </a:r>
          </a:p>
          <a:p>
            <a:pPr marL="514350" indent="-514350">
              <a:buAutoNum type="arabicPeriod"/>
            </a:pPr>
            <a:r>
              <a:rPr lang="en-US" dirty="0" err="1"/>
              <a:t>Làm</a:t>
            </a:r>
            <a:r>
              <a:rPr lang="en-US" dirty="0"/>
              <a:t> </a:t>
            </a:r>
            <a:r>
              <a:rPr lang="en-US" dirty="0" err="1"/>
              <a:t>lại</a:t>
            </a:r>
            <a:r>
              <a:rPr lang="en-US" dirty="0"/>
              <a:t> </a:t>
            </a:r>
            <a:r>
              <a:rPr lang="en-US" dirty="0" err="1"/>
              <a:t>bài</a:t>
            </a:r>
            <a:r>
              <a:rPr lang="en-US" dirty="0"/>
              <a:t> </a:t>
            </a:r>
            <a:r>
              <a:rPr lang="en-US" dirty="0" err="1"/>
              <a:t>tập</a:t>
            </a:r>
            <a:r>
              <a:rPr lang="en-US" dirty="0"/>
              <a:t>  1 </a:t>
            </a:r>
            <a:r>
              <a:rPr lang="en-US" dirty="0" err="1"/>
              <a:t>với</a:t>
            </a:r>
            <a:r>
              <a:rPr lang="en-US" dirty="0"/>
              <a:t> </a:t>
            </a:r>
            <a:r>
              <a:rPr lang="en-US" dirty="0" err="1"/>
              <a:t>bảng</a:t>
            </a:r>
            <a:r>
              <a:rPr lang="en-US" dirty="0"/>
              <a:t> </a:t>
            </a:r>
            <a:r>
              <a:rPr lang="en-US" dirty="0" err="1"/>
              <a:t>mã</a:t>
            </a:r>
            <a:r>
              <a:rPr lang="en-US" dirty="0"/>
              <a:t> ASCII. </a:t>
            </a:r>
          </a:p>
          <a:p>
            <a:pPr marL="514350" indent="-514350">
              <a:buFont typeface="Arial" panose="020B0604020202020204" pitchFamily="34" charset="0"/>
              <a:buAutoNum type="arabicPeriod"/>
            </a:pPr>
            <a:r>
              <a:rPr lang="en-US" dirty="0" err="1"/>
              <a:t>Mã</a:t>
            </a:r>
            <a:r>
              <a:rPr lang="en-US" dirty="0"/>
              <a:t> </a:t>
            </a:r>
            <a:r>
              <a:rPr lang="en-US" dirty="0" err="1"/>
              <a:t>hóa</a:t>
            </a:r>
            <a:r>
              <a:rPr lang="en-US" dirty="0"/>
              <a:t> </a:t>
            </a:r>
            <a:r>
              <a:rPr lang="en-US" dirty="0" err="1"/>
              <a:t>Merkle</a:t>
            </a:r>
            <a:r>
              <a:rPr lang="en-US" dirty="0"/>
              <a:t> –Bellman </a:t>
            </a:r>
            <a:r>
              <a:rPr lang="en-US" dirty="0" err="1"/>
              <a:t>chuỗi</a:t>
            </a:r>
            <a:r>
              <a:rPr lang="en-US" dirty="0"/>
              <a:t> p = THONGTIN</a:t>
            </a:r>
          </a:p>
          <a:p>
            <a:pPr marL="514350" indent="-514350">
              <a:buAutoNum type="arabicPeriod"/>
            </a:pPr>
            <a:endParaRPr lang="en-US" dirty="0"/>
          </a:p>
          <a:p>
            <a:pPr marL="0" indent="0">
              <a:buNone/>
            </a:pPr>
            <a:endParaRPr lang="en-US" dirty="0"/>
          </a:p>
        </p:txBody>
      </p:sp>
    </p:spTree>
    <p:extLst>
      <p:ext uri="{BB962C8B-B14F-4D97-AF65-F5344CB8AC3E}">
        <p14:creationId xmlns:p14="http://schemas.microsoft.com/office/powerpoint/2010/main" val="24251023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600" y="0"/>
            <a:ext cx="10515600" cy="595086"/>
          </a:xfrm>
          <a:solidFill>
            <a:srgbClr val="92D050"/>
          </a:solidFill>
        </p:spPr>
        <p:txBody>
          <a:bodyPr>
            <a:normAutofit fontScale="90000"/>
          </a:bodyPr>
          <a:lstStyle/>
          <a:p>
            <a:pPr algn="ctr"/>
            <a:r>
              <a:rPr lang="en-US" b="1" dirty="0" err="1">
                <a:latin typeface="Times New Roman" panose="02020603050405020304" pitchFamily="18" charset="0"/>
                <a:cs typeface="Times New Roman" panose="02020603050405020304" pitchFamily="18" charset="0"/>
              </a:rPr>
              <a:t>Bài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tập</a:t>
            </a:r>
            <a:endParaRPr lang="en-US"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769257"/>
                <a:ext cx="10628086" cy="5407706"/>
              </a:xfrm>
            </p:spPr>
            <p:txBody>
              <a:bodyPr/>
              <a:lstStyle/>
              <a:p>
                <a:pPr marL="0" indent="0">
                  <a:buNone/>
                </a:pPr>
                <a:r>
                  <a:rPr lang="en-US" b="1" dirty="0"/>
                  <a:t>Bài </a:t>
                </a:r>
                <a:r>
                  <a:rPr lang="en-US" b="1" dirty="0" err="1"/>
                  <a:t>tập</a:t>
                </a:r>
                <a:r>
                  <a:rPr lang="en-US" dirty="0"/>
                  <a:t>: </a:t>
                </a:r>
                <a:r>
                  <a:rPr lang="en-US" dirty="0" err="1"/>
                  <a:t>Mã</a:t>
                </a:r>
                <a:r>
                  <a:rPr lang="en-US" dirty="0"/>
                  <a:t> </a:t>
                </a:r>
                <a:r>
                  <a:rPr lang="en-US" dirty="0" err="1"/>
                  <a:t>hóa</a:t>
                </a:r>
                <a:r>
                  <a:rPr lang="en-US" dirty="0"/>
                  <a:t> Plaintext: P = </a:t>
                </a:r>
                <a:r>
                  <a:rPr lang="en-US" dirty="0" err="1"/>
                  <a:t>Thongtin</a:t>
                </a:r>
                <a:r>
                  <a:rPr lang="en-US" dirty="0"/>
                  <a:t> </a:t>
                </a:r>
              </a:p>
              <a:p>
                <a:pPr marL="0" indent="0">
                  <a:buNone/>
                </a:pPr>
                <a:r>
                  <a:rPr lang="en-US" dirty="0"/>
                  <a:t>   </a:t>
                </a:r>
                <a:r>
                  <a:rPr lang="en-US" dirty="0" err="1"/>
                  <a:t>bằng</a:t>
                </a:r>
                <a:r>
                  <a:rPr lang="en-US" dirty="0"/>
                  <a:t> </a:t>
                </a:r>
                <a:r>
                  <a:rPr lang="en-US" dirty="0" err="1"/>
                  <a:t>các</a:t>
                </a:r>
                <a:r>
                  <a:rPr lang="en-US" dirty="0"/>
                  <a:t> </a:t>
                </a:r>
                <a:r>
                  <a:rPr lang="en-US" dirty="0" err="1"/>
                  <a:t>sử</a:t>
                </a:r>
                <a:r>
                  <a:rPr lang="en-US" dirty="0"/>
                  <a:t> </a:t>
                </a:r>
                <a:r>
                  <a:rPr lang="en-US" dirty="0" err="1"/>
                  <a:t>dụng</a:t>
                </a:r>
                <a:r>
                  <a:rPr lang="en-US" dirty="0"/>
                  <a:t> </a:t>
                </a:r>
                <a:r>
                  <a:rPr lang="en-US" dirty="0" err="1"/>
                  <a:t>mã</a:t>
                </a:r>
                <a:r>
                  <a:rPr lang="en-US" dirty="0"/>
                  <a:t> </a:t>
                </a:r>
                <a:r>
                  <a:rPr lang="en-US" dirty="0" err="1"/>
                  <a:t>hóa</a:t>
                </a:r>
                <a:r>
                  <a:rPr lang="en-US" dirty="0"/>
                  <a:t> </a:t>
                </a:r>
                <a:r>
                  <a:rPr lang="en-US" dirty="0" err="1"/>
                  <a:t>Merkle</a:t>
                </a:r>
                <a:r>
                  <a:rPr lang="en-US" dirty="0"/>
                  <a:t> -Bellman </a:t>
                </a:r>
              </a:p>
              <a:p>
                <a:pPr marL="0" indent="0">
                  <a:buNone/>
                </a:pPr>
                <a:r>
                  <a:rPr lang="en-US" b="1" dirty="0" err="1"/>
                  <a:t>Các</a:t>
                </a:r>
                <a:r>
                  <a:rPr lang="en-US" b="1" dirty="0"/>
                  <a:t> </a:t>
                </a:r>
                <a:r>
                  <a:rPr lang="en-US" b="1" dirty="0" err="1"/>
                  <a:t>bước</a:t>
                </a:r>
                <a:r>
                  <a:rPr lang="en-US" b="1" dirty="0"/>
                  <a:t> </a:t>
                </a:r>
                <a:r>
                  <a:rPr lang="en-US" b="1" dirty="0" err="1"/>
                  <a:t>thực</a:t>
                </a:r>
                <a:r>
                  <a:rPr lang="en-US" b="1" dirty="0"/>
                  <a:t> </a:t>
                </a:r>
                <a:r>
                  <a:rPr lang="en-US" b="1" dirty="0" err="1"/>
                  <a:t>hiện</a:t>
                </a:r>
                <a:r>
                  <a:rPr lang="en-US" dirty="0"/>
                  <a:t>: </a:t>
                </a:r>
                <a:r>
                  <a:rPr lang="en-US" dirty="0" err="1"/>
                  <a:t>Mã</a:t>
                </a:r>
                <a:r>
                  <a:rPr lang="en-US" dirty="0"/>
                  <a:t> </a:t>
                </a:r>
                <a:r>
                  <a:rPr lang="en-US" dirty="0" err="1"/>
                  <a:t>hóa</a:t>
                </a:r>
                <a:r>
                  <a:rPr lang="en-US" dirty="0"/>
                  <a:t> </a:t>
                </a:r>
                <a:r>
                  <a:rPr lang="en-US" dirty="0" err="1"/>
                  <a:t>nhị</a:t>
                </a:r>
                <a:r>
                  <a:rPr lang="en-US" dirty="0"/>
                  <a:t> </a:t>
                </a:r>
                <a:r>
                  <a:rPr lang="en-US" dirty="0" err="1"/>
                  <a:t>phân</a:t>
                </a:r>
                <a:r>
                  <a:rPr lang="en-US" dirty="0"/>
                  <a:t> </a:t>
                </a:r>
                <a:r>
                  <a:rPr lang="en-US" dirty="0" err="1"/>
                  <a:t>các</a:t>
                </a:r>
                <a:r>
                  <a:rPr lang="en-US" dirty="0"/>
                  <a:t> </a:t>
                </a:r>
                <a:r>
                  <a:rPr lang="en-US" dirty="0" err="1"/>
                  <a:t>chữ</a:t>
                </a:r>
                <a:r>
                  <a:rPr lang="en-US" dirty="0"/>
                  <a:t> </a:t>
                </a:r>
                <a:r>
                  <a:rPr lang="en-US" dirty="0" err="1"/>
                  <a:t>cái</a:t>
                </a:r>
                <a:r>
                  <a:rPr lang="en-US" dirty="0"/>
                  <a:t> </a:t>
                </a:r>
                <a:r>
                  <a:rPr lang="en-US" dirty="0" err="1"/>
                  <a:t>của</a:t>
                </a:r>
                <a:r>
                  <a:rPr lang="en-US" dirty="0"/>
                  <a:t> P.</a:t>
                </a:r>
              </a:p>
              <a:p>
                <a:r>
                  <a:rPr lang="pt-BR" dirty="0"/>
                  <a:t>Khóa bí mật </a:t>
                </a:r>
                <a:r>
                  <a:rPr lang="pt-BR" b="1" dirty="0"/>
                  <a:t>a'</a:t>
                </a:r>
                <a:r>
                  <a:rPr lang="pt-BR" dirty="0"/>
                  <a:t> = (</a:t>
                </a:r>
                <a:r>
                  <a:rPr lang="pt-BR" b="1" dirty="0"/>
                  <a:t>1,</a:t>
                </a:r>
                <a:r>
                  <a:rPr lang="pt-BR" dirty="0"/>
                  <a:t> </a:t>
                </a:r>
                <a:r>
                  <a:rPr lang="pt-BR" b="1" dirty="0"/>
                  <a:t>3,</a:t>
                </a:r>
                <a:r>
                  <a:rPr lang="pt-BR" dirty="0"/>
                  <a:t> </a:t>
                </a:r>
                <a:r>
                  <a:rPr lang="pt-BR" b="1" dirty="0">
                    <a:solidFill>
                      <a:srgbClr val="FF0000"/>
                    </a:solidFill>
                  </a:rPr>
                  <a:t>5</a:t>
                </a:r>
                <a:r>
                  <a:rPr lang="pt-BR" b="1" dirty="0"/>
                  <a:t>,</a:t>
                </a:r>
                <a:r>
                  <a:rPr lang="pt-BR" dirty="0"/>
                  <a:t> </a:t>
                </a:r>
                <a:r>
                  <a:rPr lang="pt-BR" b="1" dirty="0"/>
                  <a:t>10,</a:t>
                </a:r>
                <a:r>
                  <a:rPr lang="pt-BR" dirty="0"/>
                  <a:t> </a:t>
                </a:r>
                <a:r>
                  <a:rPr lang="pt-BR" b="1" dirty="0"/>
                  <a:t>20)</a:t>
                </a:r>
                <a:r>
                  <a:rPr lang="pt-BR" dirty="0"/>
                  <a:t> chọn m = 40 &gt; 1+3+5+10+20 =39</a:t>
                </a:r>
              </a:p>
              <a:p>
                <a:r>
                  <a:rPr lang="pt-BR" dirty="0"/>
                  <a:t>Chọn </a:t>
                </a:r>
                <a14:m>
                  <m:oMath xmlns:m="http://schemas.openxmlformats.org/officeDocument/2006/math">
                    <m:r>
                      <a:rPr lang="pt-BR"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7 </m:t>
                    </m:r>
                  </m:oMath>
                </a14:m>
                <a:r>
                  <a:rPr lang="en-US" dirty="0"/>
                  <a:t>(</a:t>
                </a:r>
                <a:r>
                  <a:rPr lang="en-US" dirty="0" err="1"/>
                  <a:t>chọn</a:t>
                </a:r>
                <a:r>
                  <a:rPr lang="en-US" dirty="0"/>
                  <a:t> </a:t>
                </a:r>
                <a:r>
                  <a:rPr lang="en-US" dirty="0" err="1"/>
                  <a:t>một</a:t>
                </a:r>
                <a:r>
                  <a:rPr lang="en-US" dirty="0"/>
                  <a:t> </a:t>
                </a:r>
                <a:r>
                  <a:rPr lang="en-US" dirty="0" err="1"/>
                  <a:t>số</a:t>
                </a:r>
                <a:r>
                  <a:rPr lang="en-US" dirty="0"/>
                  <a:t> </a:t>
                </a:r>
                <a:r>
                  <a:rPr lang="en-US" dirty="0" err="1"/>
                  <a:t>nguyên</a:t>
                </a:r>
                <a:r>
                  <a:rPr lang="en-US" dirty="0"/>
                  <a:t> </a:t>
                </a:r>
                <a:r>
                  <a:rPr lang="en-US" dirty="0" err="1"/>
                  <a:t>tố</a:t>
                </a:r>
                <a:r>
                  <a:rPr lang="en-US" dirty="0"/>
                  <a:t> </a:t>
                </a:r>
                <a:r>
                  <a:rPr lang="en-US" dirty="0" err="1"/>
                  <a:t>với</a:t>
                </a:r>
                <a:r>
                  <a:rPr lang="en-US" dirty="0"/>
                  <a:t> m = 40)</a:t>
                </a:r>
              </a:p>
              <a:p>
                <a:pPr marL="0" indent="0">
                  <a:buNone/>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769257"/>
                <a:ext cx="10628086" cy="5407706"/>
              </a:xfrm>
              <a:blipFill>
                <a:blip r:embed="rId2"/>
                <a:stretch>
                  <a:fillRect l="-1205" t="-1804"/>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1331686" y="3806940"/>
            <a:ext cx="8465740" cy="1969746"/>
          </a:xfrm>
          <a:prstGeom prst="rect">
            <a:avLst/>
          </a:prstGeom>
        </p:spPr>
      </p:pic>
    </p:spTree>
    <p:extLst>
      <p:ext uri="{BB962C8B-B14F-4D97-AF65-F5344CB8AC3E}">
        <p14:creationId xmlns:p14="http://schemas.microsoft.com/office/powerpoint/2010/main" val="2954779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3200"/>
            <a:ext cx="10515600" cy="696686"/>
          </a:xfrm>
          <a:solidFill>
            <a:schemeClr val="accent1"/>
          </a:solidFill>
        </p:spPr>
        <p:txBody>
          <a:bodyPr>
            <a:normAutofit/>
          </a:bodyPr>
          <a:lstStyle/>
          <a:p>
            <a:pPr algn="ctr"/>
            <a:r>
              <a:rPr lang="en-US" b="1" dirty="0" err="1">
                <a:latin typeface="Times New Roman" panose="02020603050405020304" pitchFamily="18" charset="0"/>
                <a:cs typeface="Times New Roman" panose="02020603050405020304" pitchFamily="18" charset="0"/>
              </a:rPr>
              <a:t>Vấn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đề</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hóa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giải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mã</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Merkle</a:t>
            </a:r>
            <a:r>
              <a:rPr lang="en-US" b="1" dirty="0">
                <a:latin typeface="Times New Roman" panose="02020603050405020304" pitchFamily="18" charset="0"/>
                <a:cs typeface="Times New Roman" panose="02020603050405020304" pitchFamily="18" charset="0"/>
              </a:rPr>
              <a:t>-Bellman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161143"/>
                <a:ext cx="10515600" cy="5015820"/>
              </a:xfrm>
            </p:spPr>
            <p:txBody>
              <a:bodyPr/>
              <a:lstStyle/>
              <a:p>
                <a:r>
                  <a:rPr lang="en-US" dirty="0"/>
                  <a:t>Ban </a:t>
                </a:r>
                <a:r>
                  <a:rPr lang="en-US" dirty="0" err="1"/>
                  <a:t>đầu</a:t>
                </a:r>
                <a:r>
                  <a:rPr lang="en-US" dirty="0"/>
                  <a:t> </a:t>
                </a:r>
                <a:r>
                  <a:rPr lang="en-US" dirty="0" err="1"/>
                  <a:t>tấn</a:t>
                </a:r>
                <a:r>
                  <a:rPr lang="en-US" dirty="0"/>
                  <a:t> </a:t>
                </a:r>
                <a:r>
                  <a:rPr lang="en-US" dirty="0" err="1"/>
                  <a:t>công</a:t>
                </a:r>
                <a:r>
                  <a:rPr lang="en-US" dirty="0"/>
                  <a:t> </a:t>
                </a:r>
                <a:r>
                  <a:rPr lang="en-US" dirty="0" err="1"/>
                  <a:t>vũ</a:t>
                </a:r>
                <a:r>
                  <a:rPr lang="en-US" dirty="0"/>
                  <a:t> </a:t>
                </a:r>
                <a:r>
                  <a:rPr lang="en-US" dirty="0" err="1"/>
                  <a:t>lực</a:t>
                </a:r>
                <a:r>
                  <a:rPr lang="en-US" dirty="0"/>
                  <a:t> </a:t>
                </a:r>
                <a:r>
                  <a:rPr lang="en-US" dirty="0" err="1"/>
                  <a:t>được</a:t>
                </a:r>
                <a:r>
                  <a:rPr lang="en-US" dirty="0"/>
                  <a:t> </a:t>
                </a:r>
                <a:r>
                  <a:rPr lang="en-US" dirty="0" err="1"/>
                  <a:t>xem</a:t>
                </a:r>
                <a:r>
                  <a:rPr lang="en-US" dirty="0"/>
                  <a:t> </a:t>
                </a:r>
                <a:r>
                  <a:rPr lang="en-US" dirty="0" err="1"/>
                  <a:t>là</a:t>
                </a:r>
                <a:r>
                  <a:rPr lang="en-US" dirty="0"/>
                  <a:t> </a:t>
                </a:r>
                <a:r>
                  <a:rPr lang="en-US" dirty="0" err="1"/>
                  <a:t>cách</a:t>
                </a:r>
                <a:r>
                  <a:rPr lang="en-US" dirty="0"/>
                  <a:t> </a:t>
                </a:r>
                <a:r>
                  <a:rPr lang="en-US" dirty="0" err="1"/>
                  <a:t>duy</a:t>
                </a:r>
                <a:r>
                  <a:rPr lang="en-US" dirty="0"/>
                  <a:t> </a:t>
                </a:r>
                <a:r>
                  <a:rPr lang="en-US" dirty="0" err="1"/>
                  <a:t>nhất</a:t>
                </a:r>
                <a:r>
                  <a:rPr lang="en-US" dirty="0"/>
                  <a:t> </a:t>
                </a:r>
                <a:r>
                  <a:rPr lang="en-US" dirty="0" err="1"/>
                  <a:t>để</a:t>
                </a:r>
                <a:r>
                  <a:rPr lang="en-US" dirty="0"/>
                  <a:t> </a:t>
                </a:r>
                <a:r>
                  <a:rPr lang="en-US" dirty="0" err="1"/>
                  <a:t>phá</a:t>
                </a:r>
                <a:r>
                  <a:rPr lang="en-US" dirty="0"/>
                  <a:t> </a:t>
                </a:r>
                <a:r>
                  <a:rPr lang="en-US" dirty="0" err="1"/>
                  <a:t>vỡ</a:t>
                </a:r>
                <a:r>
                  <a:rPr lang="en-US" dirty="0"/>
                  <a:t> </a:t>
                </a:r>
                <a:r>
                  <a:rPr lang="en-US" dirty="0" err="1"/>
                  <a:t>Mã</a:t>
                </a:r>
                <a:r>
                  <a:rPr lang="en-US" dirty="0"/>
                  <a:t> </a:t>
                </a:r>
                <a:r>
                  <a:rPr lang="en-US" dirty="0" err="1"/>
                  <a:t>Merkle</a:t>
                </a:r>
                <a:r>
                  <a:rPr lang="en-US" dirty="0"/>
                  <a:t> –Bellman. </a:t>
                </a:r>
                <a:r>
                  <a:rPr lang="en-US" dirty="0" err="1"/>
                  <a:t>Không</a:t>
                </a:r>
                <a:r>
                  <a:rPr lang="en-US" dirty="0"/>
                  <a:t> </a:t>
                </a:r>
                <a:r>
                  <a:rPr lang="en-US" dirty="0" err="1"/>
                  <a:t>biết</a:t>
                </a:r>
                <a:r>
                  <a:rPr lang="en-US" dirty="0"/>
                  <a:t> </a:t>
                </a:r>
                <a:r>
                  <a:rPr lang="en-US" dirty="0" err="1"/>
                  <a:t>mã</a:t>
                </a:r>
                <a:r>
                  <a:rPr lang="en-US" dirty="0"/>
                  <a:t> </a:t>
                </a:r>
                <a14:m>
                  <m:oMath xmlns:m="http://schemas.openxmlformats.org/officeDocument/2006/math">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𝜔</m:t>
                        </m:r>
                      </m:e>
                    </m:d>
                  </m:oMath>
                </a14:m>
                <a:r>
                  <a:rPr lang="en-US" dirty="0"/>
                  <a:t> </a:t>
                </a:r>
                <a:r>
                  <a:rPr lang="en-US" dirty="0" err="1"/>
                  <a:t>thì</a:t>
                </a:r>
                <a:r>
                  <a:rPr lang="en-US" dirty="0"/>
                  <a:t> </a:t>
                </a:r>
                <a:r>
                  <a:rPr lang="en-US" dirty="0" err="1"/>
                  <a:t>cần</a:t>
                </a:r>
                <a:r>
                  <a:rPr lang="en-US" dirty="0"/>
                  <a:t> </a:t>
                </a:r>
                <a:r>
                  <a:rPr lang="en-US" dirty="0" err="1"/>
                  <a:t>phải</a:t>
                </a:r>
                <a:r>
                  <a:rPr lang="en-US" dirty="0"/>
                  <a:t> </a:t>
                </a:r>
                <a:r>
                  <a:rPr lang="en-US" dirty="0" err="1"/>
                  <a:t>tính</a:t>
                </a:r>
                <a:r>
                  <a:rPr lang="en-US" dirty="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oMath>
                </a14:m>
                <a:r>
                  <a:rPr lang="en-US" dirty="0"/>
                  <a:t> </a:t>
                </a:r>
                <a:r>
                  <a:rPr lang="en-US" dirty="0" err="1"/>
                  <a:t>khả</a:t>
                </a:r>
                <a:r>
                  <a:rPr lang="en-US" dirty="0"/>
                  <a:t> </a:t>
                </a:r>
                <a:r>
                  <a:rPr lang="en-US" dirty="0" err="1"/>
                  <a:t>năng</a:t>
                </a:r>
                <a:r>
                  <a:rPr lang="en-US" dirty="0"/>
                  <a:t> </a:t>
                </a:r>
                <a:r>
                  <a:rPr lang="en-US" dirty="0" err="1"/>
                  <a:t>của</a:t>
                </a:r>
                <a:r>
                  <a:rPr lang="en-US" dirty="0"/>
                  <a:t> X. </a:t>
                </a:r>
              </a:p>
              <a:p>
                <a:pPr marL="0" indent="0">
                  <a:buNone/>
                </a:pPr>
                <a:r>
                  <a:rPr lang="en-US" dirty="0" err="1"/>
                  <a:t>Tuy</a:t>
                </a:r>
                <a:r>
                  <a:rPr lang="en-US" dirty="0"/>
                  <a:t> </a:t>
                </a:r>
                <a:r>
                  <a:rPr lang="en-US" dirty="0" err="1"/>
                  <a:t>nhiên</a:t>
                </a:r>
                <a:r>
                  <a:rPr lang="en-US" dirty="0"/>
                  <a:t> </a:t>
                </a:r>
                <a:r>
                  <a:rPr lang="en-US" dirty="0" err="1"/>
                  <a:t>tấn</a:t>
                </a:r>
                <a:r>
                  <a:rPr lang="en-US" dirty="0"/>
                  <a:t> </a:t>
                </a:r>
                <a:r>
                  <a:rPr lang="en-US" dirty="0" err="1"/>
                  <a:t>công</a:t>
                </a:r>
                <a:r>
                  <a:rPr lang="en-US" dirty="0"/>
                  <a:t> </a:t>
                </a:r>
                <a:r>
                  <a:rPr lang="en-US" dirty="0" err="1"/>
                  <a:t>vũ</a:t>
                </a:r>
                <a:r>
                  <a:rPr lang="en-US" dirty="0"/>
                  <a:t> </a:t>
                </a:r>
                <a:r>
                  <a:rPr lang="en-US" dirty="0" err="1"/>
                  <a:t>lực</a:t>
                </a:r>
                <a:r>
                  <a:rPr lang="en-US" dirty="0"/>
                  <a:t> </a:t>
                </a:r>
                <a:r>
                  <a:rPr lang="en-US" dirty="0" err="1"/>
                  <a:t>không</a:t>
                </a:r>
                <a:r>
                  <a:rPr lang="en-US" dirty="0"/>
                  <a:t> </a:t>
                </a:r>
                <a:r>
                  <a:rPr lang="en-US" dirty="0" err="1"/>
                  <a:t>phải</a:t>
                </a:r>
                <a:r>
                  <a:rPr lang="en-US" dirty="0"/>
                  <a:t> </a:t>
                </a:r>
                <a:r>
                  <a:rPr lang="en-US" dirty="0" err="1"/>
                  <a:t>là</a:t>
                </a:r>
                <a:r>
                  <a:rPr lang="en-US" dirty="0"/>
                  <a:t> </a:t>
                </a:r>
                <a:r>
                  <a:rPr lang="en-US" dirty="0" err="1"/>
                  <a:t>cách</a:t>
                </a:r>
                <a:r>
                  <a:rPr lang="en-US" dirty="0"/>
                  <a:t> </a:t>
                </a:r>
                <a:r>
                  <a:rPr lang="en-US" dirty="0" err="1"/>
                  <a:t>duy</a:t>
                </a:r>
                <a:r>
                  <a:rPr lang="en-US" dirty="0"/>
                  <a:t> </a:t>
                </a:r>
                <a:r>
                  <a:rPr lang="en-US" dirty="0" err="1"/>
                  <a:t>nhất</a:t>
                </a:r>
                <a:r>
                  <a:rPr lang="en-US" dirty="0"/>
                  <a:t>.</a:t>
                </a:r>
              </a:p>
              <a:p>
                <a:r>
                  <a:rPr lang="en-US" dirty="0" err="1"/>
                  <a:t>Giai</a:t>
                </a:r>
                <a:r>
                  <a:rPr lang="en-US" dirty="0"/>
                  <a:t> </a:t>
                </a:r>
                <a:r>
                  <a:rPr lang="en-US" dirty="0" err="1"/>
                  <a:t>đoạn</a:t>
                </a:r>
                <a:r>
                  <a:rPr lang="en-US" dirty="0"/>
                  <a:t> 1982-1984: Shamir-</a:t>
                </a:r>
                <a:r>
                  <a:rPr lang="en-US" dirty="0" err="1"/>
                  <a:t>Adleman</a:t>
                </a:r>
                <a:r>
                  <a:rPr lang="en-US" dirty="0"/>
                  <a:t> </a:t>
                </a:r>
                <a:r>
                  <a:rPr lang="en-US" dirty="0" err="1"/>
                  <a:t>đã</a:t>
                </a:r>
                <a:r>
                  <a:rPr lang="en-US" dirty="0"/>
                  <a:t> </a:t>
                </a:r>
                <a:r>
                  <a:rPr lang="en-US" dirty="0" err="1"/>
                  <a:t>chỉ</a:t>
                </a:r>
                <a:r>
                  <a:rPr lang="en-US" dirty="0"/>
                  <a:t> </a:t>
                </a:r>
                <a:r>
                  <a:rPr lang="en-US" dirty="0" err="1"/>
                  <a:t>ra</a:t>
                </a:r>
                <a:r>
                  <a:rPr lang="en-US" dirty="0"/>
                  <a:t> </a:t>
                </a:r>
                <a:r>
                  <a:rPr lang="en-US" dirty="0" err="1"/>
                  <a:t>chỗ</a:t>
                </a:r>
                <a:r>
                  <a:rPr lang="en-US" dirty="0"/>
                  <a:t> </a:t>
                </a:r>
                <a:r>
                  <a:rPr lang="en-US" dirty="0" err="1"/>
                  <a:t>yếu</a:t>
                </a:r>
                <a:r>
                  <a:rPr lang="en-US" dirty="0"/>
                  <a:t> </a:t>
                </a:r>
                <a:r>
                  <a:rPr lang="en-US" dirty="0" err="1"/>
                  <a:t>của</a:t>
                </a:r>
                <a:r>
                  <a:rPr lang="en-US" dirty="0"/>
                  <a:t> </a:t>
                </a:r>
                <a:r>
                  <a:rPr lang="en-US" dirty="0" err="1"/>
                  <a:t>thuật</a:t>
                </a:r>
                <a:r>
                  <a:rPr lang="en-US" dirty="0"/>
                  <a:t> </a:t>
                </a:r>
                <a:r>
                  <a:rPr lang="en-US" dirty="0" err="1"/>
                  <a:t>toán</a:t>
                </a:r>
                <a:r>
                  <a:rPr lang="en-US" dirty="0"/>
                  <a:t> </a:t>
                </a:r>
                <a:r>
                  <a:rPr lang="en-US" dirty="0" err="1"/>
                  <a:t>này</a:t>
                </a:r>
                <a:r>
                  <a:rPr lang="en-US" dirty="0"/>
                  <a:t> </a:t>
                </a:r>
                <a:r>
                  <a:rPr lang="en-US" dirty="0" err="1"/>
                  <a:t>bằng</a:t>
                </a:r>
                <a:r>
                  <a:rPr lang="en-US" dirty="0"/>
                  <a:t> </a:t>
                </a:r>
                <a:r>
                  <a:rPr lang="en-US" dirty="0" err="1"/>
                  <a:t>cách</a:t>
                </a:r>
                <a:r>
                  <a:rPr lang="en-US" dirty="0"/>
                  <a:t> </a:t>
                </a:r>
                <a:r>
                  <a:rPr lang="en-US" dirty="0" err="1"/>
                  <a:t>đi</a:t>
                </a:r>
                <a:r>
                  <a:rPr lang="en-US" dirty="0"/>
                  <a:t> </a:t>
                </a:r>
                <a:r>
                  <a:rPr lang="en-US" dirty="0" err="1"/>
                  <a:t>tìm</a:t>
                </a:r>
                <a:r>
                  <a:rPr lang="en-US" dirty="0"/>
                  <a:t> </a:t>
                </a:r>
                <a:r>
                  <a:rPr lang="en-US" dirty="0" err="1"/>
                  <a:t>một</a:t>
                </a:r>
                <a:r>
                  <a:rPr lang="en-US" dirty="0"/>
                  <a:t> </a:t>
                </a:r>
                <a:r>
                  <a:rPr lang="en-US" dirty="0" err="1"/>
                  <a:t>cặp</a:t>
                </a:r>
                <a:r>
                  <a:rPr lang="en-US" dirty="0"/>
                  <a:t> (</a:t>
                </a:r>
                <a14:m>
                  <m:oMath xmlns:m="http://schemas.openxmlformats.org/officeDocument/2006/math">
                    <m:r>
                      <a:rPr lang="en-US" i="1">
                        <a:latin typeface="Cambria Math" panose="02040503050406030204" pitchFamily="18" charset="0"/>
                      </a:rPr>
                      <m:t>𝑚</m:t>
                    </m:r>
                    <m:r>
                      <a:rPr lang="en-US" b="0" i="1" smtClean="0">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𝜔</m:t>
                    </m:r>
                  </m:oMath>
                </a14:m>
                <a:r>
                  <a:rPr lang="en-US" dirty="0"/>
                  <a:t>’) </a:t>
                </a:r>
                <a:r>
                  <a:rPr lang="en-US" dirty="0" err="1"/>
                  <a:t>sao</a:t>
                </a:r>
                <a:r>
                  <a:rPr lang="en-US" dirty="0"/>
                  <a:t> </a:t>
                </a:r>
                <a:r>
                  <a:rPr lang="en-US" dirty="0" err="1"/>
                  <a:t>cho</a:t>
                </a:r>
                <a:r>
                  <a:rPr lang="en-US" dirty="0"/>
                  <a:t> </a:t>
                </a:r>
                <a:r>
                  <a:rPr lang="en-US" dirty="0" err="1"/>
                  <a:t>nó</a:t>
                </a:r>
                <a:r>
                  <a:rPr lang="en-US" dirty="0"/>
                  <a:t> </a:t>
                </a:r>
                <a:r>
                  <a:rPr lang="en-US" dirty="0" err="1"/>
                  <a:t>có</a:t>
                </a:r>
                <a:r>
                  <a:rPr lang="en-US" dirty="0"/>
                  <a:t> </a:t>
                </a:r>
                <a:r>
                  <a:rPr lang="en-US" dirty="0" err="1"/>
                  <a:t>thể</a:t>
                </a:r>
                <a:r>
                  <a:rPr lang="en-US" dirty="0"/>
                  <a:t> </a:t>
                </a:r>
                <a:r>
                  <a:rPr lang="en-US" dirty="0" err="1"/>
                  <a:t>biến</a:t>
                </a:r>
                <a:r>
                  <a:rPr lang="en-US" dirty="0"/>
                  <a:t> </a:t>
                </a:r>
                <a:r>
                  <a:rPr lang="en-US" dirty="0" err="1"/>
                  <a:t>đổi</a:t>
                </a:r>
                <a:r>
                  <a:rPr lang="en-US" dirty="0"/>
                  <a:t> </a:t>
                </a:r>
                <a:r>
                  <a:rPr lang="en-US" dirty="0" err="1"/>
                  <a:t>ngược</a:t>
                </a:r>
                <a:r>
                  <a:rPr lang="en-US" dirty="0"/>
                  <a:t> </a:t>
                </a:r>
                <a14:m>
                  <m:oMath xmlns:m="http://schemas.openxmlformats.org/officeDocument/2006/math">
                    <m:r>
                      <a:rPr lang="en-US" b="0" i="1" smtClean="0">
                        <a:latin typeface="Cambria Math" panose="02040503050406030204" pitchFamily="18" charset="0"/>
                      </a:rPr>
                      <m:t>𝑎</m:t>
                    </m:r>
                  </m:oMath>
                </a14:m>
                <a:r>
                  <a:rPr lang="en-US" dirty="0"/>
                  <a:t> </a:t>
                </a:r>
                <a:r>
                  <a:rPr lang="en-US" dirty="0" err="1"/>
                  <a:t>về</a:t>
                </a:r>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m:t>
                        </m:r>
                      </m:sup>
                    </m:sSup>
                  </m:oMath>
                </a14:m>
                <a:r>
                  <a:rPr lang="en-US" dirty="0"/>
                  <a:t>.</a:t>
                </a:r>
              </a:p>
              <a:p>
                <a:pPr marL="0" indent="0">
                  <a:buNone/>
                </a:pPr>
                <a:r>
                  <a:rPr lang="en-US" dirty="0" err="1"/>
                  <a:t>Đến</a:t>
                </a:r>
                <a:r>
                  <a:rPr lang="en-US" dirty="0"/>
                  <a:t> </a:t>
                </a:r>
                <a:r>
                  <a:rPr lang="en-US" dirty="0" err="1"/>
                  <a:t>năm</a:t>
                </a:r>
                <a:r>
                  <a:rPr lang="en-US" dirty="0"/>
                  <a:t> 1984, </a:t>
                </a:r>
                <a:r>
                  <a:rPr lang="en-US" dirty="0" err="1"/>
                  <a:t>Brickell</a:t>
                </a:r>
                <a:r>
                  <a:rPr lang="en-US" dirty="0"/>
                  <a:t> </a:t>
                </a:r>
                <a:r>
                  <a:rPr lang="en-US" dirty="0" err="1"/>
                  <a:t>đã</a:t>
                </a:r>
                <a:r>
                  <a:rPr lang="en-US" dirty="0"/>
                  <a:t> </a:t>
                </a:r>
                <a:r>
                  <a:rPr lang="en-US" dirty="0" err="1"/>
                  <a:t>chỉ</a:t>
                </a:r>
                <a:r>
                  <a:rPr lang="en-US" dirty="0"/>
                  <a:t> </a:t>
                </a:r>
                <a:r>
                  <a:rPr lang="en-US" dirty="0" err="1"/>
                  <a:t>ra</a:t>
                </a:r>
                <a:r>
                  <a:rPr lang="en-US" dirty="0"/>
                  <a:t> </a:t>
                </a:r>
                <a:r>
                  <a:rPr lang="en-US" dirty="0" err="1"/>
                  <a:t>sự</a:t>
                </a:r>
                <a:r>
                  <a:rPr lang="en-US" dirty="0"/>
                  <a:t> </a:t>
                </a:r>
                <a:r>
                  <a:rPr lang="en-US" dirty="0" err="1"/>
                  <a:t>phá</a:t>
                </a:r>
                <a:r>
                  <a:rPr lang="en-US" dirty="0"/>
                  <a:t> </a:t>
                </a:r>
                <a:r>
                  <a:rPr lang="en-US" dirty="0" err="1"/>
                  <a:t>mã</a:t>
                </a:r>
                <a:r>
                  <a:rPr lang="en-US" dirty="0"/>
                  <a:t> </a:t>
                </a:r>
                <a:r>
                  <a:rPr lang="en-US" dirty="0" err="1"/>
                  <a:t>này</a:t>
                </a:r>
                <a:r>
                  <a:rPr lang="en-US" dirty="0"/>
                  <a:t> </a:t>
                </a:r>
                <a:r>
                  <a:rPr lang="en-US" dirty="0" err="1"/>
                  <a:t>với</a:t>
                </a:r>
                <a:r>
                  <a:rPr lang="en-US" dirty="0"/>
                  <a:t> dung </a:t>
                </a:r>
                <a:r>
                  <a:rPr lang="en-US" dirty="0" err="1"/>
                  <a:t>lượng</a:t>
                </a:r>
                <a:r>
                  <a:rPr lang="en-US" dirty="0"/>
                  <a:t> </a:t>
                </a:r>
                <a:r>
                  <a:rPr lang="en-US" dirty="0" err="1"/>
                  <a:t>tính</a:t>
                </a:r>
                <a:r>
                  <a:rPr lang="en-US" dirty="0"/>
                  <a:t> </a:t>
                </a:r>
                <a:r>
                  <a:rPr lang="en-US" dirty="0" err="1"/>
                  <a:t>toán</a:t>
                </a:r>
                <a:r>
                  <a:rPr lang="en-US" dirty="0"/>
                  <a:t> </a:t>
                </a:r>
                <a:r>
                  <a:rPr lang="en-US" dirty="0" err="1"/>
                  <a:t>khoảng</a:t>
                </a:r>
                <a:r>
                  <a:rPr lang="en-US" dirty="0"/>
                  <a:t> 1h </a:t>
                </a:r>
                <a:r>
                  <a:rPr lang="en-US" dirty="0" err="1"/>
                  <a:t>máy</a:t>
                </a:r>
                <a:r>
                  <a:rPr lang="en-US" dirty="0"/>
                  <a:t> Cray-1, </a:t>
                </a:r>
                <a:r>
                  <a:rPr lang="en-US" dirty="0" err="1"/>
                  <a:t>với</a:t>
                </a:r>
                <a:r>
                  <a:rPr lang="en-US" dirty="0"/>
                  <a:t> 40 </a:t>
                </a:r>
                <a:r>
                  <a:rPr lang="en-US" dirty="0" err="1"/>
                  <a:t>vòng</a:t>
                </a:r>
                <a:r>
                  <a:rPr lang="en-US" dirty="0"/>
                  <a:t> </a:t>
                </a:r>
                <a:r>
                  <a:rPr lang="en-US" dirty="0" err="1"/>
                  <a:t>lặp</a:t>
                </a:r>
                <a:r>
                  <a:rPr lang="en-US" dirty="0"/>
                  <a:t> </a:t>
                </a:r>
                <a:r>
                  <a:rPr lang="en-US" dirty="0" err="1"/>
                  <a:t>chính</a:t>
                </a:r>
                <a:r>
                  <a:rPr lang="en-US" dirty="0"/>
                  <a:t> </a:t>
                </a:r>
                <a:r>
                  <a:rPr lang="en-US" dirty="0" err="1"/>
                  <a:t>và</a:t>
                </a:r>
                <a:r>
                  <a:rPr lang="en-US" dirty="0"/>
                  <a:t> </a:t>
                </a:r>
                <a:r>
                  <a:rPr lang="en-US" dirty="0" err="1"/>
                  <a:t>với</a:t>
                </a:r>
                <a:r>
                  <a:rPr lang="en-US" dirty="0"/>
                  <a:t> 100 </a:t>
                </a:r>
                <a:r>
                  <a:rPr lang="en-US" dirty="0" err="1"/>
                  <a:t>trọng</a:t>
                </a:r>
                <a:r>
                  <a:rPr lang="en-US" dirty="0"/>
                  <a:t> </a:t>
                </a:r>
                <a:r>
                  <a:rPr lang="en-US" dirty="0" err="1"/>
                  <a:t>số</a:t>
                </a:r>
                <a:r>
                  <a:rPr lang="en-US" dirty="0"/>
                  <a: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161143"/>
                <a:ext cx="10515600" cy="5015820"/>
              </a:xfrm>
              <a:blipFill>
                <a:blip r:embed="rId2"/>
                <a:stretch>
                  <a:fillRect l="-1217" t="-1944" r="-290"/>
                </a:stretch>
              </a:blipFill>
            </p:spPr>
            <p:txBody>
              <a:bodyPr/>
              <a:lstStyle/>
              <a:p>
                <a:r>
                  <a:rPr lang="en-US">
                    <a:noFill/>
                  </a:rPr>
                  <a:t> </a:t>
                </a:r>
              </a:p>
            </p:txBody>
          </p:sp>
        </mc:Fallback>
      </mc:AlternateContent>
    </p:spTree>
    <p:extLst>
      <p:ext uri="{BB962C8B-B14F-4D97-AF65-F5344CB8AC3E}">
        <p14:creationId xmlns:p14="http://schemas.microsoft.com/office/powerpoint/2010/main" val="1540426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627797" y="1160059"/>
            <a:ext cx="10631605" cy="4626591"/>
          </a:xfrm>
          <a:prstGeom prst="rect">
            <a:avLst/>
          </a:prstGeom>
        </p:spPr>
      </p:pic>
      <p:sp>
        <p:nvSpPr>
          <p:cNvPr id="4" name="Title 1"/>
          <p:cNvSpPr txBox="1">
            <a:spLocks/>
          </p:cNvSpPr>
          <p:nvPr/>
        </p:nvSpPr>
        <p:spPr>
          <a:xfrm>
            <a:off x="313899" y="0"/>
            <a:ext cx="11544868" cy="808582"/>
          </a:xfrm>
          <a:prstGeom prst="rect">
            <a:avLst/>
          </a:prstGeom>
          <a:solidFill>
            <a:srgbClr val="FFC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latin typeface="Times New Roman" panose="02020603050405020304" pitchFamily="18" charset="0"/>
                <a:cs typeface="Times New Roman" panose="02020603050405020304" pitchFamily="18" charset="0"/>
              </a:rPr>
              <a:t>2.1. Khái niệm và nguyên lí thiết kế cơ sở</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77540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440"/>
            <a:ext cx="10515600" cy="810532"/>
          </a:xfrm>
          <a:solidFill>
            <a:srgbClr val="92D050"/>
          </a:solidFill>
        </p:spPr>
        <p:txBody>
          <a:bodyPr/>
          <a:lstStyle/>
          <a:p>
            <a:pPr algn="ctr"/>
            <a:r>
              <a:rPr lang="en-US" b="1" dirty="0">
                <a:latin typeface="Times New Roman" panose="02020603050405020304" pitchFamily="18" charset="0"/>
                <a:cs typeface="Times New Roman" panose="02020603050405020304" pitchFamily="18" charset="0"/>
              </a:rPr>
              <a:t>3.3. </a:t>
            </a:r>
            <a:r>
              <a:rPr lang="en-US" b="1" dirty="0" err="1">
                <a:latin typeface="Times New Roman" panose="02020603050405020304" pitchFamily="18" charset="0"/>
                <a:cs typeface="Times New Roman" panose="02020603050405020304" pitchFamily="18" charset="0"/>
              </a:rPr>
              <a:t>Hệ</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mã</a:t>
            </a:r>
            <a:r>
              <a:rPr lang="en-US" b="1" dirty="0">
                <a:latin typeface="Times New Roman" panose="02020603050405020304" pitchFamily="18" charset="0"/>
                <a:cs typeface="Times New Roman" panose="02020603050405020304" pitchFamily="18" charset="0"/>
              </a:rPr>
              <a:t> RSA</a:t>
            </a:r>
          </a:p>
        </p:txBody>
      </p:sp>
      <p:sp>
        <p:nvSpPr>
          <p:cNvPr id="3" name="Content Placeholder 2"/>
          <p:cNvSpPr>
            <a:spLocks noGrp="1"/>
          </p:cNvSpPr>
          <p:nvPr>
            <p:ph idx="1"/>
          </p:nvPr>
        </p:nvSpPr>
        <p:spPr/>
        <p:txBody>
          <a:bodyPr/>
          <a:lstStyle/>
          <a:p>
            <a:pPr marL="0" indent="0">
              <a:buNone/>
            </a:pPr>
            <a:r>
              <a:rPr lang="en-US" dirty="0"/>
              <a:t>3.3.1. </a:t>
            </a:r>
            <a:r>
              <a:rPr lang="en-US" dirty="0" err="1"/>
              <a:t>Khái</a:t>
            </a:r>
            <a:r>
              <a:rPr lang="en-US" dirty="0"/>
              <a:t> </a:t>
            </a:r>
            <a:r>
              <a:rPr lang="en-US" dirty="0" err="1"/>
              <a:t>quát</a:t>
            </a:r>
            <a:r>
              <a:rPr lang="en-US" dirty="0"/>
              <a:t> </a:t>
            </a:r>
            <a:r>
              <a:rPr lang="en-US" dirty="0" err="1"/>
              <a:t>hệ</a:t>
            </a:r>
            <a:r>
              <a:rPr lang="en-US" dirty="0"/>
              <a:t> </a:t>
            </a:r>
            <a:r>
              <a:rPr lang="en-US" dirty="0" err="1"/>
              <a:t>mã</a:t>
            </a:r>
            <a:r>
              <a:rPr lang="en-US" dirty="0"/>
              <a:t> RSA</a:t>
            </a:r>
          </a:p>
          <a:p>
            <a:pPr marL="0" indent="0">
              <a:buNone/>
            </a:pPr>
            <a:r>
              <a:rPr lang="en-US" dirty="0"/>
              <a:t>3.3.2. </a:t>
            </a:r>
            <a:r>
              <a:rPr lang="en-US" dirty="0" err="1"/>
              <a:t>Thuật</a:t>
            </a:r>
            <a:r>
              <a:rPr lang="en-US" dirty="0"/>
              <a:t> </a:t>
            </a:r>
            <a:r>
              <a:rPr lang="en-US" dirty="0" err="1"/>
              <a:t>toán</a:t>
            </a:r>
            <a:r>
              <a:rPr lang="en-US" dirty="0"/>
              <a:t> RSA</a:t>
            </a:r>
          </a:p>
        </p:txBody>
      </p:sp>
    </p:spTree>
    <p:extLst>
      <p:ext uri="{BB962C8B-B14F-4D97-AF65-F5344CB8AC3E}">
        <p14:creationId xmlns:p14="http://schemas.microsoft.com/office/powerpoint/2010/main" val="757810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83770"/>
          </a:xfrm>
          <a:solidFill>
            <a:schemeClr val="accent1"/>
          </a:solidFill>
        </p:spPr>
        <p:txBody>
          <a:bodyPr>
            <a:normAutofit/>
          </a:bodyPr>
          <a:lstStyle/>
          <a:p>
            <a:pPr algn="ctr"/>
            <a:r>
              <a:rPr lang="en-US" b="1" dirty="0">
                <a:latin typeface="Times New Roman" panose="02020603050405020304" pitchFamily="18" charset="0"/>
                <a:cs typeface="Times New Roman" panose="02020603050405020304" pitchFamily="18" charset="0"/>
              </a:rPr>
              <a:t>3.3.1. </a:t>
            </a:r>
            <a:r>
              <a:rPr lang="en-US" b="1" dirty="0" err="1">
                <a:latin typeface="Times New Roman" panose="02020603050405020304" pitchFamily="18" charset="0"/>
                <a:cs typeface="Times New Roman" panose="02020603050405020304" pitchFamily="18" charset="0"/>
              </a:rPr>
              <a:t>Khái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quát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về</a:t>
            </a:r>
            <a:r>
              <a:rPr lang="en-US" b="1" dirty="0">
                <a:latin typeface="Times New Roman" panose="02020603050405020304" pitchFamily="18" charset="0"/>
                <a:cs typeface="Times New Roman" panose="02020603050405020304" pitchFamily="18" charset="0"/>
              </a:rPr>
              <a:t> RSA</a:t>
            </a:r>
          </a:p>
        </p:txBody>
      </p:sp>
      <p:pic>
        <p:nvPicPr>
          <p:cNvPr id="4" name="Content Placeholder 3"/>
          <p:cNvPicPr>
            <a:picLocks noGrp="1" noChangeAspect="1"/>
          </p:cNvPicPr>
          <p:nvPr>
            <p:ph idx="1"/>
          </p:nvPr>
        </p:nvPicPr>
        <p:blipFill>
          <a:blip r:embed="rId3"/>
          <a:stretch>
            <a:fillRect/>
          </a:stretch>
        </p:blipFill>
        <p:spPr>
          <a:xfrm>
            <a:off x="696686" y="972457"/>
            <a:ext cx="10784113" cy="2075543"/>
          </a:xfrm>
          <a:prstGeom prst="rect">
            <a:avLst/>
          </a:prstGeom>
        </p:spPr>
      </p:pic>
      <p:pic>
        <p:nvPicPr>
          <p:cNvPr id="5" name="Picture 4"/>
          <p:cNvPicPr>
            <a:picLocks noChangeAspect="1"/>
          </p:cNvPicPr>
          <p:nvPr/>
        </p:nvPicPr>
        <p:blipFill>
          <a:blip r:embed="rId4"/>
          <a:stretch>
            <a:fillRect/>
          </a:stretch>
        </p:blipFill>
        <p:spPr>
          <a:xfrm>
            <a:off x="696686" y="3048000"/>
            <a:ext cx="10929257" cy="3657600"/>
          </a:xfrm>
          <a:prstGeom prst="rect">
            <a:avLst/>
          </a:prstGeom>
        </p:spPr>
      </p:pic>
    </p:spTree>
    <p:extLst>
      <p:ext uri="{BB962C8B-B14F-4D97-AF65-F5344CB8AC3E}">
        <p14:creationId xmlns:p14="http://schemas.microsoft.com/office/powerpoint/2010/main" val="411227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73545" y="0"/>
            <a:ext cx="9318977" cy="827314"/>
          </a:xfrm>
          <a:prstGeom prst="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3.3.2. </a:t>
            </a:r>
            <a:r>
              <a:rPr lang="en-US" b="1" dirty="0" err="1">
                <a:latin typeface="Times New Roman" panose="02020603050405020304" pitchFamily="18" charset="0"/>
                <a:cs typeface="Times New Roman" panose="02020603050405020304" pitchFamily="18" charset="0"/>
              </a:rPr>
              <a:t>Thuật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toán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mã</a:t>
            </a:r>
            <a:r>
              <a:rPr lang="en-US" b="1" dirty="0">
                <a:latin typeface="Times New Roman" panose="02020603050405020304" pitchFamily="18" charset="0"/>
                <a:cs typeface="Times New Roman" panose="02020603050405020304" pitchFamily="18" charset="0"/>
              </a:rPr>
              <a:t> RSA</a:t>
            </a:r>
          </a:p>
        </p:txBody>
      </p:sp>
      <mc:AlternateContent xmlns:mc="http://schemas.openxmlformats.org/markup-compatibility/2006" xmlns:a14="http://schemas.microsoft.com/office/drawing/2010/main">
        <mc:Choice Requires="a14">
          <p:sp>
            <p:nvSpPr>
              <p:cNvPr id="5" name="Rectangle 1"/>
              <p:cNvSpPr>
                <a:spLocks noGrp="1" noChangeArrowheads="1"/>
              </p:cNvSpPr>
              <p:nvPr>
                <p:ph idx="1"/>
              </p:nvPr>
            </p:nvSpPr>
            <p:spPr bwMode="auto">
              <a:xfrm>
                <a:off x="1519187" y="880991"/>
                <a:ext cx="9227695" cy="6042360"/>
              </a:xfrm>
              <a:prstGeom prst="rect">
                <a:avLst/>
              </a:prstGeom>
              <a:solidFill>
                <a:srgbClr val="FAFAFA"/>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algn="l">
                  <a:spcBef>
                    <a:spcPct val="0"/>
                  </a:spcBef>
                  <a:defRPr>
                    <a:solidFill>
                      <a:schemeClr val="tx1"/>
                    </a:solidFill>
                    <a:latin typeface="Arial" panose="020B0604020202020204" pitchFamily="34" charset="0"/>
                  </a:defRPr>
                </a:lvl1pPr>
                <a:lvl2pPr algn="l">
                  <a:spcBef>
                    <a:spcPct val="0"/>
                  </a:spcBef>
                  <a:defRPr>
                    <a:solidFill>
                      <a:schemeClr val="tx1"/>
                    </a:solidFill>
                    <a:latin typeface="Arial" panose="020B0604020202020204" pitchFamily="34" charset="0"/>
                  </a:defRPr>
                </a:lvl2pPr>
                <a:lvl3pPr algn="l">
                  <a:spcBef>
                    <a:spcPct val="0"/>
                  </a:spcBef>
                  <a:defRPr>
                    <a:solidFill>
                      <a:schemeClr val="tx1"/>
                    </a:solidFill>
                    <a:latin typeface="Arial" panose="020B0604020202020204" pitchFamily="34" charset="0"/>
                  </a:defRPr>
                </a:lvl3pPr>
                <a:lvl4pPr algn="l">
                  <a:spcBef>
                    <a:spcPct val="0"/>
                  </a:spcBef>
                  <a:defRPr>
                    <a:solidFill>
                      <a:schemeClr val="tx1"/>
                    </a:solidFill>
                    <a:latin typeface="Arial" panose="020B0604020202020204" pitchFamily="34" charset="0"/>
                  </a:defRPr>
                </a:lvl4pPr>
                <a:lvl5pPr algn="l">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eaLnBrk="0" fontAlgn="base" hangingPunct="0">
                  <a:lnSpc>
                    <a:spcPct val="100000"/>
                  </a:lnSpc>
                  <a:spcAft>
                    <a:spcPct val="0"/>
                  </a:spcAft>
                  <a:buNone/>
                </a:pPr>
                <a:r>
                  <a:rPr lang="en-US" altLang="en-US" sz="3600" dirty="0">
                    <a:solidFill>
                      <a:srgbClr val="333333"/>
                    </a:solidFill>
                    <a:latin typeface="Times New Roman" panose="02020603050405020304" pitchFamily="18" charset="0"/>
                    <a:cs typeface="Times New Roman" panose="02020603050405020304" pitchFamily="18" charset="0"/>
                  </a:rPr>
                  <a:t>Chúng ta </a:t>
                </a:r>
                <a:r>
                  <a:rPr lang="en-US" altLang="en-US" sz="3600" dirty="0" err="1">
                    <a:solidFill>
                      <a:srgbClr val="333333"/>
                    </a:solidFill>
                    <a:latin typeface="Times New Roman" panose="02020603050405020304" pitchFamily="18" charset="0"/>
                    <a:cs typeface="Times New Roman" panose="02020603050405020304" pitchFamily="18" charset="0"/>
                  </a:rPr>
                  <a:t>xét</a:t>
                </a:r>
                <a:r>
                  <a:rPr lang="en-US" altLang="en-US" sz="3600" dirty="0">
                    <a:solidFill>
                      <a:srgbClr val="333333"/>
                    </a:solidFill>
                    <a:latin typeface="Times New Roman" panose="02020603050405020304" pitchFamily="18" charset="0"/>
                    <a:cs typeface="Times New Roman" panose="02020603050405020304" pitchFamily="18" charset="0"/>
                  </a:rPr>
                  <a:t> </a:t>
                </a:r>
                <a:r>
                  <a:rPr lang="en-US" altLang="en-US" sz="3600" dirty="0" err="1">
                    <a:solidFill>
                      <a:srgbClr val="333333"/>
                    </a:solidFill>
                    <a:latin typeface="Times New Roman" panose="02020603050405020304" pitchFamily="18" charset="0"/>
                    <a:cs typeface="Times New Roman" panose="02020603050405020304" pitchFamily="18" charset="0"/>
                  </a:rPr>
                  <a:t>một</a:t>
                </a:r>
                <a:r>
                  <a:rPr lang="en-US" altLang="en-US" sz="3600" dirty="0">
                    <a:solidFill>
                      <a:srgbClr val="333333"/>
                    </a:solidFill>
                    <a:latin typeface="Times New Roman" panose="02020603050405020304" pitchFamily="18" charset="0"/>
                    <a:cs typeface="Times New Roman" panose="02020603050405020304" pitchFamily="18" charset="0"/>
                  </a:rPr>
                  <a:t> </a:t>
                </a:r>
                <a:r>
                  <a:rPr lang="en-US" altLang="en-US" sz="3600" dirty="0" err="1">
                    <a:solidFill>
                      <a:srgbClr val="333333"/>
                    </a:solidFill>
                    <a:latin typeface="Times New Roman" panose="02020603050405020304" pitchFamily="18" charset="0"/>
                    <a:cs typeface="Times New Roman" panose="02020603050405020304" pitchFamily="18" charset="0"/>
                  </a:rPr>
                  <a:t>trường</a:t>
                </a:r>
                <a:r>
                  <a:rPr lang="en-US" altLang="en-US" sz="3600" dirty="0">
                    <a:solidFill>
                      <a:srgbClr val="333333"/>
                    </a:solidFill>
                    <a:latin typeface="Times New Roman" panose="02020603050405020304" pitchFamily="18" charset="0"/>
                    <a:cs typeface="Times New Roman" panose="02020603050405020304" pitchFamily="18" charset="0"/>
                  </a:rPr>
                  <a:t> </a:t>
                </a:r>
                <a:r>
                  <a:rPr lang="en-US" altLang="en-US" sz="3600" dirty="0" err="1">
                    <a:solidFill>
                      <a:srgbClr val="333333"/>
                    </a:solidFill>
                    <a:latin typeface="Times New Roman" panose="02020603050405020304" pitchFamily="18" charset="0"/>
                    <a:cs typeface="Times New Roman" panose="02020603050405020304" pitchFamily="18" charset="0"/>
                  </a:rPr>
                  <a:t>hợp</a:t>
                </a:r>
                <a:r>
                  <a:rPr lang="en-US" altLang="en-US" sz="3600" dirty="0">
                    <a:solidFill>
                      <a:srgbClr val="333333"/>
                    </a:solidFill>
                    <a:latin typeface="Times New Roman" panose="02020603050405020304" pitchFamily="18" charset="0"/>
                    <a:cs typeface="Times New Roman" panose="02020603050405020304" pitchFamily="18" charset="0"/>
                  </a:rPr>
                  <a:t> RSA </a:t>
                </a:r>
                <a:r>
                  <a:rPr lang="en-US" altLang="en-US" sz="3600" dirty="0" err="1">
                    <a:solidFill>
                      <a:srgbClr val="333333"/>
                    </a:solidFill>
                    <a:latin typeface="Times New Roman" panose="02020603050405020304" pitchFamily="18" charset="0"/>
                    <a:cs typeface="Times New Roman" panose="02020603050405020304" pitchFamily="18" charset="0"/>
                  </a:rPr>
                  <a:t>đơn</a:t>
                </a:r>
                <a:r>
                  <a:rPr lang="en-US" altLang="en-US" sz="3600" dirty="0">
                    <a:solidFill>
                      <a:srgbClr val="333333"/>
                    </a:solidFill>
                    <a:latin typeface="Times New Roman" panose="02020603050405020304" pitchFamily="18" charset="0"/>
                    <a:cs typeface="Times New Roman" panose="02020603050405020304" pitchFamily="18" charset="0"/>
                  </a:rPr>
                  <a:t> </a:t>
                </a:r>
                <a:r>
                  <a:rPr lang="en-US" altLang="en-US" sz="3600" dirty="0" err="1">
                    <a:solidFill>
                      <a:srgbClr val="333333"/>
                    </a:solidFill>
                    <a:latin typeface="Times New Roman" panose="02020603050405020304" pitchFamily="18" charset="0"/>
                    <a:cs typeface="Times New Roman" panose="02020603050405020304" pitchFamily="18" charset="0"/>
                  </a:rPr>
                  <a:t>giản</a:t>
                </a:r>
                <a:r>
                  <a:rPr lang="en-US" altLang="en-US" sz="3600" dirty="0">
                    <a:solidFill>
                      <a:srgbClr val="333333"/>
                    </a:solidFill>
                    <a:latin typeface="Times New Roman" panose="02020603050405020304" pitchFamily="18" charset="0"/>
                    <a:cs typeface="Times New Roman" panose="02020603050405020304" pitchFamily="18" charset="0"/>
                  </a:rPr>
                  <a:t> </a:t>
                </a:r>
                <a:r>
                  <a:rPr lang="en-US" altLang="en-US" sz="3600" dirty="0" err="1">
                    <a:solidFill>
                      <a:srgbClr val="333333"/>
                    </a:solidFill>
                    <a:latin typeface="Times New Roman" panose="02020603050405020304" pitchFamily="18" charset="0"/>
                    <a:cs typeface="Times New Roman" panose="02020603050405020304" pitchFamily="18" charset="0"/>
                  </a:rPr>
                  <a:t>sau</a:t>
                </a:r>
                <a:r>
                  <a:rPr lang="en-US" altLang="en-US" sz="3600" dirty="0">
                    <a:solidFill>
                      <a:srgbClr val="333333"/>
                    </a:solidFill>
                    <a:latin typeface="Times New Roman" panose="02020603050405020304" pitchFamily="18" charset="0"/>
                    <a:cs typeface="Times New Roman" panose="02020603050405020304" pitchFamily="18" charset="0"/>
                  </a:rPr>
                  <a:t>:</a:t>
                </a:r>
                <a:endParaRPr lang="en-US" altLang="en-US" sz="3600" dirty="0">
                  <a:latin typeface="Times New Roman" panose="02020603050405020304" pitchFamily="18" charset="0"/>
                  <a:cs typeface="Times New Roman" panose="02020603050405020304" pitchFamily="18" charset="0"/>
                </a:endParaRPr>
              </a:p>
              <a:p>
                <a:pPr marL="0" indent="0" eaLnBrk="0" fontAlgn="base" hangingPunct="0">
                  <a:lnSpc>
                    <a:spcPct val="100000"/>
                  </a:lnSpc>
                  <a:spcAft>
                    <a:spcPct val="0"/>
                  </a:spcAft>
                  <a:buFontTx/>
                  <a:buChar char="•"/>
                </a:pPr>
                <a:r>
                  <a:rPr lang="en-US" altLang="en-US" sz="3600" dirty="0">
                    <a:solidFill>
                      <a:srgbClr val="333333"/>
                    </a:solidFill>
                    <a:latin typeface="Times New Roman" panose="02020603050405020304" pitchFamily="18" charset="0"/>
                    <a:cs typeface="Times New Roman" panose="02020603050405020304" pitchFamily="18" charset="0"/>
                  </a:rPr>
                  <a:t>Encryption: </a:t>
                </a:r>
                <a14:m>
                  <m:oMath xmlns:m="http://schemas.openxmlformats.org/officeDocument/2006/math">
                    <m:sSup>
                      <m:sSupPr>
                        <m:ctrlPr>
                          <a:rPr lang="en-US" altLang="en-US" sz="3600" i="1" dirty="0">
                            <a:solidFill>
                              <a:srgbClr val="333333"/>
                            </a:solidFill>
                            <a:latin typeface="Cambria Math" panose="02040503050406030204" pitchFamily="18" charset="0"/>
                            <a:cs typeface="Times New Roman" panose="02020603050405020304" pitchFamily="18" charset="0"/>
                          </a:rPr>
                        </m:ctrlPr>
                      </m:sSupPr>
                      <m:e>
                        <m:r>
                          <a:rPr lang="en-US" altLang="en-US" sz="3600" i="1" dirty="0">
                            <a:solidFill>
                              <a:srgbClr val="333333"/>
                            </a:solidFill>
                            <a:latin typeface="Cambria Math" panose="02040503050406030204" pitchFamily="18" charset="0"/>
                            <a:cs typeface="Times New Roman" panose="02020603050405020304" pitchFamily="18" charset="0"/>
                          </a:rPr>
                          <m:t>𝑚</m:t>
                        </m:r>
                      </m:e>
                      <m:sup>
                        <m:r>
                          <a:rPr lang="en-US" altLang="en-US" sz="3600" i="1" dirty="0">
                            <a:solidFill>
                              <a:srgbClr val="333333"/>
                            </a:solidFill>
                            <a:latin typeface="Cambria Math" panose="02040503050406030204" pitchFamily="18" charset="0"/>
                            <a:cs typeface="Times New Roman" panose="02020603050405020304" pitchFamily="18" charset="0"/>
                          </a:rPr>
                          <m:t>𝑒</m:t>
                        </m:r>
                      </m:sup>
                    </m:sSup>
                  </m:oMath>
                </a14:m>
                <a:r>
                  <a:rPr lang="en-US" altLang="en-US" sz="3600" dirty="0">
                    <a:solidFill>
                      <a:srgbClr val="333333"/>
                    </a:solidFill>
                    <a:latin typeface="Times New Roman" panose="02020603050405020304" pitchFamily="18" charset="0"/>
                    <a:cs typeface="Times New Roman" panose="02020603050405020304" pitchFamily="18" charset="0"/>
                  </a:rPr>
                  <a:t>mod </a:t>
                </a:r>
                <a14:m>
                  <m:oMath xmlns:m="http://schemas.openxmlformats.org/officeDocument/2006/math">
                    <m:r>
                      <a:rPr lang="en-US" altLang="en-US" sz="3600" i="1" dirty="0">
                        <a:solidFill>
                          <a:srgbClr val="333333"/>
                        </a:solidFill>
                        <a:latin typeface="Cambria Math" panose="02040503050406030204" pitchFamily="18" charset="0"/>
                        <a:cs typeface="Times New Roman" panose="02020603050405020304" pitchFamily="18" charset="0"/>
                      </a:rPr>
                      <m:t>𝑛</m:t>
                    </m:r>
                  </m:oMath>
                </a14:m>
                <a:r>
                  <a:rPr lang="en-US" altLang="en-US" sz="3600" dirty="0">
                    <a:solidFill>
                      <a:srgbClr val="333333"/>
                    </a:solidFill>
                    <a:latin typeface="Times New Roman" panose="02020603050405020304" pitchFamily="18" charset="0"/>
                    <a:cs typeface="Times New Roman" panose="02020603050405020304" pitchFamily="18" charset="0"/>
                  </a:rPr>
                  <a:t> = c</a:t>
                </a:r>
              </a:p>
              <a:p>
                <a:pPr marL="0" indent="0" eaLnBrk="0" fontAlgn="base" hangingPunct="0">
                  <a:lnSpc>
                    <a:spcPct val="100000"/>
                  </a:lnSpc>
                  <a:spcAft>
                    <a:spcPct val="0"/>
                  </a:spcAft>
                  <a:buFontTx/>
                  <a:buChar char="•"/>
                </a:pPr>
                <a:r>
                  <a:rPr lang="en-US" altLang="en-US" sz="3600" dirty="0">
                    <a:solidFill>
                      <a:srgbClr val="333333"/>
                    </a:solidFill>
                    <a:latin typeface="Times New Roman" panose="02020603050405020304" pitchFamily="18" charset="0"/>
                    <a:cs typeface="Times New Roman" panose="02020603050405020304" pitchFamily="18" charset="0"/>
                  </a:rPr>
                  <a:t>Decryption: </a:t>
                </a:r>
                <a14:m>
                  <m:oMath xmlns:m="http://schemas.openxmlformats.org/officeDocument/2006/math">
                    <m:sSup>
                      <m:sSupPr>
                        <m:ctrlPr>
                          <a:rPr lang="en-US" altLang="en-US" sz="3600" i="1" dirty="0">
                            <a:solidFill>
                              <a:srgbClr val="333333"/>
                            </a:solidFill>
                            <a:latin typeface="Cambria Math" panose="02040503050406030204" pitchFamily="18" charset="0"/>
                            <a:cs typeface="Times New Roman" panose="02020603050405020304" pitchFamily="18" charset="0"/>
                          </a:rPr>
                        </m:ctrlPr>
                      </m:sSupPr>
                      <m:e>
                        <m:r>
                          <a:rPr lang="en-US" altLang="en-US" sz="3600" i="1" dirty="0">
                            <a:solidFill>
                              <a:srgbClr val="333333"/>
                            </a:solidFill>
                            <a:latin typeface="Cambria Math" panose="02040503050406030204" pitchFamily="18" charset="0"/>
                            <a:cs typeface="Times New Roman" panose="02020603050405020304" pitchFamily="18" charset="0"/>
                          </a:rPr>
                          <m:t>𝑐</m:t>
                        </m:r>
                      </m:e>
                      <m:sup>
                        <m:r>
                          <a:rPr lang="en-US" altLang="en-US" sz="3600" i="1" dirty="0">
                            <a:solidFill>
                              <a:srgbClr val="333333"/>
                            </a:solidFill>
                            <a:latin typeface="Cambria Math" panose="02040503050406030204" pitchFamily="18" charset="0"/>
                            <a:cs typeface="Times New Roman" panose="02020603050405020304" pitchFamily="18" charset="0"/>
                          </a:rPr>
                          <m:t>𝑑</m:t>
                        </m:r>
                      </m:sup>
                    </m:sSup>
                    <m:r>
                      <a:rPr lang="en-US" altLang="en-US" sz="3600" i="1" dirty="0">
                        <a:solidFill>
                          <a:srgbClr val="333333"/>
                        </a:solidFill>
                        <a:latin typeface="Cambria Math" panose="02040503050406030204" pitchFamily="18" charset="0"/>
                        <a:cs typeface="Times New Roman" panose="02020603050405020304" pitchFamily="18" charset="0"/>
                      </a:rPr>
                      <m:t> </m:t>
                    </m:r>
                    <m:r>
                      <a:rPr lang="en-US" altLang="en-US" sz="3600" i="1" dirty="0" err="1">
                        <a:solidFill>
                          <a:srgbClr val="333333"/>
                        </a:solidFill>
                        <a:latin typeface="Cambria Math" panose="02040503050406030204" pitchFamily="18" charset="0"/>
                        <a:cs typeface="Times New Roman" panose="02020603050405020304" pitchFamily="18" charset="0"/>
                      </a:rPr>
                      <m:t>𝑚𝑜𝑑</m:t>
                    </m:r>
                    <m:r>
                      <a:rPr lang="en-US" altLang="en-US" sz="3600" i="1" dirty="0">
                        <a:solidFill>
                          <a:srgbClr val="333333"/>
                        </a:solidFill>
                        <a:latin typeface="Cambria Math" panose="02040503050406030204" pitchFamily="18" charset="0"/>
                        <a:cs typeface="Times New Roman" panose="02020603050405020304" pitchFamily="18" charset="0"/>
                      </a:rPr>
                      <m:t> </m:t>
                    </m:r>
                    <m:r>
                      <a:rPr lang="en-US" altLang="en-US" sz="3600" i="1" dirty="0" err="1">
                        <a:solidFill>
                          <a:srgbClr val="333333"/>
                        </a:solidFill>
                        <a:latin typeface="Cambria Math" panose="02040503050406030204" pitchFamily="18" charset="0"/>
                        <a:cs typeface="Times New Roman" panose="02020603050405020304" pitchFamily="18" charset="0"/>
                      </a:rPr>
                      <m:t>𝑛</m:t>
                    </m:r>
                    <m:r>
                      <a:rPr lang="en-US" altLang="en-US" sz="3600" i="1" dirty="0">
                        <a:solidFill>
                          <a:srgbClr val="333333"/>
                        </a:solidFill>
                        <a:latin typeface="Cambria Math" panose="02040503050406030204" pitchFamily="18" charset="0"/>
                        <a:cs typeface="Times New Roman" panose="02020603050405020304" pitchFamily="18" charset="0"/>
                      </a:rPr>
                      <m:t>=</m:t>
                    </m:r>
                    <m:r>
                      <a:rPr lang="en-US" altLang="en-US" sz="3600" i="1" dirty="0">
                        <a:solidFill>
                          <a:srgbClr val="333333"/>
                        </a:solidFill>
                        <a:latin typeface="Cambria Math" panose="02040503050406030204" pitchFamily="18" charset="0"/>
                        <a:cs typeface="Times New Roman" panose="02020603050405020304" pitchFamily="18" charset="0"/>
                      </a:rPr>
                      <m:t>𝑚</m:t>
                    </m:r>
                  </m:oMath>
                </a14:m>
                <a:endParaRPr lang="en-US" altLang="en-US" sz="3600" dirty="0">
                  <a:solidFill>
                    <a:srgbClr val="333333"/>
                  </a:solidFill>
                  <a:latin typeface="Times New Roman" panose="02020603050405020304" pitchFamily="18" charset="0"/>
                  <a:cs typeface="Times New Roman" panose="02020603050405020304" pitchFamily="18" charset="0"/>
                </a:endParaRPr>
              </a:p>
              <a:p>
                <a:pPr marL="0" indent="0" eaLnBrk="0" fontAlgn="base" hangingPunct="0">
                  <a:lnSpc>
                    <a:spcPct val="100000"/>
                  </a:lnSpc>
                  <a:spcAft>
                    <a:spcPct val="0"/>
                  </a:spcAft>
                  <a:buNone/>
                </a:pPr>
                <a:r>
                  <a:rPr lang="en-US" altLang="en-US" sz="3600" dirty="0" err="1">
                    <a:solidFill>
                      <a:srgbClr val="333333"/>
                    </a:solidFill>
                    <a:latin typeface="Times New Roman" panose="02020603050405020304" pitchFamily="18" charset="0"/>
                    <a:cs typeface="Times New Roman" panose="02020603050405020304" pitchFamily="18" charset="0"/>
                  </a:rPr>
                  <a:t>Trong</a:t>
                </a:r>
                <a:r>
                  <a:rPr lang="en-US" altLang="en-US" sz="3600" dirty="0">
                    <a:solidFill>
                      <a:srgbClr val="333333"/>
                    </a:solidFill>
                    <a:latin typeface="Times New Roman" panose="02020603050405020304" pitchFamily="18" charset="0"/>
                    <a:cs typeface="Times New Roman" panose="02020603050405020304" pitchFamily="18" charset="0"/>
                  </a:rPr>
                  <a:t> </a:t>
                </a:r>
                <a:r>
                  <a:rPr lang="en-US" altLang="en-US" sz="3600" dirty="0" err="1">
                    <a:solidFill>
                      <a:srgbClr val="333333"/>
                    </a:solidFill>
                    <a:latin typeface="Times New Roman" panose="02020603050405020304" pitchFamily="18" charset="0"/>
                    <a:cs typeface="Times New Roman" panose="02020603050405020304" pitchFamily="18" charset="0"/>
                  </a:rPr>
                  <a:t>đó</a:t>
                </a:r>
                <a:r>
                  <a:rPr lang="en-US" altLang="en-US" sz="3600" dirty="0">
                    <a:solidFill>
                      <a:srgbClr val="333333"/>
                    </a:solidFill>
                    <a:latin typeface="Times New Roman" panose="02020603050405020304" pitchFamily="18" charset="0"/>
                    <a:cs typeface="Times New Roman" panose="02020603050405020304" pitchFamily="18" charset="0"/>
                  </a:rPr>
                  <a:t>:</a:t>
                </a:r>
                <a:endParaRPr lang="en-US" altLang="en-US" sz="3600" dirty="0">
                  <a:latin typeface="Times New Roman" panose="02020603050405020304" pitchFamily="18" charset="0"/>
                  <a:cs typeface="Times New Roman" panose="02020603050405020304" pitchFamily="18" charset="0"/>
                </a:endParaRPr>
              </a:p>
              <a:p>
                <a:pPr marL="0" indent="0" eaLnBrk="0" fontAlgn="base" hangingPunct="0">
                  <a:lnSpc>
                    <a:spcPct val="100000"/>
                  </a:lnSpc>
                  <a:spcAft>
                    <a:spcPct val="0"/>
                  </a:spcAft>
                  <a:buNone/>
                </a:pPr>
                <a:r>
                  <a:rPr lang="en-US" altLang="en-US" sz="3600" dirty="0">
                    <a:solidFill>
                      <a:srgbClr val="333333"/>
                    </a:solidFill>
                    <a:latin typeface="Times New Roman" panose="02020603050405020304" pitchFamily="18" charset="0"/>
                    <a:cs typeface="Times New Roman" panose="02020603050405020304" pitchFamily="18" charset="0"/>
                  </a:rPr>
                  <a:t>+ m </a:t>
                </a:r>
                <a:r>
                  <a:rPr lang="en-US" altLang="en-US" sz="3600" dirty="0" err="1">
                    <a:solidFill>
                      <a:srgbClr val="333333"/>
                    </a:solidFill>
                    <a:latin typeface="Times New Roman" panose="02020603050405020304" pitchFamily="18" charset="0"/>
                    <a:cs typeface="Times New Roman" panose="02020603050405020304" pitchFamily="18" charset="0"/>
                  </a:rPr>
                  <a:t>là</a:t>
                </a:r>
                <a:r>
                  <a:rPr lang="en-US" altLang="en-US" sz="3600" dirty="0">
                    <a:solidFill>
                      <a:srgbClr val="333333"/>
                    </a:solidFill>
                    <a:latin typeface="Times New Roman" panose="02020603050405020304" pitchFamily="18" charset="0"/>
                    <a:cs typeface="Times New Roman" panose="02020603050405020304" pitchFamily="18" charset="0"/>
                  </a:rPr>
                  <a:t> message ban </a:t>
                </a:r>
                <a:r>
                  <a:rPr lang="en-US" altLang="en-US" sz="3600" dirty="0" err="1">
                    <a:solidFill>
                      <a:srgbClr val="333333"/>
                    </a:solidFill>
                    <a:latin typeface="Times New Roman" panose="02020603050405020304" pitchFamily="18" charset="0"/>
                    <a:cs typeface="Times New Roman" panose="02020603050405020304" pitchFamily="18" charset="0"/>
                  </a:rPr>
                  <a:t>đầu</a:t>
                </a:r>
                <a:endParaRPr lang="en-US" altLang="en-US" sz="3600" dirty="0">
                  <a:solidFill>
                    <a:srgbClr val="333333"/>
                  </a:solidFill>
                  <a:latin typeface="Times New Roman" panose="02020603050405020304" pitchFamily="18" charset="0"/>
                  <a:cs typeface="Times New Roman" panose="02020603050405020304" pitchFamily="18" charset="0"/>
                </a:endParaRPr>
              </a:p>
              <a:p>
                <a:pPr marL="0" indent="0" eaLnBrk="0" fontAlgn="base" hangingPunct="0">
                  <a:lnSpc>
                    <a:spcPct val="100000"/>
                  </a:lnSpc>
                  <a:spcAft>
                    <a:spcPct val="0"/>
                  </a:spcAft>
                  <a:buNone/>
                </a:pPr>
                <a:r>
                  <a:rPr lang="en-US" altLang="en-US" sz="3600" dirty="0">
                    <a:solidFill>
                      <a:srgbClr val="333333"/>
                    </a:solidFill>
                    <a:latin typeface="Times New Roman" panose="02020603050405020304" pitchFamily="18" charset="0"/>
                    <a:cs typeface="Times New Roman" panose="02020603050405020304" pitchFamily="18" charset="0"/>
                  </a:rPr>
                  <a:t>+ e, n </a:t>
                </a:r>
                <a:r>
                  <a:rPr lang="en-US" altLang="en-US" sz="3600" dirty="0" err="1">
                    <a:solidFill>
                      <a:srgbClr val="333333"/>
                    </a:solidFill>
                    <a:latin typeface="Times New Roman" panose="02020603050405020304" pitchFamily="18" charset="0"/>
                    <a:cs typeface="Times New Roman" panose="02020603050405020304" pitchFamily="18" charset="0"/>
                  </a:rPr>
                  <a:t>là</a:t>
                </a:r>
                <a:r>
                  <a:rPr lang="en-US" altLang="en-US" sz="3600" dirty="0">
                    <a:solidFill>
                      <a:srgbClr val="333333"/>
                    </a:solidFill>
                    <a:latin typeface="Times New Roman" panose="02020603050405020304" pitchFamily="18" charset="0"/>
                    <a:cs typeface="Times New Roman" panose="02020603050405020304" pitchFamily="18" charset="0"/>
                  </a:rPr>
                  <a:t> public key</a:t>
                </a:r>
              </a:p>
              <a:p>
                <a:pPr marL="0" indent="0" eaLnBrk="0" fontAlgn="base" hangingPunct="0">
                  <a:lnSpc>
                    <a:spcPct val="100000"/>
                  </a:lnSpc>
                  <a:spcAft>
                    <a:spcPct val="0"/>
                  </a:spcAft>
                  <a:buNone/>
                </a:pPr>
                <a:r>
                  <a:rPr lang="en-US" altLang="en-US" sz="3600" dirty="0">
                    <a:solidFill>
                      <a:srgbClr val="333333"/>
                    </a:solidFill>
                    <a:latin typeface="Times New Roman" panose="02020603050405020304" pitchFamily="18" charset="0"/>
                    <a:cs typeface="Times New Roman" panose="02020603050405020304" pitchFamily="18" charset="0"/>
                  </a:rPr>
                  <a:t>+ c </a:t>
                </a:r>
                <a:r>
                  <a:rPr lang="en-US" altLang="en-US" sz="3600" dirty="0" err="1">
                    <a:solidFill>
                      <a:srgbClr val="333333"/>
                    </a:solidFill>
                    <a:latin typeface="Times New Roman" panose="02020603050405020304" pitchFamily="18" charset="0"/>
                    <a:cs typeface="Times New Roman" panose="02020603050405020304" pitchFamily="18" charset="0"/>
                  </a:rPr>
                  <a:t>là</a:t>
                </a:r>
                <a:r>
                  <a:rPr lang="en-US" altLang="en-US" sz="3600" dirty="0">
                    <a:solidFill>
                      <a:srgbClr val="333333"/>
                    </a:solidFill>
                    <a:latin typeface="Times New Roman" panose="02020603050405020304" pitchFamily="18" charset="0"/>
                    <a:cs typeface="Times New Roman" panose="02020603050405020304" pitchFamily="18" charset="0"/>
                  </a:rPr>
                  <a:t> </a:t>
                </a:r>
                <a:r>
                  <a:rPr lang="en-US" altLang="en-US" sz="3600" dirty="0" err="1">
                    <a:solidFill>
                      <a:srgbClr val="333333"/>
                    </a:solidFill>
                    <a:latin typeface="Times New Roman" panose="02020603050405020304" pitchFamily="18" charset="0"/>
                    <a:cs typeface="Times New Roman" panose="02020603050405020304" pitchFamily="18" charset="0"/>
                  </a:rPr>
                  <a:t>dữ</a:t>
                </a:r>
                <a:r>
                  <a:rPr lang="en-US" altLang="en-US" sz="3600" dirty="0">
                    <a:solidFill>
                      <a:srgbClr val="333333"/>
                    </a:solidFill>
                    <a:latin typeface="Times New Roman" panose="02020603050405020304" pitchFamily="18" charset="0"/>
                    <a:cs typeface="Times New Roman" panose="02020603050405020304" pitchFamily="18" charset="0"/>
                  </a:rPr>
                  <a:t> </a:t>
                </a:r>
                <a:r>
                  <a:rPr lang="en-US" altLang="en-US" sz="3600" dirty="0" err="1">
                    <a:solidFill>
                      <a:srgbClr val="333333"/>
                    </a:solidFill>
                    <a:latin typeface="Times New Roman" panose="02020603050405020304" pitchFamily="18" charset="0"/>
                    <a:cs typeface="Times New Roman" panose="02020603050405020304" pitchFamily="18" charset="0"/>
                  </a:rPr>
                  <a:t>liệu</a:t>
                </a:r>
                <a:r>
                  <a:rPr lang="en-US" altLang="en-US" sz="3600" dirty="0">
                    <a:solidFill>
                      <a:srgbClr val="333333"/>
                    </a:solidFill>
                    <a:latin typeface="Times New Roman" panose="02020603050405020304" pitchFamily="18" charset="0"/>
                    <a:cs typeface="Times New Roman" panose="02020603050405020304" pitchFamily="18" charset="0"/>
                  </a:rPr>
                  <a:t> </a:t>
                </a:r>
                <a:r>
                  <a:rPr lang="en-US" altLang="en-US" sz="3600" dirty="0" err="1">
                    <a:solidFill>
                      <a:srgbClr val="333333"/>
                    </a:solidFill>
                    <a:latin typeface="Times New Roman" panose="02020603050405020304" pitchFamily="18" charset="0"/>
                    <a:cs typeface="Times New Roman" panose="02020603050405020304" pitchFamily="18" charset="0"/>
                  </a:rPr>
                  <a:t>đã</a:t>
                </a:r>
                <a:r>
                  <a:rPr lang="en-US" altLang="en-US" sz="3600" dirty="0">
                    <a:solidFill>
                      <a:srgbClr val="333333"/>
                    </a:solidFill>
                    <a:latin typeface="Times New Roman" panose="02020603050405020304" pitchFamily="18" charset="0"/>
                    <a:cs typeface="Times New Roman" panose="02020603050405020304" pitchFamily="18" charset="0"/>
                  </a:rPr>
                  <a:t> </a:t>
                </a:r>
                <a:r>
                  <a:rPr lang="en-US" altLang="en-US" sz="3600" dirty="0" err="1">
                    <a:solidFill>
                      <a:srgbClr val="333333"/>
                    </a:solidFill>
                    <a:latin typeface="Times New Roman" panose="02020603050405020304" pitchFamily="18" charset="0"/>
                    <a:cs typeface="Times New Roman" panose="02020603050405020304" pitchFamily="18" charset="0"/>
                  </a:rPr>
                  <a:t>được</a:t>
                </a:r>
                <a:r>
                  <a:rPr lang="en-US" altLang="en-US" sz="3600" dirty="0">
                    <a:solidFill>
                      <a:srgbClr val="333333"/>
                    </a:solidFill>
                    <a:latin typeface="Times New Roman" panose="02020603050405020304" pitchFamily="18" charset="0"/>
                    <a:cs typeface="Times New Roman" panose="02020603050405020304" pitchFamily="18" charset="0"/>
                  </a:rPr>
                  <a:t> </a:t>
                </a:r>
                <a:r>
                  <a:rPr lang="en-US" altLang="en-US" sz="3600" dirty="0" err="1">
                    <a:solidFill>
                      <a:srgbClr val="333333"/>
                    </a:solidFill>
                    <a:latin typeface="Times New Roman" panose="02020603050405020304" pitchFamily="18" charset="0"/>
                    <a:cs typeface="Times New Roman" panose="02020603050405020304" pitchFamily="18" charset="0"/>
                  </a:rPr>
                  <a:t>mã</a:t>
                </a:r>
                <a:r>
                  <a:rPr lang="en-US" altLang="en-US" sz="3600" dirty="0">
                    <a:solidFill>
                      <a:srgbClr val="333333"/>
                    </a:solidFill>
                    <a:latin typeface="Times New Roman" panose="02020603050405020304" pitchFamily="18" charset="0"/>
                    <a:cs typeface="Times New Roman" panose="02020603050405020304" pitchFamily="18" charset="0"/>
                  </a:rPr>
                  <a:t> </a:t>
                </a:r>
                <a:r>
                  <a:rPr lang="en-US" altLang="en-US" sz="3600" dirty="0" err="1">
                    <a:solidFill>
                      <a:srgbClr val="333333"/>
                    </a:solidFill>
                    <a:latin typeface="Times New Roman" panose="02020603050405020304" pitchFamily="18" charset="0"/>
                    <a:cs typeface="Times New Roman" panose="02020603050405020304" pitchFamily="18" charset="0"/>
                  </a:rPr>
                  <a:t>hoá</a:t>
                </a:r>
                <a:endParaRPr lang="en-US" altLang="en-US" sz="3600" dirty="0">
                  <a:solidFill>
                    <a:srgbClr val="333333"/>
                  </a:solidFill>
                  <a:latin typeface="Times New Roman" panose="02020603050405020304" pitchFamily="18" charset="0"/>
                  <a:cs typeface="Times New Roman" panose="02020603050405020304" pitchFamily="18" charset="0"/>
                </a:endParaRPr>
              </a:p>
              <a:p>
                <a:pPr marL="0" indent="0" eaLnBrk="0" fontAlgn="base" hangingPunct="0">
                  <a:lnSpc>
                    <a:spcPct val="100000"/>
                  </a:lnSpc>
                  <a:spcAft>
                    <a:spcPct val="0"/>
                  </a:spcAft>
                  <a:buNone/>
                </a:pPr>
                <a:r>
                  <a:rPr lang="en-US" altLang="en-US" sz="3600" dirty="0">
                    <a:solidFill>
                      <a:srgbClr val="333333"/>
                    </a:solidFill>
                    <a:latin typeface="Times New Roman" panose="02020603050405020304" pitchFamily="18" charset="0"/>
                    <a:cs typeface="Times New Roman" panose="02020603050405020304" pitchFamily="18" charset="0"/>
                  </a:rPr>
                  <a:t>+ d </a:t>
                </a:r>
                <a:r>
                  <a:rPr lang="en-US" altLang="en-US" sz="3600" dirty="0" err="1">
                    <a:solidFill>
                      <a:srgbClr val="333333"/>
                    </a:solidFill>
                    <a:latin typeface="Times New Roman" panose="02020603050405020304" pitchFamily="18" charset="0"/>
                    <a:cs typeface="Times New Roman" panose="02020603050405020304" pitchFamily="18" charset="0"/>
                  </a:rPr>
                  <a:t>là</a:t>
                </a:r>
                <a:r>
                  <a:rPr lang="en-US" altLang="en-US" sz="3600" dirty="0">
                    <a:solidFill>
                      <a:srgbClr val="333333"/>
                    </a:solidFill>
                    <a:latin typeface="Times New Roman" panose="02020603050405020304" pitchFamily="18" charset="0"/>
                    <a:cs typeface="Times New Roman" panose="02020603050405020304" pitchFamily="18" charset="0"/>
                  </a:rPr>
                  <a:t> private key </a:t>
                </a:r>
                <a:r>
                  <a:rPr lang="en-US" altLang="en-US" sz="3600" dirty="0" err="1">
                    <a:solidFill>
                      <a:srgbClr val="333333"/>
                    </a:solidFill>
                    <a:latin typeface="Times New Roman" panose="02020603050405020304" pitchFamily="18" charset="0"/>
                    <a:cs typeface="Times New Roman" panose="02020603050405020304" pitchFamily="18" charset="0"/>
                  </a:rPr>
                  <a:t>thường</a:t>
                </a:r>
                <a:r>
                  <a:rPr lang="en-US" altLang="en-US" sz="3600" dirty="0">
                    <a:solidFill>
                      <a:srgbClr val="333333"/>
                    </a:solidFill>
                    <a:latin typeface="Times New Roman" panose="02020603050405020304" pitchFamily="18" charset="0"/>
                    <a:cs typeface="Times New Roman" panose="02020603050405020304" pitchFamily="18" charset="0"/>
                  </a:rPr>
                  <a:t> </a:t>
                </a:r>
                <a:r>
                  <a:rPr lang="en-US" altLang="en-US" sz="3600" dirty="0" err="1">
                    <a:solidFill>
                      <a:srgbClr val="333333"/>
                    </a:solidFill>
                    <a:latin typeface="Times New Roman" panose="02020603050405020304" pitchFamily="18" charset="0"/>
                    <a:cs typeface="Times New Roman" panose="02020603050405020304" pitchFamily="18" charset="0"/>
                  </a:rPr>
                  <a:t>là</a:t>
                </a:r>
                <a:r>
                  <a:rPr lang="en-US" altLang="en-US" sz="3600" dirty="0">
                    <a:solidFill>
                      <a:srgbClr val="333333"/>
                    </a:solidFill>
                    <a:latin typeface="Times New Roman" panose="02020603050405020304" pitchFamily="18" charset="0"/>
                    <a:cs typeface="Times New Roman" panose="02020603050405020304" pitchFamily="18" charset="0"/>
                  </a:rPr>
                  <a:t> </a:t>
                </a:r>
                <a:r>
                  <a:rPr lang="en-US" altLang="en-US" sz="3600" dirty="0" err="1">
                    <a:solidFill>
                      <a:srgbClr val="333333"/>
                    </a:solidFill>
                    <a:latin typeface="Times New Roman" panose="02020603050405020304" pitchFamily="18" charset="0"/>
                    <a:cs typeface="Times New Roman" panose="02020603050405020304" pitchFamily="18" charset="0"/>
                  </a:rPr>
                  <a:t>một</a:t>
                </a:r>
                <a:r>
                  <a:rPr lang="en-US" altLang="en-US" sz="3600" dirty="0">
                    <a:solidFill>
                      <a:srgbClr val="333333"/>
                    </a:solidFill>
                    <a:latin typeface="Times New Roman" panose="02020603050405020304" pitchFamily="18" charset="0"/>
                    <a:cs typeface="Times New Roman" panose="02020603050405020304" pitchFamily="18" charset="0"/>
                  </a:rPr>
                  <a:t> </a:t>
                </a:r>
                <a:r>
                  <a:rPr lang="en-US" altLang="en-US" sz="3600" dirty="0" err="1">
                    <a:solidFill>
                      <a:srgbClr val="333333"/>
                    </a:solidFill>
                    <a:latin typeface="Times New Roman" panose="02020603050405020304" pitchFamily="18" charset="0"/>
                    <a:cs typeface="Times New Roman" panose="02020603050405020304" pitchFamily="18" charset="0"/>
                  </a:rPr>
                  <a:t>số</a:t>
                </a:r>
                <a:r>
                  <a:rPr lang="en-US" altLang="en-US" sz="3600" dirty="0">
                    <a:solidFill>
                      <a:srgbClr val="333333"/>
                    </a:solidFill>
                    <a:latin typeface="Times New Roman" panose="02020603050405020304" pitchFamily="18" charset="0"/>
                    <a:cs typeface="Times New Roman" panose="02020603050405020304" pitchFamily="18" charset="0"/>
                  </a:rPr>
                  <a:t> </a:t>
                </a:r>
                <a:r>
                  <a:rPr lang="en-US" altLang="en-US" sz="3600" dirty="0" err="1">
                    <a:solidFill>
                      <a:srgbClr val="333333"/>
                    </a:solidFill>
                    <a:latin typeface="Times New Roman" panose="02020603050405020304" pitchFamily="18" charset="0"/>
                    <a:cs typeface="Times New Roman" panose="02020603050405020304" pitchFamily="18" charset="0"/>
                  </a:rPr>
                  <a:t>rất</a:t>
                </a:r>
                <a:r>
                  <a:rPr lang="en-US" altLang="en-US" sz="3600" dirty="0">
                    <a:solidFill>
                      <a:srgbClr val="333333"/>
                    </a:solidFill>
                    <a:latin typeface="Times New Roman" panose="02020603050405020304" pitchFamily="18" charset="0"/>
                    <a:cs typeface="Times New Roman" panose="02020603050405020304" pitchFamily="18" charset="0"/>
                  </a:rPr>
                  <a:t> </a:t>
                </a:r>
                <a:r>
                  <a:rPr lang="en-US" altLang="en-US" sz="3600" dirty="0" err="1">
                    <a:solidFill>
                      <a:srgbClr val="333333"/>
                    </a:solidFill>
                    <a:latin typeface="Times New Roman" panose="02020603050405020304" pitchFamily="18" charset="0"/>
                    <a:cs typeface="Times New Roman" panose="02020603050405020304" pitchFamily="18" charset="0"/>
                  </a:rPr>
                  <a:t>lớn</a:t>
                </a:r>
                <a:r>
                  <a:rPr lang="en-US" altLang="en-US" sz="3600" dirty="0">
                    <a:solidFill>
                      <a:srgbClr val="333333"/>
                    </a:solidFill>
                    <a:latin typeface="Times New Roman" panose="02020603050405020304" pitchFamily="18" charset="0"/>
                    <a:cs typeface="Times New Roman" panose="02020603050405020304" pitchFamily="18" charset="0"/>
                  </a:rPr>
                  <a:t>,</a:t>
                </a:r>
              </a:p>
              <a:p>
                <a:pPr marL="0" indent="0" eaLnBrk="0" fontAlgn="base" hangingPunct="0">
                  <a:lnSpc>
                    <a:spcPct val="100000"/>
                  </a:lnSpc>
                  <a:spcAft>
                    <a:spcPct val="0"/>
                  </a:spcAft>
                  <a:buNone/>
                </a:pPr>
                <a:r>
                  <a:rPr lang="en-US" altLang="en-US" sz="3600" dirty="0">
                    <a:solidFill>
                      <a:srgbClr val="333333"/>
                    </a:solidFill>
                    <a:latin typeface="Times New Roman" panose="02020603050405020304" pitchFamily="18" charset="0"/>
                    <a:cs typeface="Times New Roman" panose="02020603050405020304" pitchFamily="18" charset="0"/>
                  </a:rPr>
                  <a:t>+  n = p*q </a:t>
                </a:r>
                <a:r>
                  <a:rPr lang="en-US" altLang="en-US" sz="3600" dirty="0" err="1">
                    <a:solidFill>
                      <a:srgbClr val="333333"/>
                    </a:solidFill>
                    <a:latin typeface="Times New Roman" panose="02020603050405020304" pitchFamily="18" charset="0"/>
                    <a:cs typeface="Times New Roman" panose="02020603050405020304" pitchFamily="18" charset="0"/>
                  </a:rPr>
                  <a:t>là</a:t>
                </a:r>
                <a:r>
                  <a:rPr lang="en-US" altLang="en-US" sz="3600" dirty="0">
                    <a:solidFill>
                      <a:srgbClr val="333333"/>
                    </a:solidFill>
                    <a:latin typeface="Times New Roman" panose="02020603050405020304" pitchFamily="18" charset="0"/>
                    <a:cs typeface="Times New Roman" panose="02020603050405020304" pitchFamily="18" charset="0"/>
                  </a:rPr>
                  <a:t> </a:t>
                </a:r>
                <a:r>
                  <a:rPr lang="en-US" altLang="en-US" sz="3600" dirty="0" err="1">
                    <a:solidFill>
                      <a:srgbClr val="333333"/>
                    </a:solidFill>
                    <a:latin typeface="Times New Roman" panose="02020603050405020304" pitchFamily="18" charset="0"/>
                    <a:cs typeface="Times New Roman" panose="02020603050405020304" pitchFamily="18" charset="0"/>
                  </a:rPr>
                  <a:t>tích</a:t>
                </a:r>
                <a:r>
                  <a:rPr lang="en-US" altLang="en-US" sz="3600" dirty="0">
                    <a:solidFill>
                      <a:srgbClr val="333333"/>
                    </a:solidFill>
                    <a:latin typeface="Times New Roman" panose="02020603050405020304" pitchFamily="18" charset="0"/>
                    <a:cs typeface="Times New Roman" panose="02020603050405020304" pitchFamily="18" charset="0"/>
                  </a:rPr>
                  <a:t> </a:t>
                </a:r>
                <a:r>
                  <a:rPr lang="en-US" altLang="en-US" sz="3600" dirty="0" err="1">
                    <a:solidFill>
                      <a:srgbClr val="333333"/>
                    </a:solidFill>
                    <a:latin typeface="Times New Roman" panose="02020603050405020304" pitchFamily="18" charset="0"/>
                    <a:cs typeface="Times New Roman" panose="02020603050405020304" pitchFamily="18" charset="0"/>
                  </a:rPr>
                  <a:t>của</a:t>
                </a:r>
                <a:r>
                  <a:rPr lang="en-US" altLang="en-US" sz="3600" dirty="0">
                    <a:solidFill>
                      <a:srgbClr val="333333"/>
                    </a:solidFill>
                    <a:latin typeface="Times New Roman" panose="02020603050405020304" pitchFamily="18" charset="0"/>
                    <a:cs typeface="Times New Roman" panose="02020603050405020304" pitchFamily="18" charset="0"/>
                  </a:rPr>
                  <a:t> 2 </a:t>
                </a:r>
                <a:r>
                  <a:rPr lang="en-US" altLang="en-US" sz="3600" dirty="0" err="1">
                    <a:solidFill>
                      <a:srgbClr val="333333"/>
                    </a:solidFill>
                    <a:latin typeface="Times New Roman" panose="02020603050405020304" pitchFamily="18" charset="0"/>
                    <a:cs typeface="Times New Roman" panose="02020603050405020304" pitchFamily="18" charset="0"/>
                  </a:rPr>
                  <a:t>số</a:t>
                </a:r>
                <a:r>
                  <a:rPr lang="en-US" altLang="en-US" sz="3600" dirty="0">
                    <a:solidFill>
                      <a:srgbClr val="333333"/>
                    </a:solidFill>
                    <a:latin typeface="Times New Roman" panose="02020603050405020304" pitchFamily="18" charset="0"/>
                    <a:cs typeface="Times New Roman" panose="02020603050405020304" pitchFamily="18" charset="0"/>
                  </a:rPr>
                  <a:t> </a:t>
                </a:r>
                <a:r>
                  <a:rPr lang="en-US" altLang="en-US" sz="3600" dirty="0" err="1">
                    <a:solidFill>
                      <a:srgbClr val="333333"/>
                    </a:solidFill>
                    <a:latin typeface="Times New Roman" panose="02020603050405020304" pitchFamily="18" charset="0"/>
                    <a:cs typeface="Times New Roman" panose="02020603050405020304" pitchFamily="18" charset="0"/>
                  </a:rPr>
                  <a:t>nguyên</a:t>
                </a:r>
                <a:r>
                  <a:rPr lang="en-US" altLang="en-US" sz="3600" dirty="0">
                    <a:solidFill>
                      <a:srgbClr val="333333"/>
                    </a:solidFill>
                    <a:latin typeface="Times New Roman" panose="02020603050405020304" pitchFamily="18" charset="0"/>
                    <a:cs typeface="Times New Roman" panose="02020603050405020304" pitchFamily="18" charset="0"/>
                  </a:rPr>
                  <a:t> </a:t>
                </a:r>
                <a:r>
                  <a:rPr lang="en-US" altLang="en-US" sz="3600" dirty="0" err="1">
                    <a:solidFill>
                      <a:srgbClr val="333333"/>
                    </a:solidFill>
                    <a:latin typeface="Times New Roman" panose="02020603050405020304" pitchFamily="18" charset="0"/>
                    <a:cs typeface="Times New Roman" panose="02020603050405020304" pitchFamily="18" charset="0"/>
                  </a:rPr>
                  <a:t>tố</a:t>
                </a:r>
                <a:r>
                  <a:rPr lang="en-US" altLang="en-US" sz="3600" dirty="0">
                    <a:solidFill>
                      <a:srgbClr val="333333"/>
                    </a:solidFill>
                    <a:latin typeface="Times New Roman" panose="02020603050405020304" pitchFamily="18" charset="0"/>
                    <a:cs typeface="Times New Roman" panose="02020603050405020304" pitchFamily="18" charset="0"/>
                  </a:rPr>
                  <a:t>, p </a:t>
                </a:r>
                <a:r>
                  <a:rPr lang="en-US" altLang="en-US" sz="3600" dirty="0" err="1">
                    <a:solidFill>
                      <a:srgbClr val="333333"/>
                    </a:solidFill>
                    <a:latin typeface="Times New Roman" panose="02020603050405020304" pitchFamily="18" charset="0"/>
                    <a:cs typeface="Times New Roman" panose="02020603050405020304" pitchFamily="18" charset="0"/>
                  </a:rPr>
                  <a:t>và</a:t>
                </a:r>
                <a:r>
                  <a:rPr lang="en-US" altLang="en-US" sz="3600" dirty="0">
                    <a:solidFill>
                      <a:srgbClr val="333333"/>
                    </a:solidFill>
                    <a:latin typeface="Times New Roman" panose="02020603050405020304" pitchFamily="18" charset="0"/>
                    <a:cs typeface="Times New Roman" panose="02020603050405020304" pitchFamily="18" charset="0"/>
                  </a:rPr>
                  <a:t> q </a:t>
                </a:r>
                <a:r>
                  <a:rPr lang="en-US" altLang="en-US" sz="3600" dirty="0" err="1">
                    <a:solidFill>
                      <a:srgbClr val="333333"/>
                    </a:solidFill>
                    <a:latin typeface="Times New Roman" panose="02020603050405020304" pitchFamily="18" charset="0"/>
                    <a:cs typeface="Times New Roman" panose="02020603050405020304" pitchFamily="18" charset="0"/>
                  </a:rPr>
                  <a:t>được</a:t>
                </a:r>
                <a:r>
                  <a:rPr lang="en-US" altLang="en-US" sz="3600" dirty="0">
                    <a:solidFill>
                      <a:srgbClr val="333333"/>
                    </a:solidFill>
                    <a:latin typeface="Times New Roman" panose="02020603050405020304" pitchFamily="18" charset="0"/>
                    <a:cs typeface="Times New Roman" panose="02020603050405020304" pitchFamily="18" charset="0"/>
                  </a:rPr>
                  <a:t> </a:t>
                </a:r>
                <a:r>
                  <a:rPr lang="en-US" altLang="en-US" sz="3600" dirty="0" err="1">
                    <a:solidFill>
                      <a:srgbClr val="333333"/>
                    </a:solidFill>
                    <a:latin typeface="Times New Roman" panose="02020603050405020304" pitchFamily="18" charset="0"/>
                    <a:cs typeface="Times New Roman" panose="02020603050405020304" pitchFamily="18" charset="0"/>
                  </a:rPr>
                  <a:t>giữ</a:t>
                </a:r>
                <a:r>
                  <a:rPr lang="en-US" altLang="en-US" sz="3600" dirty="0">
                    <a:solidFill>
                      <a:srgbClr val="333333"/>
                    </a:solidFill>
                    <a:latin typeface="Times New Roman" panose="02020603050405020304" pitchFamily="18" charset="0"/>
                    <a:cs typeface="Times New Roman" panose="02020603050405020304" pitchFamily="18" charset="0"/>
                  </a:rPr>
                  <a:t> an </a:t>
                </a:r>
                <a:r>
                  <a:rPr lang="en-US" altLang="en-US" sz="3600" dirty="0" err="1">
                    <a:solidFill>
                      <a:srgbClr val="333333"/>
                    </a:solidFill>
                    <a:latin typeface="Times New Roman" panose="02020603050405020304" pitchFamily="18" charset="0"/>
                    <a:cs typeface="Times New Roman" panose="02020603050405020304" pitchFamily="18" charset="0"/>
                  </a:rPr>
                  <a:t>toàn</a:t>
                </a:r>
                <a:r>
                  <a:rPr lang="en-US" altLang="en-US" sz="3600" dirty="0">
                    <a:solidFill>
                      <a:srgbClr val="333333"/>
                    </a:solidFill>
                    <a:latin typeface="Times New Roman" panose="02020603050405020304" pitchFamily="18" charset="0"/>
                    <a:cs typeface="Times New Roman" panose="02020603050405020304" pitchFamily="18" charset="0"/>
                  </a:rPr>
                  <a:t> </a:t>
                </a:r>
                <a:r>
                  <a:rPr lang="en-US" altLang="en-US" sz="3600" dirty="0" err="1">
                    <a:solidFill>
                      <a:srgbClr val="333333"/>
                    </a:solidFill>
                    <a:latin typeface="Times New Roman" panose="02020603050405020304" pitchFamily="18" charset="0"/>
                    <a:cs typeface="Times New Roman" panose="02020603050405020304" pitchFamily="18" charset="0"/>
                  </a:rPr>
                  <a:t>tuyệt</a:t>
                </a:r>
                <a:r>
                  <a:rPr lang="en-US" altLang="en-US" sz="3600" dirty="0">
                    <a:solidFill>
                      <a:srgbClr val="333333"/>
                    </a:solidFill>
                    <a:latin typeface="Times New Roman" panose="02020603050405020304" pitchFamily="18" charset="0"/>
                    <a:cs typeface="Times New Roman" panose="02020603050405020304" pitchFamily="18" charset="0"/>
                  </a:rPr>
                  <a:t> </a:t>
                </a:r>
                <a:r>
                  <a:rPr lang="en-US" altLang="en-US" sz="3600" dirty="0" err="1">
                    <a:solidFill>
                      <a:srgbClr val="333333"/>
                    </a:solidFill>
                    <a:latin typeface="Times New Roman" panose="02020603050405020304" pitchFamily="18" charset="0"/>
                    <a:cs typeface="Times New Roman" panose="02020603050405020304" pitchFamily="18" charset="0"/>
                  </a:rPr>
                  <a:t>đối</a:t>
                </a:r>
                <a:endParaRPr lang="en-US" altLang="en-US" sz="3600" dirty="0">
                  <a:solidFill>
                    <a:srgbClr val="333333"/>
                  </a:solidFill>
                  <a:latin typeface="Times New Roman" panose="02020603050405020304" pitchFamily="18" charset="0"/>
                  <a:cs typeface="Times New Roman" panose="02020603050405020304" pitchFamily="18" charset="0"/>
                </a:endParaRPr>
              </a:p>
              <a:p>
                <a:pPr marL="0" indent="0" eaLnBrk="0" fontAlgn="base" hangingPunct="0">
                  <a:lnSpc>
                    <a:spcPct val="100000"/>
                  </a:lnSpc>
                  <a:spcAft>
                    <a:spcPct val="0"/>
                  </a:spcAft>
                  <a:buNone/>
                </a:pPr>
                <a:r>
                  <a:rPr lang="en-US" altLang="en-US" sz="800" dirty="0">
                    <a:latin typeface="Times New Roman" panose="02020603050405020304" pitchFamily="18" charset="0"/>
                    <a:cs typeface="Times New Roman" panose="02020603050405020304" pitchFamily="18" charset="0"/>
                  </a:rPr>
                  <a:t/>
                </a:r>
                <a:br>
                  <a:rPr lang="en-US" altLang="en-US" sz="800" dirty="0">
                    <a:latin typeface="Times New Roman" panose="02020603050405020304" pitchFamily="18" charset="0"/>
                    <a:cs typeface="Times New Roman" panose="02020603050405020304" pitchFamily="18" charset="0"/>
                  </a:rPr>
                </a:br>
                <a:endParaRPr lang="en-US" altLang="en-US" sz="1800" dirty="0">
                  <a:latin typeface="Times New Roman" panose="02020603050405020304" pitchFamily="18" charset="0"/>
                  <a:cs typeface="Times New Roman" panose="02020603050405020304" pitchFamily="18" charset="0"/>
                </a:endParaRPr>
              </a:p>
            </p:txBody>
          </p:sp>
        </mc:Choice>
        <mc:Fallback xmlns="">
          <p:sp>
            <p:nvSpPr>
              <p:cNvPr id="5" name="Rectangle 1"/>
              <p:cNvSpPr>
                <a:spLocks noGrp="1" noRot="1" noChangeAspect="1" noMove="1" noResize="1" noEditPoints="1" noAdjustHandles="1" noChangeArrowheads="1" noChangeShapeType="1" noTextEdit="1"/>
              </p:cNvSpPr>
              <p:nvPr>
                <p:ph idx="1"/>
              </p:nvPr>
            </p:nvSpPr>
            <p:spPr bwMode="auto">
              <a:xfrm>
                <a:off x="1519187" y="880991"/>
                <a:ext cx="9227695" cy="6042360"/>
              </a:xfrm>
              <a:prstGeom prst="rect">
                <a:avLst/>
              </a:prstGeom>
              <a:blipFill>
                <a:blip r:embed="rId2"/>
                <a:stretch>
                  <a:fillRect l="-1982" t="-1211"/>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39713903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676401" y="1295400"/>
                <a:ext cx="8393907" cy="5105400"/>
              </a:xfrm>
            </p:spPr>
            <p:txBody>
              <a:bodyPr/>
              <a:lstStyle/>
              <a:p>
                <a:pPr marL="0" indent="0" eaLnBrk="0" fontAlgn="base" hangingPunct="0">
                  <a:spcBef>
                    <a:spcPct val="0"/>
                  </a:spcBef>
                  <a:spcAft>
                    <a:spcPct val="0"/>
                  </a:spcAft>
                  <a:buNone/>
                </a:pPr>
                <a:r>
                  <a:rPr lang="en-US" altLang="en-US" dirty="0" err="1">
                    <a:solidFill>
                      <a:srgbClr val="333333"/>
                    </a:solidFill>
                    <a:latin typeface="Times New Roman" panose="02020603050405020304" pitchFamily="18" charset="0"/>
                    <a:cs typeface="Times New Roman" panose="02020603050405020304" pitchFamily="18" charset="0"/>
                  </a:rPr>
                  <a:t>Ví</a:t>
                </a:r>
                <a:r>
                  <a:rPr lang="en-US" altLang="en-US" dirty="0">
                    <a:solidFill>
                      <a:srgbClr val="333333"/>
                    </a:solidFill>
                    <a:latin typeface="Times New Roman" panose="02020603050405020304" pitchFamily="18" charset="0"/>
                    <a:cs typeface="Times New Roman" panose="02020603050405020304" pitchFamily="18" charset="0"/>
                  </a:rPr>
                  <a:t> </a:t>
                </a:r>
                <a:r>
                  <a:rPr lang="en-US" altLang="en-US" dirty="0" err="1">
                    <a:solidFill>
                      <a:srgbClr val="333333"/>
                    </a:solidFill>
                    <a:latin typeface="Times New Roman" panose="02020603050405020304" pitchFamily="18" charset="0"/>
                    <a:cs typeface="Times New Roman" panose="02020603050405020304" pitchFamily="18" charset="0"/>
                  </a:rPr>
                  <a:t>dụ</a:t>
                </a:r>
                <a:r>
                  <a:rPr lang="en-US" altLang="en-US" dirty="0">
                    <a:solidFill>
                      <a:srgbClr val="333333"/>
                    </a:solidFill>
                    <a:latin typeface="Times New Roman" panose="02020603050405020304" pitchFamily="18" charset="0"/>
                    <a:cs typeface="Times New Roman" panose="02020603050405020304" pitchFamily="18" charset="0"/>
                  </a:rPr>
                  <a:t>:</a:t>
                </a:r>
              </a:p>
              <a:p>
                <a:pPr marL="0" indent="0" eaLnBrk="0" fontAlgn="base" hangingPunct="0">
                  <a:spcBef>
                    <a:spcPct val="0"/>
                  </a:spcBef>
                  <a:spcAft>
                    <a:spcPct val="0"/>
                  </a:spcAft>
                  <a:buNone/>
                </a:pPr>
                <a:r>
                  <a:rPr lang="en-US" altLang="en-US" dirty="0">
                    <a:solidFill>
                      <a:srgbClr val="333333"/>
                    </a:solidFill>
                    <a:latin typeface="Times New Roman" panose="02020603050405020304" pitchFamily="18" charset="0"/>
                    <a:cs typeface="Times New Roman" panose="02020603050405020304" pitchFamily="18" charset="0"/>
                  </a:rPr>
                  <a:t> </a:t>
                </a:r>
                <a:r>
                  <a:rPr lang="en-US" altLang="en-US" dirty="0" err="1">
                    <a:solidFill>
                      <a:srgbClr val="333333"/>
                    </a:solidFill>
                    <a:latin typeface="Times New Roman" panose="02020603050405020304" pitchFamily="18" charset="0"/>
                    <a:cs typeface="Times New Roman" panose="02020603050405020304" pitchFamily="18" charset="0"/>
                  </a:rPr>
                  <a:t>cho</a:t>
                </a:r>
                <a:r>
                  <a:rPr lang="en-US" altLang="en-US" dirty="0">
                    <a:solidFill>
                      <a:srgbClr val="333333"/>
                    </a:solidFill>
                    <a:latin typeface="Times New Roman" panose="02020603050405020304" pitchFamily="18" charset="0"/>
                    <a:cs typeface="Times New Roman" panose="02020603050405020304" pitchFamily="18" charset="0"/>
                  </a:rPr>
                  <a:t> </a:t>
                </a:r>
                <a:r>
                  <a:rPr lang="en-US" altLang="en-US" i="1" dirty="0">
                    <a:solidFill>
                      <a:srgbClr val="333333"/>
                    </a:solidFill>
                    <a:latin typeface="Times New Roman" panose="02020603050405020304" pitchFamily="18" charset="0"/>
                    <a:cs typeface="Times New Roman" panose="02020603050405020304" pitchFamily="18" charset="0"/>
                  </a:rPr>
                  <a:t>e = 17, n = </a:t>
                </a:r>
                <a:r>
                  <a:rPr lang="en-US" dirty="0"/>
                  <a:t>61*53 = </a:t>
                </a:r>
                <a:r>
                  <a:rPr lang="en-US" altLang="en-US" i="1" dirty="0">
                    <a:solidFill>
                      <a:srgbClr val="333333"/>
                    </a:solidFill>
                    <a:latin typeface="Times New Roman" panose="02020603050405020304" pitchFamily="18" charset="0"/>
                    <a:cs typeface="Times New Roman" panose="02020603050405020304" pitchFamily="18" charset="0"/>
                  </a:rPr>
                  <a:t>3233</a:t>
                </a:r>
                <a:r>
                  <a:rPr lang="en-US" altLang="en-US" dirty="0">
                    <a:solidFill>
                      <a:srgbClr val="333333"/>
                    </a:solidFill>
                    <a:latin typeface="Times New Roman" panose="02020603050405020304" pitchFamily="18" charset="0"/>
                    <a:cs typeface="Times New Roman" panose="02020603050405020304" pitchFamily="18" charset="0"/>
                  </a:rPr>
                  <a:t>, </a:t>
                </a:r>
                <a:r>
                  <a:rPr lang="en-US" altLang="en-US" dirty="0">
                    <a:solidFill>
                      <a:srgbClr val="FF0000"/>
                    </a:solidFill>
                    <a:latin typeface="Times New Roman" panose="02020603050405020304" pitchFamily="18" charset="0"/>
                    <a:cs typeface="Times New Roman" panose="02020603050405020304" pitchFamily="18" charset="0"/>
                  </a:rPr>
                  <a:t>d = 2753 </a:t>
                </a:r>
              </a:p>
              <a:p>
                <a:pPr marL="0" indent="0" eaLnBrk="0" fontAlgn="base" hangingPunct="0">
                  <a:spcBef>
                    <a:spcPct val="0"/>
                  </a:spcBef>
                  <a:spcAft>
                    <a:spcPct val="0"/>
                  </a:spcAft>
                  <a:buNone/>
                </a:pPr>
                <a:r>
                  <a:rPr lang="en-US" altLang="en-US" dirty="0" err="1">
                    <a:solidFill>
                      <a:srgbClr val="333333"/>
                    </a:solidFill>
                    <a:latin typeface="Times New Roman" panose="02020603050405020304" pitchFamily="18" charset="0"/>
                    <a:cs typeface="Times New Roman" panose="02020603050405020304" pitchFamily="18" charset="0"/>
                  </a:rPr>
                  <a:t>cho</a:t>
                </a:r>
                <a:r>
                  <a:rPr lang="en-US" altLang="en-US" dirty="0">
                    <a:solidFill>
                      <a:srgbClr val="333333"/>
                    </a:solidFill>
                    <a:latin typeface="Times New Roman" panose="02020603050405020304" pitchFamily="18" charset="0"/>
                    <a:cs typeface="Times New Roman" panose="02020603050405020304" pitchFamily="18" charset="0"/>
                  </a:rPr>
                  <a:t> </a:t>
                </a:r>
                <a:r>
                  <a:rPr lang="en-US" altLang="en-US" dirty="0" err="1">
                    <a:solidFill>
                      <a:srgbClr val="333333"/>
                    </a:solidFill>
                    <a:latin typeface="Times New Roman" panose="02020603050405020304" pitchFamily="18" charset="0"/>
                    <a:cs typeface="Times New Roman" panose="02020603050405020304" pitchFamily="18" charset="0"/>
                  </a:rPr>
                  <a:t>thông</a:t>
                </a:r>
                <a:r>
                  <a:rPr lang="en-US" altLang="en-US" dirty="0">
                    <a:solidFill>
                      <a:srgbClr val="333333"/>
                    </a:solidFill>
                    <a:latin typeface="Times New Roman" panose="02020603050405020304" pitchFamily="18" charset="0"/>
                    <a:cs typeface="Times New Roman" panose="02020603050405020304" pitchFamily="18" charset="0"/>
                  </a:rPr>
                  <a:t> </a:t>
                </a:r>
                <a:r>
                  <a:rPr lang="en-US" altLang="en-US" dirty="0" err="1">
                    <a:solidFill>
                      <a:srgbClr val="333333"/>
                    </a:solidFill>
                    <a:latin typeface="Times New Roman" panose="02020603050405020304" pitchFamily="18" charset="0"/>
                    <a:cs typeface="Times New Roman" panose="02020603050405020304" pitchFamily="18" charset="0"/>
                  </a:rPr>
                  <a:t>điệp</a:t>
                </a:r>
                <a:r>
                  <a:rPr lang="en-US" altLang="en-US" dirty="0">
                    <a:solidFill>
                      <a:srgbClr val="333333"/>
                    </a:solidFill>
                    <a:latin typeface="Times New Roman" panose="02020603050405020304" pitchFamily="18" charset="0"/>
                    <a:cs typeface="Times New Roman" panose="02020603050405020304" pitchFamily="18" charset="0"/>
                  </a:rPr>
                  <a:t> </a:t>
                </a:r>
                <a:r>
                  <a:rPr lang="en-US" altLang="en-US" dirty="0" err="1">
                    <a:solidFill>
                      <a:srgbClr val="333333"/>
                    </a:solidFill>
                    <a:latin typeface="Times New Roman" panose="02020603050405020304" pitchFamily="18" charset="0"/>
                    <a:cs typeface="Times New Roman" panose="02020603050405020304" pitchFamily="18" charset="0"/>
                  </a:rPr>
                  <a:t>cần</a:t>
                </a:r>
                <a:r>
                  <a:rPr lang="en-US" altLang="en-US" dirty="0">
                    <a:solidFill>
                      <a:srgbClr val="333333"/>
                    </a:solidFill>
                    <a:latin typeface="Times New Roman" panose="02020603050405020304" pitchFamily="18" charset="0"/>
                    <a:cs typeface="Times New Roman" panose="02020603050405020304" pitchFamily="18" charset="0"/>
                  </a:rPr>
                  <a:t> </a:t>
                </a:r>
                <a:r>
                  <a:rPr lang="en-US" altLang="en-US" dirty="0" err="1">
                    <a:solidFill>
                      <a:srgbClr val="333333"/>
                    </a:solidFill>
                    <a:latin typeface="Times New Roman" panose="02020603050405020304" pitchFamily="18" charset="0"/>
                    <a:cs typeface="Times New Roman" panose="02020603050405020304" pitchFamily="18" charset="0"/>
                  </a:rPr>
                  <a:t>đc</a:t>
                </a:r>
                <a:r>
                  <a:rPr lang="en-US" altLang="en-US" dirty="0">
                    <a:solidFill>
                      <a:srgbClr val="333333"/>
                    </a:solidFill>
                    <a:latin typeface="Times New Roman" panose="02020603050405020304" pitchFamily="18" charset="0"/>
                    <a:cs typeface="Times New Roman" panose="02020603050405020304" pitchFamily="18" charset="0"/>
                  </a:rPr>
                  <a:t> </a:t>
                </a:r>
                <a:r>
                  <a:rPr lang="en-US" altLang="en-US" dirty="0" err="1">
                    <a:solidFill>
                      <a:srgbClr val="333333"/>
                    </a:solidFill>
                    <a:latin typeface="Times New Roman" panose="02020603050405020304" pitchFamily="18" charset="0"/>
                    <a:cs typeface="Times New Roman" panose="02020603050405020304" pitchFamily="18" charset="0"/>
                  </a:rPr>
                  <a:t>mã</a:t>
                </a:r>
                <a:r>
                  <a:rPr lang="en-US" altLang="en-US" dirty="0">
                    <a:solidFill>
                      <a:srgbClr val="333333"/>
                    </a:solidFill>
                    <a:latin typeface="Times New Roman" panose="02020603050405020304" pitchFamily="18" charset="0"/>
                    <a:cs typeface="Times New Roman" panose="02020603050405020304" pitchFamily="18" charset="0"/>
                  </a:rPr>
                  <a:t> </a:t>
                </a:r>
                <a:r>
                  <a:rPr lang="en-US" altLang="en-US" dirty="0" err="1">
                    <a:solidFill>
                      <a:srgbClr val="333333"/>
                    </a:solidFill>
                    <a:latin typeface="Times New Roman" panose="02020603050405020304" pitchFamily="18" charset="0"/>
                    <a:cs typeface="Times New Roman" panose="02020603050405020304" pitchFamily="18" charset="0"/>
                  </a:rPr>
                  <a:t>hoá</a:t>
                </a:r>
                <a:r>
                  <a:rPr lang="en-US" altLang="en-US" dirty="0">
                    <a:solidFill>
                      <a:srgbClr val="333333"/>
                    </a:solidFill>
                    <a:latin typeface="Times New Roman" panose="02020603050405020304" pitchFamily="18" charset="0"/>
                    <a:cs typeface="Times New Roman" panose="02020603050405020304" pitchFamily="18" charset="0"/>
                  </a:rPr>
                  <a:t> </a:t>
                </a:r>
                <a:r>
                  <a:rPr lang="en-US" altLang="en-US" dirty="0" err="1">
                    <a:solidFill>
                      <a:srgbClr val="333333"/>
                    </a:solidFill>
                    <a:latin typeface="Times New Roman" panose="02020603050405020304" pitchFamily="18" charset="0"/>
                    <a:cs typeface="Times New Roman" panose="02020603050405020304" pitchFamily="18" charset="0"/>
                  </a:rPr>
                  <a:t>là</a:t>
                </a:r>
                <a:r>
                  <a:rPr lang="en-US" altLang="en-US" dirty="0">
                    <a:solidFill>
                      <a:srgbClr val="333333"/>
                    </a:solidFill>
                    <a:latin typeface="Times New Roman" panose="02020603050405020304" pitchFamily="18" charset="0"/>
                    <a:cs typeface="Times New Roman" panose="02020603050405020304" pitchFamily="18" charset="0"/>
                  </a:rPr>
                  <a:t> m = 42</a:t>
                </a:r>
                <a:endParaRPr lang="en-US" altLang="en-US" dirty="0">
                  <a:latin typeface="Times New Roman" panose="02020603050405020304" pitchFamily="18" charset="0"/>
                  <a:cs typeface="Times New Roman" panose="02020603050405020304" pitchFamily="18" charset="0"/>
                </a:endParaRPr>
              </a:p>
              <a:p>
                <a:pPr marL="0" indent="0" eaLnBrk="0" fontAlgn="base" hangingPunct="0">
                  <a:spcBef>
                    <a:spcPct val="0"/>
                  </a:spcBef>
                  <a:spcAft>
                    <a:spcPct val="0"/>
                  </a:spcAft>
                  <a:buFontTx/>
                  <a:buChar char="•"/>
                </a:pPr>
                <a:r>
                  <a:rPr lang="en-US" altLang="en-US" dirty="0">
                    <a:solidFill>
                      <a:srgbClr val="333333"/>
                    </a:solidFill>
                    <a:latin typeface="Times New Roman" panose="02020603050405020304" pitchFamily="18" charset="0"/>
                    <a:cs typeface="Times New Roman" panose="02020603050405020304" pitchFamily="18" charset="0"/>
                  </a:rPr>
                  <a:t> </a:t>
                </a:r>
                <a:r>
                  <a:rPr lang="en-US" altLang="en-US" dirty="0" err="1">
                    <a:solidFill>
                      <a:srgbClr val="333333"/>
                    </a:solidFill>
                    <a:latin typeface="Times New Roman" panose="02020603050405020304" pitchFamily="18" charset="0"/>
                    <a:cs typeface="Times New Roman" panose="02020603050405020304" pitchFamily="18" charset="0"/>
                  </a:rPr>
                  <a:t>Mã</a:t>
                </a:r>
                <a:r>
                  <a:rPr lang="en-US" altLang="en-US" dirty="0">
                    <a:solidFill>
                      <a:srgbClr val="333333"/>
                    </a:solidFill>
                    <a:latin typeface="Times New Roman" panose="02020603050405020304" pitchFamily="18" charset="0"/>
                    <a:cs typeface="Times New Roman" panose="02020603050405020304" pitchFamily="18" charset="0"/>
                  </a:rPr>
                  <a:t> </a:t>
                </a:r>
                <a:r>
                  <a:rPr lang="en-US" altLang="en-US" dirty="0" err="1">
                    <a:solidFill>
                      <a:srgbClr val="333333"/>
                    </a:solidFill>
                    <a:latin typeface="Times New Roman" panose="02020603050405020304" pitchFamily="18" charset="0"/>
                    <a:cs typeface="Times New Roman" panose="02020603050405020304" pitchFamily="18" charset="0"/>
                  </a:rPr>
                  <a:t>hoá</a:t>
                </a:r>
                <a:r>
                  <a:rPr lang="en-US" altLang="en-US" dirty="0">
                    <a:solidFill>
                      <a:srgbClr val="333333"/>
                    </a:solidFill>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en-US" i="1" dirty="0">
                            <a:solidFill>
                              <a:srgbClr val="333333"/>
                            </a:solidFill>
                            <a:latin typeface="Cambria Math" panose="02040503050406030204" pitchFamily="18" charset="0"/>
                            <a:cs typeface="Times New Roman" panose="02020603050405020304" pitchFamily="18" charset="0"/>
                          </a:rPr>
                        </m:ctrlPr>
                      </m:sSupPr>
                      <m:e>
                        <m:r>
                          <a:rPr lang="en-US" altLang="en-US" i="1" dirty="0">
                            <a:solidFill>
                              <a:srgbClr val="333333"/>
                            </a:solidFill>
                            <a:latin typeface="Cambria Math" panose="02040503050406030204" pitchFamily="18" charset="0"/>
                            <a:cs typeface="Times New Roman" panose="02020603050405020304" pitchFamily="18" charset="0"/>
                          </a:rPr>
                          <m:t>42</m:t>
                        </m:r>
                      </m:e>
                      <m:sup>
                        <m:r>
                          <a:rPr lang="en-US" altLang="en-US" i="1" dirty="0">
                            <a:solidFill>
                              <a:srgbClr val="333333"/>
                            </a:solidFill>
                            <a:latin typeface="Cambria Math" panose="02040503050406030204" pitchFamily="18" charset="0"/>
                            <a:cs typeface="Times New Roman" panose="02020603050405020304" pitchFamily="18" charset="0"/>
                          </a:rPr>
                          <m:t>17</m:t>
                        </m:r>
                      </m:sup>
                    </m:sSup>
                    <m:r>
                      <a:rPr lang="en-US" altLang="en-US" i="1" dirty="0">
                        <a:solidFill>
                          <a:srgbClr val="333333"/>
                        </a:solidFill>
                        <a:latin typeface="Cambria Math" panose="02040503050406030204" pitchFamily="18" charset="0"/>
                        <a:cs typeface="Times New Roman" panose="02020603050405020304" pitchFamily="18" charset="0"/>
                      </a:rPr>
                      <m:t> </m:t>
                    </m:r>
                    <m:r>
                      <a:rPr lang="en-US" altLang="en-US" i="1" dirty="0">
                        <a:solidFill>
                          <a:srgbClr val="333333"/>
                        </a:solidFill>
                        <a:latin typeface="Cambria Math" panose="02040503050406030204" pitchFamily="18" charset="0"/>
                        <a:cs typeface="Times New Roman" panose="02020603050405020304" pitchFamily="18" charset="0"/>
                      </a:rPr>
                      <m:t>𝑚𝑜𝑑</m:t>
                    </m:r>
                    <m:r>
                      <a:rPr lang="en-US" altLang="en-US" i="1" dirty="0">
                        <a:solidFill>
                          <a:srgbClr val="333333"/>
                        </a:solidFill>
                        <a:latin typeface="Cambria Math" panose="02040503050406030204" pitchFamily="18" charset="0"/>
                        <a:cs typeface="Times New Roman" panose="02020603050405020304" pitchFamily="18" charset="0"/>
                      </a:rPr>
                      <m:t> 3233=2557</m:t>
                    </m:r>
                  </m:oMath>
                </a14:m>
                <a:endParaRPr lang="en-US" altLang="en-US" dirty="0">
                  <a:solidFill>
                    <a:srgbClr val="333333"/>
                  </a:solidFill>
                  <a:latin typeface="Times New Roman" panose="02020603050405020304" pitchFamily="18" charset="0"/>
                  <a:cs typeface="Times New Roman" panose="02020603050405020304" pitchFamily="18" charset="0"/>
                </a:endParaRPr>
              </a:p>
              <a:p>
                <a:pPr marL="0" indent="0" eaLnBrk="0" fontAlgn="base" hangingPunct="0">
                  <a:spcBef>
                    <a:spcPct val="0"/>
                  </a:spcBef>
                  <a:spcAft>
                    <a:spcPct val="0"/>
                  </a:spcAft>
                  <a:buNone/>
                </a:pPr>
                <a:r>
                  <a:rPr lang="en-US" altLang="en-US" dirty="0" err="1">
                    <a:solidFill>
                      <a:srgbClr val="333333"/>
                    </a:solidFill>
                    <a:latin typeface="Times New Roman" panose="02020603050405020304" pitchFamily="18" charset="0"/>
                    <a:cs typeface="Times New Roman" panose="02020603050405020304" pitchFamily="18" charset="0"/>
                  </a:rPr>
                  <a:t>Số</a:t>
                </a:r>
                <a:r>
                  <a:rPr lang="en-US" altLang="en-US" dirty="0">
                    <a:solidFill>
                      <a:srgbClr val="333333"/>
                    </a:solidFill>
                    <a:latin typeface="Times New Roman" panose="02020603050405020304" pitchFamily="18" charset="0"/>
                    <a:cs typeface="Times New Roman" panose="02020603050405020304" pitchFamily="18" charset="0"/>
                  </a:rPr>
                  <a:t> 2557 </a:t>
                </a:r>
                <a:r>
                  <a:rPr lang="en-US" altLang="en-US" dirty="0" err="1">
                    <a:solidFill>
                      <a:srgbClr val="333333"/>
                    </a:solidFill>
                    <a:latin typeface="Times New Roman" panose="02020603050405020304" pitchFamily="18" charset="0"/>
                    <a:cs typeface="Times New Roman" panose="02020603050405020304" pitchFamily="18" charset="0"/>
                  </a:rPr>
                  <a:t>này</a:t>
                </a:r>
                <a:r>
                  <a:rPr lang="en-US" altLang="en-US" dirty="0">
                    <a:solidFill>
                      <a:srgbClr val="333333"/>
                    </a:solidFill>
                    <a:latin typeface="Times New Roman" panose="02020603050405020304" pitchFamily="18" charset="0"/>
                    <a:cs typeface="Times New Roman" panose="02020603050405020304" pitchFamily="18" charset="0"/>
                  </a:rPr>
                  <a:t> </a:t>
                </a:r>
                <a:r>
                  <a:rPr lang="en-US" altLang="en-US" dirty="0" err="1">
                    <a:solidFill>
                      <a:srgbClr val="333333"/>
                    </a:solidFill>
                    <a:latin typeface="Times New Roman" panose="02020603050405020304" pitchFamily="18" charset="0"/>
                    <a:cs typeface="Times New Roman" panose="02020603050405020304" pitchFamily="18" charset="0"/>
                  </a:rPr>
                  <a:t>khi</a:t>
                </a:r>
                <a:r>
                  <a:rPr lang="en-US" altLang="en-US" dirty="0">
                    <a:solidFill>
                      <a:srgbClr val="333333"/>
                    </a:solidFill>
                    <a:latin typeface="Times New Roman" panose="02020603050405020304" pitchFamily="18" charset="0"/>
                    <a:cs typeface="Times New Roman" panose="02020603050405020304" pitchFamily="18" charset="0"/>
                  </a:rPr>
                  <a:t> </a:t>
                </a:r>
                <a:r>
                  <a:rPr lang="en-US" altLang="en-US" dirty="0" err="1">
                    <a:solidFill>
                      <a:srgbClr val="333333"/>
                    </a:solidFill>
                    <a:latin typeface="Times New Roman" panose="02020603050405020304" pitchFamily="18" charset="0"/>
                    <a:cs typeface="Times New Roman" panose="02020603050405020304" pitchFamily="18" charset="0"/>
                  </a:rPr>
                  <a:t>được</a:t>
                </a:r>
                <a:r>
                  <a:rPr lang="en-US" altLang="en-US" dirty="0">
                    <a:solidFill>
                      <a:srgbClr val="333333"/>
                    </a:solidFill>
                    <a:latin typeface="Times New Roman" panose="02020603050405020304" pitchFamily="18" charset="0"/>
                    <a:cs typeface="Times New Roman" panose="02020603050405020304" pitchFamily="18" charset="0"/>
                  </a:rPr>
                  <a:t> </a:t>
                </a:r>
                <a:r>
                  <a:rPr lang="en-US" altLang="en-US" dirty="0" err="1">
                    <a:solidFill>
                      <a:srgbClr val="333333"/>
                    </a:solidFill>
                    <a:latin typeface="Times New Roman" panose="02020603050405020304" pitchFamily="18" charset="0"/>
                    <a:cs typeface="Times New Roman" panose="02020603050405020304" pitchFamily="18" charset="0"/>
                  </a:rPr>
                  <a:t>giải</a:t>
                </a:r>
                <a:r>
                  <a:rPr lang="en-US" altLang="en-US" dirty="0">
                    <a:solidFill>
                      <a:srgbClr val="333333"/>
                    </a:solidFill>
                    <a:latin typeface="Times New Roman" panose="02020603050405020304" pitchFamily="18" charset="0"/>
                    <a:cs typeface="Times New Roman" panose="02020603050405020304" pitchFamily="18" charset="0"/>
                  </a:rPr>
                  <a:t> </a:t>
                </a:r>
                <a:r>
                  <a:rPr lang="en-US" altLang="en-US" dirty="0" err="1">
                    <a:solidFill>
                      <a:srgbClr val="333333"/>
                    </a:solidFill>
                    <a:latin typeface="Times New Roman" panose="02020603050405020304" pitchFamily="18" charset="0"/>
                    <a:cs typeface="Times New Roman" panose="02020603050405020304" pitchFamily="18" charset="0"/>
                  </a:rPr>
                  <a:t>mã</a:t>
                </a:r>
                <a:r>
                  <a:rPr lang="en-US" altLang="en-US" dirty="0">
                    <a:solidFill>
                      <a:srgbClr val="333333"/>
                    </a:solidFill>
                    <a:latin typeface="Times New Roman" panose="02020603050405020304" pitchFamily="18" charset="0"/>
                    <a:cs typeface="Times New Roman" panose="02020603050405020304" pitchFamily="18" charset="0"/>
                  </a:rPr>
                  <a:t> </a:t>
                </a:r>
                <a:r>
                  <a:rPr lang="en-US" altLang="en-US" dirty="0" err="1">
                    <a:solidFill>
                      <a:srgbClr val="333333"/>
                    </a:solidFill>
                    <a:latin typeface="Times New Roman" panose="02020603050405020304" pitchFamily="18" charset="0"/>
                    <a:cs typeface="Times New Roman" panose="02020603050405020304" pitchFamily="18" charset="0"/>
                  </a:rPr>
                  <a:t>thì</a:t>
                </a:r>
                <a:r>
                  <a:rPr lang="en-US" altLang="en-US" dirty="0">
                    <a:solidFill>
                      <a:srgbClr val="333333"/>
                    </a:solidFill>
                    <a:latin typeface="Times New Roman" panose="02020603050405020304" pitchFamily="18" charset="0"/>
                    <a:cs typeface="Times New Roman" panose="02020603050405020304" pitchFamily="18" charset="0"/>
                  </a:rPr>
                  <a:t> </a:t>
                </a:r>
                <a:r>
                  <a:rPr lang="en-US" altLang="en-US" dirty="0" err="1">
                    <a:solidFill>
                      <a:srgbClr val="333333"/>
                    </a:solidFill>
                    <a:latin typeface="Times New Roman" panose="02020603050405020304" pitchFamily="18" charset="0"/>
                    <a:cs typeface="Times New Roman" panose="02020603050405020304" pitchFamily="18" charset="0"/>
                  </a:rPr>
                  <a:t>nó</a:t>
                </a:r>
                <a:r>
                  <a:rPr lang="en-US" altLang="en-US" dirty="0">
                    <a:solidFill>
                      <a:srgbClr val="333333"/>
                    </a:solidFill>
                    <a:latin typeface="Times New Roman" panose="02020603050405020304" pitchFamily="18" charset="0"/>
                    <a:cs typeface="Times New Roman" panose="02020603050405020304" pitchFamily="18" charset="0"/>
                  </a:rPr>
                  <a:t> </a:t>
                </a:r>
                <a:r>
                  <a:rPr lang="en-US" altLang="en-US" dirty="0" err="1">
                    <a:solidFill>
                      <a:srgbClr val="333333"/>
                    </a:solidFill>
                    <a:latin typeface="Times New Roman" panose="02020603050405020304" pitchFamily="18" charset="0"/>
                    <a:cs typeface="Times New Roman" panose="02020603050405020304" pitchFamily="18" charset="0"/>
                  </a:rPr>
                  <a:t>trở</a:t>
                </a:r>
                <a:r>
                  <a:rPr lang="en-US" altLang="en-US" dirty="0">
                    <a:solidFill>
                      <a:srgbClr val="333333"/>
                    </a:solidFill>
                    <a:latin typeface="Times New Roman" panose="02020603050405020304" pitchFamily="18" charset="0"/>
                    <a:cs typeface="Times New Roman" panose="02020603050405020304" pitchFamily="18" charset="0"/>
                  </a:rPr>
                  <a:t> </a:t>
                </a:r>
                <a:r>
                  <a:rPr lang="en-US" altLang="en-US" dirty="0" err="1">
                    <a:solidFill>
                      <a:srgbClr val="333333"/>
                    </a:solidFill>
                    <a:latin typeface="Times New Roman" panose="02020603050405020304" pitchFamily="18" charset="0"/>
                    <a:cs typeface="Times New Roman" panose="02020603050405020304" pitchFamily="18" charset="0"/>
                  </a:rPr>
                  <a:t>về</a:t>
                </a:r>
                <a:r>
                  <a:rPr lang="en-US" altLang="en-US" dirty="0">
                    <a:solidFill>
                      <a:srgbClr val="333333"/>
                    </a:solidFill>
                    <a:latin typeface="Times New Roman" panose="02020603050405020304" pitchFamily="18" charset="0"/>
                    <a:cs typeface="Times New Roman" panose="02020603050405020304" pitchFamily="18" charset="0"/>
                  </a:rPr>
                  <a:t> 42 </a:t>
                </a:r>
                <a:r>
                  <a:rPr lang="en-US" altLang="en-US" dirty="0" err="1">
                    <a:solidFill>
                      <a:srgbClr val="333333"/>
                    </a:solidFill>
                    <a:latin typeface="Times New Roman" panose="02020603050405020304" pitchFamily="18" charset="0"/>
                    <a:cs typeface="Times New Roman" panose="02020603050405020304" pitchFamily="18" charset="0"/>
                  </a:rPr>
                  <a:t>như</a:t>
                </a:r>
                <a:r>
                  <a:rPr lang="en-US" altLang="en-US" dirty="0">
                    <a:solidFill>
                      <a:srgbClr val="333333"/>
                    </a:solidFill>
                    <a:latin typeface="Times New Roman" panose="02020603050405020304" pitchFamily="18" charset="0"/>
                    <a:cs typeface="Times New Roman" panose="02020603050405020304" pitchFamily="18" charset="0"/>
                  </a:rPr>
                  <a:t> </a:t>
                </a:r>
                <a:r>
                  <a:rPr lang="en-US" altLang="en-US" dirty="0" err="1">
                    <a:solidFill>
                      <a:srgbClr val="333333"/>
                    </a:solidFill>
                    <a:latin typeface="Times New Roman" panose="02020603050405020304" pitchFamily="18" charset="0"/>
                    <a:cs typeface="Times New Roman" panose="02020603050405020304" pitchFamily="18" charset="0"/>
                  </a:rPr>
                  <a:t>cũ</a:t>
                </a:r>
                <a:r>
                  <a:rPr lang="en-US" altLang="en-US" dirty="0">
                    <a:solidFill>
                      <a:srgbClr val="333333"/>
                    </a:solidFill>
                    <a:latin typeface="Times New Roman" panose="02020603050405020304" pitchFamily="18" charset="0"/>
                    <a:cs typeface="Times New Roman" panose="02020603050405020304" pitchFamily="18" charset="0"/>
                  </a:rPr>
                  <a:t>:</a:t>
                </a:r>
                <a:endParaRPr lang="en-US" altLang="en-US" dirty="0">
                  <a:latin typeface="Times New Roman" panose="02020603050405020304" pitchFamily="18" charset="0"/>
                  <a:cs typeface="Times New Roman" panose="02020603050405020304" pitchFamily="18" charset="0"/>
                </a:endParaRPr>
              </a:p>
              <a:p>
                <a:pPr marL="0" indent="0" eaLnBrk="0" fontAlgn="base" hangingPunct="0">
                  <a:spcBef>
                    <a:spcPct val="0"/>
                  </a:spcBef>
                  <a:spcAft>
                    <a:spcPct val="0"/>
                  </a:spcAft>
                  <a:buFontTx/>
                  <a:buChar char="•"/>
                </a:pPr>
                <a:r>
                  <a:rPr lang="en-US" altLang="en-US" dirty="0" err="1">
                    <a:solidFill>
                      <a:srgbClr val="333333"/>
                    </a:solidFill>
                    <a:latin typeface="Times New Roman" panose="02020603050405020304" pitchFamily="18" charset="0"/>
                    <a:cs typeface="Times New Roman" panose="02020603050405020304" pitchFamily="18" charset="0"/>
                  </a:rPr>
                  <a:t>Giải</a:t>
                </a:r>
                <a:r>
                  <a:rPr lang="en-US" altLang="en-US" dirty="0">
                    <a:solidFill>
                      <a:srgbClr val="333333"/>
                    </a:solidFill>
                    <a:latin typeface="Times New Roman" panose="02020603050405020304" pitchFamily="18" charset="0"/>
                    <a:cs typeface="Times New Roman" panose="02020603050405020304" pitchFamily="18" charset="0"/>
                  </a:rPr>
                  <a:t> </a:t>
                </a:r>
                <a:r>
                  <a:rPr lang="en-US" altLang="en-US" dirty="0" err="1">
                    <a:solidFill>
                      <a:srgbClr val="333333"/>
                    </a:solidFill>
                    <a:latin typeface="Times New Roman" panose="02020603050405020304" pitchFamily="18" charset="0"/>
                    <a:cs typeface="Times New Roman" panose="02020603050405020304" pitchFamily="18" charset="0"/>
                  </a:rPr>
                  <a:t>mã</a:t>
                </a:r>
                <a:r>
                  <a:rPr lang="en-US" altLang="en-US" dirty="0">
                    <a:solidFill>
                      <a:srgbClr val="333333"/>
                    </a:solidFill>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en-US" i="1" dirty="0">
                            <a:solidFill>
                              <a:srgbClr val="333333"/>
                            </a:solidFill>
                            <a:latin typeface="Cambria Math" panose="02040503050406030204" pitchFamily="18" charset="0"/>
                            <a:cs typeface="Times New Roman" panose="02020603050405020304" pitchFamily="18" charset="0"/>
                          </a:rPr>
                        </m:ctrlPr>
                      </m:sSupPr>
                      <m:e>
                        <m:r>
                          <a:rPr lang="en-US" altLang="en-US" i="1" dirty="0">
                            <a:solidFill>
                              <a:srgbClr val="333333"/>
                            </a:solidFill>
                            <a:latin typeface="Cambria Math" panose="02040503050406030204" pitchFamily="18" charset="0"/>
                            <a:cs typeface="Times New Roman" panose="02020603050405020304" pitchFamily="18" charset="0"/>
                          </a:rPr>
                          <m:t>2557</m:t>
                        </m:r>
                      </m:e>
                      <m:sup>
                        <m:r>
                          <a:rPr lang="en-US" altLang="en-US" i="1" dirty="0">
                            <a:solidFill>
                              <a:srgbClr val="333333"/>
                            </a:solidFill>
                            <a:latin typeface="Cambria Math" panose="02040503050406030204" pitchFamily="18" charset="0"/>
                            <a:cs typeface="Times New Roman" panose="02020603050405020304" pitchFamily="18" charset="0"/>
                          </a:rPr>
                          <m:t>2753</m:t>
                        </m:r>
                      </m:sup>
                    </m:sSup>
                    <m:r>
                      <a:rPr lang="en-US" altLang="en-US" i="1" dirty="0">
                        <a:solidFill>
                          <a:srgbClr val="333333"/>
                        </a:solidFill>
                        <a:latin typeface="Cambria Math" panose="02040503050406030204" pitchFamily="18" charset="0"/>
                        <a:cs typeface="Times New Roman" panose="02020603050405020304" pitchFamily="18" charset="0"/>
                      </a:rPr>
                      <m:t>𝑚𝑜𝑑</m:t>
                    </m:r>
                    <m:r>
                      <a:rPr lang="en-US" altLang="en-US" i="1" dirty="0">
                        <a:solidFill>
                          <a:srgbClr val="333333"/>
                        </a:solidFill>
                        <a:latin typeface="Cambria Math" panose="02040503050406030204" pitchFamily="18" charset="0"/>
                        <a:cs typeface="Times New Roman" panose="02020603050405020304" pitchFamily="18" charset="0"/>
                      </a:rPr>
                      <m:t> 3233=42</m:t>
                    </m:r>
                  </m:oMath>
                </a14:m>
                <a:endParaRPr lang="en-US" altLang="en-US" dirty="0">
                  <a:solidFill>
                    <a:srgbClr val="333333"/>
                  </a:solidFill>
                  <a:latin typeface="Times New Roman" panose="02020603050405020304" pitchFamily="18" charset="0"/>
                  <a:cs typeface="Times New Roman" panose="02020603050405020304" pitchFamily="18" charset="0"/>
                </a:endParaRP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676401" y="1295400"/>
                <a:ext cx="8393907" cy="5105400"/>
              </a:xfrm>
              <a:blipFill>
                <a:blip r:embed="rId3"/>
                <a:stretch>
                  <a:fillRect l="-1452" t="-2151"/>
                </a:stretch>
              </a:blipFill>
            </p:spPr>
            <p:txBody>
              <a:bodyPr/>
              <a:lstStyle/>
              <a:p>
                <a:r>
                  <a:rPr lang="en-US">
                    <a:noFill/>
                  </a:rPr>
                  <a:t> </a:t>
                </a:r>
              </a:p>
            </p:txBody>
          </p:sp>
        </mc:Fallback>
      </mc:AlternateContent>
      <p:sp>
        <p:nvSpPr>
          <p:cNvPr id="5" name="Title 1"/>
          <p:cNvSpPr txBox="1">
            <a:spLocks/>
          </p:cNvSpPr>
          <p:nvPr/>
        </p:nvSpPr>
        <p:spPr>
          <a:xfrm>
            <a:off x="1473545" y="0"/>
            <a:ext cx="9318977" cy="827314"/>
          </a:xfrm>
          <a:prstGeom prst="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3.3.2. </a:t>
            </a:r>
            <a:r>
              <a:rPr lang="en-US" b="1" dirty="0" err="1">
                <a:latin typeface="Times New Roman" panose="02020603050405020304" pitchFamily="18" charset="0"/>
                <a:cs typeface="Times New Roman" panose="02020603050405020304" pitchFamily="18" charset="0"/>
              </a:rPr>
              <a:t>Thuật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toán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mã</a:t>
            </a:r>
            <a:r>
              <a:rPr lang="en-US" b="1" dirty="0">
                <a:latin typeface="Times New Roman" panose="02020603050405020304" pitchFamily="18" charset="0"/>
                <a:cs typeface="Times New Roman" panose="02020603050405020304" pitchFamily="18" charset="0"/>
              </a:rPr>
              <a:t> RSA</a:t>
            </a:r>
          </a:p>
        </p:txBody>
      </p:sp>
      <p:pic>
        <p:nvPicPr>
          <p:cNvPr id="2" name="Picture 1"/>
          <p:cNvPicPr>
            <a:picLocks noChangeAspect="1"/>
          </p:cNvPicPr>
          <p:nvPr/>
        </p:nvPicPr>
        <p:blipFill>
          <a:blip r:embed="rId4"/>
          <a:stretch>
            <a:fillRect/>
          </a:stretch>
        </p:blipFill>
        <p:spPr>
          <a:xfrm>
            <a:off x="2119085" y="3848100"/>
            <a:ext cx="6095999" cy="2634868"/>
          </a:xfrm>
          <a:prstGeom prst="rect">
            <a:avLst/>
          </a:prstGeom>
        </p:spPr>
      </p:pic>
    </p:spTree>
    <p:extLst>
      <p:ext uri="{BB962C8B-B14F-4D97-AF65-F5344CB8AC3E}">
        <p14:creationId xmlns:p14="http://schemas.microsoft.com/office/powerpoint/2010/main" val="38869082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69257"/>
          </a:xfrm>
          <a:solidFill>
            <a:srgbClr val="00B050"/>
          </a:solidFill>
        </p:spPr>
        <p:txBody>
          <a:bodyPr>
            <a:normAutofit/>
          </a:bodyPr>
          <a:lstStyle/>
          <a:p>
            <a:pPr algn="ctr"/>
            <a:r>
              <a:rPr lang="en-US" b="1" dirty="0" err="1">
                <a:latin typeface="Times New Roman" panose="02020603050405020304" pitchFamily="18" charset="0"/>
                <a:cs typeface="Times New Roman" panose="02020603050405020304" pitchFamily="18" charset="0"/>
              </a:rPr>
              <a:t>Cách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tạo</a:t>
            </a:r>
            <a:r>
              <a:rPr lang="en-US" b="1" dirty="0">
                <a:latin typeface="Times New Roman" panose="02020603050405020304" pitchFamily="18" charset="0"/>
                <a:cs typeface="Times New Roman" panose="02020603050405020304" pitchFamily="18" charset="0"/>
              </a:rPr>
              <a:t> public </a:t>
            </a:r>
            <a:r>
              <a:rPr lang="en-US" b="1" dirty="0" err="1">
                <a:latin typeface="Times New Roman" panose="02020603050405020304" pitchFamily="18" charset="0"/>
                <a:cs typeface="Times New Roman" panose="02020603050405020304" pitchFamily="18" charset="0"/>
              </a:rPr>
              <a:t>và</a:t>
            </a:r>
            <a:r>
              <a:rPr lang="en-US" b="1" dirty="0">
                <a:latin typeface="Times New Roman" panose="02020603050405020304" pitchFamily="18" charset="0"/>
                <a:cs typeface="Times New Roman" panose="02020603050405020304" pitchFamily="18" charset="0"/>
              </a:rPr>
              <a:t> private key</a:t>
            </a:r>
          </a:p>
        </p:txBody>
      </p:sp>
      <p:sp>
        <p:nvSpPr>
          <p:cNvPr id="3" name="Content Placeholder 2"/>
          <p:cNvSpPr>
            <a:spLocks noGrp="1"/>
          </p:cNvSpPr>
          <p:nvPr>
            <p:ph idx="1"/>
          </p:nvPr>
        </p:nvSpPr>
        <p:spPr>
          <a:xfrm>
            <a:off x="838199" y="943430"/>
            <a:ext cx="10700657" cy="5914570"/>
          </a:xfrm>
        </p:spPr>
        <p:txBody>
          <a:bodyPr>
            <a:normAutofit lnSpcReduction="10000"/>
          </a:bodyPr>
          <a:lstStyle/>
          <a:p>
            <a:r>
              <a:rPr lang="en-US" dirty="0"/>
              <a:t>1. </a:t>
            </a:r>
            <a:r>
              <a:rPr lang="en-US" dirty="0" err="1"/>
              <a:t>Chọn</a:t>
            </a:r>
            <a:r>
              <a:rPr lang="en-US" dirty="0"/>
              <a:t> </a:t>
            </a:r>
            <a:r>
              <a:rPr lang="en-US" dirty="0" err="1"/>
              <a:t>hai</a:t>
            </a:r>
            <a:r>
              <a:rPr lang="en-US" dirty="0"/>
              <a:t> </a:t>
            </a:r>
            <a:r>
              <a:rPr lang="en-US" dirty="0" err="1"/>
              <a:t>số</a:t>
            </a:r>
            <a:r>
              <a:rPr lang="en-US" dirty="0"/>
              <a:t> </a:t>
            </a:r>
            <a:r>
              <a:rPr lang="en-US" dirty="0" err="1"/>
              <a:t>nguyên</a:t>
            </a:r>
            <a:r>
              <a:rPr lang="en-US" dirty="0"/>
              <a:t> </a:t>
            </a:r>
            <a:r>
              <a:rPr lang="en-US" dirty="0" err="1"/>
              <a:t>tố</a:t>
            </a:r>
            <a:r>
              <a:rPr lang="en-US" dirty="0"/>
              <a:t> </a:t>
            </a:r>
            <a:r>
              <a:rPr lang="en-US" dirty="0" err="1"/>
              <a:t>ngẫu</a:t>
            </a:r>
            <a:r>
              <a:rPr lang="en-US" dirty="0"/>
              <a:t> </a:t>
            </a:r>
            <a:r>
              <a:rPr lang="en-US" dirty="0" err="1"/>
              <a:t>nhiên</a:t>
            </a:r>
            <a:r>
              <a:rPr lang="en-US" dirty="0"/>
              <a:t> </a:t>
            </a:r>
            <a:r>
              <a:rPr lang="en-US" dirty="0" err="1"/>
              <a:t>phân</a:t>
            </a:r>
            <a:r>
              <a:rPr lang="en-US" dirty="0"/>
              <a:t> </a:t>
            </a:r>
            <a:r>
              <a:rPr lang="en-US" dirty="0" err="1"/>
              <a:t>biệt</a:t>
            </a:r>
            <a:r>
              <a:rPr lang="en-US" dirty="0"/>
              <a:t> </a:t>
            </a:r>
            <a:r>
              <a:rPr lang="en-US" dirty="0">
                <a:solidFill>
                  <a:srgbClr val="FF0000"/>
                </a:solidFill>
              </a:rPr>
              <a:t>p </a:t>
            </a:r>
            <a:r>
              <a:rPr lang="en-US" dirty="0" err="1">
                <a:solidFill>
                  <a:srgbClr val="FF0000"/>
                </a:solidFill>
              </a:rPr>
              <a:t>và</a:t>
            </a:r>
            <a:r>
              <a:rPr lang="en-US" dirty="0">
                <a:solidFill>
                  <a:srgbClr val="FF0000"/>
                </a:solidFill>
              </a:rPr>
              <a:t> q </a:t>
            </a:r>
            <a:r>
              <a:rPr lang="en-US" dirty="0"/>
              <a:t>(</a:t>
            </a:r>
            <a:r>
              <a:rPr lang="en-US" dirty="0" err="1"/>
              <a:t>trong</a:t>
            </a:r>
            <a:r>
              <a:rPr lang="en-US" dirty="0"/>
              <a:t> </a:t>
            </a:r>
            <a:r>
              <a:rPr lang="en-US" dirty="0" err="1"/>
              <a:t>thực</a:t>
            </a:r>
            <a:r>
              <a:rPr lang="en-US" dirty="0"/>
              <a:t> </a:t>
            </a:r>
            <a:r>
              <a:rPr lang="en-US" dirty="0" err="1"/>
              <a:t>tế</a:t>
            </a:r>
            <a:r>
              <a:rPr lang="en-US" dirty="0"/>
              <a:t> </a:t>
            </a:r>
            <a:r>
              <a:rPr lang="en-US" dirty="0" err="1"/>
              <a:t>là</a:t>
            </a:r>
            <a:r>
              <a:rPr lang="en-US" dirty="0"/>
              <a:t> </a:t>
            </a:r>
            <a:r>
              <a:rPr lang="en-US" dirty="0" err="1"/>
              <a:t>càng</a:t>
            </a:r>
            <a:r>
              <a:rPr lang="en-US" dirty="0"/>
              <a:t> </a:t>
            </a:r>
            <a:r>
              <a:rPr lang="en-US" dirty="0" err="1"/>
              <a:t>lớn</a:t>
            </a:r>
            <a:r>
              <a:rPr lang="en-US" dirty="0"/>
              <a:t> </a:t>
            </a:r>
            <a:r>
              <a:rPr lang="en-US" dirty="0" err="1"/>
              <a:t>càng</a:t>
            </a:r>
            <a:r>
              <a:rPr lang="en-US" dirty="0"/>
              <a:t> </a:t>
            </a:r>
            <a:r>
              <a:rPr lang="en-US" dirty="0" err="1"/>
              <a:t>tốt</a:t>
            </a:r>
            <a:r>
              <a:rPr lang="en-US" dirty="0"/>
              <a:t>, </a:t>
            </a:r>
            <a:r>
              <a:rPr lang="en-US" dirty="0" err="1"/>
              <a:t>cỡ</a:t>
            </a:r>
            <a:r>
              <a:rPr lang="en-US" dirty="0"/>
              <a:t> 2048 bits.</a:t>
            </a:r>
          </a:p>
          <a:p>
            <a:pPr marL="0" indent="0">
              <a:buNone/>
            </a:pPr>
            <a:r>
              <a:rPr lang="en-US" dirty="0" err="1"/>
              <a:t>Ví</a:t>
            </a:r>
            <a:r>
              <a:rPr lang="en-US" dirty="0"/>
              <a:t> </a:t>
            </a:r>
            <a:r>
              <a:rPr lang="en-US" dirty="0" err="1"/>
              <a:t>dụ</a:t>
            </a:r>
            <a:r>
              <a:rPr lang="en-US" dirty="0"/>
              <a:t>: p = 61, q = 53. </a:t>
            </a:r>
          </a:p>
          <a:p>
            <a:r>
              <a:rPr lang="en-US" dirty="0"/>
              <a:t>2. </a:t>
            </a:r>
            <a:r>
              <a:rPr lang="en-US" dirty="0" err="1"/>
              <a:t>Tính</a:t>
            </a:r>
            <a:r>
              <a:rPr lang="en-US" dirty="0"/>
              <a:t> n = p*q = 61*53 = 3233</a:t>
            </a:r>
          </a:p>
          <a:p>
            <a:r>
              <a:rPr lang="en-US" dirty="0"/>
              <a:t>3. </a:t>
            </a:r>
            <a:r>
              <a:rPr lang="en-US" dirty="0" err="1"/>
              <a:t>Tính</a:t>
            </a:r>
            <a:r>
              <a:rPr lang="en-US" dirty="0"/>
              <a:t> </a:t>
            </a:r>
            <a:r>
              <a:rPr lang="en-US" dirty="0" err="1"/>
              <a:t>kết</a:t>
            </a:r>
            <a:r>
              <a:rPr lang="en-US" dirty="0"/>
              <a:t> </a:t>
            </a:r>
            <a:r>
              <a:rPr lang="en-US" dirty="0" err="1"/>
              <a:t>quả</a:t>
            </a:r>
            <a:r>
              <a:rPr lang="en-US" dirty="0"/>
              <a:t> </a:t>
            </a:r>
            <a:r>
              <a:rPr lang="en-US" dirty="0" err="1"/>
              <a:t>hàm</a:t>
            </a:r>
            <a:r>
              <a:rPr lang="en-US" dirty="0"/>
              <a:t> </a:t>
            </a:r>
            <a:r>
              <a:rPr lang="en-US" dirty="0" err="1"/>
              <a:t>số</a:t>
            </a:r>
            <a:r>
              <a:rPr lang="en-US" dirty="0"/>
              <a:t> Euler (totient): </a:t>
            </a:r>
          </a:p>
          <a:p>
            <a:pPr marL="0" indent="0">
              <a:buNone/>
            </a:pPr>
            <a:r>
              <a:rPr lang="el-GR" dirty="0"/>
              <a:t>Φ(</a:t>
            </a:r>
            <a:r>
              <a:rPr lang="en-US" dirty="0"/>
              <a:t>n)=(p−1)(q−1)</a:t>
            </a:r>
            <a:r>
              <a:rPr lang="en-US" dirty="0">
                <a:sym typeface="Wingdings" panose="05000000000000000000" pitchFamily="2" charset="2"/>
              </a:rPr>
              <a:t></a:t>
            </a:r>
            <a:r>
              <a:rPr lang="el-GR" dirty="0"/>
              <a:t>Φ(3233)=(61−1)∗(53−1)=3120</a:t>
            </a:r>
            <a:endParaRPr lang="en-US" dirty="0"/>
          </a:p>
          <a:p>
            <a:r>
              <a:rPr lang="en-US" dirty="0"/>
              <a:t>4. </a:t>
            </a:r>
            <a:r>
              <a:rPr lang="en-US" dirty="0" err="1"/>
              <a:t>Chọn</a:t>
            </a:r>
            <a:r>
              <a:rPr lang="en-US" dirty="0"/>
              <a:t> </a:t>
            </a:r>
            <a:r>
              <a:rPr lang="en-US" dirty="0" err="1"/>
              <a:t>một</a:t>
            </a:r>
            <a:r>
              <a:rPr lang="en-US" dirty="0"/>
              <a:t> </a:t>
            </a:r>
            <a:r>
              <a:rPr lang="en-US" dirty="0" err="1"/>
              <a:t>số</a:t>
            </a:r>
            <a:r>
              <a:rPr lang="en-US" dirty="0"/>
              <a:t> </a:t>
            </a:r>
            <a:r>
              <a:rPr lang="en-US" dirty="0" err="1"/>
              <a:t>bất</a:t>
            </a:r>
            <a:r>
              <a:rPr lang="en-US" dirty="0"/>
              <a:t> </a:t>
            </a:r>
            <a:r>
              <a:rPr lang="en-US" dirty="0" err="1"/>
              <a:t>kỳ</a:t>
            </a:r>
            <a:r>
              <a:rPr lang="en-US" dirty="0"/>
              <a:t> 1 &lt; e &lt; </a:t>
            </a:r>
            <a:r>
              <a:rPr lang="el-GR" dirty="0"/>
              <a:t>Φ(</a:t>
            </a:r>
            <a:r>
              <a:rPr lang="en-US" dirty="0"/>
              <a:t>n)= 3120 </a:t>
            </a:r>
            <a:r>
              <a:rPr lang="en-US" dirty="0" err="1"/>
              <a:t>và</a:t>
            </a:r>
            <a:r>
              <a:rPr lang="en-US" dirty="0"/>
              <a:t> </a:t>
            </a:r>
            <a:r>
              <a:rPr lang="en-US" dirty="0" err="1"/>
              <a:t>là</a:t>
            </a:r>
            <a:r>
              <a:rPr lang="en-US" dirty="0"/>
              <a:t> </a:t>
            </a:r>
            <a:r>
              <a:rPr lang="en-US" u="sng" dirty="0" err="1">
                <a:hlinkClick r:id="rId2"/>
              </a:rPr>
              <a:t>số</a:t>
            </a:r>
            <a:r>
              <a:rPr lang="en-US" u="sng" dirty="0">
                <a:hlinkClick r:id="rId2"/>
              </a:rPr>
              <a:t> </a:t>
            </a:r>
            <a:r>
              <a:rPr lang="en-US" u="sng" dirty="0" err="1">
                <a:hlinkClick r:id="rId2"/>
              </a:rPr>
              <a:t>nguyên</a:t>
            </a:r>
            <a:r>
              <a:rPr lang="en-US" u="sng" dirty="0">
                <a:hlinkClick r:id="rId2"/>
              </a:rPr>
              <a:t> </a:t>
            </a:r>
            <a:r>
              <a:rPr lang="en-US" u="sng" dirty="0" err="1">
                <a:hlinkClick r:id="rId2"/>
              </a:rPr>
              <a:t>tố</a:t>
            </a:r>
            <a:r>
              <a:rPr lang="en-US" u="sng" dirty="0">
                <a:hlinkClick r:id="rId2"/>
              </a:rPr>
              <a:t> </a:t>
            </a:r>
            <a:r>
              <a:rPr lang="en-US" u="sng" dirty="0" err="1">
                <a:hlinkClick r:id="rId2"/>
              </a:rPr>
              <a:t>cùng</a:t>
            </a:r>
            <a:r>
              <a:rPr lang="en-US" u="sng" dirty="0">
                <a:hlinkClick r:id="rId2"/>
              </a:rPr>
              <a:t> </a:t>
            </a:r>
            <a:r>
              <a:rPr lang="en-US" u="sng" dirty="0" err="1">
                <a:hlinkClick r:id="rId2"/>
              </a:rPr>
              <a:t>nhau</a:t>
            </a:r>
            <a:r>
              <a:rPr lang="en-US" dirty="0"/>
              <a:t> </a:t>
            </a:r>
            <a:r>
              <a:rPr lang="en-US" dirty="0" err="1"/>
              <a:t>của</a:t>
            </a:r>
            <a:r>
              <a:rPr lang="en-US" dirty="0"/>
              <a:t> </a:t>
            </a:r>
            <a:r>
              <a:rPr lang="el-GR" dirty="0"/>
              <a:t>Φ(</a:t>
            </a:r>
            <a:r>
              <a:rPr lang="en-US" dirty="0"/>
              <a:t>n) = 3120, ở </a:t>
            </a:r>
            <a:r>
              <a:rPr lang="en-US" dirty="0" err="1"/>
              <a:t>đây</a:t>
            </a:r>
            <a:r>
              <a:rPr lang="en-US" dirty="0"/>
              <a:t> </a:t>
            </a:r>
            <a:r>
              <a:rPr lang="en-US" dirty="0" err="1"/>
              <a:t>chọn</a:t>
            </a:r>
            <a:r>
              <a:rPr lang="en-US" dirty="0"/>
              <a:t> e =17. </a:t>
            </a:r>
          </a:p>
          <a:p>
            <a:r>
              <a:rPr lang="en-US" dirty="0"/>
              <a:t>5. </a:t>
            </a:r>
            <a:r>
              <a:rPr lang="pt-BR" dirty="0"/>
              <a:t>Tính d là </a:t>
            </a:r>
            <a:r>
              <a:rPr lang="pt-BR" u="sng" dirty="0">
                <a:hlinkClick r:id="rId3"/>
              </a:rPr>
              <a:t>nghịch đảo modular của</a:t>
            </a:r>
            <a:r>
              <a:rPr lang="pt-BR" dirty="0"/>
              <a:t> e(mod(Φ(n)))</a:t>
            </a:r>
          </a:p>
          <a:p>
            <a:pPr marL="0" indent="0" algn="ctr">
              <a:buNone/>
            </a:pPr>
            <a:r>
              <a:rPr lang="en-US" dirty="0" err="1"/>
              <a:t>e∗d</a:t>
            </a:r>
            <a:r>
              <a:rPr lang="en-US" dirty="0"/>
              <a:t> (mod</a:t>
            </a:r>
            <a:r>
              <a:rPr lang="el-GR" dirty="0"/>
              <a:t>Φ(</a:t>
            </a:r>
            <a:r>
              <a:rPr lang="en-US" dirty="0"/>
              <a:t>n)) = 17∗d (mod (3120) )=1</a:t>
            </a:r>
          </a:p>
          <a:p>
            <a:pPr marL="0" indent="0">
              <a:buNone/>
            </a:pPr>
            <a:r>
              <a:rPr lang="en-US" dirty="0" err="1"/>
              <a:t>Dùng</a:t>
            </a:r>
            <a:r>
              <a:rPr lang="en-US" dirty="0"/>
              <a:t> </a:t>
            </a:r>
            <a:r>
              <a:rPr lang="en-US" dirty="0" err="1"/>
              <a:t>thuật</a:t>
            </a:r>
            <a:r>
              <a:rPr lang="en-US" dirty="0"/>
              <a:t> </a:t>
            </a:r>
            <a:r>
              <a:rPr lang="en-US" dirty="0" err="1"/>
              <a:t>toán</a:t>
            </a:r>
            <a:r>
              <a:rPr lang="en-US" dirty="0"/>
              <a:t> </a:t>
            </a:r>
            <a:r>
              <a:rPr lang="en-US" dirty="0" err="1"/>
              <a:t>Euclide</a:t>
            </a:r>
            <a:r>
              <a:rPr lang="en-US" dirty="0"/>
              <a:t> </a:t>
            </a:r>
            <a:r>
              <a:rPr lang="en-US" dirty="0" err="1"/>
              <a:t>mở</a:t>
            </a:r>
            <a:r>
              <a:rPr lang="en-US" dirty="0"/>
              <a:t> </a:t>
            </a:r>
            <a:r>
              <a:rPr lang="en-US" dirty="0" err="1"/>
              <a:t>rộng</a:t>
            </a:r>
            <a:r>
              <a:rPr lang="en-US" dirty="0"/>
              <a:t> ta </a:t>
            </a:r>
            <a:r>
              <a:rPr lang="en-US" dirty="0" err="1"/>
              <a:t>thu</a:t>
            </a:r>
            <a:r>
              <a:rPr lang="en-US" dirty="0"/>
              <a:t> </a:t>
            </a:r>
            <a:r>
              <a:rPr lang="en-US" dirty="0" err="1"/>
              <a:t>được</a:t>
            </a:r>
            <a:r>
              <a:rPr lang="en-US" dirty="0"/>
              <a:t> d = 2753. </a:t>
            </a:r>
          </a:p>
          <a:p>
            <a:pPr marL="0" indent="0">
              <a:buNone/>
            </a:pPr>
            <a:r>
              <a:rPr lang="en-US" dirty="0" err="1">
                <a:solidFill>
                  <a:srgbClr val="FF0000"/>
                </a:solidFill>
              </a:rPr>
              <a:t>Chú</a:t>
            </a:r>
            <a:r>
              <a:rPr lang="en-US" dirty="0">
                <a:solidFill>
                  <a:srgbClr val="FF0000"/>
                </a:solidFill>
              </a:rPr>
              <a:t> ý: </a:t>
            </a:r>
            <a:r>
              <a:rPr lang="el-GR" dirty="0">
                <a:solidFill>
                  <a:srgbClr val="FF0000"/>
                </a:solidFill>
              </a:rPr>
              <a:t>Φ(</a:t>
            </a:r>
            <a:r>
              <a:rPr lang="en-US" dirty="0">
                <a:solidFill>
                  <a:srgbClr val="FF0000"/>
                </a:solidFill>
              </a:rPr>
              <a:t>n) </a:t>
            </a:r>
            <a:r>
              <a:rPr lang="en-US" dirty="0" err="1">
                <a:solidFill>
                  <a:srgbClr val="FF0000"/>
                </a:solidFill>
              </a:rPr>
              <a:t>gọi</a:t>
            </a:r>
            <a:r>
              <a:rPr lang="en-US" dirty="0">
                <a:solidFill>
                  <a:srgbClr val="FF0000"/>
                </a:solidFill>
              </a:rPr>
              <a:t> </a:t>
            </a:r>
            <a:r>
              <a:rPr lang="en-US" dirty="0" err="1">
                <a:solidFill>
                  <a:srgbClr val="FF0000"/>
                </a:solidFill>
              </a:rPr>
              <a:t>là</a:t>
            </a:r>
            <a:r>
              <a:rPr lang="en-US" dirty="0">
                <a:solidFill>
                  <a:srgbClr val="FF0000"/>
                </a:solidFill>
              </a:rPr>
              <a:t> </a:t>
            </a:r>
            <a:r>
              <a:rPr lang="en-US" dirty="0" err="1">
                <a:solidFill>
                  <a:srgbClr val="FF0000"/>
                </a:solidFill>
              </a:rPr>
              <a:t>hàm</a:t>
            </a:r>
            <a:r>
              <a:rPr lang="en-US" dirty="0">
                <a:solidFill>
                  <a:srgbClr val="FF0000"/>
                </a:solidFill>
              </a:rPr>
              <a:t> Euler, </a:t>
            </a:r>
            <a:r>
              <a:rPr lang="en-US" dirty="0" err="1">
                <a:solidFill>
                  <a:srgbClr val="FF0000"/>
                </a:solidFill>
              </a:rPr>
              <a:t>là</a:t>
            </a:r>
            <a:r>
              <a:rPr lang="en-US" dirty="0">
                <a:solidFill>
                  <a:srgbClr val="FF0000"/>
                </a:solidFill>
              </a:rPr>
              <a:t> </a:t>
            </a:r>
            <a:r>
              <a:rPr lang="en-US" dirty="0" err="1">
                <a:solidFill>
                  <a:srgbClr val="FF0000"/>
                </a:solidFill>
              </a:rPr>
              <a:t>số</a:t>
            </a:r>
            <a:r>
              <a:rPr lang="en-US" dirty="0">
                <a:solidFill>
                  <a:srgbClr val="FF0000"/>
                </a:solidFill>
              </a:rPr>
              <a:t> </a:t>
            </a:r>
            <a:r>
              <a:rPr lang="en-US" dirty="0" err="1">
                <a:solidFill>
                  <a:srgbClr val="FF0000"/>
                </a:solidFill>
              </a:rPr>
              <a:t>các</a:t>
            </a:r>
            <a:r>
              <a:rPr lang="en-US" dirty="0">
                <a:solidFill>
                  <a:srgbClr val="FF0000"/>
                </a:solidFill>
              </a:rPr>
              <a:t> </a:t>
            </a:r>
            <a:r>
              <a:rPr lang="en-US" dirty="0" err="1">
                <a:solidFill>
                  <a:srgbClr val="FF0000"/>
                </a:solidFill>
              </a:rPr>
              <a:t>số</a:t>
            </a:r>
            <a:r>
              <a:rPr lang="en-US" dirty="0">
                <a:solidFill>
                  <a:srgbClr val="FF0000"/>
                </a:solidFill>
              </a:rPr>
              <a:t> </a:t>
            </a:r>
            <a:r>
              <a:rPr lang="en-US" dirty="0" err="1">
                <a:solidFill>
                  <a:srgbClr val="FF0000"/>
                </a:solidFill>
              </a:rPr>
              <a:t>nguyên</a:t>
            </a:r>
            <a:r>
              <a:rPr lang="en-US" dirty="0">
                <a:solidFill>
                  <a:srgbClr val="FF0000"/>
                </a:solidFill>
              </a:rPr>
              <a:t> </a:t>
            </a:r>
            <a:r>
              <a:rPr lang="en-US" dirty="0" err="1">
                <a:solidFill>
                  <a:srgbClr val="FF0000"/>
                </a:solidFill>
              </a:rPr>
              <a:t>tố</a:t>
            </a:r>
            <a:r>
              <a:rPr lang="en-US" dirty="0">
                <a:solidFill>
                  <a:srgbClr val="FF0000"/>
                </a:solidFill>
              </a:rPr>
              <a:t> </a:t>
            </a:r>
            <a:r>
              <a:rPr lang="en-US" dirty="0" err="1">
                <a:solidFill>
                  <a:srgbClr val="FF0000"/>
                </a:solidFill>
              </a:rPr>
              <a:t>cùng</a:t>
            </a:r>
            <a:r>
              <a:rPr lang="en-US" dirty="0">
                <a:solidFill>
                  <a:srgbClr val="FF0000"/>
                </a:solidFill>
              </a:rPr>
              <a:t> </a:t>
            </a:r>
            <a:r>
              <a:rPr lang="en-US" dirty="0" err="1">
                <a:solidFill>
                  <a:srgbClr val="FF0000"/>
                </a:solidFill>
              </a:rPr>
              <a:t>nhau</a:t>
            </a:r>
            <a:r>
              <a:rPr lang="en-US" dirty="0">
                <a:solidFill>
                  <a:srgbClr val="FF0000"/>
                </a:solidFill>
              </a:rPr>
              <a:t> </a:t>
            </a:r>
            <a:r>
              <a:rPr lang="en-US" dirty="0" err="1">
                <a:solidFill>
                  <a:srgbClr val="FF0000"/>
                </a:solidFill>
              </a:rPr>
              <a:t>với</a:t>
            </a:r>
            <a:r>
              <a:rPr lang="en-US" dirty="0">
                <a:solidFill>
                  <a:srgbClr val="FF0000"/>
                </a:solidFill>
              </a:rPr>
              <a:t> n (</a:t>
            </a:r>
            <a:r>
              <a:rPr lang="en-US" dirty="0" err="1">
                <a:solidFill>
                  <a:srgbClr val="FF0000"/>
                </a:solidFill>
              </a:rPr>
              <a:t>nhỏ</a:t>
            </a:r>
            <a:r>
              <a:rPr lang="en-US" dirty="0">
                <a:solidFill>
                  <a:srgbClr val="FF0000"/>
                </a:solidFill>
              </a:rPr>
              <a:t> </a:t>
            </a:r>
            <a:r>
              <a:rPr lang="en-US" dirty="0" err="1">
                <a:solidFill>
                  <a:srgbClr val="FF0000"/>
                </a:solidFill>
              </a:rPr>
              <a:t>hơn</a:t>
            </a:r>
            <a:r>
              <a:rPr lang="en-US" dirty="0">
                <a:solidFill>
                  <a:srgbClr val="FF0000"/>
                </a:solidFill>
              </a:rPr>
              <a:t> n)</a:t>
            </a:r>
          </a:p>
        </p:txBody>
      </p:sp>
    </p:spTree>
    <p:extLst>
      <p:ext uri="{BB962C8B-B14F-4D97-AF65-F5344CB8AC3E}">
        <p14:creationId xmlns:p14="http://schemas.microsoft.com/office/powerpoint/2010/main" val="2893002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6114"/>
            <a:ext cx="10515600" cy="711200"/>
          </a:xfrm>
          <a:solidFill>
            <a:srgbClr val="0000FF"/>
          </a:solidFill>
        </p:spPr>
        <p:txBody>
          <a:bodyPr/>
          <a:lstStyle/>
          <a:p>
            <a:pPr algn="ctr"/>
            <a:r>
              <a:rPr lang="en-US" b="1" dirty="0" err="1">
                <a:solidFill>
                  <a:schemeClr val="bg1"/>
                </a:solidFill>
                <a:latin typeface="Times New Roman" panose="02020603050405020304" pitchFamily="18" charset="0"/>
                <a:cs typeface="Times New Roman" panose="02020603050405020304" pitchFamily="18" charset="0"/>
              </a:rPr>
              <a:t>Thuật</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toán</a:t>
            </a:r>
            <a:r>
              <a:rPr lang="en-US" b="1" dirty="0">
                <a:solidFill>
                  <a:schemeClr val="bg1"/>
                </a:solidFill>
                <a:latin typeface="Times New Roman" panose="02020603050405020304" pitchFamily="18" charset="0"/>
                <a:cs typeface="Times New Roman" panose="02020603050405020304" pitchFamily="18" charset="0"/>
              </a:rPr>
              <a:t> RSA </a:t>
            </a:r>
            <a:r>
              <a:rPr lang="en-US" b="1" dirty="0" err="1">
                <a:solidFill>
                  <a:schemeClr val="bg1"/>
                </a:solidFill>
                <a:latin typeface="Times New Roman" panose="02020603050405020304" pitchFamily="18" charset="0"/>
                <a:cs typeface="Times New Roman" panose="02020603050405020304" pitchFamily="18" charset="0"/>
              </a:rPr>
              <a:t>tổng</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quát</a:t>
            </a: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838201" y="1001486"/>
            <a:ext cx="10178142" cy="5109028"/>
          </a:xfrm>
          <a:prstGeom prst="rect">
            <a:avLst/>
          </a:prstGeom>
        </p:spPr>
      </p:pic>
    </p:spTree>
    <p:extLst>
      <p:ext uri="{BB962C8B-B14F-4D97-AF65-F5344CB8AC3E}">
        <p14:creationId xmlns:p14="http://schemas.microsoft.com/office/powerpoint/2010/main" val="30751033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986971" y="957943"/>
            <a:ext cx="10174515" cy="5573486"/>
          </a:xfrm>
          <a:prstGeom prst="rect">
            <a:avLst/>
          </a:prstGeom>
        </p:spPr>
      </p:pic>
      <p:sp>
        <p:nvSpPr>
          <p:cNvPr id="4" name="Title 1"/>
          <p:cNvSpPr txBox="1">
            <a:spLocks/>
          </p:cNvSpPr>
          <p:nvPr/>
        </p:nvSpPr>
        <p:spPr>
          <a:xfrm>
            <a:off x="838200" y="116114"/>
            <a:ext cx="10515600" cy="711200"/>
          </a:xfrm>
          <a:prstGeom prst="rect">
            <a:avLst/>
          </a:prstGeom>
          <a:solidFill>
            <a:srgbClr val="0000F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solidFill>
                  <a:schemeClr val="bg1"/>
                </a:solidFill>
                <a:latin typeface="Times New Roman" panose="02020603050405020304" pitchFamily="18" charset="0"/>
                <a:cs typeface="Times New Roman" panose="02020603050405020304" pitchFamily="18" charset="0"/>
              </a:rPr>
              <a:t>Thuật toán RSA tổng quát</a:t>
            </a:r>
            <a:endParaRPr lang="en-US"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36608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38200" y="1"/>
            <a:ext cx="10515600" cy="595085"/>
          </a:xfrm>
          <a:prstGeom prst="rect">
            <a:avLst/>
          </a:prstGeom>
          <a:solidFill>
            <a:srgbClr val="FFFF00"/>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err="1">
                <a:latin typeface="Times New Roman" panose="02020603050405020304" pitchFamily="18" charset="0"/>
                <a:cs typeface="Times New Roman" panose="02020603050405020304" pitchFamily="18" charset="0"/>
              </a:rPr>
              <a:t>Ví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dụ</a:t>
            </a:r>
            <a:r>
              <a:rPr lang="en-US" b="1" dirty="0">
                <a:latin typeface="Times New Roman" panose="02020603050405020304" pitchFamily="18" charset="0"/>
                <a:cs typeface="Times New Roman" panose="02020603050405020304" pitchFamily="18" charset="0"/>
              </a:rPr>
              <a:t> 1</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838200" y="595087"/>
                <a:ext cx="10515600" cy="6574970"/>
              </a:xfrm>
            </p:spPr>
            <p:txBody>
              <a:bodyPr>
                <a:normAutofit/>
              </a:bodyPr>
              <a:lstStyle/>
              <a:p>
                <a:r>
                  <a:rPr lang="en-US" dirty="0"/>
                  <a:t>Bước 1. </a:t>
                </a:r>
                <a:r>
                  <a:rPr lang="en-US" dirty="0" err="1"/>
                  <a:t>Chọn</a:t>
                </a:r>
                <a:r>
                  <a:rPr lang="en-US" dirty="0"/>
                  <a:t> p = 11, q =13.</a:t>
                </a:r>
              </a:p>
              <a:p>
                <a:pPr marL="0" indent="0" algn="ctr">
                  <a:buNone/>
                </a:pPr>
                <a:r>
                  <a:rPr lang="en-US" dirty="0"/>
                  <a:t>n =p*q=11*13 = 143.</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r>
                        <m:rPr>
                          <m:sty m:val="p"/>
                        </m:rPr>
                        <a:rPr lang="en-US" b="0" i="0" smtClean="0">
                          <a:latin typeface="Cambria Math" panose="02040503050406030204" pitchFamily="18" charset="0"/>
                        </a:rPr>
                        <m:t>Φ</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US" b="0" i="1" smtClean="0">
                              <a:latin typeface="Cambria Math" panose="02040503050406030204" pitchFamily="18" charset="0"/>
                            </a:rPr>
                            <m:t>−1</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𝑞</m:t>
                          </m:r>
                          <m:r>
                            <a:rPr lang="en-US" b="0" i="1" smtClean="0">
                              <a:latin typeface="Cambria Math" panose="02040503050406030204" pitchFamily="18" charset="0"/>
                            </a:rPr>
                            <m:t>−1</m:t>
                          </m:r>
                        </m:e>
                      </m:d>
                      <m:r>
                        <a:rPr lang="en-US" b="0" i="1" smtClean="0">
                          <a:latin typeface="Cambria Math" panose="02040503050406030204" pitchFamily="18" charset="0"/>
                        </a:rPr>
                        <m:t>= 10∗12=120</m:t>
                      </m:r>
                    </m:oMath>
                  </m:oMathPara>
                </a14:m>
                <a:endParaRPr lang="en-US" dirty="0"/>
              </a:p>
              <a:p>
                <a:r>
                  <a:rPr lang="en-US" dirty="0" err="1"/>
                  <a:t>Bước</a:t>
                </a:r>
                <a:r>
                  <a:rPr lang="en-US" dirty="0"/>
                  <a:t> 2: </a:t>
                </a:r>
                <a:r>
                  <a:rPr lang="en-US" dirty="0" err="1"/>
                  <a:t>chọn</a:t>
                </a:r>
                <a:r>
                  <a:rPr lang="en-US" dirty="0"/>
                  <a:t>  e = 37 </a:t>
                </a:r>
                <a:r>
                  <a:rPr lang="en-US" dirty="0" err="1"/>
                  <a:t>vì</a:t>
                </a:r>
                <a:r>
                  <a:rPr lang="en-US" dirty="0"/>
                  <a:t> UCLN (e, m) =UCLN (37,120) = 1. </a:t>
                </a:r>
              </a:p>
              <a:p>
                <a:r>
                  <a:rPr lang="en-US" dirty="0" err="1"/>
                  <a:t>Bước</a:t>
                </a:r>
                <a:r>
                  <a:rPr lang="en-US" dirty="0"/>
                  <a:t> 3: </a:t>
                </a:r>
                <a:r>
                  <a:rPr lang="en-US" dirty="0" err="1"/>
                  <a:t>tìm</a:t>
                </a:r>
                <a:r>
                  <a:rPr lang="en-US" dirty="0"/>
                  <a:t> d </a:t>
                </a:r>
                <a:r>
                  <a:rPr lang="en-US" dirty="0" err="1"/>
                  <a:t>sao</a:t>
                </a:r>
                <a:r>
                  <a:rPr lang="en-US" dirty="0"/>
                  <a:t> </a:t>
                </a:r>
                <a:r>
                  <a:rPr lang="en-US" dirty="0" err="1"/>
                  <a:t>cho</a:t>
                </a:r>
                <a:r>
                  <a:rPr lang="en-US" dirty="0"/>
                  <a:t> e*d = 1(mod m) </a:t>
                </a:r>
                <a:r>
                  <a:rPr lang="en-US" dirty="0" err="1"/>
                  <a:t>tức</a:t>
                </a:r>
                <a:r>
                  <a:rPr lang="en-US" dirty="0"/>
                  <a:t> </a:t>
                </a:r>
                <a:r>
                  <a:rPr lang="en-US" dirty="0" err="1"/>
                  <a:t>là</a:t>
                </a:r>
                <a:r>
                  <a:rPr lang="en-US" dirty="0"/>
                  <a:t> 37*d = 1(mod 120). </a:t>
                </a:r>
                <a:r>
                  <a:rPr lang="en-US" dirty="0" err="1"/>
                  <a:t>Sử</a:t>
                </a:r>
                <a:r>
                  <a:rPr lang="en-US" dirty="0"/>
                  <a:t> </a:t>
                </a:r>
                <a:r>
                  <a:rPr lang="en-US" dirty="0" err="1"/>
                  <a:t>dụng</a:t>
                </a:r>
                <a:r>
                  <a:rPr lang="en-US" dirty="0"/>
                  <a:t> </a:t>
                </a:r>
                <a:r>
                  <a:rPr lang="en-US" dirty="0" err="1"/>
                  <a:t>thuật</a:t>
                </a:r>
                <a:r>
                  <a:rPr lang="en-US" dirty="0"/>
                  <a:t> </a:t>
                </a:r>
                <a:r>
                  <a:rPr lang="en-US" dirty="0" err="1"/>
                  <a:t>toán</a:t>
                </a:r>
                <a:r>
                  <a:rPr lang="en-US" dirty="0"/>
                  <a:t> </a:t>
                </a:r>
                <a:r>
                  <a:rPr lang="en-US" dirty="0" err="1"/>
                  <a:t>Euclide</a:t>
                </a:r>
                <a:r>
                  <a:rPr lang="en-US" dirty="0"/>
                  <a:t> </a:t>
                </a:r>
                <a:r>
                  <a:rPr lang="en-US" dirty="0" err="1"/>
                  <a:t>mở</a:t>
                </a:r>
                <a:r>
                  <a:rPr lang="en-US" dirty="0"/>
                  <a:t> </a:t>
                </a:r>
                <a:r>
                  <a:rPr lang="en-US" dirty="0" err="1"/>
                  <a:t>rộng</a:t>
                </a:r>
                <a:r>
                  <a:rPr lang="en-US" dirty="0"/>
                  <a:t> ta </a:t>
                </a:r>
                <a:r>
                  <a:rPr lang="en-US" dirty="0" err="1"/>
                  <a:t>được</a:t>
                </a:r>
                <a:r>
                  <a:rPr lang="en-US" dirty="0"/>
                  <a:t> d = 13 </a:t>
                </a:r>
                <a:r>
                  <a:rPr lang="en-US" dirty="0">
                    <a:solidFill>
                      <a:srgbClr val="FF0000"/>
                    </a:solidFill>
                  </a:rPr>
                  <a:t>(d = 31). </a:t>
                </a:r>
              </a:p>
              <a:p>
                <a:r>
                  <a:rPr lang="en-US" dirty="0" err="1"/>
                  <a:t>Để</a:t>
                </a:r>
                <a:r>
                  <a:rPr lang="en-US" dirty="0"/>
                  <a:t> </a:t>
                </a:r>
                <a:r>
                  <a:rPr lang="en-US" dirty="0" err="1"/>
                  <a:t>mã</a:t>
                </a:r>
                <a:r>
                  <a:rPr lang="en-US" dirty="0"/>
                  <a:t> </a:t>
                </a:r>
                <a:r>
                  <a:rPr lang="en-US" dirty="0" err="1"/>
                  <a:t>hóa</a:t>
                </a:r>
                <a:r>
                  <a:rPr lang="en-US" dirty="0"/>
                  <a:t> </a:t>
                </a:r>
                <a:r>
                  <a:rPr lang="en-US" dirty="0" err="1"/>
                  <a:t>xâu</a:t>
                </a:r>
                <a:r>
                  <a:rPr lang="en-US" dirty="0"/>
                  <a:t> </a:t>
                </a:r>
                <a:r>
                  <a:rPr lang="en-US" dirty="0" err="1"/>
                  <a:t>nhị</a:t>
                </a:r>
                <a:r>
                  <a:rPr lang="en-US" dirty="0"/>
                  <a:t> </a:t>
                </a:r>
                <a:r>
                  <a:rPr lang="en-US" dirty="0" err="1"/>
                  <a:t>phân</a:t>
                </a:r>
                <a:r>
                  <a:rPr lang="en-US" dirty="0"/>
                  <a:t>, ta </a:t>
                </a:r>
                <a:r>
                  <a:rPr lang="en-US" dirty="0" err="1"/>
                  <a:t>phải</a:t>
                </a:r>
                <a:r>
                  <a:rPr lang="en-US" dirty="0"/>
                  <a:t> “</a:t>
                </a:r>
                <a:r>
                  <a:rPr lang="en-US" dirty="0" err="1"/>
                  <a:t>bẻ</a:t>
                </a:r>
                <a:r>
                  <a:rPr lang="en-US" dirty="0"/>
                  <a:t>” </a:t>
                </a:r>
                <a:r>
                  <a:rPr lang="en-US" dirty="0" err="1"/>
                  <a:t>ra</a:t>
                </a:r>
                <a:r>
                  <a:rPr lang="en-US" dirty="0"/>
                  <a:t> </a:t>
                </a:r>
                <a:r>
                  <a:rPr lang="en-US" dirty="0" err="1"/>
                  <a:t>thành</a:t>
                </a:r>
                <a:r>
                  <a:rPr lang="en-US" dirty="0"/>
                  <a:t> </a:t>
                </a:r>
                <a:r>
                  <a:rPr lang="en-US" dirty="0" err="1"/>
                  <a:t>nhiều</a:t>
                </a:r>
                <a:r>
                  <a:rPr lang="en-US" dirty="0"/>
                  <a:t> </a:t>
                </a:r>
                <a:r>
                  <a:rPr lang="en-US" dirty="0" err="1"/>
                  <a:t>đoạn</a:t>
                </a:r>
                <a:r>
                  <a:rPr lang="en-US" dirty="0"/>
                  <a:t> </a:t>
                </a:r>
                <a:r>
                  <a:rPr lang="en-US" dirty="0" err="1"/>
                  <a:t>có</a:t>
                </a:r>
                <a:r>
                  <a:rPr lang="en-US" dirty="0"/>
                  <a:t> </a:t>
                </a:r>
                <a:r>
                  <a:rPr lang="en-US" dirty="0" err="1"/>
                  <a:t>độ</a:t>
                </a:r>
                <a:r>
                  <a:rPr lang="en-US" dirty="0"/>
                  <a:t> </a:t>
                </a:r>
                <a:r>
                  <a:rPr lang="en-US" dirty="0" err="1"/>
                  <a:t>dài</a:t>
                </a:r>
                <a:r>
                  <a:rPr lang="en-US" dirty="0"/>
                  <a:t> </a:t>
                </a:r>
                <a:r>
                  <a:rPr lang="en-US" dirty="0" err="1"/>
                  <a:t>nhỏ</a:t>
                </a:r>
                <a:r>
                  <a:rPr lang="en-US" dirty="0"/>
                  <a:t> </a:t>
                </a:r>
                <a:r>
                  <a:rPr lang="en-US" dirty="0" err="1"/>
                  <a:t>hơn</a:t>
                </a:r>
                <a:r>
                  <a:rPr lang="en-US" dirty="0"/>
                  <a:t> </a:t>
                </a:r>
                <a:r>
                  <a:rPr lang="en-US" i="1" dirty="0"/>
                  <a:t>u</a:t>
                </a:r>
                <a:r>
                  <a:rPr lang="en-US" dirty="0"/>
                  <a:t> </a:t>
                </a:r>
                <a:r>
                  <a:rPr lang="en-US" dirty="0" err="1"/>
                  <a:t>bít</a:t>
                </a:r>
                <a:r>
                  <a:rPr lang="en-US" dirty="0"/>
                  <a:t>, </a:t>
                </a:r>
                <a:r>
                  <a:rPr lang="en-US" dirty="0" err="1"/>
                  <a:t>sao</a:t>
                </a:r>
                <a:r>
                  <a:rPr lang="en-US" dirty="0"/>
                  <a:t> </a:t>
                </a:r>
                <a:r>
                  <a:rPr lang="en-US" dirty="0" err="1"/>
                  <a:t>cho</a:t>
                </a:r>
                <a:r>
                  <a:rPr lang="en-US" dirty="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𝑢</m:t>
                        </m:r>
                      </m:sup>
                    </m:sSup>
                    <m:r>
                      <a:rPr lang="en-US" i="1">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=142</m:t>
                    </m:r>
                  </m:oMath>
                </a14:m>
                <a:r>
                  <a:rPr lang="en-US" dirty="0"/>
                  <a:t>. </a:t>
                </a:r>
                <a:r>
                  <a:rPr lang="en-US" dirty="0" err="1"/>
                  <a:t>Suy</a:t>
                </a:r>
                <a:r>
                  <a:rPr lang="en-US" dirty="0"/>
                  <a:t> </a:t>
                </a:r>
                <a:r>
                  <a:rPr lang="en-US" dirty="0" err="1"/>
                  <a:t>ra</a:t>
                </a:r>
                <a:r>
                  <a:rPr lang="en-US" dirty="0"/>
                  <a:t> </a:t>
                </a:r>
                <a:r>
                  <a:rPr lang="en-US" b="1" dirty="0"/>
                  <a:t>u =7</a:t>
                </a:r>
                <a:r>
                  <a:rPr lang="en-US" dirty="0"/>
                  <a:t>. </a:t>
                </a:r>
                <a:r>
                  <a:rPr lang="en-US" dirty="0" err="1"/>
                  <a:t>Mỗi</a:t>
                </a:r>
                <a:r>
                  <a:rPr lang="en-US" dirty="0"/>
                  <a:t> </a:t>
                </a:r>
                <a:r>
                  <a:rPr lang="en-US" dirty="0" err="1"/>
                  <a:t>đoạn</a:t>
                </a:r>
                <a:r>
                  <a:rPr lang="en-US" dirty="0"/>
                  <a:t> </a:t>
                </a:r>
                <a:r>
                  <a:rPr lang="en-US" dirty="0" err="1"/>
                  <a:t>như</a:t>
                </a:r>
                <a:r>
                  <a:rPr lang="en-US" dirty="0"/>
                  <a:t> </a:t>
                </a:r>
                <a:r>
                  <a:rPr lang="en-US" dirty="0" err="1"/>
                  <a:t>vậy</a:t>
                </a:r>
                <a:r>
                  <a:rPr lang="en-US" dirty="0"/>
                  <a:t> </a:t>
                </a:r>
                <a:r>
                  <a:rPr lang="en-US" dirty="0" err="1"/>
                  <a:t>là</a:t>
                </a:r>
                <a:r>
                  <a:rPr lang="en-US" dirty="0"/>
                  <a:t> </a:t>
                </a:r>
                <a:r>
                  <a:rPr lang="en-US" dirty="0" err="1"/>
                  <a:t>một</a:t>
                </a:r>
                <a:r>
                  <a:rPr lang="en-US" dirty="0"/>
                  <a:t> con </a:t>
                </a:r>
                <a:r>
                  <a:rPr lang="en-US" dirty="0" err="1"/>
                  <a:t>số</a:t>
                </a:r>
                <a:r>
                  <a:rPr lang="en-US" dirty="0"/>
                  <a:t> </a:t>
                </a:r>
                <a:r>
                  <a:rPr lang="en-US" dirty="0" err="1"/>
                  <a:t>nằm</a:t>
                </a:r>
                <a:r>
                  <a:rPr lang="en-US" dirty="0"/>
                  <a:t> </a:t>
                </a:r>
                <a:r>
                  <a:rPr lang="en-US" dirty="0" err="1"/>
                  <a:t>trong</a:t>
                </a:r>
                <a:r>
                  <a:rPr lang="en-US" dirty="0"/>
                  <a:t> </a:t>
                </a:r>
                <a:r>
                  <a:rPr lang="en-US" dirty="0" err="1"/>
                  <a:t>khoảng</a:t>
                </a:r>
                <a:r>
                  <a:rPr lang="en-US" dirty="0"/>
                  <a:t> 0-127 (</a:t>
                </a:r>
                <a:r>
                  <a:rPr lang="en-US" dirty="0" err="1"/>
                  <a:t>vì</a:t>
                </a:r>
                <a:r>
                  <a:rPr lang="en-US" dirty="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𝑢</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7</m:t>
                        </m:r>
                      </m:sup>
                    </m:sSup>
                    <m:r>
                      <a:rPr lang="en-US" b="0" i="1" smtClean="0">
                        <a:latin typeface="Cambria Math" panose="02040503050406030204" pitchFamily="18" charset="0"/>
                      </a:rPr>
                      <m:t>=128)</m:t>
                    </m:r>
                  </m:oMath>
                </a14:m>
                <a:r>
                  <a:rPr lang="en-US" dirty="0"/>
                  <a:t>.</a:t>
                </a:r>
              </a:p>
              <a:p>
                <a:r>
                  <a:rPr lang="en-US" dirty="0" err="1"/>
                  <a:t>Chẳng</a:t>
                </a:r>
                <a:r>
                  <a:rPr lang="en-US" dirty="0"/>
                  <a:t> </a:t>
                </a:r>
                <a:r>
                  <a:rPr lang="en-US" dirty="0" err="1"/>
                  <a:t>hạn</a:t>
                </a:r>
                <a:r>
                  <a:rPr lang="en-US" dirty="0"/>
                  <a:t> X = 0000010 = 2 ta </a:t>
                </a:r>
                <a:r>
                  <a:rPr lang="en-US" dirty="0" err="1"/>
                  <a:t>có</a:t>
                </a:r>
                <a:r>
                  <a:rPr lang="en-US" dirty="0"/>
                  <a:t>  </a:t>
                </a:r>
              </a:p>
              <a:p>
                <a:pPr marL="0" indent="0">
                  <a:buNone/>
                </a:pPr>
                <a:r>
                  <a:rPr lang="en-US" dirty="0"/>
                  <a:t>+ </a:t>
                </a:r>
                <a:r>
                  <a:rPr lang="en-US" dirty="0" err="1"/>
                  <a:t>Mã</a:t>
                </a:r>
                <a:r>
                  <a:rPr lang="en-US" dirty="0"/>
                  <a:t> </a:t>
                </a:r>
                <a:r>
                  <a:rPr lang="en-US" dirty="0" err="1"/>
                  <a:t>hóa</a:t>
                </a:r>
                <a:r>
                  <a:rPr lang="en-US" dirty="0"/>
                  <a:t>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𝑍</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𝑒</m:t>
                        </m:r>
                      </m:sup>
                    </m:sSup>
                    <m:r>
                      <a:rPr lang="en-US" b="0" i="1" smtClean="0">
                        <a:latin typeface="Cambria Math" panose="02040503050406030204" pitchFamily="18" charset="0"/>
                        <a:ea typeface="Cambria Math" panose="02040503050406030204" pitchFamily="18" charset="0"/>
                      </a:rPr>
                      <m:t>𝑚𝑜𝑑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m:t>
                    </m:r>
                    <m:r>
                      <a:rPr lang="en-US" b="0" i="0"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0" smtClean="0">
                            <a:latin typeface="Cambria Math" panose="02040503050406030204" pitchFamily="18" charset="0"/>
                            <a:ea typeface="Cambria Math" panose="02040503050406030204" pitchFamily="18" charset="0"/>
                          </a:rPr>
                          <m:t>2</m:t>
                        </m:r>
                      </m:e>
                      <m:sup>
                        <m:r>
                          <a:rPr lang="en-US" b="0" i="0" smtClean="0">
                            <a:latin typeface="Cambria Math" panose="02040503050406030204" pitchFamily="18" charset="0"/>
                            <a:ea typeface="Cambria Math" panose="02040503050406030204" pitchFamily="18" charset="0"/>
                          </a:rPr>
                          <m:t>37</m:t>
                        </m:r>
                      </m:sup>
                    </m:sSup>
                    <m:r>
                      <m:rPr>
                        <m:sty m:val="p"/>
                      </m:rPr>
                      <a:rPr lang="en-US" b="0" i="0" smtClean="0">
                        <a:latin typeface="Cambria Math" panose="02040503050406030204" pitchFamily="18" charset="0"/>
                        <a:ea typeface="Cambria Math" panose="02040503050406030204" pitchFamily="18" charset="0"/>
                      </a:rPr>
                      <m:t>mod</m:t>
                    </m:r>
                    <m:r>
                      <a:rPr lang="en-US" b="0" i="0" smtClean="0">
                        <a:latin typeface="Cambria Math" panose="02040503050406030204" pitchFamily="18" charset="0"/>
                        <a:ea typeface="Cambria Math" panose="02040503050406030204" pitchFamily="18" charset="0"/>
                      </a:rPr>
                      <m:t> 143=106</m:t>
                    </m:r>
                  </m:oMath>
                </a14:m>
                <a:endParaRPr lang="en-US" b="0" dirty="0">
                  <a:ea typeface="Cambria Math" panose="02040503050406030204" pitchFamily="18" charset="0"/>
                </a:endParaRPr>
              </a:p>
              <a:p>
                <a:pPr marL="0" indent="0">
                  <a:buNone/>
                </a:pPr>
                <a:r>
                  <a:rPr lang="en-US" dirty="0"/>
                  <a:t>+ </a:t>
                </a:r>
                <a:r>
                  <a:rPr lang="en-US" dirty="0" err="1"/>
                  <a:t>Giải</a:t>
                </a:r>
                <a:r>
                  <a:rPr lang="en-US" dirty="0"/>
                  <a:t> </a:t>
                </a:r>
                <a:r>
                  <a:rPr lang="en-US" dirty="0" err="1"/>
                  <a:t>mã</a:t>
                </a:r>
                <a:r>
                  <a:rPr lang="en-US" dirty="0"/>
                  <a:t> </a:t>
                </a:r>
                <a14:m>
                  <m:oMath xmlns:m="http://schemas.openxmlformats.org/officeDocument/2006/math">
                    <m:r>
                      <a:rPr lang="en-US" i="1" dirty="0" smtClean="0">
                        <a:latin typeface="Cambria Math" panose="02040503050406030204" pitchFamily="18" charset="0"/>
                      </a:rPr>
                      <m:t>𝑋</m:t>
                    </m:r>
                    <m:r>
                      <a:rPr lang="en-US"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𝑧</m:t>
                        </m:r>
                      </m:sub>
                    </m:sSub>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𝑌</m:t>
                        </m:r>
                      </m:e>
                    </m:d>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𝑌</m:t>
                        </m:r>
                      </m:e>
                      <m:sup>
                        <m:r>
                          <a:rPr lang="en-US" b="0" i="1" dirty="0" smtClean="0">
                            <a:latin typeface="Cambria Math" panose="02040503050406030204" pitchFamily="18" charset="0"/>
                          </a:rPr>
                          <m:t>𝑑</m:t>
                        </m:r>
                      </m:sup>
                    </m:sSup>
                    <m:r>
                      <a:rPr lang="en-US" b="0" i="1" dirty="0" smtClean="0">
                        <a:latin typeface="Cambria Math" panose="02040503050406030204" pitchFamily="18" charset="0"/>
                        <a:ea typeface="Cambria Math" panose="02040503050406030204" pitchFamily="18" charset="0"/>
                      </a:rPr>
                      <m:t>𝑚𝑜𝑑</m:t>
                    </m:r>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𝑛</m:t>
                    </m:r>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106</m:t>
                        </m:r>
                      </m:e>
                      <m:sup>
                        <m:r>
                          <a:rPr lang="en-US" b="0" i="1" dirty="0" smtClean="0">
                            <a:latin typeface="Cambria Math" panose="02040503050406030204" pitchFamily="18" charset="0"/>
                            <a:ea typeface="Cambria Math" panose="02040503050406030204" pitchFamily="18" charset="0"/>
                          </a:rPr>
                          <m:t>13</m:t>
                        </m:r>
                      </m:sup>
                    </m:sSup>
                    <m:r>
                      <a:rPr lang="en-US" i="1" dirty="0">
                        <a:latin typeface="Cambria Math" panose="02040503050406030204" pitchFamily="18" charset="0"/>
                      </a:rPr>
                      <m:t>𝑚𝑜𝑑</m:t>
                    </m:r>
                    <m:r>
                      <a:rPr lang="en-US" i="1" dirty="0">
                        <a:latin typeface="Cambria Math" panose="02040503050406030204" pitchFamily="18" charset="0"/>
                      </a:rPr>
                      <m:t> 143=2</m:t>
                    </m:r>
                  </m:oMath>
                </a14:m>
                <a:endParaRPr lang="en-US" dirty="0"/>
              </a:p>
              <a:p>
                <a:pPr marL="0" indent="0">
                  <a:buNone/>
                </a:pPr>
                <a:r>
                  <a:rPr lang="en-US" dirty="0">
                    <a:solidFill>
                      <a:srgbClr val="FF0000"/>
                    </a:solidFill>
                  </a:rPr>
                  <a:t>Y = </a:t>
                </a:r>
                <a14:m>
                  <m:oMath xmlns:m="http://schemas.openxmlformats.org/officeDocument/2006/math">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𝑋</m:t>
                        </m:r>
                      </m:e>
                      <m:sup>
                        <m:r>
                          <a:rPr lang="en-US" b="0" i="1" smtClean="0">
                            <a:solidFill>
                              <a:srgbClr val="FF0000"/>
                            </a:solidFill>
                            <a:latin typeface="Cambria Math" panose="02040503050406030204" pitchFamily="18" charset="0"/>
                          </a:rPr>
                          <m:t>𝑒</m:t>
                        </m:r>
                      </m:sup>
                    </m:sSup>
                    <m:r>
                      <a:rPr lang="en-US" b="0" i="1" smtClean="0">
                        <a:solidFill>
                          <a:srgbClr val="FF0000"/>
                        </a:solidFill>
                        <a:latin typeface="Cambria Math" panose="02040503050406030204" pitchFamily="18" charset="0"/>
                      </a:rPr>
                      <m:t>𝑚𝑜𝑑</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𝑛</m:t>
                    </m:r>
                    <m:r>
                      <a:rPr lang="en-US" b="0" i="1" smtClean="0">
                        <a:solidFill>
                          <a:srgbClr val="FF0000"/>
                        </a:solidFill>
                        <a:latin typeface="Cambria Math" panose="02040503050406030204" pitchFamily="18" charset="0"/>
                      </a:rPr>
                      <m:t>=</m:t>
                    </m:r>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2</m:t>
                        </m:r>
                      </m:e>
                      <m:sup>
                        <m:r>
                          <a:rPr lang="en-US" b="0" i="1" smtClean="0">
                            <a:solidFill>
                              <a:srgbClr val="FF0000"/>
                            </a:solidFill>
                            <a:latin typeface="Cambria Math" panose="02040503050406030204" pitchFamily="18" charset="0"/>
                          </a:rPr>
                          <m:t>31</m:t>
                        </m:r>
                      </m:sup>
                    </m:sSup>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𝑚𝑜𝑑</m:t>
                    </m:r>
                    <m:r>
                      <a:rPr lang="en-US" b="0" i="1" smtClean="0">
                        <a:solidFill>
                          <a:srgbClr val="FF0000"/>
                        </a:solidFill>
                        <a:latin typeface="Cambria Math" panose="02040503050406030204" pitchFamily="18" charset="0"/>
                      </a:rPr>
                      <m:t> 143=24</m:t>
                    </m:r>
                  </m:oMath>
                </a14:m>
                <a:endParaRPr lang="en-US" dirty="0">
                  <a:solidFill>
                    <a:srgbClr val="FF0000"/>
                  </a:solidFill>
                </a:endParaRPr>
              </a:p>
              <a:p>
                <a:pPr marL="0" indent="0">
                  <a:buNone/>
                </a:pP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𝑋</m:t>
                      </m:r>
                      <m:r>
                        <a:rPr lang="en-US" i="1" dirty="0" smtClean="0">
                          <a:solidFill>
                            <a:srgbClr val="FF0000"/>
                          </a:solidFill>
                          <a:latin typeface="Cambria Math" panose="02040503050406030204" pitchFamily="18" charset="0"/>
                        </a:rPr>
                        <m:t> = </m:t>
                      </m:r>
                      <m:sSup>
                        <m:sSupPr>
                          <m:ctrlPr>
                            <a:rPr lang="en-US" b="0" i="1" dirty="0" smtClean="0">
                              <a:solidFill>
                                <a:srgbClr val="FF0000"/>
                              </a:solidFill>
                              <a:latin typeface="Cambria Math" panose="02040503050406030204" pitchFamily="18" charset="0"/>
                            </a:rPr>
                          </m:ctrlPr>
                        </m:sSupPr>
                        <m:e>
                          <m:r>
                            <a:rPr lang="en-US" i="1" dirty="0" smtClean="0">
                              <a:solidFill>
                                <a:srgbClr val="FF0000"/>
                              </a:solidFill>
                              <a:latin typeface="Cambria Math" panose="02040503050406030204" pitchFamily="18" charset="0"/>
                            </a:rPr>
                            <m:t>𝑌</m:t>
                          </m:r>
                        </m:e>
                        <m:sup>
                          <m:r>
                            <a:rPr lang="en-US" b="0" i="1" dirty="0" smtClean="0">
                              <a:solidFill>
                                <a:srgbClr val="FF0000"/>
                              </a:solidFill>
                              <a:latin typeface="Cambria Math" panose="02040503050406030204" pitchFamily="18" charset="0"/>
                            </a:rPr>
                            <m:t>𝑑</m:t>
                          </m:r>
                        </m:sup>
                      </m:sSup>
                      <m:r>
                        <a:rPr lang="en-US" b="0" i="1" dirty="0" smtClean="0">
                          <a:solidFill>
                            <a:srgbClr val="FF0000"/>
                          </a:solidFill>
                          <a:latin typeface="Cambria Math" panose="02040503050406030204" pitchFamily="18" charset="0"/>
                        </a:rPr>
                        <m:t>𝑚𝑜𝑑</m:t>
                      </m:r>
                      <m:r>
                        <a:rPr lang="en-US" b="0" i="1" dirty="0" smtClean="0">
                          <a:solidFill>
                            <a:srgbClr val="FF0000"/>
                          </a:solidFill>
                          <a:latin typeface="Cambria Math" panose="02040503050406030204" pitchFamily="18" charset="0"/>
                        </a:rPr>
                        <m:t> </m:t>
                      </m:r>
                      <m:r>
                        <a:rPr lang="en-US" b="0" i="1" dirty="0" smtClean="0">
                          <a:solidFill>
                            <a:srgbClr val="FF0000"/>
                          </a:solidFill>
                          <a:latin typeface="Cambria Math" panose="02040503050406030204" pitchFamily="18" charset="0"/>
                        </a:rPr>
                        <m:t>𝑛</m:t>
                      </m:r>
                      <m:r>
                        <a:rPr lang="en-US" b="0" i="1" dirty="0" smtClean="0">
                          <a:solidFill>
                            <a:srgbClr val="FF0000"/>
                          </a:solidFill>
                          <a:latin typeface="Cambria Math" panose="02040503050406030204" pitchFamily="18" charset="0"/>
                        </a:rPr>
                        <m:t>=</m:t>
                      </m:r>
                      <m:sSup>
                        <m:sSupPr>
                          <m:ctrlPr>
                            <a:rPr lang="en-US" b="0" i="1" dirty="0" smtClean="0">
                              <a:solidFill>
                                <a:srgbClr val="FF0000"/>
                              </a:solidFill>
                              <a:latin typeface="Cambria Math" panose="02040503050406030204" pitchFamily="18" charset="0"/>
                            </a:rPr>
                          </m:ctrlPr>
                        </m:sSupPr>
                        <m:e>
                          <m:r>
                            <a:rPr lang="en-US" b="0" i="1" dirty="0" smtClean="0">
                              <a:solidFill>
                                <a:srgbClr val="FF0000"/>
                              </a:solidFill>
                              <a:latin typeface="Cambria Math" panose="02040503050406030204" pitchFamily="18" charset="0"/>
                            </a:rPr>
                            <m:t>24</m:t>
                          </m:r>
                        </m:e>
                        <m:sup>
                          <m:r>
                            <a:rPr lang="en-US" b="0" i="1" dirty="0" smtClean="0">
                              <a:solidFill>
                                <a:srgbClr val="FF0000"/>
                              </a:solidFill>
                              <a:latin typeface="Cambria Math" panose="02040503050406030204" pitchFamily="18" charset="0"/>
                            </a:rPr>
                            <m:t>31</m:t>
                          </m:r>
                        </m:sup>
                      </m:sSup>
                      <m:r>
                        <a:rPr lang="en-US" b="0" i="1" dirty="0" smtClean="0">
                          <a:solidFill>
                            <a:srgbClr val="FF0000"/>
                          </a:solidFill>
                          <a:latin typeface="Cambria Math" panose="02040503050406030204" pitchFamily="18" charset="0"/>
                        </a:rPr>
                        <m:t>𝑚𝑜𝑑</m:t>
                      </m:r>
                      <m:r>
                        <a:rPr lang="en-US" b="0" i="1" dirty="0" smtClean="0">
                          <a:solidFill>
                            <a:srgbClr val="FF0000"/>
                          </a:solidFill>
                          <a:latin typeface="Cambria Math" panose="02040503050406030204" pitchFamily="18" charset="0"/>
                        </a:rPr>
                        <m:t> 143=2</m:t>
                      </m:r>
                    </m:oMath>
                  </m:oMathPara>
                </a14:m>
                <a:endParaRPr lang="en-US" dirty="0">
                  <a:solidFill>
                    <a:srgbClr val="FF0000"/>
                  </a:solidFill>
                </a:endParaRP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838200" y="595087"/>
                <a:ext cx="10515600" cy="6574970"/>
              </a:xfrm>
              <a:blipFill>
                <a:blip r:embed="rId2"/>
                <a:stretch>
                  <a:fillRect l="-1217" t="-1577"/>
                </a:stretch>
              </a:blipFill>
            </p:spPr>
            <p:txBody>
              <a:bodyPr/>
              <a:lstStyle/>
              <a:p>
                <a:r>
                  <a:rPr lang="en-US">
                    <a:noFill/>
                  </a:rPr>
                  <a:t> </a:t>
                </a:r>
              </a:p>
            </p:txBody>
          </p:sp>
        </mc:Fallback>
      </mc:AlternateContent>
      <p:pic>
        <p:nvPicPr>
          <p:cNvPr id="11" name="Picture 10"/>
          <p:cNvPicPr>
            <a:picLocks noChangeAspect="1"/>
          </p:cNvPicPr>
          <p:nvPr/>
        </p:nvPicPr>
        <p:blipFill>
          <a:blip r:embed="rId3"/>
          <a:stretch>
            <a:fillRect/>
          </a:stretch>
        </p:blipFill>
        <p:spPr>
          <a:xfrm>
            <a:off x="9312073" y="5152571"/>
            <a:ext cx="1617183" cy="509543"/>
          </a:xfrm>
          <a:prstGeom prst="rect">
            <a:avLst/>
          </a:prstGeom>
        </p:spPr>
      </p:pic>
    </p:spTree>
    <p:extLst>
      <p:ext uri="{BB962C8B-B14F-4D97-AF65-F5344CB8AC3E}">
        <p14:creationId xmlns:p14="http://schemas.microsoft.com/office/powerpoint/2010/main" val="83625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
                                            <p:txEl>
                                              <p:pRg st="8" end="8"/>
                                            </p:txEl>
                                          </p:spTgt>
                                        </p:tgtEl>
                                        <p:attrNameLst>
                                          <p:attrName>style.visibility</p:attrName>
                                        </p:attrNameLst>
                                      </p:cBhvr>
                                      <p:to>
                                        <p:strVal val="visible"/>
                                      </p:to>
                                    </p:set>
                                    <p:anim calcmode="lin" valueType="num">
                                      <p:cBhvr additive="base">
                                        <p:cTn id="55"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
                                            <p:txEl>
                                              <p:pRg st="9" end="9"/>
                                            </p:txEl>
                                          </p:spTgt>
                                        </p:tgtEl>
                                        <p:attrNameLst>
                                          <p:attrName>style.visibility</p:attrName>
                                        </p:attrNameLst>
                                      </p:cBhvr>
                                      <p:to>
                                        <p:strVal val="visible"/>
                                      </p:to>
                                    </p:set>
                                    <p:anim calcmode="lin" valueType="num">
                                      <p:cBhvr additive="base">
                                        <p:cTn id="61"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6">
                                            <p:txEl>
                                              <p:pRg st="10" end="10"/>
                                            </p:txEl>
                                          </p:spTgt>
                                        </p:tgtEl>
                                        <p:attrNameLst>
                                          <p:attrName>style.visibility</p:attrName>
                                        </p:attrNameLst>
                                      </p:cBhvr>
                                      <p:to>
                                        <p:strVal val="visible"/>
                                      </p:to>
                                    </p:set>
                                    <p:anim calcmode="lin" valueType="num">
                                      <p:cBhvr additive="base">
                                        <p:cTn id="67"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1"/>
                                        </p:tgtEl>
                                        <p:attrNameLst>
                                          <p:attrName>style.visibility</p:attrName>
                                        </p:attrNameLst>
                                      </p:cBhvr>
                                      <p:to>
                                        <p:strVal val="visible"/>
                                      </p:to>
                                    </p:set>
                                    <p:anim calcmode="lin" valueType="num">
                                      <p:cBhvr additive="base">
                                        <p:cTn id="73" dur="500" fill="hold"/>
                                        <p:tgtEl>
                                          <p:spTgt spid="11"/>
                                        </p:tgtEl>
                                        <p:attrNameLst>
                                          <p:attrName>ppt_x</p:attrName>
                                        </p:attrNameLst>
                                      </p:cBhvr>
                                      <p:tavLst>
                                        <p:tav tm="0">
                                          <p:val>
                                            <p:strVal val="#ppt_x"/>
                                          </p:val>
                                        </p:tav>
                                        <p:tav tm="100000">
                                          <p:val>
                                            <p:strVal val="#ppt_x"/>
                                          </p:val>
                                        </p:tav>
                                      </p:tavLst>
                                    </p:anim>
                                    <p:anim calcmode="lin" valueType="num">
                                      <p:cBhvr additive="base">
                                        <p:cTn id="7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841829"/>
                <a:ext cx="10515600" cy="5335134"/>
              </a:xfrm>
            </p:spPr>
            <p:txBody>
              <a:bodyPr>
                <a:normAutofit fontScale="77500" lnSpcReduction="20000"/>
              </a:bodyPr>
              <a:lstStyle/>
              <a:p>
                <a:r>
                  <a:rPr lang="en-US" dirty="0"/>
                  <a:t>Giả </a:t>
                </a:r>
                <a:r>
                  <a:rPr lang="en-US" dirty="0" err="1"/>
                  <a:t>sử</a:t>
                </a:r>
                <a:r>
                  <a:rPr lang="en-US" dirty="0"/>
                  <a:t> </a:t>
                </a:r>
                <a:r>
                  <a:rPr lang="en-US" dirty="0" err="1"/>
                  <a:t>muốn</a:t>
                </a:r>
                <a:r>
                  <a:rPr lang="en-US" dirty="0"/>
                  <a:t> </a:t>
                </a:r>
                <a:r>
                  <a:rPr lang="en-US" dirty="0" err="1"/>
                  <a:t>mã</a:t>
                </a:r>
                <a:r>
                  <a:rPr lang="en-US" dirty="0"/>
                  <a:t> </a:t>
                </a:r>
                <a:r>
                  <a:rPr lang="en-US" dirty="0" err="1"/>
                  <a:t>hóa</a:t>
                </a:r>
                <a:r>
                  <a:rPr lang="en-US" dirty="0"/>
                  <a:t> </a:t>
                </a:r>
                <a:r>
                  <a:rPr lang="en-US" dirty="0" err="1"/>
                  <a:t>văn</a:t>
                </a:r>
                <a:r>
                  <a:rPr lang="en-US" dirty="0"/>
                  <a:t> </a:t>
                </a:r>
                <a:r>
                  <a:rPr lang="en-US" dirty="0" err="1"/>
                  <a:t>bản</a:t>
                </a:r>
                <a:r>
                  <a:rPr lang="en-US" dirty="0"/>
                  <a:t> Plaintext = Hello </a:t>
                </a:r>
              </a:p>
              <a:p>
                <a:r>
                  <a:rPr lang="en-US" dirty="0" err="1"/>
                  <a:t>Mã</a:t>
                </a:r>
                <a:r>
                  <a:rPr lang="en-US" dirty="0"/>
                  <a:t> </a:t>
                </a:r>
                <a:r>
                  <a:rPr lang="en-US" dirty="0" err="1"/>
                  <a:t>hóa</a:t>
                </a:r>
                <a:r>
                  <a:rPr lang="en-US" dirty="0"/>
                  <a:t> </a:t>
                </a:r>
                <a:r>
                  <a:rPr lang="en-US" dirty="0" err="1"/>
                  <a:t>dạng</a:t>
                </a:r>
                <a:r>
                  <a:rPr lang="en-US" dirty="0"/>
                  <a:t> </a:t>
                </a:r>
                <a:r>
                  <a:rPr lang="en-US" dirty="0" err="1"/>
                  <a:t>chữ</a:t>
                </a:r>
                <a:r>
                  <a:rPr lang="en-US" dirty="0"/>
                  <a:t>: </a:t>
                </a:r>
                <a:r>
                  <a:rPr lang="en-US" b="1" dirty="0"/>
                  <a:t>P = 0704111114</a:t>
                </a:r>
              </a:p>
              <a:p>
                <a:r>
                  <a:rPr lang="en-US" dirty="0" err="1"/>
                  <a:t>Chọn</a:t>
                </a:r>
                <a:r>
                  <a:rPr lang="en-US" dirty="0"/>
                  <a:t> p= 3, q = 11. Ta </a:t>
                </a:r>
                <a:r>
                  <a:rPr lang="en-US" dirty="0" err="1"/>
                  <a:t>có</a:t>
                </a:r>
                <a:r>
                  <a:rPr lang="en-US" dirty="0"/>
                  <a:t> </a:t>
                </a:r>
                <a:r>
                  <a:rPr lang="en-US" dirty="0">
                    <a:solidFill>
                      <a:srgbClr val="FF0000"/>
                    </a:solidFill>
                  </a:rPr>
                  <a:t>n = 33</a:t>
                </a:r>
                <a:r>
                  <a:rPr lang="en-US" dirty="0"/>
                  <a:t>. </a:t>
                </a:r>
              </a:p>
              <a:p>
                <a:r>
                  <a:rPr lang="en-US" dirty="0"/>
                  <a:t>Ta </a:t>
                </a:r>
                <a:r>
                  <a:rPr lang="en-US" dirty="0" err="1"/>
                  <a:t>có</a:t>
                </a:r>
                <a:r>
                  <a:rPr lang="en-US" dirty="0"/>
                  <a:t> m = </a:t>
                </a:r>
                <a14:m>
                  <m:oMath xmlns:m="http://schemas.openxmlformats.org/officeDocument/2006/math">
                    <m:r>
                      <m:rPr>
                        <m:sty m:val="p"/>
                      </m:rPr>
                      <a:rPr lang="en-US" b="0" i="0" smtClean="0">
                        <a:latin typeface="Cambria Math" panose="02040503050406030204" pitchFamily="18" charset="0"/>
                      </a:rPr>
                      <m:t>Φ</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US" b="0" i="1" smtClean="0">
                            <a:latin typeface="Cambria Math" panose="02040503050406030204" pitchFamily="18" charset="0"/>
                          </a:rPr>
                          <m:t>−1</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𝑞</m:t>
                        </m:r>
                        <m:r>
                          <a:rPr lang="en-US" b="0" i="1" smtClean="0">
                            <a:latin typeface="Cambria Math" panose="02040503050406030204" pitchFamily="18" charset="0"/>
                          </a:rPr>
                          <m:t>−1</m:t>
                        </m:r>
                      </m:e>
                    </m:d>
                    <m:r>
                      <a:rPr lang="en-US" b="0" i="1" smtClean="0">
                        <a:latin typeface="Cambria Math" panose="02040503050406030204" pitchFamily="18" charset="0"/>
                      </a:rPr>
                      <m:t>=2∗10=20</m:t>
                    </m:r>
                  </m:oMath>
                </a14:m>
                <a:r>
                  <a:rPr lang="en-US" dirty="0"/>
                  <a:t>.</a:t>
                </a:r>
              </a:p>
              <a:p>
                <a:r>
                  <a:rPr lang="en-US" dirty="0" err="1"/>
                  <a:t>Chọn</a:t>
                </a:r>
                <a:r>
                  <a:rPr lang="en-US" dirty="0"/>
                  <a:t> e = 7. </a:t>
                </a:r>
                <a:r>
                  <a:rPr lang="en-US" dirty="0" err="1"/>
                  <a:t>Suy</a:t>
                </a:r>
                <a:r>
                  <a:rPr lang="en-US" dirty="0"/>
                  <a:t> </a:t>
                </a:r>
                <a:r>
                  <a:rPr lang="en-US" dirty="0" err="1"/>
                  <a:t>ra</a:t>
                </a:r>
                <a:r>
                  <a:rPr lang="en-US" dirty="0"/>
                  <a:t> </a:t>
                </a:r>
                <a:r>
                  <a:rPr lang="en-US" dirty="0">
                    <a:solidFill>
                      <a:srgbClr val="FF0000"/>
                    </a:solidFill>
                  </a:rPr>
                  <a:t>d = 3 </a:t>
                </a:r>
                <a:r>
                  <a:rPr lang="en-US" dirty="0" err="1"/>
                  <a:t>vì</a:t>
                </a:r>
                <a:r>
                  <a:rPr lang="en-US" dirty="0"/>
                  <a:t> e*d = 1 (mod 20)</a:t>
                </a:r>
              </a:p>
              <a:p>
                <a:pPr algn="just"/>
                <a:r>
                  <a:rPr lang="en-US" dirty="0">
                    <a:solidFill>
                      <a:srgbClr val="FF0000"/>
                    </a:solidFill>
                  </a:rPr>
                  <a:t>Do n = 33 </a:t>
                </a:r>
                <a:r>
                  <a:rPr lang="en-US" dirty="0" err="1">
                    <a:solidFill>
                      <a:srgbClr val="FF0000"/>
                    </a:solidFill>
                  </a:rPr>
                  <a:t>nên</a:t>
                </a:r>
                <a:r>
                  <a:rPr lang="en-US" dirty="0">
                    <a:solidFill>
                      <a:srgbClr val="FF0000"/>
                    </a:solidFill>
                  </a:rPr>
                  <a:t> ta </a:t>
                </a:r>
                <a:r>
                  <a:rPr lang="en-US" dirty="0" err="1">
                    <a:solidFill>
                      <a:srgbClr val="FF0000"/>
                    </a:solidFill>
                  </a:rPr>
                  <a:t>phải</a:t>
                </a:r>
                <a:r>
                  <a:rPr lang="en-US" dirty="0">
                    <a:solidFill>
                      <a:srgbClr val="FF0000"/>
                    </a:solidFill>
                  </a:rPr>
                  <a:t> </a:t>
                </a:r>
                <a:r>
                  <a:rPr lang="en-US" dirty="0" err="1">
                    <a:solidFill>
                      <a:srgbClr val="FF0000"/>
                    </a:solidFill>
                  </a:rPr>
                  <a:t>mã</a:t>
                </a:r>
                <a:r>
                  <a:rPr lang="en-US" dirty="0">
                    <a:solidFill>
                      <a:srgbClr val="FF0000"/>
                    </a:solidFill>
                  </a:rPr>
                  <a:t> </a:t>
                </a:r>
                <a:r>
                  <a:rPr lang="en-US" dirty="0" err="1">
                    <a:solidFill>
                      <a:srgbClr val="FF0000"/>
                    </a:solidFill>
                  </a:rPr>
                  <a:t>hóa</a:t>
                </a:r>
                <a:r>
                  <a:rPr lang="en-US" dirty="0">
                    <a:solidFill>
                      <a:srgbClr val="FF0000"/>
                    </a:solidFill>
                  </a:rPr>
                  <a:t> </a:t>
                </a:r>
                <a:r>
                  <a:rPr lang="en-US" dirty="0" err="1">
                    <a:solidFill>
                      <a:srgbClr val="FF0000"/>
                    </a:solidFill>
                  </a:rPr>
                  <a:t>khối</a:t>
                </a:r>
                <a:r>
                  <a:rPr lang="en-US" dirty="0">
                    <a:solidFill>
                      <a:srgbClr val="FF0000"/>
                    </a:solidFill>
                  </a:rPr>
                  <a:t> P ở </a:t>
                </a:r>
                <a:r>
                  <a:rPr lang="en-US" dirty="0" err="1">
                    <a:solidFill>
                      <a:srgbClr val="FF0000"/>
                    </a:solidFill>
                  </a:rPr>
                  <a:t>dạng</a:t>
                </a:r>
                <a:r>
                  <a:rPr lang="en-US" dirty="0">
                    <a:solidFill>
                      <a:srgbClr val="FF0000"/>
                    </a:solidFill>
                  </a:rPr>
                  <a:t> </a:t>
                </a:r>
                <a:r>
                  <a:rPr lang="en-US" dirty="0" err="1">
                    <a:solidFill>
                      <a:srgbClr val="FF0000"/>
                    </a:solidFill>
                  </a:rPr>
                  <a:t>các</a:t>
                </a:r>
                <a:r>
                  <a:rPr lang="en-US" dirty="0">
                    <a:solidFill>
                      <a:srgbClr val="FF0000"/>
                    </a:solidFill>
                  </a:rPr>
                  <a:t> </a:t>
                </a:r>
                <a:r>
                  <a:rPr lang="en-US" dirty="0" err="1">
                    <a:solidFill>
                      <a:srgbClr val="FF0000"/>
                    </a:solidFill>
                  </a:rPr>
                  <a:t>số</a:t>
                </a:r>
                <a:r>
                  <a:rPr lang="en-US" dirty="0">
                    <a:solidFill>
                      <a:srgbClr val="FF0000"/>
                    </a:solidFill>
                  </a:rPr>
                  <a:t> &lt; 33, do </a:t>
                </a:r>
                <a:r>
                  <a:rPr lang="en-US" dirty="0" err="1">
                    <a:solidFill>
                      <a:srgbClr val="FF0000"/>
                    </a:solidFill>
                  </a:rPr>
                  <a:t>đó</a:t>
                </a:r>
                <a:r>
                  <a:rPr lang="en-US" dirty="0">
                    <a:solidFill>
                      <a:srgbClr val="FF0000"/>
                    </a:solidFill>
                  </a:rPr>
                  <a:t> </a:t>
                </a:r>
                <a:r>
                  <a:rPr lang="en-US" dirty="0" err="1">
                    <a:solidFill>
                      <a:srgbClr val="FF0000"/>
                    </a:solidFill>
                  </a:rPr>
                  <a:t>chọn</a:t>
                </a:r>
                <a:r>
                  <a:rPr lang="en-US" dirty="0">
                    <a:solidFill>
                      <a:srgbClr val="FF0000"/>
                    </a:solidFill>
                  </a:rPr>
                  <a:t> </a:t>
                </a:r>
                <a:r>
                  <a:rPr lang="en-US" dirty="0" err="1">
                    <a:solidFill>
                      <a:srgbClr val="FF0000"/>
                    </a:solidFill>
                  </a:rPr>
                  <a:t>các</a:t>
                </a:r>
                <a:r>
                  <a:rPr lang="en-US" dirty="0">
                    <a:solidFill>
                      <a:srgbClr val="FF0000"/>
                    </a:solidFill>
                  </a:rPr>
                  <a:t> </a:t>
                </a:r>
                <a:r>
                  <a:rPr lang="en-US" dirty="0" err="1">
                    <a:solidFill>
                      <a:srgbClr val="FF0000"/>
                    </a:solidFill>
                  </a:rPr>
                  <a:t>khối</a:t>
                </a:r>
                <a:r>
                  <a:rPr lang="en-US" dirty="0">
                    <a:solidFill>
                      <a:srgbClr val="FF0000"/>
                    </a:solidFill>
                  </a:rPr>
                  <a:t> </a:t>
                </a:r>
                <a:r>
                  <a:rPr lang="en-US" dirty="0" err="1">
                    <a:solidFill>
                      <a:srgbClr val="FF0000"/>
                    </a:solidFill>
                  </a:rPr>
                  <a:t>liên</a:t>
                </a:r>
                <a:r>
                  <a:rPr lang="en-US" dirty="0">
                    <a:solidFill>
                      <a:srgbClr val="FF0000"/>
                    </a:solidFill>
                  </a:rPr>
                  <a:t> </a:t>
                </a:r>
                <a:r>
                  <a:rPr lang="en-US" dirty="0" err="1">
                    <a:solidFill>
                      <a:srgbClr val="FF0000"/>
                    </a:solidFill>
                  </a:rPr>
                  <a:t>tiếp</a:t>
                </a:r>
                <a:r>
                  <a:rPr lang="en-US" dirty="0">
                    <a:solidFill>
                      <a:srgbClr val="FF0000"/>
                    </a:solidFill>
                  </a:rPr>
                  <a:t> 2 </a:t>
                </a:r>
                <a:r>
                  <a:rPr lang="en-US" dirty="0" err="1">
                    <a:solidFill>
                      <a:srgbClr val="FF0000"/>
                    </a:solidFill>
                  </a:rPr>
                  <a:t>chữ</a:t>
                </a:r>
                <a:r>
                  <a:rPr lang="en-US" dirty="0">
                    <a:solidFill>
                      <a:srgbClr val="FF0000"/>
                    </a:solidFill>
                  </a:rPr>
                  <a:t> </a:t>
                </a:r>
                <a:r>
                  <a:rPr lang="en-US" dirty="0" err="1">
                    <a:solidFill>
                      <a:srgbClr val="FF0000"/>
                    </a:solidFill>
                  </a:rPr>
                  <a:t>số</a:t>
                </a:r>
                <a:r>
                  <a:rPr lang="en-US" dirty="0">
                    <a:solidFill>
                      <a:srgbClr val="FF0000"/>
                    </a:solidFill>
                  </a:rPr>
                  <a:t> (</a:t>
                </a:r>
                <a:r>
                  <a:rPr lang="en-US" dirty="0" err="1">
                    <a:solidFill>
                      <a:srgbClr val="FF0000"/>
                    </a:solidFill>
                  </a:rPr>
                  <a:t>băm</a:t>
                </a:r>
                <a:r>
                  <a:rPr lang="en-US" dirty="0">
                    <a:solidFill>
                      <a:srgbClr val="FF0000"/>
                    </a:solidFill>
                  </a:rPr>
                  <a:t>). X1 = 07, X2 = 04, X3 = 11, X4 = 11, X5 = 14. </a:t>
                </a:r>
              </a:p>
              <a:p>
                <a:r>
                  <a:rPr lang="en-US" dirty="0"/>
                  <a:t>Ta </a:t>
                </a:r>
                <a:r>
                  <a:rPr lang="en-US" dirty="0" err="1"/>
                  <a:t>thu</a:t>
                </a:r>
                <a:r>
                  <a:rPr lang="en-US" dirty="0"/>
                  <a:t> </a:t>
                </a:r>
                <a:r>
                  <a:rPr lang="en-US" dirty="0" err="1"/>
                  <a:t>được</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tương</a:t>
                </a:r>
                <a:r>
                  <a:rPr lang="en-US" dirty="0"/>
                  <a:t> </a:t>
                </a:r>
                <a:r>
                  <a:rPr lang="en-US" dirty="0" err="1"/>
                  <a:t>ứng</a:t>
                </a:r>
                <a:r>
                  <a:rPr lang="en-US" dirty="0"/>
                  <a:t> Y1 =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𝑋</m:t>
                        </m:r>
                        <m:r>
                          <a:rPr lang="en-US" b="0" i="1" dirty="0" smtClean="0">
                            <a:latin typeface="Cambria Math" panose="02040503050406030204" pitchFamily="18" charset="0"/>
                          </a:rPr>
                          <m:t>1</m:t>
                        </m:r>
                      </m:e>
                      <m:sup>
                        <m:r>
                          <a:rPr lang="en-US" b="0" i="1" dirty="0" smtClean="0">
                            <a:latin typeface="Cambria Math" panose="02040503050406030204" pitchFamily="18" charset="0"/>
                          </a:rPr>
                          <m:t>7</m:t>
                        </m:r>
                      </m:sup>
                    </m:sSup>
                    <m:r>
                      <a:rPr lang="en-US" b="0" i="1" dirty="0" smtClean="0">
                        <a:latin typeface="Cambria Math" panose="02040503050406030204" pitchFamily="18" charset="0"/>
                      </a:rPr>
                      <m:t>(</m:t>
                    </m:r>
                    <m:r>
                      <a:rPr lang="en-US" b="0" i="1" dirty="0" smtClean="0">
                        <a:latin typeface="Cambria Math" panose="02040503050406030204" pitchFamily="18" charset="0"/>
                      </a:rPr>
                      <m:t>𝑚𝑜𝑑</m:t>
                    </m:r>
                    <m:r>
                      <a:rPr lang="en-US" b="0" i="1" dirty="0" smtClean="0">
                        <a:latin typeface="Cambria Math" panose="02040503050406030204" pitchFamily="18" charset="0"/>
                      </a:rPr>
                      <m:t> 33)= </m:t>
                    </m:r>
                  </m:oMath>
                </a14:m>
                <a:r>
                  <a:rPr lang="en-US" dirty="0"/>
                  <a:t>28, Y2 = 16, Y3 =11, Y4=11, Y5 = 20. </a:t>
                </a:r>
              </a:p>
              <a:p>
                <a:r>
                  <a:rPr lang="en-US" dirty="0" err="1"/>
                  <a:t>Bản</a:t>
                </a:r>
                <a:r>
                  <a:rPr lang="en-US" dirty="0"/>
                  <a:t> </a:t>
                </a:r>
                <a:r>
                  <a:rPr lang="en-US" dirty="0" err="1"/>
                  <a:t>mã</a:t>
                </a:r>
                <a:r>
                  <a:rPr lang="en-US" dirty="0"/>
                  <a:t> </a:t>
                </a:r>
                <a:r>
                  <a:rPr lang="en-US" dirty="0" err="1"/>
                  <a:t>là</a:t>
                </a:r>
                <a:r>
                  <a:rPr lang="en-US" dirty="0"/>
                  <a:t> Y = 2816111120</a:t>
                </a:r>
              </a:p>
              <a:p>
                <a:r>
                  <a:rPr lang="en-US" dirty="0" err="1"/>
                  <a:t>Giải</a:t>
                </a:r>
                <a:r>
                  <a:rPr lang="en-US" dirty="0"/>
                  <a:t> </a:t>
                </a:r>
                <a:r>
                  <a:rPr lang="en-US" dirty="0" err="1"/>
                  <a:t>mã</a:t>
                </a:r>
                <a:r>
                  <a:rPr lang="en-US" dirty="0"/>
                  <a:t> </a:t>
                </a:r>
                <a:r>
                  <a:rPr lang="en-US" dirty="0" err="1"/>
                  <a:t>làm</a:t>
                </a:r>
                <a:r>
                  <a:rPr lang="en-US" dirty="0"/>
                  <a:t> </a:t>
                </a:r>
                <a:r>
                  <a:rPr lang="en-US" dirty="0" err="1"/>
                  <a:t>tương</a:t>
                </a:r>
                <a:r>
                  <a:rPr lang="en-US" dirty="0"/>
                  <a:t> </a:t>
                </a:r>
                <a:r>
                  <a:rPr lang="en-US" dirty="0" err="1"/>
                  <a:t>tự</a:t>
                </a:r>
                <a:r>
                  <a:rPr lang="en-US" dirty="0"/>
                  <a:t> </a:t>
                </a:r>
                <a:r>
                  <a:rPr lang="en-US" dirty="0" err="1"/>
                  <a:t>theo</a:t>
                </a:r>
                <a:r>
                  <a:rPr lang="en-US" dirty="0"/>
                  <a:t> </a:t>
                </a:r>
                <a:r>
                  <a:rPr lang="en-US" dirty="0" err="1"/>
                  <a:t>chiều</a:t>
                </a:r>
                <a:r>
                  <a:rPr lang="en-US" dirty="0"/>
                  <a:t> </a:t>
                </a:r>
                <a:r>
                  <a:rPr lang="en-US" dirty="0" err="1"/>
                  <a:t>ngược</a:t>
                </a:r>
                <a:r>
                  <a:rPr lang="en-US" dirty="0"/>
                  <a:t> </a:t>
                </a:r>
                <a:r>
                  <a:rPr lang="en-US" dirty="0" err="1"/>
                  <a:t>lại</a:t>
                </a:r>
                <a:r>
                  <a:rPr lang="en-US" dirty="0"/>
                  <a:t>. </a:t>
                </a:r>
              </a:p>
              <a:p>
                <a:r>
                  <a:rPr lang="en-US" dirty="0"/>
                  <a:t>X1= </a:t>
                </a:r>
                <a14:m>
                  <m:oMath xmlns:m="http://schemas.openxmlformats.org/officeDocument/2006/math">
                    <m:sSup>
                      <m:sSupPr>
                        <m:ctrlPr>
                          <a:rPr lang="en-US" i="1" dirty="0" smtClean="0">
                            <a:latin typeface="Cambria Math" panose="02040503050406030204" pitchFamily="18" charset="0"/>
                          </a:rPr>
                        </m:ctrlPr>
                      </m:sSupPr>
                      <m:e>
                        <m:r>
                          <a:rPr lang="en-US" i="1" dirty="0">
                            <a:latin typeface="Cambria Math" panose="02040503050406030204" pitchFamily="18" charset="0"/>
                          </a:rPr>
                          <m:t>𝑌</m:t>
                        </m:r>
                        <m:r>
                          <a:rPr lang="en-US" i="1" dirty="0">
                            <a:latin typeface="Cambria Math" panose="02040503050406030204" pitchFamily="18" charset="0"/>
                          </a:rPr>
                          <m:t>1</m:t>
                        </m:r>
                      </m:e>
                      <m:sup>
                        <m:r>
                          <a:rPr lang="en-US" b="0" i="1" dirty="0" smtClean="0">
                            <a:latin typeface="Cambria Math" panose="02040503050406030204" pitchFamily="18" charset="0"/>
                          </a:rPr>
                          <m:t>𝑑</m:t>
                        </m:r>
                      </m:sup>
                    </m:sSup>
                  </m:oMath>
                </a14:m>
                <a:r>
                  <a:rPr lang="en-US" dirty="0"/>
                  <a:t> mod n </a:t>
                </a:r>
                <a14:m>
                  <m:oMath xmlns:m="http://schemas.openxmlformats.org/officeDocument/2006/math">
                    <m:r>
                      <a:rPr lang="en-US" i="1" dirty="0" smtClean="0">
                        <a:latin typeface="Cambria Math" panose="02040503050406030204" pitchFamily="18" charset="0"/>
                      </a:rPr>
                      <m:t>=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28</m:t>
                        </m:r>
                      </m:e>
                      <m:sup>
                        <m:r>
                          <a:rPr lang="en-US" i="1" dirty="0" smtClean="0">
                            <a:latin typeface="Cambria Math" panose="02040503050406030204" pitchFamily="18" charset="0"/>
                          </a:rPr>
                          <m:t>3</m:t>
                        </m:r>
                      </m:sup>
                    </m:sSup>
                    <m:r>
                      <a:rPr lang="en-US" b="0" i="1" dirty="0" smtClean="0">
                        <a:latin typeface="Cambria Math" panose="02040503050406030204" pitchFamily="18" charset="0"/>
                      </a:rPr>
                      <m:t> </m:t>
                    </m:r>
                    <m:r>
                      <a:rPr lang="en-US" b="0" i="1" dirty="0" smtClean="0">
                        <a:latin typeface="Cambria Math" panose="02040503050406030204" pitchFamily="18" charset="0"/>
                      </a:rPr>
                      <m:t>𝑚𝑜𝑑</m:t>
                    </m:r>
                    <m:r>
                      <a:rPr lang="en-US" b="0" i="1" dirty="0" smtClean="0">
                        <a:latin typeface="Cambria Math" panose="02040503050406030204" pitchFamily="18" charset="0"/>
                      </a:rPr>
                      <m:t> 33=07 </m:t>
                    </m:r>
                  </m:oMath>
                </a14:m>
                <a:endParaRPr lang="en-US" dirty="0"/>
              </a:p>
              <a:p>
                <a:r>
                  <a:rPr lang="en-US" dirty="0"/>
                  <a:t>X2 = </a:t>
                </a:r>
                <a14:m>
                  <m:oMath xmlns:m="http://schemas.openxmlformats.org/officeDocument/2006/math">
                    <m:r>
                      <a:rPr lang="en-US" b="0" i="1" smtClean="0">
                        <a:latin typeface="Cambria Math" panose="02040503050406030204" pitchFamily="18" charset="0"/>
                      </a:rPr>
                      <m:t>𝑌</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𝑑</m:t>
                        </m:r>
                      </m:sup>
                    </m:sSup>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16</m:t>
                        </m:r>
                      </m:e>
                      <m:sup>
                        <m:r>
                          <a:rPr lang="en-US" b="0" i="1" smtClean="0">
                            <a:latin typeface="Cambria Math" panose="02040503050406030204" pitchFamily="18" charset="0"/>
                          </a:rPr>
                          <m:t>3</m:t>
                        </m:r>
                      </m:sup>
                    </m:sSup>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33=04</m:t>
                    </m:r>
                  </m:oMath>
                </a14:m>
                <a:r>
                  <a:rPr lang="en-US" dirty="0"/>
                  <a:t>,</a:t>
                </a:r>
              </a:p>
              <a:p>
                <a:r>
                  <a:rPr lang="en-US" b="1" dirty="0"/>
                  <a:t>P = 0704111114</a:t>
                </a:r>
              </a:p>
              <a:p>
                <a:r>
                  <a:rPr lang="en-US" dirty="0"/>
                  <a:t>Plaintext: Hello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841829"/>
                <a:ext cx="10515600" cy="5335134"/>
              </a:xfrm>
              <a:blipFill>
                <a:blip r:embed="rId2"/>
                <a:stretch>
                  <a:fillRect l="-696" t="-2400" r="-696"/>
                </a:stretch>
              </a:blipFill>
            </p:spPr>
            <p:txBody>
              <a:bodyPr/>
              <a:lstStyle/>
              <a:p>
                <a:r>
                  <a:rPr lang="en-US">
                    <a:noFill/>
                  </a:rPr>
                  <a:t> </a:t>
                </a:r>
              </a:p>
            </p:txBody>
          </p:sp>
        </mc:Fallback>
      </mc:AlternateContent>
      <p:sp>
        <p:nvSpPr>
          <p:cNvPr id="4" name="Title 1"/>
          <p:cNvSpPr txBox="1">
            <a:spLocks/>
          </p:cNvSpPr>
          <p:nvPr/>
        </p:nvSpPr>
        <p:spPr>
          <a:xfrm>
            <a:off x="838200" y="1"/>
            <a:ext cx="10515600" cy="595085"/>
          </a:xfrm>
          <a:prstGeom prst="rect">
            <a:avLst/>
          </a:prstGeom>
          <a:solidFill>
            <a:schemeClr val="accent2">
              <a:lumMod val="75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err="1">
                <a:latin typeface="Times New Roman" panose="02020603050405020304" pitchFamily="18" charset="0"/>
                <a:cs typeface="Times New Roman" panose="02020603050405020304" pitchFamily="18" charset="0"/>
              </a:rPr>
              <a:t>Ví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dụ</a:t>
            </a:r>
            <a:r>
              <a:rPr lang="en-US" b="1" dirty="0">
                <a:latin typeface="Times New Roman" panose="02020603050405020304" pitchFamily="18" charset="0"/>
                <a:cs typeface="Times New Roman" panose="02020603050405020304" pitchFamily="18" charset="0"/>
              </a:rPr>
              <a:t> 2</a:t>
            </a:r>
          </a:p>
        </p:txBody>
      </p:sp>
    </p:spTree>
    <p:extLst>
      <p:ext uri="{BB962C8B-B14F-4D97-AF65-F5344CB8AC3E}">
        <p14:creationId xmlns:p14="http://schemas.microsoft.com/office/powerpoint/2010/main" val="264299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1000"/>
                                        <p:tgtEl>
                                          <p:spTgt spid="3">
                                            <p:txEl>
                                              <p:pRg st="11" end="11"/>
                                            </p:txEl>
                                          </p:spTgt>
                                        </p:tgtEl>
                                      </p:cBhvr>
                                    </p:animEffect>
                                    <p:anim calcmode="lin" valueType="num">
                                      <p:cBhvr>
                                        <p:cTn id="8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3">
                                            <p:txEl>
                                              <p:pRg st="12" end="12"/>
                                            </p:txEl>
                                          </p:spTgt>
                                        </p:tgtEl>
                                        <p:attrNameLst>
                                          <p:attrName>style.visibility</p:attrName>
                                        </p:attrNameLst>
                                      </p:cBhvr>
                                      <p:to>
                                        <p:strVal val="visible"/>
                                      </p:to>
                                    </p:set>
                                    <p:animEffect transition="in" filter="fade">
                                      <p:cBhvr>
                                        <p:cTn id="91" dur="1000"/>
                                        <p:tgtEl>
                                          <p:spTgt spid="3">
                                            <p:txEl>
                                              <p:pRg st="12" end="12"/>
                                            </p:txEl>
                                          </p:spTgt>
                                        </p:tgtEl>
                                      </p:cBhvr>
                                    </p:animEffect>
                                    <p:anim calcmode="lin" valueType="num">
                                      <p:cBhvr>
                                        <p:cTn id="92"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2428" y="783771"/>
                <a:ext cx="10515600" cy="5364163"/>
              </a:xfrm>
            </p:spPr>
            <p:txBody>
              <a:bodyPr/>
              <a:lstStyle/>
              <a:p>
                <a:r>
                  <a:rPr lang="en-US" dirty="0"/>
                  <a:t>Giả </a:t>
                </a:r>
                <a:r>
                  <a:rPr lang="en-US" dirty="0" err="1"/>
                  <a:t>sử</a:t>
                </a:r>
                <a:r>
                  <a:rPr lang="en-US" dirty="0"/>
                  <a:t> </a:t>
                </a:r>
                <a:r>
                  <a:rPr lang="en-US" dirty="0" err="1"/>
                  <a:t>muốn</a:t>
                </a:r>
                <a:r>
                  <a:rPr lang="en-US" dirty="0"/>
                  <a:t> </a:t>
                </a:r>
                <a:r>
                  <a:rPr lang="en-US" dirty="0" err="1"/>
                  <a:t>mã</a:t>
                </a:r>
                <a:r>
                  <a:rPr lang="en-US" dirty="0"/>
                  <a:t> </a:t>
                </a:r>
                <a:r>
                  <a:rPr lang="en-US" dirty="0" err="1"/>
                  <a:t>hóa</a:t>
                </a:r>
                <a:r>
                  <a:rPr lang="en-US" dirty="0"/>
                  <a:t> </a:t>
                </a:r>
                <a:r>
                  <a:rPr lang="en-US" dirty="0" err="1"/>
                  <a:t>văn</a:t>
                </a:r>
                <a:r>
                  <a:rPr lang="en-US" dirty="0"/>
                  <a:t> </a:t>
                </a:r>
                <a:r>
                  <a:rPr lang="en-US" dirty="0" err="1"/>
                  <a:t>bản</a:t>
                </a:r>
                <a:r>
                  <a:rPr lang="en-US" dirty="0"/>
                  <a:t> Plaintext = VIETNAM </a:t>
                </a:r>
              </a:p>
              <a:p>
                <a:r>
                  <a:rPr lang="en-US" dirty="0"/>
                  <a:t>X = 21-08-04-19-13-00-12</a:t>
                </a:r>
              </a:p>
              <a:p>
                <a:r>
                  <a:rPr lang="en-US" dirty="0"/>
                  <a:t>p = 5, q =11?, n = 55, </a:t>
                </a:r>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oMath>
                </a14:m>
                <a:r>
                  <a:rPr lang="en-US" dirty="0"/>
                  <a:t> </a:t>
                </a:r>
                <a14:m>
                  <m:oMath xmlns:m="http://schemas.openxmlformats.org/officeDocument/2006/math">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𝑝</m:t>
                        </m:r>
                        <m:r>
                          <a:rPr lang="en-US" b="0" i="1" dirty="0" smtClean="0">
                            <a:latin typeface="Cambria Math" panose="02040503050406030204" pitchFamily="18" charset="0"/>
                          </a:rPr>
                          <m:t>−1</m:t>
                        </m:r>
                      </m:e>
                    </m:d>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𝑞</m:t>
                        </m:r>
                        <m:r>
                          <a:rPr lang="en-US" b="0" i="1" dirty="0" smtClean="0">
                            <a:latin typeface="Cambria Math" panose="02040503050406030204" pitchFamily="18" charset="0"/>
                          </a:rPr>
                          <m:t>−1</m:t>
                        </m:r>
                      </m:e>
                    </m:d>
                    <m:r>
                      <a:rPr lang="en-US" b="0" i="1" dirty="0" smtClean="0">
                        <a:latin typeface="Cambria Math" panose="02040503050406030204" pitchFamily="18" charset="0"/>
                      </a:rPr>
                      <m:t>=40</m:t>
                    </m:r>
                  </m:oMath>
                </a14:m>
                <a:endParaRPr lang="en-US" dirty="0"/>
              </a:p>
              <a:p>
                <a:r>
                  <a:rPr lang="en-US" dirty="0"/>
                  <a:t>e = 7?, </a:t>
                </a:r>
                <a14:m>
                  <m:oMath xmlns:m="http://schemas.openxmlformats.org/officeDocument/2006/math">
                    <m:r>
                      <a:rPr lang="en-US" i="1" dirty="0" smtClean="0">
                        <a:latin typeface="Cambria Math" panose="02040503050406030204" pitchFamily="18" charset="0"/>
                      </a:rPr>
                      <m:t>𝑑</m:t>
                    </m:r>
                    <m:r>
                      <a:rPr lang="en-US" i="1" dirty="0" smtClean="0">
                        <a:latin typeface="Cambria Math" panose="02040503050406030204" pitchFamily="18" charset="0"/>
                      </a:rPr>
                      <m:t> = 23=</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𝑒</m:t>
                        </m:r>
                      </m:e>
                      <m:sup>
                        <m:r>
                          <a:rPr lang="en-US" b="0" i="1" dirty="0" smtClean="0">
                            <a:latin typeface="Cambria Math" panose="02040503050406030204" pitchFamily="18" charset="0"/>
                          </a:rPr>
                          <m:t>−1</m:t>
                        </m:r>
                      </m:sup>
                    </m:sSup>
                    <m:r>
                      <a:rPr lang="en-US" b="0" i="1" dirty="0" smtClean="0">
                        <a:latin typeface="Cambria Math" panose="02040503050406030204" pitchFamily="18" charset="0"/>
                      </a:rPr>
                      <m:t>(</m:t>
                    </m:r>
                    <m:r>
                      <a:rPr lang="en-US" b="0" i="1" dirty="0" smtClean="0">
                        <a:latin typeface="Cambria Math" panose="02040503050406030204" pitchFamily="18" charset="0"/>
                      </a:rPr>
                      <m:t>𝑚𝑜𝑑</m:t>
                    </m:r>
                    <m:r>
                      <a:rPr lang="en-US" b="0" i="1" dirty="0" smtClean="0">
                        <a:latin typeface="Cambria Math" panose="02040503050406030204" pitchFamily="18" charset="0"/>
                      </a:rPr>
                      <m:t> </m:t>
                    </m:r>
                    <m:r>
                      <a:rPr lang="en-US" b="0" i="1" dirty="0" smtClean="0">
                        <a:latin typeface="Cambria Math" panose="02040503050406030204" pitchFamily="18" charset="0"/>
                      </a:rPr>
                      <m:t>𝜙</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𝑛</m:t>
                        </m:r>
                      </m:e>
                    </m:d>
                    <m:r>
                      <a:rPr lang="en-US" b="0" i="1" dirty="0" smtClean="0">
                        <a:latin typeface="Cambria Math" panose="02040503050406030204" pitchFamily="18" charset="0"/>
                      </a:rPr>
                      <m:t>)</m:t>
                    </m:r>
                  </m:oMath>
                </a14:m>
                <a:r>
                  <a:rPr lang="en-US" dirty="0"/>
                  <a:t> (</a:t>
                </a:r>
                <a:r>
                  <a:rPr lang="en-US" dirty="0" err="1"/>
                  <a:t>Thuật</a:t>
                </a:r>
                <a:r>
                  <a:rPr lang="en-US" dirty="0"/>
                  <a:t> </a:t>
                </a:r>
                <a:r>
                  <a:rPr lang="en-US" dirty="0" err="1"/>
                  <a:t>toán</a:t>
                </a:r>
                <a:r>
                  <a:rPr lang="en-US" dirty="0"/>
                  <a:t> Euclid </a:t>
                </a:r>
                <a:r>
                  <a:rPr lang="en-US" dirty="0" err="1"/>
                  <a:t>mở</a:t>
                </a:r>
                <a:r>
                  <a:rPr lang="en-US" dirty="0"/>
                  <a:t> </a:t>
                </a:r>
                <a:r>
                  <a:rPr lang="en-US" dirty="0" err="1"/>
                  <a:t>rộng</a:t>
                </a:r>
                <a:r>
                  <a:rPr lang="en-US" dirty="0"/>
                  <a:t>)</a:t>
                </a:r>
              </a:p>
              <a:p>
                <a:r>
                  <a:rPr lang="en-US" dirty="0"/>
                  <a:t>X1= 21, X2=08, X3= 04, X4 = 19, X5 = 13, X6 = 00; X7 = 12.</a:t>
                </a:r>
              </a:p>
              <a:p>
                <a14:m>
                  <m:oMath xmlns:m="http://schemas.openxmlformats.org/officeDocument/2006/math">
                    <m:r>
                      <a:rPr lang="en-US" i="1" dirty="0" smtClean="0">
                        <a:latin typeface="Cambria Math" panose="02040503050406030204" pitchFamily="18" charset="0"/>
                      </a:rPr>
                      <m:t>𝑌</m:t>
                    </m:r>
                    <m:r>
                      <a:rPr lang="en-US" i="1" dirty="0" smtClean="0">
                        <a:latin typeface="Cambria Math" panose="02040503050406030204" pitchFamily="18" charset="0"/>
                      </a:rPr>
                      <m:t>1 =  </m:t>
                    </m:r>
                    <m:r>
                      <a:rPr lang="en-US" i="1" dirty="0" smtClean="0">
                        <a:latin typeface="Cambria Math" panose="02040503050406030204" pitchFamily="18" charset="0"/>
                      </a:rPr>
                      <m:t>𝑋</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1</m:t>
                        </m:r>
                      </m:e>
                      <m:sup>
                        <m:r>
                          <a:rPr lang="en-US" i="1" dirty="0" smtClean="0">
                            <a:latin typeface="Cambria Math" panose="02040503050406030204" pitchFamily="18" charset="0"/>
                          </a:rPr>
                          <m:t>𝑒</m:t>
                        </m:r>
                      </m:sup>
                    </m:sSup>
                    <m:r>
                      <a:rPr lang="en-US" i="1" dirty="0" smtClean="0">
                        <a:latin typeface="Cambria Math" panose="02040503050406030204" pitchFamily="18" charset="0"/>
                      </a:rPr>
                      <m:t>  </m:t>
                    </m:r>
                    <m:d>
                      <m:dPr>
                        <m:ctrlPr>
                          <a:rPr lang="en-US" b="0" i="1" dirty="0" smtClean="0">
                            <a:latin typeface="Cambria Math" panose="02040503050406030204" pitchFamily="18" charset="0"/>
                          </a:rPr>
                        </m:ctrlPr>
                      </m:dPr>
                      <m:e>
                        <m:r>
                          <a:rPr lang="en-US" i="1" dirty="0" smtClean="0">
                            <a:latin typeface="Cambria Math" panose="02040503050406030204" pitchFamily="18" charset="0"/>
                          </a:rPr>
                          <m:t>𝑚𝑜𝑑</m:t>
                        </m:r>
                        <m:r>
                          <a:rPr lang="en-US" i="1" dirty="0" smtClean="0">
                            <a:latin typeface="Cambria Math" panose="02040503050406030204" pitchFamily="18" charset="0"/>
                          </a:rPr>
                          <m:t> </m:t>
                        </m:r>
                        <m:r>
                          <a:rPr lang="en-US" i="1" dirty="0" smtClean="0">
                            <a:latin typeface="Cambria Math" panose="02040503050406030204" pitchFamily="18" charset="0"/>
                          </a:rPr>
                          <m:t>𝑛</m:t>
                        </m:r>
                      </m:e>
                    </m:d>
                    <m:r>
                      <a:rPr lang="en-US" i="1" dirty="0" smtClean="0">
                        <a:latin typeface="Cambria Math" panose="02040503050406030204" pitchFamily="18" charset="0"/>
                      </a:rPr>
                      <m:t>= </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21</m:t>
                        </m:r>
                      </m:e>
                      <m:sup>
                        <m:r>
                          <a:rPr lang="en-US" b="0" i="1" dirty="0" smtClean="0">
                            <a:latin typeface="Cambria Math" panose="02040503050406030204" pitchFamily="18" charset="0"/>
                          </a:rPr>
                          <m:t>7</m:t>
                        </m:r>
                      </m:sup>
                    </m:sSup>
                    <m:r>
                      <a:rPr lang="en-US" b="0" i="1" dirty="0" smtClean="0">
                        <a:latin typeface="Cambria Math" panose="02040503050406030204" pitchFamily="18" charset="0"/>
                      </a:rPr>
                      <m:t> </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𝑚𝑜𝑑</m:t>
                        </m:r>
                        <m:r>
                          <a:rPr lang="en-US" b="0" i="1" dirty="0" smtClean="0">
                            <a:latin typeface="Cambria Math" panose="02040503050406030204" pitchFamily="18" charset="0"/>
                          </a:rPr>
                          <m:t> 55</m:t>
                        </m:r>
                      </m:e>
                    </m:d>
                    <m:r>
                      <a:rPr lang="en-US" b="0" i="1" dirty="0" smtClean="0">
                        <a:latin typeface="Cambria Math" panose="02040503050406030204" pitchFamily="18" charset="0"/>
                      </a:rPr>
                      <m:t>=21</m:t>
                    </m:r>
                    <m:r>
                      <a:rPr lang="en-US" i="1" dirty="0" smtClean="0">
                        <a:latin typeface="Cambria Math" panose="02040503050406030204" pitchFamily="18" charset="0"/>
                      </a:rPr>
                      <m:t>, </m:t>
                    </m:r>
                  </m:oMath>
                </a14:m>
                <a:endParaRPr lang="en-US" dirty="0"/>
              </a:p>
              <a:p>
                <a:r>
                  <a:rPr lang="en-US" dirty="0"/>
                  <a:t>Y2=02, Y3 =49, Y4 =24, Y5 = 07, Y6 =00, Y7 = 23</a:t>
                </a:r>
              </a:p>
              <a:p>
                <a:r>
                  <a:rPr lang="en-US" dirty="0" err="1"/>
                  <a:t>Bản</a:t>
                </a:r>
                <a:r>
                  <a:rPr lang="en-US" dirty="0"/>
                  <a:t> </a:t>
                </a:r>
                <a:r>
                  <a:rPr lang="en-US" dirty="0" err="1"/>
                  <a:t>mã</a:t>
                </a:r>
                <a:r>
                  <a:rPr lang="en-US" dirty="0"/>
                  <a:t> Y = 21-02-49-24-07-00-23</a:t>
                </a:r>
              </a:p>
              <a:p>
                <a:r>
                  <a:rPr lang="en-US" dirty="0" err="1"/>
                  <a:t>Giải</a:t>
                </a:r>
                <a:r>
                  <a:rPr lang="en-US" dirty="0"/>
                  <a:t> </a:t>
                </a:r>
                <a:r>
                  <a:rPr lang="en-US" dirty="0" err="1"/>
                  <a:t>mã</a:t>
                </a:r>
                <a:r>
                  <a:rPr lang="en-US" dirty="0"/>
                  <a:t>: X1=Y</a:t>
                </a:r>
                <a14:m>
                  <m:oMath xmlns:m="http://schemas.openxmlformats.org/officeDocument/2006/math">
                    <m:sSup>
                      <m:sSupPr>
                        <m:ctrlPr>
                          <a:rPr lang="en-US" b="0" i="1" dirty="0" smtClean="0">
                            <a:latin typeface="Cambria Math" panose="02040503050406030204" pitchFamily="18" charset="0"/>
                          </a:rPr>
                        </m:ctrlPr>
                      </m:sSupPr>
                      <m:e>
                        <m:r>
                          <a:rPr lang="en-US" dirty="0">
                            <a:latin typeface="Cambria Math" panose="02040503050406030204" pitchFamily="18" charset="0"/>
                          </a:rPr>
                          <m:t>1</m:t>
                        </m:r>
                      </m:e>
                      <m:sup>
                        <m:r>
                          <a:rPr lang="en-US" b="0" i="1" dirty="0" smtClean="0">
                            <a:latin typeface="Cambria Math" panose="02040503050406030204" pitchFamily="18" charset="0"/>
                          </a:rPr>
                          <m:t>𝑑</m:t>
                        </m:r>
                      </m:sup>
                    </m:sSup>
                    <m:r>
                      <a:rPr lang="en-US" b="0" i="1" dirty="0" smtClean="0">
                        <a:latin typeface="Cambria Math" panose="02040503050406030204" pitchFamily="18" charset="0"/>
                      </a:rPr>
                      <m:t> </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𝑚𝑜𝑑</m:t>
                        </m:r>
                        <m:r>
                          <a:rPr lang="en-US" b="0" i="1" dirty="0" smtClean="0">
                            <a:latin typeface="Cambria Math" panose="02040503050406030204" pitchFamily="18" charset="0"/>
                          </a:rPr>
                          <m:t> </m:t>
                        </m:r>
                        <m:r>
                          <a:rPr lang="en-US" b="0" i="1" dirty="0" smtClean="0">
                            <a:latin typeface="Cambria Math" panose="02040503050406030204" pitchFamily="18" charset="0"/>
                          </a:rPr>
                          <m:t>𝑛</m:t>
                        </m:r>
                      </m:e>
                    </m:d>
                    <m:r>
                      <a:rPr lang="en-US" b="0" i="0"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0" dirty="0" smtClean="0">
                            <a:latin typeface="Cambria Math" panose="02040503050406030204" pitchFamily="18" charset="0"/>
                          </a:rPr>
                          <m:t>21</m:t>
                        </m:r>
                      </m:e>
                      <m:sup>
                        <m:r>
                          <a:rPr lang="en-US" b="0" i="0" dirty="0" smtClean="0">
                            <a:latin typeface="Cambria Math" panose="02040503050406030204" pitchFamily="18" charset="0"/>
                          </a:rPr>
                          <m:t>23</m:t>
                        </m:r>
                      </m:sup>
                    </m:sSup>
                    <m:r>
                      <a:rPr lang="en-US" b="0" i="0" dirty="0" smtClean="0">
                        <a:latin typeface="Cambria Math" panose="02040503050406030204" pitchFamily="18" charset="0"/>
                      </a:rPr>
                      <m:t> </m:t>
                    </m:r>
                    <m:d>
                      <m:dPr>
                        <m:ctrlPr>
                          <a:rPr lang="en-US" b="0" i="1" dirty="0" smtClean="0">
                            <a:latin typeface="Cambria Math" panose="02040503050406030204" pitchFamily="18" charset="0"/>
                          </a:rPr>
                        </m:ctrlPr>
                      </m:dPr>
                      <m:e>
                        <m:r>
                          <m:rPr>
                            <m:sty m:val="p"/>
                          </m:rPr>
                          <a:rPr lang="en-US" b="0" i="0" dirty="0" smtClean="0">
                            <a:latin typeface="Cambria Math" panose="02040503050406030204" pitchFamily="18" charset="0"/>
                          </a:rPr>
                          <m:t>mod</m:t>
                        </m:r>
                        <m:r>
                          <a:rPr lang="en-US" b="0" i="0" dirty="0" smtClean="0">
                            <a:latin typeface="Cambria Math" panose="02040503050406030204" pitchFamily="18" charset="0"/>
                          </a:rPr>
                          <m:t> 55</m:t>
                        </m:r>
                      </m:e>
                    </m:d>
                    <m:r>
                      <a:rPr lang="en-US" b="0" i="0" dirty="0" smtClean="0">
                        <a:latin typeface="Cambria Math" panose="02040503050406030204" pitchFamily="18" charset="0"/>
                      </a:rPr>
                      <m:t>=21</m:t>
                    </m:r>
                  </m:oMath>
                </a14:m>
                <a:endParaRPr lang="en-US" dirty="0"/>
              </a:p>
              <a:p>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2428" y="783771"/>
                <a:ext cx="10515600" cy="5364163"/>
              </a:xfrm>
              <a:blipFill>
                <a:blip r:embed="rId2"/>
                <a:stretch>
                  <a:fillRect l="-1043" t="-1932"/>
                </a:stretch>
              </a:blipFill>
            </p:spPr>
            <p:txBody>
              <a:bodyPr/>
              <a:lstStyle/>
              <a:p>
                <a:r>
                  <a:rPr lang="en-US">
                    <a:noFill/>
                  </a:rPr>
                  <a:t> </a:t>
                </a:r>
              </a:p>
            </p:txBody>
          </p:sp>
        </mc:Fallback>
      </mc:AlternateContent>
      <p:sp>
        <p:nvSpPr>
          <p:cNvPr id="4" name="Title 1"/>
          <p:cNvSpPr txBox="1">
            <a:spLocks/>
          </p:cNvSpPr>
          <p:nvPr/>
        </p:nvSpPr>
        <p:spPr>
          <a:xfrm>
            <a:off x="838200" y="1"/>
            <a:ext cx="10515600" cy="595085"/>
          </a:xfrm>
          <a:prstGeom prst="rect">
            <a:avLst/>
          </a:prstGeom>
          <a:solidFill>
            <a:schemeClr val="accent2">
              <a:lumMod val="75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err="1">
                <a:latin typeface="Times New Roman" panose="02020603050405020304" pitchFamily="18" charset="0"/>
                <a:cs typeface="Times New Roman" panose="02020603050405020304" pitchFamily="18" charset="0"/>
              </a:rPr>
              <a:t>Ví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dụ</a:t>
            </a:r>
            <a:r>
              <a:rPr lang="en-US" b="1" dirty="0">
                <a:latin typeface="Times New Roman" panose="02020603050405020304" pitchFamily="18" charset="0"/>
                <a:cs typeface="Times New Roman" panose="02020603050405020304" pitchFamily="18" charset="0"/>
              </a:rPr>
              <a:t> 2</a:t>
            </a:r>
          </a:p>
        </p:txBody>
      </p:sp>
      <p:pic>
        <p:nvPicPr>
          <p:cNvPr id="6" name="Picture 5"/>
          <p:cNvPicPr>
            <a:picLocks noChangeAspect="1"/>
          </p:cNvPicPr>
          <p:nvPr/>
        </p:nvPicPr>
        <p:blipFill>
          <a:blip r:embed="rId3"/>
          <a:stretch>
            <a:fillRect/>
          </a:stretch>
        </p:blipFill>
        <p:spPr>
          <a:xfrm>
            <a:off x="6096000" y="1282198"/>
            <a:ext cx="5720706" cy="870219"/>
          </a:xfrm>
          <a:prstGeom prst="rect">
            <a:avLst/>
          </a:prstGeom>
        </p:spPr>
      </p:pic>
      <p:pic>
        <p:nvPicPr>
          <p:cNvPr id="7" name="Picture 6"/>
          <p:cNvPicPr>
            <a:picLocks noChangeAspect="1"/>
          </p:cNvPicPr>
          <p:nvPr/>
        </p:nvPicPr>
        <p:blipFill>
          <a:blip r:embed="rId4"/>
          <a:stretch>
            <a:fillRect/>
          </a:stretch>
        </p:blipFill>
        <p:spPr>
          <a:xfrm>
            <a:off x="2220239" y="5848631"/>
            <a:ext cx="6370220" cy="1314105"/>
          </a:xfrm>
          <a:prstGeom prst="rect">
            <a:avLst/>
          </a:prstGeom>
        </p:spPr>
      </p:pic>
    </p:spTree>
    <p:extLst>
      <p:ext uri="{BB962C8B-B14F-4D97-AF65-F5344CB8AC3E}">
        <p14:creationId xmlns:p14="http://schemas.microsoft.com/office/powerpoint/2010/main" val="375408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823129" y="1031024"/>
            <a:ext cx="10845705" cy="2115049"/>
          </a:xfrm>
          <a:prstGeom prst="rect">
            <a:avLst/>
          </a:prstGeom>
        </p:spPr>
      </p:pic>
      <p:sp>
        <p:nvSpPr>
          <p:cNvPr id="4" name="Title 1"/>
          <p:cNvSpPr txBox="1">
            <a:spLocks/>
          </p:cNvSpPr>
          <p:nvPr/>
        </p:nvSpPr>
        <p:spPr>
          <a:xfrm>
            <a:off x="313899" y="0"/>
            <a:ext cx="11544868" cy="614149"/>
          </a:xfrm>
          <a:prstGeom prst="rect">
            <a:avLst/>
          </a:prstGeom>
          <a:solidFill>
            <a:srgbClr val="FFC000"/>
          </a:solidFill>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err="1">
                <a:latin typeface="Times New Roman" panose="02020603050405020304" pitchFamily="18" charset="0"/>
                <a:cs typeface="Times New Roman" panose="02020603050405020304" pitchFamily="18" charset="0"/>
              </a:rPr>
              <a:t>Khái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niệm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vòng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lặp</a:t>
            </a:r>
            <a:endParaRPr lang="en-US"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928189" y="3388365"/>
            <a:ext cx="10740645" cy="832160"/>
          </a:xfrm>
          <a:prstGeom prst="rect">
            <a:avLst/>
          </a:prstGeom>
        </p:spPr>
      </p:pic>
      <p:pic>
        <p:nvPicPr>
          <p:cNvPr id="7" name="Picture 6"/>
          <p:cNvPicPr>
            <a:picLocks noChangeAspect="1"/>
          </p:cNvPicPr>
          <p:nvPr/>
        </p:nvPicPr>
        <p:blipFill>
          <a:blip r:embed="rId4"/>
          <a:stretch>
            <a:fillRect/>
          </a:stretch>
        </p:blipFill>
        <p:spPr>
          <a:xfrm>
            <a:off x="1005313" y="4462817"/>
            <a:ext cx="10481338" cy="1337481"/>
          </a:xfrm>
          <a:prstGeom prst="rect">
            <a:avLst/>
          </a:prstGeom>
        </p:spPr>
      </p:pic>
    </p:spTree>
    <p:extLst>
      <p:ext uri="{BB962C8B-B14F-4D97-AF65-F5344CB8AC3E}">
        <p14:creationId xmlns:p14="http://schemas.microsoft.com/office/powerpoint/2010/main" val="266178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595086"/>
          </a:xfrm>
          <a:solidFill>
            <a:srgbClr val="C00000"/>
          </a:solidFill>
        </p:spPr>
        <p:txBody>
          <a:bodyPr>
            <a:normAutofit fontScale="90000"/>
          </a:bodyPr>
          <a:lstStyle/>
          <a:p>
            <a:pPr algn="ctr"/>
            <a:r>
              <a:rPr lang="en-US" dirty="0" err="1"/>
              <a:t>Bài</a:t>
            </a:r>
            <a:r>
              <a:rPr lang="en-US" dirty="0"/>
              <a:t> </a:t>
            </a:r>
            <a:r>
              <a:rPr lang="en-US" dirty="0" err="1"/>
              <a:t>tập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97858" y="737053"/>
                <a:ext cx="10515600" cy="5300889"/>
              </a:xfrm>
            </p:spPr>
            <p:txBody>
              <a:bodyPr>
                <a:normAutofit fontScale="92500" lnSpcReduction="10000"/>
              </a:bodyPr>
              <a:lstStyle/>
              <a:p>
                <a:r>
                  <a:rPr lang="en-US" dirty="0"/>
                  <a:t>Giả </a:t>
                </a:r>
                <a:r>
                  <a:rPr lang="en-US" dirty="0" err="1"/>
                  <a:t>sử</a:t>
                </a:r>
                <a:r>
                  <a:rPr lang="en-US" dirty="0"/>
                  <a:t> </a:t>
                </a:r>
                <a:r>
                  <a:rPr lang="en-US" dirty="0" err="1"/>
                  <a:t>muốn</a:t>
                </a:r>
                <a:r>
                  <a:rPr lang="en-US" dirty="0"/>
                  <a:t> </a:t>
                </a:r>
                <a:r>
                  <a:rPr lang="en-US" dirty="0" err="1"/>
                  <a:t>mã</a:t>
                </a:r>
                <a:r>
                  <a:rPr lang="en-US" dirty="0"/>
                  <a:t> </a:t>
                </a:r>
                <a:r>
                  <a:rPr lang="en-US" dirty="0" err="1"/>
                  <a:t>hóa</a:t>
                </a:r>
                <a:r>
                  <a:rPr lang="en-US" dirty="0"/>
                  <a:t> </a:t>
                </a:r>
                <a:r>
                  <a:rPr lang="en-US" dirty="0" err="1"/>
                  <a:t>văn</a:t>
                </a:r>
                <a:r>
                  <a:rPr lang="en-US" dirty="0"/>
                  <a:t> </a:t>
                </a:r>
                <a:r>
                  <a:rPr lang="en-US" dirty="0" err="1"/>
                  <a:t>bản</a:t>
                </a:r>
                <a:r>
                  <a:rPr lang="en-US" dirty="0"/>
                  <a:t> Plaintext = THONGTIN</a:t>
                </a:r>
              </a:p>
              <a:p>
                <a:r>
                  <a:rPr lang="en-US" dirty="0"/>
                  <a:t>p = 5, q = 7; n = 35</a:t>
                </a:r>
              </a:p>
              <a:p>
                <a:r>
                  <a:rPr lang="en-US" dirty="0"/>
                  <a:t>e = 11? d = 11.</a:t>
                </a:r>
              </a:p>
              <a:p>
                <a:r>
                  <a:rPr lang="en-US" dirty="0"/>
                  <a:t>X = 19-07-14-13-06-19-08-13</a:t>
                </a:r>
              </a:p>
              <a:p>
                <a:r>
                  <a:rPr lang="en-US" dirty="0"/>
                  <a:t>X1  = 19 --&gt; Y1= </a:t>
                </a:r>
                <a14:m>
                  <m:oMath xmlns:m="http://schemas.openxmlformats.org/officeDocument/2006/math">
                    <m:r>
                      <a:rPr lang="en-US" b="0" i="1" smtClean="0">
                        <a:latin typeface="Cambria Math" panose="02040503050406030204" pitchFamily="18" charset="0"/>
                      </a:rPr>
                      <m:t>𝑋</m:t>
                    </m:r>
                    <m:sSup>
                      <m:sSupPr>
                        <m:ctrlPr>
                          <a:rPr lang="en-US" b="0" i="1" smtClean="0">
                            <a:latin typeface="Cambria Math" panose="02040503050406030204" pitchFamily="18" charset="0"/>
                          </a:rPr>
                        </m:ctrlPr>
                      </m:sSupPr>
                      <m:e>
                        <m:r>
                          <a:rPr lang="en-US" b="0" i="1" smtClean="0">
                            <a:latin typeface="Cambria Math" panose="02040503050406030204" pitchFamily="18" charset="0"/>
                          </a:rPr>
                          <m:t>1</m:t>
                        </m:r>
                      </m:e>
                      <m:sup>
                        <m:r>
                          <a:rPr lang="en-US" b="0" i="1" smtClean="0">
                            <a:latin typeface="Cambria Math" panose="02040503050406030204" pitchFamily="18" charset="0"/>
                          </a:rPr>
                          <m:t>𝑒</m:t>
                        </m:r>
                      </m:sup>
                    </m:sSup>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𝑛</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19</m:t>
                        </m:r>
                      </m:e>
                      <m:sup>
                        <m:r>
                          <a:rPr lang="en-US" b="0" i="1" smtClean="0">
                            <a:latin typeface="Cambria Math" panose="02040503050406030204" pitchFamily="18" charset="0"/>
                          </a:rPr>
                          <m:t>11</m:t>
                        </m:r>
                      </m:sup>
                    </m:sSup>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35=24, </m:t>
                    </m:r>
                  </m:oMath>
                </a14:m>
                <a:r>
                  <a:rPr lang="en-US" dirty="0"/>
                  <a:t> </a:t>
                </a:r>
              </a:p>
              <a:p>
                <a:r>
                  <a:rPr lang="en-US" dirty="0"/>
                  <a:t>X2 = 07 </a:t>
                </a:r>
                <a:r>
                  <a:rPr lang="en-US" dirty="0">
                    <a:sym typeface="Wingdings" panose="05000000000000000000" pitchFamily="2" charset="2"/>
                  </a:rPr>
                  <a:t> </a:t>
                </a:r>
                <a:r>
                  <a:rPr lang="en-US" dirty="0"/>
                  <a:t>Y2= </a:t>
                </a:r>
                <a14:m>
                  <m:oMath xmlns:m="http://schemas.openxmlformats.org/officeDocument/2006/math">
                    <m:r>
                      <a:rPr lang="en-US" i="1">
                        <a:latin typeface="Cambria Math" panose="02040503050406030204" pitchFamily="18" charset="0"/>
                      </a:rPr>
                      <m:t>𝑋</m:t>
                    </m:r>
                    <m:sSup>
                      <m:sSupPr>
                        <m:ctrlPr>
                          <a:rPr lang="en-US" i="1">
                            <a:latin typeface="Cambria Math" panose="02040503050406030204" pitchFamily="18" charset="0"/>
                          </a:rPr>
                        </m:ctrlPr>
                      </m:sSupPr>
                      <m:e>
                        <m:r>
                          <a:rPr lang="en-US" b="0" i="1" smtClean="0">
                            <a:latin typeface="Cambria Math" panose="02040503050406030204" pitchFamily="18" charset="0"/>
                          </a:rPr>
                          <m:t>2</m:t>
                        </m:r>
                      </m:e>
                      <m:sup>
                        <m:r>
                          <a:rPr lang="en-US" i="1">
                            <a:latin typeface="Cambria Math" panose="02040503050406030204" pitchFamily="18" charset="0"/>
                          </a:rPr>
                          <m:t>𝑒</m:t>
                        </m:r>
                      </m:sup>
                    </m:sSup>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𝑚𝑜𝑑</m:t>
                        </m:r>
                        <m:r>
                          <a:rPr lang="en-US" i="1">
                            <a:latin typeface="Cambria Math" panose="02040503050406030204" pitchFamily="18" charset="0"/>
                          </a:rPr>
                          <m:t> </m:t>
                        </m:r>
                        <m:r>
                          <a:rPr lang="en-US" i="1">
                            <a:latin typeface="Cambria Math" panose="02040503050406030204" pitchFamily="18" charset="0"/>
                          </a:rPr>
                          <m:t>𝑛</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7</m:t>
                        </m:r>
                      </m:e>
                      <m:sup>
                        <m:r>
                          <a:rPr lang="en-US" i="1">
                            <a:latin typeface="Cambria Math" panose="02040503050406030204" pitchFamily="18" charset="0"/>
                          </a:rPr>
                          <m:t>11</m:t>
                        </m:r>
                      </m:sup>
                    </m:sSup>
                    <m:r>
                      <a:rPr lang="en-US" i="1">
                        <a:latin typeface="Cambria Math" panose="02040503050406030204" pitchFamily="18" charset="0"/>
                      </a:rPr>
                      <m:t> </m:t>
                    </m:r>
                    <m:r>
                      <a:rPr lang="en-US" i="1">
                        <a:latin typeface="Cambria Math" panose="02040503050406030204" pitchFamily="18" charset="0"/>
                      </a:rPr>
                      <m:t>𝑚𝑜𝑑</m:t>
                    </m:r>
                    <m:r>
                      <a:rPr lang="en-US" i="1">
                        <a:latin typeface="Cambria Math" panose="02040503050406030204" pitchFamily="18" charset="0"/>
                      </a:rPr>
                      <m:t> 35=28</m:t>
                    </m:r>
                  </m:oMath>
                </a14:m>
                <a:endParaRPr lang="en-US" dirty="0"/>
              </a:p>
              <a:p>
                <a:r>
                  <a:rPr lang="en-US" dirty="0"/>
                  <a:t>X3 = 14 </a:t>
                </a:r>
                <a:r>
                  <a:rPr lang="en-US" dirty="0">
                    <a:sym typeface="Wingdings" panose="05000000000000000000" pitchFamily="2" charset="2"/>
                  </a:rPr>
                  <a:t> </a:t>
                </a:r>
                <a:r>
                  <a:rPr lang="en-US" dirty="0"/>
                  <a:t>Y3= </a:t>
                </a:r>
                <a14:m>
                  <m:oMath xmlns:m="http://schemas.openxmlformats.org/officeDocument/2006/math">
                    <m:r>
                      <a:rPr lang="en-US" i="1">
                        <a:latin typeface="Cambria Math" panose="02040503050406030204" pitchFamily="18" charset="0"/>
                      </a:rPr>
                      <m:t>𝑋</m:t>
                    </m:r>
                    <m:sSup>
                      <m:sSupPr>
                        <m:ctrlPr>
                          <a:rPr lang="en-US" i="1">
                            <a:latin typeface="Cambria Math" panose="02040503050406030204" pitchFamily="18" charset="0"/>
                          </a:rPr>
                        </m:ctrlPr>
                      </m:sSupPr>
                      <m:e>
                        <m:r>
                          <a:rPr lang="en-US" b="0" i="1" smtClean="0">
                            <a:latin typeface="Cambria Math" panose="02040503050406030204" pitchFamily="18" charset="0"/>
                          </a:rPr>
                          <m:t>3</m:t>
                        </m:r>
                      </m:e>
                      <m:sup>
                        <m:r>
                          <a:rPr lang="en-US" i="1">
                            <a:latin typeface="Cambria Math" panose="02040503050406030204" pitchFamily="18" charset="0"/>
                          </a:rPr>
                          <m:t>𝑒</m:t>
                        </m:r>
                      </m:sup>
                    </m:sSup>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𝑚𝑜𝑑</m:t>
                        </m:r>
                        <m:r>
                          <a:rPr lang="en-US" i="1">
                            <a:latin typeface="Cambria Math" panose="02040503050406030204" pitchFamily="18" charset="0"/>
                          </a:rPr>
                          <m:t> </m:t>
                        </m:r>
                        <m:r>
                          <a:rPr lang="en-US" i="1">
                            <a:latin typeface="Cambria Math" panose="02040503050406030204" pitchFamily="18" charset="0"/>
                          </a:rPr>
                          <m:t>𝑛</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14</m:t>
                        </m:r>
                      </m:e>
                      <m:sup>
                        <m:r>
                          <a:rPr lang="en-US" i="1">
                            <a:latin typeface="Cambria Math" panose="02040503050406030204" pitchFamily="18" charset="0"/>
                          </a:rPr>
                          <m:t>11</m:t>
                        </m:r>
                      </m:sup>
                    </m:sSup>
                    <m:r>
                      <a:rPr lang="en-US" i="1">
                        <a:latin typeface="Cambria Math" panose="02040503050406030204" pitchFamily="18" charset="0"/>
                      </a:rPr>
                      <m:t> </m:t>
                    </m:r>
                    <m:r>
                      <a:rPr lang="en-US" i="1">
                        <a:latin typeface="Cambria Math" panose="02040503050406030204" pitchFamily="18" charset="0"/>
                      </a:rPr>
                      <m:t>𝑚𝑜𝑑</m:t>
                    </m:r>
                    <m:r>
                      <a:rPr lang="en-US" i="1">
                        <a:latin typeface="Cambria Math" panose="02040503050406030204" pitchFamily="18" charset="0"/>
                      </a:rPr>
                      <m:t> 35=</m:t>
                    </m:r>
                  </m:oMath>
                </a14:m>
                <a:r>
                  <a:rPr lang="en-US" dirty="0"/>
                  <a:t>14,</a:t>
                </a:r>
              </a:p>
              <a:p>
                <a:r>
                  <a:rPr lang="en-US" dirty="0"/>
                  <a:t>Y4 =27; Y5 =06; Y6 =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19</m:t>
                        </m:r>
                      </m:e>
                      <m:sup>
                        <m:r>
                          <a:rPr lang="en-US" i="1">
                            <a:latin typeface="Cambria Math" panose="02040503050406030204" pitchFamily="18" charset="0"/>
                          </a:rPr>
                          <m:t>11</m:t>
                        </m:r>
                      </m:sup>
                    </m:sSup>
                    <m:r>
                      <a:rPr lang="en-US" i="1">
                        <a:latin typeface="Cambria Math" panose="02040503050406030204" pitchFamily="18" charset="0"/>
                      </a:rPr>
                      <m:t> </m:t>
                    </m:r>
                    <m:r>
                      <a:rPr lang="en-US" i="1">
                        <a:latin typeface="Cambria Math" panose="02040503050406030204" pitchFamily="18" charset="0"/>
                      </a:rPr>
                      <m:t>𝑚𝑜𝑑</m:t>
                    </m:r>
                    <m:r>
                      <a:rPr lang="en-US" i="1">
                        <a:latin typeface="Cambria Math" panose="02040503050406030204" pitchFamily="18" charset="0"/>
                      </a:rPr>
                      <m:t> 35=</m:t>
                    </m:r>
                  </m:oMath>
                </a14:m>
                <a:r>
                  <a:rPr lang="en-US" dirty="0"/>
                  <a:t> 24;</a:t>
                </a:r>
              </a:p>
              <a:p>
                <a:r>
                  <a:rPr lang="en-US" dirty="0"/>
                  <a:t>Y7 =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8</m:t>
                        </m:r>
                      </m:e>
                      <m:sup>
                        <m:r>
                          <a:rPr lang="en-US" i="1">
                            <a:latin typeface="Cambria Math" panose="02040503050406030204" pitchFamily="18" charset="0"/>
                          </a:rPr>
                          <m:t>11</m:t>
                        </m:r>
                      </m:sup>
                    </m:sSup>
                    <m:r>
                      <a:rPr lang="en-US" i="1">
                        <a:latin typeface="Cambria Math" panose="02040503050406030204" pitchFamily="18" charset="0"/>
                      </a:rPr>
                      <m:t> </m:t>
                    </m:r>
                    <m:r>
                      <a:rPr lang="en-US" i="1">
                        <a:latin typeface="Cambria Math" panose="02040503050406030204" pitchFamily="18" charset="0"/>
                      </a:rPr>
                      <m:t>𝑚𝑜𝑑</m:t>
                    </m:r>
                    <m:r>
                      <a:rPr lang="en-US" i="1">
                        <a:latin typeface="Cambria Math" panose="02040503050406030204" pitchFamily="18" charset="0"/>
                      </a:rPr>
                      <m:t> 35=22</m:t>
                    </m:r>
                  </m:oMath>
                </a14:m>
                <a:endParaRPr lang="en-US" dirty="0"/>
              </a:p>
              <a:p>
                <a:r>
                  <a:rPr lang="en-US" dirty="0"/>
                  <a:t>Y8 =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13</m:t>
                        </m:r>
                      </m:e>
                      <m:sup>
                        <m:r>
                          <a:rPr lang="en-US" i="1">
                            <a:latin typeface="Cambria Math" panose="02040503050406030204" pitchFamily="18" charset="0"/>
                          </a:rPr>
                          <m:t>11</m:t>
                        </m:r>
                      </m:sup>
                    </m:sSup>
                    <m:r>
                      <a:rPr lang="en-US" i="1">
                        <a:latin typeface="Cambria Math" panose="02040503050406030204" pitchFamily="18" charset="0"/>
                      </a:rPr>
                      <m:t> </m:t>
                    </m:r>
                    <m:r>
                      <a:rPr lang="en-US" i="1">
                        <a:latin typeface="Cambria Math" panose="02040503050406030204" pitchFamily="18" charset="0"/>
                      </a:rPr>
                      <m:t>𝑚𝑜𝑑</m:t>
                    </m:r>
                    <m:r>
                      <a:rPr lang="en-US" i="1">
                        <a:latin typeface="Cambria Math" panose="02040503050406030204" pitchFamily="18" charset="0"/>
                      </a:rPr>
                      <m:t> 35=27</m:t>
                    </m:r>
                  </m:oMath>
                </a14:m>
                <a:endParaRPr lang="en-US" dirty="0"/>
              </a:p>
              <a:p>
                <a:r>
                  <a:rPr lang="en-US" dirty="0" err="1"/>
                  <a:t>Bản</a:t>
                </a:r>
                <a:r>
                  <a:rPr lang="en-US" dirty="0"/>
                  <a:t> </a:t>
                </a:r>
                <a:r>
                  <a:rPr lang="en-US" dirty="0" err="1"/>
                  <a:t>mã</a:t>
                </a:r>
                <a:r>
                  <a:rPr lang="en-US" dirty="0"/>
                  <a:t> Y = 24-28-14-27-06-24-22-27</a:t>
                </a:r>
              </a:p>
              <a:p>
                <a:r>
                  <a:rPr lang="en-US" dirty="0" err="1"/>
                  <a:t>Giả</a:t>
                </a:r>
                <a:r>
                  <a:rPr lang="en-US" dirty="0"/>
                  <a:t> </a:t>
                </a:r>
                <a:r>
                  <a:rPr lang="en-US" dirty="0" err="1"/>
                  <a:t>mã</a:t>
                </a:r>
                <a:r>
                  <a:rPr lang="en-US" dirty="0"/>
                  <a:t>: </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97858" y="737053"/>
                <a:ext cx="10515600" cy="5300889"/>
              </a:xfrm>
              <a:blipFill>
                <a:blip r:embed="rId2"/>
                <a:stretch>
                  <a:fillRect l="-928" t="-2301" b="-2992"/>
                </a:stretch>
              </a:blipFill>
            </p:spPr>
            <p:txBody>
              <a:bodyPr/>
              <a:lstStyle/>
              <a:p>
                <a:r>
                  <a:rPr lang="en-US">
                    <a:noFill/>
                  </a:rPr>
                  <a:t> </a:t>
                </a:r>
              </a:p>
            </p:txBody>
          </p:sp>
        </mc:Fallback>
      </mc:AlternateContent>
    </p:spTree>
    <p:extLst>
      <p:ext uri="{BB962C8B-B14F-4D97-AF65-F5344CB8AC3E}">
        <p14:creationId xmlns:p14="http://schemas.microsoft.com/office/powerpoint/2010/main" val="27640039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2898"/>
            <a:ext cx="10515600" cy="650874"/>
          </a:xfrm>
          <a:solidFill>
            <a:schemeClr val="accent2"/>
          </a:solidFill>
        </p:spPr>
        <p:txBody>
          <a:bodyPr>
            <a:normAutofit fontScale="90000"/>
          </a:bodyPr>
          <a:lstStyle/>
          <a:p>
            <a:r>
              <a:rPr lang="en-US" b="1" dirty="0" err="1"/>
              <a:t>Biểu</a:t>
            </a:r>
            <a:r>
              <a:rPr lang="en-US" b="1" dirty="0"/>
              <a:t> </a:t>
            </a:r>
            <a:r>
              <a:rPr lang="en-US" b="1" dirty="0" err="1"/>
              <a:t>diễn</a:t>
            </a:r>
            <a:r>
              <a:rPr lang="en-US" b="1" dirty="0"/>
              <a:t> </a:t>
            </a:r>
            <a:r>
              <a:rPr lang="en-US" b="1" dirty="0" err="1"/>
              <a:t>nhị</a:t>
            </a:r>
            <a:r>
              <a:rPr lang="en-US" b="1" dirty="0"/>
              <a:t> </a:t>
            </a:r>
            <a:r>
              <a:rPr lang="en-US" b="1" dirty="0" err="1"/>
              <a:t>phân</a:t>
            </a:r>
            <a:endParaRPr lang="en-US" b="1" dirty="0"/>
          </a:p>
        </p:txBody>
      </p:sp>
      <p:sp>
        <p:nvSpPr>
          <p:cNvPr id="3" name="Content Placeholder 2"/>
          <p:cNvSpPr>
            <a:spLocks noGrp="1"/>
          </p:cNvSpPr>
          <p:nvPr>
            <p:ph idx="1"/>
          </p:nvPr>
        </p:nvSpPr>
        <p:spPr>
          <a:xfrm>
            <a:off x="838200" y="954768"/>
            <a:ext cx="10515600" cy="4351338"/>
          </a:xfrm>
        </p:spPr>
        <p:txBody>
          <a:bodyPr/>
          <a:lstStyle/>
          <a:p>
            <a:pPr marL="514350" indent="-514350">
              <a:buAutoNum type="arabicPlain" startAt="5"/>
            </a:pPr>
            <a:r>
              <a:rPr lang="en-US" dirty="0"/>
              <a:t>Chia 2 </a:t>
            </a:r>
            <a:r>
              <a:rPr lang="en-US" dirty="0" err="1"/>
              <a:t>dư</a:t>
            </a:r>
            <a:r>
              <a:rPr lang="en-US" dirty="0"/>
              <a:t> 1</a:t>
            </a:r>
          </a:p>
          <a:p>
            <a:pPr marL="514350" indent="-514350">
              <a:buAutoNum type="arabicPlain" startAt="5"/>
            </a:pPr>
            <a:endParaRPr lang="en-US" dirty="0"/>
          </a:p>
          <a:p>
            <a:pPr marL="514350" indent="-514350">
              <a:buAutoNum type="arabicPlain" startAt="5"/>
            </a:pPr>
            <a:endParaRPr lang="en-US" dirty="0"/>
          </a:p>
          <a:p>
            <a:pPr marL="514350" indent="-514350">
              <a:buAutoNum type="arabicPlain" startAt="5"/>
            </a:pPr>
            <a:endParaRPr lang="en-US" dirty="0"/>
          </a:p>
          <a:p>
            <a:pPr marL="514350" indent="-514350">
              <a:buAutoNum type="arabicPlain" startAt="5"/>
            </a:pPr>
            <a:endParaRPr lang="en-US" dirty="0"/>
          </a:p>
          <a:p>
            <a:pPr marL="514350" indent="-514350">
              <a:buAutoNum type="arabicPlain" startAt="5"/>
            </a:pPr>
            <a:endParaRPr lang="en-US" dirty="0"/>
          </a:p>
          <a:p>
            <a:pPr marL="0" indent="0">
              <a:buNone/>
            </a:pPr>
            <a:r>
              <a:rPr lang="en-US" dirty="0" err="1"/>
              <a:t>Biểu</a:t>
            </a:r>
            <a:r>
              <a:rPr lang="en-US" dirty="0"/>
              <a:t> </a:t>
            </a:r>
            <a:r>
              <a:rPr lang="en-US" dirty="0" err="1"/>
              <a:t>diễn</a:t>
            </a:r>
            <a:r>
              <a:rPr lang="en-US" dirty="0"/>
              <a:t> </a:t>
            </a:r>
            <a:r>
              <a:rPr lang="en-US" dirty="0" err="1"/>
              <a:t>nhị</a:t>
            </a:r>
            <a:r>
              <a:rPr lang="en-US" dirty="0"/>
              <a:t> </a:t>
            </a:r>
            <a:r>
              <a:rPr lang="en-US" dirty="0" err="1"/>
              <a:t>phân</a:t>
            </a:r>
            <a:r>
              <a:rPr lang="en-US" dirty="0"/>
              <a:t> </a:t>
            </a:r>
            <a:r>
              <a:rPr lang="en-US" dirty="0" err="1"/>
              <a:t>của</a:t>
            </a:r>
            <a:r>
              <a:rPr lang="en-US" dirty="0"/>
              <a:t> </a:t>
            </a:r>
            <a:r>
              <a:rPr lang="en-US" dirty="0" err="1"/>
              <a:t>số</a:t>
            </a:r>
            <a:r>
              <a:rPr lang="en-US" dirty="0"/>
              <a:t> 5 </a:t>
            </a:r>
            <a:r>
              <a:rPr lang="en-US" dirty="0" err="1"/>
              <a:t>là</a:t>
            </a:r>
            <a:r>
              <a:rPr lang="en-US" dirty="0"/>
              <a:t> 101</a:t>
            </a:r>
          </a:p>
          <a:p>
            <a:pPr marL="0" indent="0">
              <a:buNone/>
            </a:pPr>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2012950102"/>
              </p:ext>
            </p:extLst>
          </p:nvPr>
        </p:nvGraphicFramePr>
        <p:xfrm>
          <a:off x="2351314" y="1625599"/>
          <a:ext cx="8040915" cy="1956546"/>
        </p:xfrm>
        <a:graphic>
          <a:graphicData uri="http://schemas.openxmlformats.org/drawingml/2006/table">
            <a:tbl>
              <a:tblPr firstRow="1" bandRow="1">
                <a:tableStyleId>{5C22544A-7EE6-4342-B048-85BDC9FD1C3A}</a:tableStyleId>
              </a:tblPr>
              <a:tblGrid>
                <a:gridCol w="2680305">
                  <a:extLst>
                    <a:ext uri="{9D8B030D-6E8A-4147-A177-3AD203B41FA5}">
                      <a16:colId xmlns:a16="http://schemas.microsoft.com/office/drawing/2014/main" val="2789228099"/>
                    </a:ext>
                  </a:extLst>
                </a:gridCol>
                <a:gridCol w="2680305">
                  <a:extLst>
                    <a:ext uri="{9D8B030D-6E8A-4147-A177-3AD203B41FA5}">
                      <a16:colId xmlns:a16="http://schemas.microsoft.com/office/drawing/2014/main" val="556505067"/>
                    </a:ext>
                  </a:extLst>
                </a:gridCol>
                <a:gridCol w="2680305">
                  <a:extLst>
                    <a:ext uri="{9D8B030D-6E8A-4147-A177-3AD203B41FA5}">
                      <a16:colId xmlns:a16="http://schemas.microsoft.com/office/drawing/2014/main" val="3717515619"/>
                    </a:ext>
                  </a:extLst>
                </a:gridCol>
              </a:tblGrid>
              <a:tr h="380315">
                <a:tc>
                  <a:txBody>
                    <a:bodyPr/>
                    <a:lstStyle/>
                    <a:p>
                      <a:r>
                        <a:rPr lang="en-US" dirty="0" err="1"/>
                        <a:t>Chữ</a:t>
                      </a:r>
                      <a:r>
                        <a:rPr lang="en-US" dirty="0"/>
                        <a:t> </a:t>
                      </a:r>
                      <a:r>
                        <a:rPr lang="en-US" dirty="0" err="1"/>
                        <a:t>số</a:t>
                      </a:r>
                      <a:r>
                        <a:rPr lang="en-US" baseline="0" dirty="0"/>
                        <a:t> </a:t>
                      </a:r>
                      <a:endParaRPr lang="en-US" dirty="0"/>
                    </a:p>
                  </a:txBody>
                  <a:tcPr/>
                </a:tc>
                <a:tc>
                  <a:txBody>
                    <a:bodyPr/>
                    <a:lstStyle/>
                    <a:p>
                      <a:r>
                        <a:rPr lang="en-US" dirty="0"/>
                        <a:t>Chia 2</a:t>
                      </a:r>
                    </a:p>
                  </a:txBody>
                  <a:tcPr/>
                </a:tc>
                <a:tc>
                  <a:txBody>
                    <a:bodyPr/>
                    <a:lstStyle/>
                    <a:p>
                      <a:r>
                        <a:rPr lang="en-US" dirty="0" err="1"/>
                        <a:t>dư</a:t>
                      </a:r>
                      <a:endParaRPr lang="en-US" dirty="0"/>
                    </a:p>
                  </a:txBody>
                  <a:tcPr/>
                </a:tc>
                <a:extLst>
                  <a:ext uri="{0D108BD9-81ED-4DB2-BD59-A6C34878D82A}">
                    <a16:rowId xmlns:a16="http://schemas.microsoft.com/office/drawing/2014/main" val="321107530"/>
                  </a:ext>
                </a:extLst>
              </a:tr>
              <a:tr h="753271">
                <a:tc>
                  <a:txBody>
                    <a:bodyPr/>
                    <a:lstStyle/>
                    <a:p>
                      <a:r>
                        <a:rPr lang="en-US" sz="2400" b="1" dirty="0"/>
                        <a:t>5</a:t>
                      </a:r>
                    </a:p>
                  </a:txBody>
                  <a:tcPr/>
                </a:tc>
                <a:tc>
                  <a:txBody>
                    <a:bodyPr/>
                    <a:lstStyle/>
                    <a:p>
                      <a:r>
                        <a:rPr lang="en-US" sz="2400" b="1" dirty="0"/>
                        <a:t>2</a:t>
                      </a:r>
                    </a:p>
                  </a:txBody>
                  <a:tcPr/>
                </a:tc>
                <a:tc>
                  <a:txBody>
                    <a:bodyPr/>
                    <a:lstStyle/>
                    <a:p>
                      <a:r>
                        <a:rPr lang="en-US" sz="2400" b="1" dirty="0"/>
                        <a:t>1</a:t>
                      </a:r>
                    </a:p>
                  </a:txBody>
                  <a:tcPr/>
                </a:tc>
                <a:extLst>
                  <a:ext uri="{0D108BD9-81ED-4DB2-BD59-A6C34878D82A}">
                    <a16:rowId xmlns:a16="http://schemas.microsoft.com/office/drawing/2014/main" val="3836331558"/>
                  </a:ext>
                </a:extLst>
              </a:tr>
              <a:tr h="753271">
                <a:tc>
                  <a:txBody>
                    <a:bodyPr/>
                    <a:lstStyle/>
                    <a:p>
                      <a:r>
                        <a:rPr lang="en-US" sz="2400" b="1" dirty="0"/>
                        <a:t>(5-1): 2 = 2</a:t>
                      </a:r>
                    </a:p>
                    <a:p>
                      <a:r>
                        <a:rPr lang="en-US" sz="2400" b="1" dirty="0"/>
                        <a:t>(2-0)</a:t>
                      </a:r>
                      <a:r>
                        <a:rPr lang="en-US" sz="2400" b="1" baseline="0" dirty="0"/>
                        <a:t> :2 = 1</a:t>
                      </a:r>
                      <a:endParaRPr lang="en-US" sz="2400" b="1" dirty="0"/>
                    </a:p>
                  </a:txBody>
                  <a:tcPr/>
                </a:tc>
                <a:tc>
                  <a:txBody>
                    <a:bodyPr/>
                    <a:lstStyle/>
                    <a:p>
                      <a:r>
                        <a:rPr lang="en-US" sz="2400" b="1" dirty="0"/>
                        <a:t>2</a:t>
                      </a:r>
                    </a:p>
                    <a:p>
                      <a:r>
                        <a:rPr lang="en-US" sz="2400" b="1" dirty="0"/>
                        <a:t>2</a:t>
                      </a:r>
                    </a:p>
                  </a:txBody>
                  <a:tcPr/>
                </a:tc>
                <a:tc>
                  <a:txBody>
                    <a:bodyPr/>
                    <a:lstStyle/>
                    <a:p>
                      <a:r>
                        <a:rPr lang="en-US" sz="2400" b="1" dirty="0"/>
                        <a:t>0</a:t>
                      </a:r>
                    </a:p>
                    <a:p>
                      <a:r>
                        <a:rPr lang="en-US" sz="2400" b="1" dirty="0"/>
                        <a:t>1</a:t>
                      </a:r>
                    </a:p>
                  </a:txBody>
                  <a:tcPr/>
                </a:tc>
                <a:extLst>
                  <a:ext uri="{0D108BD9-81ED-4DB2-BD59-A6C34878D82A}">
                    <a16:rowId xmlns:a16="http://schemas.microsoft.com/office/drawing/2014/main" val="3965777381"/>
                  </a:ext>
                </a:extLst>
              </a:tr>
            </a:tbl>
          </a:graphicData>
        </a:graphic>
      </p:graphicFrame>
    </p:spTree>
    <p:extLst>
      <p:ext uri="{BB962C8B-B14F-4D97-AF65-F5344CB8AC3E}">
        <p14:creationId xmlns:p14="http://schemas.microsoft.com/office/powerpoint/2010/main" val="41253388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6114"/>
            <a:ext cx="10515600" cy="957944"/>
          </a:xfrm>
        </p:spPr>
        <p:txBody>
          <a:bodyPr/>
          <a:lstStyle/>
          <a:p>
            <a:r>
              <a:rPr lang="en-US" dirty="0"/>
              <a:t>23?</a:t>
            </a:r>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840300870"/>
                  </p:ext>
                </p:extLst>
              </p:nvPr>
            </p:nvGraphicFramePr>
            <p:xfrm>
              <a:off x="838200" y="1494972"/>
              <a:ext cx="10515600" cy="3839873"/>
            </p:xfrm>
            <a:graphic>
              <a:graphicData uri="http://schemas.openxmlformats.org/drawingml/2006/table">
                <a:tbl>
                  <a:tblPr firstRow="1" bandRow="1">
                    <a:tableStyleId>{5C22544A-7EE6-4342-B048-85BDC9FD1C3A}</a:tableStyleId>
                  </a:tblPr>
                  <a:tblGrid>
                    <a:gridCol w="4430486">
                      <a:extLst>
                        <a:ext uri="{9D8B030D-6E8A-4147-A177-3AD203B41FA5}">
                          <a16:colId xmlns:a16="http://schemas.microsoft.com/office/drawing/2014/main" val="309306008"/>
                        </a:ext>
                      </a:extLst>
                    </a:gridCol>
                    <a:gridCol w="2579914">
                      <a:extLst>
                        <a:ext uri="{9D8B030D-6E8A-4147-A177-3AD203B41FA5}">
                          <a16:colId xmlns:a16="http://schemas.microsoft.com/office/drawing/2014/main" val="2859668416"/>
                        </a:ext>
                      </a:extLst>
                    </a:gridCol>
                    <a:gridCol w="3505200">
                      <a:extLst>
                        <a:ext uri="{9D8B030D-6E8A-4147-A177-3AD203B41FA5}">
                          <a16:colId xmlns:a16="http://schemas.microsoft.com/office/drawing/2014/main" val="1047062540"/>
                        </a:ext>
                      </a:extLst>
                    </a:gridCol>
                  </a:tblGrid>
                  <a:tr h="827314">
                    <a:tc>
                      <a:txBody>
                        <a:bodyPr/>
                        <a:lstStyle/>
                        <a:p>
                          <a:pPr algn="ctr"/>
                          <a:r>
                            <a:rPr lang="en-US" b="1" dirty="0" err="1"/>
                            <a:t>Số</a:t>
                          </a:r>
                          <a:r>
                            <a:rPr lang="en-US" b="1" baseline="0" dirty="0"/>
                            <a:t> </a:t>
                          </a:r>
                          <a:endParaRPr lang="en-US" b="1" dirty="0"/>
                        </a:p>
                      </a:txBody>
                      <a:tcPr/>
                    </a:tc>
                    <a:tc>
                      <a:txBody>
                        <a:bodyPr/>
                        <a:lstStyle/>
                        <a:p>
                          <a:pPr algn="ctr"/>
                          <a:r>
                            <a:rPr lang="en-US" b="1" dirty="0"/>
                            <a:t>Chia 2</a:t>
                          </a:r>
                        </a:p>
                      </a:txBody>
                      <a:tcPr/>
                    </a:tc>
                    <a:tc>
                      <a:txBody>
                        <a:bodyPr/>
                        <a:lstStyle/>
                        <a:p>
                          <a:pPr algn="ctr"/>
                          <a:r>
                            <a:rPr lang="en-US" b="1" dirty="0" err="1"/>
                            <a:t>dư</a:t>
                          </a:r>
                          <a:endParaRPr lang="en-US" b="1" dirty="0"/>
                        </a:p>
                      </a:txBody>
                      <a:tcPr/>
                    </a:tc>
                    <a:extLst>
                      <a:ext uri="{0D108BD9-81ED-4DB2-BD59-A6C34878D82A}">
                        <a16:rowId xmlns:a16="http://schemas.microsoft.com/office/drawing/2014/main" val="984996858"/>
                      </a:ext>
                    </a:extLst>
                  </a:tr>
                  <a:tr h="481920">
                    <a:tc>
                      <a:txBody>
                        <a:bodyPr/>
                        <a:lstStyle/>
                        <a:p>
                          <a:pPr algn="ctr"/>
                          <a:r>
                            <a:rPr lang="en-US" b="1" dirty="0">
                              <a:latin typeface="Times New Roman" panose="02020603050405020304" pitchFamily="18" charset="0"/>
                              <a:cs typeface="Times New Roman" panose="02020603050405020304" pitchFamily="18" charset="0"/>
                            </a:rPr>
                            <a:t>23</a:t>
                          </a:r>
                        </a:p>
                      </a:txBody>
                      <a:tcPr/>
                    </a:tc>
                    <a:tc>
                      <a:txBody>
                        <a:bodyPr/>
                        <a:lstStyle/>
                        <a:p>
                          <a:pPr algn="ctr"/>
                          <a:r>
                            <a:rPr lang="en-US" b="1" dirty="0">
                              <a:latin typeface="Times New Roman" panose="02020603050405020304" pitchFamily="18" charset="0"/>
                              <a:cs typeface="Times New Roman" panose="02020603050405020304" pitchFamily="18" charset="0"/>
                            </a:rPr>
                            <a:t>2</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710233501"/>
                      </a:ext>
                    </a:extLst>
                  </a:tr>
                  <a:tr h="481920">
                    <a:tc>
                      <a:txBody>
                        <a:bodyPr/>
                        <a:lstStyle/>
                        <a:p>
                          <a:pPr algn="ctr"/>
                          <a:r>
                            <a:rPr lang="en-US" b="1" dirty="0">
                              <a:latin typeface="Times New Roman" panose="02020603050405020304" pitchFamily="18" charset="0"/>
                              <a:cs typeface="Times New Roman" panose="02020603050405020304" pitchFamily="18" charset="0"/>
                            </a:rPr>
                            <a:t>11</a:t>
                          </a:r>
                        </a:p>
                      </a:txBody>
                      <a:tcPr/>
                    </a:tc>
                    <a:tc>
                      <a:txBody>
                        <a:bodyPr/>
                        <a:lstStyle/>
                        <a:p>
                          <a:pPr algn="ctr"/>
                          <a:r>
                            <a:rPr lang="en-US" b="1" dirty="0">
                              <a:latin typeface="Times New Roman" panose="02020603050405020304" pitchFamily="18" charset="0"/>
                              <a:cs typeface="Times New Roman" panose="02020603050405020304" pitchFamily="18" charset="0"/>
                            </a:rPr>
                            <a:t>2</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298419956"/>
                      </a:ext>
                    </a:extLst>
                  </a:tr>
                  <a:tr h="481920">
                    <a:tc>
                      <a:txBody>
                        <a:bodyPr/>
                        <a:lstStyle/>
                        <a:p>
                          <a:pPr algn="ctr"/>
                          <a:r>
                            <a:rPr lang="en-US" b="1" dirty="0">
                              <a:latin typeface="Times New Roman" panose="02020603050405020304" pitchFamily="18" charset="0"/>
                              <a:cs typeface="Times New Roman" panose="02020603050405020304" pitchFamily="18" charset="0"/>
                            </a:rPr>
                            <a:t>5</a:t>
                          </a:r>
                        </a:p>
                      </a:txBody>
                      <a:tcPr/>
                    </a:tc>
                    <a:tc>
                      <a:txBody>
                        <a:bodyPr/>
                        <a:lstStyle/>
                        <a:p>
                          <a:pPr algn="ctr"/>
                          <a:r>
                            <a:rPr lang="en-US" b="1" dirty="0">
                              <a:latin typeface="Times New Roman" panose="02020603050405020304" pitchFamily="18" charset="0"/>
                              <a:cs typeface="Times New Roman" panose="02020603050405020304" pitchFamily="18" charset="0"/>
                            </a:rPr>
                            <a:t>2</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228426514"/>
                      </a:ext>
                    </a:extLst>
                  </a:tr>
                  <a:tr h="426809">
                    <a:tc>
                      <a:txBody>
                        <a:bodyPr/>
                        <a:lstStyle/>
                        <a:p>
                          <a:pPr algn="ctr"/>
                          <a:r>
                            <a:rPr lang="en-US" b="1" dirty="0">
                              <a:latin typeface="Times New Roman" panose="02020603050405020304" pitchFamily="18" charset="0"/>
                              <a:cs typeface="Times New Roman" panose="02020603050405020304" pitchFamily="18" charset="0"/>
                            </a:rPr>
                            <a:t>2</a:t>
                          </a:r>
                        </a:p>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0</a:t>
                          </a:r>
                        </a:p>
                        <a:p>
                          <a:pPr algn="ctr"/>
                          <a:r>
                            <a:rPr lang="en-US" b="1" dirty="0">
                              <a:latin typeface="Times New Roman" panose="02020603050405020304" pitchFamily="18" charset="0"/>
                              <a:cs typeface="Times New Roman" panose="02020603050405020304" pitchFamily="18" charset="0"/>
                            </a:rPr>
                            <a:t>1</a:t>
                          </a:r>
                        </a:p>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6790610"/>
                      </a:ext>
                    </a:extLst>
                  </a:tr>
                  <a:tr h="481920">
                    <a:tc>
                      <a:txBody>
                        <a:bodyPr/>
                        <a:lstStyle/>
                        <a:p>
                          <a:pPr algn="ctr"/>
                          <a:r>
                            <a:rPr lang="en-US" b="1" dirty="0"/>
                            <a:t>2</a:t>
                          </a:r>
                          <a14:m>
                            <m:oMath xmlns:m="http://schemas.openxmlformats.org/officeDocument/2006/math">
                              <m:r>
                                <a:rPr lang="en-US" b="1" i="1" dirty="0" smtClean="0">
                                  <a:latin typeface="Cambria Math" panose="02040503050406030204" pitchFamily="18" charset="0"/>
                                </a:rPr>
                                <m:t>𝟑</m:t>
                              </m:r>
                              <m:r>
                                <a:rPr lang="en-US" b="1" i="1" dirty="0" smtClean="0">
                                  <a:latin typeface="Cambria Math" panose="02040503050406030204" pitchFamily="18" charset="0"/>
                                </a:rPr>
                                <m:t> = </m:t>
                              </m:r>
                              <m:sSub>
                                <m:sSubPr>
                                  <m:ctrlPr>
                                    <a:rPr lang="en-US" b="1" i="1" dirty="0" smtClean="0">
                                      <a:latin typeface="Cambria Math" panose="02040503050406030204" pitchFamily="18" charset="0"/>
                                    </a:rPr>
                                  </m:ctrlPr>
                                </m:sSubPr>
                                <m:e>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𝟏𝟎𝟏𝟏𝟏</m:t>
                                      </m:r>
                                    </m:e>
                                  </m:d>
                                </m:e>
                                <m:sub>
                                  <m:r>
                                    <a:rPr lang="en-US" b="1" i="1" dirty="0" smtClean="0">
                                      <a:latin typeface="Cambria Math" panose="02040503050406030204" pitchFamily="18" charset="0"/>
                                    </a:rPr>
                                    <m:t>𝟐</m:t>
                                  </m:r>
                                </m:sub>
                              </m:sSub>
                              <m:r>
                                <a:rPr lang="en-US" b="1" i="1" baseline="0" dirty="0" smtClean="0">
                                  <a:latin typeface="Cambria Math" panose="02040503050406030204" pitchFamily="18" charset="0"/>
                                </a:rPr>
                                <m:t> =</m:t>
                              </m:r>
                              <m:r>
                                <a:rPr lang="en-US" b="1" i="1" baseline="0" dirty="0" smtClean="0">
                                  <a:latin typeface="Cambria Math" panose="02040503050406030204" pitchFamily="18" charset="0"/>
                                </a:rPr>
                                <m:t>𝟏</m:t>
                              </m:r>
                              <m:r>
                                <a:rPr lang="en-US" b="1" i="1" baseline="0" dirty="0" smtClean="0">
                                  <a:latin typeface="Cambria Math" panose="02040503050406030204" pitchFamily="18" charset="0"/>
                                </a:rPr>
                                <m:t>∗</m:t>
                              </m:r>
                              <m:sSup>
                                <m:sSupPr>
                                  <m:ctrlPr>
                                    <a:rPr lang="en-US" b="1" i="1" baseline="0" dirty="0" smtClean="0">
                                      <a:latin typeface="Cambria Math" panose="02040503050406030204" pitchFamily="18" charset="0"/>
                                    </a:rPr>
                                  </m:ctrlPr>
                                </m:sSupPr>
                                <m:e>
                                  <m:r>
                                    <a:rPr lang="en-US" b="1" i="1" baseline="0" dirty="0" smtClean="0">
                                      <a:latin typeface="Cambria Math" panose="02040503050406030204" pitchFamily="18" charset="0"/>
                                    </a:rPr>
                                    <m:t>𝟐</m:t>
                                  </m:r>
                                </m:e>
                                <m:sup>
                                  <m:r>
                                    <a:rPr lang="en-US" b="1" i="1" baseline="0" dirty="0" smtClean="0">
                                      <a:latin typeface="Cambria Math" panose="02040503050406030204" pitchFamily="18" charset="0"/>
                                    </a:rPr>
                                    <m:t>𝟒</m:t>
                                  </m:r>
                                </m:sup>
                              </m:sSup>
                              <m:r>
                                <a:rPr lang="en-US" b="1" i="1" baseline="0" dirty="0" smtClean="0">
                                  <a:latin typeface="Cambria Math" panose="02040503050406030204" pitchFamily="18" charset="0"/>
                                </a:rPr>
                                <m:t>+</m:t>
                              </m:r>
                              <m:r>
                                <a:rPr lang="en-US" b="1" i="1" baseline="0" dirty="0" smtClean="0">
                                  <a:latin typeface="Cambria Math" panose="02040503050406030204" pitchFamily="18" charset="0"/>
                                </a:rPr>
                                <m:t>𝟎</m:t>
                              </m:r>
                              <m:r>
                                <a:rPr lang="en-US" b="1" i="1" baseline="0" dirty="0" smtClean="0">
                                  <a:latin typeface="Cambria Math" panose="02040503050406030204" pitchFamily="18" charset="0"/>
                                </a:rPr>
                                <m:t>∗</m:t>
                              </m:r>
                              <m:sSup>
                                <m:sSupPr>
                                  <m:ctrlPr>
                                    <a:rPr lang="en-US" b="1" i="1" baseline="0" dirty="0" smtClean="0">
                                      <a:latin typeface="Cambria Math" panose="02040503050406030204" pitchFamily="18" charset="0"/>
                                    </a:rPr>
                                  </m:ctrlPr>
                                </m:sSupPr>
                                <m:e>
                                  <m:r>
                                    <a:rPr lang="en-US" b="1" i="1" baseline="0" dirty="0" smtClean="0">
                                      <a:latin typeface="Cambria Math" panose="02040503050406030204" pitchFamily="18" charset="0"/>
                                    </a:rPr>
                                    <m:t>𝟐</m:t>
                                  </m:r>
                                </m:e>
                                <m:sup>
                                  <m:r>
                                    <a:rPr lang="en-US" b="1" i="1" baseline="0" dirty="0" smtClean="0">
                                      <a:latin typeface="Cambria Math" panose="02040503050406030204" pitchFamily="18" charset="0"/>
                                    </a:rPr>
                                    <m:t>𝟑</m:t>
                                  </m:r>
                                </m:sup>
                              </m:sSup>
                              <m:r>
                                <a:rPr lang="en-US" b="1" i="1" baseline="0" dirty="0" smtClean="0">
                                  <a:latin typeface="Cambria Math" panose="02040503050406030204" pitchFamily="18" charset="0"/>
                                </a:rPr>
                                <m:t>+ </m:t>
                              </m:r>
                              <m:r>
                                <a:rPr lang="en-US" b="1" i="1" baseline="0" dirty="0" smtClean="0">
                                  <a:latin typeface="Cambria Math" panose="02040503050406030204" pitchFamily="18" charset="0"/>
                                </a:rPr>
                                <m:t>𝟏</m:t>
                              </m:r>
                              <m:r>
                                <a:rPr lang="en-US" b="1" i="1" baseline="0" dirty="0" smtClean="0">
                                  <a:latin typeface="Cambria Math" panose="02040503050406030204" pitchFamily="18" charset="0"/>
                                </a:rPr>
                                <m:t>∗</m:t>
                              </m:r>
                              <m:sSup>
                                <m:sSupPr>
                                  <m:ctrlPr>
                                    <a:rPr lang="en-US" b="1" i="1" baseline="0" dirty="0" smtClean="0">
                                      <a:latin typeface="Cambria Math" panose="02040503050406030204" pitchFamily="18" charset="0"/>
                                    </a:rPr>
                                  </m:ctrlPr>
                                </m:sSupPr>
                                <m:e>
                                  <m:r>
                                    <a:rPr lang="en-US" b="1" i="1" baseline="0" dirty="0" smtClean="0">
                                      <a:latin typeface="Cambria Math" panose="02040503050406030204" pitchFamily="18" charset="0"/>
                                    </a:rPr>
                                    <m:t>𝟐</m:t>
                                  </m:r>
                                </m:e>
                                <m:sup>
                                  <m:r>
                                    <a:rPr lang="en-US" b="1" i="1" baseline="0" dirty="0" smtClean="0">
                                      <a:latin typeface="Cambria Math" panose="02040503050406030204" pitchFamily="18" charset="0"/>
                                    </a:rPr>
                                    <m:t>𝟐</m:t>
                                  </m:r>
                                </m:sup>
                              </m:sSup>
                              <m:r>
                                <a:rPr lang="en-US" b="1" i="1" baseline="0" dirty="0" smtClean="0">
                                  <a:latin typeface="Cambria Math" panose="02040503050406030204" pitchFamily="18" charset="0"/>
                                </a:rPr>
                                <m:t>+</m:t>
                              </m:r>
                              <m:r>
                                <a:rPr lang="en-US" b="1" i="1" baseline="0" dirty="0" smtClean="0">
                                  <a:latin typeface="Cambria Math" panose="02040503050406030204" pitchFamily="18" charset="0"/>
                                </a:rPr>
                                <m:t>𝟏</m:t>
                              </m:r>
                              <m:r>
                                <a:rPr lang="en-US" b="1" i="1" baseline="0" dirty="0" smtClean="0">
                                  <a:latin typeface="Cambria Math" panose="02040503050406030204" pitchFamily="18" charset="0"/>
                                </a:rPr>
                                <m:t>∗</m:t>
                              </m:r>
                              <m:sSup>
                                <m:sSupPr>
                                  <m:ctrlPr>
                                    <a:rPr lang="en-US" b="1" i="1" baseline="0" dirty="0" smtClean="0">
                                      <a:latin typeface="Cambria Math" panose="02040503050406030204" pitchFamily="18" charset="0"/>
                                    </a:rPr>
                                  </m:ctrlPr>
                                </m:sSupPr>
                                <m:e>
                                  <m:r>
                                    <a:rPr lang="en-US" b="1" i="1" baseline="0" dirty="0" smtClean="0">
                                      <a:latin typeface="Cambria Math" panose="02040503050406030204" pitchFamily="18" charset="0"/>
                                    </a:rPr>
                                    <m:t>𝟐</m:t>
                                  </m:r>
                                </m:e>
                                <m:sup>
                                  <m:r>
                                    <a:rPr lang="en-US" b="1" i="1" baseline="0" dirty="0" smtClean="0">
                                      <a:latin typeface="Cambria Math" panose="02040503050406030204" pitchFamily="18" charset="0"/>
                                    </a:rPr>
                                    <m:t>𝟏</m:t>
                                  </m:r>
                                </m:sup>
                              </m:sSup>
                              <m:r>
                                <a:rPr lang="en-US" b="1" i="1" baseline="0" dirty="0" smtClean="0">
                                  <a:latin typeface="Cambria Math" panose="02040503050406030204" pitchFamily="18" charset="0"/>
                                </a:rPr>
                                <m:t>+ </m:t>
                              </m:r>
                              <m:r>
                                <a:rPr lang="en-US" b="1" i="1" baseline="0" dirty="0" smtClean="0">
                                  <a:latin typeface="Cambria Math" panose="02040503050406030204" pitchFamily="18" charset="0"/>
                                </a:rPr>
                                <m:t>𝟏</m:t>
                              </m:r>
                              <m:r>
                                <a:rPr lang="en-US" b="1" i="1" baseline="0" dirty="0" smtClean="0">
                                  <a:latin typeface="Cambria Math" panose="02040503050406030204" pitchFamily="18" charset="0"/>
                                </a:rPr>
                                <m:t>∗</m:t>
                              </m:r>
                              <m:sSup>
                                <m:sSupPr>
                                  <m:ctrlPr>
                                    <a:rPr lang="en-US" b="1" i="1" baseline="0" dirty="0" smtClean="0">
                                      <a:latin typeface="Cambria Math" panose="02040503050406030204" pitchFamily="18" charset="0"/>
                                    </a:rPr>
                                  </m:ctrlPr>
                                </m:sSupPr>
                                <m:e>
                                  <m:r>
                                    <a:rPr lang="en-US" b="1" i="1" baseline="0" dirty="0" smtClean="0">
                                      <a:latin typeface="Cambria Math" panose="02040503050406030204" pitchFamily="18" charset="0"/>
                                    </a:rPr>
                                    <m:t>𝟐</m:t>
                                  </m:r>
                                </m:e>
                                <m:sup>
                                  <m:r>
                                    <a:rPr lang="en-US" b="1" i="1" baseline="0" dirty="0" smtClean="0">
                                      <a:latin typeface="Cambria Math" panose="02040503050406030204" pitchFamily="18" charset="0"/>
                                    </a:rPr>
                                    <m:t>𝟎</m:t>
                                  </m:r>
                                </m:sup>
                              </m:sSup>
                            </m:oMath>
                          </a14:m>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03987526"/>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840300870"/>
                  </p:ext>
                </p:extLst>
              </p:nvPr>
            </p:nvGraphicFramePr>
            <p:xfrm>
              <a:off x="838200" y="1494972"/>
              <a:ext cx="10515600" cy="3839873"/>
            </p:xfrm>
            <a:graphic>
              <a:graphicData uri="http://schemas.openxmlformats.org/drawingml/2006/table">
                <a:tbl>
                  <a:tblPr firstRow="1" bandRow="1">
                    <a:tableStyleId>{5C22544A-7EE6-4342-B048-85BDC9FD1C3A}</a:tableStyleId>
                  </a:tblPr>
                  <a:tblGrid>
                    <a:gridCol w="4430486">
                      <a:extLst>
                        <a:ext uri="{9D8B030D-6E8A-4147-A177-3AD203B41FA5}">
                          <a16:colId xmlns:a16="http://schemas.microsoft.com/office/drawing/2014/main" val="309306008"/>
                        </a:ext>
                      </a:extLst>
                    </a:gridCol>
                    <a:gridCol w="2579914">
                      <a:extLst>
                        <a:ext uri="{9D8B030D-6E8A-4147-A177-3AD203B41FA5}">
                          <a16:colId xmlns:a16="http://schemas.microsoft.com/office/drawing/2014/main" val="2859668416"/>
                        </a:ext>
                      </a:extLst>
                    </a:gridCol>
                    <a:gridCol w="3505200">
                      <a:extLst>
                        <a:ext uri="{9D8B030D-6E8A-4147-A177-3AD203B41FA5}">
                          <a16:colId xmlns:a16="http://schemas.microsoft.com/office/drawing/2014/main" val="1047062540"/>
                        </a:ext>
                      </a:extLst>
                    </a:gridCol>
                  </a:tblGrid>
                  <a:tr h="827314">
                    <a:tc>
                      <a:txBody>
                        <a:bodyPr/>
                        <a:lstStyle/>
                        <a:p>
                          <a:pPr algn="ctr"/>
                          <a:r>
                            <a:rPr lang="en-US" b="1" dirty="0" err="1" smtClean="0"/>
                            <a:t>Số</a:t>
                          </a:r>
                          <a:r>
                            <a:rPr lang="en-US" b="1" baseline="0" dirty="0" smtClean="0"/>
                            <a:t> </a:t>
                          </a:r>
                          <a:endParaRPr lang="en-US" b="1" dirty="0"/>
                        </a:p>
                      </a:txBody>
                      <a:tcPr/>
                    </a:tc>
                    <a:tc>
                      <a:txBody>
                        <a:bodyPr/>
                        <a:lstStyle/>
                        <a:p>
                          <a:pPr algn="ctr"/>
                          <a:r>
                            <a:rPr lang="en-US" b="1" dirty="0" smtClean="0"/>
                            <a:t>Chia 2</a:t>
                          </a:r>
                          <a:endParaRPr lang="en-US" b="1" dirty="0"/>
                        </a:p>
                      </a:txBody>
                      <a:tcPr/>
                    </a:tc>
                    <a:tc>
                      <a:txBody>
                        <a:bodyPr/>
                        <a:lstStyle/>
                        <a:p>
                          <a:pPr algn="ctr"/>
                          <a:r>
                            <a:rPr lang="en-US" b="1" dirty="0" err="1" smtClean="0"/>
                            <a:t>dư</a:t>
                          </a:r>
                          <a:endParaRPr lang="en-US" b="1" dirty="0"/>
                        </a:p>
                      </a:txBody>
                      <a:tcPr/>
                    </a:tc>
                    <a:extLst>
                      <a:ext uri="{0D108BD9-81ED-4DB2-BD59-A6C34878D82A}">
                        <a16:rowId xmlns:a16="http://schemas.microsoft.com/office/drawing/2014/main" val="984996858"/>
                      </a:ext>
                    </a:extLst>
                  </a:tr>
                  <a:tr h="481920">
                    <a:tc>
                      <a:txBody>
                        <a:bodyPr/>
                        <a:lstStyle/>
                        <a:p>
                          <a:pPr algn="ctr"/>
                          <a:r>
                            <a:rPr lang="en-US" b="1" dirty="0" smtClean="0">
                              <a:latin typeface="Times New Roman" panose="02020603050405020304" pitchFamily="18" charset="0"/>
                              <a:cs typeface="Times New Roman" panose="02020603050405020304" pitchFamily="18" charset="0"/>
                            </a:rPr>
                            <a:t>23</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smtClean="0">
                              <a:latin typeface="Times New Roman" panose="02020603050405020304" pitchFamily="18" charset="0"/>
                              <a:cs typeface="Times New Roman" panose="02020603050405020304" pitchFamily="18" charset="0"/>
                            </a:rPr>
                            <a:t>2</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smtClean="0">
                              <a:latin typeface="Times New Roman" panose="02020603050405020304" pitchFamily="18" charset="0"/>
                              <a:cs typeface="Times New Roman" panose="02020603050405020304" pitchFamily="18" charset="0"/>
                            </a:rPr>
                            <a:t>1</a:t>
                          </a: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10233501"/>
                      </a:ext>
                    </a:extLst>
                  </a:tr>
                  <a:tr h="481920">
                    <a:tc>
                      <a:txBody>
                        <a:bodyPr/>
                        <a:lstStyle/>
                        <a:p>
                          <a:pPr algn="ctr"/>
                          <a:r>
                            <a:rPr lang="en-US" b="1" dirty="0" smtClean="0">
                              <a:latin typeface="Times New Roman" panose="02020603050405020304" pitchFamily="18" charset="0"/>
                              <a:cs typeface="Times New Roman" panose="02020603050405020304" pitchFamily="18" charset="0"/>
                            </a:rPr>
                            <a:t>11</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smtClean="0">
                              <a:latin typeface="Times New Roman" panose="02020603050405020304" pitchFamily="18" charset="0"/>
                              <a:cs typeface="Times New Roman" panose="02020603050405020304" pitchFamily="18" charset="0"/>
                            </a:rPr>
                            <a:t>2</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smtClean="0">
                              <a:latin typeface="Times New Roman" panose="02020603050405020304" pitchFamily="18" charset="0"/>
                              <a:cs typeface="Times New Roman" panose="02020603050405020304" pitchFamily="18" charset="0"/>
                            </a:rPr>
                            <a:t>1</a:t>
                          </a: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8419956"/>
                      </a:ext>
                    </a:extLst>
                  </a:tr>
                  <a:tr h="481920">
                    <a:tc>
                      <a:txBody>
                        <a:bodyPr/>
                        <a:lstStyle/>
                        <a:p>
                          <a:pPr algn="ctr"/>
                          <a:r>
                            <a:rPr lang="en-US" b="1" dirty="0" smtClean="0">
                              <a:latin typeface="Times New Roman" panose="02020603050405020304" pitchFamily="18" charset="0"/>
                              <a:cs typeface="Times New Roman" panose="02020603050405020304" pitchFamily="18" charset="0"/>
                            </a:rPr>
                            <a:t>5</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smtClean="0">
                              <a:latin typeface="Times New Roman" panose="02020603050405020304" pitchFamily="18" charset="0"/>
                              <a:cs typeface="Times New Roman" panose="02020603050405020304" pitchFamily="18" charset="0"/>
                            </a:rPr>
                            <a:t>2</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smtClean="0">
                              <a:latin typeface="Times New Roman" panose="02020603050405020304" pitchFamily="18" charset="0"/>
                              <a:cs typeface="Times New Roman" panose="02020603050405020304" pitchFamily="18" charset="0"/>
                            </a:rPr>
                            <a:t>1</a:t>
                          </a: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28426514"/>
                      </a:ext>
                    </a:extLst>
                  </a:tr>
                  <a:tr h="914400">
                    <a:tc>
                      <a:txBody>
                        <a:bodyPr/>
                        <a:lstStyle/>
                        <a:p>
                          <a:pPr algn="ctr"/>
                          <a:r>
                            <a:rPr lang="en-US" b="1" dirty="0" smtClean="0">
                              <a:latin typeface="Times New Roman" panose="02020603050405020304" pitchFamily="18" charset="0"/>
                              <a:cs typeface="Times New Roman" panose="02020603050405020304" pitchFamily="18" charset="0"/>
                            </a:rPr>
                            <a:t>2</a:t>
                          </a:r>
                        </a:p>
                        <a:p>
                          <a:pPr algn="ctr"/>
                          <a:r>
                            <a:rPr lang="en-US" b="1" dirty="0" smtClean="0">
                              <a:latin typeface="Times New Roman" panose="02020603050405020304" pitchFamily="18" charset="0"/>
                              <a:cs typeface="Times New Roman" panose="02020603050405020304" pitchFamily="18" charset="0"/>
                            </a:rPr>
                            <a:t>1</a:t>
                          </a: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smtClean="0">
                              <a:latin typeface="Times New Roman" panose="02020603050405020304" pitchFamily="18" charset="0"/>
                              <a:cs typeface="Times New Roman" panose="02020603050405020304" pitchFamily="18" charset="0"/>
                            </a:rPr>
                            <a:t>0</a:t>
                          </a:r>
                        </a:p>
                        <a:p>
                          <a:pPr algn="ctr"/>
                          <a:r>
                            <a:rPr lang="en-US" b="1" dirty="0" smtClean="0">
                              <a:latin typeface="Times New Roman" panose="02020603050405020304" pitchFamily="18" charset="0"/>
                              <a:cs typeface="Times New Roman" panose="02020603050405020304" pitchFamily="18" charset="0"/>
                            </a:rPr>
                            <a:t>1</a:t>
                          </a:r>
                        </a:p>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6790610"/>
                      </a:ext>
                    </a:extLst>
                  </a:tr>
                  <a:tr h="652399">
                    <a:tc>
                      <a:txBody>
                        <a:bodyPr/>
                        <a:lstStyle/>
                        <a:p>
                          <a:endParaRPr lang="en-US"/>
                        </a:p>
                      </a:txBody>
                      <a:tcPr>
                        <a:blipFill>
                          <a:blip r:embed="rId2"/>
                          <a:stretch>
                            <a:fillRect l="-138" t="-494393" r="-137964" b="-1869"/>
                          </a:stretch>
                        </a:blipFill>
                      </a:tcPr>
                    </a:tc>
                    <a:tc>
                      <a:txBody>
                        <a:bodyPr/>
                        <a:lstStyle/>
                        <a:p>
                          <a:pPr algn="ctr"/>
                          <a:endParaRPr lang="en-US" b="1">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03987526"/>
                      </a:ext>
                    </a:extLst>
                  </a:tr>
                </a:tbl>
              </a:graphicData>
            </a:graphic>
          </p:graphicFrame>
        </mc:Fallback>
      </mc:AlternateContent>
    </p:spTree>
    <p:extLst>
      <p:ext uri="{BB962C8B-B14F-4D97-AF65-F5344CB8AC3E}">
        <p14:creationId xmlns:p14="http://schemas.microsoft.com/office/powerpoint/2010/main" val="28781680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20913" y="203200"/>
            <a:ext cx="11335657" cy="6458857"/>
          </a:xfrm>
          <a:prstGeom prst="rect">
            <a:avLst/>
          </a:prstGeom>
        </p:spPr>
      </p:pic>
    </p:spTree>
    <p:extLst>
      <p:ext uri="{BB962C8B-B14F-4D97-AF65-F5344CB8AC3E}">
        <p14:creationId xmlns:p14="http://schemas.microsoft.com/office/powerpoint/2010/main" val="9562782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46742" y="1103086"/>
            <a:ext cx="11292115" cy="5109028"/>
          </a:xfrm>
          <a:prstGeom prst="rect">
            <a:avLst/>
          </a:prstGeom>
        </p:spPr>
      </p:pic>
    </p:spTree>
    <p:extLst>
      <p:ext uri="{BB962C8B-B14F-4D97-AF65-F5344CB8AC3E}">
        <p14:creationId xmlns:p14="http://schemas.microsoft.com/office/powerpoint/2010/main" val="19102210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23999"/>
                <a:ext cx="10515600" cy="6002792"/>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err="1"/>
                  <a:t>Kết</a:t>
                </a:r>
                <a:r>
                  <a:rPr lang="en-US" dirty="0"/>
                  <a:t> </a:t>
                </a:r>
                <a:r>
                  <a:rPr lang="en-US" dirty="0" err="1"/>
                  <a:t>quả</a:t>
                </a:r>
                <a:r>
                  <a:rPr lang="en-US" dirty="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17</m:t>
                        </m:r>
                      </m:e>
                      <m:sup>
                        <m:r>
                          <a:rPr lang="en-US" b="0" i="1" smtClean="0">
                            <a:latin typeface="Cambria Math" panose="02040503050406030204" pitchFamily="18" charset="0"/>
                          </a:rPr>
                          <m:t>−1</m:t>
                        </m:r>
                      </m:sup>
                    </m:sSup>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40)</m:t>
                    </m:r>
                  </m:oMath>
                </a14:m>
                <a:r>
                  <a:rPr lang="en-US" dirty="0"/>
                  <a:t> = 33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23999"/>
                <a:ext cx="10515600" cy="6002792"/>
              </a:xfrm>
              <a:blipFill>
                <a:blip r:embed="rId2"/>
                <a:stretch>
                  <a:fillRect l="-1043"/>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838200" y="348343"/>
            <a:ext cx="10515600" cy="5021943"/>
          </a:xfrm>
          <a:prstGeom prst="rect">
            <a:avLst/>
          </a:prstGeom>
        </p:spPr>
      </p:pic>
    </p:spTree>
    <p:extLst>
      <p:ext uri="{BB962C8B-B14F-4D97-AF65-F5344CB8AC3E}">
        <p14:creationId xmlns:p14="http://schemas.microsoft.com/office/powerpoint/2010/main" val="30175326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8200" y="246743"/>
                <a:ext cx="10515600" cy="827315"/>
              </a:xfrm>
              <a:solidFill>
                <a:schemeClr val="accent2"/>
              </a:solidFill>
            </p:spPr>
            <p:txBody>
              <a:bodyPr/>
              <a:lstStyle/>
              <a:p>
                <a:r>
                  <a:rPr lang="en-US" dirty="0"/>
                  <a:t>Tính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𝑏</m:t>
                        </m:r>
                      </m:sup>
                    </m:sSup>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𝑛</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8200" y="246743"/>
                <a:ext cx="10515600" cy="827315"/>
              </a:xfrm>
              <a:blipFill>
                <a:blip r:embed="rId2"/>
                <a:stretch>
                  <a:fillRect l="-2377" t="-13971" b="-279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20800"/>
                <a:ext cx="10515600" cy="4856163"/>
              </a:xfrm>
            </p:spPr>
            <p:txBody>
              <a:bodyPr/>
              <a:lstStyle/>
              <a:p>
                <a:r>
                  <a:rPr lang="en-US" dirty="0"/>
                  <a:t>Sử </a:t>
                </a:r>
                <a:r>
                  <a:rPr lang="en-US" dirty="0" err="1"/>
                  <a:t>dụng</a:t>
                </a:r>
                <a:r>
                  <a:rPr lang="en-US" dirty="0"/>
                  <a:t> </a:t>
                </a:r>
                <a:r>
                  <a:rPr lang="en-US" dirty="0" err="1"/>
                  <a:t>thuật</a:t>
                </a:r>
                <a:r>
                  <a:rPr lang="en-US" dirty="0"/>
                  <a:t> </a:t>
                </a:r>
                <a:r>
                  <a:rPr lang="en-US" dirty="0" err="1"/>
                  <a:t>toán</a:t>
                </a:r>
                <a:r>
                  <a:rPr lang="en-US" dirty="0"/>
                  <a:t> </a:t>
                </a:r>
                <a:r>
                  <a:rPr lang="en-US" dirty="0" err="1"/>
                  <a:t>bình</a:t>
                </a:r>
                <a:r>
                  <a:rPr lang="en-US" dirty="0"/>
                  <a:t> </a:t>
                </a:r>
                <a:r>
                  <a:rPr lang="en-US" dirty="0" err="1"/>
                  <a:t>phương</a:t>
                </a:r>
                <a:r>
                  <a:rPr lang="en-US" dirty="0"/>
                  <a:t> </a:t>
                </a:r>
                <a:r>
                  <a:rPr lang="en-US" dirty="0" err="1"/>
                  <a:t>và</a:t>
                </a:r>
                <a:r>
                  <a:rPr lang="en-US" dirty="0"/>
                  <a:t> </a:t>
                </a:r>
                <a:r>
                  <a:rPr lang="en-US" dirty="0" err="1"/>
                  <a:t>nhân</a:t>
                </a:r>
                <a:r>
                  <a:rPr lang="en-US" dirty="0"/>
                  <a:t>:</a:t>
                </a:r>
              </a:p>
              <a:p>
                <a:r>
                  <a:rPr lang="en-US" dirty="0" err="1"/>
                  <a:t>Viết</a:t>
                </a:r>
                <a:r>
                  <a:rPr lang="en-US" dirty="0"/>
                  <a:t> b </a:t>
                </a:r>
                <a:r>
                  <a:rPr lang="en-US" dirty="0" err="1"/>
                  <a:t>dưới</a:t>
                </a:r>
                <a:r>
                  <a:rPr lang="en-US" dirty="0"/>
                  <a:t> </a:t>
                </a:r>
                <a:r>
                  <a:rPr lang="en-US" dirty="0" err="1"/>
                  <a:t>dạng</a:t>
                </a:r>
                <a:r>
                  <a:rPr lang="en-US" dirty="0"/>
                  <a:t> </a:t>
                </a:r>
                <a:r>
                  <a:rPr lang="en-US" dirty="0" err="1"/>
                  <a:t>nhị</a:t>
                </a:r>
                <a:r>
                  <a:rPr lang="en-US" dirty="0"/>
                  <a:t> </a:t>
                </a:r>
                <a:r>
                  <a:rPr lang="en-US" dirty="0" err="1"/>
                  <a:t>phân</a:t>
                </a:r>
                <a:r>
                  <a:rPr lang="en-US" dirty="0"/>
                  <a:t>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e>
                        </m:d>
                      </m:e>
                      <m:sub>
                        <m:r>
                          <a:rPr lang="en-US" b="0" i="1" smtClean="0">
                            <a:latin typeface="Cambria Math" panose="02040503050406030204" pitchFamily="18" charset="0"/>
                          </a:rPr>
                          <m:t>2</m:t>
                        </m:r>
                      </m:sub>
                    </m:sSub>
                  </m:oMath>
                </a14:m>
                <a:endParaRPr lang="en-US" dirty="0"/>
              </a:p>
              <a:p>
                <a:r>
                  <a:rPr lang="en-US" dirty="0" err="1"/>
                  <a:t>Tính</a:t>
                </a:r>
                <a:r>
                  <a:rPr lang="en-US" dirty="0"/>
                  <a:t> </a:t>
                </a:r>
              </a:p>
              <a:p>
                <a:pPr marL="0" indent="0">
                  <a:buNone/>
                </a:pPr>
                <a:r>
                  <a:rPr lang="en-US" dirty="0"/>
                  <a:t> 	+ </a:t>
                </a:r>
                <a:r>
                  <a:rPr lang="en-US" dirty="0" err="1"/>
                  <a:t>gán</a:t>
                </a:r>
                <a:r>
                  <a:rPr lang="en-US" dirty="0"/>
                  <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⟵1</m:t>
                    </m:r>
                  </m:oMath>
                </a14:m>
                <a:endParaRPr lang="en-US" dirty="0"/>
              </a:p>
              <a:p>
                <a:pPr marL="0" indent="0">
                  <a:buNone/>
                </a:pPr>
                <a:r>
                  <a:rPr lang="en-US" dirty="0"/>
                  <a:t>	+ For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oMath>
                </a14:m>
                <a:r>
                  <a:rPr lang="en-US" dirty="0"/>
                  <a:t> </a:t>
                </a:r>
                <a:r>
                  <a:rPr lang="en-US" dirty="0" err="1"/>
                  <a:t>downto</a:t>
                </a:r>
                <a:r>
                  <a:rPr lang="en-US" dirty="0"/>
                  <a:t> 0 do </a:t>
                </a:r>
              </a:p>
              <a:p>
                <a:pPr marL="0" indent="0">
                  <a:buNone/>
                </a:pPr>
                <a:r>
                  <a:rPr lang="en-US" dirty="0"/>
                  <a:t>		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oMath>
                </a14:m>
                <a:r>
                  <a:rPr lang="en-US" dirty="0"/>
                  <a:t> = 1 then c =2* c+</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oMath>
                </a14:m>
                <a:r>
                  <a:rPr lang="en-US" dirty="0"/>
                  <a:t> and f = (f*f*a) mod n;  </a:t>
                </a:r>
              </a:p>
              <a:p>
                <a:pPr marL="0" indent="0">
                  <a:buNone/>
                </a:pPr>
                <a:r>
                  <a:rPr lang="en-US" dirty="0"/>
                  <a:t>		else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r>
                      <a:rPr lang="en-US" b="0" i="1" smtClean="0">
                        <a:latin typeface="Cambria Math" panose="02040503050406030204" pitchFamily="18" charset="0"/>
                      </a:rPr>
                      <m:t>=0∗)</m:t>
                    </m:r>
                  </m:oMath>
                </a14:m>
                <a:r>
                  <a:rPr lang="en-US" dirty="0"/>
                  <a:t> c = 2* c+</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oMath>
                </a14:m>
                <a:r>
                  <a:rPr lang="en-US" dirty="0"/>
                  <a:t> and f = (f*f) mod n</a:t>
                </a:r>
              </a:p>
              <a:p>
                <a:pPr marL="0" indent="0">
                  <a:buNone/>
                </a:pPr>
                <a:r>
                  <a:rPr lang="en-US" dirty="0"/>
                  <a:t>            Return f</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20800"/>
                <a:ext cx="10515600" cy="4856163"/>
              </a:xfrm>
              <a:blipFill>
                <a:blip r:embed="rId3"/>
                <a:stretch>
                  <a:fillRect l="-1043" t="-2136"/>
                </a:stretch>
              </a:blipFill>
            </p:spPr>
            <p:txBody>
              <a:bodyPr/>
              <a:lstStyle/>
              <a:p>
                <a:r>
                  <a:rPr lang="en-US">
                    <a:noFill/>
                  </a:rPr>
                  <a:t> </a:t>
                </a:r>
              </a:p>
            </p:txBody>
          </p:sp>
        </mc:Fallback>
      </mc:AlternateContent>
    </p:spTree>
    <p:extLst>
      <p:ext uri="{BB962C8B-B14F-4D97-AF65-F5344CB8AC3E}">
        <p14:creationId xmlns:p14="http://schemas.microsoft.com/office/powerpoint/2010/main" val="25904261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12800" y="116114"/>
            <a:ext cx="11248571" cy="6589486"/>
          </a:xfrm>
          <a:prstGeom prst="rect">
            <a:avLst/>
          </a:prstGeom>
        </p:spPr>
      </p:pic>
    </p:spTree>
    <p:extLst>
      <p:ext uri="{BB962C8B-B14F-4D97-AF65-F5344CB8AC3E}">
        <p14:creationId xmlns:p14="http://schemas.microsoft.com/office/powerpoint/2010/main" val="9763540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204686"/>
          </a:xfrm>
          <a:solidFill>
            <a:schemeClr val="accent1">
              <a:lumMod val="20000"/>
              <a:lumOff val="80000"/>
            </a:schemeClr>
          </a:solidFill>
        </p:spPr>
        <p:txBody>
          <a:bodyPr>
            <a:normAutofit fontScale="90000"/>
          </a:bodyPr>
          <a:lstStyle/>
          <a:p>
            <a:pPr algn="ctr"/>
            <a:r>
              <a:rPr lang="en-US" b="1" dirty="0">
                <a:solidFill>
                  <a:srgbClr val="0000FF"/>
                </a:solidFill>
                <a:latin typeface="Times New Roman" panose="02020603050405020304" pitchFamily="18" charset="0"/>
                <a:cs typeface="Times New Roman" panose="02020603050405020304" pitchFamily="18" charset="0"/>
              </a:rPr>
              <a:t>3.3.3. </a:t>
            </a:r>
            <a:r>
              <a:rPr lang="en-US" b="1" dirty="0" err="1">
                <a:solidFill>
                  <a:srgbClr val="0000FF"/>
                </a:solidFill>
                <a:latin typeface="Times New Roman" panose="02020603050405020304" pitchFamily="18" charset="0"/>
                <a:cs typeface="Times New Roman" panose="02020603050405020304" pitchFamily="18" charset="0"/>
              </a:rPr>
              <a:t>Một</a:t>
            </a:r>
            <a:r>
              <a:rPr lang="en-US" b="1" dirty="0">
                <a:solidFill>
                  <a:srgbClr val="0000FF"/>
                </a:solidFill>
                <a:latin typeface="Times New Roman" panose="02020603050405020304" pitchFamily="18" charset="0"/>
                <a:cs typeface="Times New Roman" panose="02020603050405020304" pitchFamily="18" charset="0"/>
              </a:rPr>
              <a:t> </a:t>
            </a:r>
            <a:r>
              <a:rPr lang="en-US" b="1" dirty="0" err="1">
                <a:solidFill>
                  <a:srgbClr val="0000FF"/>
                </a:solidFill>
                <a:latin typeface="Times New Roman" panose="02020603050405020304" pitchFamily="18" charset="0"/>
                <a:cs typeface="Times New Roman" panose="02020603050405020304" pitchFamily="18" charset="0"/>
              </a:rPr>
              <a:t>số</a:t>
            </a:r>
            <a:r>
              <a:rPr lang="en-US" b="1" dirty="0">
                <a:solidFill>
                  <a:srgbClr val="0000FF"/>
                </a:solidFill>
                <a:latin typeface="Times New Roman" panose="02020603050405020304" pitchFamily="18" charset="0"/>
                <a:cs typeface="Times New Roman" panose="02020603050405020304" pitchFamily="18" charset="0"/>
              </a:rPr>
              <a:t> </a:t>
            </a:r>
            <a:r>
              <a:rPr lang="en-US" b="1" dirty="0" err="1">
                <a:solidFill>
                  <a:srgbClr val="0000FF"/>
                </a:solidFill>
                <a:latin typeface="Times New Roman" panose="02020603050405020304" pitchFamily="18" charset="0"/>
                <a:cs typeface="Times New Roman" panose="02020603050405020304" pitchFamily="18" charset="0"/>
              </a:rPr>
              <a:t>ứng</a:t>
            </a:r>
            <a:r>
              <a:rPr lang="en-US" b="1" dirty="0">
                <a:solidFill>
                  <a:srgbClr val="0000FF"/>
                </a:solidFill>
                <a:latin typeface="Times New Roman" panose="02020603050405020304" pitchFamily="18" charset="0"/>
                <a:cs typeface="Times New Roman" panose="02020603050405020304" pitchFamily="18" charset="0"/>
              </a:rPr>
              <a:t> </a:t>
            </a:r>
            <a:r>
              <a:rPr lang="en-US" b="1" dirty="0" err="1">
                <a:solidFill>
                  <a:srgbClr val="0000FF"/>
                </a:solidFill>
                <a:latin typeface="Times New Roman" panose="02020603050405020304" pitchFamily="18" charset="0"/>
                <a:cs typeface="Times New Roman" panose="02020603050405020304" pitchFamily="18" charset="0"/>
              </a:rPr>
              <a:t>dụng</a:t>
            </a:r>
            <a:r>
              <a:rPr lang="en-US" b="1" dirty="0">
                <a:solidFill>
                  <a:srgbClr val="0000FF"/>
                </a:solidFill>
                <a:latin typeface="Times New Roman" panose="02020603050405020304" pitchFamily="18" charset="0"/>
                <a:cs typeface="Times New Roman" panose="02020603050405020304" pitchFamily="18" charset="0"/>
              </a:rPr>
              <a:t> </a:t>
            </a:r>
            <a:r>
              <a:rPr lang="en-US" b="1" dirty="0" err="1">
                <a:solidFill>
                  <a:srgbClr val="0000FF"/>
                </a:solidFill>
                <a:latin typeface="Times New Roman" panose="02020603050405020304" pitchFamily="18" charset="0"/>
                <a:cs typeface="Times New Roman" panose="02020603050405020304" pitchFamily="18" charset="0"/>
              </a:rPr>
              <a:t>cơ</a:t>
            </a:r>
            <a:r>
              <a:rPr lang="en-US" b="1" dirty="0">
                <a:solidFill>
                  <a:srgbClr val="0000FF"/>
                </a:solidFill>
                <a:latin typeface="Times New Roman" panose="02020603050405020304" pitchFamily="18" charset="0"/>
                <a:cs typeface="Times New Roman" panose="02020603050405020304" pitchFamily="18" charset="0"/>
              </a:rPr>
              <a:t> </a:t>
            </a:r>
            <a:r>
              <a:rPr lang="en-US" b="1" dirty="0" err="1">
                <a:solidFill>
                  <a:srgbClr val="0000FF"/>
                </a:solidFill>
                <a:latin typeface="Times New Roman" panose="02020603050405020304" pitchFamily="18" charset="0"/>
                <a:cs typeface="Times New Roman" panose="02020603050405020304" pitchFamily="18" charset="0"/>
              </a:rPr>
              <a:t>bản</a:t>
            </a:r>
            <a:r>
              <a:rPr lang="en-US" b="1" dirty="0">
                <a:solidFill>
                  <a:srgbClr val="0000FF"/>
                </a:solidFill>
                <a:latin typeface="Times New Roman" panose="02020603050405020304" pitchFamily="18" charset="0"/>
                <a:cs typeface="Times New Roman" panose="02020603050405020304" pitchFamily="18" charset="0"/>
              </a:rPr>
              <a:t> </a:t>
            </a:r>
            <a:br>
              <a:rPr lang="en-US" b="1" dirty="0">
                <a:solidFill>
                  <a:srgbClr val="0000FF"/>
                </a:solidFill>
                <a:latin typeface="Times New Roman" panose="02020603050405020304" pitchFamily="18" charset="0"/>
                <a:cs typeface="Times New Roman" panose="02020603050405020304" pitchFamily="18" charset="0"/>
              </a:rPr>
            </a:br>
            <a:r>
              <a:rPr lang="en-US" b="1" dirty="0" err="1">
                <a:solidFill>
                  <a:srgbClr val="0000FF"/>
                </a:solidFill>
                <a:latin typeface="Times New Roman" panose="02020603050405020304" pitchFamily="18" charset="0"/>
                <a:cs typeface="Times New Roman" panose="02020603050405020304" pitchFamily="18" charset="0"/>
              </a:rPr>
              <a:t>của</a:t>
            </a:r>
            <a:r>
              <a:rPr lang="en-US" b="1" dirty="0">
                <a:solidFill>
                  <a:srgbClr val="0000FF"/>
                </a:solidFill>
                <a:latin typeface="Times New Roman" panose="02020603050405020304" pitchFamily="18" charset="0"/>
                <a:cs typeface="Times New Roman" panose="02020603050405020304" pitchFamily="18" charset="0"/>
              </a:rPr>
              <a:t> </a:t>
            </a:r>
            <a:r>
              <a:rPr lang="en-US" b="1" dirty="0" err="1">
                <a:solidFill>
                  <a:srgbClr val="0000FF"/>
                </a:solidFill>
                <a:latin typeface="Times New Roman" panose="02020603050405020304" pitchFamily="18" charset="0"/>
                <a:cs typeface="Times New Roman" panose="02020603050405020304" pitchFamily="18" charset="0"/>
              </a:rPr>
              <a:t>các</a:t>
            </a:r>
            <a:r>
              <a:rPr lang="en-US" b="1" dirty="0">
                <a:solidFill>
                  <a:srgbClr val="0000FF"/>
                </a:solidFill>
                <a:latin typeface="Times New Roman" panose="02020603050405020304" pitchFamily="18" charset="0"/>
                <a:cs typeface="Times New Roman" panose="02020603050405020304" pitchFamily="18" charset="0"/>
              </a:rPr>
              <a:t> </a:t>
            </a:r>
            <a:r>
              <a:rPr lang="en-US" b="1" dirty="0" err="1">
                <a:solidFill>
                  <a:srgbClr val="0000FF"/>
                </a:solidFill>
                <a:latin typeface="Times New Roman" panose="02020603050405020304" pitchFamily="18" charset="0"/>
                <a:cs typeface="Times New Roman" panose="02020603050405020304" pitchFamily="18" charset="0"/>
              </a:rPr>
              <a:t>hệ</a:t>
            </a:r>
            <a:r>
              <a:rPr lang="en-US" b="1" dirty="0">
                <a:solidFill>
                  <a:srgbClr val="0000FF"/>
                </a:solidFill>
                <a:latin typeface="Times New Roman" panose="02020603050405020304" pitchFamily="18" charset="0"/>
                <a:cs typeface="Times New Roman" panose="02020603050405020304" pitchFamily="18" charset="0"/>
              </a:rPr>
              <a:t> </a:t>
            </a:r>
            <a:r>
              <a:rPr lang="en-US" b="1" dirty="0" err="1">
                <a:solidFill>
                  <a:srgbClr val="0000FF"/>
                </a:solidFill>
                <a:latin typeface="Times New Roman" panose="02020603050405020304" pitchFamily="18" charset="0"/>
                <a:cs typeface="Times New Roman" panose="02020603050405020304" pitchFamily="18" charset="0"/>
              </a:rPr>
              <a:t>thống</a:t>
            </a:r>
            <a:r>
              <a:rPr lang="en-US" b="1" dirty="0">
                <a:solidFill>
                  <a:srgbClr val="0000FF"/>
                </a:solidFill>
                <a:latin typeface="Times New Roman" panose="02020603050405020304" pitchFamily="18" charset="0"/>
                <a:cs typeface="Times New Roman" panose="02020603050405020304" pitchFamily="18" charset="0"/>
              </a:rPr>
              <a:t> </a:t>
            </a:r>
            <a:r>
              <a:rPr lang="en-US" b="1" dirty="0" err="1">
                <a:solidFill>
                  <a:srgbClr val="0000FF"/>
                </a:solidFill>
                <a:latin typeface="Times New Roman" panose="02020603050405020304" pitchFamily="18" charset="0"/>
                <a:cs typeface="Times New Roman" panose="02020603050405020304" pitchFamily="18" charset="0"/>
              </a:rPr>
              <a:t>mã</a:t>
            </a:r>
            <a:r>
              <a:rPr lang="en-US" b="1" dirty="0">
                <a:solidFill>
                  <a:srgbClr val="0000FF"/>
                </a:solidFill>
                <a:latin typeface="Times New Roman" panose="02020603050405020304" pitchFamily="18" charset="0"/>
                <a:cs typeface="Times New Roman" panose="02020603050405020304" pitchFamily="18" charset="0"/>
              </a:rPr>
              <a:t> </a:t>
            </a:r>
            <a:r>
              <a:rPr lang="en-US" b="1" dirty="0" err="1">
                <a:solidFill>
                  <a:srgbClr val="0000FF"/>
                </a:solidFill>
                <a:latin typeface="Times New Roman" panose="02020603050405020304" pitchFamily="18" charset="0"/>
                <a:cs typeface="Times New Roman" panose="02020603050405020304" pitchFamily="18" charset="0"/>
              </a:rPr>
              <a:t>hóa</a:t>
            </a:r>
            <a:r>
              <a:rPr lang="en-US" b="1" dirty="0">
                <a:solidFill>
                  <a:srgbClr val="0000FF"/>
                </a:solidFill>
                <a:latin typeface="Times New Roman" panose="02020603050405020304" pitchFamily="18" charset="0"/>
                <a:cs typeface="Times New Roman" panose="02020603050405020304" pitchFamily="18" charset="0"/>
              </a:rPr>
              <a:t> </a:t>
            </a:r>
            <a:r>
              <a:rPr lang="en-US" b="1" dirty="0" err="1">
                <a:solidFill>
                  <a:srgbClr val="0000FF"/>
                </a:solidFill>
                <a:latin typeface="Times New Roman" panose="02020603050405020304" pitchFamily="18" charset="0"/>
                <a:cs typeface="Times New Roman" panose="02020603050405020304" pitchFamily="18" charset="0"/>
              </a:rPr>
              <a:t>công</a:t>
            </a:r>
            <a:r>
              <a:rPr lang="en-US" b="1" dirty="0">
                <a:solidFill>
                  <a:srgbClr val="0000FF"/>
                </a:solidFill>
                <a:latin typeface="Times New Roman" panose="02020603050405020304" pitchFamily="18" charset="0"/>
                <a:cs typeface="Times New Roman" panose="02020603050405020304" pitchFamily="18" charset="0"/>
              </a:rPr>
              <a:t> </a:t>
            </a:r>
            <a:r>
              <a:rPr lang="en-US" b="1" dirty="0" err="1">
                <a:solidFill>
                  <a:srgbClr val="0000FF"/>
                </a:solidFill>
                <a:latin typeface="Times New Roman" panose="02020603050405020304" pitchFamily="18" charset="0"/>
                <a:cs typeface="Times New Roman" panose="02020603050405020304" pitchFamily="18" charset="0"/>
              </a:rPr>
              <a:t>khai</a:t>
            </a:r>
            <a:r>
              <a:rPr lang="en-US" b="1" dirty="0">
                <a:solidFill>
                  <a:srgbClr val="0000FF"/>
                </a:solidFill>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88571" y="1335314"/>
                <a:ext cx="10145486" cy="5522686"/>
              </a:xfrm>
            </p:spPr>
            <p:txBody>
              <a:bodyPr/>
              <a:lstStyle/>
              <a:p>
                <a:pPr marL="0" indent="0" algn="just">
                  <a:buNone/>
                </a:pPr>
                <a:r>
                  <a:rPr lang="en-US" b="1" dirty="0"/>
                  <a:t>a. </a:t>
                </a:r>
                <a:r>
                  <a:rPr lang="en-US" b="1" dirty="0" err="1"/>
                  <a:t>Bảo</a:t>
                </a:r>
                <a:r>
                  <a:rPr lang="en-US" b="1" dirty="0"/>
                  <a:t> </a:t>
                </a:r>
                <a:r>
                  <a:rPr lang="en-US" b="1" dirty="0" err="1"/>
                  <a:t>mật</a:t>
                </a:r>
                <a:r>
                  <a:rPr lang="en-US" b="1" dirty="0"/>
                  <a:t> </a:t>
                </a:r>
                <a:r>
                  <a:rPr lang="en-US" b="1" dirty="0" err="1"/>
                  <a:t>trong</a:t>
                </a:r>
                <a:r>
                  <a:rPr lang="en-US" b="1" dirty="0"/>
                  <a:t> </a:t>
                </a:r>
                <a:r>
                  <a:rPr lang="en-US" b="1" dirty="0" err="1"/>
                  <a:t>truyền</a:t>
                </a:r>
                <a:r>
                  <a:rPr lang="en-US" b="1" dirty="0"/>
                  <a:t> tin</a:t>
                </a:r>
              </a:p>
              <a:p>
                <a:pPr marL="0" indent="0" algn="just">
                  <a:buNone/>
                </a:pPr>
                <a:r>
                  <a:rPr lang="en-US" b="1" dirty="0"/>
                  <a:t>- </a:t>
                </a:r>
                <a:r>
                  <a:rPr lang="en-US" dirty="0" err="1"/>
                  <a:t>Khóa</a:t>
                </a:r>
                <a:r>
                  <a:rPr lang="en-US" dirty="0"/>
                  <a:t> </a:t>
                </a:r>
                <a:r>
                  <a:rPr lang="en-US" dirty="0" err="1"/>
                  <a:t>công</a:t>
                </a:r>
                <a:r>
                  <a:rPr lang="en-US" dirty="0"/>
                  <a:t> </a:t>
                </a:r>
                <a:r>
                  <a:rPr lang="en-US" dirty="0" err="1"/>
                  <a:t>khai</a:t>
                </a:r>
                <a:r>
                  <a:rPr lang="en-US" dirty="0"/>
                  <a:t> Z, </a:t>
                </a:r>
                <a:r>
                  <a:rPr lang="en-US" dirty="0" err="1"/>
                  <a:t>khóa</a:t>
                </a:r>
                <a:r>
                  <a:rPr lang="en-US" dirty="0"/>
                  <a:t> </a:t>
                </a:r>
                <a:r>
                  <a:rPr lang="en-US" dirty="0" err="1"/>
                  <a:t>bí</a:t>
                </a:r>
                <a:r>
                  <a:rPr lang="en-US" dirty="0"/>
                  <a:t> </a:t>
                </a:r>
                <a:r>
                  <a:rPr lang="en-US" dirty="0" err="1"/>
                  <a:t>mật</a:t>
                </a:r>
                <a:r>
                  <a:rPr lang="en-US" dirty="0"/>
                  <a:t> z</a:t>
                </a:r>
              </a:p>
              <a:p>
                <a:pPr marL="0" indent="0" algn="just">
                  <a:buNone/>
                </a:pPr>
                <a:r>
                  <a:rPr lang="en-US" b="1" dirty="0"/>
                  <a:t>- </a:t>
                </a:r>
                <a:r>
                  <a:rPr lang="en-US" dirty="0"/>
                  <a:t>Alice </a:t>
                </a:r>
                <a:r>
                  <a:rPr lang="en-US" dirty="0" err="1"/>
                  <a:t>sẽ</a:t>
                </a:r>
                <a:r>
                  <a:rPr lang="en-US" dirty="0"/>
                  <a:t> </a:t>
                </a:r>
                <a:r>
                  <a:rPr lang="en-US" dirty="0" err="1"/>
                  <a:t>gửi</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𝐵</m:t>
                            </m:r>
                          </m:sub>
                        </m:sSub>
                      </m:sub>
                    </m:sSub>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oMath>
                </a14:m>
                <a:r>
                  <a:rPr lang="en-US" dirty="0"/>
                  <a:t> </a:t>
                </a:r>
                <a:r>
                  <a:rPr lang="en-US" dirty="0" err="1"/>
                  <a:t>cho</a:t>
                </a:r>
                <a:r>
                  <a:rPr lang="en-US" dirty="0"/>
                  <a:t> Bob, Bob </a:t>
                </a:r>
                <a:r>
                  <a:rPr lang="en-US" dirty="0" err="1"/>
                  <a:t>dễ</a:t>
                </a:r>
                <a:r>
                  <a:rPr lang="en-US" dirty="0"/>
                  <a:t> </a:t>
                </a:r>
                <a:r>
                  <a:rPr lang="en-US" dirty="0" err="1"/>
                  <a:t>dàng</a:t>
                </a:r>
                <a:r>
                  <a:rPr lang="en-US" dirty="0"/>
                  <a:t> </a:t>
                </a:r>
                <a:r>
                  <a:rPr lang="en-US" dirty="0" err="1"/>
                  <a:t>mã</a:t>
                </a:r>
                <a:r>
                  <a:rPr lang="en-US" dirty="0"/>
                  <a:t> </a:t>
                </a:r>
                <a:r>
                  <a:rPr lang="en-US" dirty="0" err="1"/>
                  <a:t>hóa</a:t>
                </a:r>
                <a:r>
                  <a:rPr lang="en-US" dirty="0"/>
                  <a:t> </a:t>
                </a:r>
                <a:r>
                  <a:rPr lang="en-US" dirty="0" err="1"/>
                  <a:t>bằng</a:t>
                </a:r>
                <a:r>
                  <a:rPr lang="en-US" dirty="0"/>
                  <a:t> </a:t>
                </a:r>
                <a:r>
                  <a:rPr lang="en-US" dirty="0" err="1"/>
                  <a:t>khóa</a:t>
                </a:r>
                <a:r>
                  <a:rPr lang="en-US" dirty="0"/>
                  <a:t> </a:t>
                </a:r>
                <a:r>
                  <a:rPr lang="en-US" dirty="0" err="1"/>
                  <a:t>bí</a:t>
                </a:r>
                <a:r>
                  <a:rPr lang="en-US" dirty="0"/>
                  <a:t> </a:t>
                </a:r>
                <a:r>
                  <a:rPr lang="en-US" dirty="0" err="1"/>
                  <a:t>mật</a:t>
                </a:r>
                <a:r>
                  <a:rPr lang="en-US"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𝑧</m:t>
                        </m:r>
                      </m:e>
                      <m:sub>
                        <m:r>
                          <a:rPr lang="en-US" sz="2000" b="0" i="1" smtClean="0">
                            <a:latin typeface="Cambria Math" panose="02040503050406030204" pitchFamily="18" charset="0"/>
                          </a:rPr>
                          <m:t>𝐵</m:t>
                        </m:r>
                      </m:sub>
                    </m:sSub>
                  </m:oMath>
                </a14:m>
                <a:endParaRPr lang="en-US" sz="2000" dirty="0"/>
              </a:p>
              <a:p>
                <a:pPr marL="0" indent="0" algn="just">
                  <a:buNone/>
                </a:pPr>
                <a:r>
                  <a:rPr lang="en-US" b="1" dirty="0"/>
                  <a:t>b. </a:t>
                </a:r>
                <a:r>
                  <a:rPr lang="en-US" b="1" dirty="0" err="1"/>
                  <a:t>Chứng</a:t>
                </a:r>
                <a:r>
                  <a:rPr lang="en-US" b="1" dirty="0"/>
                  <a:t> </a:t>
                </a:r>
                <a:r>
                  <a:rPr lang="en-US" b="1" dirty="0" err="1"/>
                  <a:t>thực</a:t>
                </a:r>
                <a:r>
                  <a:rPr lang="en-US" b="1" dirty="0"/>
                  <a:t> </a:t>
                </a:r>
              </a:p>
              <a:p>
                <a:pPr marL="0" indent="0" algn="just">
                  <a:buNone/>
                </a:pPr>
                <a:r>
                  <a:rPr lang="en-US" dirty="0"/>
                  <a:t>+ Alice </a:t>
                </a:r>
                <a:r>
                  <a:rPr lang="en-US" dirty="0" err="1"/>
                  <a:t>kí</a:t>
                </a:r>
                <a:r>
                  <a:rPr lang="en-US" dirty="0"/>
                  <a:t> </a:t>
                </a:r>
                <a:r>
                  <a:rPr lang="en-US" dirty="0" err="1"/>
                  <a:t>lên</a:t>
                </a:r>
                <a:r>
                  <a:rPr lang="en-US" dirty="0"/>
                  <a:t> tin </a:t>
                </a:r>
                <a:r>
                  <a:rPr lang="en-US" dirty="0" err="1"/>
                  <a:t>cần</a:t>
                </a:r>
                <a:r>
                  <a:rPr lang="en-US" dirty="0"/>
                  <a:t> </a:t>
                </a:r>
                <a:r>
                  <a:rPr lang="en-US" dirty="0" err="1"/>
                  <a:t>gửi</a:t>
                </a:r>
                <a:r>
                  <a:rPr lang="en-US" dirty="0"/>
                  <a:t> </a:t>
                </a:r>
                <a:r>
                  <a:rPr lang="en-US" dirty="0" err="1"/>
                  <a:t>bằng</a:t>
                </a:r>
                <a:r>
                  <a:rPr lang="en-US" dirty="0"/>
                  <a:t> </a:t>
                </a:r>
                <a:r>
                  <a:rPr lang="en-US" dirty="0" err="1"/>
                  <a:t>cách</a:t>
                </a:r>
                <a:r>
                  <a:rPr lang="en-US" dirty="0"/>
                  <a:t> </a:t>
                </a:r>
                <a:r>
                  <a:rPr lang="en-US" dirty="0" err="1"/>
                  <a:t>mã</a:t>
                </a:r>
                <a:r>
                  <a:rPr lang="en-US" dirty="0"/>
                  <a:t> </a:t>
                </a:r>
                <a:r>
                  <a:rPr lang="en-US" dirty="0" err="1"/>
                  <a:t>hóa</a:t>
                </a:r>
                <a:r>
                  <a:rPr lang="en-US" dirty="0"/>
                  <a:t> </a:t>
                </a:r>
                <a:r>
                  <a:rPr lang="en-US" dirty="0" err="1"/>
                  <a:t>với</a:t>
                </a:r>
                <a:r>
                  <a:rPr lang="en-US" dirty="0"/>
                  <a:t> </a:t>
                </a:r>
                <a:r>
                  <a:rPr lang="en-US" dirty="0" err="1"/>
                  <a:t>khóa</a:t>
                </a:r>
                <a:r>
                  <a:rPr lang="en-US" dirty="0"/>
                  <a:t> </a:t>
                </a:r>
                <a:r>
                  <a:rPr lang="en-US" dirty="0" err="1"/>
                  <a:t>bí</a:t>
                </a:r>
                <a:r>
                  <a:rPr lang="en-US" dirty="0"/>
                  <a:t> </a:t>
                </a:r>
                <a:r>
                  <a:rPr lang="en-US" dirty="0" err="1"/>
                  <a:t>mật</a:t>
                </a:r>
                <a:r>
                  <a:rPr lang="en-US" dirty="0"/>
                  <a:t> </a:t>
                </a:r>
                <a:r>
                  <a:rPr lang="en-US" dirty="0" err="1"/>
                  <a:t>của</a:t>
                </a:r>
                <a:r>
                  <a:rPr lang="en-US" dirty="0"/>
                  <a:t> </a:t>
                </a:r>
                <a:r>
                  <a:rPr lang="en-US" dirty="0" err="1"/>
                  <a:t>cô</a:t>
                </a:r>
                <a:r>
                  <a:rPr lang="en-US" dirty="0"/>
                  <a:t> ta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r>
                          <a:rPr lang="en-US" b="0" i="1" smtClean="0">
                            <a:latin typeface="Cambria Math" panose="02040503050406030204" pitchFamily="18" charset="0"/>
                          </a:rPr>
                          <m:t>= </m:t>
                        </m:r>
                        <m:r>
                          <a:rPr lang="en-US" b="0" i="1" smtClean="0">
                            <a:latin typeface="Cambria Math" panose="02040503050406030204" pitchFamily="18" charset="0"/>
                          </a:rPr>
                          <m:t>𝐷</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𝐴</m:t>
                            </m:r>
                          </m:sub>
                        </m:sSub>
                      </m:sub>
                    </m:sSub>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oMath>
                </a14:m>
                <a:r>
                  <a:rPr lang="en-US" dirty="0"/>
                  <a:t> </a:t>
                </a:r>
                <a:r>
                  <a:rPr lang="en-US" dirty="0" err="1"/>
                  <a:t>và</a:t>
                </a:r>
                <a:r>
                  <a:rPr lang="en-US" dirty="0"/>
                  <a:t> </a:t>
                </a:r>
                <a:r>
                  <a:rPr lang="en-US" dirty="0" err="1"/>
                  <a:t>gửi</a:t>
                </a:r>
                <a:r>
                  <a:rPr lang="en-US" dirty="0"/>
                  <a:t> </a:t>
                </a:r>
                <a14:m>
                  <m:oMath xmlns:m="http://schemas.openxmlformats.org/officeDocument/2006/math">
                    <m:sSub>
                      <m:sSubPr>
                        <m:ctrlPr>
                          <a:rPr lang="en-US" i="1">
                            <a:latin typeface="Cambria Math" panose="02040503050406030204" pitchFamily="18" charset="0"/>
                          </a:rPr>
                        </m:ctrlPr>
                      </m:sSubPr>
                      <m:e>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i="1">
                            <a:latin typeface="Cambria Math" panose="02040503050406030204" pitchFamily="18" charset="0"/>
                          </a:rPr>
                          <m:t>𝐷</m:t>
                        </m:r>
                      </m:e>
                      <m:sub>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𝐴</m:t>
                            </m:r>
                          </m:sub>
                        </m:sSub>
                      </m:sub>
                    </m:sSub>
                    <m:d>
                      <m:dPr>
                        <m:ctrlPr>
                          <a:rPr lang="en-US" i="1">
                            <a:latin typeface="Cambria Math" panose="02040503050406030204" pitchFamily="18" charset="0"/>
                          </a:rPr>
                        </m:ctrlPr>
                      </m:dPr>
                      <m:e>
                        <m:r>
                          <a:rPr lang="en-US" i="1">
                            <a:latin typeface="Cambria Math" panose="02040503050406030204" pitchFamily="18" charset="0"/>
                          </a:rPr>
                          <m:t>𝑋</m:t>
                        </m:r>
                      </m:e>
                    </m:d>
                    <m:r>
                      <a:rPr lang="en-US" b="0" i="1" smtClean="0">
                        <a:latin typeface="Cambria Math" panose="02040503050406030204" pitchFamily="18" charset="0"/>
                      </a:rPr>
                      <m:t>)</m:t>
                    </m:r>
                  </m:oMath>
                </a14:m>
                <a:r>
                  <a:rPr lang="en-US" dirty="0"/>
                  <a:t> </a:t>
                </a:r>
                <a:r>
                  <a:rPr lang="en-US" dirty="0" err="1"/>
                  <a:t>cho</a:t>
                </a:r>
                <a:r>
                  <a:rPr lang="en-US" dirty="0"/>
                  <a:t> Bob.</a:t>
                </a:r>
              </a:p>
              <a:p>
                <a:pPr marL="0" indent="0" algn="just">
                  <a:buNone/>
                </a:pPr>
                <a:r>
                  <a:rPr lang="en-US" dirty="0"/>
                  <a:t>+ </a:t>
                </a:r>
                <a:r>
                  <a:rPr lang="en-US" dirty="0" err="1"/>
                  <a:t>Khi</a:t>
                </a:r>
                <a:r>
                  <a:rPr lang="en-US" dirty="0"/>
                  <a:t> Bob </a:t>
                </a:r>
                <a:r>
                  <a:rPr lang="en-US" dirty="0" err="1"/>
                  <a:t>muốn</a:t>
                </a:r>
                <a:r>
                  <a:rPr lang="en-US" dirty="0"/>
                  <a:t> </a:t>
                </a:r>
                <a:r>
                  <a:rPr lang="en-US" dirty="0" err="1"/>
                  <a:t>kiểm</a:t>
                </a:r>
                <a:r>
                  <a:rPr lang="en-US" dirty="0"/>
                  <a:t> </a:t>
                </a:r>
                <a:r>
                  <a:rPr lang="en-US" dirty="0" err="1"/>
                  <a:t>tra</a:t>
                </a:r>
                <a:r>
                  <a:rPr lang="en-US" dirty="0"/>
                  <a:t> </a:t>
                </a:r>
                <a:r>
                  <a:rPr lang="en-US" dirty="0" err="1"/>
                  <a:t>tính</a:t>
                </a:r>
                <a:r>
                  <a:rPr lang="en-US" dirty="0"/>
                  <a:t> tin </a:t>
                </a:r>
                <a:r>
                  <a:rPr lang="en-US" dirty="0" err="1"/>
                  <a:t>cậy</a:t>
                </a:r>
                <a:r>
                  <a:rPr lang="en-US" dirty="0"/>
                  <a:t> </a:t>
                </a:r>
                <a:r>
                  <a:rPr lang="en-US" dirty="0" err="1"/>
                  <a:t>của</a:t>
                </a:r>
                <a:r>
                  <a:rPr lang="en-US" dirty="0"/>
                  <a:t> tin </a:t>
                </a:r>
                <a:r>
                  <a:rPr lang="en-US" dirty="0" err="1"/>
                  <a:t>nhận</a:t>
                </a:r>
                <a:r>
                  <a:rPr lang="en-US" dirty="0"/>
                  <a:t> </a:t>
                </a:r>
                <a:r>
                  <a:rPr lang="en-US" dirty="0" err="1"/>
                  <a:t>được</a:t>
                </a:r>
                <a:r>
                  <a:rPr lang="en-US" dirty="0"/>
                  <a:t>, </a:t>
                </a:r>
                <a:r>
                  <a:rPr lang="en-US" dirty="0" err="1"/>
                  <a:t>anh</a:t>
                </a:r>
                <a:r>
                  <a:rPr lang="en-US" dirty="0"/>
                  <a:t> ta </a:t>
                </a:r>
                <a:r>
                  <a:rPr lang="en-US" dirty="0" err="1"/>
                  <a:t>chỉ</a:t>
                </a:r>
                <a:r>
                  <a:rPr lang="en-US" dirty="0"/>
                  <a:t> </a:t>
                </a:r>
                <a:r>
                  <a:rPr lang="en-US" dirty="0" err="1"/>
                  <a:t>việc</a:t>
                </a:r>
                <a:r>
                  <a:rPr lang="en-US" dirty="0"/>
                  <a:t> </a:t>
                </a:r>
                <a:r>
                  <a:rPr lang="en-US" dirty="0" err="1"/>
                  <a:t>tính</a:t>
                </a:r>
                <a:r>
                  <a:rPr lang="en-US" dirty="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b="0" i="1" smtClean="0">
                                <a:latin typeface="Cambria Math" panose="02040503050406030204" pitchFamily="18" charset="0"/>
                              </a:rPr>
                              <m:t>𝐴</m:t>
                            </m:r>
                          </m:sub>
                        </m:sSub>
                      </m:sub>
                    </m:sSub>
                    <m:d>
                      <m:dPr>
                        <m:ctrlPr>
                          <a:rPr lang="en-US" i="1">
                            <a:latin typeface="Cambria Math" panose="02040503050406030204" pitchFamily="18" charset="0"/>
                          </a:rPr>
                        </m:ctrlPr>
                      </m:dPr>
                      <m:e>
                        <m:r>
                          <a:rPr lang="en-US" b="0" i="1" smtClean="0">
                            <a:latin typeface="Cambria Math" panose="02040503050406030204" pitchFamily="18" charset="0"/>
                          </a:rPr>
                          <m:t>𝑆</m:t>
                        </m:r>
                      </m:e>
                    </m:d>
                  </m:oMath>
                </a14:m>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b="0" i="1" smtClean="0">
                                <a:latin typeface="Cambria Math" panose="02040503050406030204" pitchFamily="18" charset="0"/>
                              </a:rPr>
                              <m:t>𝐴</m:t>
                            </m:r>
                          </m:sub>
                        </m:sSub>
                      </m:sub>
                    </m:sSub>
                    <m:d>
                      <m:dPr>
                        <m:ctrlPr>
                          <a:rPr lang="en-US" i="1">
                            <a:latin typeface="Cambria Math" panose="02040503050406030204" pitchFamily="18" charset="0"/>
                          </a:rPr>
                        </m:ctrlPr>
                      </m:dPr>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𝐴</m:t>
                                </m:r>
                              </m:sub>
                            </m:sSub>
                          </m:sub>
                        </m:sSub>
                        <m:r>
                          <a:rPr lang="en-US" b="0" i="1" smtClean="0">
                            <a:latin typeface="Cambria Math" panose="02040503050406030204" pitchFamily="18" charset="0"/>
                          </a:rPr>
                          <m:t>(</m:t>
                        </m:r>
                        <m:r>
                          <a:rPr lang="en-US" i="1">
                            <a:latin typeface="Cambria Math" panose="02040503050406030204" pitchFamily="18" charset="0"/>
                          </a:rPr>
                          <m:t>𝑋</m:t>
                        </m:r>
                        <m:r>
                          <a:rPr lang="en-US" b="0" i="1" smtClean="0">
                            <a:latin typeface="Cambria Math" panose="02040503050406030204" pitchFamily="18" charset="0"/>
                          </a:rPr>
                          <m:t>)</m:t>
                        </m:r>
                      </m:e>
                    </m:d>
                  </m:oMath>
                </a14:m>
                <a:r>
                  <a:rPr lang="en-US" dirty="0"/>
                  <a:t> </a:t>
                </a:r>
                <a:r>
                  <a:rPr lang="en-US" dirty="0" err="1"/>
                  <a:t>và</a:t>
                </a:r>
                <a:r>
                  <a:rPr lang="en-US" dirty="0"/>
                  <a:t> </a:t>
                </a:r>
                <a:r>
                  <a:rPr lang="en-US" dirty="0" err="1"/>
                  <a:t>kiểm</a:t>
                </a:r>
                <a:r>
                  <a:rPr lang="en-US" dirty="0"/>
                  <a:t> </a:t>
                </a:r>
                <a:r>
                  <a:rPr lang="en-US" dirty="0" err="1"/>
                  <a:t>tra</a:t>
                </a:r>
                <a:r>
                  <a:rPr lang="en-US" dirty="0"/>
                  <a:t> </a:t>
                </a:r>
                <a:r>
                  <a:rPr lang="en-US" dirty="0" err="1"/>
                  <a:t>nếu</a:t>
                </a:r>
                <a:r>
                  <a:rPr lang="en-US" dirty="0"/>
                  <a:t>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oMath>
                </a14:m>
                <a:r>
                  <a:rPr lang="en-US" dirty="0"/>
                  <a:t> </a:t>
                </a:r>
                <a:r>
                  <a:rPr lang="en-US" dirty="0" err="1"/>
                  <a:t>thì</a:t>
                </a:r>
                <a:r>
                  <a:rPr lang="en-US" dirty="0"/>
                  <a:t> </a:t>
                </a:r>
                <a:r>
                  <a:rPr lang="en-US" dirty="0" err="1"/>
                  <a:t>xác</a:t>
                </a:r>
                <a:r>
                  <a:rPr lang="en-US" dirty="0"/>
                  <a:t> </a:t>
                </a:r>
                <a:r>
                  <a:rPr lang="en-US" dirty="0" err="1"/>
                  <a:t>thực</a:t>
                </a:r>
                <a:r>
                  <a:rPr lang="en-US" dirty="0"/>
                  <a:t> </a:t>
                </a:r>
                <a:r>
                  <a:rPr lang="en-US" dirty="0" err="1"/>
                  <a:t>được</a:t>
                </a:r>
                <a:r>
                  <a:rPr lang="en-US" dirty="0"/>
                  <a:t> </a:t>
                </a:r>
                <a:r>
                  <a:rPr lang="en-US" dirty="0" err="1"/>
                  <a:t>tính</a:t>
                </a:r>
                <a:r>
                  <a:rPr lang="en-US" dirty="0"/>
                  <a:t> tin </a:t>
                </a:r>
                <a:r>
                  <a:rPr lang="en-US" dirty="0" err="1"/>
                  <a:t>cậy</a:t>
                </a:r>
                <a:r>
                  <a:rPr lang="en-US" dirty="0"/>
                  <a:t> </a:t>
                </a:r>
                <a:r>
                  <a:rPr lang="en-US" dirty="0" err="1"/>
                  <a:t>của</a:t>
                </a:r>
                <a:r>
                  <a:rPr lang="en-US" dirty="0"/>
                  <a:t> </a:t>
                </a:r>
                <a14:m>
                  <m:oMath xmlns:m="http://schemas.openxmlformats.org/officeDocument/2006/math">
                    <m:r>
                      <a:rPr lang="en-US" b="0" i="1" smtClean="0">
                        <a:latin typeface="Cambria Math" panose="02040503050406030204" pitchFamily="18" charset="0"/>
                      </a:rPr>
                      <m:t>𝑋</m:t>
                    </m:r>
                  </m:oMath>
                </a14:m>
                <a:r>
                  <a:rPr lang="en-US" dirty="0"/>
                  <a:t>. </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88571" y="1335314"/>
                <a:ext cx="10145486" cy="5522686"/>
              </a:xfrm>
              <a:blipFill>
                <a:blip r:embed="rId2"/>
                <a:stretch>
                  <a:fillRect l="-1262" t="-1766" r="-1202"/>
                </a:stretch>
              </a:blipFill>
            </p:spPr>
            <p:txBody>
              <a:bodyPr/>
              <a:lstStyle/>
              <a:p>
                <a:r>
                  <a:rPr lang="en-US">
                    <a:noFill/>
                  </a:rPr>
                  <a:t> </a:t>
                </a:r>
              </a:p>
            </p:txBody>
          </p:sp>
        </mc:Fallback>
      </mc:AlternateContent>
    </p:spTree>
    <p:extLst>
      <p:ext uri="{BB962C8B-B14F-4D97-AF65-F5344CB8AC3E}">
        <p14:creationId xmlns:p14="http://schemas.microsoft.com/office/powerpoint/2010/main" val="135368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24000"/>
                <a:ext cx="10555514" cy="4652963"/>
              </a:xfrm>
            </p:spPr>
            <p:txBody>
              <a:bodyPr/>
              <a:lstStyle/>
              <a:p>
                <a:pPr marL="0" indent="0">
                  <a:buNone/>
                </a:pPr>
                <a:r>
                  <a:rPr lang="en-US" b="1" dirty="0"/>
                  <a:t>c. </a:t>
                </a:r>
                <a:r>
                  <a:rPr lang="en-US" b="1" dirty="0" err="1"/>
                  <a:t>Kết</a:t>
                </a:r>
                <a:r>
                  <a:rPr lang="en-US" b="1" dirty="0"/>
                  <a:t> </a:t>
                </a:r>
                <a:r>
                  <a:rPr lang="en-US" b="1" dirty="0" err="1"/>
                  <a:t>hợp</a:t>
                </a:r>
                <a:r>
                  <a:rPr lang="en-US" b="1" dirty="0"/>
                  <a:t> </a:t>
                </a:r>
                <a:r>
                  <a:rPr lang="en-US" b="1" dirty="0" err="1"/>
                  <a:t>tính</a:t>
                </a:r>
                <a:r>
                  <a:rPr lang="en-US" b="1" dirty="0"/>
                  <a:t> </a:t>
                </a:r>
                <a:r>
                  <a:rPr lang="en-US" b="1" dirty="0" err="1"/>
                  <a:t>mật</a:t>
                </a:r>
                <a:r>
                  <a:rPr lang="en-US" b="1" dirty="0"/>
                  <a:t> </a:t>
                </a:r>
                <a:r>
                  <a:rPr lang="en-US" b="1" dirty="0" err="1"/>
                  <a:t>và</a:t>
                </a:r>
                <a:r>
                  <a:rPr lang="en-US" b="1" dirty="0"/>
                  <a:t> tin </a:t>
                </a:r>
                <a:r>
                  <a:rPr lang="en-US" b="1" dirty="0" err="1"/>
                  <a:t>cậy</a:t>
                </a:r>
                <a:endParaRPr lang="en-US" b="1" dirty="0"/>
              </a:p>
              <a:p>
                <a:pPr marL="0" indent="0">
                  <a:buNone/>
                </a:pPr>
                <a:r>
                  <a:rPr lang="en-US" dirty="0"/>
                  <a:t>+ Alice </a:t>
                </a:r>
                <a:r>
                  <a:rPr lang="en-US" dirty="0" err="1"/>
                  <a:t>gửi</a:t>
                </a:r>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𝑌</m:t>
                        </m:r>
                        <m:r>
                          <a:rPr lang="en-US" b="0" i="1" smtClean="0">
                            <a:latin typeface="Cambria Math" panose="02040503050406030204" pitchFamily="18" charset="0"/>
                          </a:rPr>
                          <m:t>= </m:t>
                        </m:r>
                        <m:r>
                          <a:rPr lang="en-US" i="1">
                            <a:latin typeface="Cambria Math" panose="02040503050406030204" pitchFamily="18" charset="0"/>
                          </a:rPr>
                          <m:t>𝐸</m:t>
                        </m:r>
                      </m:e>
                      <m:sub>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b="0" i="1" smtClean="0">
                                <a:latin typeface="Cambria Math" panose="02040503050406030204" pitchFamily="18" charset="0"/>
                              </a:rPr>
                              <m:t>𝐵</m:t>
                            </m:r>
                          </m:sub>
                        </m:sSub>
                      </m:sub>
                    </m:sSub>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𝐷</m:t>
                            </m:r>
                          </m:e>
                          <m:sub>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𝐴</m:t>
                                </m:r>
                              </m:sub>
                            </m:sSub>
                          </m:sub>
                        </m:sSub>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e>
                    </m:d>
                  </m:oMath>
                </a14:m>
                <a:r>
                  <a:rPr lang="en-US" dirty="0"/>
                  <a:t> </a:t>
                </a:r>
                <a:r>
                  <a:rPr lang="en-US" dirty="0" err="1"/>
                  <a:t>cho</a:t>
                </a:r>
                <a:r>
                  <a:rPr lang="en-US" dirty="0"/>
                  <a:t> Bob.</a:t>
                </a:r>
              </a:p>
              <a:p>
                <a:pPr marL="0" indent="0">
                  <a:buNone/>
                </a:pPr>
                <a:r>
                  <a:rPr lang="en-US" dirty="0"/>
                  <a:t>+ Bob </a:t>
                </a:r>
                <a:r>
                  <a:rPr lang="en-US" dirty="0" err="1"/>
                  <a:t>phục</a:t>
                </a:r>
                <a:r>
                  <a:rPr lang="en-US" dirty="0"/>
                  <a:t> </a:t>
                </a:r>
                <a:r>
                  <a:rPr lang="en-US" dirty="0" err="1"/>
                  <a:t>hồi</a:t>
                </a:r>
                <a:r>
                  <a:rPr lang="en-US" dirty="0"/>
                  <a:t> </a:t>
                </a:r>
                <a14:m>
                  <m:oMath xmlns:m="http://schemas.openxmlformats.org/officeDocument/2006/math">
                    <m:r>
                      <a:rPr lang="en-US" b="0" i="1" smtClean="0">
                        <a:latin typeface="Cambria Math" panose="02040503050406030204" pitchFamily="18" charset="0"/>
                      </a:rPr>
                      <m:t>𝑋</m:t>
                    </m:r>
                  </m:oMath>
                </a14:m>
                <a:r>
                  <a:rPr lang="en-US" dirty="0"/>
                  <a:t> </a:t>
                </a:r>
                <a:r>
                  <a:rPr lang="en-US" dirty="0" err="1"/>
                  <a:t>như</a:t>
                </a:r>
                <a:r>
                  <a:rPr lang="en-US" dirty="0"/>
                  <a:t> </a:t>
                </a:r>
                <a:r>
                  <a:rPr lang="en-US" dirty="0" err="1"/>
                  <a:t>sau</a:t>
                </a:r>
                <a:endParaRPr lang="en-US" dirty="0"/>
              </a:p>
              <a:p>
                <a:pPr marL="0" indent="0" algn="ctr">
                  <a:buNone/>
                </a:pPr>
                <a14:m>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𝐴</m:t>
                            </m:r>
                          </m:sub>
                        </m:sSub>
                      </m:sub>
                    </m:sSub>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𝐷</m:t>
                            </m:r>
                          </m:e>
                          <m:sub>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𝐵</m:t>
                                </m:r>
                              </m:sub>
                            </m:sSub>
                          </m:sub>
                        </m:sSub>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e>
                    </m:d>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𝐴</m:t>
                            </m:r>
                          </m:sub>
                        </m:sSub>
                      </m:sub>
                    </m:sSub>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𝐷</m:t>
                            </m:r>
                          </m:e>
                          <m:sub>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𝐵</m:t>
                                </m:r>
                              </m:sub>
                            </m:sSub>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𝐵</m:t>
                                </m:r>
                              </m:sub>
                            </m:sSub>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𝐷</m:t>
                            </m:r>
                          </m:e>
                          <m:sub>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𝐴</m:t>
                                </m:r>
                              </m:sub>
                            </m:sSub>
                          </m:sub>
                        </m:sSub>
                        <m:d>
                          <m:dPr>
                            <m:ctrlPr>
                              <a:rPr lang="en-US" i="1">
                                <a:latin typeface="Cambria Math" panose="02040503050406030204" pitchFamily="18" charset="0"/>
                              </a:rPr>
                            </m:ctrlPr>
                          </m:dPr>
                          <m:e>
                            <m:r>
                              <a:rPr lang="en-US" i="1">
                                <a:latin typeface="Cambria Math" panose="02040503050406030204" pitchFamily="18" charset="0"/>
                              </a:rPr>
                              <m:t>𝑋</m:t>
                            </m:r>
                          </m:e>
                        </m:d>
                        <m:r>
                          <a:rPr lang="en-US" i="1">
                            <a:latin typeface="Cambria Math" panose="02040503050406030204" pitchFamily="18" charset="0"/>
                          </a:rPr>
                          <m:t>))</m:t>
                        </m:r>
                      </m:e>
                    </m:d>
                  </m:oMath>
                </a14:m>
                <a:endParaRPr lang="en-US" dirty="0"/>
              </a:p>
              <a:p>
                <a:pPr marL="0" indent="0">
                  <a:buNone/>
                </a:pPr>
                <a:r>
                  <a:rPr lang="en-US" dirty="0" err="1"/>
                  <a:t>Để</a:t>
                </a:r>
                <a:r>
                  <a:rPr lang="en-US" dirty="0"/>
                  <a:t> </a:t>
                </a:r>
                <a:r>
                  <a:rPr lang="en-US" dirty="0" err="1"/>
                  <a:t>có</a:t>
                </a:r>
                <a:r>
                  <a:rPr lang="en-US" dirty="0"/>
                  <a:t> </a:t>
                </a:r>
                <a:r>
                  <a:rPr lang="en-US" dirty="0" err="1"/>
                  <a:t>bằng</a:t>
                </a:r>
                <a:r>
                  <a:rPr lang="en-US" dirty="0"/>
                  <a:t> </a:t>
                </a:r>
                <a:r>
                  <a:rPr lang="en-US" dirty="0" err="1"/>
                  <a:t>chứng</a:t>
                </a:r>
                <a:r>
                  <a:rPr lang="en-US" dirty="0"/>
                  <a:t> </a:t>
                </a:r>
                <a:r>
                  <a:rPr lang="en-US" dirty="0" err="1"/>
                  <a:t>nhằm</a:t>
                </a:r>
                <a:r>
                  <a:rPr lang="en-US" dirty="0"/>
                  <a:t> </a:t>
                </a:r>
                <a:r>
                  <a:rPr lang="en-US" dirty="0" err="1"/>
                  <a:t>đối</a:t>
                </a:r>
                <a:r>
                  <a:rPr lang="en-US" dirty="0"/>
                  <a:t> </a:t>
                </a:r>
                <a:r>
                  <a:rPr lang="en-US" dirty="0" err="1"/>
                  <a:t>phó</a:t>
                </a:r>
                <a:r>
                  <a:rPr lang="en-US" dirty="0"/>
                  <a:t> </a:t>
                </a:r>
                <a:r>
                  <a:rPr lang="en-US" dirty="0" err="1"/>
                  <a:t>với</a:t>
                </a:r>
                <a:r>
                  <a:rPr lang="en-US" dirty="0"/>
                  <a:t> </a:t>
                </a:r>
                <a:r>
                  <a:rPr lang="en-US" dirty="0" err="1"/>
                  <a:t>việc</a:t>
                </a:r>
                <a:r>
                  <a:rPr lang="en-US" dirty="0"/>
                  <a:t> Alice </a:t>
                </a:r>
                <a:r>
                  <a:rPr lang="en-US" dirty="0" err="1"/>
                  <a:t>có</a:t>
                </a:r>
                <a:r>
                  <a:rPr lang="en-US" dirty="0"/>
                  <a:t> </a:t>
                </a:r>
                <a:r>
                  <a:rPr lang="en-US" dirty="0" err="1"/>
                  <a:t>thể</a:t>
                </a:r>
                <a:r>
                  <a:rPr lang="en-US" dirty="0"/>
                  <a:t> </a:t>
                </a:r>
                <a:r>
                  <a:rPr lang="en-US" dirty="0" err="1"/>
                  <a:t>sau</a:t>
                </a:r>
                <a:r>
                  <a:rPr lang="en-US" dirty="0"/>
                  <a:t> </a:t>
                </a:r>
                <a:r>
                  <a:rPr lang="en-US" dirty="0" err="1"/>
                  <a:t>này</a:t>
                </a:r>
                <a:r>
                  <a:rPr lang="en-US" dirty="0"/>
                  <a:t> </a:t>
                </a:r>
                <a:r>
                  <a:rPr lang="en-US" dirty="0" err="1"/>
                  <a:t>phủ</a:t>
                </a:r>
                <a:r>
                  <a:rPr lang="en-US" dirty="0"/>
                  <a:t> </a:t>
                </a:r>
                <a:r>
                  <a:rPr lang="en-US" dirty="0" err="1"/>
                  <a:t>nhận</a:t>
                </a:r>
                <a:r>
                  <a:rPr lang="en-US" dirty="0"/>
                  <a:t> </a:t>
                </a:r>
                <a:r>
                  <a:rPr lang="en-US" dirty="0" err="1"/>
                  <a:t>đã</a:t>
                </a:r>
                <a:r>
                  <a:rPr lang="en-US" dirty="0"/>
                  <a:t> </a:t>
                </a:r>
                <a:r>
                  <a:rPr lang="en-US" dirty="0" err="1"/>
                  <a:t>gửi</a:t>
                </a:r>
                <a:r>
                  <a:rPr lang="en-US" dirty="0"/>
                  <a:t> </a:t>
                </a:r>
                <a:r>
                  <a:rPr lang="en-US" dirty="0" err="1"/>
                  <a:t>thông</a:t>
                </a:r>
                <a:r>
                  <a:rPr lang="en-US" dirty="0"/>
                  <a:t> </a:t>
                </a:r>
                <a:r>
                  <a:rPr lang="en-US" dirty="0" err="1"/>
                  <a:t>báo</a:t>
                </a:r>
                <a:r>
                  <a:rPr lang="en-US" dirty="0"/>
                  <a:t> </a:t>
                </a:r>
                <a:r>
                  <a:rPr lang="en-US" dirty="0" err="1"/>
                  <a:t>thì</a:t>
                </a:r>
                <a:r>
                  <a:rPr lang="en-US" dirty="0"/>
                  <a:t> Bob </a:t>
                </a:r>
                <a:r>
                  <a:rPr lang="en-US" dirty="0" err="1"/>
                  <a:t>phải</a:t>
                </a:r>
                <a:r>
                  <a:rPr lang="en-US" dirty="0"/>
                  <a:t> </a:t>
                </a:r>
                <a:r>
                  <a:rPr lang="en-US" dirty="0" err="1"/>
                  <a:t>lưu</a:t>
                </a:r>
                <a:r>
                  <a:rPr lang="en-US" dirty="0"/>
                  <a:t> </a:t>
                </a:r>
                <a:r>
                  <a:rPr lang="en-US" dirty="0" err="1"/>
                  <a:t>giữ</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𝐷</m:t>
                        </m:r>
                      </m:e>
                      <m:sub>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𝐴</m:t>
                            </m:r>
                          </m:sub>
                        </m:sSub>
                      </m:sub>
                    </m:sSub>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oMath>
                </a14:m>
                <a:r>
                  <a:rPr lang="en-US" dirty="0"/>
                  <a:t>. </a:t>
                </a:r>
              </a:p>
              <a:p>
                <a:pPr marL="0" indent="0">
                  <a:buNone/>
                </a:pPr>
                <a:endParaRPr lang="en-US" dirty="0"/>
              </a:p>
              <a:p>
                <a:pPr marL="0" indent="0" algn="ctr">
                  <a:buNone/>
                </a:pPr>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24000"/>
                <a:ext cx="10555514" cy="4652963"/>
              </a:xfrm>
              <a:blipFill>
                <a:blip r:embed="rId2"/>
                <a:stretch>
                  <a:fillRect l="-1213" t="-2097"/>
                </a:stretch>
              </a:blipFill>
            </p:spPr>
            <p:txBody>
              <a:bodyPr/>
              <a:lstStyle/>
              <a:p>
                <a:r>
                  <a:rPr lang="en-US">
                    <a:noFill/>
                  </a:rPr>
                  <a:t> </a:t>
                </a:r>
              </a:p>
            </p:txBody>
          </p:sp>
        </mc:Fallback>
      </mc:AlternateContent>
      <p:sp>
        <p:nvSpPr>
          <p:cNvPr id="5" name="Title 1"/>
          <p:cNvSpPr>
            <a:spLocks noGrp="1"/>
          </p:cNvSpPr>
          <p:nvPr>
            <p:ph type="title"/>
          </p:nvPr>
        </p:nvSpPr>
        <p:spPr>
          <a:xfrm>
            <a:off x="990600" y="152401"/>
            <a:ext cx="10515600" cy="1204686"/>
          </a:xfrm>
          <a:solidFill>
            <a:schemeClr val="accent1">
              <a:lumMod val="20000"/>
              <a:lumOff val="80000"/>
            </a:schemeClr>
          </a:solidFill>
        </p:spPr>
        <p:txBody>
          <a:bodyPr>
            <a:normAutofit fontScale="90000"/>
          </a:bodyPr>
          <a:lstStyle/>
          <a:p>
            <a:pPr algn="ctr"/>
            <a:r>
              <a:rPr lang="en-US" b="1" dirty="0">
                <a:solidFill>
                  <a:srgbClr val="0000FF"/>
                </a:solidFill>
                <a:latin typeface="Times New Roman" panose="02020603050405020304" pitchFamily="18" charset="0"/>
                <a:cs typeface="Times New Roman" panose="02020603050405020304" pitchFamily="18" charset="0"/>
              </a:rPr>
              <a:t>3.3.3. </a:t>
            </a:r>
            <a:r>
              <a:rPr lang="en-US" b="1" dirty="0" err="1">
                <a:solidFill>
                  <a:srgbClr val="0000FF"/>
                </a:solidFill>
                <a:latin typeface="Times New Roman" panose="02020603050405020304" pitchFamily="18" charset="0"/>
                <a:cs typeface="Times New Roman" panose="02020603050405020304" pitchFamily="18" charset="0"/>
              </a:rPr>
              <a:t>Một</a:t>
            </a:r>
            <a:r>
              <a:rPr lang="en-US" b="1" dirty="0">
                <a:solidFill>
                  <a:srgbClr val="0000FF"/>
                </a:solidFill>
                <a:latin typeface="Times New Roman" panose="02020603050405020304" pitchFamily="18" charset="0"/>
                <a:cs typeface="Times New Roman" panose="02020603050405020304" pitchFamily="18" charset="0"/>
              </a:rPr>
              <a:t> </a:t>
            </a:r>
            <a:r>
              <a:rPr lang="en-US" b="1" dirty="0" err="1">
                <a:solidFill>
                  <a:srgbClr val="0000FF"/>
                </a:solidFill>
                <a:latin typeface="Times New Roman" panose="02020603050405020304" pitchFamily="18" charset="0"/>
                <a:cs typeface="Times New Roman" panose="02020603050405020304" pitchFamily="18" charset="0"/>
              </a:rPr>
              <a:t>số</a:t>
            </a:r>
            <a:r>
              <a:rPr lang="en-US" b="1" dirty="0">
                <a:solidFill>
                  <a:srgbClr val="0000FF"/>
                </a:solidFill>
                <a:latin typeface="Times New Roman" panose="02020603050405020304" pitchFamily="18" charset="0"/>
                <a:cs typeface="Times New Roman" panose="02020603050405020304" pitchFamily="18" charset="0"/>
              </a:rPr>
              <a:t> </a:t>
            </a:r>
            <a:r>
              <a:rPr lang="en-US" b="1" dirty="0" err="1">
                <a:solidFill>
                  <a:srgbClr val="0000FF"/>
                </a:solidFill>
                <a:latin typeface="Times New Roman" panose="02020603050405020304" pitchFamily="18" charset="0"/>
                <a:cs typeface="Times New Roman" panose="02020603050405020304" pitchFamily="18" charset="0"/>
              </a:rPr>
              <a:t>ứng</a:t>
            </a:r>
            <a:r>
              <a:rPr lang="en-US" b="1" dirty="0">
                <a:solidFill>
                  <a:srgbClr val="0000FF"/>
                </a:solidFill>
                <a:latin typeface="Times New Roman" panose="02020603050405020304" pitchFamily="18" charset="0"/>
                <a:cs typeface="Times New Roman" panose="02020603050405020304" pitchFamily="18" charset="0"/>
              </a:rPr>
              <a:t> </a:t>
            </a:r>
            <a:r>
              <a:rPr lang="en-US" b="1" dirty="0" err="1">
                <a:solidFill>
                  <a:srgbClr val="0000FF"/>
                </a:solidFill>
                <a:latin typeface="Times New Roman" panose="02020603050405020304" pitchFamily="18" charset="0"/>
                <a:cs typeface="Times New Roman" panose="02020603050405020304" pitchFamily="18" charset="0"/>
              </a:rPr>
              <a:t>dụng</a:t>
            </a:r>
            <a:r>
              <a:rPr lang="en-US" b="1" dirty="0">
                <a:solidFill>
                  <a:srgbClr val="0000FF"/>
                </a:solidFill>
                <a:latin typeface="Times New Roman" panose="02020603050405020304" pitchFamily="18" charset="0"/>
                <a:cs typeface="Times New Roman" panose="02020603050405020304" pitchFamily="18" charset="0"/>
              </a:rPr>
              <a:t> </a:t>
            </a:r>
            <a:r>
              <a:rPr lang="en-US" b="1" dirty="0" err="1">
                <a:solidFill>
                  <a:srgbClr val="0000FF"/>
                </a:solidFill>
                <a:latin typeface="Times New Roman" panose="02020603050405020304" pitchFamily="18" charset="0"/>
                <a:cs typeface="Times New Roman" panose="02020603050405020304" pitchFamily="18" charset="0"/>
              </a:rPr>
              <a:t>cơ</a:t>
            </a:r>
            <a:r>
              <a:rPr lang="en-US" b="1" dirty="0">
                <a:solidFill>
                  <a:srgbClr val="0000FF"/>
                </a:solidFill>
                <a:latin typeface="Times New Roman" panose="02020603050405020304" pitchFamily="18" charset="0"/>
                <a:cs typeface="Times New Roman" panose="02020603050405020304" pitchFamily="18" charset="0"/>
              </a:rPr>
              <a:t> </a:t>
            </a:r>
            <a:r>
              <a:rPr lang="en-US" b="1" dirty="0" err="1">
                <a:solidFill>
                  <a:srgbClr val="0000FF"/>
                </a:solidFill>
                <a:latin typeface="Times New Roman" panose="02020603050405020304" pitchFamily="18" charset="0"/>
                <a:cs typeface="Times New Roman" panose="02020603050405020304" pitchFamily="18" charset="0"/>
              </a:rPr>
              <a:t>bản</a:t>
            </a:r>
            <a:r>
              <a:rPr lang="en-US" b="1" dirty="0">
                <a:solidFill>
                  <a:srgbClr val="0000FF"/>
                </a:solidFill>
                <a:latin typeface="Times New Roman" panose="02020603050405020304" pitchFamily="18" charset="0"/>
                <a:cs typeface="Times New Roman" panose="02020603050405020304" pitchFamily="18" charset="0"/>
              </a:rPr>
              <a:t> </a:t>
            </a:r>
            <a:br>
              <a:rPr lang="en-US" b="1" dirty="0">
                <a:solidFill>
                  <a:srgbClr val="0000FF"/>
                </a:solidFill>
                <a:latin typeface="Times New Roman" panose="02020603050405020304" pitchFamily="18" charset="0"/>
                <a:cs typeface="Times New Roman" panose="02020603050405020304" pitchFamily="18" charset="0"/>
              </a:rPr>
            </a:br>
            <a:r>
              <a:rPr lang="en-US" b="1" dirty="0" err="1">
                <a:solidFill>
                  <a:srgbClr val="0000FF"/>
                </a:solidFill>
                <a:latin typeface="Times New Roman" panose="02020603050405020304" pitchFamily="18" charset="0"/>
                <a:cs typeface="Times New Roman" panose="02020603050405020304" pitchFamily="18" charset="0"/>
              </a:rPr>
              <a:t>của</a:t>
            </a:r>
            <a:r>
              <a:rPr lang="en-US" b="1" dirty="0">
                <a:solidFill>
                  <a:srgbClr val="0000FF"/>
                </a:solidFill>
                <a:latin typeface="Times New Roman" panose="02020603050405020304" pitchFamily="18" charset="0"/>
                <a:cs typeface="Times New Roman" panose="02020603050405020304" pitchFamily="18" charset="0"/>
              </a:rPr>
              <a:t> </a:t>
            </a:r>
            <a:r>
              <a:rPr lang="en-US" b="1" dirty="0" err="1">
                <a:solidFill>
                  <a:srgbClr val="0000FF"/>
                </a:solidFill>
                <a:latin typeface="Times New Roman" panose="02020603050405020304" pitchFamily="18" charset="0"/>
                <a:cs typeface="Times New Roman" panose="02020603050405020304" pitchFamily="18" charset="0"/>
              </a:rPr>
              <a:t>các</a:t>
            </a:r>
            <a:r>
              <a:rPr lang="en-US" b="1" dirty="0">
                <a:solidFill>
                  <a:srgbClr val="0000FF"/>
                </a:solidFill>
                <a:latin typeface="Times New Roman" panose="02020603050405020304" pitchFamily="18" charset="0"/>
                <a:cs typeface="Times New Roman" panose="02020603050405020304" pitchFamily="18" charset="0"/>
              </a:rPr>
              <a:t> </a:t>
            </a:r>
            <a:r>
              <a:rPr lang="en-US" b="1" dirty="0" err="1">
                <a:solidFill>
                  <a:srgbClr val="0000FF"/>
                </a:solidFill>
                <a:latin typeface="Times New Roman" panose="02020603050405020304" pitchFamily="18" charset="0"/>
                <a:cs typeface="Times New Roman" panose="02020603050405020304" pitchFamily="18" charset="0"/>
              </a:rPr>
              <a:t>hệ</a:t>
            </a:r>
            <a:r>
              <a:rPr lang="en-US" b="1" dirty="0">
                <a:solidFill>
                  <a:srgbClr val="0000FF"/>
                </a:solidFill>
                <a:latin typeface="Times New Roman" panose="02020603050405020304" pitchFamily="18" charset="0"/>
                <a:cs typeface="Times New Roman" panose="02020603050405020304" pitchFamily="18" charset="0"/>
              </a:rPr>
              <a:t> </a:t>
            </a:r>
            <a:r>
              <a:rPr lang="en-US" b="1" dirty="0" err="1">
                <a:solidFill>
                  <a:srgbClr val="0000FF"/>
                </a:solidFill>
                <a:latin typeface="Times New Roman" panose="02020603050405020304" pitchFamily="18" charset="0"/>
                <a:cs typeface="Times New Roman" panose="02020603050405020304" pitchFamily="18" charset="0"/>
              </a:rPr>
              <a:t>thống</a:t>
            </a:r>
            <a:r>
              <a:rPr lang="en-US" b="1" dirty="0">
                <a:solidFill>
                  <a:srgbClr val="0000FF"/>
                </a:solidFill>
                <a:latin typeface="Times New Roman" panose="02020603050405020304" pitchFamily="18" charset="0"/>
                <a:cs typeface="Times New Roman" panose="02020603050405020304" pitchFamily="18" charset="0"/>
              </a:rPr>
              <a:t> </a:t>
            </a:r>
            <a:r>
              <a:rPr lang="en-US" b="1" dirty="0" err="1">
                <a:solidFill>
                  <a:srgbClr val="0000FF"/>
                </a:solidFill>
                <a:latin typeface="Times New Roman" panose="02020603050405020304" pitchFamily="18" charset="0"/>
                <a:cs typeface="Times New Roman" panose="02020603050405020304" pitchFamily="18" charset="0"/>
              </a:rPr>
              <a:t>mã</a:t>
            </a:r>
            <a:r>
              <a:rPr lang="en-US" b="1" dirty="0">
                <a:solidFill>
                  <a:srgbClr val="0000FF"/>
                </a:solidFill>
                <a:latin typeface="Times New Roman" panose="02020603050405020304" pitchFamily="18" charset="0"/>
                <a:cs typeface="Times New Roman" panose="02020603050405020304" pitchFamily="18" charset="0"/>
              </a:rPr>
              <a:t> </a:t>
            </a:r>
            <a:r>
              <a:rPr lang="en-US" b="1" dirty="0" err="1">
                <a:solidFill>
                  <a:srgbClr val="0000FF"/>
                </a:solidFill>
                <a:latin typeface="Times New Roman" panose="02020603050405020304" pitchFamily="18" charset="0"/>
                <a:cs typeface="Times New Roman" panose="02020603050405020304" pitchFamily="18" charset="0"/>
              </a:rPr>
              <a:t>hóa</a:t>
            </a:r>
            <a:r>
              <a:rPr lang="en-US" b="1" dirty="0">
                <a:solidFill>
                  <a:srgbClr val="0000FF"/>
                </a:solidFill>
                <a:latin typeface="Times New Roman" panose="02020603050405020304" pitchFamily="18" charset="0"/>
                <a:cs typeface="Times New Roman" panose="02020603050405020304" pitchFamily="18" charset="0"/>
              </a:rPr>
              <a:t> </a:t>
            </a:r>
            <a:r>
              <a:rPr lang="en-US" b="1" dirty="0" err="1">
                <a:solidFill>
                  <a:srgbClr val="0000FF"/>
                </a:solidFill>
                <a:latin typeface="Times New Roman" panose="02020603050405020304" pitchFamily="18" charset="0"/>
                <a:cs typeface="Times New Roman" panose="02020603050405020304" pitchFamily="18" charset="0"/>
              </a:rPr>
              <a:t>công</a:t>
            </a:r>
            <a:r>
              <a:rPr lang="en-US" b="1" dirty="0">
                <a:solidFill>
                  <a:srgbClr val="0000FF"/>
                </a:solidFill>
                <a:latin typeface="Times New Roman" panose="02020603050405020304" pitchFamily="18" charset="0"/>
                <a:cs typeface="Times New Roman" panose="02020603050405020304" pitchFamily="18" charset="0"/>
              </a:rPr>
              <a:t> </a:t>
            </a:r>
            <a:r>
              <a:rPr lang="en-US" b="1" dirty="0" err="1">
                <a:solidFill>
                  <a:srgbClr val="0000FF"/>
                </a:solidFill>
                <a:latin typeface="Times New Roman" panose="02020603050405020304" pitchFamily="18" charset="0"/>
                <a:cs typeface="Times New Roman" panose="02020603050405020304" pitchFamily="18" charset="0"/>
              </a:rPr>
              <a:t>khai</a:t>
            </a:r>
            <a:r>
              <a:rPr lang="en-US" b="1" dirty="0">
                <a:solidFill>
                  <a:srgbClr val="0000FF"/>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621507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0"/>
            <a:ext cx="10802257" cy="740230"/>
          </a:xfrm>
          <a:solidFill>
            <a:srgbClr val="FFC000"/>
          </a:solidFill>
          <a:ln>
            <a:solidFill>
              <a:srgbClr val="00B0F0"/>
            </a:solidFill>
          </a:ln>
        </p:spPr>
        <p:txBody>
          <a:bodyPr>
            <a:normAutofit/>
          </a:bodyPr>
          <a:lstStyle/>
          <a:p>
            <a:pPr algn="ctr"/>
            <a:r>
              <a:rPr lang="en-US" dirty="0" err="1"/>
              <a:t>Ví</a:t>
            </a:r>
            <a:r>
              <a:rPr lang="en-US" dirty="0"/>
              <a:t> </a:t>
            </a:r>
            <a:r>
              <a:rPr lang="en-US" dirty="0" err="1"/>
              <a:t>dụ</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943429"/>
                <a:ext cx="10802257" cy="5233534"/>
              </a:xfrm>
            </p:spPr>
            <p:txBody>
              <a:bodyPr/>
              <a:lstStyle/>
              <a:p>
                <a:r>
                  <a:rPr lang="en-US" dirty="0"/>
                  <a:t>Ta </a:t>
                </a:r>
                <a:r>
                  <a:rPr lang="en-US" dirty="0" err="1"/>
                  <a:t>xét</a:t>
                </a:r>
                <a:r>
                  <a:rPr lang="en-US" dirty="0"/>
                  <a:t> </a:t>
                </a:r>
                <a:r>
                  <a:rPr lang="en-US" dirty="0" err="1"/>
                  <a:t>hàm</a:t>
                </a:r>
                <a:r>
                  <a:rPr lang="en-US" dirty="0"/>
                  <a:t> </a:t>
                </a:r>
                <a:r>
                  <a:rPr lang="en-US" dirty="0" err="1"/>
                  <a:t>biến</a:t>
                </a:r>
                <a:r>
                  <a:rPr lang="en-US" dirty="0"/>
                  <a:t> </a:t>
                </a:r>
                <a:r>
                  <a:rPr lang="en-US" dirty="0" err="1"/>
                  <a:t>đổi</a:t>
                </a:r>
                <a:r>
                  <a:rPr lang="en-US" dirty="0"/>
                  <a:t> </a:t>
                </a:r>
                <a:r>
                  <a:rPr lang="en-US" i="1" dirty="0"/>
                  <a:t>f </a:t>
                </a:r>
                <a:r>
                  <a:rPr lang="en-US" dirty="0" err="1"/>
                  <a:t>với</a:t>
                </a:r>
                <a:r>
                  <a:rPr lang="en-US" dirty="0"/>
                  <a:t> </a:t>
                </a:r>
                <a:r>
                  <a:rPr lang="en-US" dirty="0" err="1"/>
                  <a:t>miền</a:t>
                </a:r>
                <a:r>
                  <a:rPr lang="en-US" dirty="0"/>
                  <a:t> </a:t>
                </a:r>
                <a:r>
                  <a:rPr lang="en-US" dirty="0" err="1"/>
                  <a:t>xác</a:t>
                </a:r>
                <a:r>
                  <a:rPr lang="en-US" dirty="0"/>
                  <a:t> </a:t>
                </a:r>
                <a:r>
                  <a:rPr lang="en-US" dirty="0" err="1"/>
                  <a:t>định</a:t>
                </a:r>
                <a:endParaRPr lang="en-US" dirty="0"/>
              </a:p>
              <a:p>
                <a:pPr marL="0" indent="0">
                  <a:buNone/>
                </a:pPr>
                <a:r>
                  <a:rPr lang="en-US" dirty="0"/>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ậ</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á</m:t>
                        </m:r>
                        <m:r>
                          <a:rPr lang="en-US" b="0" i="1" smtClean="0">
                            <a:latin typeface="Cambria Math" panose="02040503050406030204" pitchFamily="18" charset="0"/>
                          </a:rPr>
                          <m:t>𝑐</m:t>
                        </m:r>
                        <m:r>
                          <a:rPr lang="en-US" b="0" i="1" smtClean="0">
                            <a:latin typeface="Cambria Math" panose="02040503050406030204" pitchFamily="18" charset="0"/>
                          </a:rPr>
                          <m:t> </m:t>
                        </m:r>
                        <m:r>
                          <a:rPr lang="en-US" b="0" i="1" smtClean="0">
                            <a:latin typeface="Cambria Math" panose="02040503050406030204" pitchFamily="18" charset="0"/>
                          </a:rPr>
                          <m:t>𝑐h𝑢</m:t>
                        </m:r>
                        <m:r>
                          <a:rPr lang="en-US" b="0" i="1" smtClean="0">
                            <a:latin typeface="Cambria Math" panose="02040503050406030204" pitchFamily="18" charset="0"/>
                          </a:rPr>
                          <m:t>ỗ</m:t>
                        </m:r>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𝑛h</m:t>
                        </m:r>
                        <m:r>
                          <a:rPr lang="en-US" b="0" i="1" smtClean="0">
                            <a:latin typeface="Cambria Math" panose="02040503050406030204" pitchFamily="18" charset="0"/>
                          </a:rPr>
                          <m:t>ị </m:t>
                        </m:r>
                        <m:r>
                          <a:rPr lang="en-US" b="0" i="1" smtClean="0">
                            <a:latin typeface="Cambria Math" panose="02040503050406030204" pitchFamily="18" charset="0"/>
                          </a:rPr>
                          <m:t>𝑝h</m:t>
                        </m:r>
                        <m:r>
                          <a:rPr lang="en-US" b="0" i="1" smtClean="0">
                            <a:latin typeface="Cambria Math" panose="02040503050406030204" pitchFamily="18" charset="0"/>
                          </a:rPr>
                          <m:t>â</m:t>
                        </m:r>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ó độ </m:t>
                        </m:r>
                        <m:r>
                          <a:rPr lang="en-US" b="0" i="1" smtClean="0">
                            <a:latin typeface="Cambria Math" panose="02040503050406030204" pitchFamily="18" charset="0"/>
                          </a:rPr>
                          <m:t>𝑑</m:t>
                        </m:r>
                        <m:r>
                          <a:rPr lang="en-US" b="0" i="1" smtClean="0">
                            <a:latin typeface="Cambria Math" panose="02040503050406030204" pitchFamily="18" charset="0"/>
                          </a:rPr>
                          <m:t>à</m:t>
                        </m:r>
                        <m:r>
                          <a:rPr lang="en-US" b="0" i="1" smtClean="0">
                            <a:latin typeface="Cambria Math" panose="02040503050406030204" pitchFamily="18" charset="0"/>
                          </a:rPr>
                          <m:t>𝑖</m:t>
                        </m:r>
                        <m:r>
                          <a:rPr lang="en-US" b="0" i="1" smtClean="0">
                            <a:latin typeface="Cambria Math" panose="02040503050406030204" pitchFamily="18" charset="0"/>
                          </a:rPr>
                          <m:t> 3</m:t>
                        </m:r>
                      </m:e>
                    </m:d>
                  </m:oMath>
                </a14:m>
                <a:endParaRPr lang="en-US" dirty="0"/>
              </a:p>
              <a:p>
                <a:pPr marL="0" indent="0">
                  <a:buNone/>
                </a:pPr>
                <a:r>
                  <a:rPr lang="en-US" dirty="0"/>
                  <a:t>*</a:t>
                </a:r>
                <a:r>
                  <a:rPr lang="en-US" dirty="0" err="1"/>
                  <a:t>phép</a:t>
                </a:r>
                <a:r>
                  <a:rPr lang="en-US" dirty="0"/>
                  <a:t> </a:t>
                </a:r>
                <a:r>
                  <a:rPr lang="en-US" dirty="0" err="1"/>
                  <a:t>thế</a:t>
                </a:r>
                <a:r>
                  <a:rPr lang="en-US" dirty="0"/>
                  <a:t>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3</m:t>
                              </m:r>
                            </m:e>
                          </m:mr>
                          <m:mr>
                            <m:e>
                              <m:r>
                                <a:rPr lang="en-US" b="0" i="1" smtClean="0">
                                  <a:latin typeface="Cambria Math" panose="02040503050406030204" pitchFamily="18" charset="0"/>
                                </a:rPr>
                                <m:t>2</m:t>
                              </m:r>
                            </m:e>
                            <m:e>
                              <m:r>
                                <a:rPr lang="en-US" b="0" i="1" smtClean="0">
                                  <a:latin typeface="Cambria Math" panose="02040503050406030204" pitchFamily="18" charset="0"/>
                                </a:rPr>
                                <m:t>1</m:t>
                              </m:r>
                            </m:e>
                            <m:e>
                              <m:r>
                                <a:rPr lang="en-US" b="0" i="1" smtClean="0">
                                  <a:latin typeface="Cambria Math" panose="02040503050406030204" pitchFamily="18" charset="0"/>
                                </a:rPr>
                                <m:t>3</m:t>
                              </m:r>
                            </m:e>
                          </m:mr>
                        </m:m>
                      </m:e>
                    </m:d>
                  </m:oMath>
                </a14:m>
                <a:r>
                  <a:rPr lang="en-US" dirty="0"/>
                  <a:t> (bit 1, bit 2 </a:t>
                </a:r>
                <a:r>
                  <a:rPr lang="en-US" dirty="0" err="1"/>
                  <a:t>đổi</a:t>
                </a:r>
                <a:r>
                  <a:rPr lang="en-US" dirty="0"/>
                  <a:t> </a:t>
                </a:r>
                <a:r>
                  <a:rPr lang="en-US" dirty="0" err="1"/>
                  <a:t>chỗ</a:t>
                </a:r>
                <a:r>
                  <a:rPr lang="en-US" dirty="0"/>
                  <a:t> </a:t>
                </a:r>
                <a:r>
                  <a:rPr lang="en-US" dirty="0" err="1"/>
                  <a:t>cho</a:t>
                </a:r>
                <a:r>
                  <a:rPr lang="en-US" dirty="0"/>
                  <a:t> </a:t>
                </a:r>
                <a:r>
                  <a:rPr lang="en-US" dirty="0" err="1"/>
                  <a:t>nhau</a:t>
                </a:r>
                <a:r>
                  <a:rPr lang="en-US" dirty="0"/>
                  <a:t>, bit 3 </a:t>
                </a:r>
                <a:r>
                  <a:rPr lang="en-US" dirty="0" err="1"/>
                  <a:t>giữa</a:t>
                </a:r>
                <a:r>
                  <a:rPr lang="en-US" dirty="0"/>
                  <a:t> </a:t>
                </a:r>
                <a:r>
                  <a:rPr lang="en-US" dirty="0" err="1"/>
                  <a:t>nguyên</a:t>
                </a:r>
                <a:r>
                  <a:rPr lang="en-US" dirty="0"/>
                  <a:t>)</a:t>
                </a:r>
              </a:p>
              <a:p>
                <a:pPr marL="0" indent="0">
                  <a:buNone/>
                </a:pPr>
                <a:r>
                  <a:rPr lang="en-US" dirty="0"/>
                  <a:t>* Ta </a:t>
                </a:r>
                <a:r>
                  <a:rPr lang="en-US" dirty="0" err="1"/>
                  <a:t>có</a:t>
                </a:r>
                <a:r>
                  <a:rPr lang="en-US" dirty="0"/>
                  <a:t> f </a:t>
                </a:r>
                <a:r>
                  <a:rPr lang="en-US" dirty="0" err="1"/>
                  <a:t>có</a:t>
                </a:r>
                <a:r>
                  <a:rPr lang="en-US" dirty="0"/>
                  <a:t> </a:t>
                </a:r>
                <a:r>
                  <a:rPr lang="en-US" dirty="0" err="1"/>
                  <a:t>tính</a:t>
                </a:r>
                <a:r>
                  <a:rPr lang="en-US" dirty="0"/>
                  <a:t> </a:t>
                </a:r>
                <a:r>
                  <a:rPr lang="en-US" dirty="0" err="1"/>
                  <a:t>chất</a:t>
                </a:r>
                <a:r>
                  <a:rPr lang="en-US" dirty="0"/>
                  <a:t> </a:t>
                </a:r>
                <a:r>
                  <a:rPr lang="en-US" dirty="0" err="1"/>
                  <a:t>đối</a:t>
                </a:r>
                <a:r>
                  <a:rPr lang="en-US" dirty="0"/>
                  <a:t> </a:t>
                </a:r>
                <a:r>
                  <a:rPr lang="en-US" dirty="0" err="1"/>
                  <a:t>hợp</a:t>
                </a:r>
                <a:r>
                  <a:rPr lang="en-US" dirty="0"/>
                  <a:t> (involution), </a:t>
                </a:r>
                <a:r>
                  <a:rPr lang="en-US" dirty="0" err="1"/>
                  <a:t>tức</a:t>
                </a:r>
                <a:r>
                  <a:rPr lang="en-US" dirty="0"/>
                  <a:t> </a:t>
                </a:r>
                <a:r>
                  <a:rPr lang="en-US" dirty="0" err="1"/>
                  <a:t>là</a:t>
                </a:r>
                <a:r>
                  <a:rPr lang="en-US" dirty="0"/>
                  <a:t>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r>
                      <a:rPr lang="en-US" b="0" i="1" smtClean="0">
                        <a:latin typeface="Cambria Math" panose="02040503050406030204" pitchFamily="18" charset="0"/>
                      </a:rPr>
                      <m:t>=</m:t>
                    </m:r>
                    <m:r>
                      <a:rPr lang="en-US" b="0" i="1" smtClean="0">
                        <a:latin typeface="Cambria Math" panose="02040503050406030204" pitchFamily="18" charset="0"/>
                      </a:rPr>
                      <m:t>𝑥</m:t>
                    </m:r>
                  </m:oMath>
                </a14:m>
                <a:endParaRPr lang="en-US" dirty="0"/>
              </a:p>
              <a:p>
                <a:r>
                  <a:rPr lang="en-US" dirty="0" err="1"/>
                  <a:t>Một</a:t>
                </a:r>
                <a:r>
                  <a:rPr lang="en-US" dirty="0"/>
                  <a:t> </a:t>
                </a:r>
                <a:r>
                  <a:rPr lang="en-US" dirty="0" err="1"/>
                  <a:t>số</a:t>
                </a:r>
                <a:r>
                  <a:rPr lang="en-US" dirty="0"/>
                  <a:t> </a:t>
                </a:r>
                <a:r>
                  <a:rPr lang="en-US" dirty="0" err="1"/>
                  <a:t>kết</a:t>
                </a:r>
                <a:r>
                  <a:rPr lang="en-US" dirty="0"/>
                  <a:t> </a:t>
                </a:r>
                <a:r>
                  <a:rPr lang="en-US" dirty="0" err="1"/>
                  <a:t>quả</a:t>
                </a:r>
                <a:r>
                  <a:rPr lang="en-US" dirty="0"/>
                  <a:t>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i="1">
                            <a:latin typeface="Cambria Math" panose="02040503050406030204" pitchFamily="18" charset="0"/>
                          </a:rPr>
                          <m:t>101</m:t>
                        </m:r>
                      </m:e>
                    </m:d>
                    <m:r>
                      <a:rPr lang="en-US" b="0" i="1" smtClean="0">
                        <a:latin typeface="Cambria Math" panose="02040503050406030204" pitchFamily="18" charset="0"/>
                      </a:rPr>
                      <m:t>=011</m:t>
                    </m:r>
                    <m:r>
                      <a:rPr lang="en-US" b="0" i="0" smtClean="0">
                        <a:latin typeface="Cambria Math" panose="02040503050406030204" pitchFamily="18" charset="0"/>
                      </a:rPr>
                      <m:t>; </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010</m:t>
                        </m:r>
                      </m:e>
                    </m:d>
                    <m:r>
                      <a:rPr lang="en-US" b="0" i="1" smtClean="0">
                        <a:latin typeface="Cambria Math" panose="02040503050406030204" pitchFamily="18" charset="0"/>
                      </a:rPr>
                      <m:t>=100</m:t>
                    </m:r>
                  </m:oMath>
                </a14:m>
                <a:r>
                  <a:rPr lang="en-US" dirty="0"/>
                  <a:t>;f(000)=000</a:t>
                </a:r>
              </a:p>
              <a:p>
                <a:endParaRPr lang="en-US" dirty="0"/>
              </a:p>
              <a:p>
                <a:r>
                  <a:rPr lang="en-US" dirty="0"/>
                  <a:t>Bit 1 de </a:t>
                </a:r>
                <a:r>
                  <a:rPr lang="en-US" dirty="0" err="1"/>
                  <a:t>nguyen</a:t>
                </a:r>
                <a:r>
                  <a:rPr lang="en-US" dirty="0"/>
                  <a:t>, 2, 3 </a:t>
                </a:r>
                <a:r>
                  <a:rPr lang="en-US" dirty="0" err="1"/>
                  <a:t>doi</a:t>
                </a:r>
                <a:r>
                  <a:rPr lang="en-US" dirty="0"/>
                  <a:t> </a:t>
                </a:r>
                <a:r>
                  <a:rPr lang="en-US" dirty="0" err="1"/>
                  <a:t>cho</a:t>
                </a:r>
                <a:r>
                  <a:rPr lang="en-US" dirty="0"/>
                  <a:t>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r>
                                <a:rPr lang="en-US" i="1">
                                  <a:latin typeface="Cambria Math" panose="02040503050406030204" pitchFamily="18" charset="0"/>
                                </a:rPr>
                                <m:t>2</m:t>
                              </m:r>
                            </m:e>
                            <m:e>
                              <m:r>
                                <a:rPr lang="en-US" i="1">
                                  <a:latin typeface="Cambria Math" panose="02040503050406030204" pitchFamily="18" charset="0"/>
                                </a:rPr>
                                <m:t>3</m:t>
                              </m:r>
                            </m:e>
                          </m:mr>
                          <m:mr>
                            <m:e>
                              <m:r>
                                <a:rPr lang="en-US" b="0" i="1" smtClean="0">
                                  <a:latin typeface="Cambria Math" panose="02040503050406030204" pitchFamily="18" charset="0"/>
                                </a:rPr>
                                <m:t>1</m:t>
                              </m:r>
                            </m:e>
                            <m:e>
                              <m:r>
                                <a:rPr lang="en-US" b="0" i="1" smtClean="0">
                                  <a:latin typeface="Cambria Math" panose="02040503050406030204" pitchFamily="18" charset="0"/>
                                </a:rPr>
                                <m:t>3</m:t>
                              </m:r>
                            </m:e>
                            <m:e>
                              <m:r>
                                <a:rPr lang="en-US" b="0" i="1" smtClean="0">
                                  <a:latin typeface="Cambria Math" panose="02040503050406030204" pitchFamily="18" charset="0"/>
                                </a:rPr>
                                <m:t>2</m:t>
                              </m:r>
                            </m:e>
                          </m:mr>
                        </m:m>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943429"/>
                <a:ext cx="10802257" cy="5233534"/>
              </a:xfrm>
              <a:blipFill>
                <a:blip r:embed="rId2"/>
                <a:stretch>
                  <a:fillRect l="-1128" t="-1981"/>
                </a:stretch>
              </a:blipFill>
            </p:spPr>
            <p:txBody>
              <a:bodyPr/>
              <a:lstStyle/>
              <a:p>
                <a:r>
                  <a:rPr lang="en-US">
                    <a:noFill/>
                  </a:rPr>
                  <a:t> </a:t>
                </a:r>
              </a:p>
            </p:txBody>
          </p:sp>
        </mc:Fallback>
      </mc:AlternateContent>
    </p:spTree>
    <p:extLst>
      <p:ext uri="{BB962C8B-B14F-4D97-AF65-F5344CB8AC3E}">
        <p14:creationId xmlns:p14="http://schemas.microsoft.com/office/powerpoint/2010/main" val="3526577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845800" cy="986971"/>
          </a:xfrm>
          <a:solidFill>
            <a:srgbClr val="FFC000"/>
          </a:solidFill>
        </p:spPr>
        <p:txBody>
          <a:bodyPr>
            <a:normAutofit fontScale="90000"/>
          </a:bodyPr>
          <a:lstStyle/>
          <a:p>
            <a:r>
              <a:rPr lang="en-US" b="1" dirty="0">
                <a:latin typeface="Times New Roman" panose="02020603050405020304" pitchFamily="18" charset="0"/>
                <a:cs typeface="Times New Roman" panose="02020603050405020304" pitchFamily="18" charset="0"/>
              </a:rPr>
              <a:t>3.3.4. </a:t>
            </a:r>
            <a:r>
              <a:rPr lang="en-US" b="1" dirty="0" err="1">
                <a:latin typeface="Times New Roman" panose="02020603050405020304" pitchFamily="18" charset="0"/>
                <a:cs typeface="Times New Roman" panose="02020603050405020304" pitchFamily="18" charset="0"/>
              </a:rPr>
              <a:t>Một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số</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vấn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đề</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xung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quanh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toán</a:t>
            </a:r>
            <a:r>
              <a:rPr lang="en-US" b="1" dirty="0">
                <a:latin typeface="Times New Roman" panose="02020603050405020304" pitchFamily="18" charset="0"/>
                <a:cs typeface="Times New Roman" panose="02020603050405020304" pitchFamily="18" charset="0"/>
              </a:rPr>
              <a:t> RSA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a. </a:t>
                </a:r>
                <a:r>
                  <a:rPr lang="en-US" dirty="0" err="1"/>
                  <a:t>Vấn</a:t>
                </a:r>
                <a:r>
                  <a:rPr lang="en-US" dirty="0"/>
                  <a:t> </a:t>
                </a:r>
                <a:r>
                  <a:rPr lang="en-US" dirty="0" err="1"/>
                  <a:t>đề</a:t>
                </a:r>
                <a:r>
                  <a:rPr lang="en-US" dirty="0"/>
                  <a:t> </a:t>
                </a:r>
                <a:r>
                  <a:rPr lang="en-US" dirty="0" err="1"/>
                  <a:t>chọn</a:t>
                </a:r>
                <a:r>
                  <a:rPr lang="en-US" dirty="0"/>
                  <a:t> </a:t>
                </a:r>
                <a14:m>
                  <m:oMath xmlns:m="http://schemas.openxmlformats.org/officeDocument/2006/math">
                    <m:r>
                      <a:rPr lang="en-US" b="0" i="1" smtClean="0">
                        <a:latin typeface="Cambria Math" panose="02040503050406030204" pitchFamily="18" charset="0"/>
                      </a:rPr>
                      <m:t>𝑝</m:t>
                    </m:r>
                  </m:oMath>
                </a14:m>
                <a:r>
                  <a:rPr lang="en-US" dirty="0"/>
                  <a:t> </a:t>
                </a:r>
                <a:r>
                  <a:rPr lang="en-US" dirty="0" err="1"/>
                  <a:t>và</a:t>
                </a:r>
                <a:r>
                  <a:rPr lang="en-US" dirty="0"/>
                  <a:t> </a:t>
                </a:r>
                <a14:m>
                  <m:oMath xmlns:m="http://schemas.openxmlformats.org/officeDocument/2006/math">
                    <m:r>
                      <a:rPr lang="en-US" b="0" i="1" smtClean="0">
                        <a:latin typeface="Cambria Math" panose="02040503050406030204" pitchFamily="18" charset="0"/>
                      </a:rPr>
                      <m:t>𝑞</m:t>
                    </m:r>
                  </m:oMath>
                </a14:m>
                <a:r>
                  <a:rPr lang="en-US" dirty="0"/>
                  <a:t>:</a:t>
                </a:r>
              </a:p>
              <a:p>
                <a:pPr marL="0" indent="0">
                  <a:buNone/>
                </a:pPr>
                <a:r>
                  <a:rPr lang="en-US" dirty="0"/>
                  <a:t>+ </a:t>
                </a:r>
                <a14:m>
                  <m:oMath xmlns:m="http://schemas.openxmlformats.org/officeDocument/2006/math">
                    <m:r>
                      <a:rPr lang="en-US" i="1">
                        <a:latin typeface="Cambria Math" panose="02040503050406030204" pitchFamily="18" charset="0"/>
                      </a:rPr>
                      <m:t>𝑝</m:t>
                    </m:r>
                  </m:oMath>
                </a14:m>
                <a:r>
                  <a:rPr lang="en-US" dirty="0"/>
                  <a:t> </a:t>
                </a:r>
                <a:r>
                  <a:rPr lang="en-US" dirty="0" err="1"/>
                  <a:t>và</a:t>
                </a:r>
                <a:r>
                  <a:rPr lang="en-US" dirty="0"/>
                  <a:t> </a:t>
                </a:r>
                <a14:m>
                  <m:oMath xmlns:m="http://schemas.openxmlformats.org/officeDocument/2006/math">
                    <m:r>
                      <a:rPr lang="en-US" i="1">
                        <a:latin typeface="Cambria Math" panose="02040503050406030204" pitchFamily="18" charset="0"/>
                      </a:rPr>
                      <m:t>𝑞</m:t>
                    </m:r>
                  </m:oMath>
                </a14:m>
                <a:r>
                  <a:rPr lang="en-US" dirty="0"/>
                  <a:t> </a:t>
                </a:r>
                <a:r>
                  <a:rPr lang="en-US" dirty="0" err="1"/>
                  <a:t>là</a:t>
                </a:r>
                <a:r>
                  <a:rPr lang="en-US" dirty="0"/>
                  <a:t> </a:t>
                </a:r>
                <a:r>
                  <a:rPr lang="en-US" dirty="0" err="1"/>
                  <a:t>những</a:t>
                </a:r>
                <a:r>
                  <a:rPr lang="en-US" dirty="0"/>
                  <a:t> </a:t>
                </a:r>
                <a:r>
                  <a:rPr lang="en-US" dirty="0" err="1"/>
                  <a:t>số</a:t>
                </a:r>
                <a:r>
                  <a:rPr lang="en-US" dirty="0"/>
                  <a:t> </a:t>
                </a:r>
                <a:r>
                  <a:rPr lang="en-US" dirty="0" err="1"/>
                  <a:t>nguyên</a:t>
                </a:r>
                <a:r>
                  <a:rPr lang="en-US" dirty="0"/>
                  <a:t> </a:t>
                </a:r>
                <a:r>
                  <a:rPr lang="en-US" dirty="0" err="1"/>
                  <a:t>tố</a:t>
                </a:r>
                <a:r>
                  <a:rPr lang="en-US" dirty="0"/>
                  <a:t> </a:t>
                </a:r>
                <a:r>
                  <a:rPr lang="en-US" dirty="0" err="1"/>
                  <a:t>lớn</a:t>
                </a:r>
                <a:r>
                  <a:rPr lang="en-US" dirty="0"/>
                  <a:t>, </a:t>
                </a:r>
                <a:r>
                  <a:rPr lang="en-US" dirty="0" err="1"/>
                  <a:t>ít</a:t>
                </a:r>
                <a:r>
                  <a:rPr lang="en-US" dirty="0"/>
                  <a:t> </a:t>
                </a:r>
                <a:r>
                  <a:rPr lang="en-US" dirty="0" err="1"/>
                  <a:t>nhất</a:t>
                </a:r>
                <a:r>
                  <a:rPr lang="en-US" dirty="0"/>
                  <a:t> </a:t>
                </a:r>
                <a:r>
                  <a:rPr lang="en-US" dirty="0" err="1"/>
                  <a:t>là</a:t>
                </a:r>
                <a:r>
                  <a:rPr lang="en-US" dirty="0"/>
                  <a:t> </a:t>
                </a:r>
                <a:r>
                  <a:rPr lang="en-US" dirty="0" err="1"/>
                  <a:t>cỡ</a:t>
                </a:r>
                <a:r>
                  <a:rPr lang="en-US" dirty="0"/>
                  <a:t> </a:t>
                </a:r>
                <a:r>
                  <a:rPr lang="en-US" i="1" dirty="0"/>
                  <a:t>100</a:t>
                </a:r>
                <a:r>
                  <a:rPr lang="en-US" dirty="0"/>
                  <a:t> </a:t>
                </a:r>
                <a:r>
                  <a:rPr lang="en-US" dirty="0" err="1"/>
                  <a:t>chữ</a:t>
                </a:r>
                <a:r>
                  <a:rPr lang="en-US" dirty="0"/>
                  <a:t> </a:t>
                </a:r>
                <a:r>
                  <a:rPr lang="en-US" dirty="0" err="1"/>
                  <a:t>số</a:t>
                </a:r>
                <a:endParaRPr lang="en-US" dirty="0"/>
              </a:p>
              <a:p>
                <a:pPr marL="0" indent="0">
                  <a:buNone/>
                </a:pPr>
                <a:r>
                  <a:rPr lang="en-US" dirty="0"/>
                  <a:t>+ </a:t>
                </a:r>
                <a14:m>
                  <m:oMath xmlns:m="http://schemas.openxmlformats.org/officeDocument/2006/math">
                    <m:r>
                      <a:rPr lang="en-US" i="1">
                        <a:latin typeface="Cambria Math" panose="02040503050406030204" pitchFamily="18" charset="0"/>
                      </a:rPr>
                      <m:t>𝑝</m:t>
                    </m:r>
                  </m:oMath>
                </a14:m>
                <a:r>
                  <a:rPr lang="en-US" dirty="0"/>
                  <a:t> </a:t>
                </a:r>
                <a:r>
                  <a:rPr lang="en-US" dirty="0" err="1"/>
                  <a:t>và</a:t>
                </a:r>
                <a:r>
                  <a:rPr lang="en-US" dirty="0"/>
                  <a:t> </a:t>
                </a:r>
                <a14:m>
                  <m:oMath xmlns:m="http://schemas.openxmlformats.org/officeDocument/2006/math">
                    <m:r>
                      <a:rPr lang="en-US" i="1">
                        <a:latin typeface="Cambria Math" panose="02040503050406030204" pitchFamily="18" charset="0"/>
                      </a:rPr>
                      <m:t>𝑞</m:t>
                    </m:r>
                  </m:oMath>
                </a14:m>
                <a:r>
                  <a:rPr lang="en-US" dirty="0"/>
                  <a:t> phải </a:t>
                </a:r>
                <a:r>
                  <a:rPr lang="en-US" dirty="0" err="1"/>
                  <a:t>lớn</a:t>
                </a:r>
                <a:r>
                  <a:rPr lang="en-US" dirty="0"/>
                  <a:t> </a:t>
                </a:r>
                <a:r>
                  <a:rPr lang="en-US" dirty="0" err="1"/>
                  <a:t>cỡ</a:t>
                </a:r>
                <a:r>
                  <a:rPr lang="en-US" dirty="0"/>
                  <a:t> </a:t>
                </a:r>
                <a:r>
                  <a:rPr lang="en-US" dirty="0" err="1"/>
                  <a:t>xấp</a:t>
                </a:r>
                <a:r>
                  <a:rPr lang="en-US" dirty="0"/>
                  <a:t> </a:t>
                </a:r>
                <a:r>
                  <a:rPr lang="en-US" dirty="0" err="1"/>
                  <a:t>xỉ</a:t>
                </a:r>
                <a:r>
                  <a:rPr lang="en-US" dirty="0"/>
                  <a:t> </a:t>
                </a:r>
                <a:r>
                  <a:rPr lang="en-US" dirty="0" err="1"/>
                  <a:t>nhau</a:t>
                </a:r>
                <a:r>
                  <a:rPr lang="en-US" dirty="0"/>
                  <a:t> (</a:t>
                </a:r>
                <a:r>
                  <a:rPr lang="en-US" dirty="0" err="1"/>
                  <a:t>về</a:t>
                </a:r>
                <a:r>
                  <a:rPr lang="en-US" dirty="0"/>
                  <a:t> </a:t>
                </a:r>
                <a:r>
                  <a:rPr lang="en-US" dirty="0" err="1"/>
                  <a:t>độ</a:t>
                </a:r>
                <a:r>
                  <a:rPr lang="en-US" dirty="0"/>
                  <a:t> </a:t>
                </a:r>
                <a:r>
                  <a:rPr lang="en-US" dirty="0" err="1"/>
                  <a:t>dài</a:t>
                </a:r>
                <a:r>
                  <a:rPr lang="en-US" dirty="0"/>
                  <a:t> </a:t>
                </a:r>
                <a:r>
                  <a:rPr lang="en-US" dirty="0" err="1"/>
                  <a:t>cùng</a:t>
                </a:r>
                <a:r>
                  <a:rPr lang="en-US" dirty="0"/>
                  <a:t> 100 </a:t>
                </a:r>
                <a:r>
                  <a:rPr lang="en-US" dirty="0" err="1"/>
                  <a:t>chữ</a:t>
                </a:r>
                <a:r>
                  <a:rPr lang="en-US" dirty="0"/>
                  <a:t> </a:t>
                </a:r>
                <a:r>
                  <a:rPr lang="en-US" dirty="0" err="1"/>
                  <a:t>số</a:t>
                </a:r>
                <a:r>
                  <a:rPr lang="en-US" dirty="0"/>
                  <a:t> </a:t>
                </a:r>
                <a:r>
                  <a:rPr lang="en-US" dirty="0" err="1"/>
                  <a:t>chẳng</a:t>
                </a:r>
                <a:r>
                  <a:rPr lang="en-US" dirty="0"/>
                  <a:t> </a:t>
                </a:r>
                <a:r>
                  <a:rPr lang="en-US" dirty="0" err="1"/>
                  <a:t>hạn</a:t>
                </a:r>
                <a:r>
                  <a:rPr lang="en-US" dirty="0"/>
                  <a:t>)</a:t>
                </a:r>
              </a:p>
              <a:p>
                <a:pPr marL="0" indent="0">
                  <a:buNone/>
                </a:pPr>
                <a:r>
                  <a:rPr lang="en-US" dirty="0"/>
                  <a:t>b. </a:t>
                </a:r>
                <a:r>
                  <a:rPr lang="en-US" dirty="0" err="1"/>
                  <a:t>Vấn</a:t>
                </a:r>
                <a:r>
                  <a:rPr lang="en-US" dirty="0"/>
                  <a:t> </a:t>
                </a:r>
                <a:r>
                  <a:rPr lang="en-US" dirty="0" err="1"/>
                  <a:t>đề</a:t>
                </a:r>
                <a:r>
                  <a:rPr lang="en-US" dirty="0"/>
                  <a:t> </a:t>
                </a:r>
                <a:r>
                  <a:rPr lang="en-US" dirty="0" err="1"/>
                  <a:t>tìm</a:t>
                </a:r>
                <a:r>
                  <a:rPr lang="en-US" dirty="0"/>
                  <a:t> </a:t>
                </a:r>
                <a:r>
                  <a:rPr lang="en-US" dirty="0" err="1"/>
                  <a:t>số</a:t>
                </a:r>
                <a:r>
                  <a:rPr lang="en-US" dirty="0"/>
                  <a:t> </a:t>
                </a:r>
                <a:r>
                  <a:rPr lang="en-US" dirty="0" err="1"/>
                  <a:t>nguyên</a:t>
                </a:r>
                <a:r>
                  <a:rPr lang="en-US" dirty="0"/>
                  <a:t> </a:t>
                </a:r>
                <a:r>
                  <a:rPr lang="en-US" dirty="0" err="1"/>
                  <a:t>tố</a:t>
                </a:r>
                <a:r>
                  <a:rPr lang="en-US" dirty="0"/>
                  <a:t> </a:t>
                </a:r>
                <a:r>
                  <a:rPr lang="en-US" dirty="0" err="1"/>
                  <a:t>lớn</a:t>
                </a:r>
                <a:r>
                  <a:rPr lang="en-US" dirty="0"/>
                  <a:t>: </a:t>
                </a:r>
              </a:p>
              <a:p>
                <a:pPr marL="0" indent="0">
                  <a:buNone/>
                </a:pPr>
                <a:r>
                  <a:rPr lang="en-US" dirty="0"/>
                  <a:t> + b1: </a:t>
                </a:r>
                <a:r>
                  <a:rPr lang="en-US" dirty="0" err="1"/>
                  <a:t>Chọn</a:t>
                </a:r>
                <a:r>
                  <a:rPr lang="en-US" dirty="0"/>
                  <a:t> </a:t>
                </a:r>
                <a:r>
                  <a:rPr lang="en-US" dirty="0" err="1"/>
                  <a:t>một</a:t>
                </a:r>
                <a:r>
                  <a:rPr lang="en-US" dirty="0"/>
                  <a:t> </a:t>
                </a:r>
                <a:r>
                  <a:rPr lang="en-US" dirty="0" err="1"/>
                  <a:t>số</a:t>
                </a:r>
                <a:r>
                  <a:rPr lang="en-US" dirty="0"/>
                  <a:t> </a:t>
                </a:r>
                <a:r>
                  <a:rPr lang="en-US" dirty="0" err="1"/>
                  <a:t>ngẫu</a:t>
                </a:r>
                <a:r>
                  <a:rPr lang="en-US" dirty="0"/>
                  <a:t> </a:t>
                </a:r>
                <a:r>
                  <a:rPr lang="en-US" dirty="0" err="1"/>
                  <a:t>nhiên</a:t>
                </a:r>
                <a:r>
                  <a:rPr lang="en-US" dirty="0"/>
                  <a:t> p </a:t>
                </a:r>
                <a:r>
                  <a:rPr lang="en-US" dirty="0" err="1"/>
                  <a:t>nằm</a:t>
                </a:r>
                <a:r>
                  <a:rPr lang="en-US" dirty="0"/>
                  <a:t> </a:t>
                </a:r>
                <a:r>
                  <a:rPr lang="en-US" dirty="0" err="1"/>
                  <a:t>trong</a:t>
                </a:r>
                <a:r>
                  <a:rPr lang="en-US" dirty="0"/>
                  <a:t> </a:t>
                </a:r>
                <a:r>
                  <a:rPr lang="en-US" dirty="0" err="1"/>
                  <a:t>một</a:t>
                </a:r>
                <a:r>
                  <a:rPr lang="en-US" dirty="0"/>
                  <a:t> </a:t>
                </a:r>
                <a:r>
                  <a:rPr lang="en-US" dirty="0" err="1"/>
                  <a:t>khoảng</a:t>
                </a:r>
                <a:r>
                  <a:rPr lang="en-US" dirty="0"/>
                  <a:t> </a:t>
                </a:r>
                <a:r>
                  <a:rPr lang="en-US" dirty="0" err="1"/>
                  <a:t>có</a:t>
                </a:r>
                <a:r>
                  <a:rPr lang="en-US" dirty="0"/>
                  <a:t> </a:t>
                </a:r>
                <a:r>
                  <a:rPr lang="en-US" dirty="0" err="1"/>
                  <a:t>độ</a:t>
                </a:r>
                <a:r>
                  <a:rPr lang="en-US" dirty="0"/>
                  <a:t> </a:t>
                </a:r>
                <a:r>
                  <a:rPr lang="en-US" dirty="0" err="1"/>
                  <a:t>lớn</a:t>
                </a:r>
                <a:r>
                  <a:rPr lang="en-US" dirty="0"/>
                  <a:t> </a:t>
                </a:r>
                <a:r>
                  <a:rPr lang="en-US" dirty="0" err="1"/>
                  <a:t>yêu</a:t>
                </a:r>
                <a:r>
                  <a:rPr lang="en-US" dirty="0"/>
                  <a:t> </a:t>
                </a:r>
                <a:r>
                  <a:rPr lang="en-US" dirty="0" err="1"/>
                  <a:t>cầu</a:t>
                </a:r>
                <a:r>
                  <a:rPr lang="en-US" dirty="0"/>
                  <a:t> (</a:t>
                </a:r>
                <a:r>
                  <a:rPr lang="en-US" dirty="0" err="1"/>
                  <a:t>tính</a:t>
                </a:r>
                <a:r>
                  <a:rPr lang="en-US" dirty="0"/>
                  <a:t> </a:t>
                </a:r>
                <a:r>
                  <a:rPr lang="en-US" dirty="0" err="1"/>
                  <a:t>theo</a:t>
                </a:r>
                <a:r>
                  <a:rPr lang="en-US" dirty="0"/>
                  <a:t> bit).</a:t>
                </a:r>
              </a:p>
              <a:p>
                <a:pPr marL="0" indent="0">
                  <a:buNone/>
                </a:pPr>
                <a:r>
                  <a:rPr lang="en-US" dirty="0"/>
                  <a:t>+ b2: </a:t>
                </a:r>
                <a:r>
                  <a:rPr lang="en-US" dirty="0" err="1"/>
                  <a:t>Kiểm</a:t>
                </a:r>
                <a:r>
                  <a:rPr lang="en-US" dirty="0"/>
                  <a:t> </a:t>
                </a:r>
                <a:r>
                  <a:rPr lang="en-US" dirty="0" err="1"/>
                  <a:t>tra</a:t>
                </a:r>
                <a:r>
                  <a:rPr lang="en-US" dirty="0"/>
                  <a:t> </a:t>
                </a:r>
                <a:r>
                  <a:rPr lang="en-US" dirty="0" err="1"/>
                  <a:t>tính</a:t>
                </a:r>
                <a:r>
                  <a:rPr lang="en-US" dirty="0"/>
                  <a:t> </a:t>
                </a:r>
                <a:r>
                  <a:rPr lang="en-US" dirty="0" err="1"/>
                  <a:t>nguyên</a:t>
                </a:r>
                <a:r>
                  <a:rPr lang="en-US" dirty="0"/>
                  <a:t> </a:t>
                </a:r>
                <a:r>
                  <a:rPr lang="en-US" dirty="0" err="1"/>
                  <a:t>tố</a:t>
                </a:r>
                <a:r>
                  <a:rPr lang="en-US" dirty="0"/>
                  <a:t> </a:t>
                </a:r>
                <a:r>
                  <a:rPr lang="en-US" dirty="0" err="1"/>
                  <a:t>của</a:t>
                </a:r>
                <a:r>
                  <a:rPr lang="en-US" dirty="0"/>
                  <a:t> p, </a:t>
                </a:r>
                <a:r>
                  <a:rPr lang="en-US" dirty="0" err="1"/>
                  <a:t>nếu</a:t>
                </a:r>
                <a:r>
                  <a:rPr lang="en-US" dirty="0"/>
                  <a:t> p </a:t>
                </a:r>
                <a:r>
                  <a:rPr lang="en-US" dirty="0" err="1"/>
                  <a:t>là</a:t>
                </a:r>
                <a:r>
                  <a:rPr lang="en-US" dirty="0"/>
                  <a:t> </a:t>
                </a:r>
                <a:r>
                  <a:rPr lang="en-US" dirty="0" err="1"/>
                  <a:t>số</a:t>
                </a:r>
                <a:r>
                  <a:rPr lang="en-US" dirty="0"/>
                  <a:t> </a:t>
                </a:r>
                <a:r>
                  <a:rPr lang="en-US" dirty="0" err="1"/>
                  <a:t>nguyên</a:t>
                </a:r>
                <a:r>
                  <a:rPr lang="en-US" dirty="0"/>
                  <a:t> </a:t>
                </a:r>
                <a:r>
                  <a:rPr lang="en-US" dirty="0" err="1"/>
                  <a:t>tố</a:t>
                </a:r>
                <a:r>
                  <a:rPr lang="en-US" dirty="0"/>
                  <a:t> </a:t>
                </a:r>
                <a:r>
                  <a:rPr lang="en-US" dirty="0" err="1"/>
                  <a:t>thì</a:t>
                </a:r>
                <a:r>
                  <a:rPr lang="en-US" dirty="0"/>
                  <a:t> </a:t>
                </a:r>
                <a:r>
                  <a:rPr lang="en-US" dirty="0" err="1"/>
                  <a:t>dừng</a:t>
                </a:r>
                <a:r>
                  <a:rPr lang="en-US" dirty="0"/>
                  <a:t> </a:t>
                </a:r>
                <a:r>
                  <a:rPr lang="en-US" dirty="0" err="1"/>
                  <a:t>lại</a:t>
                </a:r>
                <a:r>
                  <a:rPr lang="en-US" dirty="0"/>
                  <a:t>, </a:t>
                </a:r>
                <a:r>
                  <a:rPr lang="en-US" dirty="0" err="1"/>
                  <a:t>nếu</a:t>
                </a:r>
                <a:r>
                  <a:rPr lang="en-US" dirty="0"/>
                  <a:t> </a:t>
                </a:r>
                <a:r>
                  <a:rPr lang="en-US" dirty="0" err="1"/>
                  <a:t>không</a:t>
                </a:r>
                <a:r>
                  <a:rPr lang="en-US" dirty="0"/>
                  <a:t> </a:t>
                </a:r>
                <a:r>
                  <a:rPr lang="en-US" dirty="0" err="1"/>
                  <a:t>thì</a:t>
                </a:r>
                <a:r>
                  <a:rPr lang="en-US" dirty="0"/>
                  <a:t> quay </a:t>
                </a:r>
                <a:r>
                  <a:rPr lang="en-US" dirty="0" err="1"/>
                  <a:t>lại</a:t>
                </a:r>
                <a:r>
                  <a:rPr lang="en-US" dirty="0"/>
                  <a:t> </a:t>
                </a:r>
                <a:r>
                  <a:rPr lang="en-US" dirty="0" err="1"/>
                  <a:t>bước</a:t>
                </a:r>
                <a:r>
                  <a:rPr lang="en-US" dirty="0"/>
                  <a:t> 1. </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29595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27314"/>
          </a:xfrm>
          <a:solidFill>
            <a:srgbClr val="FFC000"/>
          </a:solidFill>
        </p:spPr>
        <p:txBody>
          <a:bodyPr>
            <a:noAutofit/>
          </a:bodyPr>
          <a:lstStyle/>
          <a:p>
            <a:pPr algn="ctr"/>
            <a:r>
              <a:rPr lang="en-US" sz="4800" b="1" dirty="0"/>
              <a:t>3.3.5. </a:t>
            </a:r>
            <a:r>
              <a:rPr lang="en-US" sz="4800" b="1" dirty="0" err="1"/>
              <a:t>Điểm</a:t>
            </a:r>
            <a:r>
              <a:rPr lang="en-US" sz="4800" b="1" dirty="0"/>
              <a:t> </a:t>
            </a:r>
            <a:r>
              <a:rPr lang="en-US" sz="4800" b="1" dirty="0" err="1"/>
              <a:t>yếu</a:t>
            </a:r>
            <a:r>
              <a:rPr lang="en-US" sz="4800" b="1" dirty="0"/>
              <a:t> </a:t>
            </a:r>
            <a:r>
              <a:rPr lang="en-US" sz="4800" b="1" dirty="0" err="1"/>
              <a:t>của</a:t>
            </a:r>
            <a:r>
              <a:rPr lang="en-US" sz="4800" b="1" dirty="0"/>
              <a:t> </a:t>
            </a:r>
            <a:r>
              <a:rPr lang="en-US" sz="4800" b="1" dirty="0" err="1"/>
              <a:t>thuật</a:t>
            </a:r>
            <a:r>
              <a:rPr lang="en-US" sz="4800" b="1" dirty="0"/>
              <a:t> </a:t>
            </a:r>
            <a:r>
              <a:rPr lang="en-US" sz="4800" b="1" dirty="0" err="1"/>
              <a:t>toán</a:t>
            </a:r>
            <a:r>
              <a:rPr lang="en-US" sz="4800" b="1" dirty="0"/>
              <a:t> RSA</a:t>
            </a:r>
          </a:p>
        </p:txBody>
      </p:sp>
      <p:sp>
        <p:nvSpPr>
          <p:cNvPr id="3" name="Content Placeholder 2"/>
          <p:cNvSpPr>
            <a:spLocks noGrp="1"/>
          </p:cNvSpPr>
          <p:nvPr>
            <p:ph idx="1"/>
          </p:nvPr>
        </p:nvSpPr>
        <p:spPr>
          <a:xfrm>
            <a:off x="838200" y="1190171"/>
            <a:ext cx="10515600" cy="4986792"/>
          </a:xfrm>
        </p:spPr>
        <p:txBody>
          <a:bodyPr>
            <a:normAutofit lnSpcReduction="10000"/>
          </a:bodyPr>
          <a:lstStyle/>
          <a:p>
            <a:r>
              <a:rPr lang="en-US" dirty="0" err="1"/>
              <a:t>Trong</a:t>
            </a:r>
            <a:r>
              <a:rPr lang="en-US" dirty="0"/>
              <a:t> </a:t>
            </a:r>
            <a:r>
              <a:rPr lang="en-US" dirty="0" err="1"/>
              <a:t>hệ</a:t>
            </a:r>
            <a:r>
              <a:rPr lang="en-US" dirty="0"/>
              <a:t> RSA, </a:t>
            </a:r>
            <a:r>
              <a:rPr lang="en-US" dirty="0" err="1"/>
              <a:t>không</a:t>
            </a:r>
            <a:r>
              <a:rPr lang="en-US" dirty="0"/>
              <a:t> </a:t>
            </a:r>
            <a:r>
              <a:rPr lang="en-US" dirty="0" err="1"/>
              <a:t>phải</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thông</a:t>
            </a:r>
            <a:r>
              <a:rPr lang="en-US" dirty="0"/>
              <a:t> tin </a:t>
            </a:r>
            <a:r>
              <a:rPr lang="en-US" dirty="0" err="1"/>
              <a:t>đều</a:t>
            </a:r>
            <a:r>
              <a:rPr lang="en-US" dirty="0"/>
              <a:t> </a:t>
            </a:r>
            <a:r>
              <a:rPr lang="en-US" dirty="0" err="1"/>
              <a:t>được</a:t>
            </a:r>
            <a:r>
              <a:rPr lang="en-US" dirty="0"/>
              <a:t> </a:t>
            </a:r>
            <a:r>
              <a:rPr lang="en-US" dirty="0" err="1"/>
              <a:t>che</a:t>
            </a:r>
            <a:r>
              <a:rPr lang="en-US" dirty="0"/>
              <a:t> </a:t>
            </a:r>
            <a:r>
              <a:rPr lang="en-US" dirty="0" err="1"/>
              <a:t>dấu</a:t>
            </a:r>
            <a:r>
              <a:rPr lang="en-US" dirty="0"/>
              <a:t> </a:t>
            </a:r>
            <a:r>
              <a:rPr lang="en-US" dirty="0" err="1"/>
              <a:t>tốt</a:t>
            </a:r>
            <a:r>
              <a:rPr lang="en-US" dirty="0"/>
              <a:t>, </a:t>
            </a:r>
            <a:r>
              <a:rPr lang="en-US" dirty="0" err="1"/>
              <a:t>tức</a:t>
            </a:r>
            <a:r>
              <a:rPr lang="en-US" dirty="0"/>
              <a:t> </a:t>
            </a:r>
            <a:r>
              <a:rPr lang="en-US" dirty="0" err="1"/>
              <a:t>là</a:t>
            </a:r>
            <a:r>
              <a:rPr lang="en-US" dirty="0"/>
              <a:t> </a:t>
            </a:r>
            <a:r>
              <a:rPr lang="en-US" dirty="0" err="1"/>
              <a:t>mọi</a:t>
            </a:r>
            <a:r>
              <a:rPr lang="en-US" dirty="0"/>
              <a:t> </a:t>
            </a:r>
            <a:r>
              <a:rPr lang="en-US" dirty="0" err="1"/>
              <a:t>khóa</a:t>
            </a:r>
            <a:r>
              <a:rPr lang="en-US" dirty="0"/>
              <a:t> </a:t>
            </a:r>
            <a:r>
              <a:rPr lang="en-US" dirty="0" err="1"/>
              <a:t>đều</a:t>
            </a:r>
            <a:r>
              <a:rPr lang="en-US" dirty="0"/>
              <a:t> </a:t>
            </a:r>
            <a:r>
              <a:rPr lang="en-US" dirty="0" err="1"/>
              <a:t>tốt</a:t>
            </a:r>
            <a:r>
              <a:rPr lang="en-US" dirty="0"/>
              <a:t> </a:t>
            </a:r>
            <a:r>
              <a:rPr lang="en-US" dirty="0" err="1"/>
              <a:t>và</a:t>
            </a:r>
            <a:r>
              <a:rPr lang="en-US" dirty="0"/>
              <a:t> </a:t>
            </a:r>
            <a:r>
              <a:rPr lang="en-US" dirty="0" err="1"/>
              <a:t>làm</a:t>
            </a:r>
            <a:r>
              <a:rPr lang="en-US" dirty="0"/>
              <a:t> </a:t>
            </a:r>
            <a:r>
              <a:rPr lang="en-US" dirty="0" err="1"/>
              <a:t>bản</a:t>
            </a:r>
            <a:r>
              <a:rPr lang="en-US" dirty="0"/>
              <a:t> </a:t>
            </a:r>
            <a:r>
              <a:rPr lang="en-US" dirty="0" err="1"/>
              <a:t>rõ</a:t>
            </a:r>
            <a:r>
              <a:rPr lang="en-US" dirty="0"/>
              <a:t> </a:t>
            </a:r>
            <a:r>
              <a:rPr lang="en-US" dirty="0" err="1"/>
              <a:t>thay</a:t>
            </a:r>
            <a:r>
              <a:rPr lang="en-US" dirty="0"/>
              <a:t> </a:t>
            </a:r>
            <a:r>
              <a:rPr lang="en-US" dirty="0" err="1"/>
              <a:t>đổi</a:t>
            </a:r>
            <a:r>
              <a:rPr lang="en-US" dirty="0"/>
              <a:t> </a:t>
            </a:r>
            <a:r>
              <a:rPr lang="en-US" dirty="0" err="1"/>
              <a:t>hoàn</a:t>
            </a:r>
            <a:r>
              <a:rPr lang="en-US" dirty="0"/>
              <a:t> </a:t>
            </a:r>
            <a:r>
              <a:rPr lang="en-US" dirty="0" err="1"/>
              <a:t>toàn</a:t>
            </a:r>
            <a:r>
              <a:rPr lang="en-US" dirty="0"/>
              <a:t>.</a:t>
            </a:r>
          </a:p>
          <a:p>
            <a:pPr marL="0" indent="0">
              <a:buNone/>
            </a:pPr>
            <a:r>
              <a:rPr lang="en-US" dirty="0" err="1"/>
              <a:t>Ví</a:t>
            </a:r>
            <a:r>
              <a:rPr lang="en-US" dirty="0"/>
              <a:t> </a:t>
            </a:r>
            <a:r>
              <a:rPr lang="en-US" dirty="0" err="1"/>
              <a:t>dụ</a:t>
            </a:r>
            <a:r>
              <a:rPr lang="en-US" dirty="0"/>
              <a:t>:  </a:t>
            </a:r>
            <a:r>
              <a:rPr lang="en-US" dirty="0" err="1"/>
              <a:t>Với</a:t>
            </a:r>
            <a:r>
              <a:rPr lang="en-US" dirty="0"/>
              <a:t> n = 35 = 5*7; m = 4*6 = 24.</a:t>
            </a:r>
          </a:p>
          <a:p>
            <a:pPr marL="0" indent="0">
              <a:buNone/>
            </a:pPr>
            <a:r>
              <a:rPr lang="en-US" dirty="0"/>
              <a:t>e = 17</a:t>
            </a:r>
          </a:p>
          <a:p>
            <a:pPr marL="0" indent="0">
              <a:buNone/>
            </a:pPr>
            <a:r>
              <a:rPr lang="en-US" dirty="0" err="1"/>
              <a:t>Thì</a:t>
            </a:r>
            <a:r>
              <a:rPr lang="en-US" dirty="0"/>
              <a:t> </a:t>
            </a:r>
            <a:r>
              <a:rPr lang="en-US" dirty="0" err="1"/>
              <a:t>có</a:t>
            </a:r>
            <a:r>
              <a:rPr lang="en-US" dirty="0"/>
              <a:t> </a:t>
            </a:r>
            <a:r>
              <a:rPr lang="en-US" dirty="0" err="1"/>
              <a:t>các</a:t>
            </a:r>
            <a:r>
              <a:rPr lang="en-US" dirty="0"/>
              <a:t> </a:t>
            </a:r>
            <a:r>
              <a:rPr lang="en-US" dirty="0" err="1"/>
              <a:t>bản</a:t>
            </a:r>
            <a:r>
              <a:rPr lang="en-US" dirty="0"/>
              <a:t> </a:t>
            </a:r>
            <a:r>
              <a:rPr lang="en-US" dirty="0" err="1"/>
              <a:t>rõ</a:t>
            </a:r>
            <a:r>
              <a:rPr lang="en-US" dirty="0"/>
              <a:t> </a:t>
            </a:r>
            <a:r>
              <a:rPr lang="en-US" dirty="0" err="1"/>
              <a:t>bị</a:t>
            </a:r>
            <a:r>
              <a:rPr lang="en-US" dirty="0"/>
              <a:t> “</a:t>
            </a:r>
            <a:r>
              <a:rPr lang="en-US" dirty="0" err="1"/>
              <a:t>phơi</a:t>
            </a:r>
            <a:r>
              <a:rPr lang="en-US" dirty="0"/>
              <a:t> </a:t>
            </a:r>
            <a:r>
              <a:rPr lang="en-US" dirty="0" err="1"/>
              <a:t>mặt</a:t>
            </a:r>
            <a:r>
              <a:rPr lang="en-US" dirty="0"/>
              <a:t>”: {1, </a:t>
            </a:r>
            <a:r>
              <a:rPr lang="en-US" dirty="0">
                <a:solidFill>
                  <a:srgbClr val="FF0000"/>
                </a:solidFill>
              </a:rPr>
              <a:t>6</a:t>
            </a:r>
            <a:r>
              <a:rPr lang="en-US" dirty="0"/>
              <a:t>, 7, 8, 13, </a:t>
            </a:r>
            <a:r>
              <a:rPr lang="en-US" dirty="0">
                <a:solidFill>
                  <a:srgbClr val="FF0000"/>
                </a:solidFill>
              </a:rPr>
              <a:t>14</a:t>
            </a:r>
            <a:r>
              <a:rPr lang="en-US" dirty="0"/>
              <a:t>, 15, 20, 21, 27}</a:t>
            </a:r>
          </a:p>
          <a:p>
            <a:pPr marL="0" indent="0">
              <a:buNone/>
            </a:pPr>
            <a:endParaRPr lang="en-US" dirty="0"/>
          </a:p>
          <a:p>
            <a:pPr marL="0" indent="0">
              <a:buNone/>
            </a:pPr>
            <a:r>
              <a:rPr lang="en-US" dirty="0" err="1"/>
              <a:t>Người</a:t>
            </a:r>
            <a:r>
              <a:rPr lang="en-US" dirty="0"/>
              <a:t> ta </a:t>
            </a:r>
            <a:r>
              <a:rPr lang="en-US" dirty="0" err="1"/>
              <a:t>chứng</a:t>
            </a:r>
            <a:r>
              <a:rPr lang="en-US" dirty="0"/>
              <a:t> minh </a:t>
            </a:r>
            <a:r>
              <a:rPr lang="en-US" dirty="0" err="1"/>
              <a:t>được</a:t>
            </a:r>
            <a:r>
              <a:rPr lang="en-US" dirty="0"/>
              <a:t> </a:t>
            </a:r>
            <a:r>
              <a:rPr lang="en-US" dirty="0" err="1"/>
              <a:t>có</a:t>
            </a:r>
            <a:r>
              <a:rPr lang="en-US" dirty="0"/>
              <a:t> </a:t>
            </a:r>
            <a:r>
              <a:rPr lang="en-US" dirty="0" err="1"/>
              <a:t>tới</a:t>
            </a:r>
            <a:r>
              <a:rPr lang="en-US" dirty="0"/>
              <a:t> 9 </a:t>
            </a:r>
            <a:r>
              <a:rPr lang="en-US" dirty="0" err="1"/>
              <a:t>bản</a:t>
            </a:r>
            <a:r>
              <a:rPr lang="en-US" dirty="0"/>
              <a:t> </a:t>
            </a:r>
            <a:r>
              <a:rPr lang="en-US" dirty="0" err="1"/>
              <a:t>rõ</a:t>
            </a:r>
            <a:r>
              <a:rPr lang="en-US" dirty="0"/>
              <a:t> </a:t>
            </a:r>
            <a:r>
              <a:rPr lang="en-US" dirty="0" err="1"/>
              <a:t>bị</a:t>
            </a:r>
            <a:r>
              <a:rPr lang="en-US" dirty="0"/>
              <a:t> “</a:t>
            </a:r>
            <a:r>
              <a:rPr lang="en-US" dirty="0" err="1"/>
              <a:t>phơi</a:t>
            </a:r>
            <a:r>
              <a:rPr lang="en-US" dirty="0"/>
              <a:t> </a:t>
            </a:r>
            <a:r>
              <a:rPr lang="en-US" dirty="0" err="1"/>
              <a:t>mặt</a:t>
            </a:r>
            <a:r>
              <a:rPr lang="en-US" dirty="0"/>
              <a:t>” </a:t>
            </a:r>
            <a:r>
              <a:rPr lang="en-US" dirty="0" err="1"/>
              <a:t>với</a:t>
            </a:r>
            <a:r>
              <a:rPr lang="en-US" dirty="0"/>
              <a:t> </a:t>
            </a:r>
            <a:r>
              <a:rPr lang="en-US" dirty="0" err="1"/>
              <a:t>mọi</a:t>
            </a:r>
            <a:r>
              <a:rPr lang="en-US" dirty="0"/>
              <a:t> </a:t>
            </a:r>
            <a:r>
              <a:rPr lang="en-US" dirty="0" err="1"/>
              <a:t>khóa</a:t>
            </a:r>
            <a:r>
              <a:rPr lang="en-US" dirty="0"/>
              <a:t> </a:t>
            </a:r>
            <a:r>
              <a:rPr lang="en-US" dirty="0" err="1"/>
              <a:t>bất</a:t>
            </a:r>
            <a:r>
              <a:rPr lang="en-US" dirty="0"/>
              <a:t> </a:t>
            </a:r>
            <a:r>
              <a:rPr lang="en-US" dirty="0" err="1"/>
              <a:t>kì</a:t>
            </a:r>
            <a:r>
              <a:rPr lang="en-US" dirty="0"/>
              <a:t> (</a:t>
            </a:r>
            <a:r>
              <a:rPr lang="en-US" dirty="0" err="1"/>
              <a:t>trong</a:t>
            </a:r>
            <a:r>
              <a:rPr lang="en-US" dirty="0"/>
              <a:t> </a:t>
            </a:r>
            <a:r>
              <a:rPr lang="en-US" dirty="0" err="1"/>
              <a:t>vd</a:t>
            </a:r>
            <a:r>
              <a:rPr lang="en-US" dirty="0"/>
              <a:t>)</a:t>
            </a:r>
          </a:p>
          <a:p>
            <a:pPr marL="0" indent="0">
              <a:buNone/>
            </a:pPr>
            <a:r>
              <a:rPr lang="en-US" b="1" dirty="0" err="1"/>
              <a:t>Tổng</a:t>
            </a:r>
            <a:r>
              <a:rPr lang="en-US" b="1" dirty="0"/>
              <a:t> </a:t>
            </a:r>
            <a:r>
              <a:rPr lang="en-US" b="1" dirty="0" err="1"/>
              <a:t>quát</a:t>
            </a:r>
            <a:r>
              <a:rPr lang="en-US" dirty="0"/>
              <a:t>: n = </a:t>
            </a:r>
            <a:r>
              <a:rPr lang="en-US" dirty="0" err="1"/>
              <a:t>pq</a:t>
            </a:r>
            <a:r>
              <a:rPr lang="en-US" dirty="0"/>
              <a:t> </a:t>
            </a:r>
            <a:r>
              <a:rPr lang="en-US" dirty="0" err="1"/>
              <a:t>thì</a:t>
            </a:r>
            <a:r>
              <a:rPr lang="en-US" dirty="0"/>
              <a:t> </a:t>
            </a:r>
            <a:r>
              <a:rPr lang="en-US" dirty="0" err="1"/>
              <a:t>số</a:t>
            </a:r>
            <a:r>
              <a:rPr lang="en-US" dirty="0"/>
              <a:t> </a:t>
            </a:r>
            <a:r>
              <a:rPr lang="en-US" dirty="0" err="1"/>
              <a:t>bản</a:t>
            </a:r>
            <a:r>
              <a:rPr lang="en-US" dirty="0"/>
              <a:t> </a:t>
            </a:r>
            <a:r>
              <a:rPr lang="en-US" dirty="0" err="1"/>
              <a:t>rõ</a:t>
            </a:r>
            <a:r>
              <a:rPr lang="en-US" dirty="0"/>
              <a:t> </a:t>
            </a:r>
            <a:r>
              <a:rPr lang="en-US" dirty="0" err="1"/>
              <a:t>không</a:t>
            </a:r>
            <a:r>
              <a:rPr lang="en-US" dirty="0"/>
              <a:t> </a:t>
            </a:r>
            <a:r>
              <a:rPr lang="en-US" dirty="0" err="1"/>
              <a:t>che</a:t>
            </a:r>
            <a:r>
              <a:rPr lang="en-US" dirty="0"/>
              <a:t> </a:t>
            </a:r>
            <a:r>
              <a:rPr lang="en-US" dirty="0" err="1"/>
              <a:t>dấu</a:t>
            </a:r>
            <a:r>
              <a:rPr lang="en-US" dirty="0"/>
              <a:t> </a:t>
            </a:r>
            <a:r>
              <a:rPr lang="en-US" dirty="0" err="1"/>
              <a:t>được</a:t>
            </a:r>
            <a:r>
              <a:rPr lang="en-US" dirty="0"/>
              <a:t> </a:t>
            </a:r>
            <a:r>
              <a:rPr lang="en-US" dirty="0" err="1"/>
              <a:t>là</a:t>
            </a:r>
            <a:r>
              <a:rPr lang="en-US" dirty="0"/>
              <a:t> </a:t>
            </a:r>
          </a:p>
          <a:p>
            <a:pPr marL="0" indent="0" algn="ctr">
              <a:buNone/>
            </a:pPr>
            <a:r>
              <a:rPr lang="en-US" i="1" dirty="0"/>
              <a:t>(1+UCLN(e-1,p-1))*(1+UCLN(e-1,q-1)) </a:t>
            </a:r>
          </a:p>
          <a:p>
            <a:pPr marL="0" indent="0">
              <a:buNone/>
            </a:pPr>
            <a:r>
              <a:rPr lang="en-US" dirty="0"/>
              <a:t>Do </a:t>
            </a:r>
            <a:r>
              <a:rPr lang="en-US" dirty="0" err="1"/>
              <a:t>đó</a:t>
            </a:r>
            <a:r>
              <a:rPr lang="en-US" dirty="0"/>
              <a:t> </a:t>
            </a:r>
            <a:r>
              <a:rPr lang="en-US" dirty="0" err="1"/>
              <a:t>có</a:t>
            </a:r>
            <a:r>
              <a:rPr lang="en-US" dirty="0"/>
              <a:t> </a:t>
            </a:r>
            <a:r>
              <a:rPr lang="en-US" dirty="0" err="1"/>
              <a:t>ít</a:t>
            </a:r>
            <a:r>
              <a:rPr lang="en-US" dirty="0"/>
              <a:t> </a:t>
            </a:r>
            <a:r>
              <a:rPr lang="en-US" dirty="0" err="1"/>
              <a:t>nhất</a:t>
            </a:r>
            <a:r>
              <a:rPr lang="en-US" dirty="0"/>
              <a:t> 9 </a:t>
            </a:r>
            <a:r>
              <a:rPr lang="en-US" dirty="0" err="1"/>
              <a:t>bản</a:t>
            </a:r>
            <a:r>
              <a:rPr lang="en-US" dirty="0"/>
              <a:t> </a:t>
            </a:r>
            <a:r>
              <a:rPr lang="en-US" dirty="0" err="1"/>
              <a:t>rõ</a:t>
            </a:r>
            <a:r>
              <a:rPr lang="en-US" dirty="0"/>
              <a:t> </a:t>
            </a:r>
            <a:r>
              <a:rPr lang="en-US" dirty="0" err="1"/>
              <a:t>bị</a:t>
            </a:r>
            <a:r>
              <a:rPr lang="en-US" dirty="0"/>
              <a:t> “</a:t>
            </a:r>
            <a:r>
              <a:rPr lang="en-US" dirty="0" err="1"/>
              <a:t>phơi</a:t>
            </a:r>
            <a:r>
              <a:rPr lang="en-US" dirty="0"/>
              <a:t> </a:t>
            </a:r>
            <a:r>
              <a:rPr lang="en-US" dirty="0" err="1"/>
              <a:t>mặt</a:t>
            </a:r>
            <a:r>
              <a:rPr lang="en-US" dirty="0"/>
              <a:t>” (</a:t>
            </a:r>
            <a:r>
              <a:rPr lang="en-US" dirty="0" err="1"/>
              <a:t>tức</a:t>
            </a:r>
            <a:r>
              <a:rPr lang="en-US" dirty="0"/>
              <a:t> </a:t>
            </a:r>
            <a:r>
              <a:rPr lang="en-US" dirty="0" err="1"/>
              <a:t>là</a:t>
            </a:r>
            <a:r>
              <a:rPr lang="en-US" dirty="0"/>
              <a:t> </a:t>
            </a:r>
            <a:r>
              <a:rPr lang="en-US" dirty="0" err="1"/>
              <a:t>không</a:t>
            </a:r>
            <a:r>
              <a:rPr lang="en-US" dirty="0"/>
              <a:t> </a:t>
            </a:r>
            <a:r>
              <a:rPr lang="en-US" dirty="0" err="1"/>
              <a:t>che</a:t>
            </a:r>
            <a:r>
              <a:rPr lang="en-US" dirty="0"/>
              <a:t> </a:t>
            </a:r>
            <a:r>
              <a:rPr lang="en-US" dirty="0" err="1"/>
              <a:t>dấu</a:t>
            </a:r>
            <a:r>
              <a:rPr lang="en-US" dirty="0"/>
              <a:t> </a:t>
            </a:r>
            <a:r>
              <a:rPr lang="en-US" dirty="0" err="1"/>
              <a:t>được</a:t>
            </a:r>
            <a:r>
              <a:rPr lang="en-US" dirty="0"/>
              <a:t>).</a:t>
            </a:r>
          </a:p>
        </p:txBody>
      </p:sp>
    </p:spTree>
    <p:extLst>
      <p:ext uri="{BB962C8B-B14F-4D97-AF65-F5344CB8AC3E}">
        <p14:creationId xmlns:p14="http://schemas.microsoft.com/office/powerpoint/2010/main" val="82598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37029"/>
          </a:xfrm>
          <a:solidFill>
            <a:srgbClr val="92D050"/>
          </a:solidFill>
        </p:spPr>
        <p:txBody>
          <a:bodyPr>
            <a:normAutofit fontScale="90000"/>
          </a:bodyPr>
          <a:lstStyle/>
          <a:p>
            <a:pPr algn="ctr"/>
            <a:r>
              <a:rPr lang="en-US" dirty="0"/>
              <a:t>3.4 </a:t>
            </a:r>
            <a:r>
              <a:rPr lang="en-US" dirty="0" err="1"/>
              <a:t>Hệ</a:t>
            </a:r>
            <a:r>
              <a:rPr lang="en-US" dirty="0"/>
              <a:t> El-Gamal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682170"/>
                <a:ext cx="12192000" cy="6052459"/>
              </a:xfrm>
            </p:spPr>
            <p:txBody>
              <a:bodyPr>
                <a:normAutofit/>
              </a:bodyPr>
              <a:lstStyle/>
              <a:p>
                <a:r>
                  <a:rPr lang="en-US" dirty="0"/>
                  <a:t>Tạo </a:t>
                </a:r>
                <a:r>
                  <a:rPr lang="en-US" dirty="0" err="1"/>
                  <a:t>khóa</a:t>
                </a:r>
                <a:r>
                  <a:rPr lang="en-US" dirty="0"/>
                  <a:t>: </a:t>
                </a:r>
              </a:p>
              <a:p>
                <a:pPr marL="0" indent="0">
                  <a:buNone/>
                </a:pPr>
                <a:r>
                  <a:rPr lang="en-US" dirty="0"/>
                  <a:t>+ Alice </a:t>
                </a:r>
                <a:r>
                  <a:rPr lang="en-US" dirty="0" err="1"/>
                  <a:t>chọn</a:t>
                </a:r>
                <a:r>
                  <a:rPr lang="en-US" dirty="0"/>
                  <a:t> </a:t>
                </a:r>
                <a:r>
                  <a:rPr lang="en-US" dirty="0" err="1"/>
                  <a:t>số</a:t>
                </a:r>
                <a:r>
                  <a:rPr lang="en-US" dirty="0"/>
                  <a:t> </a:t>
                </a:r>
                <a:r>
                  <a:rPr lang="en-US" dirty="0" err="1"/>
                  <a:t>nguyên</a:t>
                </a:r>
                <a:r>
                  <a:rPr lang="en-US" dirty="0"/>
                  <a:t> </a:t>
                </a:r>
                <a:r>
                  <a:rPr lang="en-US" dirty="0" err="1"/>
                  <a:t>tố</a:t>
                </a:r>
                <a:r>
                  <a:rPr lang="en-US" dirty="0"/>
                  <a:t>: </a:t>
                </a:r>
                <a:r>
                  <a:rPr lang="en-US" i="1" dirty="0"/>
                  <a:t>p</a:t>
                </a:r>
                <a:r>
                  <a:rPr lang="en-US" dirty="0"/>
                  <a:t>; </a:t>
                </a:r>
                <a:r>
                  <a:rPr lang="en-US" dirty="0" err="1"/>
                  <a:t>Chọn</a:t>
                </a:r>
                <a:r>
                  <a:rPr lang="en-US" dirty="0"/>
                  <a:t> </a:t>
                </a:r>
                <a:r>
                  <a:rPr lang="en-US" dirty="0" err="1"/>
                  <a:t>hai</a:t>
                </a:r>
                <a:r>
                  <a:rPr lang="en-US" dirty="0"/>
                  <a:t> </a:t>
                </a:r>
                <a:r>
                  <a:rPr lang="en-US" dirty="0" err="1"/>
                  <a:t>số</a:t>
                </a:r>
                <a:r>
                  <a:rPr lang="en-US" dirty="0"/>
                  <a:t> </a:t>
                </a:r>
                <a:r>
                  <a:rPr lang="en-US" dirty="0" err="1"/>
                  <a:t>ngẫu</a:t>
                </a:r>
                <a:r>
                  <a:rPr lang="en-US" dirty="0"/>
                  <a:t> </a:t>
                </a:r>
                <a:r>
                  <a:rPr lang="en-US" dirty="0" err="1"/>
                  <a:t>nhiên</a:t>
                </a:r>
                <a:r>
                  <a:rPr lang="en-US" dirty="0"/>
                  <a:t> </a:t>
                </a:r>
                <a:r>
                  <a:rPr lang="en-US" i="1" dirty="0"/>
                  <a:t>g</a:t>
                </a:r>
                <a:r>
                  <a:rPr lang="en-US" dirty="0"/>
                  <a:t> </a:t>
                </a:r>
                <a:r>
                  <a:rPr lang="en-US" dirty="0" err="1"/>
                  <a:t>và</a:t>
                </a:r>
                <a:r>
                  <a:rPr lang="en-US" dirty="0"/>
                  <a:t> </a:t>
                </a:r>
                <a:r>
                  <a:rPr lang="en-US" i="1" dirty="0"/>
                  <a:t>u</a:t>
                </a:r>
                <a:r>
                  <a:rPr lang="en-US" dirty="0"/>
                  <a:t>, </a:t>
                </a:r>
                <a:r>
                  <a:rPr lang="en-US" dirty="0" err="1"/>
                  <a:t>cả</a:t>
                </a:r>
                <a:r>
                  <a:rPr lang="en-US" dirty="0"/>
                  <a:t> </a:t>
                </a:r>
                <a:r>
                  <a:rPr lang="en-US" dirty="0" err="1"/>
                  <a:t>hai</a:t>
                </a:r>
                <a:r>
                  <a:rPr lang="en-US" dirty="0"/>
                  <a:t> </a:t>
                </a:r>
                <a:r>
                  <a:rPr lang="en-US" dirty="0" err="1"/>
                  <a:t>đều</a:t>
                </a:r>
                <a:r>
                  <a:rPr lang="en-US" dirty="0"/>
                  <a:t> </a:t>
                </a:r>
                <a:r>
                  <a:rPr lang="en-US" dirty="0" err="1"/>
                  <a:t>nhỏ</a:t>
                </a:r>
                <a:r>
                  <a:rPr lang="en-US" dirty="0"/>
                  <a:t> </a:t>
                </a:r>
                <a:r>
                  <a:rPr lang="en-US" dirty="0" err="1"/>
                  <a:t>hơn</a:t>
                </a:r>
                <a:r>
                  <a:rPr lang="en-US" dirty="0"/>
                  <a:t> p. </a:t>
                </a:r>
              </a:p>
              <a:p>
                <a:pPr marL="0" indent="0">
                  <a:buNone/>
                </a:pPr>
                <a:r>
                  <a:rPr lang="en-US" dirty="0"/>
                  <a:t>+ </a:t>
                </a:r>
                <a:r>
                  <a:rPr lang="en-US" dirty="0" err="1"/>
                  <a:t>Tính</a:t>
                </a:r>
                <a:r>
                  <a:rPr lang="en-US" dirty="0"/>
                  <a:t>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𝑢</m:t>
                        </m:r>
                      </m:sup>
                    </m:sSup>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m:t>
                    </m:r>
                  </m:oMath>
                </a14:m>
                <a:endParaRPr lang="en-US" dirty="0"/>
              </a:p>
              <a:p>
                <a:pPr>
                  <a:buFontTx/>
                  <a:buChar char="-"/>
                </a:pPr>
                <a:r>
                  <a:rPr lang="en-US" dirty="0" err="1"/>
                  <a:t>Khóa</a:t>
                </a:r>
                <a:r>
                  <a:rPr lang="en-US" dirty="0"/>
                  <a:t> </a:t>
                </a:r>
                <a:r>
                  <a:rPr lang="en-US" dirty="0" err="1"/>
                  <a:t>công</a:t>
                </a:r>
                <a:r>
                  <a:rPr lang="en-US" dirty="0"/>
                  <a:t> </a:t>
                </a:r>
                <a:r>
                  <a:rPr lang="en-US" dirty="0" err="1"/>
                  <a:t>khai</a:t>
                </a:r>
                <a:r>
                  <a:rPr lang="en-US" dirty="0"/>
                  <a:t> (</a:t>
                </a:r>
                <a:r>
                  <a:rPr lang="en-US" i="1" dirty="0"/>
                  <a:t>p, g, y</a:t>
                </a:r>
                <a:r>
                  <a:rPr lang="en-US" dirty="0"/>
                  <a:t>) </a:t>
                </a:r>
              </a:p>
              <a:p>
                <a:pPr>
                  <a:buFontTx/>
                  <a:buChar char="-"/>
                </a:pPr>
                <a:r>
                  <a:rPr lang="en-US" dirty="0" err="1"/>
                  <a:t>Khóa</a:t>
                </a:r>
                <a:r>
                  <a:rPr lang="en-US" dirty="0"/>
                  <a:t> </a:t>
                </a:r>
                <a:r>
                  <a:rPr lang="en-US" dirty="0" err="1"/>
                  <a:t>bí</a:t>
                </a:r>
                <a:r>
                  <a:rPr lang="en-US" dirty="0"/>
                  <a:t> </a:t>
                </a:r>
                <a:r>
                  <a:rPr lang="en-US" dirty="0" err="1"/>
                  <a:t>mật</a:t>
                </a:r>
                <a:r>
                  <a:rPr lang="en-US" dirty="0"/>
                  <a:t>: </a:t>
                </a:r>
                <a:r>
                  <a:rPr lang="en-US" i="1" dirty="0"/>
                  <a:t>u</a:t>
                </a:r>
                <a:r>
                  <a:rPr lang="en-US" dirty="0"/>
                  <a:t> </a:t>
                </a:r>
              </a:p>
              <a:p>
                <a:r>
                  <a:rPr lang="en-US" dirty="0" err="1"/>
                  <a:t>Sinh</a:t>
                </a:r>
                <a:r>
                  <a:rPr lang="en-US" dirty="0"/>
                  <a:t> </a:t>
                </a:r>
                <a:r>
                  <a:rPr lang="en-US" dirty="0" err="1"/>
                  <a:t>mã</a:t>
                </a:r>
                <a:r>
                  <a:rPr lang="en-US" dirty="0"/>
                  <a:t>: </a:t>
                </a:r>
              </a:p>
              <a:p>
                <a:pPr marL="0" indent="0">
                  <a:buNone/>
                </a:pPr>
                <a:r>
                  <a:rPr lang="en-US" dirty="0"/>
                  <a:t>+ Bob </a:t>
                </a:r>
                <a:r>
                  <a:rPr lang="en-US" dirty="0" err="1"/>
                  <a:t>muốn</a:t>
                </a:r>
                <a:r>
                  <a:rPr lang="en-US" dirty="0"/>
                  <a:t> </a:t>
                </a:r>
                <a:r>
                  <a:rPr lang="en-US" dirty="0" err="1"/>
                  <a:t>mã</a:t>
                </a:r>
                <a:r>
                  <a:rPr lang="en-US" dirty="0"/>
                  <a:t> </a:t>
                </a:r>
                <a:r>
                  <a:rPr lang="en-US" dirty="0" err="1"/>
                  <a:t>hóa</a:t>
                </a:r>
                <a:r>
                  <a:rPr lang="en-US" dirty="0"/>
                  <a:t> </a:t>
                </a:r>
                <a:r>
                  <a:rPr lang="en-US" dirty="0" err="1"/>
                  <a:t>tập</a:t>
                </a:r>
                <a:r>
                  <a:rPr lang="en-US" dirty="0"/>
                  <a:t> tin X </a:t>
                </a:r>
                <a:r>
                  <a:rPr lang="en-US" dirty="0" err="1"/>
                  <a:t>và</a:t>
                </a:r>
                <a:r>
                  <a:rPr lang="en-US" dirty="0"/>
                  <a:t> </a:t>
                </a:r>
                <a:r>
                  <a:rPr lang="en-US" dirty="0" err="1"/>
                  <a:t>truyền</a:t>
                </a:r>
                <a:r>
                  <a:rPr lang="en-US" dirty="0"/>
                  <a:t> </a:t>
                </a:r>
                <a:r>
                  <a:rPr lang="en-US" dirty="0" err="1"/>
                  <a:t>cho</a:t>
                </a:r>
                <a:r>
                  <a:rPr lang="en-US" dirty="0"/>
                  <a:t> Alice, </a:t>
                </a:r>
                <a:r>
                  <a:rPr lang="en-US" dirty="0" err="1"/>
                  <a:t>anh</a:t>
                </a:r>
                <a:r>
                  <a:rPr lang="en-US" dirty="0"/>
                  <a:t> ta </a:t>
                </a:r>
                <a:r>
                  <a:rPr lang="en-US" dirty="0" err="1"/>
                  <a:t>chọn</a:t>
                </a:r>
                <a:r>
                  <a:rPr lang="en-US" dirty="0"/>
                  <a:t> </a:t>
                </a:r>
                <a:r>
                  <a:rPr lang="en-US" dirty="0" err="1"/>
                  <a:t>một</a:t>
                </a:r>
                <a:r>
                  <a:rPr lang="en-US" dirty="0"/>
                  <a:t> </a:t>
                </a:r>
                <a:r>
                  <a:rPr lang="en-US" dirty="0" err="1"/>
                  <a:t>số</a:t>
                </a:r>
                <a:r>
                  <a:rPr lang="en-US" dirty="0"/>
                  <a:t> </a:t>
                </a:r>
                <a:r>
                  <a:rPr lang="en-US" dirty="0" err="1"/>
                  <a:t>ngẫu</a:t>
                </a:r>
                <a:r>
                  <a:rPr lang="en-US" dirty="0"/>
                  <a:t> </a:t>
                </a:r>
                <a:r>
                  <a:rPr lang="en-US" dirty="0" err="1"/>
                  <a:t>nhiên</a:t>
                </a:r>
                <a:r>
                  <a:rPr lang="en-US" dirty="0"/>
                  <a:t> k </a:t>
                </a:r>
                <a:r>
                  <a:rPr lang="en-US" dirty="0" err="1"/>
                  <a:t>sao</a:t>
                </a:r>
                <a:r>
                  <a:rPr lang="en-US" dirty="0"/>
                  <a:t> </a:t>
                </a:r>
                <a:r>
                  <a:rPr lang="en-US" dirty="0" err="1"/>
                  <a:t>cho</a:t>
                </a:r>
                <a:r>
                  <a:rPr lang="en-US" dirty="0"/>
                  <a:t> UCLN(k, p – 1) = 1.</a:t>
                </a:r>
              </a:p>
              <a:p>
                <a:pPr marL="0" indent="0">
                  <a:buNone/>
                </a:pPr>
                <a:r>
                  <a:rPr lang="en-US" dirty="0"/>
                  <a:t>+ </a:t>
                </a:r>
                <a:r>
                  <a:rPr lang="en-US" dirty="0" err="1"/>
                  <a:t>Tính</a:t>
                </a:r>
                <a:r>
                  <a:rPr lang="en-US" dirty="0"/>
                  <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𝑘</m:t>
                        </m:r>
                      </m:sup>
                    </m:sSup>
                    <m:r>
                      <a:rPr lang="en-US" b="0" i="1" smtClean="0">
                        <a:latin typeface="Cambria Math" panose="02040503050406030204" pitchFamily="18" charset="0"/>
                      </a:rPr>
                      <m:t>(</m:t>
                    </m:r>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m:t>
                    </m:r>
                  </m:oMath>
                </a14:m>
                <a:r>
                  <a:rPr lang="en-US" dirty="0"/>
                  <a:t>; </a:t>
                </a:r>
                <a14:m>
                  <m:oMath xmlns:m="http://schemas.openxmlformats.org/officeDocument/2006/math">
                    <m:r>
                      <m:rPr>
                        <m:sty m:val="p"/>
                      </m:rPr>
                      <a:rPr lang="en-US" b="0" i="0" smtClean="0">
                        <a:latin typeface="Cambria Math" panose="02040503050406030204" pitchFamily="18" charset="0"/>
                      </a:rPr>
                      <m:t>b</m:t>
                    </m:r>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𝑦</m:t>
                        </m:r>
                      </m:e>
                      <m:sup>
                        <m:r>
                          <a:rPr lang="en-US" i="1">
                            <a:latin typeface="Cambria Math" panose="02040503050406030204" pitchFamily="18" charset="0"/>
                          </a:rPr>
                          <m:t>𝑘</m:t>
                        </m:r>
                      </m:sup>
                    </m:sSup>
                    <m:r>
                      <a:rPr lang="en-US" b="0" i="1" smtClean="0">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𝑚𝑜𝑑</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oMath>
                </a14:m>
                <a:r>
                  <a:rPr lang="en-US" dirty="0"/>
                  <a:t>; </a:t>
                </a:r>
              </a:p>
              <a:p>
                <a:pPr marL="0" indent="0">
                  <a:buNone/>
                </a:pPr>
                <a:r>
                  <a:rPr lang="en-US" dirty="0" err="1"/>
                  <a:t>Mã</a:t>
                </a:r>
                <a:r>
                  <a:rPr lang="en-US" dirty="0"/>
                  <a:t> </a:t>
                </a:r>
                <a:r>
                  <a:rPr lang="en-US" dirty="0" err="1"/>
                  <a:t>là</a:t>
                </a:r>
                <a:r>
                  <a:rPr lang="en-US" dirty="0"/>
                  <a:t> </a:t>
                </a:r>
                <a:r>
                  <a:rPr lang="en-US" i="1" dirty="0"/>
                  <a:t>Y = (a, b) </a:t>
                </a:r>
                <a:r>
                  <a:rPr lang="en-US" dirty="0" err="1"/>
                  <a:t>và</a:t>
                </a:r>
                <a:r>
                  <a:rPr lang="en-US" dirty="0"/>
                  <a:t> </a:t>
                </a:r>
                <a:r>
                  <a:rPr lang="en-US" dirty="0" err="1"/>
                  <a:t>có</a:t>
                </a:r>
                <a:r>
                  <a:rPr lang="en-US" dirty="0"/>
                  <a:t> </a:t>
                </a:r>
                <a:r>
                  <a:rPr lang="en-US" dirty="0" err="1"/>
                  <a:t>độ</a:t>
                </a:r>
                <a:r>
                  <a:rPr lang="en-US" dirty="0"/>
                  <a:t> </a:t>
                </a:r>
                <a:r>
                  <a:rPr lang="en-US" dirty="0" err="1"/>
                  <a:t>dài</a:t>
                </a:r>
                <a:r>
                  <a:rPr lang="en-US" dirty="0"/>
                  <a:t> </a:t>
                </a:r>
                <a:r>
                  <a:rPr lang="en-US" dirty="0" err="1"/>
                  <a:t>gấp</a:t>
                </a:r>
                <a:r>
                  <a:rPr lang="en-US" dirty="0"/>
                  <a:t> </a:t>
                </a:r>
                <a:r>
                  <a:rPr lang="en-US" dirty="0" err="1"/>
                  <a:t>đôi</a:t>
                </a:r>
                <a:r>
                  <a:rPr lang="en-US" dirty="0"/>
                  <a:t> </a:t>
                </a:r>
                <a:r>
                  <a:rPr lang="en-US" dirty="0" err="1"/>
                  <a:t>bản</a:t>
                </a:r>
                <a:r>
                  <a:rPr lang="en-US" dirty="0"/>
                  <a:t> </a:t>
                </a:r>
                <a:r>
                  <a:rPr lang="en-US" dirty="0" err="1"/>
                  <a:t>rõ</a:t>
                </a:r>
                <a:r>
                  <a:rPr lang="en-US" dirty="0"/>
                  <a:t> </a:t>
                </a:r>
                <a:r>
                  <a:rPr lang="en-US" i="1" dirty="0"/>
                  <a:t>X</a:t>
                </a:r>
                <a:r>
                  <a:rPr lang="en-US" dirty="0"/>
                  <a:t>. </a:t>
                </a:r>
              </a:p>
              <a:p>
                <a:r>
                  <a:rPr lang="en-US" dirty="0" err="1"/>
                  <a:t>Giải</a:t>
                </a:r>
                <a:r>
                  <a:rPr lang="en-US" dirty="0"/>
                  <a:t> </a:t>
                </a:r>
                <a:r>
                  <a:rPr lang="en-US" dirty="0" err="1"/>
                  <a:t>mã</a:t>
                </a:r>
                <a:r>
                  <a:rPr lang="en-US" dirty="0"/>
                  <a:t>: Alice </a:t>
                </a:r>
                <a:r>
                  <a:rPr lang="en-US" dirty="0" err="1"/>
                  <a:t>nhận</a:t>
                </a:r>
                <a:r>
                  <a:rPr lang="en-US" dirty="0"/>
                  <a:t> </a:t>
                </a:r>
                <a:r>
                  <a:rPr lang="en-US" dirty="0" err="1"/>
                  <a:t>được</a:t>
                </a:r>
                <a:r>
                  <a:rPr lang="en-US" dirty="0"/>
                  <a:t>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𝑏</m:t>
                    </m:r>
                    <m:r>
                      <a:rPr lang="en-US" b="0" i="1" smtClean="0">
                        <a:latin typeface="Cambria Math" panose="02040503050406030204" pitchFamily="18" charset="0"/>
                      </a:rPr>
                      <m:t>)</m:t>
                    </m:r>
                  </m:oMath>
                </a14:m>
                <a:r>
                  <a:rPr lang="en-US" dirty="0"/>
                  <a:t> </a:t>
                </a:r>
                <a:r>
                  <a:rPr lang="en-US" dirty="0" err="1"/>
                  <a:t>và</a:t>
                </a:r>
                <a:r>
                  <a:rPr lang="en-US" dirty="0"/>
                  <a:t> </a:t>
                </a:r>
                <a:r>
                  <a:rPr lang="en-US" dirty="0" err="1"/>
                  <a:t>giải</a:t>
                </a:r>
                <a:r>
                  <a:rPr lang="en-US" dirty="0"/>
                  <a:t> </a:t>
                </a:r>
                <a:r>
                  <a:rPr lang="en-US" dirty="0" err="1"/>
                  <a:t>ra</a:t>
                </a:r>
                <a:r>
                  <a:rPr lang="en-US" dirty="0"/>
                  <a:t> X </a:t>
                </a:r>
                <a:r>
                  <a:rPr lang="en-US" dirty="0" err="1"/>
                  <a:t>theo</a:t>
                </a:r>
                <a:r>
                  <a:rPr lang="en-US" dirty="0"/>
                  <a:t> </a:t>
                </a:r>
                <a:r>
                  <a:rPr lang="en-US" dirty="0" err="1"/>
                  <a:t>công</a:t>
                </a:r>
                <a:r>
                  <a:rPr lang="en-US" dirty="0"/>
                  <a:t> </a:t>
                </a:r>
                <a:r>
                  <a:rPr lang="en-US" dirty="0" err="1"/>
                  <a:t>thức</a:t>
                </a:r>
                <a:r>
                  <a:rPr lang="en-US" dirty="0"/>
                  <a:t> </a:t>
                </a:r>
                <a:r>
                  <a:rPr lang="en-US" dirty="0" err="1"/>
                  <a:t>như</a:t>
                </a:r>
                <a:r>
                  <a:rPr lang="en-US" dirty="0"/>
                  <a:t> </a:t>
                </a:r>
                <a:r>
                  <a:rPr lang="en-US" dirty="0" err="1"/>
                  <a:t>sau</a:t>
                </a:r>
                <a:r>
                  <a:rPr lang="en-US" dirty="0"/>
                  <a:t> </a:t>
                </a:r>
              </a:p>
              <a:p>
                <a:pPr marL="0" indent="0">
                  <a:buNone/>
                </a:pP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𝑢</m:t>
                                </m:r>
                              </m:sup>
                            </m:sSup>
                          </m:e>
                        </m:d>
                      </m:e>
                      <m:sup>
                        <m:r>
                          <a:rPr lang="en-US" b="0" i="1" smtClean="0">
                            <a:latin typeface="Cambria Math" panose="02040503050406030204" pitchFamily="18" charset="0"/>
                          </a:rPr>
                          <m:t>−1</m:t>
                        </m:r>
                      </m:sup>
                    </m:sSup>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m:t>
                    </m:r>
                  </m:oMath>
                </a14:m>
                <a:r>
                  <a:rPr lang="en-US" dirty="0"/>
                  <a: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682170"/>
                <a:ext cx="12192000" cy="6052459"/>
              </a:xfrm>
              <a:blipFill>
                <a:blip r:embed="rId2"/>
                <a:stretch>
                  <a:fillRect l="-1050" t="-1712" r="-800"/>
                </a:stretch>
              </a:blipFill>
            </p:spPr>
            <p:txBody>
              <a:bodyPr/>
              <a:lstStyle/>
              <a:p>
                <a:r>
                  <a:rPr lang="en-US">
                    <a:noFill/>
                  </a:rPr>
                  <a:t> </a:t>
                </a:r>
              </a:p>
            </p:txBody>
          </p:sp>
        </mc:Fallback>
      </mc:AlternateContent>
    </p:spTree>
    <p:extLst>
      <p:ext uri="{BB962C8B-B14F-4D97-AF65-F5344CB8AC3E}">
        <p14:creationId xmlns:p14="http://schemas.microsoft.com/office/powerpoint/2010/main" val="353353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029"/>
            <a:ext cx="10515600" cy="650875"/>
          </a:xfrm>
          <a:solidFill>
            <a:srgbClr val="92D050"/>
          </a:solidFill>
        </p:spPr>
        <p:txBody>
          <a:bodyPr>
            <a:normAutofit fontScale="90000"/>
          </a:bodyPr>
          <a:lstStyle/>
          <a:p>
            <a:pPr algn="ctr"/>
            <a:r>
              <a:rPr lang="en-US" dirty="0" err="1"/>
              <a:t>Ví</a:t>
            </a:r>
            <a:r>
              <a:rPr lang="en-US" dirty="0"/>
              <a:t> </a:t>
            </a:r>
            <a:r>
              <a:rPr lang="en-US" dirty="0" err="1"/>
              <a:t>dụ</a:t>
            </a:r>
            <a:r>
              <a:rPr lang="en-US" dirty="0"/>
              <a:t> 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16000"/>
                <a:ext cx="10515600" cy="5631543"/>
              </a:xfrm>
            </p:spPr>
            <p:txBody>
              <a:bodyPr/>
              <a:lstStyle/>
              <a:p>
                <a:r>
                  <a:rPr lang="en-US" dirty="0"/>
                  <a:t>Tạo </a:t>
                </a:r>
                <a:r>
                  <a:rPr lang="en-US" dirty="0" err="1"/>
                  <a:t>khóa</a:t>
                </a:r>
                <a:r>
                  <a:rPr lang="en-US" dirty="0"/>
                  <a:t>: </a:t>
                </a:r>
                <a:r>
                  <a:rPr lang="en-US" dirty="0" err="1"/>
                  <a:t>Chọn</a:t>
                </a:r>
                <a:r>
                  <a:rPr lang="en-US" dirty="0"/>
                  <a:t> p = 11, g = 3, u = 6. </a:t>
                </a:r>
              </a:p>
              <a:p>
                <a:pPr marL="0" indent="0">
                  <a:buNone/>
                </a:pPr>
                <a:r>
                  <a:rPr lang="en-US" dirty="0"/>
                  <a:t>            + </a:t>
                </a:r>
                <a:r>
                  <a:rPr lang="en-US" dirty="0" err="1"/>
                  <a:t>Tính</a:t>
                </a:r>
                <a:r>
                  <a:rPr lang="en-US" dirty="0"/>
                  <a:t>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𝑢</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𝑝</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3</m:t>
                        </m:r>
                      </m:e>
                      <m:sup>
                        <m:r>
                          <a:rPr lang="en-US" b="0" i="1" smtClean="0">
                            <a:latin typeface="Cambria Math" panose="02040503050406030204" pitchFamily="18" charset="0"/>
                          </a:rPr>
                          <m:t>6</m:t>
                        </m:r>
                      </m:sup>
                    </m:sSup>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𝑚𝑜𝑑</m:t>
                        </m:r>
                        <m:r>
                          <a:rPr lang="en-US" b="0" i="1" smtClean="0">
                            <a:latin typeface="Cambria Math" panose="02040503050406030204" pitchFamily="18" charset="0"/>
                          </a:rPr>
                          <m:t> 11</m:t>
                        </m:r>
                      </m:e>
                    </m:d>
                    <m:r>
                      <a:rPr lang="en-US" b="0" i="1" smtClean="0">
                        <a:latin typeface="Cambria Math" panose="02040503050406030204" pitchFamily="18" charset="0"/>
                      </a:rPr>
                      <m:t>=3</m:t>
                    </m:r>
                  </m:oMath>
                </a14:m>
                <a:r>
                  <a:rPr lang="en-US" dirty="0"/>
                  <a:t>.</a:t>
                </a:r>
              </a:p>
              <a:p>
                <a:pPr marL="0" indent="0">
                  <a:buNone/>
                </a:pPr>
                <a:r>
                  <a:rPr lang="en-US" dirty="0"/>
                  <a:t>            + </a:t>
                </a:r>
                <a:r>
                  <a:rPr lang="en-US" dirty="0" err="1"/>
                  <a:t>Khóa</a:t>
                </a:r>
                <a:r>
                  <a:rPr lang="en-US" dirty="0"/>
                  <a:t> </a:t>
                </a:r>
                <a:r>
                  <a:rPr lang="en-US" dirty="0" err="1"/>
                  <a:t>công</a:t>
                </a:r>
                <a:r>
                  <a:rPr lang="en-US" dirty="0"/>
                  <a:t> </a:t>
                </a:r>
                <a:r>
                  <a:rPr lang="en-US" dirty="0" err="1"/>
                  <a:t>khai</a:t>
                </a:r>
                <a:r>
                  <a:rPr lang="en-US" dirty="0"/>
                  <a:t>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𝑝</m:t>
                    </m:r>
                    <m:r>
                      <a:rPr lang="en-US" i="1" dirty="0" smtClean="0">
                        <a:latin typeface="Cambria Math" panose="02040503050406030204" pitchFamily="18" charset="0"/>
                      </a:rPr>
                      <m:t>, </m:t>
                    </m:r>
                    <m:r>
                      <a:rPr lang="en-US" i="1" dirty="0" smtClean="0">
                        <a:latin typeface="Cambria Math" panose="02040503050406030204" pitchFamily="18" charset="0"/>
                      </a:rPr>
                      <m:t>𝑔</m:t>
                    </m:r>
                    <m:r>
                      <a:rPr lang="en-US" i="1" dirty="0" smtClean="0">
                        <a:latin typeface="Cambria Math" panose="02040503050406030204" pitchFamily="18" charset="0"/>
                      </a:rPr>
                      <m:t>, </m:t>
                    </m:r>
                    <m:r>
                      <a:rPr lang="en-US" i="1" dirty="0" smtClean="0">
                        <a:latin typeface="Cambria Math" panose="02040503050406030204" pitchFamily="18" charset="0"/>
                      </a:rPr>
                      <m:t>𝑦</m:t>
                    </m:r>
                    <m:r>
                      <a:rPr lang="en-US" i="1" dirty="0" smtClean="0">
                        <a:latin typeface="Cambria Math" panose="02040503050406030204" pitchFamily="18" charset="0"/>
                      </a:rPr>
                      <m:t>) = (11, 3, 3) </m:t>
                    </m:r>
                  </m:oMath>
                </a14:m>
                <a:r>
                  <a:rPr lang="en-US" dirty="0" err="1"/>
                  <a:t>và</a:t>
                </a:r>
                <a:r>
                  <a:rPr lang="en-US" dirty="0"/>
                  <a:t> </a:t>
                </a:r>
                <a:r>
                  <a:rPr lang="en-US" dirty="0" err="1"/>
                  <a:t>khóa</a:t>
                </a:r>
                <a:r>
                  <a:rPr lang="en-US" dirty="0"/>
                  <a:t> </a:t>
                </a:r>
                <a:r>
                  <a:rPr lang="en-US" dirty="0" err="1"/>
                  <a:t>bí</a:t>
                </a:r>
                <a:r>
                  <a:rPr lang="en-US" dirty="0"/>
                  <a:t> </a:t>
                </a:r>
                <a:r>
                  <a:rPr lang="en-US" dirty="0" err="1"/>
                  <a:t>mật</a:t>
                </a:r>
                <a:r>
                  <a:rPr lang="en-US" dirty="0"/>
                  <a:t> </a:t>
                </a:r>
                <a:r>
                  <a:rPr lang="en-US" dirty="0" err="1"/>
                  <a:t>là</a:t>
                </a:r>
                <a:r>
                  <a:rPr lang="en-US" dirty="0"/>
                  <a:t>  </a:t>
                </a:r>
                <a:r>
                  <a:rPr lang="en-US" i="1" dirty="0"/>
                  <a:t>u = 6</a:t>
                </a:r>
                <a:r>
                  <a:rPr lang="en-US" dirty="0"/>
                  <a:t>.</a:t>
                </a:r>
              </a:p>
              <a:p>
                <a:r>
                  <a:rPr lang="en-US" b="1" dirty="0" err="1"/>
                  <a:t>Mã</a:t>
                </a:r>
                <a:r>
                  <a:rPr lang="en-US" b="1" dirty="0"/>
                  <a:t> </a:t>
                </a:r>
                <a:r>
                  <a:rPr lang="en-US" b="1" dirty="0" err="1"/>
                  <a:t>hóa</a:t>
                </a:r>
                <a:r>
                  <a:rPr lang="en-US" b="1" dirty="0"/>
                  <a:t> </a:t>
                </a:r>
                <a:r>
                  <a:rPr lang="en-US" dirty="0" err="1"/>
                  <a:t>thông</a:t>
                </a:r>
                <a:r>
                  <a:rPr lang="en-US" dirty="0"/>
                  <a:t> tin X = 6, Bob </a:t>
                </a:r>
                <a:r>
                  <a:rPr lang="en-US" dirty="0" err="1"/>
                  <a:t>chọn</a:t>
                </a:r>
                <a:r>
                  <a:rPr lang="en-US" dirty="0"/>
                  <a:t> </a:t>
                </a:r>
                <a:r>
                  <a:rPr lang="en-US" dirty="0" err="1"/>
                  <a:t>số</a:t>
                </a:r>
                <a:r>
                  <a:rPr lang="en-US" dirty="0"/>
                  <a:t> </a:t>
                </a:r>
                <a:r>
                  <a:rPr lang="en-US" dirty="0" err="1"/>
                  <a:t>ngẫu</a:t>
                </a:r>
                <a:r>
                  <a:rPr lang="en-US" dirty="0"/>
                  <a:t> </a:t>
                </a:r>
                <a:r>
                  <a:rPr lang="en-US" dirty="0" err="1"/>
                  <a:t>nhiên</a:t>
                </a:r>
                <a:r>
                  <a:rPr lang="en-US" dirty="0"/>
                  <a:t> k = 7 </a:t>
                </a:r>
                <a:r>
                  <a:rPr lang="en-US" dirty="0" err="1"/>
                  <a:t>và</a:t>
                </a:r>
                <a:r>
                  <a:rPr lang="en-US" dirty="0"/>
                  <a:t> </a:t>
                </a:r>
                <a:r>
                  <a:rPr lang="en-US" dirty="0" err="1"/>
                  <a:t>tính</a:t>
                </a:r>
                <a:r>
                  <a:rPr lang="en-US" dirty="0"/>
                  <a:t> </a:t>
                </a:r>
              </a:p>
              <a:p>
                <a:pPr marL="0" indent="0">
                  <a:buNone/>
                </a:pPr>
                <a:r>
                  <a:rPr lang="en-US" dirty="0"/>
                  <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𝑘</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𝑝</m:t>
                            </m:r>
                          </m:e>
                        </m:d>
                        <m:r>
                          <a:rPr lang="en-US" b="0" i="1" smtClean="0">
                            <a:latin typeface="Cambria Math" panose="02040503050406030204" pitchFamily="18" charset="0"/>
                          </a:rPr>
                          <m:t>=3</m:t>
                        </m:r>
                      </m:e>
                      <m:sup>
                        <m:r>
                          <a:rPr lang="en-US" b="0" i="1" smtClean="0">
                            <a:latin typeface="Cambria Math" panose="02040503050406030204" pitchFamily="18" charset="0"/>
                          </a:rPr>
                          <m:t>7</m:t>
                        </m:r>
                      </m:sup>
                    </m:sSup>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𝑚𝑜𝑑</m:t>
                        </m:r>
                        <m:r>
                          <a:rPr lang="en-US" b="0" i="1" smtClean="0">
                            <a:latin typeface="Cambria Math" panose="02040503050406030204" pitchFamily="18" charset="0"/>
                          </a:rPr>
                          <m:t> 11</m:t>
                        </m:r>
                      </m:e>
                    </m:d>
                    <m:r>
                      <a:rPr lang="en-US" b="0" i="1" smtClean="0">
                        <a:latin typeface="Cambria Math" panose="02040503050406030204" pitchFamily="18" charset="0"/>
                      </a:rPr>
                      <m:t>=9 </m:t>
                    </m:r>
                    <m:d>
                      <m:dPr>
                        <m:ctrlPr>
                          <a:rPr lang="en-US" b="0" i="1" smtClean="0">
                            <a:latin typeface="Cambria Math" panose="02040503050406030204" pitchFamily="18" charset="0"/>
                          </a:rPr>
                        </m:ctrlPr>
                      </m:dPr>
                      <m:e>
                        <m:r>
                          <a:rPr lang="en-US" b="0" i="1" smtClean="0">
                            <a:latin typeface="Cambria Math" panose="02040503050406030204" pitchFamily="18" charset="0"/>
                          </a:rPr>
                          <m:t>𝑚𝑜𝑑</m:t>
                        </m:r>
                        <m:r>
                          <a:rPr lang="en-US" b="0" i="1" smtClean="0">
                            <a:latin typeface="Cambria Math" panose="02040503050406030204" pitchFamily="18" charset="0"/>
                          </a:rPr>
                          <m:t> 11</m:t>
                        </m:r>
                      </m:e>
                    </m:d>
                  </m:oMath>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𝑘</m:t>
                          </m:r>
                        </m:sup>
                      </m:sSup>
                      <m:r>
                        <a:rPr lang="en-US" b="0" i="1" smtClean="0">
                          <a:latin typeface="Cambria Math" panose="02040503050406030204" pitchFamily="18" charset="0"/>
                        </a:rPr>
                        <m:t>𝑋</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𝑝</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3</m:t>
                          </m:r>
                        </m:e>
                        <m:sup>
                          <m:r>
                            <a:rPr lang="en-US" b="0" i="1" smtClean="0">
                              <a:latin typeface="Cambria Math" panose="02040503050406030204" pitchFamily="18" charset="0"/>
                            </a:rPr>
                            <m:t>7</m:t>
                          </m:r>
                        </m:sup>
                      </m:sSup>
                      <m:r>
                        <a:rPr lang="en-US" b="0" i="1" smtClean="0">
                          <a:latin typeface="Cambria Math" panose="02040503050406030204" pitchFamily="18" charset="0"/>
                        </a:rPr>
                        <m:t>×6 </m:t>
                      </m:r>
                      <m:d>
                        <m:dPr>
                          <m:ctrlPr>
                            <a:rPr lang="en-US" b="0" i="1" smtClean="0">
                              <a:latin typeface="Cambria Math" panose="02040503050406030204" pitchFamily="18" charset="0"/>
                            </a:rPr>
                          </m:ctrlPr>
                        </m:dPr>
                        <m:e>
                          <m:r>
                            <a:rPr lang="en-US" b="0" i="1" smtClean="0">
                              <a:latin typeface="Cambria Math" panose="02040503050406030204" pitchFamily="18" charset="0"/>
                            </a:rPr>
                            <m:t>𝑚𝑜𝑑</m:t>
                          </m:r>
                          <m:r>
                            <a:rPr lang="en-US" b="0" i="1" smtClean="0">
                              <a:latin typeface="Cambria Math" panose="02040503050406030204" pitchFamily="18" charset="0"/>
                            </a:rPr>
                            <m:t> 11</m:t>
                          </m:r>
                        </m:e>
                      </m:d>
                      <m:r>
                        <a:rPr lang="en-US" b="0" i="1" smtClean="0">
                          <a:latin typeface="Cambria Math" panose="02040503050406030204" pitchFamily="18" charset="0"/>
                        </a:rPr>
                        <m:t>=10 (</m:t>
                      </m:r>
                      <m:r>
                        <a:rPr lang="en-US" b="0" i="1" smtClean="0">
                          <a:latin typeface="Cambria Math" panose="02040503050406030204" pitchFamily="18" charset="0"/>
                        </a:rPr>
                        <m:t>𝑚𝑜𝑑𝑑</m:t>
                      </m:r>
                      <m:r>
                        <a:rPr lang="en-US" b="0" i="1" smtClean="0">
                          <a:latin typeface="Cambria Math" panose="02040503050406030204" pitchFamily="18" charset="0"/>
                        </a:rPr>
                        <m:t> 11)</m:t>
                      </m:r>
                    </m:oMath>
                  </m:oMathPara>
                </a14:m>
                <a:endParaRPr lang="en-US" dirty="0"/>
              </a:p>
              <a:p>
                <a:pPr marL="0" indent="0">
                  <a:buNone/>
                </a:pPr>
                <a:r>
                  <a:rPr lang="en-US" dirty="0"/>
                  <a:t>  </a:t>
                </a:r>
                <a:r>
                  <a:rPr lang="en-US" dirty="0" err="1"/>
                  <a:t>Mã</a:t>
                </a:r>
                <a:r>
                  <a:rPr lang="en-US" dirty="0"/>
                  <a:t> </a:t>
                </a:r>
                <a:r>
                  <a:rPr lang="en-US" dirty="0" err="1"/>
                  <a:t>là</a:t>
                </a:r>
                <a:r>
                  <a:rPr lang="en-US" dirty="0"/>
                  <a:t> (a, b) = (9, 10)</a:t>
                </a:r>
              </a:p>
              <a:p>
                <a:r>
                  <a:rPr lang="en-US" dirty="0" err="1"/>
                  <a:t>Giải</a:t>
                </a:r>
                <a:r>
                  <a:rPr lang="en-US" dirty="0"/>
                  <a:t> </a:t>
                </a:r>
                <a:r>
                  <a:rPr lang="en-US" dirty="0" err="1"/>
                  <a:t>mã</a:t>
                </a:r>
                <a:r>
                  <a:rPr lang="en-US" dirty="0"/>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 ∗</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𝑢</m:t>
                                  </m:r>
                                </m:sup>
                              </m:sSup>
                            </m:e>
                          </m:d>
                        </m:e>
                        <m:sup>
                          <m:r>
                            <a:rPr lang="en-US" i="1">
                              <a:latin typeface="Cambria Math" panose="02040503050406030204" pitchFamily="18" charset="0"/>
                            </a:rPr>
                            <m:t>−1</m:t>
                          </m:r>
                        </m:sup>
                      </m:sSup>
                      <m:r>
                        <a:rPr lang="en-US" i="1">
                          <a:latin typeface="Cambria Math" panose="02040503050406030204" pitchFamily="18" charset="0"/>
                        </a:rPr>
                        <m:t> (</m:t>
                      </m:r>
                      <m:r>
                        <a:rPr lang="en-US" i="1">
                          <a:latin typeface="Cambria Math" panose="02040503050406030204" pitchFamily="18" charset="0"/>
                        </a:rPr>
                        <m:t>𝑚𝑜𝑑</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r>
                        <m:rPr>
                          <m:nor/>
                        </m:rPr>
                        <a:rPr lang="en-US" dirty="0"/>
                        <m:t> </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10∗</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9</m:t>
                                  </m:r>
                                </m:e>
                                <m:sup>
                                  <m:r>
                                    <a:rPr lang="en-US" i="1">
                                      <a:latin typeface="Cambria Math" panose="02040503050406030204" pitchFamily="18" charset="0"/>
                                    </a:rPr>
                                    <m:t>6</m:t>
                                  </m:r>
                                </m:sup>
                              </m:sSup>
                            </m:e>
                          </m:d>
                        </m:e>
                        <m:sup>
                          <m:r>
                            <a:rPr lang="en-US" i="1">
                              <a:latin typeface="Cambria Math" panose="02040503050406030204" pitchFamily="18" charset="0"/>
                            </a:rPr>
                            <m:t>−1</m:t>
                          </m:r>
                        </m:sup>
                      </m:sSup>
                      <m:r>
                        <a:rPr lang="en-US" i="1">
                          <a:latin typeface="Cambria Math" panose="02040503050406030204" pitchFamily="18" charset="0"/>
                        </a:rPr>
                        <m:t>(</m:t>
                      </m:r>
                      <m:r>
                        <a:rPr lang="en-US" i="1">
                          <a:latin typeface="Cambria Math" panose="02040503050406030204" pitchFamily="18" charset="0"/>
                        </a:rPr>
                        <m:t>𝑚𝑜𝑑</m:t>
                      </m:r>
                      <m:r>
                        <a:rPr lang="en-US" i="1">
                          <a:latin typeface="Cambria Math" panose="02040503050406030204" pitchFamily="18" charset="0"/>
                        </a:rPr>
                        <m:t> 11)</m:t>
                      </m:r>
                    </m:oMath>
                  </m:oMathPara>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=10∗5 </m:t>
                      </m:r>
                      <m:d>
                        <m:dPr>
                          <m:ctrlPr>
                            <a:rPr lang="en-US" b="0" i="1" smtClean="0">
                              <a:latin typeface="Cambria Math" panose="02040503050406030204" pitchFamily="18" charset="0"/>
                            </a:rPr>
                          </m:ctrlPr>
                        </m:dPr>
                        <m:e>
                          <m:r>
                            <a:rPr lang="en-US" b="0" i="1" smtClean="0">
                              <a:latin typeface="Cambria Math" panose="02040503050406030204" pitchFamily="18" charset="0"/>
                            </a:rPr>
                            <m:t>𝑚𝑜𝑑</m:t>
                          </m:r>
                          <m:r>
                            <a:rPr lang="en-US" b="0" i="1" smtClean="0">
                              <a:latin typeface="Cambria Math" panose="02040503050406030204" pitchFamily="18" charset="0"/>
                            </a:rPr>
                            <m:t> 11</m:t>
                          </m:r>
                        </m:e>
                      </m:d>
                    </m:oMath>
                  </m:oMathPara>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 (</m:t>
                      </m:r>
                      <m:r>
                        <a:rPr lang="en-US" b="0" i="1" smtClean="0">
                          <a:latin typeface="Cambria Math" panose="02040503050406030204" pitchFamily="18" charset="0"/>
                        </a:rPr>
                        <m:t>𝑚𝑜𝑑</m:t>
                      </m:r>
                      <m:r>
                        <a:rPr lang="en-US" b="0" i="1" smtClean="0">
                          <a:latin typeface="Cambria Math" panose="02040503050406030204" pitchFamily="18" charset="0"/>
                        </a:rPr>
                        <m:t> 11)</m:t>
                      </m:r>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16000"/>
                <a:ext cx="10515600" cy="5631543"/>
              </a:xfrm>
              <a:blipFill>
                <a:blip r:embed="rId2"/>
                <a:stretch>
                  <a:fillRect l="-1043" t="-1842"/>
                </a:stretch>
              </a:blipFill>
            </p:spPr>
            <p:txBody>
              <a:bodyPr/>
              <a:lstStyle/>
              <a:p>
                <a:r>
                  <a:rPr lang="en-US">
                    <a:noFill/>
                  </a:rPr>
                  <a:t> </a:t>
                </a:r>
              </a:p>
            </p:txBody>
          </p:sp>
        </mc:Fallback>
      </mc:AlternateContent>
    </p:spTree>
    <p:extLst>
      <p:ext uri="{BB962C8B-B14F-4D97-AF65-F5344CB8AC3E}">
        <p14:creationId xmlns:p14="http://schemas.microsoft.com/office/powerpoint/2010/main" val="193234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ircle(in)">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ircle(in)">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circle(in)">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circle(in)">
                                      <p:cBhvr>
                                        <p:cTn id="57" dur="20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circle(in)">
                                      <p:cBhvr>
                                        <p:cTn id="62"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91999" cy="827314"/>
          </a:xfrm>
          <a:solidFill>
            <a:srgbClr val="00B050"/>
          </a:solidFill>
        </p:spPr>
        <p:txBody>
          <a:bodyPr>
            <a:normAutofit/>
          </a:bodyPr>
          <a:lstStyle/>
          <a:p>
            <a:pPr algn="ctr"/>
            <a:r>
              <a:rPr lang="en-US" b="1" dirty="0" err="1"/>
              <a:t>Ví</a:t>
            </a:r>
            <a:r>
              <a:rPr lang="en-US" b="1" dirty="0"/>
              <a:t> </a:t>
            </a:r>
            <a:r>
              <a:rPr lang="en-US" b="1" dirty="0" err="1"/>
              <a:t>dụ</a:t>
            </a:r>
            <a:r>
              <a:rPr lang="en-US" b="1" dirty="0"/>
              <a:t> 2: </a:t>
            </a:r>
            <a:r>
              <a:rPr lang="en-US" b="1" dirty="0" err="1"/>
              <a:t>Mã</a:t>
            </a:r>
            <a:r>
              <a:rPr lang="en-US" b="1" dirty="0"/>
              <a:t> </a:t>
            </a:r>
            <a:r>
              <a:rPr lang="en-US" b="1" dirty="0" err="1"/>
              <a:t>hóa</a:t>
            </a:r>
            <a:r>
              <a:rPr lang="en-US" b="1" dirty="0"/>
              <a:t> </a:t>
            </a:r>
            <a:r>
              <a:rPr lang="en-US" b="1" dirty="0" err="1"/>
              <a:t>văn</a:t>
            </a:r>
            <a:r>
              <a:rPr lang="en-US" b="1" dirty="0"/>
              <a:t> </a:t>
            </a:r>
            <a:r>
              <a:rPr lang="en-US" b="1" dirty="0" err="1"/>
              <a:t>bản</a:t>
            </a:r>
            <a:r>
              <a:rPr lang="en-US" b="1" dirty="0"/>
              <a:t> X = Hello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 y="1172481"/>
                <a:ext cx="12017828" cy="5170261"/>
              </a:xfrm>
            </p:spPr>
            <p:txBody>
              <a:bodyPr>
                <a:normAutofit fontScale="92500" lnSpcReduction="20000"/>
              </a:bodyPr>
              <a:lstStyle/>
              <a:p>
                <a:r>
                  <a:rPr lang="en-US" dirty="0"/>
                  <a:t>Giả </a:t>
                </a:r>
                <a:r>
                  <a:rPr lang="en-US" dirty="0" err="1"/>
                  <a:t>sử</a:t>
                </a:r>
                <a:r>
                  <a:rPr lang="en-US" dirty="0"/>
                  <a:t> </a:t>
                </a:r>
                <a:r>
                  <a:rPr lang="en-US" dirty="0" err="1"/>
                  <a:t>muốn</a:t>
                </a:r>
                <a:r>
                  <a:rPr lang="en-US" dirty="0"/>
                  <a:t> </a:t>
                </a:r>
                <a:r>
                  <a:rPr lang="en-US" dirty="0" err="1"/>
                  <a:t>mã</a:t>
                </a:r>
                <a:r>
                  <a:rPr lang="en-US" dirty="0"/>
                  <a:t> </a:t>
                </a:r>
                <a:r>
                  <a:rPr lang="en-US" dirty="0" err="1"/>
                  <a:t>hóa</a:t>
                </a:r>
                <a:r>
                  <a:rPr lang="en-US" dirty="0"/>
                  <a:t> </a:t>
                </a:r>
                <a:r>
                  <a:rPr lang="en-US" dirty="0" err="1"/>
                  <a:t>văn</a:t>
                </a:r>
                <a:r>
                  <a:rPr lang="en-US" dirty="0"/>
                  <a:t> </a:t>
                </a:r>
                <a:r>
                  <a:rPr lang="en-US" dirty="0" err="1"/>
                  <a:t>bản</a:t>
                </a:r>
                <a:r>
                  <a:rPr lang="en-US" dirty="0"/>
                  <a:t> Plaintext = Hello </a:t>
                </a:r>
              </a:p>
              <a:p>
                <a:r>
                  <a:rPr lang="en-US" dirty="0" err="1"/>
                  <a:t>Mã</a:t>
                </a:r>
                <a:r>
                  <a:rPr lang="en-US" dirty="0"/>
                  <a:t> </a:t>
                </a:r>
                <a:r>
                  <a:rPr lang="en-US" dirty="0" err="1"/>
                  <a:t>hóa</a:t>
                </a:r>
                <a:r>
                  <a:rPr lang="en-US" dirty="0"/>
                  <a:t> </a:t>
                </a:r>
                <a:r>
                  <a:rPr lang="en-US" dirty="0" err="1"/>
                  <a:t>dạng</a:t>
                </a:r>
                <a:r>
                  <a:rPr lang="en-US" dirty="0"/>
                  <a:t> </a:t>
                </a:r>
                <a:r>
                  <a:rPr lang="en-US" dirty="0" err="1"/>
                  <a:t>chữ</a:t>
                </a:r>
                <a:r>
                  <a:rPr lang="en-US" dirty="0"/>
                  <a:t>: </a:t>
                </a:r>
                <a:r>
                  <a:rPr lang="en-US" b="1" dirty="0"/>
                  <a:t>P = 0704111114</a:t>
                </a:r>
              </a:p>
              <a:p>
                <a:r>
                  <a:rPr lang="en-US" dirty="0" err="1"/>
                  <a:t>Tạo</a:t>
                </a:r>
                <a:r>
                  <a:rPr lang="en-US" dirty="0"/>
                  <a:t> </a:t>
                </a:r>
                <a:r>
                  <a:rPr lang="en-US" dirty="0" err="1"/>
                  <a:t>khóa</a:t>
                </a:r>
                <a:r>
                  <a:rPr lang="en-US" dirty="0"/>
                  <a:t>: </a:t>
                </a:r>
                <a:r>
                  <a:rPr lang="en-US" dirty="0" err="1"/>
                  <a:t>chọn</a:t>
                </a:r>
                <a:r>
                  <a:rPr lang="en-US" dirty="0"/>
                  <a:t> </a:t>
                </a:r>
                <a:r>
                  <a:rPr lang="en-US" dirty="0" err="1"/>
                  <a:t>số</a:t>
                </a:r>
                <a:r>
                  <a:rPr lang="en-US" dirty="0"/>
                  <a:t> </a:t>
                </a:r>
                <a:r>
                  <a:rPr lang="en-US" dirty="0" err="1"/>
                  <a:t>nguyên</a:t>
                </a:r>
                <a:r>
                  <a:rPr lang="en-US" dirty="0"/>
                  <a:t> </a:t>
                </a:r>
                <a:r>
                  <a:rPr lang="en-US" dirty="0" err="1"/>
                  <a:t>tố</a:t>
                </a:r>
                <a:r>
                  <a:rPr lang="en-US" dirty="0"/>
                  <a:t> p = 724484437;  g = 14, u =10;</a:t>
                </a:r>
              </a:p>
              <a:p>
                <a:pPr marL="0" indent="0">
                  <a:buNone/>
                </a:pPr>
                <a:r>
                  <a:rPr lang="en-US" dirty="0"/>
                  <a:t>Ta </a:t>
                </a:r>
                <a:r>
                  <a:rPr lang="en-US" dirty="0" err="1"/>
                  <a:t>có</a:t>
                </a:r>
                <a:r>
                  <a:rPr lang="en-US" dirty="0"/>
                  <a:t>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𝑢</m:t>
                        </m:r>
                      </m:sup>
                    </m:sSup>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𝑝</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14</m:t>
                        </m:r>
                      </m:e>
                      <m:sup>
                        <m:r>
                          <a:rPr lang="en-US" b="0" i="1" smtClean="0">
                            <a:latin typeface="Cambria Math" panose="02040503050406030204" pitchFamily="18" charset="0"/>
                          </a:rPr>
                          <m:t>10</m:t>
                        </m:r>
                      </m:sup>
                    </m:sSup>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𝑚𝑜𝑑</m:t>
                        </m:r>
                        <m:r>
                          <m:rPr>
                            <m:nor/>
                          </m:rPr>
                          <a:rPr lang="en-US" b="0" i="0" smtClean="0">
                            <a:latin typeface="Cambria Math" panose="02040503050406030204" pitchFamily="18" charset="0"/>
                          </a:rPr>
                          <m:t> </m:t>
                        </m:r>
                        <m:r>
                          <m:rPr>
                            <m:nor/>
                          </m:rPr>
                          <a:rPr lang="en-US" dirty="0"/>
                          <m:t>724484437</m:t>
                        </m:r>
                      </m:e>
                    </m:d>
                    <m:r>
                      <a:rPr lang="en-US" i="1">
                        <a:latin typeface="Cambria Math" panose="02040503050406030204" pitchFamily="18" charset="0"/>
                      </a:rPr>
                      <m:t>=185364613</m:t>
                    </m:r>
                  </m:oMath>
                </a14:m>
                <a:r>
                  <a:rPr lang="en-US" dirty="0"/>
                  <a:t>.</a:t>
                </a:r>
              </a:p>
              <a:p>
                <a:r>
                  <a:rPr lang="en-US" dirty="0" err="1"/>
                  <a:t>Sinh</a:t>
                </a:r>
                <a:r>
                  <a:rPr lang="en-US" dirty="0"/>
                  <a:t> </a:t>
                </a:r>
                <a:r>
                  <a:rPr lang="en-US" dirty="0" err="1"/>
                  <a:t>mã</a:t>
                </a:r>
                <a:r>
                  <a:rPr lang="en-US" dirty="0"/>
                  <a:t>: </a:t>
                </a:r>
              </a:p>
              <a:p>
                <a:pPr marL="0" indent="0">
                  <a:buNone/>
                </a:pPr>
                <a:r>
                  <a:rPr lang="en-US" dirty="0"/>
                  <a:t>+ </a:t>
                </a:r>
                <a:r>
                  <a:rPr lang="en-US" dirty="0" err="1"/>
                  <a:t>Chọn</a:t>
                </a:r>
                <a:r>
                  <a:rPr lang="en-US" dirty="0"/>
                  <a:t> k = 19; (t/m UCLN (19, 724484436) =1)</a:t>
                </a:r>
              </a:p>
              <a:p>
                <a:pPr marL="0" indent="0">
                  <a:buNone/>
                </a:pPr>
                <a:r>
                  <a:rPr lang="en-US" dirty="0"/>
                  <a:t>+ Ta </a:t>
                </a:r>
                <a:r>
                  <a:rPr lang="en-US" dirty="0" err="1"/>
                  <a:t>có</a:t>
                </a:r>
                <a:r>
                  <a:rPr lang="en-US" dirty="0"/>
                  <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14</m:t>
                        </m:r>
                      </m:e>
                      <m:sup>
                        <m:r>
                          <a:rPr lang="en-US" b="0" i="1" smtClean="0">
                            <a:latin typeface="Cambria Math" panose="02040503050406030204" pitchFamily="18" charset="0"/>
                          </a:rPr>
                          <m:t>19</m:t>
                        </m:r>
                      </m:sup>
                    </m:sSup>
                    <m:r>
                      <a:rPr lang="en-US" b="0" i="1" smtClean="0">
                        <a:latin typeface="Cambria Math" panose="02040503050406030204" pitchFamily="18" charset="0"/>
                      </a:rPr>
                      <m:t>(</m:t>
                    </m:r>
                    <m:r>
                      <a:rPr lang="en-US" b="0" i="1" smtClean="0">
                        <a:latin typeface="Cambria Math" panose="02040503050406030204" pitchFamily="18" charset="0"/>
                      </a:rPr>
                      <m:t>𝑚𝑜𝑑</m:t>
                    </m:r>
                    <m:r>
                      <m:rPr>
                        <m:nor/>
                      </m:rPr>
                      <a:rPr lang="en-US" b="0" i="0" smtClean="0">
                        <a:latin typeface="Cambria Math" panose="02040503050406030204" pitchFamily="18" charset="0"/>
                      </a:rPr>
                      <m:t> </m:t>
                    </m:r>
                    <m:r>
                      <m:rPr>
                        <m:nor/>
                      </m:rPr>
                      <a:rPr lang="en-US" dirty="0"/>
                      <m:t>724484437</m:t>
                    </m:r>
                    <m:r>
                      <a:rPr lang="en-US" b="0" i="1" smtClean="0">
                        <a:latin typeface="Cambria Math" panose="02040503050406030204" pitchFamily="18" charset="0"/>
                      </a:rPr>
                      <m:t>)</m:t>
                    </m:r>
                  </m:oMath>
                </a14:m>
                <a:r>
                  <a:rPr lang="en-US" dirty="0"/>
                  <a:t> = 80265707;</a:t>
                </a:r>
              </a:p>
              <a:p>
                <a:pPr marL="0" indent="0">
                  <a:buNone/>
                </a:pPr>
                <a:r>
                  <a:rPr lang="en-US" dirty="0"/>
                  <a:t>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i="1">
                            <a:latin typeface="Cambria Math" panose="02040503050406030204" pitchFamily="18" charset="0"/>
                          </a:rPr>
                          <m:t>185364613</m:t>
                        </m:r>
                      </m:e>
                      <m:sup>
                        <m:r>
                          <a:rPr lang="en-US" b="0" i="1" smtClean="0">
                            <a:latin typeface="Cambria Math" panose="02040503050406030204" pitchFamily="18" charset="0"/>
                          </a:rPr>
                          <m:t>19</m:t>
                        </m:r>
                      </m:sup>
                    </m:sSup>
                    <m:r>
                      <a:rPr lang="en-US" b="0" i="1" smtClean="0">
                        <a:latin typeface="Cambria Math" panose="02040503050406030204" pitchFamily="18" charset="0"/>
                      </a:rPr>
                      <m:t>∗</m:t>
                    </m:r>
                    <m:r>
                      <m:rPr>
                        <m:nor/>
                      </m:rPr>
                      <a:rPr lang="en-US" b="1" dirty="0"/>
                      <m:t>0704111114</m:t>
                    </m:r>
                  </m:oMath>
                </a14:m>
                <a:r>
                  <a:rPr lang="en-US" b="1"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𝑚𝑜𝑑</m:t>
                    </m:r>
                    <m:r>
                      <m:rPr>
                        <m:nor/>
                      </m:rPr>
                      <a:rPr lang="en-US" b="0" i="0" smtClean="0">
                        <a:latin typeface="Cambria Math" panose="02040503050406030204" pitchFamily="18" charset="0"/>
                      </a:rPr>
                      <m:t> </m:t>
                    </m:r>
                    <m:r>
                      <m:rPr>
                        <m:nor/>
                      </m:rPr>
                      <a:rPr lang="en-US" dirty="0"/>
                      <m:t>724484437</m:t>
                    </m:r>
                    <m:r>
                      <a:rPr lang="en-US" b="0" i="1" smtClean="0">
                        <a:latin typeface="Cambria Math" panose="02040503050406030204" pitchFamily="18" charset="0"/>
                      </a:rPr>
                      <m:t>)</m:t>
                    </m:r>
                  </m:oMath>
                </a14:m>
                <a:r>
                  <a:rPr lang="en-US" dirty="0"/>
                  <a:t> = 147636751 </a:t>
                </a:r>
              </a:p>
              <a:p>
                <a:pPr marL="0" indent="0">
                  <a:buNone/>
                </a:pPr>
                <a:r>
                  <a:rPr lang="en-US" dirty="0" err="1"/>
                  <a:t>Mã</a:t>
                </a:r>
                <a:r>
                  <a:rPr lang="en-US" dirty="0"/>
                  <a:t> </a:t>
                </a:r>
                <a:r>
                  <a:rPr lang="en-US" dirty="0" err="1"/>
                  <a:t>là</a:t>
                </a:r>
                <a:r>
                  <a:rPr lang="en-US" dirty="0"/>
                  <a:t> (80265707, 147636751)</a:t>
                </a:r>
              </a:p>
              <a:p>
                <a:r>
                  <a:rPr lang="en-US" dirty="0" err="1"/>
                  <a:t>Giải</a:t>
                </a:r>
                <a:r>
                  <a:rPr lang="en-US" dirty="0"/>
                  <a:t> </a:t>
                </a:r>
                <a:r>
                  <a:rPr lang="en-US" dirty="0" err="1"/>
                  <a:t>mã</a:t>
                </a:r>
                <a:r>
                  <a:rPr lang="en-US" dirty="0"/>
                  <a:t>: </a:t>
                </a:r>
              </a:p>
              <a:p>
                <a:pPr marL="0" indent="0">
                  <a:buNone/>
                </a:pPr>
                <a:r>
                  <a:rPr lang="en-US" dirty="0"/>
                  <a:t>+ </a:t>
                </a:r>
                <a:r>
                  <a:rPr lang="en-US" dirty="0" err="1"/>
                  <a:t>Tính</a:t>
                </a:r>
                <a:r>
                  <a:rPr lang="en-US" dirty="0"/>
                  <a:t> </a:t>
                </a:r>
                <a14:m>
                  <m:oMath xmlns:m="http://schemas.openxmlformats.org/officeDocument/2006/math">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𝑢</m:t>
                            </m:r>
                          </m:sup>
                        </m:sSup>
                        <m:r>
                          <a:rPr lang="en-US" b="0" i="1" smtClean="0">
                            <a:latin typeface="Cambria Math" panose="02040503050406030204" pitchFamily="18" charset="0"/>
                          </a:rPr>
                          <m:t>)</m:t>
                        </m:r>
                      </m:e>
                      <m:sup>
                        <m:r>
                          <a:rPr lang="en-US" b="0" i="1" smtClean="0">
                            <a:latin typeface="Cambria Math" panose="02040503050406030204" pitchFamily="18" charset="0"/>
                          </a:rPr>
                          <m:t>−1</m:t>
                        </m:r>
                      </m:sup>
                    </m:sSup>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𝑝</m:t>
                        </m:r>
                      </m:e>
                    </m:d>
                    <m:sSup>
                      <m:sSupPr>
                        <m:ctrlPr>
                          <a:rPr lang="en-US" b="0" i="1" smtClean="0">
                            <a:latin typeface="Cambria Math" panose="02040503050406030204" pitchFamily="18" charset="0"/>
                          </a:rPr>
                        </m:ctrlPr>
                      </m:sSupPr>
                      <m:e>
                        <m:r>
                          <m:rPr>
                            <m:nor/>
                          </m:rPr>
                          <a:rPr lang="en-US" b="0" i="0" smtClean="0">
                            <a:latin typeface="Cambria Math" panose="02040503050406030204" pitchFamily="18" charset="0"/>
                          </a:rPr>
                          <m:t>= </m:t>
                        </m:r>
                        <m:r>
                          <m:rPr>
                            <m:nor/>
                          </m:rPr>
                          <a:rPr lang="en-US" dirty="0"/>
                          <m:t>80265707</m:t>
                        </m:r>
                      </m:e>
                      <m:sup>
                        <m:r>
                          <a:rPr lang="en-US" b="0" i="1" smtClean="0">
                            <a:latin typeface="Cambria Math" panose="02040503050406030204" pitchFamily="18" charset="0"/>
                          </a:rPr>
                          <m:t>10</m:t>
                        </m:r>
                      </m:sup>
                    </m:sSup>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m:t>
                    </m:r>
                  </m:oMath>
                </a14:m>
                <a:r>
                  <a:rPr lang="en-US" dirty="0"/>
                  <a:t>724484437) = 3595571  </a:t>
                </a:r>
              </a:p>
              <a:p>
                <a:pPr marL="0" indent="0">
                  <a:buNone/>
                </a:pPr>
                <a:r>
                  <a:rPr lang="en-US" dirty="0"/>
                  <a:t>+ </a:t>
                </a:r>
                <a:r>
                  <a:rPr lang="en-US" dirty="0" err="1"/>
                  <a:t>Tính</a:t>
                </a:r>
                <a:r>
                  <a:rPr lang="en-US" dirty="0"/>
                  <a:t> </a:t>
                </a:r>
                <a14:m>
                  <m:oMath xmlns:m="http://schemas.openxmlformats.org/officeDocument/2006/math">
                    <m:r>
                      <a:rPr lang="en-US" i="1" dirty="0" smtClean="0">
                        <a:latin typeface="Cambria Math" panose="02040503050406030204" pitchFamily="18" charset="0"/>
                      </a:rPr>
                      <m:t>𝑋</m:t>
                    </m:r>
                    <m:r>
                      <a:rPr lang="en-US" i="1" dirty="0" smtClean="0">
                        <a:latin typeface="Cambria Math" panose="02040503050406030204" pitchFamily="18" charset="0"/>
                      </a:rPr>
                      <m:t> =</m:t>
                    </m:r>
                  </m:oMath>
                </a14:m>
                <a:r>
                  <a:rPr lang="en-US" dirty="0"/>
                  <a:t> (147636751* 3595571 ) (mod 724484437) = </a:t>
                </a:r>
                <a:r>
                  <a:rPr lang="en-US" b="1" dirty="0"/>
                  <a:t>704111114</a:t>
                </a:r>
              </a:p>
              <a:p>
                <a:pPr marL="0" indent="0">
                  <a:buNone/>
                </a:pPr>
                <a:endParaRPr lang="en-US" dirty="0"/>
              </a:p>
              <a:p>
                <a:pPr marL="0" indent="0">
                  <a:buNone/>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 y="1172481"/>
                <a:ext cx="12017828" cy="5170261"/>
              </a:xfrm>
              <a:blipFill>
                <a:blip r:embed="rId2"/>
                <a:stretch>
                  <a:fillRect l="-913" t="-2948"/>
                </a:stretch>
              </a:blipFill>
            </p:spPr>
            <p:txBody>
              <a:bodyPr/>
              <a:lstStyle/>
              <a:p>
                <a:r>
                  <a:rPr lang="en-US">
                    <a:noFill/>
                  </a:rPr>
                  <a:t> </a:t>
                </a:r>
              </a:p>
            </p:txBody>
          </p:sp>
        </mc:Fallback>
      </mc:AlternateContent>
    </p:spTree>
    <p:extLst>
      <p:ext uri="{BB962C8B-B14F-4D97-AF65-F5344CB8AC3E}">
        <p14:creationId xmlns:p14="http://schemas.microsoft.com/office/powerpoint/2010/main" val="5189896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https://scontent.fhan4-1.fna.fbcdn.net/v/t1.15752-9/98003269_986710531732176_8153379315577257984_n.jpg?_nc_cat=104&amp;_nc_sid=b96e70&amp;_nc_ohc=gmnQlsYPXewAX89mhfu&amp;_nc_ht=scontent.fhan4-1.fna&amp;oh=6884744706bf5725861c493ed4ca7ac3&amp;oe=5EEAD50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16114"/>
            <a:ext cx="11872686" cy="690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6990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6114"/>
            <a:ext cx="10515600" cy="827316"/>
          </a:xfrm>
        </p:spPr>
        <p:txBody>
          <a:bodyPr>
            <a:normAutofit/>
          </a:bodyPr>
          <a:lstStyle/>
          <a:p>
            <a:r>
              <a:rPr lang="en-US" dirty="0" err="1"/>
              <a:t>Cách</a:t>
            </a:r>
            <a:r>
              <a:rPr lang="en-US" dirty="0"/>
              <a:t> </a:t>
            </a:r>
            <a:r>
              <a:rPr lang="en-US" dirty="0" err="1"/>
              <a:t>khác</a:t>
            </a:r>
            <a:r>
              <a:rPr lang="en-US" dirty="0"/>
              <a:t>: p = 29, g = 14, u =10, k = 13</a:t>
            </a:r>
          </a:p>
        </p:txBody>
      </p:sp>
      <p:sp>
        <p:nvSpPr>
          <p:cNvPr id="3" name="Content Placeholder 2"/>
          <p:cNvSpPr>
            <a:spLocks noGrp="1"/>
          </p:cNvSpPr>
          <p:nvPr>
            <p:ph idx="1"/>
          </p:nvPr>
        </p:nvSpPr>
        <p:spPr>
          <a:xfrm>
            <a:off x="838200" y="1088571"/>
            <a:ext cx="11063514" cy="5457372"/>
          </a:xfrm>
        </p:spPr>
        <p:txBody>
          <a:bodyPr/>
          <a:lstStyle/>
          <a:p>
            <a:r>
              <a:rPr lang="en-US" dirty="0"/>
              <a:t>Plaintext = 0704111114</a:t>
            </a:r>
          </a:p>
          <a:p>
            <a:r>
              <a:rPr lang="en-US" dirty="0"/>
              <a:t>X1 = 07 </a:t>
            </a:r>
            <a:r>
              <a:rPr lang="en-US" dirty="0">
                <a:sym typeface="Wingdings" panose="05000000000000000000" pitchFamily="2" charset="2"/>
              </a:rPr>
              <a:t> (a,b1) = (2, 5)</a:t>
            </a:r>
          </a:p>
          <a:p>
            <a:r>
              <a:rPr lang="en-US" dirty="0">
                <a:sym typeface="Wingdings" panose="05000000000000000000" pitchFamily="2" charset="2"/>
              </a:rPr>
              <a:t>X2 = 04   (a,b2) = (2, 7)</a:t>
            </a:r>
          </a:p>
          <a:p>
            <a:r>
              <a:rPr lang="en-US" dirty="0">
                <a:sym typeface="Wingdings" panose="05000000000000000000" pitchFamily="2" charset="2"/>
              </a:rPr>
              <a:t>X3 = 11  (a,b3) = (2, 12)</a:t>
            </a:r>
          </a:p>
          <a:p>
            <a:r>
              <a:rPr lang="en-US" dirty="0">
                <a:sym typeface="Wingdings" panose="05000000000000000000" pitchFamily="2" charset="2"/>
              </a:rPr>
              <a:t>X4 = 11  (a,b4) = (2, 12)</a:t>
            </a:r>
          </a:p>
          <a:p>
            <a:r>
              <a:rPr lang="en-US" dirty="0">
                <a:sym typeface="Wingdings" panose="05000000000000000000" pitchFamily="2" charset="2"/>
              </a:rPr>
              <a:t>X5 = 14  (a, b5) = (2, 10)</a:t>
            </a:r>
          </a:p>
          <a:p>
            <a:r>
              <a:rPr lang="en-US" dirty="0">
                <a:sym typeface="Wingdings" panose="05000000000000000000" pitchFamily="2" charset="2"/>
              </a:rPr>
              <a:t>(</a:t>
            </a:r>
            <a:r>
              <a:rPr lang="en-US" dirty="0" err="1">
                <a:sym typeface="Wingdings" panose="05000000000000000000" pitchFamily="2" charset="2"/>
              </a:rPr>
              <a:t>a,b</a:t>
            </a:r>
            <a:r>
              <a:rPr lang="en-US" dirty="0">
                <a:sym typeface="Wingdings" panose="05000000000000000000" pitchFamily="2" charset="2"/>
              </a:rPr>
              <a:t>) </a:t>
            </a:r>
            <a:r>
              <a:rPr lang="en-US">
                <a:sym typeface="Wingdings" panose="05000000000000000000" pitchFamily="2" charset="2"/>
              </a:rPr>
              <a:t>= (0202020202</a:t>
            </a:r>
            <a:r>
              <a:rPr lang="en-US" dirty="0">
                <a:sym typeface="Wingdings" panose="05000000000000000000" pitchFamily="2" charset="2"/>
              </a:rPr>
              <a:t>, 0507121210)</a:t>
            </a:r>
            <a:endParaRPr lang="en-US" dirty="0"/>
          </a:p>
        </p:txBody>
      </p:sp>
    </p:spTree>
    <p:extLst>
      <p:ext uri="{BB962C8B-B14F-4D97-AF65-F5344CB8AC3E}">
        <p14:creationId xmlns:p14="http://schemas.microsoft.com/office/powerpoint/2010/main" val="10979480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65CA2-FAFA-4BF6-BF66-A9D5350727F6}"/>
              </a:ext>
            </a:extLst>
          </p:cNvPr>
          <p:cNvSpPr>
            <a:spLocks noGrp="1"/>
          </p:cNvSpPr>
          <p:nvPr>
            <p:ph type="title"/>
          </p:nvPr>
        </p:nvSpPr>
        <p:spPr>
          <a:xfrm>
            <a:off x="838200" y="0"/>
            <a:ext cx="10515600" cy="854075"/>
          </a:xfrm>
          <a:solidFill>
            <a:srgbClr val="00B050"/>
          </a:solidFill>
          <a:ln>
            <a:solidFill>
              <a:srgbClr val="00B050"/>
            </a:solidFill>
          </a:ln>
        </p:spPr>
        <p:txBody>
          <a:bodyPr/>
          <a:lstStyle/>
          <a:p>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an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El-</a:t>
            </a:r>
            <a:r>
              <a:rPr lang="en-US" dirty="0" err="1">
                <a:latin typeface="Times New Roman" panose="02020603050405020304" pitchFamily="18" charset="0"/>
                <a:cs typeface="Times New Roman" panose="02020603050405020304" pitchFamily="18" charset="0"/>
              </a:rPr>
              <a:t>gamal</a:t>
            </a:r>
            <a:r>
              <a:rPr lang="en-US"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434244DC-87DE-4CB4-AE88-E667954E3735}"/>
              </a:ext>
            </a:extLst>
          </p:cNvPr>
          <p:cNvSpPr>
            <a:spLocks noGrp="1"/>
          </p:cNvSpPr>
          <p:nvPr>
            <p:ph idx="1"/>
          </p:nvPr>
        </p:nvSpPr>
        <p:spPr>
          <a:xfrm>
            <a:off x="838200" y="993913"/>
            <a:ext cx="10174357" cy="5183050"/>
          </a:xfrm>
        </p:spPr>
        <p:txBody>
          <a:bodyPr/>
          <a:lstStyle/>
          <a:p>
            <a:r>
              <a:rPr lang="en-US" dirty="0" err="1"/>
              <a:t>Độ</a:t>
            </a:r>
            <a:r>
              <a:rPr lang="en-US" dirty="0"/>
              <a:t> an </a:t>
            </a:r>
            <a:r>
              <a:rPr lang="en-US" dirty="0" err="1"/>
              <a:t>toàn</a:t>
            </a:r>
            <a:r>
              <a:rPr lang="en-US" dirty="0"/>
              <a:t> </a:t>
            </a:r>
            <a:r>
              <a:rPr lang="en-US" dirty="0" err="1"/>
              <a:t>của</a:t>
            </a:r>
            <a:r>
              <a:rPr lang="en-US" dirty="0"/>
              <a:t> EL-</a:t>
            </a:r>
            <a:r>
              <a:rPr lang="en-US" dirty="0" err="1"/>
              <a:t>gamal</a:t>
            </a:r>
            <a:r>
              <a:rPr lang="en-US" dirty="0"/>
              <a:t> </a:t>
            </a:r>
            <a:r>
              <a:rPr lang="en-US" dirty="0" err="1"/>
              <a:t>là</a:t>
            </a:r>
            <a:r>
              <a:rPr lang="en-US" dirty="0"/>
              <a:t> </a:t>
            </a:r>
            <a:r>
              <a:rPr lang="en-US" dirty="0" err="1"/>
              <a:t>cao</a:t>
            </a:r>
            <a:r>
              <a:rPr lang="en-US" dirty="0"/>
              <a:t> (</a:t>
            </a:r>
            <a:r>
              <a:rPr lang="en-US" dirty="0" err="1"/>
              <a:t>tương</a:t>
            </a:r>
            <a:r>
              <a:rPr lang="en-US" dirty="0"/>
              <a:t> </a:t>
            </a:r>
            <a:r>
              <a:rPr lang="en-US" dirty="0" err="1"/>
              <a:t>đương</a:t>
            </a:r>
            <a:r>
              <a:rPr lang="en-US" dirty="0"/>
              <a:t> </a:t>
            </a:r>
            <a:r>
              <a:rPr lang="en-US" dirty="0" err="1"/>
              <a:t>với</a:t>
            </a:r>
            <a:r>
              <a:rPr lang="en-US" dirty="0"/>
              <a:t> </a:t>
            </a:r>
            <a:r>
              <a:rPr lang="en-US" dirty="0" err="1"/>
              <a:t>bài</a:t>
            </a:r>
            <a:r>
              <a:rPr lang="en-US" dirty="0"/>
              <a:t> </a:t>
            </a:r>
            <a:r>
              <a:rPr lang="en-US" dirty="0" err="1"/>
              <a:t>toán</a:t>
            </a:r>
            <a:r>
              <a:rPr lang="en-US" dirty="0"/>
              <a:t> </a:t>
            </a:r>
            <a:r>
              <a:rPr lang="en-US" dirty="0" err="1"/>
              <a:t>tính</a:t>
            </a:r>
            <a:r>
              <a:rPr lang="en-US" dirty="0"/>
              <a:t> </a:t>
            </a:r>
            <a:r>
              <a:rPr lang="en-US" dirty="0" err="1"/>
              <a:t>logarit</a:t>
            </a:r>
            <a:r>
              <a:rPr lang="en-US" dirty="0"/>
              <a:t> </a:t>
            </a:r>
            <a:r>
              <a:rPr lang="en-US" dirty="0" err="1"/>
              <a:t>rời</a:t>
            </a:r>
            <a:r>
              <a:rPr lang="en-US" dirty="0"/>
              <a:t> </a:t>
            </a:r>
            <a:r>
              <a:rPr lang="en-US" dirty="0" err="1"/>
              <a:t>rạc</a:t>
            </a:r>
            <a:r>
              <a:rPr lang="en-US" dirty="0"/>
              <a:t>), p </a:t>
            </a:r>
            <a:r>
              <a:rPr lang="en-US" dirty="0" err="1"/>
              <a:t>đủ</a:t>
            </a:r>
            <a:r>
              <a:rPr lang="en-US" dirty="0"/>
              <a:t> </a:t>
            </a:r>
            <a:r>
              <a:rPr lang="en-US" dirty="0" err="1"/>
              <a:t>lớn</a:t>
            </a:r>
            <a:r>
              <a:rPr lang="en-US" dirty="0"/>
              <a:t> </a:t>
            </a:r>
            <a:r>
              <a:rPr lang="en-US" dirty="0" err="1"/>
              <a:t>thì</a:t>
            </a:r>
            <a:r>
              <a:rPr lang="en-US" dirty="0"/>
              <a:t> </a:t>
            </a:r>
            <a:r>
              <a:rPr lang="en-US" dirty="0" err="1"/>
              <a:t>hệ</a:t>
            </a:r>
            <a:r>
              <a:rPr lang="en-US" dirty="0"/>
              <a:t> El-</a:t>
            </a:r>
            <a:r>
              <a:rPr lang="en-US" dirty="0" err="1"/>
              <a:t>gamal</a:t>
            </a:r>
            <a:r>
              <a:rPr lang="en-US" dirty="0"/>
              <a:t> </a:t>
            </a:r>
            <a:r>
              <a:rPr lang="en-US" dirty="0" err="1"/>
              <a:t>vẫn</a:t>
            </a:r>
            <a:r>
              <a:rPr lang="en-US" dirty="0"/>
              <a:t> </a:t>
            </a:r>
            <a:r>
              <a:rPr lang="en-US" dirty="0" err="1"/>
              <a:t>chưa</a:t>
            </a:r>
            <a:r>
              <a:rPr lang="en-US" dirty="0"/>
              <a:t> </a:t>
            </a:r>
            <a:r>
              <a:rPr lang="en-US" dirty="0" err="1"/>
              <a:t>có</a:t>
            </a:r>
            <a:r>
              <a:rPr lang="en-US" dirty="0"/>
              <a:t> pp </a:t>
            </a:r>
            <a:r>
              <a:rPr lang="en-US" dirty="0" err="1"/>
              <a:t>thám</a:t>
            </a:r>
            <a:r>
              <a:rPr lang="en-US" dirty="0"/>
              <a:t> </a:t>
            </a:r>
            <a:r>
              <a:rPr lang="en-US" dirty="0" err="1"/>
              <a:t>mã</a:t>
            </a:r>
            <a:r>
              <a:rPr lang="en-US" dirty="0"/>
              <a:t> </a:t>
            </a:r>
            <a:r>
              <a:rPr lang="en-US" dirty="0" err="1"/>
              <a:t>hiệu</a:t>
            </a:r>
            <a:r>
              <a:rPr lang="en-US" dirty="0"/>
              <a:t> </a:t>
            </a:r>
            <a:r>
              <a:rPr lang="en-US" dirty="0" err="1"/>
              <a:t>quả</a:t>
            </a:r>
            <a:r>
              <a:rPr lang="en-US" dirty="0"/>
              <a:t>.</a:t>
            </a:r>
          </a:p>
          <a:p>
            <a:r>
              <a:rPr lang="en-US" dirty="0" err="1"/>
              <a:t>Chú</a:t>
            </a:r>
            <a:r>
              <a:rPr lang="en-US" dirty="0"/>
              <a:t> ý: </a:t>
            </a:r>
            <a:r>
              <a:rPr lang="en-US" dirty="0" err="1"/>
              <a:t>Chọn</a:t>
            </a:r>
            <a:r>
              <a:rPr lang="en-US" dirty="0"/>
              <a:t> p </a:t>
            </a:r>
            <a:r>
              <a:rPr lang="en-US" dirty="0" err="1"/>
              <a:t>sao</a:t>
            </a:r>
            <a:r>
              <a:rPr lang="en-US" dirty="0"/>
              <a:t> </a:t>
            </a:r>
            <a:r>
              <a:rPr lang="en-US" dirty="0" err="1"/>
              <a:t>cho</a:t>
            </a:r>
            <a:r>
              <a:rPr lang="en-US" dirty="0"/>
              <a:t> p -1 </a:t>
            </a:r>
            <a:r>
              <a:rPr lang="en-US" dirty="0" err="1"/>
              <a:t>cũng</a:t>
            </a:r>
            <a:r>
              <a:rPr lang="en-US" dirty="0"/>
              <a:t> </a:t>
            </a:r>
            <a:r>
              <a:rPr lang="en-US" dirty="0" err="1"/>
              <a:t>có</a:t>
            </a:r>
            <a:r>
              <a:rPr lang="en-US" dirty="0"/>
              <a:t> </a:t>
            </a:r>
            <a:r>
              <a:rPr lang="en-US" dirty="0" err="1"/>
              <a:t>ít</a:t>
            </a:r>
            <a:r>
              <a:rPr lang="en-US" dirty="0"/>
              <a:t> </a:t>
            </a:r>
            <a:r>
              <a:rPr lang="en-US" dirty="0" err="1"/>
              <a:t>nhất</a:t>
            </a:r>
            <a:r>
              <a:rPr lang="en-US" dirty="0"/>
              <a:t> </a:t>
            </a:r>
            <a:r>
              <a:rPr lang="en-US" dirty="0" err="1"/>
              <a:t>một</a:t>
            </a:r>
            <a:r>
              <a:rPr lang="en-US" dirty="0"/>
              <a:t> </a:t>
            </a:r>
            <a:r>
              <a:rPr lang="en-US" dirty="0" err="1"/>
              <a:t>ước</a:t>
            </a:r>
            <a:r>
              <a:rPr lang="en-US" dirty="0"/>
              <a:t> </a:t>
            </a:r>
            <a:r>
              <a:rPr lang="en-US" dirty="0" err="1"/>
              <a:t>số</a:t>
            </a:r>
            <a:r>
              <a:rPr lang="en-US" dirty="0"/>
              <a:t> </a:t>
            </a:r>
            <a:r>
              <a:rPr lang="en-US" dirty="0" err="1"/>
              <a:t>nguyên</a:t>
            </a:r>
            <a:r>
              <a:rPr lang="en-US" dirty="0"/>
              <a:t> </a:t>
            </a:r>
            <a:r>
              <a:rPr lang="en-US" dirty="0" err="1"/>
              <a:t>tố</a:t>
            </a:r>
            <a:r>
              <a:rPr lang="en-US" dirty="0"/>
              <a:t> </a:t>
            </a:r>
            <a:r>
              <a:rPr lang="en-US" dirty="0" err="1"/>
              <a:t>lớn</a:t>
            </a:r>
            <a:endParaRPr lang="en-US" dirty="0"/>
          </a:p>
          <a:p>
            <a:r>
              <a:rPr lang="en-US" dirty="0" err="1"/>
              <a:t>Hệ</a:t>
            </a:r>
            <a:r>
              <a:rPr lang="en-US" dirty="0"/>
              <a:t> </a:t>
            </a:r>
            <a:r>
              <a:rPr lang="en-US" dirty="0" err="1"/>
              <a:t>mã</a:t>
            </a:r>
            <a:r>
              <a:rPr lang="en-US" dirty="0"/>
              <a:t> EL-</a:t>
            </a:r>
            <a:r>
              <a:rPr lang="en-US" dirty="0" err="1"/>
              <a:t>gamal</a:t>
            </a:r>
            <a:r>
              <a:rPr lang="en-US" dirty="0"/>
              <a:t> </a:t>
            </a:r>
            <a:r>
              <a:rPr lang="en-US" dirty="0" err="1"/>
              <a:t>là</a:t>
            </a:r>
            <a:r>
              <a:rPr lang="en-US" dirty="0"/>
              <a:t> </a:t>
            </a:r>
            <a:r>
              <a:rPr lang="en-US" dirty="0" err="1"/>
              <a:t>không</a:t>
            </a:r>
            <a:r>
              <a:rPr lang="en-US" dirty="0"/>
              <a:t> </a:t>
            </a:r>
            <a:r>
              <a:rPr lang="en-US" dirty="0" err="1"/>
              <a:t>tất</a:t>
            </a:r>
            <a:r>
              <a:rPr lang="en-US" dirty="0"/>
              <a:t> </a:t>
            </a:r>
            <a:r>
              <a:rPr lang="en-US" dirty="0" err="1"/>
              <a:t>định</a:t>
            </a:r>
            <a:r>
              <a:rPr lang="en-US" dirty="0"/>
              <a:t>. </a:t>
            </a:r>
            <a:r>
              <a:rPr lang="en-US" dirty="0" err="1"/>
              <a:t>Ngoài</a:t>
            </a:r>
            <a:r>
              <a:rPr lang="en-US" dirty="0"/>
              <a:t> </a:t>
            </a:r>
            <a:r>
              <a:rPr lang="en-US" dirty="0" err="1"/>
              <a:t>bản</a:t>
            </a:r>
            <a:r>
              <a:rPr lang="en-US" dirty="0"/>
              <a:t> </a:t>
            </a:r>
            <a:r>
              <a:rPr lang="en-US" dirty="0" err="1"/>
              <a:t>rõ</a:t>
            </a:r>
            <a:r>
              <a:rPr lang="en-US" dirty="0"/>
              <a:t> X, </a:t>
            </a:r>
            <a:r>
              <a:rPr lang="en-US" dirty="0" err="1"/>
              <a:t>bản</a:t>
            </a:r>
            <a:r>
              <a:rPr lang="en-US" dirty="0"/>
              <a:t> </a:t>
            </a:r>
            <a:r>
              <a:rPr lang="en-US" dirty="0" err="1"/>
              <a:t>mã</a:t>
            </a:r>
            <a:r>
              <a:rPr lang="en-US" dirty="0"/>
              <a:t> </a:t>
            </a:r>
            <a:r>
              <a:rPr lang="en-US" dirty="0" err="1"/>
              <a:t>còn</a:t>
            </a:r>
            <a:r>
              <a:rPr lang="en-US" dirty="0"/>
              <a:t> </a:t>
            </a:r>
            <a:r>
              <a:rPr lang="en-US" dirty="0" err="1"/>
              <a:t>phục</a:t>
            </a:r>
            <a:r>
              <a:rPr lang="en-US" dirty="0"/>
              <a:t> </a:t>
            </a:r>
            <a:r>
              <a:rPr lang="en-US" dirty="0" err="1"/>
              <a:t>thuộc</a:t>
            </a:r>
            <a:r>
              <a:rPr lang="en-US" dirty="0"/>
              <a:t> </a:t>
            </a:r>
            <a:r>
              <a:rPr lang="en-US" dirty="0" err="1"/>
              <a:t>số</a:t>
            </a:r>
            <a:r>
              <a:rPr lang="en-US" dirty="0"/>
              <a:t> </a:t>
            </a:r>
            <a:r>
              <a:rPr lang="en-US" dirty="0" err="1"/>
              <a:t>ngẫu</a:t>
            </a:r>
            <a:r>
              <a:rPr lang="en-US" dirty="0"/>
              <a:t> </a:t>
            </a:r>
            <a:r>
              <a:rPr lang="en-US" dirty="0" err="1"/>
              <a:t>nhiên</a:t>
            </a:r>
            <a:r>
              <a:rPr lang="en-US" dirty="0"/>
              <a:t> k. Cho </a:t>
            </a:r>
            <a:r>
              <a:rPr lang="en-US" dirty="0" err="1"/>
              <a:t>nên</a:t>
            </a:r>
            <a:r>
              <a:rPr lang="en-US" dirty="0"/>
              <a:t> </a:t>
            </a:r>
            <a:r>
              <a:rPr lang="en-US" dirty="0" err="1"/>
              <a:t>từ</a:t>
            </a:r>
            <a:r>
              <a:rPr lang="en-US" dirty="0"/>
              <a:t> 1 </a:t>
            </a:r>
            <a:r>
              <a:rPr lang="en-US" dirty="0" err="1"/>
              <a:t>bản</a:t>
            </a:r>
            <a:r>
              <a:rPr lang="en-US" dirty="0"/>
              <a:t> </a:t>
            </a:r>
            <a:r>
              <a:rPr lang="en-US" dirty="0" err="1"/>
              <a:t>rõ</a:t>
            </a:r>
            <a:r>
              <a:rPr lang="en-US" dirty="0"/>
              <a:t> </a:t>
            </a:r>
            <a:r>
              <a:rPr lang="en-US" dirty="0" err="1"/>
              <a:t>có</a:t>
            </a:r>
            <a:r>
              <a:rPr lang="en-US" dirty="0"/>
              <a:t> </a:t>
            </a:r>
            <a:r>
              <a:rPr lang="en-US" dirty="0" err="1"/>
              <a:t>thể</a:t>
            </a:r>
            <a:r>
              <a:rPr lang="en-US" dirty="0"/>
              <a:t> </a:t>
            </a:r>
            <a:r>
              <a:rPr lang="en-US" dirty="0" err="1"/>
              <a:t>có</a:t>
            </a:r>
            <a:r>
              <a:rPr lang="en-US" dirty="0"/>
              <a:t> </a:t>
            </a:r>
            <a:r>
              <a:rPr lang="en-US" dirty="0" err="1"/>
              <a:t>nhiều</a:t>
            </a:r>
            <a:r>
              <a:rPr lang="en-US" dirty="0"/>
              <a:t> </a:t>
            </a:r>
            <a:r>
              <a:rPr lang="en-US" dirty="0" err="1"/>
              <a:t>bản</a:t>
            </a:r>
            <a:r>
              <a:rPr lang="en-US" dirty="0"/>
              <a:t> </a:t>
            </a:r>
            <a:r>
              <a:rPr lang="en-US" dirty="0" err="1"/>
              <a:t>mã</a:t>
            </a:r>
            <a:r>
              <a:rPr lang="en-US" dirty="0"/>
              <a:t> Y </a:t>
            </a:r>
            <a:r>
              <a:rPr lang="en-US" dirty="0" err="1"/>
              <a:t>khác</a:t>
            </a:r>
            <a:r>
              <a:rPr lang="en-US" dirty="0"/>
              <a:t> </a:t>
            </a:r>
            <a:r>
              <a:rPr lang="en-US" dirty="0" err="1"/>
              <a:t>nhau</a:t>
            </a:r>
            <a:r>
              <a:rPr lang="en-US" dirty="0"/>
              <a:t>.</a:t>
            </a:r>
          </a:p>
          <a:p>
            <a:pPr marL="0" indent="0">
              <a:buNone/>
            </a:pPr>
            <a:endParaRPr lang="en-US" dirty="0"/>
          </a:p>
        </p:txBody>
      </p:sp>
    </p:spTree>
    <p:extLst>
      <p:ext uri="{BB962C8B-B14F-4D97-AF65-F5344CB8AC3E}">
        <p14:creationId xmlns:p14="http://schemas.microsoft.com/office/powerpoint/2010/main" val="12379863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8C584-CA70-4984-AB0A-17E2DBD946D3}"/>
              </a:ext>
            </a:extLst>
          </p:cNvPr>
          <p:cNvSpPr>
            <a:spLocks noGrp="1"/>
          </p:cNvSpPr>
          <p:nvPr>
            <p:ph type="title"/>
          </p:nvPr>
        </p:nvSpPr>
        <p:spPr>
          <a:xfrm>
            <a:off x="838200" y="0"/>
            <a:ext cx="10515600" cy="681038"/>
          </a:xfrm>
          <a:solidFill>
            <a:srgbClr val="00B0F0"/>
          </a:solidFill>
        </p:spPr>
        <p:txBody>
          <a:bodyPr>
            <a:normAutofit fontScale="90000"/>
          </a:bodyPr>
          <a:lstStyle/>
          <a:p>
            <a:r>
              <a:rPr lang="en-US" dirty="0" err="1"/>
              <a:t>Hạn</a:t>
            </a:r>
            <a:r>
              <a:rPr lang="en-US" dirty="0"/>
              <a:t> </a:t>
            </a:r>
            <a:r>
              <a:rPr lang="en-US" dirty="0" err="1"/>
              <a:t>chế</a:t>
            </a:r>
            <a:r>
              <a:rPr lang="en-US" dirty="0"/>
              <a:t> </a:t>
            </a:r>
            <a:r>
              <a:rPr lang="en-US" dirty="0" err="1"/>
              <a:t>của</a:t>
            </a:r>
            <a:r>
              <a:rPr lang="en-US" dirty="0"/>
              <a:t> El-</a:t>
            </a:r>
            <a:r>
              <a:rPr lang="en-US" dirty="0" err="1"/>
              <a:t>gamal</a:t>
            </a:r>
            <a:r>
              <a:rPr lang="en-US" dirty="0"/>
              <a:t>.</a:t>
            </a:r>
          </a:p>
        </p:txBody>
      </p:sp>
      <p:sp>
        <p:nvSpPr>
          <p:cNvPr id="3" name="Content Placeholder 2">
            <a:extLst>
              <a:ext uri="{FF2B5EF4-FFF2-40B4-BE49-F238E27FC236}">
                <a16:creationId xmlns:a16="http://schemas.microsoft.com/office/drawing/2014/main" id="{E9215661-A7E6-4856-8F63-A7F127DA07F9}"/>
              </a:ext>
            </a:extLst>
          </p:cNvPr>
          <p:cNvSpPr>
            <a:spLocks noGrp="1"/>
          </p:cNvSpPr>
          <p:nvPr>
            <p:ph idx="1"/>
          </p:nvPr>
        </p:nvSpPr>
        <p:spPr>
          <a:xfrm>
            <a:off x="838200" y="1444487"/>
            <a:ext cx="10515600" cy="4732476"/>
          </a:xfrm>
        </p:spPr>
        <p:txBody>
          <a:bodyPr/>
          <a:lstStyle/>
          <a:p>
            <a:r>
              <a:rPr lang="en-US" dirty="0" err="1"/>
              <a:t>Tốc</a:t>
            </a:r>
            <a:r>
              <a:rPr lang="en-US" dirty="0"/>
              <a:t> </a:t>
            </a:r>
            <a:r>
              <a:rPr lang="en-US" dirty="0" err="1"/>
              <a:t>độ</a:t>
            </a:r>
            <a:r>
              <a:rPr lang="en-US" dirty="0"/>
              <a:t> </a:t>
            </a:r>
            <a:r>
              <a:rPr lang="en-US" dirty="0" err="1"/>
              <a:t>chậm</a:t>
            </a:r>
            <a:r>
              <a:rPr lang="en-US" dirty="0"/>
              <a:t>. Khi p </a:t>
            </a:r>
            <a:r>
              <a:rPr lang="en-US" dirty="0" err="1"/>
              <a:t>là</a:t>
            </a:r>
            <a:r>
              <a:rPr lang="en-US" dirty="0"/>
              <a:t> </a:t>
            </a:r>
            <a:r>
              <a:rPr lang="en-US" dirty="0" err="1"/>
              <a:t>số</a:t>
            </a:r>
            <a:r>
              <a:rPr lang="en-US" dirty="0"/>
              <a:t> </a:t>
            </a:r>
            <a:r>
              <a:rPr lang="en-US" dirty="0" err="1"/>
              <a:t>nguyên</a:t>
            </a:r>
            <a:r>
              <a:rPr lang="en-US" dirty="0"/>
              <a:t> </a:t>
            </a:r>
            <a:r>
              <a:rPr lang="en-US" dirty="0" err="1"/>
              <a:t>tố</a:t>
            </a:r>
            <a:r>
              <a:rPr lang="en-US" dirty="0"/>
              <a:t> </a:t>
            </a:r>
            <a:r>
              <a:rPr lang="en-US" dirty="0" err="1"/>
              <a:t>lớn</a:t>
            </a:r>
            <a:r>
              <a:rPr lang="en-US" dirty="0"/>
              <a:t> </a:t>
            </a:r>
            <a:r>
              <a:rPr lang="en-US" dirty="0" err="1"/>
              <a:t>thì</a:t>
            </a:r>
            <a:r>
              <a:rPr lang="en-US" dirty="0"/>
              <a:t> </a:t>
            </a:r>
            <a:r>
              <a:rPr lang="en-US" dirty="0" err="1"/>
              <a:t>để</a:t>
            </a:r>
            <a:r>
              <a:rPr lang="en-US" dirty="0"/>
              <a:t> </a:t>
            </a:r>
            <a:r>
              <a:rPr lang="en-US" dirty="0" err="1"/>
              <a:t>thực</a:t>
            </a:r>
            <a:r>
              <a:rPr lang="en-US" dirty="0"/>
              <a:t> </a:t>
            </a:r>
            <a:r>
              <a:rPr lang="en-US" dirty="0" err="1"/>
              <a:t>hiện</a:t>
            </a:r>
            <a:r>
              <a:rPr lang="en-US" dirty="0"/>
              <a:t> pp </a:t>
            </a:r>
            <a:r>
              <a:rPr lang="en-US" dirty="0" err="1"/>
              <a:t>này</a:t>
            </a:r>
            <a:r>
              <a:rPr lang="en-US" dirty="0"/>
              <a:t> </a:t>
            </a:r>
            <a:r>
              <a:rPr lang="en-US" dirty="0" err="1"/>
              <a:t>cũng</a:t>
            </a:r>
            <a:r>
              <a:rPr lang="en-US" dirty="0"/>
              <a:t> </a:t>
            </a:r>
            <a:r>
              <a:rPr lang="en-US" dirty="0" err="1"/>
              <a:t>cần</a:t>
            </a:r>
            <a:r>
              <a:rPr lang="en-US" dirty="0"/>
              <a:t> </a:t>
            </a:r>
            <a:r>
              <a:rPr lang="en-US" dirty="0" err="1"/>
              <a:t>thời</a:t>
            </a:r>
            <a:r>
              <a:rPr lang="en-US" dirty="0"/>
              <a:t> </a:t>
            </a:r>
            <a:r>
              <a:rPr lang="en-US" dirty="0" err="1"/>
              <a:t>gian</a:t>
            </a:r>
            <a:r>
              <a:rPr lang="en-US" dirty="0"/>
              <a:t> </a:t>
            </a:r>
            <a:r>
              <a:rPr lang="en-US" dirty="0" err="1"/>
              <a:t>lớn</a:t>
            </a:r>
            <a:r>
              <a:rPr lang="en-US" dirty="0"/>
              <a:t>.</a:t>
            </a:r>
          </a:p>
          <a:p>
            <a:r>
              <a:rPr lang="en-US" dirty="0"/>
              <a:t>Dung </a:t>
            </a:r>
            <a:r>
              <a:rPr lang="en-US" dirty="0" err="1"/>
              <a:t>lượng</a:t>
            </a:r>
            <a:r>
              <a:rPr lang="en-US" dirty="0"/>
              <a:t> </a:t>
            </a:r>
            <a:r>
              <a:rPr lang="en-US" dirty="0" err="1"/>
              <a:t>bộ</a:t>
            </a:r>
            <a:r>
              <a:rPr lang="en-US" dirty="0"/>
              <a:t> </a:t>
            </a:r>
            <a:r>
              <a:rPr lang="en-US" dirty="0" err="1"/>
              <a:t>nhớ</a:t>
            </a:r>
            <a:r>
              <a:rPr lang="en-US" dirty="0"/>
              <a:t> </a:t>
            </a:r>
            <a:r>
              <a:rPr lang="en-US" dirty="0" err="1"/>
              <a:t>dùng</a:t>
            </a:r>
            <a:r>
              <a:rPr lang="en-US" dirty="0"/>
              <a:t> </a:t>
            </a:r>
            <a:r>
              <a:rPr lang="en-US" dirty="0" err="1"/>
              <a:t>cho</a:t>
            </a:r>
            <a:r>
              <a:rPr lang="en-US" dirty="0"/>
              <a:t> </a:t>
            </a:r>
            <a:r>
              <a:rPr lang="en-US" dirty="0" err="1"/>
              <a:t>lưu</a:t>
            </a:r>
            <a:r>
              <a:rPr lang="en-US" dirty="0"/>
              <a:t> </a:t>
            </a:r>
            <a:r>
              <a:rPr lang="en-US" dirty="0" err="1"/>
              <a:t>trữ</a:t>
            </a:r>
            <a:r>
              <a:rPr lang="en-US" dirty="0"/>
              <a:t> </a:t>
            </a:r>
            <a:r>
              <a:rPr lang="en-US" dirty="0" err="1"/>
              <a:t>khóa</a:t>
            </a:r>
            <a:r>
              <a:rPr lang="en-US" dirty="0"/>
              <a:t> </a:t>
            </a:r>
            <a:r>
              <a:rPr lang="en-US" dirty="0" err="1"/>
              <a:t>cũng</a:t>
            </a:r>
            <a:r>
              <a:rPr lang="en-US" dirty="0"/>
              <a:t> </a:t>
            </a:r>
            <a:r>
              <a:rPr lang="en-US" dirty="0" err="1"/>
              <a:t>lớn</a:t>
            </a:r>
            <a:r>
              <a:rPr lang="en-US" dirty="0"/>
              <a:t>. </a:t>
            </a:r>
          </a:p>
          <a:p>
            <a:r>
              <a:rPr lang="en-US" dirty="0" err="1"/>
              <a:t>Độ</a:t>
            </a:r>
            <a:r>
              <a:rPr lang="en-US" dirty="0"/>
              <a:t> an </a:t>
            </a:r>
            <a:r>
              <a:rPr lang="en-US" dirty="0" err="1"/>
              <a:t>toàn</a:t>
            </a:r>
            <a:r>
              <a:rPr lang="en-US" dirty="0"/>
              <a:t> </a:t>
            </a:r>
            <a:r>
              <a:rPr lang="en-US" dirty="0" err="1"/>
              <a:t>của</a:t>
            </a:r>
            <a:r>
              <a:rPr lang="en-US" dirty="0"/>
              <a:t> El-</a:t>
            </a:r>
            <a:r>
              <a:rPr lang="en-US" dirty="0" err="1"/>
              <a:t>gamal</a:t>
            </a:r>
            <a:r>
              <a:rPr lang="en-US" dirty="0"/>
              <a:t> </a:t>
            </a:r>
            <a:r>
              <a:rPr lang="en-US" dirty="0" err="1"/>
              <a:t>phụ</a:t>
            </a:r>
            <a:r>
              <a:rPr lang="en-US" dirty="0"/>
              <a:t> </a:t>
            </a:r>
            <a:r>
              <a:rPr lang="en-US" dirty="0" err="1"/>
              <a:t>thuộc</a:t>
            </a:r>
            <a:r>
              <a:rPr lang="en-US" dirty="0"/>
              <a:t> </a:t>
            </a:r>
            <a:r>
              <a:rPr lang="en-US" dirty="0" err="1"/>
              <a:t>vài</a:t>
            </a:r>
            <a:r>
              <a:rPr lang="en-US" dirty="0"/>
              <a:t> </a:t>
            </a:r>
            <a:r>
              <a:rPr lang="en-US" dirty="0" err="1"/>
              <a:t>độ</a:t>
            </a:r>
            <a:r>
              <a:rPr lang="en-US" dirty="0"/>
              <a:t> </a:t>
            </a:r>
            <a:r>
              <a:rPr lang="en-US" dirty="0" err="1"/>
              <a:t>phức</a:t>
            </a:r>
            <a:r>
              <a:rPr lang="en-US" dirty="0"/>
              <a:t> </a:t>
            </a:r>
            <a:r>
              <a:rPr lang="en-US" dirty="0" err="1"/>
              <a:t>tạp</a:t>
            </a:r>
            <a:r>
              <a:rPr lang="en-US" dirty="0"/>
              <a:t> </a:t>
            </a:r>
            <a:r>
              <a:rPr lang="en-US" dirty="0" err="1"/>
              <a:t>của</a:t>
            </a:r>
            <a:r>
              <a:rPr lang="en-US" dirty="0"/>
              <a:t> </a:t>
            </a:r>
            <a:r>
              <a:rPr lang="en-US" dirty="0" err="1"/>
              <a:t>bài</a:t>
            </a:r>
            <a:r>
              <a:rPr lang="en-US" dirty="0"/>
              <a:t> </a:t>
            </a:r>
            <a:r>
              <a:rPr lang="en-US" dirty="0" err="1"/>
              <a:t>toán</a:t>
            </a:r>
            <a:r>
              <a:rPr lang="en-US" dirty="0"/>
              <a:t> </a:t>
            </a:r>
            <a:r>
              <a:rPr lang="en-US" dirty="0" err="1"/>
              <a:t>Logarit</a:t>
            </a:r>
            <a:r>
              <a:rPr lang="en-US" dirty="0"/>
              <a:t> </a:t>
            </a:r>
            <a:r>
              <a:rPr lang="en-US" dirty="0" err="1"/>
              <a:t>rời</a:t>
            </a:r>
            <a:r>
              <a:rPr lang="en-US" dirty="0"/>
              <a:t> </a:t>
            </a:r>
            <a:r>
              <a:rPr lang="en-US" dirty="0" err="1"/>
              <a:t>rạc</a:t>
            </a:r>
            <a:r>
              <a:rPr lang="en-US" dirty="0"/>
              <a:t>.</a:t>
            </a:r>
          </a:p>
        </p:txBody>
      </p:sp>
    </p:spTree>
    <p:extLst>
      <p:ext uri="{BB962C8B-B14F-4D97-AF65-F5344CB8AC3E}">
        <p14:creationId xmlns:p14="http://schemas.microsoft.com/office/powerpoint/2010/main" val="2473271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0"/>
            <a:ext cx="10515600" cy="679904"/>
          </a:xfrm>
          <a:solidFill>
            <a:srgbClr val="FFC000"/>
          </a:solidFill>
        </p:spPr>
        <p:txBody>
          <a:bodyPr>
            <a:normAutofit fontScale="90000"/>
          </a:bodyPr>
          <a:lstStyle/>
          <a:p>
            <a:pPr algn="ctr"/>
            <a:r>
              <a:rPr lang="en-US" dirty="0" err="1"/>
              <a:t>Ví</a:t>
            </a:r>
            <a:r>
              <a:rPr lang="en-US" dirty="0"/>
              <a:t> </a:t>
            </a:r>
            <a:r>
              <a:rPr lang="en-US" dirty="0" err="1"/>
              <a:t>dụ</a:t>
            </a:r>
            <a:endParaRPr lang="en-US" dirty="0"/>
          </a:p>
        </p:txBody>
      </p:sp>
      <p:pic>
        <p:nvPicPr>
          <p:cNvPr id="4" name="Picture 3"/>
          <p:cNvPicPr>
            <a:picLocks noChangeAspect="1"/>
          </p:cNvPicPr>
          <p:nvPr/>
        </p:nvPicPr>
        <p:blipFill>
          <a:blip r:embed="rId2"/>
          <a:stretch>
            <a:fillRect/>
          </a:stretch>
        </p:blipFill>
        <p:spPr>
          <a:xfrm>
            <a:off x="1001485" y="856343"/>
            <a:ext cx="9579429" cy="3802743"/>
          </a:xfrm>
          <a:prstGeom prst="rect">
            <a:avLst/>
          </a:prstGeom>
        </p:spPr>
      </p:pic>
      <p:pic>
        <p:nvPicPr>
          <p:cNvPr id="6" name="Picture 5"/>
          <p:cNvPicPr>
            <a:picLocks noChangeAspect="1"/>
          </p:cNvPicPr>
          <p:nvPr/>
        </p:nvPicPr>
        <p:blipFill>
          <a:blip r:embed="rId3"/>
          <a:stretch>
            <a:fillRect/>
          </a:stretch>
        </p:blipFill>
        <p:spPr>
          <a:xfrm>
            <a:off x="838199" y="4835525"/>
            <a:ext cx="4154715" cy="1028246"/>
          </a:xfrm>
          <a:prstGeom prst="rect">
            <a:avLst/>
          </a:prstGeom>
        </p:spPr>
      </p:pic>
      <p:pic>
        <p:nvPicPr>
          <p:cNvPr id="8" name="Picture 7"/>
          <p:cNvPicPr>
            <a:picLocks noChangeAspect="1"/>
          </p:cNvPicPr>
          <p:nvPr/>
        </p:nvPicPr>
        <p:blipFill>
          <a:blip r:embed="rId4"/>
          <a:stretch>
            <a:fillRect/>
          </a:stretch>
        </p:blipFill>
        <p:spPr>
          <a:xfrm>
            <a:off x="6351513" y="4835525"/>
            <a:ext cx="3953629" cy="1028246"/>
          </a:xfrm>
          <a:prstGeom prst="rect">
            <a:avLst/>
          </a:prstGeom>
        </p:spPr>
      </p:pic>
    </p:spTree>
    <p:extLst>
      <p:ext uri="{BB962C8B-B14F-4D97-AF65-F5344CB8AC3E}">
        <p14:creationId xmlns:p14="http://schemas.microsoft.com/office/powerpoint/2010/main" val="1860962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7105" y="1201003"/>
            <a:ext cx="10876128" cy="4975960"/>
          </a:xfrm>
        </p:spPr>
        <p:txBody>
          <a:bodyPr/>
          <a:lstStyle/>
          <a:p>
            <a:r>
              <a:rPr lang="en-US" dirty="0" err="1"/>
              <a:t>Năm</a:t>
            </a:r>
            <a:r>
              <a:rPr lang="en-US" dirty="0"/>
              <a:t> 1977 </a:t>
            </a:r>
            <a:r>
              <a:rPr lang="en-US" dirty="0" err="1"/>
              <a:t>Cục</a:t>
            </a:r>
            <a:r>
              <a:rPr lang="en-US" dirty="0"/>
              <a:t> An minh </a:t>
            </a:r>
            <a:r>
              <a:rPr lang="en-US" dirty="0" err="1"/>
              <a:t>Quốc</a:t>
            </a:r>
            <a:r>
              <a:rPr lang="en-US" dirty="0"/>
              <a:t> </a:t>
            </a:r>
            <a:r>
              <a:rPr lang="en-US" dirty="0" err="1"/>
              <a:t>gia</a:t>
            </a:r>
            <a:r>
              <a:rPr lang="en-US" dirty="0"/>
              <a:t> </a:t>
            </a:r>
            <a:r>
              <a:rPr lang="en-US" dirty="0" err="1"/>
              <a:t>Mỹ</a:t>
            </a:r>
            <a:r>
              <a:rPr lang="en-US" dirty="0"/>
              <a:t> (NSA) </a:t>
            </a:r>
            <a:r>
              <a:rPr lang="en-US" dirty="0" err="1"/>
              <a:t>công</a:t>
            </a:r>
            <a:r>
              <a:rPr lang="en-US" dirty="0"/>
              <a:t> </a:t>
            </a:r>
            <a:r>
              <a:rPr lang="en-US" dirty="0" err="1"/>
              <a:t>bố</a:t>
            </a:r>
            <a:r>
              <a:rPr lang="en-US" dirty="0"/>
              <a:t> Data Encryption Standard (DES) </a:t>
            </a:r>
          </a:p>
        </p:txBody>
      </p:sp>
      <p:sp>
        <p:nvSpPr>
          <p:cNvPr id="4" name="Title 1"/>
          <p:cNvSpPr txBox="1">
            <a:spLocks/>
          </p:cNvSpPr>
          <p:nvPr/>
        </p:nvSpPr>
        <p:spPr>
          <a:xfrm>
            <a:off x="323566" y="0"/>
            <a:ext cx="11544868" cy="887104"/>
          </a:xfrm>
          <a:prstGeom prst="rect">
            <a:avLst/>
          </a:prstGeom>
          <a:solidFill>
            <a:schemeClr val="accent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Times New Roman" panose="02020603050405020304" pitchFamily="18" charset="0"/>
                <a:cs typeface="Times New Roman" panose="02020603050405020304" pitchFamily="18" charset="0"/>
              </a:rPr>
              <a:t>2.2. </a:t>
            </a:r>
            <a:r>
              <a:rPr lang="en-US" b="1" dirty="0" err="1">
                <a:latin typeface="Times New Roman" panose="02020603050405020304" pitchFamily="18" charset="0"/>
                <a:cs typeface="Times New Roman" panose="02020603050405020304" pitchFamily="18" charset="0"/>
              </a:rPr>
              <a:t>Chuẩn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mã</a:t>
            </a:r>
            <a:r>
              <a:rPr lang="en-US" b="1" dirty="0">
                <a:latin typeface="Times New Roman" panose="02020603050405020304" pitchFamily="18" charset="0"/>
                <a:cs typeface="Times New Roman" panose="02020603050405020304" pitchFamily="18" charset="0"/>
              </a:rPr>
              <a:t> DES</a:t>
            </a:r>
          </a:p>
        </p:txBody>
      </p:sp>
      <p:pic>
        <p:nvPicPr>
          <p:cNvPr id="5" name="Picture 4"/>
          <p:cNvPicPr>
            <a:picLocks noChangeAspect="1"/>
          </p:cNvPicPr>
          <p:nvPr/>
        </p:nvPicPr>
        <p:blipFill>
          <a:blip r:embed="rId2"/>
          <a:stretch>
            <a:fillRect/>
          </a:stretch>
        </p:blipFill>
        <p:spPr>
          <a:xfrm>
            <a:off x="1132764" y="2322892"/>
            <a:ext cx="9689911" cy="3854071"/>
          </a:xfrm>
          <a:prstGeom prst="rect">
            <a:avLst/>
          </a:prstGeom>
        </p:spPr>
      </p:pic>
    </p:spTree>
    <p:extLst>
      <p:ext uri="{BB962C8B-B14F-4D97-AF65-F5344CB8AC3E}">
        <p14:creationId xmlns:p14="http://schemas.microsoft.com/office/powerpoint/2010/main" val="2224510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8405B3C517D4AD49B19C919B95104D0C" ma:contentTypeVersion="2" ma:contentTypeDescription="Tạo tài liệu mới." ma:contentTypeScope="" ma:versionID="b0f0ccdfeae7f55b09f74f7da40d0259">
  <xsd:schema xmlns:xsd="http://www.w3.org/2001/XMLSchema" xmlns:xs="http://www.w3.org/2001/XMLSchema" xmlns:p="http://schemas.microsoft.com/office/2006/metadata/properties" xmlns:ns2="b1678184-ebce-49ba-af42-0c7cd5240c94" targetNamespace="http://schemas.microsoft.com/office/2006/metadata/properties" ma:root="true" ma:fieldsID="16019a9b45ec5028d2a1a25282b971d5" ns2:_="">
    <xsd:import namespace="b1678184-ebce-49ba-af42-0c7cd5240c9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678184-ebce-49ba-af42-0c7cd5240c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2FE606-5978-4C71-A1E2-072DE7DE5F1C}"/>
</file>

<file path=customXml/itemProps2.xml><?xml version="1.0" encoding="utf-8"?>
<ds:datastoreItem xmlns:ds="http://schemas.openxmlformats.org/officeDocument/2006/customXml" ds:itemID="{16DF180A-03BE-46D5-B53E-9D545980AE2F}"/>
</file>

<file path=customXml/itemProps3.xml><?xml version="1.0" encoding="utf-8"?>
<ds:datastoreItem xmlns:ds="http://schemas.openxmlformats.org/officeDocument/2006/customXml" ds:itemID="{CBA7F8FD-6BD9-4854-9DFD-D22165A5BFE7}"/>
</file>

<file path=docProps/app.xml><?xml version="1.0" encoding="utf-8"?>
<Properties xmlns="http://schemas.openxmlformats.org/officeDocument/2006/extended-properties" xmlns:vt="http://schemas.openxmlformats.org/officeDocument/2006/docPropsVTypes">
  <TotalTime>4462</TotalTime>
  <Words>2589</Words>
  <Application>Microsoft Office PowerPoint</Application>
  <PresentationFormat>Widescreen</PresentationFormat>
  <Paragraphs>477</Paragraphs>
  <Slides>78</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78</vt:i4>
      </vt:variant>
    </vt:vector>
  </HeadingPairs>
  <TitlesOfParts>
    <vt:vector size="89" baseType="lpstr">
      <vt:lpstr>.VnTime</vt:lpstr>
      <vt:lpstr>Arial</vt:lpstr>
      <vt:lpstr>Calibri</vt:lpstr>
      <vt:lpstr>Calibri Light</vt:lpstr>
      <vt:lpstr>Cambria Math</vt:lpstr>
      <vt:lpstr>Noto Serif</vt:lpstr>
      <vt:lpstr>Roboto</vt:lpstr>
      <vt:lpstr>Symbol</vt:lpstr>
      <vt:lpstr>Times New Roman</vt:lpstr>
      <vt:lpstr>Wingdings</vt:lpstr>
      <vt:lpstr>Office Theme</vt:lpstr>
      <vt:lpstr>Chương 2. Mật mã khối  và mật mã khối đối xứng</vt:lpstr>
      <vt:lpstr>2.1. Khái niệm và nguyên lí thiết kế cơ sở</vt:lpstr>
      <vt:lpstr>PowerPoint Presentation</vt:lpstr>
      <vt:lpstr>PowerPoint Presentation</vt:lpstr>
      <vt:lpstr>PowerPoint Presentation</vt:lpstr>
      <vt:lpstr>PowerPoint Presentation</vt:lpstr>
      <vt:lpstr>Ví dụ</vt:lpstr>
      <vt:lpstr>Ví dụ</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Điểm yếu của DES</vt:lpstr>
      <vt:lpstr>PowerPoint Presentation</vt:lpstr>
      <vt:lpstr>Tấn công hệ mã DES</vt:lpstr>
      <vt:lpstr>PowerPoint Presentation</vt:lpstr>
      <vt:lpstr>2.3. Các hệ mật mã khối khác</vt:lpstr>
      <vt:lpstr>Bài tập</vt:lpstr>
      <vt:lpstr>TRYON  LKYVW</vt:lpstr>
      <vt:lpstr>Chương 3. Hệ thống mật mã khóa công khai</vt:lpstr>
      <vt:lpstr>3.1. Giới thiệu nguyên lí</vt:lpstr>
      <vt:lpstr>PowerPoint Presentation</vt:lpstr>
      <vt:lpstr>PowerPoint Presentation</vt:lpstr>
      <vt:lpstr>210? = 2.3.5.7</vt:lpstr>
      <vt:lpstr>PowerPoint Presentation</vt:lpstr>
      <vt:lpstr>3.2.1. Bài toán đóng thùng</vt:lpstr>
      <vt:lpstr>PowerPoint Presentation</vt:lpstr>
      <vt:lpstr>PowerPoint Presentation</vt:lpstr>
      <vt:lpstr>PowerPoint Presentation</vt:lpstr>
      <vt:lpstr>PowerPoint Presentation</vt:lpstr>
      <vt:lpstr>PowerPoint Presentation</vt:lpstr>
      <vt:lpstr>Tìm nghịch đảo của e trong mod m</vt:lpstr>
      <vt:lpstr>PowerPoint Presentation</vt:lpstr>
      <vt:lpstr>Tính a^b  mod n</vt:lpstr>
      <vt:lpstr>PowerPoint Presentation</vt:lpstr>
      <vt:lpstr>Tính 7^5  (mod 20)?</vt:lpstr>
      <vt:lpstr>Tính 〖42〗^17 mod 3233 ?</vt:lpstr>
      <vt:lpstr>PowerPoint Presentation</vt:lpstr>
      <vt:lpstr>PowerPoint Presentation</vt:lpstr>
      <vt:lpstr>Ví dụ</vt:lpstr>
      <vt:lpstr>PowerPoint Presentation</vt:lpstr>
      <vt:lpstr>PowerPoint Presentation</vt:lpstr>
      <vt:lpstr>Bài tập Hệ mã Merkle-Bellman </vt:lpstr>
      <vt:lpstr>Bài tập</vt:lpstr>
      <vt:lpstr>Vấn đề hóa giải mã Merkle-Bellman</vt:lpstr>
      <vt:lpstr>3.3. Hệ mã RSA</vt:lpstr>
      <vt:lpstr>3.3.1. Khái quát về RSA</vt:lpstr>
      <vt:lpstr>PowerPoint Presentation</vt:lpstr>
      <vt:lpstr>PowerPoint Presentation</vt:lpstr>
      <vt:lpstr>Cách tạo public và private key</vt:lpstr>
      <vt:lpstr>Thuật toán RSA tổng quát</vt:lpstr>
      <vt:lpstr>PowerPoint Presentation</vt:lpstr>
      <vt:lpstr>PowerPoint Presentation</vt:lpstr>
      <vt:lpstr>PowerPoint Presentation</vt:lpstr>
      <vt:lpstr>PowerPoint Presentation</vt:lpstr>
      <vt:lpstr>Bài tập</vt:lpstr>
      <vt:lpstr>Biểu diễn nhị phân</vt:lpstr>
      <vt:lpstr>23?</vt:lpstr>
      <vt:lpstr>PowerPoint Presentation</vt:lpstr>
      <vt:lpstr>PowerPoint Presentation</vt:lpstr>
      <vt:lpstr>PowerPoint Presentation</vt:lpstr>
      <vt:lpstr>Tính a^b  mod n</vt:lpstr>
      <vt:lpstr>PowerPoint Presentation</vt:lpstr>
      <vt:lpstr>3.3.3. Một số ứng dụng cơ bản  của các hệ thống mã hóa công khai </vt:lpstr>
      <vt:lpstr>3.3.3. Một số ứng dụng cơ bản  của các hệ thống mã hóa công khai </vt:lpstr>
      <vt:lpstr>3.3.4. Một số vấn đề xung quanh thuật toán RSA</vt:lpstr>
      <vt:lpstr>3.3.5. Điểm yếu của thuật toán RSA</vt:lpstr>
      <vt:lpstr>3.4 Hệ El-Gamal </vt:lpstr>
      <vt:lpstr>Ví dụ 1</vt:lpstr>
      <vt:lpstr>Ví dụ 2: Mã hóa văn bản X = Hello</vt:lpstr>
      <vt:lpstr>PowerPoint Presentation</vt:lpstr>
      <vt:lpstr>Cách khác: p = 29, g = 14, u =10, k = 13</vt:lpstr>
      <vt:lpstr>Độ an toàn của hệ mã El-gamal </vt:lpstr>
      <vt:lpstr>Hạn chế của El-gamal.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2. Mật mã khối và mật mã khối đối xứng</dc:title>
  <dc:creator>ATHAO</dc:creator>
  <cp:lastModifiedBy>THAO</cp:lastModifiedBy>
  <cp:revision>328</cp:revision>
  <dcterms:created xsi:type="dcterms:W3CDTF">2020-02-04T11:13:42Z</dcterms:created>
  <dcterms:modified xsi:type="dcterms:W3CDTF">2020-10-22T03:38:03Z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0x0101008405B3C517D4AD49B19C919B95104D0C</vt:lpwstr>
  </property>
</Properties>
</file>