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12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13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14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15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6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19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notesSlides/notesSlide20.xml" ContentType="application/vnd.openxmlformats-officedocument.presentationml.notesSlide+xml"/>
  <Override PartName="/ppt/ink/ink1.xml" ContentType="application/inkml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notesSlides/notesSlide21.xml" ContentType="application/vnd.openxmlformats-officedocument.presentationml.notesSlid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notesSlides/notesSlide22.xml" ContentType="application/vnd.openxmlformats-officedocument.presentationml.notesSlide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23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notesSlides/notesSlide24.xml" ContentType="application/vnd.openxmlformats-officedocument.presentationml.notesSlide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notesSlides/notesSlide25.xml" ContentType="application/vnd.openxmlformats-officedocument.presentationml.notesSlide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notesSlides/notesSlide26.xml" ContentType="application/vnd.openxmlformats-officedocument.presentationml.notesSlide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notesSlides/notesSlide27.xml" ContentType="application/vnd.openxmlformats-officedocument.presentationml.notesSlid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notesSlides/notesSlide28.xml" ContentType="application/vnd.openxmlformats-officedocument.presentationml.notesSlide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notesSlides/notesSlide29.xml" ContentType="application/vnd.openxmlformats-officedocument.presentationml.notesSlide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notesSlides/notesSlide30.xml" ContentType="application/vnd.openxmlformats-officedocument.presentationml.notesSlide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notesSlides/notesSlide31.xml" ContentType="application/vnd.openxmlformats-officedocument.presentationml.notesSlide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32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33.xml" ContentType="application/vnd.openxmlformats-officedocument.presentationml.notesSlide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notesSlides/notesSlide34.xml" ContentType="application/vnd.openxmlformats-officedocument.presentationml.notesSlide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notesSlides/notesSlide35.xml" ContentType="application/vnd.openxmlformats-officedocument.presentationml.notesSlide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notesSlides/notesSlide36.xml" ContentType="application/vnd.openxmlformats-officedocument.presentationml.notesSlide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37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notesSlides/notesSlide38.xml" ContentType="application/vnd.openxmlformats-officedocument.presentationml.notesSlide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notesSlides/notesSlide39.xml" ContentType="application/vnd.openxmlformats-officedocument.presentationml.notesSlid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notesSlides/notesSlide40.xml" ContentType="application/vnd.openxmlformats-officedocument.presentationml.notesSlide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notesSlides/notesSlide41.xml" ContentType="application/vnd.openxmlformats-officedocument.presentationml.notesSlide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notesSlides/notesSlide42.xml" ContentType="application/vnd.openxmlformats-officedocument.presentationml.notesSlide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notesSlides/notesSlide43.xml" ContentType="application/vnd.openxmlformats-officedocument.presentationml.notesSlide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notesSlides/notesSlide44.xml" ContentType="application/vnd.openxmlformats-officedocument.presentationml.notesSlide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notesSlides/notesSlide45.xml" ContentType="application/vnd.openxmlformats-officedocument.presentationml.notesSlide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6" r:id="rId2"/>
    <p:sldMasterId id="2147483694" r:id="rId3"/>
  </p:sldMasterIdLst>
  <p:notesMasterIdLst>
    <p:notesMasterId r:id="rId58"/>
  </p:notesMasterIdLst>
  <p:handoutMasterIdLst>
    <p:handoutMasterId r:id="rId59"/>
  </p:handoutMasterIdLst>
  <p:sldIdLst>
    <p:sldId id="823" r:id="rId4"/>
    <p:sldId id="824" r:id="rId5"/>
    <p:sldId id="825" r:id="rId6"/>
    <p:sldId id="826" r:id="rId7"/>
    <p:sldId id="827" r:id="rId8"/>
    <p:sldId id="828" r:id="rId9"/>
    <p:sldId id="829" r:id="rId10"/>
    <p:sldId id="830" r:id="rId11"/>
    <p:sldId id="831" r:id="rId12"/>
    <p:sldId id="833" r:id="rId13"/>
    <p:sldId id="834" r:id="rId14"/>
    <p:sldId id="835" r:id="rId15"/>
    <p:sldId id="836" r:id="rId16"/>
    <p:sldId id="840" r:id="rId17"/>
    <p:sldId id="839" r:id="rId18"/>
    <p:sldId id="884" r:id="rId19"/>
    <p:sldId id="841" r:id="rId20"/>
    <p:sldId id="842" r:id="rId21"/>
    <p:sldId id="843" r:id="rId22"/>
    <p:sldId id="844" r:id="rId23"/>
    <p:sldId id="845" r:id="rId24"/>
    <p:sldId id="846" r:id="rId25"/>
    <p:sldId id="847" r:id="rId26"/>
    <p:sldId id="848" r:id="rId27"/>
    <p:sldId id="849" r:id="rId28"/>
    <p:sldId id="850" r:id="rId29"/>
    <p:sldId id="851" r:id="rId30"/>
    <p:sldId id="852" r:id="rId31"/>
    <p:sldId id="853" r:id="rId32"/>
    <p:sldId id="854" r:id="rId33"/>
    <p:sldId id="857" r:id="rId34"/>
    <p:sldId id="858" r:id="rId35"/>
    <p:sldId id="859" r:id="rId36"/>
    <p:sldId id="860" r:id="rId37"/>
    <p:sldId id="861" r:id="rId38"/>
    <p:sldId id="863" r:id="rId39"/>
    <p:sldId id="862" r:id="rId40"/>
    <p:sldId id="855" r:id="rId41"/>
    <p:sldId id="856" r:id="rId42"/>
    <p:sldId id="864" r:id="rId43"/>
    <p:sldId id="866" r:id="rId44"/>
    <p:sldId id="867" r:id="rId45"/>
    <p:sldId id="868" r:id="rId46"/>
    <p:sldId id="869" r:id="rId47"/>
    <p:sldId id="870" r:id="rId48"/>
    <p:sldId id="871" r:id="rId49"/>
    <p:sldId id="872" r:id="rId50"/>
    <p:sldId id="873" r:id="rId51"/>
    <p:sldId id="874" r:id="rId52"/>
    <p:sldId id="875" r:id="rId53"/>
    <p:sldId id="876" r:id="rId54"/>
    <p:sldId id="878" r:id="rId55"/>
    <p:sldId id="879" r:id="rId56"/>
    <p:sldId id="877" r:id="rId57"/>
  </p:sldIdLst>
  <p:sldSz cx="9144000" cy="6858000" type="screen4x3"/>
  <p:notesSz cx="6797675" cy="9928225"/>
  <p:custDataLst>
    <p:tags r:id="rId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701"/>
    <a:srgbClr val="000099"/>
    <a:srgbClr val="663300"/>
    <a:srgbClr val="BF0F01"/>
    <a:srgbClr val="660066"/>
    <a:srgbClr val="FF9900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6" autoAdjust="0"/>
    <p:restoredTop sz="94018" autoAdjust="0"/>
  </p:normalViewPr>
  <p:slideViewPr>
    <p:cSldViewPr>
      <p:cViewPr varScale="1">
        <p:scale>
          <a:sx n="81" d="100"/>
          <a:sy n="81" d="100"/>
        </p:scale>
        <p:origin x="17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987B4416-8A76-495A-8C49-B3B40605AB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588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312" units="in"/>
          <inkml:channel name="Y" type="integer" max="16520" units="in"/>
          <inkml:channel name="F" type="integer" max="255" units="dev"/>
        </inkml:traceFormat>
        <inkml:channelProperties>
          <inkml:channelProperty channel="X" name="resolution" value="2540.01343" units="1/in"/>
          <inkml:channelProperty channel="Y" name="resolution" value="2540.36597" units="1/in"/>
          <inkml:channelProperty channel="F" name="resolution" value="0" units="1/dev"/>
        </inkml:channelProperties>
      </inkml:inkSource>
      <inkml:timestamp xml:id="ts0" timeString="2010-11-26T03:38:39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2121 9708 2,'9'7'6,"-9"-7"1,9 4-1,-9-4 0,9 9-1,-9-9-1,8 16 1,-8-16-1,14 24 0,-11-9-1,5 4 0,-6 0 0,2 1-1,0 1 0,2 3 1,1-3-1,0 3 1,-4-1-1,1-2 1,3-3 0,-3 4 0,-2-5 1,5 0-2,-6-2 1,-1-2 0,6-1-1,-6-12-1,0 18 1,0-18-1,0 0 1,0 0 0,0 0 1,10 4 0,-10-4 0,11-17 0,0 5 0,-3-3 0,2-2-1,0-4-1,5 1 0,-2-4-1,5 2 0,-2-2 1,1 1-1,3-1 1,4 2 0,-2-2-1,0 4 1,-1 2-1,0 1 2,-1 2-2,-5 5 0,-1 0 0,-2 3 1,-4 2 0,-8 5-2,11-6 2,-11 6 0,0 0 0,0 0 0,7-11 0,-7 11-3,3-17 3,-1 4-2,0 1 1,3-4-2,1-1 1,-2-4-1,2 1 1,-1-1-1,3-2 0,0 1 1,2-1-1,0-1 0,2 3 0,-4 3-2,5 3-1,-7 4-3,-2 0-6,-4 11-10,0 0 2,0 0-1</inkml:trace>
  <inkml:trace contextRef="#ctx0" brushRef="#br0" timeOffset="94386.39">2207 13668 9,'-16'5'17,"19"10"1,-3-15 0,0 15-5,0-15 0,-3 13-4,3-13-3,0 0-1,2 11-2,-2-11-2,0 0 0,0 0-1,0 0 1,-6 10-1,6-10 0,0 0 0,10 6 0,-10-6 0,9 6 0,-9-6 0,15 9 1,-15-9-1,13 18 0,-10-7 0,3 1 0,1 0 0,5 4 0,-2-2 0,4 2 0,-2-2 0,3-1 0,0-2 0,-6 2 0,4-3 0,-7 1 0,-6-11 0,12 17 0,-12-17 0,8 14 0,-8-14 0,11 8 0,-11-8 0,11 2 0,-11-2 1,13-5-1,-13 5 1,16-12 0,-16 12 0,13-18 0,-6 6 0,2-3 0,1-3 0,-1-2 0,2-2 0,1-2-1,4-4 0,-4-2 0,7 0 0,1-1-1,-2-1 0,3 2 0,1-4 1,0 6-2,-3-1 2,2 6-1,2 0 1,-11 4-1,0 4 2,-1 4-1,-2 1 0,-9 10 0,5-10 1,-5 10-1,0 0-1,0 0 0,-12-7-1,12 7-2,-13-1-3,13 1-6,-20 1-9,20-1 1,-16 8-1,13 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325CB04-EA2E-49DB-BC2D-E8BB7D670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1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375885-0A50-4A81-9AD4-BBC750353E17}" type="slidenum">
              <a:rPr lang="en-US" altLang="zh-CN" sz="13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zh-CN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2718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669FFD-D9CB-4DFD-B67A-93372592B75F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1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C6E05-8574-4C5A-A49D-18803AB795C0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7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5850BE-6897-47B4-932A-12CE15DDBC45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079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369131-90A6-48DD-A199-AE694111DAA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2984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B88143-8BE1-41CA-ACDE-7F8E2F91F32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20665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369131-90A6-48DD-A199-AE694111DAAB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89493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26CF21-1578-4089-A445-B595C2288706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1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A1FCA-944F-42D6-B3E8-0413F90B6CD3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08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F9AD8B-86FF-4200-A6B4-11EA4439849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89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E83326-1FA1-48CD-817B-903B21C53A1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228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510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111BA4-DE73-46B3-A66E-8E4295E9284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9105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AD37E3-BE12-4FEC-A679-D384E33F1885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83192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2E1373-FFC2-4CE6-B3A1-64F827860002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998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69E59F-D54F-4A05-A8F5-BA1FEBFF4BBC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9789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E32AC8-FEEF-425F-9592-7E9D605EA3E3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95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9027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1E1EF1-BED0-4AAE-91AD-728448149A1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4810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42BC5F-0F4B-430D-898D-8D8AEC417F72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1694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772D8C-BBBF-4E9F-9658-B3FDA7C226F8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6472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1C01A-8CA5-426B-ABB6-806AFF4B806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891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5657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1C01A-8CA5-426B-ABB6-806AFF4B806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19867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E5650F-1080-46AF-AAEB-4006B6FA9C1C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41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AF0D9B-A313-4E4E-B672-CCC33F19B5D8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63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CB78CF-E9D9-4AEE-9980-409F9E96E713}" type="slidenum">
              <a:rPr kumimoji="1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40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1176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1C01A-8CA5-426B-ABB6-806AFF4B806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8396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1C01A-8CA5-426B-ABB6-806AFF4B806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6097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885538C-A6C0-4A21-9FC8-F84EFADA6B44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5988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885538C-A6C0-4A21-9FC8-F84EFADA6B44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789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885538C-A6C0-4A21-9FC8-F84EFADA6B44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75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A3D351-36FF-4F7A-A1F1-79155EE7E99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0128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885538C-A6C0-4A21-9FC8-F84EFADA6B44}" type="slidenum">
              <a:rPr lang="en-US" altLang="zh-CN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altLang="zh-CN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642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434703-6C7F-439B-8D99-BA7587F0099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492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434703-6C7F-439B-8D99-BA7587F0099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2201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434703-6C7F-439B-8D99-BA7587F0099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9814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434703-6C7F-439B-8D99-BA7587F0099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475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434703-6C7F-439B-8D99-BA7587F0099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47154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CD4436-A669-4832-A120-D6C36591D917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275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A3D351-36FF-4F7A-A1F1-79155EE7E996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4703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25CB04-EA2E-49DB-BC2D-E8BB7D670EF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29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379291-D891-463B-B1A5-13E6E2D33D0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4110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E4D93E-A7BF-4EA1-962B-EEF9FC19FBFE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4147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99E8FF-B56F-43F0-9325-DF5F5BE41120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5583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377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24.xml"/><Relationship Id="rId7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14.xml"/><Relationship Id="rId7" Type="http://schemas.openxmlformats.org/officeDocument/2006/relationships/image" Target="../media/image1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0"/>
            <a:ext cx="9144000" cy="51497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59632" y="908720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5949280"/>
            <a:ext cx="4248472" cy="6480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301208"/>
            <a:ext cx="1584176" cy="625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2" y="5301208"/>
            <a:ext cx="647700" cy="6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5FB230-45C5-4E31-A92D-C1E0386C44F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3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214BB-C9CC-421C-B4E0-C9060AB450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6079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FF51D-B5E2-4237-8C54-3092DF42C20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21191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FF51D-B5E2-4237-8C54-3092DF42C20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32676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0"/>
            <a:ext cx="9144000" cy="51497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59632" y="908720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5949280"/>
            <a:ext cx="4248472" cy="6480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301208"/>
            <a:ext cx="1584176" cy="625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2" y="5301208"/>
            <a:ext cx="647700" cy="6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lvl1pPr>
            <a:lvl2pPr marL="742950" indent="-285750"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FE0DB4-4EFB-44CE-95D5-FA76F57A545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96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4F968-4E3A-44C5-8826-88A4F5BF4F7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09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5FB230-45C5-4E31-A92D-C1E0386C44F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82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214BB-C9CC-421C-B4E0-C9060AB450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283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FF51D-B5E2-4237-8C54-3092DF42C20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104812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lvl1pPr>
            <a:lvl2pPr marL="742950" indent="-285750"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E0DB4-4EFB-44CE-95D5-FA76F57A54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9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4F968-4E3A-44C5-8826-88A4F5BF4F7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1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FB230-45C5-4E31-A92D-C1E0386C44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19317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 dirty="0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W9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14738-42A2-499B-8B9D-5C7ADF6B804B}" type="slidenum">
              <a:rPr lang="en-US" altLang="zh-CN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3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" y="0"/>
            <a:ext cx="9144000" cy="51497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59632" y="908720"/>
            <a:ext cx="7772400" cy="1470025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20" y="5949280"/>
            <a:ext cx="4248472" cy="6480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5301208"/>
            <a:ext cx="1584176" cy="6255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22" y="5301208"/>
            <a:ext cx="647700" cy="6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1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342900" indent="-342900">
              <a:buClr>
                <a:srgbClr val="0070C0"/>
              </a:buClr>
              <a:buSzPct val="70000"/>
              <a:buFont typeface="Wingdings" pitchFamily="2" charset="2"/>
              <a:buChar char="p"/>
              <a:defRPr/>
            </a:lvl1pPr>
            <a:lvl2pPr marL="742950" indent="-285750">
              <a:buClr>
                <a:schemeClr val="bg1">
                  <a:lumMod val="50000"/>
                </a:schemeClr>
              </a:buClr>
              <a:buSzPct val="70000"/>
              <a:buFont typeface="Verdana" pitchFamily="34" charset="0"/>
              <a:buChar char="●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FE0DB4-4EFB-44CE-95D5-FA76F57A545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9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4F968-4E3A-44C5-8826-88A4F5BF4F7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467544" y="1268760"/>
            <a:ext cx="8280920" cy="72008"/>
          </a:xfrm>
          <a:prstGeom prst="rect">
            <a:avLst/>
          </a:prstGeom>
          <a:gradFill flip="none" rotWithShape="1">
            <a:gsLst>
              <a:gs pos="0">
                <a:srgbClr val="6B19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3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1FF51D-B5E2-4237-8C54-3092DF42C20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83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5" r:id="rId5"/>
    <p:sldLayoutId id="2147483701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itchFamily="34" charset="0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70000"/>
        <a:buFont typeface="Wingdings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Verdana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FF51D-B5E2-4237-8C54-3092DF42C20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6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itchFamily="34" charset="0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70000"/>
        <a:buFont typeface="Wingdings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Verdana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None/>
              <a:defRPr sz="12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1FF51D-B5E2-4237-8C54-3092DF42C20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3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chemeClr val="tx1"/>
          </a:solidFill>
          <a:latin typeface="Calibri" pitchFamily="34" charset="0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70000"/>
        <a:buFont typeface="Wingdings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Verdana" pitchFamily="34" charset="0"/>
        <a:buChar char="●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02.xml"/><Relationship Id="rId21" Type="http://schemas.openxmlformats.org/officeDocument/2006/relationships/tags" Target="../tags/tag97.xml"/><Relationship Id="rId42" Type="http://schemas.openxmlformats.org/officeDocument/2006/relationships/tags" Target="../tags/tag118.xml"/><Relationship Id="rId47" Type="http://schemas.openxmlformats.org/officeDocument/2006/relationships/tags" Target="../tags/tag123.xml"/><Relationship Id="rId63" Type="http://schemas.openxmlformats.org/officeDocument/2006/relationships/tags" Target="../tags/tag139.xml"/><Relationship Id="rId68" Type="http://schemas.openxmlformats.org/officeDocument/2006/relationships/tags" Target="../tags/tag144.xml"/><Relationship Id="rId84" Type="http://schemas.openxmlformats.org/officeDocument/2006/relationships/tags" Target="../tags/tag160.xml"/><Relationship Id="rId89" Type="http://schemas.openxmlformats.org/officeDocument/2006/relationships/tags" Target="../tags/tag165.xml"/><Relationship Id="rId16" Type="http://schemas.openxmlformats.org/officeDocument/2006/relationships/tags" Target="../tags/tag92.xml"/><Relationship Id="rId11" Type="http://schemas.openxmlformats.org/officeDocument/2006/relationships/tags" Target="../tags/tag87.xml"/><Relationship Id="rId32" Type="http://schemas.openxmlformats.org/officeDocument/2006/relationships/tags" Target="../tags/tag108.xml"/><Relationship Id="rId37" Type="http://schemas.openxmlformats.org/officeDocument/2006/relationships/tags" Target="../tags/tag113.xml"/><Relationship Id="rId53" Type="http://schemas.openxmlformats.org/officeDocument/2006/relationships/tags" Target="../tags/tag129.xml"/><Relationship Id="rId58" Type="http://schemas.openxmlformats.org/officeDocument/2006/relationships/tags" Target="../tags/tag134.xml"/><Relationship Id="rId74" Type="http://schemas.openxmlformats.org/officeDocument/2006/relationships/tags" Target="../tags/tag150.xml"/><Relationship Id="rId79" Type="http://schemas.openxmlformats.org/officeDocument/2006/relationships/tags" Target="../tags/tag155.xml"/><Relationship Id="rId5" Type="http://schemas.openxmlformats.org/officeDocument/2006/relationships/tags" Target="../tags/tag81.xml"/><Relationship Id="rId90" Type="http://schemas.openxmlformats.org/officeDocument/2006/relationships/tags" Target="../tags/tag166.xml"/><Relationship Id="rId22" Type="http://schemas.openxmlformats.org/officeDocument/2006/relationships/tags" Target="../tags/tag98.xml"/><Relationship Id="rId27" Type="http://schemas.openxmlformats.org/officeDocument/2006/relationships/tags" Target="../tags/tag103.xml"/><Relationship Id="rId43" Type="http://schemas.openxmlformats.org/officeDocument/2006/relationships/tags" Target="../tags/tag119.xml"/><Relationship Id="rId48" Type="http://schemas.openxmlformats.org/officeDocument/2006/relationships/tags" Target="../tags/tag124.xml"/><Relationship Id="rId64" Type="http://schemas.openxmlformats.org/officeDocument/2006/relationships/tags" Target="../tags/tag140.xml"/><Relationship Id="rId69" Type="http://schemas.openxmlformats.org/officeDocument/2006/relationships/tags" Target="../tags/tag145.xml"/><Relationship Id="rId8" Type="http://schemas.openxmlformats.org/officeDocument/2006/relationships/tags" Target="../tags/tag84.xml"/><Relationship Id="rId51" Type="http://schemas.openxmlformats.org/officeDocument/2006/relationships/tags" Target="../tags/tag127.xml"/><Relationship Id="rId72" Type="http://schemas.openxmlformats.org/officeDocument/2006/relationships/tags" Target="../tags/tag148.xml"/><Relationship Id="rId80" Type="http://schemas.openxmlformats.org/officeDocument/2006/relationships/tags" Target="../tags/tag156.xml"/><Relationship Id="rId85" Type="http://schemas.openxmlformats.org/officeDocument/2006/relationships/tags" Target="../tags/tag161.xml"/><Relationship Id="rId93" Type="http://schemas.openxmlformats.org/officeDocument/2006/relationships/notesSlide" Target="../notesSlides/notesSlide11.xml"/><Relationship Id="rId3" Type="http://schemas.openxmlformats.org/officeDocument/2006/relationships/tags" Target="../tags/tag79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33" Type="http://schemas.openxmlformats.org/officeDocument/2006/relationships/tags" Target="../tags/tag109.xml"/><Relationship Id="rId38" Type="http://schemas.openxmlformats.org/officeDocument/2006/relationships/tags" Target="../tags/tag114.xml"/><Relationship Id="rId46" Type="http://schemas.openxmlformats.org/officeDocument/2006/relationships/tags" Target="../tags/tag122.xml"/><Relationship Id="rId59" Type="http://schemas.openxmlformats.org/officeDocument/2006/relationships/tags" Target="../tags/tag135.xml"/><Relationship Id="rId67" Type="http://schemas.openxmlformats.org/officeDocument/2006/relationships/tags" Target="../tags/tag143.xml"/><Relationship Id="rId20" Type="http://schemas.openxmlformats.org/officeDocument/2006/relationships/tags" Target="../tags/tag96.xml"/><Relationship Id="rId41" Type="http://schemas.openxmlformats.org/officeDocument/2006/relationships/tags" Target="../tags/tag117.xml"/><Relationship Id="rId54" Type="http://schemas.openxmlformats.org/officeDocument/2006/relationships/tags" Target="../tags/tag130.xml"/><Relationship Id="rId62" Type="http://schemas.openxmlformats.org/officeDocument/2006/relationships/tags" Target="../tags/tag138.xml"/><Relationship Id="rId70" Type="http://schemas.openxmlformats.org/officeDocument/2006/relationships/tags" Target="../tags/tag146.xml"/><Relationship Id="rId75" Type="http://schemas.openxmlformats.org/officeDocument/2006/relationships/tags" Target="../tags/tag151.xml"/><Relationship Id="rId83" Type="http://schemas.openxmlformats.org/officeDocument/2006/relationships/tags" Target="../tags/tag159.xml"/><Relationship Id="rId88" Type="http://schemas.openxmlformats.org/officeDocument/2006/relationships/tags" Target="../tags/tag164.xml"/><Relationship Id="rId91" Type="http://schemas.openxmlformats.org/officeDocument/2006/relationships/tags" Target="../tags/tag167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tags" Target="../tags/tag104.xml"/><Relationship Id="rId36" Type="http://schemas.openxmlformats.org/officeDocument/2006/relationships/tags" Target="../tags/tag112.xml"/><Relationship Id="rId49" Type="http://schemas.openxmlformats.org/officeDocument/2006/relationships/tags" Target="../tags/tag125.xml"/><Relationship Id="rId57" Type="http://schemas.openxmlformats.org/officeDocument/2006/relationships/tags" Target="../tags/tag133.xml"/><Relationship Id="rId10" Type="http://schemas.openxmlformats.org/officeDocument/2006/relationships/tags" Target="../tags/tag86.xml"/><Relationship Id="rId31" Type="http://schemas.openxmlformats.org/officeDocument/2006/relationships/tags" Target="../tags/tag107.xml"/><Relationship Id="rId44" Type="http://schemas.openxmlformats.org/officeDocument/2006/relationships/tags" Target="../tags/tag120.xml"/><Relationship Id="rId52" Type="http://schemas.openxmlformats.org/officeDocument/2006/relationships/tags" Target="../tags/tag128.xml"/><Relationship Id="rId60" Type="http://schemas.openxmlformats.org/officeDocument/2006/relationships/tags" Target="../tags/tag136.xml"/><Relationship Id="rId65" Type="http://schemas.openxmlformats.org/officeDocument/2006/relationships/tags" Target="../tags/tag141.xml"/><Relationship Id="rId73" Type="http://schemas.openxmlformats.org/officeDocument/2006/relationships/tags" Target="../tags/tag149.xml"/><Relationship Id="rId78" Type="http://schemas.openxmlformats.org/officeDocument/2006/relationships/tags" Target="../tags/tag154.xml"/><Relationship Id="rId81" Type="http://schemas.openxmlformats.org/officeDocument/2006/relationships/tags" Target="../tags/tag157.xml"/><Relationship Id="rId86" Type="http://schemas.openxmlformats.org/officeDocument/2006/relationships/tags" Target="../tags/tag162.xml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39" Type="http://schemas.openxmlformats.org/officeDocument/2006/relationships/tags" Target="../tags/tag115.xml"/><Relationship Id="rId34" Type="http://schemas.openxmlformats.org/officeDocument/2006/relationships/tags" Target="../tags/tag110.xml"/><Relationship Id="rId50" Type="http://schemas.openxmlformats.org/officeDocument/2006/relationships/tags" Target="../tags/tag126.xml"/><Relationship Id="rId55" Type="http://schemas.openxmlformats.org/officeDocument/2006/relationships/tags" Target="../tags/tag131.xml"/><Relationship Id="rId76" Type="http://schemas.openxmlformats.org/officeDocument/2006/relationships/tags" Target="../tags/tag152.xml"/><Relationship Id="rId7" Type="http://schemas.openxmlformats.org/officeDocument/2006/relationships/tags" Target="../tags/tag83.xml"/><Relationship Id="rId71" Type="http://schemas.openxmlformats.org/officeDocument/2006/relationships/tags" Target="../tags/tag147.xml"/><Relationship Id="rId92" Type="http://schemas.openxmlformats.org/officeDocument/2006/relationships/slideLayout" Target="../slideLayouts/slideLayout16.xml"/><Relationship Id="rId2" Type="http://schemas.openxmlformats.org/officeDocument/2006/relationships/tags" Target="../tags/tag78.xml"/><Relationship Id="rId29" Type="http://schemas.openxmlformats.org/officeDocument/2006/relationships/tags" Target="../tags/tag105.xml"/><Relationship Id="rId24" Type="http://schemas.openxmlformats.org/officeDocument/2006/relationships/tags" Target="../tags/tag100.xml"/><Relationship Id="rId40" Type="http://schemas.openxmlformats.org/officeDocument/2006/relationships/tags" Target="../tags/tag116.xml"/><Relationship Id="rId45" Type="http://schemas.openxmlformats.org/officeDocument/2006/relationships/tags" Target="../tags/tag121.xml"/><Relationship Id="rId66" Type="http://schemas.openxmlformats.org/officeDocument/2006/relationships/tags" Target="../tags/tag142.xml"/><Relationship Id="rId87" Type="http://schemas.openxmlformats.org/officeDocument/2006/relationships/tags" Target="../tags/tag163.xml"/><Relationship Id="rId61" Type="http://schemas.openxmlformats.org/officeDocument/2006/relationships/tags" Target="../tags/tag137.xml"/><Relationship Id="rId82" Type="http://schemas.openxmlformats.org/officeDocument/2006/relationships/tags" Target="../tags/tag158.xml"/><Relationship Id="rId19" Type="http://schemas.openxmlformats.org/officeDocument/2006/relationships/tags" Target="../tags/tag95.xml"/><Relationship Id="rId14" Type="http://schemas.openxmlformats.org/officeDocument/2006/relationships/tags" Target="../tags/tag90.xml"/><Relationship Id="rId30" Type="http://schemas.openxmlformats.org/officeDocument/2006/relationships/tags" Target="../tags/tag106.xml"/><Relationship Id="rId35" Type="http://schemas.openxmlformats.org/officeDocument/2006/relationships/tags" Target="../tags/tag111.xml"/><Relationship Id="rId56" Type="http://schemas.openxmlformats.org/officeDocument/2006/relationships/tags" Target="../tags/tag132.xml"/><Relationship Id="rId77" Type="http://schemas.openxmlformats.org/officeDocument/2006/relationships/tags" Target="../tags/tag15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193.xml"/><Relationship Id="rId21" Type="http://schemas.openxmlformats.org/officeDocument/2006/relationships/tags" Target="../tags/tag188.xml"/><Relationship Id="rId42" Type="http://schemas.openxmlformats.org/officeDocument/2006/relationships/tags" Target="../tags/tag209.xml"/><Relationship Id="rId47" Type="http://schemas.openxmlformats.org/officeDocument/2006/relationships/tags" Target="../tags/tag214.xml"/><Relationship Id="rId63" Type="http://schemas.openxmlformats.org/officeDocument/2006/relationships/tags" Target="../tags/tag230.xml"/><Relationship Id="rId68" Type="http://schemas.openxmlformats.org/officeDocument/2006/relationships/tags" Target="../tags/tag235.xml"/><Relationship Id="rId7" Type="http://schemas.openxmlformats.org/officeDocument/2006/relationships/tags" Target="../tags/tag174.xml"/><Relationship Id="rId71" Type="http://schemas.openxmlformats.org/officeDocument/2006/relationships/notesSlide" Target="../notesSlides/notesSlide12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9" Type="http://schemas.openxmlformats.org/officeDocument/2006/relationships/tags" Target="../tags/tag196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32" Type="http://schemas.openxmlformats.org/officeDocument/2006/relationships/tags" Target="../tags/tag199.xml"/><Relationship Id="rId37" Type="http://schemas.openxmlformats.org/officeDocument/2006/relationships/tags" Target="../tags/tag204.xml"/><Relationship Id="rId40" Type="http://schemas.openxmlformats.org/officeDocument/2006/relationships/tags" Target="../tags/tag207.xml"/><Relationship Id="rId45" Type="http://schemas.openxmlformats.org/officeDocument/2006/relationships/tags" Target="../tags/tag212.xml"/><Relationship Id="rId53" Type="http://schemas.openxmlformats.org/officeDocument/2006/relationships/tags" Target="../tags/tag220.xml"/><Relationship Id="rId58" Type="http://schemas.openxmlformats.org/officeDocument/2006/relationships/tags" Target="../tags/tag225.xml"/><Relationship Id="rId66" Type="http://schemas.openxmlformats.org/officeDocument/2006/relationships/tags" Target="../tags/tag233.xml"/><Relationship Id="rId5" Type="http://schemas.openxmlformats.org/officeDocument/2006/relationships/tags" Target="../tags/tag172.xml"/><Relationship Id="rId61" Type="http://schemas.openxmlformats.org/officeDocument/2006/relationships/tags" Target="../tags/tag228.xml"/><Relationship Id="rId19" Type="http://schemas.openxmlformats.org/officeDocument/2006/relationships/tags" Target="../tags/tag18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tags" Target="../tags/tag197.xml"/><Relationship Id="rId35" Type="http://schemas.openxmlformats.org/officeDocument/2006/relationships/tags" Target="../tags/tag202.xml"/><Relationship Id="rId43" Type="http://schemas.openxmlformats.org/officeDocument/2006/relationships/tags" Target="../tags/tag210.xml"/><Relationship Id="rId48" Type="http://schemas.openxmlformats.org/officeDocument/2006/relationships/tags" Target="../tags/tag215.xml"/><Relationship Id="rId56" Type="http://schemas.openxmlformats.org/officeDocument/2006/relationships/tags" Target="../tags/tag223.xml"/><Relationship Id="rId64" Type="http://schemas.openxmlformats.org/officeDocument/2006/relationships/tags" Target="../tags/tag231.xml"/><Relationship Id="rId69" Type="http://schemas.openxmlformats.org/officeDocument/2006/relationships/tags" Target="../tags/tag236.xml"/><Relationship Id="rId8" Type="http://schemas.openxmlformats.org/officeDocument/2006/relationships/tags" Target="../tags/tag175.xml"/><Relationship Id="rId51" Type="http://schemas.openxmlformats.org/officeDocument/2006/relationships/tags" Target="../tags/tag218.xml"/><Relationship Id="rId3" Type="http://schemas.openxmlformats.org/officeDocument/2006/relationships/tags" Target="../tags/tag170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33" Type="http://schemas.openxmlformats.org/officeDocument/2006/relationships/tags" Target="../tags/tag200.xml"/><Relationship Id="rId38" Type="http://schemas.openxmlformats.org/officeDocument/2006/relationships/tags" Target="../tags/tag205.xml"/><Relationship Id="rId46" Type="http://schemas.openxmlformats.org/officeDocument/2006/relationships/tags" Target="../tags/tag213.xml"/><Relationship Id="rId59" Type="http://schemas.openxmlformats.org/officeDocument/2006/relationships/tags" Target="../tags/tag226.xml"/><Relationship Id="rId67" Type="http://schemas.openxmlformats.org/officeDocument/2006/relationships/tags" Target="../tags/tag234.xml"/><Relationship Id="rId20" Type="http://schemas.openxmlformats.org/officeDocument/2006/relationships/tags" Target="../tags/tag187.xml"/><Relationship Id="rId41" Type="http://schemas.openxmlformats.org/officeDocument/2006/relationships/tags" Target="../tags/tag208.xml"/><Relationship Id="rId54" Type="http://schemas.openxmlformats.org/officeDocument/2006/relationships/tags" Target="../tags/tag221.xml"/><Relationship Id="rId62" Type="http://schemas.openxmlformats.org/officeDocument/2006/relationships/tags" Target="../tags/tag229.xml"/><Relationship Id="rId70" Type="http://schemas.openxmlformats.org/officeDocument/2006/relationships/slideLayout" Target="../slideLayouts/slideLayout15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36" Type="http://schemas.openxmlformats.org/officeDocument/2006/relationships/tags" Target="../tags/tag203.xml"/><Relationship Id="rId49" Type="http://schemas.openxmlformats.org/officeDocument/2006/relationships/tags" Target="../tags/tag216.xml"/><Relationship Id="rId57" Type="http://schemas.openxmlformats.org/officeDocument/2006/relationships/tags" Target="../tags/tag224.xml"/><Relationship Id="rId10" Type="http://schemas.openxmlformats.org/officeDocument/2006/relationships/tags" Target="../tags/tag177.xml"/><Relationship Id="rId31" Type="http://schemas.openxmlformats.org/officeDocument/2006/relationships/tags" Target="../tags/tag198.xml"/><Relationship Id="rId44" Type="http://schemas.openxmlformats.org/officeDocument/2006/relationships/tags" Target="../tags/tag211.xml"/><Relationship Id="rId52" Type="http://schemas.openxmlformats.org/officeDocument/2006/relationships/tags" Target="../tags/tag219.xml"/><Relationship Id="rId60" Type="http://schemas.openxmlformats.org/officeDocument/2006/relationships/tags" Target="../tags/tag227.xml"/><Relationship Id="rId65" Type="http://schemas.openxmlformats.org/officeDocument/2006/relationships/tags" Target="../tags/tag232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39" Type="http://schemas.openxmlformats.org/officeDocument/2006/relationships/tags" Target="../tags/tag206.xml"/><Relationship Id="rId34" Type="http://schemas.openxmlformats.org/officeDocument/2006/relationships/tags" Target="../tags/tag201.xml"/><Relationship Id="rId50" Type="http://schemas.openxmlformats.org/officeDocument/2006/relationships/tags" Target="../tags/tag217.xml"/><Relationship Id="rId55" Type="http://schemas.openxmlformats.org/officeDocument/2006/relationships/tags" Target="../tags/tag2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7" Type="http://schemas.openxmlformats.org/officeDocument/2006/relationships/image" Target="../media/image7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image" Target="../media/image6.tmp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7.xml"/><Relationship Id="rId13" Type="http://schemas.openxmlformats.org/officeDocument/2006/relationships/tags" Target="../tags/tag252.xml"/><Relationship Id="rId18" Type="http://schemas.openxmlformats.org/officeDocument/2006/relationships/tags" Target="../tags/tag257.xml"/><Relationship Id="rId26" Type="http://schemas.openxmlformats.org/officeDocument/2006/relationships/image" Target="../media/image8.png"/><Relationship Id="rId3" Type="http://schemas.openxmlformats.org/officeDocument/2006/relationships/tags" Target="../tags/tag242.xml"/><Relationship Id="rId21" Type="http://schemas.openxmlformats.org/officeDocument/2006/relationships/tags" Target="../tags/tag260.xml"/><Relationship Id="rId7" Type="http://schemas.openxmlformats.org/officeDocument/2006/relationships/tags" Target="../tags/tag246.xml"/><Relationship Id="rId12" Type="http://schemas.openxmlformats.org/officeDocument/2006/relationships/tags" Target="../tags/tag251.xml"/><Relationship Id="rId17" Type="http://schemas.openxmlformats.org/officeDocument/2006/relationships/tags" Target="../tags/tag256.xml"/><Relationship Id="rId25" Type="http://schemas.openxmlformats.org/officeDocument/2006/relationships/notesSlide" Target="../notesSlides/notesSlide14.xml"/><Relationship Id="rId2" Type="http://schemas.openxmlformats.org/officeDocument/2006/relationships/tags" Target="../tags/tag241.xml"/><Relationship Id="rId16" Type="http://schemas.openxmlformats.org/officeDocument/2006/relationships/tags" Target="../tags/tag255.xml"/><Relationship Id="rId20" Type="http://schemas.openxmlformats.org/officeDocument/2006/relationships/tags" Target="../tags/tag259.xml"/><Relationship Id="rId1" Type="http://schemas.openxmlformats.org/officeDocument/2006/relationships/tags" Target="../tags/tag240.xml"/><Relationship Id="rId6" Type="http://schemas.openxmlformats.org/officeDocument/2006/relationships/tags" Target="../tags/tag245.xml"/><Relationship Id="rId11" Type="http://schemas.openxmlformats.org/officeDocument/2006/relationships/tags" Target="../tags/tag250.xml"/><Relationship Id="rId24" Type="http://schemas.openxmlformats.org/officeDocument/2006/relationships/slideLayout" Target="../slideLayouts/slideLayout17.xml"/><Relationship Id="rId5" Type="http://schemas.openxmlformats.org/officeDocument/2006/relationships/tags" Target="../tags/tag244.xml"/><Relationship Id="rId15" Type="http://schemas.openxmlformats.org/officeDocument/2006/relationships/tags" Target="../tags/tag254.xml"/><Relationship Id="rId23" Type="http://schemas.openxmlformats.org/officeDocument/2006/relationships/tags" Target="../tags/tag262.xml"/><Relationship Id="rId10" Type="http://schemas.openxmlformats.org/officeDocument/2006/relationships/tags" Target="../tags/tag249.xml"/><Relationship Id="rId19" Type="http://schemas.openxmlformats.org/officeDocument/2006/relationships/tags" Target="../tags/tag258.xml"/><Relationship Id="rId4" Type="http://schemas.openxmlformats.org/officeDocument/2006/relationships/tags" Target="../tags/tag243.xml"/><Relationship Id="rId9" Type="http://schemas.openxmlformats.org/officeDocument/2006/relationships/tags" Target="../tags/tag248.xml"/><Relationship Id="rId14" Type="http://schemas.openxmlformats.org/officeDocument/2006/relationships/tags" Target="../tags/tag253.xml"/><Relationship Id="rId22" Type="http://schemas.openxmlformats.org/officeDocument/2006/relationships/tags" Target="../tags/tag2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tags" Target="../tags/tag270.xml"/><Relationship Id="rId7" Type="http://schemas.openxmlformats.org/officeDocument/2006/relationships/tags" Target="../tags/tag27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tags" Target="../tags/tag300.xml"/><Relationship Id="rId21" Type="http://schemas.openxmlformats.org/officeDocument/2006/relationships/tags" Target="../tags/tag295.xml"/><Relationship Id="rId42" Type="http://schemas.openxmlformats.org/officeDocument/2006/relationships/tags" Target="../tags/tag316.xml"/><Relationship Id="rId47" Type="http://schemas.openxmlformats.org/officeDocument/2006/relationships/tags" Target="../tags/tag321.xml"/><Relationship Id="rId63" Type="http://schemas.openxmlformats.org/officeDocument/2006/relationships/tags" Target="../tags/tag337.xml"/><Relationship Id="rId68" Type="http://schemas.openxmlformats.org/officeDocument/2006/relationships/tags" Target="../tags/tag342.xml"/><Relationship Id="rId2" Type="http://schemas.openxmlformats.org/officeDocument/2006/relationships/tags" Target="../tags/tag276.xml"/><Relationship Id="rId16" Type="http://schemas.openxmlformats.org/officeDocument/2006/relationships/tags" Target="../tags/tag290.xml"/><Relationship Id="rId29" Type="http://schemas.openxmlformats.org/officeDocument/2006/relationships/tags" Target="../tags/tag303.xml"/><Relationship Id="rId11" Type="http://schemas.openxmlformats.org/officeDocument/2006/relationships/tags" Target="../tags/tag285.xml"/><Relationship Id="rId24" Type="http://schemas.openxmlformats.org/officeDocument/2006/relationships/tags" Target="../tags/tag298.xml"/><Relationship Id="rId32" Type="http://schemas.openxmlformats.org/officeDocument/2006/relationships/tags" Target="../tags/tag306.xml"/><Relationship Id="rId37" Type="http://schemas.openxmlformats.org/officeDocument/2006/relationships/tags" Target="../tags/tag311.xml"/><Relationship Id="rId40" Type="http://schemas.openxmlformats.org/officeDocument/2006/relationships/tags" Target="../tags/tag314.xml"/><Relationship Id="rId45" Type="http://schemas.openxmlformats.org/officeDocument/2006/relationships/tags" Target="../tags/tag319.xml"/><Relationship Id="rId53" Type="http://schemas.openxmlformats.org/officeDocument/2006/relationships/tags" Target="../tags/tag327.xml"/><Relationship Id="rId58" Type="http://schemas.openxmlformats.org/officeDocument/2006/relationships/tags" Target="../tags/tag332.xml"/><Relationship Id="rId66" Type="http://schemas.openxmlformats.org/officeDocument/2006/relationships/tags" Target="../tags/tag340.xml"/><Relationship Id="rId5" Type="http://schemas.openxmlformats.org/officeDocument/2006/relationships/tags" Target="../tags/tag279.xml"/><Relationship Id="rId61" Type="http://schemas.openxmlformats.org/officeDocument/2006/relationships/tags" Target="../tags/tag335.xml"/><Relationship Id="rId19" Type="http://schemas.openxmlformats.org/officeDocument/2006/relationships/tags" Target="../tags/tag293.xml"/><Relationship Id="rId14" Type="http://schemas.openxmlformats.org/officeDocument/2006/relationships/tags" Target="../tags/tag288.xml"/><Relationship Id="rId22" Type="http://schemas.openxmlformats.org/officeDocument/2006/relationships/tags" Target="../tags/tag296.xml"/><Relationship Id="rId27" Type="http://schemas.openxmlformats.org/officeDocument/2006/relationships/tags" Target="../tags/tag301.xml"/><Relationship Id="rId30" Type="http://schemas.openxmlformats.org/officeDocument/2006/relationships/tags" Target="../tags/tag304.xml"/><Relationship Id="rId35" Type="http://schemas.openxmlformats.org/officeDocument/2006/relationships/tags" Target="../tags/tag309.xml"/><Relationship Id="rId43" Type="http://schemas.openxmlformats.org/officeDocument/2006/relationships/tags" Target="../tags/tag317.xml"/><Relationship Id="rId48" Type="http://schemas.openxmlformats.org/officeDocument/2006/relationships/tags" Target="../tags/tag322.xml"/><Relationship Id="rId56" Type="http://schemas.openxmlformats.org/officeDocument/2006/relationships/tags" Target="../tags/tag330.xml"/><Relationship Id="rId64" Type="http://schemas.openxmlformats.org/officeDocument/2006/relationships/tags" Target="../tags/tag338.xml"/><Relationship Id="rId69" Type="http://schemas.openxmlformats.org/officeDocument/2006/relationships/tags" Target="../tags/tag343.xml"/><Relationship Id="rId8" Type="http://schemas.openxmlformats.org/officeDocument/2006/relationships/tags" Target="../tags/tag282.xml"/><Relationship Id="rId51" Type="http://schemas.openxmlformats.org/officeDocument/2006/relationships/tags" Target="../tags/tag325.xml"/><Relationship Id="rId72" Type="http://schemas.openxmlformats.org/officeDocument/2006/relationships/slideLayout" Target="../slideLayouts/slideLayout16.xml"/><Relationship Id="rId3" Type="http://schemas.openxmlformats.org/officeDocument/2006/relationships/tags" Target="../tags/tag277.xml"/><Relationship Id="rId12" Type="http://schemas.openxmlformats.org/officeDocument/2006/relationships/tags" Target="../tags/tag286.xml"/><Relationship Id="rId17" Type="http://schemas.openxmlformats.org/officeDocument/2006/relationships/tags" Target="../tags/tag291.xml"/><Relationship Id="rId25" Type="http://schemas.openxmlformats.org/officeDocument/2006/relationships/tags" Target="../tags/tag299.xml"/><Relationship Id="rId33" Type="http://schemas.openxmlformats.org/officeDocument/2006/relationships/tags" Target="../tags/tag307.xml"/><Relationship Id="rId38" Type="http://schemas.openxmlformats.org/officeDocument/2006/relationships/tags" Target="../tags/tag312.xml"/><Relationship Id="rId46" Type="http://schemas.openxmlformats.org/officeDocument/2006/relationships/tags" Target="../tags/tag320.xml"/><Relationship Id="rId59" Type="http://schemas.openxmlformats.org/officeDocument/2006/relationships/tags" Target="../tags/tag333.xml"/><Relationship Id="rId67" Type="http://schemas.openxmlformats.org/officeDocument/2006/relationships/tags" Target="../tags/tag341.xml"/><Relationship Id="rId20" Type="http://schemas.openxmlformats.org/officeDocument/2006/relationships/tags" Target="../tags/tag294.xml"/><Relationship Id="rId41" Type="http://schemas.openxmlformats.org/officeDocument/2006/relationships/tags" Target="../tags/tag315.xml"/><Relationship Id="rId54" Type="http://schemas.openxmlformats.org/officeDocument/2006/relationships/tags" Target="../tags/tag328.xml"/><Relationship Id="rId62" Type="http://schemas.openxmlformats.org/officeDocument/2006/relationships/tags" Target="../tags/tag336.xml"/><Relationship Id="rId70" Type="http://schemas.openxmlformats.org/officeDocument/2006/relationships/tags" Target="../tags/tag344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15" Type="http://schemas.openxmlformats.org/officeDocument/2006/relationships/tags" Target="../tags/tag289.xml"/><Relationship Id="rId23" Type="http://schemas.openxmlformats.org/officeDocument/2006/relationships/tags" Target="../tags/tag297.xml"/><Relationship Id="rId28" Type="http://schemas.openxmlformats.org/officeDocument/2006/relationships/tags" Target="../tags/tag302.xml"/><Relationship Id="rId36" Type="http://schemas.openxmlformats.org/officeDocument/2006/relationships/tags" Target="../tags/tag310.xml"/><Relationship Id="rId49" Type="http://schemas.openxmlformats.org/officeDocument/2006/relationships/tags" Target="../tags/tag323.xml"/><Relationship Id="rId57" Type="http://schemas.openxmlformats.org/officeDocument/2006/relationships/tags" Target="../tags/tag331.xml"/><Relationship Id="rId10" Type="http://schemas.openxmlformats.org/officeDocument/2006/relationships/tags" Target="../tags/tag284.xml"/><Relationship Id="rId31" Type="http://schemas.openxmlformats.org/officeDocument/2006/relationships/tags" Target="../tags/tag305.xml"/><Relationship Id="rId44" Type="http://schemas.openxmlformats.org/officeDocument/2006/relationships/tags" Target="../tags/tag318.xml"/><Relationship Id="rId52" Type="http://schemas.openxmlformats.org/officeDocument/2006/relationships/tags" Target="../tags/tag326.xml"/><Relationship Id="rId60" Type="http://schemas.openxmlformats.org/officeDocument/2006/relationships/tags" Target="../tags/tag334.xml"/><Relationship Id="rId65" Type="http://schemas.openxmlformats.org/officeDocument/2006/relationships/tags" Target="../tags/tag339.xml"/><Relationship Id="rId73" Type="http://schemas.openxmlformats.org/officeDocument/2006/relationships/notesSlide" Target="../notesSlides/notesSlide17.xml"/><Relationship Id="rId4" Type="http://schemas.openxmlformats.org/officeDocument/2006/relationships/tags" Target="../tags/tag278.xml"/><Relationship Id="rId9" Type="http://schemas.openxmlformats.org/officeDocument/2006/relationships/tags" Target="../tags/tag283.xml"/><Relationship Id="rId13" Type="http://schemas.openxmlformats.org/officeDocument/2006/relationships/tags" Target="../tags/tag287.xml"/><Relationship Id="rId18" Type="http://schemas.openxmlformats.org/officeDocument/2006/relationships/tags" Target="../tags/tag292.xml"/><Relationship Id="rId39" Type="http://schemas.openxmlformats.org/officeDocument/2006/relationships/tags" Target="../tags/tag313.xml"/><Relationship Id="rId34" Type="http://schemas.openxmlformats.org/officeDocument/2006/relationships/tags" Target="../tags/tag308.xml"/><Relationship Id="rId50" Type="http://schemas.openxmlformats.org/officeDocument/2006/relationships/tags" Target="../tags/tag324.xml"/><Relationship Id="rId55" Type="http://schemas.openxmlformats.org/officeDocument/2006/relationships/tags" Target="../tags/tag329.xml"/><Relationship Id="rId7" Type="http://schemas.openxmlformats.org/officeDocument/2006/relationships/tags" Target="../tags/tag281.xml"/><Relationship Id="rId71" Type="http://schemas.openxmlformats.org/officeDocument/2006/relationships/tags" Target="../tags/tag3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48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350.xml"/><Relationship Id="rId4" Type="http://schemas.openxmlformats.org/officeDocument/2006/relationships/tags" Target="../tags/tag34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57.xml"/><Relationship Id="rId13" Type="http://schemas.openxmlformats.org/officeDocument/2006/relationships/tags" Target="../tags/tag362.xml"/><Relationship Id="rId18" Type="http://schemas.openxmlformats.org/officeDocument/2006/relationships/tags" Target="../tags/tag367.xml"/><Relationship Id="rId26" Type="http://schemas.openxmlformats.org/officeDocument/2006/relationships/tags" Target="../tags/tag375.xml"/><Relationship Id="rId3" Type="http://schemas.openxmlformats.org/officeDocument/2006/relationships/tags" Target="../tags/tag352.xml"/><Relationship Id="rId21" Type="http://schemas.openxmlformats.org/officeDocument/2006/relationships/tags" Target="../tags/tag370.xml"/><Relationship Id="rId7" Type="http://schemas.openxmlformats.org/officeDocument/2006/relationships/tags" Target="../tags/tag356.xml"/><Relationship Id="rId12" Type="http://schemas.openxmlformats.org/officeDocument/2006/relationships/tags" Target="../tags/tag361.xml"/><Relationship Id="rId17" Type="http://schemas.openxmlformats.org/officeDocument/2006/relationships/tags" Target="../tags/tag366.xml"/><Relationship Id="rId25" Type="http://schemas.openxmlformats.org/officeDocument/2006/relationships/tags" Target="../tags/tag374.xml"/><Relationship Id="rId2" Type="http://schemas.openxmlformats.org/officeDocument/2006/relationships/tags" Target="../tags/tag351.xml"/><Relationship Id="rId16" Type="http://schemas.openxmlformats.org/officeDocument/2006/relationships/tags" Target="../tags/tag365.xml"/><Relationship Id="rId20" Type="http://schemas.openxmlformats.org/officeDocument/2006/relationships/tags" Target="../tags/tag369.xml"/><Relationship Id="rId29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tags" Target="../tags/tag355.xml"/><Relationship Id="rId11" Type="http://schemas.openxmlformats.org/officeDocument/2006/relationships/tags" Target="../tags/tag360.xml"/><Relationship Id="rId24" Type="http://schemas.openxmlformats.org/officeDocument/2006/relationships/tags" Target="../tags/tag373.xml"/><Relationship Id="rId40" Type="http://schemas.openxmlformats.org/officeDocument/2006/relationships/image" Target="../media/image120.emf"/><Relationship Id="rId5" Type="http://schemas.openxmlformats.org/officeDocument/2006/relationships/tags" Target="../tags/tag354.xml"/><Relationship Id="rId15" Type="http://schemas.openxmlformats.org/officeDocument/2006/relationships/tags" Target="../tags/tag364.xml"/><Relationship Id="rId23" Type="http://schemas.openxmlformats.org/officeDocument/2006/relationships/tags" Target="../tags/tag372.xml"/><Relationship Id="rId28" Type="http://schemas.openxmlformats.org/officeDocument/2006/relationships/notesSlide" Target="../notesSlides/notesSlide20.xml"/><Relationship Id="rId10" Type="http://schemas.openxmlformats.org/officeDocument/2006/relationships/tags" Target="../tags/tag359.xml"/><Relationship Id="rId19" Type="http://schemas.openxmlformats.org/officeDocument/2006/relationships/tags" Target="../tags/tag368.xml"/><Relationship Id="rId31" Type="http://schemas.openxmlformats.org/officeDocument/2006/relationships/customXml" Target="../ink/ink1.xml"/><Relationship Id="rId4" Type="http://schemas.openxmlformats.org/officeDocument/2006/relationships/tags" Target="../tags/tag353.xml"/><Relationship Id="rId9" Type="http://schemas.openxmlformats.org/officeDocument/2006/relationships/tags" Target="../tags/tag358.xml"/><Relationship Id="rId14" Type="http://schemas.openxmlformats.org/officeDocument/2006/relationships/tags" Target="../tags/tag363.xml"/><Relationship Id="rId22" Type="http://schemas.openxmlformats.org/officeDocument/2006/relationships/tags" Target="../tags/tag371.xml"/><Relationship Id="rId27" Type="http://schemas.openxmlformats.org/officeDocument/2006/relationships/slideLayout" Target="../slideLayouts/slideLayout17.xml"/><Relationship Id="rId30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387.xml"/><Relationship Id="rId18" Type="http://schemas.openxmlformats.org/officeDocument/2006/relationships/tags" Target="../tags/tag392.xml"/><Relationship Id="rId26" Type="http://schemas.openxmlformats.org/officeDocument/2006/relationships/tags" Target="../tags/tag400.xml"/><Relationship Id="rId3" Type="http://schemas.openxmlformats.org/officeDocument/2006/relationships/tags" Target="../tags/tag377.xml"/><Relationship Id="rId21" Type="http://schemas.openxmlformats.org/officeDocument/2006/relationships/tags" Target="../tags/tag395.xml"/><Relationship Id="rId34" Type="http://schemas.openxmlformats.org/officeDocument/2006/relationships/oleObject" Target="../embeddings/oleObject2.bin"/><Relationship Id="rId7" Type="http://schemas.openxmlformats.org/officeDocument/2006/relationships/tags" Target="../tags/tag381.xml"/><Relationship Id="rId12" Type="http://schemas.openxmlformats.org/officeDocument/2006/relationships/tags" Target="../tags/tag386.xml"/><Relationship Id="rId17" Type="http://schemas.openxmlformats.org/officeDocument/2006/relationships/tags" Target="../tags/tag391.xml"/><Relationship Id="rId25" Type="http://schemas.openxmlformats.org/officeDocument/2006/relationships/tags" Target="../tags/tag399.xml"/><Relationship Id="rId33" Type="http://schemas.openxmlformats.org/officeDocument/2006/relationships/notesSlide" Target="../notesSlides/notesSlide21.xml"/><Relationship Id="rId2" Type="http://schemas.openxmlformats.org/officeDocument/2006/relationships/tags" Target="../tags/tag376.xml"/><Relationship Id="rId16" Type="http://schemas.openxmlformats.org/officeDocument/2006/relationships/tags" Target="../tags/tag390.xml"/><Relationship Id="rId20" Type="http://schemas.openxmlformats.org/officeDocument/2006/relationships/tags" Target="../tags/tag394.xml"/><Relationship Id="rId29" Type="http://schemas.openxmlformats.org/officeDocument/2006/relationships/tags" Target="../tags/tag403.xml"/><Relationship Id="rId1" Type="http://schemas.openxmlformats.org/officeDocument/2006/relationships/vmlDrawing" Target="../drawings/vmlDrawing2.vml"/><Relationship Id="rId6" Type="http://schemas.openxmlformats.org/officeDocument/2006/relationships/tags" Target="../tags/tag380.xml"/><Relationship Id="rId11" Type="http://schemas.openxmlformats.org/officeDocument/2006/relationships/tags" Target="../tags/tag385.xml"/><Relationship Id="rId24" Type="http://schemas.openxmlformats.org/officeDocument/2006/relationships/tags" Target="../tags/tag398.xml"/><Relationship Id="rId32" Type="http://schemas.openxmlformats.org/officeDocument/2006/relationships/slideLayout" Target="../slideLayouts/slideLayout17.xml"/><Relationship Id="rId5" Type="http://schemas.openxmlformats.org/officeDocument/2006/relationships/tags" Target="../tags/tag379.xml"/><Relationship Id="rId15" Type="http://schemas.openxmlformats.org/officeDocument/2006/relationships/tags" Target="../tags/tag389.xml"/><Relationship Id="rId23" Type="http://schemas.openxmlformats.org/officeDocument/2006/relationships/tags" Target="../tags/tag397.xml"/><Relationship Id="rId28" Type="http://schemas.openxmlformats.org/officeDocument/2006/relationships/tags" Target="../tags/tag402.xml"/><Relationship Id="rId10" Type="http://schemas.openxmlformats.org/officeDocument/2006/relationships/tags" Target="../tags/tag384.xml"/><Relationship Id="rId19" Type="http://schemas.openxmlformats.org/officeDocument/2006/relationships/tags" Target="../tags/tag393.xml"/><Relationship Id="rId31" Type="http://schemas.openxmlformats.org/officeDocument/2006/relationships/tags" Target="../tags/tag405.xml"/><Relationship Id="rId4" Type="http://schemas.openxmlformats.org/officeDocument/2006/relationships/tags" Target="../tags/tag378.xml"/><Relationship Id="rId9" Type="http://schemas.openxmlformats.org/officeDocument/2006/relationships/tags" Target="../tags/tag383.xml"/><Relationship Id="rId14" Type="http://schemas.openxmlformats.org/officeDocument/2006/relationships/tags" Target="../tags/tag388.xml"/><Relationship Id="rId22" Type="http://schemas.openxmlformats.org/officeDocument/2006/relationships/tags" Target="../tags/tag396.xml"/><Relationship Id="rId27" Type="http://schemas.openxmlformats.org/officeDocument/2006/relationships/tags" Target="../tags/tag401.xml"/><Relationship Id="rId30" Type="http://schemas.openxmlformats.org/officeDocument/2006/relationships/tags" Target="../tags/tag404.xml"/><Relationship Id="rId35" Type="http://schemas.openxmlformats.org/officeDocument/2006/relationships/image" Target="../media/image10.png"/><Relationship Id="rId8" Type="http://schemas.openxmlformats.org/officeDocument/2006/relationships/tags" Target="../tags/tag38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407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406.xml"/><Relationship Id="rId1" Type="http://schemas.openxmlformats.org/officeDocument/2006/relationships/vmlDrawing" Target="../drawings/vmlDrawing3.v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10" Type="http://schemas.openxmlformats.org/officeDocument/2006/relationships/image" Target="../media/image10.png"/><Relationship Id="rId4" Type="http://schemas.openxmlformats.org/officeDocument/2006/relationships/tags" Target="../tags/tag408.xml"/><Relationship Id="rId9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4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4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42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24.xml"/><Relationship Id="rId1" Type="http://schemas.openxmlformats.org/officeDocument/2006/relationships/tags" Target="../tags/tag423.xml"/><Relationship Id="rId6" Type="http://schemas.openxmlformats.org/officeDocument/2006/relationships/tags" Target="../tags/tag428.xml"/><Relationship Id="rId5" Type="http://schemas.openxmlformats.org/officeDocument/2006/relationships/tags" Target="../tags/tag427.xml"/><Relationship Id="rId4" Type="http://schemas.openxmlformats.org/officeDocument/2006/relationships/tags" Target="../tags/tag42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436.xml"/><Relationship Id="rId3" Type="http://schemas.openxmlformats.org/officeDocument/2006/relationships/tags" Target="../tags/tag431.xml"/><Relationship Id="rId7" Type="http://schemas.openxmlformats.org/officeDocument/2006/relationships/tags" Target="../tags/tag435.xml"/><Relationship Id="rId2" Type="http://schemas.openxmlformats.org/officeDocument/2006/relationships/tags" Target="../tags/tag430.xml"/><Relationship Id="rId1" Type="http://schemas.openxmlformats.org/officeDocument/2006/relationships/tags" Target="../tags/tag429.xml"/><Relationship Id="rId6" Type="http://schemas.openxmlformats.org/officeDocument/2006/relationships/tags" Target="../tags/tag434.xml"/><Relationship Id="rId11" Type="http://schemas.openxmlformats.org/officeDocument/2006/relationships/notesSlide" Target="../notesSlides/notesSlide27.xml"/><Relationship Id="rId5" Type="http://schemas.openxmlformats.org/officeDocument/2006/relationships/tags" Target="../tags/tag433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432.xml"/><Relationship Id="rId9" Type="http://schemas.openxmlformats.org/officeDocument/2006/relationships/tags" Target="../tags/tag43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13" Type="http://schemas.openxmlformats.org/officeDocument/2006/relationships/image" Target="../media/image11.png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12" Type="http://schemas.openxmlformats.org/officeDocument/2006/relationships/notesSlide" Target="../notesSlides/notesSlide28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2.xml"/><Relationship Id="rId10" Type="http://schemas.openxmlformats.org/officeDocument/2006/relationships/tags" Target="../tags/tag447.xml"/><Relationship Id="rId4" Type="http://schemas.openxmlformats.org/officeDocument/2006/relationships/tags" Target="../tags/tag441.xml"/><Relationship Id="rId9" Type="http://schemas.openxmlformats.org/officeDocument/2006/relationships/tags" Target="../tags/tag4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57.xml"/><Relationship Id="rId2" Type="http://schemas.openxmlformats.org/officeDocument/2006/relationships/tags" Target="../tags/tag456.xml"/><Relationship Id="rId1" Type="http://schemas.openxmlformats.org/officeDocument/2006/relationships/tags" Target="../tags/tag455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" Type="http://schemas.openxmlformats.org/officeDocument/2006/relationships/tags" Target="../tags/tag459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5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68.xml"/><Relationship Id="rId2" Type="http://schemas.openxmlformats.org/officeDocument/2006/relationships/tags" Target="../tags/tag467.xml"/><Relationship Id="rId1" Type="http://schemas.openxmlformats.org/officeDocument/2006/relationships/tags" Target="../tags/tag466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72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" Type="http://schemas.openxmlformats.org/officeDocument/2006/relationships/tags" Target="../tags/tag473.xml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78.xml"/><Relationship Id="rId2" Type="http://schemas.openxmlformats.org/officeDocument/2006/relationships/tags" Target="../tags/tag477.xml"/><Relationship Id="rId1" Type="http://schemas.openxmlformats.org/officeDocument/2006/relationships/tags" Target="../tags/tag476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486.xml"/><Relationship Id="rId2" Type="http://schemas.openxmlformats.org/officeDocument/2006/relationships/tags" Target="../tags/tag485.xml"/><Relationship Id="rId1" Type="http://schemas.openxmlformats.org/officeDocument/2006/relationships/tags" Target="../tags/tag484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492.xml"/><Relationship Id="rId2" Type="http://schemas.openxmlformats.org/officeDocument/2006/relationships/tags" Target="../tags/tag491.xml"/><Relationship Id="rId1" Type="http://schemas.openxmlformats.org/officeDocument/2006/relationships/tags" Target="../tags/tag490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5.xml"/><Relationship Id="rId1" Type="http://schemas.openxmlformats.org/officeDocument/2006/relationships/tags" Target="../tags/tag494.xml"/><Relationship Id="rId4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7.xml"/><Relationship Id="rId1" Type="http://schemas.openxmlformats.org/officeDocument/2006/relationships/tags" Target="../tags/tag496.xml"/><Relationship Id="rId4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500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509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ieeexplore.ieee.org/xpls/abs_all.jsp?arnumber=1092937" TargetMode="External"/><Relationship Id="rId3" Type="http://schemas.openxmlformats.org/officeDocument/2006/relationships/tags" Target="../tags/tag55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61.xml"/><Relationship Id="rId9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15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5084763"/>
            <a:ext cx="770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333CC"/>
              </a:buClr>
              <a:buSzPct val="80000"/>
              <a:buNone/>
            </a:pPr>
            <a: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主讲：</a:t>
            </a:r>
            <a:r>
              <a:rPr kumimoji="1" lang="zh-CN" altLang="en-US" sz="2000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清华大学   贾庆山</a:t>
            </a:r>
            <a:b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</a:br>
            <a:r>
              <a:rPr kumimoji="1" lang="zh-CN" altLang="en-US" sz="20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教材：</a:t>
            </a:r>
            <a:r>
              <a:rPr kumimoji="1" lang="en-US" altLang="zh-CN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J.F. Kurose, K.W. Ross</a:t>
            </a:r>
            <a:r>
              <a:rPr kumimoji="1" lang="zh-CN" altLang="en-US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，</a:t>
            </a:r>
            <a:r>
              <a:rPr kumimoji="1" lang="en-US" altLang="zh-CN" sz="1600" dirty="0">
                <a:solidFill>
                  <a:srgbClr val="0070C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Computer Networking: A Top-Down Approach, Addison Wiley, 7th Edition, 2017</a:t>
            </a:r>
            <a:r>
              <a:rPr kumimoji="1" lang="zh-CN" altLang="en-US" sz="16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（</a:t>
            </a:r>
            <a:r>
              <a:rPr kumimoji="1" lang="zh-CN" altLang="en-US" sz="1400" dirty="0">
                <a:solidFill>
                  <a:srgbClr val="0070C0"/>
                </a:solidFill>
              </a:rPr>
              <a:t>机械工业出版社中文版，</a:t>
            </a:r>
            <a:r>
              <a:rPr kumimoji="1" lang="en-US" altLang="zh-CN" sz="1400" dirty="0">
                <a:solidFill>
                  <a:srgbClr val="0070C0"/>
                </a:solidFill>
              </a:rPr>
              <a:t>2018</a:t>
            </a:r>
            <a:r>
              <a:rPr kumimoji="1" lang="zh-CN" altLang="en-US" sz="1600" dirty="0">
                <a:solidFill>
                  <a:srgbClr val="0070C0"/>
                </a:solidFill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5875" y="6424613"/>
            <a:ext cx="4148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rgbClr val="3333CC"/>
              </a:buClr>
              <a:buSzPct val="8000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Special thanks to Prof. Kurose and Prof. Ross for presentation material</a:t>
            </a: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67519" y="548630"/>
            <a:ext cx="7848600" cy="3672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600"/>
              </a:spcBef>
              <a:buClr>
                <a:srgbClr val="3333CC"/>
              </a:buClr>
              <a:defRPr/>
            </a:pPr>
            <a:r>
              <a:rPr lang="zh-CN" altLang="en-US" sz="45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计算机网络及应用</a:t>
            </a:r>
            <a:br>
              <a:rPr lang="zh-CN" altLang="en-US" dirty="0">
                <a:solidFill>
                  <a:srgbClr val="FF0066"/>
                </a:solidFill>
                <a:ea typeface="黑体" pitchFamily="2" charset="-122"/>
              </a:rPr>
            </a:br>
            <a:r>
              <a:rPr lang="en-US" altLang="zh-CN" sz="3700" b="1" dirty="0">
                <a:solidFill>
                  <a:srgbClr val="FF0066"/>
                </a:solidFill>
                <a:ea typeface="黑体" pitchFamily="2" charset="-122"/>
              </a:rPr>
              <a:t>C</a:t>
            </a:r>
            <a:r>
              <a:rPr lang="en-US" altLang="zh-CN" sz="2500" b="1" dirty="0">
                <a:solidFill>
                  <a:srgbClr val="00206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omputer Networks and Applications</a:t>
            </a:r>
            <a:br>
              <a:rPr lang="en-US" altLang="zh-CN" dirty="0">
                <a:solidFill>
                  <a:srgbClr val="000000"/>
                </a:solidFill>
              </a:rPr>
            </a:br>
            <a:br>
              <a:rPr lang="en-US" altLang="zh-CN" sz="3200" dirty="0">
                <a:solidFill>
                  <a:srgbClr val="000000"/>
                </a:solidFill>
              </a:rPr>
            </a:br>
            <a:br>
              <a:rPr lang="en-US" altLang="zh-CN" sz="3200" dirty="0">
                <a:solidFill>
                  <a:srgbClr val="000000"/>
                </a:solidFill>
              </a:rPr>
            </a:b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第五章  网络层</a:t>
            </a:r>
            <a:r>
              <a:rPr lang="zh-CN" altLang="en-US" sz="33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36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控制平面</a:t>
            </a:r>
            <a:br>
              <a:rPr lang="zh-CN" altLang="en-US" sz="3600" dirty="0">
                <a:solidFill>
                  <a:srgbClr val="000000"/>
                </a:solidFill>
              </a:rPr>
            </a:br>
            <a:br>
              <a:rPr lang="zh-CN" altLang="en-US" sz="1400" dirty="0">
                <a:solidFill>
                  <a:srgbClr val="000000"/>
                </a:solidFill>
              </a:rPr>
            </a:b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路由选择算法、因特网中自治系统内部的路由、</a:t>
            </a:r>
            <a:r>
              <a:rPr lang="en-US" altLang="zh-CN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ISP</a:t>
            </a: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之间的路由选择、</a:t>
            </a:r>
            <a:r>
              <a:rPr lang="en-US" altLang="zh-CN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SDN</a:t>
            </a: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控制平面、</a:t>
            </a:r>
            <a:r>
              <a:rPr lang="en-US" altLang="zh-CN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ICMP</a:t>
            </a:r>
            <a:r>
              <a:rPr lang="zh-CN" altLang="en-US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、网络管理和</a:t>
            </a:r>
            <a:r>
              <a:rPr lang="en-US" altLang="zh-CN" sz="2400" b="1" dirty="0">
                <a:solidFill>
                  <a:srgbClr val="660066"/>
                </a:solidFill>
                <a:latin typeface="仿宋" pitchFamily="49" charset="-122"/>
                <a:ea typeface="仿宋" pitchFamily="49" charset="-122"/>
              </a:rPr>
              <a:t>SNMP</a:t>
            </a:r>
            <a:endParaRPr lang="zh-CN" altLang="en-US" sz="2400" b="1" dirty="0">
              <a:solidFill>
                <a:srgbClr val="660066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buClr>
                <a:srgbClr val="3333CC"/>
              </a:buClr>
              <a:defRPr/>
            </a:pPr>
            <a:r>
              <a:rPr lang="zh-CN" altLang="en-US" dirty="0">
                <a:solidFill>
                  <a:srgbClr val="000000">
                    <a:tint val="75000"/>
                  </a:srgbClr>
                </a:solidFill>
              </a:rPr>
              <a:t>清华大学</a:t>
            </a:r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2021</a:t>
            </a:r>
            <a:r>
              <a:rPr lang="zh-CN" altLang="en-US" dirty="0">
                <a:solidFill>
                  <a:srgbClr val="000000">
                    <a:tint val="75000"/>
                  </a:srgbClr>
                </a:solidFill>
              </a:rPr>
              <a:t>秋 </a:t>
            </a:r>
            <a:r>
              <a:rPr lang="en-US" altLang="zh-CN" dirty="0">
                <a:solidFill>
                  <a:srgbClr val="000000">
                    <a:tint val="75000"/>
                  </a:srgbClr>
                </a:solidFill>
              </a:rPr>
              <a:t>W9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A97B52-846D-43BD-8891-29177970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55B8A-211C-4A36-A5B7-60073258FA0F}" type="slidenum">
              <a:rPr lang="en-US" altLang="zh-CN" smtClean="0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Comic Sans MS" pitchFamily="66" charset="0"/>
              </a:rPr>
              <a:t>Dijkstra</a:t>
            </a:r>
            <a:r>
              <a:rPr lang="en-US" altLang="zh-CN" dirty="0">
                <a:latin typeface="Comic Sans MS" pitchFamily="66" charset="0"/>
              </a:rPr>
              <a:t> </a:t>
            </a:r>
            <a:r>
              <a:rPr lang="zh-CN" altLang="en-US" dirty="0">
                <a:latin typeface="Comic Sans MS" pitchFamily="66" charset="0"/>
              </a:rPr>
              <a:t>算法</a:t>
            </a:r>
            <a:endParaRPr lang="en-US" altLang="zh-CN" sz="4400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6392" name="灯片编号占位符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FBC106-8AC6-424A-8C7D-8FE5C36F211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1413" y="1458913"/>
            <a:ext cx="62611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 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Initialization: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    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Arial" charset="0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= {u}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    for all nodes v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4      if v adjacent to u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5          then D(v) = c(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u,v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6      else D(v) = ∞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7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8  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Loop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9     find w not in N' such that D(w) is a minimum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10    add w to N'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11    update D(v) for all v adjacent to w and not in N'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12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D(v) = min( D(v), D(w) + c(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w,v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13    /* new cost to v is either old cost to v or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known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14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shortest path cost to w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plus cost from w to v */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15 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until all nodes in N'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6388" name="Freeform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4905375" y="1291580"/>
            <a:ext cx="4024313" cy="28575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ZapfDingbats" pitchFamily="82" charset="2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符号说明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: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c(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x,y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):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节点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x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到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y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的链路费用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;  = ∞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若两个节点非直接相连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D(v):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从源点到终点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v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的当前路径费用值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p(v):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沿从源点到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v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的路径上的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v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的先前节点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Arial" charset="0"/>
              </a:rPr>
              <a:t>‘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: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最短路径费用确知的节点集合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3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A60574-7DF8-4466-B252-52514737082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40263" y="3098800"/>
            <a:ext cx="4217987" cy="3759200"/>
            <a:chOff x="415" y="856"/>
            <a:chExt cx="2910" cy="252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82048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49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50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51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52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53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54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w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1987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88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4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82041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42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43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44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45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46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47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v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82034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35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36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37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38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39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40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x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82027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28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29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30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31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32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33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u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1992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993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994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995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96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997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1453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99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7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2000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2001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4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14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82020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21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22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23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24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25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26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y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2004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8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82013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14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15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2016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17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18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82019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z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82006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2007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2008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2009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7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14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014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2012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9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81926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Dijkstra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算法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例子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Gill Sans MT" pitchFamily="34" charset="0"/>
              <a:ea typeface="宋体" charset="-122"/>
              <a:cs typeface="+mn-cs"/>
            </a:endParaRPr>
          </a:p>
        </p:txBody>
      </p:sp>
      <p:sp>
        <p:nvSpPr>
          <p:cNvPr id="81927" name="Text Box 73"/>
          <p:cNvSpPr txBox="1">
            <a:spLocks noChangeArrowheads="1"/>
          </p:cNvSpPr>
          <p:nvPr/>
        </p:nvSpPr>
        <p:spPr bwMode="auto">
          <a:xfrm>
            <a:off x="474663" y="1703090"/>
            <a:ext cx="706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Step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1928" name="Text Box 74"/>
          <p:cNvSpPr txBox="1">
            <a:spLocks noChangeArrowheads="1"/>
          </p:cNvSpPr>
          <p:nvPr/>
        </p:nvSpPr>
        <p:spPr bwMode="auto">
          <a:xfrm>
            <a:off x="1458913" y="1709440"/>
            <a:ext cx="4175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81929" name="Text Box 75"/>
          <p:cNvSpPr txBox="1">
            <a:spLocks noChangeArrowheads="1"/>
          </p:cNvSpPr>
          <p:nvPr/>
        </p:nvSpPr>
        <p:spPr bwMode="auto">
          <a:xfrm>
            <a:off x="2043113" y="1434802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v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p(v)</a:t>
            </a:r>
          </a:p>
        </p:txBody>
      </p:sp>
      <p:sp>
        <p:nvSpPr>
          <p:cNvPr id="81930" name="Text Box 76"/>
          <p:cNvSpPr txBox="1">
            <a:spLocks noChangeArrowheads="1"/>
          </p:cNvSpPr>
          <p:nvPr/>
        </p:nvSpPr>
        <p:spPr bwMode="auto">
          <a:xfrm>
            <a:off x="511175" y="204281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0</a:t>
            </a:r>
          </a:p>
        </p:txBody>
      </p:sp>
      <p:sp>
        <p:nvSpPr>
          <p:cNvPr id="81931" name="Text Box 77"/>
          <p:cNvSpPr txBox="1">
            <a:spLocks noChangeArrowheads="1"/>
          </p:cNvSpPr>
          <p:nvPr/>
        </p:nvSpPr>
        <p:spPr bwMode="auto">
          <a:xfrm>
            <a:off x="515938" y="233967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81932" name="Text Box 78"/>
          <p:cNvSpPr txBox="1">
            <a:spLocks noChangeArrowheads="1"/>
          </p:cNvSpPr>
          <p:nvPr/>
        </p:nvSpPr>
        <p:spPr bwMode="auto">
          <a:xfrm>
            <a:off x="517525" y="2647652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1933" name="Text Box 79"/>
          <p:cNvSpPr txBox="1">
            <a:spLocks noChangeArrowheads="1"/>
          </p:cNvSpPr>
          <p:nvPr/>
        </p:nvSpPr>
        <p:spPr bwMode="auto">
          <a:xfrm>
            <a:off x="511175" y="2949277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3</a:t>
            </a:r>
          </a:p>
        </p:txBody>
      </p:sp>
      <p:sp>
        <p:nvSpPr>
          <p:cNvPr id="81934" name="Text Box 80"/>
          <p:cNvSpPr txBox="1">
            <a:spLocks noChangeArrowheads="1"/>
          </p:cNvSpPr>
          <p:nvPr/>
        </p:nvSpPr>
        <p:spPr bwMode="auto">
          <a:xfrm>
            <a:off x="509588" y="325249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4</a:t>
            </a:r>
          </a:p>
        </p:txBody>
      </p:sp>
      <p:sp>
        <p:nvSpPr>
          <p:cNvPr id="81935" name="Text Box 81"/>
          <p:cNvSpPr txBox="1">
            <a:spLocks noChangeArrowheads="1"/>
          </p:cNvSpPr>
          <p:nvPr/>
        </p:nvSpPr>
        <p:spPr bwMode="auto">
          <a:xfrm>
            <a:off x="514350" y="355729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5</a:t>
            </a:r>
          </a:p>
        </p:txBody>
      </p:sp>
      <p:sp>
        <p:nvSpPr>
          <p:cNvPr id="81936" name="Text Box 82"/>
          <p:cNvSpPr txBox="1">
            <a:spLocks noChangeArrowheads="1"/>
          </p:cNvSpPr>
          <p:nvPr/>
        </p:nvSpPr>
        <p:spPr bwMode="auto">
          <a:xfrm>
            <a:off x="2630488" y="1442740"/>
            <a:ext cx="73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p(w)</a:t>
            </a:r>
          </a:p>
        </p:txBody>
      </p:sp>
      <p:sp>
        <p:nvSpPr>
          <p:cNvPr id="81937" name="Text Box 83"/>
          <p:cNvSpPr txBox="1">
            <a:spLocks noChangeArrowheads="1"/>
          </p:cNvSpPr>
          <p:nvPr/>
        </p:nvSpPr>
        <p:spPr bwMode="auto">
          <a:xfrm>
            <a:off x="3306763" y="1442740"/>
            <a:ext cx="677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p(x)</a:t>
            </a:r>
          </a:p>
        </p:txBody>
      </p:sp>
      <p:sp>
        <p:nvSpPr>
          <p:cNvPr id="81938" name="Text Box 84"/>
          <p:cNvSpPr txBox="1">
            <a:spLocks noChangeArrowheads="1"/>
          </p:cNvSpPr>
          <p:nvPr/>
        </p:nvSpPr>
        <p:spPr bwMode="auto">
          <a:xfrm>
            <a:off x="3946525" y="1442740"/>
            <a:ext cx="677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y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p(y)</a:t>
            </a:r>
          </a:p>
        </p:txBody>
      </p:sp>
      <p:sp>
        <p:nvSpPr>
          <p:cNvPr id="81939" name="Text Box 85"/>
          <p:cNvSpPr txBox="1">
            <a:spLocks noChangeArrowheads="1"/>
          </p:cNvSpPr>
          <p:nvPr/>
        </p:nvSpPr>
        <p:spPr bwMode="auto">
          <a:xfrm>
            <a:off x="4578350" y="1447502"/>
            <a:ext cx="663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D(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z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p(z)</a:t>
            </a:r>
          </a:p>
        </p:txBody>
      </p:sp>
      <p:sp>
        <p:nvSpPr>
          <p:cNvPr id="81940" name="Line 86"/>
          <p:cNvSpPr>
            <a:spLocks noChangeShapeType="1"/>
          </p:cNvSpPr>
          <p:nvPr/>
        </p:nvSpPr>
        <p:spPr bwMode="auto">
          <a:xfrm>
            <a:off x="600075" y="2063452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1941" name="Line 87"/>
          <p:cNvSpPr>
            <a:spLocks noChangeShapeType="1"/>
          </p:cNvSpPr>
          <p:nvPr/>
        </p:nvSpPr>
        <p:spPr bwMode="auto">
          <a:xfrm>
            <a:off x="581025" y="2377777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1942" name="Text Box 88"/>
          <p:cNvSpPr txBox="1">
            <a:spLocks noChangeArrowheads="1"/>
          </p:cNvSpPr>
          <p:nvPr/>
        </p:nvSpPr>
        <p:spPr bwMode="auto">
          <a:xfrm>
            <a:off x="1492250" y="203329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u</a:t>
            </a:r>
          </a:p>
        </p:txBody>
      </p:sp>
      <p:sp>
        <p:nvSpPr>
          <p:cNvPr id="81943" name="Line 89"/>
          <p:cNvSpPr>
            <a:spLocks noChangeShapeType="1"/>
          </p:cNvSpPr>
          <p:nvPr/>
        </p:nvSpPr>
        <p:spPr bwMode="auto">
          <a:xfrm>
            <a:off x="581025" y="2673052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1944" name="Line 90"/>
          <p:cNvSpPr>
            <a:spLocks noChangeShapeType="1"/>
          </p:cNvSpPr>
          <p:nvPr/>
        </p:nvSpPr>
        <p:spPr bwMode="auto">
          <a:xfrm>
            <a:off x="581025" y="2987377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1945" name="Line 91"/>
          <p:cNvSpPr>
            <a:spLocks noChangeShapeType="1"/>
          </p:cNvSpPr>
          <p:nvPr/>
        </p:nvSpPr>
        <p:spPr bwMode="auto">
          <a:xfrm>
            <a:off x="565150" y="329059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1946" name="Line 92"/>
          <p:cNvSpPr>
            <a:spLocks noChangeShapeType="1"/>
          </p:cNvSpPr>
          <p:nvPr/>
        </p:nvSpPr>
        <p:spPr bwMode="auto">
          <a:xfrm>
            <a:off x="576263" y="3596977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81947" name="Line 93"/>
          <p:cNvSpPr>
            <a:spLocks noChangeShapeType="1"/>
          </p:cNvSpPr>
          <p:nvPr/>
        </p:nvSpPr>
        <p:spPr bwMode="auto">
          <a:xfrm>
            <a:off x="581025" y="3892252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190750" y="2034877"/>
            <a:ext cx="3084513" cy="371475"/>
            <a:chOff x="1380" y="1014"/>
            <a:chExt cx="1943" cy="234"/>
          </a:xfrm>
        </p:grpSpPr>
        <p:sp>
          <p:nvSpPr>
            <p:cNvPr id="81981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charset="-122"/>
                  <a:cs typeface="+mn-cs"/>
                </a:rPr>
                <a:t>∞ 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82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charset="-122"/>
                  <a:cs typeface="+mn-cs"/>
                </a:rPr>
                <a:t>∞ 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83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7,u</a:t>
              </a:r>
            </a:p>
          </p:txBody>
        </p:sp>
        <p:sp>
          <p:nvSpPr>
            <p:cNvPr id="81984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3,u</a:t>
              </a:r>
            </a:p>
          </p:txBody>
        </p:sp>
        <p:sp>
          <p:nvSpPr>
            <p:cNvPr id="81985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2330152"/>
            <a:ext cx="47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163763" y="2341265"/>
            <a:ext cx="3122612" cy="371475"/>
            <a:chOff x="1356" y="1014"/>
            <a:chExt cx="1967" cy="234"/>
          </a:xfrm>
        </p:grpSpPr>
        <p:sp>
          <p:nvSpPr>
            <p:cNvPr id="81976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charset="-122"/>
                  <a:cs typeface="+mn-cs"/>
                </a:rPr>
                <a:t>∞ 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77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11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,w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charset="-122"/>
                  <a:cs typeface="+mn-cs"/>
                </a:rPr>
                <a:t> 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78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6,w</a:t>
              </a:r>
            </a:p>
          </p:txBody>
        </p:sp>
        <p:sp>
          <p:nvSpPr>
            <p:cNvPr id="81979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80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517775" y="2639715"/>
            <a:ext cx="2767013" cy="379412"/>
            <a:chOff x="1580" y="1011"/>
            <a:chExt cx="1743" cy="239"/>
          </a:xfrm>
        </p:grpSpPr>
        <p:sp>
          <p:nvSpPr>
            <p:cNvPr id="81971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14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,x </a:t>
              </a:r>
            </a:p>
          </p:txBody>
        </p:sp>
        <p:sp>
          <p:nvSpPr>
            <p:cNvPr id="81972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11,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w 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73" name="Text Box 110"/>
            <p:cNvSpPr txBox="1">
              <a:spLocks noChangeArrowheads="1"/>
            </p:cNvSpPr>
            <p:nvPr/>
          </p:nvSpPr>
          <p:spPr bwMode="auto">
            <a:xfrm>
              <a:off x="1580" y="1017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81974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81975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2092027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2377777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639715"/>
            <a:ext cx="59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37246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925465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4008438" y="2936577"/>
            <a:ext cx="1273175" cy="369888"/>
            <a:chOff x="1492" y="2777"/>
            <a:chExt cx="802" cy="233"/>
          </a:xfrm>
        </p:grpSpPr>
        <p:sp>
          <p:nvSpPr>
            <p:cNvPr id="81969" name="Text Box 119"/>
            <p:cNvSpPr txBox="1">
              <a:spLocks noChangeArrowheads="1"/>
            </p:cNvSpPr>
            <p:nvPr/>
          </p:nvSpPr>
          <p:spPr bwMode="auto">
            <a:xfrm>
              <a:off x="2137" y="2777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</a:p>
          </p:txBody>
        </p:sp>
        <p:sp>
          <p:nvSpPr>
            <p:cNvPr id="81970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10,</a:t>
              </a: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v 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995315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3244552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3255665"/>
            <a:ext cx="650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12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331281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200227"/>
            <a:ext cx="38100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说明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通过跟踪前一节点构造最短路径树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可能存在多条最短路（任意选取即可）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543002"/>
            <a:ext cx="933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uwxvyz</a:t>
            </a:r>
          </a:p>
        </p:txBody>
      </p:sp>
      <p:sp>
        <p:nvSpPr>
          <p:cNvPr id="134" name="日期占位符 1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286130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z="4000" dirty="0" err="1">
                <a:latin typeface="Comic Sans MS" pitchFamily="66" charset="0"/>
              </a:rPr>
              <a:t>Dijkstra</a:t>
            </a:r>
            <a:r>
              <a:rPr lang="en-US" altLang="zh-CN" sz="4000" dirty="0">
                <a:latin typeface="Comic Sans MS" pitchFamily="66" charset="0"/>
              </a:rPr>
              <a:t> </a:t>
            </a:r>
            <a:r>
              <a:rPr lang="zh-CN" altLang="en-US" sz="4000" dirty="0">
                <a:latin typeface="Comic Sans MS" pitchFamily="66" charset="0"/>
              </a:rPr>
              <a:t>算法</a:t>
            </a:r>
            <a:r>
              <a:rPr lang="en-US" altLang="zh-CN" sz="4000" dirty="0">
                <a:latin typeface="Comic Sans MS" pitchFamily="66" charset="0"/>
              </a:rPr>
              <a:t>: </a:t>
            </a:r>
            <a:r>
              <a:rPr lang="zh-CN" altLang="en-US" sz="4000" dirty="0">
                <a:latin typeface="Comic Sans MS" pitchFamily="66" charset="0"/>
              </a:rPr>
              <a:t>例子</a:t>
            </a:r>
            <a:endParaRPr lang="en-US" altLang="zh-CN" sz="4800" dirty="0">
              <a:latin typeface="Comic Sans MS" pitchFamily="66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7432" name="灯片编号占位符 9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ECA0CA-3D4A-4AED-ABC7-454D32E4B11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3363" y="1506538"/>
            <a:ext cx="712787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Step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0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4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5</a:t>
            </a:r>
          </a:p>
        </p:txBody>
      </p:sp>
      <p:sp>
        <p:nvSpPr>
          <p:cNvPr id="17412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44600" y="1516063"/>
            <a:ext cx="10255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Arial" charset="0"/>
              </a:rPr>
              <a:t>'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ux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uxy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uxyv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uxyvw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uxyvwz</a:t>
            </a:r>
          </a:p>
        </p:txBody>
      </p:sp>
      <p:sp>
        <p:nvSpPr>
          <p:cNvPr id="17413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46338" y="1497013"/>
            <a:ext cx="12239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D(v),p(v)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2,u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2,u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2,u</a:t>
            </a:r>
          </a:p>
        </p:txBody>
      </p:sp>
      <p:sp>
        <p:nvSpPr>
          <p:cNvPr id="1741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16325" y="1501775"/>
            <a:ext cx="13350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D(w),p(w)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5,u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4,x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3,y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3,y</a:t>
            </a:r>
          </a:p>
        </p:txBody>
      </p:sp>
      <p:sp>
        <p:nvSpPr>
          <p:cNvPr id="17415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03800" y="1497013"/>
            <a:ext cx="1223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D(x),p(x)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1,u</a:t>
            </a:r>
          </a:p>
        </p:txBody>
      </p:sp>
      <p:sp>
        <p:nvSpPr>
          <p:cNvPr id="17416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299200" y="1501775"/>
            <a:ext cx="1223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D(y),p(y)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Arial" charset="0"/>
              </a:rPr>
              <a:t>∞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2,x</a:t>
            </a:r>
          </a:p>
        </p:txBody>
      </p:sp>
      <p:sp>
        <p:nvSpPr>
          <p:cNvPr id="17417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581900" y="1516063"/>
            <a:ext cx="1193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D(z),p(z)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∞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∞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4,y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4,y</a:t>
            </a:r>
          </a:p>
        </p:txBody>
      </p:sp>
      <p:sp>
        <p:nvSpPr>
          <p:cNvPr id="17418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7419" name="Line 1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7420" name="Line 1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7421" name="Line 1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7422" name="Line 1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7423" name="Line 15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4" name="Group 16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2224088" y="4043363"/>
            <a:ext cx="3571875" cy="2312987"/>
            <a:chOff x="3162" y="1071"/>
            <a:chExt cx="2250" cy="1457"/>
          </a:xfrm>
        </p:grpSpPr>
        <p:sp>
          <p:nvSpPr>
            <p:cNvPr id="17433" name="Freeform 17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34" name="Freeform 18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35" name="Oval 1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36" name="Line 20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37" name="Line 2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38" name="Rectangle 2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439" name="Oval 23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40" name="Oval 24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41" name="Line 25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42" name="Line 26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43" name="Rectangle 27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444" name="Oval 28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45" name="Oval 29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46" name="Line 30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47" name="Line 31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48" name="Rectangle 32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449" name="Oval 33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50" name="Oval 34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51" name="Line 35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52" name="Line 36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53" name="Rectangle 3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454" name="Oval 38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55" name="Oval 39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56" name="Line 40"/>
            <p:cNvSpPr>
              <a:spLocks noChangeShapeType="1"/>
            </p:cNvSpPr>
            <p:nvPr>
              <p:custDataLst>
                <p:tags r:id="rId52"/>
              </p:custDataLst>
            </p:nvPr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57" name="Line 41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58" name="Rectangle 42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459" name="Oval 43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0" name="Oval 4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1" name="Line 45"/>
            <p:cNvSpPr>
              <a:spLocks noChangeShapeType="1"/>
            </p:cNvSpPr>
            <p:nvPr>
              <p:custDataLst>
                <p:tags r:id="rId57"/>
              </p:custDataLst>
            </p:nvPr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2" name="Line 46"/>
            <p:cNvSpPr>
              <a:spLocks noChangeShapeType="1"/>
            </p:cNvSpPr>
            <p:nvPr>
              <p:custDataLst>
                <p:tags r:id="rId58"/>
              </p:custDataLst>
            </p:nvPr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3" name="Rectangle 47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7464" name="Oval 4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5" name="Freeform 49"/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6" name="Freeform 50"/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7" name="Freeform 51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147483647 h 174"/>
                <a:gd name="T2" fmla="*/ 2121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8" name="Freeform 52"/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69" name="Freeform 53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70" name="Freeform 54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71" name="Freeform 55"/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72" name="Freeform 56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7473" name="Freeform 57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291" y="1748"/>
              <a:ext cx="206" cy="252"/>
              <a:chOff x="2957" y="2429"/>
              <a:chExt cx="209" cy="252"/>
            </a:xfrm>
          </p:grpSpPr>
          <p:sp>
            <p:nvSpPr>
              <p:cNvPr id="17500" name="Rectangle 59"/>
              <p:cNvSpPr>
                <a:spLocks noChangeArrowheads="1"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501" name="Text Box 60"/>
              <p:cNvSpPr txBox="1">
                <a:spLocks noChangeArrowheads="1"/>
              </p:cNvSpPr>
              <p:nvPr>
                <p:custDataLst>
                  <p:tags r:id="rId91"/>
                </p:custDataLst>
              </p:nvPr>
            </p:nvSpPr>
            <p:spPr bwMode="auto">
              <a:xfrm>
                <a:off x="2957" y="2429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u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4459" y="2132"/>
              <a:ext cx="197" cy="252"/>
              <a:chOff x="2957" y="2429"/>
              <a:chExt cx="200" cy="252"/>
            </a:xfrm>
          </p:grpSpPr>
          <p:sp>
            <p:nvSpPr>
              <p:cNvPr id="17498" name="Rectangle 62"/>
              <p:cNvSpPr>
                <a:spLocks noChangeArrowheads="1"/>
              </p:cNvSpPr>
              <p:nvPr>
                <p:custDataLst>
                  <p:tags r:id="rId88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499" name="Text Box 63"/>
              <p:cNvSpPr txBox="1">
                <a:spLocks noChangeArrowheads="1"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y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3763" y="2099"/>
              <a:ext cx="213" cy="291"/>
              <a:chOff x="2943" y="2399"/>
              <a:chExt cx="214" cy="291"/>
            </a:xfrm>
          </p:grpSpPr>
          <p:sp>
            <p:nvSpPr>
              <p:cNvPr id="17496" name="Rectangle 65"/>
              <p:cNvSpPr>
                <a:spLocks noChangeArrowheads="1"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497" name="Text Box 66"/>
              <p:cNvSpPr txBox="1">
                <a:spLocks noChangeArrowheads="1"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2943" y="2399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x</a:t>
                </a:r>
              </a:p>
            </p:txBody>
          </p:sp>
        </p:grpSp>
        <p:grpSp>
          <p:nvGrpSpPr>
            <p:cNvPr id="8" name="Group 67"/>
            <p:cNvGrpSpPr>
              <a:grpSpLocks/>
            </p:cNvGrpSpPr>
            <p:nvPr/>
          </p:nvGrpSpPr>
          <p:grpSpPr bwMode="auto">
            <a:xfrm>
              <a:off x="4444" y="1442"/>
              <a:ext cx="242" cy="252"/>
              <a:chOff x="2944" y="2429"/>
              <a:chExt cx="245" cy="252"/>
            </a:xfrm>
          </p:grpSpPr>
          <p:sp>
            <p:nvSpPr>
              <p:cNvPr id="17494" name="Rectangle 68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495" name="Text Box 69"/>
              <p:cNvSpPr txBox="1">
                <a:spLocks noChangeArrowheads="1"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2944" y="2429"/>
                <a:ext cx="2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w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9" name="Group 70"/>
            <p:cNvGrpSpPr>
              <a:grpSpLocks/>
            </p:cNvGrpSpPr>
            <p:nvPr/>
          </p:nvGrpSpPr>
          <p:grpSpPr bwMode="auto">
            <a:xfrm>
              <a:off x="3773" y="1442"/>
              <a:ext cx="197" cy="252"/>
              <a:chOff x="2959" y="2429"/>
              <a:chExt cx="200" cy="252"/>
            </a:xfrm>
          </p:grpSpPr>
          <p:sp>
            <p:nvSpPr>
              <p:cNvPr id="17492" name="Rectangle 71"/>
              <p:cNvSpPr>
                <a:spLocks noChangeArrowheads="1"/>
              </p:cNvSpPr>
              <p:nvPr>
                <p:custDataLst>
                  <p:tags r:id="rId82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493" name="Text Box 72"/>
              <p:cNvSpPr txBox="1"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2959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v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0" name="Group 73"/>
            <p:cNvGrpSpPr>
              <a:grpSpLocks/>
            </p:cNvGrpSpPr>
            <p:nvPr/>
          </p:nvGrpSpPr>
          <p:grpSpPr bwMode="auto">
            <a:xfrm>
              <a:off x="5032" y="1760"/>
              <a:ext cx="214" cy="291"/>
              <a:chOff x="2943" y="2399"/>
              <a:chExt cx="215" cy="291"/>
            </a:xfrm>
          </p:grpSpPr>
          <p:sp>
            <p:nvSpPr>
              <p:cNvPr id="17490" name="Rectangle 74"/>
              <p:cNvSpPr>
                <a:spLocks noChangeArrowheads="1"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7491" name="Text Box 75"/>
              <p:cNvSpPr txBox="1">
                <a:spLocks noChangeArrowheads="1"/>
              </p:cNvSpPr>
              <p:nvPr>
                <p:custDataLst>
                  <p:tags r:id="rId81"/>
                </p:custDataLst>
              </p:nvPr>
            </p:nvSpPr>
            <p:spPr bwMode="auto">
              <a:xfrm>
                <a:off x="2943" y="2399"/>
                <a:ext cx="21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</p:grpSp>
        <p:sp>
          <p:nvSpPr>
            <p:cNvPr id="17480" name="Text Box 76"/>
            <p:cNvSpPr txBox="1"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489" y="1571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1" name="Text Box 77"/>
            <p:cNvSpPr txBox="1"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837" y="1790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2" name="Text Box 78"/>
            <p:cNvSpPr txBox="1"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413" y="200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3" name="Text Box 79"/>
            <p:cNvSpPr txBox="1"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4221" y="188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4" name="Text Box 80"/>
            <p:cNvSpPr txBox="1"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4169" y="2237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5" name="Text Box 81"/>
            <p:cNvSpPr txBox="1"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4529" y="1808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6" name="Text Box 82"/>
            <p:cNvSpPr txBox="1"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878" y="2072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7" name="Text Box 83"/>
            <p:cNvSpPr txBox="1"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851" y="1535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8" name="Text Box 84"/>
            <p:cNvSpPr txBox="1"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116" y="1385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489" name="Text Box 85"/>
            <p:cNvSpPr txBox="1"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3765" y="1118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65052" name="Line 156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65053" name="Line 157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65054" name="Line 15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65055" name="Line 159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65056" name="Line 160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" name="椭圆 1"/>
          <p:cNvSpPr/>
          <p:nvPr>
            <p:custDataLst>
              <p:tags r:id="rId23"/>
            </p:custDataLst>
          </p:nvPr>
        </p:nvSpPr>
        <p:spPr>
          <a:xfrm>
            <a:off x="2377158" y="5183981"/>
            <a:ext cx="432048" cy="245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椭圆 93"/>
          <p:cNvSpPr/>
          <p:nvPr>
            <p:custDataLst>
              <p:tags r:id="rId24"/>
            </p:custDataLst>
          </p:nvPr>
        </p:nvSpPr>
        <p:spPr>
          <a:xfrm>
            <a:off x="3134396" y="5812047"/>
            <a:ext cx="432048" cy="245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椭圆 94"/>
          <p:cNvSpPr/>
          <p:nvPr>
            <p:custDataLst>
              <p:tags r:id="rId25"/>
            </p:custDataLst>
          </p:nvPr>
        </p:nvSpPr>
        <p:spPr>
          <a:xfrm>
            <a:off x="4253625" y="5808663"/>
            <a:ext cx="432048" cy="245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椭圆 95"/>
          <p:cNvSpPr/>
          <p:nvPr>
            <p:custDataLst>
              <p:tags r:id="rId26"/>
            </p:custDataLst>
          </p:nvPr>
        </p:nvSpPr>
        <p:spPr>
          <a:xfrm>
            <a:off x="3096098" y="4693444"/>
            <a:ext cx="432048" cy="245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椭圆 96"/>
          <p:cNvSpPr/>
          <p:nvPr>
            <p:custDataLst>
              <p:tags r:id="rId27"/>
            </p:custDataLst>
          </p:nvPr>
        </p:nvSpPr>
        <p:spPr>
          <a:xfrm>
            <a:off x="4213937" y="4689078"/>
            <a:ext cx="432048" cy="245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椭圆 97"/>
          <p:cNvSpPr/>
          <p:nvPr>
            <p:custDataLst>
              <p:tags r:id="rId28"/>
            </p:custDataLst>
          </p:nvPr>
        </p:nvSpPr>
        <p:spPr>
          <a:xfrm>
            <a:off x="5120358" y="5263753"/>
            <a:ext cx="432048" cy="2452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8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052" grpId="0" animBg="1"/>
      <p:bldP spid="465053" grpId="0" animBg="1"/>
      <p:bldP spid="465054" grpId="0" animBg="1"/>
      <p:bldP spid="465055" grpId="0" animBg="1"/>
      <p:bldP spid="465056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32656"/>
            <a:ext cx="8280920" cy="940966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Comic Sans MS" pitchFamily="66" charset="0"/>
              </a:rPr>
              <a:t>Dijkstra</a:t>
            </a:r>
            <a:r>
              <a:rPr lang="zh-CN" altLang="en-US" dirty="0">
                <a:latin typeface="Comic Sans MS" pitchFamily="66" charset="0"/>
              </a:rPr>
              <a:t>算法</a:t>
            </a:r>
            <a:r>
              <a:rPr lang="en-US" altLang="zh-CN" dirty="0">
                <a:latin typeface="Comic Sans MS" pitchFamily="66" charset="0"/>
              </a:rPr>
              <a:t>: </a:t>
            </a:r>
            <a:r>
              <a:rPr lang="zh-CN" altLang="en-US" dirty="0">
                <a:latin typeface="Comic Sans MS" pitchFamily="66" charset="0"/>
              </a:rPr>
              <a:t>例子</a:t>
            </a:r>
            <a:r>
              <a:rPr lang="en-US" altLang="zh-CN" dirty="0">
                <a:latin typeface="Comic Sans MS" pitchFamily="66" charset="0"/>
              </a:rPr>
              <a:t> (2)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8442" name="灯片编号占位符 7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C270-4823-45A2-8035-1BC2A8BACCE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" name="Group 7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69751" y="2195438"/>
            <a:ext cx="3244850" cy="1504950"/>
            <a:chOff x="1385" y="1287"/>
            <a:chExt cx="2044" cy="948"/>
          </a:xfrm>
        </p:grpSpPr>
        <p:sp>
          <p:nvSpPr>
            <p:cNvPr id="18457" name="Freeform 7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58" name="Oval 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59" name="Line 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60" name="Line 1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61" name="Rectangle 1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462" name="Oval 1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63" name="Oval 1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64" name="Line 1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65" name="Line 1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66" name="Rectangle 1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467" name="Oval 1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68" name="Oval 1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69" name="Line 1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70" name="Line 2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71" name="Rectangle 21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472" name="Oval 2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73" name="Oval 2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74" name="Line 24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75" name="Line 25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76" name="Rectangle 2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477" name="Oval 2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78" name="Oval 2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79" name="Line 29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80" name="Line 3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81" name="Rectangle 3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482" name="Oval 32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83" name="Oval 33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84" name="Line 34"/>
            <p:cNvSpPr>
              <a:spLocks noChangeShapeType="1"/>
            </p:cNvSpPr>
            <p:nvPr>
              <p:custDataLst>
                <p:tags r:id="rId50"/>
              </p:custDataLst>
            </p:nvPr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85" name="Line 35"/>
            <p:cNvSpPr>
              <a:spLocks noChangeShapeType="1"/>
            </p:cNvSpPr>
            <p:nvPr>
              <p:custDataLst>
                <p:tags r:id="rId51"/>
              </p:custDataLst>
            </p:nvPr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86" name="Rectangle 3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8487" name="Oval 3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88" name="Freeform 38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89" name="Freeform 41"/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90" name="Freeform 42"/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91" name="Freeform 43"/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4" name="Group 47"/>
            <p:cNvGrpSpPr>
              <a:grpSpLocks/>
            </p:cNvGrpSpPr>
            <p:nvPr/>
          </p:nvGrpSpPr>
          <p:grpSpPr bwMode="auto">
            <a:xfrm>
              <a:off x="1443" y="1593"/>
              <a:ext cx="206" cy="252"/>
              <a:chOff x="2959" y="2429"/>
              <a:chExt cx="209" cy="252"/>
            </a:xfrm>
          </p:grpSpPr>
          <p:sp>
            <p:nvSpPr>
              <p:cNvPr id="18508" name="Rectangle 48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509" name="Text Box 49"/>
              <p:cNvSpPr txBox="1"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959" y="2429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u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2609" y="1977"/>
              <a:ext cx="197" cy="252"/>
              <a:chOff x="2957" y="2429"/>
              <a:chExt cx="200" cy="252"/>
            </a:xfrm>
          </p:grpSpPr>
          <p:sp>
            <p:nvSpPr>
              <p:cNvPr id="18506" name="Rectangle 51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507" name="Text Box 52"/>
              <p:cNvSpPr txBox="1"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957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y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1914" y="1944"/>
              <a:ext cx="213" cy="291"/>
              <a:chOff x="2944" y="2399"/>
              <a:chExt cx="214" cy="291"/>
            </a:xfrm>
          </p:grpSpPr>
          <p:sp>
            <p:nvSpPr>
              <p:cNvPr id="18504" name="Rectangle 54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505" name="Text Box 55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944" y="2399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x</a:t>
                </a:r>
              </a:p>
            </p:txBody>
          </p:sp>
        </p:grp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2593" y="1287"/>
              <a:ext cx="242" cy="252"/>
              <a:chOff x="2943" y="2429"/>
              <a:chExt cx="245" cy="252"/>
            </a:xfrm>
          </p:grpSpPr>
          <p:sp>
            <p:nvSpPr>
              <p:cNvPr id="18502" name="Rectangle 57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503" name="Text Box 58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943" y="2429"/>
                <a:ext cx="2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w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" name="Group 59"/>
            <p:cNvGrpSpPr>
              <a:grpSpLocks/>
            </p:cNvGrpSpPr>
            <p:nvPr/>
          </p:nvGrpSpPr>
          <p:grpSpPr bwMode="auto">
            <a:xfrm>
              <a:off x="1922" y="1287"/>
              <a:ext cx="197" cy="252"/>
              <a:chOff x="2958" y="2429"/>
              <a:chExt cx="200" cy="252"/>
            </a:xfrm>
          </p:grpSpPr>
          <p:sp>
            <p:nvSpPr>
              <p:cNvPr id="18500" name="Rectangle 60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501" name="Text Box 61"/>
              <p:cNvSpPr txBox="1"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v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3172" y="1605"/>
              <a:ext cx="219" cy="288"/>
              <a:chOff x="2946" y="2399"/>
              <a:chExt cx="221" cy="288"/>
            </a:xfrm>
          </p:grpSpPr>
          <p:sp>
            <p:nvSpPr>
              <p:cNvPr id="18498" name="Rectangle 63"/>
              <p:cNvSpPr>
                <a:spLocks noChangeArrowheads="1"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8499" name="Text Box 64"/>
              <p:cNvSpPr txBox="1"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</p:grpSp>
      </p:grpSp>
      <p:sp>
        <p:nvSpPr>
          <p:cNvPr id="18436" name="Text Box 7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47538" y="1490588"/>
            <a:ext cx="400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生成的根节点为 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u 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的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最短路径树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:</a:t>
            </a:r>
          </a:p>
        </p:txBody>
      </p:sp>
      <p:grpSp>
        <p:nvGrpSpPr>
          <p:cNvPr id="10" name="Group 10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313188" y="2020813"/>
            <a:ext cx="2247900" cy="2200275"/>
            <a:chOff x="304" y="2816"/>
            <a:chExt cx="1416" cy="1386"/>
          </a:xfrm>
        </p:grpSpPr>
        <p:sp>
          <p:nvSpPr>
            <p:cNvPr id="18443" name="Line 7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44" name="Line 8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8445" name="Text Box 8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83" y="3063"/>
              <a:ext cx="1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v</a:t>
              </a:r>
            </a:p>
          </p:txBody>
        </p:sp>
        <p:sp>
          <p:nvSpPr>
            <p:cNvPr id="18446" name="Text Box 8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76" y="3250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x</a:t>
              </a:r>
            </a:p>
          </p:txBody>
        </p:sp>
        <p:sp>
          <p:nvSpPr>
            <p:cNvPr id="18447" name="Text Box 9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90" y="3485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y</a:t>
              </a:r>
            </a:p>
          </p:txBody>
        </p:sp>
        <p:sp>
          <p:nvSpPr>
            <p:cNvPr id="18448" name="Text Box 9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75" y="3720"/>
              <a:ext cx="2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w</a:t>
              </a:r>
            </a:p>
          </p:txBody>
        </p:sp>
        <p:sp>
          <p:nvSpPr>
            <p:cNvPr id="18449" name="Text Box 9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84" y="3946"/>
              <a:ext cx="1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z</a:t>
              </a:r>
            </a:p>
          </p:txBody>
        </p:sp>
        <p:sp>
          <p:nvSpPr>
            <p:cNvPr id="18450" name="Text Box 9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48" y="3047"/>
              <a:ext cx="4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(u,v)</a:t>
              </a:r>
            </a:p>
          </p:txBody>
        </p:sp>
        <p:sp>
          <p:nvSpPr>
            <p:cNvPr id="18451" name="Text Box 94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49" y="3249"/>
              <a:ext cx="4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(u,x)</a:t>
              </a:r>
            </a:p>
          </p:txBody>
        </p:sp>
        <p:sp>
          <p:nvSpPr>
            <p:cNvPr id="18452" name="Text Box 9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48" y="3500"/>
              <a:ext cx="4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(u,x)</a:t>
              </a:r>
            </a:p>
          </p:txBody>
        </p:sp>
        <p:sp>
          <p:nvSpPr>
            <p:cNvPr id="18453" name="Text Box 96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264" y="3718"/>
              <a:ext cx="4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(u,x)</a:t>
              </a:r>
            </a:p>
          </p:txBody>
        </p:sp>
        <p:sp>
          <p:nvSpPr>
            <p:cNvPr id="18454" name="Text Box 9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54" y="3952"/>
              <a:ext cx="4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(u,x)</a:t>
              </a:r>
            </a:p>
          </p:txBody>
        </p:sp>
        <p:sp>
          <p:nvSpPr>
            <p:cNvPr id="18455" name="Text Box 9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04" y="2816"/>
              <a:ext cx="8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destination</a:t>
              </a:r>
            </a:p>
          </p:txBody>
        </p:sp>
        <p:sp>
          <p:nvSpPr>
            <p:cNvPr id="18456" name="Text Box 9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4" y="2816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link</a:t>
              </a:r>
            </a:p>
          </p:txBody>
        </p:sp>
      </p:grpSp>
      <p:sp>
        <p:nvSpPr>
          <p:cNvPr id="18438" name="Text Box 10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98876" y="1481063"/>
            <a:ext cx="2857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生成的</a:t>
            </a:r>
            <a:r>
              <a:rPr kumimoji="0" lang="en-US" altLang="zh-CN" sz="20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u </a:t>
            </a:r>
            <a:r>
              <a:rPr kumimoji="0" lang="zh-CN" altLang="en-US" sz="20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节点的转发表</a:t>
            </a:r>
            <a:r>
              <a:rPr kumimoji="0" lang="en-US" altLang="zh-CN" sz="20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:</a:t>
            </a:r>
          </a:p>
        </p:txBody>
      </p:sp>
      <p:sp>
        <p:nvSpPr>
          <p:cNvPr id="76" name="TextBox 7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14375" y="4357688"/>
            <a:ext cx="67151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ZapfDingbats" pitchFamily="8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算法复杂性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: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n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个节点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不包括源节点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每次迭代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需要检查所有的节点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w, not in N’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n(n+1)/2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次比较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:  O(n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   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未考虑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update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时的计算量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有更高效的算法实现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: O(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nlogn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2996952"/>
            <a:ext cx="3702055" cy="3271313"/>
          </a:xfrm>
          <a:prstGeom prst="rect">
            <a:avLst/>
          </a:prstGeom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32656"/>
            <a:ext cx="8424936" cy="93610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400" dirty="0">
                <a:latin typeface="Comic Sans MS" pitchFamily="66" charset="0"/>
              </a:rPr>
              <a:t>答案解析</a:t>
            </a:r>
            <a:endParaRPr lang="en-US" altLang="zh-CN" sz="3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21AFD-3D80-44BA-B125-8161126CC43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6343" y="1796918"/>
            <a:ext cx="784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具体计算过程如下表所示，可见</a:t>
            </a:r>
            <a:r>
              <a:rPr lang="en-US" altLang="zh-CN" dirty="0"/>
              <a:t>z</a:t>
            </a:r>
            <a:r>
              <a:rPr lang="zh-CN" altLang="en-US" dirty="0"/>
              <a:t>最后一个被确定，是第</a:t>
            </a:r>
            <a:r>
              <a:rPr lang="en-US" altLang="zh-CN" dirty="0"/>
              <a:t>6</a:t>
            </a:r>
            <a:r>
              <a:rPr lang="zh-CN" altLang="en-US" dirty="0"/>
              <a:t>个点。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301" y="2914491"/>
            <a:ext cx="5187179" cy="231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8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kurose_c04f2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t="94259" r="21898"/>
          <a:stretch/>
        </p:blipFill>
        <p:spPr bwMode="auto">
          <a:xfrm>
            <a:off x="4951337" y="5907014"/>
            <a:ext cx="2717007" cy="33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 descr="kurose_c04f26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6"/>
          <a:stretch/>
        </p:blipFill>
        <p:spPr bwMode="auto">
          <a:xfrm>
            <a:off x="3820988" y="643033"/>
            <a:ext cx="5143500" cy="537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0482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75B3F9-C7E9-433D-A6FC-5071CA316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0485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77763"/>
            <a:ext cx="38544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黑体" pitchFamily="49" charset="-122"/>
                <a:cs typeface="+mn-cs"/>
              </a:rPr>
              <a:t>LS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选路算法的问题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Oscillations or hunting-phenomenon 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</a:b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振荡现象</a:t>
            </a:r>
          </a:p>
        </p:txBody>
      </p:sp>
      <p:sp>
        <p:nvSpPr>
          <p:cNvPr id="20486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8925" y="2935288"/>
            <a:ext cx="349647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华文新魏" pitchFamily="2" charset="-122"/>
                <a:cs typeface="+mn-cs"/>
              </a:rPr>
              <a:t>假设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华文新魏" pitchFamily="2" charset="-122"/>
                <a:cs typeface="+mn-cs"/>
              </a:rPr>
              <a:t>Cost(link)=f(payload of link)</a:t>
            </a:r>
          </a:p>
        </p:txBody>
      </p:sp>
      <p:sp>
        <p:nvSpPr>
          <p:cNvPr id="804869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5750" y="3843338"/>
            <a:ext cx="312420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解决方案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 </a:t>
            </a:r>
            <a:b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所有的路径不同时（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异步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）运行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LS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算法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- Floyd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发现存在自同步现象，因此允许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引入随机时延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华文新魏" pitchFamily="2" charset="-122"/>
                <a:cs typeface="+mn-cs"/>
              </a:rPr>
              <a:t>  </a:t>
            </a:r>
          </a:p>
        </p:txBody>
      </p:sp>
      <p:sp>
        <p:nvSpPr>
          <p:cNvPr id="804870" name="Freeform 6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160963" y="812800"/>
            <a:ext cx="896937" cy="1755775"/>
          </a:xfrm>
          <a:custGeom>
            <a:avLst/>
            <a:gdLst>
              <a:gd name="T0" fmla="*/ 2147483647 w 565"/>
              <a:gd name="T1" fmla="*/ 2147483647 h 1106"/>
              <a:gd name="T2" fmla="*/ 2147483647 w 565"/>
              <a:gd name="T3" fmla="*/ 2147483647 h 1106"/>
              <a:gd name="T4" fmla="*/ 2147483647 w 565"/>
              <a:gd name="T5" fmla="*/ 2147483647 h 1106"/>
              <a:gd name="T6" fmla="*/ 2147483647 w 565"/>
              <a:gd name="T7" fmla="*/ 2147483647 h 1106"/>
              <a:gd name="T8" fmla="*/ 2147483647 w 565"/>
              <a:gd name="T9" fmla="*/ 2147483647 h 1106"/>
              <a:gd name="T10" fmla="*/ 2147483647 w 565"/>
              <a:gd name="T11" fmla="*/ 2147483647 h 1106"/>
              <a:gd name="T12" fmla="*/ 2147483647 w 565"/>
              <a:gd name="T13" fmla="*/ 2147483647 h 1106"/>
              <a:gd name="T14" fmla="*/ 2147483647 w 565"/>
              <a:gd name="T15" fmla="*/ 2147483647 h 1106"/>
              <a:gd name="T16" fmla="*/ 2147483647 w 565"/>
              <a:gd name="T17" fmla="*/ 2147483647 h 1106"/>
              <a:gd name="T18" fmla="*/ 2147483647 w 565"/>
              <a:gd name="T19" fmla="*/ 2147483647 h 1106"/>
              <a:gd name="T20" fmla="*/ 2147483647 w 565"/>
              <a:gd name="T21" fmla="*/ 2147483647 h 1106"/>
              <a:gd name="T22" fmla="*/ 2147483647 w 565"/>
              <a:gd name="T23" fmla="*/ 2147483647 h 1106"/>
              <a:gd name="T24" fmla="*/ 2147483647 w 565"/>
              <a:gd name="T25" fmla="*/ 2147483647 h 1106"/>
              <a:gd name="T26" fmla="*/ 2147483647 w 565"/>
              <a:gd name="T27" fmla="*/ 2147483647 h 1106"/>
              <a:gd name="T28" fmla="*/ 2147483647 w 565"/>
              <a:gd name="T29" fmla="*/ 0 h 11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5"/>
              <a:gd name="T46" fmla="*/ 0 h 1106"/>
              <a:gd name="T47" fmla="*/ 565 w 565"/>
              <a:gd name="T48" fmla="*/ 1106 h 11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5" h="1106">
                <a:moveTo>
                  <a:pt x="11" y="1106"/>
                </a:moveTo>
                <a:cubicBezTo>
                  <a:pt x="15" y="1045"/>
                  <a:pt x="0" y="962"/>
                  <a:pt x="48" y="914"/>
                </a:cubicBezTo>
                <a:cubicBezTo>
                  <a:pt x="64" y="867"/>
                  <a:pt x="92" y="866"/>
                  <a:pt x="139" y="850"/>
                </a:cubicBezTo>
                <a:cubicBezTo>
                  <a:pt x="148" y="847"/>
                  <a:pt x="157" y="844"/>
                  <a:pt x="166" y="841"/>
                </a:cubicBezTo>
                <a:cubicBezTo>
                  <a:pt x="175" y="838"/>
                  <a:pt x="194" y="832"/>
                  <a:pt x="194" y="832"/>
                </a:cubicBezTo>
                <a:cubicBezTo>
                  <a:pt x="215" y="800"/>
                  <a:pt x="240" y="791"/>
                  <a:pt x="276" y="777"/>
                </a:cubicBezTo>
                <a:cubicBezTo>
                  <a:pt x="294" y="770"/>
                  <a:pt x="331" y="759"/>
                  <a:pt x="331" y="759"/>
                </a:cubicBezTo>
                <a:cubicBezTo>
                  <a:pt x="366" y="705"/>
                  <a:pt x="423" y="685"/>
                  <a:pt x="459" y="631"/>
                </a:cubicBezTo>
                <a:cubicBezTo>
                  <a:pt x="476" y="577"/>
                  <a:pt x="454" y="626"/>
                  <a:pt x="496" y="585"/>
                </a:cubicBezTo>
                <a:cubicBezTo>
                  <a:pt x="510" y="571"/>
                  <a:pt x="519" y="553"/>
                  <a:pt x="532" y="539"/>
                </a:cubicBezTo>
                <a:cubicBezTo>
                  <a:pt x="565" y="439"/>
                  <a:pt x="554" y="332"/>
                  <a:pt x="468" y="274"/>
                </a:cubicBezTo>
                <a:cubicBezTo>
                  <a:pt x="418" y="199"/>
                  <a:pt x="486" y="293"/>
                  <a:pt x="422" y="229"/>
                </a:cubicBezTo>
                <a:cubicBezTo>
                  <a:pt x="358" y="165"/>
                  <a:pt x="452" y="233"/>
                  <a:pt x="377" y="183"/>
                </a:cubicBezTo>
                <a:cubicBezTo>
                  <a:pt x="352" y="146"/>
                  <a:pt x="318" y="120"/>
                  <a:pt x="285" y="91"/>
                </a:cubicBezTo>
                <a:cubicBezTo>
                  <a:pt x="265" y="73"/>
                  <a:pt x="222" y="14"/>
                  <a:pt x="194" y="0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" name="Group 1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103688" y="682625"/>
            <a:ext cx="2235200" cy="769938"/>
            <a:chOff x="2267" y="430"/>
            <a:chExt cx="1408" cy="485"/>
          </a:xfrm>
        </p:grpSpPr>
        <p:sp>
          <p:nvSpPr>
            <p:cNvPr id="20502" name="Freeform 7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267" y="430"/>
              <a:ext cx="348" cy="420"/>
            </a:xfrm>
            <a:custGeom>
              <a:avLst/>
              <a:gdLst>
                <a:gd name="T0" fmla="*/ 0 w 348"/>
                <a:gd name="T1" fmla="*/ 420 h 420"/>
                <a:gd name="T2" fmla="*/ 138 w 348"/>
                <a:gd name="T3" fmla="*/ 338 h 420"/>
                <a:gd name="T4" fmla="*/ 211 w 348"/>
                <a:gd name="T5" fmla="*/ 210 h 420"/>
                <a:gd name="T6" fmla="*/ 266 w 348"/>
                <a:gd name="T7" fmla="*/ 109 h 420"/>
                <a:gd name="T8" fmla="*/ 339 w 348"/>
                <a:gd name="T9" fmla="*/ 27 h 420"/>
                <a:gd name="T10" fmla="*/ 348 w 348"/>
                <a:gd name="T11" fmla="*/ 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8"/>
                <a:gd name="T19" fmla="*/ 0 h 420"/>
                <a:gd name="T20" fmla="*/ 348 w 348"/>
                <a:gd name="T21" fmla="*/ 420 h 4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8" h="420">
                  <a:moveTo>
                    <a:pt x="0" y="420"/>
                  </a:moveTo>
                  <a:cubicBezTo>
                    <a:pt x="39" y="383"/>
                    <a:pt x="98" y="376"/>
                    <a:pt x="138" y="338"/>
                  </a:cubicBezTo>
                  <a:cubicBezTo>
                    <a:pt x="159" y="274"/>
                    <a:pt x="174" y="263"/>
                    <a:pt x="211" y="210"/>
                  </a:cubicBezTo>
                  <a:cubicBezTo>
                    <a:pt x="227" y="162"/>
                    <a:pt x="231" y="144"/>
                    <a:pt x="266" y="109"/>
                  </a:cubicBezTo>
                  <a:cubicBezTo>
                    <a:pt x="280" y="67"/>
                    <a:pt x="296" y="41"/>
                    <a:pt x="339" y="27"/>
                  </a:cubicBezTo>
                  <a:cubicBezTo>
                    <a:pt x="342" y="18"/>
                    <a:pt x="348" y="0"/>
                    <a:pt x="348" y="0"/>
                  </a:cubicBezTo>
                </a:path>
              </a:pathLst>
            </a:custGeom>
            <a:noFill/>
            <a:ln w="28575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503" name="Freeform 8"/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3173" y="457"/>
              <a:ext cx="502" cy="458"/>
            </a:xfrm>
            <a:custGeom>
              <a:avLst/>
              <a:gdLst>
                <a:gd name="T0" fmla="*/ 502 w 502"/>
                <a:gd name="T1" fmla="*/ 457 h 458"/>
                <a:gd name="T2" fmla="*/ 438 w 502"/>
                <a:gd name="T3" fmla="*/ 448 h 458"/>
                <a:gd name="T4" fmla="*/ 393 w 502"/>
                <a:gd name="T5" fmla="*/ 402 h 458"/>
                <a:gd name="T6" fmla="*/ 356 w 502"/>
                <a:gd name="T7" fmla="*/ 393 h 458"/>
                <a:gd name="T8" fmla="*/ 137 w 502"/>
                <a:gd name="T9" fmla="*/ 183 h 458"/>
                <a:gd name="T10" fmla="*/ 27 w 502"/>
                <a:gd name="T11" fmla="*/ 37 h 458"/>
                <a:gd name="T12" fmla="*/ 0 w 502"/>
                <a:gd name="T13" fmla="*/ 0 h 4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2"/>
                <a:gd name="T22" fmla="*/ 0 h 458"/>
                <a:gd name="T23" fmla="*/ 502 w 502"/>
                <a:gd name="T24" fmla="*/ 458 h 4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2" h="458">
                  <a:moveTo>
                    <a:pt x="502" y="457"/>
                  </a:moveTo>
                  <a:cubicBezTo>
                    <a:pt x="481" y="454"/>
                    <a:pt x="457" y="458"/>
                    <a:pt x="438" y="448"/>
                  </a:cubicBezTo>
                  <a:cubicBezTo>
                    <a:pt x="419" y="438"/>
                    <a:pt x="414" y="407"/>
                    <a:pt x="393" y="402"/>
                  </a:cubicBezTo>
                  <a:cubicBezTo>
                    <a:pt x="381" y="399"/>
                    <a:pt x="368" y="396"/>
                    <a:pt x="356" y="393"/>
                  </a:cubicBezTo>
                  <a:cubicBezTo>
                    <a:pt x="271" y="336"/>
                    <a:pt x="208" y="255"/>
                    <a:pt x="137" y="183"/>
                  </a:cubicBezTo>
                  <a:cubicBezTo>
                    <a:pt x="83" y="127"/>
                    <a:pt x="100" y="86"/>
                    <a:pt x="27" y="37"/>
                  </a:cubicBezTo>
                  <a:cubicBezTo>
                    <a:pt x="7" y="5"/>
                    <a:pt x="17" y="17"/>
                    <a:pt x="0" y="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804874" name="Freeform 10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832600" y="812800"/>
            <a:ext cx="857250" cy="1654175"/>
          </a:xfrm>
          <a:custGeom>
            <a:avLst/>
            <a:gdLst>
              <a:gd name="T0" fmla="*/ 2147483647 w 540"/>
              <a:gd name="T1" fmla="*/ 2147483647 h 1042"/>
              <a:gd name="T2" fmla="*/ 2147483647 w 540"/>
              <a:gd name="T3" fmla="*/ 2147483647 h 1042"/>
              <a:gd name="T4" fmla="*/ 2147483647 w 540"/>
              <a:gd name="T5" fmla="*/ 2147483647 h 1042"/>
              <a:gd name="T6" fmla="*/ 2147483647 w 540"/>
              <a:gd name="T7" fmla="*/ 2147483647 h 1042"/>
              <a:gd name="T8" fmla="*/ 2147483647 w 540"/>
              <a:gd name="T9" fmla="*/ 2147483647 h 1042"/>
              <a:gd name="T10" fmla="*/ 2147483647 w 540"/>
              <a:gd name="T11" fmla="*/ 2147483647 h 1042"/>
              <a:gd name="T12" fmla="*/ 2147483647 w 540"/>
              <a:gd name="T13" fmla="*/ 2147483647 h 1042"/>
              <a:gd name="T14" fmla="*/ 2147483647 w 540"/>
              <a:gd name="T15" fmla="*/ 2147483647 h 1042"/>
              <a:gd name="T16" fmla="*/ 2147483647 w 540"/>
              <a:gd name="T17" fmla="*/ 2147483647 h 1042"/>
              <a:gd name="T18" fmla="*/ 2147483647 w 540"/>
              <a:gd name="T19" fmla="*/ 2147483647 h 1042"/>
              <a:gd name="T20" fmla="*/ 0 w 540"/>
              <a:gd name="T21" fmla="*/ 2147483647 h 1042"/>
              <a:gd name="T22" fmla="*/ 2147483647 w 540"/>
              <a:gd name="T23" fmla="*/ 2147483647 h 1042"/>
              <a:gd name="T24" fmla="*/ 2147483647 w 540"/>
              <a:gd name="T25" fmla="*/ 2147483647 h 1042"/>
              <a:gd name="T26" fmla="*/ 2147483647 w 540"/>
              <a:gd name="T27" fmla="*/ 2147483647 h 1042"/>
              <a:gd name="T28" fmla="*/ 2147483647 w 540"/>
              <a:gd name="T29" fmla="*/ 0 h 10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0"/>
              <a:gd name="T46" fmla="*/ 0 h 1042"/>
              <a:gd name="T47" fmla="*/ 540 w 540"/>
              <a:gd name="T48" fmla="*/ 1042 h 10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0" h="1042">
                <a:moveTo>
                  <a:pt x="540" y="1042"/>
                </a:moveTo>
                <a:cubicBezTo>
                  <a:pt x="531" y="1033"/>
                  <a:pt x="523" y="1022"/>
                  <a:pt x="512" y="1015"/>
                </a:cubicBezTo>
                <a:cubicBezTo>
                  <a:pt x="504" y="1010"/>
                  <a:pt x="493" y="1011"/>
                  <a:pt x="485" y="1006"/>
                </a:cubicBezTo>
                <a:cubicBezTo>
                  <a:pt x="474" y="999"/>
                  <a:pt x="468" y="985"/>
                  <a:pt x="457" y="978"/>
                </a:cubicBezTo>
                <a:cubicBezTo>
                  <a:pt x="449" y="973"/>
                  <a:pt x="438" y="973"/>
                  <a:pt x="430" y="969"/>
                </a:cubicBezTo>
                <a:cubicBezTo>
                  <a:pt x="420" y="964"/>
                  <a:pt x="412" y="958"/>
                  <a:pt x="403" y="951"/>
                </a:cubicBezTo>
                <a:cubicBezTo>
                  <a:pt x="357" y="915"/>
                  <a:pt x="324" y="865"/>
                  <a:pt x="275" y="832"/>
                </a:cubicBezTo>
                <a:cubicBezTo>
                  <a:pt x="262" y="798"/>
                  <a:pt x="250" y="788"/>
                  <a:pt x="220" y="768"/>
                </a:cubicBezTo>
                <a:cubicBezTo>
                  <a:pt x="187" y="721"/>
                  <a:pt x="141" y="673"/>
                  <a:pt x="92" y="640"/>
                </a:cubicBezTo>
                <a:cubicBezTo>
                  <a:pt x="68" y="605"/>
                  <a:pt x="43" y="575"/>
                  <a:pt x="19" y="539"/>
                </a:cubicBezTo>
                <a:cubicBezTo>
                  <a:pt x="13" y="530"/>
                  <a:pt x="0" y="512"/>
                  <a:pt x="0" y="512"/>
                </a:cubicBezTo>
                <a:cubicBezTo>
                  <a:pt x="3" y="466"/>
                  <a:pt x="4" y="420"/>
                  <a:pt x="9" y="375"/>
                </a:cubicBezTo>
                <a:cubicBezTo>
                  <a:pt x="19" y="285"/>
                  <a:pt x="143" y="268"/>
                  <a:pt x="201" y="229"/>
                </a:cubicBezTo>
                <a:cubicBezTo>
                  <a:pt x="227" y="134"/>
                  <a:pt x="228" y="141"/>
                  <a:pt x="284" y="73"/>
                </a:cubicBezTo>
                <a:cubicBezTo>
                  <a:pt x="308" y="44"/>
                  <a:pt x="323" y="17"/>
                  <a:pt x="357" y="0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3" name="Group 13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805613" y="620713"/>
            <a:ext cx="1870075" cy="1625600"/>
            <a:chOff x="3969" y="391"/>
            <a:chExt cx="1178" cy="1024"/>
          </a:xfrm>
        </p:grpSpPr>
        <p:sp>
          <p:nvSpPr>
            <p:cNvPr id="20500" name="Freeform 9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142" y="549"/>
              <a:ext cx="1005" cy="866"/>
            </a:xfrm>
            <a:custGeom>
              <a:avLst/>
              <a:gdLst>
                <a:gd name="T0" fmla="*/ 1005 w 1005"/>
                <a:gd name="T1" fmla="*/ 512 h 866"/>
                <a:gd name="T2" fmla="*/ 896 w 1005"/>
                <a:gd name="T3" fmla="*/ 548 h 866"/>
                <a:gd name="T4" fmla="*/ 823 w 1005"/>
                <a:gd name="T5" fmla="*/ 640 h 866"/>
                <a:gd name="T6" fmla="*/ 777 w 1005"/>
                <a:gd name="T7" fmla="*/ 676 h 866"/>
                <a:gd name="T8" fmla="*/ 713 w 1005"/>
                <a:gd name="T9" fmla="*/ 758 h 866"/>
                <a:gd name="T10" fmla="*/ 640 w 1005"/>
                <a:gd name="T11" fmla="*/ 795 h 866"/>
                <a:gd name="T12" fmla="*/ 530 w 1005"/>
                <a:gd name="T13" fmla="*/ 832 h 866"/>
                <a:gd name="T14" fmla="*/ 338 w 1005"/>
                <a:gd name="T15" fmla="*/ 850 h 866"/>
                <a:gd name="T16" fmla="*/ 247 w 1005"/>
                <a:gd name="T17" fmla="*/ 804 h 866"/>
                <a:gd name="T18" fmla="*/ 228 w 1005"/>
                <a:gd name="T19" fmla="*/ 786 h 866"/>
                <a:gd name="T20" fmla="*/ 173 w 1005"/>
                <a:gd name="T21" fmla="*/ 768 h 866"/>
                <a:gd name="T22" fmla="*/ 137 w 1005"/>
                <a:gd name="T23" fmla="*/ 722 h 866"/>
                <a:gd name="T24" fmla="*/ 109 w 1005"/>
                <a:gd name="T25" fmla="*/ 704 h 866"/>
                <a:gd name="T26" fmla="*/ 9 w 1005"/>
                <a:gd name="T27" fmla="*/ 594 h 866"/>
                <a:gd name="T28" fmla="*/ 0 w 1005"/>
                <a:gd name="T29" fmla="*/ 566 h 866"/>
                <a:gd name="T30" fmla="*/ 9 w 1005"/>
                <a:gd name="T31" fmla="*/ 347 h 866"/>
                <a:gd name="T32" fmla="*/ 55 w 1005"/>
                <a:gd name="T33" fmla="*/ 283 h 866"/>
                <a:gd name="T34" fmla="*/ 146 w 1005"/>
                <a:gd name="T35" fmla="*/ 182 h 866"/>
                <a:gd name="T36" fmla="*/ 247 w 1005"/>
                <a:gd name="T37" fmla="*/ 64 h 866"/>
                <a:gd name="T38" fmla="*/ 292 w 1005"/>
                <a:gd name="T39" fmla="*/ 0 h 8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05"/>
                <a:gd name="T61" fmla="*/ 0 h 866"/>
                <a:gd name="T62" fmla="*/ 1005 w 1005"/>
                <a:gd name="T63" fmla="*/ 866 h 8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05" h="866">
                  <a:moveTo>
                    <a:pt x="1005" y="512"/>
                  </a:moveTo>
                  <a:cubicBezTo>
                    <a:pt x="952" y="521"/>
                    <a:pt x="942" y="533"/>
                    <a:pt x="896" y="548"/>
                  </a:cubicBezTo>
                  <a:cubicBezTo>
                    <a:pt x="864" y="578"/>
                    <a:pt x="848" y="601"/>
                    <a:pt x="823" y="640"/>
                  </a:cubicBezTo>
                  <a:cubicBezTo>
                    <a:pt x="812" y="657"/>
                    <a:pt x="792" y="664"/>
                    <a:pt x="777" y="676"/>
                  </a:cubicBezTo>
                  <a:cubicBezTo>
                    <a:pt x="744" y="703"/>
                    <a:pt x="739" y="719"/>
                    <a:pt x="713" y="758"/>
                  </a:cubicBezTo>
                  <a:cubicBezTo>
                    <a:pt x="698" y="781"/>
                    <a:pt x="640" y="795"/>
                    <a:pt x="640" y="795"/>
                  </a:cubicBezTo>
                  <a:cubicBezTo>
                    <a:pt x="606" y="827"/>
                    <a:pt x="578" y="825"/>
                    <a:pt x="530" y="832"/>
                  </a:cubicBezTo>
                  <a:cubicBezTo>
                    <a:pt x="427" y="866"/>
                    <a:pt x="555" y="863"/>
                    <a:pt x="338" y="850"/>
                  </a:cubicBezTo>
                  <a:cubicBezTo>
                    <a:pt x="273" y="806"/>
                    <a:pt x="304" y="818"/>
                    <a:pt x="247" y="804"/>
                  </a:cubicBezTo>
                  <a:cubicBezTo>
                    <a:pt x="241" y="798"/>
                    <a:pt x="236" y="790"/>
                    <a:pt x="228" y="786"/>
                  </a:cubicBezTo>
                  <a:cubicBezTo>
                    <a:pt x="211" y="778"/>
                    <a:pt x="173" y="768"/>
                    <a:pt x="173" y="768"/>
                  </a:cubicBezTo>
                  <a:cubicBezTo>
                    <a:pt x="160" y="754"/>
                    <a:pt x="151" y="736"/>
                    <a:pt x="137" y="722"/>
                  </a:cubicBezTo>
                  <a:cubicBezTo>
                    <a:pt x="129" y="714"/>
                    <a:pt x="117" y="711"/>
                    <a:pt x="109" y="704"/>
                  </a:cubicBezTo>
                  <a:cubicBezTo>
                    <a:pt x="73" y="673"/>
                    <a:pt x="36" y="634"/>
                    <a:pt x="9" y="594"/>
                  </a:cubicBezTo>
                  <a:cubicBezTo>
                    <a:pt x="6" y="585"/>
                    <a:pt x="0" y="576"/>
                    <a:pt x="0" y="566"/>
                  </a:cubicBezTo>
                  <a:cubicBezTo>
                    <a:pt x="0" y="493"/>
                    <a:pt x="4" y="420"/>
                    <a:pt x="9" y="347"/>
                  </a:cubicBezTo>
                  <a:cubicBezTo>
                    <a:pt x="11" y="315"/>
                    <a:pt x="37" y="305"/>
                    <a:pt x="55" y="283"/>
                  </a:cubicBezTo>
                  <a:cubicBezTo>
                    <a:pt x="83" y="249"/>
                    <a:pt x="122" y="218"/>
                    <a:pt x="146" y="182"/>
                  </a:cubicBezTo>
                  <a:cubicBezTo>
                    <a:pt x="180" y="130"/>
                    <a:pt x="190" y="100"/>
                    <a:pt x="247" y="64"/>
                  </a:cubicBezTo>
                  <a:cubicBezTo>
                    <a:pt x="261" y="20"/>
                    <a:pt x="274" y="36"/>
                    <a:pt x="292" y="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501" name="Freeform 11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969" y="391"/>
              <a:ext cx="348" cy="420"/>
            </a:xfrm>
            <a:custGeom>
              <a:avLst/>
              <a:gdLst>
                <a:gd name="T0" fmla="*/ 0 w 348"/>
                <a:gd name="T1" fmla="*/ 420 h 420"/>
                <a:gd name="T2" fmla="*/ 138 w 348"/>
                <a:gd name="T3" fmla="*/ 338 h 420"/>
                <a:gd name="T4" fmla="*/ 211 w 348"/>
                <a:gd name="T5" fmla="*/ 210 h 420"/>
                <a:gd name="T6" fmla="*/ 266 w 348"/>
                <a:gd name="T7" fmla="*/ 109 h 420"/>
                <a:gd name="T8" fmla="*/ 339 w 348"/>
                <a:gd name="T9" fmla="*/ 27 h 420"/>
                <a:gd name="T10" fmla="*/ 348 w 348"/>
                <a:gd name="T11" fmla="*/ 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8"/>
                <a:gd name="T19" fmla="*/ 0 h 420"/>
                <a:gd name="T20" fmla="*/ 348 w 348"/>
                <a:gd name="T21" fmla="*/ 420 h 4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8" h="420">
                  <a:moveTo>
                    <a:pt x="0" y="420"/>
                  </a:moveTo>
                  <a:cubicBezTo>
                    <a:pt x="39" y="383"/>
                    <a:pt x="98" y="376"/>
                    <a:pt x="138" y="338"/>
                  </a:cubicBezTo>
                  <a:cubicBezTo>
                    <a:pt x="159" y="274"/>
                    <a:pt x="174" y="263"/>
                    <a:pt x="211" y="210"/>
                  </a:cubicBezTo>
                  <a:cubicBezTo>
                    <a:pt x="227" y="162"/>
                    <a:pt x="231" y="144"/>
                    <a:pt x="266" y="109"/>
                  </a:cubicBezTo>
                  <a:cubicBezTo>
                    <a:pt x="280" y="67"/>
                    <a:pt x="296" y="41"/>
                    <a:pt x="339" y="27"/>
                  </a:cubicBezTo>
                  <a:cubicBezTo>
                    <a:pt x="342" y="18"/>
                    <a:pt x="348" y="0"/>
                    <a:pt x="348" y="0"/>
                  </a:cubicBezTo>
                </a:path>
              </a:pathLst>
            </a:custGeom>
            <a:noFill/>
            <a:ln w="28575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804878" name="Freeform 14"/>
          <p:cNvSpPr>
            <a:spLocks/>
          </p:cNvSpPr>
          <p:nvPr>
            <p:custDataLst>
              <p:tags r:id="rId12"/>
            </p:custDataLst>
          </p:nvPr>
        </p:nvSpPr>
        <p:spPr bwMode="auto">
          <a:xfrm flipH="1">
            <a:off x="5076825" y="3644900"/>
            <a:ext cx="857250" cy="1654175"/>
          </a:xfrm>
          <a:custGeom>
            <a:avLst/>
            <a:gdLst>
              <a:gd name="T0" fmla="*/ 2147483647 w 540"/>
              <a:gd name="T1" fmla="*/ 2147483647 h 1042"/>
              <a:gd name="T2" fmla="*/ 2147483647 w 540"/>
              <a:gd name="T3" fmla="*/ 2147483647 h 1042"/>
              <a:gd name="T4" fmla="*/ 2147483647 w 540"/>
              <a:gd name="T5" fmla="*/ 2147483647 h 1042"/>
              <a:gd name="T6" fmla="*/ 2147483647 w 540"/>
              <a:gd name="T7" fmla="*/ 2147483647 h 1042"/>
              <a:gd name="T8" fmla="*/ 2147483647 w 540"/>
              <a:gd name="T9" fmla="*/ 2147483647 h 1042"/>
              <a:gd name="T10" fmla="*/ 2147483647 w 540"/>
              <a:gd name="T11" fmla="*/ 2147483647 h 1042"/>
              <a:gd name="T12" fmla="*/ 2147483647 w 540"/>
              <a:gd name="T13" fmla="*/ 2147483647 h 1042"/>
              <a:gd name="T14" fmla="*/ 2147483647 w 540"/>
              <a:gd name="T15" fmla="*/ 2147483647 h 1042"/>
              <a:gd name="T16" fmla="*/ 2147483647 w 540"/>
              <a:gd name="T17" fmla="*/ 2147483647 h 1042"/>
              <a:gd name="T18" fmla="*/ 2147483647 w 540"/>
              <a:gd name="T19" fmla="*/ 2147483647 h 1042"/>
              <a:gd name="T20" fmla="*/ 0 w 540"/>
              <a:gd name="T21" fmla="*/ 2147483647 h 1042"/>
              <a:gd name="T22" fmla="*/ 2147483647 w 540"/>
              <a:gd name="T23" fmla="*/ 2147483647 h 1042"/>
              <a:gd name="T24" fmla="*/ 2147483647 w 540"/>
              <a:gd name="T25" fmla="*/ 2147483647 h 1042"/>
              <a:gd name="T26" fmla="*/ 2147483647 w 540"/>
              <a:gd name="T27" fmla="*/ 2147483647 h 1042"/>
              <a:gd name="T28" fmla="*/ 2147483647 w 540"/>
              <a:gd name="T29" fmla="*/ 0 h 10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0"/>
              <a:gd name="T46" fmla="*/ 0 h 1042"/>
              <a:gd name="T47" fmla="*/ 540 w 540"/>
              <a:gd name="T48" fmla="*/ 1042 h 10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0" h="1042">
                <a:moveTo>
                  <a:pt x="540" y="1042"/>
                </a:moveTo>
                <a:cubicBezTo>
                  <a:pt x="531" y="1033"/>
                  <a:pt x="523" y="1022"/>
                  <a:pt x="512" y="1015"/>
                </a:cubicBezTo>
                <a:cubicBezTo>
                  <a:pt x="504" y="1010"/>
                  <a:pt x="493" y="1011"/>
                  <a:pt x="485" y="1006"/>
                </a:cubicBezTo>
                <a:cubicBezTo>
                  <a:pt x="474" y="999"/>
                  <a:pt x="468" y="985"/>
                  <a:pt x="457" y="978"/>
                </a:cubicBezTo>
                <a:cubicBezTo>
                  <a:pt x="449" y="973"/>
                  <a:pt x="438" y="973"/>
                  <a:pt x="430" y="969"/>
                </a:cubicBezTo>
                <a:cubicBezTo>
                  <a:pt x="420" y="964"/>
                  <a:pt x="412" y="958"/>
                  <a:pt x="403" y="951"/>
                </a:cubicBezTo>
                <a:cubicBezTo>
                  <a:pt x="357" y="915"/>
                  <a:pt x="324" y="865"/>
                  <a:pt x="275" y="832"/>
                </a:cubicBezTo>
                <a:cubicBezTo>
                  <a:pt x="262" y="798"/>
                  <a:pt x="250" y="788"/>
                  <a:pt x="220" y="768"/>
                </a:cubicBezTo>
                <a:cubicBezTo>
                  <a:pt x="187" y="721"/>
                  <a:pt x="141" y="673"/>
                  <a:pt x="92" y="640"/>
                </a:cubicBezTo>
                <a:cubicBezTo>
                  <a:pt x="68" y="605"/>
                  <a:pt x="43" y="575"/>
                  <a:pt x="19" y="539"/>
                </a:cubicBezTo>
                <a:cubicBezTo>
                  <a:pt x="13" y="530"/>
                  <a:pt x="0" y="512"/>
                  <a:pt x="0" y="512"/>
                </a:cubicBezTo>
                <a:cubicBezTo>
                  <a:pt x="3" y="466"/>
                  <a:pt x="4" y="420"/>
                  <a:pt x="9" y="375"/>
                </a:cubicBezTo>
                <a:cubicBezTo>
                  <a:pt x="19" y="285"/>
                  <a:pt x="143" y="268"/>
                  <a:pt x="201" y="229"/>
                </a:cubicBezTo>
                <a:cubicBezTo>
                  <a:pt x="227" y="134"/>
                  <a:pt x="228" y="141"/>
                  <a:pt x="284" y="73"/>
                </a:cubicBezTo>
                <a:cubicBezTo>
                  <a:pt x="308" y="44"/>
                  <a:pt x="323" y="17"/>
                  <a:pt x="357" y="0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4" name="Group 15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 flipH="1">
            <a:off x="4068763" y="3429000"/>
            <a:ext cx="1870075" cy="1625600"/>
            <a:chOff x="3969" y="391"/>
            <a:chExt cx="1178" cy="1024"/>
          </a:xfrm>
        </p:grpSpPr>
        <p:sp>
          <p:nvSpPr>
            <p:cNvPr id="20498" name="Freeform 16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142" y="549"/>
              <a:ext cx="1005" cy="866"/>
            </a:xfrm>
            <a:custGeom>
              <a:avLst/>
              <a:gdLst>
                <a:gd name="T0" fmla="*/ 1005 w 1005"/>
                <a:gd name="T1" fmla="*/ 512 h 866"/>
                <a:gd name="T2" fmla="*/ 896 w 1005"/>
                <a:gd name="T3" fmla="*/ 548 h 866"/>
                <a:gd name="T4" fmla="*/ 823 w 1005"/>
                <a:gd name="T5" fmla="*/ 640 h 866"/>
                <a:gd name="T6" fmla="*/ 777 w 1005"/>
                <a:gd name="T7" fmla="*/ 676 h 866"/>
                <a:gd name="T8" fmla="*/ 713 w 1005"/>
                <a:gd name="T9" fmla="*/ 758 h 866"/>
                <a:gd name="T10" fmla="*/ 640 w 1005"/>
                <a:gd name="T11" fmla="*/ 795 h 866"/>
                <a:gd name="T12" fmla="*/ 530 w 1005"/>
                <a:gd name="T13" fmla="*/ 832 h 866"/>
                <a:gd name="T14" fmla="*/ 338 w 1005"/>
                <a:gd name="T15" fmla="*/ 850 h 866"/>
                <a:gd name="T16" fmla="*/ 247 w 1005"/>
                <a:gd name="T17" fmla="*/ 804 h 866"/>
                <a:gd name="T18" fmla="*/ 228 w 1005"/>
                <a:gd name="T19" fmla="*/ 786 h 866"/>
                <a:gd name="T20" fmla="*/ 173 w 1005"/>
                <a:gd name="T21" fmla="*/ 768 h 866"/>
                <a:gd name="T22" fmla="*/ 137 w 1005"/>
                <a:gd name="T23" fmla="*/ 722 h 866"/>
                <a:gd name="T24" fmla="*/ 109 w 1005"/>
                <a:gd name="T25" fmla="*/ 704 h 866"/>
                <a:gd name="T26" fmla="*/ 9 w 1005"/>
                <a:gd name="T27" fmla="*/ 594 h 866"/>
                <a:gd name="T28" fmla="*/ 0 w 1005"/>
                <a:gd name="T29" fmla="*/ 566 h 866"/>
                <a:gd name="T30" fmla="*/ 9 w 1005"/>
                <a:gd name="T31" fmla="*/ 347 h 866"/>
                <a:gd name="T32" fmla="*/ 55 w 1005"/>
                <a:gd name="T33" fmla="*/ 283 h 866"/>
                <a:gd name="T34" fmla="*/ 146 w 1005"/>
                <a:gd name="T35" fmla="*/ 182 h 866"/>
                <a:gd name="T36" fmla="*/ 247 w 1005"/>
                <a:gd name="T37" fmla="*/ 64 h 866"/>
                <a:gd name="T38" fmla="*/ 292 w 1005"/>
                <a:gd name="T39" fmla="*/ 0 h 8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05"/>
                <a:gd name="T61" fmla="*/ 0 h 866"/>
                <a:gd name="T62" fmla="*/ 1005 w 1005"/>
                <a:gd name="T63" fmla="*/ 866 h 8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05" h="866">
                  <a:moveTo>
                    <a:pt x="1005" y="512"/>
                  </a:moveTo>
                  <a:cubicBezTo>
                    <a:pt x="952" y="521"/>
                    <a:pt x="942" y="533"/>
                    <a:pt x="896" y="548"/>
                  </a:cubicBezTo>
                  <a:cubicBezTo>
                    <a:pt x="864" y="578"/>
                    <a:pt x="848" y="601"/>
                    <a:pt x="823" y="640"/>
                  </a:cubicBezTo>
                  <a:cubicBezTo>
                    <a:pt x="812" y="657"/>
                    <a:pt x="792" y="664"/>
                    <a:pt x="777" y="676"/>
                  </a:cubicBezTo>
                  <a:cubicBezTo>
                    <a:pt x="744" y="703"/>
                    <a:pt x="739" y="719"/>
                    <a:pt x="713" y="758"/>
                  </a:cubicBezTo>
                  <a:cubicBezTo>
                    <a:pt x="698" y="781"/>
                    <a:pt x="640" y="795"/>
                    <a:pt x="640" y="795"/>
                  </a:cubicBezTo>
                  <a:cubicBezTo>
                    <a:pt x="606" y="827"/>
                    <a:pt x="578" y="825"/>
                    <a:pt x="530" y="832"/>
                  </a:cubicBezTo>
                  <a:cubicBezTo>
                    <a:pt x="427" y="866"/>
                    <a:pt x="555" y="863"/>
                    <a:pt x="338" y="850"/>
                  </a:cubicBezTo>
                  <a:cubicBezTo>
                    <a:pt x="273" y="806"/>
                    <a:pt x="304" y="818"/>
                    <a:pt x="247" y="804"/>
                  </a:cubicBezTo>
                  <a:cubicBezTo>
                    <a:pt x="241" y="798"/>
                    <a:pt x="236" y="790"/>
                    <a:pt x="228" y="786"/>
                  </a:cubicBezTo>
                  <a:cubicBezTo>
                    <a:pt x="211" y="778"/>
                    <a:pt x="173" y="768"/>
                    <a:pt x="173" y="768"/>
                  </a:cubicBezTo>
                  <a:cubicBezTo>
                    <a:pt x="160" y="754"/>
                    <a:pt x="151" y="736"/>
                    <a:pt x="137" y="722"/>
                  </a:cubicBezTo>
                  <a:cubicBezTo>
                    <a:pt x="129" y="714"/>
                    <a:pt x="117" y="711"/>
                    <a:pt x="109" y="704"/>
                  </a:cubicBezTo>
                  <a:cubicBezTo>
                    <a:pt x="73" y="673"/>
                    <a:pt x="36" y="634"/>
                    <a:pt x="9" y="594"/>
                  </a:cubicBezTo>
                  <a:cubicBezTo>
                    <a:pt x="6" y="585"/>
                    <a:pt x="0" y="576"/>
                    <a:pt x="0" y="566"/>
                  </a:cubicBezTo>
                  <a:cubicBezTo>
                    <a:pt x="0" y="493"/>
                    <a:pt x="4" y="420"/>
                    <a:pt x="9" y="347"/>
                  </a:cubicBezTo>
                  <a:cubicBezTo>
                    <a:pt x="11" y="315"/>
                    <a:pt x="37" y="305"/>
                    <a:pt x="55" y="283"/>
                  </a:cubicBezTo>
                  <a:cubicBezTo>
                    <a:pt x="83" y="249"/>
                    <a:pt x="122" y="218"/>
                    <a:pt x="146" y="182"/>
                  </a:cubicBezTo>
                  <a:cubicBezTo>
                    <a:pt x="180" y="130"/>
                    <a:pt x="190" y="100"/>
                    <a:pt x="247" y="64"/>
                  </a:cubicBezTo>
                  <a:cubicBezTo>
                    <a:pt x="261" y="20"/>
                    <a:pt x="274" y="36"/>
                    <a:pt x="292" y="0"/>
                  </a:cubicBezTo>
                </a:path>
              </a:pathLst>
            </a:custGeom>
            <a:noFill/>
            <a:ln w="28575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499" name="Freeform 17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969" y="391"/>
              <a:ext cx="348" cy="420"/>
            </a:xfrm>
            <a:custGeom>
              <a:avLst/>
              <a:gdLst>
                <a:gd name="T0" fmla="*/ 0 w 348"/>
                <a:gd name="T1" fmla="*/ 420 h 420"/>
                <a:gd name="T2" fmla="*/ 138 w 348"/>
                <a:gd name="T3" fmla="*/ 338 h 420"/>
                <a:gd name="T4" fmla="*/ 211 w 348"/>
                <a:gd name="T5" fmla="*/ 210 h 420"/>
                <a:gd name="T6" fmla="*/ 266 w 348"/>
                <a:gd name="T7" fmla="*/ 109 h 420"/>
                <a:gd name="T8" fmla="*/ 339 w 348"/>
                <a:gd name="T9" fmla="*/ 27 h 420"/>
                <a:gd name="T10" fmla="*/ 348 w 348"/>
                <a:gd name="T11" fmla="*/ 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8"/>
                <a:gd name="T19" fmla="*/ 0 h 420"/>
                <a:gd name="T20" fmla="*/ 348 w 348"/>
                <a:gd name="T21" fmla="*/ 420 h 4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8" h="420">
                  <a:moveTo>
                    <a:pt x="0" y="420"/>
                  </a:moveTo>
                  <a:cubicBezTo>
                    <a:pt x="39" y="383"/>
                    <a:pt x="98" y="376"/>
                    <a:pt x="138" y="338"/>
                  </a:cubicBezTo>
                  <a:cubicBezTo>
                    <a:pt x="159" y="274"/>
                    <a:pt x="174" y="263"/>
                    <a:pt x="211" y="210"/>
                  </a:cubicBezTo>
                  <a:cubicBezTo>
                    <a:pt x="227" y="162"/>
                    <a:pt x="231" y="144"/>
                    <a:pt x="266" y="109"/>
                  </a:cubicBezTo>
                  <a:cubicBezTo>
                    <a:pt x="280" y="67"/>
                    <a:pt x="296" y="41"/>
                    <a:pt x="339" y="27"/>
                  </a:cubicBezTo>
                  <a:cubicBezTo>
                    <a:pt x="342" y="18"/>
                    <a:pt x="348" y="0"/>
                    <a:pt x="348" y="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804882" name="Freeform 18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805613" y="3644900"/>
            <a:ext cx="857250" cy="1654175"/>
          </a:xfrm>
          <a:custGeom>
            <a:avLst/>
            <a:gdLst>
              <a:gd name="T0" fmla="*/ 2147483647 w 540"/>
              <a:gd name="T1" fmla="*/ 2147483647 h 1042"/>
              <a:gd name="T2" fmla="*/ 2147483647 w 540"/>
              <a:gd name="T3" fmla="*/ 2147483647 h 1042"/>
              <a:gd name="T4" fmla="*/ 2147483647 w 540"/>
              <a:gd name="T5" fmla="*/ 2147483647 h 1042"/>
              <a:gd name="T6" fmla="*/ 2147483647 w 540"/>
              <a:gd name="T7" fmla="*/ 2147483647 h 1042"/>
              <a:gd name="T8" fmla="*/ 2147483647 w 540"/>
              <a:gd name="T9" fmla="*/ 2147483647 h 1042"/>
              <a:gd name="T10" fmla="*/ 2147483647 w 540"/>
              <a:gd name="T11" fmla="*/ 2147483647 h 1042"/>
              <a:gd name="T12" fmla="*/ 2147483647 w 540"/>
              <a:gd name="T13" fmla="*/ 2147483647 h 1042"/>
              <a:gd name="T14" fmla="*/ 2147483647 w 540"/>
              <a:gd name="T15" fmla="*/ 2147483647 h 1042"/>
              <a:gd name="T16" fmla="*/ 2147483647 w 540"/>
              <a:gd name="T17" fmla="*/ 2147483647 h 1042"/>
              <a:gd name="T18" fmla="*/ 2147483647 w 540"/>
              <a:gd name="T19" fmla="*/ 2147483647 h 1042"/>
              <a:gd name="T20" fmla="*/ 0 w 540"/>
              <a:gd name="T21" fmla="*/ 2147483647 h 1042"/>
              <a:gd name="T22" fmla="*/ 2147483647 w 540"/>
              <a:gd name="T23" fmla="*/ 2147483647 h 1042"/>
              <a:gd name="T24" fmla="*/ 2147483647 w 540"/>
              <a:gd name="T25" fmla="*/ 2147483647 h 1042"/>
              <a:gd name="T26" fmla="*/ 2147483647 w 540"/>
              <a:gd name="T27" fmla="*/ 2147483647 h 1042"/>
              <a:gd name="T28" fmla="*/ 2147483647 w 540"/>
              <a:gd name="T29" fmla="*/ 0 h 10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40"/>
              <a:gd name="T46" fmla="*/ 0 h 1042"/>
              <a:gd name="T47" fmla="*/ 540 w 540"/>
              <a:gd name="T48" fmla="*/ 1042 h 10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40" h="1042">
                <a:moveTo>
                  <a:pt x="540" y="1042"/>
                </a:moveTo>
                <a:cubicBezTo>
                  <a:pt x="531" y="1033"/>
                  <a:pt x="523" y="1022"/>
                  <a:pt x="512" y="1015"/>
                </a:cubicBezTo>
                <a:cubicBezTo>
                  <a:pt x="504" y="1010"/>
                  <a:pt x="493" y="1011"/>
                  <a:pt x="485" y="1006"/>
                </a:cubicBezTo>
                <a:cubicBezTo>
                  <a:pt x="474" y="999"/>
                  <a:pt x="468" y="985"/>
                  <a:pt x="457" y="978"/>
                </a:cubicBezTo>
                <a:cubicBezTo>
                  <a:pt x="449" y="973"/>
                  <a:pt x="438" y="973"/>
                  <a:pt x="430" y="969"/>
                </a:cubicBezTo>
                <a:cubicBezTo>
                  <a:pt x="420" y="964"/>
                  <a:pt x="412" y="958"/>
                  <a:pt x="403" y="951"/>
                </a:cubicBezTo>
                <a:cubicBezTo>
                  <a:pt x="357" y="915"/>
                  <a:pt x="324" y="865"/>
                  <a:pt x="275" y="832"/>
                </a:cubicBezTo>
                <a:cubicBezTo>
                  <a:pt x="262" y="798"/>
                  <a:pt x="250" y="788"/>
                  <a:pt x="220" y="768"/>
                </a:cubicBezTo>
                <a:cubicBezTo>
                  <a:pt x="187" y="721"/>
                  <a:pt x="141" y="673"/>
                  <a:pt x="92" y="640"/>
                </a:cubicBezTo>
                <a:cubicBezTo>
                  <a:pt x="68" y="605"/>
                  <a:pt x="43" y="575"/>
                  <a:pt x="19" y="539"/>
                </a:cubicBezTo>
                <a:cubicBezTo>
                  <a:pt x="13" y="530"/>
                  <a:pt x="0" y="512"/>
                  <a:pt x="0" y="512"/>
                </a:cubicBezTo>
                <a:cubicBezTo>
                  <a:pt x="3" y="466"/>
                  <a:pt x="4" y="420"/>
                  <a:pt x="9" y="375"/>
                </a:cubicBezTo>
                <a:cubicBezTo>
                  <a:pt x="19" y="285"/>
                  <a:pt x="143" y="268"/>
                  <a:pt x="201" y="229"/>
                </a:cubicBezTo>
                <a:cubicBezTo>
                  <a:pt x="227" y="134"/>
                  <a:pt x="228" y="141"/>
                  <a:pt x="284" y="73"/>
                </a:cubicBezTo>
                <a:cubicBezTo>
                  <a:pt x="308" y="44"/>
                  <a:pt x="323" y="17"/>
                  <a:pt x="357" y="0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5" name="Group 19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6805613" y="3357563"/>
            <a:ext cx="1870075" cy="1625600"/>
            <a:chOff x="3969" y="391"/>
            <a:chExt cx="1178" cy="1024"/>
          </a:xfrm>
        </p:grpSpPr>
        <p:sp>
          <p:nvSpPr>
            <p:cNvPr id="20496" name="Freeform 20"/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142" y="549"/>
              <a:ext cx="1005" cy="866"/>
            </a:xfrm>
            <a:custGeom>
              <a:avLst/>
              <a:gdLst>
                <a:gd name="T0" fmla="*/ 1005 w 1005"/>
                <a:gd name="T1" fmla="*/ 512 h 866"/>
                <a:gd name="T2" fmla="*/ 896 w 1005"/>
                <a:gd name="T3" fmla="*/ 548 h 866"/>
                <a:gd name="T4" fmla="*/ 823 w 1005"/>
                <a:gd name="T5" fmla="*/ 640 h 866"/>
                <a:gd name="T6" fmla="*/ 777 w 1005"/>
                <a:gd name="T7" fmla="*/ 676 h 866"/>
                <a:gd name="T8" fmla="*/ 713 w 1005"/>
                <a:gd name="T9" fmla="*/ 758 h 866"/>
                <a:gd name="T10" fmla="*/ 640 w 1005"/>
                <a:gd name="T11" fmla="*/ 795 h 866"/>
                <a:gd name="T12" fmla="*/ 530 w 1005"/>
                <a:gd name="T13" fmla="*/ 832 h 866"/>
                <a:gd name="T14" fmla="*/ 338 w 1005"/>
                <a:gd name="T15" fmla="*/ 850 h 866"/>
                <a:gd name="T16" fmla="*/ 247 w 1005"/>
                <a:gd name="T17" fmla="*/ 804 h 866"/>
                <a:gd name="T18" fmla="*/ 228 w 1005"/>
                <a:gd name="T19" fmla="*/ 786 h 866"/>
                <a:gd name="T20" fmla="*/ 173 w 1005"/>
                <a:gd name="T21" fmla="*/ 768 h 866"/>
                <a:gd name="T22" fmla="*/ 137 w 1005"/>
                <a:gd name="T23" fmla="*/ 722 h 866"/>
                <a:gd name="T24" fmla="*/ 109 w 1005"/>
                <a:gd name="T25" fmla="*/ 704 h 866"/>
                <a:gd name="T26" fmla="*/ 9 w 1005"/>
                <a:gd name="T27" fmla="*/ 594 h 866"/>
                <a:gd name="T28" fmla="*/ 0 w 1005"/>
                <a:gd name="T29" fmla="*/ 566 h 866"/>
                <a:gd name="T30" fmla="*/ 9 w 1005"/>
                <a:gd name="T31" fmla="*/ 347 h 866"/>
                <a:gd name="T32" fmla="*/ 55 w 1005"/>
                <a:gd name="T33" fmla="*/ 283 h 866"/>
                <a:gd name="T34" fmla="*/ 146 w 1005"/>
                <a:gd name="T35" fmla="*/ 182 h 866"/>
                <a:gd name="T36" fmla="*/ 247 w 1005"/>
                <a:gd name="T37" fmla="*/ 64 h 866"/>
                <a:gd name="T38" fmla="*/ 292 w 1005"/>
                <a:gd name="T39" fmla="*/ 0 h 86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05"/>
                <a:gd name="T61" fmla="*/ 0 h 866"/>
                <a:gd name="T62" fmla="*/ 1005 w 1005"/>
                <a:gd name="T63" fmla="*/ 866 h 86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05" h="866">
                  <a:moveTo>
                    <a:pt x="1005" y="512"/>
                  </a:moveTo>
                  <a:cubicBezTo>
                    <a:pt x="952" y="521"/>
                    <a:pt x="942" y="533"/>
                    <a:pt x="896" y="548"/>
                  </a:cubicBezTo>
                  <a:cubicBezTo>
                    <a:pt x="864" y="578"/>
                    <a:pt x="848" y="601"/>
                    <a:pt x="823" y="640"/>
                  </a:cubicBezTo>
                  <a:cubicBezTo>
                    <a:pt x="812" y="657"/>
                    <a:pt x="792" y="664"/>
                    <a:pt x="777" y="676"/>
                  </a:cubicBezTo>
                  <a:cubicBezTo>
                    <a:pt x="744" y="703"/>
                    <a:pt x="739" y="719"/>
                    <a:pt x="713" y="758"/>
                  </a:cubicBezTo>
                  <a:cubicBezTo>
                    <a:pt x="698" y="781"/>
                    <a:pt x="640" y="795"/>
                    <a:pt x="640" y="795"/>
                  </a:cubicBezTo>
                  <a:cubicBezTo>
                    <a:pt x="606" y="827"/>
                    <a:pt x="578" y="825"/>
                    <a:pt x="530" y="832"/>
                  </a:cubicBezTo>
                  <a:cubicBezTo>
                    <a:pt x="427" y="866"/>
                    <a:pt x="555" y="863"/>
                    <a:pt x="338" y="850"/>
                  </a:cubicBezTo>
                  <a:cubicBezTo>
                    <a:pt x="273" y="806"/>
                    <a:pt x="304" y="818"/>
                    <a:pt x="247" y="804"/>
                  </a:cubicBezTo>
                  <a:cubicBezTo>
                    <a:pt x="241" y="798"/>
                    <a:pt x="236" y="790"/>
                    <a:pt x="228" y="786"/>
                  </a:cubicBezTo>
                  <a:cubicBezTo>
                    <a:pt x="211" y="778"/>
                    <a:pt x="173" y="768"/>
                    <a:pt x="173" y="768"/>
                  </a:cubicBezTo>
                  <a:cubicBezTo>
                    <a:pt x="160" y="754"/>
                    <a:pt x="151" y="736"/>
                    <a:pt x="137" y="722"/>
                  </a:cubicBezTo>
                  <a:cubicBezTo>
                    <a:pt x="129" y="714"/>
                    <a:pt x="117" y="711"/>
                    <a:pt x="109" y="704"/>
                  </a:cubicBezTo>
                  <a:cubicBezTo>
                    <a:pt x="73" y="673"/>
                    <a:pt x="36" y="634"/>
                    <a:pt x="9" y="594"/>
                  </a:cubicBezTo>
                  <a:cubicBezTo>
                    <a:pt x="6" y="585"/>
                    <a:pt x="0" y="576"/>
                    <a:pt x="0" y="566"/>
                  </a:cubicBezTo>
                  <a:cubicBezTo>
                    <a:pt x="0" y="493"/>
                    <a:pt x="4" y="420"/>
                    <a:pt x="9" y="347"/>
                  </a:cubicBezTo>
                  <a:cubicBezTo>
                    <a:pt x="11" y="315"/>
                    <a:pt x="37" y="305"/>
                    <a:pt x="55" y="283"/>
                  </a:cubicBezTo>
                  <a:cubicBezTo>
                    <a:pt x="83" y="249"/>
                    <a:pt x="122" y="218"/>
                    <a:pt x="146" y="182"/>
                  </a:cubicBezTo>
                  <a:cubicBezTo>
                    <a:pt x="180" y="130"/>
                    <a:pt x="190" y="100"/>
                    <a:pt x="247" y="64"/>
                  </a:cubicBezTo>
                  <a:cubicBezTo>
                    <a:pt x="261" y="20"/>
                    <a:pt x="274" y="36"/>
                    <a:pt x="292" y="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0497" name="Freeform 21"/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969" y="391"/>
              <a:ext cx="348" cy="420"/>
            </a:xfrm>
            <a:custGeom>
              <a:avLst/>
              <a:gdLst>
                <a:gd name="T0" fmla="*/ 0 w 348"/>
                <a:gd name="T1" fmla="*/ 420 h 420"/>
                <a:gd name="T2" fmla="*/ 138 w 348"/>
                <a:gd name="T3" fmla="*/ 338 h 420"/>
                <a:gd name="T4" fmla="*/ 211 w 348"/>
                <a:gd name="T5" fmla="*/ 210 h 420"/>
                <a:gd name="T6" fmla="*/ 266 w 348"/>
                <a:gd name="T7" fmla="*/ 109 h 420"/>
                <a:gd name="T8" fmla="*/ 339 w 348"/>
                <a:gd name="T9" fmla="*/ 27 h 420"/>
                <a:gd name="T10" fmla="*/ 348 w 348"/>
                <a:gd name="T11" fmla="*/ 0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8"/>
                <a:gd name="T19" fmla="*/ 0 h 420"/>
                <a:gd name="T20" fmla="*/ 348 w 348"/>
                <a:gd name="T21" fmla="*/ 420 h 4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8" h="420">
                  <a:moveTo>
                    <a:pt x="0" y="420"/>
                  </a:moveTo>
                  <a:cubicBezTo>
                    <a:pt x="39" y="383"/>
                    <a:pt x="98" y="376"/>
                    <a:pt x="138" y="338"/>
                  </a:cubicBezTo>
                  <a:cubicBezTo>
                    <a:pt x="159" y="274"/>
                    <a:pt x="174" y="263"/>
                    <a:pt x="211" y="210"/>
                  </a:cubicBezTo>
                  <a:cubicBezTo>
                    <a:pt x="227" y="162"/>
                    <a:pt x="231" y="144"/>
                    <a:pt x="266" y="109"/>
                  </a:cubicBezTo>
                  <a:cubicBezTo>
                    <a:pt x="280" y="67"/>
                    <a:pt x="296" y="41"/>
                    <a:pt x="339" y="27"/>
                  </a:cubicBezTo>
                  <a:cubicBezTo>
                    <a:pt x="342" y="18"/>
                    <a:pt x="348" y="0"/>
                    <a:pt x="348" y="0"/>
                  </a:cubicBezTo>
                </a:path>
              </a:pathLst>
            </a:custGeom>
            <a:noFill/>
            <a:ln w="28575">
              <a:solidFill>
                <a:srgbClr val="00008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3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0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70" grpId="0" animBg="1"/>
      <p:bldP spid="804874" grpId="0" animBg="1"/>
      <p:bldP spid="804878" grpId="0" animBg="1"/>
      <p:bldP spid="8048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32656"/>
            <a:ext cx="8424936" cy="9361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400" dirty="0">
                <a:latin typeface="Comic Sans MS" pitchFamily="66" charset="0"/>
              </a:rPr>
              <a:t>距离向量选路算法 </a:t>
            </a:r>
            <a:r>
              <a:rPr lang="en-US" altLang="zh-CN" sz="2400" b="1" dirty="0">
                <a:solidFill>
                  <a:srgbClr val="002060"/>
                </a:solidFill>
                <a:latin typeface="+mj-lt"/>
              </a:rPr>
              <a:t>Distance Vector </a:t>
            </a:r>
            <a:r>
              <a:rPr lang="en-US" altLang="zh-CN" sz="2400" dirty="0">
                <a:solidFill>
                  <a:srgbClr val="002060"/>
                </a:solidFill>
                <a:latin typeface="+mj-lt"/>
              </a:rPr>
              <a:t>Routing Algorithm</a:t>
            </a:r>
            <a:endParaRPr lang="en-US" altLang="zh-CN" sz="36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8313" y="1703388"/>
            <a:ext cx="8229600" cy="15113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Comic Sans MS" pitchFamily="66" charset="0"/>
              </a:rPr>
              <a:t>所有节点和与它之间相连的节点交换</a:t>
            </a: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距离向量</a:t>
            </a:r>
            <a:r>
              <a:rPr lang="zh-CN" altLang="en-US" sz="2800" dirty="0">
                <a:latin typeface="Comic Sans MS" pitchFamily="66" charset="0"/>
              </a:rPr>
              <a:t>信息</a:t>
            </a:r>
            <a:r>
              <a:rPr lang="en-US" altLang="zh-CN" sz="2800" dirty="0">
                <a:latin typeface="Comic Sans MS" pitchFamily="66" charset="0"/>
              </a:rPr>
              <a:t>(DV)</a:t>
            </a:r>
            <a:r>
              <a:rPr lang="zh-CN" altLang="en-US" sz="2800" dirty="0">
                <a:latin typeface="Comic Sans MS" pitchFamily="66" charset="0"/>
              </a:rPr>
              <a:t>，更新自己的</a:t>
            </a: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距离向量</a:t>
            </a:r>
            <a:r>
              <a:rPr lang="zh-CN" altLang="en-US" sz="2800" dirty="0">
                <a:latin typeface="Comic Sans MS" pitchFamily="66" charset="0"/>
              </a:rPr>
              <a:t>，然后再把更新后的</a:t>
            </a: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距离向量</a:t>
            </a:r>
            <a:r>
              <a:rPr lang="zh-CN" altLang="en-US" sz="2800" dirty="0">
                <a:latin typeface="Comic Sans MS" pitchFamily="66" charset="0"/>
              </a:rPr>
              <a:t>反馈给相邻节点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221AFD-3D80-44BA-B125-8161126CC43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98725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2000" y="3276600"/>
            <a:ext cx="79898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分布式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Distributed: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每个节点接受来自直接相邻节点的距离向量信息，迭代更新之后再把结果反馈回相邻节点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迭代的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Iterative: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相邻节点的距离向量信息交换和距离向量更新持续进行，直到没有更多的信息可交换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异步的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Asynchronous: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不要求所有节点按时钟同步操作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自终止的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Self-terminated: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没有要求停止的信号，但节点经过一定时间后自行停止 </a:t>
            </a:r>
          </a:p>
        </p:txBody>
      </p:sp>
    </p:spTree>
    <p:extLst>
      <p:ext uri="{BB962C8B-B14F-4D97-AF65-F5344CB8AC3E}">
        <p14:creationId xmlns:p14="http://schemas.microsoft.com/office/powerpoint/2010/main" val="548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7210"/>
            <a:ext cx="8229600" cy="971550"/>
          </a:xfrm>
        </p:spPr>
        <p:txBody>
          <a:bodyPr/>
          <a:lstStyle/>
          <a:p>
            <a:r>
              <a:rPr lang="zh-CN" altLang="en-US" sz="4000" dirty="0">
                <a:latin typeface="Comic Sans MS" pitchFamily="66" charset="0"/>
              </a:rPr>
              <a:t>距离向量算法</a:t>
            </a:r>
            <a:endParaRPr lang="en-US" altLang="zh-CN" sz="4000" dirty="0">
              <a:latin typeface="Comic Sans MS" pitchFamily="66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57188" y="1600200"/>
            <a:ext cx="8429625" cy="4648200"/>
          </a:xfrm>
        </p:spPr>
        <p:txBody>
          <a:bodyPr/>
          <a:lstStyle/>
          <a:p>
            <a:pPr>
              <a:spcAft>
                <a:spcPts val="1200"/>
              </a:spcAft>
              <a:buFont typeface="ZapfDingbats" pitchFamily="8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Comic Sans MS" pitchFamily="66" charset="0"/>
              </a:rPr>
              <a:t>Bellman-Ford</a:t>
            </a:r>
            <a:r>
              <a:rPr lang="zh-CN" altLang="en-US" dirty="0">
                <a:solidFill>
                  <a:srgbClr val="C00000"/>
                </a:solidFill>
                <a:latin typeface="Comic Sans MS" pitchFamily="66" charset="0"/>
              </a:rPr>
              <a:t>方程</a:t>
            </a:r>
            <a:r>
              <a:rPr lang="en-US" altLang="zh-CN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altLang="zh-CN" dirty="0">
                <a:latin typeface="Comic Sans MS" pitchFamily="66" charset="0"/>
              </a:rPr>
              <a:t>(</a:t>
            </a:r>
            <a:r>
              <a:rPr lang="zh-CN" altLang="en-US" dirty="0">
                <a:latin typeface="Comic Sans MS" pitchFamily="66" charset="0"/>
              </a:rPr>
              <a:t>动态规划中的最优性原理</a:t>
            </a:r>
            <a:r>
              <a:rPr lang="en-US" altLang="zh-CN" dirty="0">
                <a:latin typeface="Comic Sans MS" pitchFamily="66" charset="0"/>
              </a:rPr>
              <a:t>)</a:t>
            </a:r>
          </a:p>
          <a:p>
            <a:pPr>
              <a:buFont typeface="ZapfDingbats" pitchFamily="82" charset="2"/>
              <a:buNone/>
            </a:pPr>
            <a:r>
              <a:rPr lang="zh-CN" altLang="en-US" sz="2800" dirty="0">
                <a:latin typeface="Comic Sans MS" pitchFamily="66" charset="0"/>
              </a:rPr>
              <a:t>定义 </a:t>
            </a:r>
            <a:endParaRPr lang="en-US" altLang="zh-CN" sz="2800" b="1" dirty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800" dirty="0" err="1">
                <a:latin typeface="Comic Sans MS" pitchFamily="66" charset="0"/>
              </a:rPr>
              <a:t>d</a:t>
            </a:r>
            <a:r>
              <a:rPr lang="en-US" altLang="zh-CN" sz="2800" baseline="-25000" dirty="0" err="1">
                <a:latin typeface="Comic Sans MS" pitchFamily="66" charset="0"/>
              </a:rPr>
              <a:t>x</a:t>
            </a:r>
            <a:r>
              <a:rPr lang="en-US" altLang="zh-CN" sz="2800" dirty="0">
                <a:latin typeface="Comic Sans MS" pitchFamily="66" charset="0"/>
              </a:rPr>
              <a:t>(y) := </a:t>
            </a:r>
            <a:r>
              <a:rPr lang="zh-CN" altLang="en-US" sz="2800" dirty="0">
                <a:latin typeface="Comic Sans MS" pitchFamily="66" charset="0"/>
              </a:rPr>
              <a:t>从节点 </a:t>
            </a:r>
            <a:r>
              <a:rPr lang="en-US" altLang="zh-CN" sz="2800" dirty="0">
                <a:latin typeface="Comic Sans MS" pitchFamily="66" charset="0"/>
              </a:rPr>
              <a:t>x </a:t>
            </a:r>
            <a:r>
              <a:rPr lang="zh-CN" altLang="en-US" sz="2800" dirty="0">
                <a:latin typeface="Comic Sans MS" pitchFamily="66" charset="0"/>
              </a:rPr>
              <a:t>到 </a:t>
            </a:r>
            <a:r>
              <a:rPr lang="en-US" altLang="zh-CN" sz="2800" dirty="0">
                <a:latin typeface="Comic Sans MS" pitchFamily="66" charset="0"/>
              </a:rPr>
              <a:t>y </a:t>
            </a:r>
            <a:r>
              <a:rPr lang="zh-CN" altLang="en-US" sz="2800" dirty="0">
                <a:latin typeface="Comic Sans MS" pitchFamily="66" charset="0"/>
              </a:rPr>
              <a:t>的最短路径的费用</a:t>
            </a:r>
            <a:endParaRPr lang="en-US" altLang="zh-CN" sz="2800" dirty="0">
              <a:latin typeface="Comic Sans MS" pitchFamily="66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800" dirty="0">
                <a:latin typeface="Comic Sans MS" pitchFamily="66" charset="0"/>
              </a:rPr>
              <a:t>Then</a:t>
            </a:r>
          </a:p>
          <a:p>
            <a:pPr>
              <a:buFont typeface="ZapfDingbats" pitchFamily="82" charset="2"/>
              <a:buNone/>
            </a:pPr>
            <a:endParaRPr lang="en-US" altLang="zh-CN" sz="2800" dirty="0">
              <a:latin typeface="Comic Sans MS" pitchFamily="66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     </a:t>
            </a:r>
            <a:r>
              <a:rPr lang="en-US" altLang="zh-CN" sz="2800" dirty="0" err="1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(y) = min {c(</a:t>
            </a:r>
            <a:r>
              <a:rPr lang="en-US" altLang="zh-CN" sz="2800" dirty="0" err="1">
                <a:solidFill>
                  <a:srgbClr val="FF0000"/>
                </a:solidFill>
                <a:latin typeface="Comic Sans MS" pitchFamily="66" charset="0"/>
              </a:rPr>
              <a:t>x,v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) + </a:t>
            </a:r>
            <a:r>
              <a:rPr lang="en-US" altLang="zh-CN" sz="2800" dirty="0" err="1">
                <a:solidFill>
                  <a:srgbClr val="FF0000"/>
                </a:solidFill>
                <a:latin typeface="Comic Sans MS" pitchFamily="66" charset="0"/>
              </a:rPr>
              <a:t>d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Comic Sans MS" pitchFamily="66" charset="0"/>
              </a:rPr>
              <a:t>v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(y) }</a:t>
            </a:r>
          </a:p>
          <a:p>
            <a:pPr>
              <a:buFont typeface="ZapfDingbats" pitchFamily="82" charset="2"/>
              <a:buNone/>
            </a:pPr>
            <a:endParaRPr lang="en-US" altLang="zh-CN" sz="2800" dirty="0">
              <a:latin typeface="Comic Sans MS" pitchFamily="66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2DAAD3-CB96-4F80-8FD3-1EB492E1F4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4" name="Group 7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14375" y="4205712"/>
            <a:ext cx="5072063" cy="879472"/>
            <a:chOff x="1000100" y="4572008"/>
            <a:chExt cx="4662487" cy="737848"/>
          </a:xfrm>
        </p:grpSpPr>
        <p:sp>
          <p:nvSpPr>
            <p:cNvPr id="22535" name="Rectangle 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00100" y="4572008"/>
              <a:ext cx="4662487" cy="669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2536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00298" y="5000285"/>
              <a:ext cx="275850" cy="309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v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017838" y="5719589"/>
            <a:ext cx="26276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到邻节点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的费用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116138" y="6226026"/>
            <a:ext cx="4339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min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遍历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的所有相邻节点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130675" y="5324301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的最短路径费用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363788" y="5013176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344863" y="4952826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649788" y="5021089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465299" y="438619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481523" y="438619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401403" y="359410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401403" y="409816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401403" y="453859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401403" y="503426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3" name="直接箭头连接符 32"/>
          <p:cNvCxnSpPr>
            <a:stCxn id="17" idx="6"/>
            <a:endCxn id="20" idx="2"/>
          </p:cNvCxnSpPr>
          <p:nvPr/>
        </p:nvCxnSpPr>
        <p:spPr>
          <a:xfrm flipV="1">
            <a:off x="6609315" y="4170171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6"/>
          </p:cNvCxnSpPr>
          <p:nvPr/>
        </p:nvCxnSpPr>
        <p:spPr>
          <a:xfrm>
            <a:off x="7545419" y="4170171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7" idx="5"/>
            <a:endCxn id="21" idx="2"/>
          </p:cNvCxnSpPr>
          <p:nvPr/>
        </p:nvCxnSpPr>
        <p:spPr>
          <a:xfrm>
            <a:off x="6588224" y="4509120"/>
            <a:ext cx="813179" cy="10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1" idx="6"/>
            <a:endCxn id="18" idx="2"/>
          </p:cNvCxnSpPr>
          <p:nvPr/>
        </p:nvCxnSpPr>
        <p:spPr>
          <a:xfrm flipV="1">
            <a:off x="7545419" y="4458203"/>
            <a:ext cx="936104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5"/>
            <a:endCxn id="22" idx="2"/>
          </p:cNvCxnSpPr>
          <p:nvPr/>
        </p:nvCxnSpPr>
        <p:spPr>
          <a:xfrm>
            <a:off x="6588224" y="4509120"/>
            <a:ext cx="813179" cy="59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2" idx="6"/>
            <a:endCxn id="18" idx="2"/>
          </p:cNvCxnSpPr>
          <p:nvPr/>
        </p:nvCxnSpPr>
        <p:spPr>
          <a:xfrm flipV="1">
            <a:off x="7545419" y="4458203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7" idx="0"/>
            <a:endCxn id="19" idx="3"/>
          </p:cNvCxnSpPr>
          <p:nvPr/>
        </p:nvCxnSpPr>
        <p:spPr>
          <a:xfrm flipV="1">
            <a:off x="6537307" y="3717032"/>
            <a:ext cx="885187" cy="66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6"/>
            <a:endCxn id="18" idx="1"/>
          </p:cNvCxnSpPr>
          <p:nvPr/>
        </p:nvCxnSpPr>
        <p:spPr>
          <a:xfrm>
            <a:off x="7545419" y="3666115"/>
            <a:ext cx="957195" cy="741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321283" y="460221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81523" y="460221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73411" y="330607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73411" y="387284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73411" y="509698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v</a:t>
            </a:r>
            <a:r>
              <a:rPr kumimoji="0" lang="en-US" altLang="zh-CN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50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68647"/>
            <a:ext cx="8229600" cy="900113"/>
          </a:xfrm>
        </p:spPr>
        <p:txBody>
          <a:bodyPr/>
          <a:lstStyle/>
          <a:p>
            <a:r>
              <a:rPr lang="en-US" altLang="zh-CN" sz="4000" dirty="0">
                <a:latin typeface="Comic Sans MS" pitchFamily="66" charset="0"/>
              </a:rPr>
              <a:t>Bellman-Ford </a:t>
            </a:r>
            <a:r>
              <a:rPr lang="zh-CN" altLang="en-US" sz="4000" dirty="0">
                <a:latin typeface="Comic Sans MS" pitchFamily="66" charset="0"/>
              </a:rPr>
              <a:t>方程的例子</a:t>
            </a:r>
            <a:r>
              <a:rPr lang="en-US" altLang="zh-CN" sz="4000" dirty="0">
                <a:latin typeface="Comic Sans MS" pitchFamily="66" charset="0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3561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90FBD-D712-43BB-87F5-DAEF20E4ACD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" name="Group 3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276225" y="1470025"/>
            <a:ext cx="3571875" cy="2312988"/>
            <a:chOff x="3162" y="1071"/>
            <a:chExt cx="2250" cy="1457"/>
          </a:xfrm>
        </p:grpSpPr>
        <p:sp>
          <p:nvSpPr>
            <p:cNvPr id="23562" name="Freeform 4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63" name="Freeform 5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64" name="Oval 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65" name="Line 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66" name="Line 8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67" name="Rectangle 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568" name="Oval 1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69" name="Oval 1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70" name="Line 1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71" name="Line 13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72" name="Rectangle 1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573" name="Oval 1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74" name="Oval 16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75" name="Line 1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76" name="Line 1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77" name="Rectangle 1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578" name="Oval 20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79" name="Oval 2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80" name="Line 22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81" name="Line 23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82" name="Rectangle 24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583" name="Oval 25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84" name="Oval 26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85" name="Line 27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86" name="Line 28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87" name="Rectangle 2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588" name="Oval 3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89" name="Oval 3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0" name="Line 32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1" name="Line 33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2" name="Rectangle 3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23593" name="Oval 3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4" name="Freeform 36"/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5" name="Freeform 37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6" name="Freeform 38"/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491758834 h 174"/>
                <a:gd name="T2" fmla="*/ 119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7" name="Freeform 39"/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8" name="Freeform 40"/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599" name="Freeform 41"/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600" name="Freeform 42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601" name="Freeform 43"/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3602" name="Freeform 44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4" name="Group 45"/>
            <p:cNvGrpSpPr>
              <a:grpSpLocks/>
            </p:cNvGrpSpPr>
            <p:nvPr/>
          </p:nvGrpSpPr>
          <p:grpSpPr bwMode="auto">
            <a:xfrm>
              <a:off x="3285" y="1748"/>
              <a:ext cx="206" cy="252"/>
              <a:chOff x="2951" y="2429"/>
              <a:chExt cx="209" cy="252"/>
            </a:xfrm>
          </p:grpSpPr>
          <p:sp>
            <p:nvSpPr>
              <p:cNvPr id="23629" name="Rectangle 46"/>
              <p:cNvSpPr>
                <a:spLocks noChangeArrowheads="1"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630" name="Text Box 47"/>
              <p:cNvSpPr txBox="1">
                <a:spLocks noChangeArrowheads="1"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2951" y="2429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u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5" name="Group 48"/>
            <p:cNvGrpSpPr>
              <a:grpSpLocks/>
            </p:cNvGrpSpPr>
            <p:nvPr/>
          </p:nvGrpSpPr>
          <p:grpSpPr bwMode="auto">
            <a:xfrm>
              <a:off x="4457" y="2132"/>
              <a:ext cx="197" cy="252"/>
              <a:chOff x="2955" y="2429"/>
              <a:chExt cx="200" cy="252"/>
            </a:xfrm>
          </p:grpSpPr>
          <p:sp>
            <p:nvSpPr>
              <p:cNvPr id="23627" name="Rectangle 49"/>
              <p:cNvSpPr>
                <a:spLocks noChangeArrowheads="1"/>
              </p:cNvSpPr>
              <p:nvPr>
                <p:custDataLst>
                  <p:tags r:id="rId68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628" name="Text Box 50"/>
              <p:cNvSpPr txBox="1">
                <a:spLocks noChangeArrowheads="1"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2955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y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3763" y="2099"/>
              <a:ext cx="213" cy="291"/>
              <a:chOff x="2943" y="2399"/>
              <a:chExt cx="214" cy="291"/>
            </a:xfrm>
          </p:grpSpPr>
          <p:sp>
            <p:nvSpPr>
              <p:cNvPr id="23625" name="Rectangle 52"/>
              <p:cNvSpPr>
                <a:spLocks noChangeArrowheads="1"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626" name="Text Box 53"/>
              <p:cNvSpPr txBox="1">
                <a:spLocks noChangeArrowheads="1"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2943" y="2399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x</a:t>
                </a:r>
              </a:p>
            </p:txBody>
          </p:sp>
        </p:grpSp>
        <p:grpSp>
          <p:nvGrpSpPr>
            <p:cNvPr id="7" name="Group 54"/>
            <p:cNvGrpSpPr>
              <a:grpSpLocks/>
            </p:cNvGrpSpPr>
            <p:nvPr/>
          </p:nvGrpSpPr>
          <p:grpSpPr bwMode="auto">
            <a:xfrm>
              <a:off x="4441" y="1442"/>
              <a:ext cx="242" cy="252"/>
              <a:chOff x="2941" y="2429"/>
              <a:chExt cx="245" cy="252"/>
            </a:xfrm>
          </p:grpSpPr>
          <p:sp>
            <p:nvSpPr>
              <p:cNvPr id="23623" name="Rectangle 55"/>
              <p:cNvSpPr>
                <a:spLocks noChangeArrowheads="1"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624" name="Text Box 56"/>
              <p:cNvSpPr txBox="1">
                <a:spLocks noChangeArrowheads="1"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2941" y="2429"/>
                <a:ext cx="2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w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8" name="Group 57"/>
            <p:cNvGrpSpPr>
              <a:grpSpLocks/>
            </p:cNvGrpSpPr>
            <p:nvPr/>
          </p:nvGrpSpPr>
          <p:grpSpPr bwMode="auto">
            <a:xfrm>
              <a:off x="3767" y="1442"/>
              <a:ext cx="197" cy="252"/>
              <a:chOff x="2953" y="2429"/>
              <a:chExt cx="200" cy="252"/>
            </a:xfrm>
          </p:grpSpPr>
          <p:sp>
            <p:nvSpPr>
              <p:cNvPr id="23621" name="Rectangle 58"/>
              <p:cNvSpPr>
                <a:spLocks noChangeArrowheads="1"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622" name="Text Box 59"/>
              <p:cNvSpPr txBox="1">
                <a:spLocks noChangeArrowheads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2953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v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9" name="Group 60"/>
            <p:cNvGrpSpPr>
              <a:grpSpLocks/>
            </p:cNvGrpSpPr>
            <p:nvPr/>
          </p:nvGrpSpPr>
          <p:grpSpPr bwMode="auto"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23619" name="Rectangle 61"/>
              <p:cNvSpPr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23620" name="Text Box 62"/>
              <p:cNvSpPr txBox="1">
                <a:spLocks noChangeArrowheads="1"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z</a:t>
                </a:r>
              </a:p>
            </p:txBody>
          </p:sp>
        </p:grpSp>
        <p:sp>
          <p:nvSpPr>
            <p:cNvPr id="23609" name="Text Box 6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489" y="1571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0" name="Text Box 64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837" y="1790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1" name="Text Box 65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413" y="200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2" name="Text Box 66"/>
            <p:cNvSpPr txBox="1"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221" y="1883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3" name="Text Box 67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169" y="2237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4" name="Text Box 68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529" y="1808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5" name="Text Box 69"/>
            <p:cNvSpPr txBox="1"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878" y="2072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6" name="Text Box 70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851" y="1535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7" name="Text Box 71"/>
            <p:cNvSpPr txBox="1"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116" y="1385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3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3618" name="Text Box 72"/>
            <p:cNvSpPr txBox="1"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3765" y="1118"/>
              <a:ext cx="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3556" name="Text Box 7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54425" y="1776413"/>
            <a:ext cx="5069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显然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(z) = 5,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(z) = 3,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(z) = 3</a:t>
            </a:r>
          </a:p>
        </p:txBody>
      </p:sp>
      <p:sp>
        <p:nvSpPr>
          <p:cNvPr id="23557" name="Text Box 7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75138" y="2935288"/>
            <a:ext cx="409599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(z) = min { c(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u,v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 +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(z),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                   c(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u,x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 +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(z),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                   c(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u,w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) +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(z)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        = min {2 + 5,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                   1 + 3,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                   5 + 3}  = 4</a:t>
            </a:r>
          </a:p>
        </p:txBody>
      </p:sp>
      <p:sp>
        <p:nvSpPr>
          <p:cNvPr id="23558" name="Text Box 7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1963" y="5332413"/>
            <a:ext cx="781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取最小值的那个节点就是最短路径上的下一跳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Mincho" pitchFamily="49" charset="-128"/>
                <a:ea typeface="宋体" pitchFamily="2" charset="-122"/>
                <a:cs typeface="+mn-cs"/>
              </a:rPr>
              <a:t>➜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Mincho" pitchFamily="49" charset="-128"/>
                <a:ea typeface="宋体" pitchFamily="2" charset="-122"/>
                <a:cs typeface="+mn-cs"/>
              </a:rPr>
              <a:t>转发表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3559" name="Text Box 7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62388" y="2473325"/>
            <a:ext cx="1795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由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B-F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方程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7504" y="383143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寻找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u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到目的节点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1211775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3DFB31-DD77-4ECC-A514-BCCD5C8E8D5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cs typeface="+mj-cs"/>
              </a:rPr>
              <a:t>距离向量算法</a:t>
            </a:r>
            <a:endParaRPr lang="en-US" dirty="0">
              <a:cs typeface="+mj-cs"/>
            </a:endParaRP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altLang="zh-CN" baseline="-25000" dirty="0" err="1">
                <a:solidFill>
                  <a:srgbClr val="CC0000"/>
                </a:solidFill>
                <a:ea typeface="ＭＳ Ｐゴシック" pitchFamily="34" charset="-128"/>
              </a:rPr>
              <a:t>x</a:t>
            </a:r>
            <a:r>
              <a:rPr lang="en-US" altLang="zh-CN" dirty="0">
                <a:solidFill>
                  <a:srgbClr val="CC0000"/>
                </a:solidFill>
                <a:ea typeface="ＭＳ Ｐゴシック" pitchFamily="34" charset="-128"/>
              </a:rPr>
              <a:t>(y)</a:t>
            </a:r>
            <a:r>
              <a:rPr lang="zh-CN" altLang="en-US" dirty="0">
                <a:ea typeface="ＭＳ Ｐゴシック" pitchFamily="34" charset="-128"/>
              </a:rPr>
              <a:t>：</a:t>
            </a:r>
            <a:r>
              <a:rPr lang="en-US" altLang="zh-CN" dirty="0">
                <a:ea typeface="ＭＳ Ｐゴシック" pitchFamily="34" charset="-128"/>
              </a:rPr>
              <a:t> </a:t>
            </a:r>
            <a:r>
              <a:rPr lang="zh-CN" altLang="en-US" dirty="0">
                <a:latin typeface="+mn-ea"/>
              </a:rPr>
              <a:t>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dirty="0">
                <a:latin typeface="+mn-ea"/>
              </a:rPr>
              <a:t>的最低费用的估计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+mn-ea"/>
              </a:rPr>
              <a:t>维护自己的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距离向量</a:t>
            </a: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: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b="1" dirty="0" err="1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altLang="zh-CN" baseline="-25000" dirty="0" err="1">
                <a:solidFill>
                  <a:srgbClr val="CC0000"/>
                </a:solidFill>
                <a:ea typeface="ＭＳ Ｐゴシック" pitchFamily="34" charset="-128"/>
              </a:rPr>
              <a:t>x</a:t>
            </a:r>
            <a:r>
              <a:rPr lang="en-US" altLang="zh-CN" dirty="0">
                <a:solidFill>
                  <a:srgbClr val="CC0000"/>
                </a:solidFill>
                <a:ea typeface="ＭＳ Ｐゴシック" pitchFamily="34" charset="-128"/>
              </a:rPr>
              <a:t> = [</a:t>
            </a:r>
            <a:r>
              <a:rPr lang="en-US" altLang="zh-CN" dirty="0" err="1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altLang="zh-CN" baseline="-25000" dirty="0" err="1">
                <a:solidFill>
                  <a:srgbClr val="CC0000"/>
                </a:solidFill>
                <a:ea typeface="ＭＳ Ｐゴシック" pitchFamily="34" charset="-128"/>
              </a:rPr>
              <a:t>x</a:t>
            </a:r>
            <a:r>
              <a:rPr lang="en-US" altLang="zh-CN" dirty="0">
                <a:solidFill>
                  <a:srgbClr val="CC0000"/>
                </a:solidFill>
                <a:ea typeface="ＭＳ Ｐゴシック" pitchFamily="34" charset="-128"/>
              </a:rPr>
              <a:t>(y): y </a:t>
            </a:r>
            <a:r>
              <a:rPr lang="ru-RU" dirty="0">
                <a:solidFill>
                  <a:srgbClr val="CC0000"/>
                </a:solidFill>
                <a:ea typeface="ＭＳ Ｐゴシック" pitchFamily="34" charset="-128"/>
              </a:rPr>
              <a:t>є</a:t>
            </a:r>
            <a:r>
              <a:rPr lang="en-US" altLang="zh-CN" dirty="0">
                <a:solidFill>
                  <a:srgbClr val="CC0000"/>
                </a:solidFill>
                <a:ea typeface="ＭＳ Ｐゴシック" pitchFamily="34" charset="-128"/>
              </a:rPr>
              <a:t> N ]</a:t>
            </a:r>
          </a:p>
          <a:p>
            <a:r>
              <a:rPr lang="zh-CN" altLang="en-US" dirty="0">
                <a:latin typeface="+mn-ea"/>
              </a:rPr>
              <a:t>节点</a:t>
            </a:r>
            <a:r>
              <a:rPr lang="en-US" altLang="zh-CN" dirty="0">
                <a:latin typeface="+mn-ea"/>
              </a:rPr>
              <a:t>x</a:t>
            </a:r>
            <a:r>
              <a:rPr lang="en-US" altLang="zh-CN" dirty="0">
                <a:ea typeface="ＭＳ Ｐゴシック" pitchFamily="34" charset="-128"/>
              </a:rPr>
              <a:t>:</a:t>
            </a:r>
          </a:p>
          <a:p>
            <a:pPr lvl="1"/>
            <a:r>
              <a:rPr lang="zh-CN" altLang="en-US" sz="2800" dirty="0">
                <a:latin typeface="+mn-ea"/>
              </a:rPr>
              <a:t>知道到其邻节点</a:t>
            </a:r>
            <a:r>
              <a:rPr lang="en-US" altLang="zh-CN" sz="2800" dirty="0">
                <a:latin typeface="+mn-ea"/>
              </a:rPr>
              <a:t>v</a:t>
            </a:r>
            <a:r>
              <a:rPr lang="zh-CN" altLang="en-US" sz="2800" dirty="0">
                <a:latin typeface="+mn-ea"/>
              </a:rPr>
              <a:t>的费用</a:t>
            </a:r>
            <a:r>
              <a:rPr lang="en-US" altLang="zh-CN" sz="2800" dirty="0">
                <a:ea typeface="ＭＳ Ｐゴシック" pitchFamily="34" charset="-128"/>
              </a:rPr>
              <a:t>: </a:t>
            </a:r>
            <a:r>
              <a:rPr lang="en-US" altLang="zh-CN" sz="2800" dirty="0">
                <a:solidFill>
                  <a:srgbClr val="CC0000"/>
                </a:solidFill>
                <a:ea typeface="ＭＳ Ｐゴシック" pitchFamily="34" charset="-128"/>
              </a:rPr>
              <a:t>c(</a:t>
            </a:r>
            <a:r>
              <a:rPr lang="en-US" altLang="zh-CN" sz="2800" dirty="0" err="1">
                <a:solidFill>
                  <a:srgbClr val="CC0000"/>
                </a:solidFill>
                <a:ea typeface="ＭＳ Ｐゴシック" pitchFamily="34" charset="-128"/>
              </a:rPr>
              <a:t>x,v</a:t>
            </a:r>
            <a:r>
              <a:rPr lang="en-US" altLang="zh-CN" sz="2800" dirty="0">
                <a:solidFill>
                  <a:srgbClr val="CC0000"/>
                </a:solidFill>
                <a:ea typeface="ＭＳ Ｐゴシック" pitchFamily="34" charset="-128"/>
              </a:rPr>
              <a:t>)</a:t>
            </a:r>
          </a:p>
          <a:p>
            <a:pPr lvl="1"/>
            <a:r>
              <a:rPr lang="zh-CN" altLang="en-US" sz="2800" dirty="0">
                <a:latin typeface="+mn-ea"/>
              </a:rPr>
              <a:t>存储其所有邻节点的距离向量</a:t>
            </a:r>
            <a:r>
              <a:rPr lang="en-US" altLang="ja-JP" sz="2800" dirty="0">
                <a:latin typeface="+mn-ea"/>
              </a:rPr>
              <a:t>. </a:t>
            </a:r>
            <a:r>
              <a:rPr lang="zh-CN" altLang="en-US" sz="2800" dirty="0">
                <a:latin typeface="+mn-ea"/>
              </a:rPr>
              <a:t>针对每个邻节点</a:t>
            </a:r>
            <a:r>
              <a:rPr lang="en-US" altLang="ja-JP" sz="2800" dirty="0">
                <a:latin typeface="+mn-ea"/>
              </a:rPr>
              <a:t>v, x</a:t>
            </a:r>
            <a:r>
              <a:rPr lang="zh-CN" altLang="en-US" sz="2800" dirty="0">
                <a:latin typeface="+mn-ea"/>
              </a:rPr>
              <a:t>存储其距离向量</a:t>
            </a:r>
            <a:r>
              <a:rPr lang="zh-CN" altLang="en-US" dirty="0">
                <a:ea typeface="ＭＳ Ｐゴシック" pitchFamily="34" charset="-128"/>
              </a:rPr>
              <a:t> </a:t>
            </a:r>
            <a:r>
              <a:rPr lang="en-US" altLang="ja-JP" sz="2800" b="1" dirty="0">
                <a:solidFill>
                  <a:srgbClr val="CC0000"/>
                </a:solidFill>
                <a:ea typeface="ＭＳ Ｐゴシック" pitchFamily="34" charset="-128"/>
              </a:rPr>
              <a:t>D</a:t>
            </a:r>
            <a:r>
              <a:rPr lang="en-US" altLang="ja-JP" sz="2800" baseline="-25000" dirty="0">
                <a:solidFill>
                  <a:srgbClr val="CC0000"/>
                </a:solidFill>
                <a:ea typeface="ＭＳ Ｐゴシック" pitchFamily="34" charset="-128"/>
              </a:rPr>
              <a:t>v</a:t>
            </a:r>
            <a:r>
              <a:rPr lang="en-US" altLang="ja-JP" sz="2800" dirty="0">
                <a:solidFill>
                  <a:srgbClr val="CC0000"/>
                </a:solidFill>
                <a:ea typeface="ＭＳ Ｐゴシック" pitchFamily="34" charset="-128"/>
              </a:rPr>
              <a:t> = [D</a:t>
            </a:r>
            <a:r>
              <a:rPr lang="en-US" altLang="ja-JP" sz="2800" baseline="-25000" dirty="0">
                <a:solidFill>
                  <a:srgbClr val="CC0000"/>
                </a:solidFill>
                <a:ea typeface="ＭＳ Ｐゴシック" pitchFamily="34" charset="-128"/>
              </a:rPr>
              <a:t>v</a:t>
            </a:r>
            <a:r>
              <a:rPr lang="en-US" altLang="ja-JP" sz="2800" dirty="0">
                <a:solidFill>
                  <a:srgbClr val="CC0000"/>
                </a:solidFill>
                <a:ea typeface="ＭＳ Ｐゴシック" pitchFamily="34" charset="-128"/>
              </a:rPr>
              <a:t>(y): y </a:t>
            </a:r>
            <a:r>
              <a:rPr lang="ru-RU" altLang="ja-JP" sz="2800" dirty="0">
                <a:solidFill>
                  <a:srgbClr val="CC0000"/>
                </a:solidFill>
                <a:ea typeface="ＭＳ Ｐゴシック" pitchFamily="34" charset="-128"/>
              </a:rPr>
              <a:t>є</a:t>
            </a:r>
            <a:r>
              <a:rPr lang="en-US" altLang="ja-JP" sz="2800" dirty="0">
                <a:solidFill>
                  <a:srgbClr val="CC0000"/>
                </a:solidFill>
                <a:ea typeface="ＭＳ Ｐゴシック" pitchFamily="34" charset="-128"/>
              </a:rPr>
              <a:t> N ]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solidFill>
                <a:srgbClr val="CC0000"/>
              </a:solidFill>
              <a:ea typeface="ＭＳ Ｐゴシック" pitchFamily="34" charset="-128"/>
            </a:endParaRPr>
          </a:p>
          <a:p>
            <a:endParaRPr lang="en-US" altLang="zh-CN" dirty="0">
              <a:ea typeface="ＭＳ Ｐゴシック" pitchFamily="34" charset="-128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113003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16832"/>
            <a:ext cx="8229600" cy="3816424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概述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/>
              <a:t>路由选择算法</a:t>
            </a:r>
            <a:endParaRPr lang="en-US" altLang="zh-CN" sz="2800" dirty="0"/>
          </a:p>
          <a:p>
            <a:r>
              <a:rPr lang="zh-CN" altLang="en-US" sz="2800" dirty="0"/>
              <a:t>因特网中自治系统内部的路由</a:t>
            </a:r>
            <a:endParaRPr lang="en-US" altLang="zh-CN" sz="2800" dirty="0"/>
          </a:p>
          <a:p>
            <a:r>
              <a:rPr lang="en-US" altLang="zh-CN" sz="2800" dirty="0"/>
              <a:t>ISP</a:t>
            </a:r>
            <a:r>
              <a:rPr lang="zh-CN" altLang="en-US" sz="2800" dirty="0"/>
              <a:t>之间的路由选择：</a:t>
            </a:r>
            <a:r>
              <a:rPr lang="en-US" altLang="zh-CN" sz="2800" dirty="0"/>
              <a:t>BGP</a:t>
            </a:r>
          </a:p>
          <a:p>
            <a:r>
              <a:rPr lang="en-US" altLang="zh-CN" sz="2800" dirty="0"/>
              <a:t>SDN</a:t>
            </a:r>
            <a:r>
              <a:rPr lang="zh-CN" altLang="en-US" sz="2800" dirty="0"/>
              <a:t>控制平面</a:t>
            </a:r>
            <a:endParaRPr lang="en-US" altLang="zh-CN" sz="2800" dirty="0"/>
          </a:p>
          <a:p>
            <a:r>
              <a:rPr lang="en-US" altLang="zh-CN" sz="2800" dirty="0"/>
              <a:t>ICMP</a:t>
            </a:r>
            <a:r>
              <a:rPr lang="zh-CN" altLang="en-US" sz="2800" dirty="0"/>
              <a:t>：因特网控制报文协议</a:t>
            </a:r>
            <a:endParaRPr lang="en-US" altLang="zh-CN" sz="2800" dirty="0"/>
          </a:p>
          <a:p>
            <a:r>
              <a:rPr lang="zh-CN" altLang="en-US" sz="2800" dirty="0"/>
              <a:t>网络管理和</a:t>
            </a:r>
            <a:r>
              <a:rPr lang="en-US" altLang="zh-CN" sz="2800" dirty="0"/>
              <a:t>SNMP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57D1AFD-9678-4C9B-8DDF-A9B330E84505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9140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A35543-43AA-42DF-BBE2-B5232037CC0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6460"/>
            <a:ext cx="7772400" cy="2414588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zh-CN" altLang="en-US" sz="3200" b="1" i="1" dirty="0">
                <a:solidFill>
                  <a:srgbClr val="CC0000"/>
                </a:solidFill>
                <a:cs typeface="+mn-cs"/>
              </a:rPr>
              <a:t>核心思想</a:t>
            </a:r>
            <a:r>
              <a:rPr lang="en-US" sz="3200" b="1" i="1" dirty="0">
                <a:solidFill>
                  <a:srgbClr val="CC0000"/>
                </a:solidFill>
                <a:cs typeface="+mn-cs"/>
              </a:rPr>
              <a:t>:</a:t>
            </a:r>
            <a:r>
              <a:rPr lang="en-US" sz="3200" b="1" dirty="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zh-CN" altLang="en-US" dirty="0">
                <a:cs typeface="+mn-cs"/>
              </a:rPr>
              <a:t>每个节点不时</a:t>
            </a:r>
            <a:r>
              <a:rPr lang="zh-CN" altLang="en-US" dirty="0">
                <a:solidFill>
                  <a:srgbClr val="C00000"/>
                </a:solidFill>
                <a:cs typeface="+mn-cs"/>
              </a:rPr>
              <a:t>向其邻居发送</a:t>
            </a:r>
            <a:r>
              <a:rPr lang="zh-CN" altLang="en-US" dirty="0">
                <a:cs typeface="+mn-cs"/>
              </a:rPr>
              <a:t>自己的</a:t>
            </a:r>
            <a:r>
              <a:rPr lang="zh-CN" altLang="en-US" dirty="0">
                <a:solidFill>
                  <a:srgbClr val="C00000"/>
                </a:solidFill>
                <a:cs typeface="+mn-cs"/>
              </a:rPr>
              <a:t>距离向量</a:t>
            </a:r>
            <a:endParaRPr lang="en-US" dirty="0">
              <a:solidFill>
                <a:srgbClr val="C00000"/>
              </a:solidFill>
              <a:cs typeface="+mn-cs"/>
            </a:endParaRPr>
          </a:p>
          <a:p>
            <a:pPr>
              <a:buFont typeface="Wingdings" charset="0"/>
              <a:buChar char="v"/>
              <a:defRPr/>
            </a:pPr>
            <a:r>
              <a:rPr lang="zh-CN" altLang="en-US" dirty="0">
                <a:cs typeface="+mn-cs"/>
              </a:rPr>
              <a:t>当节点</a:t>
            </a:r>
            <a:r>
              <a:rPr lang="en-US" altLang="zh-CN" dirty="0">
                <a:cs typeface="+mn-cs"/>
              </a:rPr>
              <a:t>x</a:t>
            </a:r>
            <a:r>
              <a:rPr lang="zh-CN" altLang="en-US" dirty="0">
                <a:cs typeface="+mn-cs"/>
              </a:rPr>
              <a:t>收到一个其邻居的新的距离向量时</a:t>
            </a:r>
            <a:r>
              <a:rPr lang="en-US" dirty="0">
                <a:cs typeface="+mn-cs"/>
              </a:rPr>
              <a:t>, </a:t>
            </a:r>
            <a:r>
              <a:rPr lang="zh-CN" altLang="en-US" dirty="0">
                <a:cs typeface="+mn-cs"/>
              </a:rPr>
              <a:t>使用</a:t>
            </a:r>
            <a:r>
              <a:rPr lang="en-US" dirty="0">
                <a:cs typeface="+mn-cs"/>
              </a:rPr>
              <a:t>B-F </a:t>
            </a:r>
            <a:r>
              <a:rPr lang="zh-CN" altLang="en-US" dirty="0">
                <a:cs typeface="+mn-cs"/>
              </a:rPr>
              <a:t>方程</a:t>
            </a:r>
            <a:r>
              <a:rPr lang="zh-CN" altLang="en-US" dirty="0">
                <a:solidFill>
                  <a:srgbClr val="C00000"/>
                </a:solidFill>
                <a:cs typeface="+mn-cs"/>
              </a:rPr>
              <a:t>更新</a:t>
            </a:r>
            <a:r>
              <a:rPr lang="zh-CN" altLang="en-US" dirty="0">
                <a:cs typeface="+mn-cs"/>
              </a:rPr>
              <a:t>自己的</a:t>
            </a:r>
            <a:r>
              <a:rPr lang="zh-CN" altLang="en-US" dirty="0">
                <a:solidFill>
                  <a:srgbClr val="C00000"/>
                </a:solidFill>
                <a:cs typeface="+mn-cs"/>
              </a:rPr>
              <a:t>距离向量</a:t>
            </a:r>
            <a:r>
              <a:rPr lang="en-US" dirty="0">
                <a:cs typeface="+mn-cs"/>
              </a:rPr>
              <a:t>:</a:t>
            </a: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003300" y="3501008"/>
            <a:ext cx="781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D</a:t>
            </a:r>
            <a:r>
              <a:rPr kumimoji="0" lang="en-US" altLang="zh-CN" sz="2800" b="0" i="1" u="none" strike="noStrike" kern="1200" cap="none" spc="0" normalizeH="0" baseline="-30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x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(y)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Times New Roman" pitchFamily="18" charset="0"/>
                <a:cs typeface="+mn-cs"/>
              </a:rPr>
              <a:t>←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 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min</a:t>
            </a:r>
            <a:r>
              <a:rPr kumimoji="0" lang="en-US" altLang="zh-CN" sz="2800" b="0" i="1" u="none" strike="noStrike" kern="1200" cap="none" spc="0" normalizeH="0" baseline="-30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v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{c(</a:t>
            </a:r>
            <a:r>
              <a:rPr kumimoji="0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x,v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) + D</a:t>
            </a:r>
            <a:r>
              <a:rPr kumimoji="0" lang="en-US" altLang="zh-CN" sz="2800" b="0" i="1" u="none" strike="noStrike" kern="1200" cap="none" spc="0" normalizeH="0" baseline="-30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v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(y)}  for each node y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MS Mincho" pitchFamily="49" charset="-128"/>
                <a:cs typeface="+mn-cs"/>
              </a:rPr>
              <a:t>∊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宋体" charset="-122"/>
                <a:cs typeface="Times New Roman" pitchFamily="18" charset="0"/>
              </a:rPr>
              <a:t> N</a:t>
            </a:r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385763" y="4161061"/>
            <a:ext cx="7772400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在适当条件下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,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距离向量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Times New Roman" charset="0"/>
              </a:rPr>
              <a:t>D</a:t>
            </a:r>
            <a:r>
              <a:rPr kumimoji="0" lang="en-US" sz="2800" b="0" i="1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Times New Roman" charset="0"/>
              </a:rPr>
              <a:t>x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Times New Roman" charset="0"/>
              </a:rPr>
              <a:t>(y)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Times New Roman" charset="0"/>
              </a:rPr>
              <a:t>最终将收敛至真实的最短路径费用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Times New Roman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(y)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距离向量算法</a:t>
            </a:r>
            <a:endParaRPr lang="en-US" dirty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5157192"/>
            <a:ext cx="69847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分布式算法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是学术界非常重要的研究方向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算法设计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性能分析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稳定性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收敛性等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389393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5C020F-9A86-49AD-9158-EA5218659EF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4298057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i="1" dirty="0">
                <a:solidFill>
                  <a:srgbClr val="CC0000"/>
                </a:solidFill>
                <a:latin typeface="+mn-ea"/>
              </a:rPr>
              <a:t>迭代的</a:t>
            </a:r>
            <a:r>
              <a:rPr lang="en-US" altLang="zh-CN" sz="2800" b="1" i="1" dirty="0">
                <a:solidFill>
                  <a:srgbClr val="CC0000"/>
                </a:solidFill>
                <a:latin typeface="+mn-ea"/>
              </a:rPr>
              <a:t>, </a:t>
            </a:r>
            <a:r>
              <a:rPr lang="zh-CN" altLang="en-US" sz="2800" b="1" i="1" dirty="0">
                <a:solidFill>
                  <a:srgbClr val="CC0000"/>
                </a:solidFill>
                <a:latin typeface="+mn-ea"/>
              </a:rPr>
              <a:t>异步的</a:t>
            </a:r>
            <a:r>
              <a:rPr lang="en-US" altLang="zh-CN" sz="2800" b="1" i="1" dirty="0">
                <a:solidFill>
                  <a:srgbClr val="CC0000"/>
                </a:solidFill>
                <a:latin typeface="+mn-ea"/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</a:t>
            </a:r>
            <a:br>
              <a:rPr lang="en-US" altLang="zh-CN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zh-CN" altLang="en-US" sz="2600" dirty="0">
                <a:latin typeface="+mn-ea"/>
              </a:rPr>
              <a:t>每次迭代由以下因素引起</a:t>
            </a:r>
            <a:r>
              <a:rPr lang="en-US" altLang="zh-CN" sz="2600" dirty="0">
                <a:ea typeface="ＭＳ Ｐゴシック" pitchFamily="34" charset="-128"/>
              </a:rPr>
              <a:t>: </a:t>
            </a:r>
          </a:p>
          <a:p>
            <a:r>
              <a:rPr lang="zh-CN" altLang="en-US" sz="2400" dirty="0">
                <a:latin typeface="+mn-ea"/>
              </a:rPr>
              <a:t>链路费用改变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从邻居得到新的</a:t>
            </a:r>
            <a:r>
              <a:rPr lang="en-US" altLang="zh-CN" sz="2400" dirty="0">
                <a:latin typeface="+mn-ea"/>
              </a:rPr>
              <a:t>DV</a:t>
            </a:r>
            <a:r>
              <a:rPr lang="zh-CN" altLang="en-US" sz="2400" dirty="0">
                <a:latin typeface="+mn-ea"/>
              </a:rPr>
              <a:t>距离向量</a:t>
            </a:r>
            <a:endParaRPr lang="en-US" altLang="zh-CN" sz="2400" dirty="0">
              <a:latin typeface="+mn-ea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i="1" dirty="0">
                <a:solidFill>
                  <a:srgbClr val="CC0000"/>
                </a:solidFill>
                <a:latin typeface="+mn-ea"/>
              </a:rPr>
              <a:t>分布式的</a:t>
            </a:r>
            <a:r>
              <a:rPr lang="en-US" altLang="zh-CN" sz="2800" b="1" i="1" dirty="0">
                <a:solidFill>
                  <a:srgbClr val="CC0000"/>
                </a:solidFill>
                <a:latin typeface="+mn-ea"/>
              </a:rPr>
              <a:t>:</a:t>
            </a:r>
          </a:p>
          <a:p>
            <a:r>
              <a:rPr lang="zh-CN" altLang="en-US" sz="2400" dirty="0">
                <a:latin typeface="+mn-ea"/>
              </a:rPr>
              <a:t>仅当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自己</a:t>
            </a:r>
            <a:r>
              <a:rPr lang="zh-CN" altLang="en-US" sz="2400" dirty="0">
                <a:latin typeface="+mn-ea"/>
              </a:rPr>
              <a:t>的距离向量发生变化时，节点才向其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邻居</a:t>
            </a:r>
            <a:r>
              <a:rPr lang="zh-CN" altLang="en-US" sz="2400" dirty="0">
                <a:latin typeface="+mn-ea"/>
              </a:rPr>
              <a:t>发送距离向量信息</a:t>
            </a:r>
            <a:endParaRPr lang="en-US" altLang="zh-CN" sz="2400" dirty="0">
              <a:latin typeface="+mn-ea"/>
            </a:endParaRPr>
          </a:p>
          <a:p>
            <a:pPr lvl="1"/>
            <a:r>
              <a:rPr lang="zh-CN" altLang="en-US" sz="2400" dirty="0">
                <a:latin typeface="+mn-ea"/>
              </a:rPr>
              <a:t>邻居从而向其邻居进一步交换信息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必要时</a:t>
            </a:r>
            <a:r>
              <a:rPr lang="en-US" altLang="zh-CN" sz="2400" dirty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62672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wait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for (change in local link cost or DV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msg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from neighbor)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recompute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estimates of DV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if DV to any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dest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has changed,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notify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neighbors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91142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1143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10599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1145" name="Text Box 8"/>
          <p:cNvSpPr txBox="1">
            <a:spLocks noChangeArrowheads="1"/>
          </p:cNvSpPr>
          <p:nvPr/>
        </p:nvSpPr>
        <p:spPr bwMode="auto">
          <a:xfrm>
            <a:off x="5054111" y="1412776"/>
            <a:ext cx="31902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针对每个节点都有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:</a:t>
            </a:r>
          </a:p>
        </p:txBody>
      </p:sp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距离向量算法</a:t>
            </a:r>
            <a:endParaRPr lang="en-US" dirty="0">
              <a:cs typeface="+mj-cs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3042848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38CB09-DA3F-4BBC-AA82-64F57DC0C2B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2164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165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2167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2168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2169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2170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0  2   7</a:t>
            </a:r>
          </a:p>
        </p:txBody>
      </p:sp>
      <p:sp>
        <p:nvSpPr>
          <p:cNvPr id="92171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72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73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74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76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77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2178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2179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2180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2181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182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183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2184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2185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2186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2187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0</a:t>
            </a:r>
          </a:p>
        </p:txBody>
      </p:sp>
      <p:sp>
        <p:nvSpPr>
          <p:cNvPr id="92188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189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190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2191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2192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2193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2194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95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96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97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98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199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2200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01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02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2203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2204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2205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2206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207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208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2209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7</a:t>
            </a:r>
          </a:p>
        </p:txBody>
      </p:sp>
      <p:sp>
        <p:nvSpPr>
          <p:cNvPr id="92210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92211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0</a:t>
            </a:r>
          </a:p>
        </p:txBody>
      </p:sp>
      <p:sp>
        <p:nvSpPr>
          <p:cNvPr id="92212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2213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2   0   1</a:t>
            </a:r>
          </a:p>
        </p:txBody>
      </p:sp>
      <p:sp>
        <p:nvSpPr>
          <p:cNvPr id="92214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 ∞  ∞</a:t>
            </a:r>
          </a:p>
        </p:txBody>
      </p:sp>
      <p:sp>
        <p:nvSpPr>
          <p:cNvPr id="92215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2   0   1</a:t>
            </a:r>
          </a:p>
        </p:txBody>
      </p:sp>
      <p:sp>
        <p:nvSpPr>
          <p:cNvPr id="92216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7   1   0</a:t>
            </a:r>
          </a:p>
        </p:txBody>
      </p:sp>
      <p:sp>
        <p:nvSpPr>
          <p:cNvPr id="92217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18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19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20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21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22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23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2224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time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116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116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4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4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24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24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4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17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17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4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2273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27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rPr>
                    <a:t>x</a:t>
                  </a:r>
                  <a:endPara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5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226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26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226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226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26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grpSp>
              <p:nvGrpSpPr>
                <p:cNvPr id="6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227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227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2253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1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54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2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255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7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7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225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25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225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226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226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grpSp>
              <p:nvGrpSpPr>
                <p:cNvPr id="8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226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226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y</a:t>
                    </a:r>
                    <a:endParaRPr kumimoji="0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92226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node x</a:t>
            </a:r>
          </a:p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table</a:t>
            </a:r>
          </a:p>
        </p:txBody>
      </p:sp>
      <p:sp>
        <p:nvSpPr>
          <p:cNvPr id="92227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2228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2229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2230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kumimoji="0" lang="fr-FR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(y) = min{c(x,y) + D</a:t>
            </a:r>
            <a:r>
              <a:rPr kumimoji="0" lang="fr-FR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(y), c(x,z) + D</a:t>
            </a:r>
            <a:r>
              <a:rPr kumimoji="0" lang="fr-FR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</a:b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</a:t>
            </a:r>
            <a:r>
              <a:rPr kumimoji="0" lang="fr-FR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</a:t>
            </a: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(z) =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min{</a:t>
            </a: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c(x,y) + </a:t>
            </a:r>
            <a:b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</a:b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     D</a:t>
            </a:r>
            <a:r>
              <a:rPr kumimoji="0" lang="fr-FR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y</a:t>
            </a: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(z), c(x,z) + D</a:t>
            </a:r>
            <a:r>
              <a:rPr kumimoji="0" lang="fr-FR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z</a:t>
            </a: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(z)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}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</a:t>
            </a:r>
          </a:p>
        </p:txBody>
      </p:sp>
      <p:sp>
        <p:nvSpPr>
          <p:cNvPr id="92237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node y</a:t>
            </a:r>
          </a:p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table</a:t>
            </a:r>
          </a:p>
        </p:txBody>
      </p:sp>
      <p:sp>
        <p:nvSpPr>
          <p:cNvPr id="92238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node z</a:t>
            </a:r>
          </a:p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table</a:t>
            </a:r>
          </a:p>
        </p:txBody>
      </p:sp>
      <p:sp>
        <p:nvSpPr>
          <p:cNvPr id="92239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2240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114" name="日期占位符 1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24690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4" grpId="0"/>
      <p:bldP spid="728176" grpId="0"/>
      <p:bldP spid="7281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509DEB-E159-43F5-AB99-F5C014E42CC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93188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189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190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191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192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193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194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0  2   3</a:t>
            </a:r>
          </a:p>
        </p:txBody>
      </p:sp>
      <p:sp>
        <p:nvSpPr>
          <p:cNvPr id="93195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3196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197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198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199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200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201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202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203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0  2   7</a:t>
            </a:r>
          </a:p>
        </p:txBody>
      </p:sp>
      <p:sp>
        <p:nvSpPr>
          <p:cNvPr id="93204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3205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206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07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08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209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210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211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212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0  2   3</a:t>
            </a:r>
          </a:p>
        </p:txBody>
      </p:sp>
      <p:sp>
        <p:nvSpPr>
          <p:cNvPr id="93213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3214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215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16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17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218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219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220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221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0  2   3</a:t>
            </a:r>
          </a:p>
        </p:txBody>
      </p:sp>
      <p:sp>
        <p:nvSpPr>
          <p:cNvPr id="93222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3223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224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25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26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227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228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229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230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0  2   7</a:t>
            </a:r>
          </a:p>
        </p:txBody>
      </p:sp>
      <p:sp>
        <p:nvSpPr>
          <p:cNvPr id="93231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3232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233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2  0   1</a:t>
            </a:r>
          </a:p>
        </p:txBody>
      </p:sp>
      <p:sp>
        <p:nvSpPr>
          <p:cNvPr id="93234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7   1   0</a:t>
            </a:r>
          </a:p>
        </p:txBody>
      </p:sp>
      <p:sp>
        <p:nvSpPr>
          <p:cNvPr id="93235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2  0   1</a:t>
            </a:r>
          </a:p>
        </p:txBody>
      </p:sp>
      <p:sp>
        <p:nvSpPr>
          <p:cNvPr id="93236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3  1   0</a:t>
            </a:r>
          </a:p>
        </p:txBody>
      </p:sp>
      <p:sp>
        <p:nvSpPr>
          <p:cNvPr id="93237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2   0   1</a:t>
            </a:r>
          </a:p>
        </p:txBody>
      </p:sp>
      <p:sp>
        <p:nvSpPr>
          <p:cNvPr id="93238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3  1   0</a:t>
            </a:r>
          </a:p>
        </p:txBody>
      </p:sp>
      <p:sp>
        <p:nvSpPr>
          <p:cNvPr id="93239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2  0   1</a:t>
            </a:r>
          </a:p>
        </p:txBody>
      </p:sp>
      <p:sp>
        <p:nvSpPr>
          <p:cNvPr id="93240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3  1   0</a:t>
            </a:r>
          </a:p>
        </p:txBody>
      </p:sp>
      <p:sp>
        <p:nvSpPr>
          <p:cNvPr id="93241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2  0   1</a:t>
            </a:r>
          </a:p>
        </p:txBody>
      </p:sp>
      <p:sp>
        <p:nvSpPr>
          <p:cNvPr id="93242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3  1   0</a:t>
            </a:r>
          </a:p>
        </p:txBody>
      </p:sp>
      <p:sp>
        <p:nvSpPr>
          <p:cNvPr id="93243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44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45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46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47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48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49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50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51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52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time</a:t>
            </a:r>
          </a:p>
        </p:txBody>
      </p:sp>
      <p:sp>
        <p:nvSpPr>
          <p:cNvPr id="93253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3254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55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56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257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258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259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260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0  2   7</a:t>
            </a:r>
          </a:p>
        </p:txBody>
      </p:sp>
      <p:sp>
        <p:nvSpPr>
          <p:cNvPr id="93261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62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63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64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65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66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67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3268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269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3270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93271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72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73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274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275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276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277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0</a:t>
            </a:r>
          </a:p>
        </p:txBody>
      </p:sp>
      <p:sp>
        <p:nvSpPr>
          <p:cNvPr id="93278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79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80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281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282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283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284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85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86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87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88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89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290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91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292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   y   z</a:t>
            </a:r>
          </a:p>
        </p:txBody>
      </p:sp>
      <p:sp>
        <p:nvSpPr>
          <p:cNvPr id="93293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x</a:t>
            </a:r>
          </a:p>
        </p:txBody>
      </p:sp>
      <p:sp>
        <p:nvSpPr>
          <p:cNvPr id="93294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</a:p>
        </p:txBody>
      </p:sp>
      <p:sp>
        <p:nvSpPr>
          <p:cNvPr id="93295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</a:p>
        </p:txBody>
      </p:sp>
      <p:sp>
        <p:nvSpPr>
          <p:cNvPr id="93296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97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98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</p:txBody>
      </p:sp>
      <p:sp>
        <p:nvSpPr>
          <p:cNvPr id="93299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7</a:t>
            </a:r>
          </a:p>
        </p:txBody>
      </p:sp>
      <p:sp>
        <p:nvSpPr>
          <p:cNvPr id="93300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93301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0</a:t>
            </a:r>
          </a:p>
        </p:txBody>
      </p:sp>
      <p:sp>
        <p:nvSpPr>
          <p:cNvPr id="93302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303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2   0   1</a:t>
            </a:r>
          </a:p>
        </p:txBody>
      </p:sp>
      <p:sp>
        <p:nvSpPr>
          <p:cNvPr id="93304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∞ ∞  ∞</a:t>
            </a:r>
          </a:p>
        </p:txBody>
      </p:sp>
      <p:sp>
        <p:nvSpPr>
          <p:cNvPr id="93305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2   0   1</a:t>
            </a:r>
          </a:p>
        </p:txBody>
      </p:sp>
      <p:sp>
        <p:nvSpPr>
          <p:cNvPr id="93306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7   1   0</a:t>
            </a:r>
          </a:p>
        </p:txBody>
      </p:sp>
      <p:sp>
        <p:nvSpPr>
          <p:cNvPr id="93307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08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09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10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11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12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13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14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time</a:t>
            </a:r>
          </a:p>
        </p:txBody>
      </p:sp>
      <p:grpSp>
        <p:nvGrpSpPr>
          <p:cNvPr id="2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127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grpSp>
          <p:nvGrpSpPr>
            <p:cNvPr id="3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127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34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35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36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37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38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27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1127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4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3363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64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rPr>
                    <a:t>x</a:t>
                  </a:r>
                  <a:endPara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grpSp>
            <p:nvGrpSpPr>
              <p:cNvPr id="5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3355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56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3357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3358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59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grpSp>
              <p:nvGrpSpPr>
                <p:cNvPr id="6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3361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362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3343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1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44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2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3345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7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7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3347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48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3349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3350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93351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grpSp>
              <p:nvGrpSpPr>
                <p:cNvPr id="8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3353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93354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y</a:t>
                    </a:r>
                    <a:endParaRPr kumimoji="0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93316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node x</a:t>
            </a:r>
          </a:p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table</a:t>
            </a:r>
          </a:p>
        </p:txBody>
      </p:sp>
      <p:sp>
        <p:nvSpPr>
          <p:cNvPr id="93317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3318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3319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3320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93321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D</a:t>
            </a:r>
            <a:r>
              <a:rPr kumimoji="0" lang="fr-FR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x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(y) = min{c(x,y) + D</a:t>
            </a:r>
            <a:r>
              <a:rPr kumimoji="0" lang="fr-FR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y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(y), c(x,z) + D</a:t>
            </a:r>
            <a:r>
              <a:rPr kumimoji="0" lang="fr-FR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z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(y)} </a:t>
            </a:r>
            <a:b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</a:b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Times New Roman" charset="0"/>
              </a:rPr>
              <a:t>             = min{2+0 , 7+1} = 2</a:t>
            </a:r>
          </a:p>
        </p:txBody>
      </p:sp>
      <p:sp>
        <p:nvSpPr>
          <p:cNvPr id="93322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23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</a:t>
            </a:r>
            <a:r>
              <a:rPr kumimoji="0" lang="fr-FR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x</a:t>
            </a: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(z) =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min{</a:t>
            </a: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c(x,y) + </a:t>
            </a:r>
            <a:b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</a:b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     D</a:t>
            </a:r>
            <a:r>
              <a:rPr kumimoji="0" lang="fr-FR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y</a:t>
            </a: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(z), c(x,z) + D</a:t>
            </a:r>
            <a:r>
              <a:rPr kumimoji="0" lang="fr-FR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z</a:t>
            </a:r>
            <a:r>
              <a:rPr kumimoji="0" lang="fr-FR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(z)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} </a:t>
            </a: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= min{2+1 , 7+0} = 3</a:t>
            </a:r>
          </a:p>
        </p:txBody>
      </p:sp>
      <p:sp>
        <p:nvSpPr>
          <p:cNvPr id="93324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93325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3</a:t>
            </a:r>
          </a:p>
        </p:txBody>
      </p:sp>
      <p:sp>
        <p:nvSpPr>
          <p:cNvPr id="93326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 </a:t>
            </a:r>
          </a:p>
        </p:txBody>
      </p:sp>
      <p:sp>
        <p:nvSpPr>
          <p:cNvPr id="93327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node y</a:t>
            </a:r>
          </a:p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table</a:t>
            </a:r>
          </a:p>
        </p:txBody>
      </p:sp>
      <p:sp>
        <p:nvSpPr>
          <p:cNvPr id="93328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node z</a:t>
            </a:r>
          </a:p>
          <a:p>
            <a:pPr marL="0" marR="0" lvl="0" indent="0" algn="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table</a:t>
            </a:r>
          </a:p>
        </p:txBody>
      </p:sp>
      <p:sp>
        <p:nvSpPr>
          <p:cNvPr id="93329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cost to</a:t>
            </a:r>
          </a:p>
        </p:txBody>
      </p:sp>
      <p:sp>
        <p:nvSpPr>
          <p:cNvPr id="93330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from</a:t>
            </a:r>
          </a:p>
        </p:txBody>
      </p:sp>
      <p:sp>
        <p:nvSpPr>
          <p:cNvPr id="180" name="日期占位符 17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3071054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60648"/>
            <a:ext cx="8229600" cy="102711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omic Sans MS" pitchFamily="66" charset="0"/>
              </a:rPr>
              <a:t>DV</a:t>
            </a:r>
            <a:r>
              <a:rPr lang="zh-CN" altLang="en-US" sz="4000" dirty="0">
                <a:latin typeface="Comic Sans MS" pitchFamily="66" charset="0"/>
              </a:rPr>
              <a:t>算法</a:t>
            </a:r>
            <a:r>
              <a:rPr lang="en-US" altLang="zh-CN" sz="4000" dirty="0">
                <a:latin typeface="+mj-lt"/>
              </a:rPr>
              <a:t>: why and when update?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557338"/>
            <a:ext cx="8134350" cy="23288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Why update?</a:t>
            </a:r>
          </a:p>
          <a:p>
            <a:pPr eaLnBrk="1" hangingPunct="1">
              <a:defRPr/>
            </a:pPr>
            <a:r>
              <a:rPr lang="zh-CN" altLang="en-US" sz="2800" dirty="0">
                <a:latin typeface="Comic Sans MS" pitchFamily="66" charset="0"/>
              </a:rPr>
              <a:t>链路费用会变化</a:t>
            </a:r>
          </a:p>
          <a:p>
            <a:pPr lvl="1" eaLnBrk="1" hangingPunct="1">
              <a:defRPr/>
            </a:pPr>
            <a:r>
              <a:rPr lang="en-US" altLang="zh-CN" sz="2400" dirty="0">
                <a:latin typeface="Comic Sans MS" pitchFamily="66" charset="0"/>
              </a:rPr>
              <a:t>i.e., RTT </a:t>
            </a:r>
            <a:r>
              <a:rPr lang="zh-CN" altLang="en-US" sz="2400" dirty="0">
                <a:latin typeface="Comic Sans MS" pitchFamily="66" charset="0"/>
              </a:rPr>
              <a:t>不断变化，拥塞情况变化</a:t>
            </a:r>
            <a:endParaRPr lang="en-US" altLang="zh-CN" sz="2400" dirty="0">
              <a:latin typeface="Comic Sans MS" pitchFamily="66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Comic Sans MS" pitchFamily="66" charset="0"/>
              </a:rPr>
              <a:t>链路可能发生故障或恢复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EFE22-77A7-40A4-9602-1ED598592D0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0077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3900" y="4143375"/>
            <a:ext cx="81343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When update?</a:t>
            </a:r>
          </a:p>
          <a:p>
            <a:pPr marL="274320" marR="0" lvl="0" indent="-274320" algn="l" defTabSz="914400" rtl="0" eaLnBrk="1" fontAlgn="base" latinLnBrk="0" hangingPunct="1">
              <a:lnSpc>
                <a:spcPct val="100000"/>
              </a:lnSpc>
              <a:spcBef>
                <a:spcPts val="58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/>
                <a:cs typeface="+mn-cs"/>
              </a:rPr>
              <a:t>如果需要，可周期性探测并更新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/>
              <a:cs typeface="+mn-cs"/>
            </a:endParaRPr>
          </a:p>
          <a:p>
            <a:pPr marL="274320" marR="0" lvl="0" indent="-274320" algn="l" defTabSz="914400" rtl="0" eaLnBrk="1" fontAlgn="base" latinLnBrk="0" hangingPunct="1">
              <a:lnSpc>
                <a:spcPct val="100000"/>
              </a:lnSpc>
              <a:spcBef>
                <a:spcPts val="58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/>
                <a:cs typeface="+mn-cs"/>
              </a:rPr>
              <a:t>根据通知而触发 </a:t>
            </a:r>
          </a:p>
        </p:txBody>
      </p:sp>
    </p:spTree>
    <p:extLst>
      <p:ext uri="{BB962C8B-B14F-4D97-AF65-F5344CB8AC3E}">
        <p14:creationId xmlns:p14="http://schemas.microsoft.com/office/powerpoint/2010/main" val="287394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7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813300" y="685800"/>
          <a:ext cx="404495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位图图像" r:id="rId29" imgW="3638095" imgH="1380952" progId="PBrush">
                  <p:embed/>
                </p:oleObj>
              </mc:Choice>
              <mc:Fallback>
                <p:oleObj name="位图图像" r:id="rId29" imgW="3638095" imgH="1380952" progId="PBrush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685800"/>
                        <a:ext cx="404495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977" name="Group 16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981700" y="4214813"/>
          <a:ext cx="1447800" cy="904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061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E90126-4F62-4ABE-A850-47F8F55A3C5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063" name="Rectangle 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5288" y="609600"/>
            <a:ext cx="4843462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华文行楷" pitchFamily="2" charset="-122"/>
                <a:cs typeface="+mn-cs"/>
              </a:rPr>
              <a:t>DV: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好消息传播迅速</a:t>
            </a:r>
            <a:b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</a:b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2 runs to converge</a:t>
            </a:r>
          </a:p>
        </p:txBody>
      </p:sp>
      <p:graphicFrame>
        <p:nvGraphicFramePr>
          <p:cNvPr id="802820" name="Group 4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928688" y="2743200"/>
          <a:ext cx="1371600" cy="90424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5" name="Text Box 2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00188" y="23574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Via</a:t>
            </a:r>
          </a:p>
        </p:txBody>
      </p:sp>
      <p:graphicFrame>
        <p:nvGraphicFramePr>
          <p:cNvPr id="802842" name="Group 26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2662238" y="2743200"/>
          <a:ext cx="1338262" cy="904240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2862" name="Oval 4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214688" y="3276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aphicFrame>
        <p:nvGraphicFramePr>
          <p:cNvPr id="802863" name="Group 47"/>
          <p:cNvGraphicFramePr>
            <a:graphicFrameLocks noGrp="1"/>
          </p:cNvGraphicFramePr>
          <p:nvPr>
            <p:custDataLst>
              <p:tags r:id="rId11"/>
            </p:custDataLst>
          </p:nvPr>
        </p:nvGraphicFramePr>
        <p:xfrm>
          <a:off x="4333875" y="2743200"/>
          <a:ext cx="1309688" cy="90424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2884" name="Group 68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5934075" y="2743200"/>
          <a:ext cx="1352550" cy="90424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2905" name="Group 89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914400" y="4191000"/>
          <a:ext cx="1447800" cy="904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2926" name="Group 110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2590800" y="4191000"/>
          <a:ext cx="1447800" cy="904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2947" name="Group 131"/>
          <p:cNvGraphicFramePr>
            <a:graphicFrameLocks noGrp="1"/>
          </p:cNvGraphicFramePr>
          <p:nvPr>
            <p:custDataLst>
              <p:tags r:id="rId15"/>
            </p:custDataLst>
          </p:nvPr>
        </p:nvGraphicFramePr>
        <p:xfrm>
          <a:off x="4267200" y="4191000"/>
          <a:ext cx="1447800" cy="904240"/>
        </p:xfrm>
        <a:graphic>
          <a:graphicData uri="http://schemas.openxmlformats.org/drawingml/2006/table">
            <a:tbl>
              <a:tblPr/>
              <a:tblGrid>
                <a:gridCol w="58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2967" name="Oval 15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911080" y="47244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" name="Group 152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00088" y="5181600"/>
            <a:ext cx="7543800" cy="1158875"/>
            <a:chOff x="528" y="3264"/>
            <a:chExt cx="4752" cy="730"/>
          </a:xfrm>
        </p:grpSpPr>
        <p:sp>
          <p:nvSpPr>
            <p:cNvPr id="2146" name="Line 153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528" y="3696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2147" name="Text Box 15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64" y="37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2148" name="Text Box 15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079" y="374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2149" name="Text Box 15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114" y="374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2150" name="Text Box 15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059" y="374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2151" name="Text Box 15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200" y="326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C(X,Y)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Changes</a:t>
              </a:r>
              <a:endParaRPr kumimoji="1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802975" name="Line 15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824288" y="37338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02976" name="Line 16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5538788" y="3657600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" name="墨迹 2"/>
              <p14:cNvContentPartPr/>
              <p14:nvPr>
                <p:custDataLst>
                  <p:tags r:id="rId20"/>
                </p:custDataLst>
              </p14:nvPr>
            </p14:nvContentPartPr>
            <p14:xfrm>
              <a:off x="763560" y="3391920"/>
              <a:ext cx="230400" cy="16376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761040" y="3384720"/>
                <a:ext cx="241920" cy="16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2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0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0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62" grpId="0" animBg="1"/>
      <p:bldP spid="802967" grpId="0" animBg="1"/>
      <p:bldP spid="802975" grpId="0" animBg="1"/>
      <p:bldP spid="8029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72000" y="609600"/>
          <a:ext cx="38766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位图图像" r:id="rId34" imgW="3191320" imgH="1314286" progId="PBrush">
                  <p:embed/>
                </p:oleObj>
              </mc:Choice>
              <mc:Fallback>
                <p:oleObj name="位图图像" r:id="rId34" imgW="3191320" imgH="1314286" progId="PBrush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600"/>
                        <a:ext cx="387667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4070" name="Group 230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041704" y="2525713"/>
          <a:ext cx="1449387" cy="9032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4072" name="Group 23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5289104" y="3886200"/>
          <a:ext cx="14478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3085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0DD8EB-A873-480A-BD7C-EB93E6B87BD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087" name="Rectangle 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8312" y="476250"/>
            <a:ext cx="43656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DV: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坏消息传播慢</a:t>
            </a:r>
            <a:b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46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runs to converge</a:t>
            </a:r>
          </a:p>
        </p:txBody>
      </p:sp>
      <p:graphicFrame>
        <p:nvGraphicFramePr>
          <p:cNvPr id="803844" name="Group 4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236091" y="2514600"/>
          <a:ext cx="1271588" cy="904240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99" name="Text Box 2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4704" y="2133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Via</a:t>
            </a:r>
          </a:p>
        </p:txBody>
      </p:sp>
      <p:graphicFrame>
        <p:nvGraphicFramePr>
          <p:cNvPr id="804076" name="Group 236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1707704" y="2514600"/>
          <a:ext cx="1514475" cy="882015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3886" name="Oval 4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277616" y="3000375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graphicFrame>
        <p:nvGraphicFramePr>
          <p:cNvPr id="803887" name="Group 47"/>
          <p:cNvGraphicFramePr>
            <a:graphicFrameLocks noGrp="1"/>
          </p:cNvGraphicFramePr>
          <p:nvPr>
            <p:custDataLst>
              <p:tags r:id="rId12"/>
            </p:custDataLst>
          </p:nvPr>
        </p:nvGraphicFramePr>
        <p:xfrm>
          <a:off x="3507929" y="2503488"/>
          <a:ext cx="1371600" cy="904240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4075" name="Group 235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107504" y="3962400"/>
          <a:ext cx="1447800" cy="904240"/>
        </p:xfrm>
        <a:graphic>
          <a:graphicData uri="http://schemas.openxmlformats.org/drawingml/2006/table">
            <a:tbl>
              <a:tblPr/>
              <a:tblGrid>
                <a:gridCol w="588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4077" name="Group 237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1707704" y="3962400"/>
          <a:ext cx="1524000" cy="904240"/>
        </p:xfrm>
        <a:graphic>
          <a:graphicData uri="http://schemas.openxmlformats.org/drawingml/2006/table">
            <a:tbl>
              <a:tblPr/>
              <a:tblGrid>
                <a:gridCol w="48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4073" name="Group 233"/>
          <p:cNvGraphicFramePr>
            <a:graphicFrameLocks noGrp="1"/>
          </p:cNvGraphicFramePr>
          <p:nvPr>
            <p:custDataLst>
              <p:tags r:id="rId15"/>
            </p:custDataLst>
          </p:nvPr>
        </p:nvGraphicFramePr>
        <p:xfrm>
          <a:off x="3498404" y="3962400"/>
          <a:ext cx="1447800" cy="9042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3971" name="Oval 13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106292" y="448816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" name="Group 132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268560" y="5078437"/>
            <a:ext cx="7543800" cy="1158875"/>
            <a:chOff x="528" y="3264"/>
            <a:chExt cx="4752" cy="730"/>
          </a:xfrm>
        </p:grpSpPr>
        <p:sp>
          <p:nvSpPr>
            <p:cNvPr id="3196" name="Line 133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528" y="3696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3197" name="Text Box 134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64" y="37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0</a:t>
              </a:r>
            </a:p>
          </p:txBody>
        </p:sp>
        <p:sp>
          <p:nvSpPr>
            <p:cNvPr id="3198" name="Text Box 13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25" y="374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3199" name="Text Box 136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76" y="374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3200" name="Text Box 13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987" y="374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3</a:t>
              </a:r>
            </a:p>
          </p:txBody>
        </p:sp>
        <p:sp>
          <p:nvSpPr>
            <p:cNvPr id="3201" name="Text Box 138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200" y="326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C(X,Y)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Changes</a:t>
              </a:r>
              <a:endParaRPr kumimoji="1" lang="en-US" altLang="zh-CN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803979" name="Line 13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079304" y="3500438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03980" name="Line 14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 flipV="1">
            <a:off x="4903341" y="3417888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04001" name="Oval 16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78500" y="30480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aphicFrame>
        <p:nvGraphicFramePr>
          <p:cNvPr id="804079" name="Group 239"/>
          <p:cNvGraphicFramePr>
            <a:graphicFrameLocks noGrp="1"/>
          </p:cNvGraphicFramePr>
          <p:nvPr>
            <p:custDataLst>
              <p:tags r:id="rId21"/>
            </p:custDataLst>
          </p:nvPr>
        </p:nvGraphicFramePr>
        <p:xfrm>
          <a:off x="7079804" y="3881438"/>
          <a:ext cx="1500187" cy="904240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4078" name="Group 238"/>
          <p:cNvGraphicFramePr>
            <a:graphicFrameLocks noGrp="1"/>
          </p:cNvGraphicFramePr>
          <p:nvPr>
            <p:custDataLst>
              <p:tags r:id="rId22"/>
            </p:custDataLst>
          </p:nvPr>
        </p:nvGraphicFramePr>
        <p:xfrm>
          <a:off x="5289104" y="2525713"/>
          <a:ext cx="1524000" cy="9042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4043" name="Line 203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6651179" y="3500438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04044" name="Line 20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V="1">
            <a:off x="8260904" y="3357563"/>
            <a:ext cx="53340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804002" name="Oval 162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7634684" y="4419600"/>
            <a:ext cx="381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52320" y="4881354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直到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(x)=51,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D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z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(x)=50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9952" y="5013176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出现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选路环路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Loop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73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0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0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0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0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0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0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0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0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0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0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86" grpId="0" animBg="1" autoUpdateAnimBg="0"/>
      <p:bldP spid="803971" grpId="0" animBg="1"/>
      <p:bldP spid="803979" grpId="0" animBg="1"/>
      <p:bldP spid="803980" grpId="0" animBg="1"/>
      <p:bldP spid="804001" grpId="0" animBg="1"/>
      <p:bldP spid="804043" grpId="0" animBg="1"/>
      <p:bldP spid="804044" grpId="0" animBg="1"/>
      <p:bldP spid="804002" grpId="0" animBg="1"/>
      <p:bldP spid="32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4099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BDEA00-4C66-4C39-B2BD-0CDDC494341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642938" y="2643188"/>
            <a:ext cx="788950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增加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毒性逆转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毒性返路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Poisoned reverse: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如果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Z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通过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选路到达目的地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X 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Z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告诉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Y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(Z’s)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的距离为无穷大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这样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将不会再通过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选路到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，从而避免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选路环路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能完全解决无穷计数问题吗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?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涉及到三个以上节点形成的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循环路由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将无法用毒性逆转技术探测到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sp>
        <p:nvSpPr>
          <p:cNvPr id="4102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8313" y="476250"/>
            <a:ext cx="66040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DV: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链路费用改变</a:t>
            </a:r>
            <a:b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</a:b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572000" y="609600"/>
          <a:ext cx="387667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位图图像" r:id="rId9" imgW="3191320" imgH="1314286" progId="PBrush">
                  <p:embed/>
                </p:oleObj>
              </mc:Choice>
              <mc:Fallback>
                <p:oleObj name="位图图像" r:id="rId9" imgW="3191320" imgH="1314286" progId="PBrush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600"/>
                        <a:ext cx="3876675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72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89831"/>
            <a:ext cx="8229600" cy="878929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Comic Sans MS" pitchFamily="66" charset="0"/>
              </a:rPr>
              <a:t>比较</a:t>
            </a:r>
            <a:r>
              <a:rPr lang="en-US" altLang="zh-CN" sz="4000" dirty="0">
                <a:latin typeface="Comic Sans MS" pitchFamily="66" charset="0"/>
              </a:rPr>
              <a:t>: DV </a:t>
            </a:r>
            <a:r>
              <a:rPr lang="en-US" altLang="zh-CN" sz="4000" dirty="0" err="1">
                <a:latin typeface="Comic Sans MS" pitchFamily="66" charset="0"/>
              </a:rPr>
              <a:t>vs</a:t>
            </a:r>
            <a:r>
              <a:rPr lang="en-US" altLang="zh-CN" sz="4000" dirty="0">
                <a:latin typeface="Comic Sans MS" pitchFamily="66" charset="0"/>
              </a:rPr>
              <a:t> LS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DV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算法中，每个节点仅和它直接相连的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邻居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通话，但告诉它们它所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学习到的任何信息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节点的距离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LS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算法中，每个节点与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其它节点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通话，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广播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整个网络的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拓扑结构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链路费用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各节点的相邻节点及链路费用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E13E7-929D-4D71-95F6-AD507E16A9B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34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7"/>
            <a:ext cx="8229600" cy="936104"/>
          </a:xfrm>
        </p:spPr>
        <p:txBody>
          <a:bodyPr/>
          <a:lstStyle/>
          <a:p>
            <a:r>
              <a:rPr lang="zh-CN" altLang="en-US" sz="4000" dirty="0">
                <a:latin typeface="Comic Sans MS" pitchFamily="66" charset="0"/>
              </a:rPr>
              <a:t>比较</a:t>
            </a:r>
            <a:r>
              <a:rPr lang="en-US" altLang="zh-CN" sz="4000" dirty="0">
                <a:latin typeface="Comic Sans MS" pitchFamily="66" charset="0"/>
              </a:rPr>
              <a:t>: DV </a:t>
            </a:r>
            <a:r>
              <a:rPr lang="en-US" altLang="zh-CN" sz="4000" dirty="0" err="1">
                <a:latin typeface="Comic Sans MS" pitchFamily="66" charset="0"/>
              </a:rPr>
              <a:t>vs</a:t>
            </a:r>
            <a:r>
              <a:rPr lang="en-US" altLang="zh-CN" sz="4000" dirty="0">
                <a:latin typeface="Comic Sans MS" pitchFamily="66" charset="0"/>
              </a:rPr>
              <a:t> LS (</a:t>
            </a:r>
            <a:r>
              <a:rPr lang="zh-CN" altLang="en-US" sz="4000" dirty="0">
                <a:latin typeface="Comic Sans MS" pitchFamily="66" charset="0"/>
              </a:rPr>
              <a:t>续</a:t>
            </a:r>
            <a:r>
              <a:rPr lang="en-US" altLang="zh-CN" sz="4000" dirty="0">
                <a:latin typeface="Comic Sans MS" pitchFamily="66" charset="0"/>
              </a:rPr>
              <a:t>)</a:t>
            </a:r>
            <a:endParaRPr lang="zh-CN" altLang="en-US" sz="4000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Font typeface="ZapfDingbats" pitchFamily="8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mic Sans MS" pitchFamily="66" charset="0"/>
              </a:rPr>
              <a:t>收敛速度</a:t>
            </a:r>
            <a:endParaRPr lang="en-US" altLang="zh-CN" sz="2400" dirty="0">
              <a:latin typeface="Comic Sans MS" pitchFamily="66" charset="0"/>
            </a:endParaRPr>
          </a:p>
          <a:p>
            <a:pPr>
              <a:defRPr/>
            </a:pPr>
            <a:r>
              <a:rPr lang="en-US" altLang="zh-CN" sz="2000" u="sng" dirty="0">
                <a:solidFill>
                  <a:srgbClr val="FF0000"/>
                </a:solidFill>
                <a:latin typeface="Comic Sans MS" pitchFamily="66" charset="0"/>
              </a:rPr>
              <a:t>LS:</a:t>
            </a:r>
            <a:r>
              <a:rPr lang="en-US" altLang="zh-CN" sz="2000" dirty="0">
                <a:latin typeface="Comic Sans MS" pitchFamily="66" charset="0"/>
              </a:rPr>
              <a:t> O(n</a:t>
            </a:r>
            <a:r>
              <a:rPr lang="en-US" altLang="zh-CN" sz="2000" baseline="30000" dirty="0">
                <a:latin typeface="Comic Sans MS" pitchFamily="66" charset="0"/>
              </a:rPr>
              <a:t>2</a:t>
            </a:r>
            <a:r>
              <a:rPr lang="en-US" altLang="zh-CN" sz="2000" dirty="0">
                <a:latin typeface="Comic Sans MS" pitchFamily="66" charset="0"/>
              </a:rPr>
              <a:t>) </a:t>
            </a:r>
            <a:r>
              <a:rPr lang="zh-CN" altLang="en-US" sz="2000" dirty="0">
                <a:latin typeface="Comic Sans MS" pitchFamily="66" charset="0"/>
              </a:rPr>
              <a:t>算法需要</a:t>
            </a:r>
            <a:r>
              <a:rPr lang="en-US" altLang="zh-CN" sz="2000" dirty="0">
                <a:latin typeface="Comic Sans MS" pitchFamily="66" charset="0"/>
              </a:rPr>
              <a:t> O(</a:t>
            </a:r>
            <a:r>
              <a:rPr lang="en-US" altLang="zh-CN" sz="2000" dirty="0" err="1">
                <a:latin typeface="Comic Sans MS" pitchFamily="66" charset="0"/>
              </a:rPr>
              <a:t>n|E</a:t>
            </a:r>
            <a:r>
              <a:rPr lang="en-US" altLang="zh-CN" sz="2000" dirty="0">
                <a:latin typeface="Comic Sans MS" pitchFamily="66" charset="0"/>
              </a:rPr>
              <a:t>|) </a:t>
            </a:r>
            <a:r>
              <a:rPr lang="zh-CN" altLang="en-US" sz="2000" dirty="0">
                <a:latin typeface="Comic Sans MS" pitchFamily="66" charset="0"/>
              </a:rPr>
              <a:t>报文</a:t>
            </a:r>
            <a:endParaRPr lang="en-US" altLang="zh-CN" sz="2000" dirty="0">
              <a:latin typeface="Comic Sans MS" pitchFamily="66" charset="0"/>
            </a:endParaRPr>
          </a:p>
          <a:p>
            <a:pPr lvl="1">
              <a:defRPr/>
            </a:pPr>
            <a:r>
              <a:rPr lang="zh-CN" altLang="en-US" sz="2000" dirty="0">
                <a:latin typeface="Comic Sans MS" pitchFamily="66" charset="0"/>
              </a:rPr>
              <a:t>每个源节点需</a:t>
            </a:r>
            <a:r>
              <a:rPr lang="en-US" altLang="zh-CN" sz="2000" dirty="0">
                <a:latin typeface="Comic Sans MS" pitchFamily="66" charset="0"/>
              </a:rPr>
              <a:t>n</a:t>
            </a:r>
            <a:r>
              <a:rPr lang="zh-CN" altLang="en-US" sz="2000" dirty="0">
                <a:latin typeface="Comic Sans MS" pitchFamily="66" charset="0"/>
              </a:rPr>
              <a:t>次迭代</a:t>
            </a:r>
            <a:r>
              <a:rPr lang="en-US" altLang="zh-CN" sz="2000" dirty="0">
                <a:latin typeface="Comic Sans MS" pitchFamily="66" charset="0"/>
              </a:rPr>
              <a:t>(n</a:t>
            </a:r>
            <a:r>
              <a:rPr lang="zh-CN" altLang="en-US" sz="2000" dirty="0">
                <a:latin typeface="Comic Sans MS" pitchFamily="66" charset="0"/>
              </a:rPr>
              <a:t>为网络中除源节点外的节点数量</a:t>
            </a:r>
            <a:r>
              <a:rPr lang="en-US" altLang="zh-CN" sz="2000" dirty="0">
                <a:latin typeface="Comic Sans MS" pitchFamily="66" charset="0"/>
              </a:rPr>
              <a:t>)</a:t>
            </a:r>
          </a:p>
          <a:p>
            <a:pPr lvl="1">
              <a:defRPr/>
            </a:pPr>
            <a:r>
              <a:rPr lang="zh-CN" altLang="en-US" sz="2000" dirty="0">
                <a:latin typeface="Comic Sans MS" pitchFamily="66" charset="0"/>
              </a:rPr>
              <a:t>当链路状态发生变化时，可能会振荡</a:t>
            </a:r>
            <a:endParaRPr lang="en-US" altLang="zh-CN" sz="1800" dirty="0">
              <a:latin typeface="Comic Sans MS" pitchFamily="66" charset="0"/>
            </a:endParaRPr>
          </a:p>
          <a:p>
            <a:pPr>
              <a:defRPr/>
            </a:pPr>
            <a:r>
              <a:rPr lang="en-US" altLang="zh-CN" sz="2000" u="sng" dirty="0">
                <a:solidFill>
                  <a:srgbClr val="FF0000"/>
                </a:solidFill>
                <a:latin typeface="Comic Sans MS" pitchFamily="66" charset="0"/>
              </a:rPr>
              <a:t>DV</a:t>
            </a:r>
            <a:r>
              <a:rPr lang="en-US" altLang="zh-CN" sz="2000" dirty="0">
                <a:latin typeface="Comic Sans MS" pitchFamily="66" charset="0"/>
              </a:rPr>
              <a:t>: </a:t>
            </a:r>
            <a:r>
              <a:rPr lang="zh-CN" altLang="en-US" sz="2000" dirty="0">
                <a:latin typeface="Comic Sans MS" pitchFamily="66" charset="0"/>
              </a:rPr>
              <a:t>收敛时间变化</a:t>
            </a:r>
            <a:endParaRPr lang="en-US" altLang="zh-CN" sz="2000" dirty="0">
              <a:latin typeface="Comic Sans MS" pitchFamily="66" charset="0"/>
            </a:endParaRPr>
          </a:p>
          <a:p>
            <a:pPr lvl="1">
              <a:defRPr/>
            </a:pPr>
            <a:r>
              <a:rPr lang="zh-CN" altLang="en-US" sz="2000" dirty="0">
                <a:latin typeface="Comic Sans MS" pitchFamily="66" charset="0"/>
              </a:rPr>
              <a:t>可能会导致循环路由</a:t>
            </a:r>
            <a:r>
              <a:rPr lang="en-US" altLang="zh-CN" sz="2000" dirty="0">
                <a:latin typeface="Comic Sans MS" pitchFamily="66" charset="0"/>
              </a:rPr>
              <a:t> routing loops</a:t>
            </a:r>
          </a:p>
          <a:p>
            <a:pPr lvl="1">
              <a:defRPr/>
            </a:pPr>
            <a:r>
              <a:rPr lang="zh-CN" altLang="en-US" sz="2000" dirty="0">
                <a:latin typeface="Comic Sans MS" pitchFamily="66" charset="0"/>
              </a:rPr>
              <a:t>无穷计数问题 </a:t>
            </a:r>
            <a:r>
              <a:rPr lang="en-US" altLang="zh-CN" sz="2000" dirty="0">
                <a:latin typeface="Comic Sans MS" pitchFamily="66" charset="0"/>
              </a:rPr>
              <a:t>count-to-infinity problem</a:t>
            </a:r>
            <a:endParaRPr lang="en-US" altLang="zh-CN" sz="1800" dirty="0">
              <a:latin typeface="Comic Sans MS" pitchFamily="66" charset="0"/>
            </a:endParaRPr>
          </a:p>
          <a:p>
            <a:pPr>
              <a:buFont typeface="ZapfDingbats" pitchFamily="8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latin typeface="Comic Sans MS" pitchFamily="66" charset="0"/>
              </a:rPr>
              <a:t>鲁棒性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zh-CN" altLang="en-US" sz="2400" dirty="0">
                <a:latin typeface="Comic Sans MS" pitchFamily="66" charset="0"/>
              </a:rPr>
              <a:t>当路由器故障时的表现</a:t>
            </a:r>
            <a:r>
              <a:rPr lang="en-US" altLang="zh-CN" sz="2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altLang="zh-CN" sz="2000" u="sng" dirty="0">
                <a:solidFill>
                  <a:srgbClr val="FF0000"/>
                </a:solidFill>
                <a:latin typeface="Comic Sans MS" pitchFamily="66" charset="0"/>
              </a:rPr>
              <a:t>LS:</a:t>
            </a:r>
            <a:r>
              <a:rPr lang="en-US" altLang="zh-CN" sz="2000" dirty="0">
                <a:latin typeface="Comic Sans MS" pitchFamily="66" charset="0"/>
              </a:rPr>
              <a:t> </a:t>
            </a:r>
          </a:p>
          <a:p>
            <a:pPr lvl="1">
              <a:defRPr/>
            </a:pPr>
            <a:r>
              <a:rPr lang="zh-CN" altLang="en-US" sz="2000" dirty="0">
                <a:latin typeface="Comic Sans MS" pitchFamily="66" charset="0"/>
              </a:rPr>
              <a:t>节点会通告</a:t>
            </a:r>
            <a:r>
              <a:rPr lang="en-US" altLang="zh-CN" sz="2000" dirty="0">
                <a:latin typeface="Comic Sans MS" pitchFamily="66" charset="0"/>
              </a:rPr>
              <a:t> advertise </a:t>
            </a:r>
            <a:r>
              <a:rPr lang="zh-CN" altLang="en-US" sz="2000" dirty="0">
                <a:latin typeface="Comic Sans MS" pitchFamily="66" charset="0"/>
              </a:rPr>
              <a:t>不正确的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链路</a:t>
            </a:r>
            <a:r>
              <a:rPr lang="zh-CN" altLang="en-US" sz="2000" dirty="0">
                <a:latin typeface="Comic Sans MS" pitchFamily="66" charset="0"/>
              </a:rPr>
              <a:t>费用</a:t>
            </a:r>
            <a:endParaRPr lang="en-US" altLang="zh-CN" sz="2000" dirty="0">
              <a:latin typeface="Comic Sans MS" pitchFamily="66" charset="0"/>
            </a:endParaRPr>
          </a:p>
          <a:p>
            <a:pPr lvl="1">
              <a:defRPr/>
            </a:pPr>
            <a:r>
              <a:rPr lang="zh-CN" altLang="en-US" sz="2000" dirty="0">
                <a:latin typeface="Comic Sans MS" pitchFamily="66" charset="0"/>
              </a:rPr>
              <a:t>每个节点自行计算它自己的路由表，相互之间分离，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</a:rPr>
              <a:t>更鲁棒</a:t>
            </a:r>
            <a:endParaRPr lang="en-US" altLang="zh-CN" sz="2000" dirty="0">
              <a:solidFill>
                <a:srgbClr val="C00000"/>
              </a:solidFill>
              <a:latin typeface="Comic Sans MS" pitchFamily="66" charset="0"/>
            </a:endParaRPr>
          </a:p>
          <a:p>
            <a:pPr>
              <a:defRPr/>
            </a:pPr>
            <a:r>
              <a:rPr lang="en-US" altLang="zh-CN" sz="2000" u="sng" dirty="0">
                <a:solidFill>
                  <a:srgbClr val="FF0000"/>
                </a:solidFill>
                <a:latin typeface="Comic Sans MS" pitchFamily="66" charset="0"/>
              </a:rPr>
              <a:t>DV:</a:t>
            </a:r>
            <a:endParaRPr lang="en-US" altLang="zh-CN" sz="2000" dirty="0">
              <a:latin typeface="Comic Sans MS" pitchFamily="66" charset="0"/>
            </a:endParaRPr>
          </a:p>
          <a:p>
            <a:pPr lvl="1">
              <a:defRPr/>
            </a:pPr>
            <a:r>
              <a:rPr lang="en-US" altLang="zh-CN" sz="2000" dirty="0">
                <a:latin typeface="Comic Sans MS" pitchFamily="66" charset="0"/>
              </a:rPr>
              <a:t>DV </a:t>
            </a:r>
            <a:r>
              <a:rPr lang="zh-CN" altLang="en-US" sz="2000" dirty="0">
                <a:latin typeface="Comic Sans MS" pitchFamily="66" charset="0"/>
              </a:rPr>
              <a:t>节点会通告不正确的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路径</a:t>
            </a:r>
            <a:r>
              <a:rPr lang="zh-CN" altLang="en-US" sz="2000" dirty="0">
                <a:latin typeface="Comic Sans MS" pitchFamily="66" charset="0"/>
              </a:rPr>
              <a:t>费用并可能引导错误的选路信息</a:t>
            </a:r>
            <a:endParaRPr lang="en-US" altLang="zh-CN" sz="2000" dirty="0">
              <a:latin typeface="Comic Sans MS" pitchFamily="66" charset="0"/>
            </a:endParaRPr>
          </a:p>
          <a:p>
            <a:pPr lvl="1">
              <a:defRPr/>
            </a:pPr>
            <a:r>
              <a:rPr lang="zh-CN" altLang="en-US" sz="2000" dirty="0">
                <a:latin typeface="Comic Sans MS" pitchFamily="66" charset="0"/>
              </a:rPr>
              <a:t>每个节点的路由表会被其他节点所用 </a:t>
            </a:r>
            <a:r>
              <a:rPr lang="en-US" altLang="zh-CN" sz="2000" dirty="0">
                <a:latin typeface="Comic Sans MS" pitchFamily="66" charset="0"/>
              </a:rPr>
              <a:t>– </a:t>
            </a:r>
            <a:r>
              <a:rPr lang="zh-CN" altLang="en-US" sz="2000" dirty="0">
                <a:latin typeface="Comic Sans MS" pitchFamily="66" charset="0"/>
              </a:rPr>
              <a:t>错误会在网络中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</a:rPr>
              <a:t>传播扩散</a:t>
            </a:r>
            <a:endParaRPr lang="zh-CN" alt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A499D-7CFC-414E-AB79-65B0AEB91DA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6021288"/>
            <a:ext cx="597666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这两种算法各有优缺点，在因特网中都得了应用</a:t>
            </a:r>
          </a:p>
        </p:txBody>
      </p:sp>
    </p:spTree>
    <p:extLst>
      <p:ext uri="{BB962C8B-B14F-4D97-AF65-F5344CB8AC3E}">
        <p14:creationId xmlns:p14="http://schemas.microsoft.com/office/powerpoint/2010/main" val="33038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网络层功能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fld id="{157D1AFD-9678-4C9B-8DDF-A9B330E84505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44774" y="2287248"/>
            <a:ext cx="4184626" cy="113383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zh-CN" altLang="en-US" sz="2400" kern="0" dirty="0">
                <a:solidFill>
                  <a:srgbClr val="000099"/>
                </a:solidFill>
                <a:latin typeface="+mn-ea"/>
                <a:ea typeface="+mn-ea"/>
              </a:rPr>
              <a:t>转发</a:t>
            </a:r>
            <a:r>
              <a:rPr lang="en-US" sz="2400" kern="0" dirty="0">
                <a:solidFill>
                  <a:srgbClr val="000099"/>
                </a:solidFill>
                <a:latin typeface="+mn-ea"/>
                <a:ea typeface="+mn-ea"/>
              </a:rPr>
              <a:t>:</a:t>
            </a:r>
            <a:r>
              <a:rPr lang="zh-CN" altLang="en-US" sz="2400" kern="0" dirty="0">
                <a:latin typeface="+mn-ea"/>
                <a:ea typeface="+mn-ea"/>
              </a:rPr>
              <a:t>将数据包从路由器的输入移动到适当的路由器输出</a:t>
            </a:r>
            <a:endParaRPr lang="en-US" altLang="ja-JP" sz="2400" kern="0" dirty="0">
              <a:latin typeface="+mn-ea"/>
              <a:ea typeface="+mn-ea"/>
            </a:endParaRPr>
          </a:p>
          <a:p>
            <a:pPr>
              <a:buFont typeface="Wingdings" charset="0"/>
              <a:buNone/>
              <a:defRPr/>
            </a:pPr>
            <a:endParaRPr lang="en-US" kern="0" dirty="0">
              <a:latin typeface="Gill Sans MT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56405" y="2448739"/>
            <a:ext cx="2888003" cy="63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200" dirty="0">
                <a:solidFill>
                  <a:srgbClr val="000090"/>
                </a:solidFill>
                <a:latin typeface="+mn-ea"/>
                <a:ea typeface="+mn-ea"/>
              </a:rPr>
              <a:t>数据平面</a:t>
            </a:r>
            <a:endParaRPr lang="en-US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56405" y="3681283"/>
            <a:ext cx="3293068" cy="59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zh-CN" altLang="en-US" sz="3200" dirty="0">
                <a:solidFill>
                  <a:srgbClr val="000099"/>
                </a:solidFill>
                <a:latin typeface="+mn-ea"/>
                <a:ea typeface="+mn-ea"/>
              </a:rPr>
              <a:t>控制平面</a:t>
            </a:r>
            <a:endParaRPr lang="en-US" sz="24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0" hangingPunct="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400" dirty="0">
              <a:solidFill>
                <a:srgbClr val="000000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44774" y="4531934"/>
            <a:ext cx="515076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CC0000"/>
                </a:solidFill>
                <a:latin typeface="+mn-ea"/>
                <a:ea typeface="+mn-ea"/>
                <a:cs typeface="Gill Sans MT"/>
              </a:rPr>
              <a:t>构建网络控制平面的两种方法</a:t>
            </a:r>
            <a:r>
              <a:rPr lang="en-US" sz="2800" dirty="0">
                <a:solidFill>
                  <a:srgbClr val="CC0000"/>
                </a:solidFill>
                <a:latin typeface="+mn-ea"/>
                <a:ea typeface="+mn-ea"/>
                <a:cs typeface="Gill Sans MT"/>
              </a:rPr>
              <a:t>:</a:t>
            </a:r>
          </a:p>
          <a:p>
            <a:pPr marL="346075" indent="-346075" eaLnBrk="0" hangingPunct="0">
              <a:buClr>
                <a:srgbClr val="000090"/>
              </a:buClr>
              <a:buFont typeface="Wingdings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Gill Sans MT"/>
              </a:rPr>
              <a:t>每个路由器独自控制（传统）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Gill Sans MT"/>
            </a:endParaRPr>
          </a:p>
          <a:p>
            <a:pPr marL="346075" indent="-346075" eaLnBrk="0" hangingPunct="0">
              <a:buClr>
                <a:srgbClr val="000090"/>
              </a:buClr>
              <a:buFont typeface="Wingdings" charset="2"/>
              <a:buChar char="§"/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Gill Sans MT"/>
              </a:rPr>
              <a:t>逻辑集中控制（软件定义的网络）</a:t>
            </a:r>
            <a:endParaRPr lang="en-US" sz="2400" dirty="0">
              <a:solidFill>
                <a:srgbClr val="000000"/>
              </a:solidFill>
              <a:latin typeface="+mn-ea"/>
              <a:ea typeface="+mn-ea"/>
              <a:cs typeface="Gill Sans M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4774" y="1700808"/>
            <a:ext cx="6410608" cy="57900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回忆</a:t>
            </a:r>
            <a:r>
              <a:rPr lang="en-US" dirty="0">
                <a:solidFill>
                  <a:srgbClr val="CC0000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solidFill>
                  <a:srgbClr val="CC0000"/>
                </a:solidFill>
                <a:latin typeface="+mn-ea"/>
                <a:ea typeface="+mn-ea"/>
              </a:rPr>
              <a:t>网络层的两个功能</a:t>
            </a:r>
            <a:r>
              <a:rPr lang="en-US" dirty="0">
                <a:solidFill>
                  <a:srgbClr val="CC0000"/>
                </a:solidFill>
                <a:latin typeface="+mn-ea"/>
                <a:ea typeface="+mn-ea"/>
              </a:rPr>
              <a:t>:</a:t>
            </a:r>
            <a:endParaRPr 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44774" y="3628503"/>
            <a:ext cx="4184626" cy="69601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zh-CN" altLang="en-US" sz="2400" dirty="0">
                <a:solidFill>
                  <a:srgbClr val="000099"/>
                </a:solidFill>
                <a:latin typeface="+mn-ea"/>
                <a:ea typeface="+mn-ea"/>
              </a:rPr>
              <a:t>路由</a:t>
            </a:r>
            <a:r>
              <a:rPr lang="en-US" sz="2400" dirty="0">
                <a:solidFill>
                  <a:srgbClr val="000099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确定数据包从源到目标的路由</a:t>
            </a:r>
            <a:endParaRPr lang="en-US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5748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16832"/>
            <a:ext cx="8229600" cy="3816424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solidFill>
                  <a:srgbClr val="FFFFFF">
                    <a:lumMod val="85000"/>
                  </a:srgbClr>
                </a:solidFill>
              </a:rPr>
              <a:t>概述</a:t>
            </a:r>
            <a:endParaRPr lang="en-US" altLang="zh-CN" sz="2800" dirty="0">
              <a:solidFill>
                <a:srgbClr val="FFFFFF">
                  <a:lumMod val="85000"/>
                </a:srgbClr>
              </a:solidFill>
            </a:endParaRPr>
          </a:p>
          <a:p>
            <a:pPr lvl="0"/>
            <a:r>
              <a:rPr lang="zh-CN" altLang="en-US" sz="2800" dirty="0">
                <a:solidFill>
                  <a:srgbClr val="FFFFFF">
                    <a:lumMod val="85000"/>
                  </a:srgbClr>
                </a:solidFill>
              </a:rPr>
              <a:t>路由选择算法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因特网中自治系统内部的路由</a:t>
            </a:r>
          </a:p>
          <a:p>
            <a:r>
              <a:rPr lang="en-US" altLang="zh-CN" sz="2800" dirty="0"/>
              <a:t>ISP</a:t>
            </a:r>
            <a:r>
              <a:rPr lang="zh-CN" altLang="en-US" sz="2800" dirty="0"/>
              <a:t>之间的路由选择：</a:t>
            </a:r>
            <a:r>
              <a:rPr lang="en-US" altLang="zh-CN" sz="2800" dirty="0"/>
              <a:t>BGP</a:t>
            </a:r>
          </a:p>
          <a:p>
            <a:r>
              <a:rPr lang="en-US" altLang="zh-CN" sz="2800" dirty="0"/>
              <a:t>SDN</a:t>
            </a:r>
            <a:r>
              <a:rPr lang="zh-CN" altLang="en-US" sz="2800" dirty="0"/>
              <a:t>控制平面</a:t>
            </a:r>
            <a:endParaRPr lang="en-US" altLang="zh-CN" sz="2800" dirty="0"/>
          </a:p>
          <a:p>
            <a:r>
              <a:rPr lang="en-US" altLang="zh-CN" sz="2800" dirty="0"/>
              <a:t>ICMP</a:t>
            </a:r>
            <a:r>
              <a:rPr lang="zh-CN" altLang="en-US" sz="2800" dirty="0"/>
              <a:t>：因特网控制报文协议</a:t>
            </a:r>
            <a:endParaRPr lang="en-US" altLang="zh-CN" sz="2800" dirty="0"/>
          </a:p>
          <a:p>
            <a:r>
              <a:rPr lang="zh-CN" altLang="en-US" sz="2800" dirty="0"/>
              <a:t>网络管理和</a:t>
            </a:r>
            <a:r>
              <a:rPr lang="en-US" altLang="zh-CN" sz="2800" dirty="0"/>
              <a:t>SNMP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57D1AFD-9678-4C9B-8DDF-A9B330E8450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155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18864" y="260648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Comic Sans MS" pitchFamily="66" charset="0"/>
              </a:rPr>
              <a:t>层次选路 </a:t>
            </a:r>
            <a:r>
              <a:rPr lang="en-US" altLang="zh-CN" sz="4000" dirty="0">
                <a:latin typeface="Comic Sans MS" pitchFamily="66" charset="0"/>
              </a:rPr>
              <a:t>Hierarchical Routing</a:t>
            </a:r>
            <a:endParaRPr lang="en-US" altLang="zh-CN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A8A714-0918-4277-817A-665FD614F3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07939" name="Rectangle 3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68313" y="3786188"/>
            <a:ext cx="4143375" cy="2214562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规模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en-US" altLang="zh-CN" sz="2400" dirty="0"/>
              <a:t> 6</a:t>
            </a:r>
            <a:r>
              <a:rPr lang="zh-CN" altLang="en-US" sz="2400" dirty="0"/>
              <a:t>亿个目的节点</a:t>
            </a:r>
          </a:p>
          <a:p>
            <a:pPr eaLnBrk="1" hangingPunct="1"/>
            <a:r>
              <a:rPr lang="zh-CN" altLang="en-US" sz="2400" dirty="0"/>
              <a:t>路由表中不可能存储所有目的地节点</a:t>
            </a:r>
          </a:p>
          <a:p>
            <a:pPr eaLnBrk="1" hangingPunct="1"/>
            <a:r>
              <a:rPr lang="zh-CN" altLang="en-US" sz="2400" dirty="0"/>
              <a:t>路由表信息交换将吞噬链路容量（广播且频繁）</a:t>
            </a:r>
            <a:endParaRPr lang="zh-CN" altLang="en-US" dirty="0"/>
          </a:p>
        </p:txBody>
      </p:sp>
      <p:sp>
        <p:nvSpPr>
          <p:cNvPr id="807940" name="Rectangle 4"/>
          <p:cNvSpPr>
            <a:spLocks noGrp="1" noChangeArrowheads="1"/>
          </p:cNvSpPr>
          <p:nvPr>
            <p:ph sz="quarter" idx="2"/>
            <p:custDataLst>
              <p:tags r:id="rId5"/>
            </p:custDataLst>
          </p:nvPr>
        </p:nvSpPr>
        <p:spPr>
          <a:xfrm>
            <a:off x="4716463" y="3776663"/>
            <a:ext cx="4140200" cy="2152650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Comic Sans MS" pitchFamily="66" charset="0"/>
              </a:rPr>
              <a:t>管理自治</a:t>
            </a:r>
            <a:endParaRPr lang="zh-CN" altLang="en-US" sz="2400" dirty="0">
              <a:latin typeface="Comic Sans MS" pitchFamily="66" charset="0"/>
            </a:endParaRP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Internet = Network of networks</a:t>
            </a:r>
          </a:p>
          <a:p>
            <a:pPr eaLnBrk="1" hangingPunct="1"/>
            <a:r>
              <a:rPr lang="zh-CN" altLang="en-US" sz="2400" dirty="0">
                <a:latin typeface="Comic Sans MS" pitchFamily="66" charset="0"/>
              </a:rPr>
              <a:t>每个网络管理员希望控制在自己网络内的选路，特定的控制策略</a:t>
            </a:r>
          </a:p>
        </p:txBody>
      </p:sp>
      <p:sp>
        <p:nvSpPr>
          <p:cNvPr id="22535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0063" y="1563688"/>
            <a:ext cx="8064500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前面我们的选路研究过于理想化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所有的路由器是相同的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网络是“平的”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85000"/>
              <a:buFont typeface="Wingdings 2" pitchFamily="18" charset="2"/>
              <a:buChar char="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与实践中不相符</a:t>
            </a:r>
          </a:p>
        </p:txBody>
      </p:sp>
    </p:spTree>
    <p:extLst>
      <p:ext uri="{BB962C8B-B14F-4D97-AF65-F5344CB8AC3E}">
        <p14:creationId xmlns:p14="http://schemas.microsoft.com/office/powerpoint/2010/main" val="224783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/>
      <p:bldP spid="8079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9552" y="260648"/>
            <a:ext cx="8064698" cy="1008112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层次选路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A4E6E9-90C5-4A30-8F78-024A65A0547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542925" y="1495424"/>
            <a:ext cx="3810000" cy="481389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Comic Sans MS" pitchFamily="66" charset="0"/>
              </a:rPr>
              <a:t>把路由器聚合成多个区域</a:t>
            </a:r>
            <a:r>
              <a:rPr lang="en-US" altLang="zh-CN" sz="2400" dirty="0">
                <a:latin typeface="Comic Sans MS" pitchFamily="66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 “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autonomous systems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” (AS)</a:t>
            </a:r>
            <a:r>
              <a:rPr lang="zh-CN" altLang="en-US" sz="2400" dirty="0">
                <a:solidFill>
                  <a:srgbClr val="0066FF"/>
                </a:solidFill>
                <a:latin typeface="Comic Sans MS" pitchFamily="66" charset="0"/>
                <a:ea typeface="华文新魏" pitchFamily="2" charset="-122"/>
              </a:rPr>
              <a:t>自治系统</a:t>
            </a:r>
          </a:p>
          <a:p>
            <a:pPr eaLnBrk="1" hangingPunct="1"/>
            <a:r>
              <a:rPr lang="zh-CN" altLang="en-US" sz="2400" dirty="0">
                <a:latin typeface="Comic Sans MS" pitchFamily="66" charset="0"/>
              </a:rPr>
              <a:t>在同一</a:t>
            </a:r>
            <a:r>
              <a:rPr lang="en-US" altLang="zh-CN" sz="2400" dirty="0">
                <a:latin typeface="Comic Sans MS" pitchFamily="66" charset="0"/>
              </a:rPr>
              <a:t>AS</a:t>
            </a:r>
            <a:r>
              <a:rPr lang="zh-CN" altLang="en-US" sz="2400" dirty="0">
                <a:latin typeface="Comic Sans MS" pitchFamily="66" charset="0"/>
              </a:rPr>
              <a:t>中的路由器运行同样的选路协议</a:t>
            </a:r>
          </a:p>
          <a:p>
            <a:pPr lvl="1" eaLnBrk="1" hangingPunct="1"/>
            <a:r>
              <a:rPr lang="zh-CN" altLang="en-US" sz="2000" dirty="0">
                <a:latin typeface="Comic Sans MS" pitchFamily="66" charset="0"/>
              </a:rPr>
              <a:t>“</a:t>
            </a:r>
            <a:r>
              <a:rPr lang="en-US" altLang="zh-CN" sz="2000" dirty="0">
                <a:latin typeface="Comic Sans MS" pitchFamily="66" charset="0"/>
              </a:rPr>
              <a:t>intra-AS” routing protocol</a:t>
            </a:r>
            <a:r>
              <a:rPr lang="zh-CN" altLang="en-US" sz="2000" dirty="0">
                <a:solidFill>
                  <a:srgbClr val="F30701"/>
                </a:solidFill>
                <a:latin typeface="Comic Sans MS" pitchFamily="66" charset="0"/>
              </a:rPr>
              <a:t>自治系统内部选路协议</a:t>
            </a:r>
          </a:p>
          <a:p>
            <a:pPr lvl="1" eaLnBrk="1" hangingPunct="1"/>
            <a:r>
              <a:rPr lang="zh-CN" altLang="en-US" sz="2000" dirty="0">
                <a:latin typeface="Comic Sans MS" pitchFamily="66" charset="0"/>
              </a:rPr>
              <a:t>在不同</a:t>
            </a:r>
            <a:r>
              <a:rPr lang="en-US" altLang="zh-CN" sz="2000" dirty="0">
                <a:latin typeface="Comic Sans MS" pitchFamily="66" charset="0"/>
              </a:rPr>
              <a:t>AS</a:t>
            </a:r>
            <a:r>
              <a:rPr lang="zh-CN" altLang="en-US" sz="2000" dirty="0">
                <a:latin typeface="Comic Sans MS" pitchFamily="66" charset="0"/>
              </a:rPr>
              <a:t>中的路由器可运行不同的 </a:t>
            </a:r>
            <a:r>
              <a:rPr lang="en-US" altLang="zh-CN" sz="2000" dirty="0">
                <a:latin typeface="Comic Sans MS" pitchFamily="66" charset="0"/>
              </a:rPr>
              <a:t>intra-AS </a:t>
            </a:r>
            <a:r>
              <a:rPr lang="zh-CN" altLang="en-US" sz="2000" dirty="0">
                <a:latin typeface="Comic Sans MS" pitchFamily="66" charset="0"/>
              </a:rPr>
              <a:t>选路协议</a:t>
            </a:r>
            <a:endParaRPr lang="en-US" altLang="zh-CN" sz="2000" dirty="0">
              <a:latin typeface="Comic Sans MS" pitchFamily="66" charset="0"/>
            </a:endParaRPr>
          </a:p>
          <a:p>
            <a:r>
              <a:rPr lang="zh-CN" altLang="en-US" sz="2400" dirty="0">
                <a:latin typeface="Comic Sans MS" pitchFamily="66" charset="0"/>
              </a:rPr>
              <a:t>不同</a:t>
            </a:r>
            <a:r>
              <a:rPr lang="en-US" altLang="zh-CN" sz="2400" dirty="0">
                <a:latin typeface="Comic Sans MS" pitchFamily="66" charset="0"/>
              </a:rPr>
              <a:t>AS</a:t>
            </a:r>
            <a:r>
              <a:rPr lang="zh-CN" altLang="en-US" sz="2400" dirty="0">
                <a:latin typeface="Comic Sans MS" pitchFamily="66" charset="0"/>
              </a:rPr>
              <a:t>之间运行</a:t>
            </a:r>
            <a:r>
              <a:rPr lang="zh-CN" altLang="en-US" sz="2400" dirty="0">
                <a:solidFill>
                  <a:srgbClr val="F30701"/>
                </a:solidFill>
                <a:latin typeface="Comic Sans MS" pitchFamily="66" charset="0"/>
              </a:rPr>
              <a:t>自治系统间选路协议</a:t>
            </a:r>
            <a:r>
              <a:rPr lang="zh-CN" altLang="en-US" sz="2400" dirty="0">
                <a:latin typeface="Comic Sans MS" pitchFamily="66" charset="0"/>
              </a:rPr>
              <a:t> </a:t>
            </a:r>
            <a:endParaRPr lang="en-US" altLang="zh-CN" sz="2400" dirty="0">
              <a:latin typeface="Comic Sans MS" pitchFamily="66" charset="0"/>
            </a:endParaRPr>
          </a:p>
        </p:txBody>
      </p:sp>
      <p:sp>
        <p:nvSpPr>
          <p:cNvPr id="29702" name="Rectangle 4"/>
          <p:cNvSpPr>
            <a:spLocks noGrp="1" noChangeArrowheads="1"/>
          </p:cNvSpPr>
          <p:nvPr>
            <p:ph sz="quarter" idx="2"/>
            <p:custDataLst>
              <p:tags r:id="rId5"/>
            </p:custDataLst>
          </p:nvPr>
        </p:nvSpPr>
        <p:spPr>
          <a:xfrm>
            <a:off x="5000625" y="1928813"/>
            <a:ext cx="3581400" cy="380444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000" dirty="0">
                <a:latin typeface="Comic Sans MS" pitchFamily="66" charset="0"/>
              </a:rPr>
              <a:t>AS </a:t>
            </a:r>
            <a:r>
              <a:rPr lang="zh-CN" altLang="en-US" sz="2000" dirty="0">
                <a:latin typeface="Comic Sans MS" pitchFamily="66" charset="0"/>
              </a:rPr>
              <a:t>中的特殊路由器</a:t>
            </a:r>
            <a:endParaRPr lang="en-US" altLang="zh-CN" sz="2000" dirty="0">
              <a:latin typeface="Comic Sans MS" pitchFamily="66" charset="0"/>
            </a:endParaRPr>
          </a:p>
          <a:p>
            <a:pPr eaLnBrk="1" hangingPunct="1"/>
            <a:r>
              <a:rPr lang="zh-CN" altLang="en-US" sz="2000" dirty="0">
                <a:latin typeface="Comic Sans MS" pitchFamily="66" charset="0"/>
              </a:rPr>
              <a:t>与</a:t>
            </a:r>
            <a:r>
              <a:rPr lang="en-US" altLang="zh-CN" sz="2000" dirty="0">
                <a:latin typeface="Comic Sans MS" pitchFamily="66" charset="0"/>
              </a:rPr>
              <a:t>AS</a:t>
            </a:r>
            <a:r>
              <a:rPr lang="zh-CN" altLang="en-US" sz="2000" dirty="0">
                <a:latin typeface="Comic Sans MS" pitchFamily="66" charset="0"/>
              </a:rPr>
              <a:t>中所有其他路由器之间运行</a:t>
            </a:r>
            <a:r>
              <a:rPr lang="en-US" altLang="zh-CN" sz="2000" dirty="0">
                <a:latin typeface="Comic Sans MS" pitchFamily="66" charset="0"/>
              </a:rPr>
              <a:t> intra-AS </a:t>
            </a:r>
            <a:r>
              <a:rPr lang="zh-CN" altLang="en-US" sz="2000" dirty="0">
                <a:latin typeface="Comic Sans MS" pitchFamily="66" charset="0"/>
              </a:rPr>
              <a:t>选路协议</a:t>
            </a:r>
            <a:endParaRPr lang="en-US" altLang="zh-CN" sz="2000" dirty="0">
              <a:latin typeface="Comic Sans MS" pitchFamily="66" charset="0"/>
            </a:endParaRPr>
          </a:p>
          <a:p>
            <a:pPr eaLnBrk="1" hangingPunct="1"/>
            <a:r>
              <a:rPr lang="zh-CN" altLang="en-US" sz="2000" i="1" dirty="0">
                <a:latin typeface="Comic Sans MS" pitchFamily="66" charset="0"/>
              </a:rPr>
              <a:t>同时</a:t>
            </a:r>
            <a:r>
              <a:rPr lang="en-US" altLang="zh-CN" sz="2000" i="1" dirty="0">
                <a:latin typeface="Comic Sans MS" pitchFamily="66" charset="0"/>
              </a:rPr>
              <a:t> </a:t>
            </a:r>
            <a:r>
              <a:rPr lang="zh-CN" altLang="en-US" sz="2000" dirty="0">
                <a:latin typeface="Comic Sans MS" pitchFamily="66" charset="0"/>
              </a:rPr>
              <a:t>负责到</a:t>
            </a:r>
            <a:r>
              <a:rPr lang="en-US" altLang="zh-CN" sz="2000" dirty="0">
                <a:latin typeface="Comic Sans MS" pitchFamily="66" charset="0"/>
              </a:rPr>
              <a:t>AS</a:t>
            </a:r>
            <a:r>
              <a:rPr lang="zh-CN" altLang="en-US" sz="2000" dirty="0">
                <a:latin typeface="Comic Sans MS" pitchFamily="66" charset="0"/>
              </a:rPr>
              <a:t>以外目的地的选路</a:t>
            </a:r>
            <a:endParaRPr lang="en-US" altLang="zh-CN" sz="2000" dirty="0">
              <a:latin typeface="Comic Sans MS" pitchFamily="66" charset="0"/>
            </a:endParaRPr>
          </a:p>
          <a:p>
            <a:pPr lvl="1" eaLnBrk="1" hangingPunct="1"/>
            <a:r>
              <a:rPr lang="zh-CN" altLang="en-US" sz="2000" dirty="0">
                <a:latin typeface="Comic Sans MS" pitchFamily="66" charset="0"/>
              </a:rPr>
              <a:t>与其他的网关路由器之间运行</a:t>
            </a:r>
            <a:r>
              <a:rPr lang="en-US" altLang="zh-CN" sz="2000" dirty="0">
                <a:latin typeface="Comic Sans MS" pitchFamily="66" charset="0"/>
              </a:rPr>
              <a:t> </a:t>
            </a:r>
            <a:r>
              <a:rPr lang="en-US" altLang="zh-CN" sz="2000" i="1" dirty="0">
                <a:latin typeface="Comic Sans MS" pitchFamily="66" charset="0"/>
              </a:rPr>
              <a:t>inter-AS routing</a:t>
            </a:r>
            <a:r>
              <a:rPr lang="en-US" altLang="zh-CN" sz="2000" dirty="0">
                <a:latin typeface="Comic Sans MS" pitchFamily="66" charset="0"/>
              </a:rPr>
              <a:t> protocol </a:t>
            </a:r>
            <a:r>
              <a:rPr lang="zh-CN" altLang="en-US" sz="2000" dirty="0">
                <a:solidFill>
                  <a:srgbClr val="F30701"/>
                </a:solidFill>
                <a:latin typeface="Comic Sans MS" pitchFamily="66" charset="0"/>
              </a:rPr>
              <a:t>自治系统间选路协议</a:t>
            </a:r>
            <a:r>
              <a:rPr lang="zh-CN" altLang="en-US" sz="2000" dirty="0">
                <a:latin typeface="Comic Sans MS" pitchFamily="66" charset="0"/>
              </a:rPr>
              <a:t> </a:t>
            </a: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29703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972050" y="1666875"/>
            <a:ext cx="3676650" cy="363433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grpSp>
        <p:nvGrpSpPr>
          <p:cNvPr id="3" name="Group 6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667375" y="1428750"/>
            <a:ext cx="2419350" cy="461963"/>
            <a:chOff x="1446" y="3779"/>
            <a:chExt cx="1524" cy="291"/>
          </a:xfrm>
        </p:grpSpPr>
        <p:sp>
          <p:nvSpPr>
            <p:cNvPr id="29705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46" y="3846"/>
              <a:ext cx="152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9706" name="Text Box 8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566" y="3779"/>
              <a:ext cx="10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itchFamily="66" charset="0"/>
                  <a:ea typeface="宋体" pitchFamily="2" charset="-122"/>
                  <a:cs typeface="+mn-cs"/>
                </a:rPr>
                <a:t>网关路由器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0032" y="5589240"/>
            <a:ext cx="381642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检查你们自己网络的网关路由器，思考它们是如何选路工作的</a:t>
            </a:r>
          </a:p>
        </p:txBody>
      </p:sp>
    </p:spTree>
    <p:extLst>
      <p:ext uri="{BB962C8B-B14F-4D97-AF65-F5344CB8AC3E}">
        <p14:creationId xmlns:p14="http://schemas.microsoft.com/office/powerpoint/2010/main" val="34919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60648"/>
            <a:ext cx="8229600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400" dirty="0">
                <a:latin typeface="Comic Sans MS" pitchFamily="66" charset="0"/>
              </a:rPr>
              <a:t>互联的自治系统 </a:t>
            </a:r>
            <a:r>
              <a:rPr lang="en-US" altLang="zh-CN" sz="3600" dirty="0">
                <a:latin typeface="Comic Sans MS" pitchFamily="66" charset="0"/>
              </a:rPr>
              <a:t>Interconnected AS’s </a:t>
            </a:r>
          </a:p>
        </p:txBody>
      </p:sp>
      <p:pic>
        <p:nvPicPr>
          <p:cNvPr id="30725" name="Picture 4" descr="kurose_c04f29"/>
          <p:cNvPicPr preferRelativeResize="0">
            <a:picLocks noGrp="1" noChangeAspect="1" noChangeArrowheads="1"/>
          </p:cNvPicPr>
          <p:nvPr>
            <p:ph idx="1"/>
            <p:custDataLst>
              <p:tags r:id="rId2"/>
            </p:custDataLst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2"/>
          <a:stretch/>
        </p:blipFill>
        <p:spPr>
          <a:xfrm>
            <a:off x="628650" y="1556792"/>
            <a:ext cx="8229600" cy="4322738"/>
          </a:xfr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526FD3-F317-427A-ABA2-C8395CD6249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887538" y="1857375"/>
            <a:ext cx="4899025" cy="1077913"/>
            <a:chOff x="1156" y="1344"/>
            <a:chExt cx="3086" cy="679"/>
          </a:xfrm>
        </p:grpSpPr>
        <p:sp>
          <p:nvSpPr>
            <p:cNvPr id="30728" name="Oval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156" y="1344"/>
              <a:ext cx="409" cy="226"/>
            </a:xfrm>
            <a:prstGeom prst="ellipse">
              <a:avLst/>
            </a:prstGeom>
            <a:noFill/>
            <a:ln w="28575" algn="ctr">
              <a:solidFill>
                <a:srgbClr val="F3070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729" name="Oval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336" y="1389"/>
              <a:ext cx="409" cy="226"/>
            </a:xfrm>
            <a:prstGeom prst="ellipse">
              <a:avLst/>
            </a:prstGeom>
            <a:solidFill>
              <a:srgbClr val="CCFFCC">
                <a:alpha val="5294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730" name="Oval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98" y="1797"/>
              <a:ext cx="409" cy="226"/>
            </a:xfrm>
            <a:prstGeom prst="ellipse">
              <a:avLst/>
            </a:prstGeom>
            <a:solidFill>
              <a:srgbClr val="CCFFCC">
                <a:alpha val="5294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731" name="Oval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33" y="1389"/>
              <a:ext cx="409" cy="226"/>
            </a:xfrm>
            <a:prstGeom prst="ellipse">
              <a:avLst/>
            </a:prstGeom>
            <a:solidFill>
              <a:srgbClr val="CCFFCC">
                <a:alpha val="5294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" name="Rectangle 127"/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07504" y="4143375"/>
            <a:ext cx="4929188" cy="142875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转发表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同时由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intra-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inter-AS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选路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算法来配置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Intra-AS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为内部目的节点设置表项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Inter-AS &amp; Intra-AS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为外部目的节点设置表项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5736" y="5517232"/>
            <a:ext cx="47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层次选路有何优点？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67744" y="58790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降低复杂度，层内或层间选路都变简单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  分层管理与维护，部分自治</a:t>
            </a:r>
          </a:p>
        </p:txBody>
      </p:sp>
    </p:spTree>
    <p:extLst>
      <p:ext uri="{BB962C8B-B14F-4D97-AF65-F5344CB8AC3E}">
        <p14:creationId xmlns:p14="http://schemas.microsoft.com/office/powerpoint/2010/main" val="16000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allAtOnce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B7B76C-9E8B-42D2-BC5D-44B486871CC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24871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Inter-AS </a:t>
            </a:r>
            <a:r>
              <a:rPr lang="zh-CN" altLang="en-US" dirty="0">
                <a:cs typeface="+mj-cs"/>
              </a:rPr>
              <a:t>选路任务</a:t>
            </a:r>
            <a:endParaRPr lang="en-US" dirty="0">
              <a:cs typeface="+mj-cs"/>
            </a:endParaRP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444104"/>
            <a:ext cx="3810000" cy="2921000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v"/>
              <a:defRPr/>
            </a:pPr>
            <a:r>
              <a:rPr lang="zh-CN" altLang="en-US" sz="2800" dirty="0">
                <a:cs typeface="+mn-cs"/>
              </a:rPr>
              <a:t>假设</a:t>
            </a:r>
            <a:r>
              <a:rPr lang="en-US" altLang="zh-CN" sz="2800" dirty="0">
                <a:cs typeface="+mn-cs"/>
              </a:rPr>
              <a:t>AS1</a:t>
            </a:r>
            <a:r>
              <a:rPr lang="zh-CN" altLang="en-US" sz="2800" dirty="0">
                <a:cs typeface="+mn-cs"/>
              </a:rPr>
              <a:t>域内的路由器需要把数据报发送到域外地址</a:t>
            </a:r>
            <a:r>
              <a:rPr lang="en-US" sz="2800" dirty="0">
                <a:cs typeface="+mn-cs"/>
              </a:rPr>
              <a:t>:</a:t>
            </a:r>
          </a:p>
          <a:p>
            <a:pPr lvl="1">
              <a:buFont typeface="Wingdings" charset="0"/>
              <a:buChar char="§"/>
              <a:defRPr/>
            </a:pPr>
            <a:r>
              <a:rPr lang="zh-CN" altLang="en-US" sz="2400" dirty="0"/>
              <a:t>该路由器应该将数据报转发给网关路由器，</a:t>
            </a:r>
            <a:r>
              <a:rPr lang="en-US" altLang="zh-CN" sz="2400" dirty="0"/>
              <a:t>1c or 1b</a:t>
            </a:r>
            <a:r>
              <a:rPr lang="en-US" sz="2400" dirty="0"/>
              <a:t>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1411412"/>
            <a:ext cx="3810000" cy="3457748"/>
          </a:xfrm>
        </p:spPr>
        <p:txBody>
          <a:bodyPr>
            <a:normAutofit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AS1</a:t>
            </a:r>
            <a:r>
              <a:rPr lang="zh-CN" altLang="en-US" sz="2400" dirty="0">
                <a:solidFill>
                  <a:srgbClr val="CC0000"/>
                </a:solidFill>
                <a:cs typeface="+mn-cs"/>
              </a:rPr>
              <a:t>域间选路需要做的工作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zh-CN" altLang="en-US" sz="2400" dirty="0"/>
              <a:t>学习哪些目的地址经由</a:t>
            </a:r>
            <a:r>
              <a:rPr lang="en-US" altLang="zh-CN" sz="2400" dirty="0"/>
              <a:t>AS2</a:t>
            </a:r>
            <a:r>
              <a:rPr lang="zh-CN" altLang="en-US" sz="2400" dirty="0"/>
              <a:t>可达，哪些经由</a:t>
            </a:r>
            <a:r>
              <a:rPr lang="en-US" altLang="zh-CN" sz="2400" dirty="0"/>
              <a:t>AS3</a:t>
            </a:r>
            <a:r>
              <a:rPr lang="zh-CN" altLang="en-US" sz="2400" dirty="0"/>
              <a:t>可达？</a:t>
            </a:r>
            <a:endParaRPr lang="en-US" sz="2400" dirty="0">
              <a:cs typeface="+mn-cs"/>
            </a:endParaRP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zh-CN" altLang="en-US" sz="2400" dirty="0">
                <a:cs typeface="+mn-cs"/>
              </a:rPr>
              <a:t>将该可达信息传递给</a:t>
            </a:r>
            <a:r>
              <a:rPr lang="en-US" altLang="zh-CN" sz="2400" dirty="0"/>
              <a:t>AS1</a:t>
            </a:r>
            <a:r>
              <a:rPr lang="zh-CN" altLang="en-US" sz="2400" dirty="0"/>
              <a:t>域内的所有路由器</a:t>
            </a:r>
            <a:endParaRPr lang="en-US" sz="2400" dirty="0"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job of inter-AS routing!</a:t>
            </a:r>
          </a:p>
        </p:txBody>
      </p:sp>
      <p:sp>
        <p:nvSpPr>
          <p:cNvPr id="120838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0839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0840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0841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AS3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AS2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1390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1391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01490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91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92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93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94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95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96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3b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01482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83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84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85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86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01488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89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3c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01476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77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78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79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80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81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101475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3a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208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06 w 1583"/>
                <a:gd name="T1" fmla="*/ 268 h 682"/>
                <a:gd name="T2" fmla="*/ 541 w 1583"/>
                <a:gd name="T3" fmla="*/ 89 h 682"/>
                <a:gd name="T4" fmla="*/ 1045 w 1583"/>
                <a:gd name="T5" fmla="*/ 25 h 682"/>
                <a:gd name="T6" fmla="*/ 1539 w 1583"/>
                <a:gd name="T7" fmla="*/ 232 h 682"/>
                <a:gd name="T8" fmla="*/ 2080 w 1583"/>
                <a:gd name="T9" fmla="*/ 512 h 682"/>
                <a:gd name="T10" fmla="*/ 1693 w 1583"/>
                <a:gd name="T11" fmla="*/ 770 h 682"/>
                <a:gd name="T12" fmla="*/ 918 w 1583"/>
                <a:gd name="T13" fmla="*/ 786 h 682"/>
                <a:gd name="T14" fmla="*/ 119 w 1583"/>
                <a:gd name="T15" fmla="*/ 713 h 682"/>
                <a:gd name="T16" fmla="*/ 206 w 1583"/>
                <a:gd name="T17" fmla="*/ 268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32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AS1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33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34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35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36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37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38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01466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67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68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69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70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9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01472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147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1c</a:t>
                  </a:r>
                </a:p>
              </p:txBody>
            </p:sp>
          </p:grpSp>
        </p:grp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01459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60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61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62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63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64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65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1a</a:t>
                </a:r>
                <a:endPara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01451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52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53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54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55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12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01457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145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1d</a:t>
                  </a:r>
                </a:p>
              </p:txBody>
            </p:sp>
          </p:grpSp>
        </p:grpSp>
        <p:grpSp>
          <p:nvGrpSpPr>
            <p:cNvPr id="13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01443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44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45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446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1447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grpSp>
            <p:nvGrpSpPr>
              <p:cNvPr id="14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01449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101450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pitchFamily="2" charset="-122"/>
                      <a:cs typeface="+mn-cs"/>
                    </a:rPr>
                    <a:t>1b</a:t>
                  </a:r>
                  <a:endPara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5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01424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25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26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27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28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29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30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2a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1397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1398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1399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01400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6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01417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18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19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20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21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22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23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2c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17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01410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11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12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1413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14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15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1416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2b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1403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networks</a:t>
            </a:r>
          </a:p>
        </p:txBody>
      </p:sp>
      <p:sp>
        <p:nvSpPr>
          <p:cNvPr id="120859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1405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networks</a:t>
            </a:r>
          </a:p>
        </p:txBody>
      </p:sp>
      <p:sp>
        <p:nvSpPr>
          <p:cNvPr id="101406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20862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0863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19" name="日期占位符 1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2926704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7210"/>
            <a:ext cx="8229600" cy="971550"/>
          </a:xfrm>
        </p:spPr>
        <p:txBody>
          <a:bodyPr/>
          <a:lstStyle/>
          <a:p>
            <a:r>
              <a:rPr lang="en-US" altLang="zh-CN" dirty="0"/>
              <a:t>Intra-AS</a:t>
            </a:r>
            <a:r>
              <a:rPr lang="zh-CN" altLang="en-US" sz="4000" dirty="0"/>
              <a:t>中的选路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29321"/>
            <a:ext cx="8229600" cy="48079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</a:rPr>
              <a:t>Intra-AS Routing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itchFamily="66" charset="0"/>
              </a:rPr>
              <a:t>又叫做内部网关协议 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Interior Gateway Protocols (IGP)</a:t>
            </a:r>
            <a:endParaRPr lang="en-US" altLang="zh-CN" sz="2400" dirty="0">
              <a:solidFill>
                <a:srgbClr val="CC0000"/>
              </a:solidFill>
              <a:latin typeface="Comic Sans MS" pitchFamily="66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itchFamily="66" charset="0"/>
              </a:rPr>
              <a:t>最常用的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IGP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RIP</a:t>
            </a:r>
            <a:r>
              <a:rPr lang="en-US" altLang="zh-CN" sz="1800" dirty="0">
                <a:latin typeface="Comic Sans MS" pitchFamily="66" charset="0"/>
              </a:rPr>
              <a:t>: Routing Information Protocol </a:t>
            </a:r>
            <a:r>
              <a:rPr lang="zh-CN" altLang="en-US" sz="1800" dirty="0">
                <a:latin typeface="Comic Sans MS" pitchFamily="66" charset="0"/>
              </a:rPr>
              <a:t>选路信息协议 </a:t>
            </a:r>
            <a:r>
              <a:rPr lang="en-US" altLang="zh-CN" sz="1800" dirty="0">
                <a:latin typeface="Comic Sans MS" pitchFamily="66" charset="0"/>
              </a:rPr>
              <a:t>(RFC 1058</a:t>
            </a:r>
            <a:r>
              <a:rPr lang="zh-CN" altLang="en-US" sz="1800" dirty="0">
                <a:latin typeface="Comic Sans MS" pitchFamily="66" charset="0"/>
              </a:rPr>
              <a:t>，</a:t>
            </a:r>
            <a:r>
              <a:rPr lang="en-US" altLang="zh-CN" sz="1800" dirty="0">
                <a:latin typeface="Comic Sans MS" pitchFamily="66" charset="0"/>
              </a:rPr>
              <a:t>2453)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OSPF</a:t>
            </a:r>
            <a:r>
              <a:rPr lang="en-US" altLang="zh-CN" sz="1800" dirty="0">
                <a:latin typeface="Comic Sans MS" pitchFamily="66" charset="0"/>
              </a:rPr>
              <a:t>: Open Shortest Path First </a:t>
            </a:r>
            <a:r>
              <a:rPr lang="zh-CN" altLang="en-US" sz="1800" dirty="0">
                <a:latin typeface="Comic Sans MS" pitchFamily="66" charset="0"/>
              </a:rPr>
              <a:t>开放最短路径优先 </a:t>
            </a:r>
            <a:r>
              <a:rPr lang="en-US" altLang="zh-CN" sz="1800" dirty="0">
                <a:latin typeface="Comic Sans MS" pitchFamily="66" charset="0"/>
              </a:rPr>
              <a:t>(RFC 2328)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IGRP</a:t>
            </a:r>
            <a:r>
              <a:rPr lang="en-US" altLang="zh-CN" sz="1800" dirty="0">
                <a:latin typeface="Comic Sans MS" pitchFamily="66" charset="0"/>
              </a:rPr>
              <a:t>: Interior Gateway Routing Protocol </a:t>
            </a:r>
            <a:r>
              <a:rPr lang="zh-CN" altLang="en-US" sz="1800" dirty="0">
                <a:latin typeface="Comic Sans MS" pitchFamily="66" charset="0"/>
              </a:rPr>
              <a:t>内部网关选路协议 </a:t>
            </a:r>
            <a:r>
              <a:rPr lang="en-US" altLang="zh-CN" sz="1800" dirty="0">
                <a:latin typeface="Comic Sans MS" pitchFamily="66" charset="0"/>
              </a:rPr>
              <a:t>(Cisco </a:t>
            </a:r>
            <a:r>
              <a:rPr lang="zh-CN" altLang="en-US" sz="1800" dirty="0">
                <a:latin typeface="Comic Sans MS" pitchFamily="66" charset="0"/>
              </a:rPr>
              <a:t>专有</a:t>
            </a:r>
            <a:r>
              <a:rPr lang="zh-CN" altLang="en-US" dirty="0">
                <a:latin typeface="Comic Sans MS" pitchFamily="66" charset="0"/>
              </a:rPr>
              <a:t>）</a:t>
            </a:r>
            <a:endParaRPr lang="zh-CN" altLang="en-US" sz="1800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Comic Sans MS" pitchFamily="66" charset="0"/>
              </a:rPr>
              <a:t>Inter-AS Routing protocol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Comic Sans MS" pitchFamily="66" charset="0"/>
              </a:rPr>
              <a:t>最常用的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Comic Sans MS" pitchFamily="66" charset="0"/>
              </a:rPr>
              <a:t>BGP4: Border Gateway Protocol </a:t>
            </a:r>
            <a:r>
              <a:rPr lang="zh-CN" altLang="en-US" sz="1800" dirty="0">
                <a:latin typeface="Comic Sans MS" pitchFamily="66" charset="0"/>
              </a:rPr>
              <a:t>边界网关协议 </a:t>
            </a:r>
            <a:r>
              <a:rPr lang="en-US" altLang="zh-CN" sz="1800" dirty="0">
                <a:latin typeface="Comic Sans MS" pitchFamily="66" charset="0"/>
              </a:rPr>
              <a:t>(RFC 1771, 1772, 1773)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600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22EC3E-B7B3-4702-8728-2FB56B7C86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84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721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OSPF</a:t>
            </a:r>
            <a:r>
              <a:rPr lang="zh-CN" altLang="en-US" sz="4000" dirty="0"/>
              <a:t>开放最短路优先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22EC3E-B7B3-4702-8728-2FB56B7C86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609570"/>
            <a:ext cx="7200800" cy="4555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ea typeface="+mn-ea"/>
              </a:rPr>
              <a:t>开放：路由选择协议规范是公众可用的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ea typeface="+mn-ea"/>
              </a:rPr>
              <a:t>使用链路状态路由选择算法</a:t>
            </a: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链路状态包转发</a:t>
            </a: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整个自治系统的完整拓扑图</a:t>
            </a: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基于</a:t>
            </a:r>
            <a:r>
              <a:rPr lang="en-US" altLang="zh-CN" sz="2400" dirty="0" err="1">
                <a:latin typeface="+mn-ea"/>
                <a:ea typeface="+mn-ea"/>
              </a:rPr>
              <a:t>Dijkstra</a:t>
            </a:r>
            <a:r>
              <a:rPr lang="zh-CN" altLang="en-US" sz="2400" dirty="0">
                <a:latin typeface="+mn-ea"/>
                <a:ea typeface="+mn-ea"/>
              </a:rPr>
              <a:t>算法的路径计算</a:t>
            </a:r>
          </a:p>
          <a:p>
            <a:pPr marL="342900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ea typeface="+mn-ea"/>
              </a:rPr>
              <a:t>路由器将“</a:t>
            </a:r>
            <a:r>
              <a:rPr lang="en-US" altLang="zh-CN" sz="2400" dirty="0">
                <a:latin typeface="+mn-ea"/>
                <a:ea typeface="+mn-ea"/>
              </a:rPr>
              <a:t>OSPF</a:t>
            </a:r>
            <a:r>
              <a:rPr lang="zh-CN" altLang="en-US" sz="2400" dirty="0">
                <a:latin typeface="+mn-ea"/>
                <a:ea typeface="+mn-ea"/>
              </a:rPr>
              <a:t>链路状态通告”洪泛到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整个</a:t>
            </a:r>
            <a:r>
              <a:rPr lang="zh-CN" altLang="en-US" sz="2400" dirty="0">
                <a:latin typeface="+mn-ea"/>
                <a:ea typeface="+mn-ea"/>
              </a:rPr>
              <a:t>自治系统中所有其他路由器</a:t>
            </a: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  <a:ea typeface="+mn-ea"/>
              </a:rPr>
              <a:t>OSPF</a:t>
            </a:r>
            <a:r>
              <a:rPr lang="zh-CN" altLang="en-US" sz="2400" dirty="0">
                <a:latin typeface="+mn-ea"/>
                <a:ea typeface="+mn-ea"/>
              </a:rPr>
              <a:t>通告包含在</a:t>
            </a:r>
            <a:r>
              <a:rPr lang="en-US" altLang="zh-CN" sz="2400" dirty="0">
                <a:latin typeface="+mn-ea"/>
                <a:ea typeface="+mn-ea"/>
              </a:rPr>
              <a:t>OSPF</a:t>
            </a:r>
            <a:r>
              <a:rPr lang="zh-CN" altLang="en-US" sz="2400" dirty="0">
                <a:latin typeface="+mn-ea"/>
                <a:ea typeface="+mn-ea"/>
              </a:rPr>
              <a:t>报文中，该</a:t>
            </a:r>
            <a:r>
              <a:rPr lang="en-US" altLang="zh-CN" sz="2400" dirty="0">
                <a:latin typeface="+mn-ea"/>
                <a:ea typeface="+mn-ea"/>
              </a:rPr>
              <a:t>OSPF</a:t>
            </a:r>
            <a:r>
              <a:rPr lang="zh-CN" altLang="en-US" sz="2400" dirty="0">
                <a:latin typeface="+mn-ea"/>
                <a:ea typeface="+mn-ea"/>
              </a:rPr>
              <a:t>报文直接由</a:t>
            </a:r>
            <a:r>
              <a:rPr lang="en-US" altLang="zh-CN" sz="2400" dirty="0">
                <a:latin typeface="+mn-ea"/>
                <a:ea typeface="+mn-ea"/>
              </a:rPr>
              <a:t>IP</a:t>
            </a:r>
            <a:r>
              <a:rPr lang="zh-CN" altLang="en-US" sz="2400" dirty="0">
                <a:latin typeface="+mn-ea"/>
                <a:ea typeface="+mn-ea"/>
              </a:rPr>
              <a:t>承载（而不是</a:t>
            </a:r>
            <a:r>
              <a:rPr lang="en-US" altLang="zh-CN" sz="2400" dirty="0">
                <a:latin typeface="+mn-ea"/>
                <a:ea typeface="+mn-ea"/>
              </a:rPr>
              <a:t>TCP</a:t>
            </a:r>
            <a:r>
              <a:rPr lang="zh-CN" altLang="en-US" sz="2400" dirty="0">
                <a:latin typeface="+mn-ea"/>
                <a:ea typeface="+mn-ea"/>
              </a:rPr>
              <a:t>或</a:t>
            </a:r>
            <a:r>
              <a:rPr lang="en-US" altLang="zh-CN" sz="2400" dirty="0">
                <a:latin typeface="+mn-ea"/>
                <a:ea typeface="+mn-ea"/>
              </a:rPr>
              <a:t>UDP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链接状态：对于每个相连的链路</a:t>
            </a:r>
          </a:p>
          <a:p>
            <a:pPr marL="342900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IS-IS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路由</a:t>
            </a:r>
            <a:r>
              <a:rPr lang="zh-CN" altLang="en-US" sz="2400" dirty="0">
                <a:latin typeface="+mn-ea"/>
                <a:ea typeface="+mn-ea"/>
              </a:rPr>
              <a:t>协议：与</a:t>
            </a:r>
            <a:r>
              <a:rPr lang="en-US" altLang="zh-CN" sz="2400" dirty="0">
                <a:latin typeface="+mn-ea"/>
                <a:ea typeface="+mn-ea"/>
              </a:rPr>
              <a:t>OSPF</a:t>
            </a:r>
            <a:r>
              <a:rPr lang="zh-CN" altLang="en-US" sz="2400" dirty="0">
                <a:latin typeface="+mn-ea"/>
                <a:ea typeface="+mn-ea"/>
              </a:rPr>
              <a:t>几乎相同</a:t>
            </a:r>
          </a:p>
        </p:txBody>
      </p:sp>
    </p:spTree>
    <p:extLst>
      <p:ext uri="{BB962C8B-B14F-4D97-AF65-F5344CB8AC3E}">
        <p14:creationId xmlns:p14="http://schemas.microsoft.com/office/powerpoint/2010/main" val="3749652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r>
              <a:rPr lang="en-US" altLang="zh-CN" sz="4000" dirty="0">
                <a:latin typeface="Comic Sans MS" pitchFamily="66" charset="0"/>
              </a:rPr>
              <a:t>OSPF “</a:t>
            </a:r>
            <a:r>
              <a:rPr lang="zh-CN" altLang="en-US" sz="4000" dirty="0">
                <a:latin typeface="Comic Sans MS" pitchFamily="66" charset="0"/>
              </a:rPr>
              <a:t>高级</a:t>
            </a:r>
            <a:r>
              <a:rPr lang="en-US" altLang="zh-CN" sz="4000" dirty="0">
                <a:latin typeface="Comic Sans MS" pitchFamily="66" charset="0"/>
              </a:rPr>
              <a:t>” </a:t>
            </a:r>
            <a:r>
              <a:rPr lang="zh-CN" altLang="en-US" sz="4000" dirty="0">
                <a:latin typeface="Comic Sans MS" pitchFamily="66" charset="0"/>
              </a:rPr>
              <a:t>功能</a:t>
            </a:r>
            <a:endParaRPr lang="en-US" altLang="zh-CN" sz="5400" dirty="0">
              <a:latin typeface="Comic Sans MS" pitchFamily="66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33400" y="1556792"/>
            <a:ext cx="8229600" cy="4538663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安全性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altLang="zh-CN" sz="2800" dirty="0">
                <a:latin typeface="Comic Sans MS" pitchFamily="66" charset="0"/>
              </a:rPr>
              <a:t> </a:t>
            </a:r>
            <a:r>
              <a:rPr lang="zh-CN" altLang="en-US" sz="2800" dirty="0">
                <a:latin typeface="Comic Sans MS" pitchFamily="66" charset="0"/>
              </a:rPr>
              <a:t>所有的</a:t>
            </a:r>
            <a:r>
              <a:rPr lang="en-US" altLang="zh-CN" sz="2800" dirty="0">
                <a:latin typeface="Comic Sans MS" pitchFamily="66" charset="0"/>
              </a:rPr>
              <a:t> OSPF </a:t>
            </a:r>
            <a:r>
              <a:rPr lang="zh-CN" altLang="en-US" sz="2800" dirty="0">
                <a:latin typeface="Comic Sans MS" pitchFamily="66" charset="0"/>
              </a:rPr>
              <a:t>报文要经过验证 </a:t>
            </a:r>
            <a:r>
              <a:rPr lang="en-US" altLang="zh-CN" sz="2800" dirty="0">
                <a:latin typeface="Comic Sans MS" pitchFamily="66" charset="0"/>
              </a:rPr>
              <a:t>(</a:t>
            </a:r>
            <a:r>
              <a:rPr lang="zh-CN" altLang="en-US" sz="2800" dirty="0">
                <a:latin typeface="Comic Sans MS" pitchFamily="66" charset="0"/>
              </a:rPr>
              <a:t>防止恶意入侵</a:t>
            </a:r>
            <a:r>
              <a:rPr lang="en-US" altLang="zh-CN" sz="2800" dirty="0">
                <a:latin typeface="Comic Sans MS" pitchFamily="66" charset="0"/>
              </a:rPr>
              <a:t>) </a:t>
            </a:r>
          </a:p>
          <a:p>
            <a:r>
              <a:rPr lang="zh-CN" altLang="en-US" sz="2800" dirty="0">
                <a:latin typeface="Comic Sans MS" pitchFamily="66" charset="0"/>
              </a:rPr>
              <a:t>允许</a:t>
            </a: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多条</a:t>
            </a:r>
            <a:r>
              <a:rPr lang="zh-CN" altLang="en-US" sz="2800" dirty="0">
                <a:latin typeface="Comic Sans MS" pitchFamily="66" charset="0"/>
              </a:rPr>
              <a:t>相同费用</a:t>
            </a: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路径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2800" dirty="0">
                <a:latin typeface="Comic Sans MS" pitchFamily="66" charset="0"/>
              </a:rPr>
              <a:t>(RIP</a:t>
            </a:r>
            <a:r>
              <a:rPr lang="zh-CN" altLang="en-US" sz="2800" dirty="0">
                <a:latin typeface="Comic Sans MS" pitchFamily="66" charset="0"/>
              </a:rPr>
              <a:t>中仅允许一条</a:t>
            </a:r>
            <a:r>
              <a:rPr lang="en-US" altLang="zh-CN" sz="2800" dirty="0">
                <a:latin typeface="Comic Sans MS" pitchFamily="66" charset="0"/>
              </a:rPr>
              <a:t>)</a:t>
            </a:r>
          </a:p>
          <a:p>
            <a:pPr lvl="1"/>
            <a:r>
              <a:rPr lang="zh-CN" altLang="en-US" sz="2400" dirty="0">
                <a:latin typeface="Comic Sans MS" pitchFamily="66" charset="0"/>
              </a:rPr>
              <a:t>可适当进行分流和负载平衡</a:t>
            </a:r>
            <a:endParaRPr lang="en-US" altLang="zh-CN" sz="2400" dirty="0">
              <a:latin typeface="Comic Sans MS" pitchFamily="66" charset="0"/>
            </a:endParaRPr>
          </a:p>
          <a:p>
            <a:r>
              <a:rPr lang="zh-CN" altLang="en-US" sz="2800" dirty="0">
                <a:latin typeface="Comic Sans MS" pitchFamily="66" charset="0"/>
              </a:rPr>
              <a:t>集成的单播和多播支持</a:t>
            </a:r>
            <a:r>
              <a:rPr lang="en-US" altLang="zh-CN" sz="2800" dirty="0">
                <a:latin typeface="Comic Sans MS" pitchFamily="66" charset="0"/>
              </a:rPr>
              <a:t>: 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Multicast OSPF (MOSPF) </a:t>
            </a:r>
            <a:r>
              <a:rPr lang="zh-CN" altLang="en-US" dirty="0">
                <a:latin typeface="Comic Sans MS" pitchFamily="66" charset="0"/>
              </a:rPr>
              <a:t>使用与 </a:t>
            </a:r>
            <a:r>
              <a:rPr lang="en-US" altLang="zh-CN" dirty="0">
                <a:latin typeface="Comic Sans MS" pitchFamily="66" charset="0"/>
              </a:rPr>
              <a:t>OSPF </a:t>
            </a:r>
            <a:r>
              <a:rPr lang="zh-CN" altLang="en-US" dirty="0">
                <a:latin typeface="Comic Sans MS" pitchFamily="66" charset="0"/>
              </a:rPr>
              <a:t>相同的拓扑结构数据库</a:t>
            </a:r>
            <a:endParaRPr lang="en-US" altLang="zh-CN" dirty="0">
              <a:latin typeface="Comic Sans MS" pitchFamily="66" charset="0"/>
            </a:endParaRPr>
          </a:p>
          <a:p>
            <a:r>
              <a:rPr lang="zh-CN" altLang="en-US" sz="2800" dirty="0">
                <a:latin typeface="Comic Sans MS" pitchFamily="66" charset="0"/>
              </a:rPr>
              <a:t>在大的网络域中支持层次化的 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Hierarchical</a:t>
            </a:r>
            <a:r>
              <a:rPr lang="en-US" altLang="zh-CN" sz="2800" dirty="0">
                <a:latin typeface="Comic Sans MS" pitchFamily="66" charset="0"/>
              </a:rPr>
              <a:t> OSPF </a:t>
            </a:r>
          </a:p>
          <a:p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45061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056123-5C7D-4BE1-98BC-FA424073B92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0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12068" y="260648"/>
            <a:ext cx="8236396" cy="998984"/>
          </a:xfrm>
        </p:spPr>
        <p:txBody>
          <a:bodyPr/>
          <a:lstStyle/>
          <a:p>
            <a:r>
              <a:rPr lang="en-US" altLang="zh-CN" sz="4000" dirty="0">
                <a:latin typeface="Comic Sans MS" pitchFamily="66" charset="0"/>
              </a:rPr>
              <a:t>Hierarchical OSPF</a:t>
            </a:r>
            <a:endParaRPr lang="en-US" altLang="zh-CN" sz="4800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4608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D722F9-B301-4624-97EA-AE1AB8F5273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587727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种类型的路由器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1455553"/>
            <a:ext cx="6812542" cy="45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35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15541"/>
            <a:ext cx="8229600" cy="953219"/>
          </a:xfrm>
        </p:spPr>
        <p:txBody>
          <a:bodyPr/>
          <a:lstStyle/>
          <a:p>
            <a:r>
              <a:rPr lang="en-US" altLang="zh-CN" sz="4000" dirty="0">
                <a:latin typeface="Comic Sans MS" pitchFamily="66" charset="0"/>
              </a:rPr>
              <a:t>Hierarchical OSPF</a:t>
            </a:r>
            <a:endParaRPr lang="en-US" altLang="zh-CN" sz="4800" dirty="0">
              <a:latin typeface="Comic Sans MS" pitchFamily="66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20700" y="1468438"/>
            <a:ext cx="8229600" cy="4675187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两层体系结构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altLang="zh-CN" sz="2800" dirty="0">
                <a:latin typeface="Comic Sans MS" pitchFamily="66" charset="0"/>
              </a:rPr>
              <a:t> local area, backbone.</a:t>
            </a:r>
          </a:p>
          <a:p>
            <a:pPr lvl="1"/>
            <a:r>
              <a:rPr lang="zh-CN" altLang="en-US" sz="2400" dirty="0">
                <a:latin typeface="Comic Sans MS" pitchFamily="66" charset="0"/>
              </a:rPr>
              <a:t>仅在当地区域中通告链路状态</a:t>
            </a:r>
            <a:r>
              <a:rPr lang="en-US" altLang="zh-CN" sz="2400" dirty="0">
                <a:latin typeface="Comic Sans MS" pitchFamily="66" charset="0"/>
              </a:rPr>
              <a:t> </a:t>
            </a:r>
          </a:p>
          <a:p>
            <a:pPr lvl="1"/>
            <a:r>
              <a:rPr lang="zh-CN" altLang="en-US" sz="2400" dirty="0">
                <a:latin typeface="Comic Sans MS" pitchFamily="66" charset="0"/>
              </a:rPr>
              <a:t>每个节点有详细的当地区域的拓扑结构信息</a:t>
            </a:r>
            <a:r>
              <a:rPr lang="en-US" altLang="zh-CN" sz="2400" dirty="0">
                <a:latin typeface="Comic Sans MS" pitchFamily="66" charset="0"/>
              </a:rPr>
              <a:t>; </a:t>
            </a:r>
            <a:r>
              <a:rPr lang="zh-CN" altLang="en-US" sz="2400" dirty="0">
                <a:latin typeface="Comic Sans MS" pitchFamily="66" charset="0"/>
              </a:rPr>
              <a:t>但仅知道去在其他区域中的网络的</a:t>
            </a:r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大致方向</a:t>
            </a:r>
            <a:r>
              <a:rPr lang="en-US" altLang="zh-CN" sz="2400" dirty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altLang="zh-CN" sz="2400" dirty="0">
                <a:latin typeface="Comic Sans MS" pitchFamily="66" charset="0"/>
              </a:rPr>
              <a:t>(shortest path) </a:t>
            </a:r>
            <a:endParaRPr lang="en-US" altLang="zh-CN" sz="1800" dirty="0">
              <a:latin typeface="Comic Sans MS" pitchFamily="66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区域边界路由器 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Area border routers:</a:t>
            </a:r>
            <a:r>
              <a:rPr lang="en-US" altLang="zh-CN" sz="2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altLang="zh-CN" sz="2800" dirty="0">
                <a:latin typeface="Comic Sans MS" pitchFamily="66" charset="0"/>
              </a:rPr>
              <a:t>“</a:t>
            </a:r>
            <a:r>
              <a:rPr lang="zh-CN" altLang="en-US" sz="2800" dirty="0">
                <a:latin typeface="Comic Sans MS" pitchFamily="66" charset="0"/>
              </a:rPr>
              <a:t>汇总</a:t>
            </a:r>
            <a:r>
              <a:rPr lang="en-US" altLang="zh-CN" sz="2800" dirty="0">
                <a:latin typeface="Comic Sans MS" pitchFamily="66" charset="0"/>
              </a:rPr>
              <a:t>” </a:t>
            </a:r>
            <a:r>
              <a:rPr lang="zh-CN" altLang="en-US" sz="2800" dirty="0">
                <a:latin typeface="Comic Sans MS" pitchFamily="66" charset="0"/>
              </a:rPr>
              <a:t>到自己区域内各网络的距离</a:t>
            </a:r>
            <a:r>
              <a:rPr lang="en-US" altLang="zh-CN" sz="2800" dirty="0">
                <a:latin typeface="Comic Sans MS" pitchFamily="66" charset="0"/>
              </a:rPr>
              <a:t>, </a:t>
            </a:r>
            <a:r>
              <a:rPr lang="zh-CN" altLang="en-US" sz="2800" dirty="0">
                <a:latin typeface="Comic Sans MS" pitchFamily="66" charset="0"/>
              </a:rPr>
              <a:t>通告到其他</a:t>
            </a:r>
            <a:r>
              <a:rPr lang="en-US" altLang="zh-CN" sz="2800" dirty="0">
                <a:latin typeface="Comic Sans MS" pitchFamily="66" charset="0"/>
              </a:rPr>
              <a:t>Area Border routers.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主干路由器 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Backbone routers:</a:t>
            </a:r>
            <a:r>
              <a:rPr lang="en-US" altLang="zh-CN" sz="2800" dirty="0">
                <a:latin typeface="Comic Sans MS" pitchFamily="66" charset="0"/>
              </a:rPr>
              <a:t> </a:t>
            </a:r>
            <a:r>
              <a:rPr lang="zh-CN" altLang="en-US" sz="2800" dirty="0">
                <a:latin typeface="Comic Sans MS" pitchFamily="66" charset="0"/>
              </a:rPr>
              <a:t>仅在主干网上运行 </a:t>
            </a:r>
            <a:r>
              <a:rPr lang="en-US" altLang="zh-CN" sz="2800" dirty="0">
                <a:latin typeface="Comic Sans MS" pitchFamily="66" charset="0"/>
              </a:rPr>
              <a:t>OSPF </a:t>
            </a:r>
            <a:r>
              <a:rPr lang="zh-CN" altLang="en-US" sz="2800" dirty="0">
                <a:latin typeface="Comic Sans MS" pitchFamily="66" charset="0"/>
              </a:rPr>
              <a:t>选路</a:t>
            </a:r>
            <a:endParaRPr lang="en-US" altLang="zh-CN" sz="2800" dirty="0">
              <a:latin typeface="Comic Sans MS" pitchFamily="66" charset="0"/>
            </a:endParaRPr>
          </a:p>
          <a:p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边界路由器 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</a:rPr>
              <a:t>Boundary routers:</a:t>
            </a:r>
            <a:r>
              <a:rPr lang="en-US" altLang="zh-CN" sz="2800" dirty="0">
                <a:latin typeface="Comic Sans MS" pitchFamily="66" charset="0"/>
              </a:rPr>
              <a:t> </a:t>
            </a:r>
            <a:r>
              <a:rPr lang="zh-CN" altLang="en-US" sz="2800" dirty="0">
                <a:latin typeface="Comic Sans MS" pitchFamily="66" charset="0"/>
              </a:rPr>
              <a:t>连接到其他</a:t>
            </a:r>
            <a:r>
              <a:rPr lang="en-US" altLang="zh-CN" sz="2800" dirty="0">
                <a:latin typeface="Comic Sans MS" pitchFamily="66" charset="0"/>
              </a:rPr>
              <a:t>AS</a:t>
            </a:r>
            <a:endParaRPr lang="en-US" altLang="zh-CN" sz="2400" dirty="0">
              <a:latin typeface="Comic Sans MS" pitchFamily="66" charset="0"/>
            </a:endParaRPr>
          </a:p>
          <a:p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47109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470F09-95CC-461A-90BD-E3CD4B12CD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8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42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9750" y="404813"/>
            <a:ext cx="8166100" cy="792162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控制平面：传统的方法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043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83320" y="1463245"/>
            <a:ext cx="7849120" cy="1223466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zh-CN" altLang="en-US" sz="2400" dirty="0"/>
              <a:t>在一台路由器中的路由选择算法与在其他路由器中的路由</a:t>
            </a:r>
            <a:endParaRPr lang="en-US" altLang="zh-CN" sz="2400" dirty="0"/>
          </a:p>
          <a:p>
            <a:pPr marL="381000" indent="-381000" eaLnBrk="1" hangingPunct="1">
              <a:buFontTx/>
              <a:buNone/>
            </a:pPr>
            <a:r>
              <a:rPr lang="zh-CN" altLang="en-US" sz="2400" dirty="0"/>
              <a:t>选择算法在控制平面通信，以计算出它的转发表的值。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251520" y="2485627"/>
            <a:ext cx="8016639" cy="4046538"/>
            <a:chOff x="305719" y="2309812"/>
            <a:chExt cx="8016639" cy="4046538"/>
          </a:xfrm>
        </p:grpSpPr>
        <p:grpSp>
          <p:nvGrpSpPr>
            <p:cNvPr id="50" name="Group 23"/>
            <p:cNvGrpSpPr>
              <a:grpSpLocks/>
            </p:cNvGrpSpPr>
            <p:nvPr/>
          </p:nvGrpSpPr>
          <p:grpSpPr bwMode="auto">
            <a:xfrm>
              <a:off x="2037683" y="2309812"/>
              <a:ext cx="5270500" cy="3805238"/>
              <a:chOff x="1757805" y="2331054"/>
              <a:chExt cx="5270058" cy="3804634"/>
            </a:xfrm>
          </p:grpSpPr>
          <p:sp>
            <p:nvSpPr>
              <p:cNvPr id="122" name="Freeform 267"/>
              <p:cNvSpPr/>
              <p:nvPr/>
            </p:nvSpPr>
            <p:spPr>
              <a:xfrm>
                <a:off x="1776853" y="4829382"/>
                <a:ext cx="1220685" cy="920604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510" h="921649">
                    <a:moveTo>
                      <a:pt x="1060159" y="921649"/>
                    </a:moveTo>
                    <a:cubicBezTo>
                      <a:pt x="166591" y="183345"/>
                      <a:pt x="908943" y="790884"/>
                      <a:pt x="0" y="51716"/>
                    </a:cubicBezTo>
                    <a:cubicBezTo>
                      <a:pt x="346878" y="57311"/>
                      <a:pt x="712340" y="-5240"/>
                      <a:pt x="1059218" y="355"/>
                    </a:cubicBezTo>
                    <a:cubicBezTo>
                      <a:pt x="1192967" y="751903"/>
                      <a:pt x="1090859" y="157699"/>
                      <a:pt x="1220510" y="849923"/>
                    </a:cubicBezTo>
                    <a:cubicBezTo>
                      <a:pt x="1126090" y="855456"/>
                      <a:pt x="1222187" y="863235"/>
                      <a:pt x="1060159" y="9216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Freeform 271"/>
              <p:cNvSpPr/>
              <p:nvPr/>
            </p:nvSpPr>
            <p:spPr>
              <a:xfrm>
                <a:off x="6102428" y="4916682"/>
                <a:ext cx="925435" cy="75711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6304" h="758185">
                    <a:moveTo>
                      <a:pt x="0" y="735614"/>
                    </a:moveTo>
                    <a:cubicBezTo>
                      <a:pt x="309918" y="169731"/>
                      <a:pt x="59088" y="622691"/>
                      <a:pt x="405840" y="13939"/>
                    </a:cubicBezTo>
                    <a:cubicBezTo>
                      <a:pt x="580581" y="18247"/>
                      <a:pt x="751563" y="-3745"/>
                      <a:pt x="926304" y="563"/>
                    </a:cubicBezTo>
                    <a:cubicBezTo>
                      <a:pt x="312762" y="607705"/>
                      <a:pt x="474902" y="459041"/>
                      <a:pt x="183705" y="758185"/>
                    </a:cubicBezTo>
                    <a:cubicBezTo>
                      <a:pt x="49420" y="729549"/>
                      <a:pt x="196198" y="734148"/>
                      <a:pt x="0" y="73561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Freeform 272"/>
              <p:cNvSpPr/>
              <p:nvPr/>
            </p:nvSpPr>
            <p:spPr>
              <a:xfrm>
                <a:off x="5288109" y="4937315"/>
                <a:ext cx="725426" cy="109996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009" h="1101479">
                    <a:moveTo>
                      <a:pt x="0" y="1073986"/>
                    </a:moveTo>
                    <a:cubicBezTo>
                      <a:pt x="95638" y="589814"/>
                      <a:pt x="96800" y="618448"/>
                      <a:pt x="206612" y="1724"/>
                    </a:cubicBezTo>
                    <a:cubicBezTo>
                      <a:pt x="451440" y="14348"/>
                      <a:pt x="499346" y="35256"/>
                      <a:pt x="725009" y="0"/>
                    </a:cubicBezTo>
                    <a:cubicBezTo>
                      <a:pt x="326141" y="749497"/>
                      <a:pt x="642687" y="159790"/>
                      <a:pt x="159092" y="1101479"/>
                    </a:cubicBezTo>
                    <a:cubicBezTo>
                      <a:pt x="24807" y="1072843"/>
                      <a:pt x="92525" y="1088071"/>
                      <a:pt x="0" y="1073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Freeform 273"/>
              <p:cNvSpPr/>
              <p:nvPr/>
            </p:nvSpPr>
            <p:spPr>
              <a:xfrm>
                <a:off x="4300767" y="4956362"/>
                <a:ext cx="514307" cy="57775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578353">
                    <a:moveTo>
                      <a:pt x="135770" y="577341"/>
                    </a:moveTo>
                    <a:cubicBezTo>
                      <a:pt x="50587" y="214237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26658" y="280104"/>
                      <a:pt x="339280" y="576561"/>
                    </a:cubicBezTo>
                    <a:cubicBezTo>
                      <a:pt x="292835" y="580865"/>
                      <a:pt x="203869" y="575875"/>
                      <a:pt x="135770" y="57734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6" name="Freeform 274"/>
              <p:cNvSpPr/>
              <p:nvPr/>
            </p:nvSpPr>
            <p:spPr>
              <a:xfrm>
                <a:off x="3521369" y="4919856"/>
                <a:ext cx="593675" cy="1215832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4113" h="1215612">
                    <a:moveTo>
                      <a:pt x="403236" y="1215612"/>
                    </a:moveTo>
                    <a:cubicBezTo>
                      <a:pt x="223947" y="663007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57486" y="515061"/>
                      <a:pt x="594113" y="1179818"/>
                    </a:cubicBezTo>
                    <a:cubicBezTo>
                      <a:pt x="496428" y="1184123"/>
                      <a:pt x="599434" y="1214146"/>
                      <a:pt x="403236" y="121561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7" name="Group 17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2674334"/>
                <a:chOff x="1757805" y="2331054"/>
                <a:chExt cx="1079500" cy="2674334"/>
              </a:xfrm>
            </p:grpSpPr>
            <p:sp>
              <p:nvSpPr>
                <p:cNvPr id="214" name="Rectangle 107"/>
                <p:cNvSpPr/>
                <p:nvPr/>
              </p:nvSpPr>
              <p:spPr bwMode="auto">
                <a:xfrm rot="10800000">
                  <a:off x="1789552" y="2580252"/>
                  <a:ext cx="1027025" cy="108409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5" name="Group 104"/>
                <p:cNvGrpSpPr>
                  <a:grpSpLocks/>
                </p:cNvGrpSpPr>
                <p:nvPr/>
              </p:nvGrpSpPr>
              <p:grpSpPr bwMode="auto">
                <a:xfrm>
                  <a:off x="1782739" y="4616206"/>
                  <a:ext cx="1034710" cy="389182"/>
                  <a:chOff x="4128636" y="3606589"/>
                  <a:chExt cx="568145" cy="338667"/>
                </a:xfrm>
              </p:grpSpPr>
              <p:sp>
                <p:nvSpPr>
                  <p:cNvPr id="229" name="Oval 118"/>
                  <p:cNvSpPr/>
                  <p:nvPr/>
                </p:nvSpPr>
                <p:spPr>
                  <a:xfrm>
                    <a:off x="4128891" y="3720271"/>
                    <a:ext cx="565669" cy="22514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0" name="Rectangle 119"/>
                  <p:cNvSpPr/>
                  <p:nvPr/>
                </p:nvSpPr>
                <p:spPr>
                  <a:xfrm>
                    <a:off x="4128891" y="3720271"/>
                    <a:ext cx="565669" cy="111880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1" name="Oval 120"/>
                  <p:cNvSpPr/>
                  <p:nvPr/>
                </p:nvSpPr>
                <p:spPr>
                  <a:xfrm>
                    <a:off x="4128891" y="3607011"/>
                    <a:ext cx="565669" cy="22514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32" name="Straight Connector 121"/>
                  <p:cNvCxnSpPr/>
                  <p:nvPr/>
                </p:nvCxnSpPr>
                <p:spPr>
                  <a:xfrm>
                    <a:off x="4694560" y="3720271"/>
                    <a:ext cx="0" cy="11188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122"/>
                  <p:cNvCxnSpPr/>
                  <p:nvPr/>
                </p:nvCxnSpPr>
                <p:spPr>
                  <a:xfrm>
                    <a:off x="4128891" y="3720271"/>
                    <a:ext cx="0" cy="11188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6" name="Rectangle 146"/>
                <p:cNvSpPr/>
                <p:nvPr/>
              </p:nvSpPr>
              <p:spPr bwMode="auto">
                <a:xfrm>
                  <a:off x="1802251" y="3602440"/>
                  <a:ext cx="1027025" cy="116345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7" name="Straight Connector 112"/>
                <p:cNvCxnSpPr/>
                <p:nvPr/>
              </p:nvCxnSpPr>
              <p:spPr bwMode="auto">
                <a:xfrm>
                  <a:off x="1781615" y="2805642"/>
                  <a:ext cx="20636" cy="202056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111"/>
                <p:cNvCxnSpPr/>
                <p:nvPr/>
              </p:nvCxnSpPr>
              <p:spPr bwMode="auto">
                <a:xfrm flipH="1">
                  <a:off x="2818166" y="2805642"/>
                  <a:ext cx="4762" cy="197612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9" name="Group 9"/>
                <p:cNvGrpSpPr>
                  <a:grpSpLocks/>
                </p:cNvGrpSpPr>
                <p:nvPr/>
              </p:nvGrpSpPr>
              <p:grpSpPr bwMode="auto">
                <a:xfrm>
                  <a:off x="1757805" y="2331054"/>
                  <a:ext cx="1079500" cy="430213"/>
                  <a:chOff x="2183302" y="1574638"/>
                  <a:chExt cx="1200154" cy="430181"/>
                </a:xfrm>
              </p:grpSpPr>
              <p:sp>
                <p:nvSpPr>
                  <p:cNvPr id="220" name="Oval 368"/>
                  <p:cNvSpPr/>
                  <p:nvPr/>
                </p:nvSpPr>
                <p:spPr bwMode="auto">
                  <a:xfrm flipV="1">
                    <a:off x="2186832" y="1690499"/>
                    <a:ext cx="1194758" cy="31425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Rectangle 369"/>
                  <p:cNvSpPr/>
                  <p:nvPr/>
                </p:nvSpPr>
                <p:spPr bwMode="auto">
                  <a:xfrm>
                    <a:off x="2183302" y="1734939"/>
                    <a:ext cx="1198287" cy="112686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" name="Oval 37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3302" y="1574638"/>
                    <a:ext cx="1196523" cy="314252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23" name="Freeform 371"/>
                  <p:cNvSpPr/>
                  <p:nvPr/>
                </p:nvSpPr>
                <p:spPr bwMode="auto">
                  <a:xfrm>
                    <a:off x="2490374" y="1671453"/>
                    <a:ext cx="582379" cy="15712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Freeform 372"/>
                  <p:cNvSpPr>
                    <a:spLocks/>
                  </p:cNvSpPr>
                  <p:nvPr/>
                </p:nvSpPr>
                <p:spPr bwMode="auto">
                  <a:xfrm>
                    <a:off x="2430372" y="1630188"/>
                    <a:ext cx="702384" cy="109512"/>
                  </a:xfrm>
                  <a:custGeom>
                    <a:avLst/>
                    <a:gdLst>
                      <a:gd name="T0" fmla="*/ 0 w 3723451"/>
                      <a:gd name="T1" fmla="*/ 26792 h 932950"/>
                      <a:gd name="T2" fmla="*/ 123590 w 3723451"/>
                      <a:gd name="T3" fmla="*/ 316 h 932950"/>
                      <a:gd name="T4" fmla="*/ 350070 w 3723451"/>
                      <a:gd name="T5" fmla="*/ 61105 h 932950"/>
                      <a:gd name="T6" fmla="*/ 566135 w 3723451"/>
                      <a:gd name="T7" fmla="*/ 0 h 932950"/>
                      <a:gd name="T8" fmla="*/ 702384 w 3723451"/>
                      <a:gd name="T9" fmla="*/ 24316 h 932950"/>
                      <a:gd name="T10" fmla="*/ 601015 w 3723451"/>
                      <a:gd name="T11" fmla="*/ 54216 h 932950"/>
                      <a:gd name="T12" fmla="*/ 568379 w 3723451"/>
                      <a:gd name="T13" fmla="*/ 46155 h 932950"/>
                      <a:gd name="T14" fmla="*/ 354049 w 3723451"/>
                      <a:gd name="T15" fmla="*/ 109512 h 932950"/>
                      <a:gd name="T16" fmla="*/ 134237 w 3723451"/>
                      <a:gd name="T17" fmla="*/ 48485 h 932950"/>
                      <a:gd name="T18" fmla="*/ 98698 w 3723451"/>
                      <a:gd name="T19" fmla="*/ 55072 h 932950"/>
                      <a:gd name="T20" fmla="*/ 0 w 3723451"/>
                      <a:gd name="T21" fmla="*/ 26792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225" name="Freeform 373"/>
                  <p:cNvSpPr>
                    <a:spLocks/>
                  </p:cNvSpPr>
                  <p:nvPr/>
                </p:nvSpPr>
                <p:spPr bwMode="auto">
                  <a:xfrm>
                    <a:off x="2892745" y="1723828"/>
                    <a:ext cx="257658" cy="95228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658 w 1366596"/>
                      <a:gd name="T3" fmla="*/ 73585 h 809868"/>
                      <a:gd name="T4" fmla="*/ 163097 w 1366596"/>
                      <a:gd name="T5" fmla="*/ 95228 h 809868"/>
                      <a:gd name="T6" fmla="*/ 867 w 1366596"/>
                      <a:gd name="T7" fmla="*/ 50319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226" name="Freeform 374"/>
                  <p:cNvSpPr>
                    <a:spLocks/>
                  </p:cNvSpPr>
                  <p:nvPr/>
                </p:nvSpPr>
                <p:spPr bwMode="auto">
                  <a:xfrm>
                    <a:off x="2418018" y="1725416"/>
                    <a:ext cx="254129" cy="95228"/>
                  </a:xfrm>
                  <a:custGeom>
                    <a:avLst/>
                    <a:gdLst>
                      <a:gd name="T0" fmla="*/ 250660 w 1348191"/>
                      <a:gd name="T1" fmla="*/ 0 h 791462"/>
                      <a:gd name="T2" fmla="*/ 254129 w 1348191"/>
                      <a:gd name="T3" fmla="*/ 45953 h 791462"/>
                      <a:gd name="T4" fmla="*/ 91938 w 1348191"/>
                      <a:gd name="T5" fmla="*/ 95228 h 791462"/>
                      <a:gd name="T6" fmla="*/ 0 w 1348191"/>
                      <a:gd name="T7" fmla="*/ 73636 h 791462"/>
                      <a:gd name="T8" fmla="*/ 250660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227" name="Straight Connector 375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3302" y="1731764"/>
                    <a:ext cx="3530" cy="12220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28" name="Straight Connector 37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79825" y="1728590"/>
                    <a:ext cx="3530" cy="12220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28" name="Group 18"/>
              <p:cNvGrpSpPr>
                <a:grpSpLocks/>
              </p:cNvGrpSpPr>
              <p:nvPr/>
            </p:nvGrpSpPr>
            <p:grpSpPr bwMode="auto">
              <a:xfrm>
                <a:off x="3500438" y="3174091"/>
                <a:ext cx="522287" cy="1831297"/>
                <a:chOff x="3500438" y="3174091"/>
                <a:chExt cx="522287" cy="1831297"/>
              </a:xfrm>
            </p:grpSpPr>
            <p:sp>
              <p:nvSpPr>
                <p:cNvPr id="193" name="Rectangle 170"/>
                <p:cNvSpPr/>
                <p:nvPr/>
              </p:nvSpPr>
              <p:spPr bwMode="auto">
                <a:xfrm rot="10800000">
                  <a:off x="3507320" y="3287221"/>
                  <a:ext cx="498349" cy="306623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4" name="Straight Connector 89"/>
                <p:cNvCxnSpPr/>
                <p:nvPr/>
              </p:nvCxnSpPr>
              <p:spPr bwMode="auto">
                <a:xfrm flipH="1">
                  <a:off x="4019802" y="3321497"/>
                  <a:ext cx="1588" cy="153645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95" name="Picture 86" descr="router_top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0438" y="3194292"/>
                  <a:ext cx="522287" cy="2204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96" name="Group 82"/>
                <p:cNvGrpSpPr>
                  <a:grpSpLocks/>
                </p:cNvGrpSpPr>
                <p:nvPr/>
              </p:nvGrpSpPr>
              <p:grpSpPr bwMode="auto">
                <a:xfrm>
                  <a:off x="3511442" y="4783543"/>
                  <a:ext cx="507858" cy="221845"/>
                  <a:chOff x="4128636" y="3606589"/>
                  <a:chExt cx="568145" cy="338667"/>
                </a:xfrm>
              </p:grpSpPr>
              <p:sp>
                <p:nvSpPr>
                  <p:cNvPr id="209" name="Oval 96"/>
                  <p:cNvSpPr/>
                  <p:nvPr/>
                </p:nvSpPr>
                <p:spPr>
                  <a:xfrm>
                    <a:off x="4129087" y="3720182"/>
                    <a:ext cx="568256" cy="225348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" name="Rectangle 97"/>
                  <p:cNvSpPr/>
                  <p:nvPr/>
                </p:nvSpPr>
                <p:spPr>
                  <a:xfrm>
                    <a:off x="4129087" y="3720182"/>
                    <a:ext cx="568256" cy="111462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Oval 98"/>
                  <p:cNvSpPr/>
                  <p:nvPr/>
                </p:nvSpPr>
                <p:spPr>
                  <a:xfrm>
                    <a:off x="4129087" y="3606297"/>
                    <a:ext cx="568256" cy="225346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12" name="Straight Connector 99"/>
                  <p:cNvCxnSpPr/>
                  <p:nvPr/>
                </p:nvCxnSpPr>
                <p:spPr>
                  <a:xfrm>
                    <a:off x="4697343" y="3720182"/>
                    <a:ext cx="0" cy="111462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100"/>
                  <p:cNvCxnSpPr/>
                  <p:nvPr/>
                </p:nvCxnSpPr>
                <p:spPr>
                  <a:xfrm>
                    <a:off x="4129087" y="3720182"/>
                    <a:ext cx="0" cy="111462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7" name="Rectangle 154"/>
                <p:cNvSpPr/>
                <p:nvPr/>
              </p:nvSpPr>
              <p:spPr bwMode="auto">
                <a:xfrm>
                  <a:off x="3516608" y="3697675"/>
                  <a:ext cx="498433" cy="116345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98" name="Straight Connector 173"/>
                <p:cNvCxnSpPr/>
                <p:nvPr/>
              </p:nvCxnSpPr>
              <p:spPr bwMode="auto">
                <a:xfrm flipH="1">
                  <a:off x="3507083" y="3262769"/>
                  <a:ext cx="4762" cy="168883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Group 377"/>
                <p:cNvGrpSpPr>
                  <a:grpSpLocks/>
                </p:cNvGrpSpPr>
                <p:nvPr/>
              </p:nvGrpSpPr>
              <p:grpSpPr bwMode="auto">
                <a:xfrm>
                  <a:off x="3511057" y="3174091"/>
                  <a:ext cx="504096" cy="242719"/>
                  <a:chOff x="2183302" y="1574638"/>
                  <a:chExt cx="1200154" cy="430218"/>
                </a:xfrm>
              </p:grpSpPr>
              <p:sp>
                <p:nvSpPr>
                  <p:cNvPr id="200" name="Oval 378"/>
                  <p:cNvSpPr/>
                  <p:nvPr/>
                </p:nvSpPr>
                <p:spPr bwMode="auto">
                  <a:xfrm flipV="1">
                    <a:off x="2188958" y="1689617"/>
                    <a:ext cx="1194231" cy="31509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1" name="Rectangle 379"/>
                  <p:cNvSpPr/>
                  <p:nvPr/>
                </p:nvSpPr>
                <p:spPr bwMode="auto">
                  <a:xfrm>
                    <a:off x="2185178" y="1734631"/>
                    <a:ext cx="1198011" cy="11253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Oval 380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5178" y="1574269"/>
                    <a:ext cx="1194231" cy="315099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203" name="Freeform 381"/>
                  <p:cNvSpPr/>
                  <p:nvPr/>
                </p:nvSpPr>
                <p:spPr bwMode="auto">
                  <a:xfrm>
                    <a:off x="2491295" y="1669924"/>
                    <a:ext cx="581999" cy="15754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382"/>
                  <p:cNvSpPr>
                    <a:spLocks/>
                  </p:cNvSpPr>
                  <p:nvPr/>
                </p:nvSpPr>
                <p:spPr bwMode="auto">
                  <a:xfrm>
                    <a:off x="2430828" y="1630537"/>
                    <a:ext cx="702933" cy="109721"/>
                  </a:xfrm>
                  <a:custGeom>
                    <a:avLst/>
                    <a:gdLst>
                      <a:gd name="T0" fmla="*/ 0 w 3723451"/>
                      <a:gd name="T1" fmla="*/ 26843 h 932950"/>
                      <a:gd name="T2" fmla="*/ 123686 w 3723451"/>
                      <a:gd name="T3" fmla="*/ 316 h 932950"/>
                      <a:gd name="T4" fmla="*/ 350344 w 3723451"/>
                      <a:gd name="T5" fmla="*/ 61221 h 932950"/>
                      <a:gd name="T6" fmla="*/ 566578 w 3723451"/>
                      <a:gd name="T7" fmla="*/ 0 h 932950"/>
                      <a:gd name="T8" fmla="*/ 702933 w 3723451"/>
                      <a:gd name="T9" fmla="*/ 24362 h 932950"/>
                      <a:gd name="T10" fmla="*/ 601485 w 3723451"/>
                      <a:gd name="T11" fmla="*/ 54319 h 932950"/>
                      <a:gd name="T12" fmla="*/ 568823 w 3723451"/>
                      <a:gd name="T13" fmla="*/ 46243 h 932950"/>
                      <a:gd name="T14" fmla="*/ 354326 w 3723451"/>
                      <a:gd name="T15" fmla="*/ 109721 h 932950"/>
                      <a:gd name="T16" fmla="*/ 134342 w 3723451"/>
                      <a:gd name="T17" fmla="*/ 48578 h 932950"/>
                      <a:gd name="T18" fmla="*/ 98775 w 3723451"/>
                      <a:gd name="T19" fmla="*/ 55177 h 932950"/>
                      <a:gd name="T20" fmla="*/ 0 w 3723451"/>
                      <a:gd name="T21" fmla="*/ 26843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205" name="Freeform 383"/>
                  <p:cNvSpPr>
                    <a:spLocks/>
                  </p:cNvSpPr>
                  <p:nvPr/>
                </p:nvSpPr>
                <p:spPr bwMode="auto">
                  <a:xfrm>
                    <a:off x="2891892" y="1723378"/>
                    <a:ext cx="260764" cy="95655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60764 w 1366596"/>
                      <a:gd name="T3" fmla="*/ 73915 h 809868"/>
                      <a:gd name="T4" fmla="*/ 165063 w 1366596"/>
                      <a:gd name="T5" fmla="*/ 95655 h 809868"/>
                      <a:gd name="T6" fmla="*/ 878 w 1366596"/>
                      <a:gd name="T7" fmla="*/ 5054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206" name="Freeform 384"/>
                  <p:cNvSpPr>
                    <a:spLocks/>
                  </p:cNvSpPr>
                  <p:nvPr/>
                </p:nvSpPr>
                <p:spPr bwMode="auto">
                  <a:xfrm>
                    <a:off x="2419489" y="1726192"/>
                    <a:ext cx="253208" cy="92841"/>
                  </a:xfrm>
                  <a:custGeom>
                    <a:avLst/>
                    <a:gdLst>
                      <a:gd name="T0" fmla="*/ 249751 w 1348191"/>
                      <a:gd name="T1" fmla="*/ 0 h 791462"/>
                      <a:gd name="T2" fmla="*/ 253208 w 1348191"/>
                      <a:gd name="T3" fmla="*/ 44801 h 791462"/>
                      <a:gd name="T4" fmla="*/ 91604 w 1348191"/>
                      <a:gd name="T5" fmla="*/ 92841 h 791462"/>
                      <a:gd name="T6" fmla="*/ 0 w 1348191"/>
                      <a:gd name="T7" fmla="*/ 71790 h 791462"/>
                      <a:gd name="T8" fmla="*/ 249751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207" name="Straight Connector 385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5178" y="1731819"/>
                    <a:ext cx="3780" cy="12097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8" name="Straight Connector 38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79409" y="1729005"/>
                    <a:ext cx="3780" cy="12097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29" name="Group 19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28376" cy="2517292"/>
                <a:chOff x="4299212" y="2486508"/>
                <a:chExt cx="528376" cy="2517292"/>
              </a:xfrm>
            </p:grpSpPr>
            <p:sp>
              <p:nvSpPr>
                <p:cNvPr id="173" name="Rectangle 438"/>
                <p:cNvSpPr/>
                <p:nvPr/>
              </p:nvSpPr>
              <p:spPr bwMode="auto">
                <a:xfrm rot="10800000">
                  <a:off x="4315358" y="2675960"/>
                  <a:ext cx="498350" cy="91657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4" name="Straight Connector 439"/>
                <p:cNvCxnSpPr/>
                <p:nvPr/>
              </p:nvCxnSpPr>
              <p:spPr bwMode="auto">
                <a:xfrm>
                  <a:off x="4821424" y="2642154"/>
                  <a:ext cx="6349" cy="2214211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5" name="Group 442"/>
                <p:cNvGrpSpPr>
                  <a:grpSpLocks/>
                </p:cNvGrpSpPr>
                <p:nvPr/>
              </p:nvGrpSpPr>
              <p:grpSpPr bwMode="auto">
                <a:xfrm>
                  <a:off x="4319479" y="4781999"/>
                  <a:ext cx="507859" cy="221801"/>
                  <a:chOff x="4128636" y="3606589"/>
                  <a:chExt cx="568145" cy="338667"/>
                </a:xfrm>
              </p:grpSpPr>
              <p:sp>
                <p:nvSpPr>
                  <p:cNvPr id="188" name="Oval 451"/>
                  <p:cNvSpPr/>
                  <p:nvPr/>
                </p:nvSpPr>
                <p:spPr>
                  <a:xfrm>
                    <a:off x="4129012" y="3720139"/>
                    <a:ext cx="568256" cy="22539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9" name="Rectangle 452"/>
                  <p:cNvSpPr/>
                  <p:nvPr/>
                </p:nvSpPr>
                <p:spPr>
                  <a:xfrm>
                    <a:off x="4129012" y="3720139"/>
                    <a:ext cx="568256" cy="11148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Oval 453"/>
                  <p:cNvSpPr/>
                  <p:nvPr/>
                </p:nvSpPr>
                <p:spPr>
                  <a:xfrm>
                    <a:off x="4129012" y="3606230"/>
                    <a:ext cx="568256" cy="22539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91" name="Straight Connector 454"/>
                  <p:cNvCxnSpPr/>
                  <p:nvPr/>
                </p:nvCxnSpPr>
                <p:spPr>
                  <a:xfrm>
                    <a:off x="4697268" y="3720139"/>
                    <a:ext cx="0" cy="11148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455"/>
                  <p:cNvCxnSpPr/>
                  <p:nvPr/>
                </p:nvCxnSpPr>
                <p:spPr>
                  <a:xfrm>
                    <a:off x="4129012" y="3720139"/>
                    <a:ext cx="0" cy="11148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6" name="Rectangle 443"/>
                <p:cNvSpPr/>
                <p:nvPr/>
              </p:nvSpPr>
              <p:spPr bwMode="auto">
                <a:xfrm>
                  <a:off x="4324577" y="3696087"/>
                  <a:ext cx="498433" cy="11634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7" name="Straight Connector 446"/>
                <p:cNvCxnSpPr/>
                <p:nvPr/>
              </p:nvCxnSpPr>
              <p:spPr bwMode="auto">
                <a:xfrm>
                  <a:off x="4300767" y="2640568"/>
                  <a:ext cx="14286" cy="230944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8" name="Group 456"/>
                <p:cNvGrpSpPr>
                  <a:grpSpLocks/>
                </p:cNvGrpSpPr>
                <p:nvPr/>
              </p:nvGrpSpPr>
              <p:grpSpPr bwMode="auto">
                <a:xfrm>
                  <a:off x="4299212" y="2486508"/>
                  <a:ext cx="504825" cy="242888"/>
                  <a:chOff x="2183302" y="1574638"/>
                  <a:chExt cx="1200154" cy="430218"/>
                </a:xfrm>
              </p:grpSpPr>
              <p:sp>
                <p:nvSpPr>
                  <p:cNvPr id="179" name="Oval 457"/>
                  <p:cNvSpPr/>
                  <p:nvPr/>
                </p:nvSpPr>
                <p:spPr bwMode="auto">
                  <a:xfrm flipV="1">
                    <a:off x="2186998" y="1690077"/>
                    <a:ext cx="1196279" cy="31488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0" name="Rectangle 458"/>
                  <p:cNvSpPr/>
                  <p:nvPr/>
                </p:nvSpPr>
                <p:spPr bwMode="auto">
                  <a:xfrm>
                    <a:off x="2183224" y="1735060"/>
                    <a:ext cx="1200054" cy="11245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1" name="Oval 459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3224" y="1574808"/>
                    <a:ext cx="1196282" cy="314880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182" name="Freeform 460"/>
                  <p:cNvSpPr/>
                  <p:nvPr/>
                </p:nvSpPr>
                <p:spPr bwMode="auto">
                  <a:xfrm>
                    <a:off x="2488899" y="1670396"/>
                    <a:ext cx="584931" cy="15744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Freeform 461"/>
                  <p:cNvSpPr>
                    <a:spLocks/>
                  </p:cNvSpPr>
                  <p:nvPr/>
                </p:nvSpPr>
                <p:spPr bwMode="auto">
                  <a:xfrm>
                    <a:off x="2428519" y="1631037"/>
                    <a:ext cx="705691" cy="109646"/>
                  </a:xfrm>
                  <a:custGeom>
                    <a:avLst/>
                    <a:gdLst>
                      <a:gd name="T0" fmla="*/ 0 w 3723451"/>
                      <a:gd name="T1" fmla="*/ 26825 h 932950"/>
                      <a:gd name="T2" fmla="*/ 124171 w 3723451"/>
                      <a:gd name="T3" fmla="*/ 316 h 932950"/>
                      <a:gd name="T4" fmla="*/ 351718 w 3723451"/>
                      <a:gd name="T5" fmla="*/ 61180 h 932950"/>
                      <a:gd name="T6" fmla="*/ 568801 w 3723451"/>
                      <a:gd name="T7" fmla="*/ 0 h 932950"/>
                      <a:gd name="T8" fmla="*/ 705691 w 3723451"/>
                      <a:gd name="T9" fmla="*/ 24345 h 932950"/>
                      <a:gd name="T10" fmla="*/ 603845 w 3723451"/>
                      <a:gd name="T11" fmla="*/ 54282 h 932950"/>
                      <a:gd name="T12" fmla="*/ 571055 w 3723451"/>
                      <a:gd name="T13" fmla="*/ 46211 h 932950"/>
                      <a:gd name="T14" fmla="*/ 355716 w 3723451"/>
                      <a:gd name="T15" fmla="*/ 109646 h 932950"/>
                      <a:gd name="T16" fmla="*/ 134869 w 3723451"/>
                      <a:gd name="T17" fmla="*/ 48545 h 932950"/>
                      <a:gd name="T18" fmla="*/ 99163 w 3723451"/>
                      <a:gd name="T19" fmla="*/ 55139 h 932950"/>
                      <a:gd name="T20" fmla="*/ 0 w 3723451"/>
                      <a:gd name="T21" fmla="*/ 26825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84" name="Freeform 462"/>
                  <p:cNvSpPr>
                    <a:spLocks/>
                  </p:cNvSpPr>
                  <p:nvPr/>
                </p:nvSpPr>
                <p:spPr bwMode="auto">
                  <a:xfrm>
                    <a:off x="2892690" y="1723814"/>
                    <a:ext cx="256615" cy="95588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6615 w 1366596"/>
                      <a:gd name="T3" fmla="*/ 73863 h 809868"/>
                      <a:gd name="T4" fmla="*/ 162436 w 1366596"/>
                      <a:gd name="T5" fmla="*/ 95588 h 809868"/>
                      <a:gd name="T6" fmla="*/ 864 w 1366596"/>
                      <a:gd name="T7" fmla="*/ 50510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85" name="Freeform 463"/>
                  <p:cNvSpPr>
                    <a:spLocks/>
                  </p:cNvSpPr>
                  <p:nvPr/>
                </p:nvSpPr>
                <p:spPr bwMode="auto">
                  <a:xfrm>
                    <a:off x="2417196" y="1726625"/>
                    <a:ext cx="252843" cy="92778"/>
                  </a:xfrm>
                  <a:custGeom>
                    <a:avLst/>
                    <a:gdLst>
                      <a:gd name="T0" fmla="*/ 249391 w 1348191"/>
                      <a:gd name="T1" fmla="*/ 0 h 791462"/>
                      <a:gd name="T2" fmla="*/ 252843 w 1348191"/>
                      <a:gd name="T3" fmla="*/ 44771 h 791462"/>
                      <a:gd name="T4" fmla="*/ 91472 w 1348191"/>
                      <a:gd name="T5" fmla="*/ 92778 h 791462"/>
                      <a:gd name="T6" fmla="*/ 0 w 1348191"/>
                      <a:gd name="T7" fmla="*/ 71741 h 791462"/>
                      <a:gd name="T8" fmla="*/ 249391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186" name="Straight Connector 46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3224" y="1732248"/>
                    <a:ext cx="3775" cy="1208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7" name="Straight Connector 465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79505" y="1729437"/>
                    <a:ext cx="3773" cy="1208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30" name="Group 20"/>
              <p:cNvGrpSpPr>
                <a:grpSpLocks/>
              </p:cNvGrpSpPr>
              <p:nvPr/>
            </p:nvGrpSpPr>
            <p:grpSpPr bwMode="auto">
              <a:xfrm>
                <a:off x="5491163" y="3179295"/>
                <a:ext cx="522287" cy="1824505"/>
                <a:chOff x="5491163" y="3179295"/>
                <a:chExt cx="522287" cy="1824505"/>
              </a:xfrm>
            </p:grpSpPr>
            <p:sp>
              <p:nvSpPr>
                <p:cNvPr id="152" name="Rectangle 467"/>
                <p:cNvSpPr/>
                <p:nvPr/>
              </p:nvSpPr>
              <p:spPr bwMode="auto">
                <a:xfrm rot="10800000">
                  <a:off x="5498044" y="3266845"/>
                  <a:ext cx="498349" cy="325689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3" name="Straight Connector 468"/>
                <p:cNvCxnSpPr/>
                <p:nvPr/>
              </p:nvCxnSpPr>
              <p:spPr bwMode="auto">
                <a:xfrm>
                  <a:off x="6004011" y="3267530"/>
                  <a:ext cx="6349" cy="158248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54" name="Picture 469" descr="router_top.png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1163" y="3206725"/>
                  <a:ext cx="522287" cy="2204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55" name="Group 471"/>
                <p:cNvGrpSpPr>
                  <a:grpSpLocks/>
                </p:cNvGrpSpPr>
                <p:nvPr/>
              </p:nvGrpSpPr>
              <p:grpSpPr bwMode="auto">
                <a:xfrm>
                  <a:off x="5502167" y="4781999"/>
                  <a:ext cx="507858" cy="221801"/>
                  <a:chOff x="4128636" y="3606589"/>
                  <a:chExt cx="568145" cy="338667"/>
                </a:xfrm>
              </p:grpSpPr>
              <p:sp>
                <p:nvSpPr>
                  <p:cNvPr id="168" name="Oval 480"/>
                  <p:cNvSpPr/>
                  <p:nvPr/>
                </p:nvSpPr>
                <p:spPr>
                  <a:xfrm>
                    <a:off x="4128900" y="3720139"/>
                    <a:ext cx="568256" cy="225391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9" name="Rectangle 481"/>
                  <p:cNvSpPr/>
                  <p:nvPr/>
                </p:nvSpPr>
                <p:spPr>
                  <a:xfrm>
                    <a:off x="4128900" y="3720139"/>
                    <a:ext cx="568256" cy="111484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Oval 482"/>
                  <p:cNvSpPr/>
                  <p:nvPr/>
                </p:nvSpPr>
                <p:spPr>
                  <a:xfrm>
                    <a:off x="4128900" y="3606230"/>
                    <a:ext cx="568256" cy="225392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1" name="Straight Connector 483"/>
                  <p:cNvCxnSpPr/>
                  <p:nvPr/>
                </p:nvCxnSpPr>
                <p:spPr>
                  <a:xfrm>
                    <a:off x="4697156" y="3720139"/>
                    <a:ext cx="0" cy="11148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484"/>
                  <p:cNvCxnSpPr/>
                  <p:nvPr/>
                </p:nvCxnSpPr>
                <p:spPr>
                  <a:xfrm>
                    <a:off x="4128900" y="3720139"/>
                    <a:ext cx="0" cy="11148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6" name="Rectangle 472"/>
                <p:cNvSpPr/>
                <p:nvPr/>
              </p:nvSpPr>
              <p:spPr bwMode="auto">
                <a:xfrm>
                  <a:off x="5507166" y="3694500"/>
                  <a:ext cx="498433" cy="116504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7" name="Straight Connector 475"/>
                <p:cNvCxnSpPr/>
                <p:nvPr/>
              </p:nvCxnSpPr>
              <p:spPr bwMode="auto">
                <a:xfrm>
                  <a:off x="5491292" y="3316735"/>
                  <a:ext cx="6349" cy="163327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Group 485"/>
                <p:cNvGrpSpPr>
                  <a:grpSpLocks/>
                </p:cNvGrpSpPr>
                <p:nvPr/>
              </p:nvGrpSpPr>
              <p:grpSpPr bwMode="auto">
                <a:xfrm>
                  <a:off x="5500688" y="3179295"/>
                  <a:ext cx="504825" cy="242888"/>
                  <a:chOff x="2183302" y="1574638"/>
                  <a:chExt cx="1200154" cy="430218"/>
                </a:xfrm>
              </p:grpSpPr>
              <p:sp>
                <p:nvSpPr>
                  <p:cNvPr id="159" name="Oval 486"/>
                  <p:cNvSpPr/>
                  <p:nvPr/>
                </p:nvSpPr>
                <p:spPr bwMode="auto">
                  <a:xfrm flipV="1">
                    <a:off x="2187379" y="1688754"/>
                    <a:ext cx="1196279" cy="31488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0" name="Rectangle 487"/>
                  <p:cNvSpPr/>
                  <p:nvPr/>
                </p:nvSpPr>
                <p:spPr bwMode="auto">
                  <a:xfrm>
                    <a:off x="2183606" y="1733737"/>
                    <a:ext cx="1200052" cy="11245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Oval 48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3606" y="1573485"/>
                    <a:ext cx="1196277" cy="314880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162" name="Freeform 489"/>
                  <p:cNvSpPr/>
                  <p:nvPr/>
                </p:nvSpPr>
                <p:spPr bwMode="auto">
                  <a:xfrm>
                    <a:off x="2489279" y="1669074"/>
                    <a:ext cx="584932" cy="15744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490"/>
                  <p:cNvSpPr>
                    <a:spLocks/>
                  </p:cNvSpPr>
                  <p:nvPr/>
                </p:nvSpPr>
                <p:spPr bwMode="auto">
                  <a:xfrm>
                    <a:off x="2428899" y="1629714"/>
                    <a:ext cx="705692" cy="109646"/>
                  </a:xfrm>
                  <a:custGeom>
                    <a:avLst/>
                    <a:gdLst>
                      <a:gd name="T0" fmla="*/ 0 w 3723451"/>
                      <a:gd name="T1" fmla="*/ 26825 h 932950"/>
                      <a:gd name="T2" fmla="*/ 124172 w 3723451"/>
                      <a:gd name="T3" fmla="*/ 316 h 932950"/>
                      <a:gd name="T4" fmla="*/ 351719 w 3723451"/>
                      <a:gd name="T5" fmla="*/ 61180 h 932950"/>
                      <a:gd name="T6" fmla="*/ 568801 w 3723451"/>
                      <a:gd name="T7" fmla="*/ 0 h 932950"/>
                      <a:gd name="T8" fmla="*/ 705692 w 3723451"/>
                      <a:gd name="T9" fmla="*/ 24345 h 932950"/>
                      <a:gd name="T10" fmla="*/ 603846 w 3723451"/>
                      <a:gd name="T11" fmla="*/ 54282 h 932950"/>
                      <a:gd name="T12" fmla="*/ 571056 w 3723451"/>
                      <a:gd name="T13" fmla="*/ 46211 h 932950"/>
                      <a:gd name="T14" fmla="*/ 355717 w 3723451"/>
                      <a:gd name="T15" fmla="*/ 109646 h 932950"/>
                      <a:gd name="T16" fmla="*/ 134869 w 3723451"/>
                      <a:gd name="T17" fmla="*/ 48545 h 932950"/>
                      <a:gd name="T18" fmla="*/ 99163 w 3723451"/>
                      <a:gd name="T19" fmla="*/ 55139 h 932950"/>
                      <a:gd name="T20" fmla="*/ 0 w 3723451"/>
                      <a:gd name="T21" fmla="*/ 26825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64" name="Freeform 491"/>
                  <p:cNvSpPr>
                    <a:spLocks/>
                  </p:cNvSpPr>
                  <p:nvPr/>
                </p:nvSpPr>
                <p:spPr bwMode="auto">
                  <a:xfrm>
                    <a:off x="2893071" y="1722492"/>
                    <a:ext cx="256615" cy="95588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6615 w 1366596"/>
                      <a:gd name="T3" fmla="*/ 73863 h 809868"/>
                      <a:gd name="T4" fmla="*/ 162436 w 1366596"/>
                      <a:gd name="T5" fmla="*/ 95588 h 809868"/>
                      <a:gd name="T6" fmla="*/ 864 w 1366596"/>
                      <a:gd name="T7" fmla="*/ 50510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65" name="Freeform 492"/>
                  <p:cNvSpPr>
                    <a:spLocks/>
                  </p:cNvSpPr>
                  <p:nvPr/>
                </p:nvSpPr>
                <p:spPr bwMode="auto">
                  <a:xfrm>
                    <a:off x="2417579" y="1725302"/>
                    <a:ext cx="252840" cy="92778"/>
                  </a:xfrm>
                  <a:custGeom>
                    <a:avLst/>
                    <a:gdLst>
                      <a:gd name="T0" fmla="*/ 249388 w 1348191"/>
                      <a:gd name="T1" fmla="*/ 0 h 791462"/>
                      <a:gd name="T2" fmla="*/ 252840 w 1348191"/>
                      <a:gd name="T3" fmla="*/ 44771 h 791462"/>
                      <a:gd name="T4" fmla="*/ 91471 w 1348191"/>
                      <a:gd name="T5" fmla="*/ 92778 h 791462"/>
                      <a:gd name="T6" fmla="*/ 0 w 1348191"/>
                      <a:gd name="T7" fmla="*/ 71741 h 791462"/>
                      <a:gd name="T8" fmla="*/ 249388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166" name="Straight Connector 49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3606" y="1730925"/>
                    <a:ext cx="3773" cy="12089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7" name="Straight Connector 49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79883" y="1728114"/>
                    <a:ext cx="3775" cy="120890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131" name="Group 21"/>
              <p:cNvGrpSpPr>
                <a:grpSpLocks/>
              </p:cNvGrpSpPr>
              <p:nvPr/>
            </p:nvGrpSpPr>
            <p:grpSpPr bwMode="auto">
              <a:xfrm>
                <a:off x="6472366" y="2647932"/>
                <a:ext cx="522159" cy="2354282"/>
                <a:chOff x="6472366" y="2647932"/>
                <a:chExt cx="522159" cy="2354282"/>
              </a:xfrm>
            </p:grpSpPr>
            <p:sp>
              <p:nvSpPr>
                <p:cNvPr id="132" name="Rectangle 496"/>
                <p:cNvSpPr/>
                <p:nvPr/>
              </p:nvSpPr>
              <p:spPr bwMode="auto">
                <a:xfrm rot="10800000">
                  <a:off x="6482296" y="2777838"/>
                  <a:ext cx="498349" cy="72203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3" name="Straight Connector 497"/>
                <p:cNvCxnSpPr/>
                <p:nvPr/>
              </p:nvCxnSpPr>
              <p:spPr bwMode="auto">
                <a:xfrm>
                  <a:off x="6994528" y="2846910"/>
                  <a:ext cx="0" cy="199834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Group 500"/>
                <p:cNvGrpSpPr>
                  <a:grpSpLocks/>
                </p:cNvGrpSpPr>
                <p:nvPr/>
              </p:nvGrpSpPr>
              <p:grpSpPr bwMode="auto">
                <a:xfrm>
                  <a:off x="6486417" y="4766099"/>
                  <a:ext cx="507858" cy="236115"/>
                  <a:chOff x="4128636" y="3606589"/>
                  <a:chExt cx="568145" cy="338667"/>
                </a:xfrm>
              </p:grpSpPr>
              <p:sp>
                <p:nvSpPr>
                  <p:cNvPr id="147" name="Oval 509"/>
                  <p:cNvSpPr/>
                  <p:nvPr/>
                </p:nvSpPr>
                <p:spPr>
                  <a:xfrm>
                    <a:off x="4128808" y="3720125"/>
                    <a:ext cx="568256" cy="22538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Rectangle 510"/>
                  <p:cNvSpPr/>
                  <p:nvPr/>
                </p:nvSpPr>
                <p:spPr>
                  <a:xfrm>
                    <a:off x="4128808" y="3720125"/>
                    <a:ext cx="568256" cy="111556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Oval 511"/>
                  <p:cNvSpPr/>
                  <p:nvPr/>
                </p:nvSpPr>
                <p:spPr>
                  <a:xfrm>
                    <a:off x="4128808" y="3606294"/>
                    <a:ext cx="568256" cy="225387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50" name="Straight Connector 512"/>
                  <p:cNvCxnSpPr/>
                  <p:nvPr/>
                </p:nvCxnSpPr>
                <p:spPr>
                  <a:xfrm>
                    <a:off x="4697064" y="3720125"/>
                    <a:ext cx="0" cy="111556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513"/>
                  <p:cNvCxnSpPr/>
                  <p:nvPr/>
                </p:nvCxnSpPr>
                <p:spPr>
                  <a:xfrm>
                    <a:off x="4128808" y="3720125"/>
                    <a:ext cx="0" cy="111556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5" name="Rectangle 501"/>
                <p:cNvSpPr/>
                <p:nvPr/>
              </p:nvSpPr>
              <p:spPr bwMode="auto">
                <a:xfrm>
                  <a:off x="6491333" y="3610376"/>
                  <a:ext cx="498433" cy="12380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6" name="Straight Connector 504"/>
                <p:cNvCxnSpPr/>
                <p:nvPr/>
              </p:nvCxnSpPr>
              <p:spPr bwMode="auto">
                <a:xfrm>
                  <a:off x="6472285" y="2818340"/>
                  <a:ext cx="9524" cy="212691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7" name="Group 514"/>
                <p:cNvGrpSpPr>
                  <a:grpSpLocks/>
                </p:cNvGrpSpPr>
                <p:nvPr/>
              </p:nvGrpSpPr>
              <p:grpSpPr bwMode="auto">
                <a:xfrm>
                  <a:off x="6478146" y="2647932"/>
                  <a:ext cx="504825" cy="242887"/>
                  <a:chOff x="2183302" y="1574638"/>
                  <a:chExt cx="1200154" cy="430218"/>
                </a:xfrm>
              </p:grpSpPr>
              <p:sp>
                <p:nvSpPr>
                  <p:cNvPr id="138" name="Oval 515"/>
                  <p:cNvSpPr/>
                  <p:nvPr/>
                </p:nvSpPr>
                <p:spPr bwMode="auto">
                  <a:xfrm flipV="1">
                    <a:off x="2188237" y="1690921"/>
                    <a:ext cx="1196279" cy="31488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Rectangle 516"/>
                  <p:cNvSpPr/>
                  <p:nvPr/>
                </p:nvSpPr>
                <p:spPr bwMode="auto">
                  <a:xfrm>
                    <a:off x="2184464" y="1735904"/>
                    <a:ext cx="1200052" cy="112457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Oval 51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4464" y="1575651"/>
                    <a:ext cx="1196277" cy="314881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141" name="Freeform 518"/>
                  <p:cNvSpPr/>
                  <p:nvPr/>
                </p:nvSpPr>
                <p:spPr bwMode="auto">
                  <a:xfrm>
                    <a:off x="2490137" y="1671240"/>
                    <a:ext cx="584932" cy="15744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519"/>
                  <p:cNvSpPr>
                    <a:spLocks/>
                  </p:cNvSpPr>
                  <p:nvPr/>
                </p:nvSpPr>
                <p:spPr bwMode="auto">
                  <a:xfrm>
                    <a:off x="2429757" y="1631880"/>
                    <a:ext cx="705692" cy="109647"/>
                  </a:xfrm>
                  <a:custGeom>
                    <a:avLst/>
                    <a:gdLst>
                      <a:gd name="T0" fmla="*/ 0 w 3723451"/>
                      <a:gd name="T1" fmla="*/ 26825 h 932950"/>
                      <a:gd name="T2" fmla="*/ 124172 w 3723451"/>
                      <a:gd name="T3" fmla="*/ 316 h 932950"/>
                      <a:gd name="T4" fmla="*/ 351719 w 3723451"/>
                      <a:gd name="T5" fmla="*/ 61180 h 932950"/>
                      <a:gd name="T6" fmla="*/ 568801 w 3723451"/>
                      <a:gd name="T7" fmla="*/ 0 h 932950"/>
                      <a:gd name="T8" fmla="*/ 705692 w 3723451"/>
                      <a:gd name="T9" fmla="*/ 24346 h 932950"/>
                      <a:gd name="T10" fmla="*/ 603846 w 3723451"/>
                      <a:gd name="T11" fmla="*/ 54283 h 932950"/>
                      <a:gd name="T12" fmla="*/ 571056 w 3723451"/>
                      <a:gd name="T13" fmla="*/ 46212 h 932950"/>
                      <a:gd name="T14" fmla="*/ 355717 w 3723451"/>
                      <a:gd name="T15" fmla="*/ 109647 h 932950"/>
                      <a:gd name="T16" fmla="*/ 134869 w 3723451"/>
                      <a:gd name="T17" fmla="*/ 48545 h 932950"/>
                      <a:gd name="T18" fmla="*/ 99163 w 3723451"/>
                      <a:gd name="T19" fmla="*/ 55140 h 932950"/>
                      <a:gd name="T20" fmla="*/ 0 w 3723451"/>
                      <a:gd name="T21" fmla="*/ 26825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43" name="Freeform 520"/>
                  <p:cNvSpPr>
                    <a:spLocks/>
                  </p:cNvSpPr>
                  <p:nvPr/>
                </p:nvSpPr>
                <p:spPr bwMode="auto">
                  <a:xfrm>
                    <a:off x="2893929" y="1724658"/>
                    <a:ext cx="256615" cy="95589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6615 w 1366596"/>
                      <a:gd name="T3" fmla="*/ 73864 h 809868"/>
                      <a:gd name="T4" fmla="*/ 162436 w 1366596"/>
                      <a:gd name="T5" fmla="*/ 95589 h 809868"/>
                      <a:gd name="T6" fmla="*/ 864 w 1366596"/>
                      <a:gd name="T7" fmla="*/ 50510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144" name="Freeform 521"/>
                  <p:cNvSpPr>
                    <a:spLocks/>
                  </p:cNvSpPr>
                  <p:nvPr/>
                </p:nvSpPr>
                <p:spPr bwMode="auto">
                  <a:xfrm>
                    <a:off x="2418437" y="1727469"/>
                    <a:ext cx="252840" cy="92778"/>
                  </a:xfrm>
                  <a:custGeom>
                    <a:avLst/>
                    <a:gdLst>
                      <a:gd name="T0" fmla="*/ 249388 w 1348191"/>
                      <a:gd name="T1" fmla="*/ 0 h 791462"/>
                      <a:gd name="T2" fmla="*/ 252840 w 1348191"/>
                      <a:gd name="T3" fmla="*/ 44771 h 791462"/>
                      <a:gd name="T4" fmla="*/ 91471 w 1348191"/>
                      <a:gd name="T5" fmla="*/ 92778 h 791462"/>
                      <a:gd name="T6" fmla="*/ 0 w 1348191"/>
                      <a:gd name="T7" fmla="*/ 71741 h 791462"/>
                      <a:gd name="T8" fmla="*/ 249388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145" name="Straight Connector 522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4464" y="1733091"/>
                    <a:ext cx="3773" cy="120893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6" name="Straight Connector 52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0741" y="1730281"/>
                    <a:ext cx="3775" cy="12089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  <p:grpSp>
          <p:nvGrpSpPr>
            <p:cNvPr id="4" name="组 3"/>
            <p:cNvGrpSpPr/>
            <p:nvPr/>
          </p:nvGrpSpPr>
          <p:grpSpPr>
            <a:xfrm>
              <a:off x="305719" y="2665412"/>
              <a:ext cx="8016639" cy="3690938"/>
              <a:chOff x="305719" y="2665412"/>
              <a:chExt cx="8016639" cy="3690938"/>
            </a:xfrm>
          </p:grpSpPr>
          <p:sp>
            <p:nvSpPr>
              <p:cNvPr id="37" name="Freeform 2"/>
              <p:cNvSpPr>
                <a:spLocks/>
              </p:cNvSpPr>
              <p:nvPr/>
            </p:nvSpPr>
            <p:spPr bwMode="auto">
              <a:xfrm>
                <a:off x="2872708" y="5416550"/>
                <a:ext cx="4027487" cy="939800"/>
              </a:xfrm>
              <a:custGeom>
                <a:avLst/>
                <a:gdLst>
                  <a:gd name="T0" fmla="*/ 2147483647 w 10001"/>
                  <a:gd name="T1" fmla="*/ 2147483647 h 10125"/>
                  <a:gd name="T2" fmla="*/ 2147483647 w 10001"/>
                  <a:gd name="T3" fmla="*/ 2147483647 h 10125"/>
                  <a:gd name="T4" fmla="*/ 2147483647 w 10001"/>
                  <a:gd name="T5" fmla="*/ 2147483647 h 10125"/>
                  <a:gd name="T6" fmla="*/ 2147483647 w 10001"/>
                  <a:gd name="T7" fmla="*/ 0 h 10125"/>
                  <a:gd name="T8" fmla="*/ 2147483647 w 10001"/>
                  <a:gd name="T9" fmla="*/ 2147483647 h 10125"/>
                  <a:gd name="T10" fmla="*/ 2147483647 w 10001"/>
                  <a:gd name="T11" fmla="*/ 2147483647 h 10125"/>
                  <a:gd name="T12" fmla="*/ 2147483647 w 10001"/>
                  <a:gd name="T13" fmla="*/ 2147483647 h 10125"/>
                  <a:gd name="T14" fmla="*/ 2147483647 w 10001"/>
                  <a:gd name="T15" fmla="*/ 2147483647 h 10125"/>
                  <a:gd name="T16" fmla="*/ 2147483647 w 10001"/>
                  <a:gd name="T17" fmla="*/ 2147483647 h 10125"/>
                  <a:gd name="T18" fmla="*/ 2147483647 w 10001"/>
                  <a:gd name="T19" fmla="*/ 2147483647 h 10125"/>
                  <a:gd name="T20" fmla="*/ 2147483647 w 10001"/>
                  <a:gd name="T21" fmla="*/ 2147483647 h 10125"/>
                  <a:gd name="T22" fmla="*/ 2147483647 w 10001"/>
                  <a:gd name="T23" fmla="*/ 2147483647 h 10125"/>
                  <a:gd name="T24" fmla="*/ 2147483647 w 10001"/>
                  <a:gd name="T25" fmla="*/ 2147483647 h 10125"/>
                  <a:gd name="T26" fmla="*/ 2147483647 w 10001"/>
                  <a:gd name="T27" fmla="*/ 2147483647 h 10125"/>
                  <a:gd name="T28" fmla="*/ 2147483647 w 10001"/>
                  <a:gd name="T29" fmla="*/ 2147483647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cxnSp>
            <p:nvCxnSpPr>
              <p:cNvPr id="38" name="Straight Connector 147"/>
              <p:cNvCxnSpPr/>
              <p:nvPr/>
            </p:nvCxnSpPr>
            <p:spPr>
              <a:xfrm flipV="1">
                <a:off x="3502945" y="5568950"/>
                <a:ext cx="1316038" cy="1317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149"/>
              <p:cNvCxnSpPr/>
              <p:nvPr/>
            </p:nvCxnSpPr>
            <p:spPr>
              <a:xfrm>
                <a:off x="3391820" y="5754687"/>
                <a:ext cx="2259013" cy="300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152"/>
              <p:cNvCxnSpPr/>
              <p:nvPr/>
            </p:nvCxnSpPr>
            <p:spPr>
              <a:xfrm>
                <a:off x="3404520" y="5861050"/>
                <a:ext cx="714375" cy="2746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56"/>
              <p:cNvCxnSpPr/>
              <p:nvPr/>
            </p:nvCxnSpPr>
            <p:spPr>
              <a:xfrm flipV="1">
                <a:off x="4422108" y="6054725"/>
                <a:ext cx="1247775" cy="80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158"/>
              <p:cNvCxnSpPr/>
              <p:nvPr/>
            </p:nvCxnSpPr>
            <p:spPr>
              <a:xfrm>
                <a:off x="5082508" y="5600700"/>
                <a:ext cx="1057275" cy="1238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160"/>
              <p:cNvCxnSpPr/>
              <p:nvPr/>
            </p:nvCxnSpPr>
            <p:spPr>
              <a:xfrm flipV="1">
                <a:off x="4366545" y="5754687"/>
                <a:ext cx="1790700" cy="3000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162"/>
              <p:cNvCxnSpPr/>
              <p:nvPr/>
            </p:nvCxnSpPr>
            <p:spPr>
              <a:xfrm flipV="1">
                <a:off x="5693695" y="5783262"/>
                <a:ext cx="588963" cy="2714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64"/>
              <p:cNvCxnSpPr/>
              <p:nvPr/>
            </p:nvCxnSpPr>
            <p:spPr>
              <a:xfrm>
                <a:off x="4836445" y="5568950"/>
                <a:ext cx="814388" cy="4000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7"/>
              <p:cNvGrpSpPr>
                <a:grpSpLocks/>
              </p:cNvGrpSpPr>
              <p:nvPr/>
            </p:nvGrpSpPr>
            <p:grpSpPr bwMode="auto">
              <a:xfrm>
                <a:off x="3961733" y="5994400"/>
                <a:ext cx="563562" cy="293687"/>
                <a:chOff x="1871277" y="1576300"/>
                <a:chExt cx="1128371" cy="437861"/>
              </a:xfrm>
            </p:grpSpPr>
            <p:sp>
              <p:nvSpPr>
                <p:cNvPr id="261" name="Oval 317"/>
                <p:cNvSpPr>
                  <a:spLocks noChangeArrowheads="1"/>
                </p:cNvSpPr>
                <p:nvPr/>
              </p:nvSpPr>
              <p:spPr bwMode="auto">
                <a:xfrm flipV="1">
                  <a:off x="1874455" y="1694641"/>
                  <a:ext cx="1125193" cy="3195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62" name="Rectangle 318"/>
                <p:cNvSpPr/>
                <p:nvPr/>
              </p:nvSpPr>
              <p:spPr bwMode="auto">
                <a:xfrm>
                  <a:off x="1871277" y="1739610"/>
                  <a:ext cx="1128371" cy="1159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Oval 319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193" cy="31952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64" name="Freeform 323"/>
                <p:cNvSpPr/>
                <p:nvPr/>
              </p:nvSpPr>
              <p:spPr bwMode="auto">
                <a:xfrm>
                  <a:off x="2160521" y="1673339"/>
                  <a:ext cx="546704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324"/>
                <p:cNvSpPr>
                  <a:spLocks/>
                </p:cNvSpPr>
                <p:nvPr/>
              </p:nvSpPr>
              <p:spPr bwMode="auto">
                <a:xfrm>
                  <a:off x="2103307" y="1633104"/>
                  <a:ext cx="661131" cy="111240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331 w 3723451"/>
                    <a:gd name="T3" fmla="*/ 321 h 932950"/>
                    <a:gd name="T4" fmla="*/ 329509 w 3723451"/>
                    <a:gd name="T5" fmla="*/ 62069 h 932950"/>
                    <a:gd name="T6" fmla="*/ 532884 w 3723451"/>
                    <a:gd name="T7" fmla="*/ 0 h 932950"/>
                    <a:gd name="T8" fmla="*/ 661131 w 3723451"/>
                    <a:gd name="T9" fmla="*/ 24699 h 932950"/>
                    <a:gd name="T10" fmla="*/ 565716 w 3723451"/>
                    <a:gd name="T11" fmla="*/ 55071 h 932950"/>
                    <a:gd name="T12" fmla="*/ 534996 w 3723451"/>
                    <a:gd name="T13" fmla="*/ 46883 h 932950"/>
                    <a:gd name="T14" fmla="*/ 333255 w 3723451"/>
                    <a:gd name="T15" fmla="*/ 111240 h 932950"/>
                    <a:gd name="T16" fmla="*/ 126353 w 3723451"/>
                    <a:gd name="T17" fmla="*/ 49250 h 932950"/>
                    <a:gd name="T18" fmla="*/ 92901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66" name="Freeform 325"/>
                <p:cNvSpPr>
                  <a:spLocks/>
                </p:cNvSpPr>
                <p:nvPr/>
              </p:nvSpPr>
              <p:spPr bwMode="auto">
                <a:xfrm>
                  <a:off x="2538765" y="1727776"/>
                  <a:ext cx="241567" cy="9703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1567 w 1366596"/>
                    <a:gd name="T3" fmla="*/ 74985 h 809868"/>
                    <a:gd name="T4" fmla="*/ 152911 w 1366596"/>
                    <a:gd name="T5" fmla="*/ 97039 h 809868"/>
                    <a:gd name="T6" fmla="*/ 813 w 1366596"/>
                    <a:gd name="T7" fmla="*/ 51276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67" name="Freeform 326"/>
                <p:cNvSpPr>
                  <a:spLocks/>
                </p:cNvSpPr>
                <p:nvPr/>
              </p:nvSpPr>
              <p:spPr bwMode="auto">
                <a:xfrm>
                  <a:off x="2090593" y="1730143"/>
                  <a:ext cx="238389" cy="97040"/>
                </a:xfrm>
                <a:custGeom>
                  <a:avLst/>
                  <a:gdLst>
                    <a:gd name="T0" fmla="*/ 235135 w 1348191"/>
                    <a:gd name="T1" fmla="*/ 0 h 791462"/>
                    <a:gd name="T2" fmla="*/ 238389 w 1348191"/>
                    <a:gd name="T3" fmla="*/ 46827 h 791462"/>
                    <a:gd name="T4" fmla="*/ 86243 w 1348191"/>
                    <a:gd name="T5" fmla="*/ 97040 h 791462"/>
                    <a:gd name="T6" fmla="*/ 0 w 1348191"/>
                    <a:gd name="T7" fmla="*/ 75037 h 791462"/>
                    <a:gd name="T8" fmla="*/ 23513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268" name="Straight Connector 32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871277" y="1737244"/>
                  <a:ext cx="3178" cy="1230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9" name="Straight Connector 32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0" y="1734876"/>
                  <a:ext cx="3178" cy="1230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7" name="Group 327"/>
              <p:cNvGrpSpPr>
                <a:grpSpLocks/>
              </p:cNvGrpSpPr>
              <p:nvPr/>
            </p:nvGrpSpPr>
            <p:grpSpPr bwMode="auto">
              <a:xfrm>
                <a:off x="4657058" y="54530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328"/>
                <p:cNvSpPr>
                  <a:spLocks noChangeArrowheads="1"/>
                </p:cNvSpPr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53" name="Rectangle 32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Oval 330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55" name="Freeform 33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 332"/>
                <p:cNvSpPr>
                  <a:spLocks/>
                </p:cNvSpPr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T0" fmla="*/ 0 w 3723451"/>
                    <a:gd name="T1" fmla="*/ 27363 h 932950"/>
                    <a:gd name="T2" fmla="*/ 116562 w 3723451"/>
                    <a:gd name="T3" fmla="*/ 322 h 932950"/>
                    <a:gd name="T4" fmla="*/ 330164 w 3723451"/>
                    <a:gd name="T5" fmla="*/ 62407 h 932950"/>
                    <a:gd name="T6" fmla="*/ 533943 w 3723451"/>
                    <a:gd name="T7" fmla="*/ 0 h 932950"/>
                    <a:gd name="T8" fmla="*/ 662444 w 3723451"/>
                    <a:gd name="T9" fmla="*/ 24834 h 932950"/>
                    <a:gd name="T10" fmla="*/ 566839 w 3723451"/>
                    <a:gd name="T11" fmla="*/ 55371 h 932950"/>
                    <a:gd name="T12" fmla="*/ 536059 w 3723451"/>
                    <a:gd name="T13" fmla="*/ 47138 h 932950"/>
                    <a:gd name="T14" fmla="*/ 333917 w 3723451"/>
                    <a:gd name="T15" fmla="*/ 111846 h 932950"/>
                    <a:gd name="T16" fmla="*/ 126604 w 3723451"/>
                    <a:gd name="T17" fmla="*/ 49519 h 932950"/>
                    <a:gd name="T18" fmla="*/ 93086 w 3723451"/>
                    <a:gd name="T19" fmla="*/ 56246 h 932950"/>
                    <a:gd name="T20" fmla="*/ 0 w 3723451"/>
                    <a:gd name="T21" fmla="*/ 2736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57" name="Freeform 333"/>
                <p:cNvSpPr>
                  <a:spLocks/>
                </p:cNvSpPr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7 w 1366596"/>
                    <a:gd name="T3" fmla="*/ 75393 h 809868"/>
                    <a:gd name="T4" fmla="*/ 154487 w 1366596"/>
                    <a:gd name="T5" fmla="*/ 97568 h 809868"/>
                    <a:gd name="T6" fmla="*/ 822 w 1366596"/>
                    <a:gd name="T7" fmla="*/ 51556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58" name="Freeform 334"/>
                <p:cNvSpPr>
                  <a:spLocks/>
                </p:cNvSpPr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5933 h 791462"/>
                    <a:gd name="T4" fmla="*/ 87147 w 1348191"/>
                    <a:gd name="T5" fmla="*/ 95187 h 791462"/>
                    <a:gd name="T6" fmla="*/ 0 w 1348191"/>
                    <a:gd name="T7" fmla="*/ 73604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259" name="Straight Connector 33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0" name="Straight Connector 33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8" name="Group 337"/>
              <p:cNvGrpSpPr>
                <a:grpSpLocks/>
              </p:cNvGrpSpPr>
              <p:nvPr/>
            </p:nvGrpSpPr>
            <p:grpSpPr bwMode="auto">
              <a:xfrm>
                <a:off x="5299995" y="5907087"/>
                <a:ext cx="563563" cy="293688"/>
                <a:chOff x="1871277" y="1576300"/>
                <a:chExt cx="1128371" cy="437861"/>
              </a:xfrm>
            </p:grpSpPr>
            <p:sp>
              <p:nvSpPr>
                <p:cNvPr id="243" name="Oval 338"/>
                <p:cNvSpPr>
                  <a:spLocks noChangeArrowheads="1"/>
                </p:cNvSpPr>
                <p:nvPr/>
              </p:nvSpPr>
              <p:spPr bwMode="auto">
                <a:xfrm flipV="1">
                  <a:off x="1874457" y="1694641"/>
                  <a:ext cx="1125191" cy="3195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44" name="Rectangle 33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340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191" cy="31952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46" name="Freeform 341"/>
                <p:cNvSpPr/>
                <p:nvPr/>
              </p:nvSpPr>
              <p:spPr bwMode="auto">
                <a:xfrm>
                  <a:off x="2160522" y="1673340"/>
                  <a:ext cx="546703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342"/>
                <p:cNvSpPr>
                  <a:spLocks/>
                </p:cNvSpPr>
                <p:nvPr/>
              </p:nvSpPr>
              <p:spPr bwMode="auto">
                <a:xfrm>
                  <a:off x="2103309" y="1633103"/>
                  <a:ext cx="661129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330 w 3723451"/>
                    <a:gd name="T3" fmla="*/ 321 h 932950"/>
                    <a:gd name="T4" fmla="*/ 329508 w 3723451"/>
                    <a:gd name="T5" fmla="*/ 62070 h 932950"/>
                    <a:gd name="T6" fmla="*/ 532883 w 3723451"/>
                    <a:gd name="T7" fmla="*/ 0 h 932950"/>
                    <a:gd name="T8" fmla="*/ 661129 w 3723451"/>
                    <a:gd name="T9" fmla="*/ 24700 h 932950"/>
                    <a:gd name="T10" fmla="*/ 565714 w 3723451"/>
                    <a:gd name="T11" fmla="*/ 55072 h 932950"/>
                    <a:gd name="T12" fmla="*/ 534995 w 3723451"/>
                    <a:gd name="T13" fmla="*/ 46883 h 932950"/>
                    <a:gd name="T14" fmla="*/ 333254 w 3723451"/>
                    <a:gd name="T15" fmla="*/ 111241 h 932950"/>
                    <a:gd name="T16" fmla="*/ 126353 w 3723451"/>
                    <a:gd name="T17" fmla="*/ 49251 h 932950"/>
                    <a:gd name="T18" fmla="*/ 92901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48" name="Freeform 343"/>
                <p:cNvSpPr>
                  <a:spLocks/>
                </p:cNvSpPr>
                <p:nvPr/>
              </p:nvSpPr>
              <p:spPr bwMode="auto">
                <a:xfrm>
                  <a:off x="2538763" y="1727776"/>
                  <a:ext cx="241567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1567 w 1366596"/>
                    <a:gd name="T3" fmla="*/ 74985 h 809868"/>
                    <a:gd name="T4" fmla="*/ 152911 w 1366596"/>
                    <a:gd name="T5" fmla="*/ 97040 h 809868"/>
                    <a:gd name="T6" fmla="*/ 813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49" name="Freeform 344"/>
                <p:cNvSpPr>
                  <a:spLocks/>
                </p:cNvSpPr>
                <p:nvPr/>
              </p:nvSpPr>
              <p:spPr bwMode="auto">
                <a:xfrm>
                  <a:off x="2090595" y="1730144"/>
                  <a:ext cx="238387" cy="97039"/>
                </a:xfrm>
                <a:custGeom>
                  <a:avLst/>
                  <a:gdLst>
                    <a:gd name="T0" fmla="*/ 235133 w 1348191"/>
                    <a:gd name="T1" fmla="*/ 0 h 791462"/>
                    <a:gd name="T2" fmla="*/ 238387 w 1348191"/>
                    <a:gd name="T3" fmla="*/ 46827 h 791462"/>
                    <a:gd name="T4" fmla="*/ 86242 w 1348191"/>
                    <a:gd name="T5" fmla="*/ 97039 h 791462"/>
                    <a:gd name="T6" fmla="*/ 0 w 1348191"/>
                    <a:gd name="T7" fmla="*/ 75036 h 791462"/>
                    <a:gd name="T8" fmla="*/ 23513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250" name="Straight Connector 34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871277" y="1737243"/>
                  <a:ext cx="3180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1" name="Straight Connector 34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68" y="1734877"/>
                  <a:ext cx="3180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9" name="Group 347"/>
              <p:cNvGrpSpPr>
                <a:grpSpLocks/>
              </p:cNvGrpSpPr>
              <p:nvPr/>
            </p:nvGrpSpPr>
            <p:grpSpPr bwMode="auto">
              <a:xfrm>
                <a:off x="6022308" y="5592762"/>
                <a:ext cx="565150" cy="293688"/>
                <a:chOff x="1871277" y="1576300"/>
                <a:chExt cx="1128371" cy="437861"/>
              </a:xfrm>
            </p:grpSpPr>
            <p:sp>
              <p:nvSpPr>
                <p:cNvPr id="234" name="Oval 348"/>
                <p:cNvSpPr>
                  <a:spLocks noChangeArrowheads="1"/>
                </p:cNvSpPr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35" name="Rectangle 349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Oval 350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37" name="Freeform 351"/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352"/>
                <p:cNvSpPr>
                  <a:spLocks/>
                </p:cNvSpPr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2 w 3723451"/>
                    <a:gd name="T3" fmla="*/ 321 h 932950"/>
                    <a:gd name="T4" fmla="*/ 330164 w 3723451"/>
                    <a:gd name="T5" fmla="*/ 62070 h 932950"/>
                    <a:gd name="T6" fmla="*/ 533943 w 3723451"/>
                    <a:gd name="T7" fmla="*/ 0 h 932950"/>
                    <a:gd name="T8" fmla="*/ 662444 w 3723451"/>
                    <a:gd name="T9" fmla="*/ 24700 h 932950"/>
                    <a:gd name="T10" fmla="*/ 566839 w 3723451"/>
                    <a:gd name="T11" fmla="*/ 55072 h 932950"/>
                    <a:gd name="T12" fmla="*/ 536059 w 3723451"/>
                    <a:gd name="T13" fmla="*/ 46883 h 932950"/>
                    <a:gd name="T14" fmla="*/ 333917 w 3723451"/>
                    <a:gd name="T15" fmla="*/ 111241 h 932950"/>
                    <a:gd name="T16" fmla="*/ 126604 w 3723451"/>
                    <a:gd name="T17" fmla="*/ 49251 h 932950"/>
                    <a:gd name="T18" fmla="*/ 93086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39" name="Freeform 353"/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7 w 1366596"/>
                    <a:gd name="T3" fmla="*/ 74985 h 809868"/>
                    <a:gd name="T4" fmla="*/ 154487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240" name="Freeform 354"/>
                <p:cNvSpPr>
                  <a:spLocks/>
                </p:cNvSpPr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241" name="Straight Connector 35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2" name="Straight Connector 35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51" name="Group 228"/>
              <p:cNvGrpSpPr>
                <a:grpSpLocks/>
              </p:cNvGrpSpPr>
              <p:nvPr/>
            </p:nvGrpSpPr>
            <p:grpSpPr bwMode="auto">
              <a:xfrm>
                <a:off x="2109121" y="2665412"/>
                <a:ext cx="5111751" cy="879475"/>
                <a:chOff x="1866825" y="707349"/>
                <a:chExt cx="5112820" cy="879389"/>
              </a:xfrm>
            </p:grpSpPr>
            <p:sp>
              <p:nvSpPr>
                <p:cNvPr id="108" name="Oval 232"/>
                <p:cNvSpPr/>
                <p:nvPr/>
              </p:nvSpPr>
              <p:spPr>
                <a:xfrm>
                  <a:off x="1866825" y="785129"/>
                  <a:ext cx="954288" cy="492077"/>
                </a:xfrm>
                <a:prstGeom prst="ellipse">
                  <a:avLst/>
                </a:prstGeom>
                <a:solidFill>
                  <a:srgbClr val="CC0000">
                    <a:alpha val="28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233"/>
                <p:cNvSpPr txBox="1">
                  <a:spLocks noChangeArrowheads="1"/>
                </p:cNvSpPr>
                <p:nvPr/>
              </p:nvSpPr>
              <p:spPr bwMode="auto">
                <a:xfrm>
                  <a:off x="1895591" y="783191"/>
                  <a:ext cx="903000" cy="477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路由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ctr" defTabSz="914400" rtl="0" eaLnBrk="1" fontAlgn="base" latinLnBrk="0" hangingPunct="1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选择算法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10" name="Straight Arrow Connector 234"/>
                <p:cNvCxnSpPr/>
                <p:nvPr/>
              </p:nvCxnSpPr>
              <p:spPr>
                <a:xfrm flipV="1">
                  <a:off x="2833815" y="807352"/>
                  <a:ext cx="1517968" cy="214291"/>
                </a:xfrm>
                <a:prstGeom prst="straightConnector1">
                  <a:avLst/>
                </a:prstGeom>
                <a:ln w="25400">
                  <a:solidFill>
                    <a:srgbClr val="CC0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235"/>
                <p:cNvCxnSpPr/>
                <p:nvPr/>
              </p:nvCxnSpPr>
              <p:spPr>
                <a:xfrm>
                  <a:off x="2751248" y="1201014"/>
                  <a:ext cx="797092" cy="279373"/>
                </a:xfrm>
                <a:prstGeom prst="straightConnector1">
                  <a:avLst/>
                </a:prstGeom>
                <a:ln w="25400">
                  <a:solidFill>
                    <a:srgbClr val="CC0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236"/>
                <p:cNvCxnSpPr/>
                <p:nvPr/>
              </p:nvCxnSpPr>
              <p:spPr>
                <a:xfrm>
                  <a:off x="4685228" y="894656"/>
                  <a:ext cx="892362" cy="509538"/>
                </a:xfrm>
                <a:prstGeom prst="straightConnector1">
                  <a:avLst/>
                </a:prstGeom>
                <a:ln w="25400">
                  <a:solidFill>
                    <a:srgbClr val="CC0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237"/>
                <p:cNvCxnSpPr/>
                <p:nvPr/>
              </p:nvCxnSpPr>
              <p:spPr>
                <a:xfrm>
                  <a:off x="4801139" y="801003"/>
                  <a:ext cx="1695805" cy="130162"/>
                </a:xfrm>
                <a:prstGeom prst="straightConnector1">
                  <a:avLst/>
                </a:prstGeom>
                <a:ln w="25400">
                  <a:solidFill>
                    <a:srgbClr val="CC0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238"/>
                <p:cNvSpPr/>
                <p:nvPr/>
              </p:nvSpPr>
              <p:spPr>
                <a:xfrm>
                  <a:off x="6558870" y="894656"/>
                  <a:ext cx="420775" cy="180957"/>
                </a:xfrm>
                <a:prstGeom prst="ellipse">
                  <a:avLst/>
                </a:prstGeom>
                <a:solidFill>
                  <a:srgbClr val="CC0000">
                    <a:alpha val="28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239"/>
                <p:cNvSpPr/>
                <p:nvPr/>
              </p:nvSpPr>
              <p:spPr>
                <a:xfrm>
                  <a:off x="5572826" y="1404194"/>
                  <a:ext cx="420776" cy="182544"/>
                </a:xfrm>
                <a:prstGeom prst="ellipse">
                  <a:avLst/>
                </a:prstGeom>
                <a:solidFill>
                  <a:srgbClr val="CC0000">
                    <a:alpha val="28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240"/>
                <p:cNvSpPr/>
                <p:nvPr/>
              </p:nvSpPr>
              <p:spPr>
                <a:xfrm>
                  <a:off x="4367661" y="707349"/>
                  <a:ext cx="420775" cy="182545"/>
                </a:xfrm>
                <a:prstGeom prst="ellipse">
                  <a:avLst/>
                </a:prstGeom>
                <a:solidFill>
                  <a:srgbClr val="CC0000">
                    <a:alpha val="28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241"/>
                <p:cNvSpPr/>
                <p:nvPr/>
              </p:nvSpPr>
              <p:spPr>
                <a:xfrm>
                  <a:off x="3572157" y="1402606"/>
                  <a:ext cx="420776" cy="180957"/>
                </a:xfrm>
                <a:prstGeom prst="ellipse">
                  <a:avLst/>
                </a:prstGeom>
                <a:solidFill>
                  <a:srgbClr val="CC0000">
                    <a:alpha val="28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8" name="Straight Arrow Connector 242"/>
                <p:cNvCxnSpPr/>
                <p:nvPr/>
              </p:nvCxnSpPr>
              <p:spPr>
                <a:xfrm>
                  <a:off x="2821113" y="1105773"/>
                  <a:ext cx="2739010" cy="339692"/>
                </a:xfrm>
                <a:prstGeom prst="straightConnector1">
                  <a:avLst/>
                </a:prstGeom>
                <a:ln w="25400">
                  <a:solidFill>
                    <a:srgbClr val="CC0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243"/>
                <p:cNvCxnSpPr/>
                <p:nvPr/>
              </p:nvCxnSpPr>
              <p:spPr>
                <a:xfrm flipV="1">
                  <a:off x="3997696" y="985135"/>
                  <a:ext cx="2561174" cy="469854"/>
                </a:xfrm>
                <a:prstGeom prst="straightConnector1">
                  <a:avLst/>
                </a:prstGeom>
                <a:ln w="25400">
                  <a:solidFill>
                    <a:srgbClr val="CC0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244"/>
                <p:cNvCxnSpPr/>
                <p:nvPr/>
              </p:nvCxnSpPr>
              <p:spPr>
                <a:xfrm flipV="1">
                  <a:off x="3991345" y="1508959"/>
                  <a:ext cx="1581481" cy="0"/>
                </a:xfrm>
                <a:prstGeom prst="straightConnector1">
                  <a:avLst/>
                </a:prstGeom>
                <a:ln w="25400">
                  <a:solidFill>
                    <a:srgbClr val="CC0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245"/>
                <p:cNvCxnSpPr/>
                <p:nvPr/>
              </p:nvCxnSpPr>
              <p:spPr>
                <a:xfrm flipV="1">
                  <a:off x="5996777" y="1083550"/>
                  <a:ext cx="751044" cy="396836"/>
                </a:xfrm>
                <a:prstGeom prst="straightConnector1">
                  <a:avLst/>
                </a:prstGeom>
                <a:ln w="25400">
                  <a:solidFill>
                    <a:srgbClr val="CC0000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22"/>
              <p:cNvGrpSpPr>
                <a:grpSpLocks/>
              </p:cNvGrpSpPr>
              <p:nvPr/>
            </p:nvGrpSpPr>
            <p:grpSpPr bwMode="auto">
              <a:xfrm>
                <a:off x="1837658" y="3288323"/>
                <a:ext cx="6484700" cy="626982"/>
                <a:chOff x="1557338" y="3308961"/>
                <a:chExt cx="6484700" cy="626982"/>
              </a:xfrm>
            </p:grpSpPr>
            <p:sp>
              <p:nvSpPr>
                <p:cNvPr id="105" name="TextBox 232"/>
                <p:cNvSpPr txBox="1">
                  <a:spLocks noChangeArrowheads="1"/>
                </p:cNvSpPr>
                <p:nvPr/>
              </p:nvSpPr>
              <p:spPr bwMode="auto">
                <a:xfrm>
                  <a:off x="7139227" y="3651250"/>
                  <a:ext cx="902811" cy="284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63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rPr>
                    <a:t>数据平面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106" name="TextBox 233"/>
                <p:cNvSpPr txBox="1">
                  <a:spLocks noChangeArrowheads="1"/>
                </p:cNvSpPr>
                <p:nvPr/>
              </p:nvSpPr>
              <p:spPr bwMode="auto">
                <a:xfrm>
                  <a:off x="7127320" y="3308961"/>
                  <a:ext cx="902811" cy="284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63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rPr>
                    <a:t>控制平面</a:t>
                  </a:r>
                  <a:endPara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cxnSp>
              <p:nvCxnSpPr>
                <p:cNvPr id="107" name="Straight Connector 231"/>
                <p:cNvCxnSpPr/>
                <p:nvPr/>
              </p:nvCxnSpPr>
              <p:spPr>
                <a:xfrm>
                  <a:off x="1557338" y="3613150"/>
                  <a:ext cx="62071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26"/>
              <p:cNvGrpSpPr>
                <a:grpSpLocks/>
              </p:cNvGrpSpPr>
              <p:nvPr/>
            </p:nvGrpSpPr>
            <p:grpSpPr bwMode="auto">
              <a:xfrm>
                <a:off x="2109120" y="3681412"/>
                <a:ext cx="5126038" cy="1120775"/>
                <a:chOff x="-4746102" y="4471477"/>
                <a:chExt cx="5126173" cy="1120753"/>
              </a:xfrm>
            </p:grpSpPr>
            <p:pic>
              <p:nvPicPr>
                <p:cNvPr id="83" name="Picture 10" descr="fig42_table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746102" y="4471477"/>
                  <a:ext cx="966463" cy="966962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4" name="Group 25"/>
                <p:cNvGrpSpPr>
                  <a:grpSpLocks/>
                </p:cNvGrpSpPr>
                <p:nvPr/>
              </p:nvGrpSpPr>
              <p:grpSpPr bwMode="auto">
                <a:xfrm>
                  <a:off x="-3025264" y="5228984"/>
                  <a:ext cx="3405335" cy="363246"/>
                  <a:chOff x="-3025264" y="5228984"/>
                  <a:chExt cx="3405335" cy="363246"/>
                </a:xfrm>
              </p:grpSpPr>
              <p:grpSp>
                <p:nvGrpSpPr>
                  <p:cNvPr id="85" name="Group 241"/>
                  <p:cNvGrpSpPr>
                    <a:grpSpLocks/>
                  </p:cNvGrpSpPr>
                  <p:nvPr/>
                </p:nvGrpSpPr>
                <p:grpSpPr bwMode="auto">
                  <a:xfrm>
                    <a:off x="-3025264" y="5262858"/>
                    <a:ext cx="430360" cy="329372"/>
                    <a:chOff x="2931664" y="3912603"/>
                    <a:chExt cx="430450" cy="329314"/>
                  </a:xfrm>
                </p:grpSpPr>
                <p:sp>
                  <p:nvSpPr>
                    <p:cNvPr id="101" name="Rectangle 91"/>
                    <p:cNvSpPr/>
                    <p:nvPr/>
                  </p:nvSpPr>
                  <p:spPr>
                    <a:xfrm>
                      <a:off x="2936485" y="3908607"/>
                      <a:ext cx="425550" cy="3333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rgbClr val="CC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2" name="Straight Connector 92"/>
                    <p:cNvCxnSpPr/>
                    <p:nvPr/>
                  </p:nvCxnSpPr>
                  <p:spPr>
                    <a:xfrm>
                      <a:off x="2931721" y="4003838"/>
                      <a:ext cx="425550" cy="0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93"/>
                    <p:cNvCxnSpPr/>
                    <p:nvPr/>
                  </p:nvCxnSpPr>
                  <p:spPr>
                    <a:xfrm>
                      <a:off x="2931721" y="4067326"/>
                      <a:ext cx="425550" cy="0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95"/>
                    <p:cNvCxnSpPr>
                      <a:stCxn id="126" idx="2"/>
                    </p:cNvCxnSpPr>
                    <p:nvPr/>
                  </p:nvCxnSpPr>
                  <p:spPr>
                    <a:xfrm flipH="1" flipV="1">
                      <a:off x="3147672" y="4003838"/>
                      <a:ext cx="1588" cy="238079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up 444"/>
                  <p:cNvGrpSpPr>
                    <a:grpSpLocks/>
                  </p:cNvGrpSpPr>
                  <p:nvPr/>
                </p:nvGrpSpPr>
                <p:grpSpPr bwMode="auto">
                  <a:xfrm>
                    <a:off x="-2217227" y="5261364"/>
                    <a:ext cx="430361" cy="329307"/>
                    <a:chOff x="2931664" y="3912603"/>
                    <a:chExt cx="430450" cy="329314"/>
                  </a:xfrm>
                </p:grpSpPr>
                <p:sp>
                  <p:nvSpPr>
                    <p:cNvPr id="97" name="Rectangle 447"/>
                    <p:cNvSpPr/>
                    <p:nvPr/>
                  </p:nvSpPr>
                  <p:spPr>
                    <a:xfrm>
                      <a:off x="2936506" y="3908513"/>
                      <a:ext cx="425549" cy="3333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rgbClr val="CC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8" name="Straight Connector 448"/>
                    <p:cNvCxnSpPr/>
                    <p:nvPr/>
                  </p:nvCxnSpPr>
                  <p:spPr>
                    <a:xfrm>
                      <a:off x="2931743" y="4003763"/>
                      <a:ext cx="425549" cy="0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449"/>
                    <p:cNvCxnSpPr/>
                    <p:nvPr/>
                  </p:nvCxnSpPr>
                  <p:spPr>
                    <a:xfrm>
                      <a:off x="2931743" y="4067263"/>
                      <a:ext cx="425549" cy="0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450"/>
                    <p:cNvCxnSpPr/>
                    <p:nvPr/>
                  </p:nvCxnSpPr>
                  <p:spPr>
                    <a:xfrm flipH="1" flipV="1">
                      <a:off x="3147693" y="4003763"/>
                      <a:ext cx="1587" cy="238126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" name="Group 473"/>
                  <p:cNvGrpSpPr>
                    <a:grpSpLocks/>
                  </p:cNvGrpSpPr>
                  <p:nvPr/>
                </p:nvGrpSpPr>
                <p:grpSpPr bwMode="auto">
                  <a:xfrm>
                    <a:off x="-1034539" y="5261364"/>
                    <a:ext cx="430360" cy="329307"/>
                    <a:chOff x="2931664" y="3912603"/>
                    <a:chExt cx="430450" cy="329314"/>
                  </a:xfrm>
                </p:grpSpPr>
                <p:sp>
                  <p:nvSpPr>
                    <p:cNvPr id="93" name="Rectangle 476"/>
                    <p:cNvSpPr/>
                    <p:nvPr/>
                  </p:nvSpPr>
                  <p:spPr>
                    <a:xfrm>
                      <a:off x="2936538" y="3908513"/>
                      <a:ext cx="425550" cy="33337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rgbClr val="CC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4" name="Straight Connector 477"/>
                    <p:cNvCxnSpPr/>
                    <p:nvPr/>
                  </p:nvCxnSpPr>
                  <p:spPr>
                    <a:xfrm>
                      <a:off x="2931774" y="4003763"/>
                      <a:ext cx="425550" cy="0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478"/>
                    <p:cNvCxnSpPr/>
                    <p:nvPr/>
                  </p:nvCxnSpPr>
                  <p:spPr>
                    <a:xfrm>
                      <a:off x="2931774" y="4067263"/>
                      <a:ext cx="425550" cy="0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479"/>
                    <p:cNvCxnSpPr/>
                    <p:nvPr/>
                  </p:nvCxnSpPr>
                  <p:spPr>
                    <a:xfrm flipH="1" flipV="1">
                      <a:off x="3147725" y="4003763"/>
                      <a:ext cx="1588" cy="238126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8" name="Group 502"/>
                  <p:cNvGrpSpPr>
                    <a:grpSpLocks/>
                  </p:cNvGrpSpPr>
                  <p:nvPr/>
                </p:nvGrpSpPr>
                <p:grpSpPr bwMode="auto">
                  <a:xfrm>
                    <a:off x="-50289" y="5228984"/>
                    <a:ext cx="430360" cy="350559"/>
                    <a:chOff x="2931664" y="3912603"/>
                    <a:chExt cx="430450" cy="329314"/>
                  </a:xfrm>
                </p:grpSpPr>
                <p:sp>
                  <p:nvSpPr>
                    <p:cNvPr id="89" name="Rectangle 505"/>
                    <p:cNvSpPr/>
                    <p:nvPr/>
                  </p:nvSpPr>
                  <p:spPr>
                    <a:xfrm>
                      <a:off x="2936564" y="3912336"/>
                      <a:ext cx="425550" cy="32956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rgbClr val="CC0000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0" name="Straight Connector 506"/>
                    <p:cNvCxnSpPr/>
                    <p:nvPr/>
                  </p:nvCxnSpPr>
                  <p:spPr>
                    <a:xfrm>
                      <a:off x="2931800" y="4003303"/>
                      <a:ext cx="425550" cy="0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507"/>
                    <p:cNvCxnSpPr/>
                    <p:nvPr/>
                  </p:nvCxnSpPr>
                  <p:spPr>
                    <a:xfrm>
                      <a:off x="2931800" y="4067428"/>
                      <a:ext cx="425550" cy="0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508"/>
                    <p:cNvCxnSpPr/>
                    <p:nvPr/>
                  </p:nvCxnSpPr>
                  <p:spPr>
                    <a:xfrm flipH="1" flipV="1">
                      <a:off x="3147751" y="4003303"/>
                      <a:ext cx="1588" cy="238602"/>
                    </a:xfrm>
                    <a:prstGeom prst="line">
                      <a:avLst/>
                    </a:prstGeom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54" name="Group 24"/>
              <p:cNvGrpSpPr>
                <a:grpSpLocks/>
              </p:cNvGrpSpPr>
              <p:nvPr/>
            </p:nvGrpSpPr>
            <p:grpSpPr bwMode="auto">
              <a:xfrm>
                <a:off x="2563145" y="2862262"/>
                <a:ext cx="4437063" cy="1577975"/>
                <a:chOff x="-4267279" y="3655204"/>
                <a:chExt cx="4437063" cy="1578510"/>
              </a:xfrm>
            </p:grpSpPr>
            <p:cxnSp>
              <p:nvCxnSpPr>
                <p:cNvPr id="78" name="Straight Arrow Connector 110"/>
                <p:cNvCxnSpPr/>
                <p:nvPr/>
              </p:nvCxnSpPr>
              <p:spPr bwMode="auto">
                <a:xfrm>
                  <a:off x="-4267279" y="4047450"/>
                  <a:ext cx="0" cy="422418"/>
                </a:xfrm>
                <a:prstGeom prst="straightConnector1">
                  <a:avLst/>
                </a:prstGeom>
                <a:ln w="12700">
                  <a:solidFill>
                    <a:srgbClr val="CC0000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88"/>
                <p:cNvCxnSpPr>
                  <a:cxnSpLocks noChangeShapeType="1"/>
                </p:cNvCxnSpPr>
                <p:nvPr/>
              </p:nvCxnSpPr>
              <p:spPr bwMode="auto">
                <a:xfrm flipH="1">
                  <a:off x="-2808366" y="4361882"/>
                  <a:ext cx="0" cy="871832"/>
                </a:xfrm>
                <a:prstGeom prst="straightConnector1">
                  <a:avLst/>
                </a:prstGeom>
                <a:noFill/>
                <a:ln w="635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Straight Arrow Connector 445"/>
                <p:cNvCxnSpPr>
                  <a:cxnSpLocks noChangeShapeType="1"/>
                </p:cNvCxnSpPr>
                <p:nvPr/>
              </p:nvCxnSpPr>
              <p:spPr bwMode="auto">
                <a:xfrm>
                  <a:off x="-2006679" y="3655204"/>
                  <a:ext cx="6350" cy="1576922"/>
                </a:xfrm>
                <a:prstGeom prst="straightConnector1">
                  <a:avLst/>
                </a:prstGeom>
                <a:noFill/>
                <a:ln w="635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" name="Straight Arrow Connector 474"/>
                <p:cNvCxnSpPr>
                  <a:cxnSpLocks noChangeShapeType="1"/>
                </p:cNvCxnSpPr>
                <p:nvPr/>
              </p:nvCxnSpPr>
              <p:spPr bwMode="auto">
                <a:xfrm>
                  <a:off x="-823991" y="4326945"/>
                  <a:ext cx="6350" cy="905182"/>
                </a:xfrm>
                <a:prstGeom prst="straightConnector1">
                  <a:avLst/>
                </a:prstGeom>
                <a:noFill/>
                <a:ln w="635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Straight Arrow Connector 5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166609" y="3798127"/>
                  <a:ext cx="3175" cy="1399062"/>
                </a:xfrm>
                <a:prstGeom prst="straightConnector1">
                  <a:avLst/>
                </a:prstGeom>
                <a:noFill/>
                <a:ln w="635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>
                  <a:outerShdw blurRad="40000" dist="20000" dir="5400000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55" name="Straight Connector 226"/>
              <p:cNvCxnSpPr/>
              <p:nvPr/>
            </p:nvCxnSpPr>
            <p:spPr>
              <a:xfrm flipH="1">
                <a:off x="1563020" y="5781675"/>
                <a:ext cx="1508125" cy="15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265"/>
              <p:cNvSpPr txBox="1">
                <a:spLocks noChangeArrowheads="1"/>
              </p:cNvSpPr>
              <p:nvPr/>
            </p:nvSpPr>
            <p:spPr bwMode="auto">
              <a:xfrm>
                <a:off x="3479133" y="5453062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rPr>
                  <a:t>1</a:t>
                </a:r>
              </a:p>
            </p:txBody>
          </p:sp>
          <p:sp>
            <p:nvSpPr>
              <p:cNvPr id="57" name="TextBox 281"/>
              <p:cNvSpPr txBox="1">
                <a:spLocks noChangeArrowheads="1"/>
              </p:cNvSpPr>
              <p:nvPr/>
            </p:nvSpPr>
            <p:spPr bwMode="auto">
              <a:xfrm>
                <a:off x="3653758" y="57404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rPr>
                  <a:t>2</a:t>
                </a:r>
              </a:p>
            </p:txBody>
          </p:sp>
          <p:grpSp>
            <p:nvGrpSpPr>
              <p:cNvPr id="58" name="Group 5"/>
              <p:cNvGrpSpPr>
                <a:grpSpLocks/>
              </p:cNvGrpSpPr>
              <p:nvPr/>
            </p:nvGrpSpPr>
            <p:grpSpPr bwMode="auto">
              <a:xfrm>
                <a:off x="1218533" y="5216525"/>
                <a:ext cx="1616075" cy="487362"/>
                <a:chOff x="-4079003" y="2717403"/>
                <a:chExt cx="1616718" cy="488475"/>
              </a:xfrm>
            </p:grpSpPr>
            <p:sp>
              <p:nvSpPr>
                <p:cNvPr id="72" name="Rectangle 97"/>
                <p:cNvSpPr>
                  <a:spLocks noChangeArrowheads="1"/>
                </p:cNvSpPr>
                <p:nvPr/>
              </p:nvSpPr>
              <p:spPr bwMode="auto">
                <a:xfrm>
                  <a:off x="-4052413" y="2965119"/>
                  <a:ext cx="1290538" cy="2087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73" name="Rectangle 98"/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74" name="Line 99"/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75" name="Rectangle 104"/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76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77" name="Line 119"/>
                <p:cNvSpPr>
                  <a:spLocks noChangeShapeType="1"/>
                </p:cNvSpPr>
                <p:nvPr/>
              </p:nvSpPr>
              <p:spPr bwMode="auto">
                <a:xfrm>
                  <a:off x="-3621642" y="2717403"/>
                  <a:ext cx="405953" cy="30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59" name="Freeform 120"/>
              <p:cNvSpPr>
                <a:spLocks/>
              </p:cNvSpPr>
              <p:nvPr/>
            </p:nvSpPr>
            <p:spPr bwMode="auto">
              <a:xfrm>
                <a:off x="2774283" y="5648325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60" name="Group 357"/>
              <p:cNvGrpSpPr>
                <a:grpSpLocks/>
              </p:cNvGrpSpPr>
              <p:nvPr/>
            </p:nvGrpSpPr>
            <p:grpSpPr bwMode="auto">
              <a:xfrm>
                <a:off x="2994945" y="5638800"/>
                <a:ext cx="565150" cy="293687"/>
                <a:chOff x="1871277" y="1576300"/>
                <a:chExt cx="1128371" cy="437861"/>
              </a:xfrm>
            </p:grpSpPr>
            <p:sp>
              <p:nvSpPr>
                <p:cNvPr id="63" name="Oval 358"/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64" name="Rectangle 359"/>
                <p:cNvSpPr/>
                <p:nvPr/>
              </p:nvSpPr>
              <p:spPr bwMode="auto">
                <a:xfrm>
                  <a:off x="1871277" y="1739610"/>
                  <a:ext cx="1128371" cy="1159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360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66" name="Freeform 361"/>
                <p:cNvSpPr/>
                <p:nvPr/>
              </p:nvSpPr>
              <p:spPr bwMode="auto">
                <a:xfrm>
                  <a:off x="2159710" y="1673339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362"/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0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69 h 932950"/>
                    <a:gd name="T6" fmla="*/ 533941 w 3723451"/>
                    <a:gd name="T7" fmla="*/ 0 h 932950"/>
                    <a:gd name="T8" fmla="*/ 662442 w 3723451"/>
                    <a:gd name="T9" fmla="*/ 24699 h 932950"/>
                    <a:gd name="T10" fmla="*/ 566838 w 3723451"/>
                    <a:gd name="T11" fmla="*/ 55071 h 932950"/>
                    <a:gd name="T12" fmla="*/ 536057 w 3723451"/>
                    <a:gd name="T13" fmla="*/ 46883 h 932950"/>
                    <a:gd name="T14" fmla="*/ 333916 w 3723451"/>
                    <a:gd name="T15" fmla="*/ 111240 h 932950"/>
                    <a:gd name="T16" fmla="*/ 126604 w 3723451"/>
                    <a:gd name="T17" fmla="*/ 49250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8" name="Freeform 363"/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3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39 h 809868"/>
                    <a:gd name="T6" fmla="*/ 822 w 1366596"/>
                    <a:gd name="T7" fmla="*/ 51276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69" name="Freeform 364"/>
                <p:cNvSpPr>
                  <a:spLocks/>
                </p:cNvSpPr>
                <p:nvPr/>
              </p:nvSpPr>
              <p:spPr bwMode="auto">
                <a:xfrm>
                  <a:off x="2089979" y="1730143"/>
                  <a:ext cx="240888" cy="97040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40 h 791462"/>
                    <a:gd name="T6" fmla="*/ 0 w 1348191"/>
                    <a:gd name="T7" fmla="*/ 75037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70" name="Straight Connector 36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Straight Connector 36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6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1" name="TextBox 6"/>
              <p:cNvSpPr txBox="1">
                <a:spLocks noChangeArrowheads="1"/>
              </p:cNvSpPr>
              <p:nvPr/>
            </p:nvSpPr>
            <p:spPr bwMode="auto">
              <a:xfrm>
                <a:off x="305719" y="4905667"/>
                <a:ext cx="199231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到达分组首部中的值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TextBox 282"/>
              <p:cNvSpPr txBox="1">
                <a:spLocks noChangeArrowheads="1"/>
              </p:cNvSpPr>
              <p:nvPr/>
            </p:nvSpPr>
            <p:spPr bwMode="auto">
              <a:xfrm>
                <a:off x="3348958" y="5842000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214BB-C9CC-421C-B4E0-C9060AB450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35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16832"/>
            <a:ext cx="8229600" cy="3816424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solidFill>
                  <a:srgbClr val="FFFFFF">
                    <a:lumMod val="85000"/>
                  </a:srgbClr>
                </a:solidFill>
              </a:rPr>
              <a:t>概述</a:t>
            </a:r>
            <a:endParaRPr lang="en-US" altLang="zh-CN" sz="2800" dirty="0">
              <a:solidFill>
                <a:srgbClr val="FFFFFF">
                  <a:lumMod val="85000"/>
                </a:srgbClr>
              </a:solidFill>
            </a:endParaRPr>
          </a:p>
          <a:p>
            <a:pPr lvl="0"/>
            <a:r>
              <a:rPr lang="zh-CN" altLang="en-US" sz="2800" dirty="0">
                <a:solidFill>
                  <a:srgbClr val="FFFFFF">
                    <a:lumMod val="85000"/>
                  </a:srgbClr>
                </a:solidFill>
              </a:rPr>
              <a:t>路由选择算法</a:t>
            </a:r>
            <a:endParaRPr lang="en-US" altLang="zh-CN" sz="2800" dirty="0">
              <a:solidFill>
                <a:srgbClr val="FFFFFF">
                  <a:lumMod val="85000"/>
                </a:srgbClr>
              </a:solidFill>
            </a:endParaRPr>
          </a:p>
          <a:p>
            <a:pPr lvl="0"/>
            <a:r>
              <a:rPr lang="zh-CN" altLang="en-US" sz="2800" dirty="0">
                <a:solidFill>
                  <a:srgbClr val="FFFFFF">
                    <a:lumMod val="85000"/>
                  </a:srgbClr>
                </a:solidFill>
              </a:rPr>
              <a:t>因特网中自治系统内部的路由</a:t>
            </a:r>
          </a:p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ISP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之间的路由选择：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BGP</a:t>
            </a:r>
          </a:p>
          <a:p>
            <a:r>
              <a:rPr lang="en-US" altLang="zh-CN" sz="2800" dirty="0"/>
              <a:t>SDN</a:t>
            </a:r>
            <a:r>
              <a:rPr lang="zh-CN" altLang="en-US" sz="2800" dirty="0"/>
              <a:t>控制平面</a:t>
            </a:r>
            <a:endParaRPr lang="en-US" altLang="zh-CN" sz="2800" dirty="0"/>
          </a:p>
          <a:p>
            <a:r>
              <a:rPr lang="en-US" altLang="zh-CN" sz="2800" dirty="0"/>
              <a:t>ICMP</a:t>
            </a:r>
            <a:r>
              <a:rPr lang="zh-CN" altLang="en-US" sz="2800" dirty="0"/>
              <a:t>：因特网控制报文协议</a:t>
            </a:r>
            <a:endParaRPr lang="en-US" altLang="zh-CN" sz="2800" dirty="0"/>
          </a:p>
          <a:p>
            <a:r>
              <a:rPr lang="zh-CN" altLang="en-US" sz="2800" dirty="0"/>
              <a:t>网络管理和</a:t>
            </a:r>
            <a:r>
              <a:rPr lang="en-US" altLang="zh-CN" sz="2800" dirty="0"/>
              <a:t>SNMP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57D1AFD-9678-4C9B-8DDF-A9B330E84505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002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721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ISP</a:t>
            </a:r>
            <a:r>
              <a:rPr lang="zh-CN" altLang="en-US" sz="4000" dirty="0"/>
              <a:t>之间的路由选择：</a:t>
            </a:r>
            <a:r>
              <a:rPr lang="en-US" altLang="zh-CN" sz="4000" dirty="0"/>
              <a:t>BGP</a:t>
            </a:r>
            <a:endParaRPr lang="zh-CN" altLang="en-US" sz="4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22EC3E-B7B3-4702-8728-2FB56B7C86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731580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BGP(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边界网关协议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):</a:t>
            </a:r>
            <a:r>
              <a:rPr lang="zh-CN" altLang="en-US" sz="2400" dirty="0">
                <a:latin typeface="+mn-ea"/>
                <a:ea typeface="+mn-ea"/>
              </a:rPr>
              <a:t>自治系统间路由选择协议</a:t>
            </a:r>
            <a:endParaRPr lang="en-US" altLang="zh-CN" sz="2400" dirty="0"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“把互联网粘在一起的胶水”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+mn-ea"/>
                <a:ea typeface="+mn-ea"/>
              </a:rPr>
              <a:t>BGP</a:t>
            </a:r>
            <a:r>
              <a:rPr lang="zh-CN" altLang="en-US" sz="2400" dirty="0">
                <a:latin typeface="+mn-ea"/>
                <a:ea typeface="+mn-ea"/>
              </a:rPr>
              <a:t>为每个</a:t>
            </a:r>
            <a:r>
              <a:rPr lang="en-US" altLang="zh-CN" sz="2400" dirty="0">
                <a:latin typeface="+mn-ea"/>
                <a:ea typeface="+mn-ea"/>
              </a:rPr>
              <a:t>AS</a:t>
            </a:r>
            <a:r>
              <a:rPr lang="zh-CN" altLang="en-US" sz="2400" dirty="0">
                <a:latin typeface="+mn-ea"/>
                <a:ea typeface="+mn-ea"/>
              </a:rPr>
              <a:t>提供了一种方法：</a:t>
            </a: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eBGP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latin typeface="+mn-ea"/>
                <a:ea typeface="+mn-ea"/>
              </a:rPr>
              <a:t>从相邻</a:t>
            </a:r>
            <a:r>
              <a:rPr lang="en-US" altLang="zh-CN" sz="2400" dirty="0" err="1">
                <a:latin typeface="+mn-ea"/>
                <a:ea typeface="+mn-ea"/>
              </a:rPr>
              <a:t>ASes</a:t>
            </a:r>
            <a:r>
              <a:rPr lang="zh-CN" altLang="en-US" sz="2400" dirty="0">
                <a:latin typeface="+mn-ea"/>
                <a:ea typeface="+mn-ea"/>
              </a:rPr>
              <a:t>获取子网可达性信息</a:t>
            </a: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+mn-ea"/>
                <a:ea typeface="+mn-ea"/>
              </a:rPr>
              <a:t>iBGP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400" dirty="0">
                <a:latin typeface="+mn-ea"/>
                <a:ea typeface="+mn-ea"/>
              </a:rPr>
              <a:t>给</a:t>
            </a:r>
            <a:r>
              <a:rPr lang="en-US" altLang="zh-CN" sz="2400" dirty="0">
                <a:latin typeface="+mn-ea"/>
                <a:ea typeface="+mn-ea"/>
              </a:rPr>
              <a:t>As</a:t>
            </a:r>
            <a:r>
              <a:rPr lang="zh-CN" altLang="en-US" sz="2400" dirty="0">
                <a:latin typeface="+mn-ea"/>
                <a:ea typeface="+mn-ea"/>
              </a:rPr>
              <a:t>内部的所有路由器传播可达信息</a:t>
            </a:r>
          </a:p>
          <a:p>
            <a:pPr marL="800100" lvl="1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  <a:ea typeface="+mn-ea"/>
              </a:rPr>
              <a:t>基于可达性信息和策略确定到其他网络的“好”路由</a:t>
            </a:r>
          </a:p>
          <a:p>
            <a:pPr marL="342900" indent="-342900">
              <a:lnSpc>
                <a:spcPts val="3200"/>
              </a:lnSpc>
              <a:buClr>
                <a:schemeClr val="accent6">
                  <a:lumMod val="75000"/>
                </a:schemeClr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+mn-ea"/>
                <a:ea typeface="+mn-ea"/>
              </a:rPr>
              <a:t>允许每个子网向因特网的其余部分通告它的存在：“我在这里”</a:t>
            </a:r>
          </a:p>
        </p:txBody>
      </p:sp>
    </p:spTree>
    <p:extLst>
      <p:ext uri="{BB962C8B-B14F-4D97-AF65-F5344CB8AC3E}">
        <p14:creationId xmlns:p14="http://schemas.microsoft.com/office/powerpoint/2010/main" val="1403306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97210"/>
            <a:ext cx="8229600" cy="971550"/>
          </a:xfrm>
        </p:spPr>
        <p:txBody>
          <a:bodyPr/>
          <a:lstStyle/>
          <a:p>
            <a:pPr eaLnBrk="1" hangingPunct="1"/>
            <a:r>
              <a:rPr lang="en-US" altLang="zh-CN" sz="4000" dirty="0" err="1"/>
              <a:t>eBGP</a:t>
            </a:r>
            <a:r>
              <a:rPr lang="zh-CN" altLang="en-US" dirty="0"/>
              <a:t>和</a:t>
            </a:r>
            <a:r>
              <a:rPr lang="en-US" altLang="zh-CN" dirty="0" err="1"/>
              <a:t>iBGP</a:t>
            </a:r>
            <a:r>
              <a:rPr lang="zh-CN" altLang="en-US" dirty="0"/>
              <a:t>连接</a:t>
            </a:r>
            <a:endParaRPr lang="zh-CN" altLang="en-US" sz="40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22EC3E-B7B3-4702-8728-2FB56B7C86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6" name="Group 282"/>
          <p:cNvGrpSpPr/>
          <p:nvPr/>
        </p:nvGrpSpPr>
        <p:grpSpPr>
          <a:xfrm>
            <a:off x="3391432" y="4480547"/>
            <a:ext cx="2175620" cy="635979"/>
            <a:chOff x="7493868" y="5383138"/>
            <a:chExt cx="2175620" cy="635979"/>
          </a:xfrm>
        </p:grpSpPr>
        <p:cxnSp>
          <p:nvCxnSpPr>
            <p:cNvPr id="7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280"/>
            <p:cNvSpPr txBox="1"/>
            <p:nvPr/>
          </p:nvSpPr>
          <p:spPr>
            <a:xfrm>
              <a:off x="8347651" y="5383138"/>
              <a:ext cx="1321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C0000"/>
                  </a:solidFill>
                </a:rPr>
                <a:t>eBGP</a:t>
              </a:r>
              <a:r>
                <a:rPr lang="en-US" dirty="0">
                  <a:solidFill>
                    <a:srgbClr val="CC0000"/>
                  </a:solidFill>
                </a:rPr>
                <a:t> </a:t>
              </a:r>
              <a:r>
                <a:rPr lang="zh-CN" altLang="en-US" dirty="0">
                  <a:solidFill>
                    <a:srgbClr val="CC0000"/>
                  </a:solidFill>
                </a:rPr>
                <a:t>连接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10" name="TextBox 281"/>
            <p:cNvSpPr txBox="1"/>
            <p:nvPr/>
          </p:nvSpPr>
          <p:spPr>
            <a:xfrm>
              <a:off x="8372607" y="5649785"/>
              <a:ext cx="1257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90"/>
                  </a:solidFill>
                </a:rPr>
                <a:t>iBGP</a:t>
              </a:r>
              <a:r>
                <a:rPr lang="en-US" dirty="0">
                  <a:solidFill>
                    <a:srgbClr val="000090"/>
                  </a:solidFill>
                </a:rPr>
                <a:t> </a:t>
              </a:r>
              <a:r>
                <a:rPr lang="zh-CN" altLang="en-US" dirty="0">
                  <a:solidFill>
                    <a:srgbClr val="000090"/>
                  </a:solidFill>
                </a:rPr>
                <a:t>连接</a:t>
              </a:r>
              <a:endParaRPr lang="en-US" dirty="0">
                <a:solidFill>
                  <a:srgbClr val="000090"/>
                </a:solidFill>
              </a:endParaRPr>
            </a:p>
          </p:txBody>
        </p:sp>
      </p:grpSp>
      <p:sp>
        <p:nvSpPr>
          <p:cNvPr id="11" name="Freeform 2"/>
          <p:cNvSpPr>
            <a:spLocks/>
          </p:cNvSpPr>
          <p:nvPr/>
        </p:nvSpPr>
        <p:spPr bwMode="auto">
          <a:xfrm>
            <a:off x="575540" y="2557373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72"/>
          <p:cNvGrpSpPr/>
          <p:nvPr/>
        </p:nvGrpSpPr>
        <p:grpSpPr>
          <a:xfrm>
            <a:off x="1713701" y="2708235"/>
            <a:ext cx="565150" cy="369332"/>
            <a:chOff x="1736090" y="2873352"/>
            <a:chExt cx="565150" cy="369332"/>
          </a:xfrm>
        </p:grpSpPr>
        <p:grpSp>
          <p:nvGrpSpPr>
            <p:cNvPr id="1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" name="Straight Connector 33"/>
              <p:cNvCxnSpPr>
                <a:endCxn id="33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5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1b</a:t>
                </a:r>
              </a:p>
            </p:txBody>
          </p:sp>
        </p:grpSp>
      </p:grpSp>
      <p:grpSp>
        <p:nvGrpSpPr>
          <p:cNvPr id="26" name="Group 73"/>
          <p:cNvGrpSpPr/>
          <p:nvPr/>
        </p:nvGrpSpPr>
        <p:grpSpPr>
          <a:xfrm>
            <a:off x="1717931" y="3929552"/>
            <a:ext cx="565150" cy="369332"/>
            <a:chOff x="1736090" y="2873352"/>
            <a:chExt cx="565150" cy="369332"/>
          </a:xfrm>
        </p:grpSpPr>
        <p:grpSp>
          <p:nvGrpSpPr>
            <p:cNvPr id="2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1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2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8" name="Straight Connector 85"/>
              <p:cNvCxnSpPr>
                <a:endCxn id="8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9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1d</a:t>
                </a:r>
              </a:p>
            </p:txBody>
          </p:sp>
        </p:grpSp>
      </p:grpSp>
      <p:grpSp>
        <p:nvGrpSpPr>
          <p:cNvPr id="40" name="Group 87"/>
          <p:cNvGrpSpPr/>
          <p:nvPr/>
        </p:nvGrpSpPr>
        <p:grpSpPr>
          <a:xfrm>
            <a:off x="2579417" y="3319955"/>
            <a:ext cx="565150" cy="369332"/>
            <a:chOff x="1736090" y="2873352"/>
            <a:chExt cx="565150" cy="369332"/>
          </a:xfrm>
        </p:grpSpPr>
        <p:grpSp>
          <p:nvGrpSpPr>
            <p:cNvPr id="41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5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8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2" name="Straight Connector 99"/>
              <p:cNvCxnSpPr>
                <a:endCxn id="9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43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1c</a:t>
                </a:r>
              </a:p>
            </p:txBody>
          </p:sp>
        </p:grpSp>
      </p:grpSp>
      <p:grpSp>
        <p:nvGrpSpPr>
          <p:cNvPr id="54" name="Group 101"/>
          <p:cNvGrpSpPr/>
          <p:nvPr/>
        </p:nvGrpSpPr>
        <p:grpSpPr>
          <a:xfrm>
            <a:off x="810942" y="3313602"/>
            <a:ext cx="565150" cy="369332"/>
            <a:chOff x="1736090" y="2873352"/>
            <a:chExt cx="565150" cy="369332"/>
          </a:xfrm>
        </p:grpSpPr>
        <p:grpSp>
          <p:nvGrpSpPr>
            <p:cNvPr id="5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9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0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62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6" name="Straight Connector 113"/>
              <p:cNvCxnSpPr>
                <a:endCxn id="113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57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1a</a:t>
                </a:r>
              </a:p>
            </p:txBody>
          </p:sp>
        </p:grpSp>
      </p:grpSp>
      <p:cxnSp>
        <p:nvCxnSpPr>
          <p:cNvPr id="68" name="Straight Connector 116"/>
          <p:cNvCxnSpPr>
            <a:stCxn id="70" idx="2"/>
            <a:endCxn id="82" idx="0"/>
          </p:cNvCxnSpPr>
          <p:nvPr/>
        </p:nvCxnSpPr>
        <p:spPr bwMode="auto">
          <a:xfrm>
            <a:off x="1968684" y="3077567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117"/>
          <p:cNvCxnSpPr/>
          <p:nvPr/>
        </p:nvCxnSpPr>
        <p:spPr bwMode="auto">
          <a:xfrm>
            <a:off x="1385088" y="3483504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120"/>
          <p:cNvCxnSpPr>
            <a:stCxn id="31" idx="7"/>
          </p:cNvCxnSpPr>
          <p:nvPr/>
        </p:nvCxnSpPr>
        <p:spPr bwMode="auto">
          <a:xfrm>
            <a:off x="2196319" y="2989360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123"/>
          <p:cNvCxnSpPr/>
          <p:nvPr/>
        </p:nvCxnSpPr>
        <p:spPr bwMode="auto">
          <a:xfrm>
            <a:off x="1277684" y="3621187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128"/>
          <p:cNvCxnSpPr/>
          <p:nvPr/>
        </p:nvCxnSpPr>
        <p:spPr bwMode="auto">
          <a:xfrm flipH="1">
            <a:off x="2173653" y="3618425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132"/>
          <p:cNvCxnSpPr/>
          <p:nvPr/>
        </p:nvCxnSpPr>
        <p:spPr bwMode="auto">
          <a:xfrm flipH="1">
            <a:off x="1265164" y="3001829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4" name="Group 136"/>
          <p:cNvGrpSpPr/>
          <p:nvPr/>
        </p:nvGrpSpPr>
        <p:grpSpPr>
          <a:xfrm>
            <a:off x="3184382" y="1772816"/>
            <a:ext cx="2712783" cy="1853712"/>
            <a:chOff x="-2170772" y="2784954"/>
            <a:chExt cx="2712783" cy="1853712"/>
          </a:xfrm>
        </p:grpSpPr>
        <p:sp>
          <p:nvSpPr>
            <p:cNvPr id="75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7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2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0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3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4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5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6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7" name="Straight Connector 199"/>
                  <p:cNvCxnSpPr>
                    <a:endCxn id="19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7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28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8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1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7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8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0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1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2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3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4" name="Straight Connector 186"/>
                  <p:cNvCxnSpPr>
                    <a:endCxn id="18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15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9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0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4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5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7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8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9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0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1" name="Straight Connector 173"/>
                  <p:cNvCxnSpPr>
                    <a:endCxn id="17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02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80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7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1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2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3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4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5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6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7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8" name="Straight Connector 160"/>
                  <p:cNvCxnSpPr>
                    <a:endCxn id="1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89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81" name="Straight Connector 143"/>
              <p:cNvCxnSpPr>
                <a:stCxn id="196" idx="2"/>
                <a:endCxn id="183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145"/>
              <p:cNvCxnSpPr>
                <a:stCxn id="19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4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6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9" name="Group 201"/>
          <p:cNvGrpSpPr/>
          <p:nvPr/>
        </p:nvGrpSpPr>
        <p:grpSpPr>
          <a:xfrm>
            <a:off x="5855676" y="2591495"/>
            <a:ext cx="2712783" cy="1853712"/>
            <a:chOff x="-2170772" y="2784954"/>
            <a:chExt cx="2712783" cy="1853712"/>
          </a:xfrm>
        </p:grpSpPr>
        <p:sp>
          <p:nvSpPr>
            <p:cNvPr id="140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1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2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9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5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8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00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01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2" name="Straight Connector 264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3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4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3b</a:t>
                    </a:r>
                  </a:p>
                </p:txBody>
              </p:sp>
            </p:grpSp>
          </p:grpSp>
          <p:grpSp>
            <p:nvGrpSpPr>
              <p:cNvPr id="143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2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5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7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8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9" name="Straight Connector 251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80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1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3d</a:t>
                    </a:r>
                  </a:p>
                </p:txBody>
              </p:sp>
            </p:grpSp>
          </p:grpSp>
          <p:grpSp>
            <p:nvGrpSpPr>
              <p:cNvPr id="144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9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2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4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5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6" name="Straight Connector 238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7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3c</a:t>
                    </a:r>
                  </a:p>
                </p:txBody>
              </p:sp>
            </p:grpSp>
          </p:grpSp>
          <p:grpSp>
            <p:nvGrpSpPr>
              <p:cNvPr id="145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6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9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3" name="Straight Connector 225"/>
                  <p:cNvCxnSpPr>
                    <a:endCxn id="2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3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4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3a</a:t>
                    </a:r>
                  </a:p>
                </p:txBody>
              </p:sp>
            </p:grpSp>
          </p:grpSp>
          <p:cxnSp>
            <p:nvCxnSpPr>
              <p:cNvPr id="146" name="Straight Connector 208"/>
              <p:cNvCxnSpPr/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210"/>
              <p:cNvCxnSpPr/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0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1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04" name="Straight Connector 267"/>
          <p:cNvCxnSpPr/>
          <p:nvPr/>
        </p:nvCxnSpPr>
        <p:spPr bwMode="auto">
          <a:xfrm flipH="1">
            <a:off x="3037584" y="2832322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Straight Connector 269"/>
          <p:cNvCxnSpPr>
            <a:endCxn id="171" idx="7"/>
          </p:cNvCxnSpPr>
          <p:nvPr/>
        </p:nvCxnSpPr>
        <p:spPr bwMode="auto">
          <a:xfrm flipH="1" flipV="1">
            <a:off x="5670877" y="2816523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6" name="TextBox 275"/>
          <p:cNvSpPr txBox="1"/>
          <p:nvPr/>
        </p:nvSpPr>
        <p:spPr>
          <a:xfrm>
            <a:off x="4251836" y="3735109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207" name="TextBox 277"/>
          <p:cNvSpPr txBox="1"/>
          <p:nvPr/>
        </p:nvSpPr>
        <p:spPr>
          <a:xfrm>
            <a:off x="6923129" y="449132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208" name="TextBox 283"/>
          <p:cNvSpPr txBox="1"/>
          <p:nvPr/>
        </p:nvSpPr>
        <p:spPr>
          <a:xfrm>
            <a:off x="1642213" y="4435513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209" name="Group 5"/>
          <p:cNvGrpSpPr/>
          <p:nvPr/>
        </p:nvGrpSpPr>
        <p:grpSpPr>
          <a:xfrm>
            <a:off x="1037017" y="2270468"/>
            <a:ext cx="5734325" cy="3959125"/>
            <a:chOff x="1020408" y="2368720"/>
            <a:chExt cx="5734325" cy="3959125"/>
          </a:xfrm>
        </p:grpSpPr>
        <p:grpSp>
          <p:nvGrpSpPr>
            <p:cNvPr id="210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12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2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3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5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6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7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9" name="Straight Connector 292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Group 27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0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1" name="TextBox 27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sp>
            <p:nvSpPr>
              <p:cNvPr id="21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" name="TextBox 4"/>
            <p:cNvSpPr txBox="1"/>
            <p:nvPr/>
          </p:nvSpPr>
          <p:spPr>
            <a:xfrm>
              <a:off x="2018143" y="5692792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网关路由器同时运行</a:t>
              </a:r>
              <a:r>
                <a:rPr lang="en-US" altLang="zh-CN" dirty="0" err="1"/>
                <a:t>eBGP</a:t>
              </a:r>
              <a:r>
                <a:rPr lang="zh-CN" altLang="en-US" dirty="0"/>
                <a:t>和</a:t>
              </a:r>
              <a:r>
                <a:rPr lang="en-US" altLang="zh-CN" dirty="0" err="1"/>
                <a:t>iBGP</a:t>
              </a:r>
              <a:r>
                <a:rPr lang="zh-CN" altLang="en-US" dirty="0"/>
                <a:t>协议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274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7453"/>
            <a:ext cx="8229600" cy="89130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400" dirty="0"/>
              <a:t>BGP</a:t>
            </a:r>
            <a:r>
              <a:rPr lang="zh-CN" altLang="en-US" sz="4400" dirty="0"/>
              <a:t>基础知识</a:t>
            </a:r>
            <a:endParaRPr lang="en-US" altLang="zh-CN" sz="4400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8313" y="1412776"/>
            <a:ext cx="8229600" cy="328183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BGP</a:t>
            </a:r>
            <a:r>
              <a:rPr lang="zh-CN" altLang="en-US" sz="2400" dirty="0">
                <a:latin typeface="Comic Sans MS" pitchFamily="66" charset="0"/>
              </a:rPr>
              <a:t>会话：两个</a:t>
            </a:r>
            <a:r>
              <a:rPr lang="en-US" altLang="zh-CN" sz="2400" dirty="0">
                <a:latin typeface="Comic Sans MS" pitchFamily="66" charset="0"/>
              </a:rPr>
              <a:t>BGP</a:t>
            </a:r>
            <a:r>
              <a:rPr lang="zh-CN" altLang="en-US" sz="2400" dirty="0">
                <a:latin typeface="Comic Sans MS" pitchFamily="66" charset="0"/>
              </a:rPr>
              <a:t>路由器（“对等方”）通过半永久性</a:t>
            </a:r>
            <a:r>
              <a:rPr lang="en-US" altLang="zh-CN" sz="2400" dirty="0">
                <a:latin typeface="Comic Sans MS" pitchFamily="66" charset="0"/>
              </a:rPr>
              <a:t>TCP</a:t>
            </a:r>
            <a:r>
              <a:rPr lang="zh-CN" altLang="en-US" sz="2400" dirty="0">
                <a:latin typeface="Comic Sans MS" pitchFamily="66" charset="0"/>
              </a:rPr>
              <a:t>连接交换</a:t>
            </a:r>
            <a:r>
              <a:rPr lang="en-US" altLang="zh-CN" sz="2400" dirty="0">
                <a:latin typeface="Comic Sans MS" pitchFamily="66" charset="0"/>
              </a:rPr>
              <a:t>BGP</a:t>
            </a:r>
            <a:r>
              <a:rPr lang="zh-CN" altLang="en-US" sz="2400" dirty="0">
                <a:latin typeface="Comic Sans MS" pitchFamily="66" charset="0"/>
              </a:rPr>
              <a:t>报文：</a:t>
            </a:r>
            <a:endParaRPr lang="en-US" altLang="zh-CN" sz="2400" dirty="0">
              <a:latin typeface="Comic Sans MS" pitchFamily="66" charset="0"/>
            </a:endParaRPr>
          </a:p>
          <a:p>
            <a:pPr lvl="1"/>
            <a:r>
              <a:rPr lang="zh-CN" altLang="en-US" sz="2000" dirty="0">
                <a:latin typeface="Comic Sans MS" pitchFamily="66" charset="0"/>
              </a:rPr>
              <a:t>通告到达不同特定</a:t>
            </a:r>
            <a:r>
              <a:rPr lang="en-US" altLang="zh-CN" sz="2000" dirty="0">
                <a:latin typeface="Comic Sans MS" pitchFamily="66" charset="0"/>
              </a:rPr>
              <a:t>CIDR</a:t>
            </a:r>
            <a:r>
              <a:rPr lang="zh-CN" altLang="en-US" sz="2000" dirty="0">
                <a:latin typeface="Comic Sans MS" pitchFamily="66" charset="0"/>
              </a:rPr>
              <a:t>前缀子网或子网集合的路径，</a:t>
            </a:r>
            <a:r>
              <a:rPr lang="en-US" altLang="zh-CN" sz="2000" dirty="0">
                <a:latin typeface="Comic Sans MS" pitchFamily="66" charset="0"/>
              </a:rPr>
              <a:t>BGP</a:t>
            </a:r>
            <a:r>
              <a:rPr lang="zh-CN" altLang="en-US" sz="2000" dirty="0">
                <a:latin typeface="Comic Sans MS" pitchFamily="66" charset="0"/>
              </a:rPr>
              <a:t>是一种“路径向量”协议</a:t>
            </a:r>
            <a:endParaRPr lang="en-US" altLang="zh-CN" sz="2000" dirty="0">
              <a:latin typeface="Comic Sans MS" pitchFamily="66" charset="0"/>
            </a:endParaRPr>
          </a:p>
          <a:p>
            <a:r>
              <a:rPr lang="zh-CN" altLang="en-US" sz="2400" dirty="0">
                <a:latin typeface="Comic Sans MS" pitchFamily="66" charset="0"/>
              </a:rPr>
              <a:t>当</a:t>
            </a:r>
            <a:r>
              <a:rPr lang="en-US" altLang="zh-CN" sz="2400" dirty="0">
                <a:latin typeface="Comic Sans MS" pitchFamily="66" charset="0"/>
              </a:rPr>
              <a:t>AS3</a:t>
            </a:r>
            <a:r>
              <a:rPr lang="zh-CN" altLang="en-US" sz="2400" dirty="0">
                <a:latin typeface="Comic Sans MS" pitchFamily="66" charset="0"/>
              </a:rPr>
              <a:t>的网关路由器</a:t>
            </a:r>
            <a:r>
              <a:rPr lang="en-US" altLang="zh-CN" sz="2400" dirty="0">
                <a:latin typeface="Comic Sans MS" pitchFamily="66" charset="0"/>
              </a:rPr>
              <a:t>3a</a:t>
            </a:r>
            <a:r>
              <a:rPr lang="zh-CN" altLang="en-US" sz="2400" dirty="0">
                <a:latin typeface="Comic Sans MS" pitchFamily="66" charset="0"/>
              </a:rPr>
              <a:t>通告路径“</a:t>
            </a:r>
            <a:r>
              <a:rPr lang="en-US" altLang="zh-CN" sz="2400" dirty="0">
                <a:latin typeface="Comic Sans MS" pitchFamily="66" charset="0"/>
              </a:rPr>
              <a:t>AS3,X</a:t>
            </a:r>
            <a:r>
              <a:rPr lang="zh-CN" altLang="en-US" sz="2400" dirty="0">
                <a:latin typeface="Comic Sans MS" pitchFamily="66" charset="0"/>
              </a:rPr>
              <a:t>”给</a:t>
            </a:r>
            <a:r>
              <a:rPr lang="en-US" altLang="zh-CN" sz="2400" dirty="0">
                <a:latin typeface="Comic Sans MS" pitchFamily="66" charset="0"/>
              </a:rPr>
              <a:t>AS2</a:t>
            </a:r>
            <a:r>
              <a:rPr lang="zh-CN" altLang="en-US" sz="2400" dirty="0">
                <a:latin typeface="Comic Sans MS" pitchFamily="66" charset="0"/>
              </a:rPr>
              <a:t>的网关路由器</a:t>
            </a:r>
            <a:r>
              <a:rPr lang="en-US" altLang="zh-CN" sz="2400" dirty="0">
                <a:latin typeface="Comic Sans MS" pitchFamily="66" charset="0"/>
              </a:rPr>
              <a:t>2c</a:t>
            </a:r>
            <a:r>
              <a:rPr lang="zh-CN" altLang="en-US" sz="2400" dirty="0">
                <a:latin typeface="Comic Sans MS" pitchFamily="66" charset="0"/>
              </a:rPr>
              <a:t>：</a:t>
            </a:r>
            <a:endParaRPr lang="en-US" altLang="zh-CN" sz="2400" dirty="0">
              <a:latin typeface="Comic Sans MS" pitchFamily="66" charset="0"/>
            </a:endParaRPr>
          </a:p>
          <a:p>
            <a:pPr lvl="1"/>
            <a:r>
              <a:rPr lang="en-US" altLang="zh-CN" sz="2000" dirty="0"/>
              <a:t>AS3</a:t>
            </a:r>
            <a:r>
              <a:rPr lang="zh-CN" altLang="en-US" sz="2000" dirty="0"/>
              <a:t>向</a:t>
            </a:r>
            <a:r>
              <a:rPr lang="en-US" altLang="zh-CN" sz="2000" dirty="0"/>
              <a:t>AS2</a:t>
            </a:r>
            <a:r>
              <a:rPr lang="zh-CN" altLang="en-US" sz="2000" dirty="0"/>
              <a:t>承诺它将把数据报转发给</a:t>
            </a:r>
            <a:r>
              <a:rPr lang="en-US" altLang="zh-CN" sz="2000" dirty="0"/>
              <a:t>X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CE63D80-BAD3-4AB7-A93D-9DC9B9EF0F7C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43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grpSp>
        <p:nvGrpSpPr>
          <p:cNvPr id="176" name="Group 124"/>
          <p:cNvGrpSpPr/>
          <p:nvPr/>
        </p:nvGrpSpPr>
        <p:grpSpPr>
          <a:xfrm>
            <a:off x="624887" y="4146151"/>
            <a:ext cx="2557336" cy="1719017"/>
            <a:chOff x="-2170772" y="2784954"/>
            <a:chExt cx="2712783" cy="1853712"/>
          </a:xfrm>
        </p:grpSpPr>
        <p:sp>
          <p:nvSpPr>
            <p:cNvPr id="17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8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79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322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0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80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309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81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06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7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08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09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0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1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2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13" name="Straight Connector 296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04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82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283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83" name="Straight Connector 266"/>
              <p:cNvCxnSpPr/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" name="Straight Connector 268"/>
              <p:cNvCxnSpPr/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6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7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8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41" name="Group 125"/>
          <p:cNvGrpSpPr/>
          <p:nvPr/>
        </p:nvGrpSpPr>
        <p:grpSpPr>
          <a:xfrm>
            <a:off x="3285692" y="5073322"/>
            <a:ext cx="2545688" cy="1720535"/>
            <a:chOff x="-2170772" y="2784954"/>
            <a:chExt cx="2712783" cy="1853712"/>
          </a:xfrm>
        </p:grpSpPr>
        <p:sp>
          <p:nvSpPr>
            <p:cNvPr id="242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3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44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0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9" name="Straight Connector 258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45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6" name="Straight Connector 245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9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46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67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3" name="Straight Connector 232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8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69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0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47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334534"/>
                  <a:chOff x="1871277" y="1576300"/>
                  <a:chExt cx="1128371" cy="501470"/>
                </a:xfrm>
              </p:grpSpPr>
              <p:sp>
                <p:nvSpPr>
                  <p:cNvPr id="258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19"/>
                  <p:cNvCxnSpPr>
                    <a:endCxn id="404" idx="2"/>
                  </p:cNvCxnSpPr>
                  <p:nvPr/>
                </p:nvCxnSpPr>
                <p:spPr bwMode="auto">
                  <a:xfrm flipH="1" flipV="1">
                    <a:off x="1871277" y="1954027"/>
                    <a:ext cx="3168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48" name="Straight Connector 202"/>
              <p:cNvCxnSpPr/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0" name="Straight Connector 204"/>
              <p:cNvCxnSpPr/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21" name="Freeform 2"/>
          <p:cNvSpPr>
            <a:spLocks/>
          </p:cNvSpPr>
          <p:nvPr/>
        </p:nvSpPr>
        <p:spPr bwMode="auto">
          <a:xfrm>
            <a:off x="5507686" y="4005064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2" name="Group 133"/>
          <p:cNvGrpSpPr/>
          <p:nvPr/>
        </p:nvGrpSpPr>
        <p:grpSpPr>
          <a:xfrm>
            <a:off x="5731177" y="4141180"/>
            <a:ext cx="2215548" cy="1435167"/>
            <a:chOff x="833331" y="2873352"/>
            <a:chExt cx="2333625" cy="1590649"/>
          </a:xfrm>
        </p:grpSpPr>
        <p:grpSp>
          <p:nvGrpSpPr>
            <p:cNvPr id="323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37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76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9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2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3" name="Straight Connector 194"/>
                <p:cNvCxnSpPr>
                  <a:endCxn id="37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3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374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5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324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35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63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64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5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66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7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8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69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0" name="Straight Connector 181"/>
                <p:cNvCxnSpPr>
                  <a:endCxn id="36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0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361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325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34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50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51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2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53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4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5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56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57" name="Straight Connector 168"/>
                <p:cNvCxnSpPr>
                  <a:endCxn id="353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348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9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326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33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37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38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9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40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41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42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43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44" name="Straight Connector 155"/>
                <p:cNvCxnSpPr>
                  <a:endCxn id="34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4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335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6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327" name="Straight Connector 138"/>
            <p:cNvCxnSpPr>
              <a:stCxn id="376" idx="2"/>
              <a:endCxn id="363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Straight Connector 140"/>
            <p:cNvCxnSpPr>
              <a:stCxn id="377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2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85" name="Straight Connector 127"/>
          <p:cNvCxnSpPr/>
          <p:nvPr/>
        </p:nvCxnSpPr>
        <p:spPr bwMode="auto">
          <a:xfrm flipH="1" flipV="1">
            <a:off x="3046706" y="5034684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6" name="Straight Connector 128"/>
          <p:cNvCxnSpPr/>
          <p:nvPr/>
        </p:nvCxnSpPr>
        <p:spPr bwMode="auto">
          <a:xfrm flipV="1">
            <a:off x="5523188" y="4975802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7" name="TextBox 129"/>
          <p:cNvSpPr txBox="1"/>
          <p:nvPr/>
        </p:nvSpPr>
        <p:spPr>
          <a:xfrm>
            <a:off x="3493291" y="513300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388" name="TextBox 130"/>
          <p:cNvSpPr txBox="1"/>
          <p:nvPr/>
        </p:nvSpPr>
        <p:spPr>
          <a:xfrm>
            <a:off x="5543950" y="4046304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389" name="TextBox 131"/>
          <p:cNvSpPr txBox="1"/>
          <p:nvPr/>
        </p:nvSpPr>
        <p:spPr>
          <a:xfrm>
            <a:off x="629020" y="4256980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390" name="Group 10"/>
          <p:cNvGrpSpPr/>
          <p:nvPr/>
        </p:nvGrpSpPr>
        <p:grpSpPr>
          <a:xfrm>
            <a:off x="7070827" y="5107911"/>
            <a:ext cx="1701734" cy="616172"/>
            <a:chOff x="7073692" y="5469792"/>
            <a:chExt cx="1701734" cy="616172"/>
          </a:xfrm>
        </p:grpSpPr>
        <p:grpSp>
          <p:nvGrpSpPr>
            <p:cNvPr id="391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3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4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98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99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0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01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2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3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04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05" name="Straight Connector 380"/>
                <p:cNvCxnSpPr/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5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96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7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39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7" name="Group 117"/>
          <p:cNvGrpSpPr>
            <a:grpSpLocks/>
          </p:cNvGrpSpPr>
          <p:nvPr/>
        </p:nvGrpSpPr>
        <p:grpSpPr bwMode="auto">
          <a:xfrm>
            <a:off x="5713440" y="5073905"/>
            <a:ext cx="2590803" cy="1117600"/>
            <a:chOff x="2244" y="2236"/>
            <a:chExt cx="1632" cy="704"/>
          </a:xfrm>
        </p:grpSpPr>
        <p:sp>
          <p:nvSpPr>
            <p:cNvPr id="408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52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7453"/>
            <a:ext cx="8229600" cy="89130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路径属性和</a:t>
            </a:r>
            <a:r>
              <a:rPr lang="en-US" altLang="zh-CN" sz="4400" dirty="0"/>
              <a:t>BGP</a:t>
            </a:r>
            <a:r>
              <a:rPr lang="zh-CN" altLang="en-US" sz="4400" dirty="0"/>
              <a:t>路由</a:t>
            </a:r>
            <a:endParaRPr lang="en-US" altLang="zh-CN" sz="4400" dirty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28800"/>
            <a:ext cx="7992119" cy="403244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omic Sans MS" pitchFamily="66" charset="0"/>
              </a:rPr>
              <a:t>通告前缀中包括一些</a:t>
            </a:r>
            <a:r>
              <a:rPr lang="en-US" altLang="zh-CN" sz="2400" dirty="0">
                <a:latin typeface="Comic Sans MS" pitchFamily="66" charset="0"/>
              </a:rPr>
              <a:t>BGP</a:t>
            </a:r>
            <a:r>
              <a:rPr lang="zh-CN" altLang="en-US" sz="2400" dirty="0">
                <a:latin typeface="Comic Sans MS" pitchFamily="66" charset="0"/>
              </a:rPr>
              <a:t>属性</a:t>
            </a:r>
            <a:endParaRPr lang="en-US" altLang="zh-CN" sz="2400" dirty="0">
              <a:latin typeface="Comic Sans MS" pitchFamily="66" charset="0"/>
            </a:endParaRPr>
          </a:p>
          <a:p>
            <a:pPr lvl="1"/>
            <a:r>
              <a:rPr lang="zh-CN" altLang="en-US" sz="2000" dirty="0">
                <a:latin typeface="Comic Sans MS" pitchFamily="66" charset="0"/>
              </a:rPr>
              <a:t>前缀</a:t>
            </a:r>
            <a:r>
              <a:rPr lang="en-US" altLang="zh-CN" sz="2000" dirty="0">
                <a:latin typeface="Comic Sans MS" pitchFamily="66" charset="0"/>
              </a:rPr>
              <a:t>+</a:t>
            </a:r>
            <a:r>
              <a:rPr lang="zh-CN" altLang="en-US" sz="2000" dirty="0">
                <a:latin typeface="Comic Sans MS" pitchFamily="66" charset="0"/>
              </a:rPr>
              <a:t>属性</a:t>
            </a:r>
            <a:r>
              <a:rPr lang="en-US" altLang="zh-CN" sz="2000" dirty="0">
                <a:latin typeface="Comic Sans MS" pitchFamily="66" charset="0"/>
              </a:rPr>
              <a:t>=</a:t>
            </a:r>
            <a:r>
              <a:rPr lang="zh-CN" altLang="en-US" sz="2000" dirty="0">
                <a:latin typeface="Comic Sans MS" pitchFamily="66" charset="0"/>
              </a:rPr>
              <a:t>“路由”</a:t>
            </a:r>
            <a:endParaRPr lang="en-US" altLang="zh-CN" sz="2000" dirty="0">
              <a:latin typeface="Comic Sans MS" pitchFamily="66" charset="0"/>
            </a:endParaRPr>
          </a:p>
          <a:p>
            <a:r>
              <a:rPr lang="zh-CN" altLang="en-US" sz="2400" dirty="0">
                <a:latin typeface="Comic Sans MS" pitchFamily="66" charset="0"/>
              </a:rPr>
              <a:t>两个重要的属性：</a:t>
            </a:r>
            <a:endParaRPr lang="en-US" altLang="zh-CN" sz="2400" dirty="0">
              <a:latin typeface="Comic Sans MS" pitchFamily="66" charset="0"/>
            </a:endParaRPr>
          </a:p>
          <a:p>
            <a:pPr lvl="1"/>
            <a:r>
              <a:rPr lang="en-US" altLang="zh-CN" sz="2000" dirty="0">
                <a:latin typeface="Comic Sans MS" charset="0"/>
                <a:ea typeface="Comic Sans MS" charset="0"/>
                <a:cs typeface="Comic Sans MS" charset="0"/>
              </a:rPr>
              <a:t>AS-PATH:</a:t>
            </a:r>
            <a:r>
              <a:rPr lang="zh-CN" altLang="en-US" sz="2000" dirty="0"/>
              <a:t>包含了通告前缀时已经通过的</a:t>
            </a:r>
            <a:r>
              <a:rPr lang="en-US" altLang="zh-CN" sz="2000" dirty="0"/>
              <a:t>AS</a:t>
            </a:r>
            <a:r>
              <a:rPr lang="zh-CN" altLang="en-US" sz="2000" dirty="0"/>
              <a:t>的列表</a:t>
            </a:r>
            <a:endParaRPr lang="en-US" altLang="zh-CN" sz="2000" dirty="0"/>
          </a:p>
          <a:p>
            <a:pPr lvl="1"/>
            <a:r>
              <a:rPr lang="en-US" altLang="zh-CN" sz="2000" dirty="0">
                <a:latin typeface="Comic Sans MS" pitchFamily="66" charset="0"/>
              </a:rPr>
              <a:t>NEXT-HOP:AS-PATH</a:t>
            </a:r>
            <a:r>
              <a:rPr lang="zh-CN" altLang="en-US" sz="2000" dirty="0">
                <a:latin typeface="Comic Sans MS" pitchFamily="66" charset="0"/>
              </a:rPr>
              <a:t>起始的路由器接口的</a:t>
            </a:r>
            <a:r>
              <a:rPr lang="en-US" altLang="zh-CN" sz="2000" dirty="0">
                <a:latin typeface="Comic Sans MS" pitchFamily="66" charset="0"/>
              </a:rPr>
              <a:t>IP</a:t>
            </a:r>
            <a:r>
              <a:rPr lang="zh-CN" altLang="en-US" sz="2000" dirty="0">
                <a:latin typeface="Comic Sans MS" pitchFamily="66" charset="0"/>
              </a:rPr>
              <a:t>地址</a:t>
            </a:r>
            <a:endParaRPr lang="en-US" altLang="zh-CN" sz="2400" dirty="0">
              <a:latin typeface="Comic Sans MS" pitchFamily="66" charset="0"/>
            </a:endParaRPr>
          </a:p>
          <a:p>
            <a:r>
              <a:rPr lang="zh-CN" altLang="en-US" sz="2400" dirty="0">
                <a:latin typeface="Comic Sans MS" pitchFamily="66" charset="0"/>
              </a:rPr>
              <a:t>基于策略的路由：</a:t>
            </a:r>
            <a:endParaRPr lang="en-US" altLang="zh-CN" sz="2400" dirty="0">
              <a:latin typeface="Comic Sans MS" pitchFamily="66" charset="0"/>
            </a:endParaRPr>
          </a:p>
          <a:p>
            <a:pPr lvl="1"/>
            <a:r>
              <a:rPr lang="zh-CN" altLang="en-US" sz="2000" dirty="0"/>
              <a:t>当网关路由器接收到路由通告时，使用</a:t>
            </a:r>
            <a:r>
              <a:rPr lang="en-US" altLang="zh-CN" sz="2000" i="1" dirty="0">
                <a:solidFill>
                  <a:srgbClr val="CC0000"/>
                </a:solidFill>
                <a:latin typeface="Comic Sans MS" charset="0"/>
                <a:ea typeface="Comic Sans MS" charset="0"/>
                <a:cs typeface="Comic Sans MS" charset="0"/>
              </a:rPr>
              <a:t>import policy</a:t>
            </a:r>
            <a:r>
              <a:rPr lang="en-US" altLang="zh-CN" sz="2000" i="1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zh-CN" altLang="en-US" sz="2000" dirty="0">
                <a:latin typeface="+mn-ea"/>
                <a:cs typeface="Comic Sans MS" charset="0"/>
              </a:rPr>
              <a:t>来决定接收</a:t>
            </a:r>
            <a:r>
              <a:rPr lang="en-US" altLang="zh-CN" sz="2000" dirty="0">
                <a:latin typeface="+mn-ea"/>
                <a:cs typeface="Comic Sans MS" charset="0"/>
              </a:rPr>
              <a:t>/</a:t>
            </a:r>
            <a:r>
              <a:rPr lang="zh-CN" altLang="en-US" sz="2000" dirty="0">
                <a:latin typeface="+mn-ea"/>
                <a:cs typeface="Comic Sans MS" charset="0"/>
              </a:rPr>
              <a:t>拒绝该通告。</a:t>
            </a:r>
            <a:endParaRPr lang="en-US" altLang="zh-CN" sz="2000" dirty="0">
              <a:latin typeface="+mn-ea"/>
              <a:cs typeface="Comic Sans MS" charset="0"/>
            </a:endParaRPr>
          </a:p>
          <a:p>
            <a:pPr lvl="1"/>
            <a:r>
              <a:rPr lang="en-US" altLang="zh-CN" sz="2000" dirty="0">
                <a:latin typeface="+mn-ea"/>
                <a:cs typeface="Comic Sans MS" charset="0"/>
              </a:rPr>
              <a:t>AS</a:t>
            </a:r>
            <a:r>
              <a:rPr lang="zh-CN" altLang="en-US" sz="2000" dirty="0">
                <a:latin typeface="+mn-ea"/>
                <a:cs typeface="Comic Sans MS" charset="0"/>
              </a:rPr>
              <a:t>策略还决定是否向其他相邻的</a:t>
            </a:r>
            <a:r>
              <a:rPr lang="en-US" altLang="zh-CN" sz="2000" dirty="0">
                <a:latin typeface="+mn-ea"/>
                <a:cs typeface="Comic Sans MS" charset="0"/>
              </a:rPr>
              <a:t>AS</a:t>
            </a:r>
            <a:r>
              <a:rPr lang="zh-CN" altLang="en-US" sz="2000" dirty="0">
                <a:latin typeface="+mn-ea"/>
                <a:cs typeface="Comic Sans MS" charset="0"/>
              </a:rPr>
              <a:t>们通告路由。</a:t>
            </a:r>
            <a:endParaRPr lang="en-US" altLang="zh-CN" sz="2000" dirty="0">
              <a:latin typeface="+mn-ea"/>
              <a:cs typeface="Comic Sans MS" charset="0"/>
            </a:endParaRP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CE63D80-BAD3-4AB7-A93D-9DC9B9EF0F7C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44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1236512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7453"/>
            <a:ext cx="8229600" cy="89130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路径属性和</a:t>
            </a:r>
            <a:r>
              <a:rPr lang="en-US" altLang="zh-CN" sz="4400" dirty="0"/>
              <a:t>BGP</a:t>
            </a:r>
            <a:r>
              <a:rPr lang="zh-CN" altLang="en-US" sz="4400" dirty="0"/>
              <a:t>路由</a:t>
            </a:r>
            <a:endParaRPr lang="en-US" altLang="zh-CN" sz="4400" dirty="0"/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CE63D80-BAD3-4AB7-A93D-9DC9B9EF0F7C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45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468" name="Rectangle 4"/>
          <p:cNvSpPr txBox="1">
            <a:spLocks noChangeArrowheads="1"/>
          </p:cNvSpPr>
          <p:nvPr/>
        </p:nvSpPr>
        <p:spPr bwMode="auto">
          <a:xfrm>
            <a:off x="399869" y="4725144"/>
            <a:ext cx="8505825" cy="845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zh-CN" altLang="en-US" sz="2000" kern="0" dirty="0">
                <a:latin typeface="+mj-lt"/>
                <a:ea typeface="+mn-ea"/>
              </a:rPr>
              <a:t>根据</a:t>
            </a:r>
            <a:r>
              <a:rPr lang="en-US" sz="2000" kern="0" dirty="0">
                <a:latin typeface="+mj-lt"/>
                <a:ea typeface="+mn-ea"/>
              </a:rPr>
              <a:t> AS2 </a:t>
            </a:r>
            <a:r>
              <a:rPr lang="zh-CN" altLang="en-US" sz="2000" kern="0" dirty="0">
                <a:latin typeface="+mj-lt"/>
                <a:ea typeface="+mn-ea"/>
              </a:rPr>
              <a:t>的策略</a:t>
            </a:r>
            <a:r>
              <a:rPr lang="en-US" sz="2000" kern="0" dirty="0">
                <a:latin typeface="+mj-lt"/>
                <a:ea typeface="+mn-ea"/>
              </a:rPr>
              <a:t>, AS2 </a:t>
            </a:r>
            <a:r>
              <a:rPr lang="zh-CN" altLang="en-US" sz="2000" kern="0" dirty="0">
                <a:latin typeface="+mj-lt"/>
                <a:ea typeface="+mn-ea"/>
              </a:rPr>
              <a:t>的路由器</a:t>
            </a:r>
            <a:r>
              <a:rPr lang="en-US" sz="2000" kern="0" dirty="0">
                <a:latin typeface="+mj-lt"/>
                <a:ea typeface="+mn-ea"/>
              </a:rPr>
              <a:t> 2c </a:t>
            </a:r>
            <a:r>
              <a:rPr lang="zh-CN" altLang="en-US" sz="2000" kern="0" dirty="0">
                <a:latin typeface="+mj-lt"/>
                <a:ea typeface="+mn-ea"/>
              </a:rPr>
              <a:t>接受路由</a:t>
            </a:r>
            <a:r>
              <a:rPr lang="en-US" sz="2000" kern="0" dirty="0">
                <a:latin typeface="+mj-lt"/>
                <a:ea typeface="+mn-ea"/>
              </a:rPr>
              <a:t> </a:t>
            </a:r>
            <a:r>
              <a:rPr lang="en-US" sz="2000" kern="0" dirty="0">
                <a:solidFill>
                  <a:srgbClr val="C00000"/>
                </a:solidFill>
                <a:latin typeface="+mj-lt"/>
                <a:ea typeface="+mn-ea"/>
              </a:rPr>
              <a:t>AS3,X</a:t>
            </a:r>
            <a:r>
              <a:rPr lang="en-US" sz="2000" kern="0" dirty="0">
                <a:latin typeface="+mj-lt"/>
                <a:ea typeface="+mn-ea"/>
              </a:rPr>
              <a:t>, </a:t>
            </a:r>
            <a:r>
              <a:rPr lang="zh-CN" altLang="en-US" sz="2000" kern="0" dirty="0">
                <a:latin typeface="+mj-lt"/>
                <a:ea typeface="+mn-ea"/>
              </a:rPr>
              <a:t>并传播给</a:t>
            </a:r>
            <a:r>
              <a:rPr lang="en-US" altLang="zh-CN" sz="2000" kern="0" dirty="0">
                <a:latin typeface="+mj-lt"/>
                <a:ea typeface="+mn-ea"/>
              </a:rPr>
              <a:t>AS2</a:t>
            </a:r>
            <a:r>
              <a:rPr lang="zh-CN" altLang="en-US" sz="2000" kern="0" dirty="0">
                <a:latin typeface="+mj-lt"/>
                <a:ea typeface="+mn-ea"/>
              </a:rPr>
              <a:t>内所有的路由器</a:t>
            </a:r>
            <a:r>
              <a:rPr lang="en-US" sz="2000" kern="0" dirty="0">
                <a:latin typeface="+mj-lt"/>
                <a:ea typeface="+mn-ea"/>
              </a:rPr>
              <a:t>(via </a:t>
            </a:r>
            <a:r>
              <a:rPr lang="en-US" sz="2000" kern="0" dirty="0" err="1">
                <a:latin typeface="+mj-lt"/>
                <a:ea typeface="+mn-ea"/>
              </a:rPr>
              <a:t>iBGP</a:t>
            </a:r>
            <a:r>
              <a:rPr lang="en-US" sz="2000" kern="0" dirty="0">
                <a:latin typeface="+mj-lt"/>
                <a:ea typeface="+mn-ea"/>
              </a:rPr>
              <a:t>)</a:t>
            </a:r>
          </a:p>
          <a:p>
            <a:endParaRPr lang="en-US" sz="2000" kern="0" dirty="0">
              <a:latin typeface="+mj-lt"/>
              <a:ea typeface="+mn-ea"/>
            </a:endParaRPr>
          </a:p>
        </p:txBody>
      </p:sp>
      <p:grpSp>
        <p:nvGrpSpPr>
          <p:cNvPr id="469" name="Group 124"/>
          <p:cNvGrpSpPr/>
          <p:nvPr/>
        </p:nvGrpSpPr>
        <p:grpSpPr>
          <a:xfrm>
            <a:off x="624887" y="1586673"/>
            <a:ext cx="2557336" cy="1719017"/>
            <a:chOff x="-2170772" y="2784954"/>
            <a:chExt cx="2712783" cy="1853712"/>
          </a:xfrm>
        </p:grpSpPr>
        <p:sp>
          <p:nvSpPr>
            <p:cNvPr id="470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71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472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2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25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26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27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28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29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30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31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532" name="Straight Connector 322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33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22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23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24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1b</a:t>
                    </a:r>
                  </a:p>
                </p:txBody>
              </p:sp>
            </p:grpSp>
          </p:grpSp>
          <p:grpSp>
            <p:nvGrpSpPr>
              <p:cNvPr id="473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0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12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13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14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15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16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17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18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519" name="Straight Connector 309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20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09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10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11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1d</a:t>
                    </a:r>
                  </a:p>
                </p:txBody>
              </p:sp>
            </p:grpSp>
          </p:grpSp>
          <p:grpSp>
            <p:nvGrpSpPr>
              <p:cNvPr id="474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9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9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00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01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02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03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04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05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506" name="Straight Connector 296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07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96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97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498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1c</a:t>
                    </a:r>
                  </a:p>
                </p:txBody>
              </p:sp>
            </p:grpSp>
          </p:grpSp>
          <p:grpSp>
            <p:nvGrpSpPr>
              <p:cNvPr id="475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8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86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487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488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489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490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491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492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493" name="Straight Connector 283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94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83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84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485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1a</a:t>
                    </a:r>
                  </a:p>
                </p:txBody>
              </p:sp>
            </p:grpSp>
          </p:grpSp>
          <p:cxnSp>
            <p:nvCxnSpPr>
              <p:cNvPr id="476" name="Straight Connector 266"/>
              <p:cNvCxnSpPr/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7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8" name="Straight Connector 268"/>
              <p:cNvCxnSpPr/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9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0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1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534" name="Group 125"/>
          <p:cNvGrpSpPr/>
          <p:nvPr/>
        </p:nvGrpSpPr>
        <p:grpSpPr>
          <a:xfrm>
            <a:off x="3285692" y="2513844"/>
            <a:ext cx="2545688" cy="1720535"/>
            <a:chOff x="-2170772" y="2784954"/>
            <a:chExt cx="2712783" cy="1853712"/>
          </a:xfrm>
        </p:grpSpPr>
        <p:sp>
          <p:nvSpPr>
            <p:cNvPr id="535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6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537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90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91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92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93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94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95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96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597" name="Straight Connector 258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98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87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88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89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538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77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78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79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80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81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82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83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584" name="Straight Connector 245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85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74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75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76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539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6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334534"/>
                  <a:chOff x="1871277" y="1576300"/>
                  <a:chExt cx="1128371" cy="501470"/>
                </a:xfrm>
              </p:grpSpPr>
              <p:sp>
                <p:nvSpPr>
                  <p:cNvPr id="564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65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66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67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68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69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70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571" name="Straight Connector 232"/>
                  <p:cNvCxnSpPr>
                    <a:endCxn id="694" idx="2"/>
                  </p:cNvCxnSpPr>
                  <p:nvPr/>
                </p:nvCxnSpPr>
                <p:spPr bwMode="auto">
                  <a:xfrm flipH="1" flipV="1">
                    <a:off x="1871277" y="1954027"/>
                    <a:ext cx="3168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72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61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562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63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540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47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334534"/>
                  <a:chOff x="1871277" y="1576300"/>
                  <a:chExt cx="1128371" cy="501470"/>
                </a:xfrm>
              </p:grpSpPr>
              <p:sp>
                <p:nvSpPr>
                  <p:cNvPr id="551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52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53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54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55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56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57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558" name="Straight Connector 219"/>
                  <p:cNvCxnSpPr>
                    <a:endCxn id="681" idx="2"/>
                  </p:cNvCxnSpPr>
                  <p:nvPr/>
                </p:nvCxnSpPr>
                <p:spPr bwMode="auto">
                  <a:xfrm flipH="1" flipV="1">
                    <a:off x="1871277" y="1954027"/>
                    <a:ext cx="3168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59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48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49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550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541" name="Straight Connector 202"/>
              <p:cNvCxnSpPr/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2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3" name="Straight Connector 204"/>
              <p:cNvCxnSpPr/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4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5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6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99" name="Freeform 2"/>
          <p:cNvSpPr>
            <a:spLocks/>
          </p:cNvSpPr>
          <p:nvPr/>
        </p:nvSpPr>
        <p:spPr bwMode="auto">
          <a:xfrm>
            <a:off x="5507686" y="1445586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600" name="Group 133"/>
          <p:cNvGrpSpPr/>
          <p:nvPr/>
        </p:nvGrpSpPr>
        <p:grpSpPr>
          <a:xfrm>
            <a:off x="5731177" y="1581702"/>
            <a:ext cx="2215548" cy="1435167"/>
            <a:chOff x="833331" y="2873352"/>
            <a:chExt cx="2333625" cy="1590649"/>
          </a:xfrm>
        </p:grpSpPr>
        <p:grpSp>
          <p:nvGrpSpPr>
            <p:cNvPr id="601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650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654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55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56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57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58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59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60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661" name="Straight Connector 194"/>
                <p:cNvCxnSpPr>
                  <a:endCxn id="65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662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651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652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53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3b</a:t>
                  </a:r>
                </a:p>
              </p:txBody>
            </p:sp>
          </p:grpSp>
        </p:grpSp>
        <p:grpSp>
          <p:nvGrpSpPr>
            <p:cNvPr id="602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637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641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42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43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44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45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46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47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648" name="Straight Connector 181"/>
                <p:cNvCxnSpPr>
                  <a:endCxn id="643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649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638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639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40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3d</a:t>
                  </a:r>
                </a:p>
              </p:txBody>
            </p:sp>
          </p:grpSp>
        </p:grpSp>
        <p:grpSp>
          <p:nvGrpSpPr>
            <p:cNvPr id="603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62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628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29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30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31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32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33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34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635" name="Straight Connector 168"/>
                <p:cNvCxnSpPr>
                  <a:endCxn id="63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636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625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626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27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3c</a:t>
                  </a:r>
                </a:p>
              </p:txBody>
            </p:sp>
          </p:grpSp>
        </p:grpSp>
        <p:grpSp>
          <p:nvGrpSpPr>
            <p:cNvPr id="604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61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615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16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17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18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19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20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21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622" name="Straight Connector 155"/>
                <p:cNvCxnSpPr>
                  <a:endCxn id="61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623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612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613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14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3a</a:t>
                  </a:r>
                </a:p>
              </p:txBody>
            </p:sp>
          </p:grpSp>
        </p:grpSp>
        <p:cxnSp>
          <p:nvCxnSpPr>
            <p:cNvPr id="605" name="Straight Connector 138"/>
            <p:cNvCxnSpPr>
              <a:stCxn id="653" idx="2"/>
              <a:endCxn id="640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6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7" name="Straight Connector 140"/>
            <p:cNvCxnSpPr>
              <a:stCxn id="654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8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9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0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63" name="Straight Connector 127"/>
          <p:cNvCxnSpPr/>
          <p:nvPr/>
        </p:nvCxnSpPr>
        <p:spPr bwMode="auto">
          <a:xfrm flipH="1" flipV="1">
            <a:off x="3046706" y="2475206"/>
            <a:ext cx="480877" cy="744090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4" name="Straight Connector 128"/>
          <p:cNvCxnSpPr/>
          <p:nvPr/>
        </p:nvCxnSpPr>
        <p:spPr bwMode="auto">
          <a:xfrm flipV="1">
            <a:off x="5523188" y="2416324"/>
            <a:ext cx="337735" cy="823128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" name="TextBox 129"/>
          <p:cNvSpPr txBox="1"/>
          <p:nvPr/>
        </p:nvSpPr>
        <p:spPr>
          <a:xfrm>
            <a:off x="3493291" y="2573528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AS2</a:t>
            </a:r>
          </a:p>
        </p:txBody>
      </p:sp>
      <p:sp>
        <p:nvSpPr>
          <p:cNvPr id="666" name="TextBox 130"/>
          <p:cNvSpPr txBox="1"/>
          <p:nvPr/>
        </p:nvSpPr>
        <p:spPr>
          <a:xfrm>
            <a:off x="5543950" y="1486826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AS3</a:t>
            </a:r>
          </a:p>
        </p:txBody>
      </p:sp>
      <p:sp>
        <p:nvSpPr>
          <p:cNvPr id="667" name="TextBox 131"/>
          <p:cNvSpPr txBox="1"/>
          <p:nvPr/>
        </p:nvSpPr>
        <p:spPr>
          <a:xfrm>
            <a:off x="707172" y="1697502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AS1</a:t>
            </a:r>
          </a:p>
        </p:txBody>
      </p:sp>
      <p:grpSp>
        <p:nvGrpSpPr>
          <p:cNvPr id="668" name="Group 10"/>
          <p:cNvGrpSpPr/>
          <p:nvPr/>
        </p:nvGrpSpPr>
        <p:grpSpPr>
          <a:xfrm>
            <a:off x="7070827" y="2548433"/>
            <a:ext cx="1701734" cy="616172"/>
            <a:chOff x="7073692" y="5469792"/>
            <a:chExt cx="1701734" cy="616172"/>
          </a:xfrm>
        </p:grpSpPr>
        <p:grpSp>
          <p:nvGrpSpPr>
            <p:cNvPr id="669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671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672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676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77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78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79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80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81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82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683" name="Straight Connector 380"/>
                <p:cNvCxnSpPr/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684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673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674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675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  X</a:t>
                  </a:r>
                </a:p>
              </p:txBody>
            </p:sp>
          </p:grpSp>
        </p:grpSp>
        <p:cxnSp>
          <p:nvCxnSpPr>
            <p:cNvPr id="670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5" name="Group 6"/>
          <p:cNvGrpSpPr/>
          <p:nvPr/>
        </p:nvGrpSpPr>
        <p:grpSpPr>
          <a:xfrm>
            <a:off x="5713444" y="2514427"/>
            <a:ext cx="1009362" cy="768350"/>
            <a:chOff x="5713444" y="2379268"/>
            <a:chExt cx="1009362" cy="768350"/>
          </a:xfrm>
        </p:grpSpPr>
        <p:sp>
          <p:nvSpPr>
            <p:cNvPr id="686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7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AS3,X </a:t>
              </a:r>
            </a:p>
          </p:txBody>
        </p:sp>
      </p:grpSp>
      <p:grpSp>
        <p:nvGrpSpPr>
          <p:cNvPr id="688" name="Group 5"/>
          <p:cNvGrpSpPr/>
          <p:nvPr/>
        </p:nvGrpSpPr>
        <p:grpSpPr>
          <a:xfrm>
            <a:off x="2028828" y="2573763"/>
            <a:ext cx="1260153" cy="888605"/>
            <a:chOff x="2028828" y="2438604"/>
            <a:chExt cx="1260153" cy="888605"/>
          </a:xfrm>
        </p:grpSpPr>
        <p:sp>
          <p:nvSpPr>
            <p:cNvPr id="689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AS2,AS3,X </a:t>
              </a:r>
            </a:p>
          </p:txBody>
        </p:sp>
        <p:sp>
          <p:nvSpPr>
            <p:cNvPr id="690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91" name="Rectangle 4"/>
          <p:cNvSpPr txBox="1">
            <a:spLocks noChangeArrowheads="1"/>
          </p:cNvSpPr>
          <p:nvPr/>
        </p:nvSpPr>
        <p:spPr bwMode="auto">
          <a:xfrm>
            <a:off x="415500" y="4293096"/>
            <a:ext cx="8505825" cy="41046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000" dirty="0">
                <a:solidFill>
                  <a:srgbClr val="000000"/>
                </a:solidFill>
                <a:latin typeface="+mj-lt"/>
                <a:ea typeface="+mn-ea"/>
              </a:rPr>
              <a:t>AS2 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的路由器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n-ea"/>
              </a:rPr>
              <a:t> 2c 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AS3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的路由器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3a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收到路由通告</a:t>
            </a:r>
            <a:r>
              <a:rPr lang="en-US" sz="2000" dirty="0">
                <a:solidFill>
                  <a:srgbClr val="CC0000"/>
                </a:solidFill>
                <a:latin typeface="+mj-lt"/>
                <a:ea typeface="+mn-ea"/>
              </a:rPr>
              <a:t>AS3,X 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n-ea"/>
              </a:rPr>
              <a:t>(via </a:t>
            </a:r>
            <a:r>
              <a:rPr lang="en-US" sz="2000" dirty="0" err="1">
                <a:solidFill>
                  <a:srgbClr val="000000"/>
                </a:solidFill>
                <a:latin typeface="+mj-lt"/>
                <a:ea typeface="+mn-ea"/>
              </a:rPr>
              <a:t>eBGP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n-ea"/>
              </a:rPr>
              <a:t>)</a:t>
            </a:r>
          </a:p>
        </p:txBody>
      </p:sp>
      <p:sp>
        <p:nvSpPr>
          <p:cNvPr id="692" name="Rectangle 4"/>
          <p:cNvSpPr txBox="1">
            <a:spLocks noChangeArrowheads="1"/>
          </p:cNvSpPr>
          <p:nvPr/>
        </p:nvSpPr>
        <p:spPr bwMode="auto">
          <a:xfrm>
            <a:off x="411594" y="5373216"/>
            <a:ext cx="8505825" cy="51044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根据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n-ea"/>
              </a:rPr>
              <a:t>AS2 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的策略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n-ea"/>
              </a:rPr>
              <a:t>,  AS2 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的路由器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n-ea"/>
              </a:rPr>
              <a:t> 2a 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给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AS1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的路由器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1c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通告路由</a:t>
            </a:r>
            <a:r>
              <a:rPr lang="en-US" sz="200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sz="2000" dirty="0">
                <a:solidFill>
                  <a:srgbClr val="CC0000"/>
                </a:solidFill>
                <a:latin typeface="+mj-lt"/>
                <a:ea typeface="+mn-ea"/>
              </a:rPr>
              <a:t>AS2, AS3, X </a:t>
            </a:r>
            <a:r>
              <a:rPr lang="en-US" altLang="zh-CN" sz="2000" dirty="0">
                <a:solidFill>
                  <a:srgbClr val="000000"/>
                </a:solidFill>
                <a:latin typeface="+mj-lt"/>
              </a:rPr>
              <a:t>(via </a:t>
            </a:r>
            <a:r>
              <a:rPr lang="en-US" altLang="zh-CN" sz="2000" dirty="0" err="1">
                <a:solidFill>
                  <a:srgbClr val="000000"/>
                </a:solidFill>
                <a:latin typeface="+mj-lt"/>
              </a:rPr>
              <a:t>eBGP</a:t>
            </a:r>
            <a:r>
              <a:rPr lang="en-US" altLang="zh-CN" sz="2000" dirty="0">
                <a:solidFill>
                  <a:srgbClr val="000000"/>
                </a:solidFill>
                <a:latin typeface="+mj-lt"/>
              </a:rPr>
              <a:t>)</a:t>
            </a:r>
          </a:p>
        </p:txBody>
      </p:sp>
      <p:grpSp>
        <p:nvGrpSpPr>
          <p:cNvPr id="693" name="Group 4"/>
          <p:cNvGrpSpPr/>
          <p:nvPr/>
        </p:nvGrpSpPr>
        <p:grpSpPr>
          <a:xfrm>
            <a:off x="4052000" y="2955898"/>
            <a:ext cx="1118837" cy="826267"/>
            <a:chOff x="4052000" y="2820739"/>
            <a:chExt cx="1118837" cy="826267"/>
          </a:xfrm>
        </p:grpSpPr>
        <p:cxnSp>
          <p:nvCxnSpPr>
            <p:cNvPr id="694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rgbClr val="00CC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5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rgbClr val="00CC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6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rgbClr val="00CC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147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 build="p"/>
      <p:bldP spid="691" grpId="0"/>
      <p:bldP spid="69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7453"/>
            <a:ext cx="8229600" cy="891307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路径属性和</a:t>
            </a:r>
            <a:r>
              <a:rPr lang="en-US" altLang="zh-CN" sz="4400" dirty="0"/>
              <a:t>BGP</a:t>
            </a:r>
            <a:r>
              <a:rPr lang="zh-CN" altLang="en-US" sz="4400" dirty="0"/>
              <a:t>路由</a:t>
            </a:r>
            <a:endParaRPr lang="en-US" altLang="zh-CN" sz="4400" dirty="0"/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CE63D80-BAD3-4AB7-A93D-9DC9B9EF0F7C}" type="slidenum">
              <a:rPr lang="en-US" altLang="zh-CN" smtClean="0">
                <a:solidFill>
                  <a:srgbClr val="000000"/>
                </a:solidFill>
                <a:latin typeface="Arial Black" pitchFamily="34" charset="0"/>
              </a:rPr>
              <a:pPr eaLnBrk="1" hangingPunct="1"/>
              <a:t>46</a:t>
            </a:fld>
            <a:endParaRPr lang="en-US" altLang="zh-CN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697" name="Rectangle 4"/>
          <p:cNvSpPr txBox="1">
            <a:spLocks noChangeArrowheads="1"/>
          </p:cNvSpPr>
          <p:nvPr/>
        </p:nvSpPr>
        <p:spPr bwMode="auto">
          <a:xfrm>
            <a:off x="674687" y="4746392"/>
            <a:ext cx="8505825" cy="551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000" kern="0" dirty="0">
                <a:latin typeface="+mn-ea"/>
                <a:ea typeface="+mn-ea"/>
              </a:rPr>
              <a:t>AS</a:t>
            </a:r>
            <a:r>
              <a:rPr lang="en-US" sz="2000" kern="0" dirty="0">
                <a:latin typeface="+mn-ea"/>
                <a:ea typeface="+mn-ea"/>
                <a:cs typeface="Arial"/>
              </a:rPr>
              <a:t>1</a:t>
            </a:r>
            <a:r>
              <a:rPr lang="en-US" sz="2000" kern="0" dirty="0">
                <a:latin typeface="+mn-ea"/>
                <a:ea typeface="+mn-ea"/>
              </a:rPr>
              <a:t> </a:t>
            </a:r>
            <a:r>
              <a:rPr lang="zh-CN" altLang="en-US" sz="2000" kern="0" dirty="0">
                <a:latin typeface="+mn-ea"/>
                <a:ea typeface="+mn-ea"/>
              </a:rPr>
              <a:t>网关路由器</a:t>
            </a:r>
            <a:r>
              <a:rPr lang="en-US" sz="2000" kern="0" dirty="0">
                <a:latin typeface="+mn-ea"/>
                <a:ea typeface="+mn-ea"/>
                <a:cs typeface="Arial"/>
              </a:rPr>
              <a:t> 1c </a:t>
            </a:r>
            <a:r>
              <a:rPr lang="zh-CN" altLang="en-US" sz="2000" kern="0" dirty="0">
                <a:latin typeface="+mn-ea"/>
                <a:ea typeface="+mn-ea"/>
              </a:rPr>
              <a:t>从</a:t>
            </a:r>
            <a:r>
              <a:rPr lang="en-US" altLang="zh-CN" sz="2000" kern="0" dirty="0">
                <a:latin typeface="+mn-ea"/>
                <a:ea typeface="+mn-ea"/>
              </a:rPr>
              <a:t>2a</a:t>
            </a:r>
            <a:r>
              <a:rPr lang="zh-CN" altLang="en-US" sz="2000" kern="0" dirty="0">
                <a:latin typeface="+mn-ea"/>
                <a:ea typeface="+mn-ea"/>
              </a:rPr>
              <a:t>学习到路径</a:t>
            </a:r>
            <a:r>
              <a:rPr lang="en-US" sz="2000" kern="0" dirty="0">
                <a:latin typeface="+mn-ea"/>
                <a:ea typeface="+mn-ea"/>
              </a:rPr>
              <a:t> </a:t>
            </a:r>
            <a:r>
              <a:rPr lang="en-US" sz="2000" i="1" kern="0" dirty="0">
                <a:solidFill>
                  <a:srgbClr val="CC0000"/>
                </a:solidFill>
                <a:latin typeface="+mn-ea"/>
                <a:ea typeface="+mn-ea"/>
              </a:rPr>
              <a:t>AS2,AS3,X</a:t>
            </a:r>
            <a:endParaRPr lang="en-US" sz="2000" kern="0" dirty="0">
              <a:latin typeface="+mn-ea"/>
              <a:ea typeface="+mn-ea"/>
            </a:endParaRPr>
          </a:p>
        </p:txBody>
      </p:sp>
      <p:grpSp>
        <p:nvGrpSpPr>
          <p:cNvPr id="698" name="Group 124"/>
          <p:cNvGrpSpPr/>
          <p:nvPr/>
        </p:nvGrpSpPr>
        <p:grpSpPr>
          <a:xfrm>
            <a:off x="624887" y="1614567"/>
            <a:ext cx="2557336" cy="1719017"/>
            <a:chOff x="-2170772" y="2784954"/>
            <a:chExt cx="2712783" cy="1853712"/>
          </a:xfrm>
        </p:grpSpPr>
        <p:sp>
          <p:nvSpPr>
            <p:cNvPr id="699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00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01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54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5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6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7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8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9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60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61" name="Straight Connector 322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62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51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52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3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1b</a:t>
                    </a:r>
                  </a:p>
                </p:txBody>
              </p:sp>
            </p:grpSp>
          </p:grpSp>
          <p:grpSp>
            <p:nvGrpSpPr>
              <p:cNvPr id="702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37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41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2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3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4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5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6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7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48" name="Straight Connector 309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49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38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39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40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1d</a:t>
                    </a:r>
                  </a:p>
                </p:txBody>
              </p:sp>
            </p:grpSp>
          </p:grpSp>
          <p:grpSp>
            <p:nvGrpSpPr>
              <p:cNvPr id="703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2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28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9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0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1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2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3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4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35" name="Straight Connector 296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36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25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726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7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1c</a:t>
                    </a:r>
                  </a:p>
                </p:txBody>
              </p:sp>
            </p:grpSp>
          </p:grpSp>
          <p:grpSp>
            <p:nvGrpSpPr>
              <p:cNvPr id="704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1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15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6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7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8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9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0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1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22" name="Straight Connector 283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23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12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13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4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1a</a:t>
                    </a:r>
                  </a:p>
                </p:txBody>
              </p:sp>
            </p:grpSp>
          </p:grpSp>
          <p:cxnSp>
            <p:nvCxnSpPr>
              <p:cNvPr id="705" name="Straight Connector 266"/>
              <p:cNvCxnSpPr/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6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7" name="Straight Connector 268"/>
              <p:cNvCxnSpPr/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8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9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0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63" name="Group 125"/>
          <p:cNvGrpSpPr/>
          <p:nvPr/>
        </p:nvGrpSpPr>
        <p:grpSpPr>
          <a:xfrm>
            <a:off x="3285692" y="2541738"/>
            <a:ext cx="2545688" cy="1720535"/>
            <a:chOff x="-2170772" y="2784954"/>
            <a:chExt cx="2712783" cy="1853712"/>
          </a:xfrm>
        </p:grpSpPr>
        <p:sp>
          <p:nvSpPr>
            <p:cNvPr id="764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765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766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19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20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21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22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23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24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25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826" name="Straight Connector 258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827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816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817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18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767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0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06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7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8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9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10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11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12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813" name="Straight Connector 245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814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803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804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5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768" name="Group 200"/>
              <p:cNvGrpSpPr/>
              <p:nvPr/>
            </p:nvGrpSpPr>
            <p:grpSpPr>
              <a:xfrm>
                <a:off x="2601806" y="3485072"/>
                <a:ext cx="565150" cy="384997"/>
                <a:chOff x="1736090" y="2873352"/>
                <a:chExt cx="565150" cy="384997"/>
              </a:xfrm>
            </p:grpSpPr>
            <p:grpSp>
              <p:nvGrpSpPr>
                <p:cNvPr id="7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364587"/>
                  <a:chOff x="1871277" y="1576300"/>
                  <a:chExt cx="1128371" cy="546520"/>
                </a:xfrm>
              </p:grpSpPr>
              <p:sp>
                <p:nvSpPr>
                  <p:cNvPr id="793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94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95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96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97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98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99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800" name="Straight Connector 232"/>
                  <p:cNvCxnSpPr>
                    <a:endCxn id="923" idx="2"/>
                  </p:cNvCxnSpPr>
                  <p:nvPr/>
                </p:nvCxnSpPr>
                <p:spPr bwMode="auto">
                  <a:xfrm flipH="1" flipV="1">
                    <a:off x="1871277" y="1999077"/>
                    <a:ext cx="3168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801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90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791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92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769" name="Group 201"/>
              <p:cNvGrpSpPr/>
              <p:nvPr/>
            </p:nvGrpSpPr>
            <p:grpSpPr>
              <a:xfrm>
                <a:off x="833331" y="3478719"/>
                <a:ext cx="565150" cy="384997"/>
                <a:chOff x="1736090" y="2873352"/>
                <a:chExt cx="565150" cy="384997"/>
              </a:xfrm>
            </p:grpSpPr>
            <p:grpSp>
              <p:nvGrpSpPr>
                <p:cNvPr id="7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364587"/>
                  <a:chOff x="1871277" y="1576300"/>
                  <a:chExt cx="1128371" cy="546520"/>
                </a:xfrm>
              </p:grpSpPr>
              <p:sp>
                <p:nvSpPr>
                  <p:cNvPr id="780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81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82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83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84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85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86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87" name="Straight Connector 219"/>
                  <p:cNvCxnSpPr>
                    <a:endCxn id="910" idx="2"/>
                  </p:cNvCxnSpPr>
                  <p:nvPr/>
                </p:nvCxnSpPr>
                <p:spPr bwMode="auto">
                  <a:xfrm flipH="1" flipV="1">
                    <a:off x="1871277" y="1999077"/>
                    <a:ext cx="3168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88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77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78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79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770" name="Straight Connector 202"/>
              <p:cNvCxnSpPr/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1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2" name="Straight Connector 204"/>
              <p:cNvCxnSpPr/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3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4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5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28" name="Freeform 2"/>
          <p:cNvSpPr>
            <a:spLocks/>
          </p:cNvSpPr>
          <p:nvPr/>
        </p:nvSpPr>
        <p:spPr bwMode="auto">
          <a:xfrm>
            <a:off x="5507686" y="1473480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829" name="Group 133"/>
          <p:cNvGrpSpPr/>
          <p:nvPr/>
        </p:nvGrpSpPr>
        <p:grpSpPr>
          <a:xfrm>
            <a:off x="5731177" y="1609596"/>
            <a:ext cx="2215548" cy="1435167"/>
            <a:chOff x="833331" y="2873352"/>
            <a:chExt cx="2333625" cy="1590649"/>
          </a:xfrm>
        </p:grpSpPr>
        <p:grpSp>
          <p:nvGrpSpPr>
            <p:cNvPr id="830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87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883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84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85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86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87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88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89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890" name="Straight Connector 194"/>
                <p:cNvCxnSpPr>
                  <a:endCxn id="88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91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880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881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82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3b</a:t>
                  </a:r>
                </a:p>
              </p:txBody>
            </p:sp>
          </p:grpSp>
        </p:grpSp>
        <p:grpSp>
          <p:nvGrpSpPr>
            <p:cNvPr id="831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86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870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71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72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73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74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75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76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877" name="Straight Connector 181"/>
                <p:cNvCxnSpPr>
                  <a:endCxn id="87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78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867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868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69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3d</a:t>
                  </a:r>
                </a:p>
              </p:txBody>
            </p:sp>
          </p:grpSp>
        </p:grpSp>
        <p:grpSp>
          <p:nvGrpSpPr>
            <p:cNvPr id="832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85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857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58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59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60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61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62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63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864" name="Straight Connector 168"/>
                <p:cNvCxnSpPr>
                  <a:endCxn id="85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65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854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855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56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3c</a:t>
                  </a:r>
                </a:p>
              </p:txBody>
            </p:sp>
          </p:grpSp>
        </p:grpSp>
        <p:grpSp>
          <p:nvGrpSpPr>
            <p:cNvPr id="833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840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844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45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46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47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48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49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50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851" name="Straight Connector 155"/>
                <p:cNvCxnSpPr>
                  <a:endCxn id="84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852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841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842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843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3a</a:t>
                  </a:r>
                </a:p>
              </p:txBody>
            </p:sp>
          </p:grpSp>
        </p:grpSp>
        <p:cxnSp>
          <p:nvCxnSpPr>
            <p:cNvPr id="834" name="Straight Connector 138"/>
            <p:cNvCxnSpPr>
              <a:stCxn id="882" idx="2"/>
              <a:endCxn id="869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5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6" name="Straight Connector 140"/>
            <p:cNvCxnSpPr>
              <a:stCxn id="883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7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8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9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92" name="Straight Connector 127"/>
          <p:cNvCxnSpPr/>
          <p:nvPr/>
        </p:nvCxnSpPr>
        <p:spPr bwMode="auto">
          <a:xfrm flipH="1" flipV="1">
            <a:off x="3046706" y="2503100"/>
            <a:ext cx="480877" cy="744090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3" name="Straight Connector 128"/>
          <p:cNvCxnSpPr/>
          <p:nvPr/>
        </p:nvCxnSpPr>
        <p:spPr bwMode="auto">
          <a:xfrm flipV="1">
            <a:off x="5523188" y="2444218"/>
            <a:ext cx="337735" cy="823128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4" name="TextBox 129"/>
          <p:cNvSpPr txBox="1"/>
          <p:nvPr/>
        </p:nvSpPr>
        <p:spPr>
          <a:xfrm>
            <a:off x="3493291" y="2601422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AS2</a:t>
            </a:r>
          </a:p>
        </p:txBody>
      </p:sp>
      <p:sp>
        <p:nvSpPr>
          <p:cNvPr id="895" name="TextBox 130"/>
          <p:cNvSpPr txBox="1"/>
          <p:nvPr/>
        </p:nvSpPr>
        <p:spPr>
          <a:xfrm>
            <a:off x="5543950" y="1514720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AS3</a:t>
            </a:r>
          </a:p>
        </p:txBody>
      </p:sp>
      <p:sp>
        <p:nvSpPr>
          <p:cNvPr id="896" name="TextBox 131"/>
          <p:cNvSpPr txBox="1"/>
          <p:nvPr/>
        </p:nvSpPr>
        <p:spPr>
          <a:xfrm>
            <a:off x="707172" y="1725396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AS1</a:t>
            </a:r>
          </a:p>
        </p:txBody>
      </p:sp>
      <p:grpSp>
        <p:nvGrpSpPr>
          <p:cNvPr id="897" name="Group 10"/>
          <p:cNvGrpSpPr/>
          <p:nvPr/>
        </p:nvGrpSpPr>
        <p:grpSpPr>
          <a:xfrm>
            <a:off x="7070827" y="2576327"/>
            <a:ext cx="1701734" cy="616172"/>
            <a:chOff x="7073692" y="5469792"/>
            <a:chExt cx="1701734" cy="616172"/>
          </a:xfrm>
        </p:grpSpPr>
        <p:grpSp>
          <p:nvGrpSpPr>
            <p:cNvPr id="898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900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901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905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906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907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908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909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910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911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912" name="Straight Connector 380"/>
                <p:cNvCxnSpPr/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13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02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903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904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  X</a:t>
                  </a:r>
                </a:p>
              </p:txBody>
            </p:sp>
          </p:grpSp>
        </p:grpSp>
        <p:cxnSp>
          <p:nvCxnSpPr>
            <p:cNvPr id="899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4" name="Group 6"/>
          <p:cNvGrpSpPr/>
          <p:nvPr/>
        </p:nvGrpSpPr>
        <p:grpSpPr>
          <a:xfrm>
            <a:off x="5713444" y="2542321"/>
            <a:ext cx="1009362" cy="768350"/>
            <a:chOff x="5713444" y="2379268"/>
            <a:chExt cx="1009362" cy="768350"/>
          </a:xfrm>
        </p:grpSpPr>
        <p:sp>
          <p:nvSpPr>
            <p:cNvPr id="915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6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AS3,X </a:t>
              </a:r>
            </a:p>
          </p:txBody>
        </p:sp>
      </p:grpSp>
      <p:grpSp>
        <p:nvGrpSpPr>
          <p:cNvPr id="917" name="Group 5"/>
          <p:cNvGrpSpPr/>
          <p:nvPr/>
        </p:nvGrpSpPr>
        <p:grpSpPr>
          <a:xfrm>
            <a:off x="2028828" y="2601657"/>
            <a:ext cx="1260153" cy="888605"/>
            <a:chOff x="2028828" y="2438604"/>
            <a:chExt cx="1260153" cy="888605"/>
          </a:xfrm>
        </p:grpSpPr>
        <p:sp>
          <p:nvSpPr>
            <p:cNvPr id="918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AS2,AS3,X </a:t>
              </a:r>
            </a:p>
          </p:txBody>
        </p:sp>
        <p:sp>
          <p:nvSpPr>
            <p:cNvPr id="919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20" name="Rectangle 4"/>
          <p:cNvSpPr txBox="1">
            <a:spLocks noChangeArrowheads="1"/>
          </p:cNvSpPr>
          <p:nvPr/>
        </p:nvSpPr>
        <p:spPr bwMode="auto">
          <a:xfrm>
            <a:off x="415500" y="4365104"/>
            <a:ext cx="8505825" cy="57540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Font typeface="Wingdings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网关路由器可能会学习到到一个目的地的多条路径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</a:p>
        </p:txBody>
      </p:sp>
      <p:grpSp>
        <p:nvGrpSpPr>
          <p:cNvPr id="921" name="Group 4"/>
          <p:cNvGrpSpPr/>
          <p:nvPr/>
        </p:nvGrpSpPr>
        <p:grpSpPr>
          <a:xfrm>
            <a:off x="1394769" y="2065484"/>
            <a:ext cx="1118837" cy="826267"/>
            <a:chOff x="4052000" y="2820739"/>
            <a:chExt cx="1118837" cy="826267"/>
          </a:xfrm>
        </p:grpSpPr>
        <p:cxnSp>
          <p:nvCxnSpPr>
            <p:cNvPr id="922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rgbClr val="00CC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rgbClr val="00CC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rgbClr val="00CC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25" name="Straight Connector 324"/>
          <p:cNvCxnSpPr/>
          <p:nvPr/>
        </p:nvCxnSpPr>
        <p:spPr bwMode="auto">
          <a:xfrm flipH="1">
            <a:off x="3142123" y="2331272"/>
            <a:ext cx="2534703" cy="14521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26" name="Group 3"/>
          <p:cNvGrpSpPr/>
          <p:nvPr/>
        </p:nvGrpSpPr>
        <p:grpSpPr>
          <a:xfrm>
            <a:off x="4617960" y="1784379"/>
            <a:ext cx="968155" cy="547957"/>
            <a:chOff x="4617960" y="1621326"/>
            <a:chExt cx="968155" cy="547957"/>
          </a:xfrm>
        </p:grpSpPr>
        <p:sp>
          <p:nvSpPr>
            <p:cNvPr id="927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8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rPr>
                <a:t>AS3,X</a:t>
              </a:r>
            </a:p>
          </p:txBody>
        </p:sp>
      </p:grpSp>
      <p:sp>
        <p:nvSpPr>
          <p:cNvPr id="929" name="Rectangle 4"/>
          <p:cNvSpPr txBox="1">
            <a:spLocks noChangeArrowheads="1"/>
          </p:cNvSpPr>
          <p:nvPr/>
        </p:nvSpPr>
        <p:spPr bwMode="auto">
          <a:xfrm>
            <a:off x="673347" y="5113710"/>
            <a:ext cx="8505825" cy="5519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网关路由器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1c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  <a:latin typeface="+mn-ea"/>
                <a:ea typeface="+mn-ea"/>
              </a:rPr>
              <a:t>3a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学习到路径 </a:t>
            </a:r>
            <a:r>
              <a:rPr lang="en-US" sz="2000" i="1" dirty="0">
                <a:solidFill>
                  <a:srgbClr val="CC0000"/>
                </a:solidFill>
                <a:latin typeface="+mn-ea"/>
                <a:ea typeface="+mn-ea"/>
              </a:rPr>
              <a:t>AS3,X</a:t>
            </a:r>
            <a:r>
              <a:rPr lang="zh-CN" altLang="en-US" sz="2000" i="1" dirty="0">
                <a:solidFill>
                  <a:srgbClr val="CC0000"/>
                </a:solidFill>
                <a:latin typeface="+mn-ea"/>
                <a:ea typeface="+mn-ea"/>
              </a:rPr>
              <a:t> </a:t>
            </a:r>
            <a:endParaRPr lang="en-US" sz="2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30" name="Rectangle 4"/>
          <p:cNvSpPr txBox="1">
            <a:spLocks noChangeArrowheads="1"/>
          </p:cNvSpPr>
          <p:nvPr/>
        </p:nvSpPr>
        <p:spPr bwMode="auto">
          <a:xfrm>
            <a:off x="688981" y="5481027"/>
            <a:ext cx="8103327" cy="102870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根据策略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, AS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网关路由器</a:t>
            </a:r>
            <a:r>
              <a:rPr lang="en-US" sz="200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1c 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</a:rPr>
              <a:t>会选择路径 </a:t>
            </a:r>
            <a:r>
              <a:rPr lang="en-US" sz="2000" i="1" dirty="0">
                <a:solidFill>
                  <a:srgbClr val="CC0000"/>
                </a:solidFill>
                <a:latin typeface="+mn-ea"/>
                <a:ea typeface="+mn-ea"/>
              </a:rPr>
              <a:t>AS3,X, </a:t>
            </a:r>
            <a:r>
              <a:rPr lang="zh-CN" altLang="en-US" sz="2000" i="1" dirty="0">
                <a:solidFill>
                  <a:srgbClr val="CC0000"/>
                </a:solidFill>
                <a:latin typeface="+mn-ea"/>
                <a:ea typeface="+mn-ea"/>
              </a:rPr>
              <a:t>并且在</a:t>
            </a:r>
            <a:r>
              <a:rPr lang="en-US" sz="2000" i="1" dirty="0">
                <a:solidFill>
                  <a:srgbClr val="CC0000"/>
                </a:solidFill>
                <a:latin typeface="+mn-ea"/>
                <a:ea typeface="+mn-ea"/>
              </a:rPr>
              <a:t> AS</a:t>
            </a:r>
            <a:r>
              <a:rPr lang="en-US" sz="2000" i="1" dirty="0">
                <a:solidFill>
                  <a:srgbClr val="CC0000"/>
                </a:solidFill>
                <a:latin typeface="+mn-ea"/>
                <a:ea typeface="+mn-ea"/>
                <a:cs typeface="Arial"/>
              </a:rPr>
              <a:t>1</a:t>
            </a:r>
            <a:r>
              <a:rPr lang="zh-CN" altLang="en-US" sz="2000" i="1" dirty="0">
                <a:solidFill>
                  <a:srgbClr val="CC0000"/>
                </a:solidFill>
                <a:latin typeface="+mn-ea"/>
                <a:ea typeface="+mn-ea"/>
                <a:cs typeface="Arial"/>
              </a:rPr>
              <a:t>内部通过</a:t>
            </a:r>
            <a:r>
              <a:rPr lang="en-US" altLang="zh-CN" sz="2000" i="1" dirty="0" err="1">
                <a:solidFill>
                  <a:srgbClr val="CC0000"/>
                </a:solidFill>
                <a:latin typeface="+mn-ea"/>
                <a:ea typeface="+mn-ea"/>
                <a:cs typeface="Arial"/>
              </a:rPr>
              <a:t>iBGP</a:t>
            </a:r>
            <a:r>
              <a:rPr lang="zh-CN" altLang="en-US" sz="2000" i="1" dirty="0">
                <a:solidFill>
                  <a:srgbClr val="CC0000"/>
                </a:solidFill>
                <a:latin typeface="+mn-ea"/>
                <a:ea typeface="+mn-ea"/>
                <a:cs typeface="Arial"/>
              </a:rPr>
              <a:t>进行通告</a:t>
            </a:r>
            <a:endParaRPr lang="en-US" sz="2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449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" grpId="0"/>
      <p:bldP spid="9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SimHei" charset="-122"/>
                <a:ea typeface="SimHei" charset="-122"/>
                <a:cs typeface="SimHei" charset="-122"/>
              </a:rPr>
              <a:t>BGP</a:t>
            </a:r>
            <a:r>
              <a:rPr lang="zh-CN" altLang="en-US" sz="4000" dirty="0">
                <a:latin typeface="SimHei" charset="-122"/>
                <a:ea typeface="SimHei" charset="-122"/>
                <a:cs typeface="SimHei" charset="-122"/>
              </a:rPr>
              <a:t>报文</a:t>
            </a:r>
            <a:endParaRPr lang="en-US" altLang="zh-CN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00063" y="1785938"/>
            <a:ext cx="8229600" cy="3849687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BGP </a:t>
            </a:r>
            <a:r>
              <a:rPr lang="zh-CN" altLang="en-US" sz="2400" dirty="0">
                <a:latin typeface="Comic Sans MS" pitchFamily="66" charset="0"/>
              </a:rPr>
              <a:t>使用 </a:t>
            </a:r>
            <a:r>
              <a:rPr lang="en-US" altLang="zh-CN" sz="2400" dirty="0">
                <a:solidFill>
                  <a:srgbClr val="C00000"/>
                </a:solidFill>
                <a:latin typeface="Comic Sans MS" pitchFamily="66" charset="0"/>
              </a:rPr>
              <a:t>TCP </a:t>
            </a:r>
            <a:r>
              <a:rPr lang="zh-CN" altLang="en-US" sz="2400" dirty="0">
                <a:latin typeface="Comic Sans MS" pitchFamily="66" charset="0"/>
              </a:rPr>
              <a:t>交换报文（半永久</a:t>
            </a:r>
            <a:r>
              <a:rPr lang="en-US" altLang="zh-CN" sz="2400" dirty="0">
                <a:latin typeface="Comic Sans MS" pitchFamily="66" charset="0"/>
              </a:rPr>
              <a:t>TCP</a:t>
            </a:r>
            <a:r>
              <a:rPr lang="zh-CN" altLang="en-US" sz="2400" dirty="0">
                <a:latin typeface="Comic Sans MS" pitchFamily="66" charset="0"/>
              </a:rPr>
              <a:t>连接）</a:t>
            </a: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BGP </a:t>
            </a:r>
            <a:r>
              <a:rPr lang="zh-CN" altLang="en-US" sz="2400" dirty="0">
                <a:latin typeface="Comic Sans MS" pitchFamily="66" charset="0"/>
              </a:rPr>
              <a:t>报文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OPEN: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zh-CN" altLang="en-US" sz="2400" dirty="0">
                <a:latin typeface="Comic Sans MS" pitchFamily="66" charset="0"/>
              </a:rPr>
              <a:t>打开到对等节点的</a:t>
            </a:r>
            <a:r>
              <a:rPr lang="en-US" altLang="zh-CN" sz="2400" dirty="0">
                <a:latin typeface="Comic Sans MS" pitchFamily="66" charset="0"/>
              </a:rPr>
              <a:t> TCP </a:t>
            </a:r>
            <a:r>
              <a:rPr lang="zh-CN" altLang="en-US" sz="2400" dirty="0">
                <a:latin typeface="Comic Sans MS" pitchFamily="66" charset="0"/>
              </a:rPr>
              <a:t>连接，并对发送者进行验证</a:t>
            </a:r>
            <a:endParaRPr lang="en-US" altLang="zh-CN" sz="2400" dirty="0">
              <a:latin typeface="Comic Sans MS" pitchFamily="66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UPDATE: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zh-CN" altLang="en-US" sz="2400" dirty="0">
                <a:latin typeface="Comic Sans MS" pitchFamily="66" charset="0"/>
              </a:rPr>
              <a:t>广告新的路径</a:t>
            </a:r>
            <a:r>
              <a:rPr lang="en-US" altLang="zh-CN" sz="2400" dirty="0">
                <a:latin typeface="Comic Sans MS" pitchFamily="66" charset="0"/>
              </a:rPr>
              <a:t> (</a:t>
            </a:r>
            <a:r>
              <a:rPr lang="zh-CN" altLang="en-US" sz="2400" dirty="0">
                <a:latin typeface="Comic Sans MS" pitchFamily="66" charset="0"/>
              </a:rPr>
              <a:t>或撤销旧的</a:t>
            </a:r>
            <a:r>
              <a:rPr lang="en-US" altLang="zh-CN" sz="2400" dirty="0">
                <a:latin typeface="Comic Sans MS" pitchFamily="66" charset="0"/>
              </a:rPr>
              <a:t>)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KEEPALIVE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zh-CN" altLang="en-US" sz="2400" dirty="0">
                <a:latin typeface="Comic Sans MS" pitchFamily="66" charset="0"/>
              </a:rPr>
              <a:t>在收到 </a:t>
            </a:r>
            <a:r>
              <a:rPr lang="en-US" altLang="zh-CN" sz="2400" dirty="0">
                <a:latin typeface="Comic Sans MS" pitchFamily="66" charset="0"/>
              </a:rPr>
              <a:t>UPDATES </a:t>
            </a:r>
            <a:r>
              <a:rPr lang="zh-CN" altLang="en-US" sz="2400" dirty="0">
                <a:latin typeface="Comic Sans MS" pitchFamily="66" charset="0"/>
              </a:rPr>
              <a:t>报文时保持当前连接可用</a:t>
            </a:r>
            <a:r>
              <a:rPr lang="en-US" altLang="zh-CN" sz="2400" dirty="0">
                <a:latin typeface="Comic Sans MS" pitchFamily="66" charset="0"/>
              </a:rPr>
              <a:t>; </a:t>
            </a:r>
            <a:r>
              <a:rPr lang="zh-CN" altLang="en-US" sz="2400" dirty="0">
                <a:latin typeface="Comic Sans MS" pitchFamily="66" charset="0"/>
              </a:rPr>
              <a:t>同时对</a:t>
            </a:r>
            <a:r>
              <a:rPr lang="en-US" altLang="zh-CN" sz="2400" dirty="0">
                <a:latin typeface="Comic Sans MS" pitchFamily="66" charset="0"/>
              </a:rPr>
              <a:t> OPEN </a:t>
            </a:r>
            <a:r>
              <a:rPr lang="zh-CN" altLang="en-US" sz="2400" dirty="0">
                <a:latin typeface="Comic Sans MS" pitchFamily="66" charset="0"/>
              </a:rPr>
              <a:t>请求进行确认</a:t>
            </a:r>
            <a:endParaRPr lang="en-US" altLang="zh-CN" sz="2400" dirty="0">
              <a:latin typeface="Comic Sans MS" pitchFamily="66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NOTIFICATION:</a:t>
            </a:r>
            <a:r>
              <a:rPr lang="en-US" altLang="zh-CN" sz="2400" dirty="0">
                <a:latin typeface="Comic Sans MS" pitchFamily="66" charset="0"/>
              </a:rPr>
              <a:t> </a:t>
            </a:r>
            <a:r>
              <a:rPr lang="zh-CN" altLang="en-US" sz="2400" dirty="0">
                <a:latin typeface="Comic Sans MS" pitchFamily="66" charset="0"/>
              </a:rPr>
              <a:t>报告先前报文中的错误</a:t>
            </a:r>
            <a:r>
              <a:rPr lang="en-US" altLang="zh-CN" sz="2400" dirty="0">
                <a:latin typeface="Comic Sans MS" pitchFamily="66" charset="0"/>
              </a:rPr>
              <a:t>; </a:t>
            </a:r>
            <a:r>
              <a:rPr lang="zh-CN" altLang="en-US" sz="2400" dirty="0">
                <a:latin typeface="Comic Sans MS" pitchFamily="66" charset="0"/>
              </a:rPr>
              <a:t>也被用来关闭连接</a:t>
            </a:r>
            <a:endParaRPr lang="en-US" altLang="zh-CN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73848E-9CF9-4A79-8B60-D277DC74D84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17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SimHei" charset="-122"/>
                <a:ea typeface="SimHei" charset="-122"/>
                <a:cs typeface="SimHei" charset="-122"/>
              </a:rPr>
              <a:t>BGP,OSPF,</a:t>
            </a:r>
            <a:r>
              <a:rPr lang="zh-CN" altLang="en-US" sz="4000" dirty="0">
                <a:latin typeface="SimHei" charset="-122"/>
                <a:ea typeface="SimHei" charset="-122"/>
                <a:cs typeface="SimHei" charset="-122"/>
              </a:rPr>
              <a:t>转发表条目</a:t>
            </a:r>
            <a:endParaRPr lang="en-US" altLang="zh-CN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73848E-9CF9-4A79-8B60-D277DC74D84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537654" y="1424116"/>
            <a:ext cx="8330517" cy="5101228"/>
            <a:chOff x="537654" y="1189190"/>
            <a:chExt cx="8330517" cy="5101228"/>
          </a:xfrm>
        </p:grpSpPr>
        <p:sp>
          <p:nvSpPr>
            <p:cNvPr id="553" name="Rectangle 4"/>
            <p:cNvSpPr txBox="1">
              <a:spLocks noChangeArrowheads="1"/>
            </p:cNvSpPr>
            <p:nvPr/>
          </p:nvSpPr>
          <p:spPr bwMode="auto">
            <a:xfrm>
              <a:off x="3455674" y="4619374"/>
              <a:ext cx="5183508" cy="55195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92100" indent="-292100">
                <a:lnSpc>
                  <a:spcPct val="90000"/>
                </a:lnSpc>
              </a:pPr>
              <a:r>
                <a:rPr lang="zh-CN" altLang="en-US" sz="2000" kern="0" dirty="0">
                  <a:latin typeface="+mj-lt"/>
                  <a:ea typeface="+mn-ea"/>
                </a:rPr>
                <a:t>回忆：</a:t>
              </a:r>
              <a:r>
                <a:rPr lang="en-US" altLang="zh-CN" sz="2000" kern="0" dirty="0">
                  <a:latin typeface="+mj-lt"/>
                  <a:ea typeface="+mn-ea"/>
                </a:rPr>
                <a:t>1a</a:t>
              </a:r>
              <a:r>
                <a:rPr lang="zh-CN" altLang="en-US" sz="2000" kern="0" dirty="0">
                  <a:latin typeface="+mj-lt"/>
                  <a:ea typeface="+mn-ea"/>
                </a:rPr>
                <a:t>，</a:t>
              </a:r>
              <a:r>
                <a:rPr lang="en-US" altLang="zh-CN" sz="2000" kern="0" dirty="0">
                  <a:latin typeface="+mj-lt"/>
                  <a:ea typeface="+mn-ea"/>
                </a:rPr>
                <a:t>1b</a:t>
              </a:r>
              <a:r>
                <a:rPr lang="zh-CN" altLang="en-US" sz="2000" kern="0" dirty="0">
                  <a:latin typeface="+mj-lt"/>
                  <a:ea typeface="+mn-ea"/>
                </a:rPr>
                <a:t>，</a:t>
              </a:r>
              <a:r>
                <a:rPr lang="en-US" altLang="zh-CN" sz="2000" kern="0" dirty="0">
                  <a:latin typeface="+mj-lt"/>
                  <a:ea typeface="+mn-ea"/>
                </a:rPr>
                <a:t>1c</a:t>
              </a:r>
              <a:r>
                <a:rPr lang="zh-CN" altLang="en-US" sz="2000" kern="0" dirty="0">
                  <a:latin typeface="+mj-lt"/>
                  <a:ea typeface="+mn-ea"/>
                </a:rPr>
                <a:t>从</a:t>
              </a:r>
              <a:r>
                <a:rPr lang="en-US" altLang="zh-CN" sz="2000" kern="0" dirty="0">
                  <a:latin typeface="+mj-lt"/>
                  <a:ea typeface="+mn-ea"/>
                </a:rPr>
                <a:t>1c</a:t>
              </a:r>
              <a:r>
                <a:rPr lang="zh-CN" altLang="en-US" sz="2000" kern="0" dirty="0">
                  <a:latin typeface="+mj-lt"/>
                  <a:ea typeface="+mn-ea"/>
                </a:rPr>
                <a:t>通过</a:t>
              </a:r>
              <a:r>
                <a:rPr lang="en-US" altLang="zh-CN" sz="2000" kern="0" dirty="0" err="1">
                  <a:latin typeface="+mj-lt"/>
                  <a:ea typeface="+mn-ea"/>
                </a:rPr>
                <a:t>iBGP</a:t>
              </a:r>
              <a:r>
                <a:rPr lang="zh-CN" altLang="en-US" sz="2000" kern="0" dirty="0">
                  <a:latin typeface="+mj-lt"/>
                  <a:ea typeface="+mn-ea"/>
                </a:rPr>
                <a:t>学习到：“到</a:t>
              </a:r>
              <a:r>
                <a:rPr lang="en-US" altLang="zh-CN" sz="2000" kern="0" dirty="0">
                  <a:latin typeface="+mj-lt"/>
                  <a:ea typeface="+mn-ea"/>
                </a:rPr>
                <a:t>X</a:t>
              </a:r>
              <a:r>
                <a:rPr lang="zh-CN" altLang="en-US" sz="2000" kern="0" dirty="0">
                  <a:latin typeface="+mj-lt"/>
                  <a:ea typeface="+mn-ea"/>
                </a:rPr>
                <a:t>的路径要通过</a:t>
              </a:r>
              <a:r>
                <a:rPr lang="en-US" altLang="zh-CN" sz="2000" kern="0" dirty="0">
                  <a:latin typeface="+mj-lt"/>
                  <a:ea typeface="+mn-ea"/>
                </a:rPr>
                <a:t>1c”</a:t>
              </a:r>
              <a:endParaRPr lang="en-US" sz="2000" kern="0" dirty="0">
                <a:latin typeface="+mj-lt"/>
                <a:ea typeface="+mn-ea"/>
              </a:endParaRPr>
            </a:p>
          </p:txBody>
        </p:sp>
        <p:grpSp>
          <p:nvGrpSpPr>
            <p:cNvPr id="554" name="Group 124"/>
            <p:cNvGrpSpPr/>
            <p:nvPr/>
          </p:nvGrpSpPr>
          <p:grpSpPr>
            <a:xfrm>
              <a:off x="624887" y="1814322"/>
              <a:ext cx="2557336" cy="1719017"/>
              <a:chOff x="-2170772" y="2784954"/>
              <a:chExt cx="2712783" cy="1853712"/>
            </a:xfrm>
          </p:grpSpPr>
          <p:sp>
            <p:nvSpPr>
              <p:cNvPr id="555" name="Freeform 2"/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56" name="Group 261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557" name="Group 262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604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608" name="Oval 315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09" name="Rectangle 316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10" name="Oval 317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11" name="Freeform 318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12" name="Freeform 319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13" name="Freeform 320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14" name="Freeform 321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615" name="Straight Connector 322"/>
                    <p:cNvCxnSpPr/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616" name="Straight Connector 323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605" name="Group 31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606" name="Oval 313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07" name="TextBox 314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ＭＳ Ｐゴシック" charset="0"/>
                          <a:cs typeface="ＭＳ Ｐゴシック" charset="0"/>
                        </a:rPr>
                        <a:t>1b</a:t>
                      </a:r>
                    </a:p>
                  </p:txBody>
                </p:sp>
              </p:grpSp>
            </p:grpSp>
            <p:grpSp>
              <p:nvGrpSpPr>
                <p:cNvPr id="558" name="Group 263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91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95" name="Oval 302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96" name="Rectangle 303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97" name="Oval 304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98" name="Freeform 305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99" name="Freeform 306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00" name="Freeform 307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601" name="Freeform 308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602" name="Straight Connector 309"/>
                    <p:cNvCxnSpPr/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603" name="Straight Connector 310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592" name="Group 299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93" name="Oval 300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94" name="TextBox 301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ＭＳ Ｐゴシック" charset="0"/>
                          <a:cs typeface="ＭＳ Ｐゴシック" charset="0"/>
                        </a:rPr>
                        <a:t>1d</a:t>
                      </a:r>
                    </a:p>
                  </p:txBody>
                </p:sp>
              </p:grpSp>
            </p:grpSp>
            <p:grpSp>
              <p:nvGrpSpPr>
                <p:cNvPr id="559" name="Group 264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78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82" name="Oval 289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83" name="Rectangle 290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84" name="Oval 291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85" name="Freeform 292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86" name="Freeform 293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87" name="Freeform 294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88" name="Freeform 295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589" name="Straight Connector 296"/>
                    <p:cNvCxnSpPr/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590" name="Straight Connector 297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579" name="Group 286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580" name="Oval 287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81" name="TextBox 288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ＭＳ Ｐゴシック" charset="0"/>
                          <a:cs typeface="ＭＳ Ｐゴシック" charset="0"/>
                        </a:rPr>
                        <a:t>1c</a:t>
                      </a:r>
                    </a:p>
                  </p:txBody>
                </p:sp>
              </p:grpSp>
            </p:grpSp>
            <p:grpSp>
              <p:nvGrpSpPr>
                <p:cNvPr id="560" name="Group 265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9" name="Oval 276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70" name="Rectangle 277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71" name="Oval 278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72" name="Freeform 279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73" name="Freeform 280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74" name="Freeform 281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75" name="Freeform 282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576" name="Straight Connector 283"/>
                    <p:cNvCxnSpPr/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577" name="Straight Connector 284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6" name="Group 273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67" name="Oval 274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68" name="TextBox 27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ＭＳ Ｐゴシック" charset="0"/>
                          <a:cs typeface="ＭＳ Ｐゴシック" charset="0"/>
                        </a:rPr>
                        <a:t>1a</a:t>
                      </a:r>
                    </a:p>
                  </p:txBody>
                </p:sp>
              </p:grpSp>
            </p:grpSp>
            <p:cxnSp>
              <p:nvCxnSpPr>
                <p:cNvPr id="561" name="Straight Connector 268"/>
                <p:cNvCxnSpPr/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2" name="Straight Connector 269"/>
                <p:cNvCxnSpPr/>
                <p:nvPr/>
              </p:nvCxnSpPr>
              <p:spPr bwMode="auto">
                <a:xfrm>
                  <a:off x="1315140" y="3783345"/>
                  <a:ext cx="489235" cy="35258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3" name="Straight Connector 270"/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4" name="Straight Connector 336"/>
                <p:cNvCxnSpPr/>
                <p:nvPr/>
              </p:nvCxnSpPr>
              <p:spPr bwMode="auto">
                <a:xfrm flipV="1">
                  <a:off x="1319809" y="3078707"/>
                  <a:ext cx="417868" cy="45701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617" name="Freeform 2"/>
            <p:cNvSpPr>
              <a:spLocks/>
            </p:cNvSpPr>
            <p:nvPr/>
          </p:nvSpPr>
          <p:spPr bwMode="auto">
            <a:xfrm>
              <a:off x="3285692" y="2741493"/>
              <a:ext cx="2545688" cy="1720535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18" name="Group 197"/>
            <p:cNvGrpSpPr/>
            <p:nvPr/>
          </p:nvGrpSpPr>
          <p:grpSpPr>
            <a:xfrm>
              <a:off x="3506594" y="2881517"/>
              <a:ext cx="2189884" cy="1476371"/>
              <a:chOff x="833331" y="2873352"/>
              <a:chExt cx="2333625" cy="1590649"/>
            </a:xfrm>
          </p:grpSpPr>
          <p:grpSp>
            <p:nvGrpSpPr>
              <p:cNvPr id="61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66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70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71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72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73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74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75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76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77" name="Straight Connector 258"/>
                  <p:cNvCxnSpPr>
                    <a:endCxn id="8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678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667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668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69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62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65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57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8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9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60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61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62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63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64" name="Straight Connector 245"/>
                  <p:cNvCxnSpPr>
                    <a:endCxn id="7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665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654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655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6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62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64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44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45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46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47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48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49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50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51" name="Straight Connector 232"/>
                  <p:cNvCxnSpPr>
                    <a:endCxn id="7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652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641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642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43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62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627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31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32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33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34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35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36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37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638" name="Straight Connector 219"/>
                  <p:cNvCxnSpPr>
                    <a:endCxn id="76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639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628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629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30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623" name="Straight Connector 202"/>
              <p:cNvCxnSpPr>
                <a:endCxn id="789" idx="0"/>
              </p:cNvCxnSpPr>
              <p:nvPr/>
            </p:nvCxnSpPr>
            <p:spPr bwMode="auto">
              <a:xfrm>
                <a:off x="1991073" y="3173114"/>
                <a:ext cx="4230" cy="92155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4" name="Straight Connector 204"/>
              <p:cNvCxnSpPr/>
              <p:nvPr/>
            </p:nvCxnSpPr>
            <p:spPr bwMode="auto">
              <a:xfrm>
                <a:off x="2280478" y="3145660"/>
                <a:ext cx="435814" cy="359474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5" name="Straight Connector 205"/>
              <p:cNvCxnSpPr/>
              <p:nvPr/>
            </p:nvCxnSpPr>
            <p:spPr bwMode="auto">
              <a:xfrm>
                <a:off x="1300073" y="3768911"/>
                <a:ext cx="527386" cy="368208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6" name="Straight Connector 206"/>
              <p:cNvCxnSpPr/>
              <p:nvPr/>
            </p:nvCxnSpPr>
            <p:spPr bwMode="auto">
              <a:xfrm flipH="1">
                <a:off x="2194462" y="3713972"/>
                <a:ext cx="509583" cy="42894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79" name="Freeform 2"/>
            <p:cNvSpPr>
              <a:spLocks/>
            </p:cNvSpPr>
            <p:nvPr/>
          </p:nvSpPr>
          <p:spPr bwMode="auto">
            <a:xfrm>
              <a:off x="5507686" y="1673235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80" name="Group 133"/>
            <p:cNvGrpSpPr/>
            <p:nvPr/>
          </p:nvGrpSpPr>
          <p:grpSpPr>
            <a:xfrm>
              <a:off x="5731177" y="1809351"/>
              <a:ext cx="2215548" cy="2123152"/>
              <a:chOff x="833331" y="2873352"/>
              <a:chExt cx="2333625" cy="2353163"/>
            </a:xfrm>
          </p:grpSpPr>
          <p:grpSp>
            <p:nvGrpSpPr>
              <p:cNvPr id="681" name="Group 13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2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33" name="Oval 18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4" name="Rectangle 18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5" name="Oval 18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6" name="Freeform 19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7" name="Freeform 19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8" name="Freeform 19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9" name="Freeform 19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40" name="Straight Connector 194"/>
                  <p:cNvCxnSpPr>
                    <a:endCxn id="7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41" name="Straight Connector 19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30" name="Group 18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31" name="Oval 18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32" name="TextBox 18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682" name="Group 13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1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20" name="Oval 17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1" name="Rectangle 17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2" name="Oval 17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3" name="Freeform 17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4" name="Freeform 17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5" name="Freeform 17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26" name="Freeform 18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27" name="Straight Connector 181"/>
                  <p:cNvCxnSpPr>
                    <a:endCxn id="7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28" name="Straight Connector 18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17" name="Group 17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718" name="Oval 17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9" name="TextBox 17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683" name="Group 13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70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707" name="Oval 16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08" name="Rectangle 16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09" name="Oval 16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0" name="Freeform 16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1" name="Freeform 16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2" name="Freeform 16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13" name="Freeform 16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14" name="Straight Connector 168"/>
                  <p:cNvCxnSpPr>
                    <a:endCxn id="7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15" name="Straight Connector 16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04" name="Group 15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705" name="Oval 15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06" name="TextBox 16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684" name="Group 13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69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94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95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96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97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98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99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00" name="Freeform 15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01" name="Straight Connector 155"/>
                  <p:cNvCxnSpPr>
                    <a:endCxn id="70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02" name="Straight Connector 15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691" name="Group 14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692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693" name="TextBox 14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685" name="Straight Connector 13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6" name="Straight Connector 140"/>
              <p:cNvCxnSpPr>
                <a:stCxn id="73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7" name="Straight Connector 14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8" name="Straight Connector 14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9" name="Straight Connector 325"/>
              <p:cNvCxnSpPr/>
              <p:nvPr/>
            </p:nvCxnSpPr>
            <p:spPr bwMode="auto">
              <a:xfrm flipH="1">
                <a:off x="1596702" y="5224152"/>
                <a:ext cx="673647" cy="236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42" name="Straight Connector 127"/>
            <p:cNvCxnSpPr/>
            <p:nvPr/>
          </p:nvCxnSpPr>
          <p:spPr bwMode="auto">
            <a:xfrm flipH="1" flipV="1">
              <a:off x="3046707" y="2702855"/>
              <a:ext cx="542552" cy="781201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3" name="Straight Connector 128"/>
            <p:cNvCxnSpPr/>
            <p:nvPr/>
          </p:nvCxnSpPr>
          <p:spPr bwMode="auto">
            <a:xfrm flipV="1">
              <a:off x="5523188" y="2643973"/>
              <a:ext cx="337735" cy="82312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4" name="TextBox 129"/>
            <p:cNvSpPr txBox="1"/>
            <p:nvPr/>
          </p:nvSpPr>
          <p:spPr>
            <a:xfrm>
              <a:off x="3493291" y="2801177"/>
              <a:ext cx="68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000090"/>
                  </a:solidFill>
                  <a:ea typeface="ＭＳ Ｐゴシック" charset="0"/>
                  <a:cs typeface="ＭＳ Ｐゴシック" charset="0"/>
                </a:rPr>
                <a:t>AS2</a:t>
              </a:r>
            </a:p>
          </p:txBody>
        </p:sp>
        <p:sp>
          <p:nvSpPr>
            <p:cNvPr id="745" name="TextBox 130"/>
            <p:cNvSpPr txBox="1"/>
            <p:nvPr/>
          </p:nvSpPr>
          <p:spPr>
            <a:xfrm>
              <a:off x="5543950" y="1714475"/>
              <a:ext cx="68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000090"/>
                  </a:solidFill>
                  <a:ea typeface="ＭＳ Ｐゴシック" charset="0"/>
                  <a:cs typeface="ＭＳ Ｐゴシック" charset="0"/>
                </a:rPr>
                <a:t>AS3</a:t>
              </a:r>
            </a:p>
          </p:txBody>
        </p:sp>
        <p:sp>
          <p:nvSpPr>
            <p:cNvPr id="746" name="TextBox 131"/>
            <p:cNvSpPr txBox="1"/>
            <p:nvPr/>
          </p:nvSpPr>
          <p:spPr>
            <a:xfrm>
              <a:off x="707172" y="1925151"/>
              <a:ext cx="68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000090"/>
                  </a:solidFill>
                  <a:ea typeface="ＭＳ Ｐゴシック" charset="0"/>
                  <a:cs typeface="ＭＳ Ｐゴシック" charset="0"/>
                </a:rPr>
                <a:t>AS1</a:t>
              </a:r>
            </a:p>
          </p:txBody>
        </p:sp>
        <p:grpSp>
          <p:nvGrpSpPr>
            <p:cNvPr id="747" name="Group 10"/>
            <p:cNvGrpSpPr/>
            <p:nvPr/>
          </p:nvGrpSpPr>
          <p:grpSpPr>
            <a:xfrm>
              <a:off x="7070827" y="2776082"/>
              <a:ext cx="1701734" cy="616172"/>
              <a:chOff x="7073692" y="5469792"/>
              <a:chExt cx="1701734" cy="616172"/>
            </a:xfrm>
          </p:grpSpPr>
          <p:grpSp>
            <p:nvGrpSpPr>
              <p:cNvPr id="748" name="Group 9"/>
              <p:cNvGrpSpPr/>
              <p:nvPr/>
            </p:nvGrpSpPr>
            <p:grpSpPr>
              <a:xfrm>
                <a:off x="7073692" y="5469792"/>
                <a:ext cx="1701734" cy="616172"/>
                <a:chOff x="6946249" y="5096269"/>
                <a:chExt cx="1701734" cy="616172"/>
              </a:xfrm>
            </p:grpSpPr>
            <p:sp>
              <p:nvSpPr>
                <p:cNvPr id="750" name="Freeform 2"/>
                <p:cNvSpPr>
                  <a:spLocks/>
                </p:cNvSpPr>
                <p:nvPr/>
              </p:nvSpPr>
              <p:spPr bwMode="auto">
                <a:xfrm>
                  <a:off x="6946249" y="5096269"/>
                  <a:ext cx="1701734" cy="616172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 w 9959"/>
                    <a:gd name="connsiteY0" fmla="*/ 5593 h 11352"/>
                    <a:gd name="connsiteX1" fmla="*/ 1089 w 9959"/>
                    <a:gd name="connsiteY1" fmla="*/ 469 h 11352"/>
                    <a:gd name="connsiteX2" fmla="*/ 4845 w 9959"/>
                    <a:gd name="connsiteY2" fmla="*/ 561 h 11352"/>
                    <a:gd name="connsiteX3" fmla="*/ 8027 w 9959"/>
                    <a:gd name="connsiteY3" fmla="*/ 3370 h 11352"/>
                    <a:gd name="connsiteX4" fmla="*/ 9955 w 9959"/>
                    <a:gd name="connsiteY4" fmla="*/ 5970 h 11352"/>
                    <a:gd name="connsiteX5" fmla="*/ 8435 w 9959"/>
                    <a:gd name="connsiteY5" fmla="*/ 7863 h 11352"/>
                    <a:gd name="connsiteX6" fmla="*/ 5161 w 9959"/>
                    <a:gd name="connsiteY6" fmla="*/ 11352 h 11352"/>
                    <a:gd name="connsiteX7" fmla="*/ 2712 w 9959"/>
                    <a:gd name="connsiteY7" fmla="*/ 8240 h 11352"/>
                    <a:gd name="connsiteX8" fmla="*/ 1334 w 9959"/>
                    <a:gd name="connsiteY8" fmla="*/ 7922 h 11352"/>
                    <a:gd name="connsiteX9" fmla="*/ 4 w 9959"/>
                    <a:gd name="connsiteY9" fmla="*/ 5593 h 11352"/>
                    <a:gd name="connsiteX0" fmla="*/ 0 w 11223"/>
                    <a:gd name="connsiteY0" fmla="*/ 3835 h 9929"/>
                    <a:gd name="connsiteX1" fmla="*/ 2316 w 11223"/>
                    <a:gd name="connsiteY1" fmla="*/ 342 h 9929"/>
                    <a:gd name="connsiteX2" fmla="*/ 6088 w 11223"/>
                    <a:gd name="connsiteY2" fmla="*/ 423 h 9929"/>
                    <a:gd name="connsiteX3" fmla="*/ 9283 w 11223"/>
                    <a:gd name="connsiteY3" fmla="*/ 2898 h 9929"/>
                    <a:gd name="connsiteX4" fmla="*/ 11219 w 11223"/>
                    <a:gd name="connsiteY4" fmla="*/ 5188 h 9929"/>
                    <a:gd name="connsiteX5" fmla="*/ 9693 w 11223"/>
                    <a:gd name="connsiteY5" fmla="*/ 6856 h 9929"/>
                    <a:gd name="connsiteX6" fmla="*/ 6405 w 11223"/>
                    <a:gd name="connsiteY6" fmla="*/ 9929 h 9929"/>
                    <a:gd name="connsiteX7" fmla="*/ 3946 w 11223"/>
                    <a:gd name="connsiteY7" fmla="*/ 7188 h 9929"/>
                    <a:gd name="connsiteX8" fmla="*/ 2562 w 11223"/>
                    <a:gd name="connsiteY8" fmla="*/ 6908 h 9929"/>
                    <a:gd name="connsiteX9" fmla="*/ 0 w 11223"/>
                    <a:gd name="connsiteY9" fmla="*/ 3835 h 9929"/>
                    <a:gd name="connsiteX0" fmla="*/ 0 w 9999"/>
                    <a:gd name="connsiteY0" fmla="*/ 3862 h 10000"/>
                    <a:gd name="connsiteX1" fmla="*/ 2064 w 9999"/>
                    <a:gd name="connsiteY1" fmla="*/ 344 h 10000"/>
                    <a:gd name="connsiteX2" fmla="*/ 5425 w 9999"/>
                    <a:gd name="connsiteY2" fmla="*/ 426 h 10000"/>
                    <a:gd name="connsiteX3" fmla="*/ 8271 w 9999"/>
                    <a:gd name="connsiteY3" fmla="*/ 2919 h 10000"/>
                    <a:gd name="connsiteX4" fmla="*/ 9996 w 9999"/>
                    <a:gd name="connsiteY4" fmla="*/ 5225 h 10000"/>
                    <a:gd name="connsiteX5" fmla="*/ 8637 w 9999"/>
                    <a:gd name="connsiteY5" fmla="*/ 6905 h 10000"/>
                    <a:gd name="connsiteX6" fmla="*/ 5707 w 9999"/>
                    <a:gd name="connsiteY6" fmla="*/ 10000 h 10000"/>
                    <a:gd name="connsiteX7" fmla="*/ 2283 w 9999"/>
                    <a:gd name="connsiteY7" fmla="*/ 6957 h 10000"/>
                    <a:gd name="connsiteX8" fmla="*/ 0 w 9999"/>
                    <a:gd name="connsiteY8" fmla="*/ 3862 h 10000"/>
                    <a:gd name="connsiteX0" fmla="*/ 124 w 10124"/>
                    <a:gd name="connsiteY0" fmla="*/ 3862 h 10000"/>
                    <a:gd name="connsiteX1" fmla="*/ 2188 w 10124"/>
                    <a:gd name="connsiteY1" fmla="*/ 344 h 10000"/>
                    <a:gd name="connsiteX2" fmla="*/ 5550 w 10124"/>
                    <a:gd name="connsiteY2" fmla="*/ 426 h 10000"/>
                    <a:gd name="connsiteX3" fmla="*/ 8396 w 10124"/>
                    <a:gd name="connsiteY3" fmla="*/ 2919 h 10000"/>
                    <a:gd name="connsiteX4" fmla="*/ 10121 w 10124"/>
                    <a:gd name="connsiteY4" fmla="*/ 5225 h 10000"/>
                    <a:gd name="connsiteX5" fmla="*/ 8762 w 10124"/>
                    <a:gd name="connsiteY5" fmla="*/ 6905 h 10000"/>
                    <a:gd name="connsiteX6" fmla="*/ 5832 w 10124"/>
                    <a:gd name="connsiteY6" fmla="*/ 10000 h 10000"/>
                    <a:gd name="connsiteX7" fmla="*/ 124 w 10124"/>
                    <a:gd name="connsiteY7" fmla="*/ 3862 h 10000"/>
                    <a:gd name="connsiteX0" fmla="*/ 43 w 10045"/>
                    <a:gd name="connsiteY0" fmla="*/ 3862 h 6912"/>
                    <a:gd name="connsiteX1" fmla="*/ 2107 w 10045"/>
                    <a:gd name="connsiteY1" fmla="*/ 344 h 6912"/>
                    <a:gd name="connsiteX2" fmla="*/ 5469 w 10045"/>
                    <a:gd name="connsiteY2" fmla="*/ 426 h 6912"/>
                    <a:gd name="connsiteX3" fmla="*/ 8315 w 10045"/>
                    <a:gd name="connsiteY3" fmla="*/ 2919 h 6912"/>
                    <a:gd name="connsiteX4" fmla="*/ 10040 w 10045"/>
                    <a:gd name="connsiteY4" fmla="*/ 5225 h 6912"/>
                    <a:gd name="connsiteX5" fmla="*/ 8681 w 10045"/>
                    <a:gd name="connsiteY5" fmla="*/ 6905 h 6912"/>
                    <a:gd name="connsiteX6" fmla="*/ 3967 w 10045"/>
                    <a:gd name="connsiteY6" fmla="*/ 5885 h 6912"/>
                    <a:gd name="connsiteX7" fmla="*/ 43 w 10045"/>
                    <a:gd name="connsiteY7" fmla="*/ 3862 h 6912"/>
                    <a:gd name="connsiteX0" fmla="*/ 47 w 10004"/>
                    <a:gd name="connsiteY0" fmla="*/ 5106 h 9519"/>
                    <a:gd name="connsiteX1" fmla="*/ 2102 w 10004"/>
                    <a:gd name="connsiteY1" fmla="*/ 17 h 9519"/>
                    <a:gd name="connsiteX2" fmla="*/ 6651 w 10004"/>
                    <a:gd name="connsiteY2" fmla="*/ 3484 h 9519"/>
                    <a:gd name="connsiteX3" fmla="*/ 8282 w 10004"/>
                    <a:gd name="connsiteY3" fmla="*/ 3742 h 9519"/>
                    <a:gd name="connsiteX4" fmla="*/ 9999 w 10004"/>
                    <a:gd name="connsiteY4" fmla="*/ 7078 h 9519"/>
                    <a:gd name="connsiteX5" fmla="*/ 8646 w 10004"/>
                    <a:gd name="connsiteY5" fmla="*/ 9509 h 9519"/>
                    <a:gd name="connsiteX6" fmla="*/ 3953 w 10004"/>
                    <a:gd name="connsiteY6" fmla="*/ 8033 h 9519"/>
                    <a:gd name="connsiteX7" fmla="*/ 47 w 10004"/>
                    <a:gd name="connsiteY7" fmla="*/ 5106 h 9519"/>
                    <a:gd name="connsiteX0" fmla="*/ 43 w 9996"/>
                    <a:gd name="connsiteY0" fmla="*/ 6232 h 10868"/>
                    <a:gd name="connsiteX1" fmla="*/ 2097 w 9996"/>
                    <a:gd name="connsiteY1" fmla="*/ 886 h 10868"/>
                    <a:gd name="connsiteX2" fmla="*/ 5642 w 9996"/>
                    <a:gd name="connsiteY2" fmla="*/ 385 h 10868"/>
                    <a:gd name="connsiteX3" fmla="*/ 8275 w 9996"/>
                    <a:gd name="connsiteY3" fmla="*/ 4799 h 10868"/>
                    <a:gd name="connsiteX4" fmla="*/ 9991 w 9996"/>
                    <a:gd name="connsiteY4" fmla="*/ 8304 h 10868"/>
                    <a:gd name="connsiteX5" fmla="*/ 8639 w 9996"/>
                    <a:gd name="connsiteY5" fmla="*/ 10857 h 10868"/>
                    <a:gd name="connsiteX6" fmla="*/ 3947 w 9996"/>
                    <a:gd name="connsiteY6" fmla="*/ 9307 h 10868"/>
                    <a:gd name="connsiteX7" fmla="*/ 43 w 9996"/>
                    <a:gd name="connsiteY7" fmla="*/ 6232 h 10868"/>
                    <a:gd name="connsiteX0" fmla="*/ 43 w 10004"/>
                    <a:gd name="connsiteY0" fmla="*/ 5543 h 9809"/>
                    <a:gd name="connsiteX1" fmla="*/ 2098 w 10004"/>
                    <a:gd name="connsiteY1" fmla="*/ 624 h 9809"/>
                    <a:gd name="connsiteX2" fmla="*/ 5644 w 10004"/>
                    <a:gd name="connsiteY2" fmla="*/ 163 h 9809"/>
                    <a:gd name="connsiteX3" fmla="*/ 8163 w 10004"/>
                    <a:gd name="connsiteY3" fmla="*/ 1492 h 9809"/>
                    <a:gd name="connsiteX4" fmla="*/ 9995 w 10004"/>
                    <a:gd name="connsiteY4" fmla="*/ 7450 h 9809"/>
                    <a:gd name="connsiteX5" fmla="*/ 8642 w 10004"/>
                    <a:gd name="connsiteY5" fmla="*/ 9799 h 9809"/>
                    <a:gd name="connsiteX6" fmla="*/ 3949 w 10004"/>
                    <a:gd name="connsiteY6" fmla="*/ 8373 h 9809"/>
                    <a:gd name="connsiteX7" fmla="*/ 43 w 10004"/>
                    <a:gd name="connsiteY7" fmla="*/ 5543 h 9809"/>
                    <a:gd name="connsiteX0" fmla="*/ 43 w 8950"/>
                    <a:gd name="connsiteY0" fmla="*/ 5651 h 10081"/>
                    <a:gd name="connsiteX1" fmla="*/ 2097 w 8950"/>
                    <a:gd name="connsiteY1" fmla="*/ 636 h 10081"/>
                    <a:gd name="connsiteX2" fmla="*/ 5642 w 8950"/>
                    <a:gd name="connsiteY2" fmla="*/ 166 h 10081"/>
                    <a:gd name="connsiteX3" fmla="*/ 8160 w 8950"/>
                    <a:gd name="connsiteY3" fmla="*/ 1521 h 10081"/>
                    <a:gd name="connsiteX4" fmla="*/ 8473 w 8950"/>
                    <a:gd name="connsiteY4" fmla="*/ 5322 h 10081"/>
                    <a:gd name="connsiteX5" fmla="*/ 8639 w 8950"/>
                    <a:gd name="connsiteY5" fmla="*/ 9990 h 10081"/>
                    <a:gd name="connsiteX6" fmla="*/ 3947 w 8950"/>
                    <a:gd name="connsiteY6" fmla="*/ 8536 h 10081"/>
                    <a:gd name="connsiteX7" fmla="*/ 43 w 8950"/>
                    <a:gd name="connsiteY7" fmla="*/ 5651 h 10081"/>
                    <a:gd name="connsiteX0" fmla="*/ 48 w 9651"/>
                    <a:gd name="connsiteY0" fmla="*/ 5606 h 8648"/>
                    <a:gd name="connsiteX1" fmla="*/ 2343 w 9651"/>
                    <a:gd name="connsiteY1" fmla="*/ 631 h 8648"/>
                    <a:gd name="connsiteX2" fmla="*/ 6304 w 9651"/>
                    <a:gd name="connsiteY2" fmla="*/ 165 h 8648"/>
                    <a:gd name="connsiteX3" fmla="*/ 9117 w 9651"/>
                    <a:gd name="connsiteY3" fmla="*/ 1509 h 8648"/>
                    <a:gd name="connsiteX4" fmla="*/ 9467 w 9651"/>
                    <a:gd name="connsiteY4" fmla="*/ 5279 h 8648"/>
                    <a:gd name="connsiteX5" fmla="*/ 6997 w 9651"/>
                    <a:gd name="connsiteY5" fmla="*/ 8019 h 8648"/>
                    <a:gd name="connsiteX6" fmla="*/ 4410 w 9651"/>
                    <a:gd name="connsiteY6" fmla="*/ 8467 h 8648"/>
                    <a:gd name="connsiteX7" fmla="*/ 48 w 9651"/>
                    <a:gd name="connsiteY7" fmla="*/ 5606 h 8648"/>
                    <a:gd name="connsiteX0" fmla="*/ 41 w 9991"/>
                    <a:gd name="connsiteY0" fmla="*/ 6482 h 9316"/>
                    <a:gd name="connsiteX1" fmla="*/ 2419 w 9991"/>
                    <a:gd name="connsiteY1" fmla="*/ 730 h 9316"/>
                    <a:gd name="connsiteX2" fmla="*/ 6523 w 9991"/>
                    <a:gd name="connsiteY2" fmla="*/ 191 h 9316"/>
                    <a:gd name="connsiteX3" fmla="*/ 9438 w 9991"/>
                    <a:gd name="connsiteY3" fmla="*/ 1745 h 9316"/>
                    <a:gd name="connsiteX4" fmla="*/ 9800 w 9991"/>
                    <a:gd name="connsiteY4" fmla="*/ 6104 h 9316"/>
                    <a:gd name="connsiteX5" fmla="*/ 7241 w 9991"/>
                    <a:gd name="connsiteY5" fmla="*/ 9273 h 9316"/>
                    <a:gd name="connsiteX6" fmla="*/ 1411 w 9991"/>
                    <a:gd name="connsiteY6" fmla="*/ 7856 h 9316"/>
                    <a:gd name="connsiteX7" fmla="*/ 41 w 9991"/>
                    <a:gd name="connsiteY7" fmla="*/ 6482 h 9316"/>
                    <a:gd name="connsiteX0" fmla="*/ 19 w 10708"/>
                    <a:gd name="connsiteY0" fmla="*/ 7721 h 10038"/>
                    <a:gd name="connsiteX1" fmla="*/ 3129 w 10708"/>
                    <a:gd name="connsiteY1" fmla="*/ 825 h 10038"/>
                    <a:gd name="connsiteX2" fmla="*/ 7237 w 10708"/>
                    <a:gd name="connsiteY2" fmla="*/ 246 h 10038"/>
                    <a:gd name="connsiteX3" fmla="*/ 10155 w 10708"/>
                    <a:gd name="connsiteY3" fmla="*/ 1914 h 10038"/>
                    <a:gd name="connsiteX4" fmla="*/ 10517 w 10708"/>
                    <a:gd name="connsiteY4" fmla="*/ 6593 h 10038"/>
                    <a:gd name="connsiteX5" fmla="*/ 7956 w 10708"/>
                    <a:gd name="connsiteY5" fmla="*/ 9995 h 10038"/>
                    <a:gd name="connsiteX6" fmla="*/ 2120 w 10708"/>
                    <a:gd name="connsiteY6" fmla="*/ 8474 h 10038"/>
                    <a:gd name="connsiteX7" fmla="*/ 19 w 10708"/>
                    <a:gd name="connsiteY7" fmla="*/ 7721 h 10038"/>
                    <a:gd name="connsiteX0" fmla="*/ 359 w 11048"/>
                    <a:gd name="connsiteY0" fmla="*/ 7721 h 10038"/>
                    <a:gd name="connsiteX1" fmla="*/ 3469 w 11048"/>
                    <a:gd name="connsiteY1" fmla="*/ 825 h 10038"/>
                    <a:gd name="connsiteX2" fmla="*/ 7577 w 11048"/>
                    <a:gd name="connsiteY2" fmla="*/ 246 h 10038"/>
                    <a:gd name="connsiteX3" fmla="*/ 10495 w 11048"/>
                    <a:gd name="connsiteY3" fmla="*/ 1914 h 10038"/>
                    <a:gd name="connsiteX4" fmla="*/ 10857 w 11048"/>
                    <a:gd name="connsiteY4" fmla="*/ 6593 h 10038"/>
                    <a:gd name="connsiteX5" fmla="*/ 8296 w 11048"/>
                    <a:gd name="connsiteY5" fmla="*/ 9995 h 10038"/>
                    <a:gd name="connsiteX6" fmla="*/ 2460 w 11048"/>
                    <a:gd name="connsiteY6" fmla="*/ 8474 h 10038"/>
                    <a:gd name="connsiteX7" fmla="*/ 359 w 11048"/>
                    <a:gd name="connsiteY7" fmla="*/ 7721 h 10038"/>
                    <a:gd name="connsiteX0" fmla="*/ 359 w 11048"/>
                    <a:gd name="connsiteY0" fmla="*/ 8392 h 10075"/>
                    <a:gd name="connsiteX1" fmla="*/ 3469 w 11048"/>
                    <a:gd name="connsiteY1" fmla="*/ 864 h 10075"/>
                    <a:gd name="connsiteX2" fmla="*/ 7577 w 11048"/>
                    <a:gd name="connsiteY2" fmla="*/ 285 h 10075"/>
                    <a:gd name="connsiteX3" fmla="*/ 10495 w 11048"/>
                    <a:gd name="connsiteY3" fmla="*/ 1953 h 10075"/>
                    <a:gd name="connsiteX4" fmla="*/ 10857 w 11048"/>
                    <a:gd name="connsiteY4" fmla="*/ 6632 h 10075"/>
                    <a:gd name="connsiteX5" fmla="*/ 8296 w 11048"/>
                    <a:gd name="connsiteY5" fmla="*/ 10034 h 10075"/>
                    <a:gd name="connsiteX6" fmla="*/ 2460 w 11048"/>
                    <a:gd name="connsiteY6" fmla="*/ 8513 h 10075"/>
                    <a:gd name="connsiteX7" fmla="*/ 359 w 11048"/>
                    <a:gd name="connsiteY7" fmla="*/ 8392 h 10075"/>
                    <a:gd name="connsiteX0" fmla="*/ 371 w 11060"/>
                    <a:gd name="connsiteY0" fmla="*/ 8392 h 10075"/>
                    <a:gd name="connsiteX1" fmla="*/ 3481 w 11060"/>
                    <a:gd name="connsiteY1" fmla="*/ 864 h 10075"/>
                    <a:gd name="connsiteX2" fmla="*/ 7589 w 11060"/>
                    <a:gd name="connsiteY2" fmla="*/ 285 h 10075"/>
                    <a:gd name="connsiteX3" fmla="*/ 10507 w 11060"/>
                    <a:gd name="connsiteY3" fmla="*/ 1953 h 10075"/>
                    <a:gd name="connsiteX4" fmla="*/ 10869 w 11060"/>
                    <a:gd name="connsiteY4" fmla="*/ 6632 h 10075"/>
                    <a:gd name="connsiteX5" fmla="*/ 8308 w 11060"/>
                    <a:gd name="connsiteY5" fmla="*/ 10034 h 10075"/>
                    <a:gd name="connsiteX6" fmla="*/ 2472 w 11060"/>
                    <a:gd name="connsiteY6" fmla="*/ 8513 h 10075"/>
                    <a:gd name="connsiteX7" fmla="*/ 371 w 11060"/>
                    <a:gd name="connsiteY7" fmla="*/ 8392 h 10075"/>
                    <a:gd name="connsiteX0" fmla="*/ 54 w 10743"/>
                    <a:gd name="connsiteY0" fmla="*/ 9468 h 11151"/>
                    <a:gd name="connsiteX1" fmla="*/ 4027 w 10743"/>
                    <a:gd name="connsiteY1" fmla="*/ 495 h 11151"/>
                    <a:gd name="connsiteX2" fmla="*/ 7272 w 10743"/>
                    <a:gd name="connsiteY2" fmla="*/ 1361 h 11151"/>
                    <a:gd name="connsiteX3" fmla="*/ 10190 w 10743"/>
                    <a:gd name="connsiteY3" fmla="*/ 3029 h 11151"/>
                    <a:gd name="connsiteX4" fmla="*/ 10552 w 10743"/>
                    <a:gd name="connsiteY4" fmla="*/ 7708 h 11151"/>
                    <a:gd name="connsiteX5" fmla="*/ 7991 w 10743"/>
                    <a:gd name="connsiteY5" fmla="*/ 11110 h 11151"/>
                    <a:gd name="connsiteX6" fmla="*/ 2155 w 10743"/>
                    <a:gd name="connsiteY6" fmla="*/ 9589 h 11151"/>
                    <a:gd name="connsiteX7" fmla="*/ 54 w 10743"/>
                    <a:gd name="connsiteY7" fmla="*/ 9468 h 11151"/>
                    <a:gd name="connsiteX0" fmla="*/ 54 w 10743"/>
                    <a:gd name="connsiteY0" fmla="*/ 9506 h 11189"/>
                    <a:gd name="connsiteX1" fmla="*/ 4027 w 10743"/>
                    <a:gd name="connsiteY1" fmla="*/ 533 h 11189"/>
                    <a:gd name="connsiteX2" fmla="*/ 7272 w 10743"/>
                    <a:gd name="connsiteY2" fmla="*/ 1399 h 11189"/>
                    <a:gd name="connsiteX3" fmla="*/ 10190 w 10743"/>
                    <a:gd name="connsiteY3" fmla="*/ 3067 h 11189"/>
                    <a:gd name="connsiteX4" fmla="*/ 10552 w 10743"/>
                    <a:gd name="connsiteY4" fmla="*/ 7746 h 11189"/>
                    <a:gd name="connsiteX5" fmla="*/ 7991 w 10743"/>
                    <a:gd name="connsiteY5" fmla="*/ 11148 h 11189"/>
                    <a:gd name="connsiteX6" fmla="*/ 2155 w 10743"/>
                    <a:gd name="connsiteY6" fmla="*/ 9627 h 11189"/>
                    <a:gd name="connsiteX7" fmla="*/ 54 w 10743"/>
                    <a:gd name="connsiteY7" fmla="*/ 9506 h 11189"/>
                    <a:gd name="connsiteX0" fmla="*/ 40 w 11293"/>
                    <a:gd name="connsiteY0" fmla="*/ 9082 h 11127"/>
                    <a:gd name="connsiteX1" fmla="*/ 4577 w 11293"/>
                    <a:gd name="connsiteY1" fmla="*/ 470 h 11127"/>
                    <a:gd name="connsiteX2" fmla="*/ 7822 w 11293"/>
                    <a:gd name="connsiteY2" fmla="*/ 1336 h 11127"/>
                    <a:gd name="connsiteX3" fmla="*/ 10740 w 11293"/>
                    <a:gd name="connsiteY3" fmla="*/ 3004 h 11127"/>
                    <a:gd name="connsiteX4" fmla="*/ 11102 w 11293"/>
                    <a:gd name="connsiteY4" fmla="*/ 7683 h 11127"/>
                    <a:gd name="connsiteX5" fmla="*/ 8541 w 11293"/>
                    <a:gd name="connsiteY5" fmla="*/ 11085 h 11127"/>
                    <a:gd name="connsiteX6" fmla="*/ 2705 w 11293"/>
                    <a:gd name="connsiteY6" fmla="*/ 9564 h 11127"/>
                    <a:gd name="connsiteX7" fmla="*/ 40 w 11293"/>
                    <a:gd name="connsiteY7" fmla="*/ 9082 h 11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93" h="11127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751" name="Group 327"/>
                <p:cNvGrpSpPr>
                  <a:grpSpLocks/>
                </p:cNvGrpSpPr>
                <p:nvPr/>
              </p:nvGrpSpPr>
              <p:grpSpPr bwMode="auto"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755" name="Oval 37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6" name="Rectangle 37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7" name="Oval 37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8" name="Freeform 37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9" name="Freeform 37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60" name="Freeform 37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61" name="Freeform 37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762" name="Straight Connector 380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763" name="Straight Connector 38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752" name="Group 370"/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753" name="Oval 37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754" name="TextBox 372"/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  X</a:t>
                    </a:r>
                  </a:p>
                </p:txBody>
              </p:sp>
            </p:grpSp>
          </p:grpSp>
          <p:cxnSp>
            <p:nvCxnSpPr>
              <p:cNvPr id="749" name="Straight Connector 401"/>
              <p:cNvCxnSpPr/>
              <p:nvPr/>
            </p:nvCxnSpPr>
            <p:spPr bwMode="auto">
              <a:xfrm flipH="1">
                <a:off x="7133690" y="5764030"/>
                <a:ext cx="870024" cy="9999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64" name="Group 6"/>
            <p:cNvGrpSpPr/>
            <p:nvPr/>
          </p:nvGrpSpPr>
          <p:grpSpPr>
            <a:xfrm>
              <a:off x="5713444" y="2742076"/>
              <a:ext cx="1009362" cy="768350"/>
              <a:chOff x="5713444" y="2379268"/>
              <a:chExt cx="1009362" cy="768350"/>
            </a:xfrm>
          </p:grpSpPr>
          <p:sp>
            <p:nvSpPr>
              <p:cNvPr id="765" name="AutoShape 118"/>
              <p:cNvSpPr>
                <a:spLocks noChangeArrowheads="1"/>
              </p:cNvSpPr>
              <p:nvPr/>
            </p:nvSpPr>
            <p:spPr bwMode="auto">
              <a:xfrm rot="17597965">
                <a:off x="5467382" y="2625330"/>
                <a:ext cx="768350" cy="276226"/>
              </a:xfrm>
              <a:prstGeom prst="leftArrow">
                <a:avLst>
                  <a:gd name="adj1" fmla="val 50000"/>
                  <a:gd name="adj2" fmla="val 69540"/>
                </a:avLst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6" name="Text Box 119"/>
              <p:cNvSpPr txBox="1">
                <a:spLocks noChangeArrowheads="1"/>
              </p:cNvSpPr>
              <p:nvPr/>
            </p:nvSpPr>
            <p:spPr bwMode="auto">
              <a:xfrm>
                <a:off x="5906829" y="2784958"/>
                <a:ext cx="81597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rPr>
                  <a:t>AS3,X </a:t>
                </a:r>
              </a:p>
            </p:txBody>
          </p:sp>
        </p:grpSp>
        <p:grpSp>
          <p:nvGrpSpPr>
            <p:cNvPr id="767" name="Group 5"/>
            <p:cNvGrpSpPr/>
            <p:nvPr/>
          </p:nvGrpSpPr>
          <p:grpSpPr>
            <a:xfrm>
              <a:off x="2028828" y="2801412"/>
              <a:ext cx="1260153" cy="888605"/>
              <a:chOff x="2028828" y="2438604"/>
              <a:chExt cx="1260153" cy="888605"/>
            </a:xfrm>
          </p:grpSpPr>
          <p:sp>
            <p:nvSpPr>
              <p:cNvPr id="768" name="Text Box 119"/>
              <p:cNvSpPr txBox="1">
                <a:spLocks noChangeArrowheads="1"/>
              </p:cNvSpPr>
              <p:nvPr/>
            </p:nvSpPr>
            <p:spPr bwMode="auto">
              <a:xfrm>
                <a:off x="2028828" y="3019432"/>
                <a:ext cx="1260153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auto" latinLnBrk="0" hangingPunct="0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rPr>
                  <a:t>AS2,AS3,X </a:t>
                </a:r>
              </a:p>
            </p:txBody>
          </p:sp>
          <p:sp>
            <p:nvSpPr>
              <p:cNvPr id="769" name="AutoShape 118"/>
              <p:cNvSpPr>
                <a:spLocks noChangeArrowheads="1"/>
              </p:cNvSpPr>
              <p:nvPr/>
            </p:nvSpPr>
            <p:spPr bwMode="auto">
              <a:xfrm rot="3445218">
                <a:off x="2734864" y="2684666"/>
                <a:ext cx="768350" cy="276225"/>
              </a:xfrm>
              <a:prstGeom prst="leftArrow">
                <a:avLst>
                  <a:gd name="adj1" fmla="val 50000"/>
                  <a:gd name="adj2" fmla="val 69540"/>
                </a:avLst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70" name="Group 4"/>
            <p:cNvGrpSpPr/>
            <p:nvPr/>
          </p:nvGrpSpPr>
          <p:grpSpPr>
            <a:xfrm>
              <a:off x="1400150" y="2281383"/>
              <a:ext cx="1113456" cy="802903"/>
              <a:chOff x="4057381" y="2820739"/>
              <a:chExt cx="1113456" cy="802903"/>
            </a:xfrm>
          </p:grpSpPr>
          <p:cxnSp>
            <p:nvCxnSpPr>
              <p:cNvPr id="771" name="Straight Arrow Connector 2"/>
              <p:cNvCxnSpPr/>
              <p:nvPr/>
            </p:nvCxnSpPr>
            <p:spPr bwMode="auto">
              <a:xfrm flipH="1" flipV="1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rgbClr val="00CC99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2" name="Straight Arrow Connector 329"/>
              <p:cNvCxnSpPr/>
              <p:nvPr/>
            </p:nvCxnSpPr>
            <p:spPr bwMode="auto">
              <a:xfrm flipH="1" flipV="1">
                <a:off x="4057381" y="3181458"/>
                <a:ext cx="1059565" cy="14171"/>
              </a:xfrm>
              <a:prstGeom prst="straightConnector1">
                <a:avLst/>
              </a:prstGeom>
              <a:solidFill>
                <a:srgbClr val="00CC99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3" name="Straight Arrow Connector 330"/>
              <p:cNvCxnSpPr/>
              <p:nvPr/>
            </p:nvCxnSpPr>
            <p:spPr bwMode="auto">
              <a:xfrm flipH="1">
                <a:off x="4741068" y="3344630"/>
                <a:ext cx="409376" cy="279012"/>
              </a:xfrm>
              <a:prstGeom prst="straightConnector1">
                <a:avLst/>
              </a:prstGeom>
              <a:solidFill>
                <a:srgbClr val="00CC99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74" name="Straight Connector 324"/>
            <p:cNvCxnSpPr>
              <a:stCxn id="699" idx="1"/>
            </p:cNvCxnSpPr>
            <p:nvPr/>
          </p:nvCxnSpPr>
          <p:spPr bwMode="auto">
            <a:xfrm flipH="1">
              <a:off x="3046901" y="2522161"/>
              <a:ext cx="2716814" cy="143913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5" name="Group 3"/>
            <p:cNvGrpSpPr/>
            <p:nvPr/>
          </p:nvGrpSpPr>
          <p:grpSpPr>
            <a:xfrm>
              <a:off x="4617960" y="1984134"/>
              <a:ext cx="968155" cy="547957"/>
              <a:chOff x="4617960" y="1621326"/>
              <a:chExt cx="968155" cy="547957"/>
            </a:xfrm>
          </p:grpSpPr>
          <p:sp>
            <p:nvSpPr>
              <p:cNvPr id="776" name="AutoShape 118"/>
              <p:cNvSpPr>
                <a:spLocks noChangeArrowheads="1"/>
              </p:cNvSpPr>
              <p:nvPr/>
            </p:nvSpPr>
            <p:spPr bwMode="auto">
              <a:xfrm rot="21413181">
                <a:off x="4617960" y="1893058"/>
                <a:ext cx="768350" cy="276225"/>
              </a:xfrm>
              <a:prstGeom prst="leftArrow">
                <a:avLst>
                  <a:gd name="adj1" fmla="val 50000"/>
                  <a:gd name="adj2" fmla="val 69540"/>
                </a:avLst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7" name="TextBox 1"/>
              <p:cNvSpPr txBox="1"/>
              <p:nvPr/>
            </p:nvSpPr>
            <p:spPr>
              <a:xfrm rot="21418560">
                <a:off x="4770795" y="1621326"/>
                <a:ext cx="8153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rPr>
                  <a:t>AS3,X</a:t>
                </a:r>
              </a:p>
            </p:txBody>
          </p:sp>
        </p:grpSp>
        <p:sp>
          <p:nvSpPr>
            <p:cNvPr id="778" name="Rectangle 4"/>
            <p:cNvSpPr txBox="1">
              <a:spLocks noChangeArrowheads="1"/>
            </p:cNvSpPr>
            <p:nvPr/>
          </p:nvSpPr>
          <p:spPr bwMode="auto">
            <a:xfrm>
              <a:off x="3478500" y="5238590"/>
              <a:ext cx="5389671" cy="1028705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93688" indent="-293688">
                <a:lnSpc>
                  <a:spcPct val="9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1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d: OSPF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内部路由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: 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想要到达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1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c, 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需要通过本地接口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传出</a:t>
              </a:r>
              <a:endParaRPr lang="en-US" sz="2000" dirty="0">
                <a:solidFill>
                  <a:srgbClr val="000000"/>
                </a:solidFill>
                <a:latin typeface="+mj-lt"/>
                <a:ea typeface="+mn-ea"/>
                <a:cs typeface="Arial"/>
              </a:endParaRPr>
            </a:p>
          </p:txBody>
        </p:sp>
        <p:sp>
          <p:nvSpPr>
            <p:cNvPr id="779" name="TextBox 327"/>
            <p:cNvSpPr txBox="1"/>
            <p:nvPr/>
          </p:nvSpPr>
          <p:spPr>
            <a:xfrm rot="21418560">
              <a:off x="2282548" y="2116378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600" i="1" dirty="0">
                  <a:solidFill>
                    <a:srgbClr val="CC0000"/>
                  </a:solidFill>
                  <a:ea typeface="ＭＳ Ｐゴシック" charset="0"/>
                  <a:cs typeface="ＭＳ Ｐゴシック" charset="0"/>
                </a:rPr>
                <a:t>AS3,X</a:t>
              </a:r>
            </a:p>
          </p:txBody>
        </p:sp>
        <p:sp>
          <p:nvSpPr>
            <p:cNvPr id="780" name="TextBox 7"/>
            <p:cNvSpPr txBox="1"/>
            <p:nvPr/>
          </p:nvSpPr>
          <p:spPr>
            <a:xfrm>
              <a:off x="604729" y="1189190"/>
              <a:ext cx="5027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000090"/>
                  </a:solidFill>
                  <a:latin typeface="+mn-ea"/>
                  <a:ea typeface="+mn-ea"/>
                  <a:cs typeface="ＭＳ Ｐゴシック" charset="0"/>
                </a:rPr>
                <a:t>Q: </a:t>
              </a:r>
              <a:r>
                <a:rPr lang="zh-CN" altLang="en-US" sz="2000" dirty="0">
                  <a:solidFill>
                    <a:srgbClr val="000090"/>
                  </a:solidFill>
                  <a:latin typeface="+mn-ea"/>
                  <a:ea typeface="+mn-ea"/>
                  <a:cs typeface="ＭＳ Ｐゴシック" charset="0"/>
                </a:rPr>
                <a:t>路由器如何为目的前缀设置转发表条目</a:t>
              </a:r>
              <a:r>
                <a:rPr lang="en-US" sz="2000" dirty="0">
                  <a:solidFill>
                    <a:srgbClr val="000090"/>
                  </a:solidFill>
                  <a:latin typeface="+mn-ea"/>
                  <a:ea typeface="+mn-ea"/>
                  <a:cs typeface="ＭＳ Ｐゴシック" charset="0"/>
                </a:rPr>
                <a:t>?</a:t>
              </a:r>
            </a:p>
          </p:txBody>
        </p:sp>
        <p:grpSp>
          <p:nvGrpSpPr>
            <p:cNvPr id="781" name="Group 13"/>
            <p:cNvGrpSpPr/>
            <p:nvPr/>
          </p:nvGrpSpPr>
          <p:grpSpPr>
            <a:xfrm>
              <a:off x="1149470" y="2245331"/>
              <a:ext cx="1300492" cy="1068501"/>
              <a:chOff x="1149470" y="2245331"/>
              <a:chExt cx="1300492" cy="1068501"/>
            </a:xfrm>
          </p:grpSpPr>
          <p:sp>
            <p:nvSpPr>
              <p:cNvPr id="782" name="TextBox 8"/>
              <p:cNvSpPr txBox="1"/>
              <p:nvPr/>
            </p:nvSpPr>
            <p:spPr>
              <a:xfrm>
                <a:off x="2165447" y="2998844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783" name="TextBox 335"/>
              <p:cNvSpPr txBox="1"/>
              <p:nvPr/>
            </p:nvSpPr>
            <p:spPr>
              <a:xfrm>
                <a:off x="1458923" y="300605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2</a:t>
                </a:r>
              </a:p>
            </p:txBody>
          </p:sp>
          <p:sp>
            <p:nvSpPr>
              <p:cNvPr id="784" name="TextBox 337"/>
              <p:cNvSpPr txBox="1"/>
              <p:nvPr/>
            </p:nvSpPr>
            <p:spPr>
              <a:xfrm>
                <a:off x="1149470" y="224533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785" name="TextBox 338"/>
              <p:cNvSpPr txBox="1"/>
              <p:nvPr/>
            </p:nvSpPr>
            <p:spPr>
              <a:xfrm>
                <a:off x="1339883" y="262359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2</a:t>
                </a:r>
              </a:p>
            </p:txBody>
          </p:sp>
        </p:grpSp>
        <p:grpSp>
          <p:nvGrpSpPr>
            <p:cNvPr id="786" name="Group 12"/>
            <p:cNvGrpSpPr/>
            <p:nvPr/>
          </p:nvGrpSpPr>
          <p:grpSpPr>
            <a:xfrm>
              <a:off x="537654" y="3379309"/>
              <a:ext cx="1694528" cy="2911109"/>
              <a:chOff x="537654" y="3379309"/>
              <a:chExt cx="1694528" cy="2911109"/>
            </a:xfrm>
          </p:grpSpPr>
          <p:sp>
            <p:nvSpPr>
              <p:cNvPr id="787" name="Freeform 468"/>
              <p:cNvSpPr/>
              <p:nvPr/>
            </p:nvSpPr>
            <p:spPr>
              <a:xfrm rot="10326036" flipH="1">
                <a:off x="771808" y="3379309"/>
                <a:ext cx="1333280" cy="959366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06934 w 1167285"/>
                  <a:gd name="connsiteY0" fmla="*/ 967578 h 967578"/>
                  <a:gd name="connsiteX1" fmla="*/ 0 w 1167285"/>
                  <a:gd name="connsiteY1" fmla="*/ 0 h 967578"/>
                  <a:gd name="connsiteX2" fmla="*/ 1005993 w 1167285"/>
                  <a:gd name="connsiteY2" fmla="*/ 46284 h 967578"/>
                  <a:gd name="connsiteX3" fmla="*/ 1167285 w 1167285"/>
                  <a:gd name="connsiteY3" fmla="*/ 895852 h 967578"/>
                  <a:gd name="connsiteX4" fmla="*/ 1006934 w 1167285"/>
                  <a:gd name="connsiteY4" fmla="*/ 967578 h 967578"/>
                  <a:gd name="connsiteX0" fmla="*/ 1006934 w 1167285"/>
                  <a:gd name="connsiteY0" fmla="*/ 1132232 h 1132232"/>
                  <a:gd name="connsiteX1" fmla="*/ 0 w 1167285"/>
                  <a:gd name="connsiteY1" fmla="*/ 164654 h 1132232"/>
                  <a:gd name="connsiteX2" fmla="*/ 991394 w 1167285"/>
                  <a:gd name="connsiteY2" fmla="*/ 130 h 1132232"/>
                  <a:gd name="connsiteX3" fmla="*/ 1167285 w 1167285"/>
                  <a:gd name="connsiteY3" fmla="*/ 1060506 h 1132232"/>
                  <a:gd name="connsiteX4" fmla="*/ 1006934 w 1167285"/>
                  <a:gd name="connsiteY4" fmla="*/ 1132232 h 1132232"/>
                  <a:gd name="connsiteX0" fmla="*/ 986900 w 1167285"/>
                  <a:gd name="connsiteY0" fmla="*/ 1088164 h 1088164"/>
                  <a:gd name="connsiteX1" fmla="*/ 0 w 1167285"/>
                  <a:gd name="connsiteY1" fmla="*/ 164654 h 1088164"/>
                  <a:gd name="connsiteX2" fmla="*/ 991394 w 1167285"/>
                  <a:gd name="connsiteY2" fmla="*/ 130 h 1088164"/>
                  <a:gd name="connsiteX3" fmla="*/ 1167285 w 1167285"/>
                  <a:gd name="connsiteY3" fmla="*/ 1060506 h 1088164"/>
                  <a:gd name="connsiteX4" fmla="*/ 986900 w 1167285"/>
                  <a:gd name="connsiteY4" fmla="*/ 1088164 h 1088164"/>
                  <a:gd name="connsiteX0" fmla="*/ 986900 w 1167285"/>
                  <a:gd name="connsiteY0" fmla="*/ 1088164 h 1088164"/>
                  <a:gd name="connsiteX1" fmla="*/ 0 w 1167285"/>
                  <a:gd name="connsiteY1" fmla="*/ 164654 h 1088164"/>
                  <a:gd name="connsiteX2" fmla="*/ 991394 w 1167285"/>
                  <a:gd name="connsiteY2" fmla="*/ 130 h 1088164"/>
                  <a:gd name="connsiteX3" fmla="*/ 1167285 w 1167285"/>
                  <a:gd name="connsiteY3" fmla="*/ 1060506 h 1088164"/>
                  <a:gd name="connsiteX4" fmla="*/ 986900 w 1167285"/>
                  <a:gd name="connsiteY4" fmla="*/ 1088164 h 1088164"/>
                  <a:gd name="connsiteX0" fmla="*/ 986900 w 1332977"/>
                  <a:gd name="connsiteY0" fmla="*/ 1088164 h 1088164"/>
                  <a:gd name="connsiteX1" fmla="*/ 0 w 1332977"/>
                  <a:gd name="connsiteY1" fmla="*/ 164654 h 1088164"/>
                  <a:gd name="connsiteX2" fmla="*/ 991394 w 1332977"/>
                  <a:gd name="connsiteY2" fmla="*/ 130 h 1088164"/>
                  <a:gd name="connsiteX3" fmla="*/ 1332977 w 1332977"/>
                  <a:gd name="connsiteY3" fmla="*/ 1045574 h 1088164"/>
                  <a:gd name="connsiteX4" fmla="*/ 986900 w 1332977"/>
                  <a:gd name="connsiteY4" fmla="*/ 1088164 h 108816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2977" h="1143414">
                    <a:moveTo>
                      <a:pt x="1029955" y="1143414"/>
                    </a:moveTo>
                    <a:cubicBezTo>
                      <a:pt x="771645" y="868623"/>
                      <a:pt x="908943" y="903822"/>
                      <a:pt x="0" y="164654"/>
                    </a:cubicBezTo>
                    <a:cubicBezTo>
                      <a:pt x="346878" y="170249"/>
                      <a:pt x="644516" y="-5465"/>
                      <a:pt x="991394" y="130"/>
                    </a:cubicBezTo>
                    <a:cubicBezTo>
                      <a:pt x="1125143" y="751678"/>
                      <a:pt x="1116033" y="592331"/>
                      <a:pt x="1332977" y="1045574"/>
                    </a:cubicBezTo>
                    <a:cubicBezTo>
                      <a:pt x="1183663" y="1029001"/>
                      <a:pt x="1194267" y="1059672"/>
                      <a:pt x="1029955" y="114341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grpSp>
            <p:nvGrpSpPr>
              <p:cNvPr id="788" name="Group 11"/>
              <p:cNvGrpSpPr/>
              <p:nvPr/>
            </p:nvGrpSpPr>
            <p:grpSpPr>
              <a:xfrm>
                <a:off x="537654" y="4169528"/>
                <a:ext cx="1694528" cy="2120890"/>
                <a:chOff x="537654" y="4169528"/>
                <a:chExt cx="1694528" cy="2120890"/>
              </a:xfrm>
            </p:grpSpPr>
            <p:sp>
              <p:nvSpPr>
                <p:cNvPr id="789" name="Rectangle 480"/>
                <p:cNvSpPr/>
                <p:nvPr/>
              </p:nvSpPr>
              <p:spPr bwMode="auto">
                <a:xfrm rot="10800000">
                  <a:off x="809301" y="4261100"/>
                  <a:ext cx="1027112" cy="99448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grpSp>
              <p:nvGrpSpPr>
                <p:cNvPr id="790" name="Group 104"/>
                <p:cNvGrpSpPr>
                  <a:grpSpLocks/>
                </p:cNvGrpSpPr>
                <p:nvPr/>
              </p:nvGrpSpPr>
              <p:grpSpPr bwMode="auto">
                <a:xfrm>
                  <a:off x="812771" y="5933069"/>
                  <a:ext cx="1034710" cy="357349"/>
                  <a:chOff x="4128636" y="3606589"/>
                  <a:chExt cx="568145" cy="338667"/>
                </a:xfrm>
              </p:grpSpPr>
              <p:sp>
                <p:nvSpPr>
                  <p:cNvPr id="813" name="Oval 495"/>
                  <p:cNvSpPr/>
                  <p:nvPr/>
                </p:nvSpPr>
                <p:spPr>
                  <a:xfrm>
                    <a:off x="4128649" y="3720080"/>
                    <a:ext cx="568332" cy="225176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14" name="Rectangle 496"/>
                  <p:cNvSpPr/>
                  <p:nvPr/>
                </p:nvSpPr>
                <p:spPr>
                  <a:xfrm>
                    <a:off x="4128649" y="3720080"/>
                    <a:ext cx="568332" cy="111898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15" name="Oval 497"/>
                  <p:cNvSpPr/>
                  <p:nvPr/>
                </p:nvSpPr>
                <p:spPr>
                  <a:xfrm>
                    <a:off x="4128649" y="3606801"/>
                    <a:ext cx="568332" cy="225176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816" name="Straight Connector 498"/>
                  <p:cNvCxnSpPr/>
                  <p:nvPr/>
                </p:nvCxnSpPr>
                <p:spPr>
                  <a:xfrm>
                    <a:off x="4696981" y="3720080"/>
                    <a:ext cx="0" cy="11189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817" name="Straight Connector 499"/>
                  <p:cNvCxnSpPr/>
                  <p:nvPr/>
                </p:nvCxnSpPr>
                <p:spPr>
                  <a:xfrm>
                    <a:off x="4128649" y="3720080"/>
                    <a:ext cx="0" cy="11189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91" name="Rectangle 482"/>
                <p:cNvSpPr/>
                <p:nvPr/>
              </p:nvSpPr>
              <p:spPr bwMode="auto">
                <a:xfrm>
                  <a:off x="817079" y="5203658"/>
                  <a:ext cx="1027112" cy="86051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  <a:alpha val="62000"/>
                      </a:srgbClr>
                    </a:gs>
                    <a:gs pos="5400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792" name="Straight Connector 483"/>
                <p:cNvCxnSpPr/>
                <p:nvPr/>
              </p:nvCxnSpPr>
              <p:spPr bwMode="auto">
                <a:xfrm>
                  <a:off x="801363" y="4466995"/>
                  <a:ext cx="11432" cy="164486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793" name="Straight Connector 484"/>
                <p:cNvCxnSpPr/>
                <p:nvPr/>
              </p:nvCxnSpPr>
              <p:spPr bwMode="auto">
                <a:xfrm>
                  <a:off x="1842763" y="4466995"/>
                  <a:ext cx="5083" cy="164486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794" name="Group 9"/>
                <p:cNvGrpSpPr>
                  <a:grpSpLocks/>
                </p:cNvGrpSpPr>
                <p:nvPr/>
              </p:nvGrpSpPr>
              <p:grpSpPr bwMode="auto">
                <a:xfrm>
                  <a:off x="777993" y="4169528"/>
                  <a:ext cx="1079500" cy="395024"/>
                  <a:chOff x="2183302" y="1574638"/>
                  <a:chExt cx="1200154" cy="430181"/>
                </a:xfrm>
              </p:grpSpPr>
              <p:sp>
                <p:nvSpPr>
                  <p:cNvPr id="804" name="Oval 486"/>
                  <p:cNvSpPr/>
                  <p:nvPr/>
                </p:nvSpPr>
                <p:spPr bwMode="auto">
                  <a:xfrm flipV="1">
                    <a:off x="2186832" y="1690517"/>
                    <a:ext cx="1194859" cy="31430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5" name="Rectangle 487"/>
                  <p:cNvSpPr/>
                  <p:nvPr/>
                </p:nvSpPr>
                <p:spPr bwMode="auto">
                  <a:xfrm>
                    <a:off x="2183302" y="1734964"/>
                    <a:ext cx="1198389" cy="11270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6" name="Oval 488"/>
                  <p:cNvSpPr/>
                  <p:nvPr/>
                </p:nvSpPr>
                <p:spPr bwMode="auto">
                  <a:xfrm flipV="1">
                    <a:off x="2183302" y="1574638"/>
                    <a:ext cx="1196624" cy="314302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7" name="Freeform 489"/>
                  <p:cNvSpPr/>
                  <p:nvPr/>
                </p:nvSpPr>
                <p:spPr bwMode="auto">
                  <a:xfrm>
                    <a:off x="2490400" y="1671469"/>
                    <a:ext cx="582428" cy="15715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8" name="Freeform 490"/>
                  <p:cNvSpPr/>
                  <p:nvPr/>
                </p:nvSpPr>
                <p:spPr bwMode="auto">
                  <a:xfrm>
                    <a:off x="2430393" y="1630197"/>
                    <a:ext cx="702443" cy="109529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09" name="Freeform 491"/>
                  <p:cNvSpPr/>
                  <p:nvPr/>
                </p:nvSpPr>
                <p:spPr bwMode="auto">
                  <a:xfrm>
                    <a:off x="2892805" y="1723852"/>
                    <a:ext cx="257680" cy="952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10" name="Freeform 492"/>
                  <p:cNvSpPr/>
                  <p:nvPr/>
                </p:nvSpPr>
                <p:spPr bwMode="auto">
                  <a:xfrm>
                    <a:off x="2418037" y="1725440"/>
                    <a:ext cx="254150" cy="95243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811" name="Straight Connector 493"/>
                  <p:cNvCxnSpPr/>
                  <p:nvPr/>
                </p:nvCxnSpPr>
                <p:spPr bwMode="auto">
                  <a:xfrm flipH="1" flipV="1">
                    <a:off x="2183302" y="1731787"/>
                    <a:ext cx="3530" cy="12222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812" name="Straight Connector 494"/>
                  <p:cNvCxnSpPr/>
                  <p:nvPr/>
                </p:nvCxnSpPr>
                <p:spPr bwMode="auto">
                  <a:xfrm flipH="1" flipV="1">
                    <a:off x="3379926" y="1728615"/>
                    <a:ext cx="3530" cy="12222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sp>
              <p:nvSpPr>
                <p:cNvPr id="795" name="Rectangle 471"/>
                <p:cNvSpPr/>
                <p:nvPr/>
              </p:nvSpPr>
              <p:spPr bwMode="auto">
                <a:xfrm>
                  <a:off x="546153" y="4588083"/>
                  <a:ext cx="1670709" cy="130380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796" name="TextBox 472"/>
                <p:cNvSpPr txBox="1"/>
                <p:nvPr/>
              </p:nvSpPr>
              <p:spPr>
                <a:xfrm>
                  <a:off x="540390" y="4583226"/>
                  <a:ext cx="620971" cy="311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dest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97" name="TextBox 473"/>
                <p:cNvSpPr txBox="1"/>
                <p:nvPr/>
              </p:nvSpPr>
              <p:spPr>
                <a:xfrm>
                  <a:off x="1162170" y="4587898"/>
                  <a:ext cx="1070012" cy="311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interface</a:t>
                  </a:r>
                </a:p>
              </p:txBody>
            </p:sp>
            <p:cxnSp>
              <p:nvCxnSpPr>
                <p:cNvPr id="798" name="Straight Connector 474"/>
                <p:cNvCxnSpPr/>
                <p:nvPr/>
              </p:nvCxnSpPr>
              <p:spPr bwMode="auto">
                <a:xfrm>
                  <a:off x="1154183" y="4593421"/>
                  <a:ext cx="1345" cy="1293547"/>
                </a:xfrm>
                <a:prstGeom prst="line">
                  <a:avLst/>
                </a:prstGeom>
                <a:solidFill>
                  <a:srgbClr val="00CC99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9" name="Straight Connector 475"/>
                <p:cNvCxnSpPr/>
                <p:nvPr/>
              </p:nvCxnSpPr>
              <p:spPr bwMode="auto">
                <a:xfrm flipH="1">
                  <a:off x="537654" y="4911108"/>
                  <a:ext cx="1679208" cy="0"/>
                </a:xfrm>
                <a:prstGeom prst="line">
                  <a:avLst/>
                </a:prstGeom>
                <a:solidFill>
                  <a:srgbClr val="00CC99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00" name="TextBox 476"/>
                <p:cNvSpPr txBox="1"/>
                <p:nvPr/>
              </p:nvSpPr>
              <p:spPr>
                <a:xfrm>
                  <a:off x="597755" y="4905652"/>
                  <a:ext cx="415498" cy="777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…</a:t>
                  </a:r>
                </a:p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endParaRPr>
                </a:p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…</a:t>
                  </a:r>
                </a:p>
              </p:txBody>
            </p:sp>
            <p:sp>
              <p:nvSpPr>
                <p:cNvPr id="801" name="TextBox 477"/>
                <p:cNvSpPr txBox="1"/>
                <p:nvPr/>
              </p:nvSpPr>
              <p:spPr>
                <a:xfrm>
                  <a:off x="649592" y="5234010"/>
                  <a:ext cx="33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X</a:t>
                  </a:r>
                </a:p>
              </p:txBody>
            </p:sp>
            <p:sp>
              <p:nvSpPr>
                <p:cNvPr id="802" name="TextBox 478"/>
                <p:cNvSpPr txBox="1"/>
                <p:nvPr/>
              </p:nvSpPr>
              <p:spPr>
                <a:xfrm>
                  <a:off x="1230781" y="4917583"/>
                  <a:ext cx="415498" cy="777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…</a:t>
                  </a:r>
                </a:p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endParaRPr>
                </a:p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…</a:t>
                  </a:r>
                </a:p>
              </p:txBody>
            </p:sp>
            <p:sp>
              <p:nvSpPr>
                <p:cNvPr id="803" name="TextBox 479"/>
                <p:cNvSpPr txBox="1"/>
                <p:nvPr/>
              </p:nvSpPr>
              <p:spPr>
                <a:xfrm>
                  <a:off x="1308433" y="5241003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1</a:t>
                  </a:r>
                </a:p>
              </p:txBody>
            </p:sp>
          </p:grpSp>
        </p:grpSp>
        <p:cxnSp>
          <p:nvCxnSpPr>
            <p:cNvPr id="818" name="Straight Arrow Connector 271"/>
            <p:cNvCxnSpPr/>
            <p:nvPr/>
          </p:nvCxnSpPr>
          <p:spPr bwMode="auto">
            <a:xfrm flipV="1">
              <a:off x="2219982" y="3159942"/>
              <a:ext cx="300087" cy="183452"/>
            </a:xfrm>
            <a:prstGeom prst="straightConnector1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9" name="TextBox 17"/>
            <p:cNvSpPr txBox="1"/>
            <p:nvPr/>
          </p:nvSpPr>
          <p:spPr>
            <a:xfrm>
              <a:off x="7035014" y="3728816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srgbClr val="000000"/>
                  </a:solidFill>
                  <a:ea typeface="ＭＳ Ｐゴシック" charset="0"/>
                  <a:cs typeface="ＭＳ Ｐゴシック" charset="0"/>
                </a:rPr>
                <a:t>physical link</a:t>
              </a:r>
            </a:p>
          </p:txBody>
        </p:sp>
        <p:sp>
          <p:nvSpPr>
            <p:cNvPr id="820" name="TextBox 332"/>
            <p:cNvSpPr txBox="1"/>
            <p:nvPr/>
          </p:nvSpPr>
          <p:spPr>
            <a:xfrm>
              <a:off x="539574" y="3098810"/>
              <a:ext cx="863929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+mj-lt"/>
                  <a:ea typeface="+mn-ea"/>
                  <a:cs typeface="ＭＳ Ｐゴシック" charset="0"/>
                </a:rPr>
                <a:t>1a, 1d</a:t>
              </a:r>
              <a:r>
                <a:rPr lang="zh-CN" altLang="en-US" sz="1600" dirty="0">
                  <a:solidFill>
                    <a:srgbClr val="000000"/>
                  </a:solidFill>
                  <a:latin typeface="+mj-lt"/>
                  <a:ea typeface="+mn-ea"/>
                  <a:cs typeface="ＭＳ Ｐゴシック" charset="0"/>
                </a:rPr>
                <a:t>的接口</a:t>
              </a:r>
              <a:endParaRPr lang="en-US" sz="1600" dirty="0">
                <a:solidFill>
                  <a:srgbClr val="000000"/>
                </a:solidFill>
                <a:latin typeface="+mj-lt"/>
                <a:ea typeface="+mn-ea"/>
                <a:cs typeface="ＭＳ Ｐゴシック" charset="0"/>
              </a:endParaRPr>
            </a:p>
          </p:txBody>
        </p:sp>
        <p:grpSp>
          <p:nvGrpSpPr>
            <p:cNvPr id="821" name="Group 21"/>
            <p:cNvGrpSpPr/>
            <p:nvPr/>
          </p:nvGrpSpPr>
          <p:grpSpPr>
            <a:xfrm>
              <a:off x="1331251" y="2431189"/>
              <a:ext cx="961014" cy="810304"/>
              <a:chOff x="1331251" y="2431189"/>
              <a:chExt cx="961014" cy="810304"/>
            </a:xfrm>
          </p:grpSpPr>
          <p:cxnSp>
            <p:nvCxnSpPr>
              <p:cNvPr id="822" name="Straight Connector 15"/>
              <p:cNvCxnSpPr/>
              <p:nvPr/>
            </p:nvCxnSpPr>
            <p:spPr bwMode="auto">
              <a:xfrm flipH="1" flipV="1">
                <a:off x="1331251" y="2431189"/>
                <a:ext cx="48189" cy="810304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3" name="Straight Connector 334"/>
              <p:cNvCxnSpPr/>
              <p:nvPr/>
            </p:nvCxnSpPr>
            <p:spPr bwMode="auto">
              <a:xfrm flipV="1">
                <a:off x="1381115" y="2850809"/>
                <a:ext cx="104212" cy="372686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4" name="Straight Connector 341"/>
              <p:cNvCxnSpPr/>
              <p:nvPr/>
            </p:nvCxnSpPr>
            <p:spPr bwMode="auto">
              <a:xfrm flipV="1">
                <a:off x="1386317" y="3162800"/>
                <a:ext cx="168546" cy="58842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5" name="Straight Connector 342"/>
              <p:cNvCxnSpPr/>
              <p:nvPr/>
            </p:nvCxnSpPr>
            <p:spPr bwMode="auto">
              <a:xfrm flipV="1">
                <a:off x="1364971" y="3164519"/>
                <a:ext cx="927294" cy="67886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C1923F-7D06-4ACB-BA6B-5B402978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18680225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SimHei" charset="-122"/>
                <a:ea typeface="SimHei" charset="-122"/>
                <a:cs typeface="SimHei" charset="-122"/>
              </a:rPr>
              <a:t>BGP,OSPF,</a:t>
            </a:r>
            <a:r>
              <a:rPr lang="zh-CN" altLang="en-US" sz="4000" dirty="0">
                <a:latin typeface="SimHei" charset="-122"/>
                <a:ea typeface="SimHei" charset="-122"/>
                <a:cs typeface="SimHei" charset="-122"/>
              </a:rPr>
              <a:t>转发表条目</a:t>
            </a:r>
            <a:endParaRPr lang="en-US" altLang="zh-CN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73848E-9CF9-4A79-8B60-D277DC74D84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80" name="TextBox 7"/>
          <p:cNvSpPr txBox="1"/>
          <p:nvPr/>
        </p:nvSpPr>
        <p:spPr>
          <a:xfrm>
            <a:off x="604729" y="1424116"/>
            <a:ext cx="5027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latin typeface="+mn-ea"/>
                <a:ea typeface="+mn-ea"/>
                <a:cs typeface="ＭＳ Ｐゴシック" charset="0"/>
              </a:rPr>
              <a:t>Q: </a:t>
            </a:r>
            <a:r>
              <a:rPr lang="zh-CN" altLang="en-US" sz="2000" dirty="0">
                <a:solidFill>
                  <a:srgbClr val="000090"/>
                </a:solidFill>
                <a:latin typeface="+mn-ea"/>
                <a:ea typeface="+mn-ea"/>
                <a:cs typeface="ＭＳ Ｐゴシック" charset="0"/>
              </a:rPr>
              <a:t>路由器如何为目的前缀设置转发表条目</a:t>
            </a:r>
            <a:r>
              <a:rPr lang="en-US" sz="2000" dirty="0">
                <a:solidFill>
                  <a:srgbClr val="000090"/>
                </a:solidFill>
                <a:latin typeface="+mn-ea"/>
                <a:ea typeface="+mn-ea"/>
                <a:cs typeface="ＭＳ Ｐゴシック" charset="0"/>
              </a:rPr>
              <a:t>?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37654" y="1844824"/>
            <a:ext cx="8330517" cy="4705397"/>
            <a:chOff x="537654" y="1773319"/>
            <a:chExt cx="8330517" cy="4705397"/>
          </a:xfrm>
        </p:grpSpPr>
        <p:sp>
          <p:nvSpPr>
            <p:cNvPr id="527" name="Rectangle 4"/>
            <p:cNvSpPr txBox="1">
              <a:spLocks noChangeArrowheads="1"/>
            </p:cNvSpPr>
            <p:nvPr/>
          </p:nvSpPr>
          <p:spPr bwMode="auto">
            <a:xfrm>
              <a:off x="3455674" y="4653136"/>
              <a:ext cx="5183508" cy="551956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92100" indent="-292100">
                <a:lnSpc>
                  <a:spcPct val="90000"/>
                </a:lnSpc>
              </a:pPr>
              <a:r>
                <a:rPr lang="zh-CN" altLang="en-US" sz="2000" kern="0" dirty="0">
                  <a:latin typeface="+mj-lt"/>
                  <a:ea typeface="+mn-ea"/>
                </a:rPr>
                <a:t>回忆：</a:t>
              </a:r>
              <a:r>
                <a:rPr lang="en-US" altLang="zh-CN" sz="2000" kern="0" dirty="0">
                  <a:latin typeface="+mj-lt"/>
                  <a:ea typeface="+mn-ea"/>
                </a:rPr>
                <a:t>1a</a:t>
              </a:r>
              <a:r>
                <a:rPr lang="zh-CN" altLang="en-US" sz="2000" kern="0" dirty="0">
                  <a:latin typeface="+mj-lt"/>
                  <a:ea typeface="+mn-ea"/>
                </a:rPr>
                <a:t>，</a:t>
              </a:r>
              <a:r>
                <a:rPr lang="en-US" altLang="zh-CN" sz="2000" kern="0" dirty="0">
                  <a:latin typeface="+mj-lt"/>
                  <a:ea typeface="+mn-ea"/>
                </a:rPr>
                <a:t>1b</a:t>
              </a:r>
              <a:r>
                <a:rPr lang="zh-CN" altLang="en-US" sz="2000" kern="0" dirty="0">
                  <a:latin typeface="+mj-lt"/>
                  <a:ea typeface="+mn-ea"/>
                </a:rPr>
                <a:t>，</a:t>
              </a:r>
              <a:r>
                <a:rPr lang="en-US" altLang="zh-CN" sz="2000" kern="0" dirty="0">
                  <a:latin typeface="+mj-lt"/>
                  <a:ea typeface="+mn-ea"/>
                </a:rPr>
                <a:t>1c</a:t>
              </a:r>
              <a:r>
                <a:rPr lang="zh-CN" altLang="en-US" sz="2000" kern="0" dirty="0">
                  <a:latin typeface="+mj-lt"/>
                  <a:ea typeface="+mn-ea"/>
                </a:rPr>
                <a:t>从</a:t>
              </a:r>
              <a:r>
                <a:rPr lang="en-US" altLang="zh-CN" sz="2000" kern="0" dirty="0">
                  <a:latin typeface="+mj-lt"/>
                  <a:ea typeface="+mn-ea"/>
                </a:rPr>
                <a:t>1c</a:t>
              </a:r>
              <a:r>
                <a:rPr lang="zh-CN" altLang="en-US" sz="2000" kern="0" dirty="0">
                  <a:latin typeface="+mj-lt"/>
                  <a:ea typeface="+mn-ea"/>
                </a:rPr>
                <a:t>通过</a:t>
              </a:r>
              <a:r>
                <a:rPr lang="en-US" altLang="zh-CN" sz="2000" kern="0" dirty="0" err="1">
                  <a:latin typeface="+mj-lt"/>
                  <a:ea typeface="+mn-ea"/>
                </a:rPr>
                <a:t>iBGP</a:t>
              </a:r>
              <a:r>
                <a:rPr lang="zh-CN" altLang="en-US" sz="2000" kern="0" dirty="0">
                  <a:latin typeface="+mj-lt"/>
                  <a:ea typeface="+mn-ea"/>
                </a:rPr>
                <a:t>学习到：“到</a:t>
              </a:r>
              <a:r>
                <a:rPr lang="en-US" altLang="zh-CN" sz="2000" kern="0" dirty="0">
                  <a:latin typeface="+mj-lt"/>
                  <a:ea typeface="+mn-ea"/>
                </a:rPr>
                <a:t>X</a:t>
              </a:r>
              <a:r>
                <a:rPr lang="zh-CN" altLang="en-US" sz="2000" kern="0" dirty="0">
                  <a:latin typeface="+mj-lt"/>
                  <a:ea typeface="+mn-ea"/>
                </a:rPr>
                <a:t>的路径要通过</a:t>
              </a:r>
              <a:r>
                <a:rPr lang="en-US" altLang="zh-CN" sz="2000" kern="0" dirty="0">
                  <a:latin typeface="+mj-lt"/>
                  <a:ea typeface="+mn-ea"/>
                </a:rPr>
                <a:t>1c”</a:t>
              </a:r>
            </a:p>
          </p:txBody>
        </p:sp>
        <p:grpSp>
          <p:nvGrpSpPr>
            <p:cNvPr id="528" name="Group 124"/>
            <p:cNvGrpSpPr/>
            <p:nvPr/>
          </p:nvGrpSpPr>
          <p:grpSpPr>
            <a:xfrm>
              <a:off x="624887" y="1914406"/>
              <a:ext cx="2557336" cy="1719017"/>
              <a:chOff x="-2170772" y="2784954"/>
              <a:chExt cx="2712783" cy="1853712"/>
            </a:xfrm>
          </p:grpSpPr>
          <p:sp>
            <p:nvSpPr>
              <p:cNvPr id="529" name="Freeform 2"/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30" name="Group 261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531" name="Group 262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51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55" name="Oval 315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56" name="Rectangle 316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57" name="Oval 317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58" name="Freeform 318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59" name="Freeform 319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60" name="Freeform 320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61" name="Freeform 321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862" name="Straight Connector 322"/>
                    <p:cNvCxnSpPr/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863" name="Straight Connector 323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852" name="Group 31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853" name="Oval 313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54" name="TextBox 314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ＭＳ Ｐゴシック" charset="0"/>
                          <a:cs typeface="ＭＳ Ｐゴシック" charset="0"/>
                        </a:rPr>
                        <a:t>1b</a:t>
                      </a:r>
                    </a:p>
                  </p:txBody>
                </p:sp>
              </p:grpSp>
            </p:grpSp>
            <p:grpSp>
              <p:nvGrpSpPr>
                <p:cNvPr id="532" name="Group 263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838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42" name="Oval 302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43" name="Rectangle 303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44" name="Oval 304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45" name="Freeform 305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46" name="Freeform 306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47" name="Freeform 307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48" name="Freeform 308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849" name="Straight Connector 309"/>
                    <p:cNvCxnSpPr/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850" name="Straight Connector 310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839" name="Group 299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840" name="Oval 300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41" name="TextBox 301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ＭＳ Ｐゴシック" charset="0"/>
                          <a:cs typeface="ＭＳ Ｐゴシック" charset="0"/>
                        </a:rPr>
                        <a:t>1d</a:t>
                      </a:r>
                    </a:p>
                  </p:txBody>
                </p:sp>
              </p:grpSp>
            </p:grpSp>
            <p:grpSp>
              <p:nvGrpSpPr>
                <p:cNvPr id="533" name="Group 264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2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829" name="Oval 289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30" name="Rectangle 290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31" name="Oval 291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32" name="Freeform 292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33" name="Freeform 293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34" name="Freeform 294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35" name="Freeform 295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836" name="Straight Connector 296"/>
                    <p:cNvCxnSpPr/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837" name="Straight Connector 297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826" name="Group 286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827" name="Oval 287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828" name="TextBox 288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ＭＳ Ｐゴシック" charset="0"/>
                          <a:cs typeface="ＭＳ Ｐゴシック" charset="0"/>
                        </a:rPr>
                        <a:t>1c</a:t>
                      </a:r>
                    </a:p>
                  </p:txBody>
                </p:sp>
              </p:grpSp>
            </p:grpSp>
            <p:grpSp>
              <p:nvGrpSpPr>
                <p:cNvPr id="534" name="Group 265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39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43" name="Oval 276"/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44" name="Rectangle 277"/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45" name="Oval 278"/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46" name="Freeform 279"/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47" name="Freeform 280"/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48" name="Freeform 281"/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49" name="Freeform 282"/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cxnSp>
                  <p:nvCxnSpPr>
                    <p:cNvPr id="550" name="Straight Connector 283"/>
                    <p:cNvCxnSpPr/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551" name="Straight Connector 284"/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540" name="Group 273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41" name="Oval 274"/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"/>
                        <a:cs typeface=""/>
                      </a:endParaRPr>
                    </a:p>
                  </p:txBody>
                </p:sp>
                <p:sp>
                  <p:nvSpPr>
                    <p:cNvPr id="542" name="TextBox 275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ea typeface="ＭＳ Ｐゴシック" charset="0"/>
                          <a:cs typeface="ＭＳ Ｐゴシック" charset="0"/>
                        </a:rPr>
                        <a:t>1a</a:t>
                      </a:r>
                    </a:p>
                  </p:txBody>
                </p:sp>
              </p:grpSp>
            </p:grpSp>
            <p:cxnSp>
              <p:nvCxnSpPr>
                <p:cNvPr id="535" name="Straight Connector 268"/>
                <p:cNvCxnSpPr/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6" name="Straight Connector 269"/>
                <p:cNvCxnSpPr/>
                <p:nvPr/>
              </p:nvCxnSpPr>
              <p:spPr bwMode="auto">
                <a:xfrm>
                  <a:off x="1315140" y="3783345"/>
                  <a:ext cx="489235" cy="35258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7" name="Straight Connector 270"/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8" name="Straight Connector 336"/>
                <p:cNvCxnSpPr/>
                <p:nvPr/>
              </p:nvCxnSpPr>
              <p:spPr bwMode="auto">
                <a:xfrm flipV="1">
                  <a:off x="1319809" y="3078707"/>
                  <a:ext cx="417868" cy="45701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864" name="Freeform 2"/>
            <p:cNvSpPr>
              <a:spLocks/>
            </p:cNvSpPr>
            <p:nvPr/>
          </p:nvSpPr>
          <p:spPr bwMode="auto">
            <a:xfrm>
              <a:off x="3285692" y="2841577"/>
              <a:ext cx="2545688" cy="1720535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865" name="Group 197"/>
            <p:cNvGrpSpPr/>
            <p:nvPr/>
          </p:nvGrpSpPr>
          <p:grpSpPr>
            <a:xfrm>
              <a:off x="3506594" y="2981601"/>
              <a:ext cx="2189884" cy="1476371"/>
              <a:chOff x="833331" y="2873352"/>
              <a:chExt cx="2333625" cy="1590649"/>
            </a:xfrm>
          </p:grpSpPr>
          <p:grpSp>
            <p:nvGrpSpPr>
              <p:cNvPr id="866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1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17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18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19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20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21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22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23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24" name="Straight Connector 258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925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914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915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16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867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0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04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05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06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07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08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09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10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11" name="Straight Connector 245"/>
                  <p:cNvCxnSpPr>
                    <a:endCxn id="103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912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901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902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03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868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87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91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92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93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94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95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96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97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898" name="Straight Connector 232"/>
                  <p:cNvCxnSpPr>
                    <a:endCxn id="102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899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888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889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90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869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87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78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79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80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81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82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83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84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885" name="Straight Connector 219"/>
                  <p:cNvCxnSpPr>
                    <a:endCxn id="101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886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875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876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877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870" name="Straight Connector 202"/>
              <p:cNvCxnSpPr>
                <a:endCxn id="1036" idx="0"/>
              </p:cNvCxnSpPr>
              <p:nvPr/>
            </p:nvCxnSpPr>
            <p:spPr bwMode="auto">
              <a:xfrm>
                <a:off x="1991073" y="3173114"/>
                <a:ext cx="4230" cy="92155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1" name="Straight Connector 204"/>
              <p:cNvCxnSpPr/>
              <p:nvPr/>
            </p:nvCxnSpPr>
            <p:spPr bwMode="auto">
              <a:xfrm>
                <a:off x="2280478" y="3145660"/>
                <a:ext cx="435814" cy="359474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2" name="Straight Connector 205"/>
              <p:cNvCxnSpPr/>
              <p:nvPr/>
            </p:nvCxnSpPr>
            <p:spPr bwMode="auto">
              <a:xfrm>
                <a:off x="1300073" y="3768911"/>
                <a:ext cx="527386" cy="368208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3" name="Straight Connector 206"/>
              <p:cNvCxnSpPr/>
              <p:nvPr/>
            </p:nvCxnSpPr>
            <p:spPr bwMode="auto">
              <a:xfrm flipH="1">
                <a:off x="2194462" y="3713972"/>
                <a:ext cx="509583" cy="42894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6" name="Freeform 2"/>
            <p:cNvSpPr>
              <a:spLocks/>
            </p:cNvSpPr>
            <p:nvPr/>
          </p:nvSpPr>
          <p:spPr bwMode="auto">
            <a:xfrm>
              <a:off x="5507686" y="1773319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27" name="Group 133"/>
            <p:cNvGrpSpPr/>
            <p:nvPr/>
          </p:nvGrpSpPr>
          <p:grpSpPr>
            <a:xfrm>
              <a:off x="5731177" y="1909435"/>
              <a:ext cx="2215548" cy="1435167"/>
              <a:chOff x="833331" y="2873352"/>
              <a:chExt cx="2333625" cy="1590649"/>
            </a:xfrm>
          </p:grpSpPr>
          <p:grpSp>
            <p:nvGrpSpPr>
              <p:cNvPr id="928" name="Group 13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7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79" name="Oval 18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80" name="Rectangle 18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81" name="Oval 18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82" name="Freeform 19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83" name="Freeform 19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84" name="Freeform 19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85" name="Freeform 19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86" name="Straight Connector 194"/>
                  <p:cNvCxnSpPr>
                    <a:endCxn id="9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987" name="Straight Connector 19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976" name="Group 18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977" name="Oval 18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8" name="TextBox 18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929" name="Group 13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6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66" name="Oval 17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7" name="Rectangle 17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8" name="Oval 17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9" name="Freeform 17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0" name="Freeform 17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1" name="Freeform 17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72" name="Freeform 18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73" name="Straight Connector 181"/>
                  <p:cNvCxnSpPr>
                    <a:endCxn id="97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974" name="Straight Connector 18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963" name="Group 17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964" name="Oval 17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65" name="TextBox 17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930" name="Group 13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4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53" name="Oval 16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54" name="Rectangle 16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55" name="Oval 16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56" name="Freeform 16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57" name="Freeform 16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58" name="Freeform 16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59" name="Freeform 16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60" name="Straight Connector 168"/>
                  <p:cNvCxnSpPr>
                    <a:endCxn id="9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961" name="Straight Connector 16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950" name="Group 15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951" name="Oval 15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52" name="TextBox 16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931" name="Group 13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93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40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41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42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43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44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45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46" name="Freeform 15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947" name="Straight Connector 155"/>
                  <p:cNvCxnSpPr>
                    <a:endCxn id="9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948" name="Straight Connector 15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937" name="Group 14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938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939" name="TextBox 14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932" name="Straight Connector 13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3" name="Straight Connector 140"/>
              <p:cNvCxnSpPr>
                <a:stCxn id="98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4" name="Straight Connector 14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5" name="Straight Connector 14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988" name="Straight Connector 127"/>
            <p:cNvCxnSpPr/>
            <p:nvPr/>
          </p:nvCxnSpPr>
          <p:spPr bwMode="auto">
            <a:xfrm flipH="1" flipV="1">
              <a:off x="3046707" y="2802939"/>
              <a:ext cx="542552" cy="781201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9" name="Straight Connector 128"/>
            <p:cNvCxnSpPr/>
            <p:nvPr/>
          </p:nvCxnSpPr>
          <p:spPr bwMode="auto">
            <a:xfrm flipV="1">
              <a:off x="5523188" y="2744057"/>
              <a:ext cx="337735" cy="82312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0" name="TextBox 129"/>
            <p:cNvSpPr txBox="1"/>
            <p:nvPr/>
          </p:nvSpPr>
          <p:spPr>
            <a:xfrm>
              <a:off x="3493291" y="2901261"/>
              <a:ext cx="68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000090"/>
                  </a:solidFill>
                  <a:ea typeface="ＭＳ Ｐゴシック" charset="0"/>
                  <a:cs typeface="ＭＳ Ｐゴシック" charset="0"/>
                </a:rPr>
                <a:t>AS2</a:t>
              </a:r>
            </a:p>
          </p:txBody>
        </p:sp>
        <p:sp>
          <p:nvSpPr>
            <p:cNvPr id="991" name="TextBox 130"/>
            <p:cNvSpPr txBox="1"/>
            <p:nvPr/>
          </p:nvSpPr>
          <p:spPr>
            <a:xfrm>
              <a:off x="5543950" y="1814559"/>
              <a:ext cx="68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000090"/>
                  </a:solidFill>
                  <a:ea typeface="ＭＳ Ｐゴシック" charset="0"/>
                  <a:cs typeface="ＭＳ Ｐゴシック" charset="0"/>
                </a:rPr>
                <a:t>AS3</a:t>
              </a:r>
            </a:p>
          </p:txBody>
        </p:sp>
        <p:sp>
          <p:nvSpPr>
            <p:cNvPr id="992" name="TextBox 131"/>
            <p:cNvSpPr txBox="1"/>
            <p:nvPr/>
          </p:nvSpPr>
          <p:spPr>
            <a:xfrm>
              <a:off x="707172" y="2025235"/>
              <a:ext cx="6822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000090"/>
                  </a:solidFill>
                  <a:ea typeface="ＭＳ Ｐゴシック" charset="0"/>
                  <a:cs typeface="ＭＳ Ｐゴシック" charset="0"/>
                </a:rPr>
                <a:t>AS1</a:t>
              </a:r>
            </a:p>
          </p:txBody>
        </p:sp>
        <p:grpSp>
          <p:nvGrpSpPr>
            <p:cNvPr id="993" name="Group 10"/>
            <p:cNvGrpSpPr/>
            <p:nvPr/>
          </p:nvGrpSpPr>
          <p:grpSpPr>
            <a:xfrm>
              <a:off x="7070827" y="2876166"/>
              <a:ext cx="1701734" cy="616172"/>
              <a:chOff x="7073692" y="5469792"/>
              <a:chExt cx="1701734" cy="616172"/>
            </a:xfrm>
          </p:grpSpPr>
          <p:grpSp>
            <p:nvGrpSpPr>
              <p:cNvPr id="994" name="Group 9"/>
              <p:cNvGrpSpPr/>
              <p:nvPr/>
            </p:nvGrpSpPr>
            <p:grpSpPr>
              <a:xfrm>
                <a:off x="7073692" y="5469792"/>
                <a:ext cx="1701734" cy="616172"/>
                <a:chOff x="6946249" y="5096269"/>
                <a:chExt cx="1701734" cy="616172"/>
              </a:xfrm>
            </p:grpSpPr>
            <p:sp>
              <p:nvSpPr>
                <p:cNvPr id="996" name="Freeform 2"/>
                <p:cNvSpPr>
                  <a:spLocks/>
                </p:cNvSpPr>
                <p:nvPr/>
              </p:nvSpPr>
              <p:spPr bwMode="auto">
                <a:xfrm>
                  <a:off x="6946249" y="5096269"/>
                  <a:ext cx="1701734" cy="616172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 w 9959"/>
                    <a:gd name="connsiteY0" fmla="*/ 5593 h 11352"/>
                    <a:gd name="connsiteX1" fmla="*/ 1089 w 9959"/>
                    <a:gd name="connsiteY1" fmla="*/ 469 h 11352"/>
                    <a:gd name="connsiteX2" fmla="*/ 4845 w 9959"/>
                    <a:gd name="connsiteY2" fmla="*/ 561 h 11352"/>
                    <a:gd name="connsiteX3" fmla="*/ 8027 w 9959"/>
                    <a:gd name="connsiteY3" fmla="*/ 3370 h 11352"/>
                    <a:gd name="connsiteX4" fmla="*/ 9955 w 9959"/>
                    <a:gd name="connsiteY4" fmla="*/ 5970 h 11352"/>
                    <a:gd name="connsiteX5" fmla="*/ 8435 w 9959"/>
                    <a:gd name="connsiteY5" fmla="*/ 7863 h 11352"/>
                    <a:gd name="connsiteX6" fmla="*/ 5161 w 9959"/>
                    <a:gd name="connsiteY6" fmla="*/ 11352 h 11352"/>
                    <a:gd name="connsiteX7" fmla="*/ 2712 w 9959"/>
                    <a:gd name="connsiteY7" fmla="*/ 8240 h 11352"/>
                    <a:gd name="connsiteX8" fmla="*/ 1334 w 9959"/>
                    <a:gd name="connsiteY8" fmla="*/ 7922 h 11352"/>
                    <a:gd name="connsiteX9" fmla="*/ 4 w 9959"/>
                    <a:gd name="connsiteY9" fmla="*/ 5593 h 11352"/>
                    <a:gd name="connsiteX0" fmla="*/ 0 w 11223"/>
                    <a:gd name="connsiteY0" fmla="*/ 3835 h 9929"/>
                    <a:gd name="connsiteX1" fmla="*/ 2316 w 11223"/>
                    <a:gd name="connsiteY1" fmla="*/ 342 h 9929"/>
                    <a:gd name="connsiteX2" fmla="*/ 6088 w 11223"/>
                    <a:gd name="connsiteY2" fmla="*/ 423 h 9929"/>
                    <a:gd name="connsiteX3" fmla="*/ 9283 w 11223"/>
                    <a:gd name="connsiteY3" fmla="*/ 2898 h 9929"/>
                    <a:gd name="connsiteX4" fmla="*/ 11219 w 11223"/>
                    <a:gd name="connsiteY4" fmla="*/ 5188 h 9929"/>
                    <a:gd name="connsiteX5" fmla="*/ 9693 w 11223"/>
                    <a:gd name="connsiteY5" fmla="*/ 6856 h 9929"/>
                    <a:gd name="connsiteX6" fmla="*/ 6405 w 11223"/>
                    <a:gd name="connsiteY6" fmla="*/ 9929 h 9929"/>
                    <a:gd name="connsiteX7" fmla="*/ 3946 w 11223"/>
                    <a:gd name="connsiteY7" fmla="*/ 7188 h 9929"/>
                    <a:gd name="connsiteX8" fmla="*/ 2562 w 11223"/>
                    <a:gd name="connsiteY8" fmla="*/ 6908 h 9929"/>
                    <a:gd name="connsiteX9" fmla="*/ 0 w 11223"/>
                    <a:gd name="connsiteY9" fmla="*/ 3835 h 9929"/>
                    <a:gd name="connsiteX0" fmla="*/ 0 w 9999"/>
                    <a:gd name="connsiteY0" fmla="*/ 3862 h 10000"/>
                    <a:gd name="connsiteX1" fmla="*/ 2064 w 9999"/>
                    <a:gd name="connsiteY1" fmla="*/ 344 h 10000"/>
                    <a:gd name="connsiteX2" fmla="*/ 5425 w 9999"/>
                    <a:gd name="connsiteY2" fmla="*/ 426 h 10000"/>
                    <a:gd name="connsiteX3" fmla="*/ 8271 w 9999"/>
                    <a:gd name="connsiteY3" fmla="*/ 2919 h 10000"/>
                    <a:gd name="connsiteX4" fmla="*/ 9996 w 9999"/>
                    <a:gd name="connsiteY4" fmla="*/ 5225 h 10000"/>
                    <a:gd name="connsiteX5" fmla="*/ 8637 w 9999"/>
                    <a:gd name="connsiteY5" fmla="*/ 6905 h 10000"/>
                    <a:gd name="connsiteX6" fmla="*/ 5707 w 9999"/>
                    <a:gd name="connsiteY6" fmla="*/ 10000 h 10000"/>
                    <a:gd name="connsiteX7" fmla="*/ 2283 w 9999"/>
                    <a:gd name="connsiteY7" fmla="*/ 6957 h 10000"/>
                    <a:gd name="connsiteX8" fmla="*/ 0 w 9999"/>
                    <a:gd name="connsiteY8" fmla="*/ 3862 h 10000"/>
                    <a:gd name="connsiteX0" fmla="*/ 124 w 10124"/>
                    <a:gd name="connsiteY0" fmla="*/ 3862 h 10000"/>
                    <a:gd name="connsiteX1" fmla="*/ 2188 w 10124"/>
                    <a:gd name="connsiteY1" fmla="*/ 344 h 10000"/>
                    <a:gd name="connsiteX2" fmla="*/ 5550 w 10124"/>
                    <a:gd name="connsiteY2" fmla="*/ 426 h 10000"/>
                    <a:gd name="connsiteX3" fmla="*/ 8396 w 10124"/>
                    <a:gd name="connsiteY3" fmla="*/ 2919 h 10000"/>
                    <a:gd name="connsiteX4" fmla="*/ 10121 w 10124"/>
                    <a:gd name="connsiteY4" fmla="*/ 5225 h 10000"/>
                    <a:gd name="connsiteX5" fmla="*/ 8762 w 10124"/>
                    <a:gd name="connsiteY5" fmla="*/ 6905 h 10000"/>
                    <a:gd name="connsiteX6" fmla="*/ 5832 w 10124"/>
                    <a:gd name="connsiteY6" fmla="*/ 10000 h 10000"/>
                    <a:gd name="connsiteX7" fmla="*/ 124 w 10124"/>
                    <a:gd name="connsiteY7" fmla="*/ 3862 h 10000"/>
                    <a:gd name="connsiteX0" fmla="*/ 43 w 10045"/>
                    <a:gd name="connsiteY0" fmla="*/ 3862 h 6912"/>
                    <a:gd name="connsiteX1" fmla="*/ 2107 w 10045"/>
                    <a:gd name="connsiteY1" fmla="*/ 344 h 6912"/>
                    <a:gd name="connsiteX2" fmla="*/ 5469 w 10045"/>
                    <a:gd name="connsiteY2" fmla="*/ 426 h 6912"/>
                    <a:gd name="connsiteX3" fmla="*/ 8315 w 10045"/>
                    <a:gd name="connsiteY3" fmla="*/ 2919 h 6912"/>
                    <a:gd name="connsiteX4" fmla="*/ 10040 w 10045"/>
                    <a:gd name="connsiteY4" fmla="*/ 5225 h 6912"/>
                    <a:gd name="connsiteX5" fmla="*/ 8681 w 10045"/>
                    <a:gd name="connsiteY5" fmla="*/ 6905 h 6912"/>
                    <a:gd name="connsiteX6" fmla="*/ 3967 w 10045"/>
                    <a:gd name="connsiteY6" fmla="*/ 5885 h 6912"/>
                    <a:gd name="connsiteX7" fmla="*/ 43 w 10045"/>
                    <a:gd name="connsiteY7" fmla="*/ 3862 h 6912"/>
                    <a:gd name="connsiteX0" fmla="*/ 47 w 10004"/>
                    <a:gd name="connsiteY0" fmla="*/ 5106 h 9519"/>
                    <a:gd name="connsiteX1" fmla="*/ 2102 w 10004"/>
                    <a:gd name="connsiteY1" fmla="*/ 17 h 9519"/>
                    <a:gd name="connsiteX2" fmla="*/ 6651 w 10004"/>
                    <a:gd name="connsiteY2" fmla="*/ 3484 h 9519"/>
                    <a:gd name="connsiteX3" fmla="*/ 8282 w 10004"/>
                    <a:gd name="connsiteY3" fmla="*/ 3742 h 9519"/>
                    <a:gd name="connsiteX4" fmla="*/ 9999 w 10004"/>
                    <a:gd name="connsiteY4" fmla="*/ 7078 h 9519"/>
                    <a:gd name="connsiteX5" fmla="*/ 8646 w 10004"/>
                    <a:gd name="connsiteY5" fmla="*/ 9509 h 9519"/>
                    <a:gd name="connsiteX6" fmla="*/ 3953 w 10004"/>
                    <a:gd name="connsiteY6" fmla="*/ 8033 h 9519"/>
                    <a:gd name="connsiteX7" fmla="*/ 47 w 10004"/>
                    <a:gd name="connsiteY7" fmla="*/ 5106 h 9519"/>
                    <a:gd name="connsiteX0" fmla="*/ 43 w 9996"/>
                    <a:gd name="connsiteY0" fmla="*/ 6232 h 10868"/>
                    <a:gd name="connsiteX1" fmla="*/ 2097 w 9996"/>
                    <a:gd name="connsiteY1" fmla="*/ 886 h 10868"/>
                    <a:gd name="connsiteX2" fmla="*/ 5642 w 9996"/>
                    <a:gd name="connsiteY2" fmla="*/ 385 h 10868"/>
                    <a:gd name="connsiteX3" fmla="*/ 8275 w 9996"/>
                    <a:gd name="connsiteY3" fmla="*/ 4799 h 10868"/>
                    <a:gd name="connsiteX4" fmla="*/ 9991 w 9996"/>
                    <a:gd name="connsiteY4" fmla="*/ 8304 h 10868"/>
                    <a:gd name="connsiteX5" fmla="*/ 8639 w 9996"/>
                    <a:gd name="connsiteY5" fmla="*/ 10857 h 10868"/>
                    <a:gd name="connsiteX6" fmla="*/ 3947 w 9996"/>
                    <a:gd name="connsiteY6" fmla="*/ 9307 h 10868"/>
                    <a:gd name="connsiteX7" fmla="*/ 43 w 9996"/>
                    <a:gd name="connsiteY7" fmla="*/ 6232 h 10868"/>
                    <a:gd name="connsiteX0" fmla="*/ 43 w 10004"/>
                    <a:gd name="connsiteY0" fmla="*/ 5543 h 9809"/>
                    <a:gd name="connsiteX1" fmla="*/ 2098 w 10004"/>
                    <a:gd name="connsiteY1" fmla="*/ 624 h 9809"/>
                    <a:gd name="connsiteX2" fmla="*/ 5644 w 10004"/>
                    <a:gd name="connsiteY2" fmla="*/ 163 h 9809"/>
                    <a:gd name="connsiteX3" fmla="*/ 8163 w 10004"/>
                    <a:gd name="connsiteY3" fmla="*/ 1492 h 9809"/>
                    <a:gd name="connsiteX4" fmla="*/ 9995 w 10004"/>
                    <a:gd name="connsiteY4" fmla="*/ 7450 h 9809"/>
                    <a:gd name="connsiteX5" fmla="*/ 8642 w 10004"/>
                    <a:gd name="connsiteY5" fmla="*/ 9799 h 9809"/>
                    <a:gd name="connsiteX6" fmla="*/ 3949 w 10004"/>
                    <a:gd name="connsiteY6" fmla="*/ 8373 h 9809"/>
                    <a:gd name="connsiteX7" fmla="*/ 43 w 10004"/>
                    <a:gd name="connsiteY7" fmla="*/ 5543 h 9809"/>
                    <a:gd name="connsiteX0" fmla="*/ 43 w 8950"/>
                    <a:gd name="connsiteY0" fmla="*/ 5651 h 10081"/>
                    <a:gd name="connsiteX1" fmla="*/ 2097 w 8950"/>
                    <a:gd name="connsiteY1" fmla="*/ 636 h 10081"/>
                    <a:gd name="connsiteX2" fmla="*/ 5642 w 8950"/>
                    <a:gd name="connsiteY2" fmla="*/ 166 h 10081"/>
                    <a:gd name="connsiteX3" fmla="*/ 8160 w 8950"/>
                    <a:gd name="connsiteY3" fmla="*/ 1521 h 10081"/>
                    <a:gd name="connsiteX4" fmla="*/ 8473 w 8950"/>
                    <a:gd name="connsiteY4" fmla="*/ 5322 h 10081"/>
                    <a:gd name="connsiteX5" fmla="*/ 8639 w 8950"/>
                    <a:gd name="connsiteY5" fmla="*/ 9990 h 10081"/>
                    <a:gd name="connsiteX6" fmla="*/ 3947 w 8950"/>
                    <a:gd name="connsiteY6" fmla="*/ 8536 h 10081"/>
                    <a:gd name="connsiteX7" fmla="*/ 43 w 8950"/>
                    <a:gd name="connsiteY7" fmla="*/ 5651 h 10081"/>
                    <a:gd name="connsiteX0" fmla="*/ 48 w 9651"/>
                    <a:gd name="connsiteY0" fmla="*/ 5606 h 8648"/>
                    <a:gd name="connsiteX1" fmla="*/ 2343 w 9651"/>
                    <a:gd name="connsiteY1" fmla="*/ 631 h 8648"/>
                    <a:gd name="connsiteX2" fmla="*/ 6304 w 9651"/>
                    <a:gd name="connsiteY2" fmla="*/ 165 h 8648"/>
                    <a:gd name="connsiteX3" fmla="*/ 9117 w 9651"/>
                    <a:gd name="connsiteY3" fmla="*/ 1509 h 8648"/>
                    <a:gd name="connsiteX4" fmla="*/ 9467 w 9651"/>
                    <a:gd name="connsiteY4" fmla="*/ 5279 h 8648"/>
                    <a:gd name="connsiteX5" fmla="*/ 6997 w 9651"/>
                    <a:gd name="connsiteY5" fmla="*/ 8019 h 8648"/>
                    <a:gd name="connsiteX6" fmla="*/ 4410 w 9651"/>
                    <a:gd name="connsiteY6" fmla="*/ 8467 h 8648"/>
                    <a:gd name="connsiteX7" fmla="*/ 48 w 9651"/>
                    <a:gd name="connsiteY7" fmla="*/ 5606 h 8648"/>
                    <a:gd name="connsiteX0" fmla="*/ 41 w 9991"/>
                    <a:gd name="connsiteY0" fmla="*/ 6482 h 9316"/>
                    <a:gd name="connsiteX1" fmla="*/ 2419 w 9991"/>
                    <a:gd name="connsiteY1" fmla="*/ 730 h 9316"/>
                    <a:gd name="connsiteX2" fmla="*/ 6523 w 9991"/>
                    <a:gd name="connsiteY2" fmla="*/ 191 h 9316"/>
                    <a:gd name="connsiteX3" fmla="*/ 9438 w 9991"/>
                    <a:gd name="connsiteY3" fmla="*/ 1745 h 9316"/>
                    <a:gd name="connsiteX4" fmla="*/ 9800 w 9991"/>
                    <a:gd name="connsiteY4" fmla="*/ 6104 h 9316"/>
                    <a:gd name="connsiteX5" fmla="*/ 7241 w 9991"/>
                    <a:gd name="connsiteY5" fmla="*/ 9273 h 9316"/>
                    <a:gd name="connsiteX6" fmla="*/ 1411 w 9991"/>
                    <a:gd name="connsiteY6" fmla="*/ 7856 h 9316"/>
                    <a:gd name="connsiteX7" fmla="*/ 41 w 9991"/>
                    <a:gd name="connsiteY7" fmla="*/ 6482 h 9316"/>
                    <a:gd name="connsiteX0" fmla="*/ 19 w 10708"/>
                    <a:gd name="connsiteY0" fmla="*/ 7721 h 10038"/>
                    <a:gd name="connsiteX1" fmla="*/ 3129 w 10708"/>
                    <a:gd name="connsiteY1" fmla="*/ 825 h 10038"/>
                    <a:gd name="connsiteX2" fmla="*/ 7237 w 10708"/>
                    <a:gd name="connsiteY2" fmla="*/ 246 h 10038"/>
                    <a:gd name="connsiteX3" fmla="*/ 10155 w 10708"/>
                    <a:gd name="connsiteY3" fmla="*/ 1914 h 10038"/>
                    <a:gd name="connsiteX4" fmla="*/ 10517 w 10708"/>
                    <a:gd name="connsiteY4" fmla="*/ 6593 h 10038"/>
                    <a:gd name="connsiteX5" fmla="*/ 7956 w 10708"/>
                    <a:gd name="connsiteY5" fmla="*/ 9995 h 10038"/>
                    <a:gd name="connsiteX6" fmla="*/ 2120 w 10708"/>
                    <a:gd name="connsiteY6" fmla="*/ 8474 h 10038"/>
                    <a:gd name="connsiteX7" fmla="*/ 19 w 10708"/>
                    <a:gd name="connsiteY7" fmla="*/ 7721 h 10038"/>
                    <a:gd name="connsiteX0" fmla="*/ 359 w 11048"/>
                    <a:gd name="connsiteY0" fmla="*/ 7721 h 10038"/>
                    <a:gd name="connsiteX1" fmla="*/ 3469 w 11048"/>
                    <a:gd name="connsiteY1" fmla="*/ 825 h 10038"/>
                    <a:gd name="connsiteX2" fmla="*/ 7577 w 11048"/>
                    <a:gd name="connsiteY2" fmla="*/ 246 h 10038"/>
                    <a:gd name="connsiteX3" fmla="*/ 10495 w 11048"/>
                    <a:gd name="connsiteY3" fmla="*/ 1914 h 10038"/>
                    <a:gd name="connsiteX4" fmla="*/ 10857 w 11048"/>
                    <a:gd name="connsiteY4" fmla="*/ 6593 h 10038"/>
                    <a:gd name="connsiteX5" fmla="*/ 8296 w 11048"/>
                    <a:gd name="connsiteY5" fmla="*/ 9995 h 10038"/>
                    <a:gd name="connsiteX6" fmla="*/ 2460 w 11048"/>
                    <a:gd name="connsiteY6" fmla="*/ 8474 h 10038"/>
                    <a:gd name="connsiteX7" fmla="*/ 359 w 11048"/>
                    <a:gd name="connsiteY7" fmla="*/ 7721 h 10038"/>
                    <a:gd name="connsiteX0" fmla="*/ 359 w 11048"/>
                    <a:gd name="connsiteY0" fmla="*/ 8392 h 10075"/>
                    <a:gd name="connsiteX1" fmla="*/ 3469 w 11048"/>
                    <a:gd name="connsiteY1" fmla="*/ 864 h 10075"/>
                    <a:gd name="connsiteX2" fmla="*/ 7577 w 11048"/>
                    <a:gd name="connsiteY2" fmla="*/ 285 h 10075"/>
                    <a:gd name="connsiteX3" fmla="*/ 10495 w 11048"/>
                    <a:gd name="connsiteY3" fmla="*/ 1953 h 10075"/>
                    <a:gd name="connsiteX4" fmla="*/ 10857 w 11048"/>
                    <a:gd name="connsiteY4" fmla="*/ 6632 h 10075"/>
                    <a:gd name="connsiteX5" fmla="*/ 8296 w 11048"/>
                    <a:gd name="connsiteY5" fmla="*/ 10034 h 10075"/>
                    <a:gd name="connsiteX6" fmla="*/ 2460 w 11048"/>
                    <a:gd name="connsiteY6" fmla="*/ 8513 h 10075"/>
                    <a:gd name="connsiteX7" fmla="*/ 359 w 11048"/>
                    <a:gd name="connsiteY7" fmla="*/ 8392 h 10075"/>
                    <a:gd name="connsiteX0" fmla="*/ 371 w 11060"/>
                    <a:gd name="connsiteY0" fmla="*/ 8392 h 10075"/>
                    <a:gd name="connsiteX1" fmla="*/ 3481 w 11060"/>
                    <a:gd name="connsiteY1" fmla="*/ 864 h 10075"/>
                    <a:gd name="connsiteX2" fmla="*/ 7589 w 11060"/>
                    <a:gd name="connsiteY2" fmla="*/ 285 h 10075"/>
                    <a:gd name="connsiteX3" fmla="*/ 10507 w 11060"/>
                    <a:gd name="connsiteY3" fmla="*/ 1953 h 10075"/>
                    <a:gd name="connsiteX4" fmla="*/ 10869 w 11060"/>
                    <a:gd name="connsiteY4" fmla="*/ 6632 h 10075"/>
                    <a:gd name="connsiteX5" fmla="*/ 8308 w 11060"/>
                    <a:gd name="connsiteY5" fmla="*/ 10034 h 10075"/>
                    <a:gd name="connsiteX6" fmla="*/ 2472 w 11060"/>
                    <a:gd name="connsiteY6" fmla="*/ 8513 h 10075"/>
                    <a:gd name="connsiteX7" fmla="*/ 371 w 11060"/>
                    <a:gd name="connsiteY7" fmla="*/ 8392 h 10075"/>
                    <a:gd name="connsiteX0" fmla="*/ 54 w 10743"/>
                    <a:gd name="connsiteY0" fmla="*/ 9468 h 11151"/>
                    <a:gd name="connsiteX1" fmla="*/ 4027 w 10743"/>
                    <a:gd name="connsiteY1" fmla="*/ 495 h 11151"/>
                    <a:gd name="connsiteX2" fmla="*/ 7272 w 10743"/>
                    <a:gd name="connsiteY2" fmla="*/ 1361 h 11151"/>
                    <a:gd name="connsiteX3" fmla="*/ 10190 w 10743"/>
                    <a:gd name="connsiteY3" fmla="*/ 3029 h 11151"/>
                    <a:gd name="connsiteX4" fmla="*/ 10552 w 10743"/>
                    <a:gd name="connsiteY4" fmla="*/ 7708 h 11151"/>
                    <a:gd name="connsiteX5" fmla="*/ 7991 w 10743"/>
                    <a:gd name="connsiteY5" fmla="*/ 11110 h 11151"/>
                    <a:gd name="connsiteX6" fmla="*/ 2155 w 10743"/>
                    <a:gd name="connsiteY6" fmla="*/ 9589 h 11151"/>
                    <a:gd name="connsiteX7" fmla="*/ 54 w 10743"/>
                    <a:gd name="connsiteY7" fmla="*/ 9468 h 11151"/>
                    <a:gd name="connsiteX0" fmla="*/ 54 w 10743"/>
                    <a:gd name="connsiteY0" fmla="*/ 9506 h 11189"/>
                    <a:gd name="connsiteX1" fmla="*/ 4027 w 10743"/>
                    <a:gd name="connsiteY1" fmla="*/ 533 h 11189"/>
                    <a:gd name="connsiteX2" fmla="*/ 7272 w 10743"/>
                    <a:gd name="connsiteY2" fmla="*/ 1399 h 11189"/>
                    <a:gd name="connsiteX3" fmla="*/ 10190 w 10743"/>
                    <a:gd name="connsiteY3" fmla="*/ 3067 h 11189"/>
                    <a:gd name="connsiteX4" fmla="*/ 10552 w 10743"/>
                    <a:gd name="connsiteY4" fmla="*/ 7746 h 11189"/>
                    <a:gd name="connsiteX5" fmla="*/ 7991 w 10743"/>
                    <a:gd name="connsiteY5" fmla="*/ 11148 h 11189"/>
                    <a:gd name="connsiteX6" fmla="*/ 2155 w 10743"/>
                    <a:gd name="connsiteY6" fmla="*/ 9627 h 11189"/>
                    <a:gd name="connsiteX7" fmla="*/ 54 w 10743"/>
                    <a:gd name="connsiteY7" fmla="*/ 9506 h 11189"/>
                    <a:gd name="connsiteX0" fmla="*/ 40 w 11293"/>
                    <a:gd name="connsiteY0" fmla="*/ 9082 h 11127"/>
                    <a:gd name="connsiteX1" fmla="*/ 4577 w 11293"/>
                    <a:gd name="connsiteY1" fmla="*/ 470 h 11127"/>
                    <a:gd name="connsiteX2" fmla="*/ 7822 w 11293"/>
                    <a:gd name="connsiteY2" fmla="*/ 1336 h 11127"/>
                    <a:gd name="connsiteX3" fmla="*/ 10740 w 11293"/>
                    <a:gd name="connsiteY3" fmla="*/ 3004 h 11127"/>
                    <a:gd name="connsiteX4" fmla="*/ 11102 w 11293"/>
                    <a:gd name="connsiteY4" fmla="*/ 7683 h 11127"/>
                    <a:gd name="connsiteX5" fmla="*/ 8541 w 11293"/>
                    <a:gd name="connsiteY5" fmla="*/ 11085 h 11127"/>
                    <a:gd name="connsiteX6" fmla="*/ 2705 w 11293"/>
                    <a:gd name="connsiteY6" fmla="*/ 9564 h 11127"/>
                    <a:gd name="connsiteX7" fmla="*/ 40 w 11293"/>
                    <a:gd name="connsiteY7" fmla="*/ 9082 h 11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93" h="11127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66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997" name="Group 327"/>
                <p:cNvGrpSpPr>
                  <a:grpSpLocks/>
                </p:cNvGrpSpPr>
                <p:nvPr/>
              </p:nvGrpSpPr>
              <p:grpSpPr bwMode="auto"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1001" name="Oval 37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02" name="Rectangle 37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03" name="Oval 37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04" name="Freeform 37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05" name="Freeform 37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06" name="Freeform 37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07" name="Freeform 37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1008" name="Straight Connector 380"/>
                  <p:cNvCxnSpPr/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1009" name="Straight Connector 38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998" name="Group 370"/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999" name="Oval 37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00" name="TextBox 372"/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  X</a:t>
                    </a:r>
                  </a:p>
                </p:txBody>
              </p:sp>
            </p:grpSp>
          </p:grpSp>
          <p:cxnSp>
            <p:nvCxnSpPr>
              <p:cNvPr id="995" name="Straight Connector 401"/>
              <p:cNvCxnSpPr/>
              <p:nvPr/>
            </p:nvCxnSpPr>
            <p:spPr bwMode="auto">
              <a:xfrm flipH="1">
                <a:off x="7133690" y="5764030"/>
                <a:ext cx="870024" cy="9999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10" name="Rectangle 4"/>
            <p:cNvSpPr txBox="1">
              <a:spLocks noChangeArrowheads="1"/>
            </p:cNvSpPr>
            <p:nvPr/>
          </p:nvSpPr>
          <p:spPr bwMode="auto">
            <a:xfrm>
              <a:off x="3478500" y="5272352"/>
              <a:ext cx="5389671" cy="1028705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93688" indent="-293688"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1</a:t>
              </a:r>
              <a:r>
                <a:rPr lang="en-US" altLang="zh-CN" sz="2000" dirty="0">
                  <a:solidFill>
                    <a:srgbClr val="000000"/>
                  </a:solidFill>
                  <a:latin typeface="+mj-lt"/>
                  <a:ea typeface="+mn-ea"/>
                </a:rPr>
                <a:t>d: OSPF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内部路由</a:t>
              </a:r>
              <a:r>
                <a:rPr lang="en-US" altLang="zh-CN" sz="2000" dirty="0">
                  <a:solidFill>
                    <a:srgbClr val="000000"/>
                  </a:solidFill>
                  <a:latin typeface="+mj-lt"/>
                  <a:ea typeface="+mn-ea"/>
                </a:rPr>
                <a:t>: 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想要到达</a:t>
              </a:r>
              <a:r>
                <a:rPr lang="en-US" altLang="zh-CN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1</a:t>
              </a:r>
              <a:r>
                <a:rPr lang="en-US" altLang="zh-CN" sz="2000" dirty="0">
                  <a:solidFill>
                    <a:srgbClr val="000000"/>
                  </a:solidFill>
                  <a:latin typeface="+mj-lt"/>
                  <a:ea typeface="+mn-ea"/>
                </a:rPr>
                <a:t>c, 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</a:rPr>
                <a:t>需要通过本地接口</a:t>
              </a:r>
              <a:r>
                <a:rPr lang="en-US" altLang="zh-CN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1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传出</a:t>
              </a:r>
              <a:endParaRPr lang="en-US" altLang="zh-CN" sz="2000" dirty="0">
                <a:solidFill>
                  <a:srgbClr val="000000"/>
                </a:solidFill>
                <a:latin typeface="+mj-lt"/>
                <a:ea typeface="+mn-ea"/>
                <a:cs typeface="Arial"/>
              </a:endParaRPr>
            </a:p>
          </p:txBody>
        </p:sp>
        <p:grpSp>
          <p:nvGrpSpPr>
            <p:cNvPr id="1011" name="Group 12"/>
            <p:cNvGrpSpPr/>
            <p:nvPr/>
          </p:nvGrpSpPr>
          <p:grpSpPr>
            <a:xfrm>
              <a:off x="537654" y="2824254"/>
              <a:ext cx="1694528" cy="3566248"/>
              <a:chOff x="537654" y="2724170"/>
              <a:chExt cx="1694528" cy="3566248"/>
            </a:xfrm>
          </p:grpSpPr>
          <p:sp>
            <p:nvSpPr>
              <p:cNvPr id="1012" name="Freeform 468"/>
              <p:cNvSpPr/>
              <p:nvPr/>
            </p:nvSpPr>
            <p:spPr>
              <a:xfrm rot="10326036" flipH="1">
                <a:off x="726574" y="2724170"/>
                <a:ext cx="991619" cy="164121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06934 w 1167285"/>
                  <a:gd name="connsiteY0" fmla="*/ 967578 h 967578"/>
                  <a:gd name="connsiteX1" fmla="*/ 0 w 1167285"/>
                  <a:gd name="connsiteY1" fmla="*/ 0 h 967578"/>
                  <a:gd name="connsiteX2" fmla="*/ 1005993 w 1167285"/>
                  <a:gd name="connsiteY2" fmla="*/ 46284 h 967578"/>
                  <a:gd name="connsiteX3" fmla="*/ 1167285 w 1167285"/>
                  <a:gd name="connsiteY3" fmla="*/ 895852 h 967578"/>
                  <a:gd name="connsiteX4" fmla="*/ 1006934 w 1167285"/>
                  <a:gd name="connsiteY4" fmla="*/ 967578 h 967578"/>
                  <a:gd name="connsiteX0" fmla="*/ 1006934 w 1167285"/>
                  <a:gd name="connsiteY0" fmla="*/ 1132232 h 1132232"/>
                  <a:gd name="connsiteX1" fmla="*/ 0 w 1167285"/>
                  <a:gd name="connsiteY1" fmla="*/ 164654 h 1132232"/>
                  <a:gd name="connsiteX2" fmla="*/ 991394 w 1167285"/>
                  <a:gd name="connsiteY2" fmla="*/ 130 h 1132232"/>
                  <a:gd name="connsiteX3" fmla="*/ 1167285 w 1167285"/>
                  <a:gd name="connsiteY3" fmla="*/ 1060506 h 1132232"/>
                  <a:gd name="connsiteX4" fmla="*/ 1006934 w 1167285"/>
                  <a:gd name="connsiteY4" fmla="*/ 1132232 h 1132232"/>
                  <a:gd name="connsiteX0" fmla="*/ 986900 w 1167285"/>
                  <a:gd name="connsiteY0" fmla="*/ 1088164 h 1088164"/>
                  <a:gd name="connsiteX1" fmla="*/ 0 w 1167285"/>
                  <a:gd name="connsiteY1" fmla="*/ 164654 h 1088164"/>
                  <a:gd name="connsiteX2" fmla="*/ 991394 w 1167285"/>
                  <a:gd name="connsiteY2" fmla="*/ 130 h 1088164"/>
                  <a:gd name="connsiteX3" fmla="*/ 1167285 w 1167285"/>
                  <a:gd name="connsiteY3" fmla="*/ 1060506 h 1088164"/>
                  <a:gd name="connsiteX4" fmla="*/ 986900 w 1167285"/>
                  <a:gd name="connsiteY4" fmla="*/ 1088164 h 1088164"/>
                  <a:gd name="connsiteX0" fmla="*/ 986900 w 1167285"/>
                  <a:gd name="connsiteY0" fmla="*/ 1088164 h 1088164"/>
                  <a:gd name="connsiteX1" fmla="*/ 0 w 1167285"/>
                  <a:gd name="connsiteY1" fmla="*/ 164654 h 1088164"/>
                  <a:gd name="connsiteX2" fmla="*/ 991394 w 1167285"/>
                  <a:gd name="connsiteY2" fmla="*/ 130 h 1088164"/>
                  <a:gd name="connsiteX3" fmla="*/ 1167285 w 1167285"/>
                  <a:gd name="connsiteY3" fmla="*/ 1060506 h 1088164"/>
                  <a:gd name="connsiteX4" fmla="*/ 986900 w 1167285"/>
                  <a:gd name="connsiteY4" fmla="*/ 1088164 h 1088164"/>
                  <a:gd name="connsiteX0" fmla="*/ 986900 w 1332977"/>
                  <a:gd name="connsiteY0" fmla="*/ 1088164 h 1088164"/>
                  <a:gd name="connsiteX1" fmla="*/ 0 w 1332977"/>
                  <a:gd name="connsiteY1" fmla="*/ 164654 h 1088164"/>
                  <a:gd name="connsiteX2" fmla="*/ 991394 w 1332977"/>
                  <a:gd name="connsiteY2" fmla="*/ 130 h 1088164"/>
                  <a:gd name="connsiteX3" fmla="*/ 1332977 w 1332977"/>
                  <a:gd name="connsiteY3" fmla="*/ 1045574 h 1088164"/>
                  <a:gd name="connsiteX4" fmla="*/ 986900 w 1332977"/>
                  <a:gd name="connsiteY4" fmla="*/ 1088164 h 108816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1029955 w 1332977"/>
                  <a:gd name="connsiteY0" fmla="*/ 1143414 h 1143414"/>
                  <a:gd name="connsiteX1" fmla="*/ 0 w 1332977"/>
                  <a:gd name="connsiteY1" fmla="*/ 164654 h 1143414"/>
                  <a:gd name="connsiteX2" fmla="*/ 991394 w 1332977"/>
                  <a:gd name="connsiteY2" fmla="*/ 130 h 1143414"/>
                  <a:gd name="connsiteX3" fmla="*/ 1332977 w 1332977"/>
                  <a:gd name="connsiteY3" fmla="*/ 1045574 h 1143414"/>
                  <a:gd name="connsiteX4" fmla="*/ 1029955 w 1332977"/>
                  <a:gd name="connsiteY4" fmla="*/ 1143414 h 1143414"/>
                  <a:gd name="connsiteX0" fmla="*/ 302061 w 1332977"/>
                  <a:gd name="connsiteY0" fmla="*/ 1951097 h 1951096"/>
                  <a:gd name="connsiteX1" fmla="*/ 0 w 1332977"/>
                  <a:gd name="connsiteY1" fmla="*/ 164654 h 1951096"/>
                  <a:gd name="connsiteX2" fmla="*/ 991394 w 1332977"/>
                  <a:gd name="connsiteY2" fmla="*/ 130 h 1951096"/>
                  <a:gd name="connsiteX3" fmla="*/ 1332977 w 1332977"/>
                  <a:gd name="connsiteY3" fmla="*/ 1045574 h 1951096"/>
                  <a:gd name="connsiteX4" fmla="*/ 302061 w 1332977"/>
                  <a:gd name="connsiteY4" fmla="*/ 1951097 h 1951096"/>
                  <a:gd name="connsiteX0" fmla="*/ 302061 w 1008228"/>
                  <a:gd name="connsiteY0" fmla="*/ 1951097 h 1951097"/>
                  <a:gd name="connsiteX1" fmla="*/ 0 w 1008228"/>
                  <a:gd name="connsiteY1" fmla="*/ 164654 h 1951097"/>
                  <a:gd name="connsiteX2" fmla="*/ 991394 w 1008228"/>
                  <a:gd name="connsiteY2" fmla="*/ 130 h 1951097"/>
                  <a:gd name="connsiteX3" fmla="*/ 628320 w 1008228"/>
                  <a:gd name="connsiteY3" fmla="*/ 1842100 h 1951097"/>
                  <a:gd name="connsiteX4" fmla="*/ 302061 w 1008228"/>
                  <a:gd name="connsiteY4" fmla="*/ 1951097 h 1951097"/>
                  <a:gd name="connsiteX0" fmla="*/ 302061 w 1020405"/>
                  <a:gd name="connsiteY0" fmla="*/ 1951097 h 1951097"/>
                  <a:gd name="connsiteX1" fmla="*/ 0 w 1020405"/>
                  <a:gd name="connsiteY1" fmla="*/ 164654 h 1951097"/>
                  <a:gd name="connsiteX2" fmla="*/ 991394 w 1020405"/>
                  <a:gd name="connsiteY2" fmla="*/ 130 h 1951097"/>
                  <a:gd name="connsiteX3" fmla="*/ 628320 w 1020405"/>
                  <a:gd name="connsiteY3" fmla="*/ 1842100 h 1951097"/>
                  <a:gd name="connsiteX4" fmla="*/ 302061 w 1020405"/>
                  <a:gd name="connsiteY4" fmla="*/ 1951097 h 1951097"/>
                  <a:gd name="connsiteX0" fmla="*/ 302061 w 991394"/>
                  <a:gd name="connsiteY0" fmla="*/ 1951097 h 1951097"/>
                  <a:gd name="connsiteX1" fmla="*/ 0 w 991394"/>
                  <a:gd name="connsiteY1" fmla="*/ 164654 h 1951097"/>
                  <a:gd name="connsiteX2" fmla="*/ 991394 w 991394"/>
                  <a:gd name="connsiteY2" fmla="*/ 130 h 1951097"/>
                  <a:gd name="connsiteX3" fmla="*/ 628320 w 991394"/>
                  <a:gd name="connsiteY3" fmla="*/ 1842100 h 1951097"/>
                  <a:gd name="connsiteX4" fmla="*/ 302061 w 991394"/>
                  <a:gd name="connsiteY4" fmla="*/ 1951097 h 1951097"/>
                  <a:gd name="connsiteX0" fmla="*/ 271973 w 991394"/>
                  <a:gd name="connsiteY0" fmla="*/ 1956074 h 1956074"/>
                  <a:gd name="connsiteX1" fmla="*/ 0 w 991394"/>
                  <a:gd name="connsiteY1" fmla="*/ 164654 h 1956074"/>
                  <a:gd name="connsiteX2" fmla="*/ 991394 w 991394"/>
                  <a:gd name="connsiteY2" fmla="*/ 130 h 1956074"/>
                  <a:gd name="connsiteX3" fmla="*/ 628320 w 991394"/>
                  <a:gd name="connsiteY3" fmla="*/ 1842100 h 1956074"/>
                  <a:gd name="connsiteX4" fmla="*/ 271973 w 991394"/>
                  <a:gd name="connsiteY4" fmla="*/ 1956074 h 1956074"/>
                  <a:gd name="connsiteX0" fmla="*/ 271973 w 991394"/>
                  <a:gd name="connsiteY0" fmla="*/ 1956074 h 1956074"/>
                  <a:gd name="connsiteX1" fmla="*/ 0 w 991394"/>
                  <a:gd name="connsiteY1" fmla="*/ 164654 h 1956074"/>
                  <a:gd name="connsiteX2" fmla="*/ 991394 w 991394"/>
                  <a:gd name="connsiteY2" fmla="*/ 130 h 1956074"/>
                  <a:gd name="connsiteX3" fmla="*/ 628320 w 991394"/>
                  <a:gd name="connsiteY3" fmla="*/ 1842100 h 1956074"/>
                  <a:gd name="connsiteX4" fmla="*/ 271973 w 991394"/>
                  <a:gd name="connsiteY4" fmla="*/ 1956074 h 1956074"/>
                  <a:gd name="connsiteX0" fmla="*/ 271973 w 991394"/>
                  <a:gd name="connsiteY0" fmla="*/ 1956074 h 1956074"/>
                  <a:gd name="connsiteX1" fmla="*/ 0 w 991394"/>
                  <a:gd name="connsiteY1" fmla="*/ 164654 h 1956074"/>
                  <a:gd name="connsiteX2" fmla="*/ 991394 w 991394"/>
                  <a:gd name="connsiteY2" fmla="*/ 130 h 1956074"/>
                  <a:gd name="connsiteX3" fmla="*/ 628320 w 991394"/>
                  <a:gd name="connsiteY3" fmla="*/ 1842100 h 1956074"/>
                  <a:gd name="connsiteX4" fmla="*/ 271973 w 991394"/>
                  <a:gd name="connsiteY4" fmla="*/ 1956074 h 195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1394" h="1956074">
                    <a:moveTo>
                      <a:pt x="271973" y="1956074"/>
                    </a:moveTo>
                    <a:cubicBezTo>
                      <a:pt x="357744" y="1054071"/>
                      <a:pt x="286439" y="1036036"/>
                      <a:pt x="0" y="164654"/>
                    </a:cubicBezTo>
                    <a:cubicBezTo>
                      <a:pt x="346878" y="170249"/>
                      <a:pt x="644516" y="-5465"/>
                      <a:pt x="991394" y="130"/>
                    </a:cubicBezTo>
                    <a:cubicBezTo>
                      <a:pt x="818067" y="853650"/>
                      <a:pt x="760467" y="804686"/>
                      <a:pt x="628320" y="1842100"/>
                    </a:cubicBezTo>
                    <a:cubicBezTo>
                      <a:pt x="479006" y="1825527"/>
                      <a:pt x="436285" y="1872332"/>
                      <a:pt x="271973" y="19560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grpSp>
            <p:nvGrpSpPr>
              <p:cNvPr id="1013" name="Group 11"/>
              <p:cNvGrpSpPr/>
              <p:nvPr/>
            </p:nvGrpSpPr>
            <p:grpSpPr>
              <a:xfrm>
                <a:off x="537654" y="4169528"/>
                <a:ext cx="1694528" cy="2120890"/>
                <a:chOff x="537654" y="4169528"/>
                <a:chExt cx="1694528" cy="2120890"/>
              </a:xfrm>
            </p:grpSpPr>
            <p:sp>
              <p:nvSpPr>
                <p:cNvPr id="1014" name="Rectangle 480"/>
                <p:cNvSpPr/>
                <p:nvPr/>
              </p:nvSpPr>
              <p:spPr bwMode="auto">
                <a:xfrm rot="10800000">
                  <a:off x="809301" y="4261100"/>
                  <a:ext cx="1027112" cy="99448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grpSp>
              <p:nvGrpSpPr>
                <p:cNvPr id="1015" name="Group 104"/>
                <p:cNvGrpSpPr>
                  <a:grpSpLocks/>
                </p:cNvGrpSpPr>
                <p:nvPr/>
              </p:nvGrpSpPr>
              <p:grpSpPr bwMode="auto">
                <a:xfrm>
                  <a:off x="812771" y="5933069"/>
                  <a:ext cx="1034710" cy="357349"/>
                  <a:chOff x="4128636" y="3606589"/>
                  <a:chExt cx="568145" cy="338667"/>
                </a:xfrm>
              </p:grpSpPr>
              <p:sp>
                <p:nvSpPr>
                  <p:cNvPr id="1038" name="Oval 495"/>
                  <p:cNvSpPr/>
                  <p:nvPr/>
                </p:nvSpPr>
                <p:spPr>
                  <a:xfrm>
                    <a:off x="4128649" y="3720080"/>
                    <a:ext cx="568332" cy="225176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39" name="Rectangle 496"/>
                  <p:cNvSpPr/>
                  <p:nvPr/>
                </p:nvSpPr>
                <p:spPr>
                  <a:xfrm>
                    <a:off x="4128649" y="3720080"/>
                    <a:ext cx="568332" cy="111898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40" name="Oval 497"/>
                  <p:cNvSpPr/>
                  <p:nvPr/>
                </p:nvSpPr>
                <p:spPr>
                  <a:xfrm>
                    <a:off x="4128649" y="3606801"/>
                    <a:ext cx="568332" cy="225176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1041" name="Straight Connector 498"/>
                  <p:cNvCxnSpPr/>
                  <p:nvPr/>
                </p:nvCxnSpPr>
                <p:spPr>
                  <a:xfrm>
                    <a:off x="4696981" y="3720080"/>
                    <a:ext cx="0" cy="11189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042" name="Straight Connector 499"/>
                  <p:cNvCxnSpPr/>
                  <p:nvPr/>
                </p:nvCxnSpPr>
                <p:spPr>
                  <a:xfrm>
                    <a:off x="4128649" y="3720080"/>
                    <a:ext cx="0" cy="11189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016" name="Rectangle 482"/>
                <p:cNvSpPr/>
                <p:nvPr/>
              </p:nvSpPr>
              <p:spPr bwMode="auto">
                <a:xfrm>
                  <a:off x="817079" y="5203658"/>
                  <a:ext cx="1027112" cy="86051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  <a:alpha val="62000"/>
                      </a:srgbClr>
                    </a:gs>
                    <a:gs pos="5400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1017" name="Straight Connector 483"/>
                <p:cNvCxnSpPr/>
                <p:nvPr/>
              </p:nvCxnSpPr>
              <p:spPr bwMode="auto">
                <a:xfrm>
                  <a:off x="801363" y="4466995"/>
                  <a:ext cx="11432" cy="164486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1018" name="Straight Connector 484"/>
                <p:cNvCxnSpPr/>
                <p:nvPr/>
              </p:nvCxnSpPr>
              <p:spPr bwMode="auto">
                <a:xfrm>
                  <a:off x="1842763" y="4466995"/>
                  <a:ext cx="5083" cy="164486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1019" name="Group 9"/>
                <p:cNvGrpSpPr>
                  <a:grpSpLocks/>
                </p:cNvGrpSpPr>
                <p:nvPr/>
              </p:nvGrpSpPr>
              <p:grpSpPr bwMode="auto">
                <a:xfrm>
                  <a:off x="777993" y="4169528"/>
                  <a:ext cx="1079500" cy="395024"/>
                  <a:chOff x="2183302" y="1574638"/>
                  <a:chExt cx="1200154" cy="430181"/>
                </a:xfrm>
              </p:grpSpPr>
              <p:sp>
                <p:nvSpPr>
                  <p:cNvPr id="1029" name="Oval 486"/>
                  <p:cNvSpPr/>
                  <p:nvPr/>
                </p:nvSpPr>
                <p:spPr bwMode="auto">
                  <a:xfrm flipV="1">
                    <a:off x="2186832" y="1690517"/>
                    <a:ext cx="1194859" cy="31430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30" name="Rectangle 487"/>
                  <p:cNvSpPr/>
                  <p:nvPr/>
                </p:nvSpPr>
                <p:spPr bwMode="auto">
                  <a:xfrm>
                    <a:off x="2183302" y="1734964"/>
                    <a:ext cx="1198389" cy="112704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31" name="Oval 488"/>
                  <p:cNvSpPr/>
                  <p:nvPr/>
                </p:nvSpPr>
                <p:spPr bwMode="auto">
                  <a:xfrm flipV="1">
                    <a:off x="2183302" y="1574638"/>
                    <a:ext cx="1196624" cy="314302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32" name="Freeform 489"/>
                  <p:cNvSpPr/>
                  <p:nvPr/>
                </p:nvSpPr>
                <p:spPr bwMode="auto">
                  <a:xfrm>
                    <a:off x="2490400" y="1671469"/>
                    <a:ext cx="582428" cy="15715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33" name="Freeform 490"/>
                  <p:cNvSpPr/>
                  <p:nvPr/>
                </p:nvSpPr>
                <p:spPr bwMode="auto">
                  <a:xfrm>
                    <a:off x="2430393" y="1630197"/>
                    <a:ext cx="702443" cy="109529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34" name="Freeform 491"/>
                  <p:cNvSpPr/>
                  <p:nvPr/>
                </p:nvSpPr>
                <p:spPr bwMode="auto">
                  <a:xfrm>
                    <a:off x="2892805" y="1723852"/>
                    <a:ext cx="257680" cy="952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1035" name="Freeform 492"/>
                  <p:cNvSpPr/>
                  <p:nvPr/>
                </p:nvSpPr>
                <p:spPr bwMode="auto">
                  <a:xfrm>
                    <a:off x="2418037" y="1725440"/>
                    <a:ext cx="254150" cy="95243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1036" name="Straight Connector 493"/>
                  <p:cNvCxnSpPr/>
                  <p:nvPr/>
                </p:nvCxnSpPr>
                <p:spPr bwMode="auto">
                  <a:xfrm flipH="1" flipV="1">
                    <a:off x="2183302" y="1731787"/>
                    <a:ext cx="3530" cy="12222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1037" name="Straight Connector 494"/>
                  <p:cNvCxnSpPr/>
                  <p:nvPr/>
                </p:nvCxnSpPr>
                <p:spPr bwMode="auto">
                  <a:xfrm flipH="1" flipV="1">
                    <a:off x="3379926" y="1728615"/>
                    <a:ext cx="3530" cy="12222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sp>
              <p:nvSpPr>
                <p:cNvPr id="1020" name="Rectangle 471"/>
                <p:cNvSpPr/>
                <p:nvPr/>
              </p:nvSpPr>
              <p:spPr bwMode="auto">
                <a:xfrm>
                  <a:off x="546153" y="4588083"/>
                  <a:ext cx="1670709" cy="1303807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1021" name="TextBox 472"/>
                <p:cNvSpPr txBox="1"/>
                <p:nvPr/>
              </p:nvSpPr>
              <p:spPr>
                <a:xfrm>
                  <a:off x="540390" y="4583226"/>
                  <a:ext cx="620971" cy="311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dest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22" name="TextBox 473"/>
                <p:cNvSpPr txBox="1"/>
                <p:nvPr/>
              </p:nvSpPr>
              <p:spPr>
                <a:xfrm>
                  <a:off x="1162170" y="4587898"/>
                  <a:ext cx="1070012" cy="311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interface</a:t>
                  </a:r>
                </a:p>
              </p:txBody>
            </p:sp>
            <p:cxnSp>
              <p:nvCxnSpPr>
                <p:cNvPr id="1023" name="Straight Connector 474"/>
                <p:cNvCxnSpPr/>
                <p:nvPr/>
              </p:nvCxnSpPr>
              <p:spPr bwMode="auto">
                <a:xfrm>
                  <a:off x="1154183" y="4593421"/>
                  <a:ext cx="1345" cy="1293547"/>
                </a:xfrm>
                <a:prstGeom prst="line">
                  <a:avLst/>
                </a:prstGeom>
                <a:solidFill>
                  <a:srgbClr val="00CC99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24" name="Straight Connector 475"/>
                <p:cNvCxnSpPr/>
                <p:nvPr/>
              </p:nvCxnSpPr>
              <p:spPr bwMode="auto">
                <a:xfrm flipH="1">
                  <a:off x="537654" y="4911108"/>
                  <a:ext cx="1679208" cy="0"/>
                </a:xfrm>
                <a:prstGeom prst="line">
                  <a:avLst/>
                </a:prstGeom>
                <a:solidFill>
                  <a:srgbClr val="00CC99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25" name="TextBox 476"/>
                <p:cNvSpPr txBox="1"/>
                <p:nvPr/>
              </p:nvSpPr>
              <p:spPr>
                <a:xfrm>
                  <a:off x="597755" y="4905652"/>
                  <a:ext cx="415498" cy="777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…</a:t>
                  </a:r>
                </a:p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endParaRPr>
                </a:p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…</a:t>
                  </a:r>
                </a:p>
              </p:txBody>
            </p:sp>
            <p:sp>
              <p:nvSpPr>
                <p:cNvPr id="1026" name="TextBox 477"/>
                <p:cNvSpPr txBox="1"/>
                <p:nvPr/>
              </p:nvSpPr>
              <p:spPr>
                <a:xfrm>
                  <a:off x="649592" y="5234010"/>
                  <a:ext cx="3386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X</a:t>
                  </a:r>
                </a:p>
              </p:txBody>
            </p:sp>
            <p:sp>
              <p:nvSpPr>
                <p:cNvPr id="1027" name="TextBox 478"/>
                <p:cNvSpPr txBox="1"/>
                <p:nvPr/>
              </p:nvSpPr>
              <p:spPr>
                <a:xfrm>
                  <a:off x="1230781" y="4917583"/>
                  <a:ext cx="415498" cy="777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…</a:t>
                  </a:r>
                </a:p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endParaRPr>
                </a:p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…</a:t>
                  </a:r>
                </a:p>
              </p:txBody>
            </p:sp>
            <p:sp>
              <p:nvSpPr>
                <p:cNvPr id="1028" name="TextBox 479"/>
                <p:cNvSpPr txBox="1"/>
                <p:nvPr/>
              </p:nvSpPr>
              <p:spPr>
                <a:xfrm>
                  <a:off x="1308433" y="5241003"/>
                  <a:ext cx="3130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2</a:t>
                  </a:r>
                </a:p>
              </p:txBody>
            </p:sp>
          </p:grpSp>
        </p:grpSp>
        <p:sp>
          <p:nvSpPr>
            <p:cNvPr id="1043" name="Rectangle 4"/>
            <p:cNvSpPr txBox="1">
              <a:spLocks noChangeArrowheads="1"/>
            </p:cNvSpPr>
            <p:nvPr/>
          </p:nvSpPr>
          <p:spPr bwMode="auto">
            <a:xfrm>
              <a:off x="3487781" y="5862366"/>
              <a:ext cx="4993774" cy="61635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93688" indent="-293688">
                <a:lnSpc>
                  <a:spcPct val="9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1a: OSPF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内部路由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: 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想要到达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1c, 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需要通过本地接口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2</a:t>
              </a:r>
              <a:r>
                <a:rPr lang="zh-CN" altLang="en-US" sz="2000" dirty="0">
                  <a:solidFill>
                    <a:srgbClr val="000000"/>
                  </a:solidFill>
                  <a:latin typeface="+mj-lt"/>
                  <a:ea typeface="+mn-ea"/>
                  <a:cs typeface="Arial"/>
                </a:rPr>
                <a:t>传出</a:t>
              </a:r>
              <a:endParaRPr lang="en-US" sz="2000" dirty="0">
                <a:solidFill>
                  <a:srgbClr val="000000"/>
                </a:solidFill>
                <a:latin typeface="+mj-lt"/>
                <a:ea typeface="+mn-ea"/>
              </a:endParaRPr>
            </a:p>
          </p:txBody>
        </p:sp>
        <p:grpSp>
          <p:nvGrpSpPr>
            <p:cNvPr id="1044" name="Group 267"/>
            <p:cNvGrpSpPr/>
            <p:nvPr/>
          </p:nvGrpSpPr>
          <p:grpSpPr>
            <a:xfrm>
              <a:off x="1149470" y="2345415"/>
              <a:ext cx="474928" cy="686044"/>
              <a:chOff x="1149470" y="2245331"/>
              <a:chExt cx="474928" cy="686044"/>
            </a:xfrm>
          </p:grpSpPr>
          <p:sp>
            <p:nvSpPr>
              <p:cNvPr id="1045" name="TextBox 332"/>
              <p:cNvSpPr txBox="1"/>
              <p:nvPr/>
            </p:nvSpPr>
            <p:spPr>
              <a:xfrm>
                <a:off x="1149470" y="2245331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1</a:t>
                </a:r>
              </a:p>
            </p:txBody>
          </p:sp>
          <p:sp>
            <p:nvSpPr>
              <p:cNvPr id="1046" name="TextBox 334"/>
              <p:cNvSpPr txBox="1"/>
              <p:nvPr/>
            </p:nvSpPr>
            <p:spPr>
              <a:xfrm>
                <a:off x="1339883" y="262359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hangingPunct="0"/>
                <a:r>
                  <a:rPr lang="en-US" sz="1400" dirty="0">
                    <a:solidFill>
                      <a:srgbClr val="000000"/>
                    </a:solidFill>
                    <a:ea typeface="ＭＳ Ｐゴシック" charset="0"/>
                    <a:cs typeface="ＭＳ Ｐゴシック" charset="0"/>
                  </a:rPr>
                  <a:t>2</a:t>
                </a:r>
              </a:p>
            </p:txBody>
          </p:sp>
        </p:grpSp>
        <p:cxnSp>
          <p:nvCxnSpPr>
            <p:cNvPr id="1047" name="Straight Arrow Connector 14"/>
            <p:cNvCxnSpPr/>
            <p:nvPr/>
          </p:nvCxnSpPr>
          <p:spPr bwMode="auto">
            <a:xfrm>
              <a:off x="1144952" y="2848490"/>
              <a:ext cx="315088" cy="241540"/>
            </a:xfrm>
            <a:prstGeom prst="straightConnector1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8" name="Straight Connector 339"/>
            <p:cNvCxnSpPr/>
            <p:nvPr/>
          </p:nvCxnSpPr>
          <p:spPr bwMode="auto">
            <a:xfrm flipH="1">
              <a:off x="3046901" y="2622245"/>
              <a:ext cx="2716814" cy="143913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B70DB-999C-4E50-8F1D-96B89344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38451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42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9750" y="404813"/>
            <a:ext cx="8166100" cy="792162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控制平面：</a:t>
            </a:r>
            <a:r>
              <a:rPr lang="en-US" altLang="zh-CN" dirty="0"/>
              <a:t>SDN</a:t>
            </a:r>
            <a:r>
              <a:rPr lang="zh-CN" altLang="en-US" dirty="0"/>
              <a:t>方法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043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580531" y="1438252"/>
            <a:ext cx="7849120" cy="910904"/>
          </a:xfrm>
        </p:spPr>
        <p:txBody>
          <a:bodyPr>
            <a:normAutofit/>
          </a:bodyPr>
          <a:lstStyle/>
          <a:p>
            <a:pPr marL="381000" indent="-381000" eaLnBrk="1" hangingPunct="1">
              <a:buFontTx/>
              <a:buNone/>
            </a:pPr>
            <a:r>
              <a:rPr lang="zh-CN" altLang="en-US" sz="2400" dirty="0"/>
              <a:t>远程控制器计算和分发转发表以供每台路由器使用，路由</a:t>
            </a:r>
            <a:endParaRPr lang="en-US" altLang="zh-CN" sz="2400" dirty="0"/>
          </a:p>
          <a:p>
            <a:pPr marL="381000" indent="-381000" eaLnBrk="1" hangingPunct="1">
              <a:buFontTx/>
              <a:buNone/>
            </a:pPr>
            <a:r>
              <a:rPr lang="zh-CN" altLang="en-US" sz="2400" dirty="0"/>
              <a:t>选择设备仅执行转发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323528" y="2409316"/>
            <a:ext cx="7965928" cy="3947033"/>
            <a:chOff x="479958" y="2409317"/>
            <a:chExt cx="7587141" cy="3640360"/>
          </a:xfrm>
        </p:grpSpPr>
        <p:grpSp>
          <p:nvGrpSpPr>
            <p:cNvPr id="271" name="Group 24"/>
            <p:cNvGrpSpPr>
              <a:grpSpLocks/>
            </p:cNvGrpSpPr>
            <p:nvPr/>
          </p:nvGrpSpPr>
          <p:grpSpPr bwMode="auto">
            <a:xfrm>
              <a:off x="1902238" y="2409317"/>
              <a:ext cx="5152100" cy="1168781"/>
              <a:chOff x="1492879" y="2061336"/>
              <a:chExt cx="6027737" cy="1440135"/>
            </a:xfrm>
          </p:grpSpPr>
          <p:sp>
            <p:nvSpPr>
              <p:cNvPr id="536" name="Rectangle 387"/>
              <p:cNvSpPr/>
              <p:nvPr/>
            </p:nvSpPr>
            <p:spPr bwMode="auto">
              <a:xfrm>
                <a:off x="1929442" y="2064512"/>
                <a:ext cx="5043486" cy="10177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7" name="Freeform 395"/>
              <p:cNvSpPr/>
              <p:nvPr/>
            </p:nvSpPr>
            <p:spPr bwMode="auto">
              <a:xfrm>
                <a:off x="1740529" y="2067687"/>
                <a:ext cx="198438" cy="138615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8" name="Freeform 397"/>
              <p:cNvSpPr/>
              <p:nvPr/>
            </p:nvSpPr>
            <p:spPr bwMode="auto">
              <a:xfrm flipH="1">
                <a:off x="6969753" y="2061336"/>
                <a:ext cx="219075" cy="1370272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539" name="Group 950"/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573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8 w 354"/>
                    <a:gd name="T3" fmla="*/ 16 h 2742"/>
                    <a:gd name="T4" fmla="*/ 8 w 354"/>
                    <a:gd name="T5" fmla="*/ 119 h 2742"/>
                    <a:gd name="T6" fmla="*/ 0 w 354"/>
                    <a:gd name="T7" fmla="*/ 124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74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75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 w 211"/>
                    <a:gd name="T3" fmla="*/ 11 h 2537"/>
                    <a:gd name="T4" fmla="*/ 2 w 211"/>
                    <a:gd name="T5" fmla="*/ 11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76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7 w 328"/>
                    <a:gd name="T3" fmla="*/ 7 h 226"/>
                    <a:gd name="T4" fmla="*/ 7 w 328"/>
                    <a:gd name="T5" fmla="*/ 11 h 226"/>
                    <a:gd name="T6" fmla="*/ 0 w 328"/>
                    <a:gd name="T7" fmla="*/ 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77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grpSp>
              <p:nvGrpSpPr>
                <p:cNvPr id="578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3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604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579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grpSp>
              <p:nvGrpSpPr>
                <p:cNvPr id="580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1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602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581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82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grpSp>
              <p:nvGrpSpPr>
                <p:cNvPr id="583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99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600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7 w 328"/>
                    <a:gd name="T3" fmla="*/ 6 h 226"/>
                    <a:gd name="T4" fmla="*/ 7 w 328"/>
                    <a:gd name="T5" fmla="*/ 10 h 226"/>
                    <a:gd name="T6" fmla="*/ 0 w 328"/>
                    <a:gd name="T7" fmla="*/ 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grpSp>
              <p:nvGrpSpPr>
                <p:cNvPr id="585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97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598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87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 w 296"/>
                    <a:gd name="T3" fmla="*/ 6 h 256"/>
                    <a:gd name="T4" fmla="*/ 7 w 296"/>
                    <a:gd name="T5" fmla="*/ 11 h 256"/>
                    <a:gd name="T6" fmla="*/ 0 w 296"/>
                    <a:gd name="T7" fmla="*/ 4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88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7 w 304"/>
                    <a:gd name="T3" fmla="*/ 8 h 288"/>
                    <a:gd name="T4" fmla="*/ 6 w 304"/>
                    <a:gd name="T5" fmla="*/ 13 h 288"/>
                    <a:gd name="T6" fmla="*/ 2 w 304"/>
                    <a:gd name="T7" fmla="*/ 6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89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90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6 h 240"/>
                    <a:gd name="T2" fmla="*/ 2 w 306"/>
                    <a:gd name="T3" fmla="*/ 11 h 240"/>
                    <a:gd name="T4" fmla="*/ 7 w 306"/>
                    <a:gd name="T5" fmla="*/ 6 h 240"/>
                    <a:gd name="T6" fmla="*/ 7 w 306"/>
                    <a:gd name="T7" fmla="*/ 0 h 240"/>
                    <a:gd name="T8" fmla="*/ 0 w 306"/>
                    <a:gd name="T9" fmla="*/ 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91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92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93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94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95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96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540" name="Group 950"/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541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8 w 354"/>
                    <a:gd name="T3" fmla="*/ 16 h 2742"/>
                    <a:gd name="T4" fmla="*/ 8 w 354"/>
                    <a:gd name="T5" fmla="*/ 119 h 2742"/>
                    <a:gd name="T6" fmla="*/ 0 w 354"/>
                    <a:gd name="T7" fmla="*/ 124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42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43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5 w 211"/>
                    <a:gd name="T3" fmla="*/ 11 h 2537"/>
                    <a:gd name="T4" fmla="*/ 2 w 211"/>
                    <a:gd name="T5" fmla="*/ 11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44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7 w 328"/>
                    <a:gd name="T3" fmla="*/ 7 h 226"/>
                    <a:gd name="T4" fmla="*/ 7 w 328"/>
                    <a:gd name="T5" fmla="*/ 11 h 226"/>
                    <a:gd name="T6" fmla="*/ 0 w 328"/>
                    <a:gd name="T7" fmla="*/ 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45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grpSp>
              <p:nvGrpSpPr>
                <p:cNvPr id="546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1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572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547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grpSp>
              <p:nvGrpSpPr>
                <p:cNvPr id="548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69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570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549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50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grpSp>
              <p:nvGrpSpPr>
                <p:cNvPr id="551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67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568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7 w 328"/>
                    <a:gd name="T3" fmla="*/ 6 h 226"/>
                    <a:gd name="T4" fmla="*/ 7 w 328"/>
                    <a:gd name="T5" fmla="*/ 10 h 226"/>
                    <a:gd name="T6" fmla="*/ 0 w 328"/>
                    <a:gd name="T7" fmla="*/ 4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grpSp>
              <p:nvGrpSpPr>
                <p:cNvPr id="553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65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566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55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7 w 296"/>
                    <a:gd name="T3" fmla="*/ 6 h 256"/>
                    <a:gd name="T4" fmla="*/ 7 w 296"/>
                    <a:gd name="T5" fmla="*/ 11 h 256"/>
                    <a:gd name="T6" fmla="*/ 0 w 296"/>
                    <a:gd name="T7" fmla="*/ 4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56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7 w 304"/>
                    <a:gd name="T3" fmla="*/ 8 h 288"/>
                    <a:gd name="T4" fmla="*/ 6 w 304"/>
                    <a:gd name="T5" fmla="*/ 13 h 288"/>
                    <a:gd name="T6" fmla="*/ 2 w 304"/>
                    <a:gd name="T7" fmla="*/ 6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57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58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6 h 240"/>
                    <a:gd name="T2" fmla="*/ 2 w 306"/>
                    <a:gd name="T3" fmla="*/ 11 h 240"/>
                    <a:gd name="T4" fmla="*/ 7 w 306"/>
                    <a:gd name="T5" fmla="*/ 6 h 240"/>
                    <a:gd name="T6" fmla="*/ 7 w 306"/>
                    <a:gd name="T7" fmla="*/ 0 h 240"/>
                    <a:gd name="T8" fmla="*/ 0 w 306"/>
                    <a:gd name="T9" fmla="*/ 6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559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60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61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62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63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564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</p:grpSp>
        <p:cxnSp>
          <p:nvCxnSpPr>
            <p:cNvPr id="272" name="Straight Connector 147"/>
            <p:cNvCxnSpPr/>
            <p:nvPr/>
          </p:nvCxnSpPr>
          <p:spPr>
            <a:xfrm flipV="1">
              <a:off x="3447733" y="5558712"/>
              <a:ext cx="1124859" cy="10695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149"/>
            <p:cNvCxnSpPr/>
            <p:nvPr/>
          </p:nvCxnSpPr>
          <p:spPr>
            <a:xfrm>
              <a:off x="3352751" y="5710770"/>
              <a:ext cx="1930850" cy="24226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152"/>
            <p:cNvCxnSpPr/>
            <p:nvPr/>
          </p:nvCxnSpPr>
          <p:spPr>
            <a:xfrm>
              <a:off x="3363606" y="5795819"/>
              <a:ext cx="610599" cy="224220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156"/>
            <p:cNvCxnSpPr/>
            <p:nvPr/>
          </p:nvCxnSpPr>
          <p:spPr>
            <a:xfrm flipV="1">
              <a:off x="4233370" y="5953031"/>
              <a:ext cx="1066513" cy="6700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158"/>
            <p:cNvCxnSpPr/>
            <p:nvPr/>
          </p:nvCxnSpPr>
          <p:spPr>
            <a:xfrm>
              <a:off x="4797835" y="5585773"/>
              <a:ext cx="903687" cy="10051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160"/>
            <p:cNvCxnSpPr/>
            <p:nvPr/>
          </p:nvCxnSpPr>
          <p:spPr>
            <a:xfrm flipV="1">
              <a:off x="4185880" y="5710770"/>
              <a:ext cx="1530569" cy="24226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162"/>
            <p:cNvCxnSpPr/>
            <p:nvPr/>
          </p:nvCxnSpPr>
          <p:spPr>
            <a:xfrm flipV="1">
              <a:off x="5320237" y="5733965"/>
              <a:ext cx="503405" cy="219066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164"/>
            <p:cNvCxnSpPr/>
            <p:nvPr/>
          </p:nvCxnSpPr>
          <p:spPr>
            <a:xfrm>
              <a:off x="4587518" y="5558712"/>
              <a:ext cx="696083" cy="326021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0" name="Group 48260"/>
            <p:cNvGrpSpPr>
              <a:grpSpLocks/>
            </p:cNvGrpSpPr>
            <p:nvPr/>
          </p:nvGrpSpPr>
          <p:grpSpPr bwMode="auto">
            <a:xfrm>
              <a:off x="1963299" y="3360332"/>
              <a:ext cx="6103800" cy="639055"/>
              <a:chOff x="1526216" y="3192423"/>
              <a:chExt cx="7140563" cy="787273"/>
            </a:xfrm>
          </p:grpSpPr>
          <p:sp>
            <p:nvSpPr>
              <p:cNvPr id="533" name="TextBox 399"/>
              <p:cNvSpPr txBox="1">
                <a:spLocks noChangeArrowheads="1"/>
              </p:cNvSpPr>
              <p:nvPr/>
            </p:nvSpPr>
            <p:spPr bwMode="auto">
              <a:xfrm>
                <a:off x="7610621" y="3628973"/>
                <a:ext cx="1056158" cy="350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数据平面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4" name="TextBox 400"/>
              <p:cNvSpPr txBox="1">
                <a:spLocks noChangeArrowheads="1"/>
              </p:cNvSpPr>
              <p:nvPr/>
            </p:nvSpPr>
            <p:spPr bwMode="auto">
              <a:xfrm>
                <a:off x="7610621" y="3192423"/>
                <a:ext cx="1056158" cy="350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控制平面</a:t>
                </a:r>
                <a:endPara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35" name="Straight Connector 301"/>
              <p:cNvCxnSpPr/>
              <p:nvPr/>
            </p:nvCxnSpPr>
            <p:spPr bwMode="auto">
              <a:xfrm flipV="1">
                <a:off x="1526216" y="3579760"/>
                <a:ext cx="6978041" cy="1111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6"/>
            <p:cNvGrpSpPr>
              <a:grpSpLocks/>
            </p:cNvGrpSpPr>
            <p:nvPr/>
          </p:nvGrpSpPr>
          <p:grpSpPr bwMode="auto">
            <a:xfrm>
              <a:off x="2742152" y="2989197"/>
              <a:ext cx="3671736" cy="260302"/>
              <a:chOff x="2433511" y="2792111"/>
              <a:chExt cx="4296530" cy="320561"/>
            </a:xfrm>
          </p:grpSpPr>
          <p:grpSp>
            <p:nvGrpSpPr>
              <p:cNvPr id="508" name="Group 401"/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529" name="Rectangle 402"/>
                <p:cNvSpPr/>
                <p:nvPr/>
              </p:nvSpPr>
              <p:spPr>
                <a:xfrm>
                  <a:off x="2937534" y="3912203"/>
                  <a:ext cx="424655" cy="3293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530" name="Straight Connector 403"/>
                <p:cNvCxnSpPr/>
                <p:nvPr/>
              </p:nvCxnSpPr>
              <p:spPr>
                <a:xfrm>
                  <a:off x="2931664" y="4004411"/>
                  <a:ext cx="424654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404"/>
                <p:cNvCxnSpPr/>
                <p:nvPr/>
              </p:nvCxnSpPr>
              <p:spPr>
                <a:xfrm>
                  <a:off x="2931664" y="4066980"/>
                  <a:ext cx="424654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405"/>
                <p:cNvCxnSpPr/>
                <p:nvPr/>
              </p:nvCxnSpPr>
              <p:spPr>
                <a:xfrm flipH="1" flipV="1">
                  <a:off x="3148883" y="4004411"/>
                  <a:ext cx="0" cy="237106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Group 406"/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525" name="Rectangle 407"/>
                <p:cNvSpPr/>
                <p:nvPr/>
              </p:nvSpPr>
              <p:spPr>
                <a:xfrm>
                  <a:off x="2936779" y="3912603"/>
                  <a:ext cx="424681" cy="3293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526" name="Straight Connector 408"/>
                <p:cNvCxnSpPr/>
                <p:nvPr/>
              </p:nvCxnSpPr>
              <p:spPr>
                <a:xfrm>
                  <a:off x="2930935" y="4004811"/>
                  <a:ext cx="4246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409"/>
                <p:cNvCxnSpPr/>
                <p:nvPr/>
              </p:nvCxnSpPr>
              <p:spPr>
                <a:xfrm>
                  <a:off x="2930935" y="4067381"/>
                  <a:ext cx="42468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410"/>
                <p:cNvCxnSpPr/>
                <p:nvPr/>
              </p:nvCxnSpPr>
              <p:spPr>
                <a:xfrm flipH="1" flipV="1">
                  <a:off x="3147171" y="4004811"/>
                  <a:ext cx="1949" cy="237106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0" name="Group 411"/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521" name="Rectangle 412"/>
                <p:cNvSpPr/>
                <p:nvPr/>
              </p:nvSpPr>
              <p:spPr>
                <a:xfrm>
                  <a:off x="2936958" y="3912603"/>
                  <a:ext cx="424682" cy="3293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522" name="Straight Connector 413"/>
                <p:cNvCxnSpPr/>
                <p:nvPr/>
              </p:nvCxnSpPr>
              <p:spPr>
                <a:xfrm>
                  <a:off x="2931113" y="4004811"/>
                  <a:ext cx="424682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414"/>
                <p:cNvCxnSpPr/>
                <p:nvPr/>
              </p:nvCxnSpPr>
              <p:spPr>
                <a:xfrm>
                  <a:off x="2931113" y="4067381"/>
                  <a:ext cx="424682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415"/>
                <p:cNvCxnSpPr/>
                <p:nvPr/>
              </p:nvCxnSpPr>
              <p:spPr>
                <a:xfrm flipH="1" flipV="1">
                  <a:off x="3147351" y="4004811"/>
                  <a:ext cx="1947" cy="237106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1" name="Group 416"/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517" name="Rectangle 417"/>
                <p:cNvSpPr/>
                <p:nvPr/>
              </p:nvSpPr>
              <p:spPr>
                <a:xfrm>
                  <a:off x="2937241" y="3912603"/>
                  <a:ext cx="424655" cy="3293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8" name="Straight Connector 418"/>
                <p:cNvCxnSpPr/>
                <p:nvPr/>
              </p:nvCxnSpPr>
              <p:spPr>
                <a:xfrm>
                  <a:off x="2931371" y="4004811"/>
                  <a:ext cx="424654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419"/>
                <p:cNvCxnSpPr/>
                <p:nvPr/>
              </p:nvCxnSpPr>
              <p:spPr>
                <a:xfrm>
                  <a:off x="2931371" y="4067381"/>
                  <a:ext cx="424654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420"/>
                <p:cNvCxnSpPr/>
                <p:nvPr/>
              </p:nvCxnSpPr>
              <p:spPr>
                <a:xfrm flipH="1" flipV="1">
                  <a:off x="3148590" y="4004811"/>
                  <a:ext cx="0" cy="237106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2" name="Group 421"/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513" name="Rectangle 422"/>
                <p:cNvSpPr/>
                <p:nvPr/>
              </p:nvSpPr>
              <p:spPr>
                <a:xfrm>
                  <a:off x="2937432" y="3912603"/>
                  <a:ext cx="424682" cy="32931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4" name="Straight Connector 423"/>
                <p:cNvCxnSpPr/>
                <p:nvPr/>
              </p:nvCxnSpPr>
              <p:spPr>
                <a:xfrm>
                  <a:off x="2931587" y="4004811"/>
                  <a:ext cx="424682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424"/>
                <p:cNvCxnSpPr/>
                <p:nvPr/>
              </p:nvCxnSpPr>
              <p:spPr>
                <a:xfrm>
                  <a:off x="2931587" y="4067381"/>
                  <a:ext cx="424682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425"/>
                <p:cNvCxnSpPr/>
                <p:nvPr/>
              </p:nvCxnSpPr>
              <p:spPr>
                <a:xfrm flipH="1" flipV="1">
                  <a:off x="3147825" y="4004811"/>
                  <a:ext cx="1947" cy="237106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2" name="Group 48259"/>
            <p:cNvGrpSpPr>
              <a:grpSpLocks/>
            </p:cNvGrpSpPr>
            <p:nvPr/>
          </p:nvGrpSpPr>
          <p:grpSpPr bwMode="auto">
            <a:xfrm>
              <a:off x="2245531" y="3780412"/>
              <a:ext cx="4454660" cy="2224164"/>
              <a:chOff x="1856416" y="3709935"/>
              <a:chExt cx="5211763" cy="2739614"/>
            </a:xfrm>
          </p:grpSpPr>
          <p:sp>
            <p:nvSpPr>
              <p:cNvPr id="398" name="Freeform 267"/>
              <p:cNvSpPr/>
              <p:nvPr/>
            </p:nvSpPr>
            <p:spPr>
              <a:xfrm>
                <a:off x="1877053" y="5330529"/>
                <a:ext cx="1281113" cy="758711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9" name="Freeform 271"/>
              <p:cNvSpPr/>
              <p:nvPr/>
            </p:nvSpPr>
            <p:spPr>
              <a:xfrm>
                <a:off x="6202992" y="5428939"/>
                <a:ext cx="865187" cy="553955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Freeform 272"/>
              <p:cNvSpPr/>
              <p:nvPr/>
            </p:nvSpPr>
            <p:spPr>
              <a:xfrm>
                <a:off x="5377492" y="5449574"/>
                <a:ext cx="676275" cy="896802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Freeform 273"/>
              <p:cNvSpPr/>
              <p:nvPr/>
            </p:nvSpPr>
            <p:spPr>
              <a:xfrm>
                <a:off x="4340853" y="5470208"/>
                <a:ext cx="514350" cy="40157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Freeform 274"/>
              <p:cNvSpPr/>
              <p:nvPr/>
            </p:nvSpPr>
            <p:spPr>
              <a:xfrm>
                <a:off x="3561391" y="5433701"/>
                <a:ext cx="573087" cy="101584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95000"/>
                      <a:alpha val="5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</a:gradFill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03" name="Group 28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488" name="Rectangle 495"/>
                <p:cNvSpPr/>
                <p:nvPr/>
              </p:nvSpPr>
              <p:spPr bwMode="auto">
                <a:xfrm rot="10800000">
                  <a:off x="1867528" y="3957548"/>
                  <a:ext cx="1027113" cy="61109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498"/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503" name="Oval 514"/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4" name="Rectangle 515"/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5" name="Oval 516"/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06" name="Straight Connector 517"/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Straight Connector 518"/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0" name="Rectangle 499"/>
                <p:cNvSpPr/>
                <p:nvPr/>
              </p:nvSpPr>
              <p:spPr bwMode="auto">
                <a:xfrm>
                  <a:off x="1877053" y="4705148"/>
                  <a:ext cx="1028700" cy="522210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  <a:alpha val="62000"/>
                      </a:schemeClr>
                    </a:gs>
                    <a:gs pos="54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91" name="Straight Connector 501"/>
                <p:cNvCxnSpPr/>
                <p:nvPr/>
              </p:nvCxnSpPr>
              <p:spPr bwMode="auto">
                <a:xfrm>
                  <a:off x="1861178" y="3981356"/>
                  <a:ext cx="17463" cy="130155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502"/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3" name="Group 504"/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494" name="Oval 505"/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5" name="Rectangle 506"/>
                  <p:cNvSpPr/>
                  <p:nvPr/>
                </p:nvSpPr>
                <p:spPr bwMode="auto">
                  <a:xfrm>
                    <a:off x="2183302" y="1735489"/>
                    <a:ext cx="1198172" cy="112938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6" name="Oval 507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3302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497" name="Freeform 508"/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8" name="Freeform 509"/>
                  <p:cNvSpPr>
                    <a:spLocks/>
                  </p:cNvSpPr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99" name="Freeform 510"/>
                  <p:cNvSpPr>
                    <a:spLocks/>
                  </p:cNvSpPr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500" name="Freeform 511"/>
                  <p:cNvSpPr>
                    <a:spLocks/>
                  </p:cNvSpPr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501" name="Straight Connector 512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3302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02" name="Straight Connector 51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1474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404" name="Group 29"/>
              <p:cNvGrpSpPr>
                <a:grpSpLocks/>
              </p:cNvGrpSpPr>
              <p:nvPr/>
            </p:nvGrpSpPr>
            <p:grpSpPr bwMode="auto"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468" name="Rectangle 548"/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69" name="Straight Connector 549"/>
                <p:cNvCxnSpPr/>
                <p:nvPr/>
              </p:nvCxnSpPr>
              <p:spPr bwMode="auto">
                <a:xfrm flipH="1">
                  <a:off x="4078916" y="4019450"/>
                  <a:ext cx="1587" cy="136504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0" name="Group 552"/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483" name="Oval 561"/>
                  <p:cNvSpPr/>
                  <p:nvPr/>
                </p:nvSpPr>
                <p:spPr>
                  <a:xfrm>
                    <a:off x="4128204" y="3719337"/>
                    <a:ext cx="568606" cy="2255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4" name="Rectangle 562"/>
                  <p:cNvSpPr/>
                  <p:nvPr/>
                </p:nvSpPr>
                <p:spPr>
                  <a:xfrm>
                    <a:off x="4128204" y="3719337"/>
                    <a:ext cx="568606" cy="111537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5" name="Oval 563"/>
                  <p:cNvSpPr/>
                  <p:nvPr/>
                </p:nvSpPr>
                <p:spPr>
                  <a:xfrm>
                    <a:off x="4128204" y="3600527"/>
                    <a:ext cx="568606" cy="2303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86" name="Straight Connector 564"/>
                  <p:cNvCxnSpPr/>
                  <p:nvPr/>
                </p:nvCxnSpPr>
                <p:spPr>
                  <a:xfrm>
                    <a:off x="4696810" y="3719337"/>
                    <a:ext cx="0" cy="11153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565"/>
                  <p:cNvCxnSpPr/>
                  <p:nvPr/>
                </p:nvCxnSpPr>
                <p:spPr>
                  <a:xfrm>
                    <a:off x="4128204" y="3719337"/>
                    <a:ext cx="0" cy="11153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1" name="Rectangle 553"/>
                <p:cNvSpPr/>
                <p:nvPr/>
              </p:nvSpPr>
              <p:spPr bwMode="auto">
                <a:xfrm>
                  <a:off x="3572503" y="4574992"/>
                  <a:ext cx="496888" cy="81267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72" name="Straight Connector 556"/>
                <p:cNvCxnSpPr/>
                <p:nvPr/>
              </p:nvCxnSpPr>
              <p:spPr bwMode="auto">
                <a:xfrm flipH="1">
                  <a:off x="3566153" y="4027387"/>
                  <a:ext cx="3175" cy="145075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3" name="Group 538"/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474" name="Oval 539"/>
                  <p:cNvSpPr/>
                  <p:nvPr/>
                </p:nvSpPr>
                <p:spPr bwMode="auto">
                  <a:xfrm flipV="1">
                    <a:off x="2188659" y="1691189"/>
                    <a:ext cx="1194966" cy="31249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Rectangle 540"/>
                  <p:cNvSpPr/>
                  <p:nvPr/>
                </p:nvSpPr>
                <p:spPr bwMode="auto">
                  <a:xfrm>
                    <a:off x="2184877" y="1736233"/>
                    <a:ext cx="1198749" cy="11261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6" name="Oval 54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4877" y="1564501"/>
                    <a:ext cx="1194966" cy="31249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477" name="Freeform 542"/>
                  <p:cNvSpPr/>
                  <p:nvPr/>
                </p:nvSpPr>
                <p:spPr bwMode="auto">
                  <a:xfrm>
                    <a:off x="2491182" y="1671482"/>
                    <a:ext cx="582357" cy="15484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8" name="Freeform 543"/>
                  <p:cNvSpPr>
                    <a:spLocks/>
                  </p:cNvSpPr>
                  <p:nvPr/>
                </p:nvSpPr>
                <p:spPr bwMode="auto">
                  <a:xfrm>
                    <a:off x="2430678" y="1629252"/>
                    <a:ext cx="703366" cy="109797"/>
                  </a:xfrm>
                  <a:custGeom>
                    <a:avLst/>
                    <a:gdLst>
                      <a:gd name="T0" fmla="*/ 0 w 3723451"/>
                      <a:gd name="T1" fmla="*/ 26862 h 932950"/>
                      <a:gd name="T2" fmla="*/ 123762 w 3723451"/>
                      <a:gd name="T3" fmla="*/ 317 h 932950"/>
                      <a:gd name="T4" fmla="*/ 350560 w 3723451"/>
                      <a:gd name="T5" fmla="*/ 61264 h 932950"/>
                      <a:gd name="T6" fmla="*/ 566927 w 3723451"/>
                      <a:gd name="T7" fmla="*/ 0 h 932950"/>
                      <a:gd name="T8" fmla="*/ 703366 w 3723451"/>
                      <a:gd name="T9" fmla="*/ 24379 h 932950"/>
                      <a:gd name="T10" fmla="*/ 601856 w 3723451"/>
                      <a:gd name="T11" fmla="*/ 54357 h 932950"/>
                      <a:gd name="T12" fmla="*/ 569173 w 3723451"/>
                      <a:gd name="T13" fmla="*/ 46275 h 932950"/>
                      <a:gd name="T14" fmla="*/ 354544 w 3723451"/>
                      <a:gd name="T15" fmla="*/ 109797 h 932950"/>
                      <a:gd name="T16" fmla="*/ 134425 w 3723451"/>
                      <a:gd name="T17" fmla="*/ 48612 h 932950"/>
                      <a:gd name="T18" fmla="*/ 98836 w 3723451"/>
                      <a:gd name="T19" fmla="*/ 55215 h 932950"/>
                      <a:gd name="T20" fmla="*/ 0 w 3723451"/>
                      <a:gd name="T21" fmla="*/ 26862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79" name="Freeform 544"/>
                  <p:cNvSpPr>
                    <a:spLocks/>
                  </p:cNvSpPr>
                  <p:nvPr/>
                </p:nvSpPr>
                <p:spPr bwMode="auto">
                  <a:xfrm>
                    <a:off x="2892025" y="1722158"/>
                    <a:ext cx="260925" cy="95720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60925 w 1366596"/>
                      <a:gd name="T3" fmla="*/ 73965 h 809868"/>
                      <a:gd name="T4" fmla="*/ 165165 w 1366596"/>
                      <a:gd name="T5" fmla="*/ 95720 h 809868"/>
                      <a:gd name="T6" fmla="*/ 878 w 1366596"/>
                      <a:gd name="T7" fmla="*/ 50579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80" name="Freeform 545"/>
                  <p:cNvSpPr>
                    <a:spLocks/>
                  </p:cNvSpPr>
                  <p:nvPr/>
                </p:nvSpPr>
                <p:spPr bwMode="auto">
                  <a:xfrm>
                    <a:off x="2419332" y="1724972"/>
                    <a:ext cx="253364" cy="95720"/>
                  </a:xfrm>
                  <a:custGeom>
                    <a:avLst/>
                    <a:gdLst>
                      <a:gd name="T0" fmla="*/ 249905 w 1348191"/>
                      <a:gd name="T1" fmla="*/ 0 h 791462"/>
                      <a:gd name="T2" fmla="*/ 253364 w 1348191"/>
                      <a:gd name="T3" fmla="*/ 46190 h 791462"/>
                      <a:gd name="T4" fmla="*/ 91661 w 1348191"/>
                      <a:gd name="T5" fmla="*/ 95720 h 791462"/>
                      <a:gd name="T6" fmla="*/ 0 w 1348191"/>
                      <a:gd name="T7" fmla="*/ 74016 h 791462"/>
                      <a:gd name="T8" fmla="*/ 249905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481" name="Straight Connector 54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4877" y="1722158"/>
                    <a:ext cx="3783" cy="12105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82" name="Straight Connector 54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79842" y="1727788"/>
                    <a:ext cx="3783" cy="12105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405" name="Group 30"/>
              <p:cNvGrpSpPr>
                <a:grpSpLocks/>
              </p:cNvGrpSpPr>
              <p:nvPr/>
            </p:nvGrpSpPr>
            <p:grpSpPr bwMode="auto"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448" name="Rectangle 578"/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49" name="Straight Connector 579"/>
                <p:cNvCxnSpPr/>
                <p:nvPr/>
              </p:nvCxnSpPr>
              <p:spPr bwMode="auto">
                <a:xfrm flipH="1">
                  <a:off x="4861553" y="4024212"/>
                  <a:ext cx="1588" cy="136504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0" name="Group 580"/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463" name="Oval 588"/>
                  <p:cNvSpPr/>
                  <p:nvPr/>
                </p:nvSpPr>
                <p:spPr>
                  <a:xfrm>
                    <a:off x="4128204" y="3719336"/>
                    <a:ext cx="568606" cy="225498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4" name="Rectangle 589"/>
                  <p:cNvSpPr/>
                  <p:nvPr/>
                </p:nvSpPr>
                <p:spPr>
                  <a:xfrm>
                    <a:off x="4128204" y="3719336"/>
                    <a:ext cx="568606" cy="111537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5" name="Oval 590"/>
                  <p:cNvSpPr/>
                  <p:nvPr/>
                </p:nvSpPr>
                <p:spPr>
                  <a:xfrm>
                    <a:off x="4128204" y="3600524"/>
                    <a:ext cx="568606" cy="230349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66" name="Straight Connector 591"/>
                  <p:cNvCxnSpPr/>
                  <p:nvPr/>
                </p:nvCxnSpPr>
                <p:spPr>
                  <a:xfrm>
                    <a:off x="4696810" y="3719336"/>
                    <a:ext cx="0" cy="11153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592"/>
                  <p:cNvCxnSpPr/>
                  <p:nvPr/>
                </p:nvCxnSpPr>
                <p:spPr>
                  <a:xfrm>
                    <a:off x="4128204" y="3719336"/>
                    <a:ext cx="0" cy="11153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1" name="Rectangle 581"/>
                <p:cNvSpPr/>
                <p:nvPr/>
              </p:nvSpPr>
              <p:spPr bwMode="auto">
                <a:xfrm>
                  <a:off x="4355141" y="4579754"/>
                  <a:ext cx="496887" cy="81267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52" name="Straight Connector 583"/>
                <p:cNvCxnSpPr/>
                <p:nvPr/>
              </p:nvCxnSpPr>
              <p:spPr bwMode="auto">
                <a:xfrm flipH="1">
                  <a:off x="4348791" y="4032148"/>
                  <a:ext cx="3175" cy="145075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3" name="Group 568"/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454" name="Oval 569"/>
                  <p:cNvSpPr/>
                  <p:nvPr/>
                </p:nvSpPr>
                <p:spPr bwMode="auto">
                  <a:xfrm flipV="1">
                    <a:off x="2188659" y="1691187"/>
                    <a:ext cx="1194966" cy="31249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Rectangle 570"/>
                  <p:cNvSpPr/>
                  <p:nvPr/>
                </p:nvSpPr>
                <p:spPr bwMode="auto">
                  <a:xfrm>
                    <a:off x="2184879" y="1736232"/>
                    <a:ext cx="1198746" cy="11261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6" name="Oval 571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4879" y="1564498"/>
                    <a:ext cx="1194966" cy="312499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457" name="Freeform 572"/>
                  <p:cNvSpPr/>
                  <p:nvPr/>
                </p:nvSpPr>
                <p:spPr bwMode="auto">
                  <a:xfrm>
                    <a:off x="2491182" y="1671479"/>
                    <a:ext cx="582357" cy="15484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8" name="Freeform 573"/>
                  <p:cNvSpPr>
                    <a:spLocks/>
                  </p:cNvSpPr>
                  <p:nvPr/>
                </p:nvSpPr>
                <p:spPr bwMode="auto">
                  <a:xfrm>
                    <a:off x="2430678" y="1629250"/>
                    <a:ext cx="703366" cy="109796"/>
                  </a:xfrm>
                  <a:custGeom>
                    <a:avLst/>
                    <a:gdLst>
                      <a:gd name="T0" fmla="*/ 0 w 3723451"/>
                      <a:gd name="T1" fmla="*/ 26862 h 932950"/>
                      <a:gd name="T2" fmla="*/ 123762 w 3723451"/>
                      <a:gd name="T3" fmla="*/ 317 h 932950"/>
                      <a:gd name="T4" fmla="*/ 350560 w 3723451"/>
                      <a:gd name="T5" fmla="*/ 61263 h 932950"/>
                      <a:gd name="T6" fmla="*/ 566927 w 3723451"/>
                      <a:gd name="T7" fmla="*/ 0 h 932950"/>
                      <a:gd name="T8" fmla="*/ 703366 w 3723451"/>
                      <a:gd name="T9" fmla="*/ 24379 h 932950"/>
                      <a:gd name="T10" fmla="*/ 601856 w 3723451"/>
                      <a:gd name="T11" fmla="*/ 54357 h 932950"/>
                      <a:gd name="T12" fmla="*/ 569173 w 3723451"/>
                      <a:gd name="T13" fmla="*/ 46274 h 932950"/>
                      <a:gd name="T14" fmla="*/ 354544 w 3723451"/>
                      <a:gd name="T15" fmla="*/ 109796 h 932950"/>
                      <a:gd name="T16" fmla="*/ 134425 w 3723451"/>
                      <a:gd name="T17" fmla="*/ 48611 h 932950"/>
                      <a:gd name="T18" fmla="*/ 98836 w 3723451"/>
                      <a:gd name="T19" fmla="*/ 55215 h 932950"/>
                      <a:gd name="T20" fmla="*/ 0 w 3723451"/>
                      <a:gd name="T21" fmla="*/ 26862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59" name="Freeform 574"/>
                  <p:cNvSpPr>
                    <a:spLocks/>
                  </p:cNvSpPr>
                  <p:nvPr/>
                </p:nvSpPr>
                <p:spPr bwMode="auto">
                  <a:xfrm>
                    <a:off x="2892025" y="1722154"/>
                    <a:ext cx="260927" cy="95720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60927 w 1366596"/>
                      <a:gd name="T3" fmla="*/ 73965 h 809868"/>
                      <a:gd name="T4" fmla="*/ 165166 w 1366596"/>
                      <a:gd name="T5" fmla="*/ 95720 h 809868"/>
                      <a:gd name="T6" fmla="*/ 878 w 1366596"/>
                      <a:gd name="T7" fmla="*/ 50579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60" name="Freeform 575"/>
                  <p:cNvSpPr>
                    <a:spLocks/>
                  </p:cNvSpPr>
                  <p:nvPr/>
                </p:nvSpPr>
                <p:spPr bwMode="auto">
                  <a:xfrm>
                    <a:off x="2419334" y="1724970"/>
                    <a:ext cx="253362" cy="95720"/>
                  </a:xfrm>
                  <a:custGeom>
                    <a:avLst/>
                    <a:gdLst>
                      <a:gd name="T0" fmla="*/ 249903 w 1348191"/>
                      <a:gd name="T1" fmla="*/ 0 h 791462"/>
                      <a:gd name="T2" fmla="*/ 253362 w 1348191"/>
                      <a:gd name="T3" fmla="*/ 46190 h 791462"/>
                      <a:gd name="T4" fmla="*/ 91660 w 1348191"/>
                      <a:gd name="T5" fmla="*/ 95720 h 791462"/>
                      <a:gd name="T6" fmla="*/ 0 w 1348191"/>
                      <a:gd name="T7" fmla="*/ 74016 h 791462"/>
                      <a:gd name="T8" fmla="*/ 249903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461" name="Straight Connector 57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4879" y="1722154"/>
                    <a:ext cx="3780" cy="12105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62" name="Straight Connector 577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79845" y="1727785"/>
                    <a:ext cx="3780" cy="12105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406" name="Group 48257"/>
              <p:cNvGrpSpPr>
                <a:grpSpLocks/>
              </p:cNvGrpSpPr>
              <p:nvPr/>
            </p:nvGrpSpPr>
            <p:grpSpPr bwMode="auto"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428" name="Rectangle 605"/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9" name="Straight Connector 606"/>
                <p:cNvCxnSpPr/>
                <p:nvPr/>
              </p:nvCxnSpPr>
              <p:spPr bwMode="auto">
                <a:xfrm flipH="1">
                  <a:off x="6064879" y="4006752"/>
                  <a:ext cx="1588" cy="1365045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0" name="Group 607"/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443" name="Oval 615"/>
                  <p:cNvSpPr/>
                  <p:nvPr/>
                </p:nvSpPr>
                <p:spPr>
                  <a:xfrm>
                    <a:off x="4128205" y="3719341"/>
                    <a:ext cx="568606" cy="2255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4" name="Rectangle 616"/>
                  <p:cNvSpPr/>
                  <p:nvPr/>
                </p:nvSpPr>
                <p:spPr>
                  <a:xfrm>
                    <a:off x="4128205" y="3719341"/>
                    <a:ext cx="568606" cy="111537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5" name="Oval 617"/>
                  <p:cNvSpPr/>
                  <p:nvPr/>
                </p:nvSpPr>
                <p:spPr>
                  <a:xfrm>
                    <a:off x="4128205" y="3600530"/>
                    <a:ext cx="568606" cy="230348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46" name="Straight Connector 618"/>
                  <p:cNvCxnSpPr/>
                  <p:nvPr/>
                </p:nvCxnSpPr>
                <p:spPr>
                  <a:xfrm>
                    <a:off x="4696811" y="3719341"/>
                    <a:ext cx="0" cy="11153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Straight Connector 619"/>
                  <p:cNvCxnSpPr/>
                  <p:nvPr/>
                </p:nvCxnSpPr>
                <p:spPr>
                  <a:xfrm>
                    <a:off x="4128205" y="3719341"/>
                    <a:ext cx="0" cy="111537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1" name="Rectangle 608"/>
                <p:cNvSpPr/>
                <p:nvPr/>
              </p:nvSpPr>
              <p:spPr bwMode="auto">
                <a:xfrm>
                  <a:off x="5558467" y="4562294"/>
                  <a:ext cx="496887" cy="81267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2" name="Straight Connector 610"/>
                <p:cNvCxnSpPr/>
                <p:nvPr/>
              </p:nvCxnSpPr>
              <p:spPr bwMode="auto">
                <a:xfrm flipH="1">
                  <a:off x="5552117" y="4014689"/>
                  <a:ext cx="3175" cy="145075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3" name="Group 595"/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434" name="Oval 596"/>
                  <p:cNvSpPr/>
                  <p:nvPr/>
                </p:nvSpPr>
                <p:spPr bwMode="auto">
                  <a:xfrm flipV="1">
                    <a:off x="2188662" y="1691192"/>
                    <a:ext cx="1194966" cy="312499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5" name="Rectangle 597"/>
                  <p:cNvSpPr/>
                  <p:nvPr/>
                </p:nvSpPr>
                <p:spPr bwMode="auto">
                  <a:xfrm>
                    <a:off x="2184881" y="1736237"/>
                    <a:ext cx="1198746" cy="112612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6" name="Oval 598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4881" y="1564505"/>
                    <a:ext cx="1194966" cy="31249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437" name="Freeform 599"/>
                  <p:cNvSpPr/>
                  <p:nvPr/>
                </p:nvSpPr>
                <p:spPr bwMode="auto">
                  <a:xfrm>
                    <a:off x="2491185" y="1671486"/>
                    <a:ext cx="582357" cy="15484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8" name="Freeform 600"/>
                  <p:cNvSpPr>
                    <a:spLocks/>
                  </p:cNvSpPr>
                  <p:nvPr/>
                </p:nvSpPr>
                <p:spPr bwMode="auto">
                  <a:xfrm>
                    <a:off x="2430680" y="1629256"/>
                    <a:ext cx="703366" cy="109797"/>
                  </a:xfrm>
                  <a:custGeom>
                    <a:avLst/>
                    <a:gdLst>
                      <a:gd name="T0" fmla="*/ 0 w 3723451"/>
                      <a:gd name="T1" fmla="*/ 26862 h 932950"/>
                      <a:gd name="T2" fmla="*/ 123762 w 3723451"/>
                      <a:gd name="T3" fmla="*/ 317 h 932950"/>
                      <a:gd name="T4" fmla="*/ 350560 w 3723451"/>
                      <a:gd name="T5" fmla="*/ 61264 h 932950"/>
                      <a:gd name="T6" fmla="*/ 566927 w 3723451"/>
                      <a:gd name="T7" fmla="*/ 0 h 932950"/>
                      <a:gd name="T8" fmla="*/ 703366 w 3723451"/>
                      <a:gd name="T9" fmla="*/ 24379 h 932950"/>
                      <a:gd name="T10" fmla="*/ 601856 w 3723451"/>
                      <a:gd name="T11" fmla="*/ 54357 h 932950"/>
                      <a:gd name="T12" fmla="*/ 569173 w 3723451"/>
                      <a:gd name="T13" fmla="*/ 46275 h 932950"/>
                      <a:gd name="T14" fmla="*/ 354544 w 3723451"/>
                      <a:gd name="T15" fmla="*/ 109797 h 932950"/>
                      <a:gd name="T16" fmla="*/ 134425 w 3723451"/>
                      <a:gd name="T17" fmla="*/ 48612 h 932950"/>
                      <a:gd name="T18" fmla="*/ 98836 w 3723451"/>
                      <a:gd name="T19" fmla="*/ 55215 h 932950"/>
                      <a:gd name="T20" fmla="*/ 0 w 3723451"/>
                      <a:gd name="T21" fmla="*/ 26862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39" name="Freeform 601"/>
                  <p:cNvSpPr>
                    <a:spLocks/>
                  </p:cNvSpPr>
                  <p:nvPr/>
                </p:nvSpPr>
                <p:spPr bwMode="auto">
                  <a:xfrm>
                    <a:off x="2892028" y="1722161"/>
                    <a:ext cx="260927" cy="95720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60927 w 1366596"/>
                      <a:gd name="T3" fmla="*/ 73965 h 809868"/>
                      <a:gd name="T4" fmla="*/ 165166 w 1366596"/>
                      <a:gd name="T5" fmla="*/ 95720 h 809868"/>
                      <a:gd name="T6" fmla="*/ 878 w 1366596"/>
                      <a:gd name="T7" fmla="*/ 50579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40" name="Freeform 602"/>
                  <p:cNvSpPr>
                    <a:spLocks/>
                  </p:cNvSpPr>
                  <p:nvPr/>
                </p:nvSpPr>
                <p:spPr bwMode="auto">
                  <a:xfrm>
                    <a:off x="2419337" y="1724976"/>
                    <a:ext cx="253362" cy="95720"/>
                  </a:xfrm>
                  <a:custGeom>
                    <a:avLst/>
                    <a:gdLst>
                      <a:gd name="T0" fmla="*/ 249903 w 1348191"/>
                      <a:gd name="T1" fmla="*/ 0 h 791462"/>
                      <a:gd name="T2" fmla="*/ 253362 w 1348191"/>
                      <a:gd name="T3" fmla="*/ 46190 h 791462"/>
                      <a:gd name="T4" fmla="*/ 91660 w 1348191"/>
                      <a:gd name="T5" fmla="*/ 95720 h 791462"/>
                      <a:gd name="T6" fmla="*/ 0 w 1348191"/>
                      <a:gd name="T7" fmla="*/ 74016 h 791462"/>
                      <a:gd name="T8" fmla="*/ 249903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441" name="Straight Connector 603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4881" y="1722161"/>
                    <a:ext cx="3780" cy="12105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42" name="Straight Connector 604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79847" y="1727792"/>
                    <a:ext cx="3780" cy="12105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407" name="Group 48258"/>
              <p:cNvGrpSpPr>
                <a:grpSpLocks/>
              </p:cNvGrpSpPr>
              <p:nvPr/>
            </p:nvGrpSpPr>
            <p:grpSpPr bwMode="auto"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408" name="Rectangle 632"/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>
                  <a:gsLst>
                    <a:gs pos="100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9" name="Straight Connector 633"/>
                <p:cNvCxnSpPr/>
                <p:nvPr/>
              </p:nvCxnSpPr>
              <p:spPr bwMode="auto">
                <a:xfrm flipH="1">
                  <a:off x="7060242" y="3994054"/>
                  <a:ext cx="1587" cy="136663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0" name="Group 634"/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423" name="Oval 642"/>
                  <p:cNvSpPr/>
                  <p:nvPr/>
                </p:nvSpPr>
                <p:spPr>
                  <a:xfrm>
                    <a:off x="4128205" y="3719558"/>
                    <a:ext cx="568606" cy="22528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Rectangle 643"/>
                  <p:cNvSpPr/>
                  <p:nvPr/>
                </p:nvSpPr>
                <p:spPr>
                  <a:xfrm>
                    <a:off x="4128205" y="3719558"/>
                    <a:ext cx="568606" cy="11143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5" name="Oval 644"/>
                  <p:cNvSpPr/>
                  <p:nvPr/>
                </p:nvSpPr>
                <p:spPr>
                  <a:xfrm>
                    <a:off x="4128205" y="3605704"/>
                    <a:ext cx="568606" cy="225286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6" name="Straight Connector 645"/>
                  <p:cNvCxnSpPr/>
                  <p:nvPr/>
                </p:nvCxnSpPr>
                <p:spPr>
                  <a:xfrm>
                    <a:off x="4696811" y="3719558"/>
                    <a:ext cx="0" cy="111431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Connector 646"/>
                  <p:cNvCxnSpPr/>
                  <p:nvPr/>
                </p:nvCxnSpPr>
                <p:spPr>
                  <a:xfrm>
                    <a:off x="4128205" y="3719558"/>
                    <a:ext cx="0" cy="111431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1" name="Rectangle 635"/>
                <p:cNvSpPr/>
                <p:nvPr/>
              </p:nvSpPr>
              <p:spPr bwMode="auto">
                <a:xfrm>
                  <a:off x="6553829" y="4551184"/>
                  <a:ext cx="496888" cy="81267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  <a:alpha val="62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2" name="Straight Connector 637"/>
                <p:cNvCxnSpPr/>
                <p:nvPr/>
              </p:nvCxnSpPr>
              <p:spPr bwMode="auto">
                <a:xfrm flipH="1">
                  <a:off x="6547479" y="4001991"/>
                  <a:ext cx="3175" cy="1452344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3" name="Group 622"/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414" name="Oval 623"/>
                  <p:cNvSpPr/>
                  <p:nvPr/>
                </p:nvSpPr>
                <p:spPr bwMode="auto">
                  <a:xfrm flipV="1">
                    <a:off x="2188662" y="1691075"/>
                    <a:ext cx="1194966" cy="31501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31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bg1"/>
                      </a:gs>
                    </a:gsLst>
                    <a:lin ang="16200000" scaled="0"/>
                    <a:tileRect/>
                  </a:gradFill>
                  <a:ln w="6350" cmpd="sng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Rectangle 624"/>
                  <p:cNvSpPr/>
                  <p:nvPr/>
                </p:nvSpPr>
                <p:spPr bwMode="auto">
                  <a:xfrm>
                    <a:off x="2184879" y="1736077"/>
                    <a:ext cx="1198749" cy="11250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4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62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6" name="Oval 625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4879" y="1564508"/>
                    <a:ext cx="1194966" cy="315014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 charset="0"/>
                      <a:ea typeface="ＭＳ Ｐゴシック" charset="-128"/>
                      <a:cs typeface="+mn-cs"/>
                    </a:endParaRPr>
                  </a:p>
                </p:txBody>
              </p:sp>
              <p:sp>
                <p:nvSpPr>
                  <p:cNvPr id="417" name="Freeform 626"/>
                  <p:cNvSpPr/>
                  <p:nvPr/>
                </p:nvSpPr>
                <p:spPr bwMode="auto">
                  <a:xfrm>
                    <a:off x="2491185" y="1671388"/>
                    <a:ext cx="582357" cy="157507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8" name="Freeform 627"/>
                  <p:cNvSpPr>
                    <a:spLocks/>
                  </p:cNvSpPr>
                  <p:nvPr/>
                </p:nvSpPr>
                <p:spPr bwMode="auto">
                  <a:xfrm>
                    <a:off x="2430680" y="1629198"/>
                    <a:ext cx="703366" cy="112505"/>
                  </a:xfrm>
                  <a:custGeom>
                    <a:avLst/>
                    <a:gdLst>
                      <a:gd name="T0" fmla="*/ 0 w 3723451"/>
                      <a:gd name="T1" fmla="*/ 27524 h 932950"/>
                      <a:gd name="T2" fmla="*/ 123762 w 3723451"/>
                      <a:gd name="T3" fmla="*/ 324 h 932950"/>
                      <a:gd name="T4" fmla="*/ 350560 w 3723451"/>
                      <a:gd name="T5" fmla="*/ 62775 h 932950"/>
                      <a:gd name="T6" fmla="*/ 566927 w 3723451"/>
                      <a:gd name="T7" fmla="*/ 0 h 932950"/>
                      <a:gd name="T8" fmla="*/ 703366 w 3723451"/>
                      <a:gd name="T9" fmla="*/ 24980 h 932950"/>
                      <a:gd name="T10" fmla="*/ 601856 w 3723451"/>
                      <a:gd name="T11" fmla="*/ 55698 h 932950"/>
                      <a:gd name="T12" fmla="*/ 569173 w 3723451"/>
                      <a:gd name="T13" fmla="*/ 47416 h 932950"/>
                      <a:gd name="T14" fmla="*/ 354544 w 3723451"/>
                      <a:gd name="T15" fmla="*/ 112505 h 932950"/>
                      <a:gd name="T16" fmla="*/ 134425 w 3723451"/>
                      <a:gd name="T17" fmla="*/ 49811 h 932950"/>
                      <a:gd name="T18" fmla="*/ 98836 w 3723451"/>
                      <a:gd name="T19" fmla="*/ 56577 h 932950"/>
                      <a:gd name="T20" fmla="*/ 0 w 3723451"/>
                      <a:gd name="T21" fmla="*/ 27524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19" name="Freeform 628"/>
                  <p:cNvSpPr>
                    <a:spLocks/>
                  </p:cNvSpPr>
                  <p:nvPr/>
                </p:nvSpPr>
                <p:spPr bwMode="auto">
                  <a:xfrm>
                    <a:off x="2892028" y="1724827"/>
                    <a:ext cx="260925" cy="95629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60925 w 1366596"/>
                      <a:gd name="T3" fmla="*/ 73895 h 809868"/>
                      <a:gd name="T4" fmla="*/ 165165 w 1366596"/>
                      <a:gd name="T5" fmla="*/ 95629 h 809868"/>
                      <a:gd name="T6" fmla="*/ 878 w 1366596"/>
                      <a:gd name="T7" fmla="*/ 50531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sp>
                <p:nvSpPr>
                  <p:cNvPr id="420" name="Freeform 629"/>
                  <p:cNvSpPr>
                    <a:spLocks/>
                  </p:cNvSpPr>
                  <p:nvPr/>
                </p:nvSpPr>
                <p:spPr bwMode="auto">
                  <a:xfrm>
                    <a:off x="2419334" y="1727640"/>
                    <a:ext cx="253364" cy="92816"/>
                  </a:xfrm>
                  <a:custGeom>
                    <a:avLst/>
                    <a:gdLst>
                      <a:gd name="T0" fmla="*/ 249905 w 1348191"/>
                      <a:gd name="T1" fmla="*/ 0 h 791462"/>
                      <a:gd name="T2" fmla="*/ 253364 w 1348191"/>
                      <a:gd name="T3" fmla="*/ 44789 h 791462"/>
                      <a:gd name="T4" fmla="*/ 91661 w 1348191"/>
                      <a:gd name="T5" fmla="*/ 92816 h 791462"/>
                      <a:gd name="T6" fmla="*/ 0 w 1348191"/>
                      <a:gd name="T7" fmla="*/ 71770 h 791462"/>
                      <a:gd name="T8" fmla="*/ 249905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  <p:cxnSp>
                <p:nvCxnSpPr>
                  <p:cNvPr id="421" name="Straight Connector 63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2184879" y="1722015"/>
                    <a:ext cx="3783" cy="120942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22" name="Straight Connector 631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79845" y="1730452"/>
                    <a:ext cx="3783" cy="120944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00000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</p:grpSp>
        <p:grpSp>
          <p:nvGrpSpPr>
            <p:cNvPr id="283" name="Group 27"/>
            <p:cNvGrpSpPr>
              <a:grpSpLocks/>
            </p:cNvGrpSpPr>
            <p:nvPr/>
          </p:nvGrpSpPr>
          <p:grpSpPr bwMode="auto">
            <a:xfrm>
              <a:off x="2694660" y="2779151"/>
              <a:ext cx="3774860" cy="1878813"/>
              <a:chOff x="2381956" y="2435173"/>
              <a:chExt cx="4415330" cy="2315048"/>
            </a:xfrm>
          </p:grpSpPr>
          <p:sp>
            <p:nvSpPr>
              <p:cNvPr id="393" name="Freeform 390"/>
              <p:cNvSpPr/>
              <p:nvPr/>
            </p:nvSpPr>
            <p:spPr>
              <a:xfrm>
                <a:off x="2381956" y="2439937"/>
                <a:ext cx="296789" cy="1743431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Freeform 391"/>
              <p:cNvSpPr/>
              <p:nvPr/>
            </p:nvSpPr>
            <p:spPr>
              <a:xfrm flipH="1">
                <a:off x="6411620" y="2435173"/>
                <a:ext cx="385666" cy="2300758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5" name="Straight Arrow Connector 392"/>
              <p:cNvCxnSpPr/>
              <p:nvPr/>
            </p:nvCxnSpPr>
            <p:spPr>
              <a:xfrm flipV="1">
                <a:off x="5791061" y="2687638"/>
                <a:ext cx="7936" cy="206258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3"/>
              <p:cNvCxnSpPr/>
              <p:nvPr/>
            </p:nvCxnSpPr>
            <p:spPr>
              <a:xfrm flipV="1">
                <a:off x="4599144" y="2708279"/>
                <a:ext cx="17458" cy="2037179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Arrow Connector 394"/>
              <p:cNvCxnSpPr/>
              <p:nvPr/>
            </p:nvCxnSpPr>
            <p:spPr>
              <a:xfrm flipH="1" flipV="1">
                <a:off x="3807178" y="2762265"/>
                <a:ext cx="9523" cy="1983193"/>
              </a:xfrm>
              <a:prstGeom prst="straightConnector1">
                <a:avLst/>
              </a:prstGeom>
              <a:ln w="31750">
                <a:solidFill>
                  <a:srgbClr val="CC0000"/>
                </a:solidFill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3"/>
            <p:cNvGrpSpPr>
              <a:grpSpLocks/>
            </p:cNvGrpSpPr>
            <p:nvPr/>
          </p:nvGrpSpPr>
          <p:grpSpPr bwMode="auto">
            <a:xfrm>
              <a:off x="2416499" y="4574204"/>
              <a:ext cx="4237558" cy="563128"/>
              <a:chOff x="2055070" y="4690247"/>
              <a:chExt cx="4956877" cy="694339"/>
            </a:xfrm>
          </p:grpSpPr>
          <p:grpSp>
            <p:nvGrpSpPr>
              <p:cNvPr id="368" name="Group 554"/>
              <p:cNvGrpSpPr>
                <a:grpSpLocks/>
              </p:cNvGrpSpPr>
              <p:nvPr/>
            </p:nvGrpSpPr>
            <p:grpSpPr bwMode="auto">
              <a:xfrm>
                <a:off x="3605320" y="5055434"/>
                <a:ext cx="430131" cy="329152"/>
                <a:chOff x="2931664" y="3912603"/>
                <a:chExt cx="430450" cy="329314"/>
              </a:xfrm>
            </p:grpSpPr>
            <p:sp>
              <p:nvSpPr>
                <p:cNvPr id="389" name="Rectangle 557"/>
                <p:cNvSpPr/>
                <p:nvPr/>
              </p:nvSpPr>
              <p:spPr>
                <a:xfrm>
                  <a:off x="2936890" y="3912858"/>
                  <a:ext cx="425689" cy="3290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0" name="Straight Connector 558"/>
                <p:cNvCxnSpPr/>
                <p:nvPr/>
              </p:nvCxnSpPr>
              <p:spPr>
                <a:xfrm>
                  <a:off x="2932124" y="4005058"/>
                  <a:ext cx="425689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559"/>
                <p:cNvCxnSpPr/>
                <p:nvPr/>
              </p:nvCxnSpPr>
              <p:spPr>
                <a:xfrm>
                  <a:off x="2932124" y="4068645"/>
                  <a:ext cx="425689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560"/>
                <p:cNvCxnSpPr/>
                <p:nvPr/>
              </p:nvCxnSpPr>
              <p:spPr>
                <a:xfrm flipH="1" flipV="1">
                  <a:off x="3148146" y="4005058"/>
                  <a:ext cx="1589" cy="236859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9" name="Group 582"/>
              <p:cNvGrpSpPr>
                <a:grpSpLocks/>
              </p:cNvGrpSpPr>
              <p:nvPr/>
            </p:nvGrpSpPr>
            <p:grpSpPr bwMode="auto">
              <a:xfrm>
                <a:off x="4387957" y="5055368"/>
                <a:ext cx="430131" cy="329152"/>
                <a:chOff x="2931664" y="3912603"/>
                <a:chExt cx="430450" cy="329314"/>
              </a:xfrm>
            </p:grpSpPr>
            <p:sp>
              <p:nvSpPr>
                <p:cNvPr id="385" name="Rectangle 584"/>
                <p:cNvSpPr/>
                <p:nvPr/>
              </p:nvSpPr>
              <p:spPr>
                <a:xfrm>
                  <a:off x="2936750" y="3912924"/>
                  <a:ext cx="425689" cy="3290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6" name="Straight Connector 585"/>
                <p:cNvCxnSpPr/>
                <p:nvPr/>
              </p:nvCxnSpPr>
              <p:spPr>
                <a:xfrm>
                  <a:off x="2931985" y="4005125"/>
                  <a:ext cx="425689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586"/>
                <p:cNvCxnSpPr/>
                <p:nvPr/>
              </p:nvCxnSpPr>
              <p:spPr>
                <a:xfrm>
                  <a:off x="2931985" y="4068711"/>
                  <a:ext cx="425689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587"/>
                <p:cNvCxnSpPr/>
                <p:nvPr/>
              </p:nvCxnSpPr>
              <p:spPr>
                <a:xfrm flipH="1" flipV="1">
                  <a:off x="3148007" y="4005125"/>
                  <a:ext cx="1588" cy="236859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0" name="Group 609"/>
              <p:cNvGrpSpPr>
                <a:grpSpLocks/>
              </p:cNvGrpSpPr>
              <p:nvPr/>
            </p:nvGrpSpPr>
            <p:grpSpPr bwMode="auto">
              <a:xfrm>
                <a:off x="5591804" y="5053093"/>
                <a:ext cx="430212" cy="328614"/>
                <a:chOff x="2932186" y="3913304"/>
                <a:chExt cx="430531" cy="328775"/>
              </a:xfrm>
            </p:grpSpPr>
            <p:sp>
              <p:nvSpPr>
                <p:cNvPr id="381" name="Rectangle 611"/>
                <p:cNvSpPr/>
                <p:nvPr/>
              </p:nvSpPr>
              <p:spPr>
                <a:xfrm>
                  <a:off x="2936535" y="3912722"/>
                  <a:ext cx="425689" cy="32905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2" name="Straight Connector 612"/>
                <p:cNvCxnSpPr/>
                <p:nvPr/>
              </p:nvCxnSpPr>
              <p:spPr>
                <a:xfrm>
                  <a:off x="2931771" y="4004922"/>
                  <a:ext cx="425689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613"/>
                <p:cNvCxnSpPr/>
                <p:nvPr/>
              </p:nvCxnSpPr>
              <p:spPr>
                <a:xfrm>
                  <a:off x="2931771" y="4068509"/>
                  <a:ext cx="425689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614"/>
                <p:cNvCxnSpPr/>
                <p:nvPr/>
              </p:nvCxnSpPr>
              <p:spPr>
                <a:xfrm flipH="1" flipV="1">
                  <a:off x="3147792" y="4004922"/>
                  <a:ext cx="1588" cy="236858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636"/>
              <p:cNvGrpSpPr>
                <a:grpSpLocks/>
              </p:cNvGrpSpPr>
              <p:nvPr/>
            </p:nvGrpSpPr>
            <p:grpSpPr bwMode="auto">
              <a:xfrm>
                <a:off x="6581816" y="5045656"/>
                <a:ext cx="430131" cy="329465"/>
                <a:chOff x="2931664" y="3912603"/>
                <a:chExt cx="430450" cy="329314"/>
              </a:xfrm>
            </p:grpSpPr>
            <p:sp>
              <p:nvSpPr>
                <p:cNvPr id="377" name="Rectangle 638"/>
                <p:cNvSpPr/>
                <p:nvPr/>
              </p:nvSpPr>
              <p:spPr>
                <a:xfrm>
                  <a:off x="2936425" y="3913102"/>
                  <a:ext cx="425689" cy="3287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639"/>
                <p:cNvCxnSpPr/>
                <p:nvPr/>
              </p:nvCxnSpPr>
              <p:spPr>
                <a:xfrm>
                  <a:off x="2931660" y="4005215"/>
                  <a:ext cx="425689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640"/>
                <p:cNvCxnSpPr/>
                <p:nvPr/>
              </p:nvCxnSpPr>
              <p:spPr>
                <a:xfrm>
                  <a:off x="2931660" y="4067152"/>
                  <a:ext cx="425689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641"/>
                <p:cNvCxnSpPr/>
                <p:nvPr/>
              </p:nvCxnSpPr>
              <p:spPr>
                <a:xfrm flipH="1" flipV="1">
                  <a:off x="3147681" y="4005215"/>
                  <a:ext cx="1588" cy="23663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2" name="Group 554"/>
              <p:cNvGrpSpPr>
                <a:grpSpLocks/>
              </p:cNvGrpSpPr>
              <p:nvPr/>
            </p:nvGrpSpPr>
            <p:grpSpPr bwMode="auto">
              <a:xfrm>
                <a:off x="2055070" y="4690247"/>
                <a:ext cx="675320" cy="521222"/>
                <a:chOff x="2931664" y="3912603"/>
                <a:chExt cx="430450" cy="329314"/>
              </a:xfrm>
            </p:grpSpPr>
            <p:sp>
              <p:nvSpPr>
                <p:cNvPr id="373" name="Rectangle 357"/>
                <p:cNvSpPr/>
                <p:nvPr/>
              </p:nvSpPr>
              <p:spPr>
                <a:xfrm>
                  <a:off x="2936722" y="3913607"/>
                  <a:ext cx="425923" cy="32826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4" name="Straight Connector 358"/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59"/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60"/>
                <p:cNvCxnSpPr/>
                <p:nvPr/>
              </p:nvCxnSpPr>
              <p:spPr>
                <a:xfrm flipH="1" flipV="1">
                  <a:off x="3148166" y="4004959"/>
                  <a:ext cx="1011" cy="236914"/>
                </a:xfrm>
                <a:prstGeom prst="line">
                  <a:avLst/>
                </a:prstGeom>
                <a:ln w="3175">
                  <a:solidFill>
                    <a:srgbClr val="CC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5" name="Group 347"/>
            <p:cNvGrpSpPr>
              <a:grpSpLocks/>
            </p:cNvGrpSpPr>
            <p:nvPr/>
          </p:nvGrpSpPr>
          <p:grpSpPr bwMode="auto">
            <a:xfrm>
              <a:off x="5664887" y="5593504"/>
              <a:ext cx="503405" cy="197160"/>
              <a:chOff x="1871277" y="1576300"/>
              <a:chExt cx="1128371" cy="437861"/>
            </a:xfrm>
          </p:grpSpPr>
          <p:sp>
            <p:nvSpPr>
              <p:cNvPr id="359" name="Oval 362"/>
              <p:cNvSpPr>
                <a:spLocks noChangeArrowheads="1"/>
              </p:cNvSpPr>
              <p:nvPr/>
            </p:nvSpPr>
            <p:spPr bwMode="auto">
              <a:xfrm flipV="1">
                <a:off x="1874317" y="1693636"/>
                <a:ext cx="1125331" cy="32052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360" name="Rectangle 363"/>
              <p:cNvSpPr/>
              <p:nvPr/>
            </p:nvSpPr>
            <p:spPr bwMode="auto">
              <a:xfrm>
                <a:off x="1871277" y="1739425"/>
                <a:ext cx="1128371" cy="11733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Oval 364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362" name="Freeform 365"/>
              <p:cNvSpPr/>
              <p:nvPr/>
            </p:nvSpPr>
            <p:spPr bwMode="auto">
              <a:xfrm>
                <a:off x="2160212" y="1673602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3" name="Freeform 366"/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2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7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6 h 932950"/>
                  <a:gd name="T12" fmla="*/ 536535 w 3723451"/>
                  <a:gd name="T13" fmla="*/ 47040 h 932950"/>
                  <a:gd name="T14" fmla="*/ 334214 w 3723451"/>
                  <a:gd name="T15" fmla="*/ 111612 h 932950"/>
                  <a:gd name="T16" fmla="*/ 126717 w 3723451"/>
                  <a:gd name="T17" fmla="*/ 49415 h 932950"/>
                  <a:gd name="T18" fmla="*/ 93168 w 3723451"/>
                  <a:gd name="T19" fmla="*/ 56128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64" name="Freeform 367"/>
              <p:cNvSpPr>
                <a:spLocks/>
              </p:cNvSpPr>
              <p:nvPr/>
            </p:nvSpPr>
            <p:spPr bwMode="auto">
              <a:xfrm>
                <a:off x="2537350" y="1727978"/>
                <a:ext cx="243315" cy="97302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8 h 809868"/>
                  <a:gd name="T4" fmla="*/ 154017 w 1366596"/>
                  <a:gd name="T5" fmla="*/ 97302 h 809868"/>
                  <a:gd name="T6" fmla="*/ 819 w 1366596"/>
                  <a:gd name="T7" fmla="*/ 5141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65" name="Freeform 368"/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2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2 h 791462"/>
                  <a:gd name="T6" fmla="*/ 0 w 1348191"/>
                  <a:gd name="T7" fmla="*/ 75239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cxnSp>
            <p:nvCxnSpPr>
              <p:cNvPr id="366" name="Straight Connector 369"/>
              <p:cNvCxnSpPr>
                <a:cxnSpLocks noChangeShapeType="1"/>
              </p:cNvCxnSpPr>
              <p:nvPr/>
            </p:nvCxnSpPr>
            <p:spPr bwMode="auto">
              <a:xfrm flipH="1" flipV="1">
                <a:off x="1871277" y="1736563"/>
                <a:ext cx="3040" cy="12306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7" name="Straight Connector 370"/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2"/>
                <a:ext cx="3040" cy="12305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6" name="Group 347"/>
            <p:cNvGrpSpPr>
              <a:grpSpLocks/>
            </p:cNvGrpSpPr>
            <p:nvPr/>
          </p:nvGrpSpPr>
          <p:grpSpPr bwMode="auto">
            <a:xfrm>
              <a:off x="4398911" y="5478817"/>
              <a:ext cx="503405" cy="197159"/>
              <a:chOff x="1871277" y="1576300"/>
              <a:chExt cx="1128371" cy="437861"/>
            </a:xfrm>
          </p:grpSpPr>
          <p:sp>
            <p:nvSpPr>
              <p:cNvPr id="350" name="Oval 372"/>
              <p:cNvSpPr>
                <a:spLocks noChangeArrowheads="1"/>
              </p:cNvSpPr>
              <p:nvPr/>
            </p:nvSpPr>
            <p:spPr bwMode="auto">
              <a:xfrm flipV="1">
                <a:off x="1874319" y="1693635"/>
                <a:ext cx="1125329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351" name="Rectangle 373"/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Oval 374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353" name="Freeform 375"/>
              <p:cNvSpPr/>
              <p:nvPr/>
            </p:nvSpPr>
            <p:spPr bwMode="auto">
              <a:xfrm>
                <a:off x="2160214" y="1673603"/>
                <a:ext cx="547457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Freeform 376"/>
              <p:cNvSpPr>
                <a:spLocks/>
              </p:cNvSpPr>
              <p:nvPr/>
            </p:nvSpPr>
            <p:spPr bwMode="auto">
              <a:xfrm>
                <a:off x="2102426" y="1633537"/>
                <a:ext cx="663031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6 w 3723451"/>
                  <a:gd name="T5" fmla="*/ 62276 h 932950"/>
                  <a:gd name="T6" fmla="*/ 534416 w 3723451"/>
                  <a:gd name="T7" fmla="*/ 0 h 932950"/>
                  <a:gd name="T8" fmla="*/ 663031 w 3723451"/>
                  <a:gd name="T9" fmla="*/ 24782 h 932950"/>
                  <a:gd name="T10" fmla="*/ 567342 w 3723451"/>
                  <a:gd name="T11" fmla="*/ 55255 h 932950"/>
                  <a:gd name="T12" fmla="*/ 536534 w 3723451"/>
                  <a:gd name="T13" fmla="*/ 47039 h 932950"/>
                  <a:gd name="T14" fmla="*/ 334213 w 3723451"/>
                  <a:gd name="T15" fmla="*/ 111611 h 932950"/>
                  <a:gd name="T16" fmla="*/ 126716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55" name="Freeform 377"/>
              <p:cNvSpPr>
                <a:spLocks/>
              </p:cNvSpPr>
              <p:nvPr/>
            </p:nvSpPr>
            <p:spPr bwMode="auto">
              <a:xfrm>
                <a:off x="2537351" y="1727977"/>
                <a:ext cx="243314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4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56" name="Freeform 378"/>
              <p:cNvSpPr>
                <a:spLocks/>
              </p:cNvSpPr>
              <p:nvPr/>
            </p:nvSpPr>
            <p:spPr bwMode="auto">
              <a:xfrm>
                <a:off x="2090260" y="1730839"/>
                <a:ext cx="240274" cy="97303"/>
              </a:xfrm>
              <a:custGeom>
                <a:avLst/>
                <a:gdLst>
                  <a:gd name="T0" fmla="*/ 236994 w 1348191"/>
                  <a:gd name="T1" fmla="*/ 0 h 791462"/>
                  <a:gd name="T2" fmla="*/ 240274 w 1348191"/>
                  <a:gd name="T3" fmla="*/ 46954 h 791462"/>
                  <a:gd name="T4" fmla="*/ 86925 w 1348191"/>
                  <a:gd name="T5" fmla="*/ 97303 h 791462"/>
                  <a:gd name="T6" fmla="*/ 0 w 1348191"/>
                  <a:gd name="T7" fmla="*/ 75240 h 791462"/>
                  <a:gd name="T8" fmla="*/ 23699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cxnSp>
            <p:nvCxnSpPr>
              <p:cNvPr id="357" name="Straight Connector 379"/>
              <p:cNvCxnSpPr>
                <a:cxnSpLocks noChangeShapeType="1"/>
              </p:cNvCxnSpPr>
              <p:nvPr/>
            </p:nvCxnSpPr>
            <p:spPr bwMode="auto">
              <a:xfrm flipH="1" flipV="1">
                <a:off x="1871277" y="1736563"/>
                <a:ext cx="3042" cy="12305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" name="Straight Connector 380"/>
              <p:cNvCxnSpPr>
                <a:cxnSpLocks noChangeShapeType="1"/>
              </p:cNvCxnSpPr>
              <p:nvPr/>
            </p:nvCxnSpPr>
            <p:spPr bwMode="auto">
              <a:xfrm flipH="1" flipV="1">
                <a:off x="2996606" y="1733700"/>
                <a:ext cx="3042" cy="12306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7" name="Group 347"/>
            <p:cNvGrpSpPr>
              <a:grpSpLocks/>
            </p:cNvGrpSpPr>
            <p:nvPr/>
          </p:nvGrpSpPr>
          <p:grpSpPr bwMode="auto">
            <a:xfrm>
              <a:off x="5075998" y="5852518"/>
              <a:ext cx="503405" cy="197159"/>
              <a:chOff x="1871277" y="1576300"/>
              <a:chExt cx="1128371" cy="437861"/>
            </a:xfrm>
          </p:grpSpPr>
          <p:sp>
            <p:nvSpPr>
              <p:cNvPr id="341" name="Oval 401"/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342" name="Rectangle 406"/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3" name="Oval 411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charset="0"/>
                  <a:ea typeface="ＭＳ Ｐゴシック" charset="-128"/>
                  <a:cs typeface="+mn-cs"/>
                </a:endParaRPr>
              </a:p>
            </p:txBody>
          </p:sp>
          <p:sp>
            <p:nvSpPr>
              <p:cNvPr id="344" name="Freeform 416"/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5" name="Freeform 421"/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46" name="Freeform 426"/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347" name="Freeform 427"/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cxnSp>
            <p:nvCxnSpPr>
              <p:cNvPr id="348" name="Straight Connector 428"/>
              <p:cNvCxnSpPr>
                <a:cxnSpLocks noChangeShapeType="1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9" name="Straight Connector 429"/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88" name="Group 25"/>
            <p:cNvGrpSpPr>
              <a:grpSpLocks/>
            </p:cNvGrpSpPr>
            <p:nvPr/>
          </p:nvGrpSpPr>
          <p:grpSpPr bwMode="auto">
            <a:xfrm>
              <a:off x="2116249" y="2571684"/>
              <a:ext cx="4544594" cy="2298904"/>
              <a:chOff x="1704792" y="2212958"/>
              <a:chExt cx="5316475" cy="2833288"/>
            </a:xfrm>
          </p:grpSpPr>
          <p:grpSp>
            <p:nvGrpSpPr>
              <p:cNvPr id="313" name="Group 11"/>
              <p:cNvGrpSpPr>
                <a:grpSpLocks/>
              </p:cNvGrpSpPr>
              <p:nvPr/>
            </p:nvGrpSpPr>
            <p:grpSpPr bwMode="auto">
              <a:xfrm>
                <a:off x="2744948" y="2212958"/>
                <a:ext cx="3598520" cy="493919"/>
                <a:chOff x="2704632" y="2011398"/>
                <a:chExt cx="3598520" cy="493919"/>
              </a:xfrm>
            </p:grpSpPr>
            <p:sp>
              <p:nvSpPr>
                <p:cNvPr id="338" name="Oval 341"/>
                <p:cNvSpPr/>
                <p:nvPr/>
              </p:nvSpPr>
              <p:spPr bwMode="auto">
                <a:xfrm>
                  <a:off x="2722092" y="2011398"/>
                  <a:ext cx="3581060" cy="492331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Oval 388"/>
                <p:cNvSpPr/>
                <p:nvPr/>
              </p:nvSpPr>
              <p:spPr bwMode="auto">
                <a:xfrm>
                  <a:off x="2704632" y="2012986"/>
                  <a:ext cx="3581060" cy="49233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698402" y="2127167"/>
                  <a:ext cx="1566223" cy="3533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远程控制器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4" name="Group 441"/>
              <p:cNvGrpSpPr>
                <a:grpSpLocks/>
              </p:cNvGrpSpPr>
              <p:nvPr/>
            </p:nvGrpSpPr>
            <p:grpSpPr bwMode="auto">
              <a:xfrm>
                <a:off x="1704792" y="4223578"/>
                <a:ext cx="1390283" cy="406570"/>
                <a:chOff x="1843890" y="2011480"/>
                <a:chExt cx="5415676" cy="494427"/>
              </a:xfrm>
            </p:grpSpPr>
            <p:sp>
              <p:nvSpPr>
                <p:cNvPr id="335" name="Oval 442"/>
                <p:cNvSpPr/>
                <p:nvPr/>
              </p:nvSpPr>
              <p:spPr bwMode="auto">
                <a:xfrm>
                  <a:off x="2723648" y="2011480"/>
                  <a:ext cx="3580142" cy="492496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443"/>
                <p:cNvSpPr/>
                <p:nvPr/>
              </p:nvSpPr>
              <p:spPr bwMode="auto">
                <a:xfrm>
                  <a:off x="2705100" y="2013410"/>
                  <a:ext cx="3580138" cy="492497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1843890" y="2058865"/>
                  <a:ext cx="5415676" cy="393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rPr>
                    <a:t>本地转发表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15" name="Group 16"/>
              <p:cNvGrpSpPr>
                <a:grpSpLocks/>
              </p:cNvGrpSpPr>
              <p:nvPr/>
            </p:nvGrpSpPr>
            <p:grpSpPr bwMode="auto"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331" name="Group 12"/>
                <p:cNvGrpSpPr>
                  <a:grpSpLocks/>
                </p:cNvGrpSpPr>
                <p:nvPr/>
              </p:nvGrpSpPr>
              <p:grpSpPr bwMode="auto"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333" name="Oval 446"/>
                  <p:cNvSpPr/>
                  <p:nvPr/>
                </p:nvSpPr>
                <p:spPr bwMode="auto">
                  <a:xfrm>
                    <a:off x="3573046" y="4578067"/>
                    <a:ext cx="439696" cy="260459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Oval 447"/>
                  <p:cNvSpPr/>
                  <p:nvPr/>
                </p:nvSpPr>
                <p:spPr bwMode="auto">
                  <a:xfrm>
                    <a:off x="3558760" y="4587596"/>
                    <a:ext cx="463506" cy="252519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32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rPr>
                    <a:t>CA</a:t>
                  </a:r>
                  <a:endPara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316" name="Group 450"/>
              <p:cNvGrpSpPr>
                <a:grpSpLocks/>
              </p:cNvGrpSpPr>
              <p:nvPr/>
            </p:nvGrpSpPr>
            <p:grpSpPr bwMode="auto"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327" name="Group 451"/>
                <p:cNvGrpSpPr>
                  <a:grpSpLocks/>
                </p:cNvGrpSpPr>
                <p:nvPr/>
              </p:nvGrpSpPr>
              <p:grpSpPr bwMode="auto"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329" name="Oval 453"/>
                  <p:cNvSpPr/>
                  <p:nvPr/>
                </p:nvSpPr>
                <p:spPr bwMode="auto">
                  <a:xfrm>
                    <a:off x="3573874" y="4581775"/>
                    <a:ext cx="439696" cy="257283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Oval 454"/>
                  <p:cNvSpPr/>
                  <p:nvPr/>
                </p:nvSpPr>
                <p:spPr bwMode="auto">
                  <a:xfrm>
                    <a:off x="3559588" y="4591304"/>
                    <a:ext cx="463506" cy="249341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8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rPr>
                    <a:t>CA</a:t>
                  </a:r>
                  <a:endPara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317" name="Group 455"/>
              <p:cNvGrpSpPr>
                <a:grpSpLocks/>
              </p:cNvGrpSpPr>
              <p:nvPr/>
            </p:nvGrpSpPr>
            <p:grpSpPr bwMode="auto"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323" name="Group 456"/>
                <p:cNvGrpSpPr>
                  <a:grpSpLocks/>
                </p:cNvGrpSpPr>
                <p:nvPr/>
              </p:nvGrpSpPr>
              <p:grpSpPr bwMode="auto"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325" name="Oval 458"/>
                  <p:cNvSpPr/>
                  <p:nvPr/>
                </p:nvSpPr>
                <p:spPr bwMode="auto">
                  <a:xfrm>
                    <a:off x="3573654" y="4577540"/>
                    <a:ext cx="439696" cy="260459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6" name="Oval 459"/>
                  <p:cNvSpPr/>
                  <p:nvPr/>
                </p:nvSpPr>
                <p:spPr bwMode="auto">
                  <a:xfrm>
                    <a:off x="3559368" y="4587069"/>
                    <a:ext cx="463506" cy="252518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4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rPr>
                    <a:t>CA</a:t>
                  </a:r>
                  <a:endPara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  <p:grpSp>
            <p:nvGrpSpPr>
              <p:cNvPr id="318" name="Group 460"/>
              <p:cNvGrpSpPr>
                <a:grpSpLocks/>
              </p:cNvGrpSpPr>
              <p:nvPr/>
            </p:nvGrpSpPr>
            <p:grpSpPr bwMode="auto"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319" name="Group 461"/>
                <p:cNvGrpSpPr>
                  <a:grpSpLocks/>
                </p:cNvGrpSpPr>
                <p:nvPr/>
              </p:nvGrpSpPr>
              <p:grpSpPr bwMode="auto"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321" name="Oval 463"/>
                  <p:cNvSpPr/>
                  <p:nvPr/>
                </p:nvSpPr>
                <p:spPr bwMode="auto">
                  <a:xfrm>
                    <a:off x="3573198" y="4578069"/>
                    <a:ext cx="439696" cy="260459"/>
                  </a:xfrm>
                  <a:prstGeom prst="ellipse">
                    <a:avLst/>
                  </a:prstGeom>
                  <a:solidFill>
                    <a:schemeClr val="bg1">
                      <a:alpha val="42000"/>
                    </a:schemeClr>
                  </a:solidFill>
                  <a:ln w="3175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Oval 464"/>
                  <p:cNvSpPr/>
                  <p:nvPr/>
                </p:nvSpPr>
                <p:spPr bwMode="auto">
                  <a:xfrm>
                    <a:off x="3558912" y="4587598"/>
                    <a:ext cx="463506" cy="252519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>
                    <a:solidFill>
                      <a:srgbClr val="CC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0" name="TextBox 389"/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rPr>
                    <a:t>CA</a:t>
                  </a:r>
                  <a:endPara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</p:grpSp>
        </p:grpSp>
        <p:grpSp>
          <p:nvGrpSpPr>
            <p:cNvPr id="289" name="Group 1"/>
            <p:cNvGrpSpPr>
              <a:grpSpLocks/>
            </p:cNvGrpSpPr>
            <p:nvPr/>
          </p:nvGrpSpPr>
          <p:grpSpPr bwMode="auto">
            <a:xfrm>
              <a:off x="1461251" y="5255885"/>
              <a:ext cx="2306708" cy="733227"/>
              <a:chOff x="938213" y="5237163"/>
              <a:chExt cx="2698750" cy="903287"/>
            </a:xfrm>
          </p:grpSpPr>
          <p:cxnSp>
            <p:nvCxnSpPr>
              <p:cNvPr id="291" name="Straight Connector 338"/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TextBox 265"/>
              <p:cNvSpPr txBox="1">
                <a:spLocks noChangeArrowheads="1"/>
              </p:cNvSpPr>
              <p:nvPr/>
            </p:nvSpPr>
            <p:spPr bwMode="auto">
              <a:xfrm>
                <a:off x="3198813" y="54737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rPr>
                  <a:t>1</a:t>
                </a:r>
              </a:p>
            </p:txBody>
          </p:sp>
          <p:sp>
            <p:nvSpPr>
              <p:cNvPr id="293" name="TextBox 281"/>
              <p:cNvSpPr txBox="1">
                <a:spLocks noChangeArrowheads="1"/>
              </p:cNvSpPr>
              <p:nvPr/>
            </p:nvSpPr>
            <p:spPr bwMode="auto">
              <a:xfrm>
                <a:off x="3373438" y="5761038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rPr>
                  <a:t>2</a:t>
                </a:r>
              </a:p>
            </p:txBody>
          </p:sp>
          <p:grpSp>
            <p:nvGrpSpPr>
              <p:cNvPr id="294" name="Group 5"/>
              <p:cNvGrpSpPr>
                <a:grpSpLocks/>
              </p:cNvGrpSpPr>
              <p:nvPr/>
            </p:nvGrpSpPr>
            <p:grpSpPr bwMode="auto">
              <a:xfrm>
                <a:off x="938213" y="5237163"/>
                <a:ext cx="1616075" cy="487362"/>
                <a:chOff x="-4079003" y="2717403"/>
                <a:chExt cx="1616718" cy="488475"/>
              </a:xfrm>
            </p:grpSpPr>
            <p:sp>
              <p:nvSpPr>
                <p:cNvPr id="307" name="Rectangle 97"/>
                <p:cNvSpPr>
                  <a:spLocks noChangeArrowheads="1"/>
                </p:cNvSpPr>
                <p:nvPr/>
              </p:nvSpPr>
              <p:spPr bwMode="auto">
                <a:xfrm>
                  <a:off x="-4052413" y="2965119"/>
                  <a:ext cx="1290538" cy="2087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308" name="Rectangle 98"/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309" name="Line 99"/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310" name="Rectangle 104"/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311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312" name="Line 119"/>
                <p:cNvSpPr>
                  <a:spLocks noChangeShapeType="1"/>
                </p:cNvSpPr>
                <p:nvPr/>
              </p:nvSpPr>
              <p:spPr bwMode="auto">
                <a:xfrm>
                  <a:off x="-3621642" y="2717403"/>
                  <a:ext cx="405953" cy="3006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</p:grpSp>
          <p:sp>
            <p:nvSpPr>
              <p:cNvPr id="295" name="Freeform 120"/>
              <p:cNvSpPr>
                <a:spLocks/>
              </p:cNvSpPr>
              <p:nvPr/>
            </p:nvSpPr>
            <p:spPr bwMode="auto">
              <a:xfrm>
                <a:off x="2493963" y="5668963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  <p:grpSp>
            <p:nvGrpSpPr>
              <p:cNvPr id="296" name="Group 357"/>
              <p:cNvGrpSpPr>
                <a:grpSpLocks/>
              </p:cNvGrpSpPr>
              <p:nvPr/>
            </p:nvGrpSpPr>
            <p:grpSpPr bwMode="auto">
              <a:xfrm>
                <a:off x="2714625" y="5659438"/>
                <a:ext cx="565150" cy="293687"/>
                <a:chOff x="1871277" y="1576300"/>
                <a:chExt cx="1128371" cy="437861"/>
              </a:xfrm>
            </p:grpSpPr>
            <p:sp>
              <p:nvSpPr>
                <p:cNvPr id="298" name="Oval 351"/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299" name="Rectangle 352"/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353"/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charset="0"/>
                    <a:ea typeface="ＭＳ Ｐゴシック" charset="-128"/>
                    <a:cs typeface="+mn-cs"/>
                  </a:endParaRPr>
                </a:p>
              </p:txBody>
            </p:sp>
            <p:sp>
              <p:nvSpPr>
                <p:cNvPr id="301" name="Freeform 354"/>
                <p:cNvSpPr/>
                <p:nvPr/>
              </p:nvSpPr>
              <p:spPr bwMode="auto">
                <a:xfrm>
                  <a:off x="2159710" y="1673340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 355"/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70 h 932950"/>
                    <a:gd name="T6" fmla="*/ 533941 w 3723451"/>
                    <a:gd name="T7" fmla="*/ 0 h 932950"/>
                    <a:gd name="T8" fmla="*/ 662442 w 3723451"/>
                    <a:gd name="T9" fmla="*/ 24700 h 932950"/>
                    <a:gd name="T10" fmla="*/ 566838 w 3723451"/>
                    <a:gd name="T11" fmla="*/ 55072 h 932950"/>
                    <a:gd name="T12" fmla="*/ 536057 w 3723451"/>
                    <a:gd name="T13" fmla="*/ 46883 h 932950"/>
                    <a:gd name="T14" fmla="*/ 333916 w 3723451"/>
                    <a:gd name="T15" fmla="*/ 111241 h 932950"/>
                    <a:gd name="T16" fmla="*/ 126604 w 3723451"/>
                    <a:gd name="T17" fmla="*/ 49251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303" name="Freeform 440"/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sp>
              <p:nvSpPr>
                <p:cNvPr id="304" name="Freeform 445"/>
                <p:cNvSpPr>
                  <a:spLocks/>
                </p:cNvSpPr>
                <p:nvPr/>
              </p:nvSpPr>
              <p:spPr bwMode="auto">
                <a:xfrm>
                  <a:off x="2089979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endParaRPr>
                </a:p>
              </p:txBody>
            </p:sp>
            <p:cxnSp>
              <p:nvCxnSpPr>
                <p:cNvPr id="305" name="Straight Connector 449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6" name="Straight Connector 46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8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00000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7" name="TextBox 282"/>
              <p:cNvSpPr txBox="1">
                <a:spLocks noChangeArrowheads="1"/>
              </p:cNvSpPr>
              <p:nvPr/>
            </p:nvSpPr>
            <p:spPr bwMode="auto">
              <a:xfrm>
                <a:off x="3068638" y="5862638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  <a:cs typeface="+mn-cs"/>
                  </a:rPr>
                  <a:t>3</a:t>
                </a:r>
              </a:p>
            </p:txBody>
          </p:sp>
        </p:grpSp>
        <p:sp>
          <p:nvSpPr>
            <p:cNvPr id="290" name="TextBox 6"/>
            <p:cNvSpPr txBox="1">
              <a:spLocks noChangeArrowheads="1"/>
            </p:cNvSpPr>
            <p:nvPr/>
          </p:nvSpPr>
          <p:spPr bwMode="auto">
            <a:xfrm>
              <a:off x="479958" y="4928726"/>
              <a:ext cx="199072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到达分组首部中的值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B214BB-C9CC-421C-B4E0-C9060AB450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835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SimHei" charset="-122"/>
                <a:ea typeface="SimHei" charset="-122"/>
                <a:cs typeface="SimHei" charset="-122"/>
              </a:rPr>
              <a:t>BGP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路由选择</a:t>
            </a:r>
            <a:endParaRPr lang="en-US" altLang="zh-CN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00063" y="1916832"/>
            <a:ext cx="8229600" cy="3849687"/>
          </a:xfrm>
        </p:spPr>
        <p:txBody>
          <a:bodyPr/>
          <a:lstStyle/>
          <a:p>
            <a:r>
              <a:rPr lang="zh-CN" altLang="en-US" sz="2400" dirty="0">
                <a:latin typeface="Comic Sans MS" pitchFamily="66" charset="0"/>
              </a:rPr>
              <a:t>路由器可能学习到到达目的</a:t>
            </a:r>
            <a:r>
              <a:rPr lang="en-US" altLang="zh-CN" sz="2400" dirty="0">
                <a:latin typeface="Comic Sans MS" pitchFamily="66" charset="0"/>
              </a:rPr>
              <a:t>AS</a:t>
            </a:r>
            <a:r>
              <a:rPr lang="zh-CN" altLang="en-US" sz="2400" dirty="0">
                <a:latin typeface="Comic Sans MS" pitchFamily="66" charset="0"/>
              </a:rPr>
              <a:t>的多个路由，路由选择基于：</a:t>
            </a:r>
          </a:p>
          <a:p>
            <a:pPr lvl="1" eaLnBrk="1" hangingPunct="1"/>
            <a:r>
              <a:rPr lang="zh-CN" altLang="en-US" sz="2400" dirty="0">
                <a:latin typeface="Comic Sans MS" pitchFamily="66" charset="0"/>
              </a:rPr>
              <a:t>本地偏好属性：值是一种策略决定</a:t>
            </a:r>
            <a:endParaRPr lang="en-US" altLang="zh-CN" sz="2400" dirty="0">
              <a:latin typeface="Comic Sans MS" pitchFamily="66" charset="0"/>
            </a:endParaRPr>
          </a:p>
          <a:p>
            <a:pPr lvl="1" eaLnBrk="1" hangingPunct="1"/>
            <a:r>
              <a:rPr lang="zh-CN" altLang="en-US" sz="2400" dirty="0">
                <a:latin typeface="Comic Sans MS" pitchFamily="66" charset="0"/>
              </a:rPr>
              <a:t>最短</a:t>
            </a:r>
            <a:r>
              <a:rPr lang="en-US" altLang="zh-CN" sz="2400" dirty="0">
                <a:latin typeface="Comic Sans MS" pitchFamily="66" charset="0"/>
              </a:rPr>
              <a:t>AS-PATH</a:t>
            </a:r>
          </a:p>
          <a:p>
            <a:pPr lvl="1" eaLnBrk="1" hangingPunct="1"/>
            <a:r>
              <a:rPr lang="zh-CN" altLang="en-US" sz="2400" dirty="0">
                <a:latin typeface="Comic Sans MS" pitchFamily="66" charset="0"/>
              </a:rPr>
              <a:t>最近</a:t>
            </a:r>
            <a:r>
              <a:rPr lang="en-US" altLang="zh-CN" sz="2400" dirty="0">
                <a:latin typeface="Comic Sans MS" pitchFamily="66" charset="0"/>
              </a:rPr>
              <a:t>NEXT-HOP</a:t>
            </a:r>
            <a:r>
              <a:rPr lang="zh-CN" altLang="en-US" sz="2400" dirty="0">
                <a:latin typeface="Comic Sans MS" pitchFamily="66" charset="0"/>
              </a:rPr>
              <a:t>路由器：热土豆路由选择</a:t>
            </a:r>
            <a:endParaRPr lang="en-US" altLang="zh-CN" sz="2400" dirty="0">
              <a:latin typeface="Comic Sans MS" pitchFamily="66" charset="0"/>
            </a:endParaRPr>
          </a:p>
          <a:p>
            <a:pPr lvl="1" eaLnBrk="1" hangingPunct="1"/>
            <a:r>
              <a:rPr lang="zh-CN" altLang="en-US" sz="2400" dirty="0">
                <a:latin typeface="Comic Sans MS" pitchFamily="66" charset="0"/>
              </a:rPr>
              <a:t>附加标识符</a:t>
            </a:r>
            <a:endParaRPr lang="en-US" altLang="zh-CN" sz="2400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73848E-9CF9-4A79-8B60-D277DC74D84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30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32656"/>
            <a:ext cx="8229600" cy="936104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热土豆路由选择</a:t>
            </a:r>
            <a:endParaRPr lang="en-US" altLang="zh-CN" sz="32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73848E-9CF9-4A79-8B60-D277DC74D84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31" name="Content Placeholder 39"/>
          <p:cNvSpPr txBox="1">
            <a:spLocks/>
          </p:cNvSpPr>
          <p:nvPr/>
        </p:nvSpPr>
        <p:spPr bwMode="auto">
          <a:xfrm>
            <a:off x="914400" y="4747113"/>
            <a:ext cx="8229600" cy="111397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2d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通过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iBGP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学习到它可以通过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2a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或者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2c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到达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</a:endParaRPr>
          </a:p>
          <a:p>
            <a:pPr lvl="0">
              <a:defRPr/>
            </a:pPr>
            <a:r>
              <a:rPr kumimoji="0" lang="zh-CN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j-lt"/>
                <a:ea typeface="+mn-ea"/>
              </a:rPr>
              <a:t>热土豆路由选择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+mj-lt"/>
                <a:ea typeface="+mn-ea"/>
              </a:rPr>
              <a:t>: </a:t>
            </a:r>
            <a:r>
              <a:rPr lang="zh-CN" altLang="en-US" sz="2400" kern="0" dirty="0">
                <a:solidFill>
                  <a:srgbClr val="000000"/>
                </a:solidFill>
                <a:latin typeface="+mj-lt"/>
                <a:ea typeface="+mn-ea"/>
              </a:rPr>
              <a:t>选择域内开销最小的本地网关（例如，</a:t>
            </a:r>
            <a:r>
              <a:rPr lang="en-US" altLang="zh-CN" sz="2400" kern="0" dirty="0">
                <a:solidFill>
                  <a:srgbClr val="000000"/>
                </a:solidFill>
                <a:latin typeface="+mj-lt"/>
                <a:ea typeface="+mn-ea"/>
              </a:rPr>
              <a:t>2d</a:t>
            </a:r>
            <a:r>
              <a:rPr lang="zh-CN" altLang="en-US" sz="2400" kern="0" dirty="0">
                <a:solidFill>
                  <a:srgbClr val="000000"/>
                </a:solidFill>
                <a:latin typeface="+mj-lt"/>
                <a:ea typeface="+mn-ea"/>
              </a:rPr>
              <a:t>选择</a:t>
            </a:r>
            <a:r>
              <a:rPr lang="en-US" altLang="zh-CN" sz="2400" kern="0" dirty="0">
                <a:solidFill>
                  <a:srgbClr val="000000"/>
                </a:solidFill>
                <a:latin typeface="+mj-lt"/>
                <a:ea typeface="+mn-ea"/>
              </a:rPr>
              <a:t>2a</a:t>
            </a:r>
            <a:r>
              <a:rPr lang="zh-CN" altLang="en-US" sz="2400" kern="0" dirty="0">
                <a:solidFill>
                  <a:srgbClr val="000000"/>
                </a:solidFill>
                <a:latin typeface="+mj-lt"/>
                <a:ea typeface="+mn-ea"/>
              </a:rPr>
              <a:t>，尽管有更多</a:t>
            </a:r>
            <a:r>
              <a:rPr lang="en-US" altLang="zh-CN" sz="2400" kern="0" dirty="0">
                <a:solidFill>
                  <a:srgbClr val="000000"/>
                </a:solidFill>
                <a:latin typeface="+mj-lt"/>
                <a:ea typeface="+mn-ea"/>
              </a:rPr>
              <a:t>AS</a:t>
            </a:r>
            <a:r>
              <a:rPr lang="zh-CN" altLang="en-US" sz="2400" kern="0" dirty="0">
                <a:solidFill>
                  <a:srgbClr val="000000"/>
                </a:solidFill>
                <a:latin typeface="+mj-lt"/>
                <a:ea typeface="+mn-ea"/>
              </a:rPr>
              <a:t>跳数到</a:t>
            </a:r>
            <a:r>
              <a:rPr lang="en-US" altLang="zh-CN" sz="2400" kern="0" dirty="0">
                <a:solidFill>
                  <a:srgbClr val="000000"/>
                </a:solidFill>
                <a:latin typeface="+mj-lt"/>
                <a:ea typeface="+mn-ea"/>
              </a:rPr>
              <a:t>X</a:t>
            </a:r>
            <a:r>
              <a:rPr lang="zh-CN" altLang="en-US" sz="2400" kern="0" dirty="0">
                <a:solidFill>
                  <a:srgbClr val="000000"/>
                </a:solidFill>
                <a:latin typeface="+mj-lt"/>
                <a:ea typeface="+mn-ea"/>
              </a:rPr>
              <a:t>）</a:t>
            </a:r>
            <a:r>
              <a:rPr lang="en-US" altLang="zh-CN" sz="2400" kern="0" dirty="0">
                <a:solidFill>
                  <a:srgbClr val="000000"/>
                </a:solidFill>
                <a:latin typeface="+mj-lt"/>
                <a:ea typeface="+mn-ea"/>
              </a:rPr>
              <a:t>:</a:t>
            </a:r>
            <a:r>
              <a:rPr lang="zh-CN" altLang="en-US" sz="2400" kern="0" dirty="0">
                <a:solidFill>
                  <a:srgbClr val="000000"/>
                </a:solidFill>
                <a:latin typeface="+mj-lt"/>
                <a:ea typeface="+mn-ea"/>
              </a:rPr>
              <a:t>不要担心域间开销！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2D2DB9">
                  <a:lumMod val="75000"/>
                </a:srgbClr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grpSp>
        <p:nvGrpSpPr>
          <p:cNvPr id="232" name="Group 120"/>
          <p:cNvGrpSpPr/>
          <p:nvPr/>
        </p:nvGrpSpPr>
        <p:grpSpPr>
          <a:xfrm>
            <a:off x="624887" y="1673230"/>
            <a:ext cx="2557336" cy="1719017"/>
            <a:chOff x="-2170772" y="2784954"/>
            <a:chExt cx="2712783" cy="1853712"/>
          </a:xfrm>
        </p:grpSpPr>
        <p:sp>
          <p:nvSpPr>
            <p:cNvPr id="23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34" name="Group 122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35" name="Group 123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6" name="Oval 1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87" name="Rectangle 1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88" name="Oval 1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89" name="Freeform 1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90" name="Freeform 1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91" name="Freeform 1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92" name="Freeform 1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293" name="Straight Connector 183"/>
                  <p:cNvCxnSpPr>
                    <a:endCxn id="40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94" name="Straight Connector 1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283" name="Group 1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84" name="Oval 1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85" name="TextBox 1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1b</a:t>
                    </a:r>
                  </a:p>
                </p:txBody>
              </p:sp>
            </p:grpSp>
          </p:grpSp>
          <p:grpSp>
            <p:nvGrpSpPr>
              <p:cNvPr id="236" name="Group 124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6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3" name="Oval 16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4" name="Rectangle 16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5" name="Oval 16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6" name="Freeform 16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7" name="Freeform 16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8" name="Freeform 16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9" name="Freeform 16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280" name="Straight Connector 170"/>
                  <p:cNvCxnSpPr>
                    <a:endCxn id="3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81" name="Straight Connector 17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270" name="Group 16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1" name="Oval 16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72" name="TextBox 16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1d</a:t>
                    </a:r>
                  </a:p>
                </p:txBody>
              </p:sp>
            </p:grpSp>
          </p:grpSp>
          <p:grpSp>
            <p:nvGrpSpPr>
              <p:cNvPr id="237" name="Group 125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60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61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62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63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64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65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66" name="Freeform 15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267" name="Straight Connector 157"/>
                  <p:cNvCxnSpPr>
                    <a:endCxn id="38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68" name="Straight Connector 15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257" name="Group 145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58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59" name="TextBox 147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1c</a:t>
                    </a:r>
                  </a:p>
                </p:txBody>
              </p:sp>
            </p:grpSp>
          </p:grpSp>
          <p:grpSp>
            <p:nvGrpSpPr>
              <p:cNvPr id="238" name="Group 126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7" name="Oval 13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48" name="Rectangle 13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49" name="Oval 13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50" name="Freeform 13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51" name="Freeform 13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52" name="Freeform 14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53" name="Freeform 14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cxnSp>
                <p:nvCxnSpPr>
                  <p:cNvPr id="254" name="Straight Connector 142"/>
                  <p:cNvCxnSpPr>
                    <a:endCxn id="36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255" name="Straight Connector 14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244" name="Group 13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5" name="Oval 13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"/>
                      <a:cs typeface=""/>
                    </a:endParaRPr>
                  </a:p>
                </p:txBody>
              </p:sp>
              <p:sp>
                <p:nvSpPr>
                  <p:cNvPr id="246" name="TextBox 13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ＭＳ Ｐゴシック" charset="0"/>
                      </a:rPr>
                      <a:t>1a</a:t>
                    </a:r>
                  </a:p>
                </p:txBody>
              </p:sp>
            </p:grpSp>
          </p:grpSp>
          <p:cxnSp>
            <p:nvCxnSpPr>
              <p:cNvPr id="239" name="Straight Connector 127"/>
              <p:cNvCxnSpPr>
                <a:stCxn id="40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Straight Connector 128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Straight Connector 129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2" name="Straight Connector 130"/>
              <p:cNvCxnSpPr>
                <a:endCxn id="40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95" name="Freeform 2"/>
          <p:cNvSpPr>
            <a:spLocks/>
          </p:cNvSpPr>
          <p:nvPr/>
        </p:nvSpPr>
        <p:spPr bwMode="auto">
          <a:xfrm>
            <a:off x="3285692" y="2600401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296" name="Group 186"/>
          <p:cNvGrpSpPr/>
          <p:nvPr/>
        </p:nvGrpSpPr>
        <p:grpSpPr>
          <a:xfrm>
            <a:off x="3506594" y="2740425"/>
            <a:ext cx="2189884" cy="1476371"/>
            <a:chOff x="833331" y="2873352"/>
            <a:chExt cx="2333625" cy="1590649"/>
          </a:xfrm>
        </p:grpSpPr>
        <p:grpSp>
          <p:nvGrpSpPr>
            <p:cNvPr id="297" name="Group 187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34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48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49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50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51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52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53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54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355" name="Straight Connector 245"/>
                <p:cNvCxnSpPr/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56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45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346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47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2b</a:t>
                  </a:r>
                </a:p>
              </p:txBody>
            </p:sp>
          </p:grpSp>
        </p:grpSp>
        <p:grpSp>
          <p:nvGrpSpPr>
            <p:cNvPr id="298" name="Group 188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33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35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36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37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38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39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40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41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342" name="Straight Connector 232"/>
                <p:cNvCxnSpPr/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43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32" name="Group 222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333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34" name="TextBox 224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2d</a:t>
                  </a:r>
                </a:p>
              </p:txBody>
            </p:sp>
          </p:grpSp>
        </p:grpSp>
        <p:grpSp>
          <p:nvGrpSpPr>
            <p:cNvPr id="299" name="Group 189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31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22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23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24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25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26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27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28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329" name="Straight Connector 219"/>
                <p:cNvCxnSpPr>
                  <a:endCxn id="44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30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19" name="Group 209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320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21" name="TextBox 211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2c</a:t>
                  </a:r>
                </a:p>
              </p:txBody>
            </p:sp>
          </p:grpSp>
        </p:grpSp>
        <p:grpSp>
          <p:nvGrpSpPr>
            <p:cNvPr id="300" name="Group 190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30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09" name="Oval 1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10" name="Rectangle 2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11" name="Oval 2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12" name="Freeform 2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13" name="Freeform 2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14" name="Freeform 2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15" name="Freeform 2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316" name="Straight Connector 206"/>
                <p:cNvCxnSpPr>
                  <a:endCxn id="43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17" name="Straight Connector 2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06" name="Group 196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307" name="Oval 197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308" name="TextBox 198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2a</a:t>
                  </a:r>
                </a:p>
              </p:txBody>
            </p:sp>
          </p:grpSp>
        </p:grpSp>
        <p:cxnSp>
          <p:nvCxnSpPr>
            <p:cNvPr id="301" name="Straight Connector 191"/>
            <p:cNvCxnSpPr>
              <a:endCxn id="454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" name="Straight Connector 192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Connector 193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" name="Straight Connector 194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7" name="Freeform 2"/>
          <p:cNvSpPr>
            <a:spLocks/>
          </p:cNvSpPr>
          <p:nvPr/>
        </p:nvSpPr>
        <p:spPr bwMode="auto">
          <a:xfrm>
            <a:off x="5507686" y="1532143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358" name="Group 249"/>
          <p:cNvGrpSpPr/>
          <p:nvPr/>
        </p:nvGrpSpPr>
        <p:grpSpPr>
          <a:xfrm>
            <a:off x="6588258" y="1668259"/>
            <a:ext cx="536554" cy="333232"/>
            <a:chOff x="1736090" y="2873352"/>
            <a:chExt cx="565150" cy="369332"/>
          </a:xfrm>
        </p:grpSpPr>
        <p:grpSp>
          <p:nvGrpSpPr>
            <p:cNvPr id="35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63" name="Oval 30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64" name="Rectangle 30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65" name="Oval 30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66" name="Freeform 30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67" name="Freeform 30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68" name="Freeform 30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69" name="Freeform 30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cxnSp>
            <p:nvCxnSpPr>
              <p:cNvPr id="370" name="Straight Connector 308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71" name="Straight Connector 30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60" name="Group 298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361" name="Oval 299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62" name="TextBox 300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rPr>
                  <a:t>3b</a:t>
                </a:r>
              </a:p>
            </p:txBody>
          </p:sp>
        </p:grpSp>
      </p:grpSp>
      <p:grpSp>
        <p:nvGrpSpPr>
          <p:cNvPr id="372" name="Group 250"/>
          <p:cNvGrpSpPr/>
          <p:nvPr/>
        </p:nvGrpSpPr>
        <p:grpSpPr>
          <a:xfrm>
            <a:off x="6592274" y="2770198"/>
            <a:ext cx="536554" cy="333232"/>
            <a:chOff x="1736090" y="2873352"/>
            <a:chExt cx="565150" cy="369332"/>
          </a:xfrm>
        </p:grpSpPr>
        <p:grpSp>
          <p:nvGrpSpPr>
            <p:cNvPr id="37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77" name="Oval 28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78" name="Rectangle 28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79" name="Oval 29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80" name="Freeform 29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81" name="Freeform 29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82" name="Freeform 29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83" name="Freeform 29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cxnSp>
            <p:nvCxnSpPr>
              <p:cNvPr id="384" name="Straight Connector 295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85" name="Straight Connector 29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74" name="Group 28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375" name="Oval 28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76" name="TextBox 28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rPr>
                  <a:t>3d</a:t>
                </a:r>
              </a:p>
            </p:txBody>
          </p:sp>
        </p:grpSp>
      </p:grpSp>
      <p:grpSp>
        <p:nvGrpSpPr>
          <p:cNvPr id="386" name="Group 251"/>
          <p:cNvGrpSpPr/>
          <p:nvPr/>
        </p:nvGrpSpPr>
        <p:grpSpPr>
          <a:xfrm>
            <a:off x="7410171" y="2220186"/>
            <a:ext cx="536554" cy="333232"/>
            <a:chOff x="1736090" y="2873352"/>
            <a:chExt cx="565150" cy="369332"/>
          </a:xfrm>
        </p:grpSpPr>
        <p:grpSp>
          <p:nvGrpSpPr>
            <p:cNvPr id="38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91" name="Oval 27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92" name="Rectangle 27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93" name="Oval 27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94" name="Freeform 27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95" name="Freeform 27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96" name="Freeform 28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97" name="Freeform 28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cxnSp>
            <p:nvCxnSpPr>
              <p:cNvPr id="398" name="Straight Connector 282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99" name="Straight Connector 28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8" name="Group 272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389" name="Oval 273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390" name="TextBox 274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rPr>
                  <a:t>3c</a:t>
                </a:r>
              </a:p>
            </p:txBody>
          </p:sp>
        </p:grpSp>
      </p:grpSp>
      <p:grpSp>
        <p:nvGrpSpPr>
          <p:cNvPr id="400" name="Group 252"/>
          <p:cNvGrpSpPr/>
          <p:nvPr/>
        </p:nvGrpSpPr>
        <p:grpSpPr>
          <a:xfrm>
            <a:off x="5731177" y="2214454"/>
            <a:ext cx="536554" cy="333232"/>
            <a:chOff x="1736090" y="2873352"/>
            <a:chExt cx="565150" cy="369332"/>
          </a:xfrm>
        </p:grpSpPr>
        <p:grpSp>
          <p:nvGrpSpPr>
            <p:cNvPr id="401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05" name="Oval 26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406" name="Rectangle 26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407" name="Oval 26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408" name="Freeform 26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409" name="Freeform 26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410" name="Freeform 26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411" name="Freeform 26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cxnSp>
            <p:nvCxnSpPr>
              <p:cNvPr id="412" name="Straight Connector 269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13" name="Straight Connector 27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02" name="Group 259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403" name="Oval 26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"/>
                  <a:cs typeface=""/>
                </a:endParaRPr>
              </a:p>
            </p:txBody>
          </p:sp>
          <p:sp>
            <p:nvSpPr>
              <p:cNvPr id="404" name="TextBox 26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ＭＳ Ｐゴシック" charset="0"/>
                  </a:rPr>
                  <a:t>3a</a:t>
                </a:r>
              </a:p>
            </p:txBody>
          </p:sp>
        </p:grpSp>
      </p:grpSp>
      <p:cxnSp>
        <p:nvCxnSpPr>
          <p:cNvPr id="414" name="Straight Connector 253"/>
          <p:cNvCxnSpPr/>
          <p:nvPr/>
        </p:nvCxnSpPr>
        <p:spPr bwMode="auto">
          <a:xfrm>
            <a:off x="6276273" y="2367749"/>
            <a:ext cx="1143946" cy="5732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5" name="Straight Connector 254"/>
          <p:cNvCxnSpPr/>
          <p:nvPr/>
        </p:nvCxnSpPr>
        <p:spPr bwMode="auto">
          <a:xfrm>
            <a:off x="7046457" y="1921905"/>
            <a:ext cx="455753" cy="333629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6" name="Straight Connector 255"/>
          <p:cNvCxnSpPr/>
          <p:nvPr/>
        </p:nvCxnSpPr>
        <p:spPr bwMode="auto">
          <a:xfrm>
            <a:off x="6174303" y="2491974"/>
            <a:ext cx="453745" cy="322169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7" name="Straight Connector 256"/>
          <p:cNvCxnSpPr/>
          <p:nvPr/>
        </p:nvCxnSpPr>
        <p:spPr bwMode="auto">
          <a:xfrm flipH="1">
            <a:off x="6162417" y="1933156"/>
            <a:ext cx="482298" cy="315112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8" name="Straight Connector 257"/>
          <p:cNvCxnSpPr/>
          <p:nvPr/>
        </p:nvCxnSpPr>
        <p:spPr bwMode="auto">
          <a:xfrm flipH="1" flipV="1">
            <a:off x="5412148" y="3178324"/>
            <a:ext cx="1295763" cy="643754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808080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" name="Straight Connector 310"/>
          <p:cNvCxnSpPr/>
          <p:nvPr/>
        </p:nvCxnSpPr>
        <p:spPr bwMode="auto">
          <a:xfrm flipH="1" flipV="1">
            <a:off x="3046707" y="2561763"/>
            <a:ext cx="542552" cy="78120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" name="Straight Connector 311"/>
          <p:cNvCxnSpPr/>
          <p:nvPr/>
        </p:nvCxnSpPr>
        <p:spPr bwMode="auto">
          <a:xfrm flipV="1">
            <a:off x="5523188" y="2502881"/>
            <a:ext cx="337735" cy="823128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1" name="TextBox 312"/>
          <p:cNvSpPr txBox="1"/>
          <p:nvPr/>
        </p:nvSpPr>
        <p:spPr>
          <a:xfrm>
            <a:off x="3493291" y="266008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AS2</a:t>
            </a:r>
          </a:p>
        </p:txBody>
      </p:sp>
      <p:sp>
        <p:nvSpPr>
          <p:cNvPr id="422" name="TextBox 313"/>
          <p:cNvSpPr txBox="1"/>
          <p:nvPr/>
        </p:nvSpPr>
        <p:spPr>
          <a:xfrm>
            <a:off x="5543950" y="157338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AS3</a:t>
            </a:r>
          </a:p>
        </p:txBody>
      </p:sp>
      <p:sp>
        <p:nvSpPr>
          <p:cNvPr id="423" name="TextBox 314"/>
          <p:cNvSpPr txBox="1"/>
          <p:nvPr/>
        </p:nvSpPr>
        <p:spPr>
          <a:xfrm>
            <a:off x="707172" y="178405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00090"/>
                </a:solidFill>
                <a:ea typeface="ＭＳ Ｐゴシック" charset="0"/>
                <a:cs typeface="ＭＳ Ｐゴシック" charset="0"/>
              </a:rPr>
              <a:t>AS1</a:t>
            </a:r>
          </a:p>
        </p:txBody>
      </p:sp>
      <p:grpSp>
        <p:nvGrpSpPr>
          <p:cNvPr id="424" name="Group 315"/>
          <p:cNvGrpSpPr/>
          <p:nvPr/>
        </p:nvGrpSpPr>
        <p:grpSpPr>
          <a:xfrm>
            <a:off x="7070827" y="2634990"/>
            <a:ext cx="1701734" cy="616172"/>
            <a:chOff x="7073692" y="5469792"/>
            <a:chExt cx="1701734" cy="616172"/>
          </a:xfrm>
        </p:grpSpPr>
        <p:grpSp>
          <p:nvGrpSpPr>
            <p:cNvPr id="425" name="Group 316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427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428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432" name="Oval 32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433" name="Rectangle 32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434" name="Oval 32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435" name="Freeform 32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436" name="Freeform 32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437" name="Freeform 32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438" name="Freeform 32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cxnSp>
              <p:nvCxnSpPr>
                <p:cNvPr id="439" name="Straight Connector 330"/>
                <p:cNvCxnSpPr/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40" name="Straight Connector 33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429" name="Group 32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430" name="Oval 32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"/>
                    <a:cs typeface=""/>
                  </a:endParaRPr>
                </a:p>
              </p:txBody>
            </p:sp>
            <p:sp>
              <p:nvSpPr>
                <p:cNvPr id="431" name="TextBox 32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ＭＳ Ｐゴシック" charset="0"/>
                    </a:rPr>
                    <a:t>  X</a:t>
                  </a:r>
                </a:p>
              </p:txBody>
            </p:sp>
          </p:grpSp>
        </p:grpSp>
        <p:cxnSp>
          <p:nvCxnSpPr>
            <p:cNvPr id="426" name="Straight Connector 317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1" name="Group 332"/>
          <p:cNvGrpSpPr/>
          <p:nvPr/>
        </p:nvGrpSpPr>
        <p:grpSpPr>
          <a:xfrm>
            <a:off x="5713444" y="2600984"/>
            <a:ext cx="872159" cy="788717"/>
            <a:chOff x="5713444" y="2379268"/>
            <a:chExt cx="872159" cy="788717"/>
          </a:xfrm>
        </p:grpSpPr>
        <p:sp>
          <p:nvSpPr>
            <p:cNvPr id="442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Text Box 119"/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AS3,X </a:t>
              </a:r>
            </a:p>
          </p:txBody>
        </p:sp>
      </p:grpSp>
      <p:grpSp>
        <p:nvGrpSpPr>
          <p:cNvPr id="444" name="Group 335"/>
          <p:cNvGrpSpPr/>
          <p:nvPr/>
        </p:nvGrpSpPr>
        <p:grpSpPr>
          <a:xfrm>
            <a:off x="2240503" y="2660320"/>
            <a:ext cx="1126397" cy="993049"/>
            <a:chOff x="2240503" y="2438604"/>
            <a:chExt cx="1126397" cy="993049"/>
          </a:xfrm>
        </p:grpSpPr>
        <p:sp>
          <p:nvSpPr>
            <p:cNvPr id="445" name="Text Box 119"/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rPr>
                <a:t>AS1,AS3,X </a:t>
              </a:r>
            </a:p>
          </p:txBody>
        </p:sp>
        <p:sp>
          <p:nvSpPr>
            <p:cNvPr id="446" name="AutoShape 118"/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447" name="Straight Arrow Connector 339"/>
          <p:cNvCxnSpPr/>
          <p:nvPr/>
        </p:nvCxnSpPr>
        <p:spPr bwMode="auto">
          <a:xfrm flipH="1">
            <a:off x="4912930" y="3654209"/>
            <a:ext cx="357050" cy="288595"/>
          </a:xfrm>
          <a:prstGeom prst="straightConnector1">
            <a:avLst/>
          </a:prstGeom>
          <a:solidFill>
            <a:srgbClr val="00CC99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8" name="Straight Arrow Connector 341"/>
          <p:cNvCxnSpPr/>
          <p:nvPr/>
        </p:nvCxnSpPr>
        <p:spPr bwMode="auto">
          <a:xfrm>
            <a:off x="3885547" y="3671141"/>
            <a:ext cx="413648" cy="296911"/>
          </a:xfrm>
          <a:prstGeom prst="straightConnector1">
            <a:avLst/>
          </a:prstGeom>
          <a:solidFill>
            <a:srgbClr val="00CC99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9" name="Straight Connector 342"/>
          <p:cNvCxnSpPr/>
          <p:nvPr/>
        </p:nvCxnSpPr>
        <p:spPr bwMode="auto">
          <a:xfrm flipH="1">
            <a:off x="3046901" y="2381069"/>
            <a:ext cx="2716814" cy="143913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" name="TextBox 353"/>
          <p:cNvSpPr txBox="1"/>
          <p:nvPr/>
        </p:nvSpPr>
        <p:spPr>
          <a:xfrm>
            <a:off x="6713852" y="3668010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600" dirty="0">
                <a:solidFill>
                  <a:srgbClr val="808080">
                    <a:lumMod val="75000"/>
                  </a:srgbClr>
                </a:solidFill>
                <a:ea typeface="ＭＳ Ｐゴシック" charset="0"/>
                <a:cs typeface="ＭＳ Ｐゴシック" charset="0"/>
              </a:rPr>
              <a:t>OSPF </a:t>
            </a:r>
            <a:r>
              <a:rPr lang="zh-CN" altLang="en-US" sz="1600" dirty="0">
                <a:solidFill>
                  <a:srgbClr val="808080">
                    <a:lumMod val="75000"/>
                  </a:srgbClr>
                </a:solidFill>
                <a:latin typeface="+mn-ea"/>
                <a:ea typeface="+mn-ea"/>
                <a:cs typeface="ＭＳ Ｐゴシック" charset="0"/>
              </a:rPr>
              <a:t>链路开销</a:t>
            </a:r>
            <a:endParaRPr lang="en-US" sz="1600" dirty="0">
              <a:solidFill>
                <a:srgbClr val="808080">
                  <a:lumMod val="75000"/>
                </a:srgbClr>
              </a:solidFill>
              <a:latin typeface="+mn-ea"/>
              <a:ea typeface="+mn-ea"/>
              <a:cs typeface="ＭＳ Ｐゴシック" charset="0"/>
            </a:endParaRPr>
          </a:p>
        </p:txBody>
      </p:sp>
      <p:sp>
        <p:nvSpPr>
          <p:cNvPr id="451" name="TextBox 3"/>
          <p:cNvSpPr txBox="1"/>
          <p:nvPr/>
        </p:nvSpPr>
        <p:spPr>
          <a:xfrm>
            <a:off x="4072921" y="3471742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i="1" dirty="0">
                <a:solidFill>
                  <a:srgbClr val="606060"/>
                </a:solidFill>
                <a:ea typeface="ＭＳ Ｐゴシック" charset="0"/>
                <a:cs typeface="ＭＳ Ｐゴシック" charset="0"/>
              </a:rPr>
              <a:t>201</a:t>
            </a:r>
            <a:endParaRPr lang="en-US" i="1" dirty="0">
              <a:solidFill>
                <a:srgbClr val="60606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2" name="TextBox 356"/>
          <p:cNvSpPr txBox="1"/>
          <p:nvPr/>
        </p:nvSpPr>
        <p:spPr>
          <a:xfrm>
            <a:off x="4531886" y="3127836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i="1" dirty="0">
                <a:solidFill>
                  <a:srgbClr val="606060"/>
                </a:solidFill>
                <a:ea typeface="ＭＳ Ｐゴシック" charset="0"/>
                <a:cs typeface="ＭＳ Ｐゴシック" charset="0"/>
              </a:rPr>
              <a:t>152</a:t>
            </a:r>
            <a:endParaRPr lang="en-US" i="1" dirty="0">
              <a:solidFill>
                <a:srgbClr val="60606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3" name="TextBox 357"/>
          <p:cNvSpPr txBox="1"/>
          <p:nvPr/>
        </p:nvSpPr>
        <p:spPr>
          <a:xfrm>
            <a:off x="5012749" y="2966393"/>
            <a:ext cx="51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i="1" dirty="0">
                <a:solidFill>
                  <a:srgbClr val="606060"/>
                </a:solidFill>
                <a:ea typeface="ＭＳ Ｐゴシック" charset="0"/>
                <a:cs typeface="ＭＳ Ｐゴシック" charset="0"/>
              </a:rPr>
              <a:t>112</a:t>
            </a:r>
            <a:endParaRPr lang="en-US" i="1" dirty="0">
              <a:solidFill>
                <a:srgbClr val="60606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454" name="TextBox 358"/>
          <p:cNvSpPr txBox="1"/>
          <p:nvPr/>
        </p:nvSpPr>
        <p:spPr>
          <a:xfrm>
            <a:off x="4662388" y="3433508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sz="1400" i="1" dirty="0">
                <a:solidFill>
                  <a:srgbClr val="606060"/>
                </a:solidFill>
                <a:ea typeface="ＭＳ Ｐゴシック" charset="0"/>
                <a:cs typeface="ＭＳ Ｐゴシック" charset="0"/>
              </a:rPr>
              <a:t>263</a:t>
            </a:r>
            <a:endParaRPr lang="en-US" i="1" dirty="0">
              <a:solidFill>
                <a:srgbClr val="606060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8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E2BAA2-F5F1-4D14-886B-77ACD9F16E6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latin typeface="SimHei" charset="-122"/>
                <a:ea typeface="SimHei" charset="-122"/>
                <a:cs typeface="SimHei" charset="-122"/>
              </a:rPr>
              <a:t>BGP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路由选择策略</a:t>
            </a:r>
            <a:endParaRPr 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2886" name="Rectangle 3"/>
          <p:cNvSpPr>
            <a:spLocks noChangeArrowheads="1"/>
          </p:cNvSpPr>
          <p:nvPr/>
        </p:nvSpPr>
        <p:spPr bwMode="auto">
          <a:xfrm>
            <a:off x="1181100" y="3797424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2887" name="Rectangle 4"/>
          <p:cNvSpPr>
            <a:spLocks noChangeArrowheads="1"/>
          </p:cNvSpPr>
          <p:nvPr/>
        </p:nvSpPr>
        <p:spPr bwMode="auto">
          <a:xfrm>
            <a:off x="355600" y="3960937"/>
            <a:ext cx="7960816" cy="2132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A,B,C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是主干提供商网络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pitchFamily="34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X,W,Y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是接入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ISP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（顾客</a:t>
            </a:r>
            <a:r>
              <a:rPr lang="zh-CN" altLang="en-US" sz="2400" dirty="0">
                <a:solidFill>
                  <a:srgbClr val="000000"/>
                </a:solidFill>
                <a:latin typeface="Gill Sans MT" pitchFamily="34" charset="0"/>
                <a:ea typeface="宋体" pitchFamily="2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itchFamily="34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X </a:t>
            </a:r>
            <a:r>
              <a:rPr lang="zh-CN" altLang="en-US" sz="2400" dirty="0">
                <a:solidFill>
                  <a:srgbClr val="000000"/>
                </a:solidFill>
                <a:latin typeface="Gill Sans MT" pitchFamily="34" charset="0"/>
                <a:ea typeface="宋体" pitchFamily="2" charset="-122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2400" i="1" dirty="0">
                <a:solidFill>
                  <a:srgbClr val="CC0000"/>
                </a:solidFill>
                <a:latin typeface="Gill Sans MT" pitchFamily="34" charset="0"/>
                <a:ea typeface="宋体" pitchFamily="2" charset="-122"/>
              </a:rPr>
              <a:t>多宿接入</a:t>
            </a:r>
            <a:r>
              <a:rPr lang="en-US" altLang="zh-CN" sz="2400" i="1" dirty="0">
                <a:solidFill>
                  <a:srgbClr val="CC0000"/>
                </a:solidFill>
                <a:latin typeface="Gill Sans MT" pitchFamily="34" charset="0"/>
                <a:ea typeface="宋体" pitchFamily="2" charset="-122"/>
              </a:rPr>
              <a:t>ISP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: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接入两个主干提供商网络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itchFamily="34" charset="0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X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不想通过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的方式再到达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B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.. </a:t>
            </a:r>
            <a:r>
              <a:rPr lang="zh-CN" altLang="en-US" sz="2400" noProof="0" dirty="0">
                <a:solidFill>
                  <a:srgbClr val="000000"/>
                </a:solidFill>
                <a:latin typeface="Gill Sans MT" pitchFamily="34" charset="0"/>
                <a:ea typeface="宋体" pitchFamily="2" charset="-122"/>
              </a:rPr>
              <a:t>所以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 X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不会通告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B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自己有一个到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 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itchFamily="34" charset="0"/>
                <a:ea typeface="宋体" pitchFamily="2" charset="-122"/>
                <a:cs typeface="+mn-cs"/>
              </a:rPr>
              <a:t>的路由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itchFamily="34" charset="0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250" y="1339974"/>
            <a:ext cx="7539038" cy="3048000"/>
            <a:chOff x="300" y="708"/>
            <a:chExt cx="4749" cy="1920"/>
          </a:xfrm>
        </p:grpSpPr>
        <p:sp>
          <p:nvSpPr>
            <p:cNvPr id="14234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45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46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47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42348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42349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50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42351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52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53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W</a:t>
              </a:r>
            </a:p>
          </p:txBody>
        </p:sp>
        <p:sp>
          <p:nvSpPr>
            <p:cNvPr id="142354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55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56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</a:p>
          </p:txBody>
        </p:sp>
        <p:sp>
          <p:nvSpPr>
            <p:cNvPr id="142357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58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Y</a:t>
              </a:r>
            </a:p>
          </p:txBody>
        </p:sp>
        <p:sp>
          <p:nvSpPr>
            <p:cNvPr id="142359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0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1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2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3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4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5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7" name="Rectangle 29"/>
            <p:cNvSpPr>
              <a:spLocks noChangeArrowheads="1"/>
            </p:cNvSpPr>
            <p:nvPr/>
          </p:nvSpPr>
          <p:spPr bwMode="auto">
            <a:xfrm>
              <a:off x="3131" y="890"/>
              <a:ext cx="3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图例</a:t>
              </a:r>
              <a:r>
                <a:rPr kumimoji="0" lang="en-US" altLang="zh-CN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: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8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69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70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customer </a:t>
              </a:r>
            </a:p>
          </p:txBody>
        </p:sp>
        <p:sp>
          <p:nvSpPr>
            <p:cNvPr id="142371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network:</a:t>
              </a:r>
            </a:p>
          </p:txBody>
        </p:sp>
        <p:sp>
          <p:nvSpPr>
            <p:cNvPr id="142372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42373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74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provider</a:t>
              </a:r>
            </a:p>
          </p:txBody>
        </p:sp>
        <p:sp>
          <p:nvSpPr>
            <p:cNvPr id="142375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42376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network</a:t>
              </a:r>
            </a:p>
          </p:txBody>
        </p:sp>
        <p:sp>
          <p:nvSpPr>
            <p:cNvPr id="142377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42378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2379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3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492879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D623AF-4CB2-4BAC-BB1C-38D7AE6F272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239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latin typeface="SimHei" charset="-122"/>
                <a:ea typeface="SimHei" charset="-122"/>
                <a:cs typeface="SimHei" charset="-122"/>
              </a:rPr>
              <a:t>BGP</a:t>
            </a:r>
            <a:r>
              <a:rPr lang="zh-CN" altLang="en-US" sz="3600" dirty="0">
                <a:latin typeface="SimHei" charset="-122"/>
                <a:ea typeface="SimHei" charset="-122"/>
                <a:cs typeface="SimHei" charset="-122"/>
              </a:rPr>
              <a:t>路由选择策略</a:t>
            </a:r>
            <a:r>
              <a:rPr lang="en-US" sz="3600" dirty="0">
                <a:latin typeface="SimHei" charset="-122"/>
                <a:ea typeface="SimHei" charset="-122"/>
                <a:cs typeface="SimHei" charset="-122"/>
              </a:rPr>
              <a:t> (2)</a:t>
            </a:r>
          </a:p>
        </p:txBody>
      </p:sp>
      <p:sp>
        <p:nvSpPr>
          <p:cNvPr id="123910" name="Rectangle 3"/>
          <p:cNvSpPr>
            <a:spLocks noChangeArrowheads="1"/>
          </p:cNvSpPr>
          <p:nvPr/>
        </p:nvSpPr>
        <p:spPr bwMode="auto">
          <a:xfrm>
            <a:off x="355600" y="3745037"/>
            <a:ext cx="8229600" cy="234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A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通告路由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AW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 B</a:t>
            </a: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B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通告路由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BAW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 X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B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是否应该把</a:t>
            </a:r>
            <a:r>
              <a:rPr lang="zh-CN" altLang="en-US" sz="2200" dirty="0">
                <a:solidFill>
                  <a:srgbClr val="000000"/>
                </a:solidFill>
                <a:latin typeface="+mj-lt"/>
                <a:ea typeface="+mn-ea"/>
              </a:rPr>
              <a:t>路由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 BAW </a:t>
            </a:r>
            <a:r>
              <a:rPr lang="zh-CN" altLang="en-US" sz="2200" dirty="0">
                <a:solidFill>
                  <a:srgbClr val="000000"/>
                </a:solidFill>
                <a:latin typeface="+mj-lt"/>
                <a:ea typeface="+mn-ea"/>
              </a:rPr>
              <a:t>通告给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 C?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/>
            </a:pPr>
            <a:r>
              <a:rPr lang="zh-CN" altLang="en-US" sz="2000" noProof="0" dirty="0">
                <a:solidFill>
                  <a:srgbClr val="000000"/>
                </a:solidFill>
                <a:latin typeface="+mj-lt"/>
                <a:ea typeface="+mn-ea"/>
              </a:rPr>
              <a:t>不可能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！因为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W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都不是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的客户，所以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对于路由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CBAW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+mn-ea"/>
              </a:rPr>
              <a:t>没有“收入”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希望强制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通过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到达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+mn-ea"/>
              </a:rPr>
              <a:t>W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B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只希望为自己的顾客的往返报文提供服务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6250" y="1339974"/>
            <a:ext cx="7539038" cy="3048000"/>
            <a:chOff x="300" y="708"/>
            <a:chExt cx="4749" cy="1920"/>
          </a:xfrm>
        </p:grpSpPr>
        <p:sp>
          <p:nvSpPr>
            <p:cNvPr id="143367" name="AutoShape 5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68" name="Freeform 6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69" name="Freeform 7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70" name="Rectangle 8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A</a:t>
              </a:r>
            </a:p>
          </p:txBody>
        </p:sp>
        <p:sp>
          <p:nvSpPr>
            <p:cNvPr id="143371" name="Rectangle 9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B</a:t>
              </a:r>
            </a:p>
          </p:txBody>
        </p:sp>
        <p:sp>
          <p:nvSpPr>
            <p:cNvPr id="143372" name="Freeform 10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73" name="Rectangle 11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C</a:t>
              </a:r>
            </a:p>
          </p:txBody>
        </p:sp>
        <p:sp>
          <p:nvSpPr>
            <p:cNvPr id="143374" name="Rectangle 12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75" name="Freeform 13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76" name="Rectangle 14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W</a:t>
              </a:r>
            </a:p>
          </p:txBody>
        </p:sp>
        <p:sp>
          <p:nvSpPr>
            <p:cNvPr id="143377" name="Rectangle 15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78" name="Freeform 16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79" name="Rectangle 17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X</a:t>
              </a:r>
            </a:p>
          </p:txBody>
        </p:sp>
        <p:sp>
          <p:nvSpPr>
            <p:cNvPr id="143380" name="Freeform 18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81" name="Rectangle 19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Y</a:t>
              </a:r>
            </a:p>
          </p:txBody>
        </p:sp>
        <p:sp>
          <p:nvSpPr>
            <p:cNvPr id="143382" name="Line 20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83" name="Line 21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84" name="Line 22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85" name="Line 23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86" name="Line 24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87" name="Line 25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88" name="Line 26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90" name="Rectangle 28"/>
            <p:cNvSpPr>
              <a:spLocks noChangeArrowheads="1"/>
            </p:cNvSpPr>
            <p:nvPr/>
          </p:nvSpPr>
          <p:spPr bwMode="auto">
            <a:xfrm>
              <a:off x="3131" y="896"/>
              <a:ext cx="36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图例</a:t>
              </a:r>
              <a:r>
                <a:rPr kumimoji="0" lang="en-US" altLang="zh-CN" sz="17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: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91" name="Rectangle 29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92" name="Rectangle 30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93" name="Rectangle 31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customer </a:t>
              </a:r>
            </a:p>
          </p:txBody>
        </p:sp>
        <p:sp>
          <p:nvSpPr>
            <p:cNvPr id="143394" name="Rectangle 32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network:</a:t>
              </a:r>
            </a:p>
          </p:txBody>
        </p:sp>
        <p:sp>
          <p:nvSpPr>
            <p:cNvPr id="143395" name="Rectangle 33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43396" name="Rectangle 34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397" name="Rectangle 35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provider</a:t>
              </a:r>
            </a:p>
          </p:txBody>
        </p:sp>
        <p:sp>
          <p:nvSpPr>
            <p:cNvPr id="143398" name="Rectangle 36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43399" name="Rectangle 37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network</a:t>
              </a:r>
            </a:p>
          </p:txBody>
        </p:sp>
        <p:sp>
          <p:nvSpPr>
            <p:cNvPr id="143400" name="Rectangle 38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143401" name="Freeform 39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43402" name="Freeform 40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984691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02344" y="260648"/>
            <a:ext cx="8390136" cy="102768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lt"/>
              </a:rPr>
              <a:t>Intra-</a:t>
            </a:r>
            <a:r>
              <a:rPr lang="en-US" altLang="zh-CN" sz="3600" dirty="0"/>
              <a:t>AS </a:t>
            </a:r>
            <a:r>
              <a:rPr lang="zh-CN" altLang="en-US" sz="3600" dirty="0">
                <a:latin typeface="Comic Sans MS" pitchFamily="66" charset="0"/>
              </a:rPr>
              <a:t>和</a:t>
            </a:r>
            <a:r>
              <a:rPr lang="en-US" altLang="zh-CN" sz="3600" dirty="0">
                <a:latin typeface="Comic Sans MS" pitchFamily="66" charset="0"/>
              </a:rPr>
              <a:t> </a:t>
            </a:r>
            <a:r>
              <a:rPr lang="en-US" altLang="zh-CN" sz="3600" dirty="0">
                <a:latin typeface="+mj-lt"/>
              </a:rPr>
              <a:t>Inter-AS</a:t>
            </a:r>
            <a:r>
              <a:rPr lang="en-US" altLang="zh-CN" sz="3600" dirty="0">
                <a:latin typeface="Comic Sans MS" pitchFamily="66" charset="0"/>
              </a:rPr>
              <a:t> </a:t>
            </a:r>
            <a:r>
              <a:rPr lang="zh-CN" altLang="en-US" sz="3600" dirty="0">
                <a:latin typeface="Comic Sans MS" pitchFamily="66" charset="0"/>
              </a:rPr>
              <a:t>的对比</a:t>
            </a:r>
            <a:endParaRPr lang="en-US" altLang="zh-CN" sz="3600" dirty="0">
              <a:latin typeface="Comic Sans MS" pitchFamily="66" charset="0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策略</a:t>
            </a:r>
            <a:r>
              <a:rPr lang="zh-CN" altLang="en-US" sz="2400" dirty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Intra-AS: </a:t>
            </a:r>
            <a:r>
              <a:rPr lang="zh-CN" altLang="en-US" sz="2400" dirty="0">
                <a:latin typeface="Comic Sans MS" pitchFamily="66" charset="0"/>
              </a:rPr>
              <a:t>简单的管理</a:t>
            </a:r>
            <a:r>
              <a:rPr lang="en-US" altLang="zh-CN" sz="2400" dirty="0">
                <a:latin typeface="Comic Sans MS" pitchFamily="66" charset="0"/>
              </a:rPr>
              <a:t>, </a:t>
            </a:r>
            <a:r>
              <a:rPr lang="zh-CN" altLang="en-US" sz="2400" dirty="0">
                <a:latin typeface="Comic Sans MS" pitchFamily="66" charset="0"/>
              </a:rPr>
              <a:t>不需要策略上的决策</a:t>
            </a:r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Inter-AS: </a:t>
            </a:r>
            <a:r>
              <a:rPr lang="zh-CN" altLang="en-US" sz="2400" dirty="0">
                <a:latin typeface="Comic Sans MS" pitchFamily="66" charset="0"/>
              </a:rPr>
              <a:t>网管希望控制网络中的数据流量是如何选择外部路径的，以及哪些外部网络流量可以选路经过它的网络</a:t>
            </a:r>
            <a:r>
              <a:rPr lang="en-US" altLang="zh-CN" sz="2400" dirty="0">
                <a:latin typeface="Comic Sans MS" pitchFamily="66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规模</a:t>
            </a:r>
            <a:endParaRPr lang="zh-CN" altLang="en-US" sz="2400" dirty="0">
              <a:latin typeface="Comic Sans MS" pitchFamily="66" charset="0"/>
            </a:endParaRPr>
          </a:p>
          <a:p>
            <a:pPr eaLnBrk="1" hangingPunct="1"/>
            <a:r>
              <a:rPr lang="zh-CN" altLang="en-US" sz="2400" dirty="0">
                <a:solidFill>
                  <a:srgbClr val="C00000"/>
                </a:solidFill>
                <a:latin typeface="Comic Sans MS" pitchFamily="66" charset="0"/>
              </a:rPr>
              <a:t>层次化选路</a:t>
            </a:r>
            <a:r>
              <a:rPr lang="zh-CN" altLang="en-US" sz="2400" dirty="0">
                <a:latin typeface="Comic Sans MS" pitchFamily="66" charset="0"/>
              </a:rPr>
              <a:t>节省路由表空间</a:t>
            </a:r>
            <a:r>
              <a:rPr lang="en-US" altLang="zh-CN" sz="2400" dirty="0">
                <a:latin typeface="Comic Sans MS" pitchFamily="66" charset="0"/>
              </a:rPr>
              <a:t>, </a:t>
            </a:r>
            <a:r>
              <a:rPr lang="zh-CN" altLang="en-US" sz="2400" dirty="0">
                <a:latin typeface="Comic Sans MS" pitchFamily="66" charset="0"/>
              </a:rPr>
              <a:t>减少更新信息的流量</a:t>
            </a:r>
            <a:endParaRPr lang="en-US" altLang="zh-CN" sz="2400" dirty="0">
              <a:latin typeface="Comic Sans MS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</a:rPr>
              <a:t>性能</a:t>
            </a:r>
            <a:r>
              <a:rPr lang="zh-CN" altLang="en-US" sz="2400" dirty="0">
                <a:latin typeface="Comic Sans MS" pitchFamily="66" charset="0"/>
              </a:rPr>
              <a:t> </a:t>
            </a: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Intra-AS: </a:t>
            </a:r>
            <a:r>
              <a:rPr lang="zh-CN" altLang="en-US" sz="2400" dirty="0">
                <a:latin typeface="Comic Sans MS" pitchFamily="66" charset="0"/>
              </a:rPr>
              <a:t>集中在性能上（最短路径费用）</a:t>
            </a:r>
            <a:endParaRPr lang="en-US" altLang="zh-CN" sz="2400" dirty="0">
              <a:latin typeface="Comic Sans MS" pitchFamily="66" charset="0"/>
            </a:endParaRPr>
          </a:p>
          <a:p>
            <a:pPr eaLnBrk="1" hangingPunct="1"/>
            <a:r>
              <a:rPr lang="en-US" altLang="zh-CN" sz="2400" dirty="0">
                <a:latin typeface="Comic Sans MS" pitchFamily="66" charset="0"/>
              </a:rPr>
              <a:t>Inter-AS: </a:t>
            </a:r>
            <a:r>
              <a:rPr lang="zh-CN" altLang="en-US" sz="2400" dirty="0">
                <a:latin typeface="Comic Sans MS" pitchFamily="66" charset="0"/>
              </a:rPr>
              <a:t>对策略的考虑比性能更重要（业务规则）</a:t>
            </a:r>
            <a:endParaRPr lang="en-US" altLang="zh-CN" sz="2400" dirty="0">
              <a:latin typeface="Comic Sans MS" pitchFamily="66" charset="0"/>
            </a:endParaRP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4F6D8-E31C-40CE-90BB-B02DE2D54ED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</p:spTree>
    <p:extLst>
      <p:ext uri="{BB962C8B-B14F-4D97-AF65-F5344CB8AC3E}">
        <p14:creationId xmlns:p14="http://schemas.microsoft.com/office/powerpoint/2010/main" val="159543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提纲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916832"/>
            <a:ext cx="8229600" cy="3816424"/>
          </a:xfrm>
        </p:spPr>
        <p:txBody>
          <a:bodyPr>
            <a:normAutofit/>
          </a:bodyPr>
          <a:lstStyle/>
          <a:p>
            <a:pPr lvl="0"/>
            <a:r>
              <a:rPr lang="zh-CN" altLang="en-US" sz="2800" dirty="0">
                <a:solidFill>
                  <a:srgbClr val="FFFFFF">
                    <a:lumMod val="85000"/>
                  </a:srgbClr>
                </a:solidFill>
              </a:rPr>
              <a:t>概述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路由选择算法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dirty="0"/>
              <a:t>因特网中自治系统内部的路由</a:t>
            </a:r>
            <a:endParaRPr lang="en-US" altLang="zh-CN" sz="2800" dirty="0"/>
          </a:p>
          <a:p>
            <a:r>
              <a:rPr lang="en-US" altLang="zh-CN" sz="2800" dirty="0"/>
              <a:t>ISP</a:t>
            </a:r>
            <a:r>
              <a:rPr lang="zh-CN" altLang="en-US" sz="2800" dirty="0"/>
              <a:t>之间的路由选择：</a:t>
            </a:r>
            <a:r>
              <a:rPr lang="en-US" altLang="zh-CN" sz="2800" dirty="0"/>
              <a:t>BGP</a:t>
            </a:r>
          </a:p>
          <a:p>
            <a:r>
              <a:rPr lang="en-US" altLang="zh-CN" sz="2800" dirty="0"/>
              <a:t>SDN</a:t>
            </a:r>
            <a:r>
              <a:rPr lang="zh-CN" altLang="en-US" sz="2800" dirty="0"/>
              <a:t>控制平面</a:t>
            </a:r>
            <a:endParaRPr lang="en-US" altLang="zh-CN" sz="2800" dirty="0"/>
          </a:p>
          <a:p>
            <a:r>
              <a:rPr lang="en-US" altLang="zh-CN" sz="2800" dirty="0"/>
              <a:t>ICMP</a:t>
            </a:r>
            <a:r>
              <a:rPr lang="zh-CN" altLang="en-US" sz="2800" dirty="0"/>
              <a:t>：因特网控制报文协议</a:t>
            </a:r>
            <a:endParaRPr lang="en-US" altLang="zh-CN" sz="2800" dirty="0"/>
          </a:p>
          <a:p>
            <a:r>
              <a:rPr lang="zh-CN" altLang="en-US" sz="2800" dirty="0"/>
              <a:t>网络管理和</a:t>
            </a:r>
            <a:r>
              <a:rPr lang="en-US" altLang="zh-CN" sz="2800" dirty="0"/>
              <a:t>SNMP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清华大学</a:t>
            </a:r>
            <a:r>
              <a:rPr lang="en-US" altLang="zh-CN" dirty="0"/>
              <a:t>2021</a:t>
            </a:r>
            <a:r>
              <a:rPr lang="zh-CN" altLang="en-US" dirty="0"/>
              <a:t>秋 </a:t>
            </a:r>
            <a:r>
              <a:rPr lang="en-US" altLang="zh-CN" dirty="0"/>
              <a:t>W9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>
              <a:defRPr/>
            </a:pPr>
            <a:fld id="{157D1AFD-9678-4C9B-8DDF-A9B330E8450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129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25772"/>
            <a:ext cx="8229600" cy="104298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Comic Sans MS" pitchFamily="66" charset="0"/>
              </a:rPr>
              <a:t>理想选路算法 </a:t>
            </a:r>
            <a:r>
              <a:rPr lang="en-US" altLang="zh-CN" sz="4000" dirty="0">
                <a:latin typeface="Comic Sans MS" pitchFamily="66" charset="0"/>
              </a:rPr>
              <a:t>[BELL86]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28625" y="1785938"/>
            <a:ext cx="8229600" cy="3886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800">
                <a:latin typeface="Comic Sans MS" pitchFamily="66" charset="0"/>
              </a:rPr>
              <a:t>Correctness</a:t>
            </a:r>
            <a:r>
              <a:rPr lang="en-US" altLang="zh-CN">
                <a:latin typeface="Comic Sans MS" pitchFamily="66" charset="0"/>
              </a:rPr>
              <a:t> </a:t>
            </a:r>
            <a:r>
              <a:rPr lang="zh-CN" altLang="en-US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正确、完整</a:t>
            </a:r>
          </a:p>
          <a:p>
            <a:pPr eaLnBrk="1" hangingPunct="1"/>
            <a:r>
              <a:rPr lang="en-US" altLang="zh-CN" sz="2800">
                <a:latin typeface="Comic Sans MS" pitchFamily="66" charset="0"/>
              </a:rPr>
              <a:t>Computational simplicity </a:t>
            </a:r>
            <a:r>
              <a:rPr lang="zh-CN" altLang="en-US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计算复杂度低</a:t>
            </a:r>
          </a:p>
          <a:p>
            <a:pPr eaLnBrk="1" hangingPunct="1"/>
            <a:r>
              <a:rPr lang="en-US" altLang="zh-CN" sz="2800">
                <a:latin typeface="Comic Sans MS" pitchFamily="66" charset="0"/>
              </a:rPr>
              <a:t>Adaptive to changing traffic and topologies, or robustness </a:t>
            </a:r>
            <a:r>
              <a:rPr lang="zh-CN" altLang="en-US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自适应</a:t>
            </a:r>
            <a:r>
              <a:rPr lang="en-US" altLang="zh-CN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, </a:t>
            </a:r>
            <a:r>
              <a:rPr lang="zh-CN" altLang="en-US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鲁棒性</a:t>
            </a:r>
          </a:p>
          <a:p>
            <a:pPr eaLnBrk="1" hangingPunct="1"/>
            <a:r>
              <a:rPr lang="en-US" altLang="zh-CN" sz="2800">
                <a:latin typeface="Comic Sans MS" pitchFamily="66" charset="0"/>
              </a:rPr>
              <a:t>Stability</a:t>
            </a:r>
            <a:r>
              <a:rPr lang="en-US" altLang="zh-CN">
                <a:latin typeface="Comic Sans MS" pitchFamily="66" charset="0"/>
              </a:rPr>
              <a:t> </a:t>
            </a:r>
            <a:r>
              <a:rPr lang="zh-CN" altLang="en-US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稳定</a:t>
            </a:r>
            <a:r>
              <a:rPr lang="en-US" altLang="zh-CN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, </a:t>
            </a:r>
            <a:r>
              <a:rPr lang="zh-CN" altLang="en-US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收敛</a:t>
            </a:r>
          </a:p>
          <a:p>
            <a:pPr eaLnBrk="1" hangingPunct="1"/>
            <a:r>
              <a:rPr lang="en-US" altLang="zh-CN" sz="2800">
                <a:latin typeface="Comic Sans MS" pitchFamily="66" charset="0"/>
              </a:rPr>
              <a:t>Fairness</a:t>
            </a:r>
            <a:r>
              <a:rPr lang="en-US" altLang="zh-CN">
                <a:latin typeface="Comic Sans MS" pitchFamily="66" charset="0"/>
              </a:rPr>
              <a:t> </a:t>
            </a:r>
            <a:r>
              <a:rPr lang="zh-CN" altLang="en-US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公平性</a:t>
            </a:r>
          </a:p>
          <a:p>
            <a:pPr eaLnBrk="1" hangingPunct="1"/>
            <a:r>
              <a:rPr lang="en-US" altLang="zh-CN" sz="2800">
                <a:latin typeface="Comic Sans MS" pitchFamily="66" charset="0"/>
              </a:rPr>
              <a:t>Optimality</a:t>
            </a:r>
            <a:r>
              <a:rPr lang="en-US" altLang="zh-CN">
                <a:latin typeface="Comic Sans MS" pitchFamily="66" charset="0"/>
              </a:rPr>
              <a:t> </a:t>
            </a:r>
            <a:r>
              <a:rPr lang="zh-CN" altLang="en-US">
                <a:solidFill>
                  <a:srgbClr val="660066"/>
                </a:solidFill>
                <a:latin typeface="Comic Sans MS" pitchFamily="66" charset="0"/>
                <a:ea typeface="华文新魏" pitchFamily="2" charset="-122"/>
              </a:rPr>
              <a:t>最优性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F90285-1DF9-4CF0-B943-9D0CE56DE90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294" name="TextBox 6">
            <a:hlinkClick r:id="rId8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0063" y="6072188"/>
            <a:ext cx="82153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Bell, P. and </a:t>
            </a: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Jabbour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K., Review of point-to-point network routing algorithm, IEEE Communications Magazine, Vol.24, No.1, pp34-38, Jan 1986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8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60648"/>
            <a:ext cx="8229600" cy="100878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Comic Sans MS" pitchFamily="66" charset="0"/>
              </a:rPr>
              <a:t>3. </a:t>
            </a:r>
            <a:r>
              <a:rPr lang="zh-CN" altLang="en-US" sz="4000" dirty="0">
                <a:latin typeface="Comic Sans MS" pitchFamily="66" charset="0"/>
              </a:rPr>
              <a:t>选路算法的分类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77D47B-1080-4A6C-816B-E6E41817473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94627" name="Rectangle 3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68313" y="1428750"/>
            <a:ext cx="4175125" cy="12858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Global or decentralized information?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华文新魏" pitchFamily="2" charset="-122"/>
              </a:rPr>
              <a:t>全局算法还是分布式算法？</a:t>
            </a:r>
          </a:p>
        </p:txBody>
      </p:sp>
      <p:sp>
        <p:nvSpPr>
          <p:cNvPr id="794628" name="Rectangle 4"/>
          <p:cNvSpPr>
            <a:spLocks noGrp="1" noChangeArrowheads="1"/>
          </p:cNvSpPr>
          <p:nvPr>
            <p:ph sz="quarter" idx="2"/>
            <p:custDataLst>
              <p:tags r:id="rId5"/>
            </p:custDataLst>
          </p:nvPr>
        </p:nvSpPr>
        <p:spPr>
          <a:xfrm>
            <a:off x="4857750" y="1428750"/>
            <a:ext cx="3910013" cy="10715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Static or dynamic?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华文新魏" pitchFamily="2" charset="-122"/>
              </a:rPr>
              <a:t>静态算法还是动态算法？</a:t>
            </a:r>
          </a:p>
        </p:txBody>
      </p:sp>
      <p:sp>
        <p:nvSpPr>
          <p:cNvPr id="794629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8313" y="4291013"/>
            <a:ext cx="417512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分布式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路由器仅知道与其物理上相连的链路及其费用信息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迭代的计算过程，与相邻主机交换信息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“距离向量”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DV 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算法</a:t>
            </a:r>
          </a:p>
        </p:txBody>
      </p:sp>
      <p:sp>
        <p:nvSpPr>
          <p:cNvPr id="794630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" y="2786063"/>
            <a:ext cx="41751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全局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所有路由器拥有全部的拓朴结构、链路费用信息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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“链路状态”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LS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算法</a:t>
            </a:r>
          </a:p>
        </p:txBody>
      </p:sp>
      <p:sp>
        <p:nvSpPr>
          <p:cNvPr id="794631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57750" y="2857500"/>
            <a:ext cx="39100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静态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路由随时间变化缓慢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动态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CC99"/>
              </a:buClr>
              <a:buSzTx/>
              <a:buFont typeface="Wingdings 2" pitchFamily="18" charset="2"/>
              <a:buChar char="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charset="-122"/>
                <a:cs typeface="+mn-cs"/>
              </a:rPr>
              <a:t>路由变化更快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/>
                <a:cs typeface="+mn-cs"/>
              </a:rPr>
              <a:t>周期性更新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Char char="¨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/>
                <a:cs typeface="+mn-cs"/>
              </a:rPr>
              <a:t>对链路费用改变作出响应</a:t>
            </a:r>
          </a:p>
        </p:txBody>
      </p:sp>
    </p:spTree>
    <p:extLst>
      <p:ext uri="{BB962C8B-B14F-4D97-AF65-F5344CB8AC3E}">
        <p14:creationId xmlns:p14="http://schemas.microsoft.com/office/powerpoint/2010/main" val="28597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autoUpdateAnimBg="0"/>
      <p:bldP spid="794628" grpId="0" autoUpdateAnimBg="0"/>
      <p:bldP spid="794629" grpId="0" autoUpdateAnimBg="0"/>
      <p:bldP spid="794630" grpId="0" autoUpdateAnimBg="0"/>
      <p:bldP spid="7946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404664"/>
            <a:ext cx="8229600" cy="8640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400" dirty="0"/>
              <a:t>链路状态选路算法 </a:t>
            </a:r>
            <a:r>
              <a:rPr lang="en-US" altLang="zh-CN" sz="2700" dirty="0">
                <a:latin typeface="+mj-lt"/>
              </a:rPr>
              <a:t>Link-state Routing Algorithm</a:t>
            </a:r>
            <a:endParaRPr lang="en-US" altLang="zh-CN" sz="3600" dirty="0">
              <a:latin typeface="+mj-lt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68313" y="1557338"/>
            <a:ext cx="8229600" cy="22288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800" dirty="0">
                <a:latin typeface="Comic Sans MS" pitchFamily="66" charset="0"/>
              </a:rPr>
              <a:t>所有节点通过链路状态广播</a:t>
            </a:r>
            <a:r>
              <a:rPr lang="en-US" altLang="zh-CN" sz="2800" dirty="0">
                <a:latin typeface="Comic Sans MS" pitchFamily="66" charset="0"/>
              </a:rPr>
              <a:t>(</a:t>
            </a:r>
            <a:r>
              <a:rPr lang="en-US" altLang="zh-CN" sz="2800" dirty="0">
                <a:solidFill>
                  <a:srgbClr val="0066FF"/>
                </a:solidFill>
                <a:latin typeface="Comic Sans MS" pitchFamily="66" charset="0"/>
              </a:rPr>
              <a:t>LS broadcast</a:t>
            </a:r>
            <a:r>
              <a:rPr lang="en-US" altLang="zh-CN" sz="2800" dirty="0">
                <a:solidFill>
                  <a:srgbClr val="660066"/>
                </a:solidFill>
                <a:latin typeface="Comic Sans MS" pitchFamily="66" charset="0"/>
              </a:rPr>
              <a:t>) </a:t>
            </a:r>
            <a:r>
              <a:rPr lang="zh-CN" altLang="en-US" sz="2800" dirty="0">
                <a:latin typeface="Comic Sans MS" pitchFamily="66" charset="0"/>
              </a:rPr>
              <a:t>得到关于网络拓扑结构和链路费用等相同的信息（链路状态信息）</a:t>
            </a:r>
            <a:endParaRPr lang="en-US" altLang="zh-CN" sz="2800" dirty="0">
              <a:latin typeface="Comic Sans MS" pitchFamily="66" charset="0"/>
            </a:endParaRPr>
          </a:p>
          <a:p>
            <a:pPr eaLnBrk="1" hangingPunct="1"/>
            <a:r>
              <a:rPr lang="en-US" altLang="zh-CN" sz="2800" dirty="0" err="1">
                <a:latin typeface="Comic Sans MS" pitchFamily="66" charset="0"/>
              </a:rPr>
              <a:t>Dijkstra</a:t>
            </a:r>
            <a:r>
              <a:rPr lang="en-US" altLang="zh-CN" sz="2800" dirty="0">
                <a:latin typeface="Comic Sans MS" pitchFamily="66" charset="0"/>
              </a:rPr>
              <a:t> </a:t>
            </a:r>
            <a:r>
              <a:rPr lang="zh-CN" altLang="en-US" sz="2800" dirty="0">
                <a:latin typeface="Comic Sans MS" pitchFamily="66" charset="0"/>
              </a:rPr>
              <a:t>算法是链路状态选路算法的基本理论，例如</a:t>
            </a:r>
            <a:r>
              <a:rPr lang="en-US" altLang="zh-CN" sz="2800" dirty="0">
                <a:latin typeface="Comic Sans MS" pitchFamily="66" charset="0"/>
              </a:rPr>
              <a:t>OSPF</a:t>
            </a:r>
            <a:r>
              <a:rPr lang="zh-CN" altLang="en-US" sz="2800" dirty="0">
                <a:latin typeface="Comic Sans MS" pitchFamily="66" charset="0"/>
              </a:rPr>
              <a:t>（开放最短路优先）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清华大学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2021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秋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W9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491146-D797-4E67-804A-5E903499138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宋体" pitchFamily="2" charset="-122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95652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7088" y="4043363"/>
            <a:ext cx="7989887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全局算法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Dijkstra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算法通过迭代，试图寻找一个节点（源点）到所有其他节点的最短路径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类似的算法可以在交通选路问题中发现，例如动态系统最优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Dynamic Systems Optimum (DSO)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mic Sans MS" pitchFamily="66" charset="0"/>
                <a:ea typeface="黑体" pitchFamily="2" charset="-122"/>
                <a:cs typeface="+mn-cs"/>
              </a:rPr>
              <a:t>不容易让网络中的每个节点在同一时间知道确切的链路状态 </a:t>
            </a:r>
          </a:p>
        </p:txBody>
      </p:sp>
    </p:spTree>
    <p:extLst>
      <p:ext uri="{BB962C8B-B14F-4D97-AF65-F5344CB8AC3E}">
        <p14:creationId xmlns:p14="http://schemas.microsoft.com/office/powerpoint/2010/main" val="12827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5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NET12b">
  <a:themeElements>
    <a:clrScheme name="KR0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ET12b">
  <a:themeElements>
    <a:clrScheme name="KR0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NET12b">
  <a:themeElements>
    <a:clrScheme name="KR0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NET12b</Template>
  <TotalTime>15651</TotalTime>
  <Words>4996</Words>
  <Application>Microsoft Office PowerPoint</Application>
  <PresentationFormat>全屏显示(4:3)</PresentationFormat>
  <Paragraphs>1184</Paragraphs>
  <Slides>54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8" baseType="lpstr">
      <vt:lpstr>Arial Unicode MS</vt:lpstr>
      <vt:lpstr>MS Mincho</vt:lpstr>
      <vt:lpstr>ＭＳ Ｐゴシック</vt:lpstr>
      <vt:lpstr>ZapfDingbats</vt:lpstr>
      <vt:lpstr>仿宋</vt:lpstr>
      <vt:lpstr>黑体</vt:lpstr>
      <vt:lpstr>黑体</vt:lpstr>
      <vt:lpstr>华文新魏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Gill Sans MT</vt:lpstr>
      <vt:lpstr>Times New Roman</vt:lpstr>
      <vt:lpstr>Verdana</vt:lpstr>
      <vt:lpstr>Wingdings</vt:lpstr>
      <vt:lpstr>Wingdings 2</vt:lpstr>
      <vt:lpstr>NET12b</vt:lpstr>
      <vt:lpstr>1_NET12b</vt:lpstr>
      <vt:lpstr>2_NET12b</vt:lpstr>
      <vt:lpstr>位图图像</vt:lpstr>
      <vt:lpstr>PowerPoint 演示文稿</vt:lpstr>
      <vt:lpstr>提纲</vt:lpstr>
      <vt:lpstr>网络层功能</vt:lpstr>
      <vt:lpstr>控制平面：传统的方法</vt:lpstr>
      <vt:lpstr>控制平面：SDN方法</vt:lpstr>
      <vt:lpstr>提纲</vt:lpstr>
      <vt:lpstr>理想选路算法 [BELL86]</vt:lpstr>
      <vt:lpstr>3. 选路算法的分类</vt:lpstr>
      <vt:lpstr>链路状态选路算法 Link-state Routing Algorithm</vt:lpstr>
      <vt:lpstr>Dijkstra 算法</vt:lpstr>
      <vt:lpstr>PowerPoint 演示文稿</vt:lpstr>
      <vt:lpstr>Dijkstra 算法: 例子</vt:lpstr>
      <vt:lpstr>Dijkstra算法: 例子 (2) </vt:lpstr>
      <vt:lpstr>答案解析</vt:lpstr>
      <vt:lpstr>PowerPoint 演示文稿</vt:lpstr>
      <vt:lpstr>距离向量选路算法 Distance Vector Routing Algorithm</vt:lpstr>
      <vt:lpstr>距离向量算法</vt:lpstr>
      <vt:lpstr>Bellman-Ford 方程的例子 </vt:lpstr>
      <vt:lpstr>距离向量算法</vt:lpstr>
      <vt:lpstr>距离向量算法</vt:lpstr>
      <vt:lpstr>距离向量算法</vt:lpstr>
      <vt:lpstr>PowerPoint 演示文稿</vt:lpstr>
      <vt:lpstr>PowerPoint 演示文稿</vt:lpstr>
      <vt:lpstr>DV算法: why and when update?</vt:lpstr>
      <vt:lpstr>PowerPoint 演示文稿</vt:lpstr>
      <vt:lpstr>PowerPoint 演示文稿</vt:lpstr>
      <vt:lpstr>PowerPoint 演示文稿</vt:lpstr>
      <vt:lpstr>比较: DV vs LS</vt:lpstr>
      <vt:lpstr>比较: DV vs LS (续)</vt:lpstr>
      <vt:lpstr>提纲</vt:lpstr>
      <vt:lpstr>层次选路 Hierarchical Routing</vt:lpstr>
      <vt:lpstr>层次选路</vt:lpstr>
      <vt:lpstr>互联的自治系统 Interconnected AS’s </vt:lpstr>
      <vt:lpstr>Inter-AS 选路任务</vt:lpstr>
      <vt:lpstr>Intra-AS中的选路</vt:lpstr>
      <vt:lpstr>OSPF开放最短路优先</vt:lpstr>
      <vt:lpstr>OSPF “高级” 功能</vt:lpstr>
      <vt:lpstr>Hierarchical OSPF</vt:lpstr>
      <vt:lpstr>Hierarchical OSPF</vt:lpstr>
      <vt:lpstr>提纲</vt:lpstr>
      <vt:lpstr>ISP之间的路由选择：BGP</vt:lpstr>
      <vt:lpstr>eBGP和iBGP连接</vt:lpstr>
      <vt:lpstr>BGP基础知识</vt:lpstr>
      <vt:lpstr>路径属性和BGP路由</vt:lpstr>
      <vt:lpstr>路径属性和BGP路由</vt:lpstr>
      <vt:lpstr>路径属性和BGP路由</vt:lpstr>
      <vt:lpstr>BGP报文</vt:lpstr>
      <vt:lpstr>BGP,OSPF,转发表条目</vt:lpstr>
      <vt:lpstr>BGP,OSPF,转发表条目</vt:lpstr>
      <vt:lpstr>BGP路由选择</vt:lpstr>
      <vt:lpstr>热土豆路由选择</vt:lpstr>
      <vt:lpstr>BGP路由选择策略</vt:lpstr>
      <vt:lpstr>BGP路由选择策略 (2)</vt:lpstr>
      <vt:lpstr>Intra-AS 和 Inter-AS 的对比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jwc</dc:creator>
  <cp:lastModifiedBy>Han Michael</cp:lastModifiedBy>
  <cp:revision>757</cp:revision>
  <cp:lastPrinted>2015-10-30T01:17:38Z</cp:lastPrinted>
  <dcterms:created xsi:type="dcterms:W3CDTF">2004-07-05T13:20:03Z</dcterms:created>
  <dcterms:modified xsi:type="dcterms:W3CDTF">2021-11-05T14:58:40Z</dcterms:modified>
</cp:coreProperties>
</file>