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2"/>
  </p:notesMasterIdLst>
  <p:sldIdLst>
    <p:sldId id="256" r:id="rId2"/>
    <p:sldId id="257" r:id="rId3"/>
    <p:sldId id="265" r:id="rId4"/>
    <p:sldId id="276" r:id="rId5"/>
    <p:sldId id="287" r:id="rId6"/>
    <p:sldId id="289" r:id="rId7"/>
    <p:sldId id="288" r:id="rId8"/>
    <p:sldId id="259" r:id="rId9"/>
    <p:sldId id="290" r:id="rId10"/>
    <p:sldId id="274" r:id="rId11"/>
  </p:sldIdLst>
  <p:sldSz cx="12192000" cy="6858000"/>
  <p:notesSz cx="6858000" cy="9144000"/>
  <p:custDataLst>
    <p:tags r:id="rId1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C2B"/>
    <a:srgbClr val="8D3728"/>
    <a:srgbClr val="CB533E"/>
    <a:srgbClr val="BD4633"/>
    <a:srgbClr val="AA2E1C"/>
    <a:srgbClr val="B83F2B"/>
    <a:srgbClr val="D975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autoAdjust="0"/>
    <p:restoredTop sz="94085" autoAdjust="0"/>
  </p:normalViewPr>
  <p:slideViewPr>
    <p:cSldViewPr>
      <p:cViewPr varScale="1">
        <p:scale>
          <a:sx n="119" d="100"/>
          <a:sy n="119" d="100"/>
        </p:scale>
        <p:origin x="416" y="184"/>
      </p:cViewPr>
      <p:guideLst>
        <p:guide orient="horz" pos="2160"/>
        <p:guide pos="3840"/>
      </p:guideLst>
    </p:cSldViewPr>
  </p:slideViewPr>
  <p:notesTextViewPr>
    <p:cViewPr>
      <p:scale>
        <a:sx n="3" d="2"/>
        <a:sy n="3" d="2"/>
      </p:scale>
      <p:origin x="0" y="-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574A1-34D7-4BDC-BEC2-612A7D33E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4B7079-2DAF-4141-B290-D549B11CEE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8C39D25-346A-4495-876E-E280882272B3}" type="datetimeFigureOut">
              <a:rPr lang="zh-CN" altLang="en-US"/>
              <a:pPr>
                <a:defRPr/>
              </a:pPr>
              <a:t>2021/11/24</a:t>
            </a:fld>
            <a:endParaRPr lang="zh-CN" altLang="en-US"/>
          </a:p>
        </p:txBody>
      </p:sp>
      <p:sp>
        <p:nvSpPr>
          <p:cNvPr id="4" name="幻灯片图像占位符 3">
            <a:extLst>
              <a:ext uri="{FF2B5EF4-FFF2-40B4-BE49-F238E27FC236}">
                <a16:creationId xmlns:a16="http://schemas.microsoft.com/office/drawing/2014/main" id="{FECC3DFF-CFF7-4056-9E57-41E5A66D81C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EDE1BA-13BB-4024-8C73-F004419038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907464-D712-4096-9230-2D855CB58D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9ED3A1F-007D-4B4F-A1C3-98E8863DDB3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62825C-DF30-4E0C-B310-3B6BBBBADB29}" type="slidenum">
              <a:rPr lang="zh-CN" altLang="en-US"/>
              <a:pPr/>
              <a:t>‹#›</a:t>
            </a:fld>
            <a:endParaRPr lang="zh-CN" altLang="en-US"/>
          </a:p>
        </p:txBody>
      </p:sp>
    </p:spTree>
    <p:extLst>
      <p:ext uri="{BB962C8B-B14F-4D97-AF65-F5344CB8AC3E}">
        <p14:creationId xmlns:p14="http://schemas.microsoft.com/office/powerpoint/2010/main" val="1453345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A7F0070-1D6D-40F3-A04C-517E2964FD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30E4F5E2-5F70-4DBB-B214-7956D696D0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z="1000" dirty="0"/>
          </a:p>
        </p:txBody>
      </p:sp>
      <p:sp>
        <p:nvSpPr>
          <p:cNvPr id="41988" name="灯片编号占位符 3">
            <a:extLst>
              <a:ext uri="{FF2B5EF4-FFF2-40B4-BE49-F238E27FC236}">
                <a16:creationId xmlns:a16="http://schemas.microsoft.com/office/drawing/2014/main" id="{9A03BF9C-6DB1-4A2E-9226-B9E07A6D6F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E6008D1-A3F6-4E0A-A121-2CB513C1CB3A}" type="slidenum">
              <a:rPr lang="zh-CN" altLang="en-US"/>
              <a:pPr/>
              <a:t>1</a:t>
            </a:fld>
            <a:endParaRPr lang="zh-CN" altLang="en-US"/>
          </a:p>
        </p:txBody>
      </p:sp>
    </p:spTree>
    <p:extLst>
      <p:ext uri="{BB962C8B-B14F-4D97-AF65-F5344CB8AC3E}">
        <p14:creationId xmlns:p14="http://schemas.microsoft.com/office/powerpoint/2010/main" val="12450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F94A9616-39B0-453A-91D2-990A7A1AF7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E50B756E-DE62-4510-82F2-01D1EC3956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问题一：在如今的思想政治教育上，我们时常感受到课程的无聊，为什么当时的年轻人对于自己的革命信仰深信不疑且表现出超强的组织能力呢？如果你是思想政治课的组织者，你会怎么做？</a:t>
            </a:r>
          </a:p>
        </p:txBody>
      </p:sp>
      <p:sp>
        <p:nvSpPr>
          <p:cNvPr id="61444" name="灯片编号占位符 3">
            <a:extLst>
              <a:ext uri="{FF2B5EF4-FFF2-40B4-BE49-F238E27FC236}">
                <a16:creationId xmlns:a16="http://schemas.microsoft.com/office/drawing/2014/main" id="{F5C5C236-D8DB-4064-B269-B61C0289CA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5C8890-8AE5-4EF5-A920-D12D5D152B21}" type="slidenum">
              <a:rPr lang="zh-CN" altLang="en-US"/>
              <a:pPr/>
              <a:t>10</a:t>
            </a:fld>
            <a:endParaRPr lang="zh-CN" altLang="en-US"/>
          </a:p>
        </p:txBody>
      </p:sp>
    </p:spTree>
    <p:extLst>
      <p:ext uri="{BB962C8B-B14F-4D97-AF65-F5344CB8AC3E}">
        <p14:creationId xmlns:p14="http://schemas.microsoft.com/office/powerpoint/2010/main" val="14415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7BECAB0-AF41-452C-A27C-B3BB22513A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C97690B3-1D51-483F-8C76-3042BB0020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B47B761B-24BE-46AE-A9BA-F823D6713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BEE1C18-8C42-4EEF-BCFE-6927D2D2A4AB}" type="slidenum">
              <a:rPr lang="zh-CN" altLang="en-US"/>
              <a:pPr/>
              <a:t>2</a:t>
            </a:fld>
            <a:endParaRPr lang="zh-CN" altLang="en-US"/>
          </a:p>
        </p:txBody>
      </p:sp>
    </p:spTree>
    <p:extLst>
      <p:ext uri="{BB962C8B-B14F-4D97-AF65-F5344CB8AC3E}">
        <p14:creationId xmlns:p14="http://schemas.microsoft.com/office/powerpoint/2010/main" val="1486404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3</a:t>
            </a:fld>
            <a:endParaRPr lang="zh-CN" altLang="en-US"/>
          </a:p>
        </p:txBody>
      </p:sp>
    </p:spTree>
    <p:extLst>
      <p:ext uri="{BB962C8B-B14F-4D97-AF65-F5344CB8AC3E}">
        <p14:creationId xmlns:p14="http://schemas.microsoft.com/office/powerpoint/2010/main" val="331991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5556FAE6-5FB0-403F-AF36-1B469AE96F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C5ADB6BF-E4CE-4224-8B36-3CDC66635A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683F2691-E506-4734-BCDF-B16E009707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40D2FA9-7D11-4EDB-BA61-4CD37C86BCB9}" type="slidenum">
              <a:rPr lang="zh-CN" altLang="en-US"/>
              <a:pPr/>
              <a:t>4</a:t>
            </a:fld>
            <a:endParaRPr lang="zh-CN" altLang="en-US"/>
          </a:p>
        </p:txBody>
      </p:sp>
    </p:spTree>
    <p:extLst>
      <p:ext uri="{BB962C8B-B14F-4D97-AF65-F5344CB8AC3E}">
        <p14:creationId xmlns:p14="http://schemas.microsoft.com/office/powerpoint/2010/main" val="274430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5</a:t>
            </a:fld>
            <a:endParaRPr lang="zh-CN" altLang="en-US"/>
          </a:p>
        </p:txBody>
      </p:sp>
    </p:spTree>
    <p:extLst>
      <p:ext uri="{BB962C8B-B14F-4D97-AF65-F5344CB8AC3E}">
        <p14:creationId xmlns:p14="http://schemas.microsoft.com/office/powerpoint/2010/main" val="405377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6</a:t>
            </a:fld>
            <a:endParaRPr lang="zh-CN" altLang="en-US"/>
          </a:p>
        </p:txBody>
      </p:sp>
    </p:spTree>
    <p:extLst>
      <p:ext uri="{BB962C8B-B14F-4D97-AF65-F5344CB8AC3E}">
        <p14:creationId xmlns:p14="http://schemas.microsoft.com/office/powerpoint/2010/main" val="27080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16AA98D5-C4D1-4728-B496-06C9B4511A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236DFD78-1458-454E-953C-812A29B89D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AF2DD4B9-63A6-44FF-A9E8-98FDA11748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FCBA4E1-36DE-4F14-B034-66D817D64000}" type="slidenum">
              <a:rPr lang="zh-CN" altLang="en-US"/>
              <a:pPr/>
              <a:t>7</a:t>
            </a:fld>
            <a:endParaRPr lang="zh-CN" altLang="en-US"/>
          </a:p>
        </p:txBody>
      </p:sp>
    </p:spTree>
    <p:extLst>
      <p:ext uri="{BB962C8B-B14F-4D97-AF65-F5344CB8AC3E}">
        <p14:creationId xmlns:p14="http://schemas.microsoft.com/office/powerpoint/2010/main" val="425243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8</a:t>
            </a:fld>
            <a:endParaRPr lang="zh-CN" altLang="en-US"/>
          </a:p>
        </p:txBody>
      </p:sp>
    </p:spTree>
    <p:extLst>
      <p:ext uri="{BB962C8B-B14F-4D97-AF65-F5344CB8AC3E}">
        <p14:creationId xmlns:p14="http://schemas.microsoft.com/office/powerpoint/2010/main" val="14673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孙玉清这一段</a:t>
            </a:r>
          </a:p>
        </p:txBody>
      </p:sp>
      <p:sp>
        <p:nvSpPr>
          <p:cNvPr id="4" name="灯片编号占位符 3"/>
          <p:cNvSpPr>
            <a:spLocks noGrp="1"/>
          </p:cNvSpPr>
          <p:nvPr>
            <p:ph type="sldNum" sz="quarter" idx="5"/>
          </p:nvPr>
        </p:nvSpPr>
        <p:spPr/>
        <p:txBody>
          <a:bodyPr/>
          <a:lstStyle/>
          <a:p>
            <a:fld id="{F362825C-DF30-4E0C-B310-3B6BBBBADB29}" type="slidenum">
              <a:rPr lang="zh-CN" altLang="en-US" smtClean="0"/>
              <a:pPr/>
              <a:t>9</a:t>
            </a:fld>
            <a:endParaRPr lang="zh-CN" altLang="en-US"/>
          </a:p>
        </p:txBody>
      </p:sp>
    </p:spTree>
    <p:extLst>
      <p:ext uri="{BB962C8B-B14F-4D97-AF65-F5344CB8AC3E}">
        <p14:creationId xmlns:p14="http://schemas.microsoft.com/office/powerpoint/2010/main" val="172093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2A4D62C4-1CFE-4785-932C-9C4610351C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8DFC85C-E806-46CB-95EB-EF03EAA8139F}"/>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87AFA03-E91A-4675-A50F-E7DC0E58069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C416A6-755D-4736-B2FC-606D50C66E86}" type="slidenum">
              <a:rPr lang="zh-CN" altLang="zh-CN"/>
              <a:pPr/>
              <a:t>‹#›</a:t>
            </a:fld>
            <a:endParaRPr lang="zh-CN" altLang="zh-CN"/>
          </a:p>
        </p:txBody>
      </p:sp>
    </p:spTree>
    <p:extLst>
      <p:ext uri="{BB962C8B-B14F-4D97-AF65-F5344CB8AC3E}">
        <p14:creationId xmlns:p14="http://schemas.microsoft.com/office/powerpoint/2010/main" val="2974269411"/>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AA7E1BC-B2FF-44E1-8B53-1DEE62BBA102}"/>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15E3AAA-73E5-42AA-A3A2-5F97BFEEDED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950D2AA-B44A-4A0B-85C6-BB31CDCB0E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DC621F-7C55-4237-AC3D-D3B989D64D9B}" type="slidenum">
              <a:rPr lang="zh-CN" altLang="zh-CN"/>
              <a:pPr/>
              <a:t>‹#›</a:t>
            </a:fld>
            <a:endParaRPr lang="zh-CN" altLang="zh-CN"/>
          </a:p>
        </p:txBody>
      </p:sp>
    </p:spTree>
    <p:extLst>
      <p:ext uri="{BB962C8B-B14F-4D97-AF65-F5344CB8AC3E}">
        <p14:creationId xmlns:p14="http://schemas.microsoft.com/office/powerpoint/2010/main" val="154420651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B46C90E-EAB6-44F2-90F4-5E40C4A750C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03DEBE2-8BB4-4268-B002-C2746512BCD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6B1DC1F6-6EEE-493A-A90A-01641FBF46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79F4FE6-3CBD-4687-9674-0C78998B8042}" type="slidenum">
              <a:rPr lang="zh-CN" altLang="zh-CN"/>
              <a:pPr/>
              <a:t>‹#›</a:t>
            </a:fld>
            <a:endParaRPr lang="zh-CN" altLang="zh-CN"/>
          </a:p>
        </p:txBody>
      </p:sp>
    </p:spTree>
    <p:extLst>
      <p:ext uri="{BB962C8B-B14F-4D97-AF65-F5344CB8AC3E}">
        <p14:creationId xmlns:p14="http://schemas.microsoft.com/office/powerpoint/2010/main" val="86403417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62AC837-164E-4D8E-872F-AE8AEAC5926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E13C376-C729-4266-B2EF-A4AE966C7F3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334AD75-63ED-498A-B587-69C5265107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6CCABB5-68D8-4A1F-867B-E204D7F80381}" type="slidenum">
              <a:rPr lang="zh-CN" altLang="zh-CN"/>
              <a:pPr/>
              <a:t>‹#›</a:t>
            </a:fld>
            <a:endParaRPr lang="zh-CN" altLang="zh-CN"/>
          </a:p>
        </p:txBody>
      </p:sp>
    </p:spTree>
    <p:extLst>
      <p:ext uri="{BB962C8B-B14F-4D97-AF65-F5344CB8AC3E}">
        <p14:creationId xmlns:p14="http://schemas.microsoft.com/office/powerpoint/2010/main" val="366566921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206492EE-1876-42B2-BEEC-53B8F4D3362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9901F9B-FC7B-4430-9708-9C2A2B38DFC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D178AC9-C222-4DDC-9695-8E901BEDE73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DE74397-0F25-4C35-AD19-B64C0CF46A46}" type="slidenum">
              <a:rPr lang="zh-CN" altLang="zh-CN"/>
              <a:pPr/>
              <a:t>‹#›</a:t>
            </a:fld>
            <a:endParaRPr lang="zh-CN" altLang="zh-CN"/>
          </a:p>
        </p:txBody>
      </p:sp>
    </p:spTree>
    <p:extLst>
      <p:ext uri="{BB962C8B-B14F-4D97-AF65-F5344CB8AC3E}">
        <p14:creationId xmlns:p14="http://schemas.microsoft.com/office/powerpoint/2010/main" val="4246706744"/>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197EE31-C36E-43D7-9814-31C2A94BEF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78B03F41-0AEE-4BAE-8EB2-73F261A31D5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BDB83A24-7B1B-4600-8591-6ABC0F35E83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5688C8-1F89-470C-A1FC-0BBB6B33B872}" type="slidenum">
              <a:rPr lang="zh-CN" altLang="zh-CN"/>
              <a:pPr/>
              <a:t>‹#›</a:t>
            </a:fld>
            <a:endParaRPr lang="zh-CN" altLang="zh-CN"/>
          </a:p>
        </p:txBody>
      </p:sp>
    </p:spTree>
    <p:extLst>
      <p:ext uri="{BB962C8B-B14F-4D97-AF65-F5344CB8AC3E}">
        <p14:creationId xmlns:p14="http://schemas.microsoft.com/office/powerpoint/2010/main" val="313291785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4A5CC21E-D549-4F25-8BD9-0A84CD858A1A}"/>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F46C0363-8005-4C2C-8EF3-5A728C21598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3EAF801D-17A7-487E-B77B-C4F25C326F7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1CE146D-98CB-4353-9D6B-60F609C1991E}" type="slidenum">
              <a:rPr lang="zh-CN" altLang="zh-CN"/>
              <a:pPr/>
              <a:t>‹#›</a:t>
            </a:fld>
            <a:endParaRPr lang="zh-CN" altLang="zh-CN"/>
          </a:p>
        </p:txBody>
      </p:sp>
    </p:spTree>
    <p:extLst>
      <p:ext uri="{BB962C8B-B14F-4D97-AF65-F5344CB8AC3E}">
        <p14:creationId xmlns:p14="http://schemas.microsoft.com/office/powerpoint/2010/main" val="126122584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69E6CD9-E470-474D-924D-53B0CB876E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A964D631-479C-453A-A99E-E2F9E363A8A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D9EA7F1-656F-4DE4-BEA0-0C7DDE970DF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7C560E1-7BD6-4AD9-A17D-2E478E93929B}" type="slidenum">
              <a:rPr lang="zh-CN" altLang="zh-CN"/>
              <a:pPr/>
              <a:t>‹#›</a:t>
            </a:fld>
            <a:endParaRPr lang="zh-CN" altLang="zh-CN"/>
          </a:p>
        </p:txBody>
      </p:sp>
    </p:spTree>
    <p:extLst>
      <p:ext uri="{BB962C8B-B14F-4D97-AF65-F5344CB8AC3E}">
        <p14:creationId xmlns:p14="http://schemas.microsoft.com/office/powerpoint/2010/main" val="1917937922"/>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857681-7D9D-473B-B2BE-0D2954D0CBBD}"/>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1412CB2E-EEFB-4479-9E5A-0F7040CE21A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7AA94AC-909C-4594-A1A9-782B66572E5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2DFDF3-404D-45E7-9A54-FB4A368CEE92}" type="slidenum">
              <a:rPr lang="zh-CN" altLang="zh-CN"/>
              <a:pPr/>
              <a:t>‹#›</a:t>
            </a:fld>
            <a:endParaRPr lang="zh-CN" altLang="zh-CN"/>
          </a:p>
        </p:txBody>
      </p:sp>
    </p:spTree>
    <p:extLst>
      <p:ext uri="{BB962C8B-B14F-4D97-AF65-F5344CB8AC3E}">
        <p14:creationId xmlns:p14="http://schemas.microsoft.com/office/powerpoint/2010/main" val="5898123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68B3D676-2BB2-43A4-89A4-F5166F713C8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E3230366-BD28-40B6-BDE3-A859502DE10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D61F0A1E-D411-4323-A6DA-5F242BD53A9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A608D30-C990-4E10-9992-78497873557A}" type="slidenum">
              <a:rPr lang="zh-CN" altLang="zh-CN"/>
              <a:pPr/>
              <a:t>‹#›</a:t>
            </a:fld>
            <a:endParaRPr lang="zh-CN" altLang="zh-CN"/>
          </a:p>
        </p:txBody>
      </p:sp>
    </p:spTree>
    <p:extLst>
      <p:ext uri="{BB962C8B-B14F-4D97-AF65-F5344CB8AC3E}">
        <p14:creationId xmlns:p14="http://schemas.microsoft.com/office/powerpoint/2010/main" val="744132256"/>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7CEFFE9-CB58-4937-900D-8871D7F4DF5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D65506-B11D-4FFF-98F7-7E27FF37F61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63BB3BA-DC01-4EBA-84C1-8F6E2F2E66C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371A0A-817F-40C5-A02F-83BC36A3D587}" type="slidenum">
              <a:rPr lang="zh-CN" altLang="zh-CN"/>
              <a:pPr/>
              <a:t>‹#›</a:t>
            </a:fld>
            <a:endParaRPr lang="zh-CN" altLang="zh-CN"/>
          </a:p>
        </p:txBody>
      </p:sp>
    </p:spTree>
    <p:extLst>
      <p:ext uri="{BB962C8B-B14F-4D97-AF65-F5344CB8AC3E}">
        <p14:creationId xmlns:p14="http://schemas.microsoft.com/office/powerpoint/2010/main" val="259563737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7">
            <a:extLst>
              <a:ext uri="{FF2B5EF4-FFF2-40B4-BE49-F238E27FC236}">
                <a16:creationId xmlns:a16="http://schemas.microsoft.com/office/drawing/2014/main" id="{A8B95CF2-F36B-4F20-BF8B-7F8290C3A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4">
            <a:extLst>
              <a:ext uri="{FF2B5EF4-FFF2-40B4-BE49-F238E27FC236}">
                <a16:creationId xmlns:a16="http://schemas.microsoft.com/office/drawing/2014/main" id="{18CB2DEA-0B63-4CF0-8838-B94AD4731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725" y="3802063"/>
            <a:ext cx="11271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6">
            <a:extLst>
              <a:ext uri="{FF2B5EF4-FFF2-40B4-BE49-F238E27FC236}">
                <a16:creationId xmlns:a16="http://schemas.microsoft.com/office/drawing/2014/main" id="{CFAA3C3D-84A9-4F9F-A368-AB1A576DB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1563" y="1747838"/>
            <a:ext cx="349885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3FC23868-B947-4435-8CDD-F571230196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793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文本框 1">
            <a:extLst>
              <a:ext uri="{FF2B5EF4-FFF2-40B4-BE49-F238E27FC236}">
                <a16:creationId xmlns:a16="http://schemas.microsoft.com/office/drawing/2014/main" id="{18DBEF66-D69A-44A2-83C7-20030A1E357D}"/>
              </a:ext>
            </a:extLst>
          </p:cNvPr>
          <p:cNvSpPr txBox="1">
            <a:spLocks noChangeArrowheads="1"/>
          </p:cNvSpPr>
          <p:nvPr/>
        </p:nvSpPr>
        <p:spPr bwMode="auto">
          <a:xfrm>
            <a:off x="2044700" y="2065338"/>
            <a:ext cx="483016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b="1" dirty="0">
                <a:solidFill>
                  <a:srgbClr val="DABD92"/>
                </a:solidFill>
                <a:latin typeface="微软雅黑" panose="020B0503020204020204" pitchFamily="34" charset="-122"/>
                <a:ea typeface="微软雅黑" panose="020B0503020204020204" pitchFamily="34" charset="-122"/>
              </a:rPr>
              <a:t>自</a:t>
            </a:r>
            <a:r>
              <a:rPr lang="en-US" altLang="zh-CN" sz="4400" b="1" dirty="0">
                <a:solidFill>
                  <a:srgbClr val="DABD92"/>
                </a:solidFill>
                <a:latin typeface="微软雅黑" panose="020B0503020204020204" pitchFamily="34" charset="-122"/>
                <a:ea typeface="微软雅黑" panose="020B0503020204020204" pitchFamily="34" charset="-122"/>
              </a:rPr>
              <a:t>96</a:t>
            </a:r>
            <a:r>
              <a:rPr lang="zh-CN" altLang="en-US" sz="4400" b="1" dirty="0">
                <a:solidFill>
                  <a:srgbClr val="DABD92"/>
                </a:solidFill>
                <a:latin typeface="微软雅黑" panose="020B0503020204020204" pitchFamily="34" charset="-122"/>
                <a:ea typeface="微软雅黑" panose="020B0503020204020204" pitchFamily="34" charset="-122"/>
              </a:rPr>
              <a:t>团日主题汇报</a:t>
            </a:r>
          </a:p>
          <a:p>
            <a:endParaRPr lang="zh-CN" altLang="en-US" sz="4400" b="1" dirty="0">
              <a:solidFill>
                <a:srgbClr val="DABD92"/>
              </a:solidFill>
              <a:latin typeface="微软雅黑" panose="020B0503020204020204" pitchFamily="34" charset="-122"/>
              <a:ea typeface="微软雅黑" panose="020B0503020204020204" pitchFamily="34" charset="-122"/>
            </a:endParaRPr>
          </a:p>
        </p:txBody>
      </p:sp>
      <p:sp>
        <p:nvSpPr>
          <p:cNvPr id="13320" name="文本框 7">
            <a:extLst>
              <a:ext uri="{FF2B5EF4-FFF2-40B4-BE49-F238E27FC236}">
                <a16:creationId xmlns:a16="http://schemas.microsoft.com/office/drawing/2014/main" id="{37646D6E-1762-4C6C-AF9B-57539C95CEC1}"/>
              </a:ext>
            </a:extLst>
          </p:cNvPr>
          <p:cNvSpPr txBox="1">
            <a:spLocks noChangeArrowheads="1"/>
          </p:cNvSpPr>
          <p:nvPr/>
        </p:nvSpPr>
        <p:spPr bwMode="auto">
          <a:xfrm>
            <a:off x="2206625" y="3789363"/>
            <a:ext cx="7184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1100" dirty="0">
                <a:solidFill>
                  <a:schemeClr val="bg1"/>
                </a:solidFill>
                <a:latin typeface="微软雅黑" panose="020B0503020204020204" pitchFamily="34" charset="-122"/>
                <a:ea typeface="微软雅黑" panose="020B0503020204020204" pitchFamily="34" charset="-122"/>
              </a:rPr>
              <a:t>2021.11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1DE8B3-A822-4DA7-B38E-6B2E5DE2EC31}"/>
              </a:ext>
            </a:extLst>
          </p:cNvPr>
          <p:cNvSpPr txBox="1"/>
          <p:nvPr/>
        </p:nvSpPr>
        <p:spPr>
          <a:xfrm>
            <a:off x="428625" y="2176463"/>
            <a:ext cx="354013" cy="2454275"/>
          </a:xfrm>
          <a:prstGeom prst="rect">
            <a:avLst/>
          </a:prstGeom>
          <a:noFill/>
        </p:spPr>
        <p:txBody>
          <a:bodyPr vert="eaVert" wrap="none">
            <a:spAutoFit/>
          </a:bodyPr>
          <a:lstStyle/>
          <a:p>
            <a:pPr>
              <a:defRPr/>
            </a:pPr>
            <a:r>
              <a:rPr lang="en-US" altLang="zh-CN" sz="1100" spc="600" dirty="0">
                <a:solidFill>
                  <a:srgbClr val="AD7A74"/>
                </a:solidFill>
              </a:rPr>
              <a:t>THE NATIONAL DAY</a:t>
            </a:r>
            <a:endParaRPr lang="zh-CN" altLang="en-US" sz="1100" spc="600" dirty="0">
              <a:solidFill>
                <a:srgbClr val="AD7A74"/>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9"/>
                                        </p:tgtEl>
                                      </p:cBhvr>
                                    </p:animEffect>
                                    <p:animScale>
                                      <p:cBhvr>
                                        <p:cTn id="7" dur="10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CC72C-AA7B-4002-88B3-932E91CE4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6">
            <a:extLst>
              <a:ext uri="{FF2B5EF4-FFF2-40B4-BE49-F238E27FC236}">
                <a16:creationId xmlns:a16="http://schemas.microsoft.com/office/drawing/2014/main" id="{A6F24AA8-6A6B-4310-9A46-A4B71DBA1C05}"/>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32774" name="TextBox 7">
            <a:extLst>
              <a:ext uri="{FF2B5EF4-FFF2-40B4-BE49-F238E27FC236}">
                <a16:creationId xmlns:a16="http://schemas.microsoft.com/office/drawing/2014/main" id="{9762122A-25D8-47FC-B9AB-EEA5082ADCC3}"/>
              </a:ext>
            </a:extLst>
          </p:cNvPr>
          <p:cNvSpPr txBox="1">
            <a:spLocks noChangeArrowheads="1"/>
          </p:cNvSpPr>
          <p:nvPr/>
        </p:nvSpPr>
        <p:spPr bwMode="auto">
          <a:xfrm>
            <a:off x="266387" y="353267"/>
            <a:ext cx="6273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当我们在讨论革命先辈时，我们在讨论什么</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24D72A6-3E7F-4B32-AE6B-2E395CBF74E7}"/>
              </a:ext>
            </a:extLst>
          </p:cNvPr>
          <p:cNvSpPr txBox="1"/>
          <p:nvPr/>
        </p:nvSpPr>
        <p:spPr>
          <a:xfrm>
            <a:off x="4065039" y="3441999"/>
            <a:ext cx="3021043" cy="1477328"/>
          </a:xfrm>
          <a:prstGeom prst="rect">
            <a:avLst/>
          </a:prstGeom>
          <a:noFill/>
        </p:spPr>
        <p:txBody>
          <a:bodyPr wrap="square">
            <a:spAutoFit/>
          </a:bodyPr>
          <a:lstStyle/>
          <a:p>
            <a:r>
              <a:rPr lang="zh-CN" altLang="en-US" b="0" i="0" dirty="0">
                <a:solidFill>
                  <a:srgbClr val="191919"/>
                </a:solidFill>
                <a:effectLst/>
                <a:latin typeface="PingFang SC"/>
              </a:rPr>
              <a:t>“我走着走着，已满脚都是疮，快掉队了，心里只有一个想法：咬着牙，忍着痛，跟着部队往前走，我相信革命将来一定会成功。”</a:t>
            </a:r>
            <a:endParaRPr lang="zh-CN" altLang="en-US" dirty="0"/>
          </a:p>
        </p:txBody>
      </p:sp>
      <p:cxnSp>
        <p:nvCxnSpPr>
          <p:cNvPr id="12" name="直接连接符 11">
            <a:extLst>
              <a:ext uri="{FF2B5EF4-FFF2-40B4-BE49-F238E27FC236}">
                <a16:creationId xmlns:a16="http://schemas.microsoft.com/office/drawing/2014/main" id="{AEB90091-E62D-4EC5-9B5D-C7BB5A7C3200}"/>
              </a:ext>
            </a:extLst>
          </p:cNvPr>
          <p:cNvCxnSpPr>
            <a:cxnSpLocks/>
          </p:cNvCxnSpPr>
          <p:nvPr/>
        </p:nvCxnSpPr>
        <p:spPr>
          <a:xfrm flipH="1" flipV="1">
            <a:off x="5500692" y="2764984"/>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图片 15">
            <a:extLst>
              <a:ext uri="{FF2B5EF4-FFF2-40B4-BE49-F238E27FC236}">
                <a16:creationId xmlns:a16="http://schemas.microsoft.com/office/drawing/2014/main" id="{B01BE250-15EE-49BC-ACF6-0EA1F25A3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901" y="1691656"/>
            <a:ext cx="2275794" cy="111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E6B5A75E-5C27-4503-98B3-C13FC69602B3}"/>
              </a:ext>
            </a:extLst>
          </p:cNvPr>
          <p:cNvSpPr txBox="1"/>
          <p:nvPr/>
        </p:nvSpPr>
        <p:spPr>
          <a:xfrm>
            <a:off x="1260532" y="1818316"/>
            <a:ext cx="2142710" cy="4603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ea typeface="宋体" panose="02010600030101010101" pitchFamily="2" charset="-122"/>
                <a:cs typeface="Times New Roman" panose="02020603050405020304" pitchFamily="18" charset="0"/>
              </a:rPr>
              <a:t>高尚的革命精神</a:t>
            </a:r>
            <a:endParaRPr lang="en-US" altLang="zh-CN" sz="1800" dirty="0">
              <a:effectLst/>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22E69368-9305-49CA-83D6-9924E09C3C4F}"/>
              </a:ext>
            </a:extLst>
          </p:cNvPr>
          <p:cNvSpPr txBox="1"/>
          <p:nvPr/>
        </p:nvSpPr>
        <p:spPr>
          <a:xfrm>
            <a:off x="4625572" y="1737729"/>
            <a:ext cx="2334524" cy="4603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effectLst/>
                <a:ea typeface="宋体" panose="02010600030101010101" pitchFamily="2" charset="-122"/>
                <a:cs typeface="Times New Roman" panose="02020603050405020304" pitchFamily="18" charset="0"/>
              </a:rPr>
              <a:t>大无畏的牺牲精神</a:t>
            </a:r>
            <a:endParaRPr lang="en-US" altLang="zh-CN" sz="1800" dirty="0">
              <a:effectLst/>
              <a:ea typeface="宋体" panose="02010600030101010101" pitchFamily="2" charset="-122"/>
              <a:cs typeface="Times New Roman" panose="02020603050405020304" pitchFamily="18" charset="0"/>
            </a:endParaRPr>
          </a:p>
        </p:txBody>
      </p:sp>
      <p:pic>
        <p:nvPicPr>
          <p:cNvPr id="18" name="图片 15">
            <a:extLst>
              <a:ext uri="{FF2B5EF4-FFF2-40B4-BE49-F238E27FC236}">
                <a16:creationId xmlns:a16="http://schemas.microsoft.com/office/drawing/2014/main" id="{8626441A-92AD-4415-98F5-EB1571D05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937" y="1476213"/>
            <a:ext cx="2275794" cy="111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71E4B0FA-24C8-4CFE-BE83-E1B7E658304D}"/>
              </a:ext>
            </a:extLst>
          </p:cNvPr>
          <p:cNvSpPr txBox="1"/>
          <p:nvPr/>
        </p:nvSpPr>
        <p:spPr>
          <a:xfrm>
            <a:off x="8055417" y="1834479"/>
            <a:ext cx="2837669" cy="4558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effectLst/>
                <a:ea typeface="宋体" panose="02010600030101010101" pitchFamily="2" charset="-122"/>
                <a:cs typeface="Times New Roman" panose="02020603050405020304" pitchFamily="18" charset="0"/>
              </a:rPr>
              <a:t>集体主义与革命友谊</a:t>
            </a:r>
            <a:endParaRPr lang="zh-CN" altLang="en-US" sz="800" dirty="0">
              <a:solidFill>
                <a:srgbClr val="686769"/>
              </a:solidFill>
              <a:latin typeface="苹方 常规" panose="020B0300000000000000" pitchFamily="34" charset="-122"/>
              <a:ea typeface="苹方 常规" panose="020B0300000000000000" pitchFamily="34" charset="-122"/>
            </a:endParaRPr>
          </a:p>
        </p:txBody>
      </p:sp>
      <p:pic>
        <p:nvPicPr>
          <p:cNvPr id="21" name="图片 15">
            <a:extLst>
              <a:ext uri="{FF2B5EF4-FFF2-40B4-BE49-F238E27FC236}">
                <a16:creationId xmlns:a16="http://schemas.microsoft.com/office/drawing/2014/main" id="{5085B0FF-8DAE-4D6C-BDD9-020514572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206" y="1452299"/>
            <a:ext cx="3386413" cy="165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0F5EBCEF-013A-4B29-8CED-C5C45FD9A466}"/>
              </a:ext>
            </a:extLst>
          </p:cNvPr>
          <p:cNvSpPr txBox="1"/>
          <p:nvPr/>
        </p:nvSpPr>
        <p:spPr>
          <a:xfrm>
            <a:off x="978621" y="3402450"/>
            <a:ext cx="2616087" cy="2585323"/>
          </a:xfrm>
          <a:prstGeom prst="rect">
            <a:avLst/>
          </a:prstGeom>
          <a:noFill/>
        </p:spPr>
        <p:txBody>
          <a:bodyPr wrap="square">
            <a:spAutoFit/>
          </a:bodyPr>
          <a:lstStyle/>
          <a:p>
            <a:r>
              <a:rPr lang="zh-CN" altLang="en-US" dirty="0">
                <a:solidFill>
                  <a:srgbClr val="191919"/>
                </a:solidFill>
                <a:latin typeface="PingFang SC"/>
              </a:rPr>
              <a:t>从长征开始到新中国成立，一共</a:t>
            </a:r>
            <a:r>
              <a:rPr lang="en-US" altLang="zh-CN" dirty="0">
                <a:solidFill>
                  <a:srgbClr val="191919"/>
                </a:solidFill>
                <a:latin typeface="PingFang SC"/>
              </a:rPr>
              <a:t>14</a:t>
            </a:r>
            <a:r>
              <a:rPr lang="zh-CN" altLang="en-US" dirty="0">
                <a:solidFill>
                  <a:srgbClr val="191919"/>
                </a:solidFill>
                <a:latin typeface="PingFang SC"/>
              </a:rPr>
              <a:t>年，许多年轻的战士为了胜利牺牲时，还不到我们的年纪</a:t>
            </a:r>
            <a:endParaRPr lang="en-US" altLang="zh-CN" dirty="0">
              <a:solidFill>
                <a:srgbClr val="191919"/>
              </a:solidFill>
              <a:latin typeface="PingFang SC"/>
            </a:endParaRPr>
          </a:p>
          <a:p>
            <a:endParaRPr lang="en-US" altLang="zh-CN" b="0" i="0" dirty="0">
              <a:solidFill>
                <a:srgbClr val="191919"/>
              </a:solidFill>
              <a:effectLst/>
              <a:latin typeface="PingFang SC"/>
            </a:endParaRPr>
          </a:p>
          <a:p>
            <a:r>
              <a:rPr lang="zh-CN" altLang="en-US" b="0" i="0" dirty="0">
                <a:solidFill>
                  <a:srgbClr val="191919"/>
                </a:solidFill>
                <a:effectLst/>
                <a:latin typeface="PingFang SC"/>
              </a:rPr>
              <a:t>“有时，你看到草地上留着一顶帽子，那下面就有一位牺牲的红军战士。”</a:t>
            </a:r>
            <a:endParaRPr lang="zh-CN" altLang="en-US" dirty="0"/>
          </a:p>
        </p:txBody>
      </p:sp>
      <p:cxnSp>
        <p:nvCxnSpPr>
          <p:cNvPr id="24" name="直接连接符 23">
            <a:extLst>
              <a:ext uri="{FF2B5EF4-FFF2-40B4-BE49-F238E27FC236}">
                <a16:creationId xmlns:a16="http://schemas.microsoft.com/office/drawing/2014/main" id="{BA36773A-6AE2-48B7-9214-DF3C5C1365A5}"/>
              </a:ext>
            </a:extLst>
          </p:cNvPr>
          <p:cNvCxnSpPr>
            <a:cxnSpLocks/>
          </p:cNvCxnSpPr>
          <p:nvPr/>
        </p:nvCxnSpPr>
        <p:spPr>
          <a:xfrm flipH="1" flipV="1">
            <a:off x="2286665" y="2729487"/>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6946994-7FE3-4ABB-875E-6D839350F236}"/>
              </a:ext>
            </a:extLst>
          </p:cNvPr>
          <p:cNvSpPr txBox="1"/>
          <p:nvPr/>
        </p:nvSpPr>
        <p:spPr>
          <a:xfrm>
            <a:off x="7903155" y="3959284"/>
            <a:ext cx="3228486" cy="1754326"/>
          </a:xfrm>
          <a:prstGeom prst="rect">
            <a:avLst/>
          </a:prstGeom>
          <a:noFill/>
        </p:spPr>
        <p:txBody>
          <a:bodyPr wrap="square">
            <a:spAutoFit/>
          </a:bodyPr>
          <a:lstStyle/>
          <a:p>
            <a:r>
              <a:rPr lang="zh-CN" altLang="en-US" b="0" i="0" dirty="0">
                <a:solidFill>
                  <a:srgbClr val="191919"/>
                </a:solidFill>
                <a:effectLst/>
                <a:latin typeface="PingFang SC"/>
              </a:rPr>
              <a:t>红军过草地时为了解决吃饭问题，成立野菜调查小组，寻找可以使用的野菜</a:t>
            </a:r>
            <a:endParaRPr lang="en-US" altLang="zh-CN" b="0" i="0" dirty="0">
              <a:solidFill>
                <a:srgbClr val="191919"/>
              </a:solidFill>
              <a:effectLst/>
              <a:latin typeface="PingFang SC"/>
            </a:endParaRPr>
          </a:p>
          <a:p>
            <a:r>
              <a:rPr lang="zh-CN" altLang="en-US" b="0" i="0" dirty="0">
                <a:solidFill>
                  <a:srgbClr val="191919"/>
                </a:solidFill>
                <a:effectLst/>
                <a:latin typeface="PingFang SC"/>
              </a:rPr>
              <a:t>有些战士一脚踩入泥沼，靠经过的战士冒着自身也掉进去的风险拉一把才死里逃生，</a:t>
            </a:r>
            <a:endParaRPr lang="zh-CN" altLang="en-US" dirty="0"/>
          </a:p>
        </p:txBody>
      </p:sp>
      <p:cxnSp>
        <p:nvCxnSpPr>
          <p:cNvPr id="27" name="直接连接符 26">
            <a:extLst>
              <a:ext uri="{FF2B5EF4-FFF2-40B4-BE49-F238E27FC236}">
                <a16:creationId xmlns:a16="http://schemas.microsoft.com/office/drawing/2014/main" id="{96FA7A5E-88AF-47CC-8F51-72D7522FB48A}"/>
              </a:ext>
            </a:extLst>
          </p:cNvPr>
          <p:cNvCxnSpPr>
            <a:cxnSpLocks/>
          </p:cNvCxnSpPr>
          <p:nvPr/>
        </p:nvCxnSpPr>
        <p:spPr>
          <a:xfrm flipH="1" flipV="1">
            <a:off x="9517398" y="3295268"/>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a:extLst>
              <a:ext uri="{FF2B5EF4-FFF2-40B4-BE49-F238E27FC236}">
                <a16:creationId xmlns:a16="http://schemas.microsoft.com/office/drawing/2014/main" id="{6FC009A1-54C5-46B7-9D07-CE7DA602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31">
            <a:extLst>
              <a:ext uri="{FF2B5EF4-FFF2-40B4-BE49-F238E27FC236}">
                <a16:creationId xmlns:a16="http://schemas.microsoft.com/office/drawing/2014/main" id="{CA3F7DD6-7E2D-4D81-990B-8ABAB3FAF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76688"/>
            <a:ext cx="121920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6">
            <a:extLst>
              <a:ext uri="{FF2B5EF4-FFF2-40B4-BE49-F238E27FC236}">
                <a16:creationId xmlns:a16="http://schemas.microsoft.com/office/drawing/2014/main" id="{6227C9B8-090B-4BEC-B7B2-68D3D29288AF}"/>
              </a:ext>
            </a:extLst>
          </p:cNvPr>
          <p:cNvSpPr txBox="1">
            <a:spLocks noChangeArrowheads="1"/>
          </p:cNvSpPr>
          <p:nvPr/>
        </p:nvSpPr>
        <p:spPr bwMode="auto">
          <a:xfrm>
            <a:off x="1292225" y="1917700"/>
            <a:ext cx="3914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B83F2B"/>
                </a:solidFill>
                <a:latin typeface="Impact" panose="020B0806030902050204" pitchFamily="34" charset="0"/>
              </a:rPr>
              <a:t>CONTENTS</a:t>
            </a:r>
            <a:endParaRPr lang="zh-CN" altLang="en-US" sz="7200">
              <a:solidFill>
                <a:srgbClr val="B83F2B"/>
              </a:solidFill>
              <a:latin typeface="Impact" panose="020B0806030902050204" pitchFamily="34" charset="0"/>
            </a:endParaRPr>
          </a:p>
        </p:txBody>
      </p:sp>
      <p:sp>
        <p:nvSpPr>
          <p:cNvPr id="3076" name="TextBox 7">
            <a:extLst>
              <a:ext uri="{FF2B5EF4-FFF2-40B4-BE49-F238E27FC236}">
                <a16:creationId xmlns:a16="http://schemas.microsoft.com/office/drawing/2014/main" id="{48A4F3C7-B6F6-4D94-82AC-4B1A01E1FC4A}"/>
              </a:ext>
            </a:extLst>
          </p:cNvPr>
          <p:cNvSpPr txBox="1">
            <a:spLocks noChangeArrowheads="1"/>
          </p:cNvSpPr>
          <p:nvPr/>
        </p:nvSpPr>
        <p:spPr bwMode="auto">
          <a:xfrm>
            <a:off x="1697038" y="2517775"/>
            <a:ext cx="13128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目录</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18438" name="TextBox 6">
            <a:extLst>
              <a:ext uri="{FF2B5EF4-FFF2-40B4-BE49-F238E27FC236}">
                <a16:creationId xmlns:a16="http://schemas.microsoft.com/office/drawing/2014/main" id="{36B92166-4B5E-446C-98EC-96BB3849D08C}"/>
              </a:ext>
            </a:extLst>
          </p:cNvPr>
          <p:cNvSpPr txBox="1">
            <a:spLocks noChangeArrowheads="1"/>
          </p:cNvSpPr>
          <p:nvPr/>
        </p:nvSpPr>
        <p:spPr bwMode="auto">
          <a:xfrm>
            <a:off x="7148513" y="825500"/>
            <a:ext cx="2284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1</a:t>
            </a:r>
            <a:endParaRPr lang="zh-CN" altLang="en-US" sz="4000">
              <a:solidFill>
                <a:srgbClr val="B83F2B"/>
              </a:solidFill>
              <a:latin typeface="Impact" panose="020B0806030902050204" pitchFamily="34" charset="0"/>
            </a:endParaRPr>
          </a:p>
        </p:txBody>
      </p:sp>
      <p:sp>
        <p:nvSpPr>
          <p:cNvPr id="15367" name="TextBox 7">
            <a:extLst>
              <a:ext uri="{FF2B5EF4-FFF2-40B4-BE49-F238E27FC236}">
                <a16:creationId xmlns:a16="http://schemas.microsoft.com/office/drawing/2014/main" id="{9C9044AB-3956-4331-9995-BA724DA0DB28}"/>
              </a:ext>
            </a:extLst>
          </p:cNvPr>
          <p:cNvSpPr txBox="1">
            <a:spLocks noChangeArrowheads="1"/>
          </p:cNvSpPr>
          <p:nvPr/>
        </p:nvSpPr>
        <p:spPr bwMode="auto">
          <a:xfrm>
            <a:off x="7761288" y="1185863"/>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dirty="0">
                <a:solidFill>
                  <a:srgbClr val="D1BE95"/>
                </a:solidFill>
                <a:latin typeface="苹方 特粗" panose="020B0800000000000000" pitchFamily="34" charset="-122"/>
                <a:ea typeface="苹方 特粗" panose="020B0800000000000000" pitchFamily="34" charset="-122"/>
              </a:rPr>
              <a:t>请输入您的标题</a:t>
            </a:r>
            <a:endParaRPr lang="en-US" altLang="zh-CN" sz="2000" dirty="0">
              <a:solidFill>
                <a:srgbClr val="D1BE95"/>
              </a:solidFill>
              <a:latin typeface="苹方 特粗" panose="020B0800000000000000" pitchFamily="34" charset="-122"/>
              <a:ea typeface="苹方 特粗" panose="020B0800000000000000" pitchFamily="34" charset="-122"/>
            </a:endParaRPr>
          </a:p>
        </p:txBody>
      </p:sp>
      <p:sp>
        <p:nvSpPr>
          <p:cNvPr id="15368" name="TextBox 7">
            <a:extLst>
              <a:ext uri="{FF2B5EF4-FFF2-40B4-BE49-F238E27FC236}">
                <a16:creationId xmlns:a16="http://schemas.microsoft.com/office/drawing/2014/main" id="{02A09239-9878-43A0-8425-AEFE830535D3}"/>
              </a:ext>
            </a:extLst>
          </p:cNvPr>
          <p:cNvSpPr txBox="1">
            <a:spLocks noChangeArrowheads="1"/>
          </p:cNvSpPr>
          <p:nvPr/>
        </p:nvSpPr>
        <p:spPr bwMode="auto">
          <a:xfrm>
            <a:off x="7799388" y="1587500"/>
            <a:ext cx="2876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dirty="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dirty="0">
              <a:solidFill>
                <a:srgbClr val="D1BE95"/>
              </a:solidFill>
              <a:latin typeface="苹方 特粗" panose="020B0800000000000000" pitchFamily="34" charset="-122"/>
              <a:ea typeface="苹方 特粗" panose="020B0800000000000000" pitchFamily="34" charset="-122"/>
            </a:endParaRPr>
          </a:p>
        </p:txBody>
      </p:sp>
      <p:sp>
        <p:nvSpPr>
          <p:cNvPr id="18441" name="TextBox 6">
            <a:extLst>
              <a:ext uri="{FF2B5EF4-FFF2-40B4-BE49-F238E27FC236}">
                <a16:creationId xmlns:a16="http://schemas.microsoft.com/office/drawing/2014/main" id="{81AE2FCC-8518-4DB1-84FC-45DDB2CCC7FD}"/>
              </a:ext>
            </a:extLst>
          </p:cNvPr>
          <p:cNvSpPr txBox="1">
            <a:spLocks noChangeArrowheads="1"/>
          </p:cNvSpPr>
          <p:nvPr/>
        </p:nvSpPr>
        <p:spPr bwMode="auto">
          <a:xfrm>
            <a:off x="7110413" y="2109788"/>
            <a:ext cx="234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2</a:t>
            </a:r>
            <a:endParaRPr lang="zh-CN" altLang="en-US" sz="4000">
              <a:solidFill>
                <a:srgbClr val="B83F2B"/>
              </a:solidFill>
              <a:latin typeface="Impact" panose="020B0806030902050204" pitchFamily="34" charset="0"/>
            </a:endParaRPr>
          </a:p>
        </p:txBody>
      </p:sp>
      <p:sp>
        <p:nvSpPr>
          <p:cNvPr id="15370" name="TextBox 7">
            <a:extLst>
              <a:ext uri="{FF2B5EF4-FFF2-40B4-BE49-F238E27FC236}">
                <a16:creationId xmlns:a16="http://schemas.microsoft.com/office/drawing/2014/main" id="{46B0F765-D5F6-41D9-8127-E050BA3C31DF}"/>
              </a:ext>
            </a:extLst>
          </p:cNvPr>
          <p:cNvSpPr txBox="1">
            <a:spLocks noChangeArrowheads="1"/>
          </p:cNvSpPr>
          <p:nvPr/>
        </p:nvSpPr>
        <p:spPr bwMode="auto">
          <a:xfrm>
            <a:off x="7721600" y="2468563"/>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1" name="TextBox 7">
            <a:extLst>
              <a:ext uri="{FF2B5EF4-FFF2-40B4-BE49-F238E27FC236}">
                <a16:creationId xmlns:a16="http://schemas.microsoft.com/office/drawing/2014/main" id="{06AC8480-0D8F-4C83-8451-D335E079DB93}"/>
              </a:ext>
            </a:extLst>
          </p:cNvPr>
          <p:cNvSpPr txBox="1">
            <a:spLocks noChangeArrowheads="1"/>
          </p:cNvSpPr>
          <p:nvPr/>
        </p:nvSpPr>
        <p:spPr bwMode="auto">
          <a:xfrm>
            <a:off x="7761288" y="2871788"/>
            <a:ext cx="2876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sp>
        <p:nvSpPr>
          <p:cNvPr id="18444" name="TextBox 6">
            <a:extLst>
              <a:ext uri="{FF2B5EF4-FFF2-40B4-BE49-F238E27FC236}">
                <a16:creationId xmlns:a16="http://schemas.microsoft.com/office/drawing/2014/main" id="{29F050D1-E974-4756-8CB6-D07B87C61939}"/>
              </a:ext>
            </a:extLst>
          </p:cNvPr>
          <p:cNvSpPr txBox="1">
            <a:spLocks noChangeArrowheads="1"/>
          </p:cNvSpPr>
          <p:nvPr/>
        </p:nvSpPr>
        <p:spPr bwMode="auto">
          <a:xfrm>
            <a:off x="7148513" y="3340100"/>
            <a:ext cx="2360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3</a:t>
            </a:r>
            <a:endParaRPr lang="zh-CN" altLang="en-US" sz="4000">
              <a:solidFill>
                <a:srgbClr val="B83F2B"/>
              </a:solidFill>
              <a:latin typeface="Impact" panose="020B0806030902050204" pitchFamily="34" charset="0"/>
            </a:endParaRPr>
          </a:p>
        </p:txBody>
      </p:sp>
      <p:sp>
        <p:nvSpPr>
          <p:cNvPr id="15373" name="TextBox 7">
            <a:extLst>
              <a:ext uri="{FF2B5EF4-FFF2-40B4-BE49-F238E27FC236}">
                <a16:creationId xmlns:a16="http://schemas.microsoft.com/office/drawing/2014/main" id="{D4D4BA23-790B-4AD1-8E75-FC48445A0031}"/>
              </a:ext>
            </a:extLst>
          </p:cNvPr>
          <p:cNvSpPr txBox="1">
            <a:spLocks noChangeArrowheads="1"/>
          </p:cNvSpPr>
          <p:nvPr/>
        </p:nvSpPr>
        <p:spPr bwMode="auto">
          <a:xfrm>
            <a:off x="7761288" y="3700463"/>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4" name="TextBox 7">
            <a:extLst>
              <a:ext uri="{FF2B5EF4-FFF2-40B4-BE49-F238E27FC236}">
                <a16:creationId xmlns:a16="http://schemas.microsoft.com/office/drawing/2014/main" id="{1BD1222D-6FC5-4A82-A209-A3D1FE2B2F03}"/>
              </a:ext>
            </a:extLst>
          </p:cNvPr>
          <p:cNvSpPr txBox="1">
            <a:spLocks noChangeArrowheads="1"/>
          </p:cNvSpPr>
          <p:nvPr/>
        </p:nvSpPr>
        <p:spPr bwMode="auto">
          <a:xfrm>
            <a:off x="7799388" y="4102100"/>
            <a:ext cx="2876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sp>
        <p:nvSpPr>
          <p:cNvPr id="18447" name="TextBox 6">
            <a:extLst>
              <a:ext uri="{FF2B5EF4-FFF2-40B4-BE49-F238E27FC236}">
                <a16:creationId xmlns:a16="http://schemas.microsoft.com/office/drawing/2014/main" id="{A952228E-5623-4203-A015-DF2C131C445D}"/>
              </a:ext>
            </a:extLst>
          </p:cNvPr>
          <p:cNvSpPr txBox="1">
            <a:spLocks noChangeArrowheads="1"/>
          </p:cNvSpPr>
          <p:nvPr/>
        </p:nvSpPr>
        <p:spPr bwMode="auto">
          <a:xfrm>
            <a:off x="7145338" y="4608513"/>
            <a:ext cx="234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4</a:t>
            </a:r>
            <a:endParaRPr lang="zh-CN" altLang="en-US" sz="4000">
              <a:solidFill>
                <a:srgbClr val="B83F2B"/>
              </a:solidFill>
              <a:latin typeface="Impact" panose="020B0806030902050204" pitchFamily="34" charset="0"/>
            </a:endParaRPr>
          </a:p>
        </p:txBody>
      </p:sp>
      <p:sp>
        <p:nvSpPr>
          <p:cNvPr id="15376" name="TextBox 7">
            <a:extLst>
              <a:ext uri="{FF2B5EF4-FFF2-40B4-BE49-F238E27FC236}">
                <a16:creationId xmlns:a16="http://schemas.microsoft.com/office/drawing/2014/main" id="{C8B526B1-CB41-4F67-8A9D-4ECB0FDED910}"/>
              </a:ext>
            </a:extLst>
          </p:cNvPr>
          <p:cNvSpPr txBox="1">
            <a:spLocks noChangeArrowheads="1"/>
          </p:cNvSpPr>
          <p:nvPr/>
        </p:nvSpPr>
        <p:spPr bwMode="auto">
          <a:xfrm>
            <a:off x="7758113" y="4968875"/>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7" name="TextBox 7">
            <a:extLst>
              <a:ext uri="{FF2B5EF4-FFF2-40B4-BE49-F238E27FC236}">
                <a16:creationId xmlns:a16="http://schemas.microsoft.com/office/drawing/2014/main" id="{53B9A3AA-1785-4962-A55A-92417460263D}"/>
              </a:ext>
            </a:extLst>
          </p:cNvPr>
          <p:cNvSpPr txBox="1">
            <a:spLocks noChangeArrowheads="1"/>
          </p:cNvSpPr>
          <p:nvPr/>
        </p:nvSpPr>
        <p:spPr bwMode="auto">
          <a:xfrm>
            <a:off x="7796213" y="5370513"/>
            <a:ext cx="28781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pic>
        <p:nvPicPr>
          <p:cNvPr id="15378" name="图片 6">
            <a:extLst>
              <a:ext uri="{FF2B5EF4-FFF2-40B4-BE49-F238E27FC236}">
                <a16:creationId xmlns:a16="http://schemas.microsoft.com/office/drawing/2014/main" id="{76FF8B42-6CF8-4777-89FE-23CFCCD290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838" y="4486275"/>
            <a:ext cx="2147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3040C91C-653C-4AF3-B6E6-6F2728925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 y="3429000"/>
            <a:ext cx="3567113"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438"/>
                                        </p:tgtEl>
                                        <p:attrNameLst>
                                          <p:attrName>style.visibility</p:attrName>
                                        </p:attrNameLst>
                                      </p:cBhvr>
                                      <p:to>
                                        <p:strVal val="visible"/>
                                      </p:to>
                                    </p:set>
                                    <p:anim calcmode="lin" valueType="num">
                                      <p:cBhvr additive="base">
                                        <p:cTn id="12" dur="500" fill="hold"/>
                                        <p:tgtEl>
                                          <p:spTgt spid="18438"/>
                                        </p:tgtEl>
                                        <p:attrNameLst>
                                          <p:attrName>ppt_x</p:attrName>
                                        </p:attrNameLst>
                                      </p:cBhvr>
                                      <p:tavLst>
                                        <p:tav tm="0">
                                          <p:val>
                                            <p:strVal val="1+#ppt_w/2"/>
                                          </p:val>
                                        </p:tav>
                                        <p:tav tm="100000">
                                          <p:val>
                                            <p:strVal val="#ppt_x"/>
                                          </p:val>
                                        </p:tav>
                                      </p:tavLst>
                                    </p:anim>
                                    <p:anim calcmode="lin" valueType="num">
                                      <p:cBhvr additive="base">
                                        <p:cTn id="13" dur="500" fill="hold"/>
                                        <p:tgtEl>
                                          <p:spTgt spid="1843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8441"/>
                                        </p:tgtEl>
                                        <p:attrNameLst>
                                          <p:attrName>style.visibility</p:attrName>
                                        </p:attrNameLst>
                                      </p:cBhvr>
                                      <p:to>
                                        <p:strVal val="visible"/>
                                      </p:to>
                                    </p:set>
                                    <p:anim calcmode="lin" valueType="num">
                                      <p:cBhvr additive="base">
                                        <p:cTn id="17" dur="500" fill="hold"/>
                                        <p:tgtEl>
                                          <p:spTgt spid="18441"/>
                                        </p:tgtEl>
                                        <p:attrNameLst>
                                          <p:attrName>ppt_x</p:attrName>
                                        </p:attrNameLst>
                                      </p:cBhvr>
                                      <p:tavLst>
                                        <p:tav tm="0">
                                          <p:val>
                                            <p:strVal val="1+#ppt_w/2"/>
                                          </p:val>
                                        </p:tav>
                                        <p:tav tm="100000">
                                          <p:val>
                                            <p:strVal val="#ppt_x"/>
                                          </p:val>
                                        </p:tav>
                                      </p:tavLst>
                                    </p:anim>
                                    <p:anim calcmode="lin" valueType="num">
                                      <p:cBhvr additive="base">
                                        <p:cTn id="18" dur="500" fill="hold"/>
                                        <p:tgtEl>
                                          <p:spTgt spid="1844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8444"/>
                                        </p:tgtEl>
                                        <p:attrNameLst>
                                          <p:attrName>style.visibility</p:attrName>
                                        </p:attrNameLst>
                                      </p:cBhvr>
                                      <p:to>
                                        <p:strVal val="visible"/>
                                      </p:to>
                                    </p:set>
                                    <p:anim calcmode="lin" valueType="num">
                                      <p:cBhvr additive="base">
                                        <p:cTn id="22" dur="500" fill="hold"/>
                                        <p:tgtEl>
                                          <p:spTgt spid="18444"/>
                                        </p:tgtEl>
                                        <p:attrNameLst>
                                          <p:attrName>ppt_x</p:attrName>
                                        </p:attrNameLst>
                                      </p:cBhvr>
                                      <p:tavLst>
                                        <p:tav tm="0">
                                          <p:val>
                                            <p:strVal val="1+#ppt_w/2"/>
                                          </p:val>
                                        </p:tav>
                                        <p:tav tm="100000">
                                          <p:val>
                                            <p:strVal val="#ppt_x"/>
                                          </p:val>
                                        </p:tav>
                                      </p:tavLst>
                                    </p:anim>
                                    <p:anim calcmode="lin" valueType="num">
                                      <p:cBhvr additive="base">
                                        <p:cTn id="23" dur="500" fill="hold"/>
                                        <p:tgtEl>
                                          <p:spTgt spid="1844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8447"/>
                                        </p:tgtEl>
                                        <p:attrNameLst>
                                          <p:attrName>style.visibility</p:attrName>
                                        </p:attrNameLst>
                                      </p:cBhvr>
                                      <p:to>
                                        <p:strVal val="visible"/>
                                      </p:to>
                                    </p:set>
                                    <p:anim calcmode="lin" valueType="num">
                                      <p:cBhvr additive="base">
                                        <p:cTn id="27" dur="500" fill="hold"/>
                                        <p:tgtEl>
                                          <p:spTgt spid="18447"/>
                                        </p:tgtEl>
                                        <p:attrNameLst>
                                          <p:attrName>ppt_x</p:attrName>
                                        </p:attrNameLst>
                                      </p:cBhvr>
                                      <p:tavLst>
                                        <p:tav tm="0">
                                          <p:val>
                                            <p:strVal val="1+#ppt_w/2"/>
                                          </p:val>
                                        </p:tav>
                                        <p:tav tm="100000">
                                          <p:val>
                                            <p:strVal val="#ppt_x"/>
                                          </p:val>
                                        </p:tav>
                                      </p:tavLst>
                                    </p:anim>
                                    <p:anim calcmode="lin" valueType="num">
                                      <p:cBhvr additive="base">
                                        <p:cTn id="28" dur="500" fill="hold"/>
                                        <p:tgtEl>
                                          <p:spTgt spid="1844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6" presetClass="emph" presetSubtype="0" repeatCount="indefinite" fill="hold" nodeType="afterEffect">
                                  <p:stCondLst>
                                    <p:cond delay="0"/>
                                  </p:stCondLst>
                                  <p:childTnLst>
                                    <p:animEffect transition="out" filter="fade">
                                      <p:cBhvr>
                                        <p:cTn id="31" dur="2000" tmFilter="0, 0; .2, .5; .8, .5; 1, 0"/>
                                        <p:tgtEl>
                                          <p:spTgt spid="29"/>
                                        </p:tgtEl>
                                      </p:cBhvr>
                                    </p:animEffect>
                                    <p:animScale>
                                      <p:cBhvr>
                                        <p:cTn id="32" dur="10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8438" grpId="0"/>
      <p:bldP spid="18441" grpId="0"/>
      <p:bldP spid="18444" grpId="0"/>
      <p:bldP spid="184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dirty="0">
                <a:solidFill>
                  <a:srgbClr val="D1BE95"/>
                </a:solidFill>
                <a:latin typeface="苹方 特粗" panose="020B0800000000000000" pitchFamily="34" charset="-122"/>
                <a:ea typeface="苹方 特粗" panose="020B0800000000000000" pitchFamily="34" charset="-122"/>
              </a:rPr>
              <a:t>第二部分</a:t>
            </a:r>
            <a:endParaRPr lang="en-US" altLang="zh-CN" sz="4400" dirty="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3571875" cy="646113"/>
          </a:xfrm>
          <a:prstGeom prst="rect">
            <a:avLst/>
          </a:prstGeom>
          <a:noFill/>
        </p:spPr>
        <p:txBody>
          <a:bodyPr>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请输入您的标题</a:t>
            </a:r>
            <a:endParaRPr lang="en-US" altLang="zh-CN" sz="3600" dirty="0">
              <a:solidFill>
                <a:schemeClr val="tx1">
                  <a:lumMod val="75000"/>
                  <a:lumOff val="25000"/>
                </a:schemeClr>
              </a:solidFill>
              <a:latin typeface="苹方 特粗" pitchFamily="34" charset="-122"/>
              <a:ea typeface="苹方 特粗" pitchFamily="34" charset="-122"/>
            </a:endParaRPr>
          </a:p>
        </p:txBody>
      </p:sp>
      <p:sp>
        <p:nvSpPr>
          <p:cNvPr id="20487" name="TextBox 7">
            <a:extLst>
              <a:ext uri="{FF2B5EF4-FFF2-40B4-BE49-F238E27FC236}">
                <a16:creationId xmlns:a16="http://schemas.microsoft.com/office/drawing/2014/main" id="{35C4A5BF-7060-4CFE-A92F-DA296A1FD4F1}"/>
              </a:ext>
            </a:extLst>
          </p:cNvPr>
          <p:cNvSpPr txBox="1">
            <a:spLocks noChangeArrowheads="1"/>
          </p:cNvSpPr>
          <p:nvPr/>
        </p:nvSpPr>
        <p:spPr bwMode="auto">
          <a:xfrm>
            <a:off x="6737350" y="4125913"/>
            <a:ext cx="3571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B0A382"/>
                </a:solidFill>
                <a:latin typeface="苹方 特粗" panose="020B0800000000000000" pitchFamily="34" charset="-122"/>
                <a:ea typeface="苹方 特粗" panose="020B0800000000000000" pitchFamily="34" charset="-122"/>
              </a:rPr>
              <a:t>NINDEBIAOTI</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fade">
                                      <p:cBhvr>
                                        <p:cTn id="16"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4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9">
            <a:extLst>
              <a:ext uri="{FF2B5EF4-FFF2-40B4-BE49-F238E27FC236}">
                <a16:creationId xmlns:a16="http://schemas.microsoft.com/office/drawing/2014/main" id="{85F8E059-F846-4258-BECA-760238826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6027"/>
            <a:ext cx="12192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CF544B88-FD85-4ADA-99BE-9897DA80F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6">
            <a:extLst>
              <a:ext uri="{FF2B5EF4-FFF2-40B4-BE49-F238E27FC236}">
                <a16:creationId xmlns:a16="http://schemas.microsoft.com/office/drawing/2014/main" id="{B1A88EA9-0239-4B2F-8E55-3DFC7DFCE7DA}"/>
              </a:ext>
            </a:extLst>
          </p:cNvPr>
          <p:cNvSpPr txBox="1">
            <a:spLocks noChangeArrowheads="1"/>
          </p:cNvSpPr>
          <p:nvPr/>
        </p:nvSpPr>
        <p:spPr bwMode="auto">
          <a:xfrm>
            <a:off x="264809" y="222147"/>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26629" name="TextBox 7">
            <a:extLst>
              <a:ext uri="{FF2B5EF4-FFF2-40B4-BE49-F238E27FC236}">
                <a16:creationId xmlns:a16="http://schemas.microsoft.com/office/drawing/2014/main" id="{DF00632D-18A9-47CB-9DB6-A2D0B26DC080}"/>
              </a:ext>
            </a:extLst>
          </p:cNvPr>
          <p:cNvSpPr txBox="1">
            <a:spLocks noChangeArrowheads="1"/>
          </p:cNvSpPr>
          <p:nvPr/>
        </p:nvSpPr>
        <p:spPr bwMode="auto">
          <a:xfrm>
            <a:off x="295099" y="339840"/>
            <a:ext cx="2880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长征时期的年轻人</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57A43E1C-279C-4B9C-B5CE-71B4C47892F3}"/>
              </a:ext>
            </a:extLst>
          </p:cNvPr>
          <p:cNvSpPr txBox="1"/>
          <p:nvPr/>
        </p:nvSpPr>
        <p:spPr>
          <a:xfrm>
            <a:off x="1037419" y="837642"/>
            <a:ext cx="10117162" cy="1323439"/>
          </a:xfrm>
          <a:prstGeom prst="rect">
            <a:avLst/>
          </a:prstGeom>
          <a:noFill/>
        </p:spPr>
        <p:txBody>
          <a:bodyPr wrap="square">
            <a:spAutoFit/>
          </a:bodyPr>
          <a:lstStyle/>
          <a:p>
            <a:pPr>
              <a:defRPr/>
            </a:pPr>
            <a:r>
              <a:rPr lang="zh-CN" altLang="zh-CN" sz="2000" dirty="0">
                <a:solidFill>
                  <a:srgbClr val="853528"/>
                </a:solidFill>
                <a:latin typeface="苹方 特粗" pitchFamily="34" charset="-122"/>
                <a:ea typeface="苹方 特粗" pitchFamily="34" charset="-122"/>
              </a:rPr>
              <a:t>红军将领的平均年龄仅</a:t>
            </a:r>
            <a:r>
              <a:rPr lang="en-US" altLang="zh-CN" sz="2000" dirty="0">
                <a:solidFill>
                  <a:srgbClr val="853528"/>
                </a:solidFill>
                <a:latin typeface="苹方 特粗" pitchFamily="34" charset="-122"/>
                <a:ea typeface="苹方 特粗" pitchFamily="34" charset="-122"/>
              </a:rPr>
              <a:t>25</a:t>
            </a:r>
            <a:r>
              <a:rPr lang="zh-CN" altLang="zh-CN" sz="2000" dirty="0">
                <a:solidFill>
                  <a:srgbClr val="853528"/>
                </a:solidFill>
                <a:latin typeface="苹方 特粗" pitchFamily="34" charset="-122"/>
                <a:ea typeface="苹方 特粗" pitchFamily="34" charset="-122"/>
              </a:rPr>
              <a:t>岁，战士平均年龄不足</a:t>
            </a:r>
            <a:r>
              <a:rPr lang="en-US" altLang="zh-CN" sz="2000" dirty="0">
                <a:solidFill>
                  <a:srgbClr val="853528"/>
                </a:solidFill>
                <a:latin typeface="苹方 特粗" pitchFamily="34" charset="-122"/>
                <a:ea typeface="苹方 特粗" pitchFamily="34" charset="-122"/>
              </a:rPr>
              <a:t>20</a:t>
            </a:r>
            <a:r>
              <a:rPr lang="zh-CN" altLang="zh-CN" sz="2000" dirty="0">
                <a:solidFill>
                  <a:srgbClr val="853528"/>
                </a:solidFill>
                <a:latin typeface="苹方 特粗" pitchFamily="34" charset="-122"/>
                <a:ea typeface="苹方 特粗" pitchFamily="34" charset="-122"/>
              </a:rPr>
              <a:t>岁，</a:t>
            </a:r>
            <a:r>
              <a:rPr lang="en-US" altLang="zh-CN" sz="2000" dirty="0">
                <a:solidFill>
                  <a:srgbClr val="853528"/>
                </a:solidFill>
                <a:latin typeface="苹方 特粗" pitchFamily="34" charset="-122"/>
                <a:ea typeface="苹方 特粗" pitchFamily="34" charset="-122"/>
              </a:rPr>
              <a:t>14</a:t>
            </a:r>
            <a:r>
              <a:rPr lang="zh-CN" altLang="zh-CN" sz="2000" dirty="0">
                <a:solidFill>
                  <a:srgbClr val="853528"/>
                </a:solidFill>
                <a:latin typeface="苹方 特粗" pitchFamily="34" charset="-122"/>
                <a:ea typeface="苹方 特粗" pitchFamily="34" charset="-122"/>
              </a:rPr>
              <a:t>岁到</a:t>
            </a:r>
            <a:r>
              <a:rPr lang="en-US" altLang="zh-CN" sz="2000" dirty="0">
                <a:solidFill>
                  <a:srgbClr val="853528"/>
                </a:solidFill>
                <a:latin typeface="苹方 特粗" pitchFamily="34" charset="-122"/>
                <a:ea typeface="苹方 特粗" pitchFamily="34" charset="-122"/>
              </a:rPr>
              <a:t>18</a:t>
            </a:r>
            <a:r>
              <a:rPr lang="zh-CN" altLang="zh-CN" sz="2000" dirty="0">
                <a:solidFill>
                  <a:srgbClr val="853528"/>
                </a:solidFill>
                <a:latin typeface="苹方 特粗" pitchFamily="34" charset="-122"/>
                <a:ea typeface="苹方 特粗" pitchFamily="34" charset="-122"/>
              </a:rPr>
              <a:t>岁的战士至少占</a:t>
            </a:r>
            <a:r>
              <a:rPr lang="en-US" altLang="zh-CN" sz="2000" dirty="0">
                <a:solidFill>
                  <a:srgbClr val="853528"/>
                </a:solidFill>
                <a:latin typeface="苹方 特粗" pitchFamily="34" charset="-122"/>
                <a:ea typeface="苹方 特粗" pitchFamily="34" charset="-122"/>
              </a:rPr>
              <a:t>40%</a:t>
            </a:r>
          </a:p>
          <a:p>
            <a:pPr>
              <a:defRPr/>
            </a:pPr>
            <a:r>
              <a:rPr lang="zh-CN" altLang="zh-CN" sz="2000" dirty="0">
                <a:solidFill>
                  <a:srgbClr val="853528"/>
                </a:solidFill>
                <a:latin typeface="苹方 特粗" pitchFamily="34" charset="-122"/>
                <a:ea typeface="苹方 特粗" pitchFamily="34" charset="-122"/>
              </a:rPr>
              <a:t>有人曾经说过：</a:t>
            </a:r>
            <a:r>
              <a:rPr lang="en-US" altLang="zh-CN" sz="2000" dirty="0">
                <a:solidFill>
                  <a:srgbClr val="853528"/>
                </a:solidFill>
                <a:latin typeface="苹方 特粗" pitchFamily="34" charset="-122"/>
                <a:ea typeface="苹方 特粗" pitchFamily="34" charset="-122"/>
              </a:rPr>
              <a:t>“</a:t>
            </a:r>
            <a:r>
              <a:rPr lang="zh-CN" altLang="zh-CN" sz="2000" dirty="0">
                <a:solidFill>
                  <a:srgbClr val="853528"/>
                </a:solidFill>
                <a:latin typeface="苹方 特粗" pitchFamily="34" charset="-122"/>
                <a:ea typeface="苹方 特粗" pitchFamily="34" charset="-122"/>
              </a:rPr>
              <a:t>长征是一群孩子来完成的</a:t>
            </a:r>
            <a:r>
              <a:rPr lang="en-US" altLang="zh-CN" sz="2000" dirty="0">
                <a:solidFill>
                  <a:srgbClr val="853528"/>
                </a:solidFill>
                <a:latin typeface="苹方 特粗" pitchFamily="34" charset="-122"/>
                <a:ea typeface="苹方 特粗" pitchFamily="34" charset="-122"/>
              </a:rPr>
              <a:t>”</a:t>
            </a:r>
          </a:p>
          <a:p>
            <a:pPr>
              <a:defRPr/>
            </a:pPr>
            <a:r>
              <a:rPr lang="zh-CN" altLang="zh-CN" sz="2000" dirty="0">
                <a:solidFill>
                  <a:srgbClr val="853528"/>
                </a:solidFill>
                <a:latin typeface="苹方 特粗" pitchFamily="34" charset="-122"/>
                <a:ea typeface="苹方 特粗" pitchFamily="34" charset="-122"/>
              </a:rPr>
              <a:t>美国传记作家特里尔这样记述：</a:t>
            </a:r>
            <a:r>
              <a:rPr lang="en-US" altLang="zh-CN" sz="2000" dirty="0">
                <a:solidFill>
                  <a:srgbClr val="853528"/>
                </a:solidFill>
                <a:latin typeface="苹方 特粗" pitchFamily="34" charset="-122"/>
                <a:ea typeface="苹方 特粗" pitchFamily="34" charset="-122"/>
              </a:rPr>
              <a:t>“</a:t>
            </a:r>
            <a:r>
              <a:rPr lang="zh-CN" altLang="zh-CN" sz="2000" dirty="0">
                <a:solidFill>
                  <a:srgbClr val="853528"/>
                </a:solidFill>
                <a:latin typeface="苹方 特粗" pitchFamily="34" charset="-122"/>
                <a:ea typeface="苹方 特粗" pitchFamily="34" charset="-122"/>
              </a:rPr>
              <a:t>大约</a:t>
            </a:r>
            <a:r>
              <a:rPr lang="en-US" altLang="zh-CN" sz="2000" dirty="0">
                <a:solidFill>
                  <a:srgbClr val="853528"/>
                </a:solidFill>
                <a:latin typeface="苹方 特粗" pitchFamily="34" charset="-122"/>
                <a:ea typeface="苹方 特粗" pitchFamily="34" charset="-122"/>
              </a:rPr>
              <a:t>54%</a:t>
            </a:r>
            <a:r>
              <a:rPr lang="zh-CN" altLang="zh-CN" sz="2000" dirty="0">
                <a:solidFill>
                  <a:srgbClr val="853528"/>
                </a:solidFill>
                <a:latin typeface="苹方 特粗" pitchFamily="34" charset="-122"/>
                <a:ea typeface="苹方 特粗" pitchFamily="34" charset="-122"/>
              </a:rPr>
              <a:t>的长征者都是</a:t>
            </a:r>
            <a:r>
              <a:rPr lang="en-US" altLang="zh-CN" sz="2000" dirty="0">
                <a:solidFill>
                  <a:srgbClr val="853528"/>
                </a:solidFill>
                <a:latin typeface="苹方 特粗" pitchFamily="34" charset="-122"/>
                <a:ea typeface="苹方 特粗" pitchFamily="34" charset="-122"/>
              </a:rPr>
              <a:t>24</a:t>
            </a:r>
            <a:r>
              <a:rPr lang="zh-CN" altLang="zh-CN" sz="2000" dirty="0">
                <a:solidFill>
                  <a:srgbClr val="853528"/>
                </a:solidFill>
                <a:latin typeface="苹方 特粗" pitchFamily="34" charset="-122"/>
                <a:ea typeface="苹方 特粗" pitchFamily="34" charset="-122"/>
              </a:rPr>
              <a:t>岁以下的年轻人，甚至还有</a:t>
            </a:r>
            <a:r>
              <a:rPr lang="en-US" altLang="zh-CN" sz="2000" dirty="0">
                <a:solidFill>
                  <a:srgbClr val="853528"/>
                </a:solidFill>
                <a:latin typeface="苹方 特粗" pitchFamily="34" charset="-122"/>
                <a:ea typeface="苹方 特粗" pitchFamily="34" charset="-122"/>
              </a:rPr>
              <a:t>9</a:t>
            </a:r>
            <a:r>
              <a:rPr lang="zh-CN" altLang="zh-CN" sz="2000" dirty="0">
                <a:solidFill>
                  <a:srgbClr val="853528"/>
                </a:solidFill>
                <a:latin typeface="苹方 特粗" pitchFamily="34" charset="-122"/>
                <a:ea typeface="苹方 特粗" pitchFamily="34" charset="-122"/>
              </a:rPr>
              <a:t>岁到</a:t>
            </a:r>
            <a:r>
              <a:rPr lang="en-US" altLang="zh-CN" sz="2000" dirty="0">
                <a:solidFill>
                  <a:srgbClr val="853528"/>
                </a:solidFill>
                <a:latin typeface="苹方 特粗" pitchFamily="34" charset="-122"/>
                <a:ea typeface="苹方 特粗" pitchFamily="34" charset="-122"/>
              </a:rPr>
              <a:t>12</a:t>
            </a:r>
            <a:r>
              <a:rPr lang="zh-CN" altLang="zh-CN" sz="2000" dirty="0">
                <a:solidFill>
                  <a:srgbClr val="853528"/>
                </a:solidFill>
                <a:latin typeface="苹方 特粗" pitchFamily="34" charset="-122"/>
                <a:ea typeface="苹方 特粗" pitchFamily="34" charset="-122"/>
              </a:rPr>
              <a:t>岁的少年</a:t>
            </a:r>
          </a:p>
        </p:txBody>
      </p:sp>
      <p:pic>
        <p:nvPicPr>
          <p:cNvPr id="20" name="图片 18">
            <a:extLst>
              <a:ext uri="{FF2B5EF4-FFF2-40B4-BE49-F238E27FC236}">
                <a16:creationId xmlns:a16="http://schemas.microsoft.com/office/drawing/2014/main" id="{03F9E380-6040-447D-94C1-D924D3AD9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70400"/>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2C509019-050B-4841-B062-E7CEE2544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664" y="2946780"/>
            <a:ext cx="5868690" cy="3211478"/>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15">
            <a:extLst>
              <a:ext uri="{FF2B5EF4-FFF2-40B4-BE49-F238E27FC236}">
                <a16:creationId xmlns:a16="http://schemas.microsoft.com/office/drawing/2014/main" id="{4F57BACC-993B-4936-8A54-70407738A1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408" y="724141"/>
            <a:ext cx="10910521" cy="18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325145" y="511538"/>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长征时期的年轻将领</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4078" y="3833213"/>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88094" y="909762"/>
            <a:ext cx="7227520" cy="5016758"/>
          </a:xfrm>
          <a:prstGeom prst="rect">
            <a:avLst/>
          </a:prstGeom>
          <a:noFill/>
        </p:spPr>
        <p:txBody>
          <a:bodyPr wrap="square">
            <a:spAutoFit/>
          </a:bodyPr>
          <a:lstStyle/>
          <a:p>
            <a:r>
              <a:rPr lang="zh-CN" altLang="zh-CN" sz="1600" dirty="0"/>
              <a:t>大量年轻人担任了红军的高级职务</a:t>
            </a:r>
          </a:p>
          <a:p>
            <a:r>
              <a:rPr lang="en-US" altLang="zh-CN" sz="1600" dirty="0"/>
              <a:t>1935</a:t>
            </a:r>
            <a:r>
              <a:rPr lang="zh-CN" altLang="zh-CN" sz="1600" dirty="0"/>
              <a:t>年</a:t>
            </a:r>
            <a:r>
              <a:rPr lang="en-US" altLang="zh-CN" sz="1600" dirty="0"/>
              <a:t>1</a:t>
            </a:r>
            <a:r>
              <a:rPr lang="zh-CN" altLang="zh-CN" sz="1600" dirty="0"/>
              <a:t>月，长征途中的中共中央和中央红军经过遵义会议后</a:t>
            </a:r>
          </a:p>
          <a:p>
            <a:r>
              <a:rPr lang="zh-CN" altLang="zh-CN" sz="1600" dirty="0"/>
              <a:t>王稼祥，中革军委副主席、红军总政治部主任，</a:t>
            </a:r>
            <a:r>
              <a:rPr lang="en-US" altLang="zh-CN" sz="1600" dirty="0"/>
              <a:t>29</a:t>
            </a:r>
            <a:r>
              <a:rPr lang="zh-CN" altLang="zh-CN" sz="1600" dirty="0"/>
              <a:t>岁；</a:t>
            </a:r>
          </a:p>
          <a:p>
            <a:r>
              <a:rPr lang="zh-CN" altLang="zh-CN" sz="1600" dirty="0"/>
              <a:t>林彪，红</a:t>
            </a:r>
            <a:r>
              <a:rPr lang="en-US" altLang="zh-CN" sz="1600" dirty="0"/>
              <a:t>1</a:t>
            </a:r>
            <a:r>
              <a:rPr lang="zh-CN" altLang="zh-CN" sz="1600" dirty="0"/>
              <a:t>军团军团长，</a:t>
            </a:r>
            <a:r>
              <a:rPr lang="en-US" altLang="zh-CN" sz="1600" dirty="0"/>
              <a:t>28</a:t>
            </a:r>
            <a:r>
              <a:rPr lang="zh-CN" altLang="zh-CN" sz="1600" dirty="0"/>
              <a:t>岁；</a:t>
            </a:r>
          </a:p>
          <a:p>
            <a:r>
              <a:rPr lang="zh-CN" altLang="zh-CN" sz="1600" dirty="0"/>
              <a:t>聂荣臻，红</a:t>
            </a:r>
            <a:r>
              <a:rPr lang="en-US" altLang="zh-CN" sz="1600" dirty="0"/>
              <a:t>1</a:t>
            </a:r>
            <a:r>
              <a:rPr lang="zh-CN" altLang="zh-CN" sz="1600" dirty="0"/>
              <a:t>军团政委，</a:t>
            </a:r>
            <a:r>
              <a:rPr lang="en-US" altLang="zh-CN" sz="1600" dirty="0"/>
              <a:t>36</a:t>
            </a:r>
            <a:r>
              <a:rPr lang="zh-CN" altLang="zh-CN" sz="1600" dirty="0"/>
              <a:t>岁；</a:t>
            </a:r>
          </a:p>
          <a:p>
            <a:r>
              <a:rPr lang="zh-CN" altLang="zh-CN" sz="1600" dirty="0"/>
              <a:t>左权，红</a:t>
            </a:r>
            <a:r>
              <a:rPr lang="en-US" altLang="zh-CN" sz="1600" dirty="0"/>
              <a:t>1</a:t>
            </a:r>
            <a:r>
              <a:rPr lang="zh-CN" altLang="zh-CN" sz="1600" dirty="0"/>
              <a:t>军团参谋长，</a:t>
            </a:r>
            <a:r>
              <a:rPr lang="en-US" altLang="zh-CN" sz="1600" dirty="0"/>
              <a:t>30</a:t>
            </a:r>
            <a:r>
              <a:rPr lang="zh-CN" altLang="zh-CN" sz="1600" dirty="0"/>
              <a:t>岁；</a:t>
            </a:r>
          </a:p>
          <a:p>
            <a:r>
              <a:rPr lang="zh-CN" altLang="zh-CN" sz="1600" dirty="0"/>
              <a:t>彭德怀，红</a:t>
            </a:r>
            <a:r>
              <a:rPr lang="en-US" altLang="zh-CN" sz="1600" dirty="0"/>
              <a:t>3</a:t>
            </a:r>
            <a:r>
              <a:rPr lang="zh-CN" altLang="zh-CN" sz="1600" dirty="0"/>
              <a:t>军团军团长，</a:t>
            </a:r>
            <a:r>
              <a:rPr lang="en-US" altLang="zh-CN" sz="1600" dirty="0"/>
              <a:t>37</a:t>
            </a:r>
            <a:r>
              <a:rPr lang="zh-CN" altLang="zh-CN" sz="1600" dirty="0"/>
              <a:t>岁；</a:t>
            </a:r>
          </a:p>
          <a:p>
            <a:r>
              <a:rPr lang="zh-CN" altLang="zh-CN" sz="1600" dirty="0"/>
              <a:t>杨尚昆，红</a:t>
            </a:r>
            <a:r>
              <a:rPr lang="en-US" altLang="zh-CN" sz="1600" dirty="0"/>
              <a:t>3</a:t>
            </a:r>
            <a:r>
              <a:rPr lang="zh-CN" altLang="zh-CN" sz="1600" dirty="0"/>
              <a:t>军团政委，</a:t>
            </a:r>
            <a:r>
              <a:rPr lang="en-US" altLang="zh-CN" sz="1600" dirty="0"/>
              <a:t>28</a:t>
            </a:r>
            <a:r>
              <a:rPr lang="zh-CN" altLang="zh-CN" sz="1600" dirty="0"/>
              <a:t>岁；</a:t>
            </a:r>
          </a:p>
          <a:p>
            <a:r>
              <a:rPr lang="zh-CN" altLang="zh-CN" sz="1600" dirty="0"/>
              <a:t>邓萍，红</a:t>
            </a:r>
            <a:r>
              <a:rPr lang="en-US" altLang="zh-CN" sz="1600" dirty="0"/>
              <a:t>3</a:t>
            </a:r>
            <a:r>
              <a:rPr lang="zh-CN" altLang="zh-CN" sz="1600" dirty="0"/>
              <a:t>军团参谋长，</a:t>
            </a:r>
            <a:r>
              <a:rPr lang="en-US" altLang="zh-CN" sz="1600" dirty="0"/>
              <a:t>27</a:t>
            </a:r>
            <a:r>
              <a:rPr lang="zh-CN" altLang="zh-CN" sz="1600" dirty="0"/>
              <a:t>岁</a:t>
            </a:r>
          </a:p>
          <a:p>
            <a:r>
              <a:rPr lang="zh-CN" altLang="zh-CN" sz="1600" dirty="0"/>
              <a:t>这一年，红军其他部队的将领也很年轻：</a:t>
            </a:r>
          </a:p>
          <a:p>
            <a:r>
              <a:rPr lang="zh-CN" altLang="zh-CN" sz="1600" dirty="0"/>
              <a:t>贺龙，红二方面军</a:t>
            </a:r>
            <a:r>
              <a:rPr lang="en-US" altLang="zh-CN" sz="1600" dirty="0"/>
              <a:t>2</a:t>
            </a:r>
            <a:r>
              <a:rPr lang="zh-CN" altLang="zh-CN" sz="1600" dirty="0"/>
              <a:t>军团军团长，</a:t>
            </a:r>
            <a:r>
              <a:rPr lang="en-US" altLang="zh-CN" sz="1600" dirty="0"/>
              <a:t>39</a:t>
            </a:r>
            <a:r>
              <a:rPr lang="zh-CN" altLang="zh-CN" sz="1600" dirty="0"/>
              <a:t>岁，</a:t>
            </a:r>
          </a:p>
          <a:p>
            <a:r>
              <a:rPr lang="zh-CN" altLang="zh-CN" sz="1600" dirty="0"/>
              <a:t>任弼，红二方面军</a:t>
            </a:r>
            <a:r>
              <a:rPr lang="en-US" altLang="zh-CN" sz="1600" dirty="0"/>
              <a:t>2</a:t>
            </a:r>
            <a:r>
              <a:rPr lang="zh-CN" altLang="zh-CN" sz="1600" dirty="0"/>
              <a:t>军团政，委</a:t>
            </a:r>
            <a:r>
              <a:rPr lang="en-US" altLang="zh-CN" sz="1600" dirty="0"/>
              <a:t>31</a:t>
            </a:r>
            <a:r>
              <a:rPr lang="zh-CN" altLang="zh-CN" sz="1600" dirty="0"/>
              <a:t>岁；</a:t>
            </a:r>
          </a:p>
          <a:p>
            <a:r>
              <a:rPr lang="zh-CN" altLang="zh-CN" sz="1600" dirty="0"/>
              <a:t>肖克，红二方面军</a:t>
            </a:r>
            <a:r>
              <a:rPr lang="en-US" altLang="zh-CN" sz="1600" dirty="0"/>
              <a:t>6</a:t>
            </a:r>
            <a:r>
              <a:rPr lang="zh-CN" altLang="zh-CN" sz="1600" dirty="0"/>
              <a:t>军团军团长，</a:t>
            </a:r>
            <a:r>
              <a:rPr lang="en-US" altLang="zh-CN" sz="1600" dirty="0"/>
              <a:t>27</a:t>
            </a:r>
            <a:r>
              <a:rPr lang="zh-CN" altLang="zh-CN" sz="1600" dirty="0"/>
              <a:t>岁</a:t>
            </a:r>
          </a:p>
          <a:p>
            <a:r>
              <a:rPr lang="zh-CN" altLang="zh-CN" sz="1600" dirty="0"/>
              <a:t>王震，红二方面军</a:t>
            </a:r>
            <a:r>
              <a:rPr lang="en-US" altLang="zh-CN" sz="1600" dirty="0"/>
              <a:t>6</a:t>
            </a:r>
            <a:r>
              <a:rPr lang="zh-CN" altLang="zh-CN" sz="1600" dirty="0"/>
              <a:t>军团政委，</a:t>
            </a:r>
            <a:r>
              <a:rPr lang="en-US" altLang="zh-CN" sz="1600" dirty="0"/>
              <a:t>27</a:t>
            </a:r>
            <a:r>
              <a:rPr lang="zh-CN" altLang="zh-CN" sz="1600" dirty="0"/>
              <a:t>岁。</a:t>
            </a:r>
          </a:p>
          <a:p>
            <a:r>
              <a:rPr lang="zh-CN" altLang="zh-CN" sz="1600" dirty="0"/>
              <a:t>徐向前，红四方面军总指挥，</a:t>
            </a:r>
            <a:r>
              <a:rPr lang="en-US" altLang="zh-CN" sz="1600" dirty="0"/>
              <a:t>33</a:t>
            </a:r>
            <a:r>
              <a:rPr lang="zh-CN" altLang="zh-CN" sz="1600" dirty="0"/>
              <a:t>岁，</a:t>
            </a:r>
          </a:p>
          <a:p>
            <a:r>
              <a:rPr lang="zh-CN" altLang="zh-CN" sz="1600" dirty="0"/>
              <a:t>王树声，红四方面军副总指挥，</a:t>
            </a:r>
            <a:r>
              <a:rPr lang="en-US" altLang="zh-CN" sz="1600" dirty="0"/>
              <a:t>29</a:t>
            </a:r>
            <a:r>
              <a:rPr lang="zh-CN" altLang="zh-CN" sz="1600" dirty="0"/>
              <a:t>岁，</a:t>
            </a:r>
          </a:p>
          <a:p>
            <a:r>
              <a:rPr lang="zh-CN" altLang="zh-CN" sz="1600" dirty="0"/>
              <a:t>陈昌浩，红四方面军政委，</a:t>
            </a:r>
            <a:r>
              <a:rPr lang="en-US" altLang="zh-CN" sz="1600" dirty="0"/>
              <a:t>28</a:t>
            </a:r>
            <a:r>
              <a:rPr lang="zh-CN" altLang="zh-CN" sz="1600" dirty="0"/>
              <a:t>岁。</a:t>
            </a:r>
          </a:p>
          <a:p>
            <a:r>
              <a:rPr lang="zh-CN" altLang="zh-CN" sz="1600" dirty="0"/>
              <a:t>程子华，红</a:t>
            </a:r>
            <a:r>
              <a:rPr lang="en-US" altLang="zh-CN" sz="1600" dirty="0"/>
              <a:t>25</a:t>
            </a:r>
            <a:r>
              <a:rPr lang="zh-CN" altLang="zh-CN" sz="1600" dirty="0"/>
              <a:t>军军长，</a:t>
            </a:r>
            <a:r>
              <a:rPr lang="en-US" altLang="zh-CN" sz="1600" dirty="0"/>
              <a:t>30</a:t>
            </a:r>
            <a:r>
              <a:rPr lang="zh-CN" altLang="zh-CN" sz="1600" dirty="0"/>
              <a:t>岁，</a:t>
            </a:r>
          </a:p>
          <a:p>
            <a:r>
              <a:rPr lang="zh-CN" altLang="zh-CN" sz="1600" dirty="0"/>
              <a:t>吴焕先，红</a:t>
            </a:r>
            <a:r>
              <a:rPr lang="en-US" altLang="zh-CN" sz="1600" dirty="0"/>
              <a:t>25</a:t>
            </a:r>
            <a:r>
              <a:rPr lang="zh-CN" altLang="zh-CN" sz="1600" dirty="0"/>
              <a:t>军政委，</a:t>
            </a:r>
            <a:r>
              <a:rPr lang="en-US" altLang="zh-CN" sz="1600" dirty="0"/>
              <a:t>28</a:t>
            </a:r>
            <a:r>
              <a:rPr lang="zh-CN" altLang="zh-CN" sz="1600" dirty="0"/>
              <a:t>岁</a:t>
            </a:r>
            <a:r>
              <a:rPr lang="en-US" altLang="zh-CN" sz="1600" dirty="0"/>
              <a:t>……</a:t>
            </a:r>
            <a:endParaRPr lang="zh-CN" altLang="zh-CN" sz="1600" dirty="0"/>
          </a:p>
          <a:p>
            <a:pPr>
              <a:defRPr/>
            </a:pPr>
            <a:endParaRPr lang="en-US" altLang="zh-CN" sz="1600" dirty="0">
              <a:solidFill>
                <a:srgbClr val="4F4D50"/>
              </a:solidFill>
              <a:latin typeface="苹方 特粗" pitchFamily="34" charset="-122"/>
              <a:ea typeface="苹方 特粗" pitchFamily="34" charset="-122"/>
            </a:endParaRPr>
          </a:p>
        </p:txBody>
      </p:sp>
      <p:pic>
        <p:nvPicPr>
          <p:cNvPr id="13" name="图片 18">
            <a:extLst>
              <a:ext uri="{FF2B5EF4-FFF2-40B4-BE49-F238E27FC236}">
                <a16:creationId xmlns:a16="http://schemas.microsoft.com/office/drawing/2014/main" id="{D9D45893-591D-4D0D-8252-5559B77CF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719" y="4437744"/>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a:extLst>
              <a:ext uri="{FF2B5EF4-FFF2-40B4-BE49-F238E27FC236}">
                <a16:creationId xmlns:a16="http://schemas.microsoft.com/office/drawing/2014/main" id="{AFBC37F2-9862-45AC-A664-02ED98466E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7282" y="2565536"/>
            <a:ext cx="5616624"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84420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69" y="-315416"/>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7" y="1017588"/>
            <a:ext cx="5879273" cy="288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长征时期的年轻将领</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1493" y="3898765"/>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41813" y="1344220"/>
            <a:ext cx="5284614" cy="2408352"/>
          </a:xfrm>
          <a:prstGeom prst="rect">
            <a:avLst/>
          </a:prstGeom>
          <a:noFill/>
        </p:spPr>
        <p:txBody>
          <a:bodyPr wrap="square">
            <a:spAutoFit/>
          </a:bodyPr>
          <a:lstStyle/>
          <a:p>
            <a:r>
              <a:rPr lang="zh-CN" altLang="en-US" sz="2000" b="1" dirty="0"/>
              <a:t>王震</a:t>
            </a:r>
            <a:r>
              <a:rPr lang="zh-CN" altLang="en-US" sz="2000" dirty="0"/>
              <a:t>（</a:t>
            </a:r>
            <a:r>
              <a:rPr lang="en-US" altLang="zh-CN" sz="2000" dirty="0"/>
              <a:t>1908</a:t>
            </a:r>
            <a:r>
              <a:rPr lang="zh-CN" altLang="en-US" sz="2000" dirty="0"/>
              <a:t>年</a:t>
            </a:r>
            <a:r>
              <a:rPr lang="en-US" altLang="zh-CN" sz="2000" dirty="0"/>
              <a:t>4</a:t>
            </a:r>
            <a:r>
              <a:rPr lang="zh-CN" altLang="en-US" sz="2000" dirty="0"/>
              <a:t>月</a:t>
            </a:r>
            <a:r>
              <a:rPr lang="en-US" altLang="zh-CN" sz="2000" dirty="0"/>
              <a:t>11</a:t>
            </a:r>
            <a:r>
              <a:rPr lang="zh-CN" altLang="en-US" sz="2000" dirty="0"/>
              <a:t>日</a:t>
            </a:r>
            <a:r>
              <a:rPr lang="en-US" altLang="zh-CN" sz="2000" dirty="0"/>
              <a:t>-1993</a:t>
            </a:r>
            <a:r>
              <a:rPr lang="zh-CN" altLang="en-US" sz="2000" dirty="0"/>
              <a:t>年</a:t>
            </a:r>
            <a:r>
              <a:rPr lang="en-US" altLang="zh-CN" sz="2000" dirty="0"/>
              <a:t>3</a:t>
            </a:r>
            <a:r>
              <a:rPr lang="zh-CN" altLang="en-US" sz="2000" dirty="0"/>
              <a:t>月</a:t>
            </a:r>
            <a:r>
              <a:rPr lang="en-US" altLang="zh-CN" sz="2000" dirty="0"/>
              <a:t>12</a:t>
            </a:r>
            <a:r>
              <a:rPr lang="zh-CN" altLang="en-US" sz="2000" dirty="0"/>
              <a:t>日），湖南浏阳人。</a:t>
            </a:r>
            <a:r>
              <a:rPr lang="en-US" altLang="zh-CN" sz="2000" dirty="0"/>
              <a:t>1924</a:t>
            </a:r>
            <a:r>
              <a:rPr lang="zh-CN" altLang="en-US" sz="2000" dirty="0"/>
              <a:t>年参加工作。</a:t>
            </a:r>
            <a:r>
              <a:rPr lang="en-US" altLang="zh-CN" sz="2000" dirty="0"/>
              <a:t>1927</a:t>
            </a:r>
            <a:r>
              <a:rPr lang="zh-CN" altLang="en-US" sz="2000" dirty="0"/>
              <a:t>年加入共青团，同年转入中国共产党。</a:t>
            </a:r>
            <a:r>
              <a:rPr lang="en-US" altLang="zh-CN" sz="2000" dirty="0"/>
              <a:t>1929</a:t>
            </a:r>
            <a:r>
              <a:rPr lang="zh-CN" altLang="en-US" sz="2000" dirty="0"/>
              <a:t>年参加中国工农红军，上将军衔。曾任中共中央政治局委员、国务院副总理、中共中央军委委员、中央军委常委、中共中央党校校长、中华人民共和国副主席等职。</a:t>
            </a:r>
            <a:endParaRPr lang="en-US" altLang="zh-CN" sz="2000" dirty="0"/>
          </a:p>
          <a:p>
            <a:endParaRPr lang="en-US" altLang="zh-CN" sz="1050" dirty="0">
              <a:solidFill>
                <a:srgbClr val="4F4D50"/>
              </a:solidFill>
              <a:latin typeface="苹方 特粗" pitchFamily="34" charset="-122"/>
              <a:ea typeface="苹方 特粗"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8486" y="5334793"/>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a:extLst>
              <a:ext uri="{FF2B5EF4-FFF2-40B4-BE49-F238E27FC236}">
                <a16:creationId xmlns:a16="http://schemas.microsoft.com/office/drawing/2014/main" id="{C03AF6E6-4FB3-49C8-94D8-B3516BA336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Picture 2" descr="王震">
            <a:extLst>
              <a:ext uri="{FF2B5EF4-FFF2-40B4-BE49-F238E27FC236}">
                <a16:creationId xmlns:a16="http://schemas.microsoft.com/office/drawing/2014/main" id="{86F560F2-30D4-46A7-95BD-515B4F0674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1164" y="879091"/>
            <a:ext cx="3727041" cy="506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6257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216DDE-E4B0-4716-B083-E7F4FE602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6">
            <a:extLst>
              <a:ext uri="{FF2B5EF4-FFF2-40B4-BE49-F238E27FC236}">
                <a16:creationId xmlns:a16="http://schemas.microsoft.com/office/drawing/2014/main" id="{BAC44BC0-8365-40EE-B737-EC91AE4AB4E8}"/>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pic>
        <p:nvPicPr>
          <p:cNvPr id="35855" name="图片 15">
            <a:extLst>
              <a:ext uri="{FF2B5EF4-FFF2-40B4-BE49-F238E27FC236}">
                <a16:creationId xmlns:a16="http://schemas.microsoft.com/office/drawing/2014/main" id="{2F660773-190E-4921-9568-CB7E1ABDF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81666"/>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 name="组合 106">
            <a:extLst>
              <a:ext uri="{FF2B5EF4-FFF2-40B4-BE49-F238E27FC236}">
                <a16:creationId xmlns:a16="http://schemas.microsoft.com/office/drawing/2014/main" id="{76505178-C653-448B-B51F-C9ACF9438D7C}"/>
              </a:ext>
            </a:extLst>
          </p:cNvPr>
          <p:cNvGrpSpPr/>
          <p:nvPr/>
        </p:nvGrpSpPr>
        <p:grpSpPr>
          <a:xfrm>
            <a:off x="1646604" y="2346245"/>
            <a:ext cx="1916917" cy="1150088"/>
            <a:chOff x="1682471" y="2755189"/>
            <a:chExt cx="1916917" cy="1150088"/>
          </a:xfrm>
        </p:grpSpPr>
        <p:sp>
          <p:nvSpPr>
            <p:cNvPr id="108" name="文本框 107">
              <a:extLst>
                <a:ext uri="{FF2B5EF4-FFF2-40B4-BE49-F238E27FC236}">
                  <a16:creationId xmlns:a16="http://schemas.microsoft.com/office/drawing/2014/main" id="{BE8A80DA-05AF-46D5-8E6A-D3F43BD6C855}"/>
                </a:ext>
              </a:extLst>
            </p:cNvPr>
            <p:cNvSpPr txBox="1"/>
            <p:nvPr/>
          </p:nvSpPr>
          <p:spPr>
            <a:xfrm>
              <a:off x="1904099" y="3568092"/>
              <a:ext cx="1473661" cy="337185"/>
            </a:xfrm>
            <a:prstGeom prst="rect">
              <a:avLst/>
            </a:prstGeom>
            <a:noFill/>
          </p:spPr>
          <p:txBody>
            <a:bodyPr wrap="square" rtlCol="0">
              <a:spAutoFit/>
            </a:bodyPr>
            <a:lstStyle/>
            <a:p>
              <a:pPr algn="ct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09" name="Rectangle 23">
              <a:extLst>
                <a:ext uri="{FF2B5EF4-FFF2-40B4-BE49-F238E27FC236}">
                  <a16:creationId xmlns:a16="http://schemas.microsoft.com/office/drawing/2014/main" id="{2108BFD4-D7A2-4DCD-B847-00C560936221}"/>
                </a:ext>
              </a:extLst>
            </p:cNvPr>
            <p:cNvSpPr/>
            <p:nvPr/>
          </p:nvSpPr>
          <p:spPr>
            <a:xfrm>
              <a:off x="1682471" y="2755189"/>
              <a:ext cx="1916917" cy="294005"/>
            </a:xfrm>
            <a:prstGeom prst="rect">
              <a:avLst/>
            </a:prstGeom>
          </p:spPr>
          <p:txBody>
            <a:bodyPr wrap="square">
              <a:spAutoFit/>
            </a:bodyPr>
            <a:lstStyle/>
            <a:p>
              <a:pPr algn="ctr">
                <a:lnSpc>
                  <a:spcPct val="120000"/>
                </a:lnSpc>
              </a:pPr>
              <a:endParaRPr lang="zh-CN" altLang="en-US" sz="1100" dirty="0">
                <a:latin typeface="+mn-ea"/>
              </a:endParaRPr>
            </a:p>
          </p:txBody>
        </p:sp>
      </p:grpSp>
      <p:grpSp>
        <p:nvGrpSpPr>
          <p:cNvPr id="110" name="组合 109">
            <a:extLst>
              <a:ext uri="{FF2B5EF4-FFF2-40B4-BE49-F238E27FC236}">
                <a16:creationId xmlns:a16="http://schemas.microsoft.com/office/drawing/2014/main" id="{2B98719F-6329-4BF7-B905-47CCE7334730}"/>
              </a:ext>
            </a:extLst>
          </p:cNvPr>
          <p:cNvGrpSpPr/>
          <p:nvPr/>
        </p:nvGrpSpPr>
        <p:grpSpPr>
          <a:xfrm>
            <a:off x="713275" y="2161888"/>
            <a:ext cx="1916917" cy="2664166"/>
            <a:chOff x="219467" y="2577818"/>
            <a:chExt cx="1916917" cy="2664166"/>
          </a:xfrm>
        </p:grpSpPr>
        <p:sp>
          <p:nvSpPr>
            <p:cNvPr id="111" name="Rectangle 23">
              <a:extLst>
                <a:ext uri="{FF2B5EF4-FFF2-40B4-BE49-F238E27FC236}">
                  <a16:creationId xmlns:a16="http://schemas.microsoft.com/office/drawing/2014/main" id="{658FDB37-EB4C-43D9-8381-BDADEAE3BD3D}"/>
                </a:ext>
              </a:extLst>
            </p:cNvPr>
            <p:cNvSpPr/>
            <p:nvPr/>
          </p:nvSpPr>
          <p:spPr>
            <a:xfrm>
              <a:off x="219467" y="4553398"/>
              <a:ext cx="1916917" cy="688586"/>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到长沙从军，后当铁路工人，开始接触进步思想和中国共产党的组织</a:t>
              </a:r>
              <a:endParaRPr lang="en-US" altLang="zh-CN" sz="1100" dirty="0">
                <a:latin typeface="+mn-ea"/>
              </a:endParaRPr>
            </a:p>
          </p:txBody>
        </p:sp>
        <p:grpSp>
          <p:nvGrpSpPr>
            <p:cNvPr id="112" name="组合 111">
              <a:extLst>
                <a:ext uri="{FF2B5EF4-FFF2-40B4-BE49-F238E27FC236}">
                  <a16:creationId xmlns:a16="http://schemas.microsoft.com/office/drawing/2014/main" id="{47A2F33F-7398-42A1-ADFD-7C0D62A74660}"/>
                </a:ext>
              </a:extLst>
            </p:cNvPr>
            <p:cNvGrpSpPr/>
            <p:nvPr/>
          </p:nvGrpSpPr>
          <p:grpSpPr>
            <a:xfrm>
              <a:off x="1178752" y="2577818"/>
              <a:ext cx="186307" cy="1440000"/>
              <a:chOff x="1390779" y="2577818"/>
              <a:chExt cx="186307" cy="1440000"/>
            </a:xfrm>
          </p:grpSpPr>
          <p:cxnSp>
            <p:nvCxnSpPr>
              <p:cNvPr id="114" name="直接连接符 113">
                <a:extLst>
                  <a:ext uri="{FF2B5EF4-FFF2-40B4-BE49-F238E27FC236}">
                    <a16:creationId xmlns:a16="http://schemas.microsoft.com/office/drawing/2014/main" id="{0FFA568E-606A-450F-B0F3-442ED85B8F23}"/>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等腰三角形 114">
                <a:extLst>
                  <a:ext uri="{FF2B5EF4-FFF2-40B4-BE49-F238E27FC236}">
                    <a16:creationId xmlns:a16="http://schemas.microsoft.com/office/drawing/2014/main" id="{22DEB5A5-4411-48EA-989B-C60B788969A1}"/>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3" name="文本框 112">
              <a:extLst>
                <a:ext uri="{FF2B5EF4-FFF2-40B4-BE49-F238E27FC236}">
                  <a16:creationId xmlns:a16="http://schemas.microsoft.com/office/drawing/2014/main" id="{B1E4DFE1-11D0-4CF6-8E19-88973D485649}"/>
                </a:ext>
              </a:extLst>
            </p:cNvPr>
            <p:cNvSpPr txBox="1"/>
            <p:nvPr/>
          </p:nvSpPr>
          <p:spPr>
            <a:xfrm>
              <a:off x="384115" y="4065474"/>
              <a:ext cx="1473661" cy="584775"/>
            </a:xfrm>
            <a:prstGeom prst="rect">
              <a:avLst/>
            </a:prstGeom>
            <a:noFill/>
          </p:spPr>
          <p:txBody>
            <a:bodyPr wrap="square" rtlCol="0">
              <a:spAutoFit/>
            </a:bodyPr>
            <a:lstStyle/>
            <a:p>
              <a:pPr algn="ctr"/>
              <a:r>
                <a:rPr lang="en-US" altLang="zh-CN" sz="1600" i="1" dirty="0">
                  <a:solidFill>
                    <a:srgbClr val="C00000"/>
                  </a:solidFill>
                  <a:latin typeface="DFGothic-EB" panose="02010609010101010101" pitchFamily="1" charset="-128"/>
                  <a:ea typeface="DFGothic-EB" panose="02010609010101010101" pitchFamily="1" charset="-128"/>
                </a:rPr>
                <a:t>1922</a:t>
              </a:r>
            </a:p>
            <a:p>
              <a:pPr algn="ctr"/>
              <a:r>
                <a:rPr lang="en-US" altLang="zh-CN" sz="1600" i="1" dirty="0">
                  <a:solidFill>
                    <a:srgbClr val="C00000"/>
                  </a:solidFill>
                  <a:latin typeface="DFGothic-EB" panose="02010609010101010101" pitchFamily="1" charset="-128"/>
                  <a:ea typeface="DFGothic-EB" panose="02010609010101010101" pitchFamily="1" charset="-128"/>
                </a:rPr>
                <a:t>14</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altLang="zh-CN" sz="1600" i="1" dirty="0">
                <a:solidFill>
                  <a:srgbClr val="C00000"/>
                </a:solidFill>
                <a:latin typeface="DFGothic-EB" panose="02010609010101010101" pitchFamily="1" charset="-128"/>
                <a:ea typeface="DFGothic-EB" panose="02010609010101010101" pitchFamily="1" charset="-128"/>
              </a:endParaRPr>
            </a:p>
          </p:txBody>
        </p:sp>
      </p:grpSp>
      <p:grpSp>
        <p:nvGrpSpPr>
          <p:cNvPr id="116" name="组合 115">
            <a:extLst>
              <a:ext uri="{FF2B5EF4-FFF2-40B4-BE49-F238E27FC236}">
                <a16:creationId xmlns:a16="http://schemas.microsoft.com/office/drawing/2014/main" id="{ADA8246A-926D-4B1E-B8A7-641BE6049BB7}"/>
              </a:ext>
            </a:extLst>
          </p:cNvPr>
          <p:cNvGrpSpPr/>
          <p:nvPr/>
        </p:nvGrpSpPr>
        <p:grpSpPr>
          <a:xfrm>
            <a:off x="2576057" y="1319576"/>
            <a:ext cx="1916917" cy="3729756"/>
            <a:chOff x="1695026" y="1713280"/>
            <a:chExt cx="1916917" cy="3729756"/>
          </a:xfrm>
        </p:grpSpPr>
        <p:grpSp>
          <p:nvGrpSpPr>
            <p:cNvPr id="117" name="组合 116">
              <a:extLst>
                <a:ext uri="{FF2B5EF4-FFF2-40B4-BE49-F238E27FC236}">
                  <a16:creationId xmlns:a16="http://schemas.microsoft.com/office/drawing/2014/main" id="{260DF050-0D48-4312-8682-C9886785B6B3}"/>
                </a:ext>
              </a:extLst>
            </p:cNvPr>
            <p:cNvGrpSpPr/>
            <p:nvPr/>
          </p:nvGrpSpPr>
          <p:grpSpPr>
            <a:xfrm flipV="1">
              <a:off x="2547776" y="4003036"/>
              <a:ext cx="186307" cy="1440000"/>
              <a:chOff x="1390779" y="2577818"/>
              <a:chExt cx="186307" cy="1440000"/>
            </a:xfrm>
          </p:grpSpPr>
          <p:cxnSp>
            <p:nvCxnSpPr>
              <p:cNvPr id="120" name="直接连接符 119">
                <a:extLst>
                  <a:ext uri="{FF2B5EF4-FFF2-40B4-BE49-F238E27FC236}">
                    <a16:creationId xmlns:a16="http://schemas.microsoft.com/office/drawing/2014/main" id="{F28561B0-CC4B-4B19-A0FD-DEA42A71ABFF}"/>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1" name="等腰三角形 120">
                <a:extLst>
                  <a:ext uri="{FF2B5EF4-FFF2-40B4-BE49-F238E27FC236}">
                    <a16:creationId xmlns:a16="http://schemas.microsoft.com/office/drawing/2014/main" id="{71890C26-2900-4F85-B506-522A046ACCEF}"/>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文本框 117">
              <a:extLst>
                <a:ext uri="{FF2B5EF4-FFF2-40B4-BE49-F238E27FC236}">
                  <a16:creationId xmlns:a16="http://schemas.microsoft.com/office/drawing/2014/main" id="{1B7A4DE3-2D45-4EE8-8446-9725B75C1314}"/>
                </a:ext>
              </a:extLst>
            </p:cNvPr>
            <p:cNvSpPr txBox="1"/>
            <p:nvPr/>
          </p:nvSpPr>
          <p:spPr>
            <a:xfrm>
              <a:off x="1800257" y="3487268"/>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1927.1</a:t>
              </a:r>
            </a:p>
            <a:p>
              <a:pPr algn="ctr"/>
              <a:r>
                <a:rPr lang="en-US" altLang="zh-CN" sz="1600" i="1" dirty="0">
                  <a:solidFill>
                    <a:srgbClr val="C00000"/>
                  </a:solidFill>
                  <a:latin typeface="DFGothic-EB" panose="02010609010101010101" pitchFamily="1" charset="-128"/>
                  <a:ea typeface="DFGothic-EB" panose="02010609010101010101" pitchFamily="1" charset="-128"/>
                </a:rPr>
                <a:t>19</a:t>
              </a:r>
              <a:r>
                <a:rPr lang="zh-CN" altLang="en-US" sz="1600" i="1" dirty="0">
                  <a:solidFill>
                    <a:srgbClr val="C00000"/>
                  </a:solidFill>
                  <a:latin typeface="DFGothic-EB" panose="02010609010101010101" pitchFamily="1" charset="-128"/>
                  <a:ea typeface="DFGothic-EB" panose="02010609010101010101" pitchFamily="1" charset="-128"/>
                </a:rPr>
                <a:t>岁</a:t>
              </a:r>
              <a:endParaRPr lang="zh-CN" altLang="en-US" sz="1600" i="1" dirty="0">
                <a:solidFill>
                  <a:srgbClr val="C00000"/>
                </a:solidFill>
                <a:latin typeface="DFGothic-EB" panose="02010609010101010101" pitchFamily="1" charset="-128"/>
                <a:ea typeface="宋体" panose="02010600030101010101" pitchFamily="2" charset="-122"/>
              </a:endParaRPr>
            </a:p>
          </p:txBody>
        </p:sp>
        <p:sp>
          <p:nvSpPr>
            <p:cNvPr id="119" name="Rectangle 23">
              <a:extLst>
                <a:ext uri="{FF2B5EF4-FFF2-40B4-BE49-F238E27FC236}">
                  <a16:creationId xmlns:a16="http://schemas.microsoft.com/office/drawing/2014/main" id="{1A3B1E28-B661-46A1-B5AC-10BD7CA9B33A}"/>
                </a:ext>
              </a:extLst>
            </p:cNvPr>
            <p:cNvSpPr/>
            <p:nvPr/>
          </p:nvSpPr>
          <p:spPr>
            <a:xfrm>
              <a:off x="1695026" y="1713280"/>
              <a:ext cx="1916917" cy="1907382"/>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加入中国共产主义青年团，同年</a:t>
              </a:r>
              <a:r>
                <a:rPr lang="en-US" altLang="zh-CN" sz="1100" b="0" i="0" dirty="0">
                  <a:solidFill>
                    <a:srgbClr val="333333"/>
                  </a:solidFill>
                  <a:effectLst/>
                  <a:latin typeface="Helvetica Neue"/>
                </a:rPr>
                <a:t>5</a:t>
              </a:r>
              <a:r>
                <a:rPr lang="zh-CN" altLang="en-US" sz="1100" b="0" i="0" dirty="0">
                  <a:solidFill>
                    <a:srgbClr val="333333"/>
                  </a:solidFill>
                  <a:effectLst/>
                  <a:latin typeface="Helvetica Neue"/>
                </a:rPr>
                <a:t>月转为中国共产党党员</a:t>
              </a:r>
              <a:endParaRPr lang="en-US" altLang="zh-CN" sz="1100" b="0" i="0" dirty="0">
                <a:solidFill>
                  <a:srgbClr val="333333"/>
                </a:solidFill>
                <a:effectLst/>
                <a:latin typeface="Helvetica Neue"/>
              </a:endParaRPr>
            </a:p>
            <a:p>
              <a:pPr algn="ctr">
                <a:lnSpc>
                  <a:spcPct val="120000"/>
                </a:lnSpc>
              </a:pPr>
              <a:r>
                <a:rPr lang="zh-CN" altLang="en-US" sz="1100" b="0" i="0" dirty="0">
                  <a:solidFill>
                    <a:srgbClr val="333333"/>
                  </a:solidFill>
                  <a:effectLst/>
                  <a:latin typeface="Helvetica Neue"/>
                </a:rPr>
                <a:t>大革命失败后，在白色恐怖的险恶环境中，王震同志毅然投身武装反抗国民党反动派的斗争，辗转长沙、武汉等地，坚持从事工人运动、地下交通和兵运工作</a:t>
              </a:r>
              <a:endParaRPr lang="zh-CN" altLang="en-US" sz="1100" dirty="0">
                <a:latin typeface="+mn-ea"/>
              </a:endParaRPr>
            </a:p>
          </p:txBody>
        </p:sp>
      </p:grpSp>
      <p:grpSp>
        <p:nvGrpSpPr>
          <p:cNvPr id="122" name="组合 121">
            <a:extLst>
              <a:ext uri="{FF2B5EF4-FFF2-40B4-BE49-F238E27FC236}">
                <a16:creationId xmlns:a16="http://schemas.microsoft.com/office/drawing/2014/main" id="{4E8C987D-DBE4-4C78-907F-C62692DE002A}"/>
              </a:ext>
            </a:extLst>
          </p:cNvPr>
          <p:cNvGrpSpPr/>
          <p:nvPr/>
        </p:nvGrpSpPr>
        <p:grpSpPr>
          <a:xfrm>
            <a:off x="6617956" y="2121884"/>
            <a:ext cx="1916917" cy="2711155"/>
            <a:chOff x="313447" y="2530829"/>
            <a:chExt cx="1916917" cy="2711155"/>
          </a:xfrm>
        </p:grpSpPr>
        <p:sp>
          <p:nvSpPr>
            <p:cNvPr id="123" name="Rectangle 23">
              <a:extLst>
                <a:ext uri="{FF2B5EF4-FFF2-40B4-BE49-F238E27FC236}">
                  <a16:creationId xmlns:a16="http://schemas.microsoft.com/office/drawing/2014/main" id="{2242F9A7-F6E2-4945-983B-754FC6DF79BB}"/>
                </a:ext>
              </a:extLst>
            </p:cNvPr>
            <p:cNvSpPr/>
            <p:nvPr/>
          </p:nvSpPr>
          <p:spPr>
            <a:xfrm>
              <a:off x="313447" y="4553398"/>
              <a:ext cx="1916917" cy="688586"/>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为摆脱国民党军重兵“围剿”，红二、红六军团主动转移，开始长征</a:t>
              </a:r>
              <a:endParaRPr lang="zh-CN" altLang="en-US" sz="1100" dirty="0">
                <a:latin typeface="+mn-ea"/>
              </a:endParaRPr>
            </a:p>
          </p:txBody>
        </p:sp>
        <p:grpSp>
          <p:nvGrpSpPr>
            <p:cNvPr id="124" name="组合 123">
              <a:extLst>
                <a:ext uri="{FF2B5EF4-FFF2-40B4-BE49-F238E27FC236}">
                  <a16:creationId xmlns:a16="http://schemas.microsoft.com/office/drawing/2014/main" id="{08615265-42EC-4AA5-8B66-9B58D1F2E436}"/>
                </a:ext>
              </a:extLst>
            </p:cNvPr>
            <p:cNvGrpSpPr/>
            <p:nvPr/>
          </p:nvGrpSpPr>
          <p:grpSpPr>
            <a:xfrm>
              <a:off x="1178753" y="2530829"/>
              <a:ext cx="186307" cy="1486989"/>
              <a:chOff x="1390780" y="2530829"/>
              <a:chExt cx="186307" cy="1486989"/>
            </a:xfrm>
          </p:grpSpPr>
          <p:cxnSp>
            <p:nvCxnSpPr>
              <p:cNvPr id="126" name="直接连接符 125">
                <a:extLst>
                  <a:ext uri="{FF2B5EF4-FFF2-40B4-BE49-F238E27FC236}">
                    <a16:creationId xmlns:a16="http://schemas.microsoft.com/office/drawing/2014/main" id="{073518F0-33B3-4595-9047-A0A8B68E2FB9}"/>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7" name="等腰三角形 126">
                <a:extLst>
                  <a:ext uri="{FF2B5EF4-FFF2-40B4-BE49-F238E27FC236}">
                    <a16:creationId xmlns:a16="http://schemas.microsoft.com/office/drawing/2014/main" id="{28163C38-73AF-4A79-B453-E918D79C8379}"/>
                  </a:ext>
                </a:extLst>
              </p:cNvPr>
              <p:cNvSpPr>
                <a:spLocks noChangeAspect="1"/>
              </p:cNvSpPr>
              <p:nvPr/>
            </p:nvSpPr>
            <p:spPr>
              <a:xfrm rot="5400000">
                <a:off x="1375933" y="254567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234698DF-371F-45AC-BE07-0DB34421B11A}"/>
                </a:ext>
              </a:extLst>
            </p:cNvPr>
            <p:cNvSpPr txBox="1"/>
            <p:nvPr/>
          </p:nvSpPr>
          <p:spPr>
            <a:xfrm>
              <a:off x="535075" y="4065474"/>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1935.11</a:t>
              </a:r>
            </a:p>
            <a:p>
              <a:pPr algn="ctr"/>
              <a:r>
                <a:rPr lang="en-US" sz="1600" i="1" dirty="0">
                  <a:solidFill>
                    <a:srgbClr val="C00000"/>
                  </a:solidFill>
                  <a:latin typeface="DFGothic-EB" panose="02010609010101010101" pitchFamily="1" charset="-128"/>
                  <a:ea typeface="DFGothic-EB" panose="02010609010101010101" pitchFamily="1" charset="-128"/>
                </a:rPr>
                <a:t>27</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28" name="组合 127">
            <a:extLst>
              <a:ext uri="{FF2B5EF4-FFF2-40B4-BE49-F238E27FC236}">
                <a16:creationId xmlns:a16="http://schemas.microsoft.com/office/drawing/2014/main" id="{9BAC1C8B-F171-48E7-A86A-9762863C8475}"/>
              </a:ext>
            </a:extLst>
          </p:cNvPr>
          <p:cNvGrpSpPr/>
          <p:nvPr/>
        </p:nvGrpSpPr>
        <p:grpSpPr>
          <a:xfrm>
            <a:off x="8144536" y="2030661"/>
            <a:ext cx="1916917" cy="3050420"/>
            <a:chOff x="1604427" y="2392616"/>
            <a:chExt cx="1916917" cy="3050420"/>
          </a:xfrm>
        </p:grpSpPr>
        <p:grpSp>
          <p:nvGrpSpPr>
            <p:cNvPr id="129" name="组合 128">
              <a:extLst>
                <a:ext uri="{FF2B5EF4-FFF2-40B4-BE49-F238E27FC236}">
                  <a16:creationId xmlns:a16="http://schemas.microsoft.com/office/drawing/2014/main" id="{3C67CC27-2739-41A2-9517-85F364088E3B}"/>
                </a:ext>
              </a:extLst>
            </p:cNvPr>
            <p:cNvGrpSpPr/>
            <p:nvPr/>
          </p:nvGrpSpPr>
          <p:grpSpPr>
            <a:xfrm flipV="1">
              <a:off x="2547776" y="4003036"/>
              <a:ext cx="186307" cy="1440000"/>
              <a:chOff x="1390779" y="2577818"/>
              <a:chExt cx="186307" cy="1440000"/>
            </a:xfrm>
          </p:grpSpPr>
          <p:cxnSp>
            <p:nvCxnSpPr>
              <p:cNvPr id="132" name="直接连接符 131">
                <a:extLst>
                  <a:ext uri="{FF2B5EF4-FFF2-40B4-BE49-F238E27FC236}">
                    <a16:creationId xmlns:a16="http://schemas.microsoft.com/office/drawing/2014/main" id="{DB5F5F91-4E3B-4464-9BB6-85BCA8BAF9E4}"/>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3" name="等腰三角形 132">
                <a:extLst>
                  <a:ext uri="{FF2B5EF4-FFF2-40B4-BE49-F238E27FC236}">
                    <a16:creationId xmlns:a16="http://schemas.microsoft.com/office/drawing/2014/main" id="{96C9DE9F-ADA0-4115-A5FF-61FC9AE86A19}"/>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0" name="文本框 129">
              <a:extLst>
                <a:ext uri="{FF2B5EF4-FFF2-40B4-BE49-F238E27FC236}">
                  <a16:creationId xmlns:a16="http://schemas.microsoft.com/office/drawing/2014/main" id="{7DD822F3-B6F5-4727-96E1-35534A106368}"/>
                </a:ext>
              </a:extLst>
            </p:cNvPr>
            <p:cNvSpPr txBox="1"/>
            <p:nvPr/>
          </p:nvSpPr>
          <p:spPr>
            <a:xfrm>
              <a:off x="1759791" y="3417848"/>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1936.7</a:t>
              </a:r>
            </a:p>
            <a:p>
              <a:pPr algn="ctr"/>
              <a:r>
                <a:rPr lang="en-US" sz="1600" i="1" dirty="0">
                  <a:solidFill>
                    <a:srgbClr val="C00000"/>
                  </a:solidFill>
                  <a:latin typeface="DFGothic-EB" panose="02010609010101010101" pitchFamily="1" charset="-128"/>
                  <a:ea typeface="DFGothic-EB" panose="02010609010101010101" pitchFamily="1" charset="-128"/>
                </a:rPr>
                <a:t>28</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31" name="Rectangle 23">
              <a:extLst>
                <a:ext uri="{FF2B5EF4-FFF2-40B4-BE49-F238E27FC236}">
                  <a16:creationId xmlns:a16="http://schemas.microsoft.com/office/drawing/2014/main" id="{32CC2511-E20B-4525-860A-F59720FFB155}"/>
                </a:ext>
              </a:extLst>
            </p:cNvPr>
            <p:cNvSpPr/>
            <p:nvPr/>
          </p:nvSpPr>
          <p:spPr>
            <a:xfrm>
              <a:off x="1604427" y="2392616"/>
              <a:ext cx="1916917" cy="1094852"/>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在四川甘孜地区与红四方面军胜利会师</a:t>
              </a:r>
              <a:endParaRPr lang="en-US" altLang="zh-CN" sz="1100" b="0" i="0" dirty="0">
                <a:solidFill>
                  <a:srgbClr val="333333"/>
                </a:solidFill>
                <a:effectLst/>
                <a:latin typeface="Helvetica Neue"/>
              </a:endParaRPr>
            </a:p>
            <a:p>
              <a:pPr algn="ctr">
                <a:lnSpc>
                  <a:spcPct val="120000"/>
                </a:lnSpc>
              </a:pPr>
              <a:r>
                <a:rPr lang="zh-CN" altLang="en-US" sz="1100" b="0" i="0" dirty="0">
                  <a:solidFill>
                    <a:srgbClr val="333333"/>
                  </a:solidFill>
                  <a:effectLst/>
                  <a:latin typeface="Helvetica Neue"/>
                </a:rPr>
                <a:t>同年</a:t>
              </a:r>
              <a:r>
                <a:rPr lang="en-US" altLang="zh-CN" sz="1100" b="0" i="0" dirty="0">
                  <a:solidFill>
                    <a:srgbClr val="333333"/>
                  </a:solidFill>
                  <a:effectLst/>
                  <a:latin typeface="Helvetica Neue"/>
                </a:rPr>
                <a:t>10</a:t>
              </a:r>
              <a:r>
                <a:rPr lang="zh-CN" altLang="en-US" sz="1100" b="0" i="0" dirty="0">
                  <a:solidFill>
                    <a:srgbClr val="333333"/>
                  </a:solidFill>
                  <a:effectLst/>
                  <a:latin typeface="Helvetica Neue"/>
                </a:rPr>
                <a:t>月，他随红二方面军到达甘肃，胜利实现红军三大主力在西北地区的大会师</a:t>
              </a:r>
              <a:endParaRPr lang="zh-CN" altLang="en-US" sz="1100" dirty="0">
                <a:latin typeface="+mn-ea"/>
              </a:endParaRPr>
            </a:p>
          </p:txBody>
        </p:sp>
      </p:grpSp>
      <p:grpSp>
        <p:nvGrpSpPr>
          <p:cNvPr id="134" name="组合 133">
            <a:extLst>
              <a:ext uri="{FF2B5EF4-FFF2-40B4-BE49-F238E27FC236}">
                <a16:creationId xmlns:a16="http://schemas.microsoft.com/office/drawing/2014/main" id="{0E17F150-200E-4123-A530-3EA64974A104}"/>
              </a:ext>
            </a:extLst>
          </p:cNvPr>
          <p:cNvGrpSpPr/>
          <p:nvPr/>
        </p:nvGrpSpPr>
        <p:grpSpPr>
          <a:xfrm>
            <a:off x="9683059" y="2200623"/>
            <a:ext cx="1916917" cy="2867299"/>
            <a:chOff x="313447" y="2577818"/>
            <a:chExt cx="1916917" cy="2867299"/>
          </a:xfrm>
        </p:grpSpPr>
        <p:sp>
          <p:nvSpPr>
            <p:cNvPr id="135" name="Rectangle 23">
              <a:extLst>
                <a:ext uri="{FF2B5EF4-FFF2-40B4-BE49-F238E27FC236}">
                  <a16:creationId xmlns:a16="http://schemas.microsoft.com/office/drawing/2014/main" id="{59DEB7EB-03E3-45B2-B62B-035D31EFF164}"/>
                </a:ext>
              </a:extLst>
            </p:cNvPr>
            <p:cNvSpPr/>
            <p:nvPr/>
          </p:nvSpPr>
          <p:spPr>
            <a:xfrm>
              <a:off x="313447" y="4553398"/>
              <a:ext cx="1916917" cy="891719"/>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抗日战争全面爆发</a:t>
              </a:r>
              <a:endParaRPr lang="en-US" altLang="zh-CN" sz="1100" b="0" i="0" dirty="0">
                <a:solidFill>
                  <a:srgbClr val="333333"/>
                </a:solidFill>
                <a:effectLst/>
                <a:latin typeface="Helvetica Neue"/>
              </a:endParaRPr>
            </a:p>
            <a:p>
              <a:pPr algn="ctr">
                <a:lnSpc>
                  <a:spcPct val="120000"/>
                </a:lnSpc>
              </a:pPr>
              <a:r>
                <a:rPr lang="zh-CN" altLang="en-US" sz="1100" dirty="0">
                  <a:solidFill>
                    <a:srgbClr val="333333"/>
                  </a:solidFill>
                  <a:latin typeface="Helvetica Neue"/>
                </a:rPr>
                <a:t>他率部，一面进行战斗，一面开辟建设根据地，为抗日战争做出了突出贡献</a:t>
              </a:r>
              <a:endParaRPr lang="zh-CN" altLang="en-US" sz="1100" dirty="0">
                <a:latin typeface="+mn-ea"/>
              </a:endParaRPr>
            </a:p>
          </p:txBody>
        </p:sp>
        <p:grpSp>
          <p:nvGrpSpPr>
            <p:cNvPr id="136" name="组合 135">
              <a:extLst>
                <a:ext uri="{FF2B5EF4-FFF2-40B4-BE49-F238E27FC236}">
                  <a16:creationId xmlns:a16="http://schemas.microsoft.com/office/drawing/2014/main" id="{9A2BC34E-D580-465D-9CBA-AD350E5042BC}"/>
                </a:ext>
              </a:extLst>
            </p:cNvPr>
            <p:cNvGrpSpPr/>
            <p:nvPr/>
          </p:nvGrpSpPr>
          <p:grpSpPr>
            <a:xfrm>
              <a:off x="1178752" y="2577818"/>
              <a:ext cx="186307" cy="1440000"/>
              <a:chOff x="1390779" y="2577818"/>
              <a:chExt cx="186307" cy="1440000"/>
            </a:xfrm>
          </p:grpSpPr>
          <p:cxnSp>
            <p:nvCxnSpPr>
              <p:cNvPr id="138" name="直接连接符 137">
                <a:extLst>
                  <a:ext uri="{FF2B5EF4-FFF2-40B4-BE49-F238E27FC236}">
                    <a16:creationId xmlns:a16="http://schemas.microsoft.com/office/drawing/2014/main" id="{D1D87532-1D50-4765-BF09-AA9BF93959C5}"/>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等腰三角形 138">
                <a:extLst>
                  <a:ext uri="{FF2B5EF4-FFF2-40B4-BE49-F238E27FC236}">
                    <a16:creationId xmlns:a16="http://schemas.microsoft.com/office/drawing/2014/main" id="{344EEC45-100B-4808-8851-586A84523AB2}"/>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文本框 136">
              <a:extLst>
                <a:ext uri="{FF2B5EF4-FFF2-40B4-BE49-F238E27FC236}">
                  <a16:creationId xmlns:a16="http://schemas.microsoft.com/office/drawing/2014/main" id="{66999805-75E3-495C-8AA1-F02886E04EAC}"/>
                </a:ext>
              </a:extLst>
            </p:cNvPr>
            <p:cNvSpPr txBox="1"/>
            <p:nvPr/>
          </p:nvSpPr>
          <p:spPr>
            <a:xfrm>
              <a:off x="535075" y="4065474"/>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1937.7-</a:t>
              </a:r>
            </a:p>
            <a:p>
              <a:pPr algn="ctr"/>
              <a:r>
                <a:rPr lang="en-US" sz="1600" i="1" dirty="0">
                  <a:solidFill>
                    <a:srgbClr val="C00000"/>
                  </a:solidFill>
                  <a:latin typeface="DFGothic-EB" panose="02010609010101010101" pitchFamily="1" charset="-128"/>
                  <a:ea typeface="DFGothic-EB" panose="02010609010101010101" pitchFamily="1" charset="-128"/>
                </a:rPr>
                <a:t>29</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45" name="组合 144">
            <a:extLst>
              <a:ext uri="{FF2B5EF4-FFF2-40B4-BE49-F238E27FC236}">
                <a16:creationId xmlns:a16="http://schemas.microsoft.com/office/drawing/2014/main" id="{C9E86C8F-4D61-475A-A040-8ED3EB5BB9B2}"/>
              </a:ext>
            </a:extLst>
          </p:cNvPr>
          <p:cNvGrpSpPr/>
          <p:nvPr/>
        </p:nvGrpSpPr>
        <p:grpSpPr>
          <a:xfrm>
            <a:off x="4173841" y="3641289"/>
            <a:ext cx="1916917" cy="1794163"/>
            <a:chOff x="313447" y="4057219"/>
            <a:chExt cx="1916917" cy="1794163"/>
          </a:xfrm>
        </p:grpSpPr>
        <p:sp>
          <p:nvSpPr>
            <p:cNvPr id="146" name="Rectangle 23">
              <a:extLst>
                <a:ext uri="{FF2B5EF4-FFF2-40B4-BE49-F238E27FC236}">
                  <a16:creationId xmlns:a16="http://schemas.microsoft.com/office/drawing/2014/main" id="{93312443-E911-4D45-B16B-9A1E6B43DACB}"/>
                </a:ext>
              </a:extLst>
            </p:cNvPr>
            <p:cNvSpPr/>
            <p:nvPr/>
          </p:nvSpPr>
          <p:spPr>
            <a:xfrm>
              <a:off x="313447" y="4553398"/>
              <a:ext cx="1916917" cy="1297984"/>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参加湘赣革命根据地创建工作。在根据地斗争中，他作战英勇、冲锋在前，率领部队有力配合中央革命根据地反“围剿”斗争，曾荣获三等红星奖章</a:t>
              </a:r>
              <a:endParaRPr lang="zh-CN" altLang="en-US" sz="1100" dirty="0">
                <a:latin typeface="+mn-ea"/>
              </a:endParaRPr>
            </a:p>
          </p:txBody>
        </p:sp>
        <p:sp>
          <p:nvSpPr>
            <p:cNvPr id="147" name="文本框 146">
              <a:extLst>
                <a:ext uri="{FF2B5EF4-FFF2-40B4-BE49-F238E27FC236}">
                  <a16:creationId xmlns:a16="http://schemas.microsoft.com/office/drawing/2014/main" id="{49C651C7-35CA-4B8B-AD23-EB8F8E651C02}"/>
                </a:ext>
              </a:extLst>
            </p:cNvPr>
            <p:cNvSpPr txBox="1"/>
            <p:nvPr/>
          </p:nvSpPr>
          <p:spPr>
            <a:xfrm>
              <a:off x="534440" y="4057219"/>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1929</a:t>
              </a:r>
            </a:p>
            <a:p>
              <a:pPr algn="ctr"/>
              <a:r>
                <a:rPr lang="en-US" sz="1600" i="1" dirty="0">
                  <a:solidFill>
                    <a:srgbClr val="C00000"/>
                  </a:solidFill>
                  <a:latin typeface="DFGothic-EB" panose="02010609010101010101" pitchFamily="1" charset="-128"/>
                  <a:ea typeface="DFGothic-EB" panose="02010609010101010101" pitchFamily="1" charset="-128"/>
                </a:rPr>
                <a:t>21</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48" name="组合 147">
            <a:extLst>
              <a:ext uri="{FF2B5EF4-FFF2-40B4-BE49-F238E27FC236}">
                <a16:creationId xmlns:a16="http://schemas.microsoft.com/office/drawing/2014/main" id="{D750006E-3531-4701-BFD3-0D36371D7C24}"/>
              </a:ext>
            </a:extLst>
          </p:cNvPr>
          <p:cNvGrpSpPr/>
          <p:nvPr/>
        </p:nvGrpSpPr>
        <p:grpSpPr>
          <a:xfrm>
            <a:off x="5577076" y="1513476"/>
            <a:ext cx="1916917" cy="2165929"/>
            <a:chOff x="1609352" y="1809391"/>
            <a:chExt cx="1916917" cy="2165929"/>
          </a:xfrm>
        </p:grpSpPr>
        <p:sp>
          <p:nvSpPr>
            <p:cNvPr id="149" name="文本框 148">
              <a:extLst>
                <a:ext uri="{FF2B5EF4-FFF2-40B4-BE49-F238E27FC236}">
                  <a16:creationId xmlns:a16="http://schemas.microsoft.com/office/drawing/2014/main" id="{2FEDDC97-6BC5-445C-B8EF-21555CAAA12D}"/>
                </a:ext>
              </a:extLst>
            </p:cNvPr>
            <p:cNvSpPr txBox="1"/>
            <p:nvPr/>
          </p:nvSpPr>
          <p:spPr>
            <a:xfrm>
              <a:off x="1823944" y="3390545"/>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1934.7</a:t>
              </a:r>
            </a:p>
            <a:p>
              <a:pPr algn="ctr"/>
              <a:r>
                <a:rPr lang="en-US" sz="1600" i="1" dirty="0">
                  <a:solidFill>
                    <a:srgbClr val="C00000"/>
                  </a:solidFill>
                  <a:latin typeface="DFGothic-EB" panose="02010609010101010101" pitchFamily="1" charset="-128"/>
                  <a:ea typeface="DFGothic-EB" panose="02010609010101010101" pitchFamily="1" charset="-128"/>
                </a:rPr>
                <a:t>26</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50" name="Rectangle 23">
              <a:extLst>
                <a:ext uri="{FF2B5EF4-FFF2-40B4-BE49-F238E27FC236}">
                  <a16:creationId xmlns:a16="http://schemas.microsoft.com/office/drawing/2014/main" id="{70286057-C454-4F14-95BA-C763D4D7E110}"/>
                </a:ext>
              </a:extLst>
            </p:cNvPr>
            <p:cNvSpPr/>
            <p:nvPr/>
          </p:nvSpPr>
          <p:spPr>
            <a:xfrm>
              <a:off x="1609352" y="1809391"/>
              <a:ext cx="1916917" cy="1704249"/>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在任弼时同志领导下，他与军团长萧克同志一道率部西征。红六军团在</a:t>
              </a:r>
              <a:r>
                <a:rPr lang="en-US" altLang="zh-CN" sz="1100" b="0" i="0" dirty="0">
                  <a:solidFill>
                    <a:srgbClr val="333333"/>
                  </a:solidFill>
                  <a:effectLst/>
                  <a:latin typeface="Helvetica Neue"/>
                </a:rPr>
                <a:t>80</a:t>
              </a:r>
              <a:r>
                <a:rPr lang="zh-CN" altLang="en-US" sz="1100" b="0" i="0" dirty="0">
                  <a:solidFill>
                    <a:srgbClr val="333333"/>
                  </a:solidFill>
                  <a:effectLst/>
                  <a:latin typeface="Helvetica Neue"/>
                </a:rPr>
                <a:t>多天里，疾行</a:t>
              </a:r>
              <a:r>
                <a:rPr lang="en-US" altLang="zh-CN" sz="1100" b="0" i="0" dirty="0">
                  <a:solidFill>
                    <a:srgbClr val="333333"/>
                  </a:solidFill>
                  <a:effectLst/>
                  <a:latin typeface="Helvetica Neue"/>
                </a:rPr>
                <a:t>5000</a:t>
              </a:r>
              <a:r>
                <a:rPr lang="zh-CN" altLang="en-US" sz="1100" b="0" i="0" dirty="0">
                  <a:solidFill>
                    <a:srgbClr val="333333"/>
                  </a:solidFill>
                  <a:effectLst/>
                  <a:latin typeface="Helvetica Neue"/>
                </a:rPr>
                <a:t>多里，历经千辛万苦，冲破敌人围追堵截，实际上起到了为中央红军长征进行侦察、探路的先遣队作用</a:t>
              </a:r>
              <a:endParaRPr lang="zh-CN" altLang="en-US" sz="1100" dirty="0">
                <a:latin typeface="+mn-ea"/>
              </a:endParaRPr>
            </a:p>
          </p:txBody>
        </p:sp>
      </p:grpSp>
      <p:cxnSp>
        <p:nvCxnSpPr>
          <p:cNvPr id="151" name="直接连接符 150">
            <a:extLst>
              <a:ext uri="{FF2B5EF4-FFF2-40B4-BE49-F238E27FC236}">
                <a16:creationId xmlns:a16="http://schemas.microsoft.com/office/drawing/2014/main" id="{AAF0413E-C68B-453C-88AB-130792AD0E8D}"/>
              </a:ext>
            </a:extLst>
          </p:cNvPr>
          <p:cNvCxnSpPr/>
          <p:nvPr/>
        </p:nvCxnSpPr>
        <p:spPr>
          <a:xfrm>
            <a:off x="0" y="3605236"/>
            <a:ext cx="12060000" cy="0"/>
          </a:xfrm>
          <a:prstGeom prst="line">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B2B333-3306-4633-8352-03530DD18871}"/>
              </a:ext>
            </a:extLst>
          </p:cNvPr>
          <p:cNvCxnSpPr/>
          <p:nvPr/>
        </p:nvCxnSpPr>
        <p:spPr>
          <a:xfrm rot="5400000" flipV="1">
            <a:off x="5779785" y="4332146"/>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等腰三角形 52">
            <a:extLst>
              <a:ext uri="{FF2B5EF4-FFF2-40B4-BE49-F238E27FC236}">
                <a16:creationId xmlns:a16="http://schemas.microsoft.com/office/drawing/2014/main" id="{C193CFF7-B47C-460F-BEFA-62302C96C6DA}"/>
              </a:ext>
            </a:extLst>
          </p:cNvPr>
          <p:cNvSpPr>
            <a:spLocks noChangeAspect="1"/>
          </p:cNvSpPr>
          <p:nvPr/>
        </p:nvSpPr>
        <p:spPr>
          <a:xfrm rot="16200000" flipV="1">
            <a:off x="6484938" y="4850992"/>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D8275047-04BE-4E43-B16B-7F1211DBDD32}"/>
              </a:ext>
            </a:extLst>
          </p:cNvPr>
          <p:cNvCxnSpPr/>
          <p:nvPr/>
        </p:nvCxnSpPr>
        <p:spPr>
          <a:xfrm rot="16200000">
            <a:off x="4421124" y="2881887"/>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等腰三角形 54">
            <a:extLst>
              <a:ext uri="{FF2B5EF4-FFF2-40B4-BE49-F238E27FC236}">
                <a16:creationId xmlns:a16="http://schemas.microsoft.com/office/drawing/2014/main" id="{787D4AD3-1B09-45BC-AFD2-A9B6E9E02C17}"/>
              </a:ext>
            </a:extLst>
          </p:cNvPr>
          <p:cNvSpPr>
            <a:spLocks noChangeAspect="1"/>
          </p:cNvSpPr>
          <p:nvPr/>
        </p:nvSpPr>
        <p:spPr>
          <a:xfrm rot="5400000">
            <a:off x="5126277" y="2176734"/>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24487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fade">
                                      <p:cBhvr>
                                        <p:cTn id="20" dur="500"/>
                                        <p:tgtEl>
                                          <p:spTgt spid="1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 presetClass="entr" presetSubtype="0" fill="hold" nodeType="withEffect">
                                  <p:stCondLst>
                                    <p:cond delay="0"/>
                                  </p:stCondLst>
                                  <p:childTnLst>
                                    <p:set>
                                      <p:cBhvr>
                                        <p:cTn id="27" dur="1" fill="hold">
                                          <p:stCondLst>
                                            <p:cond delay="0"/>
                                          </p:stCondLst>
                                        </p:cTn>
                                        <p:tgtEl>
                                          <p:spTgt spid="1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fade">
                                      <p:cBhvr>
                                        <p:cTn id="32" dur="500"/>
                                        <p:tgtEl>
                                          <p:spTgt spid="128"/>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69" y="-315416"/>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7" y="1017588"/>
            <a:ext cx="5879273"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长征路上的英雄人物</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1493" y="3898765"/>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41813" y="1344220"/>
            <a:ext cx="5284614" cy="4708981"/>
          </a:xfrm>
          <a:prstGeom prst="rect">
            <a:avLst/>
          </a:prstGeom>
          <a:noFill/>
        </p:spPr>
        <p:txBody>
          <a:bodyPr wrap="square">
            <a:spAutoFit/>
          </a:bodyPr>
          <a:lstStyle/>
          <a:p>
            <a:r>
              <a:rPr lang="zh-CN" altLang="en-US" sz="2000" b="1" dirty="0"/>
              <a:t>张思德</a:t>
            </a:r>
            <a:r>
              <a:rPr lang="en-US" altLang="zh-CN" sz="2000" dirty="0"/>
              <a:t>1915</a:t>
            </a:r>
            <a:r>
              <a:rPr lang="zh-CN" altLang="en-US" sz="2000" dirty="0"/>
              <a:t>年出生在四川省仪陇县一个穷苦农民家庭。</a:t>
            </a:r>
            <a:r>
              <a:rPr lang="en-US" altLang="zh-CN" sz="2000" dirty="0"/>
              <a:t>1933</a:t>
            </a:r>
            <a:r>
              <a:rPr lang="zh-CN" altLang="en-US" sz="2000" dirty="0"/>
              <a:t>年</a:t>
            </a:r>
            <a:r>
              <a:rPr lang="en-US" altLang="zh-CN" sz="2000" dirty="0"/>
              <a:t>12</a:t>
            </a:r>
            <a:r>
              <a:rPr lang="zh-CN" altLang="en-US" sz="2000" dirty="0"/>
              <a:t>月参加红军，不久加入共青团。</a:t>
            </a:r>
            <a:r>
              <a:rPr lang="en-US" altLang="zh-CN" sz="2000" dirty="0"/>
              <a:t>1937</a:t>
            </a:r>
            <a:r>
              <a:rPr lang="zh-CN" altLang="en-US" sz="2000" dirty="0"/>
              <a:t>年</a:t>
            </a:r>
            <a:r>
              <a:rPr lang="en-US" altLang="zh-CN" sz="2000" dirty="0"/>
              <a:t>10</a:t>
            </a:r>
            <a:r>
              <a:rPr lang="zh-CN" altLang="en-US" sz="2000" dirty="0"/>
              <a:t>月，加入中国共产党。曾经担任过中央警备团警备班长和毛泽东的卫士。在长征途中，他曾两度经过人迹罕至的雪山、草地，历尽千辛万苦。</a:t>
            </a:r>
            <a:endParaRPr lang="en-US" altLang="zh-CN" sz="2000" dirty="0"/>
          </a:p>
          <a:p>
            <a:r>
              <a:rPr lang="zh-CN" altLang="en-US" sz="2000" dirty="0"/>
              <a:t>长征途中，为了战胜饥饿，走出草地，完成北上抗日的任务，组织发出了“尝百草”的号召。在茫茫的草地上，野草遍地，毒草丛生。</a:t>
            </a:r>
          </a:p>
          <a:p>
            <a:r>
              <a:rPr lang="zh-CN" altLang="en-US" sz="2000" dirty="0"/>
              <a:t>要尝出一种能吃的野草是很不容易的，往往是要付出很大的代价，轻者中毒，重者可能死亡。那时候，张思德在尝百草的活动中，总是抢在前头。</a:t>
            </a:r>
          </a:p>
          <a:p>
            <a:r>
              <a:rPr lang="zh-CN" altLang="en-US" sz="2000" dirty="0"/>
              <a:t>见到一种草，他总是首先尝一尝，找到一种能吃的草，然后马上去告诉兄弟单位。</a:t>
            </a:r>
            <a:endParaRPr lang="en-US" altLang="zh-CN" sz="1050" dirty="0">
              <a:solidFill>
                <a:srgbClr val="4F4D50"/>
              </a:solidFill>
              <a:latin typeface="苹方 特粗" pitchFamily="34" charset="-122"/>
              <a:ea typeface="苹方 特粗"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8486" y="5334793"/>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a:extLst>
              <a:ext uri="{FF2B5EF4-FFF2-40B4-BE49-F238E27FC236}">
                <a16:creationId xmlns:a16="http://schemas.microsoft.com/office/drawing/2014/main" id="{C03AF6E6-4FB3-49C8-94D8-B3516BA336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a:extLst>
              <a:ext uri="{FF2B5EF4-FFF2-40B4-BE49-F238E27FC236}">
                <a16:creationId xmlns:a16="http://schemas.microsoft.com/office/drawing/2014/main" id="{98AC1C8E-E2A5-4E80-ADAF-5854026A48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8496" y="1385527"/>
            <a:ext cx="5832599" cy="34100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62AA9A-7B0F-43BB-A88A-EA5BFE2472B1}"/>
              </a:ext>
            </a:extLst>
          </p:cNvPr>
          <p:cNvSpPr>
            <a:spLocks noGrp="1"/>
          </p:cNvSpPr>
          <p:nvPr>
            <p:ph idx="1"/>
          </p:nvPr>
        </p:nvSpPr>
        <p:spPr>
          <a:xfrm>
            <a:off x="3210819" y="680889"/>
            <a:ext cx="2643779" cy="1867976"/>
          </a:xfrm>
        </p:spPr>
        <p:txBody>
          <a:bodyPr/>
          <a:lstStyle/>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据新华社武汉</a:t>
            </a:r>
            <a:r>
              <a:rPr lang="en-US" altLang="zh-CN" sz="1200" b="0" i="0" dirty="0">
                <a:solidFill>
                  <a:srgbClr val="333333"/>
                </a:solidFill>
                <a:effectLst/>
                <a:latin typeface="Microsoft YaHei" panose="020B0503020204020204" pitchFamily="34" charset="-122"/>
                <a:ea typeface="Microsoft YaHei" panose="020B0503020204020204" pitchFamily="34" charset="-122"/>
              </a:rPr>
              <a:t>10</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23</a:t>
            </a:r>
            <a:r>
              <a:rPr lang="zh-CN" altLang="en-US" sz="1200" b="0" i="0" dirty="0">
                <a:solidFill>
                  <a:srgbClr val="333333"/>
                </a:solidFill>
                <a:effectLst/>
                <a:latin typeface="Microsoft YaHei" panose="020B0503020204020204" pitchFamily="34" charset="-122"/>
                <a:ea typeface="Microsoft YaHei" panose="020B0503020204020204" pitchFamily="34" charset="-122"/>
              </a:rPr>
              <a:t>日电 </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记者徐海波</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金秋十月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天空飘着小雨</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在大别山南麓的湖北省红安县高桥镇汪家畈村</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一座座小洋楼掩映在青山绿水间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一派祥和</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记者在孙家湾找到了忠诚于党和人民的“战将”孙玉清烈士的故乡。</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a:t>
            </a:r>
            <a:r>
              <a:rPr lang="en-US" altLang="zh-CN" sz="1200" b="0" i="0" dirty="0">
                <a:solidFill>
                  <a:srgbClr val="333333"/>
                </a:solidFill>
                <a:effectLst/>
                <a:latin typeface="Microsoft YaHei" panose="020B0503020204020204" pitchFamily="34" charset="-122"/>
                <a:ea typeface="Microsoft YaHei" panose="020B0503020204020204" pitchFamily="34" charset="-122"/>
              </a:rPr>
              <a:t>,1909</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3</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月出生于湖北黄安县</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今红安县</a:t>
            </a:r>
            <a:r>
              <a:rPr lang="en-US" altLang="zh-CN" sz="1200" b="0" i="0" dirty="0">
                <a:solidFill>
                  <a:srgbClr val="333333"/>
                </a:solidFill>
                <a:effectLst/>
                <a:latin typeface="Microsoft YaHei" panose="020B0503020204020204" pitchFamily="34" charset="-122"/>
                <a:ea typeface="Microsoft YaHei" panose="020B0503020204020204" pitchFamily="34" charset="-122"/>
              </a:rPr>
              <a:t>),1927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11</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月参加黄麻起义</a:t>
            </a:r>
            <a:r>
              <a:rPr lang="en-US" altLang="zh-CN" sz="1200" b="0" i="0" dirty="0">
                <a:solidFill>
                  <a:srgbClr val="333333"/>
                </a:solidFill>
                <a:effectLst/>
                <a:latin typeface="Microsoft YaHei" panose="020B0503020204020204" pitchFamily="34" charset="-122"/>
                <a:ea typeface="Microsoft YaHei" panose="020B0503020204020204" pitchFamily="34" charset="-122"/>
              </a:rPr>
              <a:t>,1929</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年参加中国工农红军</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不久加入中国共产党</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参加了鄂豫皖革命根据地历次反“会剿”“围剿”的战争</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以及红四方面军创建川陕根据地的斗争。</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因作战勇敢、指挥出色、战功卓著</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孙玉清被授予“以一胜百”奖旗</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获得“战将”美称。</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1934</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孙玉清任红四方面军第</a:t>
            </a:r>
            <a:r>
              <a:rPr lang="en-US" altLang="zh-CN" sz="1200" b="0" i="0" dirty="0">
                <a:solidFill>
                  <a:srgbClr val="333333"/>
                </a:solidFill>
                <a:effectLst/>
                <a:latin typeface="Microsoft YaHei" panose="020B0503020204020204" pitchFamily="34" charset="-122"/>
                <a:ea typeface="Microsoft YaHei" panose="020B0503020204020204" pitchFamily="34" charset="-122"/>
              </a:rPr>
              <a:t>31</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,1935</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8</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月任红四方面军第</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参加了长征。</a:t>
            </a:r>
          </a:p>
          <a:p>
            <a:pPr algn="l"/>
            <a:r>
              <a:rPr lang="en-US" altLang="zh-CN" sz="1200" b="0" i="0" dirty="0">
                <a:solidFill>
                  <a:srgbClr val="333333"/>
                </a:solidFill>
                <a:effectLst/>
                <a:latin typeface="Microsoft YaHei" panose="020B0503020204020204" pitchFamily="34" charset="-122"/>
                <a:ea typeface="Microsoft YaHei" panose="020B0503020204020204" pitchFamily="34" charset="-122"/>
              </a:rPr>
              <a:t>1936</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10</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红军三大主力长征胜利会师后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孙玉清率红</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军与兄弟部队一起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奉中革军委的命令</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相继西渡黄河</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组成西路军</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执行宁夏战役计划</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与长期盘踞在黄河以西的国民党西北反动军阀马步芳、马步青等马家军展开了艰苦惨烈的浴血拼杀。</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经过</a:t>
            </a:r>
            <a:r>
              <a:rPr lang="en-US" altLang="zh-CN" sz="1200" b="0" i="0" dirty="0">
                <a:solidFill>
                  <a:srgbClr val="333333"/>
                </a:solidFill>
                <a:effectLst/>
                <a:latin typeface="Microsoft YaHei" panose="020B0503020204020204" pitchFamily="34" charset="-122"/>
                <a:ea typeface="Microsoft YaHei" panose="020B0503020204020204" pitchFamily="34" charset="-122"/>
              </a:rPr>
              <a:t>5</a:t>
            </a:r>
            <a:r>
              <a:rPr lang="zh-CN" altLang="en-US" sz="1200" b="0" i="0" dirty="0">
                <a:solidFill>
                  <a:srgbClr val="333333"/>
                </a:solidFill>
                <a:effectLst/>
                <a:latin typeface="Microsoft YaHei" panose="020B0503020204020204" pitchFamily="34" charset="-122"/>
                <a:ea typeface="Microsoft YaHei" panose="020B0503020204020204" pitchFamily="34" charset="-122"/>
              </a:rPr>
              <a:t>个月的浴血鏖战</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西路军在给反动军阀部队以重大打击后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终因敌我力量悬殊</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自然环境恶劣</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部队弹尽粮绝</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遭受重大损失和牺牲。孙玉清同王树声、李聚奎、方强、朱良才等部分指战员一起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根据党中央指示精神</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率部向陕北方向突围。</a:t>
            </a:r>
          </a:p>
          <a:p>
            <a:pPr algn="l"/>
            <a:r>
              <a:rPr lang="en-US" altLang="zh-CN" sz="1200" b="0" i="0" dirty="0">
                <a:solidFill>
                  <a:srgbClr val="333333"/>
                </a:solidFill>
                <a:effectLst/>
                <a:latin typeface="Microsoft YaHei" panose="020B0503020204020204" pitchFamily="34" charset="-122"/>
                <a:ea typeface="Microsoft YaHei" panose="020B0503020204020204" pitchFamily="34" charset="-122"/>
              </a:rPr>
              <a:t>1937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3</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孙玉清带领数十名被打散的干部战士突围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在甘肃省酒泉南山一带与大批敌军遭遇负伤被俘。</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孙玉清被敌人押到西宁后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在社会上引起了很大震动。马步芳因抓住红</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军军长而十分得意</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召集大批军政要员</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亲自审讯孙玉清。孙玉清大义凛然</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义正词严</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当场揭露和斥责反动军阀当局拉夫抓丁</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耗国家资财</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养兵祸国</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不抗日却专打红军的罪恶行径。</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我从参加革命时起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就把生死置之度外</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现在我死而无憾</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并引以为荣</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马步芳不甘心失败</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使出了一系列软硬兼施的伎俩。他让孙玉清见被俘后被迫服苦役的妻子和其他红军战士。孙玉清告诉妻子</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不要害怕</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他鼓励战士们说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西路军虽然失败了</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红军仍然存在</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陕北的红军壮大了</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党中央在陕北建立了根据地</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孙玉清宁死不屈、忠诚于党和人民的硬骨头精神</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使敌人恼羞成怒</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于</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5</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月下旬</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将孙玉清残忍杀害。孙玉清牺牲时年仅</a:t>
            </a:r>
            <a:r>
              <a:rPr lang="en-US" altLang="zh-CN" sz="1200" b="0" i="0" dirty="0">
                <a:solidFill>
                  <a:srgbClr val="333333"/>
                </a:solidFill>
                <a:effectLst/>
                <a:latin typeface="Microsoft YaHei" panose="020B0503020204020204" pitchFamily="34" charset="-122"/>
                <a:ea typeface="Microsoft YaHei" panose="020B0503020204020204" pitchFamily="34" charset="-122"/>
              </a:rPr>
              <a:t>28</a:t>
            </a:r>
            <a:r>
              <a:rPr lang="zh-CN" altLang="en-US" sz="1200" b="0" i="0" dirty="0">
                <a:solidFill>
                  <a:srgbClr val="333333"/>
                </a:solidFill>
                <a:effectLst/>
                <a:latin typeface="Microsoft YaHei" panose="020B0503020204020204" pitchFamily="34" charset="-122"/>
                <a:ea typeface="Microsoft YaHei" panose="020B0503020204020204" pitchFamily="34" charset="-122"/>
              </a:rPr>
              <a:t>岁。</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讲起孙玉清的英雄事迹</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他的胞弟孙世清有说不尽的自豪和讲不完的故事。孙世清告诉记者</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每年清明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他们整个家族都要赶到位于红安县七里坪镇的鄂豫皖苏区中心烈士陵园</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为孙玉清扫墓。</a:t>
            </a:r>
          </a:p>
          <a:p>
            <a:endParaRPr lang="zh-CN" altLang="en-US" sz="1200" dirty="0"/>
          </a:p>
        </p:txBody>
      </p:sp>
      <p:pic>
        <p:nvPicPr>
          <p:cNvPr id="1026" name="Picture 2">
            <a:extLst>
              <a:ext uri="{FF2B5EF4-FFF2-40B4-BE49-F238E27FC236}">
                <a16:creationId xmlns:a16="http://schemas.microsoft.com/office/drawing/2014/main" id="{903A6076-47CC-4551-B745-D44B8BF3A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68" y="837275"/>
            <a:ext cx="2507929" cy="330419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A1EE1BFA-B240-498B-A95E-98B6FA19A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956" y="139552"/>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a:extLst>
              <a:ext uri="{FF2B5EF4-FFF2-40B4-BE49-F238E27FC236}">
                <a16:creationId xmlns:a16="http://schemas.microsoft.com/office/drawing/2014/main" id="{2D08C382-CDEB-4BD3-9055-285ACAF3AE26}"/>
              </a:ext>
            </a:extLst>
          </p:cNvPr>
          <p:cNvSpPr txBox="1">
            <a:spLocks noChangeArrowheads="1"/>
          </p:cNvSpPr>
          <p:nvPr/>
        </p:nvSpPr>
        <p:spPr bwMode="auto">
          <a:xfrm>
            <a:off x="334268" y="218927"/>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6" name="TextBox 7">
            <a:extLst>
              <a:ext uri="{FF2B5EF4-FFF2-40B4-BE49-F238E27FC236}">
                <a16:creationId xmlns:a16="http://schemas.microsoft.com/office/drawing/2014/main" id="{0F394199-A35C-4862-94E2-44B03B351612}"/>
              </a:ext>
            </a:extLst>
          </p:cNvPr>
          <p:cNvSpPr txBox="1">
            <a:spLocks noChangeArrowheads="1"/>
          </p:cNvSpPr>
          <p:nvPr/>
        </p:nvSpPr>
        <p:spPr bwMode="auto">
          <a:xfrm>
            <a:off x="550168" y="404664"/>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长征路上的英雄人物</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804744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2582</TotalTime>
  <Words>1781</Words>
  <Application>Microsoft Macintosh PowerPoint</Application>
  <PresentationFormat>宽屏</PresentationFormat>
  <Paragraphs>116</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等线</vt:lpstr>
      <vt:lpstr>苹方 常规</vt:lpstr>
      <vt:lpstr>苹方 特粗</vt:lpstr>
      <vt:lpstr>Microsoft YaHei</vt:lpstr>
      <vt:lpstr>Microsoft YaHei</vt:lpstr>
      <vt:lpstr>DFGothic-EB</vt:lpstr>
      <vt:lpstr>PingFang SC</vt:lpstr>
      <vt:lpstr>Arial</vt:lpstr>
      <vt:lpstr>Calibri</vt:lpstr>
      <vt:lpstr>Calibri Light</vt:lpstr>
      <vt:lpstr>Helvetica Neue</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2322766243@qq.com</cp:lastModifiedBy>
  <cp:revision>129</cp:revision>
  <dcterms:created xsi:type="dcterms:W3CDTF">2018-09-08T14:26:31Z</dcterms:created>
  <dcterms:modified xsi:type="dcterms:W3CDTF">2021-11-24T14:41:24Z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