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72" r:id="rId4"/>
    <p:sldId id="274" r:id="rId5"/>
    <p:sldId id="275" r:id="rId6"/>
    <p:sldId id="276" r:id="rId7"/>
    <p:sldId id="277" r:id="rId8"/>
    <p:sldId id="278" r:id="rId9"/>
    <p:sldId id="282" r:id="rId10"/>
    <p:sldId id="283" r:id="rId11"/>
    <p:sldId id="284" r:id="rId12"/>
    <p:sldId id="28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846" autoAdjust="0"/>
  </p:normalViewPr>
  <p:slideViewPr>
    <p:cSldViewPr snapToGrid="0">
      <p:cViewPr varScale="1">
        <p:scale>
          <a:sx n="92" d="100"/>
          <a:sy n="92" d="100"/>
        </p:scale>
        <p:origin x="125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504B1-A1F1-4CAA-A691-15B623BD30FE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81C9D-7203-4E7A-BC40-FBE5EF496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171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81C9D-7203-4E7A-BC40-FBE5EF496C5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761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根据书上</a:t>
            </a:r>
            <a:r>
              <a:rPr lang="en-US" altLang="zh-CN" dirty="0"/>
              <a:t>66</a:t>
            </a:r>
            <a:r>
              <a:rPr lang="zh-CN" altLang="en-US" dirty="0"/>
              <a:t>页图</a:t>
            </a:r>
            <a:r>
              <a:rPr lang="en-US" altLang="zh-CN" dirty="0"/>
              <a:t>2-7</a:t>
            </a:r>
            <a:r>
              <a:rPr lang="zh-CN" altLang="en-US" dirty="0"/>
              <a:t>，可以看到三次握手需要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RTT</a:t>
            </a:r>
            <a:r>
              <a:rPr lang="zh-CN" altLang="en-US" dirty="0"/>
              <a:t>，并且请求页面时需要</a:t>
            </a:r>
            <a:r>
              <a:rPr lang="en-US" altLang="zh-CN" dirty="0"/>
              <a:t>11</a:t>
            </a:r>
            <a:r>
              <a:rPr lang="zh-CN" altLang="en-US" dirty="0"/>
              <a:t>次</a:t>
            </a:r>
            <a:r>
              <a:rPr lang="en-US" altLang="zh-CN" dirty="0"/>
              <a:t>TCP</a:t>
            </a:r>
            <a:r>
              <a:rPr lang="zh-CN" altLang="en-US" dirty="0"/>
              <a:t>，因为包含了一个</a:t>
            </a:r>
            <a:r>
              <a:rPr lang="en-US" altLang="zh-CN" dirty="0"/>
              <a:t>HTML</a:t>
            </a:r>
            <a:r>
              <a:rPr lang="zh-CN" altLang="en-US" dirty="0"/>
              <a:t>基本文件和 </a:t>
            </a:r>
            <a:r>
              <a:rPr lang="en-US" altLang="zh-CN" dirty="0"/>
              <a:t>10</a:t>
            </a:r>
            <a:r>
              <a:rPr lang="zh-CN" altLang="en-US" dirty="0"/>
              <a:t>个非常小的对象。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81C9D-7203-4E7A-BC40-FBE5EF496C5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58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81C9D-7203-4E7A-BC40-FBE5EF496C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209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200/150</a:t>
            </a:r>
            <a:r>
              <a:rPr lang="zh-CN" altLang="en-US" dirty="0"/>
              <a:t>是握手时间</a:t>
            </a:r>
            <a:r>
              <a:rPr lang="en-US" altLang="zh-CN" dirty="0"/>
              <a:t>T ack  100000/150</a:t>
            </a:r>
            <a:r>
              <a:rPr lang="zh-CN" altLang="en-US" dirty="0"/>
              <a:t> 是引用对象时间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非并行的话 第一个过程包括 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200/150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100000/150</a:t>
            </a:r>
            <a:r>
              <a:rPr lang="zh-CN" altLang="en-US" dirty="0"/>
              <a:t>。后面</a:t>
            </a:r>
            <a:r>
              <a:rPr lang="en-US" altLang="zh-CN" dirty="0"/>
              <a:t>10</a:t>
            </a:r>
            <a:r>
              <a:rPr lang="zh-CN" altLang="en-US" dirty="0"/>
              <a:t>个也是重复第一个过程</a:t>
            </a:r>
            <a:endParaRPr lang="en-US" altLang="zh-CN" dirty="0"/>
          </a:p>
          <a:p>
            <a:r>
              <a:rPr lang="zh-CN" altLang="en-US" dirty="0"/>
              <a:t>并行的话 第一个过程一样，后面的</a:t>
            </a:r>
            <a:r>
              <a:rPr lang="en-US" altLang="zh-CN" dirty="0"/>
              <a:t>10</a:t>
            </a:r>
            <a:r>
              <a:rPr lang="zh-CN" altLang="en-US" dirty="0"/>
              <a:t>个以</a:t>
            </a:r>
            <a:r>
              <a:rPr lang="en-US" altLang="zh-CN" dirty="0"/>
              <a:t>1/10</a:t>
            </a:r>
            <a:r>
              <a:rPr lang="zh-CN" altLang="en-US" dirty="0"/>
              <a:t>的速率同时传递，结果一样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如果是持续的 那就是第一个过程一样，后面的</a:t>
            </a:r>
            <a:r>
              <a:rPr lang="en-US" altLang="zh-CN" dirty="0"/>
              <a:t>10</a:t>
            </a:r>
            <a:r>
              <a:rPr lang="zh-CN" altLang="en-US" dirty="0"/>
              <a:t>个以一次握手加数据传递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81C9D-7203-4E7A-BC40-FBE5EF496C5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387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因为是求和，如果</a:t>
            </a:r>
            <a:r>
              <a:rPr lang="en-US" altLang="zh-CN" dirty="0"/>
              <a:t>1bit</a:t>
            </a:r>
            <a:r>
              <a:rPr lang="zh-CN" altLang="en-US" dirty="0"/>
              <a:t>有问题一定会有翻转，但是</a:t>
            </a:r>
            <a:r>
              <a:rPr lang="en-US" altLang="zh-CN" dirty="0"/>
              <a:t>2bit</a:t>
            </a:r>
            <a:r>
              <a:rPr lang="zh-CN" altLang="en-US" dirty="0"/>
              <a:t>可能两个同位置的各自翻转了，求和后不变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81C9D-7203-4E7A-BC40-FBE5EF496C5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957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ACFED-4A73-461B-B73F-BC7E5F8D2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7CF5DC-790A-432D-8E8F-2D234C031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14A392-A536-43DF-BFAE-98D15507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D400-121B-4F37-A915-F5244B5C94E4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9CB440-3180-4EA4-AEDD-5CF2205A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6E3249-997D-4C64-813F-D4D40F5C6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9072-DAD0-4104-8026-04509981C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651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66CF2-6BCB-4B5C-A0C9-7155BB76F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B60137-5C43-4E5B-914B-FC4FEF7E7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944603-9622-4755-AB81-4BCBA10BA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D400-121B-4F37-A915-F5244B5C94E4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602309-DA79-427D-859E-C89C6D002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ABEB8-FF3B-4231-AE7B-0AE4B8D9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9072-DAD0-4104-8026-04509981C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235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203691-46D2-4C4F-8511-128219624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C14A08-F399-4C20-BD78-0C68C06B7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1E1F6F-E068-4C8D-B9FB-47C7141B3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D400-121B-4F37-A915-F5244B5C94E4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AEADE5-43D3-49B7-B93A-D97E09814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1DB076-6408-4B68-8B16-FA748D39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9072-DAD0-4104-8026-04509981C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35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B88D4-A29B-4665-B22D-517434639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2530C-FA5A-4E1E-A484-3A4072C4F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104C5E-87C5-4B81-AAA4-9EF1A0A25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D400-121B-4F37-A915-F5244B5C94E4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9A63C4-255E-4885-9D09-E32FC7D78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592145-1632-4C8D-A2C5-EC3CF890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9072-DAD0-4104-8026-04509981C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98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29CC8-D8C4-4A88-B924-EFB63180A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49419E-02D2-4A7C-A385-065185C24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9D8BAA-FD68-4EEB-8A43-5A8F9035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D400-121B-4F37-A915-F5244B5C94E4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44293-0387-4501-BEEE-B1C40895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6E096B-8521-4B7F-8DD4-65B0B9CD5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9072-DAD0-4104-8026-04509981C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739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FF1B9-1FE9-43FB-8AB2-C9DC0FA0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3E1F42-F44D-4076-A1F0-B5C0BD093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9092AF-73CE-4FF0-BCF5-A85D81099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1D97ED-4068-4AA8-8496-F8BBF5F5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D400-121B-4F37-A915-F5244B5C94E4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6B5076-9F5A-4B31-BD85-DF82BAABB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90BBBC-2B28-47FF-8D6B-09A17324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9072-DAD0-4104-8026-04509981C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93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2002C-53CB-4A7E-8B94-418A8D17E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E3EFDB-CAE3-4DD7-A9C0-1B0B59746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5FE548-BDE4-4879-BE28-16927A86B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66D112-E60A-4278-820B-C66F967CA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8432BD-7B8E-4060-B14D-C992BC590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017FA5-6595-4F53-A3C1-9032DD04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D400-121B-4F37-A915-F5244B5C94E4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A882CE-810D-4919-B6CB-18394D8E6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96B8B7-55E2-4494-AD5A-51ED017D1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9072-DAD0-4104-8026-04509981C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63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1DC1F-35BA-4C6D-8A59-2A7898569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D8B9DB-84A6-4375-9859-EAB650E7A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D400-121B-4F37-A915-F5244B5C94E4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C58F09-66E3-4222-BE33-E1BB5C6BF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BA7AF3-6CA7-49D1-8873-CB64AF272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9072-DAD0-4104-8026-04509981C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63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205E9E-615B-4E46-8E20-174572B5F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D400-121B-4F37-A915-F5244B5C94E4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836A83-DDCE-4AA6-877D-10952984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469D16-5608-41CC-8CA1-61651698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9072-DAD0-4104-8026-04509981C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408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08F84-0A9E-4552-8C7B-9F76F6B4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76C04A-C93B-4694-AEA0-B61EE5DDA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3D2868-962D-4BE9-B15A-666A8C56E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2DC794-5D5B-4A8A-8099-B7447380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D400-121B-4F37-A915-F5244B5C94E4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620C7D-42EE-44E8-9EEB-90C65D74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765765-48CE-483A-9E27-3C70704E8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9072-DAD0-4104-8026-04509981C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29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AB622-B895-4BE1-96F2-A6BC3A266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BD175F-528C-4AFE-90DA-B15DA3271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EDD53C-D47C-4AC2-A909-60068CEA7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942949-7002-4FC5-819F-BE35415C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D400-121B-4F37-A915-F5244B5C94E4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5BCF08-336B-4E3B-B911-E3D3E9D6A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B66638-BA62-40C8-9A0D-8629728D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9072-DAD0-4104-8026-04509981C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66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3F2E5E-59A9-4A44-A004-C326263A1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0820AE-E9A1-4736-A85F-1851D529D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9F2EF7-005F-4188-A156-EC0B711F9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3D400-121B-4F37-A915-F5244B5C94E4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F48EFA-8A99-4531-BE87-10F9B8F39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B77E6A-F10F-4261-B003-F512DD7D0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39072-DAD0-4104-8026-04509981C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2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34312-19E2-4AA5-8425-3EB51EA3B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  <a:r>
              <a:rPr lang="zh-CN" altLang="en-US" dirty="0"/>
              <a:t>计网作业回顾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zh-CN" altLang="en-US" dirty="0"/>
              <a:t>第</a:t>
            </a:r>
            <a:r>
              <a:rPr lang="en-US" altLang="zh-CN" dirty="0"/>
              <a:t>1-7</a:t>
            </a:r>
            <a:r>
              <a:rPr lang="zh-CN" altLang="en-US" dirty="0"/>
              <a:t>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E8B9CA-5E05-4D5F-97F3-A7241AE8D9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2021.12.20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9195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C4F77-620B-4FBE-ACB4-8A16317DE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/>
              <a:t>第三章 运输层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5C82F-55FF-43B9-8A35-9A010F7A6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17568"/>
            <a:ext cx="10515599" cy="5546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第六周作业第</a:t>
            </a:r>
            <a:r>
              <a:rPr lang="en-US" altLang="zh-CN" dirty="0"/>
              <a:t>2</a:t>
            </a:r>
            <a:r>
              <a:rPr lang="zh-CN" altLang="en-US" dirty="0"/>
              <a:t>题</a:t>
            </a:r>
            <a:endParaRPr lang="en-US" altLang="zh-CN" dirty="0"/>
          </a:p>
          <a:p>
            <a:r>
              <a:rPr lang="en-US" altLang="zh-CN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2.</a:t>
            </a:r>
            <a:r>
              <a:rPr lang="zh-CN" altLang="en-US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 假设依次测量得到的</a:t>
            </a:r>
            <a:r>
              <a:rPr lang="en-US" altLang="zh-CN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5</a:t>
            </a:r>
            <a:r>
              <a:rPr lang="zh-CN" altLang="en-US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个</a:t>
            </a:r>
            <a:r>
              <a:rPr lang="en-US" altLang="zh-CN" sz="1800" b="1" kern="0" dirty="0" err="1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SampleRTT</a:t>
            </a:r>
            <a:r>
              <a:rPr lang="zh-CN" altLang="en-US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值分别是</a:t>
            </a:r>
            <a:r>
              <a:rPr lang="en-US" altLang="zh-CN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130ms</a:t>
            </a:r>
            <a:r>
              <a:rPr lang="zh-CN" altLang="en-US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，</a:t>
            </a:r>
            <a:r>
              <a:rPr lang="en-US" altLang="zh-CN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120ms</a:t>
            </a:r>
            <a:r>
              <a:rPr lang="zh-CN" altLang="en-US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，</a:t>
            </a:r>
            <a:r>
              <a:rPr lang="en-US" altLang="zh-CN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140ms</a:t>
            </a:r>
            <a:r>
              <a:rPr lang="zh-CN" altLang="en-US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，</a:t>
            </a:r>
            <a:r>
              <a:rPr lang="en-US" altLang="zh-CN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90ms</a:t>
            </a:r>
            <a:r>
              <a:rPr lang="zh-CN" altLang="en-US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和</a:t>
            </a:r>
            <a:r>
              <a:rPr lang="en-US" altLang="zh-CN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110ms</a:t>
            </a:r>
            <a:r>
              <a:rPr lang="zh-CN" altLang="en-US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。在获得了每个</a:t>
            </a:r>
            <a:r>
              <a:rPr lang="en-US" altLang="zh-CN" sz="1800" b="1" kern="0" dirty="0" err="1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SampleRTT</a:t>
            </a:r>
            <a:r>
              <a:rPr lang="zh-CN" altLang="en-US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值后计算</a:t>
            </a:r>
            <a:r>
              <a:rPr lang="en-US" altLang="zh-CN" sz="1800" b="1" kern="0" dirty="0" err="1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EstimatedRTT</a:t>
            </a:r>
            <a:r>
              <a:rPr lang="zh-CN" altLang="en-US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，</a:t>
            </a:r>
            <a:r>
              <a:rPr lang="en-US" altLang="zh-CN" sz="1800" b="1" kern="0" dirty="0" err="1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DevRTT</a:t>
            </a:r>
            <a:r>
              <a:rPr lang="zh-CN" altLang="en-US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和</a:t>
            </a:r>
            <a:r>
              <a:rPr lang="en-US" altLang="zh-CN" sz="1800" b="1" kern="0" dirty="0" err="1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TimeoutInterval</a:t>
            </a:r>
            <a:r>
              <a:rPr lang="zh-CN" altLang="en-US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。假设</a:t>
            </a:r>
            <a:r>
              <a:rPr lang="el-GR" altLang="zh-CN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α=0.125</a:t>
            </a:r>
            <a:r>
              <a:rPr lang="zh-CN" altLang="el-GR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，</a:t>
            </a:r>
            <a:r>
              <a:rPr lang="el-GR" altLang="zh-CN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β=0.25</a:t>
            </a:r>
            <a:r>
              <a:rPr lang="zh-CN" altLang="el-GR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，</a:t>
            </a:r>
            <a:r>
              <a:rPr lang="zh-CN" altLang="en-US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获得这</a:t>
            </a:r>
            <a:r>
              <a:rPr lang="en-US" altLang="zh-CN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5</a:t>
            </a:r>
            <a:r>
              <a:rPr lang="zh-CN" altLang="en-US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个</a:t>
            </a:r>
            <a:r>
              <a:rPr lang="en-US" altLang="zh-CN" sz="1800" b="1" kern="0" dirty="0" err="1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SampleRTT</a:t>
            </a:r>
            <a:r>
              <a:rPr lang="zh-CN" altLang="en-US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之前</a:t>
            </a:r>
            <a:r>
              <a:rPr lang="en-US" altLang="zh-CN" sz="1800" b="1" kern="0" dirty="0" err="1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EstimatedRTT</a:t>
            </a:r>
            <a:r>
              <a:rPr lang="zh-CN" altLang="en-US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的值为</a:t>
            </a:r>
            <a:r>
              <a:rPr lang="en-US" altLang="zh-CN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100ms</a:t>
            </a:r>
            <a:r>
              <a:rPr lang="zh-CN" altLang="en-US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，</a:t>
            </a:r>
            <a:r>
              <a:rPr lang="en-US" altLang="zh-CN" sz="1800" b="1" kern="0" dirty="0" err="1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DevRTT</a:t>
            </a:r>
            <a:r>
              <a:rPr lang="zh-CN" altLang="en-US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的值为</a:t>
            </a:r>
            <a:r>
              <a:rPr lang="en-US" altLang="zh-CN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5ms</a:t>
            </a:r>
            <a:r>
              <a:rPr lang="zh-CN" altLang="en-US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。请把计算结果填写在表格中。</a:t>
            </a:r>
            <a:endParaRPr lang="en-US" altLang="zh-CN" sz="1800" b="1" kern="0" dirty="0">
              <a:solidFill>
                <a:srgbClr val="000000"/>
              </a:solidFill>
              <a:latin typeface="+mn-ea"/>
              <a:ea typeface="宋体" panose="02010600030101010101" pitchFamily="2" charset="-122"/>
              <a:cs typeface="Times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C5A90EC-41C3-4589-BE91-7997EC7FE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967"/>
          <a:stretch/>
        </p:blipFill>
        <p:spPr>
          <a:xfrm>
            <a:off x="3519618" y="2751589"/>
            <a:ext cx="5087487" cy="15349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A39864D-D45C-45E2-8FFB-37344FAA8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89" y="4751541"/>
            <a:ext cx="5680858" cy="154483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9ED1416-9BF0-4B96-97E8-23E181D25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4655" y="4751541"/>
            <a:ext cx="5680858" cy="154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15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C4F77-620B-4FBE-ACB4-8A16317DE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/>
              <a:t>第三章 运输层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65C82F-55FF-43B9-8A35-9A010F7A6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795" y="1017568"/>
                <a:ext cx="6266794" cy="554681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第七周作业第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题</a:t>
                </a:r>
                <a:endParaRPr lang="en-US" altLang="zh-CN" dirty="0"/>
              </a:p>
              <a:p>
                <a:r>
                  <a:rPr lang="en-US" altLang="zh-CN" sz="1800" b="1" kern="0" dirty="0">
                    <a:solidFill>
                      <a:srgbClr val="000000"/>
                    </a:solidFill>
                    <a:latin typeface="+mn-ea"/>
                    <a:ea typeface="宋体" panose="02010600030101010101" pitchFamily="2" charset="-122"/>
                    <a:cs typeface="Times" panose="02020603050405020304" pitchFamily="18" charset="0"/>
                  </a:rPr>
                  <a:t>1.</a:t>
                </a:r>
                <a:r>
                  <a:rPr lang="zh-CN" altLang="en-US" sz="1800" b="1" kern="0" dirty="0">
                    <a:solidFill>
                      <a:srgbClr val="000000"/>
                    </a:solidFill>
                    <a:latin typeface="+mn-ea"/>
                    <a:ea typeface="宋体" panose="02010600030101010101" pitchFamily="2" charset="-122"/>
                    <a:cs typeface="Times" panose="02020603050405020304" pitchFamily="18" charset="0"/>
                  </a:rPr>
                  <a:t>考虑下图，两个发送方和一台具有有限缓存的路由器。</a:t>
                </a:r>
                <a:endParaRPr lang="en-US" altLang="zh-CN" sz="1800" b="1" kern="0" dirty="0">
                  <a:solidFill>
                    <a:srgbClr val="000000"/>
                  </a:solidFill>
                  <a:latin typeface="+mn-ea"/>
                  <a:ea typeface="宋体" panose="02010600030101010101" pitchFamily="2" charset="-122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1800" b="1" kern="0" dirty="0">
                    <a:solidFill>
                      <a:srgbClr val="000000"/>
                    </a:solidFill>
                    <a:latin typeface="+mn-ea"/>
                    <a:ea typeface="宋体" panose="02010600030101010101" pitchFamily="2" charset="-122"/>
                    <a:cs typeface="Times" panose="02020603050405020304" pitchFamily="18" charset="0"/>
                  </a:rPr>
                  <a:t>（</a:t>
                </a:r>
                <a:r>
                  <a:rPr lang="en-US" altLang="zh-CN" sz="1800" b="1" kern="0" dirty="0">
                    <a:solidFill>
                      <a:srgbClr val="000000"/>
                    </a:solidFill>
                    <a:latin typeface="+mn-ea"/>
                    <a:ea typeface="宋体" panose="02010600030101010101" pitchFamily="2" charset="-122"/>
                    <a:cs typeface="Times" panose="02020603050405020304" pitchFamily="18" charset="0"/>
                  </a:rPr>
                  <a:t>1</a:t>
                </a:r>
                <a:r>
                  <a:rPr lang="zh-CN" altLang="en-US" sz="1800" b="1" kern="0" dirty="0">
                    <a:solidFill>
                      <a:srgbClr val="000000"/>
                    </a:solidFill>
                    <a:latin typeface="+mn-ea"/>
                    <a:ea typeface="宋体" panose="02010600030101010101" pitchFamily="2" charset="-122"/>
                    <a:cs typeface="Times" panose="02020603050405020304" pitchFamily="18" charset="0"/>
                  </a:rPr>
                  <a:t>）在图 </a:t>
                </a:r>
                <a:r>
                  <a:rPr lang="en-US" altLang="zh-CN" sz="1800" b="1" kern="0" dirty="0">
                    <a:solidFill>
                      <a:srgbClr val="000000"/>
                    </a:solidFill>
                    <a:latin typeface="+mn-ea"/>
                    <a:ea typeface="宋体" panose="02010600030101010101" pitchFamily="2" charset="-122"/>
                    <a:cs typeface="Times" panose="02020603050405020304" pitchFamily="18" charset="0"/>
                  </a:rPr>
                  <a:t>(b)</a:t>
                </a:r>
                <a:r>
                  <a:rPr lang="zh-CN" altLang="en-US" sz="1800" b="1" kern="0" dirty="0">
                    <a:solidFill>
                      <a:srgbClr val="000000"/>
                    </a:solidFill>
                    <a:latin typeface="+mn-ea"/>
                    <a:ea typeface="宋体" panose="02010600030101010101" pitchFamily="2" charset="-122"/>
                    <a:cs typeface="Times" panose="02020603050405020304" pitchFamily="18" charset="0"/>
                  </a:rPr>
                  <a:t>所示的情况下，如果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18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" panose="02020603050405020304" pitchFamily="18" charset="0"/>
                          </a:rPr>
                          <m:t>λ</m:t>
                        </m:r>
                        <m:r>
                          <a:rPr lang="en-US" altLang="zh-CN" sz="18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" panose="020206030504050203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sz="18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" panose="02020603050405020304" pitchFamily="18" charset="0"/>
                          </a:rPr>
                          <m:t>𝒊𝒏</m:t>
                        </m:r>
                      </m:sub>
                    </m:sSub>
                  </m:oMath>
                </a14:m>
                <a:r>
                  <a:rPr lang="zh-CN" altLang="en-US" sz="1800" b="1" kern="0" dirty="0">
                    <a:solidFill>
                      <a:srgbClr val="000000"/>
                    </a:solidFill>
                    <a:latin typeface="+mn-ea"/>
                    <a:ea typeface="宋体" panose="02010600030101010101" pitchFamily="2" charset="-122"/>
                    <a:cs typeface="Times" panose="02020603050405020304" pitchFamily="18" charset="0"/>
                  </a:rPr>
                  <a:t>超过了</a:t>
                </a:r>
                <a:r>
                  <a:rPr lang="en-US" altLang="zh-CN" sz="1800" b="1" kern="0" dirty="0">
                    <a:solidFill>
                      <a:srgbClr val="000000"/>
                    </a:solidFill>
                    <a:latin typeface="+mn-ea"/>
                    <a:ea typeface="宋体" panose="02010600030101010101" pitchFamily="2" charset="-122"/>
                    <a:cs typeface="Times" panose="02020603050405020304" pitchFamily="18" charset="0"/>
                  </a:rPr>
                  <a:t>R/2</a:t>
                </a:r>
                <a:r>
                  <a:rPr lang="zh-CN" altLang="en-US" sz="1800" b="1" kern="0" dirty="0">
                    <a:solidFill>
                      <a:srgbClr val="000000"/>
                    </a:solidFill>
                    <a:latin typeface="+mn-ea"/>
                    <a:ea typeface="宋体" panose="02010600030101010101" pitchFamily="2" charset="-122"/>
                    <a:cs typeface="Times" panose="02020603050405020304" pitchFamily="18" charset="0"/>
                  </a:rPr>
                  <a:t>，</a:t>
                </a:r>
                <a:r>
                  <a:rPr lang="en-US" altLang="zh-CN" sz="1800" b="1" kern="0" dirty="0">
                    <a:solidFill>
                      <a:srgbClr val="000000"/>
                    </a:solidFill>
                    <a:ea typeface="宋体" panose="02010600030101010101" pitchFamily="2" charset="-122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1800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CN" sz="18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" panose="02020603050405020304" pitchFamily="18" charset="0"/>
                          </a:rPr>
                          <m:t>𝒐𝒖𝒕</m:t>
                        </m:r>
                      </m:sub>
                    </m:sSub>
                  </m:oMath>
                </a14:m>
                <a:r>
                  <a:rPr lang="zh-CN" altLang="en-US" sz="1800" b="1" kern="0" dirty="0">
                    <a:solidFill>
                      <a:srgbClr val="000000"/>
                    </a:solidFill>
                    <a:latin typeface="+mn-ea"/>
                    <a:ea typeface="宋体" panose="02010600030101010101" pitchFamily="2" charset="-122"/>
                    <a:cs typeface="Times" panose="02020603050405020304" pitchFamily="18" charset="0"/>
                  </a:rPr>
                  <a:t>能够超过</a:t>
                </a:r>
                <a:r>
                  <a:rPr lang="en-US" altLang="zh-CN" sz="1800" b="1" kern="0" dirty="0">
                    <a:solidFill>
                      <a:srgbClr val="000000"/>
                    </a:solidFill>
                    <a:latin typeface="+mn-ea"/>
                    <a:ea typeface="宋体" panose="02010600030101010101" pitchFamily="2" charset="-122"/>
                    <a:cs typeface="Times" panose="02020603050405020304" pitchFamily="18" charset="0"/>
                  </a:rPr>
                  <a:t>R/3</a:t>
                </a:r>
                <a:r>
                  <a:rPr lang="zh-CN" altLang="en-US" sz="1800" b="1" kern="0" dirty="0">
                    <a:solidFill>
                      <a:srgbClr val="000000"/>
                    </a:solidFill>
                    <a:latin typeface="+mn-ea"/>
                    <a:ea typeface="宋体" panose="02010600030101010101" pitchFamily="2" charset="-122"/>
                    <a:cs typeface="Times" panose="02020603050405020304" pitchFamily="18" charset="0"/>
                  </a:rPr>
                  <a:t>吗？假设丢包概率为</a:t>
                </a:r>
                <a:r>
                  <a:rPr lang="en-US" altLang="zh-CN" sz="1800" b="1" kern="0" dirty="0">
                    <a:solidFill>
                      <a:srgbClr val="000000"/>
                    </a:solidFill>
                    <a:latin typeface="+mn-ea"/>
                    <a:ea typeface="宋体" panose="02010600030101010101" pitchFamily="2" charset="-122"/>
                    <a:cs typeface="Times" panose="02020603050405020304" pitchFamily="18" charset="0"/>
                  </a:rPr>
                  <a:t>1/2</a:t>
                </a:r>
                <a:r>
                  <a:rPr lang="zh-CN" altLang="en-US" sz="1800" b="1" kern="0" dirty="0">
                    <a:solidFill>
                      <a:srgbClr val="000000"/>
                    </a:solidFill>
                    <a:latin typeface="+mn-ea"/>
                    <a:ea typeface="宋体" panose="02010600030101010101" pitchFamily="2" charset="-122"/>
                    <a:cs typeface="Times" panose="02020603050405020304" pitchFamily="18" charset="0"/>
                  </a:rPr>
                  <a:t>。请给出解释。</a:t>
                </a:r>
                <a:endParaRPr lang="en-US" altLang="zh-CN" sz="1800" b="1" kern="0" dirty="0">
                  <a:solidFill>
                    <a:srgbClr val="000000"/>
                  </a:solidFill>
                  <a:latin typeface="+mn-ea"/>
                  <a:ea typeface="宋体" panose="02010600030101010101" pitchFamily="2" charset="-122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800" b="1" kern="0" dirty="0">
                  <a:solidFill>
                    <a:srgbClr val="000000"/>
                  </a:solidFill>
                  <a:latin typeface="+mn-ea"/>
                  <a:ea typeface="宋体" panose="02010600030101010101" pitchFamily="2" charset="-122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800" b="1" kern="0" dirty="0">
                  <a:solidFill>
                    <a:srgbClr val="000000"/>
                  </a:solidFill>
                  <a:latin typeface="+mn-ea"/>
                  <a:ea typeface="宋体" panose="02010600030101010101" pitchFamily="2" charset="-122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800" b="1" kern="0" dirty="0">
                  <a:solidFill>
                    <a:srgbClr val="000000"/>
                  </a:solidFill>
                  <a:latin typeface="+mn-ea"/>
                  <a:ea typeface="宋体" panose="02010600030101010101" pitchFamily="2" charset="-122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800" b="1" kern="0" dirty="0">
                  <a:solidFill>
                    <a:srgbClr val="000000"/>
                  </a:solidFill>
                  <a:latin typeface="+mn-ea"/>
                  <a:ea typeface="宋体" panose="02010600030101010101" pitchFamily="2" charset="-122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1800" b="1" kern="0" dirty="0">
                    <a:solidFill>
                      <a:srgbClr val="000000"/>
                    </a:solidFill>
                    <a:latin typeface="+mn-ea"/>
                    <a:ea typeface="宋体" panose="02010600030101010101" pitchFamily="2" charset="-122"/>
                    <a:cs typeface="Times" panose="02020603050405020304" pitchFamily="18" charset="0"/>
                  </a:rPr>
                  <a:t>（</a:t>
                </a:r>
                <a:r>
                  <a:rPr lang="en-US" altLang="zh-CN" sz="1800" b="1" kern="0" dirty="0">
                    <a:solidFill>
                      <a:srgbClr val="000000"/>
                    </a:solidFill>
                    <a:latin typeface="+mn-ea"/>
                    <a:ea typeface="宋体" panose="02010600030101010101" pitchFamily="2" charset="-122"/>
                    <a:cs typeface="Times" panose="02020603050405020304" pitchFamily="18" charset="0"/>
                  </a:rPr>
                  <a:t>2</a:t>
                </a:r>
                <a:r>
                  <a:rPr lang="zh-CN" altLang="en-US" sz="1800" b="1" kern="0" dirty="0">
                    <a:solidFill>
                      <a:srgbClr val="000000"/>
                    </a:solidFill>
                    <a:latin typeface="+mn-ea"/>
                    <a:ea typeface="宋体" panose="02010600030101010101" pitchFamily="2" charset="-122"/>
                    <a:cs typeface="Times" panose="02020603050405020304" pitchFamily="18" charset="0"/>
                  </a:rPr>
                  <a:t>）在图 </a:t>
                </a:r>
                <a:r>
                  <a:rPr lang="en-US" altLang="zh-CN" sz="1800" b="1" kern="0" dirty="0">
                    <a:solidFill>
                      <a:srgbClr val="000000"/>
                    </a:solidFill>
                    <a:latin typeface="+mn-ea"/>
                    <a:ea typeface="宋体" panose="02010600030101010101" pitchFamily="2" charset="-122"/>
                    <a:cs typeface="Times" panose="02020603050405020304" pitchFamily="18" charset="0"/>
                  </a:rPr>
                  <a:t>(c)</a:t>
                </a:r>
                <a:r>
                  <a:rPr lang="zh-CN" altLang="en-US" sz="1800" b="1" kern="0" dirty="0">
                    <a:solidFill>
                      <a:srgbClr val="000000"/>
                    </a:solidFill>
                    <a:latin typeface="+mn-ea"/>
                    <a:ea typeface="宋体" panose="02010600030101010101" pitchFamily="2" charset="-122"/>
                    <a:cs typeface="Times" panose="02020603050405020304" pitchFamily="18" charset="0"/>
                  </a:rPr>
                  <a:t>所示的情况下，假定一个分组从路由器到接收方平均转发两次，如果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1800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" panose="02020603050405020304" pitchFamily="18" charset="0"/>
                          </a:rPr>
                          <m:t>λ</m:t>
                        </m:r>
                        <m:r>
                          <a:rPr lang="en-US" altLang="zh-CN" sz="1800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" panose="020206030504050203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sz="1800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" panose="02020603050405020304" pitchFamily="18" charset="0"/>
                          </a:rPr>
                          <m:t>𝒊𝒏</m:t>
                        </m:r>
                      </m:sub>
                    </m:sSub>
                  </m:oMath>
                </a14:m>
                <a:r>
                  <a:rPr lang="zh-CN" altLang="en-US" sz="1800" b="1" kern="0" dirty="0">
                    <a:solidFill>
                      <a:srgbClr val="000000"/>
                    </a:solidFill>
                    <a:latin typeface="+mn-ea"/>
                    <a:ea typeface="宋体" panose="02010600030101010101" pitchFamily="2" charset="-122"/>
                    <a:cs typeface="Times" panose="02020603050405020304" pitchFamily="18" charset="0"/>
                  </a:rPr>
                  <a:t>超过了</a:t>
                </a:r>
                <a:r>
                  <a:rPr lang="en-US" altLang="zh-CN" sz="1800" b="1" kern="0" dirty="0">
                    <a:solidFill>
                      <a:srgbClr val="000000"/>
                    </a:solidFill>
                    <a:latin typeface="+mn-ea"/>
                    <a:ea typeface="宋体" panose="02010600030101010101" pitchFamily="2" charset="-122"/>
                    <a:cs typeface="Times" panose="02020603050405020304" pitchFamily="18" charset="0"/>
                  </a:rPr>
                  <a:t>R/2</a:t>
                </a:r>
                <a:r>
                  <a:rPr lang="zh-CN" altLang="en-US" sz="1800" b="1" kern="0" dirty="0">
                    <a:solidFill>
                      <a:srgbClr val="000000"/>
                    </a:solidFill>
                    <a:latin typeface="+mn-ea"/>
                    <a:ea typeface="宋体" panose="02010600030101010101" pitchFamily="2" charset="-122"/>
                    <a:cs typeface="Times" panose="02020603050405020304" pitchFamily="18" charset="0"/>
                  </a:rPr>
                  <a:t>，</a:t>
                </a:r>
                <a:r>
                  <a:rPr lang="en-US" altLang="zh-CN" sz="1800" b="1" kern="0" dirty="0">
                    <a:solidFill>
                      <a:srgbClr val="000000"/>
                    </a:solidFill>
                    <a:ea typeface="宋体" panose="02010600030101010101" pitchFamily="2" charset="-122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1800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CN" sz="1800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" panose="02020603050405020304" pitchFamily="18" charset="0"/>
                          </a:rPr>
                          <m:t>𝒐𝒖𝒕</m:t>
                        </m:r>
                      </m:sub>
                    </m:sSub>
                  </m:oMath>
                </a14:m>
                <a:r>
                  <a:rPr lang="zh-CN" altLang="en-US" sz="1800" b="1" kern="0" dirty="0">
                    <a:solidFill>
                      <a:srgbClr val="000000"/>
                    </a:solidFill>
                    <a:latin typeface="+mn-ea"/>
                    <a:ea typeface="宋体" panose="02010600030101010101" pitchFamily="2" charset="-122"/>
                    <a:cs typeface="Times" panose="02020603050405020304" pitchFamily="18" charset="0"/>
                  </a:rPr>
                  <a:t>能够超过</a:t>
                </a:r>
                <a:r>
                  <a:rPr lang="en-US" altLang="zh-CN" sz="1800" b="1" kern="0" dirty="0">
                    <a:solidFill>
                      <a:srgbClr val="000000"/>
                    </a:solidFill>
                    <a:latin typeface="+mn-ea"/>
                    <a:ea typeface="宋体" panose="02010600030101010101" pitchFamily="2" charset="-122"/>
                    <a:cs typeface="Times" panose="02020603050405020304" pitchFamily="18" charset="0"/>
                  </a:rPr>
                  <a:t>R/4</a:t>
                </a:r>
                <a:r>
                  <a:rPr lang="zh-CN" altLang="en-US" sz="1800" b="1" kern="0" dirty="0">
                    <a:solidFill>
                      <a:srgbClr val="000000"/>
                    </a:solidFill>
                    <a:latin typeface="+mn-ea"/>
                    <a:ea typeface="宋体" panose="02010600030101010101" pitchFamily="2" charset="-122"/>
                    <a:cs typeface="Times" panose="02020603050405020304" pitchFamily="18" charset="0"/>
                  </a:rPr>
                  <a:t>吗？请给出解释。</a:t>
                </a:r>
                <a:endParaRPr lang="en-US" altLang="zh-CN" sz="1800" b="1" kern="0" dirty="0">
                  <a:solidFill>
                    <a:srgbClr val="000000"/>
                  </a:solidFill>
                  <a:latin typeface="+mn-ea"/>
                  <a:ea typeface="宋体" panose="02010600030101010101" pitchFamily="2" charset="-122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800" b="1" kern="0" dirty="0">
                  <a:solidFill>
                    <a:srgbClr val="000000"/>
                  </a:solidFill>
                  <a:latin typeface="+mn-ea"/>
                  <a:ea typeface="宋体" panose="02010600030101010101" pitchFamily="2" charset="-122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800" b="1" kern="0" dirty="0">
                  <a:solidFill>
                    <a:srgbClr val="000000"/>
                  </a:solidFill>
                  <a:latin typeface="+mn-ea"/>
                  <a:ea typeface="宋体" panose="02010600030101010101" pitchFamily="2" charset="-122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800" b="1" kern="0" dirty="0">
                  <a:solidFill>
                    <a:srgbClr val="000000"/>
                  </a:solidFill>
                  <a:latin typeface="+mn-ea"/>
                  <a:ea typeface="宋体" panose="02010600030101010101" pitchFamily="2" charset="-122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800" b="1" kern="0" dirty="0">
                  <a:solidFill>
                    <a:srgbClr val="000000"/>
                  </a:solidFill>
                  <a:latin typeface="+mn-ea"/>
                  <a:ea typeface="宋体" panose="02010600030101010101" pitchFamily="2" charset="-122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800" b="1" kern="0" dirty="0">
                  <a:solidFill>
                    <a:srgbClr val="000000"/>
                  </a:solidFill>
                  <a:latin typeface="+mn-ea"/>
                  <a:ea typeface="宋体" panose="02010600030101010101" pitchFamily="2" charset="-122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800" b="1" kern="0" dirty="0">
                  <a:solidFill>
                    <a:srgbClr val="000000"/>
                  </a:solidFill>
                  <a:latin typeface="+mn-ea"/>
                  <a:ea typeface="宋体" panose="02010600030101010101" pitchFamily="2" charset="-122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65C82F-55FF-43B9-8A35-9A010F7A6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795" y="1017568"/>
                <a:ext cx="6266794" cy="5546817"/>
              </a:xfrm>
              <a:blipFill>
                <a:blip r:embed="rId2"/>
                <a:stretch>
                  <a:fillRect l="-1751" t="-1648" r="-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F5C8094-E1F7-4BC3-842F-F1FE094D296E}"/>
                  </a:ext>
                </a:extLst>
              </p:cNvPr>
              <p:cNvSpPr/>
              <p:nvPr/>
            </p:nvSpPr>
            <p:spPr>
              <a:xfrm>
                <a:off x="71179" y="2668241"/>
                <a:ext cx="6096000" cy="104522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/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(1)  </a:t>
                </a:r>
                <a:r>
                  <a:rPr lang="zh-CN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不会超过。在假设丢包概率为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1/2</a:t>
                </a:r>
                <a:r>
                  <a:rPr lang="zh-CN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的情况下，对于单个发送方来说，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in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×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R</m:t>
                        </m:r>
                      </m:num>
                      <m:den>
                        <m:r>
                          <a:rPr lang="en-US" altLang="zh-CN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out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。如果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in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超过了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R/2</a:t>
                </a:r>
                <a:r>
                  <a:rPr lang="zh-CN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，只会导致更多的数据包被丢弃。</a:t>
                </a:r>
                <a:endParaRPr lang="zh-CN" altLang="zh-CN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F5C8094-E1F7-4BC3-842F-F1FE094D29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9" y="2668241"/>
                <a:ext cx="6096000" cy="1045223"/>
              </a:xfrm>
              <a:prstGeom prst="rect">
                <a:avLst/>
              </a:prstGeom>
              <a:blipFill>
                <a:blip r:embed="rId3"/>
                <a:stretch>
                  <a:fillRect l="-900" t="-4678" b="-87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32F4DF35-83E5-4BA4-93F3-680A4645B961}"/>
              </a:ext>
            </a:extLst>
          </p:cNvPr>
          <p:cNvSpPr/>
          <p:nvPr/>
        </p:nvSpPr>
        <p:spPr>
          <a:xfrm>
            <a:off x="71179" y="4871476"/>
            <a:ext cx="5897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不会超过。此时链路中会充斥着更多重传的数据包。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17B1AC-792F-492F-9139-09049B01534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806230" y="2542536"/>
            <a:ext cx="5314588" cy="281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96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img2.baidu.com/image_search/src=http%3A%2F%2Fcdnimg103.lizhi.fm%2Faudio_cover%2F2017%2F08%2F17%2F2619367354329486855_580x580.jpg&amp;refer=http%3A%2F%2Fcdnimg103.lizhi.fm&amp;app=2002&amp;size=f9999,10000&amp;q=a80&amp;n=0&amp;g=0n&amp;fmt=jpeg?sec=1642556678&amp;t=a573f6fb5d2308e19a1f0df9b1c1344a">
            <a:extLst>
              <a:ext uri="{FF2B5EF4-FFF2-40B4-BE49-F238E27FC236}">
                <a16:creationId xmlns:a16="http://schemas.microsoft.com/office/drawing/2014/main" id="{D6467027-7344-428F-B4C9-045DD4326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714375"/>
            <a:ext cx="5429250" cy="54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02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C4F77-620B-4FBE-ACB4-8A16317DE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/>
              <a:t>第一章 计算机网络和因特网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5C82F-55FF-43B9-8A35-9A010F7A6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183"/>
            <a:ext cx="106631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第一周作业第</a:t>
            </a:r>
            <a:r>
              <a:rPr lang="en-US" altLang="zh-CN" dirty="0"/>
              <a:t>1</a:t>
            </a:r>
            <a:r>
              <a:rPr lang="zh-CN" altLang="en-US" dirty="0"/>
              <a:t>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00" b="1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1.</a:t>
            </a:r>
            <a:r>
              <a:rPr lang="zh-CN" altLang="en-US" sz="1800" b="1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假定多个用户共享一条</a:t>
            </a:r>
            <a:r>
              <a:rPr lang="en-US" altLang="zh-CN" sz="1800" b="1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3Mbps</a:t>
            </a:r>
            <a:r>
              <a:rPr lang="zh-CN" altLang="en-US" sz="1800" b="1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的链路，设每个用户传输数据时要求</a:t>
            </a:r>
            <a:r>
              <a:rPr lang="en-US" altLang="zh-CN" sz="1800" b="1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150kbps</a:t>
            </a:r>
            <a:r>
              <a:rPr lang="zh-CN" altLang="en-US" sz="1800" b="1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带宽</a:t>
            </a:r>
            <a:r>
              <a:rPr lang="en-US" altLang="zh-CN" sz="1800" b="1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,</a:t>
            </a:r>
            <a:r>
              <a:rPr lang="zh-CN" altLang="en-US" sz="1800" b="1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任一时刻，每个用户仅有</a:t>
            </a:r>
            <a:r>
              <a:rPr lang="en-US" altLang="zh-CN" sz="1800" b="1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p=0.1</a:t>
            </a:r>
            <a:r>
              <a:rPr lang="zh-CN" altLang="en-US" sz="1800" b="1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的概率需要传输数据。</a:t>
            </a:r>
            <a:endParaRPr lang="en-US" altLang="zh-CN" sz="1800" b="1" kern="0" dirty="0">
              <a:solidFill>
                <a:srgbClr val="000000"/>
              </a:solidFill>
              <a:latin typeface="+mn-ea"/>
              <a:cs typeface="Times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b="1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（</a:t>
            </a:r>
            <a:r>
              <a:rPr lang="en-US" altLang="zh-CN" sz="1800" b="1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1</a:t>
            </a:r>
            <a:r>
              <a:rPr lang="zh-CN" altLang="en-US" sz="1800" b="1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）任一时刻，最多能够有多少用户同时传输数据？</a:t>
            </a:r>
            <a:endParaRPr lang="en-US" altLang="zh-CN" sz="1800" b="1" kern="0" dirty="0">
              <a:solidFill>
                <a:srgbClr val="000000"/>
              </a:solidFill>
              <a:latin typeface="+mn-ea"/>
              <a:cs typeface="Times" panose="02020603050405020304" pitchFamily="18" charset="0"/>
            </a:endParaRPr>
          </a:p>
          <a:p>
            <a:pPr marL="0" indent="0">
              <a:buNone/>
            </a:pPr>
            <a:endParaRPr lang="en-US" altLang="zh-CN" sz="1800" kern="0" dirty="0">
              <a:solidFill>
                <a:srgbClr val="000000"/>
              </a:solidFill>
              <a:latin typeface="+mn-ea"/>
              <a:cs typeface="Times" panose="02020603050405020304" pitchFamily="18" charset="0"/>
            </a:endParaRPr>
          </a:p>
          <a:p>
            <a:pPr marL="0" indent="0">
              <a:buNone/>
            </a:pPr>
            <a:endParaRPr lang="en-US" altLang="zh-CN" sz="1800" kern="0" dirty="0">
              <a:solidFill>
                <a:srgbClr val="000000"/>
              </a:solidFill>
              <a:latin typeface="+mn-ea"/>
              <a:cs typeface="Times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b="1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（</a:t>
            </a:r>
            <a:r>
              <a:rPr lang="en-US" altLang="zh-CN" sz="1800" b="1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2</a:t>
            </a:r>
            <a:r>
              <a:rPr lang="zh-CN" altLang="en-US" sz="1800" b="1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）假设有</a:t>
            </a:r>
            <a:r>
              <a:rPr lang="en-US" altLang="zh-CN" sz="1800" b="1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120</a:t>
            </a:r>
            <a:r>
              <a:rPr lang="zh-CN" altLang="en-US" sz="1800" b="1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个用户，求出在任意时刻，有</a:t>
            </a:r>
            <a:r>
              <a:rPr lang="en-US" altLang="zh-CN" sz="1800" b="1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n</a:t>
            </a:r>
            <a:r>
              <a:rPr lang="zh-CN" altLang="en-US" sz="1800" b="1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个用户需要传输数据的概率。</a:t>
            </a:r>
            <a:endParaRPr lang="en-US" altLang="zh-CN" sz="1800" b="1" kern="0" dirty="0">
              <a:solidFill>
                <a:srgbClr val="000000"/>
              </a:solidFill>
              <a:latin typeface="+mn-ea"/>
              <a:cs typeface="Times" panose="02020603050405020304" pitchFamily="18" charset="0"/>
            </a:endParaRPr>
          </a:p>
          <a:p>
            <a:pPr marL="0" indent="0">
              <a:buNone/>
            </a:pPr>
            <a:endParaRPr lang="en-US" altLang="zh-CN" sz="1800" kern="0" dirty="0">
              <a:solidFill>
                <a:srgbClr val="000000"/>
              </a:solidFill>
              <a:latin typeface="+mn-ea"/>
              <a:cs typeface="Times" panose="02020603050405020304" pitchFamily="18" charset="0"/>
            </a:endParaRPr>
          </a:p>
          <a:p>
            <a:pPr marL="0" indent="0">
              <a:buNone/>
            </a:pPr>
            <a:endParaRPr lang="en-US" altLang="zh-CN" sz="1800" kern="0" dirty="0">
              <a:solidFill>
                <a:srgbClr val="000000"/>
              </a:solidFill>
              <a:latin typeface="+mn-ea"/>
              <a:cs typeface="Times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b="1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（</a:t>
            </a:r>
            <a:r>
              <a:rPr lang="en-US" altLang="zh-CN" sz="1800" b="1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3</a:t>
            </a:r>
            <a:r>
              <a:rPr lang="zh-CN" altLang="en-US" sz="1800" b="1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）任一时刻，大于或等于</a:t>
            </a:r>
            <a:r>
              <a:rPr lang="en-US" altLang="zh-CN" sz="1800" b="1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21</a:t>
            </a:r>
            <a:r>
              <a:rPr lang="zh-CN" altLang="en-US" sz="1800" b="1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个用户同时有传输数据需求的概率。</a:t>
            </a:r>
            <a:endParaRPr lang="en-US" altLang="zh-CN" sz="1800" b="1" kern="0" dirty="0">
              <a:solidFill>
                <a:srgbClr val="000000"/>
              </a:solidFill>
              <a:latin typeface="+mn-ea"/>
              <a:cs typeface="Times" panose="02020603050405020304" pitchFamily="18" charset="0"/>
            </a:endParaRPr>
          </a:p>
          <a:p>
            <a:pPr marL="0" indent="0">
              <a:buNone/>
            </a:pPr>
            <a:endParaRPr lang="en-US" altLang="zh-CN" dirty="0"/>
          </a:p>
          <a:p>
            <a:endParaRPr lang="zh-CN" altLang="zh-CN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A90F384-9569-4CBB-925A-C16B076BDAF0}"/>
              </a:ext>
            </a:extLst>
          </p:cNvPr>
          <p:cNvSpPr/>
          <p:nvPr/>
        </p:nvSpPr>
        <p:spPr>
          <a:xfrm>
            <a:off x="4907213" y="2808107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3Mbps/150kbps=20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人</a:t>
            </a:r>
            <a:endParaRPr lang="zh-CN" altLang="zh-CN" sz="2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1946EF0-C853-4CAF-8469-88B91178F499}"/>
                  </a:ext>
                </a:extLst>
              </p:cNvPr>
              <p:cNvSpPr/>
              <p:nvPr/>
            </p:nvSpPr>
            <p:spPr>
              <a:xfrm>
                <a:off x="3696383" y="4048788"/>
                <a:ext cx="4946739" cy="3711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120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120−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120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0.9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120−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1946EF0-C853-4CAF-8469-88B91178F4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383" y="4048788"/>
                <a:ext cx="4946739" cy="37119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B9E6607-44B7-4292-91B0-0AED826AE42F}"/>
                  </a:ext>
                </a:extLst>
              </p:cNvPr>
              <p:cNvSpPr/>
              <p:nvPr/>
            </p:nvSpPr>
            <p:spPr>
              <a:xfrm>
                <a:off x="3524059" y="5111281"/>
                <a:ext cx="5541069" cy="871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=21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120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=21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120</m:t>
                          </m:r>
                        </m:sup>
                        <m:e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120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0.9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120−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≈7.94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B9E6607-44B7-4292-91B0-0AED826AE4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059" y="5111281"/>
                <a:ext cx="5541069" cy="8710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64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C4F77-620B-4FBE-ACB4-8A16317DE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/>
              <a:t>第一章 计算机网络和因特网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65C82F-55FF-43B9-8A35-9A010F7A6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24845"/>
                <a:ext cx="10663106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第一周作业第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题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2.</a:t>
                </a:r>
                <a:r>
                  <a:rPr lang="zh-CN" altLang="en-US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考虑两台主机</a:t>
                </a:r>
                <a:r>
                  <a:rPr lang="en-US" altLang="zh-CN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A</a:t>
                </a:r>
                <a:r>
                  <a:rPr lang="zh-CN" altLang="en-US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和</a:t>
                </a:r>
                <a:r>
                  <a:rPr lang="en-US" altLang="zh-CN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B</a:t>
                </a:r>
                <a:r>
                  <a:rPr lang="zh-CN" altLang="en-US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，相隔</a:t>
                </a:r>
                <a:r>
                  <a:rPr lang="en-US" altLang="zh-CN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30000</a:t>
                </a:r>
                <a:r>
                  <a:rPr lang="zh-CN" altLang="en-US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公里，由一条带宽</a:t>
                </a:r>
                <a:r>
                  <a:rPr lang="en-US" altLang="zh-CN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R=2Mbps</a:t>
                </a:r>
                <a:r>
                  <a:rPr lang="zh-CN" altLang="en-US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的直通链路相连接。假设沿链路的信号传播速度为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𝟐</m:t>
                        </m:r>
                        <m:r>
                          <a:rPr lang="en-US" altLang="zh-CN" sz="1800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×</m:t>
                        </m:r>
                        <m:r>
                          <a:rPr lang="en-US" altLang="zh-CN" sz="18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18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𝟖</m:t>
                        </m:r>
                      </m:sup>
                    </m:sSup>
                  </m:oMath>
                </a14:m>
                <a:r>
                  <a:rPr lang="zh-CN" altLang="en-US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米</a:t>
                </a:r>
                <a:r>
                  <a:rPr lang="en-US" altLang="zh-CN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/</a:t>
                </a:r>
                <a:r>
                  <a:rPr lang="zh-CN" altLang="en-US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秒。</a:t>
                </a:r>
                <a:endParaRPr lang="en-US" altLang="zh-CN" sz="1800" b="1" kern="0" dirty="0">
                  <a:solidFill>
                    <a:srgbClr val="000000"/>
                  </a:solidFill>
                  <a:latin typeface="+mn-ea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（</a:t>
                </a:r>
                <a:r>
                  <a:rPr lang="en-US" altLang="zh-CN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1</a:t>
                </a:r>
                <a:r>
                  <a:rPr lang="zh-CN" altLang="en-US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）计算带宽</a:t>
                </a:r>
                <a:r>
                  <a:rPr lang="en-US" altLang="zh-CN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-</a:t>
                </a:r>
                <a:r>
                  <a:rPr lang="zh-CN" altLang="en-US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时延积</a:t>
                </a:r>
                <a14:m>
                  <m:oMath xmlns:m="http://schemas.openxmlformats.org/officeDocument/2006/math">
                    <m:r>
                      <a:rPr lang="en-US" altLang="zh-CN" sz="1800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𝑹</m:t>
                    </m:r>
                    <m:r>
                      <a:rPr lang="en-US" altLang="zh-CN" sz="1800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18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18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𝒑𝒓𝒐𝒑</m:t>
                        </m:r>
                      </m:sub>
                    </m:sSub>
                  </m:oMath>
                </a14:m>
                <a:endParaRPr lang="en-US" altLang="zh-CN" sz="1800" b="1" kern="0" dirty="0">
                  <a:solidFill>
                    <a:srgbClr val="000000"/>
                  </a:solidFill>
                  <a:latin typeface="+mn-ea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800" kern="0" dirty="0">
                  <a:solidFill>
                    <a:srgbClr val="000000"/>
                  </a:solidFill>
                  <a:latin typeface="+mn-ea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800" kern="0" dirty="0">
                  <a:solidFill>
                    <a:srgbClr val="000000"/>
                  </a:solidFill>
                  <a:latin typeface="+mn-ea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800" kern="0" dirty="0">
                  <a:solidFill>
                    <a:srgbClr val="000000"/>
                  </a:solidFill>
                  <a:latin typeface="+mn-ea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（</a:t>
                </a:r>
                <a:r>
                  <a:rPr lang="en-US" altLang="zh-CN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2</a:t>
                </a:r>
                <a:r>
                  <a:rPr lang="zh-CN" altLang="en-US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）考虑从主机</a:t>
                </a:r>
                <a:r>
                  <a:rPr lang="en-US" altLang="zh-CN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A</a:t>
                </a:r>
                <a:r>
                  <a:rPr lang="zh-CN" altLang="en-US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到主机</a:t>
                </a:r>
                <a:r>
                  <a:rPr lang="en-US" altLang="zh-CN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B</a:t>
                </a:r>
                <a:r>
                  <a:rPr lang="zh-CN" altLang="en-US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发送一个</a:t>
                </a:r>
                <a:r>
                  <a:rPr lang="en-US" altLang="zh-CN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5000kb</a:t>
                </a:r>
                <a:r>
                  <a:rPr lang="zh-CN" altLang="en-US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的文件。假设该文件作为一个大的报文被连续发送。在任意给定时间，位于该链路内的最大比特数（</a:t>
                </a:r>
                <a:r>
                  <a:rPr lang="en-US" altLang="zh-CN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bits</a:t>
                </a:r>
                <a:r>
                  <a:rPr lang="zh-CN" altLang="en-US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）是多少？</a:t>
                </a:r>
                <a:endParaRPr lang="en-US" altLang="zh-CN" sz="1800" b="1" kern="0" dirty="0">
                  <a:solidFill>
                    <a:srgbClr val="000000"/>
                  </a:solidFill>
                  <a:latin typeface="+mn-ea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800" kern="0" dirty="0">
                  <a:solidFill>
                    <a:srgbClr val="000000"/>
                  </a:solidFill>
                  <a:latin typeface="+mn-ea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（</a:t>
                </a:r>
                <a:r>
                  <a:rPr lang="en-US" altLang="zh-CN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3</a:t>
                </a:r>
                <a:r>
                  <a:rPr lang="zh-CN" altLang="en-US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）请提供带宽时延积的一个解释。</a:t>
                </a:r>
                <a:endParaRPr lang="en-US" altLang="zh-CN" sz="1800" b="1" kern="0" dirty="0">
                  <a:solidFill>
                    <a:srgbClr val="000000"/>
                  </a:solidFill>
                  <a:latin typeface="+mn-ea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65C82F-55FF-43B9-8A35-9A010F7A6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24845"/>
                <a:ext cx="10663106" cy="4351338"/>
              </a:xfrm>
              <a:blipFill>
                <a:blip r:embed="rId2"/>
                <a:stretch>
                  <a:fillRect l="-11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244E36B-5201-45D6-93E4-3AFA9983B672}"/>
                  </a:ext>
                </a:extLst>
              </p:cNvPr>
              <p:cNvSpPr/>
              <p:nvPr/>
            </p:nvSpPr>
            <p:spPr>
              <a:xfrm>
                <a:off x="4493253" y="2701987"/>
                <a:ext cx="3205493" cy="6555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prop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30000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km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2×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type m:val="li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den>
                          </m:f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=0.15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244E36B-5201-45D6-93E4-3AFA9983B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253" y="2701987"/>
                <a:ext cx="3205493" cy="655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3C50BC5-D6C0-432A-811D-6E94705E7863}"/>
                  </a:ext>
                </a:extLst>
              </p:cNvPr>
              <p:cNvSpPr/>
              <p:nvPr/>
            </p:nvSpPr>
            <p:spPr>
              <a:xfrm>
                <a:off x="4228308" y="3500514"/>
                <a:ext cx="3735382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prop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Mbps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×0.15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=300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kb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3C50BC5-D6C0-432A-811D-6E94705E78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308" y="3500514"/>
                <a:ext cx="3735382" cy="394019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F525548-E8D5-487B-A651-7D5256CD71DC}"/>
                  </a:ext>
                </a:extLst>
              </p:cNvPr>
              <p:cNvSpPr/>
              <p:nvPr/>
            </p:nvSpPr>
            <p:spPr>
              <a:xfrm>
                <a:off x="5655814" y="4581508"/>
                <a:ext cx="8803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300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kb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F525548-E8D5-487B-A651-7D5256CD71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814" y="4581508"/>
                <a:ext cx="8803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C30BA3FD-4610-4630-901B-98EF6EF57EC6}"/>
              </a:ext>
            </a:extLst>
          </p:cNvPr>
          <p:cNvSpPr/>
          <p:nvPr/>
        </p:nvSpPr>
        <p:spPr>
          <a:xfrm>
            <a:off x="838199" y="5346185"/>
            <a:ext cx="10515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/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数据链路的容量。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信息在链路上传输需要时间，类似于车辆通过一条道路，信息比特类似于车辆，链路类似道路，带宽时延积为链路上承载的最大比特数，类似于道路上最大的车辆数。</a:t>
            </a:r>
            <a:endParaRPr lang="zh-CN" altLang="zh-CN" sz="2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2169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C4F77-620B-4FBE-ACB4-8A16317DE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/>
              <a:t>第一章 计算机网络和因特网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65C82F-55FF-43B9-8A35-9A010F7A6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9811" y="933678"/>
                <a:ext cx="10663106" cy="54503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第二周作业第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题</a:t>
                </a:r>
                <a:endParaRPr lang="en-US" altLang="zh-CN" dirty="0"/>
              </a:p>
              <a:p>
                <a:pPr marL="342900" indent="-342900">
                  <a:buAutoNum type="arabicPeriod"/>
                </a:pPr>
                <a:r>
                  <a:rPr lang="zh-CN" altLang="en-US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两台主机</a:t>
                </a:r>
                <a:r>
                  <a:rPr lang="en-US" altLang="zh-CN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A</a:t>
                </a:r>
                <a:r>
                  <a:rPr lang="zh-CN" altLang="en-US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和</a:t>
                </a:r>
                <a:r>
                  <a:rPr lang="en-US" altLang="zh-CN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B</a:t>
                </a:r>
                <a:r>
                  <a:rPr lang="zh-CN" altLang="en-US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由一条速率为</a:t>
                </a:r>
                <a:r>
                  <a:rPr lang="en-US" altLang="zh-CN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R=56 kbps</a:t>
                </a:r>
                <a:r>
                  <a:rPr lang="zh-CN" altLang="en-US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的链路相连。假定两台主机相隔</a:t>
                </a:r>
                <a:r>
                  <a:rPr lang="en-US" altLang="zh-CN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d=16 km</a:t>
                </a:r>
                <a:r>
                  <a:rPr lang="zh-CN" altLang="en-US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，信号沿链路的传播速度为</a:t>
                </a:r>
                <a:r>
                  <a:rPr lang="en-US" altLang="zh-CN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s=</a:t>
                </a:r>
                <a:r>
                  <a:rPr lang="en-US" altLang="zh-CN" sz="1800" b="1" kern="0" dirty="0">
                    <a:solidFill>
                      <a:srgbClr val="000000"/>
                    </a:solidFill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𝟐</m:t>
                        </m:r>
                        <m:r>
                          <a:rPr lang="en-US" altLang="zh-CN" sz="1800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×</m:t>
                        </m:r>
                        <m:r>
                          <a:rPr lang="en-US" altLang="zh-CN" sz="1800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1800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𝟖</m:t>
                        </m:r>
                      </m:sup>
                    </m:sSup>
                    <m:r>
                      <a:rPr lang="en-US" altLang="zh-CN" sz="1800" b="1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m/s</a:t>
                </a:r>
                <a:r>
                  <a:rPr lang="zh-CN" altLang="en-US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。主机</a:t>
                </a:r>
                <a:r>
                  <a:rPr lang="en-US" altLang="zh-CN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A</a:t>
                </a:r>
                <a:r>
                  <a:rPr lang="zh-CN" altLang="en-US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向主机</a:t>
                </a:r>
                <a:r>
                  <a:rPr lang="en-US" altLang="zh-CN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B</a:t>
                </a:r>
                <a:r>
                  <a:rPr lang="zh-CN" altLang="en-US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发送长度为</a:t>
                </a:r>
                <a:r>
                  <a:rPr lang="en-US" altLang="zh-CN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L=120 bit</a:t>
                </a:r>
                <a:r>
                  <a:rPr lang="zh-CN" altLang="en-US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的分组。</a:t>
                </a:r>
                <a:endParaRPr lang="en-US" altLang="zh-CN" sz="1800" b="1" kern="0" dirty="0">
                  <a:solidFill>
                    <a:srgbClr val="000000"/>
                  </a:solidFill>
                  <a:latin typeface="+mn-ea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（</a:t>
                </a:r>
                <a:r>
                  <a:rPr lang="en-US" altLang="zh-CN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1</a:t>
                </a:r>
                <a:r>
                  <a:rPr lang="zh-CN" altLang="en-US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）</a:t>
                </a:r>
                <a:r>
                  <a:rPr lang="zh-CN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求传播时延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18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𝒑𝒓𝒐𝒑</m:t>
                        </m:r>
                      </m:sub>
                    </m:sSub>
                  </m:oMath>
                </a14:m>
                <a:endParaRPr lang="en-US" altLang="zh-CN" sz="1800" b="1" kern="0" dirty="0">
                  <a:solidFill>
                    <a:srgbClr val="000000"/>
                  </a:solidFill>
                  <a:latin typeface="+mn-ea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800" kern="0" dirty="0">
                  <a:solidFill>
                    <a:srgbClr val="000000"/>
                  </a:solidFill>
                  <a:latin typeface="+mn-ea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800" kern="0" dirty="0">
                  <a:solidFill>
                    <a:srgbClr val="000000"/>
                  </a:solidFill>
                  <a:latin typeface="+mn-ea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（</a:t>
                </a:r>
                <a:r>
                  <a:rPr lang="en-US" altLang="zh-CN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2</a:t>
                </a:r>
                <a:r>
                  <a:rPr lang="zh-CN" altLang="en-US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）</a:t>
                </a:r>
                <a:r>
                  <a:rPr lang="zh-CN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求传输时延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18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𝒕𝒓𝒂𝒏𝒔</m:t>
                        </m:r>
                      </m:sub>
                    </m:sSub>
                  </m:oMath>
                </a14:m>
                <a:endParaRPr lang="en-US" altLang="zh-CN" sz="1800" b="1" kern="0" dirty="0">
                  <a:solidFill>
                    <a:srgbClr val="000000"/>
                  </a:solidFill>
                  <a:latin typeface="+mn-ea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800" kern="0" dirty="0">
                  <a:solidFill>
                    <a:srgbClr val="000000"/>
                  </a:solidFill>
                  <a:latin typeface="+mn-ea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800" kern="0" dirty="0">
                  <a:solidFill>
                    <a:srgbClr val="000000"/>
                  </a:solidFill>
                  <a:latin typeface="+mn-ea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（</a:t>
                </a:r>
                <a:r>
                  <a:rPr lang="en-US" altLang="zh-CN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3</a:t>
                </a:r>
                <a:r>
                  <a:rPr lang="zh-CN" altLang="en-US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）</a:t>
                </a:r>
                <a:r>
                  <a:rPr lang="zh-CN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不考虑处理时延和排队时延，求端到端时延</a:t>
                </a:r>
                <a:endParaRPr lang="en-US" altLang="zh-CN" b="1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sz="1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sz="1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假定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t=0</a:t>
                </a:r>
                <a:r>
                  <a:rPr lang="zh-CN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时，主机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开始传输该分组，求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18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𝒕𝒓𝒂𝒏𝒔</m:t>
                        </m:r>
                      </m:sub>
                    </m:sSub>
                  </m:oMath>
                </a14:m>
                <a:r>
                  <a:rPr lang="zh-CN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时，该分组的第一个比特在何处？</a:t>
                </a:r>
                <a:endPara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:r>
                  <a:rPr lang="zh-CN" altLang="en-US" sz="1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zh-CN" altLang="en-US" sz="1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假定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t=0</a:t>
                </a:r>
                <a:r>
                  <a:rPr lang="zh-CN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时，主机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开始传输该分组，求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18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𝒕𝒓𝒂𝒏𝒔</m:t>
                        </m:r>
                      </m:sub>
                    </m:sSub>
                  </m:oMath>
                </a14:m>
                <a:r>
                  <a:rPr lang="zh-CN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时，该分组的最后一个比特在何处？</a:t>
                </a:r>
              </a:p>
              <a:p>
                <a:pPr marL="0" indent="0">
                  <a:buNone/>
                </a:pP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65C82F-55FF-43B9-8A35-9A010F7A6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9811" y="933678"/>
                <a:ext cx="10663106" cy="5450344"/>
              </a:xfrm>
              <a:blipFill>
                <a:blip r:embed="rId2"/>
                <a:stretch>
                  <a:fillRect l="-1144" t="-2013" r="-515" b="-10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3DCF9A1-C7A6-41C1-93DC-03BCEEBAEA2C}"/>
                  </a:ext>
                </a:extLst>
              </p:cNvPr>
              <p:cNvSpPr/>
              <p:nvPr/>
            </p:nvSpPr>
            <p:spPr>
              <a:xfrm>
                <a:off x="4829083" y="2423318"/>
                <a:ext cx="2981009" cy="672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=8×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3DCF9A1-C7A6-41C1-93DC-03BCEEBAEA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083" y="2423318"/>
                <a:ext cx="2981009" cy="6726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BF6CDF2-77D5-4E92-926E-05013B5AED1F}"/>
                  </a:ext>
                </a:extLst>
              </p:cNvPr>
              <p:cNvSpPr/>
              <p:nvPr/>
            </p:nvSpPr>
            <p:spPr>
              <a:xfrm>
                <a:off x="4677086" y="3701443"/>
                <a:ext cx="3227294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120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56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=2.14×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−3 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BF6CDF2-77D5-4E92-926E-05013B5AED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86" y="3701443"/>
                <a:ext cx="3227294" cy="6127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F1982DB-495E-4267-B74E-FDE06F468FDC}"/>
                  </a:ext>
                </a:extLst>
              </p:cNvPr>
              <p:cNvSpPr/>
              <p:nvPr/>
            </p:nvSpPr>
            <p:spPr>
              <a:xfrm>
                <a:off x="3975195" y="4677314"/>
                <a:ext cx="4241610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+2.14×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=2.22×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F1982DB-495E-4267-B74E-FDE06F468F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195" y="4677314"/>
                <a:ext cx="4241610" cy="3724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3CE27B4-351C-4C5A-83DA-3A4432B58BFA}"/>
                  </a:ext>
                </a:extLst>
              </p:cNvPr>
              <p:cNvSpPr/>
              <p:nvPr/>
            </p:nvSpPr>
            <p:spPr>
              <a:xfrm>
                <a:off x="4119404" y="5618737"/>
                <a:ext cx="3953198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en-US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𝒑𝒓𝒐𝒑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𝒕𝒓𝒂𝒏𝒔</m:t>
                        </m:r>
                      </m:sub>
                    </m:sSub>
                  </m:oMath>
                </a14:m>
                <a:r>
                  <a:rPr lang="zh-CN" altLang="en-US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，所以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在主机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处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;</a:t>
                </a:r>
                <a:endParaRPr lang="zh-CN" altLang="zh-CN" sz="1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3CE27B4-351C-4C5A-83DA-3A4432B58B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404" y="5618737"/>
                <a:ext cx="3953198" cy="394210"/>
              </a:xfrm>
              <a:prstGeom prst="rect">
                <a:avLst/>
              </a:prstGeom>
              <a:blipFill>
                <a:blip r:embed="rId6"/>
                <a:stretch>
                  <a:fillRect l="-1080" t="-14063" r="-926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FFE93AED-D7E3-416F-8B57-24DA84F41B86}"/>
              </a:ext>
            </a:extLst>
          </p:cNvPr>
          <p:cNvSpPr/>
          <p:nvPr/>
        </p:nvSpPr>
        <p:spPr>
          <a:xfrm>
            <a:off x="5426586" y="641537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在主机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737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C4F77-620B-4FBE-ACB4-8A16317DE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/>
              <a:t>第一章 计算机网络和因特网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5C82F-55FF-43B9-8A35-9A010F7A6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9178"/>
            <a:ext cx="10663106" cy="5848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第二周作业第</a:t>
            </a:r>
            <a:r>
              <a:rPr lang="en-US" altLang="zh-CN" dirty="0"/>
              <a:t>2</a:t>
            </a:r>
            <a:r>
              <a:rPr lang="zh-CN" altLang="en-US" dirty="0"/>
              <a:t>题</a:t>
            </a:r>
            <a:endParaRPr lang="en-US" altLang="zh-CN" dirty="0"/>
          </a:p>
          <a:p>
            <a:r>
              <a:rPr lang="en-US" altLang="zh-CN" sz="1800" b="1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2.</a:t>
            </a:r>
            <a:r>
              <a:rPr lang="zh-CN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考虑主机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向主机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通过分组交换网发送语音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(VOIP)</a:t>
            </a:r>
            <a:r>
              <a:rPr lang="zh-CN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。主机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利用模数转换（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A/D</a:t>
            </a:r>
            <a:r>
              <a:rPr lang="zh-CN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）将模拟语音转换为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64 kbps</a:t>
            </a:r>
            <a:r>
              <a:rPr lang="zh-CN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的数字比特流。然后主机将这些比特分为长度为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56 Byte</a:t>
            </a:r>
            <a:r>
              <a:rPr lang="zh-CN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的分组。假设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之间使用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 Mbps</a:t>
            </a:r>
            <a:r>
              <a:rPr lang="zh-CN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的链路，传播时延为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10 </a:t>
            </a:r>
            <a:r>
              <a:rPr lang="en-US" altLang="zh-CN" sz="1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ms</a:t>
            </a:r>
            <a:r>
              <a:rPr lang="zh-CN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。主机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一旦收集到一个分组，就向主机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发送，主机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收到一个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56 Byte</a:t>
            </a:r>
            <a:r>
              <a:rPr lang="zh-CN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的分组后，利用数模转换（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D/A</a:t>
            </a:r>
            <a:r>
              <a:rPr lang="zh-CN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将数字比特其转换为模拟语音流。（注</a:t>
            </a:r>
            <a:r>
              <a:rPr lang="zh-CN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1 Byte = 8 bit</a:t>
            </a:r>
            <a:r>
              <a:rPr lang="zh-CN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zh-CN" sz="1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800" b="1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（</a:t>
            </a:r>
            <a:r>
              <a:rPr lang="en-US" altLang="zh-CN" sz="1800" b="1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1</a:t>
            </a:r>
            <a:r>
              <a:rPr lang="zh-CN" altLang="en-US" sz="1800" b="1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）</a:t>
            </a:r>
            <a:r>
              <a:rPr lang="zh-CN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求比特信号从产生时刻起，到被解码为模拟语音信号的一部分，共经历了哪些延时？</a:t>
            </a: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800" kern="0" dirty="0">
              <a:solidFill>
                <a:srgbClr val="000000"/>
              </a:solidFill>
              <a:latin typeface="+mn-ea"/>
              <a:cs typeface="Times" panose="02020603050405020304" pitchFamily="18" charset="0"/>
            </a:endParaRPr>
          </a:p>
          <a:p>
            <a:pPr marL="0" indent="0">
              <a:buNone/>
            </a:pPr>
            <a:endParaRPr lang="en-US" altLang="zh-CN" sz="1800" kern="0" dirty="0">
              <a:solidFill>
                <a:srgbClr val="000000"/>
              </a:solidFill>
              <a:latin typeface="+mn-ea"/>
              <a:cs typeface="Times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    </a:t>
            </a:r>
            <a:endParaRPr lang="en-US" altLang="zh-CN" sz="1800" kern="0" dirty="0">
              <a:solidFill>
                <a:srgbClr val="000000"/>
              </a:solidFill>
              <a:latin typeface="+mn-ea"/>
              <a:cs typeface="Times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   </a:t>
            </a:r>
            <a:endParaRPr lang="en-US" altLang="zh-CN" sz="1800" kern="0" dirty="0">
              <a:solidFill>
                <a:srgbClr val="000000"/>
              </a:solidFill>
              <a:latin typeface="+mn-ea"/>
              <a:cs typeface="Times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b="1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    </a:t>
            </a:r>
            <a:r>
              <a:rPr lang="zh-CN" altLang="en-US" sz="1800" b="1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（</a:t>
            </a:r>
            <a:r>
              <a:rPr lang="en-US" altLang="zh-CN" sz="1800" b="1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2</a:t>
            </a:r>
            <a:r>
              <a:rPr lang="zh-CN" altLang="en-US" sz="1800" b="1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）</a:t>
            </a:r>
            <a:r>
              <a:rPr lang="zh-CN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每一比特信号经历的总延时是多少时间？</a:t>
            </a:r>
            <a:endParaRPr lang="en-US" altLang="zh-CN" sz="1800" b="1" kern="0" dirty="0">
              <a:solidFill>
                <a:srgbClr val="000000"/>
              </a:solidFill>
              <a:latin typeface="+mn-ea"/>
              <a:cs typeface="Times" panose="02020603050405020304" pitchFamily="18" charset="0"/>
            </a:endParaRPr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601ED1E-2731-43EA-B0E0-255427DD945C}"/>
              </a:ext>
            </a:extLst>
          </p:cNvPr>
          <p:cNvSpPr/>
          <p:nvPr/>
        </p:nvSpPr>
        <p:spPr>
          <a:xfrm>
            <a:off x="1672205" y="2942652"/>
            <a:ext cx="86714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对一个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56 bytes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的分组，考虑中间某比特，则其经历的延时包括：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在分组阶段，等待分组后续比特的时间；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在传输阶段：等待位于其前面面比特传输的时间，在链路上传播的时延，等待分组后续比特到达时间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解码等待时间：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等待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前续比特解码的时间；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2A402C2-F3DE-4BB0-B92F-6AB105DDEDF8}"/>
              </a:ext>
            </a:extLst>
          </p:cNvPr>
          <p:cNvSpPr/>
          <p:nvPr/>
        </p:nvSpPr>
        <p:spPr>
          <a:xfrm>
            <a:off x="1610686" y="4866717"/>
            <a:ext cx="9890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可以证明，分组中，每一比特经历的总时延是相同的，但不同位置比特经历的各阶段的时延是与位置相关的。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9979BB3-A5CA-43DC-BF03-8E5FCD2C7E47}"/>
                  </a:ext>
                </a:extLst>
              </p:cNvPr>
              <p:cNvSpPr/>
              <p:nvPr/>
            </p:nvSpPr>
            <p:spPr>
              <a:xfrm>
                <a:off x="3018341" y="5779158"/>
                <a:ext cx="6138540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56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×8−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64×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56×8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2×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+10×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64×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=17.224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9979BB3-A5CA-43DC-BF03-8E5FCD2C7E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341" y="5779158"/>
                <a:ext cx="6138540" cy="6183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189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C4F77-620B-4FBE-ACB4-8A16317DE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/>
              <a:t>第二章 应用层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65C82F-55FF-43B9-8A35-9A010F7A6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017568"/>
                <a:ext cx="10515599" cy="554681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第三周作业第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题</a:t>
                </a:r>
                <a:endParaRPr lang="en-US" altLang="zh-CN" dirty="0"/>
              </a:p>
              <a:p>
                <a:r>
                  <a:rPr lang="en-US" altLang="zh-CN" sz="1800" b="1" kern="0" dirty="0">
                    <a:solidFill>
                      <a:srgbClr val="000000"/>
                    </a:solidFill>
                    <a:latin typeface="+mn-ea"/>
                    <a:ea typeface="宋体" panose="02010600030101010101" pitchFamily="2" charset="-122"/>
                    <a:cs typeface="Times" panose="02020603050405020304" pitchFamily="18" charset="0"/>
                  </a:rPr>
                  <a:t>1.</a:t>
                </a:r>
                <a:r>
                  <a:rPr lang="zh-CN" altLang="en-US" sz="1800" b="1" kern="0" dirty="0">
                    <a:solidFill>
                      <a:srgbClr val="000000"/>
                    </a:solidFill>
                    <a:latin typeface="+mn-ea"/>
                    <a:ea typeface="宋体" panose="02010600030101010101" pitchFamily="2" charset="-122"/>
                    <a:cs typeface="Times" panose="02020603050405020304" pitchFamily="18" charset="0"/>
                  </a:rPr>
                  <a:t>  </a:t>
                </a:r>
                <a:r>
                  <a:rPr lang="zh-CN" altLang="en-US" sz="1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𝑹𝑻𝑻</m:t>
                        </m:r>
                      </m:e>
                      <m:sub>
                        <m:r>
                          <a:rPr lang="en-US" altLang="zh-CN" sz="18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=200ms</a:t>
                </a:r>
                <a:r>
                  <a:rPr lang="zh-CN" altLang="en-US" sz="1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表示本地主机和</a:t>
                </a:r>
                <a:r>
                  <a:rPr lang="en-US" altLang="zh-CN" sz="1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web</a:t>
                </a:r>
                <a:r>
                  <a:rPr lang="zh-CN" altLang="en-US" sz="1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服务器之间的</a:t>
                </a:r>
                <a:r>
                  <a:rPr lang="en-US" altLang="zh-CN" sz="1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RTT</a:t>
                </a:r>
                <a:r>
                  <a:rPr lang="zh-CN" altLang="en-US" sz="1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值。假设网络状态稳定不变，本地主机希望从该服务器上请求一个</a:t>
                </a:r>
                <a:r>
                  <a:rPr lang="en-US" altLang="zh-CN" sz="1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HTML</a:t>
                </a:r>
                <a:r>
                  <a:rPr lang="zh-CN" altLang="en-US" sz="1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文件，同时该文件引用了</a:t>
                </a:r>
                <a:r>
                  <a:rPr lang="en-US" altLang="zh-CN" sz="1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10</a:t>
                </a:r>
                <a:r>
                  <a:rPr lang="zh-CN" altLang="en-US" sz="1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个非常小的对象，忽略发送时间，在下列情况下需要多长时间？</a:t>
                </a:r>
                <a:endPara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（</a:t>
                </a:r>
                <a:r>
                  <a:rPr lang="en-US" altLang="zh-CN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1</a:t>
                </a:r>
                <a:r>
                  <a:rPr lang="zh-CN" altLang="en-US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）没有并行</a:t>
                </a:r>
                <a:r>
                  <a:rPr lang="en-US" altLang="zh-CN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TCP</a:t>
                </a:r>
                <a:r>
                  <a:rPr lang="zh-CN" altLang="en-US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连接的非持续</a:t>
                </a:r>
                <a:r>
                  <a:rPr lang="en-US" altLang="zh-CN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HTTP</a:t>
                </a:r>
                <a:r>
                  <a:rPr lang="zh-CN" altLang="en-US" sz="1800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。                                                </a:t>
                </a:r>
                <a:r>
                  <a:rPr lang="zh-CN" altLang="en-US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（</a:t>
                </a:r>
                <a:r>
                  <a:rPr lang="en-US" altLang="zh-CN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3</a:t>
                </a:r>
                <a:r>
                  <a:rPr lang="zh-CN" altLang="en-US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）不具有流水线的持续</a:t>
                </a:r>
                <a:r>
                  <a:rPr lang="en-US" altLang="zh-CN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HTTP</a:t>
                </a:r>
                <a:r>
                  <a:rPr lang="zh-CN" altLang="en-US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。</a:t>
                </a:r>
                <a:endParaRPr lang="en-US" altLang="zh-CN" sz="1800" b="1" kern="0" dirty="0">
                  <a:solidFill>
                    <a:srgbClr val="000000"/>
                  </a:solidFill>
                  <a:latin typeface="+mn-ea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800" kern="0" dirty="0">
                  <a:solidFill>
                    <a:srgbClr val="000000"/>
                  </a:solidFill>
                  <a:latin typeface="+mn-ea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800" kern="0" dirty="0">
                  <a:solidFill>
                    <a:srgbClr val="000000"/>
                  </a:solidFill>
                  <a:latin typeface="+mn-ea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800" kern="0" dirty="0">
                  <a:solidFill>
                    <a:srgbClr val="000000"/>
                  </a:solidFill>
                  <a:latin typeface="+mn-ea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（</a:t>
                </a:r>
                <a:r>
                  <a:rPr lang="en-US" altLang="zh-CN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2</a:t>
                </a:r>
                <a:r>
                  <a:rPr lang="zh-CN" altLang="en-US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）配置有</a:t>
                </a:r>
                <a:r>
                  <a:rPr lang="en-US" altLang="zh-CN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5</a:t>
                </a:r>
                <a:r>
                  <a:rPr lang="zh-CN" altLang="en-US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个并行连接的非持续</a:t>
                </a:r>
                <a:r>
                  <a:rPr lang="en-US" altLang="zh-CN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HTTP</a:t>
                </a:r>
                <a:r>
                  <a:rPr lang="zh-CN" altLang="en-US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。                                         </a:t>
                </a:r>
                <a:endParaRPr lang="en-US" altLang="zh-CN" sz="1800" b="1" kern="0" dirty="0">
                  <a:solidFill>
                    <a:srgbClr val="000000"/>
                  </a:solidFill>
                  <a:latin typeface="+mn-ea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800" kern="0" dirty="0">
                  <a:solidFill>
                    <a:srgbClr val="000000"/>
                  </a:solidFill>
                  <a:latin typeface="+mn-ea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                                                                                                                   </a:t>
                </a:r>
                <a:r>
                  <a:rPr lang="zh-CN" altLang="en-US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（</a:t>
                </a:r>
                <a:r>
                  <a:rPr lang="en-US" altLang="zh-CN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4</a:t>
                </a:r>
                <a:r>
                  <a:rPr lang="zh-CN" altLang="en-US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）具有流水线的持续</a:t>
                </a:r>
                <a:r>
                  <a:rPr lang="en-US" altLang="zh-CN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HTTP</a:t>
                </a:r>
                <a:r>
                  <a:rPr lang="zh-CN" altLang="en-US" sz="1800" b="1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。</a:t>
                </a:r>
                <a:endParaRPr lang="en-US" altLang="zh-CN" sz="1800" b="1" kern="0" dirty="0">
                  <a:solidFill>
                    <a:srgbClr val="000000"/>
                  </a:solidFill>
                  <a:latin typeface="+mn-ea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800" kern="0" dirty="0">
                  <a:solidFill>
                    <a:srgbClr val="000000"/>
                  </a:solidFill>
                  <a:latin typeface="+mn-ea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zh-CN" sz="1800" kern="0" dirty="0">
                  <a:solidFill>
                    <a:srgbClr val="000000"/>
                  </a:solidFill>
                  <a:latin typeface="+mn-ea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65C82F-55FF-43B9-8A35-9A010F7A6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017568"/>
                <a:ext cx="10515599" cy="5546817"/>
              </a:xfrm>
              <a:blipFill>
                <a:blip r:embed="rId3"/>
                <a:stretch>
                  <a:fillRect l="-986" t="-16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C86364A2-1C22-4F2C-8124-E51CACF52C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061"/>
          <a:stretch/>
        </p:blipFill>
        <p:spPr>
          <a:xfrm>
            <a:off x="-197953" y="2759245"/>
            <a:ext cx="6045080" cy="89909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6BE84A4-3385-46DD-91C5-925D7D8DA43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4578"/>
          <a:stretch/>
        </p:blipFill>
        <p:spPr>
          <a:xfrm>
            <a:off x="838197" y="4341618"/>
            <a:ext cx="4463645" cy="205299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B16579A-BE2A-4CAB-A9C0-1860C91272C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13" r="10296"/>
          <a:stretch/>
        </p:blipFill>
        <p:spPr>
          <a:xfrm>
            <a:off x="6392411" y="2706385"/>
            <a:ext cx="5799589" cy="184411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5DF1A67-58A8-4648-B5DF-81D6567C82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7127" y="4903237"/>
            <a:ext cx="6229322" cy="187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48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C4F77-620B-4FBE-ACB4-8A16317DE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/>
              <a:t>第二章 应用层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5C82F-55FF-43B9-8A35-9A010F7A6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17568"/>
            <a:ext cx="10515599" cy="5546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第三周作业第</a:t>
            </a:r>
            <a:r>
              <a:rPr lang="en-US" altLang="zh-CN" dirty="0"/>
              <a:t>2</a:t>
            </a:r>
            <a:r>
              <a:rPr lang="zh-CN" altLang="en-US" dirty="0"/>
              <a:t>题</a:t>
            </a:r>
            <a:endParaRPr lang="en-US" altLang="zh-CN" dirty="0"/>
          </a:p>
          <a:p>
            <a:r>
              <a:rPr lang="en-US" altLang="zh-CN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2.</a:t>
            </a:r>
            <a:r>
              <a:rPr lang="zh-CN" altLang="en-US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 考虑下图所示网络状况。其中有一个机构的网络和因特网相连。假定对象的平均长度为</a:t>
            </a:r>
            <a:r>
              <a:rPr lang="en-US" altLang="zh-CN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850000 bit</a:t>
            </a:r>
            <a:r>
              <a:rPr lang="zh-CN" altLang="en-US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，从这个机构的浏览器到初始服务器的</a:t>
            </a:r>
            <a:r>
              <a:rPr lang="zh-CN" altLang="en-US" sz="1800" b="1" kern="0" dirty="0">
                <a:solidFill>
                  <a:srgbClr val="FF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平均请求率是每秒</a:t>
            </a:r>
            <a:r>
              <a:rPr lang="en-US" altLang="zh-CN" sz="1800" b="1" kern="0" dirty="0">
                <a:solidFill>
                  <a:srgbClr val="FF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16</a:t>
            </a:r>
            <a:r>
              <a:rPr lang="zh-CN" altLang="en-US" sz="1800" b="1" kern="0" dirty="0">
                <a:solidFill>
                  <a:srgbClr val="FF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个请求</a:t>
            </a:r>
            <a:r>
              <a:rPr lang="zh-CN" altLang="en-US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。还假定从接入链路的因特网一侧的路由器转发一个</a:t>
            </a:r>
            <a:r>
              <a:rPr lang="en-US" altLang="zh-CN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HTTP</a:t>
            </a:r>
            <a:r>
              <a:rPr lang="zh-CN" altLang="en-US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请求开始，</a:t>
            </a:r>
            <a:r>
              <a:rPr lang="zh-CN" altLang="en-US" sz="1800" b="1" kern="0" dirty="0">
                <a:solidFill>
                  <a:srgbClr val="FF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到接收到其响应的平均时间是</a:t>
            </a:r>
            <a:r>
              <a:rPr lang="en-US" altLang="zh-CN" sz="1800" b="1" kern="0" dirty="0">
                <a:solidFill>
                  <a:srgbClr val="FF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3</a:t>
            </a:r>
            <a:r>
              <a:rPr lang="zh-CN" altLang="en-US" sz="1800" b="1" kern="0" dirty="0">
                <a:solidFill>
                  <a:srgbClr val="FF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秒</a:t>
            </a:r>
            <a:r>
              <a:rPr lang="zh-CN" altLang="en-US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。将总的平均响应时间建模为平均接入时延（即从因特网路由器到机构路由器的时延）和平均因特网时延之和。对于平均接入时延，使用</a:t>
            </a:r>
            <a:r>
              <a:rPr lang="en-US" altLang="zh-CN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Δ/(1-Δβ)</a:t>
            </a:r>
            <a:r>
              <a:rPr lang="zh-CN" altLang="en-US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，式中</a:t>
            </a:r>
            <a:r>
              <a:rPr lang="en-US" altLang="zh-CN" sz="1800" b="1" kern="0" dirty="0">
                <a:solidFill>
                  <a:srgbClr val="FF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Δ</a:t>
            </a:r>
            <a:r>
              <a:rPr lang="zh-CN" altLang="en-US" sz="1800" b="1" kern="0" dirty="0">
                <a:solidFill>
                  <a:srgbClr val="FF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是跨越接入链路发送一个对象的平均时间，</a:t>
            </a:r>
            <a:r>
              <a:rPr lang="en-US" altLang="zh-CN" sz="1800" b="1" kern="0" dirty="0">
                <a:solidFill>
                  <a:srgbClr val="FF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β</a:t>
            </a:r>
            <a:r>
              <a:rPr lang="zh-CN" altLang="en-US" sz="1800" b="1" kern="0" dirty="0">
                <a:solidFill>
                  <a:srgbClr val="FF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是对象对该接入链路的平均到达率</a:t>
            </a:r>
            <a:r>
              <a:rPr lang="zh-CN" altLang="en-US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。</a:t>
            </a:r>
            <a:endParaRPr lang="en-US" altLang="zh-CN" sz="1800" b="1" kern="0" dirty="0">
              <a:solidFill>
                <a:srgbClr val="000000"/>
              </a:solidFill>
              <a:latin typeface="+mn-ea"/>
              <a:ea typeface="宋体" panose="02010600030101010101" pitchFamily="2" charset="-122"/>
              <a:cs typeface="Times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700" b="1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（</a:t>
            </a:r>
            <a:r>
              <a:rPr lang="en-US" altLang="zh-CN" sz="1700" b="1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1</a:t>
            </a:r>
            <a:r>
              <a:rPr lang="zh-CN" altLang="en-US" sz="1700" b="1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）求出总的平均响应时间。</a:t>
            </a:r>
            <a:endParaRPr lang="en-US" altLang="zh-CN" sz="1700" b="1" kern="0" dirty="0">
              <a:solidFill>
                <a:srgbClr val="000000"/>
              </a:solidFill>
              <a:latin typeface="+mn-ea"/>
              <a:cs typeface="Times" panose="02020603050405020304" pitchFamily="18" charset="0"/>
            </a:endParaRPr>
          </a:p>
          <a:p>
            <a:endParaRPr lang="en-US" altLang="zh-CN" sz="1800" b="1" kern="0" dirty="0">
              <a:solidFill>
                <a:srgbClr val="000000"/>
              </a:solidFill>
              <a:latin typeface="+mn-ea"/>
              <a:ea typeface="宋体" panose="02010600030101010101" pitchFamily="2" charset="-122"/>
              <a:cs typeface="Times" panose="02020603050405020304" pitchFamily="18" charset="0"/>
            </a:endParaRPr>
          </a:p>
          <a:p>
            <a:endParaRPr lang="en-US" altLang="zh-CN" sz="1800" b="1" kern="0" dirty="0">
              <a:solidFill>
                <a:srgbClr val="000000"/>
              </a:solidFill>
              <a:latin typeface="+mn-ea"/>
              <a:ea typeface="宋体" panose="02010600030101010101" pitchFamily="2" charset="-122"/>
              <a:cs typeface="Times" panose="02020603050405020304" pitchFamily="18" charset="0"/>
            </a:endParaRPr>
          </a:p>
          <a:p>
            <a:pPr marL="0" indent="0">
              <a:buNone/>
            </a:pPr>
            <a:endParaRPr lang="en-US" altLang="zh-CN" sz="1800" b="1" kern="0" dirty="0">
              <a:solidFill>
                <a:srgbClr val="000000"/>
              </a:solidFill>
              <a:latin typeface="+mn-ea"/>
              <a:ea typeface="宋体" panose="02010600030101010101" pitchFamily="2" charset="-122"/>
              <a:cs typeface="Times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700" b="1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（</a:t>
            </a:r>
            <a:r>
              <a:rPr lang="en-US" altLang="zh-CN" sz="1700" b="1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2</a:t>
            </a:r>
            <a:r>
              <a:rPr lang="zh-CN" altLang="en-US" sz="1700" b="1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）现在假定这个机构的</a:t>
            </a:r>
            <a:r>
              <a:rPr lang="en-US" altLang="zh-CN" sz="1700" b="1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LAN</a:t>
            </a:r>
            <a:r>
              <a:rPr lang="zh-CN" altLang="en-US" sz="1700" b="1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中安装了一个缓存器。假定命中率为</a:t>
            </a:r>
            <a:r>
              <a:rPr lang="en-US" altLang="zh-CN" sz="1700" b="1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0.4</a:t>
            </a:r>
            <a:r>
              <a:rPr lang="zh-CN" altLang="en-US" sz="1700" b="1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，</a:t>
            </a:r>
            <a:endParaRPr lang="en-US" altLang="zh-CN" sz="1700" b="1" kern="0" dirty="0">
              <a:solidFill>
                <a:srgbClr val="000000"/>
              </a:solidFill>
              <a:latin typeface="+mn-ea"/>
              <a:cs typeface="Times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700" b="1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求出总的响应时间。</a:t>
            </a:r>
            <a:endParaRPr lang="en-US" altLang="zh-CN" sz="1700" b="1" kern="0" dirty="0">
              <a:solidFill>
                <a:srgbClr val="000000"/>
              </a:solidFill>
              <a:latin typeface="+mn-ea"/>
              <a:cs typeface="Times" panose="02020603050405020304" pitchFamily="18" charset="0"/>
            </a:endParaRPr>
          </a:p>
          <a:p>
            <a:pPr marL="0" indent="0">
              <a:buNone/>
            </a:pPr>
            <a:endParaRPr lang="zh-CN" altLang="zh-CN" sz="1800" kern="0" dirty="0">
              <a:solidFill>
                <a:srgbClr val="000000"/>
              </a:solidFill>
              <a:latin typeface="+mn-ea"/>
              <a:cs typeface="Times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5DDA91-2FF0-4661-BE01-4A1B979FFD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70" r="23584"/>
          <a:stretch/>
        </p:blipFill>
        <p:spPr>
          <a:xfrm>
            <a:off x="1154745" y="3349754"/>
            <a:ext cx="3545797" cy="136647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5358945-9A77-4ABF-841F-FB2F471BF6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961" b="11191"/>
          <a:stretch/>
        </p:blipFill>
        <p:spPr>
          <a:xfrm>
            <a:off x="2626405" y="4966099"/>
            <a:ext cx="5312636" cy="189190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B7B571B-98E4-46B2-A6C2-94D7EC863F59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43" y="3013421"/>
            <a:ext cx="3354687" cy="35509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6350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C4F77-620B-4FBE-ACB4-8A16317DE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/>
              <a:t>第二章 应用层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5C82F-55FF-43B9-8A35-9A010F7A6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17568"/>
            <a:ext cx="10515599" cy="5546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第三周作业第</a:t>
            </a:r>
            <a:r>
              <a:rPr lang="en-US" altLang="zh-CN" dirty="0"/>
              <a:t>3</a:t>
            </a:r>
            <a:r>
              <a:rPr lang="zh-CN" altLang="en-US" dirty="0"/>
              <a:t>题</a:t>
            </a:r>
            <a:endParaRPr lang="en-US" altLang="zh-CN" dirty="0"/>
          </a:p>
          <a:p>
            <a:r>
              <a:rPr lang="en-US" altLang="zh-CN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3.</a:t>
            </a:r>
            <a:r>
              <a:rPr lang="zh-CN" altLang="en-US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 考虑一条</a:t>
            </a:r>
            <a:r>
              <a:rPr lang="en-US" altLang="zh-CN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10</a:t>
            </a:r>
            <a:r>
              <a:rPr lang="zh-CN" altLang="en-US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米的短链路，某发送方经过它能够以</a:t>
            </a:r>
            <a:r>
              <a:rPr lang="en-US" altLang="zh-CN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150bps</a:t>
            </a:r>
            <a:r>
              <a:rPr lang="zh-CN" altLang="en-US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速率双向传输。假定包含数据的分组是</a:t>
            </a:r>
            <a:r>
              <a:rPr lang="en-US" altLang="zh-CN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100000 bit</a:t>
            </a:r>
            <a:r>
              <a:rPr lang="zh-CN" altLang="en-US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长，仅包含控制（如</a:t>
            </a:r>
            <a:r>
              <a:rPr lang="en-US" altLang="zh-CN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ACK</a:t>
            </a:r>
            <a:r>
              <a:rPr lang="zh-CN" altLang="en-US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或握手）的分组是</a:t>
            </a:r>
            <a:r>
              <a:rPr lang="en-US" altLang="zh-CN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200 bit</a:t>
            </a:r>
            <a:r>
              <a:rPr lang="zh-CN" altLang="en-US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长。假定</a:t>
            </a:r>
            <a:r>
              <a:rPr lang="en-US" altLang="zh-CN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N</a:t>
            </a:r>
            <a:r>
              <a:rPr lang="zh-CN" altLang="en-US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个并行连接每个都获得</a:t>
            </a:r>
            <a:r>
              <a:rPr lang="en-US" altLang="zh-CN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1/N</a:t>
            </a:r>
            <a:r>
              <a:rPr lang="zh-CN" altLang="en-US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的链路带宽。现考虑</a:t>
            </a:r>
            <a:r>
              <a:rPr lang="en-US" altLang="zh-CN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HTTP</a:t>
            </a:r>
            <a:r>
              <a:rPr lang="zh-CN" altLang="en-US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协议，并且假定每个下载对象是</a:t>
            </a:r>
            <a:r>
              <a:rPr lang="en-US" altLang="zh-CN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100 kb</a:t>
            </a:r>
            <a:r>
              <a:rPr lang="zh-CN" altLang="en-US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长，这些初始下载对象包含</a:t>
            </a:r>
            <a:r>
              <a:rPr lang="en-US" altLang="zh-CN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10</a:t>
            </a:r>
            <a:r>
              <a:rPr lang="zh-CN" altLang="en-US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个来自相同发送方的引用对象。在这种情况下，经非持续</a:t>
            </a:r>
            <a:r>
              <a:rPr lang="en-US" altLang="zh-CN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HTTP</a:t>
            </a:r>
            <a:r>
              <a:rPr lang="zh-CN" altLang="en-US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的并行实例的并行下载有意义吗？现在考虑持续</a:t>
            </a:r>
            <a:r>
              <a:rPr lang="en-US" altLang="zh-CN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HTTP</a:t>
            </a:r>
            <a:r>
              <a:rPr lang="zh-CN" altLang="en-US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。比非持续的情况有很大增益吗？评价并解释你的答案。</a:t>
            </a:r>
            <a:endParaRPr lang="en-US" altLang="zh-CN" sz="1700" b="1" kern="0" dirty="0">
              <a:solidFill>
                <a:srgbClr val="000000"/>
              </a:solidFill>
              <a:latin typeface="+mn-ea"/>
              <a:cs typeface="Times" panose="02020603050405020304" pitchFamily="18" charset="0"/>
            </a:endParaRPr>
          </a:p>
          <a:p>
            <a:endParaRPr lang="en-US" altLang="zh-CN" sz="1800" b="1" kern="0" dirty="0">
              <a:solidFill>
                <a:srgbClr val="000000"/>
              </a:solidFill>
              <a:latin typeface="+mn-ea"/>
              <a:ea typeface="宋体" panose="02010600030101010101" pitchFamily="2" charset="-122"/>
              <a:cs typeface="Times" panose="02020603050405020304" pitchFamily="18" charset="0"/>
            </a:endParaRPr>
          </a:p>
          <a:p>
            <a:endParaRPr lang="en-US" altLang="zh-CN" sz="1800" b="1" kern="0" dirty="0">
              <a:solidFill>
                <a:srgbClr val="000000"/>
              </a:solidFill>
              <a:latin typeface="+mn-ea"/>
              <a:ea typeface="宋体" panose="02010600030101010101" pitchFamily="2" charset="-122"/>
              <a:cs typeface="Times" panose="02020603050405020304" pitchFamily="18" charset="0"/>
            </a:endParaRPr>
          </a:p>
          <a:p>
            <a:pPr marL="0" indent="0">
              <a:buNone/>
            </a:pPr>
            <a:endParaRPr lang="en-US" altLang="zh-CN" sz="1800" b="1" kern="0" dirty="0">
              <a:solidFill>
                <a:srgbClr val="000000"/>
              </a:solidFill>
              <a:latin typeface="+mn-ea"/>
              <a:ea typeface="宋体" panose="02010600030101010101" pitchFamily="2" charset="-122"/>
              <a:cs typeface="Times" panose="02020603050405020304" pitchFamily="18" charset="0"/>
            </a:endParaRPr>
          </a:p>
          <a:p>
            <a:pPr marL="0" indent="0">
              <a:buNone/>
            </a:pPr>
            <a:endParaRPr lang="zh-CN" altLang="zh-CN" sz="1800" kern="0" dirty="0">
              <a:solidFill>
                <a:srgbClr val="000000"/>
              </a:solidFill>
              <a:latin typeface="+mn-ea"/>
              <a:cs typeface="Times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D26CD7-0A45-425D-9C72-3348C7119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702" y="2838691"/>
            <a:ext cx="5746888" cy="388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99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C4F77-620B-4FBE-ACB4-8A16317DE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/>
              <a:t>第三章 运输层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5C82F-55FF-43B9-8A35-9A010F7A6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17568"/>
            <a:ext cx="10515599" cy="5546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第五周作业第</a:t>
            </a:r>
            <a:r>
              <a:rPr lang="en-US" altLang="zh-CN" dirty="0"/>
              <a:t>3</a:t>
            </a:r>
            <a:r>
              <a:rPr lang="zh-CN" altLang="en-US" dirty="0"/>
              <a:t>题</a:t>
            </a:r>
            <a:endParaRPr lang="en-US" altLang="zh-CN" dirty="0"/>
          </a:p>
          <a:p>
            <a:r>
              <a:rPr lang="en-US" altLang="zh-CN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3.</a:t>
            </a:r>
            <a:r>
              <a:rPr lang="zh-CN" altLang="en-US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 </a:t>
            </a:r>
            <a:r>
              <a:rPr lang="en-US" altLang="zh-CN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UDP</a:t>
            </a:r>
            <a:r>
              <a:rPr lang="zh-CN" altLang="en-US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和</a:t>
            </a:r>
            <a:r>
              <a:rPr lang="en-US" altLang="zh-CN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TCP</a:t>
            </a:r>
            <a:r>
              <a:rPr lang="zh-CN" altLang="en-US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使用反码来计算它们的校验和，假设你有下面</a:t>
            </a:r>
            <a:r>
              <a:rPr lang="en-US" altLang="zh-CN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3</a:t>
            </a:r>
            <a:r>
              <a:rPr lang="zh-CN" altLang="en-US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个</a:t>
            </a:r>
            <a:r>
              <a:rPr lang="en-US" altLang="zh-CN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8</a:t>
            </a:r>
            <a:r>
              <a:rPr lang="zh-CN" altLang="en-US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比特的字节：</a:t>
            </a:r>
            <a:r>
              <a:rPr lang="en-US" altLang="zh-CN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01010011</a:t>
            </a:r>
            <a:r>
              <a:rPr lang="zh-CN" altLang="en-US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，</a:t>
            </a:r>
            <a:r>
              <a:rPr lang="en-US" altLang="zh-CN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01100110</a:t>
            </a:r>
            <a:r>
              <a:rPr lang="zh-CN" altLang="en-US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，</a:t>
            </a:r>
            <a:r>
              <a:rPr lang="en-US" altLang="zh-CN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01110100</a:t>
            </a:r>
            <a:r>
              <a:rPr lang="zh-CN" altLang="en-US" sz="1800" b="1" kern="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cs typeface="Times" panose="02020603050405020304" pitchFamily="18" charset="0"/>
              </a:rPr>
              <a:t>，</a:t>
            </a:r>
            <a:endParaRPr lang="en-US" altLang="zh-CN" sz="1800" b="1" kern="0" dirty="0">
              <a:solidFill>
                <a:srgbClr val="000000"/>
              </a:solidFill>
              <a:latin typeface="+mn-ea"/>
              <a:ea typeface="宋体" panose="02010600030101010101" pitchFamily="2" charset="-122"/>
              <a:cs typeface="Times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700" b="1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（</a:t>
            </a:r>
            <a:r>
              <a:rPr lang="en-US" altLang="zh-CN" sz="1700" b="1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1</a:t>
            </a:r>
            <a:r>
              <a:rPr lang="zh-CN" altLang="en-US" sz="1700" b="1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）这些</a:t>
            </a:r>
            <a:r>
              <a:rPr lang="en-US" altLang="zh-CN" sz="1700" b="1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8</a:t>
            </a:r>
            <a:r>
              <a:rPr lang="zh-CN" altLang="en-US" sz="1700" b="1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比特字节和的反码是多少？写出所有工作过程。</a:t>
            </a:r>
            <a:endParaRPr lang="en-US" altLang="zh-CN" sz="1700" b="1" kern="0" dirty="0">
              <a:solidFill>
                <a:srgbClr val="000000"/>
              </a:solidFill>
              <a:latin typeface="+mn-ea"/>
              <a:cs typeface="Times" panose="02020603050405020304" pitchFamily="18" charset="0"/>
            </a:endParaRPr>
          </a:p>
          <a:p>
            <a:endParaRPr lang="en-US" altLang="zh-CN" sz="1700" b="1" kern="0" dirty="0">
              <a:solidFill>
                <a:srgbClr val="000000"/>
              </a:solidFill>
              <a:latin typeface="+mn-ea"/>
              <a:cs typeface="Times" panose="02020603050405020304" pitchFamily="18" charset="0"/>
            </a:endParaRPr>
          </a:p>
          <a:p>
            <a:endParaRPr lang="en-US" altLang="zh-CN" sz="1700" b="1" kern="0" dirty="0">
              <a:solidFill>
                <a:srgbClr val="000000"/>
              </a:solidFill>
              <a:latin typeface="+mn-ea"/>
              <a:cs typeface="Times" panose="02020603050405020304" pitchFamily="18" charset="0"/>
            </a:endParaRPr>
          </a:p>
          <a:p>
            <a:pPr marL="0" indent="0">
              <a:buNone/>
            </a:pPr>
            <a:endParaRPr lang="en-US" altLang="zh-CN" sz="1700" b="1" kern="0" dirty="0">
              <a:solidFill>
                <a:srgbClr val="000000"/>
              </a:solidFill>
              <a:latin typeface="+mn-ea"/>
              <a:cs typeface="Times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700" b="1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（</a:t>
            </a:r>
            <a:r>
              <a:rPr lang="en-US" altLang="zh-CN" sz="1700" b="1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2</a:t>
            </a:r>
            <a:r>
              <a:rPr lang="zh-CN" altLang="en-US" sz="1700" b="1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）</a:t>
            </a:r>
            <a:r>
              <a:rPr lang="en-US" altLang="zh-CN" sz="1700" b="1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UDP</a:t>
            </a:r>
            <a:r>
              <a:rPr lang="zh-CN" altLang="en-US" sz="1700" b="1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为什么要用该和的反码，即为什么不直接使用该和呢？</a:t>
            </a:r>
            <a:endParaRPr lang="en-US" altLang="zh-CN" sz="1700" b="1" kern="0" dirty="0">
              <a:solidFill>
                <a:srgbClr val="000000"/>
              </a:solidFill>
              <a:latin typeface="+mn-ea"/>
              <a:cs typeface="Times" panose="02020603050405020304" pitchFamily="18" charset="0"/>
            </a:endParaRPr>
          </a:p>
          <a:p>
            <a:pPr marL="0" indent="0">
              <a:buNone/>
            </a:pPr>
            <a:endParaRPr lang="en-US" altLang="zh-CN" sz="1700" b="1" kern="0" dirty="0">
              <a:solidFill>
                <a:srgbClr val="000000"/>
              </a:solidFill>
              <a:latin typeface="+mn-ea"/>
              <a:ea typeface="宋体" panose="02010600030101010101" pitchFamily="2" charset="-122"/>
              <a:cs typeface="Times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700" b="1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（</a:t>
            </a:r>
            <a:r>
              <a:rPr lang="en-US" altLang="zh-CN" sz="1700" b="1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3</a:t>
            </a:r>
            <a:r>
              <a:rPr lang="zh-CN" altLang="en-US" sz="1700" b="1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）如果使用该反码方案，接收方如何检测出差错？</a:t>
            </a:r>
            <a:endParaRPr lang="en-US" altLang="zh-CN" sz="1700" b="1" kern="0" dirty="0">
              <a:solidFill>
                <a:srgbClr val="000000"/>
              </a:solidFill>
              <a:latin typeface="+mn-ea"/>
              <a:cs typeface="Times" panose="02020603050405020304" pitchFamily="18" charset="0"/>
            </a:endParaRPr>
          </a:p>
          <a:p>
            <a:pPr marL="0" indent="0">
              <a:buNone/>
            </a:pPr>
            <a:endParaRPr lang="en-US" altLang="zh-CN" sz="1700" b="1" kern="0" dirty="0">
              <a:solidFill>
                <a:srgbClr val="000000"/>
              </a:solidFill>
              <a:latin typeface="+mn-ea"/>
              <a:cs typeface="Times" panose="02020603050405020304" pitchFamily="18" charset="0"/>
            </a:endParaRPr>
          </a:p>
          <a:p>
            <a:pPr marL="38100" indent="0" algn="just">
              <a:buNone/>
            </a:pPr>
            <a:r>
              <a:rPr lang="zh-CN" altLang="en-US" sz="1700" b="1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（</a:t>
            </a:r>
            <a:r>
              <a:rPr lang="en-US" altLang="zh-CN" sz="1700" b="1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4</a:t>
            </a:r>
            <a:r>
              <a:rPr lang="zh-CN" altLang="en-US" sz="1700" b="1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）</a:t>
            </a:r>
            <a:r>
              <a:rPr lang="en-US" altLang="zh-CN" sz="1700" b="1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1</a:t>
            </a:r>
            <a:r>
              <a:rPr lang="zh-CN" altLang="en-US" sz="1700" b="1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比特差错将可能检测不出来吗？</a:t>
            </a:r>
            <a:r>
              <a:rPr lang="en-US" altLang="zh-CN" sz="1700" b="1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 2</a:t>
            </a:r>
            <a:r>
              <a:rPr lang="zh-CN" altLang="en-US" sz="1700" b="1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比特差错呢？</a:t>
            </a:r>
            <a:endParaRPr lang="en-US" altLang="zh-CN" sz="1700" b="1" kern="0" dirty="0">
              <a:solidFill>
                <a:srgbClr val="000000"/>
              </a:solidFill>
              <a:latin typeface="+mn-ea"/>
              <a:cs typeface="Times" panose="02020603050405020304" pitchFamily="18" charset="0"/>
            </a:endParaRPr>
          </a:p>
          <a:p>
            <a:pPr marL="38100" indent="0" algn="just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                                          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不会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比特可能检测不出。</a:t>
            </a:r>
            <a:endParaRPr lang="zh-CN" altLang="zh-CN" sz="1800" kern="0" dirty="0">
              <a:solidFill>
                <a:srgbClr val="000000"/>
              </a:solidFill>
              <a:latin typeface="+mn-ea"/>
              <a:cs typeface="Times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D32639-0180-49D2-9243-B18CAF2B3226}"/>
              </a:ext>
            </a:extLst>
          </p:cNvPr>
          <p:cNvSpPr/>
          <p:nvPr/>
        </p:nvSpPr>
        <p:spPr>
          <a:xfrm>
            <a:off x="3041315" y="4635911"/>
            <a:ext cx="6109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algn="just"/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将校验和与反码相加，如果为全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，则无错，否则出错。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5BDB50D-5E34-4935-9F8C-D8AA2536B1EE}"/>
              </a:ext>
            </a:extLst>
          </p:cNvPr>
          <p:cNvSpPr/>
          <p:nvPr/>
        </p:nvSpPr>
        <p:spPr>
          <a:xfrm>
            <a:off x="3820374" y="3909672"/>
            <a:ext cx="4551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algn="just"/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使用反码与和相加后得到全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1,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方便判断。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0AB3093-DCF6-4E67-9CF8-E04C07A090BC}"/>
              </a:ext>
            </a:extLst>
          </p:cNvPr>
          <p:cNvSpPr/>
          <p:nvPr/>
        </p:nvSpPr>
        <p:spPr>
          <a:xfrm>
            <a:off x="3190613" y="238057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700" algn="just"/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先求和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 algn="just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01010011+01100110+01100110=1 0010 1101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 algn="just"/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使用反卷得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0010 1101 +1 =0010 1110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 algn="just"/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求反码得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1101 0001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9032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2820</TotalTime>
  <Words>1897</Words>
  <Application>Microsoft Office PowerPoint</Application>
  <PresentationFormat>宽屏</PresentationFormat>
  <Paragraphs>140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等线</vt:lpstr>
      <vt:lpstr>等线 Light</vt:lpstr>
      <vt:lpstr>宋体</vt:lpstr>
      <vt:lpstr>Arial</vt:lpstr>
      <vt:lpstr>Calibri</vt:lpstr>
      <vt:lpstr>Cambria Math</vt:lpstr>
      <vt:lpstr>Times</vt:lpstr>
      <vt:lpstr>Times New Roman</vt:lpstr>
      <vt:lpstr>Office 主题​​</vt:lpstr>
      <vt:lpstr>2021计网作业回顾 (第1-7周)</vt:lpstr>
      <vt:lpstr>第一章 计算机网络和因特网</vt:lpstr>
      <vt:lpstr>第一章 计算机网络和因特网</vt:lpstr>
      <vt:lpstr>第一章 计算机网络和因特网</vt:lpstr>
      <vt:lpstr>第一章 计算机网络和因特网</vt:lpstr>
      <vt:lpstr>第二章 应用层</vt:lpstr>
      <vt:lpstr>第二章 应用层</vt:lpstr>
      <vt:lpstr>第二章 应用层</vt:lpstr>
      <vt:lpstr>第三章 运输层</vt:lpstr>
      <vt:lpstr>第三章 运输层</vt:lpstr>
      <vt:lpstr>第三章 运输层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计网作业第8-14周</dc:title>
  <dc:creator>Han Shaocong</dc:creator>
  <cp:lastModifiedBy>Guo Wei</cp:lastModifiedBy>
  <cp:revision>49</cp:revision>
  <dcterms:created xsi:type="dcterms:W3CDTF">2021-12-13T07:53:42Z</dcterms:created>
  <dcterms:modified xsi:type="dcterms:W3CDTF">2021-12-20T05:56:16Z</dcterms:modified>
</cp:coreProperties>
</file>