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CFED-4A73-461B-B73F-BC7E5F8D2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7CF5DC-790A-432D-8E8F-2D234C031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4A392-A536-43DF-BFAE-98D1550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B440-3180-4EA4-AEDD-5CF2205A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E3249-997D-4C64-813F-D4D40F5C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5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6CF2-6BCB-4B5C-A0C9-7155BB76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60137-5C43-4E5B-914B-FC4FEF7E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44603-9622-4755-AB81-4BCBA10B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02309-DA79-427D-859E-C89C6D00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ABEB8-FF3B-4231-AE7B-0AE4B8D9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03691-46D2-4C4F-8511-128219624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C14A08-F399-4C20-BD78-0C68C06B7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E1F6F-E068-4C8D-B9FB-47C7141B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EADE5-43D3-49B7-B93A-D97E0981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DB076-6408-4B68-8B16-FA748D39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B88D4-A29B-4665-B22D-51743463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2530C-FA5A-4E1E-A484-3A4072C4F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04C5E-87C5-4B81-AAA4-9EF1A0A2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63C4-255E-4885-9D09-E32FC7D7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92145-1632-4C8D-A2C5-EC3CF890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8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29CC8-D8C4-4A88-B924-EFB63180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9419E-02D2-4A7C-A385-065185C2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D8BAA-FD68-4EEB-8A43-5A8F9035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44293-0387-4501-BEEE-B1C40895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E096B-8521-4B7F-8DD4-65B0B9CD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3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FF1B9-1FE9-43FB-8AB2-C9DC0FA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E1F42-F44D-4076-A1F0-B5C0BD093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092AF-73CE-4FF0-BCF5-A85D8109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1D97ED-4068-4AA8-8496-F8BBF5F5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B5076-9F5A-4B31-BD85-DF82BAA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BBBC-2B28-47FF-8D6B-09A1732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2002C-53CB-4A7E-8B94-418A8D1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3EFDB-CAE3-4DD7-A9C0-1B0B5974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FE548-BDE4-4879-BE28-16927A86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6D112-E60A-4278-820B-C66F967C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8432BD-7B8E-4060-B14D-C992BC59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017FA5-6595-4F53-A3C1-9032DD04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882CE-810D-4919-B6CB-18394D8E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6B8B7-55E2-4494-AD5A-51ED017D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DC1F-35BA-4C6D-8A59-2A789856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8B9DB-84A6-4375-9859-EAB650E7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C58F09-66E3-4222-BE33-E1BB5C6B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A7AF3-6CA7-49D1-8873-CB64AF27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63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205E9E-615B-4E46-8E20-174572B5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836A83-DDCE-4AA6-877D-1095298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69D16-5608-41CC-8CA1-61651698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8F84-0A9E-4552-8C7B-9F76F6B4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C04A-C93B-4694-AEA0-B61EE5DD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D2868-962D-4BE9-B15A-666A8C56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DC794-5D5B-4A8A-8099-B744738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20C7D-42EE-44E8-9EEB-90C65D7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65765-48CE-483A-9E27-3C70704E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2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AB622-B895-4BE1-96F2-A6BC3A26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D175F-528C-4AFE-90DA-B15DA3271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EDD53C-D47C-4AC2-A909-60068CEA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42949-7002-4FC5-819F-BE35415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BCF08-336B-4E3B-B911-E3D3E9D6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66638-BA62-40C8-9A0D-8629728D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6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3F2E5E-59A9-4A44-A004-C326263A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820AE-E9A1-4736-A85F-1851D529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F2EF7-005F-4188-A156-EC0B711F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D400-121B-4F37-A915-F5244B5C94E4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48EFA-8A99-4531-BE87-10F9B8F3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77E6A-F10F-4261-B003-F512DD7D0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9072-DAD0-4104-8026-04509981C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4312-19E2-4AA5-8425-3EB51EA3B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计网作业回顾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8-14</a:t>
            </a:r>
            <a:r>
              <a:rPr lang="zh-CN" altLang="en-US" dirty="0"/>
              <a:t>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8B9CA-5E05-4D5F-97F3-A7241AE8D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12/20/2021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9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08CE5-1101-460F-A064-C2610619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 链路层  局部网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A646F-8589-41CB-972C-96C8A59E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第十二周作业第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0CC293-C29C-4A81-8369-D471E3F8C96C}"/>
              </a:ext>
            </a:extLst>
          </p:cNvPr>
          <p:cNvSpPr/>
          <p:nvPr/>
        </p:nvSpPr>
        <p:spPr>
          <a:xfrm>
            <a:off x="595293" y="2263858"/>
            <a:ext cx="609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在如图所示的网络中，假设交换机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s1-s4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转发表初始均为空，路由表已经建立：（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DHCP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服务器（支持单播），将主机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连接上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交换机，并发送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数据报至主机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，求此时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的转发表。</a:t>
            </a: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发送一个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数据报到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，求此时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的转发表。</a:t>
            </a: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发送一个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数据报到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，求此时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的转发表。</a:t>
            </a:r>
          </a:p>
          <a:p>
            <a:pPr marL="742950" lvl="1" indent="-285750" algn="just">
              <a:buFont typeface="+mj-lt"/>
              <a:buAutoNum type="alphaLcParenR"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发送一个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数据报到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，求此时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的转发表。</a:t>
            </a:r>
            <a:endParaRPr lang="zh-CN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BAE57E-4FD5-414B-8352-F8715DB66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2268" y="1690688"/>
            <a:ext cx="5274310" cy="29870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7839D8F-3C52-42AD-B1D8-99ADAD4B2236}"/>
              </a:ext>
            </a:extLst>
          </p:cNvPr>
          <p:cNvSpPr/>
          <p:nvPr/>
        </p:nvSpPr>
        <p:spPr>
          <a:xfrm>
            <a:off x="7372350" y="46777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主要过程</a:t>
            </a:r>
            <a:endParaRPr lang="en-US" altLang="zh-CN" dirty="0"/>
          </a:p>
          <a:p>
            <a:r>
              <a:rPr lang="en-US" altLang="zh-CN" dirty="0"/>
              <a:t>a)K</a:t>
            </a:r>
            <a:r>
              <a:rPr lang="zh-CN" altLang="zh-CN" dirty="0"/>
              <a:t>首先要从</a:t>
            </a:r>
            <a:r>
              <a:rPr lang="en-US" altLang="zh-CN" dirty="0"/>
              <a:t>DHCP</a:t>
            </a:r>
            <a:r>
              <a:rPr lang="zh-CN" altLang="zh-CN" dirty="0"/>
              <a:t>获取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r>
              <a:rPr lang="en-US" altLang="zh-CN" dirty="0"/>
              <a:t> K</a:t>
            </a:r>
            <a:r>
              <a:rPr lang="zh-CN" altLang="zh-CN" dirty="0"/>
              <a:t>要发数据包给</a:t>
            </a:r>
            <a:r>
              <a:rPr lang="en-US" altLang="zh-CN" dirty="0"/>
              <a:t>A,</a:t>
            </a:r>
            <a:r>
              <a:rPr lang="zh-CN" altLang="zh-CN" dirty="0"/>
              <a:t>需要用</a:t>
            </a:r>
            <a:r>
              <a:rPr lang="en-US" altLang="zh-CN" dirty="0"/>
              <a:t>ARP</a:t>
            </a:r>
            <a:r>
              <a:rPr lang="zh-CN" altLang="zh-CN" dirty="0"/>
              <a:t>获取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endParaRPr lang="zh-CN" altLang="zh-CN" dirty="0"/>
          </a:p>
          <a:p>
            <a:r>
              <a:rPr lang="en-US" altLang="zh-CN" dirty="0"/>
              <a:t>K</a:t>
            </a:r>
            <a:r>
              <a:rPr lang="zh-CN" altLang="zh-CN" dirty="0"/>
              <a:t>发送数据给</a:t>
            </a:r>
            <a:r>
              <a:rPr lang="en-US" altLang="zh-CN" dirty="0"/>
              <a:t>A</a:t>
            </a:r>
            <a:endParaRPr lang="zh-CN" altLang="zh-CN" dirty="0"/>
          </a:p>
          <a:p>
            <a:r>
              <a:rPr lang="en-US" altLang="zh-CN" dirty="0"/>
              <a:t>b)A</a:t>
            </a:r>
            <a:r>
              <a:rPr lang="zh-CN" altLang="zh-CN" dirty="0"/>
              <a:t>用</a:t>
            </a:r>
            <a:r>
              <a:rPr lang="en-US" altLang="zh-CN" dirty="0"/>
              <a:t>ARP</a:t>
            </a:r>
            <a:r>
              <a:rPr lang="zh-CN" altLang="zh-CN" dirty="0"/>
              <a:t>获得</a:t>
            </a:r>
            <a:r>
              <a:rPr lang="en-US" altLang="zh-CN" dirty="0"/>
              <a:t>C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endParaRPr lang="zh-CN" altLang="zh-CN" dirty="0"/>
          </a:p>
          <a:p>
            <a:r>
              <a:rPr lang="en-US" altLang="zh-CN" dirty="0"/>
              <a:t>c) A</a:t>
            </a:r>
            <a:r>
              <a:rPr lang="zh-CN" altLang="zh-CN" dirty="0"/>
              <a:t>用</a:t>
            </a:r>
            <a:r>
              <a:rPr lang="en-US" altLang="zh-CN" dirty="0"/>
              <a:t>ARP</a:t>
            </a:r>
            <a:r>
              <a:rPr lang="zh-CN" altLang="zh-CN" dirty="0"/>
              <a:t>获得</a:t>
            </a:r>
            <a:r>
              <a:rPr lang="en-US" altLang="zh-CN" dirty="0"/>
              <a:t>I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endParaRPr lang="zh-CN" altLang="zh-CN" dirty="0"/>
          </a:p>
          <a:p>
            <a:r>
              <a:rPr lang="en-US" altLang="zh-CN" dirty="0"/>
              <a:t>d)E</a:t>
            </a:r>
            <a:r>
              <a:rPr lang="zh-CN" altLang="zh-CN" dirty="0"/>
              <a:t>用</a:t>
            </a:r>
            <a:r>
              <a:rPr lang="en-US" altLang="zh-CN" dirty="0"/>
              <a:t>ARP</a:t>
            </a:r>
            <a:r>
              <a:rPr lang="zh-CN" altLang="zh-CN" dirty="0"/>
              <a:t>查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088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444E5-6A2B-40A2-9D16-1F94C83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37DBA32-0FEC-4BB8-8A24-49D624900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50477"/>
              </p:ext>
            </p:extLst>
          </p:nvPr>
        </p:nvGraphicFramePr>
        <p:xfrm>
          <a:off x="657860" y="1948796"/>
          <a:ext cx="7293066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859310">
                  <a:extLst>
                    <a:ext uri="{9D8B030D-6E8A-4147-A177-3AD203B41FA5}">
                      <a16:colId xmlns:a16="http://schemas.microsoft.com/office/drawing/2014/main" val="338050839"/>
                    </a:ext>
                  </a:extLst>
                </a:gridCol>
                <a:gridCol w="1804805">
                  <a:extLst>
                    <a:ext uri="{9D8B030D-6E8A-4147-A177-3AD203B41FA5}">
                      <a16:colId xmlns:a16="http://schemas.microsoft.com/office/drawing/2014/main" val="3388023010"/>
                    </a:ext>
                  </a:extLst>
                </a:gridCol>
                <a:gridCol w="1877771">
                  <a:extLst>
                    <a:ext uri="{9D8B030D-6E8A-4147-A177-3AD203B41FA5}">
                      <a16:colId xmlns:a16="http://schemas.microsoft.com/office/drawing/2014/main" val="1394289896"/>
                    </a:ext>
                  </a:extLst>
                </a:gridCol>
                <a:gridCol w="1751180">
                  <a:extLst>
                    <a:ext uri="{9D8B030D-6E8A-4147-A177-3AD203B41FA5}">
                      <a16:colId xmlns:a16="http://schemas.microsoft.com/office/drawing/2014/main" val="4027811865"/>
                    </a:ext>
                  </a:extLst>
                </a:gridCol>
              </a:tblGrid>
              <a:tr h="1325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MAC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端口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步骤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18843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D(</a:t>
                      </a:r>
                      <a:r>
                        <a:rPr lang="zh-CN" sz="1400" kern="100" dirty="0">
                          <a:effectLst/>
                        </a:rPr>
                        <a:t>对于单播</a:t>
                      </a:r>
                      <a:r>
                        <a:rPr lang="en-US" sz="1400" kern="100" dirty="0">
                          <a:effectLst/>
                        </a:rPr>
                        <a:t>DHCP</a:t>
                      </a:r>
                      <a:r>
                        <a:rPr lang="zh-CN" sz="1400" kern="100" dirty="0">
                          <a:effectLst/>
                        </a:rPr>
                        <a:t>可能没有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altLang="zh-CN" sz="1400" kern="100" dirty="0">
                          <a:effectLst/>
                        </a:rPr>
                        <a:t>X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a.1K</a:t>
                      </a:r>
                      <a:r>
                        <a:rPr lang="zh-CN" sz="1400" kern="100" dirty="0">
                          <a:effectLst/>
                        </a:rPr>
                        <a:t>首先要从</a:t>
                      </a:r>
                      <a:r>
                        <a:rPr lang="en-US" sz="1400" kern="100" dirty="0">
                          <a:effectLst/>
                        </a:rPr>
                        <a:t>DHCP</a:t>
                      </a:r>
                      <a:r>
                        <a:rPr lang="zh-CN" sz="1400" kern="100" dirty="0">
                          <a:effectLst/>
                        </a:rPr>
                        <a:t>获取</a:t>
                      </a:r>
                      <a:r>
                        <a:rPr lang="en-US" sz="1400" kern="100" dirty="0">
                          <a:effectLst/>
                        </a:rPr>
                        <a:t>IP</a:t>
                      </a:r>
                      <a:r>
                        <a:rPr lang="zh-CN" sz="1400" kern="100" dirty="0">
                          <a:effectLst/>
                        </a:rPr>
                        <a:t>地址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3914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K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r>
                        <a:rPr lang="en-US" altLang="zh-CN" sz="1400" kern="100" dirty="0">
                          <a:effectLst/>
                        </a:rPr>
                        <a:t>X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a.1.K</a:t>
                      </a:r>
                      <a:r>
                        <a:rPr lang="zh-CN" sz="1400" kern="100" dirty="0">
                          <a:effectLst/>
                        </a:rPr>
                        <a:t>首先要从</a:t>
                      </a:r>
                      <a:r>
                        <a:rPr lang="en-US" sz="1400" kern="100" dirty="0">
                          <a:effectLst/>
                        </a:rPr>
                        <a:t>DHCP</a:t>
                      </a:r>
                      <a:r>
                        <a:rPr lang="zh-CN" sz="1400" kern="100" dirty="0">
                          <a:effectLst/>
                        </a:rPr>
                        <a:t>获取</a:t>
                      </a:r>
                      <a:r>
                        <a:rPr lang="en-US" sz="1400" kern="100" dirty="0">
                          <a:effectLst/>
                        </a:rPr>
                        <a:t>IP</a:t>
                      </a:r>
                      <a:r>
                        <a:rPr lang="zh-CN" sz="1400" kern="100" dirty="0">
                          <a:effectLst/>
                        </a:rPr>
                        <a:t>地址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0336"/>
                  </a:ext>
                </a:extLst>
              </a:tr>
              <a:tr h="1325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X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用</a:t>
                      </a:r>
                      <a:r>
                        <a:rPr lang="en-US" sz="1400" kern="100" dirty="0">
                          <a:effectLst/>
                        </a:rPr>
                        <a:t>ARP</a:t>
                      </a:r>
                      <a:r>
                        <a:rPr lang="zh-CN" sz="1400" kern="100" dirty="0">
                          <a:effectLst/>
                        </a:rPr>
                        <a:t>获得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的</a:t>
                      </a:r>
                      <a:r>
                        <a:rPr lang="en-US" sz="1400" kern="100" dirty="0">
                          <a:effectLst/>
                        </a:rPr>
                        <a:t>MAC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42357"/>
                  </a:ext>
                </a:extLst>
              </a:tr>
              <a:tr h="1325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X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</a:t>
                      </a:r>
                      <a:r>
                        <a:rPr lang="zh-CN" sz="1400" kern="100">
                          <a:effectLst/>
                        </a:rPr>
                        <a:t>用</a:t>
                      </a:r>
                      <a:r>
                        <a:rPr lang="en-US" sz="1400" kern="100">
                          <a:effectLst/>
                        </a:rPr>
                        <a:t>ARP</a:t>
                      </a:r>
                      <a:r>
                        <a:rPr lang="zh-CN" sz="1400" kern="100">
                          <a:effectLst/>
                        </a:rPr>
                        <a:t>获得</a:t>
                      </a:r>
                      <a:r>
                        <a:rPr lang="en-US" sz="1400" kern="100">
                          <a:effectLst/>
                        </a:rPr>
                        <a:t>I</a:t>
                      </a:r>
                      <a:r>
                        <a:rPr lang="zh-CN" sz="1400" kern="100">
                          <a:effectLst/>
                        </a:rPr>
                        <a:t>的</a:t>
                      </a:r>
                      <a:r>
                        <a:rPr lang="en-US" sz="1400" kern="100">
                          <a:effectLst/>
                        </a:rPr>
                        <a:t>MAC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885028"/>
                  </a:ext>
                </a:extLst>
              </a:tr>
              <a:tr h="3976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X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d.1E</a:t>
                      </a:r>
                      <a:r>
                        <a:rPr lang="zh-CN" sz="1400" kern="100" dirty="0">
                          <a:effectLst/>
                        </a:rPr>
                        <a:t>用</a:t>
                      </a:r>
                      <a:r>
                        <a:rPr lang="en-US" sz="1400" kern="100" dirty="0">
                          <a:effectLst/>
                        </a:rPr>
                        <a:t>ARP</a:t>
                      </a:r>
                      <a:r>
                        <a:rPr lang="zh-CN" sz="1400" kern="100" dirty="0">
                          <a:effectLst/>
                        </a:rPr>
                        <a:t>查</a:t>
                      </a:r>
                      <a:r>
                        <a:rPr lang="en-US" sz="1400" kern="100" dirty="0">
                          <a:effectLst/>
                        </a:rPr>
                        <a:t>A</a:t>
                      </a:r>
                      <a:r>
                        <a:rPr lang="zh-CN" sz="1400" kern="100" dirty="0">
                          <a:effectLst/>
                        </a:rPr>
                        <a:t>的</a:t>
                      </a:r>
                      <a:r>
                        <a:rPr lang="en-US" sz="1400" kern="100" dirty="0">
                          <a:effectLst/>
                        </a:rPr>
                        <a:t>MAC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9061106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1AE83623-980C-4CB6-9459-000E29A318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3687" y="3908805"/>
            <a:ext cx="5274310" cy="29870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FBE70F-3AF8-4723-BAE1-41D89DEBAD76}"/>
              </a:ext>
            </a:extLst>
          </p:cNvPr>
          <p:cNvSpPr txBox="1"/>
          <p:nvPr/>
        </p:nvSpPr>
        <p:spPr>
          <a:xfrm>
            <a:off x="722811" y="160237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S3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7D58731-7159-4D31-8D11-42C46543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08977"/>
              </p:ext>
            </p:extLst>
          </p:nvPr>
        </p:nvGraphicFramePr>
        <p:xfrm>
          <a:off x="651640" y="4305045"/>
          <a:ext cx="5974081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523045">
                  <a:extLst>
                    <a:ext uri="{9D8B030D-6E8A-4147-A177-3AD203B41FA5}">
                      <a16:colId xmlns:a16="http://schemas.microsoft.com/office/drawing/2014/main" val="460463870"/>
                    </a:ext>
                  </a:extLst>
                </a:gridCol>
                <a:gridCol w="1478398">
                  <a:extLst>
                    <a:ext uri="{9D8B030D-6E8A-4147-A177-3AD203B41FA5}">
                      <a16:colId xmlns:a16="http://schemas.microsoft.com/office/drawing/2014/main" val="1757501091"/>
                    </a:ext>
                  </a:extLst>
                </a:gridCol>
                <a:gridCol w="1538167">
                  <a:extLst>
                    <a:ext uri="{9D8B030D-6E8A-4147-A177-3AD203B41FA5}">
                      <a16:colId xmlns:a16="http://schemas.microsoft.com/office/drawing/2014/main" val="2913933576"/>
                    </a:ext>
                  </a:extLst>
                </a:gridCol>
                <a:gridCol w="1434471">
                  <a:extLst>
                    <a:ext uri="{9D8B030D-6E8A-4147-A177-3AD203B41FA5}">
                      <a16:colId xmlns:a16="http://schemas.microsoft.com/office/drawing/2014/main" val="2200728958"/>
                    </a:ext>
                  </a:extLst>
                </a:gridCol>
              </a:tblGrid>
              <a:tr h="144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MAC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端口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行为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步骤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670164"/>
                  </a:ext>
                </a:extLst>
              </a:tr>
              <a:tr h="289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</a:t>
                      </a:r>
                      <a:r>
                        <a:rPr lang="zh-CN" sz="1200" kern="100" dirty="0">
                          <a:effectLst/>
                        </a:rPr>
                        <a:t>首先要从</a:t>
                      </a:r>
                      <a:r>
                        <a:rPr lang="en-US" sz="1200" kern="100" dirty="0">
                          <a:effectLst/>
                        </a:rPr>
                        <a:t>DHCP</a:t>
                      </a:r>
                      <a:r>
                        <a:rPr lang="zh-CN" sz="1200" kern="100" dirty="0">
                          <a:effectLst/>
                        </a:rPr>
                        <a:t>获取</a:t>
                      </a:r>
                      <a:r>
                        <a:rPr lang="en-US" sz="1200" kern="100" dirty="0">
                          <a:effectLst/>
                        </a:rPr>
                        <a:t>IP</a:t>
                      </a:r>
                      <a:r>
                        <a:rPr lang="zh-CN" sz="1200" kern="100" dirty="0">
                          <a:effectLst/>
                        </a:rPr>
                        <a:t>地址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3119755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</a:t>
                      </a:r>
                      <a:r>
                        <a:rPr lang="zh-CN" sz="1200" kern="100">
                          <a:effectLst/>
                        </a:rPr>
                        <a:t>首先要从</a:t>
                      </a:r>
                      <a:r>
                        <a:rPr lang="en-US" sz="1200" kern="100">
                          <a:effectLst/>
                        </a:rPr>
                        <a:t>DHCP</a:t>
                      </a:r>
                      <a:r>
                        <a:rPr lang="zh-CN" sz="1200" kern="100">
                          <a:effectLst/>
                        </a:rPr>
                        <a:t>获取</a:t>
                      </a:r>
                      <a:r>
                        <a:rPr lang="en-US" sz="1200" kern="100">
                          <a:effectLst/>
                        </a:rPr>
                        <a:t>IP</a:t>
                      </a:r>
                      <a:r>
                        <a:rPr lang="zh-CN" sz="1200" kern="100">
                          <a:effectLst/>
                        </a:rPr>
                        <a:t>地址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122804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</a:t>
                      </a:r>
                      <a:r>
                        <a:rPr lang="zh-CN" sz="1200" kern="100">
                          <a:effectLst/>
                        </a:rPr>
                        <a:t>要发数据包给</a:t>
                      </a:r>
                      <a:r>
                        <a:rPr lang="en-US" sz="1200" kern="100">
                          <a:effectLst/>
                        </a:rPr>
                        <a:t>A,</a:t>
                      </a:r>
                      <a:r>
                        <a:rPr lang="zh-CN" sz="1200" kern="100">
                          <a:effectLst/>
                        </a:rPr>
                        <a:t>需要用</a:t>
                      </a:r>
                      <a:r>
                        <a:rPr lang="en-US" sz="1200" kern="100">
                          <a:effectLst/>
                        </a:rPr>
                        <a:t>ARP</a:t>
                      </a:r>
                      <a:r>
                        <a:rPr lang="zh-CN" sz="1200" kern="100">
                          <a:effectLst/>
                        </a:rPr>
                        <a:t>获取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MAC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677040"/>
                  </a:ext>
                </a:extLst>
              </a:tr>
              <a:tr h="1449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</a:t>
                      </a:r>
                      <a:r>
                        <a:rPr lang="zh-CN" sz="1200" kern="100">
                          <a:effectLst/>
                        </a:rPr>
                        <a:t>用</a:t>
                      </a:r>
                      <a:r>
                        <a:rPr lang="en-US" sz="1200" kern="100">
                          <a:effectLst/>
                        </a:rPr>
                        <a:t>arp</a:t>
                      </a:r>
                      <a:r>
                        <a:rPr lang="zh-CN" sz="1200" kern="100">
                          <a:effectLst/>
                        </a:rPr>
                        <a:t>获得</a:t>
                      </a:r>
                      <a:r>
                        <a:rPr lang="en-US" sz="1200" kern="100">
                          <a:effectLst/>
                        </a:rPr>
                        <a:t>I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MAC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705476"/>
                  </a:ext>
                </a:extLst>
              </a:tr>
              <a:tr h="289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d.1E</a:t>
                      </a:r>
                      <a:r>
                        <a:rPr lang="zh-CN" sz="1200" kern="100">
                          <a:effectLst/>
                        </a:rPr>
                        <a:t>用</a:t>
                      </a:r>
                      <a:r>
                        <a:rPr lang="en-US" sz="1200" kern="100">
                          <a:effectLst/>
                        </a:rPr>
                        <a:t>ARP</a:t>
                      </a:r>
                      <a:r>
                        <a:rPr lang="zh-CN" sz="1200" kern="100">
                          <a:effectLst/>
                        </a:rPr>
                        <a:t>查</a:t>
                      </a:r>
                      <a:r>
                        <a:rPr lang="en-US" sz="1200" kern="100">
                          <a:effectLst/>
                        </a:rPr>
                        <a:t>A</a:t>
                      </a:r>
                      <a:r>
                        <a:rPr lang="zh-CN" sz="1200" kern="100">
                          <a:effectLst/>
                        </a:rPr>
                        <a:t>的</a:t>
                      </a:r>
                      <a:r>
                        <a:rPr lang="en-US" sz="1200" kern="100">
                          <a:effectLst/>
                        </a:rPr>
                        <a:t>mac</a:t>
                      </a:r>
                      <a:endParaRPr lang="zh-CN" sz="12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83927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373F4DB-2E6B-4A4A-B9ED-3F43DBF62BDC}"/>
              </a:ext>
            </a:extLst>
          </p:cNvPr>
          <p:cNvSpPr txBox="1"/>
          <p:nvPr/>
        </p:nvSpPr>
        <p:spPr>
          <a:xfrm>
            <a:off x="722811" y="393571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82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BDA1A-A3A3-458C-8505-27EC129C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 链路层  局域网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9C77F-D183-4943-BA17-1A7F8880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第十二周作业第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48070-A2AD-4922-8ECB-C9B70FE5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40192"/>
            <a:ext cx="9147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在如图所示的网络中，假设主机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A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发送一个数据包前往主机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I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，请描述数据包发送过程中，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网络层和链路层所采取的步骤。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139">
            <a:extLst>
              <a:ext uri="{FF2B5EF4-FFF2-40B4-BE49-F238E27FC236}">
                <a16:creationId xmlns:a16="http://schemas.microsoft.com/office/drawing/2014/main" id="{C6E1C5D0-1DA4-4044-8345-27393614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813" y="3270041"/>
            <a:ext cx="6960163" cy="244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54F734C-0653-4B3F-80E8-ED77C1F1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88" y="43505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1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F0998-AAE0-4D3E-8372-5AAF7CF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769F2-5AD9-471B-B3CE-64F8F5E5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F7AE94-26A2-4596-9FAA-EA09FCC71C4D}"/>
              </a:ext>
            </a:extLst>
          </p:cNvPr>
          <p:cNvSpPr/>
          <p:nvPr/>
        </p:nvSpPr>
        <p:spPr>
          <a:xfrm>
            <a:off x="1163216" y="2368899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首先根据</a:t>
            </a:r>
            <a:r>
              <a:rPr lang="en-US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地址及网络掩码判断出</a:t>
            </a:r>
            <a:r>
              <a:rPr lang="en-US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不属于本网</a:t>
            </a:r>
            <a:r>
              <a:rPr lang="en-US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因此需要路由器</a:t>
            </a:r>
            <a:r>
              <a:rPr lang="en-US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192.168.1.1</a:t>
            </a:r>
            <a:r>
              <a:rPr lang="zh-CN" altLang="zh-CN" sz="1600" kern="100" dirty="0"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转发。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获取路由器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192.168.1.1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192.168.1.1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地址为目的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发送数据包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交换机为数据包加入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 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收到数据包，去掉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 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，交上层网络层处理；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网络层根据路由规则，应由接口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192.168.0.1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发出，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192.168.0.1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地址，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192.168.0.1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MAC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地址发送数据包，并加入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TAG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交机接收该数据包，加入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TAG,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转发给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口，去掉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TAG,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发送给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6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1352-1969-49C4-BDD9-C7244EB5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 无线网络与移动网络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3D52D-5A34-451F-8147-7AC9938D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第十三周作业第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416D1A-0959-4C70-A807-21812ED31C98}"/>
              </a:ext>
            </a:extLst>
          </p:cNvPr>
          <p:cNvSpPr/>
          <p:nvPr/>
        </p:nvSpPr>
        <p:spPr>
          <a:xfrm>
            <a:off x="838200" y="2529506"/>
            <a:ext cx="10078616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1900"/>
              </a:lnSpc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假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设共有四个站进行码分多址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CDMA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通信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.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四个站的码片序列为：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/>
              </a:rPr>
              <a:t>		A. (+1 -1 +1 +1 +1 +1 -1 +1)  B. (-1 -1 +1 -1 +1 +1 +1 -1)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ts val="1900"/>
              </a:lnSpc>
              <a:tabLst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Helvetica Neue"/>
              </a:rPr>
              <a:t>	C. (+1 +1 +1 -1 -1 +1 -1 -1)  D. (-1 +1 -1 +1 +1 +1 -1 -1)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现收到这样的码片序列：（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-1 +1 -3 +1 -1 -3 +1 +1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），问哪个站发送了数据？发送的是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1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还是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0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？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8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C654-689F-4DD7-B2A5-35274B76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43C16-89C9-4534-85DB-E99F973ED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/>
                  <a:t>R:</a:t>
                </a:r>
                <a:r>
                  <a:rPr lang="zh-CN" altLang="en-US" sz="1800" dirty="0"/>
                  <a:t>接收序列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设</a:t>
                </a:r>
                <a:r>
                  <a:rPr lang="en-US" altLang="zh-CN" sz="1800" dirty="0" err="1"/>
                  <a:t>A,B,C,D</a:t>
                </a:r>
                <a:r>
                  <a:rPr lang="zh-CN" altLang="en-US" sz="1800" dirty="0"/>
                  <a:t>分别送送</a:t>
                </a:r>
                <a:r>
                  <a:rPr lang="en-US" altLang="zh-CN" sz="1800" dirty="0" err="1"/>
                  <a:t>x,y,z,k</a:t>
                </a:r>
                <a:r>
                  <a:rPr lang="zh-CN" altLang="en-US" sz="1800" dirty="0"/>
                  <a:t>，则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dirty="0"/>
                        <m:t>R</m:t>
                      </m:r>
                      <m:r>
                        <m:rPr>
                          <m:nor/>
                        </m:rPr>
                        <a:rPr lang="en-US" altLang="zh-CN" sz="1800" dirty="0"/>
                        <m:t>=</m:t>
                      </m:r>
                      <m:r>
                        <m:rPr>
                          <m:nor/>
                        </m:rPr>
                        <a:rPr lang="en-US" altLang="zh-CN" sz="1800" dirty="0"/>
                        <m:t>xA</m:t>
                      </m:r>
                      <m:r>
                        <m:rPr>
                          <m:nor/>
                        </m:rPr>
                        <a:rPr lang="en-US" altLang="zh-CN" sz="1800" dirty="0"/>
                        <m:t>+</m:t>
                      </m:r>
                      <m:r>
                        <m:rPr>
                          <m:nor/>
                        </m:rPr>
                        <a:rPr lang="en-US" altLang="zh-CN" sz="1800" dirty="0"/>
                        <m:t>yB</m:t>
                      </m:r>
                      <m:r>
                        <m:rPr>
                          <m:nor/>
                        </m:rPr>
                        <a:rPr lang="en-US" altLang="zh-CN" sz="1800" dirty="0"/>
                        <m:t>+</m:t>
                      </m:r>
                      <m:r>
                        <m:rPr>
                          <m:nor/>
                        </m:rPr>
                        <a:rPr lang="en-US" altLang="zh-CN" sz="1800" dirty="0"/>
                        <m:t>zC</m:t>
                      </m:r>
                      <m:r>
                        <m:rPr>
                          <m:nor/>
                        </m:rPr>
                        <a:rPr lang="en-US" altLang="zh-CN" sz="1800" dirty="0"/>
                        <m:t>+</m:t>
                      </m:r>
                      <m:r>
                        <m:rPr>
                          <m:nor/>
                        </m:rPr>
                        <a:rPr lang="en-US" altLang="zh-CN" sz="1800" dirty="0"/>
                        <m:t>kD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用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的码片与</a:t>
                </a:r>
                <a:r>
                  <a:rPr lang="en-US" altLang="zh-CN" sz="1800" dirty="0"/>
                  <a:t>R</a:t>
                </a:r>
                <a:r>
                  <a:rPr lang="zh-CN" altLang="en-US" sz="1800" dirty="0"/>
                  <a:t>相乘，则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,</m:t>
                      </m:r>
                      <m:r>
                        <m:rPr>
                          <m:nor/>
                        </m:rPr>
                        <a:rPr lang="en-US" altLang="zh-CN" sz="1800" dirty="0"/>
                        <m:t>R</m:t>
                      </m:r>
                      <m:r>
                        <m:rPr>
                          <m:nor/>
                        </m:rPr>
                        <a:rPr lang="en-US" altLang="zh-CN" sz="1800" dirty="0"/>
                        <m:t>&gt;=</m:t>
                      </m:r>
                      <m:r>
                        <m:rPr>
                          <m:nor/>
                        </m:rPr>
                        <a:rPr lang="en-US" altLang="zh-CN" sz="1800" dirty="0"/>
                        <m:t>x</m:t>
                      </m:r>
                      <m:r>
                        <m:rPr>
                          <m:nor/>
                        </m:rPr>
                        <a:rPr lang="en-US" altLang="zh-CN" sz="1800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,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&gt;+</m:t>
                      </m:r>
                      <m:r>
                        <m:rPr>
                          <m:nor/>
                        </m:rPr>
                        <a:rPr lang="en-US" altLang="zh-CN" sz="1800" dirty="0"/>
                        <m:t>y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A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,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B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&gt;+</m:t>
                      </m:r>
                      <m:r>
                        <m:rPr>
                          <m:nor/>
                        </m:rPr>
                        <a:rPr lang="en-US" altLang="zh-CN" sz="1800" dirty="0"/>
                        <m:t>c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A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,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C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&gt;+</m:t>
                      </m:r>
                      <m:r>
                        <m:rPr>
                          <m:nor/>
                        </m:rPr>
                        <a:rPr lang="en-US" altLang="zh-CN" sz="1800" dirty="0"/>
                        <m:t>d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A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,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D</m:t>
                      </m:r>
                      <m:r>
                        <m:rPr>
                          <m:nor/>
                        </m:rPr>
                        <a:rPr lang="en-US" altLang="zh-CN" sz="1800" u="sng" dirty="0"/>
                        <m:t>&gt;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由码片之间的正交性可知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,</m:t>
                      </m:r>
                      <m:r>
                        <m:rPr>
                          <m:nor/>
                        </m:rPr>
                        <a:rPr lang="en-US" altLang="zh-CN" sz="1800" dirty="0"/>
                        <m:t>R</m:t>
                      </m:r>
                      <m:r>
                        <m:rPr>
                          <m:nor/>
                        </m:rPr>
                        <a:rPr lang="en-US" altLang="zh-CN" sz="1800" dirty="0"/>
                        <m:t>&gt;=</m:t>
                      </m:r>
                      <m:r>
                        <m:rPr>
                          <m:nor/>
                        </m:rPr>
                        <a:rPr lang="en-US" altLang="zh-CN" sz="1800" dirty="0"/>
                        <m:t>x</m:t>
                      </m:r>
                      <m:r>
                        <m:rPr>
                          <m:nor/>
                        </m:rPr>
                        <a:rPr lang="en-US" altLang="zh-CN" sz="1800" dirty="0"/>
                        <m:t>&lt;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,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&gt;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所以</a:t>
                </a:r>
                <a:endParaRPr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800" dirty="0"/>
                        <m:t>x</m:t>
                      </m:r>
                      <m:r>
                        <m:rPr>
                          <m:nor/>
                        </m:rPr>
                        <a:rPr lang="en-US" altLang="zh-CN" sz="1800" dirty="0"/>
                        <m:t>=&lt;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,</m:t>
                      </m:r>
                      <m:r>
                        <m:rPr>
                          <m:nor/>
                        </m:rPr>
                        <a:rPr lang="en-US" altLang="zh-CN" sz="1800" dirty="0"/>
                        <m:t>R</m:t>
                      </m:r>
                      <m:r>
                        <m:rPr>
                          <m:nor/>
                        </m:rPr>
                        <a:rPr lang="en-US" altLang="zh-CN" sz="1800" dirty="0"/>
                        <m:t>&gt;/&lt;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,</m:t>
                      </m:r>
                      <m:r>
                        <m:rPr>
                          <m:nor/>
                        </m:rPr>
                        <a:rPr lang="en-US" altLang="zh-CN" sz="1800" dirty="0"/>
                        <m:t>A</m:t>
                      </m:r>
                      <m:r>
                        <m:rPr>
                          <m:nor/>
                        </m:rPr>
                        <a:rPr lang="en-US" altLang="zh-CN" sz="1800" dirty="0"/>
                        <m:t>&gt;</m:t>
                      </m:r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代入数据，得</a:t>
                </a:r>
                <a:r>
                  <a:rPr lang="en-US" altLang="zh-CN" sz="1800" dirty="0"/>
                  <a:t>-1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假设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对应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对应</a:t>
                </a:r>
                <a:r>
                  <a:rPr lang="en-US" altLang="zh-CN" sz="1800" dirty="0"/>
                  <a:t>-1</a:t>
                </a:r>
                <a:r>
                  <a:rPr lang="zh-CN" altLang="en-US" sz="1800" dirty="0"/>
                  <a:t>，那么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发送了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；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同理</a:t>
                </a:r>
                <a:r>
                  <a:rPr lang="en-US" altLang="zh-CN" sz="1800" dirty="0"/>
                  <a:t>,</a:t>
                </a:r>
                <a:r>
                  <a:rPr lang="en-US" altLang="zh-CN" sz="1800" dirty="0" err="1"/>
                  <a:t>B,C</a:t>
                </a:r>
                <a:r>
                  <a:rPr lang="zh-CN" altLang="en-US" sz="1800" dirty="0"/>
                  <a:t>也发送了</a:t>
                </a:r>
                <a:r>
                  <a:rPr lang="en-US" altLang="zh-CN" sz="1800" dirty="0"/>
                  <a:t>-1</a:t>
                </a:r>
                <a:r>
                  <a:rPr lang="zh-CN" altLang="en-US" sz="1800" dirty="0"/>
                  <a:t>；</a:t>
                </a:r>
              </a:p>
              <a:p>
                <a:pPr marL="0" indent="0">
                  <a:buNone/>
                </a:pPr>
                <a:r>
                  <a:rPr lang="en-US" altLang="zh-CN" sz="1800" dirty="0"/>
                  <a:t>D</a:t>
                </a:r>
                <a:r>
                  <a:rPr lang="zh-CN" altLang="en-US" sz="1800" dirty="0"/>
                  <a:t>未发送。</a:t>
                </a:r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43C16-89C9-4534-85DB-E99F973ED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46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B11C3-D0EA-4AA8-873A-BEF20053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608F7-AF22-4231-93E1-F5156649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4BB639-B817-4C62-80B5-AD7341B1A832}"/>
              </a:ext>
            </a:extLst>
          </p:cNvPr>
          <p:cNvSpPr/>
          <p:nvPr/>
        </p:nvSpPr>
        <p:spPr>
          <a:xfrm>
            <a:off x="3010146" y="2643485"/>
            <a:ext cx="4641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C4F77-620B-4FBE-ACB4-8A16317D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网络层</a:t>
            </a:r>
            <a:r>
              <a:rPr lang="en-US" altLang="zh-CN" dirty="0"/>
              <a:t>—</a:t>
            </a:r>
            <a:r>
              <a:rPr lang="zh-CN" altLang="en-US" dirty="0"/>
              <a:t>数据平面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C82F-55FF-43B9-8A35-9A010F7A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59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第八周作业第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考虑下图中显示的拓扑。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在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12:00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以顺时针开始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)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标记具有主机的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个子网为网络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、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B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C,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标记没有主机的子网为网络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D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、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E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F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。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为这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6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个子网分配网络地址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要满足下列限制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: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所有地址必须从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214.97.254/23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起分配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;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子网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应当具有足够地址以支持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250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个接口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;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子网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B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应当具有足够地址以支持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120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个接口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;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子网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C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应当具有足够地址以支持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120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个接口。当然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子网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D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、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E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F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应当支持两个接口。对于每个子网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分配采用的形式是</a:t>
            </a:r>
            <a:r>
              <a:rPr lang="en-US" altLang="zh-CN" sz="1800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a.b.c.d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/x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或</a:t>
            </a:r>
            <a:r>
              <a:rPr lang="en-US" altLang="zh-CN" sz="1800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a.b.c.d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/</a:t>
            </a:r>
            <a:r>
              <a:rPr lang="en-US" altLang="zh-CN" sz="1800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x~e.f.g.b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/y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。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</a:t>
            </a: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使用你对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(a)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部分的答案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为这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3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台路由器提供转发表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(</a:t>
            </a:r>
            <a:r>
              <a:rPr lang="zh-CN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使用最长前缀匹配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主要错误：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子网数量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路由表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32CDBF-BB3A-4937-B3E5-41A3769A6A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1996666"/>
            <a:ext cx="3355340" cy="3665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64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33C44-2860-4623-BCC1-58A4F5C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BFDD6-8114-443E-A363-764FFCBD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</a:t>
            </a: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A:214.97.254.0/24</a:t>
            </a:r>
          </a:p>
          <a:p>
            <a:pPr marL="0" indent="0">
              <a:buNone/>
            </a:pP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B.214.97.255.1/25</a:t>
            </a:r>
          </a:p>
          <a:p>
            <a:pPr marL="0" indent="0">
              <a:buNone/>
            </a:pP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C:214.97.255.128/25</a:t>
            </a:r>
          </a:p>
          <a:p>
            <a:pPr marL="0" indent="0">
              <a:buNone/>
            </a:pP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D:214.97.254.252/30</a:t>
            </a:r>
          </a:p>
          <a:p>
            <a:pPr marL="0" indent="0">
              <a:buNone/>
            </a:pP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E</a:t>
            </a:r>
            <a:r>
              <a:rPr lang="zh-CN" altLang="pt-BR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：</a:t>
            </a: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214.97.255.125/30</a:t>
            </a:r>
          </a:p>
          <a:p>
            <a:pPr marL="0" indent="0">
              <a:buNone/>
            </a:pP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F</a:t>
            </a:r>
            <a:r>
              <a:rPr lang="zh-CN" altLang="pt-BR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：</a:t>
            </a:r>
            <a:r>
              <a:rPr lang="pt-BR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214.97.255.252/30</a:t>
            </a:r>
          </a:p>
          <a:p>
            <a:pPr marL="0" indent="0">
              <a:buNone/>
            </a:pPr>
            <a:endParaRPr lang="pt-BR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5C2C52-E6D6-4828-AE02-A4ACA07D34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14" y="1825625"/>
            <a:ext cx="2914106" cy="31544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EEFDA9-7FE5-44CA-B69C-B6BD41676917}"/>
              </a:ext>
            </a:extLst>
          </p:cNvPr>
          <p:cNvSpPr txBox="1"/>
          <p:nvPr/>
        </p:nvSpPr>
        <p:spPr>
          <a:xfrm>
            <a:off x="7776754" y="1456293"/>
            <a:ext cx="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CBDAC6-279F-4508-ABA4-517507AD93E9}"/>
              </a:ext>
            </a:extLst>
          </p:cNvPr>
          <p:cNvSpPr txBox="1"/>
          <p:nvPr/>
        </p:nvSpPr>
        <p:spPr>
          <a:xfrm>
            <a:off x="8835934" y="5115680"/>
            <a:ext cx="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9C171C-85BA-42A2-B75C-F2EDA966C721}"/>
              </a:ext>
            </a:extLst>
          </p:cNvPr>
          <p:cNvSpPr txBox="1"/>
          <p:nvPr/>
        </p:nvSpPr>
        <p:spPr>
          <a:xfrm>
            <a:off x="7032171" y="5023014"/>
            <a:ext cx="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7C3273-97DA-44A5-A075-3A287F64D868}"/>
              </a:ext>
            </a:extLst>
          </p:cNvPr>
          <p:cNvSpPr txBox="1"/>
          <p:nvPr/>
        </p:nvSpPr>
        <p:spPr>
          <a:xfrm>
            <a:off x="7634695" y="2424389"/>
            <a:ext cx="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12646-A675-4D87-AD6F-C561562D23F6}"/>
              </a:ext>
            </a:extLst>
          </p:cNvPr>
          <p:cNvSpPr txBox="1"/>
          <p:nvPr/>
        </p:nvSpPr>
        <p:spPr>
          <a:xfrm>
            <a:off x="8514261" y="2981740"/>
            <a:ext cx="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AD3BE5-5CC0-44FE-9F52-C28A99711A12}"/>
              </a:ext>
            </a:extLst>
          </p:cNvPr>
          <p:cNvSpPr txBox="1"/>
          <p:nvPr/>
        </p:nvSpPr>
        <p:spPr>
          <a:xfrm>
            <a:off x="7426777" y="3009062"/>
            <a:ext cx="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2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33C44-2860-4623-BCC1-58A4F5C5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BFDD6-8114-443E-A363-764FFCBD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（</a:t>
            </a:r>
            <a:r>
              <a:rPr lang="en-US" altLang="zh-CN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2</a:t>
            </a:r>
            <a:r>
              <a:rPr lang="zh-CN" altLang="en-US" sz="1800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）</a:t>
            </a:r>
            <a:endParaRPr lang="en-US" altLang="zh-CN" sz="1800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A83431F-9F9C-4284-A211-BEA8EB8CCF48}"/>
              </a:ext>
            </a:extLst>
          </p:cNvPr>
          <p:cNvGrpSpPr/>
          <p:nvPr/>
        </p:nvGrpSpPr>
        <p:grpSpPr>
          <a:xfrm>
            <a:off x="7866289" y="1770618"/>
            <a:ext cx="2914106" cy="4028719"/>
            <a:chOff x="6656614" y="1456293"/>
            <a:chExt cx="2914106" cy="402871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15C2C52-E6D6-4828-AE02-A4ACA07D34A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614" y="1825625"/>
              <a:ext cx="2914106" cy="315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9EEFDA9-7FE5-44CA-B69C-B6BD41676917}"/>
                </a:ext>
              </a:extLst>
            </p:cNvPr>
            <p:cNvSpPr txBox="1"/>
            <p:nvPr/>
          </p:nvSpPr>
          <p:spPr>
            <a:xfrm>
              <a:off x="7776754" y="1456293"/>
              <a:ext cx="47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CBDAC6-279F-4508-ABA4-517507AD93E9}"/>
                </a:ext>
              </a:extLst>
            </p:cNvPr>
            <p:cNvSpPr txBox="1"/>
            <p:nvPr/>
          </p:nvSpPr>
          <p:spPr>
            <a:xfrm>
              <a:off x="8835934" y="5115680"/>
              <a:ext cx="47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9C171C-85BA-42A2-B75C-F2EDA966C721}"/>
                </a:ext>
              </a:extLst>
            </p:cNvPr>
            <p:cNvSpPr txBox="1"/>
            <p:nvPr/>
          </p:nvSpPr>
          <p:spPr>
            <a:xfrm>
              <a:off x="7032171" y="5023014"/>
              <a:ext cx="47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7C3273-97DA-44A5-A075-3A287F64D868}"/>
                </a:ext>
              </a:extLst>
            </p:cNvPr>
            <p:cNvSpPr txBox="1"/>
            <p:nvPr/>
          </p:nvSpPr>
          <p:spPr>
            <a:xfrm>
              <a:off x="7634695" y="2424389"/>
              <a:ext cx="47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A12646-A675-4D87-AD6F-C561562D23F6}"/>
                </a:ext>
              </a:extLst>
            </p:cNvPr>
            <p:cNvSpPr txBox="1"/>
            <p:nvPr/>
          </p:nvSpPr>
          <p:spPr>
            <a:xfrm>
              <a:off x="8514261" y="2981740"/>
              <a:ext cx="47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8AD3BE5-5CC0-44FE-9F52-C28A99711A12}"/>
                </a:ext>
              </a:extLst>
            </p:cNvPr>
            <p:cNvSpPr txBox="1"/>
            <p:nvPr/>
          </p:nvSpPr>
          <p:spPr>
            <a:xfrm>
              <a:off x="7426777" y="3009062"/>
              <a:ext cx="478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562ACD0-A512-4247-A3A5-57AD40DC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60986"/>
              </p:ext>
            </p:extLst>
          </p:nvPr>
        </p:nvGraphicFramePr>
        <p:xfrm>
          <a:off x="938984" y="2424389"/>
          <a:ext cx="5558970" cy="1502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889">
                  <a:extLst>
                    <a:ext uri="{9D8B030D-6E8A-4147-A177-3AD203B41FA5}">
                      <a16:colId xmlns:a16="http://schemas.microsoft.com/office/drawing/2014/main" val="3392253874"/>
                    </a:ext>
                  </a:extLst>
                </a:gridCol>
                <a:gridCol w="2597091">
                  <a:extLst>
                    <a:ext uri="{9D8B030D-6E8A-4147-A177-3AD203B41FA5}">
                      <a16:colId xmlns:a16="http://schemas.microsoft.com/office/drawing/2014/main" val="3351632282"/>
                    </a:ext>
                  </a:extLst>
                </a:gridCol>
                <a:gridCol w="1852990">
                  <a:extLst>
                    <a:ext uri="{9D8B030D-6E8A-4147-A177-3AD203B41FA5}">
                      <a16:colId xmlns:a16="http://schemas.microsoft.com/office/drawing/2014/main" val="498406592"/>
                    </a:ext>
                  </a:extLst>
                </a:gridCol>
              </a:tblGrid>
              <a:tr h="385281"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目的子网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转发端口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37554"/>
                  </a:ext>
                </a:extLst>
              </a:tr>
              <a:tr h="192641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214.97.254.0/24 </a:t>
                      </a:r>
                      <a:r>
                        <a:rPr lang="en-US" altLang="zh-CN" dirty="0"/>
                        <a:t>(A)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11316"/>
                  </a:ext>
                </a:extLst>
              </a:tr>
              <a:tr h="192641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214.97.255.1/25 (B)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35660"/>
                  </a:ext>
                </a:extLst>
              </a:tr>
              <a:tr h="385281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214.97.255.128/25(C</a:t>
                      </a:r>
                      <a:r>
                        <a:rPr lang="en-US" altLang="zh-CN" dirty="0"/>
                        <a:t>)</a:t>
                      </a:r>
                      <a:endParaRPr lang="pt-BR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7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08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F593A-B878-46B9-8B90-08D9B755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网络层</a:t>
            </a:r>
            <a:r>
              <a:rPr lang="en-US" altLang="zh-CN" dirty="0"/>
              <a:t>—</a:t>
            </a:r>
            <a:r>
              <a:rPr lang="zh-CN" altLang="en-US" dirty="0"/>
              <a:t>控制层面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A4981C21-010E-4C1E-B2B5-9CBCCC5CFB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8864" y="3206153"/>
            <a:ext cx="3428571" cy="31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E510F4-5A4E-41D5-A6B3-F76CAEFF4468}"/>
              </a:ext>
            </a:extLst>
          </p:cNvPr>
          <p:cNvSpPr/>
          <p:nvPr/>
        </p:nvSpPr>
        <p:spPr>
          <a:xfrm>
            <a:off x="838200" y="20254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考虑下面的网络。对于标明的链路开销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用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Dijkstra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的最短路算法计算出从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x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到所有网络节点的最短路径。通过计算一个类似于表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5-1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的表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说明该算法是如何工作的。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333E65-E3D0-4A65-B995-197805BF0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26260"/>
              </p:ext>
            </p:extLst>
          </p:nvPr>
        </p:nvGraphicFramePr>
        <p:xfrm>
          <a:off x="727787" y="3730417"/>
          <a:ext cx="7022841" cy="29262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95729">
                  <a:extLst>
                    <a:ext uri="{9D8B030D-6E8A-4147-A177-3AD203B41FA5}">
                      <a16:colId xmlns:a16="http://schemas.microsoft.com/office/drawing/2014/main" val="1863735787"/>
                    </a:ext>
                  </a:extLst>
                </a:gridCol>
                <a:gridCol w="907474">
                  <a:extLst>
                    <a:ext uri="{9D8B030D-6E8A-4147-A177-3AD203B41FA5}">
                      <a16:colId xmlns:a16="http://schemas.microsoft.com/office/drawing/2014/main" val="3804860085"/>
                    </a:ext>
                  </a:extLst>
                </a:gridCol>
                <a:gridCol w="907474">
                  <a:extLst>
                    <a:ext uri="{9D8B030D-6E8A-4147-A177-3AD203B41FA5}">
                      <a16:colId xmlns:a16="http://schemas.microsoft.com/office/drawing/2014/main" val="102235099"/>
                    </a:ext>
                  </a:extLst>
                </a:gridCol>
                <a:gridCol w="907474">
                  <a:extLst>
                    <a:ext uri="{9D8B030D-6E8A-4147-A177-3AD203B41FA5}">
                      <a16:colId xmlns:a16="http://schemas.microsoft.com/office/drawing/2014/main" val="2909868944"/>
                    </a:ext>
                  </a:extLst>
                </a:gridCol>
                <a:gridCol w="907474">
                  <a:extLst>
                    <a:ext uri="{9D8B030D-6E8A-4147-A177-3AD203B41FA5}">
                      <a16:colId xmlns:a16="http://schemas.microsoft.com/office/drawing/2014/main" val="1788204626"/>
                    </a:ext>
                  </a:extLst>
                </a:gridCol>
                <a:gridCol w="907474">
                  <a:extLst>
                    <a:ext uri="{9D8B030D-6E8A-4147-A177-3AD203B41FA5}">
                      <a16:colId xmlns:a16="http://schemas.microsoft.com/office/drawing/2014/main" val="1875606464"/>
                    </a:ext>
                  </a:extLst>
                </a:gridCol>
                <a:gridCol w="970495">
                  <a:extLst>
                    <a:ext uri="{9D8B030D-6E8A-4147-A177-3AD203B41FA5}">
                      <a16:colId xmlns:a16="http://schemas.microsoft.com/office/drawing/2014/main" val="2944408310"/>
                    </a:ext>
                  </a:extLst>
                </a:gridCol>
                <a:gridCol w="819247">
                  <a:extLst>
                    <a:ext uri="{9D8B030D-6E8A-4147-A177-3AD203B41FA5}">
                      <a16:colId xmlns:a16="http://schemas.microsoft.com/office/drawing/2014/main" val="3892998858"/>
                    </a:ext>
                  </a:extLst>
                </a:gridCol>
              </a:tblGrid>
              <a:tr h="563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Step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N’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D(t),p(t)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D(u),p(u)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D(v),p(v)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D(w),p(w)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D(y),p(y)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D(z),p(z)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745148"/>
                  </a:ext>
                </a:extLst>
              </a:tr>
              <a:tr h="187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∞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∞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</a:rPr>
                        <a:t>3,x</a:t>
                      </a:r>
                      <a:endParaRPr lang="zh-CN" sz="1600" b="1" u="sng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6,x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32738"/>
                  </a:ext>
                </a:extLst>
              </a:tr>
              <a:tr h="187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 err="1">
                          <a:effectLst/>
                        </a:rPr>
                        <a:t>6,v</a:t>
                      </a:r>
                      <a:endParaRPr lang="zh-CN" sz="1600" b="1" u="sng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6,x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226565"/>
                  </a:ext>
                </a:extLst>
              </a:tr>
              <a:tr h="1877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xvu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8,x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709891"/>
                  </a:ext>
                </a:extLst>
              </a:tr>
              <a:tr h="2815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xvuw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6,x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8,x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453103"/>
                  </a:ext>
                </a:extLst>
              </a:tr>
              <a:tr h="375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xvuwy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6,x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439250"/>
                  </a:ext>
                </a:extLst>
              </a:tr>
              <a:tr h="375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xvuwyt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6,x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535484"/>
                  </a:ext>
                </a:extLst>
              </a:tr>
              <a:tr h="4693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xvuwytz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6,v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3,x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6,x</a:t>
                      </a:r>
                      <a:endParaRPr lang="zh-CN" sz="16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8,x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13954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5E0AE96-1A22-44CE-AE3B-4F3C019AD050}"/>
              </a:ext>
            </a:extLst>
          </p:cNvPr>
          <p:cNvSpPr/>
          <p:nvPr/>
        </p:nvSpPr>
        <p:spPr>
          <a:xfrm>
            <a:off x="838200" y="1590893"/>
            <a:ext cx="28873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第九周作业第</a:t>
            </a:r>
            <a:r>
              <a:rPr lang="en-US" altLang="zh-CN" sz="2800" dirty="0"/>
              <a:t>3</a:t>
            </a:r>
            <a:r>
              <a:rPr lang="zh-CN" altLang="en-US" sz="2800" dirty="0"/>
              <a:t>题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3578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59B4A-57A3-4E71-A3CF-1CC53838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网络层</a:t>
            </a:r>
            <a:r>
              <a:rPr lang="en-US" altLang="zh-CN" dirty="0"/>
              <a:t>—</a:t>
            </a:r>
            <a:r>
              <a:rPr lang="zh-CN" altLang="en-US" dirty="0"/>
              <a:t>控制层面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9E059-28F1-45C9-9348-3F4D4D80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第十周作业第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D0504-CA78-4297-A897-1B8130B3E3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54" y="2907189"/>
            <a:ext cx="4319270" cy="21882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EE0647-BE76-439F-854D-B16A716A62DE}"/>
              </a:ext>
            </a:extLst>
          </p:cNvPr>
          <p:cNvSpPr/>
          <p:nvPr/>
        </p:nvSpPr>
        <p:spPr>
          <a:xfrm>
            <a:off x="775154" y="2504553"/>
            <a:ext cx="6096000" cy="4235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ts val="1900"/>
              </a:lnSpc>
              <a:buFont typeface="+mj-lt"/>
              <a:buAutoNum type="arabi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考虑下图所示的网络。假定所有的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正在运行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OSPF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作为其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内部路由选择协议。假定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间路由选择协议使用的是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eBGP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iBGP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。假定最初在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AS2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AS4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之间不存在物理链路。一旦路由器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1d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知道了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x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的情况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它将一个表项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x,I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)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放入它的转发表中。</a:t>
            </a:r>
          </a:p>
          <a:p>
            <a:pPr indent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①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对这个表项而言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,I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将等于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I1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还是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I2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?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用一句话解释其原因。 </a:t>
            </a:r>
          </a:p>
          <a:p>
            <a:pPr marL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②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现在假定在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AS2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AS4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之间有一条物理链路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显示为图中的虚线。假定路由器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1d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知道经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AS2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以及经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A3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能够访问到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x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。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将设置为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I1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还是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I2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?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用一句话解释其原因。</a:t>
            </a:r>
          </a:p>
          <a:p>
            <a:pPr marL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③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现在假定有另一个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AS,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它称为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AS5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,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其位于路径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AS2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和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AS4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之间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(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没有显示在图中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)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。假定路由器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1d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知道经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AS2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AS5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AS4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以及经过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AS3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AS4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 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能够访问到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x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。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将设置为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I1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还是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I2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?</a:t>
            </a:r>
            <a:r>
              <a:rPr lang="zh-CN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用一句话解释其原因。</a:t>
            </a:r>
            <a:endParaRPr lang="en-US" altLang="zh-CN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zh-CN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en-US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规则：</a:t>
            </a:r>
            <a:endParaRPr lang="en-US" altLang="zh-CN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  <a:p>
            <a:pPr marL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BGP</a:t>
            </a:r>
          </a:p>
          <a:p>
            <a:pPr marL="304800">
              <a:lnSpc>
                <a:spcPts val="19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en-US" kern="0" dirty="0">
                <a:solidFill>
                  <a:srgbClr val="000000"/>
                </a:solidFill>
                <a:latin typeface="+mn-ea"/>
                <a:cs typeface="Times" panose="02020603050405020304" pitchFamily="18" charset="0"/>
              </a:rPr>
              <a:t>热土豆</a:t>
            </a:r>
            <a:endParaRPr lang="en-US" altLang="zh-CN" kern="0" dirty="0">
              <a:solidFill>
                <a:srgbClr val="000000"/>
              </a:solidFill>
              <a:latin typeface="+mn-ea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8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58BE9-E01F-4A1F-AAA9-7179430B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CB07E-5EA8-4442-AAD2-52A8D941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C92A9-2F88-4E86-8F97-8CA182D569B9}"/>
              </a:ext>
            </a:extLst>
          </p:cNvPr>
          <p:cNvSpPr/>
          <p:nvPr/>
        </p:nvSpPr>
        <p:spPr>
          <a:xfrm>
            <a:off x="984068" y="2682465"/>
            <a:ext cx="81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Helvetica Neue"/>
              </a:rPr>
              <a:t>答案：</a:t>
            </a:r>
            <a:r>
              <a:rPr lang="en-US" altLang="zh-CN" kern="0" dirty="0">
                <a:solidFill>
                  <a:srgbClr val="000000"/>
                </a:solidFill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1d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只能通过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AS3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AS4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的路径访问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𝐼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AS3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跳数更少。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𝐼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，因为两条路径的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AS-PATH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长度相同但由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AS2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到达的路径费用更低。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𝐼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，因为经过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AS3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AS4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x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AS-PATH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长度更短。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6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09E49-211F-4CE6-828C-63ADD6F2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 链路层  局域网</a:t>
            </a:r>
            <a:r>
              <a:rPr lang="en-US" altLang="zh-CN" dirty="0" err="1"/>
              <a:t>CSMA</a:t>
            </a:r>
            <a:r>
              <a:rPr lang="en-US" altLang="zh-CN" dirty="0"/>
              <a:t>/CD</a:t>
            </a:r>
            <a:r>
              <a:rPr lang="zh-CN" altLang="en-US" dirty="0"/>
              <a:t>协议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07919-6CFA-408B-836F-E9BEF92BA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周作业第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题</a:t>
                </a:r>
                <a:endParaRPr lang="en-US" altLang="zh-CN" dirty="0"/>
              </a:p>
              <a:p>
                <a:pPr marL="0" lvl="0" indent="0">
                  <a:buNone/>
                </a:pP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在一个采用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CSMA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/CD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协议的总线网中，信号的传播速率为</a:t>
                </a:r>
                <a14:m>
                  <m:oMath xmlns:m="http://schemas.openxmlformats.org/officeDocument/2006/math">
                    <m:r>
                      <a:rPr lang="en-US" altLang="zh-CN" sz="1800" kern="0">
                        <a:solidFill>
                          <a:srgbClr val="000000"/>
                        </a:solidFill>
                        <a:latin typeface="Cambria Math"/>
                      </a:rPr>
                      <m:t>2×</m:t>
                    </m:r>
                    <m:sSup>
                      <m:sSupPr>
                        <m:ctrlPr>
                          <a:rPr lang="zh-CN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1800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km/s</a:t>
                </a:r>
              </a:p>
              <a:p>
                <a:pPr marL="0" lvl="0" indent="0">
                  <a:buNone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(1)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若网络速率为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100Mbps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，数据帧的最小长度为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250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字节。试求总线电缆的最大长度？</a:t>
                </a: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(2)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网络中某节点在发送数据时发生第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5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次碰撞，其可能的等待时间范围时？（以比特时间计）</a:t>
                </a:r>
              </a:p>
              <a:p>
                <a:pPr marL="0" indent="0">
                  <a:buNone/>
                </a:pP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(3)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假设随机所得的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k=10,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在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10Mbps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网络中等待时间为多长？在</a:t>
                </a:r>
                <a:r>
                  <a:rPr lang="en-US" altLang="zh-CN" sz="1800" kern="0" dirty="0" err="1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100Mbps</a:t>
                </a:r>
                <a:r>
                  <a:rPr lang="zh-CN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网络中呢？</a:t>
                </a: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错误：</a:t>
                </a:r>
                <a:r>
                  <a:rPr lang="en-US" altLang="zh-CN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CSMA/CD</a:t>
                </a:r>
                <a:r>
                  <a:rPr lang="zh-CN" altLang="en-US" sz="1800" kern="0" dirty="0">
                    <a:solidFill>
                      <a:srgbClr val="000000"/>
                    </a:solidFill>
                    <a:latin typeface="+mn-ea"/>
                    <a:cs typeface="Times" panose="02020603050405020304" pitchFamily="18" charset="0"/>
                  </a:rPr>
                  <a:t>原理及实现</a:t>
                </a:r>
                <a:endParaRPr lang="zh-CN" altLang="zh-CN" sz="1800" kern="0" dirty="0">
                  <a:solidFill>
                    <a:srgbClr val="000000"/>
                  </a:solidFill>
                  <a:latin typeface="+mn-ea"/>
                  <a:cs typeface="Times" panose="02020603050405020304" pitchFamily="18" charset="0"/>
                </a:endParaRPr>
              </a:p>
              <a:p>
                <a:pPr marL="0" lvl="0" indent="0">
                  <a:buNone/>
                </a:pPr>
                <a:endParaRPr lang="zh-CN" altLang="zh-CN" dirty="0"/>
              </a:p>
              <a:p>
                <a:pPr marL="0" lv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307919-6CFA-408B-836F-E9BEF92BA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09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FE74-D5A0-4073-89A0-4AC3EA94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4C53C-7F30-46A5-B60C-A5960710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(1)</a:t>
            </a:r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5D84CA-2B89-49D7-B920-542E259C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995498"/>
            <a:ext cx="4152901" cy="4011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6D1B99-7C2C-491D-B92F-C02CDC3EA990}"/>
                  </a:ext>
                </a:extLst>
              </p:cNvPr>
              <p:cNvSpPr/>
              <p:nvPr/>
            </p:nvSpPr>
            <p:spPr>
              <a:xfrm>
                <a:off x="838200" y="2298811"/>
                <a:ext cx="6096000" cy="1631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953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trans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=250×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×100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=2×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−5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𝑠𝑒𝑐</m:t>
                      </m:r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4953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𝑐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𝑡𝑟𝑎𝑛𝑠</m:t>
                          </m:r>
                        </m:sub>
                      </m:sSub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4953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≤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𝑐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宋体" panose="02010600030101010101" pitchFamily="2" charset="-122"/>
                                </a:rPr>
                                <m:t>𝑡𝑟𝑎𝑛𝑠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=2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m:t>𝑘𝑚</m:t>
                      </m:r>
                    </m:oMath>
                  </m:oMathPara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96D1B99-7C2C-491D-B92F-C02CDC3E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811"/>
                <a:ext cx="6096000" cy="163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673260-7EB0-4B6F-90C6-9A978CE2065A}"/>
                  </a:ext>
                </a:extLst>
              </p:cNvPr>
              <p:cNvSpPr/>
              <p:nvPr/>
            </p:nvSpPr>
            <p:spPr>
              <a:xfrm>
                <a:off x="295275" y="4233853"/>
                <a:ext cx="6096000" cy="12037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 algn="just"/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(2)</a:t>
                </a:r>
                <a:r>
                  <a:rPr lang="zh-CN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网络中某节点在发送数据时发生第</a:t>
                </a:r>
                <a:r>
                  <a:rPr lang="en-US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5</a:t>
                </a:r>
                <a:r>
                  <a:rPr lang="zh-CN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次碰撞，其可能的等待时间范围时？（以比特时间计）</a:t>
                </a:r>
              </a:p>
              <a:p>
                <a:pPr marL="495300" algn="ctr"/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512×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0,1,2,3,…,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=512×[0,1,2,…,31]</m:t>
                    </m:r>
                  </m:oMath>
                </a14:m>
                <a:r>
                  <a:rPr lang="zh-CN" altLang="zh-CN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比特时间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673260-7EB0-4B6F-90C6-9A978CE20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4233853"/>
                <a:ext cx="6096000" cy="1203727"/>
              </a:xfrm>
              <a:prstGeom prst="rect">
                <a:avLst/>
              </a:prstGeom>
              <a:blipFill>
                <a:blip r:embed="rId4"/>
                <a:stretch>
                  <a:fillRect t="-3046" r="-900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4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1804</Words>
  <Application>Microsoft Office PowerPoint</Application>
  <PresentationFormat>宽屏</PresentationFormat>
  <Paragraphs>249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Calibri</vt:lpstr>
      <vt:lpstr>Cambria</vt:lpstr>
      <vt:lpstr>Cambria Math</vt:lpstr>
      <vt:lpstr>Times</vt:lpstr>
      <vt:lpstr>Times New Roman</vt:lpstr>
      <vt:lpstr>Office 主题​​</vt:lpstr>
      <vt:lpstr>2021计网作业回顾 (第8-14周)</vt:lpstr>
      <vt:lpstr>第四章 网络层—数据平面</vt:lpstr>
      <vt:lpstr>参考答案</vt:lpstr>
      <vt:lpstr>参考答案</vt:lpstr>
      <vt:lpstr>第五章 网络层—控制层面</vt:lpstr>
      <vt:lpstr>第五章 网络层—控制层面</vt:lpstr>
      <vt:lpstr>参考答案</vt:lpstr>
      <vt:lpstr>第六章  链路层  局域网CSMA/CD协议</vt:lpstr>
      <vt:lpstr>参考答案</vt:lpstr>
      <vt:lpstr>第六章  链路层  局部网</vt:lpstr>
      <vt:lpstr>参考答案</vt:lpstr>
      <vt:lpstr>第六章  链路层  局域网</vt:lpstr>
      <vt:lpstr>主要过程</vt:lpstr>
      <vt:lpstr>第七章  无线网络与移动网络</vt:lpstr>
      <vt:lpstr>参考答案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计网作业第8-14周</dc:title>
  <dc:creator>Han Shaocong</dc:creator>
  <cp:lastModifiedBy>Han Michael</cp:lastModifiedBy>
  <cp:revision>22</cp:revision>
  <dcterms:created xsi:type="dcterms:W3CDTF">2021-12-13T07:53:42Z</dcterms:created>
  <dcterms:modified xsi:type="dcterms:W3CDTF">2021-12-20T04:15:54Z</dcterms:modified>
</cp:coreProperties>
</file>