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9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0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3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4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2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27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28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29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0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3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3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33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34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35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36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7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38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39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40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41.xml" ContentType="application/vnd.openxmlformats-officedocument.presentationml.notesSlide+xml"/>
  <Override PartName="/ppt/tags/tag290.xml" ContentType="application/vnd.openxmlformats-officedocument.presentationml.tags+xml"/>
  <Override PartName="/ppt/notesSlides/notesSlide42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43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44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4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46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47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48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49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50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51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52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53.xml" ContentType="application/vnd.openxmlformats-officedocument.presentationml.notesSlide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54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55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56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57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58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59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60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61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62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63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64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65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66.xml" ContentType="application/vnd.openxmlformats-officedocument.presentationml.notesSlide+xml"/>
  <Override PartName="/ppt/tags/tag453.xml" ContentType="application/vnd.openxmlformats-officedocument.presentationml.tags+xml"/>
  <Override PartName="/ppt/notesSlides/notesSlide67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68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69.xml" ContentType="application/vnd.openxmlformats-officedocument.presentationml.notesSlide+xml"/>
  <Override PartName="/ppt/tags/tag461.xml" ContentType="application/vnd.openxmlformats-officedocument.presentationml.tags+xml"/>
  <Override PartName="/ppt/notesSlides/notesSlide70.xml" ContentType="application/vnd.openxmlformats-officedocument.presentationml.notesSlide+xml"/>
  <Override PartName="/ppt/tags/tag462.xml" ContentType="application/vnd.openxmlformats-officedocument.presentationml.tags+xml"/>
  <Override PartName="/ppt/notesSlides/notesSlide71.xml" ContentType="application/vnd.openxmlformats-officedocument.presentationml.notesSlide+xml"/>
  <Override PartName="/ppt/tags/tag463.xml" ContentType="application/vnd.openxmlformats-officedocument.presentationml.tags+xml"/>
  <Override PartName="/ppt/notesSlides/notesSlide72.xml" ContentType="application/vnd.openxmlformats-officedocument.presentationml.notesSlide+xml"/>
  <Override PartName="/ppt/tags/tag464.xml" ContentType="application/vnd.openxmlformats-officedocument.presentationml.tags+xml"/>
  <Override PartName="/ppt/notesSlides/notesSlide73.xml" ContentType="application/vnd.openxmlformats-officedocument.presentationml.notesSlide+xml"/>
  <Override PartName="/ppt/tags/tag465.xml" ContentType="application/vnd.openxmlformats-officedocument.presentationml.tags+xml"/>
  <Override PartName="/ppt/notesSlides/notesSlide74.xml" ContentType="application/vnd.openxmlformats-officedocument.presentationml.notesSlide+xml"/>
  <Override PartName="/ppt/tags/tag466.xml" ContentType="application/vnd.openxmlformats-officedocument.presentationml.tags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2"/>
  </p:notesMasterIdLst>
  <p:handoutMasterIdLst>
    <p:handoutMasterId r:id="rId83"/>
  </p:handoutMasterIdLst>
  <p:sldIdLst>
    <p:sldId id="928" r:id="rId2"/>
    <p:sldId id="768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813" r:id="rId15"/>
    <p:sldId id="814" r:id="rId16"/>
    <p:sldId id="933" r:id="rId17"/>
    <p:sldId id="811" r:id="rId18"/>
    <p:sldId id="789" r:id="rId19"/>
    <p:sldId id="790" r:id="rId20"/>
    <p:sldId id="791" r:id="rId21"/>
    <p:sldId id="929" r:id="rId22"/>
    <p:sldId id="793" r:id="rId23"/>
    <p:sldId id="794" r:id="rId24"/>
    <p:sldId id="795" r:id="rId25"/>
    <p:sldId id="796" r:id="rId26"/>
    <p:sldId id="797" r:id="rId27"/>
    <p:sldId id="798" r:id="rId28"/>
    <p:sldId id="799" r:id="rId29"/>
    <p:sldId id="800" r:id="rId30"/>
    <p:sldId id="801" r:id="rId31"/>
    <p:sldId id="802" r:id="rId32"/>
    <p:sldId id="803" r:id="rId33"/>
    <p:sldId id="804" r:id="rId34"/>
    <p:sldId id="805" r:id="rId35"/>
    <p:sldId id="935" r:id="rId36"/>
    <p:sldId id="930" r:id="rId37"/>
    <p:sldId id="809" r:id="rId38"/>
    <p:sldId id="931" r:id="rId39"/>
    <p:sldId id="932" r:id="rId40"/>
    <p:sldId id="812" r:id="rId41"/>
    <p:sldId id="817" r:id="rId42"/>
    <p:sldId id="818" r:id="rId43"/>
    <p:sldId id="937" r:id="rId44"/>
    <p:sldId id="820" r:id="rId45"/>
    <p:sldId id="821" r:id="rId46"/>
    <p:sldId id="822" r:id="rId47"/>
    <p:sldId id="823" r:id="rId48"/>
    <p:sldId id="825" r:id="rId49"/>
    <p:sldId id="826" r:id="rId50"/>
    <p:sldId id="827" r:id="rId51"/>
    <p:sldId id="938" r:id="rId52"/>
    <p:sldId id="936" r:id="rId53"/>
    <p:sldId id="829" r:id="rId54"/>
    <p:sldId id="830" r:id="rId55"/>
    <p:sldId id="831" r:id="rId56"/>
    <p:sldId id="832" r:id="rId57"/>
    <p:sldId id="833" r:id="rId58"/>
    <p:sldId id="939" r:id="rId59"/>
    <p:sldId id="940" r:id="rId60"/>
    <p:sldId id="835" r:id="rId61"/>
    <p:sldId id="836" r:id="rId62"/>
    <p:sldId id="944" r:id="rId63"/>
    <p:sldId id="839" r:id="rId64"/>
    <p:sldId id="841" r:id="rId65"/>
    <p:sldId id="842" r:id="rId66"/>
    <p:sldId id="843" r:id="rId67"/>
    <p:sldId id="844" r:id="rId68"/>
    <p:sldId id="943" r:id="rId69"/>
    <p:sldId id="848" r:id="rId70"/>
    <p:sldId id="849" r:id="rId71"/>
    <p:sldId id="850" r:id="rId72"/>
    <p:sldId id="851" r:id="rId73"/>
    <p:sldId id="852" r:id="rId74"/>
    <p:sldId id="946" r:id="rId75"/>
    <p:sldId id="947" r:id="rId76"/>
    <p:sldId id="948" r:id="rId77"/>
    <p:sldId id="949" r:id="rId78"/>
    <p:sldId id="950" r:id="rId79"/>
    <p:sldId id="951" r:id="rId80"/>
    <p:sldId id="952" r:id="rId81"/>
  </p:sldIdLst>
  <p:sldSz cx="9144000" cy="6858000" type="screen4x3"/>
  <p:notesSz cx="6797675" cy="9928225"/>
  <p:custDataLst>
    <p:tags r:id="rId8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701"/>
    <a:srgbClr val="FF0066"/>
    <a:srgbClr val="BF0F01"/>
    <a:srgbClr val="000099"/>
    <a:srgbClr val="663300"/>
    <a:srgbClr val="660066"/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62" autoAdjust="0"/>
    <p:restoredTop sz="93361" autoAdjust="0"/>
  </p:normalViewPr>
  <p:slideViewPr>
    <p:cSldViewPr>
      <p:cViewPr varScale="1">
        <p:scale>
          <a:sx n="107" d="100"/>
          <a:sy n="107" d="100"/>
        </p:scale>
        <p:origin x="8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87B4416-8A76-495A-8C49-B3B40605A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588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325CB04-EA2E-49DB-BC2D-E8BB7D67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375885-0A50-4A81-9AD4-BBC750353E17}" type="slidenum">
              <a:rPr lang="en-US" altLang="zh-CN" sz="13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278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56A679-79B1-4C70-8112-7FC7982BA13E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911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630A5E-3581-437E-B89F-B2B4ECEC8643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71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8FE334-0DB5-48F1-9CD1-A080F925FE60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882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6CA2FC1-8D5F-4335-ADDC-09D61703FF52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278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D8843-A75F-486F-8A70-3D480D38A2E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02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B49F6-7EC8-4998-81F4-30D045363949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103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371C12-1C16-4EA7-A955-6CBB326B85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878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6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BD233B0-2222-4651-A76E-82AA207513DE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0925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C7D8C8-355A-41E2-A4C8-1A9DB4768F5D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776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0458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5E6ACB-C275-459B-915B-444C04A31148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5260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6727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C931B7E-7321-4D2C-B121-10F11B2E231A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745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53FB59-49B9-4462-9948-DD3E008A4C0F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055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9D3F09D-9B82-46D4-B62B-6A80BEC08443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5722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6051EA0-51DD-484C-B17F-64660CBEB872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4648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BFFED3-A652-440E-A9D8-7995E8C427E1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1741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5C960B-8C88-4FBC-BCE7-0914D61B5F5D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874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697F053-9B06-41AA-B146-0F2A3264B55C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6443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E91006D-E344-412C-8552-92545899C76E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1D66A5F-6F05-4CE5-B326-6D6310B58638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5729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5D6D7DA-4B52-491C-B3AB-B93D929EF853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89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5C89C8A-D510-4CF8-A66B-38CAF96EBA10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78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F941145-39A3-48A0-BA6F-9C0FBCD53604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35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C4C70CB-D360-4EF4-A101-F2E52FF36057}" type="slidenum">
              <a:rPr lang="en-US" altLang="zh-CN">
                <a:solidFill>
                  <a:prstClr val="black"/>
                </a:solidFill>
              </a:rPr>
              <a:pPr/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05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00C9D4F-A107-4455-B0A8-E17F4C9924B4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05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041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EA069-E328-4A90-8C81-3272C255AF6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4805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8010F6-311D-4D54-A97D-C708B66D784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6313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5119B-D6ED-479F-95CB-F35718E7E42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90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8DA1EB-1AAD-4539-9C99-2737F448786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099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8291880-5FA3-4EAF-93B4-BBC41A15971D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6995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2BBFD6-4B20-4100-B592-33FBF9D9B52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164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556D7A-671B-4617-B50D-8F7B1258796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3529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180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B49C89-8BD7-4909-9A10-B6CED3DC3FB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从这里开始是旧</a:t>
            </a:r>
            <a:r>
              <a:rPr lang="en-US" altLang="zh-CN" dirty="0"/>
              <a:t>PPT</a:t>
            </a:r>
            <a:r>
              <a:rPr lang="zh-CN" altLang="en-US" dirty="0"/>
              <a:t>，大量展示了</a:t>
            </a:r>
            <a:r>
              <a:rPr lang="en-US" altLang="zh-CN" dirty="0"/>
              <a:t>10BASExx</a:t>
            </a:r>
            <a:r>
              <a:rPr lang="zh-CN" altLang="en-US" dirty="0"/>
              <a:t>标准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34620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55588-E467-4BCB-BD5D-197F9E0BF61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48957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7610B-D30A-42C1-ABAC-06574F2B637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08217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2328B5-815D-4B58-8B95-4D31D469223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2099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EC8C8-62DD-4C7B-8BF7-408E7718B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2972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DB19A4-6DA3-4058-8440-17DBE9FDAC1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5961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092EE-3469-4514-B0CE-5E89B7F8229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071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80CCA46-31D0-48DD-86AC-7AF85D81A11C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5969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092EE-3469-4514-B0CE-5E89B7F8229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49240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6871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639889-A6DA-4669-9E21-1F8EC59B0DD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09031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FC81A9-EC5B-4526-BA9F-01E2E02B817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86418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831D4-9AA4-4B94-A299-80D354B8FB4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0122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3E6161-C0BF-4C30-9DFA-79B1523DC1E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2483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2441E-8B2C-4DA0-A436-A21F2A04D9E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16600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81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0D7DD-4F43-45D0-BEA1-C278E45F2C1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53284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DCE71-2207-400E-9681-CBE9B93431D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549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0318963-DD48-4E89-AB6C-6AA7981776F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5760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D7297C-9E08-492A-9B52-56589AA0877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2474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1DDB71-9E63-4A51-9D37-DF7B356B89D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564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2FA869-9853-48CA-89C0-20474A13E1B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684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8C596-1B43-465B-BD51-467FD191F96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05433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54DABB-8653-4CA7-8A42-F11D707549C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1567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C2C2E0-9A61-471C-A643-A0185F71CC9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632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0098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953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990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74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963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BD3EC1-5759-434F-84D2-F14FF682758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9753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733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6558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874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8330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621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25487E6-1209-1B44-8A6B-79DCC9D55604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45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93625B4-D58B-4623-82E3-CB096C4B1DB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437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52785E-73F6-45BA-B81B-8806215E9A08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555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0DB4-4EFB-44CE-95D5-FA76F57A54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8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FB230-45C5-4E31-A92D-C1E0386C44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7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14738-42A2-499B-8B9D-5C7ADF6B804B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3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CE7ECF-7883-4B45-900E-3F9F4C4DD66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6187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9644B-C79F-4443-A379-D2251A989A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59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9644B-C79F-4443-A379-D2251A989A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29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8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5" r:id="rId5"/>
    <p:sldLayoutId id="2147483701" r:id="rId6"/>
    <p:sldLayoutId id="2147483706" r:id="rId7"/>
    <p:sldLayoutId id="2147483707" r:id="rId8"/>
    <p:sldLayoutId id="2147483708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8.png"/><Relationship Id="rId5" Type="http://schemas.openxmlformats.org/officeDocument/2006/relationships/tags" Target="../tags/tag61.xml"/><Relationship Id="rId10" Type="http://schemas.openxmlformats.org/officeDocument/2006/relationships/image" Target="../media/image7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notesSlide" Target="../notesSlides/notesSlide1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34" Type="http://schemas.openxmlformats.org/officeDocument/2006/relationships/image" Target="../media/image12.wmf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oleObject" Target="../embeddings/oleObject3.bin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tags" Target="../tags/tag156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notesSlide" Target="../notesSlides/notesSlide23.xml"/><Relationship Id="rId37" Type="http://schemas.openxmlformats.org/officeDocument/2006/relationships/oleObject" Target="../embeddings/oleObject6.bin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oleObject" Target="../embeddings/oleObject5.bin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oleObject" Target="../embeddings/oleObject4.bin"/><Relationship Id="rId8" Type="http://schemas.openxmlformats.org/officeDocument/2006/relationships/tags" Target="../tags/tag135.xml"/><Relationship Id="rId3" Type="http://schemas.openxmlformats.org/officeDocument/2006/relationships/tags" Target="../tags/tag1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174.xml"/><Relationship Id="rId18" Type="http://schemas.openxmlformats.org/officeDocument/2006/relationships/tags" Target="../tags/tag179.xml"/><Relationship Id="rId26" Type="http://schemas.openxmlformats.org/officeDocument/2006/relationships/tags" Target="../tags/tag187.xml"/><Relationship Id="rId39" Type="http://schemas.openxmlformats.org/officeDocument/2006/relationships/notesSlide" Target="../notesSlides/notesSlide25.xml"/><Relationship Id="rId21" Type="http://schemas.openxmlformats.org/officeDocument/2006/relationships/tags" Target="../tags/tag182.xml"/><Relationship Id="rId34" Type="http://schemas.openxmlformats.org/officeDocument/2006/relationships/tags" Target="../tags/tag195.xml"/><Relationship Id="rId42" Type="http://schemas.openxmlformats.org/officeDocument/2006/relationships/oleObject" Target="../embeddings/oleObject8.bin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0" Type="http://schemas.openxmlformats.org/officeDocument/2006/relationships/tags" Target="../tags/tag181.xml"/><Relationship Id="rId29" Type="http://schemas.openxmlformats.org/officeDocument/2006/relationships/tags" Target="../tags/tag190.xml"/><Relationship Id="rId41" Type="http://schemas.openxmlformats.org/officeDocument/2006/relationships/image" Target="../media/image12.wmf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24" Type="http://schemas.openxmlformats.org/officeDocument/2006/relationships/tags" Target="../tags/tag185.xml"/><Relationship Id="rId32" Type="http://schemas.openxmlformats.org/officeDocument/2006/relationships/tags" Target="../tags/tag193.xml"/><Relationship Id="rId37" Type="http://schemas.openxmlformats.org/officeDocument/2006/relationships/tags" Target="../tags/tag198.xml"/><Relationship Id="rId40" Type="http://schemas.openxmlformats.org/officeDocument/2006/relationships/oleObject" Target="../embeddings/oleObject7.bin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23" Type="http://schemas.openxmlformats.org/officeDocument/2006/relationships/tags" Target="../tags/tag184.xml"/><Relationship Id="rId28" Type="http://schemas.openxmlformats.org/officeDocument/2006/relationships/tags" Target="../tags/tag189.xml"/><Relationship Id="rId36" Type="http://schemas.openxmlformats.org/officeDocument/2006/relationships/tags" Target="../tags/tag197.xml"/><Relationship Id="rId10" Type="http://schemas.openxmlformats.org/officeDocument/2006/relationships/tags" Target="../tags/tag171.xml"/><Relationship Id="rId19" Type="http://schemas.openxmlformats.org/officeDocument/2006/relationships/tags" Target="../tags/tag180.xml"/><Relationship Id="rId31" Type="http://schemas.openxmlformats.org/officeDocument/2006/relationships/tags" Target="../tags/tag192.xml"/><Relationship Id="rId44" Type="http://schemas.openxmlformats.org/officeDocument/2006/relationships/oleObject" Target="../embeddings/oleObject10.bin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Relationship Id="rId22" Type="http://schemas.openxmlformats.org/officeDocument/2006/relationships/tags" Target="../tags/tag183.xml"/><Relationship Id="rId27" Type="http://schemas.openxmlformats.org/officeDocument/2006/relationships/tags" Target="../tags/tag188.xml"/><Relationship Id="rId30" Type="http://schemas.openxmlformats.org/officeDocument/2006/relationships/tags" Target="../tags/tag191.xml"/><Relationship Id="rId35" Type="http://schemas.openxmlformats.org/officeDocument/2006/relationships/tags" Target="../tags/tag196.xml"/><Relationship Id="rId43" Type="http://schemas.openxmlformats.org/officeDocument/2006/relationships/oleObject" Target="../embeddings/oleObject9.bin"/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5" Type="http://schemas.openxmlformats.org/officeDocument/2006/relationships/tags" Target="../tags/tag186.xml"/><Relationship Id="rId33" Type="http://schemas.openxmlformats.org/officeDocument/2006/relationships/tags" Target="../tags/tag194.xml"/><Relationship Id="rId38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01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06.xml"/><Relationship Id="rId7" Type="http://schemas.openxmlformats.org/officeDocument/2006/relationships/image" Target="../media/image14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image" Target="../media/image11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11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11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image" Target="../media/image11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image" Target="../media/image11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image" Target="../media/image11.png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7" Type="http://schemas.openxmlformats.org/officeDocument/2006/relationships/image" Target="../media/image11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37.xml"/><Relationship Id="rId7" Type="http://schemas.openxmlformats.org/officeDocument/2006/relationships/image" Target="../media/image11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240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image" Target="../media/image17.jpe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26" Type="http://schemas.openxmlformats.org/officeDocument/2006/relationships/tags" Target="../tags/tag278.xml"/><Relationship Id="rId39" Type="http://schemas.openxmlformats.org/officeDocument/2006/relationships/notesSlide" Target="../notesSlides/notesSlide41.xml"/><Relationship Id="rId21" Type="http://schemas.openxmlformats.org/officeDocument/2006/relationships/tags" Target="../tags/tag273.xml"/><Relationship Id="rId34" Type="http://schemas.openxmlformats.org/officeDocument/2006/relationships/tags" Target="../tags/tag286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5" Type="http://schemas.openxmlformats.org/officeDocument/2006/relationships/tags" Target="../tags/tag277.xml"/><Relationship Id="rId33" Type="http://schemas.openxmlformats.org/officeDocument/2006/relationships/tags" Target="../tags/tag285.xml"/><Relationship Id="rId38" Type="http://schemas.openxmlformats.org/officeDocument/2006/relationships/slideLayout" Target="../slideLayouts/slideLayout3.xml"/><Relationship Id="rId2" Type="http://schemas.openxmlformats.org/officeDocument/2006/relationships/tags" Target="../tags/tag254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29" Type="http://schemas.openxmlformats.org/officeDocument/2006/relationships/tags" Target="../tags/tag281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24" Type="http://schemas.openxmlformats.org/officeDocument/2006/relationships/tags" Target="../tags/tag276.xml"/><Relationship Id="rId32" Type="http://schemas.openxmlformats.org/officeDocument/2006/relationships/tags" Target="../tags/tag284.xml"/><Relationship Id="rId37" Type="http://schemas.openxmlformats.org/officeDocument/2006/relationships/tags" Target="../tags/tag289.xml"/><Relationship Id="rId5" Type="http://schemas.openxmlformats.org/officeDocument/2006/relationships/tags" Target="../tags/tag257.xml"/><Relationship Id="rId15" Type="http://schemas.openxmlformats.org/officeDocument/2006/relationships/tags" Target="../tags/tag267.xml"/><Relationship Id="rId23" Type="http://schemas.openxmlformats.org/officeDocument/2006/relationships/tags" Target="../tags/tag275.xml"/><Relationship Id="rId28" Type="http://schemas.openxmlformats.org/officeDocument/2006/relationships/tags" Target="../tags/tag280.xml"/><Relationship Id="rId36" Type="http://schemas.openxmlformats.org/officeDocument/2006/relationships/tags" Target="../tags/tag288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31" Type="http://schemas.openxmlformats.org/officeDocument/2006/relationships/tags" Target="../tags/tag283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tags" Target="../tags/tag274.xml"/><Relationship Id="rId27" Type="http://schemas.openxmlformats.org/officeDocument/2006/relationships/tags" Target="../tags/tag279.xml"/><Relationship Id="rId30" Type="http://schemas.openxmlformats.org/officeDocument/2006/relationships/tags" Target="../tags/tag282.xml"/><Relationship Id="rId35" Type="http://schemas.openxmlformats.org/officeDocument/2006/relationships/tags" Target="../tags/tag287.xml"/><Relationship Id="rId8" Type="http://schemas.openxmlformats.org/officeDocument/2006/relationships/tags" Target="../tags/tag260.xml"/><Relationship Id="rId3" Type="http://schemas.openxmlformats.org/officeDocument/2006/relationships/tags" Target="../tags/tag25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93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7" Type="http://schemas.openxmlformats.org/officeDocument/2006/relationships/image" Target="../media/image19.emf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image" Target="../media/image21.png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12" Type="http://schemas.openxmlformats.org/officeDocument/2006/relationships/image" Target="../media/image20.png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notesSlide" Target="../notesSlides/notesSlide45.xml"/><Relationship Id="rId5" Type="http://schemas.openxmlformats.org/officeDocument/2006/relationships/tags" Target="../tags/tag303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image" Target="../media/image25.png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image" Target="../media/image24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notesSlide" Target="../notesSlides/notesSlide46.xml"/><Relationship Id="rId5" Type="http://schemas.openxmlformats.org/officeDocument/2006/relationships/tags" Target="../tags/tag312.xml"/><Relationship Id="rId15" Type="http://schemas.openxmlformats.org/officeDocument/2006/relationships/image" Target="../media/image27.jpeg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26" Type="http://schemas.openxmlformats.org/officeDocument/2006/relationships/oleObject" Target="../embeddings/oleObject13.bin"/><Relationship Id="rId3" Type="http://schemas.openxmlformats.org/officeDocument/2006/relationships/tags" Target="../tags/tag319.xml"/><Relationship Id="rId21" Type="http://schemas.openxmlformats.org/officeDocument/2006/relationships/tags" Target="../tags/tag337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image" Target="../media/image12.wmf"/><Relationship Id="rId2" Type="http://schemas.openxmlformats.org/officeDocument/2006/relationships/tags" Target="../tags/tag318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24" Type="http://schemas.openxmlformats.org/officeDocument/2006/relationships/oleObject" Target="../embeddings/oleObject12.bin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23" Type="http://schemas.openxmlformats.org/officeDocument/2006/relationships/notesSlide" Target="../notesSlides/notesSlide47.xml"/><Relationship Id="rId28" Type="http://schemas.openxmlformats.org/officeDocument/2006/relationships/oleObject" Target="../embeddings/oleObject15.bin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slideLayout" Target="../slideLayouts/slideLayout2.xml"/><Relationship Id="rId27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hyperlink" Target="https://www.optcore.net/product/10gbase-t-copper-30m-rj45-sfp-transceiver/" TargetMode="Externa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image" Target="../media/image29.png"/><Relationship Id="rId5" Type="http://schemas.openxmlformats.org/officeDocument/2006/relationships/tags" Target="../tags/tag356.xml"/><Relationship Id="rId10" Type="http://schemas.openxmlformats.org/officeDocument/2006/relationships/image" Target="../media/image28.png"/><Relationship Id="rId4" Type="http://schemas.openxmlformats.org/officeDocument/2006/relationships/tags" Target="../tags/tag355.xml"/><Relationship Id="rId9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7" Type="http://schemas.openxmlformats.org/officeDocument/2006/relationships/notesSlide" Target="../notesSlides/notesSlide53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3.xml"/><Relationship Id="rId4" Type="http://schemas.openxmlformats.org/officeDocument/2006/relationships/tags" Target="../tags/tag36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tags" Target="../tags/tag366.xml"/><Relationship Id="rId7" Type="http://schemas.openxmlformats.org/officeDocument/2006/relationships/notesSlide" Target="../notesSlides/notesSlide54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image" Target="../media/image31.png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7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6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80.xml"/><Relationship Id="rId7" Type="http://schemas.openxmlformats.org/officeDocument/2006/relationships/image" Target="../media/image14.png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388.xml"/><Relationship Id="rId3" Type="http://schemas.openxmlformats.org/officeDocument/2006/relationships/tags" Target="../tags/tag383.xml"/><Relationship Id="rId7" Type="http://schemas.openxmlformats.org/officeDocument/2006/relationships/tags" Target="../tags/tag387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6" Type="http://schemas.openxmlformats.org/officeDocument/2006/relationships/tags" Target="../tags/tag386.xml"/><Relationship Id="rId11" Type="http://schemas.openxmlformats.org/officeDocument/2006/relationships/notesSlide" Target="../notesSlides/notesSlide59.xml"/><Relationship Id="rId5" Type="http://schemas.openxmlformats.org/officeDocument/2006/relationships/tags" Target="../tags/tag38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4.xml"/><Relationship Id="rId9" Type="http://schemas.openxmlformats.org/officeDocument/2006/relationships/tags" Target="../tags/tag38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404.xml"/><Relationship Id="rId18" Type="http://schemas.openxmlformats.org/officeDocument/2006/relationships/tags" Target="../tags/tag409.xml"/><Relationship Id="rId26" Type="http://schemas.openxmlformats.org/officeDocument/2006/relationships/tags" Target="../tags/tag417.xml"/><Relationship Id="rId39" Type="http://schemas.openxmlformats.org/officeDocument/2006/relationships/tags" Target="../tags/tag430.xml"/><Relationship Id="rId21" Type="http://schemas.openxmlformats.org/officeDocument/2006/relationships/tags" Target="../tags/tag412.xml"/><Relationship Id="rId34" Type="http://schemas.openxmlformats.org/officeDocument/2006/relationships/tags" Target="../tags/tag425.xml"/><Relationship Id="rId42" Type="http://schemas.openxmlformats.org/officeDocument/2006/relationships/tags" Target="../tags/tag433.xml"/><Relationship Id="rId47" Type="http://schemas.openxmlformats.org/officeDocument/2006/relationships/image" Target="../media/image12.wmf"/><Relationship Id="rId50" Type="http://schemas.openxmlformats.org/officeDocument/2006/relationships/oleObject" Target="../embeddings/oleObject19.bin"/><Relationship Id="rId55" Type="http://schemas.openxmlformats.org/officeDocument/2006/relationships/oleObject" Target="../embeddings/oleObject24.bin"/><Relationship Id="rId7" Type="http://schemas.openxmlformats.org/officeDocument/2006/relationships/tags" Target="../tags/tag398.xml"/><Relationship Id="rId2" Type="http://schemas.openxmlformats.org/officeDocument/2006/relationships/tags" Target="../tags/tag393.xml"/><Relationship Id="rId16" Type="http://schemas.openxmlformats.org/officeDocument/2006/relationships/tags" Target="../tags/tag407.xml"/><Relationship Id="rId29" Type="http://schemas.openxmlformats.org/officeDocument/2006/relationships/tags" Target="../tags/tag420.xml"/><Relationship Id="rId11" Type="http://schemas.openxmlformats.org/officeDocument/2006/relationships/tags" Target="../tags/tag402.xml"/><Relationship Id="rId24" Type="http://schemas.openxmlformats.org/officeDocument/2006/relationships/tags" Target="../tags/tag415.xml"/><Relationship Id="rId32" Type="http://schemas.openxmlformats.org/officeDocument/2006/relationships/tags" Target="../tags/tag423.xml"/><Relationship Id="rId37" Type="http://schemas.openxmlformats.org/officeDocument/2006/relationships/tags" Target="../tags/tag428.xml"/><Relationship Id="rId40" Type="http://schemas.openxmlformats.org/officeDocument/2006/relationships/tags" Target="../tags/tag431.xml"/><Relationship Id="rId45" Type="http://schemas.openxmlformats.org/officeDocument/2006/relationships/notesSlide" Target="../notesSlides/notesSlide61.xml"/><Relationship Id="rId53" Type="http://schemas.openxmlformats.org/officeDocument/2006/relationships/oleObject" Target="../embeddings/oleObject22.bin"/><Relationship Id="rId5" Type="http://schemas.openxmlformats.org/officeDocument/2006/relationships/tags" Target="../tags/tag396.xml"/><Relationship Id="rId10" Type="http://schemas.openxmlformats.org/officeDocument/2006/relationships/tags" Target="../tags/tag401.xml"/><Relationship Id="rId19" Type="http://schemas.openxmlformats.org/officeDocument/2006/relationships/tags" Target="../tags/tag410.xml"/><Relationship Id="rId31" Type="http://schemas.openxmlformats.org/officeDocument/2006/relationships/tags" Target="../tags/tag422.xml"/><Relationship Id="rId44" Type="http://schemas.openxmlformats.org/officeDocument/2006/relationships/slideLayout" Target="../slideLayouts/slideLayout2.xml"/><Relationship Id="rId52" Type="http://schemas.openxmlformats.org/officeDocument/2006/relationships/oleObject" Target="../embeddings/oleObject21.bin"/><Relationship Id="rId4" Type="http://schemas.openxmlformats.org/officeDocument/2006/relationships/tags" Target="../tags/tag395.xml"/><Relationship Id="rId9" Type="http://schemas.openxmlformats.org/officeDocument/2006/relationships/tags" Target="../tags/tag400.xml"/><Relationship Id="rId14" Type="http://schemas.openxmlformats.org/officeDocument/2006/relationships/tags" Target="../tags/tag405.xml"/><Relationship Id="rId22" Type="http://schemas.openxmlformats.org/officeDocument/2006/relationships/tags" Target="../tags/tag413.xml"/><Relationship Id="rId27" Type="http://schemas.openxmlformats.org/officeDocument/2006/relationships/tags" Target="../tags/tag418.xml"/><Relationship Id="rId30" Type="http://schemas.openxmlformats.org/officeDocument/2006/relationships/tags" Target="../tags/tag421.xml"/><Relationship Id="rId35" Type="http://schemas.openxmlformats.org/officeDocument/2006/relationships/tags" Target="../tags/tag426.xml"/><Relationship Id="rId43" Type="http://schemas.openxmlformats.org/officeDocument/2006/relationships/tags" Target="../tags/tag434.xml"/><Relationship Id="rId48" Type="http://schemas.openxmlformats.org/officeDocument/2006/relationships/oleObject" Target="../embeddings/oleObject17.bin"/><Relationship Id="rId8" Type="http://schemas.openxmlformats.org/officeDocument/2006/relationships/tags" Target="../tags/tag399.xml"/><Relationship Id="rId51" Type="http://schemas.openxmlformats.org/officeDocument/2006/relationships/oleObject" Target="../embeddings/oleObject20.bin"/><Relationship Id="rId3" Type="http://schemas.openxmlformats.org/officeDocument/2006/relationships/tags" Target="../tags/tag394.xml"/><Relationship Id="rId12" Type="http://schemas.openxmlformats.org/officeDocument/2006/relationships/tags" Target="../tags/tag403.xml"/><Relationship Id="rId17" Type="http://schemas.openxmlformats.org/officeDocument/2006/relationships/tags" Target="../tags/tag408.xml"/><Relationship Id="rId25" Type="http://schemas.openxmlformats.org/officeDocument/2006/relationships/tags" Target="../tags/tag416.xml"/><Relationship Id="rId33" Type="http://schemas.openxmlformats.org/officeDocument/2006/relationships/tags" Target="../tags/tag424.xml"/><Relationship Id="rId38" Type="http://schemas.openxmlformats.org/officeDocument/2006/relationships/tags" Target="../tags/tag429.xml"/><Relationship Id="rId46" Type="http://schemas.openxmlformats.org/officeDocument/2006/relationships/oleObject" Target="../embeddings/oleObject16.bin"/><Relationship Id="rId20" Type="http://schemas.openxmlformats.org/officeDocument/2006/relationships/tags" Target="../tags/tag411.xml"/><Relationship Id="rId41" Type="http://schemas.openxmlformats.org/officeDocument/2006/relationships/tags" Target="../tags/tag432.xml"/><Relationship Id="rId54" Type="http://schemas.openxmlformats.org/officeDocument/2006/relationships/oleObject" Target="../embeddings/oleObject23.bin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15" Type="http://schemas.openxmlformats.org/officeDocument/2006/relationships/tags" Target="../tags/tag406.xml"/><Relationship Id="rId23" Type="http://schemas.openxmlformats.org/officeDocument/2006/relationships/tags" Target="../tags/tag414.xml"/><Relationship Id="rId28" Type="http://schemas.openxmlformats.org/officeDocument/2006/relationships/tags" Target="../tags/tag419.xml"/><Relationship Id="rId36" Type="http://schemas.openxmlformats.org/officeDocument/2006/relationships/tags" Target="../tags/tag427.xml"/><Relationship Id="rId49" Type="http://schemas.openxmlformats.org/officeDocument/2006/relationships/oleObject" Target="../embeddings/oleObject1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7" Type="http://schemas.openxmlformats.org/officeDocument/2006/relationships/image" Target="../media/image32.png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7" Type="http://schemas.openxmlformats.org/officeDocument/2006/relationships/image" Target="../media/image33.png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3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image" Target="../media/image5.wmf"/><Relationship Id="rId4" Type="http://schemas.openxmlformats.org/officeDocument/2006/relationships/tags" Target="../tags/tag39.xml"/><Relationship Id="rId9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6.xml"/><Relationship Id="rId5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image" Target="../media/image6.png"/><Relationship Id="rId4" Type="http://schemas.openxmlformats.org/officeDocument/2006/relationships/tags" Target="../tags/tag49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5084763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主讲：</a:t>
            </a:r>
            <a:r>
              <a:rPr kumimoji="1"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清华大学   贾庆山</a:t>
            </a:r>
            <a:b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</a:b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教材：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J.F. Kurose, K.W. Ross</a:t>
            </a:r>
            <a:r>
              <a:rPr kumimoji="1" lang="zh-CN" altLang="en-US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Networking: A Top-Down Approach, Addison Wiley, 7th Edition, 2017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zh-CN" altLang="en-US" sz="1400" dirty="0">
                <a:solidFill>
                  <a:srgbClr val="0070C0"/>
                </a:solidFill>
              </a:rPr>
              <a:t>机械工业出版社中文版，</a:t>
            </a:r>
            <a:r>
              <a:rPr kumimoji="1" lang="en-US" altLang="zh-CN" sz="1400" dirty="0">
                <a:solidFill>
                  <a:srgbClr val="0070C0"/>
                </a:solidFill>
              </a:rPr>
              <a:t>2018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6424613"/>
            <a:ext cx="414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Special thanks to Prof. Kurose and Prof. Ross for presentation material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7519" y="548630"/>
            <a:ext cx="7848600" cy="367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600"/>
              </a:spcBef>
              <a:buClr>
                <a:srgbClr val="3333CC"/>
              </a:buClr>
              <a:defRPr/>
            </a:pPr>
            <a:r>
              <a:rPr lang="zh-CN" altLang="en-US" sz="45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计算机网络及应用</a:t>
            </a:r>
            <a:br>
              <a:rPr lang="zh-CN" altLang="en-US" dirty="0">
                <a:solidFill>
                  <a:srgbClr val="FF0066"/>
                </a:solidFill>
                <a:ea typeface="黑体" pitchFamily="2" charset="-122"/>
              </a:rPr>
            </a:br>
            <a:r>
              <a:rPr lang="en-US" altLang="zh-CN" sz="3700" b="1" dirty="0">
                <a:solidFill>
                  <a:srgbClr val="FF0066"/>
                </a:solidFill>
                <a:ea typeface="黑体" pitchFamily="2" charset="-122"/>
              </a:rPr>
              <a:t>C</a:t>
            </a:r>
            <a:r>
              <a:rPr lang="en-US" altLang="zh-CN" sz="2500" b="1" dirty="0">
                <a:solidFill>
                  <a:srgbClr val="00206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omputer Networks and Applications</a:t>
            </a:r>
            <a:br>
              <a:rPr lang="en-US" altLang="zh-CN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第六章  链路层和局域网</a:t>
            </a:r>
            <a:r>
              <a:rPr lang="en-US" altLang="zh-CN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(2)</a:t>
            </a:r>
            <a:br>
              <a:rPr lang="zh-CN" altLang="en-US" sz="3600" dirty="0">
                <a:solidFill>
                  <a:srgbClr val="000000"/>
                </a:solidFill>
              </a:rPr>
            </a:br>
            <a:br>
              <a:rPr lang="zh-CN" altLang="en-US" sz="1400" dirty="0">
                <a:solidFill>
                  <a:srgbClr val="000000"/>
                </a:solidFill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多路访问链路和协议、交换局域网、链路虚拟化、数据中心网络、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Web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页面请求的历程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97B52-846D-43BD-8891-2917797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EE855B8A-211C-4A36-A5B7-60073258FA0F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D43ECA48-3FDE-3B42-B719-445013C207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260648"/>
            <a:ext cx="846455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载波侦听多路访问 </a:t>
            </a:r>
            <a:r>
              <a:rPr lang="en-US" altLang="zh-CN" dirty="0"/>
              <a:t>CSMA </a:t>
            </a:r>
            <a:br>
              <a:rPr lang="en-US" altLang="zh-CN" dirty="0"/>
            </a:br>
            <a:r>
              <a:rPr lang="en-US" altLang="zh-CN" sz="3200" dirty="0"/>
              <a:t>(Carrier Sense Multiple Access)</a:t>
            </a:r>
            <a:endParaRPr lang="en-US" altLang="zh-CN" sz="4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28800"/>
            <a:ext cx="8296275" cy="3246437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zh-CN" sz="2800" b="1" u="sng" dirty="0">
                <a:solidFill>
                  <a:srgbClr val="FF0000"/>
                </a:solidFill>
              </a:rPr>
              <a:t>CSMA</a:t>
            </a:r>
            <a:r>
              <a:rPr lang="en-US" altLang="zh-CN" sz="2800" u="sng" dirty="0">
                <a:solidFill>
                  <a:srgbClr val="FF0000"/>
                </a:solidFill>
              </a:rPr>
              <a:t>:</a:t>
            </a:r>
            <a:r>
              <a:rPr lang="en-US" altLang="zh-CN" sz="2800" dirty="0"/>
              <a:t> </a:t>
            </a:r>
            <a:r>
              <a:rPr lang="zh-CN" altLang="en-US" sz="2800" dirty="0"/>
              <a:t>在发送前先侦听信道</a:t>
            </a:r>
            <a:r>
              <a:rPr lang="en-US" altLang="zh-CN" sz="2800" dirty="0"/>
              <a:t>(</a:t>
            </a:r>
            <a:r>
              <a:rPr lang="zh-CN" altLang="en-US" sz="2800" dirty="0"/>
              <a:t>检测电平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如果信道空闲，则发送整个帧</a:t>
            </a:r>
            <a:endParaRPr lang="en-US" altLang="zh-CN" sz="2800" dirty="0"/>
          </a:p>
          <a:p>
            <a:r>
              <a:rPr lang="zh-CN" altLang="en-US" sz="2800" dirty="0"/>
              <a:t>如果检测到信道忙，推迟发送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sz="2800" dirty="0"/>
              <a:t>类比人类社会</a:t>
            </a:r>
            <a:r>
              <a:rPr lang="en-US" altLang="zh-CN" sz="2800" dirty="0"/>
              <a:t>: </a:t>
            </a:r>
            <a:r>
              <a:rPr lang="zh-CN" altLang="en-US" sz="2800" dirty="0"/>
              <a:t>不要打断别人的谈话！</a:t>
            </a:r>
            <a:endParaRPr lang="en-US" altLang="zh-CN" sz="2800" dirty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7F73255-EF48-461B-9C54-CEFEB121406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10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2CFE94D-D188-6F40-8963-4A8CD1A7BEA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1784"/>
            <a:ext cx="8136904" cy="926976"/>
          </a:xfrm>
        </p:spPr>
        <p:txBody>
          <a:bodyPr/>
          <a:lstStyle/>
          <a:p>
            <a:r>
              <a:rPr lang="en-US" altLang="zh-CN" dirty="0"/>
              <a:t>CSMA </a:t>
            </a:r>
            <a:r>
              <a:rPr lang="zh-CN" altLang="en-US" dirty="0"/>
              <a:t>碰撞</a:t>
            </a:r>
            <a:endParaRPr lang="en-US" altLang="zh-CN" dirty="0"/>
          </a:p>
        </p:txBody>
      </p:sp>
      <p:sp>
        <p:nvSpPr>
          <p:cNvPr id="41993" name="灯片编号占位符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16987EC-BFF4-436E-9DC7-C9A695D8399E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11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536" y="1916832"/>
            <a:ext cx="3794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碰撞仍然会发生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传播时延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(propagation delay)</a:t>
            </a:r>
            <a:r>
              <a:rPr lang="zh-CN" altLang="en-US" sz="20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使得两个节点不能听到对方的发送</a:t>
            </a:r>
            <a:endParaRPr lang="en-US" altLang="zh-CN" sz="2400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544" y="3068960"/>
            <a:ext cx="34988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碰撞</a:t>
            </a:r>
            <a:r>
              <a:rPr lang="en-US" altLang="zh-CN" sz="24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整个分组传送时间浪费了（发送出的数据因碰撞无效）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9325" y="1364258"/>
            <a:ext cx="3773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节点的空间布局，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将先后发送分组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018" y="4220393"/>
            <a:ext cx="4247902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: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注意距离和</a:t>
            </a:r>
            <a:r>
              <a:rPr lang="zh-CN" altLang="en-US" sz="2000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传播时延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在确定碰撞概率中的角色：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例如，在千兆以太网中，假设链路长度为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200m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传播时延为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微秒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，在此期间能传输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1000bit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数据，不可忽视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4" name="Picture 3" descr="5"/>
          <p:cNvPicPr>
            <a:picLocks noChangeAspect="1" noChangeArrowheads="1"/>
          </p:cNvPicPr>
          <p:nvPr/>
        </p:nvPicPr>
        <p:blipFill>
          <a:blip r:embed="rId10" cstate="print"/>
          <a:srcRect t="8630"/>
          <a:stretch>
            <a:fillRect/>
          </a:stretch>
        </p:blipFill>
        <p:spPr bwMode="auto">
          <a:xfrm>
            <a:off x="4443413" y="1916832"/>
            <a:ext cx="4287837" cy="46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87"/>
          <p:cNvSpPr>
            <a:spLocks noChangeArrowheads="1"/>
          </p:cNvSpPr>
          <p:nvPr/>
        </p:nvSpPr>
        <p:spPr bwMode="auto">
          <a:xfrm>
            <a:off x="4827588" y="2710633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Rectangle 88"/>
          <p:cNvSpPr>
            <a:spLocks noChangeArrowheads="1"/>
          </p:cNvSpPr>
          <p:nvPr/>
        </p:nvSpPr>
        <p:spPr bwMode="auto">
          <a:xfrm>
            <a:off x="4835525" y="296852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4797425" y="3220939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4770438" y="4829075"/>
            <a:ext cx="3834010" cy="178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4764088" y="1700808"/>
            <a:ext cx="4040187" cy="1013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4948238" y="1765697"/>
            <a:ext cx="3513137" cy="628650"/>
            <a:chOff x="3117" y="180"/>
            <a:chExt cx="2213" cy="396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6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4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2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0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88024" y="23488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 </a:t>
            </a:r>
            <a:r>
              <a:rPr lang="en-US" altLang="zh-CN" b="1" dirty="0">
                <a:solidFill>
                  <a:srgbClr val="FFC000"/>
                </a:solidFill>
                <a:latin typeface="Arial" pitchFamily="34" charset="0"/>
                <a:ea typeface="宋体" pitchFamily="2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 </a:t>
            </a:r>
            <a:r>
              <a:rPr lang="en-US" altLang="zh-CN" b="1" dirty="0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</a:t>
            </a:r>
            <a:r>
              <a:rPr lang="en-US" altLang="zh-CN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D</a:t>
            </a:r>
            <a:endParaRPr lang="zh-CN" altLang="en-US" b="1" dirty="0">
              <a:solidFill>
                <a:srgbClr val="C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536" y="148478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既然有侦听，为何还碰撞？</a:t>
            </a:r>
          </a:p>
        </p:txBody>
      </p: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694E4923-4E57-E145-8AE3-84BE2566059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9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7772400" cy="922114"/>
          </a:xfrm>
        </p:spPr>
        <p:txBody>
          <a:bodyPr/>
          <a:lstStyle/>
          <a:p>
            <a:r>
              <a:rPr lang="en-US" altLang="zh-CN" dirty="0"/>
              <a:t>CSMA/CD (</a:t>
            </a:r>
            <a:r>
              <a:rPr lang="zh-CN" altLang="en-US" sz="2800" dirty="0"/>
              <a:t>碰撞检测</a:t>
            </a:r>
            <a:r>
              <a:rPr lang="zh-CN" altLang="en-US" sz="3200" dirty="0"/>
              <a:t> </a:t>
            </a:r>
            <a:r>
              <a:rPr lang="en-US" altLang="zh-CN" sz="3200" dirty="0"/>
              <a:t>Collision Detection</a:t>
            </a:r>
            <a:r>
              <a:rPr lang="en-US" altLang="zh-CN" dirty="0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22288" y="1433513"/>
            <a:ext cx="8514208" cy="52879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ZapfDingbats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CSMA/CD:</a:t>
            </a:r>
            <a:r>
              <a:rPr lang="en-US" altLang="zh-CN" sz="2400" dirty="0"/>
              <a:t> </a:t>
            </a:r>
            <a:r>
              <a:rPr lang="zh-CN" altLang="en-US" sz="2400" dirty="0"/>
              <a:t>载波侦听和推迟机制和</a:t>
            </a:r>
            <a:r>
              <a:rPr lang="en-US" altLang="zh-CN" sz="2400" dirty="0"/>
              <a:t> CSMA </a:t>
            </a:r>
            <a:r>
              <a:rPr lang="zh-CN" altLang="en-US" sz="2400" dirty="0"/>
              <a:t>一样，额外增加了碰撞检测（</a:t>
            </a:r>
            <a:r>
              <a:rPr lang="en-US" altLang="zh-CN" sz="2400" dirty="0"/>
              <a:t>collision</a:t>
            </a:r>
            <a:r>
              <a:rPr lang="zh-CN" altLang="en-US" sz="2400" dirty="0"/>
              <a:t> </a:t>
            </a:r>
            <a:r>
              <a:rPr lang="en-US" altLang="zh-CN" sz="2400" dirty="0"/>
              <a:t>detection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在短时间内检测到碰撞</a:t>
            </a:r>
            <a:r>
              <a:rPr lang="en-US" altLang="zh-CN" sz="2000" dirty="0"/>
              <a:t>(</a:t>
            </a:r>
            <a:r>
              <a:rPr lang="zh-CN" altLang="en-US" sz="2000" dirty="0"/>
              <a:t>不必等传完整个帧</a:t>
            </a:r>
            <a:r>
              <a:rPr lang="en-US" altLang="zh-CN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取消发生碰撞的帧发送，以减少信道的浪费</a:t>
            </a:r>
            <a:r>
              <a:rPr lang="en-US" altLang="zh-CN" sz="2000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碰撞检测</a:t>
            </a:r>
            <a:r>
              <a:rPr lang="en-US" altLang="zh-CN" sz="1800" dirty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在有线局域网中容易实现</a:t>
            </a:r>
            <a:r>
              <a:rPr lang="en-US" altLang="zh-CN" sz="2000" dirty="0"/>
              <a:t>: </a:t>
            </a:r>
            <a:r>
              <a:rPr lang="zh-CN" altLang="en-US" sz="2000" dirty="0"/>
              <a:t>测量电平强度，比较发送信号和接收信号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在无线局域网中难以实现</a:t>
            </a:r>
            <a:r>
              <a:rPr lang="en-US" altLang="zh-CN" sz="2000" dirty="0"/>
              <a:t>: </a:t>
            </a:r>
            <a:r>
              <a:rPr lang="zh-CN" altLang="en-US" sz="2000" dirty="0"/>
              <a:t>信号随距离衰减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节点自身发送信号强度远强于监听到的其他节点信号强度，信号淹没</a:t>
            </a:r>
            <a:endParaRPr lang="en-US" altLang="zh-CN" sz="18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即使本地有信号重叠，也不一定会影响其他节点处接收信号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类比人类社会</a:t>
            </a:r>
            <a:r>
              <a:rPr lang="en-US" altLang="zh-CN" sz="2400" dirty="0"/>
              <a:t>: </a:t>
            </a:r>
            <a:r>
              <a:rPr lang="zh-CN" altLang="en-US" sz="2400" dirty="0"/>
              <a:t>礼貌的谈话者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如果在说话过程中，听到他人同时也在说话，则停止说话</a:t>
            </a:r>
            <a:endParaRPr lang="en-US" altLang="zh-CN" sz="2000" dirty="0"/>
          </a:p>
        </p:txBody>
      </p:sp>
      <p:sp>
        <p:nvSpPr>
          <p:cNvPr id="43013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F98607F-9058-4AD6-B058-D8BE1D445FDD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6643C44A-43C4-834A-9855-CD3318DF218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CSMA/CD </a:t>
            </a:r>
            <a:r>
              <a:rPr lang="zh-CN" altLang="en-US" dirty="0"/>
              <a:t>碰撞检测</a:t>
            </a:r>
            <a:endParaRPr lang="en-US" altLang="zh-CN" dirty="0"/>
          </a:p>
        </p:txBody>
      </p:sp>
      <p:sp>
        <p:nvSpPr>
          <p:cNvPr id="44037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5FE8F0A-604C-48C4-B032-589564964C5B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pic>
        <p:nvPicPr>
          <p:cNvPr id="44035" name="Picture 3" descr="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9944"/>
            <a:ext cx="4813076" cy="42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587727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及早停止无用传输，节约带宽资源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6F36861-10FE-6542-AA7A-46528E38B99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0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以太网</a:t>
            </a:r>
            <a:r>
              <a:rPr lang="en-US" altLang="zh-CN" dirty="0"/>
              <a:t>CSMA/CD</a:t>
            </a:r>
            <a:r>
              <a:rPr lang="zh-CN" altLang="en-US" dirty="0"/>
              <a:t>的基本原理</a:t>
            </a:r>
            <a:endParaRPr lang="en-US" altLang="zh-CN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FD891C-75A7-4E9E-BE5D-91AFB673C2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400"/>
              <a:t>不分时隙</a:t>
            </a:r>
            <a:r>
              <a:rPr lang="en-US" altLang="zh-CN" sz="2400"/>
              <a:t> slots</a:t>
            </a:r>
          </a:p>
          <a:p>
            <a:r>
              <a:rPr lang="zh-CN" altLang="en-US" sz="2400"/>
              <a:t>如果网卡</a:t>
            </a:r>
            <a:r>
              <a:rPr lang="en-US" altLang="zh-CN" sz="2400"/>
              <a:t>(adapter)</a:t>
            </a:r>
            <a:r>
              <a:rPr lang="zh-CN" altLang="en-US" sz="2400"/>
              <a:t>侦听到某个网卡正在传送，则不发送 </a:t>
            </a:r>
            <a:r>
              <a:rPr lang="en-US" altLang="zh-CN" sz="2400"/>
              <a:t>——</a:t>
            </a:r>
            <a:r>
              <a:rPr lang="zh-CN" altLang="en-US" sz="2400">
                <a:solidFill>
                  <a:srgbClr val="FF0000"/>
                </a:solidFill>
              </a:rPr>
              <a:t>载波侦听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carrier sense</a:t>
            </a:r>
            <a:endParaRPr lang="en-US" altLang="zh-CN" sz="2400"/>
          </a:p>
          <a:p>
            <a:r>
              <a:rPr lang="zh-CN" altLang="en-US" sz="2400"/>
              <a:t>正在传送数据的网卡如果检测到其他网卡也在传送，则放弃当前传送 </a:t>
            </a:r>
            <a:r>
              <a:rPr lang="en-US" altLang="zh-CN" sz="2400"/>
              <a:t>—— </a:t>
            </a:r>
            <a:r>
              <a:rPr lang="zh-CN" altLang="en-US" sz="2400">
                <a:solidFill>
                  <a:srgbClr val="FF0000"/>
                </a:solidFill>
              </a:rPr>
              <a:t>碰撞检测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collision detection</a:t>
            </a:r>
            <a:endParaRPr lang="en-US" altLang="zh-CN" sz="2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2400"/>
              <a:t>在尝试重传之前</a:t>
            </a:r>
            <a:r>
              <a:rPr lang="en-US" altLang="zh-CN" sz="2400"/>
              <a:t>, </a:t>
            </a:r>
            <a:r>
              <a:rPr lang="zh-CN" altLang="en-US" sz="2400"/>
              <a:t>网卡等待一个随机的时间 </a:t>
            </a:r>
            <a:r>
              <a:rPr lang="en-US" altLang="zh-CN" sz="2400"/>
              <a:t>—— </a:t>
            </a:r>
            <a:r>
              <a:rPr lang="zh-CN" altLang="en-US" sz="2400">
                <a:solidFill>
                  <a:srgbClr val="FF0000"/>
                </a:solidFill>
              </a:rPr>
              <a:t>随机访问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random access</a:t>
            </a:r>
            <a:endParaRPr lang="en-US" altLang="zh-CN" sz="2400"/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EE31B9A6-E01E-4C47-B09B-6B6FF38948A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7772400" cy="928687"/>
          </a:xfrm>
        </p:spPr>
        <p:txBody>
          <a:bodyPr/>
          <a:lstStyle/>
          <a:p>
            <a:r>
              <a:rPr lang="zh-CN" altLang="en-US" dirty="0"/>
              <a:t>以太网</a:t>
            </a:r>
            <a:r>
              <a:rPr lang="en-US" altLang="zh-CN" dirty="0"/>
              <a:t> CSMA/CD </a:t>
            </a:r>
            <a:r>
              <a:rPr lang="zh-CN" altLang="en-US" dirty="0"/>
              <a:t>具体协议</a:t>
            </a:r>
            <a:endParaRPr lang="en-US" altLang="zh-CN" dirty="0"/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36B930-BFB0-4D7D-946C-0521DE7487E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76225" y="1530176"/>
            <a:ext cx="4351338" cy="4211638"/>
          </a:xfrm>
        </p:spPr>
        <p:txBody>
          <a:bodyPr>
            <a:normAutofit lnSpcReduction="10000"/>
          </a:bodyPr>
          <a:lstStyle/>
          <a:p>
            <a:pPr>
              <a:buFont typeface="ZapfDingbats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网卡</a:t>
            </a:r>
            <a:r>
              <a:rPr lang="en-US" altLang="zh-CN" sz="2400" dirty="0"/>
              <a:t>(adapter)</a:t>
            </a:r>
            <a:r>
              <a:rPr lang="zh-CN" altLang="en-US" sz="2400" dirty="0"/>
              <a:t>从网络层接收数据报，封装成帧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如果网卡侦听到信道空闲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96bit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time</a:t>
            </a:r>
            <a:r>
              <a:rPr lang="zh-CN" altLang="en-US" sz="2400" dirty="0">
                <a:solidFill>
                  <a:srgbClr val="FF0000"/>
                </a:solidFill>
              </a:rPr>
              <a:t>内无传送</a:t>
            </a:r>
            <a:r>
              <a:rPr lang="en-US" altLang="zh-CN" sz="2400" dirty="0"/>
              <a:t>)</a:t>
            </a:r>
            <a:r>
              <a:rPr lang="zh-CN" altLang="en-US" sz="2400" dirty="0"/>
              <a:t>，则开始传送帧；如果侦听到信道忙，则等待直到信道空闲</a:t>
            </a:r>
            <a:r>
              <a:rPr lang="en-US" altLang="zh-CN" sz="2400" dirty="0"/>
              <a:t>(</a:t>
            </a:r>
            <a:r>
              <a:rPr lang="zh-CN" altLang="en-US" sz="2400" dirty="0"/>
              <a:t>至少</a:t>
            </a:r>
            <a:r>
              <a:rPr lang="en-US" altLang="zh-CN" sz="2400" dirty="0"/>
              <a:t>96bit time)</a:t>
            </a:r>
            <a:r>
              <a:rPr lang="zh-CN" altLang="en-US" sz="2400" dirty="0"/>
              <a:t>，然后传送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如果网卡传送出整个帧而且在传送过程中没有检测到其他传送，</a:t>
            </a:r>
            <a:r>
              <a:rPr lang="en-US" altLang="zh-CN" sz="2400" dirty="0"/>
              <a:t> </a:t>
            </a:r>
            <a:r>
              <a:rPr lang="zh-CN" altLang="en-US" sz="2400" dirty="0"/>
              <a:t>则网卡成功完成一次帧的发送</a:t>
            </a:r>
            <a:r>
              <a:rPr lang="en-US" altLang="zh-CN" sz="2400" dirty="0"/>
              <a:t> !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627563" y="1530176"/>
            <a:ext cx="4335462" cy="4211638"/>
          </a:xfrm>
        </p:spPr>
        <p:txBody>
          <a:bodyPr>
            <a:normAutofit lnSpcReduction="10000"/>
          </a:bodyPr>
          <a:lstStyle/>
          <a:p>
            <a:pPr eaLnBrk="1">
              <a:buFont typeface="ZapfDingbats"/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如果在传送过程中网卡检测有到其他传送存在，则放弃，并发送出一个</a:t>
            </a:r>
            <a:r>
              <a:rPr lang="en-US" altLang="zh-CN" sz="2400" dirty="0"/>
              <a:t>48bit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阻塞信号</a:t>
            </a:r>
            <a:r>
              <a:rPr lang="en-US" altLang="zh-CN" sz="2400" b="1" dirty="0">
                <a:solidFill>
                  <a:srgbClr val="FF0000"/>
                </a:solidFill>
              </a:rPr>
              <a:t> jam signal</a:t>
            </a:r>
          </a:p>
          <a:p>
            <a:pPr eaLnBrk="1">
              <a:buFont typeface="ZapfDingbats"/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放弃传送后，网卡进入</a:t>
            </a:r>
            <a:r>
              <a:rPr lang="zh-CN" altLang="en-US" sz="2400" b="1" dirty="0">
                <a:solidFill>
                  <a:srgbClr val="FF0000"/>
                </a:solidFill>
              </a:rPr>
              <a:t>指数后退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exponential </a:t>
            </a:r>
            <a:r>
              <a:rPr lang="en-US" altLang="zh-CN" sz="2400" b="1" dirty="0" err="1">
                <a:solidFill>
                  <a:srgbClr val="FF0000"/>
                </a:solidFill>
              </a:rPr>
              <a:t>backoff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阶段</a:t>
            </a:r>
            <a:r>
              <a:rPr lang="en-US" altLang="zh-CN" sz="2400" dirty="0"/>
              <a:t>: </a:t>
            </a:r>
            <a:r>
              <a:rPr lang="zh-CN" altLang="en-US" sz="2400" dirty="0"/>
              <a:t>即在第</a:t>
            </a:r>
            <a:r>
              <a:rPr lang="en-US" altLang="zh-CN" sz="2400" dirty="0"/>
              <a:t> n </a:t>
            </a:r>
            <a:r>
              <a:rPr lang="zh-CN" altLang="en-US" sz="2400" dirty="0"/>
              <a:t>次碰撞后</a:t>
            </a:r>
            <a:r>
              <a:rPr lang="en-US" altLang="zh-CN" sz="2400" dirty="0"/>
              <a:t>, </a:t>
            </a:r>
            <a:r>
              <a:rPr lang="zh-CN" altLang="en-US" sz="2400" dirty="0"/>
              <a:t>网卡从 </a:t>
            </a:r>
            <a:r>
              <a:rPr lang="en-US" altLang="zh-CN" sz="2400" dirty="0"/>
              <a:t>{0,1,2,…,2</a:t>
            </a:r>
            <a:r>
              <a:rPr lang="en-US" altLang="zh-CN" sz="2400" b="1" baseline="30000" dirty="0"/>
              <a:t>m</a:t>
            </a:r>
            <a:r>
              <a:rPr lang="en-US" altLang="zh-CN" sz="2400" dirty="0"/>
              <a:t>-1} (</a:t>
            </a:r>
            <a:r>
              <a:rPr lang="zh-CN" altLang="en-US" sz="2400" dirty="0"/>
              <a:t>其中</a:t>
            </a:r>
            <a:r>
              <a:rPr lang="en-US" altLang="zh-CN" sz="2400" dirty="0"/>
              <a:t> m=min(n,10))</a:t>
            </a:r>
            <a:r>
              <a:rPr lang="zh-CN" altLang="en-US" sz="2400" dirty="0"/>
              <a:t>中随机选择一个</a:t>
            </a:r>
            <a:r>
              <a:rPr lang="en-US" altLang="zh-CN" sz="2400" dirty="0"/>
              <a:t> K </a:t>
            </a:r>
            <a:r>
              <a:rPr lang="zh-CN" altLang="en-US" sz="2400" dirty="0"/>
              <a:t>；等待</a:t>
            </a:r>
            <a:r>
              <a:rPr lang="en-US" altLang="zh-CN" sz="2400" dirty="0"/>
              <a:t> K</a:t>
            </a:r>
            <a:r>
              <a:rPr lang="el-GR" altLang="zh-CN" sz="2400" dirty="0"/>
              <a:t>·</a:t>
            </a:r>
            <a:r>
              <a:rPr lang="en-US" altLang="zh-CN" sz="2400" dirty="0"/>
              <a:t>512 bit </a:t>
            </a:r>
            <a:r>
              <a:rPr lang="zh-CN" altLang="en-US" sz="2400" dirty="0"/>
              <a:t>的时间；返回第</a:t>
            </a:r>
            <a:r>
              <a:rPr lang="en-US" altLang="zh-CN" sz="2400" dirty="0"/>
              <a:t> 2 </a:t>
            </a:r>
            <a:r>
              <a:rPr lang="zh-CN" altLang="en-US" sz="2400" dirty="0"/>
              <a:t>步</a:t>
            </a:r>
            <a:endParaRPr lang="en-US" altLang="zh-CN" sz="2400" dirty="0"/>
          </a:p>
          <a:p>
            <a:pPr eaLnBrk="1">
              <a:buFont typeface="ZapfDingbats"/>
              <a:buNone/>
            </a:pPr>
            <a:r>
              <a:rPr lang="en-US" altLang="zh-CN" sz="2000" dirty="0"/>
              <a:t> </a:t>
            </a:r>
            <a:r>
              <a:rPr lang="en-US" altLang="zh-CN" sz="2400" dirty="0"/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43250" y="5741814"/>
            <a:ext cx="5429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Jam Signal: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48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位，确保其他发送者都意识到碰撞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Bit time: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对于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10 Mbps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以太网为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0.1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微秒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</a:b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例如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K=1023,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等待时间大约为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50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毫秒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724193A5-B8CF-004F-A6A9-8F2B76C1C5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2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E84A1E-1BB8-4297-83DD-6845F0B0BF3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508" name="Text Box 2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4945063"/>
            <a:ext cx="3800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SC   = Sense Carrier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TxF =Transmit Frame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LBT = Listen Before Talk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说之前听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LWT= Listen While Talk 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边说边听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21509" name="Rectangle 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88" y="428625"/>
            <a:ext cx="83534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以太网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CSMA/CD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状态图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grpSp>
        <p:nvGrpSpPr>
          <p:cNvPr id="3" name="Group 3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00125" y="1428750"/>
            <a:ext cx="4929188" cy="4076700"/>
            <a:chOff x="1000100" y="1428736"/>
            <a:chExt cx="4929222" cy="4077183"/>
          </a:xfrm>
        </p:grpSpPr>
        <p:sp>
          <p:nvSpPr>
            <p:cNvPr id="21511" name="Rectangle 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36277" y="1428736"/>
              <a:ext cx="1293678" cy="71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Ready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To Send </a:t>
              </a:r>
            </a:p>
          </p:txBody>
        </p:sp>
        <p:sp>
          <p:nvSpPr>
            <p:cNvPr id="21512" name="Line 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817160" y="2144998"/>
              <a:ext cx="0" cy="330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13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36277" y="3687716"/>
              <a:ext cx="1293678" cy="8815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TxF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SC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(LWT) </a:t>
              </a:r>
            </a:p>
          </p:txBody>
        </p:sp>
        <p:sp>
          <p:nvSpPr>
            <p:cNvPr id="21514" name="AutoShap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00100" y="2475580"/>
              <a:ext cx="1566032" cy="82645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SC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(LBT)</a:t>
              </a:r>
            </a:p>
          </p:txBody>
        </p:sp>
        <p:sp>
          <p:nvSpPr>
            <p:cNvPr id="21515" name="Line 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749072" y="3302036"/>
              <a:ext cx="0" cy="385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16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40542" y="4899851"/>
              <a:ext cx="817060" cy="6060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Tx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Done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49072" y="4569268"/>
              <a:ext cx="0" cy="330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18" name="Rectangle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27113" y="1428736"/>
              <a:ext cx="1702209" cy="71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Wait Backoff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K*512 bit time</a:t>
              </a:r>
            </a:p>
          </p:txBody>
        </p:sp>
        <p:sp>
          <p:nvSpPr>
            <p:cNvPr id="21519" name="Rectangle 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429124" y="3786190"/>
              <a:ext cx="1293678" cy="656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TxJAM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Signal</a:t>
              </a:r>
            </a:p>
          </p:txBody>
        </p:sp>
        <p:sp>
          <p:nvSpPr>
            <p:cNvPr id="21520" name="Freeform 1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566132" y="1759318"/>
              <a:ext cx="748972" cy="1157038"/>
            </a:xfrm>
            <a:custGeom>
              <a:avLst/>
              <a:gdLst>
                <a:gd name="T0" fmla="*/ 0 w 528"/>
                <a:gd name="T1" fmla="*/ 2147483647 h 1008"/>
                <a:gd name="T2" fmla="*/ 2147483647 w 528"/>
                <a:gd name="T3" fmla="*/ 2147483647 h 1008"/>
                <a:gd name="T4" fmla="*/ 2147483647 w 528"/>
                <a:gd name="T5" fmla="*/ 0 h 1008"/>
                <a:gd name="T6" fmla="*/ 0 60000 65536"/>
                <a:gd name="T7" fmla="*/ 0 60000 65536"/>
                <a:gd name="T8" fmla="*/ 0 60000 65536"/>
                <a:gd name="T9" fmla="*/ 0 w 528"/>
                <a:gd name="T10" fmla="*/ 0 h 1008"/>
                <a:gd name="T11" fmla="*/ 528 w 52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008">
                  <a:moveTo>
                    <a:pt x="0" y="1008"/>
                  </a:moveTo>
                  <a:lnTo>
                    <a:pt x="528" y="1008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21" name="Text Box 1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07240" y="3215947"/>
              <a:ext cx="564566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Yes</a:t>
              </a:r>
            </a:p>
          </p:txBody>
        </p:sp>
        <p:sp>
          <p:nvSpPr>
            <p:cNvPr id="21522" name="Text Box 1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74662" y="3796762"/>
              <a:ext cx="1112110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Collision</a:t>
              </a:r>
            </a:p>
          </p:txBody>
        </p:sp>
        <p:sp>
          <p:nvSpPr>
            <p:cNvPr id="21523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00232" y="4500570"/>
              <a:ext cx="1503618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No Collision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64713" y="2530677"/>
              <a:ext cx="495059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No</a:t>
              </a:r>
            </a:p>
          </p:txBody>
        </p:sp>
        <p:cxnSp>
          <p:nvCxnSpPr>
            <p:cNvPr id="26" name="Straight Arrow Connector 25"/>
            <p:cNvCxnSpPr>
              <a:stCxn id="21519" idx="0"/>
              <a:endCxn id="21518" idx="2"/>
            </p:cNvCxnSpPr>
            <p:nvPr>
              <p:custDataLst>
                <p:tags r:id="rId20"/>
              </p:custDataLst>
            </p:nvPr>
          </p:nvCxnSpPr>
          <p:spPr>
            <a:xfrm rot="5400000" flipH="1" flipV="1">
              <a:off x="4255994" y="2964031"/>
              <a:ext cx="1641669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513" idx="3"/>
              <a:endCxn id="21519" idx="1"/>
            </p:cNvCxnSpPr>
            <p:nvPr>
              <p:custDataLst>
                <p:tags r:id="rId21"/>
              </p:custDataLst>
            </p:nvPr>
          </p:nvCxnSpPr>
          <p:spPr>
            <a:xfrm flipV="1">
              <a:off x="2430448" y="4115104"/>
              <a:ext cx="1998676" cy="1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518" idx="1"/>
              <a:endCxn id="21511" idx="3"/>
            </p:cNvCxnSpPr>
            <p:nvPr>
              <p:custDataLst>
                <p:tags r:id="rId22"/>
              </p:custDataLst>
            </p:nvPr>
          </p:nvCxnSpPr>
          <p:spPr>
            <a:xfrm rot="10800000">
              <a:off x="2430448" y="1787554"/>
              <a:ext cx="179706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日期占位符 1">
            <a:extLst>
              <a:ext uri="{FF2B5EF4-FFF2-40B4-BE49-F238E27FC236}">
                <a16:creationId xmlns:a16="http://schemas.microsoft.com/office/drawing/2014/main" id="{792EC25C-90DC-2146-9CDA-7858138FCC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8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zh-CN" altLang="en-US" dirty="0">
                <a:latin typeface="Gill Sans MT" charset="0"/>
                <a:cs typeface="+mj-cs"/>
              </a:rPr>
              <a:t>协议的</a:t>
            </a:r>
            <a:r>
              <a:rPr lang="zh-CN" altLang="en-US" dirty="0">
                <a:latin typeface="Gill Sans MT" charset="0"/>
              </a:rPr>
              <a:t>效率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347" y="2491786"/>
            <a:ext cx="8213779" cy="4221088"/>
          </a:xfrm>
        </p:spPr>
        <p:txBody>
          <a:bodyPr>
            <a:normAutofit/>
          </a:bodyPr>
          <a:lstStyle/>
          <a:p>
            <a:pPr marL="238125" indent="-238125">
              <a:lnSpc>
                <a:spcPct val="13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T</a:t>
            </a:r>
            <a:r>
              <a:rPr lang="en-US" sz="2000" baseline="-25000" dirty="0">
                <a:latin typeface="Gill Sans MT" charset="0"/>
                <a:cs typeface="+mn-cs"/>
              </a:rPr>
              <a:t>prop</a:t>
            </a:r>
            <a:r>
              <a:rPr lang="en-US" sz="2000" dirty="0">
                <a:latin typeface="Gill Sans MT" charset="0"/>
                <a:cs typeface="+mn-cs"/>
              </a:rPr>
              <a:t> = </a:t>
            </a:r>
            <a:r>
              <a:rPr lang="zh-CN" altLang="en-US" sz="2000" dirty="0">
                <a:latin typeface="Gill Sans MT" charset="0"/>
                <a:cs typeface="+mn-cs"/>
              </a:rPr>
              <a:t>局域网中任意两个节点间的最大传输延迟</a:t>
            </a:r>
            <a:endParaRPr lang="en-US" sz="2000" dirty="0">
              <a:latin typeface="Gill Sans MT" charset="0"/>
              <a:cs typeface="+mn-cs"/>
            </a:endParaRPr>
          </a:p>
          <a:p>
            <a:pPr marL="238125" indent="-238125">
              <a:lnSpc>
                <a:spcPct val="13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t</a:t>
            </a:r>
            <a:r>
              <a:rPr lang="en-US" sz="2000" baseline="-25000" dirty="0">
                <a:latin typeface="Gill Sans MT" charset="0"/>
                <a:cs typeface="+mn-cs"/>
              </a:rPr>
              <a:t>trans</a:t>
            </a:r>
            <a:r>
              <a:rPr lang="en-US" sz="2000" dirty="0">
                <a:latin typeface="Gill Sans MT" charset="0"/>
                <a:cs typeface="+mn-cs"/>
              </a:rPr>
              <a:t> = </a:t>
            </a:r>
            <a:r>
              <a:rPr lang="zh-CN" altLang="en-US" sz="2000" dirty="0">
                <a:latin typeface="Gill Sans MT" charset="0"/>
                <a:cs typeface="+mn-cs"/>
              </a:rPr>
              <a:t>传输最大长度的以太网帧所需的时间</a:t>
            </a:r>
            <a:endParaRPr lang="en-US" altLang="zh-CN" sz="2000" dirty="0">
              <a:latin typeface="Gill Sans MT" charset="0"/>
              <a:cs typeface="+mn-cs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2000" dirty="0">
                <a:latin typeface="Gill Sans MT" charset="0"/>
              </a:rPr>
              <a:t>	</a:t>
            </a:r>
            <a:r>
              <a:rPr lang="zh-CN" altLang="en-US" sz="2000" dirty="0">
                <a:latin typeface="Gill Sans MT" charset="0"/>
              </a:rPr>
              <a:t>近似公式：</a:t>
            </a:r>
            <a:endParaRPr lang="en-US" sz="2000" dirty="0">
              <a:latin typeface="Gill Sans MT" charset="0"/>
              <a:cs typeface="+mn-cs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dirty="0">
              <a:latin typeface="Gill Sans MT" charset="0"/>
              <a:cs typeface="+mn-cs"/>
            </a:endParaRPr>
          </a:p>
          <a:p>
            <a:pPr marL="277813" indent="-277813">
              <a:lnSpc>
                <a:spcPct val="130000"/>
              </a:lnSpc>
              <a:defRPr/>
            </a:pPr>
            <a:r>
              <a:rPr lang="zh-CN" altLang="en-US" sz="2400" dirty="0">
                <a:latin typeface="Gill Sans MT" charset="0"/>
                <a:cs typeface="+mn-cs"/>
              </a:rPr>
              <a:t>若希望效率逼近</a:t>
            </a:r>
            <a:r>
              <a:rPr lang="en-US" altLang="zh-CN" sz="2400" dirty="0">
                <a:latin typeface="Gill Sans MT" charset="0"/>
                <a:cs typeface="+mn-cs"/>
              </a:rPr>
              <a:t>100%</a:t>
            </a:r>
            <a:r>
              <a:rPr lang="zh-CN" altLang="en-US" sz="2400" dirty="0">
                <a:latin typeface="Gill Sans MT" charset="0"/>
                <a:cs typeface="+mn-cs"/>
              </a:rPr>
              <a:t>：</a:t>
            </a:r>
            <a:endParaRPr lang="en-US" sz="2400" dirty="0">
              <a:latin typeface="Gill Sans MT" charset="0"/>
              <a:cs typeface="+mn-cs"/>
            </a:endParaRPr>
          </a:p>
          <a:p>
            <a:pPr marL="695325" lvl="1" indent="-238125">
              <a:lnSpc>
                <a:spcPct val="130000"/>
              </a:lnSpc>
              <a:defRPr/>
            </a:pPr>
            <a:r>
              <a:rPr lang="zh-CN" altLang="en-US" sz="2000" i="1" dirty="0">
                <a:latin typeface="Gill Sans MT" charset="0"/>
              </a:rPr>
              <a:t>需要 </a:t>
            </a:r>
            <a:r>
              <a:rPr lang="en-US" sz="2000" i="1" dirty="0" err="1">
                <a:latin typeface="Gill Sans MT" charset="0"/>
              </a:rPr>
              <a:t>t</a:t>
            </a:r>
            <a:r>
              <a:rPr lang="en-US" sz="2000" i="1" baseline="-25000" dirty="0" err="1">
                <a:latin typeface="Gill Sans MT" charset="0"/>
              </a:rPr>
              <a:t>prop</a:t>
            </a:r>
            <a:r>
              <a:rPr lang="en-US" sz="2000" dirty="0">
                <a:latin typeface="Gill Sans MT" charset="0"/>
              </a:rPr>
              <a:t> </a:t>
            </a:r>
            <a:r>
              <a:rPr lang="zh-CN" altLang="en-US" sz="2000" dirty="0">
                <a:latin typeface="Gill Sans MT" charset="0"/>
              </a:rPr>
              <a:t>趋向于</a:t>
            </a:r>
            <a:r>
              <a:rPr lang="en-US" altLang="zh-CN" sz="2000" dirty="0">
                <a:latin typeface="Gill Sans MT" charset="0"/>
              </a:rPr>
              <a:t>0</a:t>
            </a:r>
            <a:r>
              <a:rPr lang="zh-CN" altLang="en-US" sz="2000" dirty="0">
                <a:latin typeface="Gill Sans MT" charset="0"/>
              </a:rPr>
              <a:t>（一碰撞就立刻终止，不会浪费时间）</a:t>
            </a:r>
            <a:endParaRPr lang="en-US" sz="2000" dirty="0">
              <a:latin typeface="Gill Sans MT" charset="0"/>
            </a:endParaRPr>
          </a:p>
          <a:p>
            <a:pPr marL="695325" lvl="1" indent="-238125">
              <a:lnSpc>
                <a:spcPct val="130000"/>
              </a:lnSpc>
              <a:defRPr/>
            </a:pPr>
            <a:r>
              <a:rPr lang="zh-CN" altLang="en-US" sz="2000" dirty="0">
                <a:latin typeface="Gill Sans MT" charset="0"/>
              </a:rPr>
              <a:t>或者</a:t>
            </a:r>
            <a:r>
              <a:rPr lang="en-US" sz="2000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t</a:t>
            </a:r>
            <a:r>
              <a:rPr lang="en-US" sz="2000" i="1" baseline="-25000" dirty="0" err="1">
                <a:latin typeface="Gill Sans MT" charset="0"/>
              </a:rPr>
              <a:t>trans</a:t>
            </a:r>
            <a:r>
              <a:rPr lang="en-US" sz="2000" dirty="0">
                <a:latin typeface="Gill Sans MT" charset="0"/>
              </a:rPr>
              <a:t> </a:t>
            </a:r>
            <a:r>
              <a:rPr lang="zh-CN" altLang="en-US" sz="2000" dirty="0">
                <a:latin typeface="Gill Sans MT" charset="0"/>
              </a:rPr>
              <a:t>趋向无穷大（一旦节点占据信道，就一直在传输）</a:t>
            </a:r>
            <a:endParaRPr lang="en-US" sz="2000" dirty="0">
              <a:latin typeface="Gill Sans MT" charset="0"/>
            </a:endParaRPr>
          </a:p>
          <a:p>
            <a:pPr marL="277813" indent="-277813">
              <a:lnSpc>
                <a:spcPct val="130000"/>
              </a:lnSpc>
              <a:defRPr/>
            </a:pPr>
            <a:r>
              <a:rPr lang="zh-CN" altLang="en-US" sz="2400" dirty="0">
                <a:latin typeface="Gill Sans MT" charset="0"/>
              </a:rPr>
              <a:t>比</a:t>
            </a:r>
            <a:r>
              <a:rPr lang="en-US" sz="2400" dirty="0">
                <a:latin typeface="Gill Sans MT" charset="0"/>
                <a:cs typeface="+mn-cs"/>
              </a:rPr>
              <a:t>ALOHA</a:t>
            </a:r>
            <a:r>
              <a:rPr lang="zh-CN" altLang="en-US" sz="2400" dirty="0">
                <a:latin typeface="Gill Sans MT" charset="0"/>
                <a:cs typeface="+mn-cs"/>
              </a:rPr>
              <a:t>性能更好；同时简单、低成本、去中心化</a:t>
            </a:r>
            <a:endParaRPr lang="en-US" sz="2400" dirty="0">
              <a:latin typeface="Gill Sans MT" charset="0"/>
              <a:cs typeface="+mn-cs"/>
            </a:endParaRP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10686"/>
              </p:ext>
            </p:extLst>
          </p:nvPr>
        </p:nvGraphicFramePr>
        <p:xfrm>
          <a:off x="3218092" y="3451097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400" imgH="393700" progId="Equation.3">
                  <p:embed/>
                </p:oleObj>
              </mc:Choice>
              <mc:Fallback>
                <p:oleObj name="Equation" r:id="rId5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92" y="3451097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8C5A5D72-39EE-F94D-ABAB-90B5628321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5FE8F0A-604C-48C4-B032-589564964C5B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17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39960-916F-A04A-B286-75B8B00E4FEF}"/>
              </a:ext>
            </a:extLst>
          </p:cNvPr>
          <p:cNvSpPr txBox="1"/>
          <p:nvPr/>
        </p:nvSpPr>
        <p:spPr>
          <a:xfrm>
            <a:off x="422920" y="1397074"/>
            <a:ext cx="83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效率定义</a:t>
            </a:r>
            <a:r>
              <a:rPr kumimoji="1" lang="zh-CN" altLang="en-US" sz="2400" dirty="0"/>
              <a:t>：当网络中有大量活跃节点，且每个节点有大量的帧要发送时，帧在信道中</a:t>
            </a:r>
            <a:r>
              <a:rPr kumimoji="1" lang="zh-CN" altLang="en-US" sz="2400" u="sng" dirty="0"/>
              <a:t>无碰撞传输的时间占比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5CE9916D-6342-3244-AD0A-B8BA8F79A8A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08912" cy="922114"/>
          </a:xfrm>
        </p:spPr>
        <p:txBody>
          <a:bodyPr>
            <a:normAutofit/>
          </a:bodyPr>
          <a:lstStyle/>
          <a:p>
            <a:r>
              <a:rPr lang="en-US" altLang="zh-CN" dirty="0"/>
              <a:t>“Taking Turns” MAC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信道划分</a:t>
            </a:r>
            <a:r>
              <a:rPr lang="en-US" altLang="zh-CN" sz="2400" dirty="0">
                <a:solidFill>
                  <a:srgbClr val="0070C0"/>
                </a:solidFill>
              </a:rPr>
              <a:t> MAC </a:t>
            </a:r>
            <a:r>
              <a:rPr lang="zh-CN" altLang="en-US" sz="2400" dirty="0">
                <a:solidFill>
                  <a:srgbClr val="0070C0"/>
                </a:solidFill>
              </a:rPr>
              <a:t>协议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高负载时对信道的共享高效且公平</a:t>
            </a:r>
            <a:endParaRPr lang="en-US" altLang="zh-CN" sz="2400" dirty="0"/>
          </a:p>
          <a:p>
            <a:pPr lvl="1"/>
            <a:r>
              <a:rPr lang="zh-CN" altLang="en-US" sz="2400" dirty="0"/>
              <a:t>低负载时效率低</a:t>
            </a:r>
            <a:r>
              <a:rPr lang="en-US" altLang="zh-CN" sz="2400" dirty="0"/>
              <a:t>: </a:t>
            </a:r>
            <a:r>
              <a:rPr lang="zh-CN" altLang="en-US" sz="2400" dirty="0"/>
              <a:t>信道访问时延</a:t>
            </a:r>
            <a:r>
              <a:rPr lang="en-US" altLang="zh-CN" sz="2400" dirty="0"/>
              <a:t>, </a:t>
            </a:r>
            <a:r>
              <a:rPr lang="zh-CN" altLang="en-US" sz="2400" dirty="0"/>
              <a:t>即使只有一个活动节点也只能被分配到 </a:t>
            </a:r>
            <a:r>
              <a:rPr lang="en-US" altLang="zh-CN" sz="2400" dirty="0"/>
              <a:t>1/N </a:t>
            </a:r>
            <a:r>
              <a:rPr lang="zh-CN" altLang="en-US" sz="2400" dirty="0"/>
              <a:t>带宽！</a:t>
            </a:r>
            <a:r>
              <a:rPr lang="en-US" altLang="zh-CN" sz="2400" dirty="0"/>
              <a:t> </a:t>
            </a:r>
          </a:p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随机访问</a:t>
            </a:r>
            <a:r>
              <a:rPr lang="en-US" altLang="zh-CN" sz="2400" dirty="0">
                <a:solidFill>
                  <a:srgbClr val="0070C0"/>
                </a:solidFill>
              </a:rPr>
              <a:t> MAC </a:t>
            </a:r>
            <a:r>
              <a:rPr lang="zh-CN" altLang="en-US" sz="2400" dirty="0">
                <a:solidFill>
                  <a:srgbClr val="0070C0"/>
                </a:solidFill>
              </a:rPr>
              <a:t>协议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低负载时高效</a:t>
            </a:r>
            <a:r>
              <a:rPr lang="en-US" altLang="zh-CN" sz="2400" dirty="0"/>
              <a:t>: </a:t>
            </a:r>
            <a:r>
              <a:rPr lang="zh-CN" altLang="en-US" sz="2400" dirty="0"/>
              <a:t>单个节点可以利用全部信道</a:t>
            </a:r>
            <a:endParaRPr lang="en-US" altLang="zh-CN" sz="2400" dirty="0"/>
          </a:p>
          <a:p>
            <a:pPr lvl="1"/>
            <a:r>
              <a:rPr lang="zh-CN" altLang="en-US" sz="2400" dirty="0"/>
              <a:t>高负载时低效</a:t>
            </a:r>
            <a:r>
              <a:rPr lang="en-US" altLang="zh-CN" sz="2400" dirty="0"/>
              <a:t>: </a:t>
            </a:r>
            <a:r>
              <a:rPr lang="zh-CN" altLang="en-US" sz="2400" dirty="0"/>
              <a:t>由于碰撞开销而效率低</a:t>
            </a:r>
            <a:endParaRPr lang="en-US" altLang="zh-CN" sz="2400" dirty="0"/>
          </a:p>
          <a:p>
            <a:pPr>
              <a:spcBef>
                <a:spcPts val="1800"/>
              </a:spcBef>
              <a:buFont typeface="ZapfDingbats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轮流</a:t>
            </a:r>
            <a:r>
              <a:rPr lang="en-US" altLang="zh-CN" sz="2400" dirty="0">
                <a:solidFill>
                  <a:srgbClr val="FF0000"/>
                </a:solidFill>
              </a:rPr>
              <a:t>“taking turns” 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buFont typeface="ZapfDingbats"/>
              <a:buNone/>
            </a:pPr>
            <a:r>
              <a:rPr lang="zh-CN" altLang="en-US" sz="2400" dirty="0"/>
              <a:t>从效率和公平两方面寻找最佳方案 </a:t>
            </a:r>
            <a:r>
              <a:rPr lang="en-US" altLang="zh-CN" sz="2400" dirty="0"/>
              <a:t>!</a:t>
            </a:r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169AFC1-3B77-474E-8C16-88400111722C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18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B9DE9804-F8F4-5240-8FAC-C17FA86DD41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32656"/>
            <a:ext cx="8060432" cy="936104"/>
          </a:xfrm>
        </p:spPr>
        <p:txBody>
          <a:bodyPr/>
          <a:lstStyle/>
          <a:p>
            <a:r>
              <a:rPr lang="en-US" altLang="zh-CN" dirty="0"/>
              <a:t>“Taking Turns” MAC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485900"/>
            <a:ext cx="3460750" cy="464820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轮询 </a:t>
            </a:r>
            <a:r>
              <a:rPr lang="en-US" altLang="zh-CN" sz="2000" dirty="0">
                <a:solidFill>
                  <a:srgbClr val="FF0000"/>
                </a:solidFill>
              </a:rPr>
              <a:t>polling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en-US" altLang="zh-CN" sz="2000" b="1" dirty="0"/>
              <a:t> </a:t>
            </a:r>
          </a:p>
          <a:p>
            <a:r>
              <a:rPr lang="zh-CN" altLang="en-US" sz="2000" dirty="0"/>
              <a:t>主节点 </a:t>
            </a:r>
            <a:r>
              <a:rPr lang="en-US" altLang="zh-CN" sz="2000" dirty="0"/>
              <a:t>“</a:t>
            </a:r>
            <a:r>
              <a:rPr lang="zh-CN" altLang="en-US" sz="2000" dirty="0">
                <a:solidFill>
                  <a:srgbClr val="C00000"/>
                </a:solidFill>
              </a:rPr>
              <a:t>邀请</a:t>
            </a:r>
            <a:r>
              <a:rPr lang="en-US" altLang="zh-CN" sz="2000" dirty="0"/>
              <a:t>” </a:t>
            </a:r>
            <a:r>
              <a:rPr lang="zh-CN" altLang="en-US" sz="2000" dirty="0"/>
              <a:t>从节点依次发送</a:t>
            </a:r>
            <a:endParaRPr lang="en-US" altLang="zh-CN" sz="2000" dirty="0"/>
          </a:p>
          <a:p>
            <a:r>
              <a:rPr lang="zh-CN" altLang="en-US" sz="2000" dirty="0"/>
              <a:t>关心的问题</a:t>
            </a:r>
            <a:endParaRPr lang="en-US" altLang="zh-CN" sz="2000" dirty="0"/>
          </a:p>
          <a:p>
            <a:pPr lvl="1"/>
            <a:r>
              <a:rPr lang="zh-CN" altLang="en-US" sz="1800" dirty="0"/>
              <a:t>轮询开销</a:t>
            </a:r>
            <a:r>
              <a:rPr lang="en-US" altLang="zh-CN" sz="1800" dirty="0"/>
              <a:t> </a:t>
            </a:r>
          </a:p>
          <a:p>
            <a:pPr lvl="1"/>
            <a:r>
              <a:rPr lang="zh-CN" altLang="en-US" sz="1800" dirty="0"/>
              <a:t>轮询时延</a:t>
            </a:r>
            <a:endParaRPr lang="en-US" altLang="zh-CN" sz="1800" dirty="0"/>
          </a:p>
          <a:p>
            <a:pPr lvl="1"/>
            <a:r>
              <a:rPr lang="zh-CN" altLang="en-US" sz="1800" dirty="0"/>
              <a:t>最高有效速率</a:t>
            </a:r>
            <a:r>
              <a:rPr lang="en-US" altLang="zh-CN" sz="1800" dirty="0"/>
              <a:t>&lt;R</a:t>
            </a:r>
          </a:p>
          <a:p>
            <a:pPr lvl="1"/>
            <a:r>
              <a:rPr lang="zh-CN" altLang="en-US" sz="1800" dirty="0"/>
              <a:t>单点故障</a:t>
            </a:r>
            <a:r>
              <a:rPr lang="en-US" altLang="zh-CN" sz="1800" dirty="0"/>
              <a:t> (</a:t>
            </a:r>
            <a:r>
              <a:rPr lang="zh-CN" altLang="en-US" sz="1800" dirty="0"/>
              <a:t>主节点</a:t>
            </a:r>
            <a:r>
              <a:rPr lang="en-US" altLang="zh-CN" sz="1800" dirty="0"/>
              <a:t>)</a:t>
            </a:r>
            <a:endParaRPr lang="en-US" altLang="zh-CN" sz="2400" dirty="0"/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780E0C5-8C64-4D2A-A7A2-DD0D508A7732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19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0525" y="1495425"/>
            <a:ext cx="46116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ZapfDingbats"/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令牌传递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Token passing:</a:t>
            </a:r>
            <a:endParaRPr lang="en-US" altLang="zh-CN" sz="2000" b="1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控制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  <a:ea typeface="宋体" pitchFamily="2" charset="-122"/>
              </a:rPr>
              <a:t>令牌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token </a:t>
            </a:r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从一个节点到另一个节点顺序传递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关心的问题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令牌开销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时延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单点故障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令牌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marL="285750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FDDI</a:t>
            </a: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IEEE 802.5(</a:t>
            </a: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令牌环局域网技术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，当前应用不广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ZapfDingbats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F81F3245-2D6B-8E46-AEFD-B877F619CD48}"/>
              </a:ext>
            </a:extLst>
          </p:cNvPr>
          <p:cNvGrpSpPr>
            <a:grpSpLocks/>
          </p:cNvGrpSpPr>
          <p:nvPr/>
        </p:nvGrpSpPr>
        <p:grpSpPr bwMode="auto">
          <a:xfrm>
            <a:off x="557790" y="5552463"/>
            <a:ext cx="785961" cy="597687"/>
            <a:chOff x="-44" y="1473"/>
            <a:chExt cx="981" cy="1105"/>
          </a:xfrm>
        </p:grpSpPr>
        <p:pic>
          <p:nvPicPr>
            <p:cNvPr id="9" name="Picture 56" descr="desktop_computer_stylized_medium">
              <a:extLst>
                <a:ext uri="{FF2B5EF4-FFF2-40B4-BE49-F238E27FC236}">
                  <a16:creationId xmlns:a16="http://schemas.microsoft.com/office/drawing/2014/main" id="{00337C57-056C-284B-9D0E-2C51C220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C4DAD49B-D98A-7346-BEF5-2B95B2D33A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F07B3A21-122F-FE40-B4D9-04E6884BCDBB}"/>
              </a:ext>
            </a:extLst>
          </p:cNvPr>
          <p:cNvGrpSpPr>
            <a:grpSpLocks/>
          </p:cNvGrpSpPr>
          <p:nvPr/>
        </p:nvGrpSpPr>
        <p:grpSpPr bwMode="auto">
          <a:xfrm>
            <a:off x="852209" y="4910617"/>
            <a:ext cx="785961" cy="685320"/>
            <a:chOff x="-44" y="1473"/>
            <a:chExt cx="981" cy="1105"/>
          </a:xfrm>
        </p:grpSpPr>
        <p:pic>
          <p:nvPicPr>
            <p:cNvPr id="12" name="Picture 59" descr="desktop_computer_stylized_medium">
              <a:extLst>
                <a:ext uri="{FF2B5EF4-FFF2-40B4-BE49-F238E27FC236}">
                  <a16:creationId xmlns:a16="http://schemas.microsoft.com/office/drawing/2014/main" id="{856494B9-FFEC-D54D-83E0-4FB71E5B8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5CF86A3B-52B9-0740-A3FC-311E8D4567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0F9A8ACF-49B8-FF48-8D31-543D474E1D46}"/>
              </a:ext>
            </a:extLst>
          </p:cNvPr>
          <p:cNvGrpSpPr>
            <a:grpSpLocks/>
          </p:cNvGrpSpPr>
          <p:nvPr/>
        </p:nvGrpSpPr>
        <p:grpSpPr bwMode="auto">
          <a:xfrm>
            <a:off x="1000417" y="4312964"/>
            <a:ext cx="785961" cy="685319"/>
            <a:chOff x="-44" y="1473"/>
            <a:chExt cx="981" cy="1105"/>
          </a:xfrm>
        </p:grpSpPr>
        <p:pic>
          <p:nvPicPr>
            <p:cNvPr id="18" name="Picture 65" descr="desktop_computer_stylized_medium">
              <a:extLst>
                <a:ext uri="{FF2B5EF4-FFF2-40B4-BE49-F238E27FC236}">
                  <a16:creationId xmlns:a16="http://schemas.microsoft.com/office/drawing/2014/main" id="{329E2307-1A19-A543-9A32-DDF428FE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95D37388-933B-3646-9729-61E0E97E6A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9D4C49C4-C0E1-F940-8884-934936160C0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21847" y="4551843"/>
            <a:ext cx="785961" cy="685320"/>
            <a:chOff x="-44" y="1473"/>
            <a:chExt cx="981" cy="1105"/>
          </a:xfrm>
        </p:grpSpPr>
        <p:pic>
          <p:nvPicPr>
            <p:cNvPr id="21" name="Picture 68" descr="desktop_computer_stylized_medium">
              <a:extLst>
                <a:ext uri="{FF2B5EF4-FFF2-40B4-BE49-F238E27FC236}">
                  <a16:creationId xmlns:a16="http://schemas.microsoft.com/office/drawing/2014/main" id="{071F4999-11F3-F14C-9CD9-94E0819B0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B9FB9064-1918-584B-BE16-5EC5031957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3" name="Line 24">
            <a:extLst>
              <a:ext uri="{FF2B5EF4-FFF2-40B4-BE49-F238E27FC236}">
                <a16:creationId xmlns:a16="http://schemas.microsoft.com/office/drawing/2014/main" id="{A83C630D-612D-9844-B9A0-335A12FFF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893" y="4536215"/>
            <a:ext cx="815027" cy="1346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A0C61BA-2ACA-FF44-AD47-DEC99543D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1441" y="4536215"/>
            <a:ext cx="685009" cy="12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834536FA-1616-114C-846A-4EA553060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478" y="4819183"/>
            <a:ext cx="792688" cy="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37">
            <a:extLst>
              <a:ext uri="{FF2B5EF4-FFF2-40B4-BE49-F238E27FC236}">
                <a16:creationId xmlns:a16="http://schemas.microsoft.com/office/drawing/2014/main" id="{F4C7E29B-14F7-7449-9061-330DEB953B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1441" y="5222119"/>
            <a:ext cx="2555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39">
            <a:extLst>
              <a:ext uri="{FF2B5EF4-FFF2-40B4-BE49-F238E27FC236}">
                <a16:creationId xmlns:a16="http://schemas.microsoft.com/office/drawing/2014/main" id="{9C2D3C59-B9AB-9847-9EC3-90BA62A4F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2165" y="5756769"/>
            <a:ext cx="2555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40">
            <a:extLst>
              <a:ext uri="{FF2B5EF4-FFF2-40B4-BE49-F238E27FC236}">
                <a16:creationId xmlns:a16="http://schemas.microsoft.com/office/drawing/2014/main" id="{84FA2922-4A80-7842-B4A1-6AB8278EE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397" y="5175931"/>
            <a:ext cx="964879" cy="39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0" name="Text Box 41">
            <a:extLst>
              <a:ext uri="{FF2B5EF4-FFF2-40B4-BE49-F238E27FC236}">
                <a16:creationId xmlns:a16="http://schemas.microsoft.com/office/drawing/2014/main" id="{CEDF0604-A257-4043-80E6-27B4088A9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12" y="6005424"/>
            <a:ext cx="910565" cy="39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31" name="Group 44">
            <a:extLst>
              <a:ext uri="{FF2B5EF4-FFF2-40B4-BE49-F238E27FC236}">
                <a16:creationId xmlns:a16="http://schemas.microsoft.com/office/drawing/2014/main" id="{1386AF34-5526-0648-9ADA-6EB7CA5D1D9F}"/>
              </a:ext>
            </a:extLst>
          </p:cNvPr>
          <p:cNvGrpSpPr>
            <a:grpSpLocks/>
          </p:cNvGrpSpPr>
          <p:nvPr/>
        </p:nvGrpSpPr>
        <p:grpSpPr bwMode="auto">
          <a:xfrm>
            <a:off x="2734548" y="4590522"/>
            <a:ext cx="563912" cy="338666"/>
            <a:chOff x="4212" y="2864"/>
            <a:chExt cx="353" cy="212"/>
          </a:xfrm>
        </p:grpSpPr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8187AC74-808B-0E45-B1FF-7E7032A7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FEE62C9F-FAB2-7C4B-9E0C-BDD1C0C3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34" name="Group 48">
            <a:extLst>
              <a:ext uri="{FF2B5EF4-FFF2-40B4-BE49-F238E27FC236}">
                <a16:creationId xmlns:a16="http://schemas.microsoft.com/office/drawing/2014/main" id="{B8D81298-C2AA-114B-8037-61A2880FAC8A}"/>
              </a:ext>
            </a:extLst>
          </p:cNvPr>
          <p:cNvGrpSpPr>
            <a:grpSpLocks/>
          </p:cNvGrpSpPr>
          <p:nvPr/>
        </p:nvGrpSpPr>
        <p:grpSpPr bwMode="auto">
          <a:xfrm>
            <a:off x="1098679" y="4953304"/>
            <a:ext cx="599055" cy="338666"/>
            <a:chOff x="4415" y="2364"/>
            <a:chExt cx="375" cy="212"/>
          </a:xfrm>
        </p:grpSpPr>
        <p:sp>
          <p:nvSpPr>
            <p:cNvPr id="35" name="Rectangle 46">
              <a:extLst>
                <a:ext uri="{FF2B5EF4-FFF2-40B4-BE49-F238E27FC236}">
                  <a16:creationId xmlns:a16="http://schemas.microsoft.com/office/drawing/2014/main" id="{A68C8AD3-DA98-4543-9746-C7DC78D79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47">
              <a:extLst>
                <a:ext uri="{FF2B5EF4-FFF2-40B4-BE49-F238E27FC236}">
                  <a16:creationId xmlns:a16="http://schemas.microsoft.com/office/drawing/2014/main" id="{B19B853C-AAD0-8A4D-9052-62C314FD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id="{90B16179-B957-5948-94B6-99673B39A15A}"/>
              </a:ext>
            </a:extLst>
          </p:cNvPr>
          <p:cNvGrpSpPr>
            <a:grpSpLocks/>
          </p:cNvGrpSpPr>
          <p:nvPr/>
        </p:nvGrpSpPr>
        <p:grpSpPr bwMode="auto">
          <a:xfrm>
            <a:off x="1289923" y="4395259"/>
            <a:ext cx="599056" cy="338666"/>
            <a:chOff x="4415" y="2364"/>
            <a:chExt cx="375" cy="212"/>
          </a:xfrm>
        </p:grpSpPr>
        <p:sp>
          <p:nvSpPr>
            <p:cNvPr id="38" name="Rectangle 50">
              <a:extLst>
                <a:ext uri="{FF2B5EF4-FFF2-40B4-BE49-F238E27FC236}">
                  <a16:creationId xmlns:a16="http://schemas.microsoft.com/office/drawing/2014/main" id="{1BF8C599-90B6-3444-B7D0-6B01C365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51">
              <a:extLst>
                <a:ext uri="{FF2B5EF4-FFF2-40B4-BE49-F238E27FC236}">
                  <a16:creationId xmlns:a16="http://schemas.microsoft.com/office/drawing/2014/main" id="{EDDD4008-3EDF-4943-8014-96D62A2C9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40" name="Group 21">
            <a:extLst>
              <a:ext uri="{FF2B5EF4-FFF2-40B4-BE49-F238E27FC236}">
                <a16:creationId xmlns:a16="http://schemas.microsoft.com/office/drawing/2014/main" id="{3597D1EA-0D94-014E-BA7A-CB339A622F3A}"/>
              </a:ext>
            </a:extLst>
          </p:cNvPr>
          <p:cNvGrpSpPr>
            <a:grpSpLocks/>
          </p:cNvGrpSpPr>
          <p:nvPr/>
        </p:nvGrpSpPr>
        <p:grpSpPr bwMode="auto">
          <a:xfrm>
            <a:off x="7382376" y="5239755"/>
            <a:ext cx="611733" cy="508745"/>
            <a:chOff x="-44" y="1473"/>
            <a:chExt cx="981" cy="1105"/>
          </a:xfrm>
        </p:grpSpPr>
        <p:pic>
          <p:nvPicPr>
            <p:cNvPr id="41" name="Picture 22" descr="desktop_computer_stylized_medium">
              <a:extLst>
                <a:ext uri="{FF2B5EF4-FFF2-40B4-BE49-F238E27FC236}">
                  <a16:creationId xmlns:a16="http://schemas.microsoft.com/office/drawing/2014/main" id="{F4BC0165-5458-F544-BFB3-1A18C0A0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14221F5A-F830-3844-9D76-2D11D62756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0171BCEB-6152-0A45-8B7A-0F04351C5A0D}"/>
              </a:ext>
            </a:extLst>
          </p:cNvPr>
          <p:cNvGrpSpPr>
            <a:grpSpLocks/>
          </p:cNvGrpSpPr>
          <p:nvPr/>
        </p:nvGrpSpPr>
        <p:grpSpPr bwMode="auto">
          <a:xfrm>
            <a:off x="5026006" y="5202952"/>
            <a:ext cx="611733" cy="508744"/>
            <a:chOff x="-44" y="1473"/>
            <a:chExt cx="981" cy="1105"/>
          </a:xfrm>
        </p:grpSpPr>
        <p:pic>
          <p:nvPicPr>
            <p:cNvPr id="44" name="Picture 25" descr="desktop_computer_stylized_medium">
              <a:extLst>
                <a:ext uri="{FF2B5EF4-FFF2-40B4-BE49-F238E27FC236}">
                  <a16:creationId xmlns:a16="http://schemas.microsoft.com/office/drawing/2014/main" id="{23C14C46-8BA1-7247-9003-11ECA4A51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47E90E5C-88BD-F148-A9F2-0E0F4511B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6" name="Group 27">
            <a:extLst>
              <a:ext uri="{FF2B5EF4-FFF2-40B4-BE49-F238E27FC236}">
                <a16:creationId xmlns:a16="http://schemas.microsoft.com/office/drawing/2014/main" id="{A417B616-F68F-F74F-BD3B-F8CEF7AF695A}"/>
              </a:ext>
            </a:extLst>
          </p:cNvPr>
          <p:cNvGrpSpPr>
            <a:grpSpLocks/>
          </p:cNvGrpSpPr>
          <p:nvPr/>
        </p:nvGrpSpPr>
        <p:grpSpPr bwMode="auto">
          <a:xfrm>
            <a:off x="6054802" y="4174513"/>
            <a:ext cx="611733" cy="508744"/>
            <a:chOff x="-44" y="1473"/>
            <a:chExt cx="981" cy="1105"/>
          </a:xfrm>
        </p:grpSpPr>
        <p:pic>
          <p:nvPicPr>
            <p:cNvPr id="47" name="Picture 28" descr="desktop_computer_stylized_medium">
              <a:extLst>
                <a:ext uri="{FF2B5EF4-FFF2-40B4-BE49-F238E27FC236}">
                  <a16:creationId xmlns:a16="http://schemas.microsoft.com/office/drawing/2014/main" id="{83357028-A136-4148-8907-5C8302FC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BD50DD0D-039F-9A44-B5EF-D17E7F342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" name="Group 30">
            <a:extLst>
              <a:ext uri="{FF2B5EF4-FFF2-40B4-BE49-F238E27FC236}">
                <a16:creationId xmlns:a16="http://schemas.microsoft.com/office/drawing/2014/main" id="{B1E13325-AF79-294A-BB87-41C375496C08}"/>
              </a:ext>
            </a:extLst>
          </p:cNvPr>
          <p:cNvGrpSpPr>
            <a:grpSpLocks/>
          </p:cNvGrpSpPr>
          <p:nvPr/>
        </p:nvGrpSpPr>
        <p:grpSpPr bwMode="auto">
          <a:xfrm>
            <a:off x="6294765" y="6155517"/>
            <a:ext cx="611733" cy="508744"/>
            <a:chOff x="-44" y="1473"/>
            <a:chExt cx="981" cy="1105"/>
          </a:xfrm>
        </p:grpSpPr>
        <p:pic>
          <p:nvPicPr>
            <p:cNvPr id="50" name="Picture 31" descr="desktop_computer_stylized_medium">
              <a:extLst>
                <a:ext uri="{FF2B5EF4-FFF2-40B4-BE49-F238E27FC236}">
                  <a16:creationId xmlns:a16="http://schemas.microsoft.com/office/drawing/2014/main" id="{7126CE0C-59FC-E54C-8C7D-AC06971FC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0569C078-A848-4B47-BB86-2CD74448C9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2" name="Oval 8">
            <a:extLst>
              <a:ext uri="{FF2B5EF4-FFF2-40B4-BE49-F238E27FC236}">
                <a16:creationId xmlns:a16="http://schemas.microsoft.com/office/drawing/2014/main" id="{80F4F033-E741-0845-86EE-054387FC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752" y="4548995"/>
            <a:ext cx="1916354" cy="1773779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571751CA-951B-7D4A-B199-984B5ACC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248" y="4312964"/>
            <a:ext cx="215101" cy="239549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091DC6DD-D106-904A-9427-9BB61137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265" y="6664425"/>
            <a:ext cx="635357" cy="23954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55" name="Text Box 16">
            <a:extLst>
              <a:ext uri="{FF2B5EF4-FFF2-40B4-BE49-F238E27FC236}">
                <a16:creationId xmlns:a16="http://schemas.microsoft.com/office/drawing/2014/main" id="{34341DCF-AB07-1744-B2AE-CE8F734C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088" y="5796725"/>
            <a:ext cx="1295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BA91F480-FB0F-8346-AD3F-08D4BD87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56" y="5230847"/>
            <a:ext cx="215102" cy="239549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57" name="日期占位符 1">
            <a:extLst>
              <a:ext uri="{FF2B5EF4-FFF2-40B4-BE49-F238E27FC236}">
                <a16:creationId xmlns:a16="http://schemas.microsoft.com/office/drawing/2014/main" id="{B9DE9804-F8F4-5240-8FAC-C17FA86DD41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584E-17 -1.85185E-6 L -0.07465 -1.85185E-6 L -0.12101 0.06343 L -0.18299 0.0634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1042 L 0.05243 0.00949 L 0.0901 -0.04375 L 0.16719 -0.04421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C 0.00798 0.01412 0.00225 0.0287 0.00243 0.03495 C 0.0026 0.04144 0.00764 0.03588 0.00121 0.0375 C -0.00521 0.03912 -0.02257 0.03889 -0.03629 0.04444 C -0.05 0.04977 -0.06841 0.05532 -0.08125 0.07014 C -0.0941 0.08495 -0.10226 0.12407 -0.11372 0.13333 C -0.12518 0.14282 -0.14236 0.12801 -0.15 0.12639 " pathEditMode="relative" rAng="0" ptsTypes="AAAAA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2384 C 0.02223 0.02106 0.03403 0.01829 0.04098 0.02801 C 0.04792 0.03773 0.0474 0.06667 0.05191 0.08194 C 0.05643 0.09745 0.05869 0.10741 0.06823 0.11968 C 0.07778 0.13171 0.09757 0.14792 0.10973 0.15486 C 0.12171 0.16204 0.1356 0.1544 0.14132 0.16227 C 0.14705 0.17014 0.14584 0.18588 0.14462 0.20185 " pathEditMode="relative" rAng="0" ptsTypes="AAAAAAA">
                                      <p:cBhvr>
                                        <p:cTn id="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-0.00718 C 0.00573 -0.02801 0.00018 -0.04884 0.00625 -0.05972 C 0.01233 -0.0706 0.03368 -0.06181 0.04757 -0.07199 C 0.06146 -0.08241 0.08004 -0.10301 0.09011 -0.1213 C 0.10018 -0.13982 0.10625 -0.16389 0.10764 -0.1831 C 0.10903 -0.20208 0.10625 -0.21921 0.09879 -0.23658 C 0.09132 -0.25394 0.07709 -0.2757 0.0625 -0.28796 C 0.04792 -0.30023 0.02396 -0.30671 0.01129 -0.31042 C -0.00139 -0.31412 -0.00225 -0.31227 -0.01371 -0.31042 C -0.02517 -0.3088 -0.04444 -0.30764 -0.05746 -0.30023 C -0.07048 -0.29283 -0.0835 -0.27801 -0.09236 -0.2662 C -0.10121 -0.2544 -0.10764 -0.24167 -0.11111 -0.22917 C -0.11458 -0.2169 -0.11302 -0.20417 -0.11371 -0.1912 C -0.11441 -0.17824 -0.11771 -0.16366 -0.11493 -0.15116 C -0.11215 -0.13866 -0.10451 -0.12708 -0.09739 -0.1162 C -0.09028 -0.10533 -0.08298 -0.09514 -0.07239 -0.08634 C -0.0618 -0.07755 -0.04514 -0.0669 -0.03368 -0.06273 C -0.02222 -0.05857 -0.0092 -0.06505 -0.00364 -0.06181 C 0.00191 -0.05857 -0.00069 -0.05347 -1.94444E-6 -0.04329 C 0.0007 -0.03287 0.00035 -0.01644 -1.94444E-6 1.11111E-6 " pathEditMode="relative" rAng="0" ptsTypes="AAAAAAAAAAAAAAAAAAAA">
                                      <p:cBhvr>
                                        <p:cTn id="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/>
      <p:bldP spid="56" grpId="0" animBg="1"/>
      <p:bldP spid="5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675761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多路访问链路和协议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交换局域网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链路虚拟化：网络作为链路层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数据中心网络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回顾：</a:t>
            </a:r>
            <a:r>
              <a:rPr lang="en-US" altLang="zh-CN" dirty="0">
                <a:latin typeface="+mj-lt"/>
              </a:rPr>
              <a:t>Web</a:t>
            </a:r>
            <a:r>
              <a:rPr lang="zh-CN" altLang="en-US" dirty="0">
                <a:latin typeface="+mj-lt"/>
              </a:rPr>
              <a:t>页面请求的历程</a:t>
            </a: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7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r>
              <a:rPr lang="en-US" altLang="zh-CN" dirty="0"/>
              <a:t> MAC</a:t>
            </a:r>
            <a:r>
              <a:rPr lang="zh-CN" altLang="en-US" dirty="0"/>
              <a:t>协议小结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84784"/>
            <a:ext cx="8229600" cy="4724400"/>
          </a:xfrm>
        </p:spPr>
        <p:txBody>
          <a:bodyPr/>
          <a:lstStyle/>
          <a:p>
            <a:r>
              <a:rPr lang="zh-CN" altLang="en-US" sz="2800" dirty="0"/>
              <a:t>如何控制对共享介质的访问</a:t>
            </a:r>
            <a:r>
              <a:rPr lang="en-US" altLang="zh-CN" sz="2800" dirty="0"/>
              <a:t>?</a:t>
            </a:r>
          </a:p>
          <a:p>
            <a:pPr lvl="1"/>
            <a:r>
              <a:rPr lang="zh-CN" altLang="en-US" sz="2400" dirty="0"/>
              <a:t>信道划分 </a:t>
            </a:r>
            <a:r>
              <a:rPr lang="en-US" altLang="zh-CN" sz="2400" dirty="0"/>
              <a:t>Channel Partitioning, </a:t>
            </a:r>
            <a:r>
              <a:rPr lang="zh-CN" altLang="en-US" sz="2400" dirty="0"/>
              <a:t>根据时间、频率或编码</a:t>
            </a:r>
            <a:endParaRPr lang="en-US" altLang="zh-CN" sz="2400" dirty="0"/>
          </a:p>
          <a:p>
            <a:pPr lvl="2"/>
            <a:r>
              <a:rPr lang="en-US" altLang="zh-CN" sz="2000" dirty="0"/>
              <a:t>Time Division, Frequency Division, Code Division</a:t>
            </a:r>
          </a:p>
          <a:p>
            <a:pPr lvl="1"/>
            <a:r>
              <a:rPr lang="zh-CN" altLang="en-US" sz="2400" dirty="0"/>
              <a:t>随机访问</a:t>
            </a:r>
            <a:r>
              <a:rPr lang="en-US" altLang="zh-CN" sz="2400" dirty="0"/>
              <a:t> (</a:t>
            </a:r>
            <a:r>
              <a:rPr lang="zh-CN" altLang="en-US" sz="2400" dirty="0"/>
              <a:t>动态的</a:t>
            </a:r>
            <a:r>
              <a:rPr lang="en-US" altLang="zh-CN" sz="2400" dirty="0"/>
              <a:t>), </a:t>
            </a:r>
          </a:p>
          <a:p>
            <a:pPr lvl="2"/>
            <a:r>
              <a:rPr lang="zh-CN" altLang="en-US" sz="2000" dirty="0"/>
              <a:t>时隙</a:t>
            </a:r>
            <a:r>
              <a:rPr lang="en-US" altLang="zh-CN" sz="2000" dirty="0"/>
              <a:t>ALOHA, ALOHA, CSMA, CSMA/CD</a:t>
            </a:r>
          </a:p>
          <a:p>
            <a:pPr lvl="2"/>
            <a:r>
              <a:rPr lang="zh-CN" altLang="en-US" sz="2000" dirty="0"/>
              <a:t>载波侦听</a:t>
            </a:r>
            <a:r>
              <a:rPr lang="en-US" altLang="zh-CN" sz="2000" dirty="0"/>
              <a:t>: </a:t>
            </a:r>
            <a:r>
              <a:rPr lang="zh-CN" altLang="en-US" sz="2000" dirty="0"/>
              <a:t>某些技术中易实现</a:t>
            </a:r>
            <a:r>
              <a:rPr lang="en-US" altLang="zh-CN" sz="2000" dirty="0"/>
              <a:t> (wire), </a:t>
            </a:r>
            <a:r>
              <a:rPr lang="zh-CN" altLang="en-US" sz="2000" dirty="0"/>
              <a:t>某些技术中难实现</a:t>
            </a:r>
            <a:r>
              <a:rPr lang="en-US" altLang="zh-CN" sz="2000" dirty="0"/>
              <a:t> (wireless)</a:t>
            </a:r>
          </a:p>
          <a:p>
            <a:pPr lvl="2"/>
            <a:r>
              <a:rPr lang="en-US" altLang="zh-CN" sz="2000" dirty="0"/>
              <a:t>CSMA/CD </a:t>
            </a:r>
            <a:r>
              <a:rPr lang="zh-CN" altLang="en-US" sz="2000" dirty="0"/>
              <a:t>在以太网中使用</a:t>
            </a:r>
            <a:endParaRPr lang="en-US" altLang="zh-CN" sz="2000" dirty="0"/>
          </a:p>
          <a:p>
            <a:pPr lvl="1"/>
            <a:r>
              <a:rPr lang="en-US" altLang="zh-CN" sz="2400"/>
              <a:t>Taking </a:t>
            </a:r>
            <a:r>
              <a:rPr lang="en-US" altLang="zh-CN" sz="2400" dirty="0"/>
              <a:t>Turns</a:t>
            </a:r>
          </a:p>
          <a:p>
            <a:pPr lvl="2"/>
            <a:r>
              <a:rPr lang="zh-CN" altLang="en-US" sz="2000" dirty="0"/>
              <a:t>从中心主节点轮询；令牌传递</a:t>
            </a:r>
            <a:endParaRPr lang="en-US" altLang="zh-CN" sz="2000" dirty="0"/>
          </a:p>
          <a:p>
            <a:pPr lvl="2"/>
            <a:r>
              <a:rPr lang="en-US" altLang="zh-CN" sz="2000" dirty="0"/>
              <a:t>FDDI, IEEE 802.5(</a:t>
            </a:r>
            <a:r>
              <a:rPr lang="zh-CN" altLang="en-US" sz="2000" dirty="0"/>
              <a:t>令牌环</a:t>
            </a:r>
            <a:r>
              <a:rPr lang="en-US" altLang="zh-CN" sz="2000" dirty="0"/>
              <a:t>, </a:t>
            </a:r>
            <a:r>
              <a:rPr lang="zh-CN" altLang="en-US" sz="2000" dirty="0"/>
              <a:t>已过时</a:t>
            </a:r>
            <a:r>
              <a:rPr lang="en-US" altLang="zh-CN" sz="2000" dirty="0"/>
              <a:t>)</a:t>
            </a:r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09F7825-192D-4FF4-9484-FE3AB5B5BB36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20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9DE9804-F8F4-5240-8FAC-C17FA86DD41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4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21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755576" y="3861048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链路层寻址与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链路层交换机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53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地址、</a:t>
            </a:r>
            <a:r>
              <a:rPr lang="en-US" altLang="zh-CN" dirty="0"/>
              <a:t>IP </a:t>
            </a:r>
            <a:r>
              <a:rPr lang="zh-CN" altLang="en-US" dirty="0"/>
              <a:t>地址与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484784"/>
            <a:ext cx="8247063" cy="46482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32 </a:t>
            </a:r>
            <a:r>
              <a:rPr lang="zh-CN" altLang="en-US" sz="2800" dirty="0"/>
              <a:t>位的</a:t>
            </a:r>
            <a:r>
              <a:rPr lang="en-US" altLang="zh-CN" sz="2800" dirty="0"/>
              <a:t>IP </a:t>
            </a:r>
            <a:r>
              <a:rPr lang="zh-CN" altLang="en-US" sz="2800" dirty="0"/>
              <a:t>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接口的网络层地址</a:t>
            </a:r>
            <a:endParaRPr lang="en-US" altLang="zh-CN" sz="2400" dirty="0"/>
          </a:p>
          <a:p>
            <a:pPr lvl="1"/>
            <a:r>
              <a:rPr lang="zh-CN" altLang="en-US" sz="2400" dirty="0"/>
              <a:t>用来把</a:t>
            </a:r>
            <a:r>
              <a:rPr lang="zh-CN" altLang="en-US" sz="2400" dirty="0">
                <a:solidFill>
                  <a:srgbClr val="C00000"/>
                </a:solidFill>
              </a:rPr>
              <a:t>数据报</a:t>
            </a:r>
            <a:r>
              <a:rPr lang="zh-CN" altLang="en-US" sz="2400" dirty="0"/>
              <a:t>传递到目的</a:t>
            </a:r>
            <a:r>
              <a:rPr lang="en-US" altLang="zh-CN" sz="2400" dirty="0"/>
              <a:t>IP</a:t>
            </a:r>
            <a:r>
              <a:rPr lang="zh-CN" altLang="en-US" sz="2400" dirty="0"/>
              <a:t>主机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跨多个网络</a:t>
            </a:r>
            <a:r>
              <a:rPr lang="en-US" altLang="zh-CN" sz="2400" dirty="0"/>
              <a:t>)</a:t>
            </a:r>
          </a:p>
          <a:p>
            <a:r>
              <a:rPr lang="en-US" altLang="zh-CN" sz="2800" dirty="0"/>
              <a:t>48</a:t>
            </a:r>
            <a:r>
              <a:rPr lang="zh-CN" altLang="en-US" sz="2800" dirty="0"/>
              <a:t>位的</a:t>
            </a:r>
            <a:r>
              <a:rPr lang="en-US" altLang="zh-CN" sz="2800" dirty="0"/>
              <a:t>MAC </a:t>
            </a:r>
            <a:r>
              <a:rPr lang="zh-CN" altLang="en-US" sz="2800" dirty="0"/>
              <a:t>地址 </a:t>
            </a:r>
            <a:r>
              <a:rPr lang="en-US" altLang="zh-CN" sz="2800" dirty="0"/>
              <a:t>(LAN </a:t>
            </a:r>
            <a:r>
              <a:rPr lang="zh-CN" altLang="en-US" sz="2800" dirty="0"/>
              <a:t>地址</a:t>
            </a:r>
            <a:r>
              <a:rPr lang="en-US" altLang="zh-CN" sz="2800" dirty="0"/>
              <a:t>/</a:t>
            </a:r>
            <a:r>
              <a:rPr lang="zh-CN" altLang="en-US" sz="2800" dirty="0"/>
              <a:t>物理地址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CN" altLang="en-US" sz="2400" dirty="0"/>
              <a:t>用来把</a:t>
            </a:r>
            <a:r>
              <a:rPr lang="zh-CN" altLang="en-US" sz="2400" dirty="0">
                <a:solidFill>
                  <a:srgbClr val="C00000"/>
                </a:solidFill>
              </a:rPr>
              <a:t>帧</a:t>
            </a:r>
            <a:r>
              <a:rPr lang="zh-CN" altLang="en-US" sz="2400" dirty="0"/>
              <a:t>从一个网络接口传递到另一个物理上相连的网络接口</a:t>
            </a:r>
            <a:r>
              <a:rPr lang="en-US" altLang="zh-CN" sz="2400" dirty="0"/>
              <a:t> (</a:t>
            </a:r>
            <a:r>
              <a:rPr lang="zh-CN" altLang="en-US" sz="2400" dirty="0">
                <a:solidFill>
                  <a:srgbClr val="C00000"/>
                </a:solidFill>
              </a:rPr>
              <a:t>同一个网络</a:t>
            </a:r>
            <a:r>
              <a:rPr lang="zh-CN" altLang="en-US" sz="2400" dirty="0"/>
              <a:t>内</a:t>
            </a:r>
            <a:r>
              <a:rPr lang="en-US" altLang="zh-CN" sz="2400" dirty="0"/>
              <a:t>--</a:t>
            </a:r>
            <a:r>
              <a:rPr lang="zh-CN" altLang="en-US" sz="2400" dirty="0"/>
              <a:t>即网络地址相同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48 </a:t>
            </a:r>
            <a:r>
              <a:rPr lang="zh-CN" altLang="en-US" sz="2400" dirty="0"/>
              <a:t>位</a:t>
            </a:r>
            <a:r>
              <a:rPr lang="en-US" altLang="zh-CN" sz="2400" dirty="0"/>
              <a:t> MAC 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pPr lvl="2"/>
            <a:r>
              <a:rPr lang="zh-CN" altLang="en-US" sz="2000" dirty="0"/>
              <a:t>烧刻在网卡的</a:t>
            </a:r>
            <a:r>
              <a:rPr lang="en-US" altLang="zh-CN" sz="2000" dirty="0"/>
              <a:t> ROM </a:t>
            </a:r>
            <a:r>
              <a:rPr lang="zh-CN" altLang="en-US" sz="2000" dirty="0"/>
              <a:t>里，全球唯一，但也可改写</a:t>
            </a:r>
            <a:endParaRPr lang="en-US" altLang="zh-CN" sz="2000" dirty="0"/>
          </a:p>
          <a:p>
            <a:pPr lvl="2"/>
            <a:r>
              <a:rPr lang="en-US" altLang="zh-CN" sz="2000" dirty="0"/>
              <a:t>e.g.: 1A-2F-BB-76-09-AD  (16</a:t>
            </a:r>
            <a:r>
              <a:rPr lang="zh-CN" altLang="en-US" sz="2000" dirty="0"/>
              <a:t>进制表示，全</a:t>
            </a:r>
            <a:r>
              <a:rPr lang="en-US" altLang="zh-CN" sz="2000" dirty="0"/>
              <a:t>1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C00000"/>
                </a:solidFill>
              </a:rPr>
              <a:t>广播地址：</a:t>
            </a:r>
            <a:r>
              <a:rPr lang="en-US" altLang="zh-CN" sz="2000" dirty="0">
                <a:solidFill>
                  <a:srgbClr val="C00000"/>
                </a:solidFill>
              </a:rPr>
              <a:t>FF-FF-FF-FF-FF-FF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400" dirty="0"/>
              <a:t>若帧里</a:t>
            </a:r>
            <a:r>
              <a:rPr lang="en-US" altLang="zh-CN" sz="2400" dirty="0"/>
              <a:t>MAC</a:t>
            </a:r>
            <a:r>
              <a:rPr lang="zh-CN" altLang="en-US" sz="2400" dirty="0"/>
              <a:t>地址匹配，则网卡将帧拆封给上层协议</a:t>
            </a:r>
            <a:endParaRPr lang="en-US" altLang="zh-CN" sz="2400" dirty="0"/>
          </a:p>
          <a:p>
            <a:pPr lvl="2"/>
            <a:r>
              <a:rPr lang="zh-CN" altLang="en-US" sz="2000" dirty="0"/>
              <a:t>特殊的混杂模式，网卡侦听所有帧并提交给上层协议 </a:t>
            </a:r>
            <a:r>
              <a:rPr lang="en-US" altLang="zh-CN" sz="2000" dirty="0">
                <a:solidFill>
                  <a:srgbClr val="C00000"/>
                </a:solidFill>
              </a:rPr>
              <a:t>Sniffer</a:t>
            </a:r>
          </a:p>
          <a:p>
            <a:pPr>
              <a:buFont typeface="ZapfDingbats"/>
              <a:buNone/>
            </a:pP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EA66812-B686-4F6D-8F2E-D7A82649CBEB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22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8094691-F883-3C4B-8407-29AE299EF94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80920" cy="922114"/>
          </a:xfrm>
        </p:spPr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3085" name="灯片编号占位符 3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8B986B2-1891-49F5-93E8-E12570AD7DA5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23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6763" y="1444774"/>
            <a:ext cx="460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LAN </a:t>
            </a:r>
            <a:r>
              <a:rPr lang="zh-CN" altLang="en-US" sz="2000" dirty="0">
                <a:solidFill>
                  <a:srgbClr val="FF0000"/>
                </a:solidFill>
              </a:rPr>
              <a:t>中的每个网卡有唯一的</a:t>
            </a:r>
            <a:r>
              <a:rPr lang="en-US" altLang="zh-CN" sz="2000" dirty="0">
                <a:solidFill>
                  <a:srgbClr val="FF0000"/>
                </a:solidFill>
              </a:rPr>
              <a:t> LAN 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Broadcast address =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3081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82" name="Text Box 1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= adapter</a:t>
            </a:r>
          </a:p>
        </p:txBody>
      </p:sp>
      <p:grpSp>
        <p:nvGrpSpPr>
          <p:cNvPr id="3" name="Group 3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3" imgW="1306965" imgH="1083593" progId="">
                    <p:embed/>
                  </p:oleObj>
                </mc:Choice>
                <mc:Fallback>
                  <p:oleObj name="Clip" r:id="rId33" imgW="1306965" imgH="1083593" progId="">
                    <p:embed/>
                    <p:pic>
                      <p:nvPicPr>
                        <p:cNvPr id="30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Freeform 8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56" y="2055"/>
              <a:ext cx="1289" cy="1291"/>
            </a:xfrm>
            <a:custGeom>
              <a:avLst/>
              <a:gdLst>
                <a:gd name="T0" fmla="*/ 228 w 1292"/>
                <a:gd name="T1" fmla="*/ 7 h 1255"/>
                <a:gd name="T2" fmla="*/ 35 w 1292"/>
                <a:gd name="T3" fmla="*/ 216 h 1255"/>
                <a:gd name="T4" fmla="*/ 29 w 1292"/>
                <a:gd name="T5" fmla="*/ 713 h 1255"/>
                <a:gd name="T6" fmla="*/ 53 w 1292"/>
                <a:gd name="T7" fmla="*/ 1132 h 1255"/>
                <a:gd name="T8" fmla="*/ 234 w 1292"/>
                <a:gd name="T9" fmla="*/ 1188 h 1255"/>
                <a:gd name="T10" fmla="*/ 635 w 1292"/>
                <a:gd name="T11" fmla="*/ 1539 h 1255"/>
                <a:gd name="T12" fmla="*/ 973 w 1292"/>
                <a:gd name="T13" fmla="*/ 1688 h 1255"/>
                <a:gd name="T14" fmla="*/ 1166 w 1292"/>
                <a:gd name="T15" fmla="*/ 1395 h 1255"/>
                <a:gd name="T16" fmla="*/ 1238 w 1292"/>
                <a:gd name="T17" fmla="*/ 608 h 1255"/>
                <a:gd name="T18" fmla="*/ 1172 w 1292"/>
                <a:gd name="T19" fmla="*/ 288 h 1255"/>
                <a:gd name="T20" fmla="*/ 727 w 1292"/>
                <a:gd name="T21" fmla="*/ 156 h 1255"/>
                <a:gd name="T22" fmla="*/ 22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5" imgW="1306965" imgH="1083593" progId="">
                    <p:embed/>
                  </p:oleObj>
                </mc:Choice>
                <mc:Fallback>
                  <p:oleObj name="Clip" r:id="rId35" imgW="1306965" imgH="1083593" progId="">
                    <p:embed/>
                    <p:pic>
                      <p:nvPicPr>
                        <p:cNvPr id="30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6" imgW="1306965" imgH="1083593" progId="">
                    <p:embed/>
                  </p:oleObj>
                </mc:Choice>
                <mc:Fallback>
                  <p:oleObj name="Clip" r:id="rId36" imgW="1306965" imgH="1083593" progId="">
                    <p:embed/>
                    <p:pic>
                      <p:nvPicPr>
                        <p:cNvPr id="3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7" imgW="1306965" imgH="1083593" progId="">
                    <p:embed/>
                  </p:oleObj>
                </mc:Choice>
                <mc:Fallback>
                  <p:oleObj name="Clip" r:id="rId37" imgW="1306965" imgH="1083593" progId="">
                    <p:embed/>
                    <p:pic>
                      <p:nvPicPr>
                        <p:cNvPr id="30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8" name="Rectangle 1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89" name="Rectangl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0" name="Rectangl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2" name="Line 2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3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4" name="Line 2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5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1A-2F-BB-76-09-AD</a:t>
              </a:r>
            </a:p>
          </p:txBody>
        </p:sp>
        <p:sp>
          <p:nvSpPr>
            <p:cNvPr id="3096" name="Line 2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7" name="Line 2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98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58-23-D7-FA-20-B0</a:t>
              </a:r>
            </a:p>
          </p:txBody>
        </p:sp>
        <p:sp>
          <p:nvSpPr>
            <p:cNvPr id="3099" name="Line 2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00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0C-C4-11-6F-E3-98</a:t>
              </a:r>
            </a:p>
          </p:txBody>
        </p:sp>
        <p:sp>
          <p:nvSpPr>
            <p:cNvPr id="3101" name="Line 3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02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71-65-F7-2B-08-53</a:t>
              </a:r>
            </a:p>
          </p:txBody>
        </p:sp>
        <p:sp>
          <p:nvSpPr>
            <p:cNvPr id="3103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661" y="2284"/>
              <a:ext cx="72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   LAN</a:t>
              </a:r>
            </a:p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(wired or</a:t>
              </a:r>
            </a:p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wireless)</a:t>
              </a:r>
            </a:p>
          </p:txBody>
        </p:sp>
      </p:grpSp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7AD61FB4-1789-F648-A031-5F524DD3EE5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80920" cy="922114"/>
          </a:xfrm>
        </p:spPr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</a:t>
            </a:r>
            <a:r>
              <a:rPr lang="en-US" altLang="zh-CN" dirty="0"/>
              <a:t>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51917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MAC </a:t>
            </a:r>
            <a:r>
              <a:rPr lang="zh-CN" altLang="en-US" sz="2400" dirty="0"/>
              <a:t>地址的分配由</a:t>
            </a:r>
            <a:r>
              <a:rPr lang="en-US" altLang="zh-CN" sz="2400" dirty="0"/>
              <a:t> IEEE </a:t>
            </a:r>
            <a:r>
              <a:rPr lang="zh-CN" altLang="en-US" sz="2400" dirty="0"/>
              <a:t>管理</a:t>
            </a:r>
            <a:endParaRPr lang="en-US" altLang="zh-CN" sz="2400" dirty="0"/>
          </a:p>
          <a:p>
            <a:r>
              <a:rPr lang="zh-CN" altLang="en-US" sz="2400" dirty="0"/>
              <a:t>制造商购买不同的</a:t>
            </a:r>
            <a:r>
              <a:rPr lang="en-US" altLang="zh-CN" sz="2400" dirty="0"/>
              <a:t> MAC </a:t>
            </a:r>
            <a:r>
              <a:rPr lang="zh-CN" altLang="en-US" sz="2400" dirty="0"/>
              <a:t>地址空间段</a:t>
            </a:r>
            <a:r>
              <a:rPr lang="en-US" altLang="zh-CN" sz="2400" dirty="0"/>
              <a:t> (</a:t>
            </a:r>
            <a:r>
              <a:rPr lang="zh-CN" altLang="en-US" sz="2400" dirty="0"/>
              <a:t>以确保唯一性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类比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         (a) MAC </a:t>
            </a:r>
            <a:r>
              <a:rPr lang="zh-CN" altLang="en-US" sz="2400" dirty="0"/>
              <a:t>地址</a:t>
            </a:r>
            <a:r>
              <a:rPr lang="en-US" altLang="zh-CN" sz="2400" dirty="0"/>
              <a:t>: </a:t>
            </a:r>
            <a:r>
              <a:rPr lang="zh-CN" altLang="en-US" sz="2400" dirty="0"/>
              <a:t>好比身份证号码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         (b) IP </a:t>
            </a:r>
            <a:r>
              <a:rPr lang="zh-CN" altLang="en-US" sz="2400" dirty="0"/>
              <a:t>地址</a:t>
            </a:r>
            <a:r>
              <a:rPr lang="en-US" altLang="zh-CN" sz="2400" dirty="0"/>
              <a:t>: </a:t>
            </a:r>
            <a:r>
              <a:rPr lang="zh-CN" altLang="en-US" sz="2400" dirty="0"/>
              <a:t>好比 邮政通信地址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“平的”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</a:t>
            </a:r>
            <a:r>
              <a:rPr lang="en-US" altLang="zh-CN" sz="2400" dirty="0"/>
              <a:t>  </a:t>
            </a:r>
            <a:r>
              <a:rPr lang="en-US" altLang="zh-CN" sz="2400" dirty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altLang="zh-CN" sz="2400" dirty="0"/>
              <a:t> </a:t>
            </a:r>
            <a:r>
              <a:rPr lang="zh-CN" altLang="en-US" sz="2400" dirty="0"/>
              <a:t>便携性</a:t>
            </a:r>
            <a:endParaRPr lang="en-US" altLang="zh-CN" sz="2400" dirty="0"/>
          </a:p>
          <a:p>
            <a:pPr lvl="1"/>
            <a:r>
              <a:rPr lang="zh-CN" altLang="en-US" sz="2000" dirty="0"/>
              <a:t>可以把</a:t>
            </a:r>
            <a:r>
              <a:rPr lang="en-US" altLang="zh-CN" sz="2000" dirty="0"/>
              <a:t> </a:t>
            </a:r>
            <a:r>
              <a:rPr lang="zh-CN" altLang="en-US" sz="2000" dirty="0"/>
              <a:t>网卡从一个</a:t>
            </a:r>
            <a:r>
              <a:rPr lang="en-US" altLang="zh-CN" sz="2000" dirty="0"/>
              <a:t> LAN </a:t>
            </a:r>
            <a:r>
              <a:rPr lang="zh-CN" altLang="en-US" sz="2000" dirty="0"/>
              <a:t>移到另一个 </a:t>
            </a:r>
            <a:r>
              <a:rPr lang="en-US" altLang="zh-CN" sz="2000" dirty="0"/>
              <a:t>LAN</a:t>
            </a:r>
            <a:r>
              <a:rPr lang="zh-CN" altLang="en-US" sz="2000" dirty="0"/>
              <a:t>，而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地址保持不变</a:t>
            </a:r>
            <a:endParaRPr lang="en-US" altLang="zh-CN" sz="2000" dirty="0"/>
          </a:p>
          <a:p>
            <a:r>
              <a:rPr lang="en-US" altLang="zh-CN" sz="2400" dirty="0"/>
              <a:t>IP </a:t>
            </a:r>
            <a:r>
              <a:rPr lang="zh-CN" altLang="en-US" sz="2400" dirty="0"/>
              <a:t>层次化的地址 不便于移动，随网络环境而改变</a:t>
            </a:r>
            <a:endParaRPr lang="en-US" altLang="zh-CN" sz="2400" dirty="0"/>
          </a:p>
          <a:p>
            <a:pPr lvl="1"/>
            <a:r>
              <a:rPr lang="zh-CN" altLang="en-US" sz="2000" dirty="0"/>
              <a:t>依据节点所处的 </a:t>
            </a:r>
            <a:r>
              <a:rPr lang="en-US" altLang="zh-CN" sz="2000" dirty="0"/>
              <a:t>IP </a:t>
            </a:r>
            <a:r>
              <a:rPr lang="zh-CN" altLang="en-US" sz="2000" dirty="0"/>
              <a:t>子网而设定</a:t>
            </a:r>
            <a:endParaRPr lang="en-US" altLang="zh-CN" sz="2000" dirty="0"/>
          </a:p>
          <a:p>
            <a:pPr lvl="1"/>
            <a:r>
              <a:rPr lang="zh-CN" altLang="en-US" sz="2000" dirty="0"/>
              <a:t>方便全球选路</a:t>
            </a:r>
            <a:endParaRPr lang="en-US" altLang="zh-CN" sz="2000" dirty="0"/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08D1C99-792B-41C6-8D90-A6063D456A2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24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66124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地址和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地址不可互相取代，有其存在必要性！思考：如果只有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地址或者只有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地址，将如何？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662F4502-08B0-DF41-8632-2282D2D923E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0063" y="357188"/>
            <a:ext cx="8191500" cy="901700"/>
          </a:xfrm>
        </p:spPr>
        <p:txBody>
          <a:bodyPr/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  <a:endParaRPr lang="en-US" altLang="zh-CN" sz="4400" dirty="0"/>
          </a:p>
        </p:txBody>
      </p:sp>
      <p:sp>
        <p:nvSpPr>
          <p:cNvPr id="4103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altLang="zh-CN" sz="2400" dirty="0"/>
              <a:t>LAN </a:t>
            </a:r>
            <a:r>
              <a:rPr lang="zh-CN" altLang="en-US" sz="2400" dirty="0"/>
              <a:t>中的每个 </a:t>
            </a:r>
            <a:r>
              <a:rPr lang="en-US" altLang="zh-CN" sz="2400" dirty="0"/>
              <a:t>IP </a:t>
            </a:r>
            <a:r>
              <a:rPr lang="zh-CN" altLang="en-US" sz="2400" dirty="0"/>
              <a:t>节点</a:t>
            </a:r>
            <a:r>
              <a:rPr lang="en-US" altLang="zh-CN" sz="2400" dirty="0"/>
              <a:t> (</a:t>
            </a:r>
            <a:r>
              <a:rPr lang="zh-CN" altLang="en-US" sz="2400" dirty="0"/>
              <a:t>主机、路由器</a:t>
            </a:r>
            <a:r>
              <a:rPr lang="en-US" altLang="zh-CN" sz="2400" dirty="0"/>
              <a:t>) </a:t>
            </a:r>
            <a:r>
              <a:rPr lang="zh-CN" altLang="en-US" sz="2400" dirty="0"/>
              <a:t>都有一张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ARP </a:t>
            </a: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endParaRPr lang="en-US" altLang="zh-CN" sz="2400" dirty="0"/>
          </a:p>
          <a:p>
            <a:r>
              <a:rPr lang="en-US" altLang="zh-CN" sz="2400" dirty="0"/>
              <a:t>ARP </a:t>
            </a:r>
            <a:r>
              <a:rPr lang="zh-CN" altLang="en-US" sz="2400" dirty="0"/>
              <a:t>表</a:t>
            </a:r>
            <a:r>
              <a:rPr lang="en-US" altLang="zh-CN" sz="2400" dirty="0"/>
              <a:t>: </a:t>
            </a:r>
            <a:r>
              <a:rPr lang="zh-CN" altLang="en-US" sz="2400" dirty="0"/>
              <a:t>同一</a:t>
            </a:r>
            <a:r>
              <a:rPr lang="en-US" altLang="zh-CN" sz="2400" dirty="0"/>
              <a:t>LAN(</a:t>
            </a:r>
            <a:r>
              <a:rPr lang="zh-CN" altLang="en-US" sz="2400" dirty="0"/>
              <a:t>子网</a:t>
            </a:r>
            <a:r>
              <a:rPr lang="en-US" altLang="zh-CN" sz="2400" dirty="0"/>
              <a:t>)</a:t>
            </a:r>
            <a:r>
              <a:rPr lang="zh-CN" altLang="en-US" sz="2400" dirty="0"/>
              <a:t>内节点的 </a:t>
            </a:r>
            <a:r>
              <a:rPr lang="en-US" altLang="zh-CN" sz="2400" dirty="0"/>
              <a:t>IP</a:t>
            </a:r>
            <a:r>
              <a:rPr lang="zh-CN" altLang="en-US" sz="2400" dirty="0"/>
              <a:t>与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地址之间的映射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altLang="zh-CN" sz="1600" dirty="0"/>
              <a:t> </a:t>
            </a:r>
            <a:r>
              <a:rPr lang="en-US" altLang="zh-CN" sz="2000" dirty="0"/>
              <a:t>TTL (</a:t>
            </a:r>
            <a:r>
              <a:rPr lang="zh-CN" altLang="en-US" sz="2000" dirty="0"/>
              <a:t>存活时间 </a:t>
            </a:r>
            <a:r>
              <a:rPr lang="en-US" altLang="zh-CN" sz="2000" dirty="0"/>
              <a:t>Time To Live): </a:t>
            </a:r>
            <a:r>
              <a:rPr lang="zh-CN" altLang="en-US" sz="2000" dirty="0"/>
              <a:t>这个时间以后地址映射将被忘掉</a:t>
            </a:r>
            <a:r>
              <a:rPr lang="en-US" altLang="zh-CN" sz="2000" dirty="0"/>
              <a:t> (</a:t>
            </a:r>
            <a:r>
              <a:rPr lang="zh-CN" altLang="en-US" sz="2000" dirty="0"/>
              <a:t>通常</a:t>
            </a:r>
            <a:r>
              <a:rPr lang="en-US" altLang="zh-CN" sz="2000" dirty="0"/>
              <a:t> 20 min)</a:t>
            </a:r>
            <a:endParaRPr lang="en-US" altLang="zh-CN" dirty="0"/>
          </a:p>
        </p:txBody>
      </p:sp>
      <p:sp>
        <p:nvSpPr>
          <p:cNvPr id="4132" name="灯片编号占位符 3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B2E9BF5-67F6-4A03-9FAB-D957B2E8BBCD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25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grpSp>
        <p:nvGrpSpPr>
          <p:cNvPr id="3" name="Group 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72616" y="1422474"/>
            <a:ext cx="4343400" cy="1214438"/>
            <a:chOff x="297" y="3336"/>
            <a:chExt cx="2788" cy="805"/>
          </a:xfrm>
        </p:grpSpPr>
        <p:sp>
          <p:nvSpPr>
            <p:cNvPr id="4133" name="Text Box 6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5" y="3471"/>
              <a:ext cx="2584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问题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: </a:t>
              </a:r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当知道 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B </a:t>
              </a:r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的 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IP </a:t>
              </a:r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地址后</a:t>
              </a:r>
              <a:endParaRPr lang="en-US" altLang="zh-CN" sz="2400">
                <a:solidFill>
                  <a:srgbClr val="000000"/>
                </a:solidFill>
                <a:latin typeface="Comic Sans MS" pitchFamily="66" charset="0"/>
              </a:endParaRPr>
            </a:p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如何得知 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B </a:t>
              </a:r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的 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MAC </a:t>
              </a:r>
              <a:r>
                <a:rPr lang="zh-CN" altLang="en-US" sz="2400">
                  <a:solidFill>
                    <a:srgbClr val="000000"/>
                  </a:solidFill>
                  <a:latin typeface="Comic Sans MS" pitchFamily="66" charset="0"/>
                </a:rPr>
                <a:t>地址</a:t>
              </a: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</a:rPr>
                <a:t>?</a:t>
              </a:r>
            </a:p>
          </p:txBody>
        </p:sp>
        <p:sp>
          <p:nvSpPr>
            <p:cNvPr id="4134" name="Rectangle 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</p:grpSp>
      <p:graphicFrame>
        <p:nvGraphicFramePr>
          <p:cNvPr id="4098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0" imgW="1306965" imgH="1083593" progId="">
                  <p:embed/>
                </p:oleObj>
              </mc:Choice>
              <mc:Fallback>
                <p:oleObj name="Clip" r:id="rId40" imgW="1306965" imgH="1083593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Freeform 10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2" imgW="1306965" imgH="1083593" progId="">
                  <p:embed/>
                </p:oleObj>
              </mc:Choice>
              <mc:Fallback>
                <p:oleObj name="Clip" r:id="rId42" imgW="1306965" imgH="1083593" progId="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3" imgW="1306965" imgH="1083593" progId="">
                  <p:embed/>
                </p:oleObj>
              </mc:Choice>
              <mc:Fallback>
                <p:oleObj name="Clip" r:id="rId43" imgW="1306965" imgH="1083593" progId="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4" imgW="1306965" imgH="1083593" progId="">
                  <p:embed/>
                </p:oleObj>
              </mc:Choice>
              <mc:Fallback>
                <p:oleObj name="Clip" r:id="rId44" imgW="1306965" imgH="1083593" progId="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7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8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9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0" name="Line 1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1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2" name="Line 2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3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4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1A-2F-BB-76-09-AD</a:t>
            </a:r>
          </a:p>
        </p:txBody>
      </p:sp>
      <p:sp>
        <p:nvSpPr>
          <p:cNvPr id="4115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6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7" name="Text 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58-23-D7-FA-20-B0</a:t>
            </a:r>
          </a:p>
        </p:txBody>
      </p:sp>
      <p:sp>
        <p:nvSpPr>
          <p:cNvPr id="4118" name="Line 2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19" name="Text Box 2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0C-C4-11-6F-E3-98</a:t>
            </a:r>
          </a:p>
        </p:txBody>
      </p:sp>
      <p:sp>
        <p:nvSpPr>
          <p:cNvPr id="4120" name="Line 2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21" name="Text Box 2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71-65-F7-2B-08-53</a:t>
            </a:r>
          </a:p>
        </p:txBody>
      </p:sp>
      <p:sp>
        <p:nvSpPr>
          <p:cNvPr id="4122" name="Text Box 30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  LAN</a:t>
            </a:r>
          </a:p>
        </p:txBody>
      </p:sp>
      <p:sp>
        <p:nvSpPr>
          <p:cNvPr id="4123" name="Text Box 3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137.196.7.23</a:t>
            </a:r>
          </a:p>
        </p:txBody>
      </p:sp>
      <p:sp>
        <p:nvSpPr>
          <p:cNvPr id="4124" name="Line 32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25" name="Text Box 3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137.196.7.78</a:t>
            </a:r>
          </a:p>
        </p:txBody>
      </p:sp>
      <p:sp>
        <p:nvSpPr>
          <p:cNvPr id="4126" name="Line 3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27" name="Line 3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28" name="Text Box 36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137.196.7.14</a:t>
            </a:r>
          </a:p>
        </p:txBody>
      </p:sp>
      <p:sp>
        <p:nvSpPr>
          <p:cNvPr id="4129" name="Line 38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30" name="Text Box 3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137.196.7.88</a:t>
            </a:r>
          </a:p>
        </p:txBody>
      </p:sp>
      <p:sp>
        <p:nvSpPr>
          <p:cNvPr id="39" name="日期占位符 1">
            <a:extLst>
              <a:ext uri="{FF2B5EF4-FFF2-40B4-BE49-F238E27FC236}">
                <a16:creationId xmlns:a16="http://schemas.microsoft.com/office/drawing/2014/main" id="{4510A6DB-1023-2048-805B-F2BAE1481F3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7927032" cy="91157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ARP</a:t>
            </a:r>
            <a:r>
              <a:rPr lang="zh-CN" altLang="en-US" sz="3600" dirty="0"/>
              <a:t>工作原理</a:t>
            </a:r>
            <a:r>
              <a:rPr lang="en-US" altLang="zh-CN" sz="3600" dirty="0"/>
              <a:t>1: </a:t>
            </a:r>
            <a:r>
              <a:rPr lang="zh-CN" altLang="en-US" sz="3600" dirty="0"/>
              <a:t>目的节点在同一</a:t>
            </a:r>
            <a:r>
              <a:rPr lang="en-US" altLang="zh-CN" sz="3600" dirty="0"/>
              <a:t>LAN(</a:t>
            </a:r>
            <a:r>
              <a:rPr lang="zh-CN" altLang="en-US" sz="3600" dirty="0"/>
              <a:t>子网</a:t>
            </a:r>
            <a:r>
              <a:rPr lang="en-US" altLang="zh-CN" sz="3600" dirty="0"/>
              <a:t>)</a:t>
            </a:r>
          </a:p>
        </p:txBody>
      </p:sp>
      <p:sp>
        <p:nvSpPr>
          <p:cNvPr id="52230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2D09510-155C-40D7-B39C-0068E5EBD0D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26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6412" y="1495450"/>
            <a:ext cx="3849563" cy="51019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想发送数据报到</a:t>
            </a:r>
            <a:r>
              <a:rPr lang="en-US" altLang="zh-CN" sz="2400" dirty="0"/>
              <a:t>B, </a:t>
            </a:r>
            <a:r>
              <a:rPr lang="zh-CN" altLang="en-US" sz="2400" dirty="0"/>
              <a:t>根据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地址及子网掩码可知道</a:t>
            </a:r>
            <a:r>
              <a:rPr lang="en-US" altLang="zh-CN" sz="2400" dirty="0"/>
              <a:t>B</a:t>
            </a:r>
            <a:r>
              <a:rPr lang="zh-CN" altLang="en-US" sz="2400" dirty="0"/>
              <a:t>与</a:t>
            </a:r>
            <a:r>
              <a:rPr lang="en-US" altLang="zh-CN" sz="2400" dirty="0"/>
              <a:t>A</a:t>
            </a:r>
            <a:r>
              <a:rPr lang="zh-CN" altLang="en-US" sz="2400" dirty="0"/>
              <a:t>在同一子网内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向其</a:t>
            </a:r>
            <a:r>
              <a:rPr lang="en-US" altLang="zh-CN" sz="2400" dirty="0"/>
              <a:t>ARP</a:t>
            </a:r>
            <a:r>
              <a:rPr lang="zh-CN" altLang="en-US" sz="2400" dirty="0"/>
              <a:t>表查询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地址，假设发现</a:t>
            </a:r>
            <a:r>
              <a:rPr lang="en-US" altLang="zh-CN" sz="2400" dirty="0"/>
              <a:t>B 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地址不在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ARP</a:t>
            </a:r>
            <a:r>
              <a:rPr lang="zh-CN" altLang="en-US" sz="2400" dirty="0">
                <a:solidFill>
                  <a:srgbClr val="C00000"/>
                </a:solidFill>
              </a:rPr>
              <a:t>表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en-US" altLang="zh-CN" sz="2400" dirty="0"/>
              <a:t>A </a:t>
            </a:r>
            <a:r>
              <a:rPr lang="zh-CN" altLang="en-US" sz="2400" dirty="0">
                <a:solidFill>
                  <a:srgbClr val="C00000"/>
                </a:solidFill>
              </a:rPr>
              <a:t>广播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ARP </a:t>
            </a:r>
            <a:r>
              <a:rPr lang="zh-CN" altLang="en-US" sz="2400" dirty="0">
                <a:solidFill>
                  <a:srgbClr val="C00000"/>
                </a:solidFill>
              </a:rPr>
              <a:t>查询分组</a:t>
            </a:r>
            <a:r>
              <a:rPr lang="en-US" altLang="zh-CN" sz="2400" dirty="0"/>
              <a:t>, </a:t>
            </a:r>
            <a:r>
              <a:rPr lang="zh-CN" altLang="en-US" sz="2400" dirty="0"/>
              <a:t>其中包含</a:t>
            </a:r>
            <a:r>
              <a:rPr lang="en-US" altLang="zh-CN" sz="2400" dirty="0"/>
              <a:t> B</a:t>
            </a:r>
            <a:r>
              <a:rPr lang="zh-CN" altLang="en-US" sz="2400" dirty="0"/>
              <a:t>的</a:t>
            </a:r>
            <a:r>
              <a:rPr lang="en-US" altLang="zh-CN" sz="2400" dirty="0"/>
              <a:t> IP </a:t>
            </a:r>
            <a:r>
              <a:rPr lang="zh-CN" altLang="en-US" sz="2400" dirty="0"/>
              <a:t>地址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000" dirty="0" err="1"/>
              <a:t>Dest</a:t>
            </a:r>
            <a:r>
              <a:rPr lang="en-US" altLang="zh-CN" sz="2000" dirty="0"/>
              <a:t> MAC address = </a:t>
            </a:r>
            <a:r>
              <a:rPr lang="en-US" altLang="zh-CN" sz="2000" dirty="0">
                <a:solidFill>
                  <a:srgbClr val="C00000"/>
                </a:solidFill>
              </a:rPr>
              <a:t>FF-FF-FF-FF-FF-FF</a:t>
            </a:r>
          </a:p>
          <a:p>
            <a:pPr lvl="1"/>
            <a:r>
              <a:rPr lang="en-US" altLang="zh-CN" sz="2000" dirty="0"/>
              <a:t>LAN </a:t>
            </a:r>
            <a:r>
              <a:rPr lang="zh-CN" altLang="en-US" sz="2000" dirty="0"/>
              <a:t>上所有节点收到</a:t>
            </a:r>
            <a:r>
              <a:rPr lang="en-US" altLang="zh-CN" sz="2000" dirty="0"/>
              <a:t> ARP </a:t>
            </a:r>
            <a:r>
              <a:rPr lang="zh-CN" altLang="en-US" sz="2000" dirty="0"/>
              <a:t>查询，并拆包递交给</a:t>
            </a:r>
            <a:r>
              <a:rPr lang="en-US" altLang="zh-CN" sz="2000" dirty="0"/>
              <a:t>ARP</a:t>
            </a:r>
            <a:r>
              <a:rPr lang="zh-CN" altLang="en-US" sz="2000" dirty="0"/>
              <a:t>模块</a:t>
            </a:r>
            <a:endParaRPr lang="en-US" altLang="zh-CN" sz="1800" dirty="0"/>
          </a:p>
          <a:p>
            <a:r>
              <a:rPr lang="en-US" altLang="zh-CN" sz="2400" dirty="0"/>
              <a:t>B </a:t>
            </a:r>
            <a:r>
              <a:rPr lang="zh-CN" altLang="en-US" sz="2400" dirty="0"/>
              <a:t>收到</a:t>
            </a:r>
            <a:r>
              <a:rPr lang="en-US" altLang="zh-CN" sz="2400" dirty="0"/>
              <a:t> ARP </a:t>
            </a:r>
            <a:r>
              <a:rPr lang="zh-CN" altLang="en-US" sz="2400" dirty="0"/>
              <a:t>分组</a:t>
            </a:r>
            <a:r>
              <a:rPr lang="en-US" altLang="zh-CN" sz="2400" dirty="0"/>
              <a:t>, </a:t>
            </a:r>
            <a:r>
              <a:rPr lang="zh-CN" altLang="en-US" sz="2400" dirty="0"/>
              <a:t>发送</a:t>
            </a:r>
            <a:r>
              <a:rPr lang="en-US" altLang="zh-CN" sz="2400" dirty="0"/>
              <a:t>ARP</a:t>
            </a:r>
            <a:r>
              <a:rPr lang="zh-CN" altLang="en-US" sz="2400" dirty="0">
                <a:solidFill>
                  <a:srgbClr val="C00000"/>
                </a:solidFill>
              </a:rPr>
              <a:t>响应分组</a:t>
            </a:r>
            <a:r>
              <a:rPr lang="zh-CN" altLang="en-US" sz="2400" dirty="0"/>
              <a:t>把它的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地址回应给</a:t>
            </a:r>
            <a:r>
              <a:rPr lang="en-US" altLang="zh-CN" sz="2400" dirty="0"/>
              <a:t> A </a:t>
            </a:r>
          </a:p>
          <a:p>
            <a:pPr lvl="1"/>
            <a:r>
              <a:rPr lang="zh-CN" altLang="en-US" sz="1800" dirty="0"/>
              <a:t>把帧发送到</a:t>
            </a:r>
            <a:r>
              <a:rPr lang="en-US" altLang="zh-CN" sz="1800" dirty="0"/>
              <a:t> A </a:t>
            </a:r>
            <a:r>
              <a:rPr lang="zh-CN" altLang="en-US" sz="1800" dirty="0"/>
              <a:t>的</a:t>
            </a:r>
            <a:r>
              <a:rPr lang="en-US" altLang="zh-CN" sz="1800" dirty="0"/>
              <a:t> MAC </a:t>
            </a:r>
            <a:r>
              <a:rPr lang="zh-CN" altLang="en-US" sz="1800" dirty="0"/>
              <a:t>地址</a:t>
            </a:r>
            <a:r>
              <a:rPr lang="en-US" altLang="zh-CN" sz="1800" dirty="0"/>
              <a:t> (</a:t>
            </a:r>
            <a:r>
              <a:rPr lang="zh-CN" altLang="en-US" sz="1800" dirty="0"/>
              <a:t>单播</a:t>
            </a:r>
            <a:r>
              <a:rPr lang="en-US" altLang="zh-CN" sz="1800" dirty="0"/>
              <a:t>)</a:t>
            </a:r>
            <a:endParaRPr lang="en-US" altLang="zh-CN" sz="2000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860032" y="1484784"/>
            <a:ext cx="3749040" cy="2880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 </a:t>
            </a:r>
            <a:r>
              <a:rPr lang="zh-CN" altLang="en-US" sz="2400" dirty="0"/>
              <a:t>在它的 </a:t>
            </a:r>
            <a:r>
              <a:rPr lang="en-US" altLang="zh-CN" sz="2400" dirty="0"/>
              <a:t>ARP </a:t>
            </a:r>
            <a:r>
              <a:rPr lang="zh-CN" altLang="en-US" sz="2400" dirty="0"/>
              <a:t>表中</a:t>
            </a:r>
            <a:r>
              <a:rPr lang="zh-CN" altLang="en-US" sz="2400" dirty="0">
                <a:solidFill>
                  <a:srgbClr val="C00000"/>
                </a:solidFill>
              </a:rPr>
              <a:t>缓存</a:t>
            </a:r>
            <a:r>
              <a:rPr lang="en-US" altLang="zh-CN" sz="2400" dirty="0"/>
              <a:t> (</a:t>
            </a:r>
            <a:r>
              <a:rPr lang="zh-CN" altLang="en-US" sz="2400" dirty="0"/>
              <a:t>记下</a:t>
            </a:r>
            <a:r>
              <a:rPr lang="en-US" altLang="zh-CN" sz="2400" dirty="0"/>
              <a:t>) B</a:t>
            </a:r>
            <a:r>
              <a:rPr lang="zh-CN" altLang="en-US" sz="2400" dirty="0"/>
              <a:t>主机的</a:t>
            </a:r>
            <a:r>
              <a:rPr lang="en-US" altLang="zh-CN" sz="2400" dirty="0"/>
              <a:t>IP-to-MAC </a:t>
            </a:r>
            <a:r>
              <a:rPr lang="zh-CN" altLang="en-US" sz="2400" dirty="0"/>
              <a:t>地址对，直到信息过期</a:t>
            </a:r>
            <a:r>
              <a:rPr lang="en-US" altLang="zh-CN" sz="2400" dirty="0"/>
              <a:t> (</a:t>
            </a:r>
            <a:r>
              <a:rPr lang="zh-CN" altLang="en-US" sz="2400" dirty="0"/>
              <a:t>超时</a:t>
            </a:r>
            <a:r>
              <a:rPr lang="en-US" altLang="zh-CN" sz="2400" dirty="0"/>
              <a:t>) </a:t>
            </a:r>
          </a:p>
          <a:p>
            <a:pPr lvl="1"/>
            <a:r>
              <a:rPr lang="zh-CN" altLang="en-US" sz="2000" dirty="0"/>
              <a:t>软状态 </a:t>
            </a:r>
            <a:r>
              <a:rPr lang="en-US" altLang="zh-CN" sz="2000" dirty="0"/>
              <a:t>soft state: </a:t>
            </a:r>
            <a:r>
              <a:rPr lang="zh-CN" altLang="en-US" sz="2000" dirty="0"/>
              <a:t>除非得到刷新，信息将过期 </a:t>
            </a:r>
            <a:r>
              <a:rPr lang="en-US" altLang="zh-CN" sz="2000" dirty="0"/>
              <a:t>(goes away) </a:t>
            </a:r>
          </a:p>
          <a:p>
            <a:r>
              <a:rPr lang="en-US" altLang="zh-CN" sz="2400" dirty="0"/>
              <a:t>ARP is “plug-and-play”:</a:t>
            </a:r>
          </a:p>
          <a:p>
            <a:pPr lvl="1"/>
            <a:r>
              <a:rPr lang="zh-CN" altLang="en-US" sz="2000" dirty="0"/>
              <a:t>节点无需网络管理员的介入即可构建它们自己的</a:t>
            </a:r>
            <a:r>
              <a:rPr lang="en-US" altLang="zh-CN" sz="2000" dirty="0"/>
              <a:t> ARP </a:t>
            </a:r>
            <a:r>
              <a:rPr lang="zh-CN" altLang="en-US" sz="2000" dirty="0"/>
              <a:t>表</a:t>
            </a:r>
            <a:endParaRPr lang="en-US" altLang="zh-CN" sz="2000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427984" y="4479502"/>
            <a:ext cx="4234631" cy="2045842"/>
            <a:chOff x="709613" y="3962400"/>
            <a:chExt cx="4702175" cy="2356857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227782" y="4294221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 dirty="0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709613" y="5787408"/>
              <a:ext cx="319834" cy="531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8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7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4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49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9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4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1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2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50" name="日期占位符 1">
            <a:extLst>
              <a:ext uri="{FF2B5EF4-FFF2-40B4-BE49-F238E27FC236}">
                <a16:creationId xmlns:a16="http://schemas.microsoft.com/office/drawing/2014/main" id="{E1CB06F9-12D5-2640-B86B-4A4B031BC36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5427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445096"/>
            <a:ext cx="8143056" cy="4936232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 </a:t>
            </a:r>
            <a:r>
              <a:rPr lang="zh-CN" altLang="en-US" sz="2400" dirty="0">
                <a:solidFill>
                  <a:srgbClr val="C00000"/>
                </a:solidFill>
              </a:rPr>
              <a:t>途经</a:t>
            </a:r>
            <a:r>
              <a:rPr lang="en-US" altLang="zh-CN" sz="2400" dirty="0">
                <a:solidFill>
                  <a:srgbClr val="C00000"/>
                </a:solidFill>
              </a:rPr>
              <a:t> R </a:t>
            </a:r>
            <a:r>
              <a:rPr lang="zh-CN" altLang="en-US" sz="2400" dirty="0">
                <a:solidFill>
                  <a:srgbClr val="C00000"/>
                </a:solidFill>
              </a:rPr>
              <a:t>向 </a:t>
            </a:r>
            <a:r>
              <a:rPr lang="en-US" altLang="zh-CN" sz="2400" dirty="0">
                <a:solidFill>
                  <a:srgbClr val="C00000"/>
                </a:solidFill>
              </a:rPr>
              <a:t>B </a:t>
            </a:r>
            <a:r>
              <a:rPr lang="zh-CN" altLang="en-US" sz="2400" dirty="0">
                <a:solidFill>
                  <a:srgbClr val="C00000"/>
                </a:solidFill>
              </a:rPr>
              <a:t>发送数据报 </a:t>
            </a:r>
            <a:r>
              <a:rPr lang="en-US" altLang="zh-CN" sz="2400" dirty="0">
                <a:solidFill>
                  <a:srgbClr val="C00000"/>
                </a:solidFill>
              </a:rPr>
              <a:t>   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zh-CN" altLang="en-US" sz="2000" dirty="0"/>
              <a:t>假设</a:t>
            </a:r>
            <a:r>
              <a:rPr lang="en-US" altLang="zh-CN" sz="2000" dirty="0"/>
              <a:t> A </a:t>
            </a:r>
            <a:r>
              <a:rPr lang="zh-CN" altLang="en-US" sz="2000" dirty="0"/>
              <a:t>已知</a:t>
            </a:r>
            <a:r>
              <a:rPr lang="en-US" altLang="zh-CN" sz="2000" dirty="0"/>
              <a:t> B </a:t>
            </a:r>
            <a:r>
              <a:rPr lang="zh-CN" altLang="en-US" sz="2000" dirty="0"/>
              <a:t>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 </a:t>
            </a:r>
            <a:r>
              <a:rPr lang="en-US" altLang="zh-CN" sz="2000" dirty="0"/>
              <a:t>(</a:t>
            </a:r>
            <a:r>
              <a:rPr lang="zh-CN" altLang="en-US" sz="2000" dirty="0"/>
              <a:t>经由</a:t>
            </a:r>
            <a:r>
              <a:rPr lang="en-US" altLang="zh-CN" sz="2000" dirty="0">
                <a:solidFill>
                  <a:srgbClr val="C00000"/>
                </a:solidFill>
              </a:rPr>
              <a:t>DNS</a:t>
            </a:r>
            <a:r>
              <a:rPr lang="zh-CN" altLang="en-US" sz="2000" dirty="0">
                <a:solidFill>
                  <a:srgbClr val="C00000"/>
                </a:solidFill>
              </a:rPr>
              <a:t>解析</a:t>
            </a:r>
            <a:r>
              <a:rPr lang="en-US" altLang="zh-CN" sz="2000" dirty="0"/>
              <a:t>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000" dirty="0"/>
              <a:t>路由器 </a:t>
            </a:r>
            <a:r>
              <a:rPr lang="en-US" altLang="zh-CN" sz="2000" dirty="0"/>
              <a:t>R </a:t>
            </a:r>
            <a:r>
              <a:rPr lang="zh-CN" altLang="en-US" sz="2000" dirty="0"/>
              <a:t>有两张 </a:t>
            </a:r>
            <a:r>
              <a:rPr lang="en-US" altLang="zh-CN" sz="2000" dirty="0"/>
              <a:t>ARP </a:t>
            </a:r>
            <a:r>
              <a:rPr lang="zh-CN" altLang="en-US" sz="2000" dirty="0"/>
              <a:t>表</a:t>
            </a:r>
            <a:r>
              <a:rPr lang="en-US" altLang="zh-CN" sz="2000" dirty="0"/>
              <a:t>, </a:t>
            </a:r>
            <a:r>
              <a:rPr lang="zh-CN" altLang="en-US" sz="2000" dirty="0"/>
              <a:t>每个</a:t>
            </a:r>
            <a:r>
              <a:rPr lang="en-US" altLang="zh-CN" sz="2000" dirty="0"/>
              <a:t> IP </a:t>
            </a:r>
            <a:r>
              <a:rPr lang="zh-CN" altLang="en-US" sz="2000" dirty="0"/>
              <a:t>网络</a:t>
            </a:r>
            <a:r>
              <a:rPr lang="en-US" altLang="zh-CN" sz="2000" dirty="0"/>
              <a:t> (LAN) </a:t>
            </a:r>
            <a:r>
              <a:rPr lang="zh-CN" altLang="en-US" sz="2000" dirty="0"/>
              <a:t>一张</a:t>
            </a:r>
            <a:endParaRPr lang="en-US" altLang="zh-CN" sz="2800" dirty="0"/>
          </a:p>
          <a:p>
            <a:r>
              <a:rPr lang="zh-CN" altLang="en-US" sz="2000" dirty="0"/>
              <a:t>在源主机的网络层配置中</a:t>
            </a:r>
            <a:r>
              <a:rPr lang="en-US" altLang="zh-CN" sz="2000" dirty="0"/>
              <a:t>(DHCP)</a:t>
            </a:r>
            <a:r>
              <a:rPr lang="zh-CN" altLang="en-US" sz="2000" dirty="0"/>
              <a:t>，查到其网关路由器</a:t>
            </a:r>
            <a:r>
              <a:rPr lang="en-US" altLang="zh-CN" sz="2000" dirty="0"/>
              <a:t> 111.111.111.110</a:t>
            </a:r>
          </a:p>
          <a:p>
            <a:r>
              <a:rPr lang="zh-CN" altLang="en-US" sz="2000" dirty="0"/>
              <a:t>在源主机的</a:t>
            </a:r>
            <a:r>
              <a:rPr lang="en-US" altLang="zh-CN" sz="2000" dirty="0"/>
              <a:t> ARP </a:t>
            </a:r>
            <a:r>
              <a:rPr lang="zh-CN" altLang="en-US" sz="2000" dirty="0"/>
              <a:t>表中</a:t>
            </a:r>
            <a:r>
              <a:rPr lang="en-US" altLang="zh-CN" sz="2000" dirty="0"/>
              <a:t>, </a:t>
            </a:r>
            <a:r>
              <a:rPr lang="zh-CN" altLang="en-US" sz="2000" dirty="0"/>
              <a:t>查到路由器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r>
              <a:rPr lang="en-US" altLang="zh-CN" sz="2000" dirty="0"/>
              <a:t> E6-E9-00-17-BB-4B</a:t>
            </a:r>
            <a:endParaRPr lang="en-US" altLang="zh-CN" sz="2800" dirty="0"/>
          </a:p>
        </p:txBody>
      </p:sp>
      <p:sp>
        <p:nvSpPr>
          <p:cNvPr id="54281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CCE5EAC-53F0-46F6-935F-71D653690856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27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4794" y="2564904"/>
            <a:ext cx="8221662" cy="2349500"/>
            <a:chOff x="709613" y="3962400"/>
            <a:chExt cx="8221662" cy="2349500"/>
          </a:xfrm>
        </p:grpSpPr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3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28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129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126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127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96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99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100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2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2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1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1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1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4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2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118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0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0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38" name="TextBox 137"/>
          <p:cNvSpPr txBox="1"/>
          <p:nvPr/>
        </p:nvSpPr>
        <p:spPr>
          <a:xfrm>
            <a:off x="4427984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3848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日期占位符 1">
            <a:extLst>
              <a:ext uri="{FF2B5EF4-FFF2-40B4-BE49-F238E27FC236}">
                <a16:creationId xmlns:a16="http://schemas.microsoft.com/office/drawing/2014/main" id="{644F0B0A-3AE5-AB4C-B339-0DA3131A3D3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44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28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44016" y="404664"/>
            <a:ext cx="7988424" cy="3600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A </a:t>
            </a:r>
            <a:r>
              <a:rPr lang="zh-CN" altLang="en-US" sz="2000" dirty="0"/>
              <a:t>创建带有源地址 </a:t>
            </a:r>
            <a:r>
              <a:rPr lang="en-US" altLang="zh-CN" sz="2000" dirty="0"/>
              <a:t>A</a:t>
            </a:r>
            <a:r>
              <a:rPr lang="zh-CN" altLang="en-US" sz="2000" dirty="0"/>
              <a:t>、目的地址</a:t>
            </a:r>
            <a:r>
              <a:rPr lang="en-US" altLang="zh-CN" sz="2000" dirty="0"/>
              <a:t> B </a:t>
            </a:r>
            <a:r>
              <a:rPr lang="zh-CN" altLang="en-US" sz="2000" dirty="0"/>
              <a:t>的数据报</a:t>
            </a:r>
            <a:endParaRPr lang="en-US" altLang="zh-CN" sz="2000" dirty="0"/>
          </a:p>
          <a:p>
            <a:pPr lvl="0"/>
            <a:r>
              <a:rPr lang="en-US" altLang="zh-CN" sz="2000" dirty="0"/>
              <a:t>A</a:t>
            </a:r>
            <a:r>
              <a:rPr lang="zh-CN" altLang="en-US" sz="2000" dirty="0"/>
              <a:t>根据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地址和子网掩码，得知</a:t>
            </a:r>
            <a:r>
              <a:rPr lang="en-US" altLang="zh-CN" sz="2000" dirty="0"/>
              <a:t>B</a:t>
            </a:r>
            <a:r>
              <a:rPr lang="zh-CN" altLang="en-US" sz="2000" dirty="0"/>
              <a:t>不在同一子网内，从而</a:t>
            </a:r>
            <a:r>
              <a:rPr lang="en-US" altLang="zh-CN" sz="2000" dirty="0"/>
              <a:t>A</a:t>
            </a:r>
            <a:r>
              <a:rPr lang="zh-CN" altLang="en-US" sz="2000" dirty="0"/>
              <a:t>准备将该帧递送给其网关路由器</a:t>
            </a:r>
            <a:r>
              <a:rPr lang="en-US" altLang="zh-CN" sz="2000" dirty="0"/>
              <a:t>111.111.111.110 (R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1)</a:t>
            </a:r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使用</a:t>
            </a:r>
            <a:r>
              <a:rPr lang="en-US" altLang="zh-CN" sz="2000" dirty="0"/>
              <a:t> ARP </a:t>
            </a:r>
            <a:r>
              <a:rPr lang="zh-CN" altLang="en-US" sz="2000" dirty="0"/>
              <a:t>得到</a:t>
            </a:r>
            <a:r>
              <a:rPr lang="en-US" altLang="zh-CN" sz="2000" dirty="0"/>
              <a:t> 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 (111.111.111.110) </a:t>
            </a:r>
            <a:r>
              <a:rPr lang="zh-CN" altLang="en-US" sz="2000" dirty="0"/>
              <a:t>的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创建以 </a:t>
            </a:r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</a:t>
            </a:r>
            <a:r>
              <a:rPr lang="zh-CN" altLang="en-US" sz="2000" dirty="0"/>
              <a:t>的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地址为目的地址的链路层帧，其中封装了 </a:t>
            </a:r>
            <a:r>
              <a:rPr lang="en-US" altLang="zh-CN" sz="2000" dirty="0"/>
              <a:t> A-to-B IP </a:t>
            </a:r>
            <a:r>
              <a:rPr lang="zh-CN" altLang="en-US" sz="2000" dirty="0"/>
              <a:t>数据报</a:t>
            </a:r>
            <a:endParaRPr lang="en-US" altLang="zh-CN" sz="2000" dirty="0"/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的网卡发送帧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</a:t>
            </a:r>
            <a:r>
              <a:rPr lang="zh-CN" altLang="en-US" sz="2000" dirty="0"/>
              <a:t>的网卡收到帧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从以太网帧中提取出</a:t>
            </a:r>
            <a:r>
              <a:rPr lang="en-US" altLang="zh-CN" sz="2000" dirty="0"/>
              <a:t> IP </a:t>
            </a:r>
            <a:r>
              <a:rPr lang="zh-CN" altLang="en-US" sz="2000" dirty="0"/>
              <a:t>数据报</a:t>
            </a:r>
            <a:r>
              <a:rPr lang="en-US" altLang="zh-CN" sz="2000" dirty="0"/>
              <a:t>, </a:t>
            </a:r>
            <a:r>
              <a:rPr lang="zh-CN" altLang="en-US" sz="2000" dirty="0"/>
              <a:t>看出来它是要发往 </a:t>
            </a:r>
            <a:r>
              <a:rPr lang="en-US" altLang="zh-CN" sz="2000" dirty="0"/>
              <a:t>B </a:t>
            </a:r>
            <a:r>
              <a:rPr lang="zh-CN" altLang="en-US" sz="2000" dirty="0"/>
              <a:t>的</a:t>
            </a:r>
            <a:r>
              <a:rPr lang="en-US" altLang="zh-CN" sz="2000" dirty="0"/>
              <a:t>, </a:t>
            </a:r>
            <a:r>
              <a:rPr lang="zh-CN" altLang="en-US" sz="2000" dirty="0"/>
              <a:t>并通过其转发表查出来该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数据报应该由其接口</a:t>
            </a:r>
            <a:r>
              <a:rPr lang="en-US" altLang="zh-CN" sz="2000" dirty="0"/>
              <a:t>2 (222.222.222.220) </a:t>
            </a:r>
            <a:r>
              <a:rPr lang="zh-CN" altLang="en-US" sz="2000" dirty="0"/>
              <a:t>转发</a:t>
            </a:r>
            <a:r>
              <a:rPr lang="en-US" altLang="zh-CN" sz="2000" dirty="0"/>
              <a:t>, </a:t>
            </a:r>
            <a:r>
              <a:rPr lang="zh-CN" altLang="en-US" sz="2000" dirty="0"/>
              <a:t>并由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地址和子网掩码推断出</a:t>
            </a:r>
            <a:r>
              <a:rPr lang="en-US" altLang="zh-CN" sz="2000" dirty="0"/>
              <a:t>B</a:t>
            </a:r>
            <a:r>
              <a:rPr lang="zh-CN" altLang="en-US" sz="2000" dirty="0"/>
              <a:t>与接口</a:t>
            </a:r>
            <a:r>
              <a:rPr lang="en-US" altLang="zh-CN" sz="2000" dirty="0"/>
              <a:t>2</a:t>
            </a:r>
            <a:r>
              <a:rPr lang="zh-CN" altLang="en-US" sz="2000" dirty="0"/>
              <a:t>在同一子网内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使用其接口</a:t>
            </a:r>
            <a:r>
              <a:rPr lang="en-US" altLang="zh-CN" sz="2000" dirty="0"/>
              <a:t>2</a:t>
            </a:r>
            <a:r>
              <a:rPr lang="zh-CN" altLang="en-US" sz="2000" dirty="0"/>
              <a:t>的</a:t>
            </a:r>
            <a:r>
              <a:rPr lang="en-US" altLang="zh-CN" sz="2000" dirty="0"/>
              <a:t> ARP </a:t>
            </a:r>
            <a:r>
              <a:rPr lang="zh-CN" altLang="en-US" sz="2000" dirty="0"/>
              <a:t>得到</a:t>
            </a:r>
            <a:r>
              <a:rPr lang="en-US" altLang="zh-CN" sz="2000" dirty="0"/>
              <a:t> B </a:t>
            </a:r>
            <a:r>
              <a:rPr lang="zh-CN" altLang="en-US" sz="2000" dirty="0"/>
              <a:t>的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2 </a:t>
            </a:r>
            <a:r>
              <a:rPr lang="zh-CN" altLang="en-US" sz="2000" dirty="0"/>
              <a:t>创建帧，其中包含有 </a:t>
            </a:r>
            <a:r>
              <a:rPr lang="en-US" altLang="zh-CN" sz="2000" dirty="0"/>
              <a:t>A-to-B IP </a:t>
            </a:r>
            <a:r>
              <a:rPr lang="zh-CN" altLang="en-US" sz="2000" dirty="0"/>
              <a:t>数据报，发送到</a:t>
            </a:r>
            <a:r>
              <a:rPr lang="en-US" altLang="zh-CN" sz="2000" dirty="0"/>
              <a:t> B</a:t>
            </a:r>
            <a:endParaRPr lang="en-US" altLang="zh-CN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62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63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36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6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50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5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52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31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6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57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4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5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0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4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5" name="TextBox 74"/>
          <p:cNvSpPr txBox="1"/>
          <p:nvPr/>
        </p:nvSpPr>
        <p:spPr>
          <a:xfrm>
            <a:off x="4716016" y="4578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1880" y="4578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日期占位符 1">
            <a:extLst>
              <a:ext uri="{FF2B5EF4-FFF2-40B4-BE49-F238E27FC236}">
                <a16:creationId xmlns:a16="http://schemas.microsoft.com/office/drawing/2014/main" id="{987E8CDA-58B7-2049-99E5-F07258BA72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628800"/>
            <a:ext cx="8675688" cy="2664296"/>
          </a:xfrm>
        </p:spPr>
        <p:txBody>
          <a:bodyPr>
            <a:noAutofit/>
          </a:bodyPr>
          <a:lstStyle/>
          <a:p>
            <a:pPr marL="111125" indent="-111125">
              <a:buFont typeface="Wingdings" pitchFamily="2" charset="2"/>
              <a:buNone/>
            </a:pPr>
            <a:r>
              <a:rPr lang="en-US" altLang="zh-CN" sz="2400" dirty="0"/>
              <a:t>walkthrough: </a:t>
            </a:r>
            <a:r>
              <a:rPr lang="en-US" altLang="zh-CN" sz="2400" dirty="0">
                <a:solidFill>
                  <a:srgbClr val="CC0000"/>
                </a:solidFill>
              </a:rPr>
              <a:t>send datagram from A to B via R</a:t>
            </a:r>
          </a:p>
          <a:p>
            <a:pPr marL="396875" lvl="1" indent="-163513"/>
            <a:r>
              <a:rPr lang="en-US" altLang="zh-CN" sz="2200" dirty="0"/>
              <a:t> focus on </a:t>
            </a:r>
            <a:r>
              <a:rPr lang="en-US" altLang="zh-CN" sz="2200" dirty="0">
                <a:solidFill>
                  <a:srgbClr val="C00000"/>
                </a:solidFill>
              </a:rPr>
              <a:t>addressing</a:t>
            </a:r>
            <a:r>
              <a:rPr lang="en-US" altLang="zh-CN" sz="2200" dirty="0"/>
              <a:t> – at IP (datagram) and MAC layer (frame)</a:t>
            </a:r>
          </a:p>
          <a:p>
            <a:pPr marL="396875" lvl="1" indent="-163513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</a:t>
            </a:r>
            <a:r>
              <a:rPr lang="en-US" altLang="zh-CN" sz="2200" dirty="0"/>
              <a:t>B</a:t>
            </a:r>
            <a:r>
              <a:rPr lang="zh-CN" altLang="en-US" sz="2200" dirty="0"/>
              <a:t>的</a:t>
            </a:r>
            <a:r>
              <a:rPr lang="en-US" altLang="ja-JP" sz="2200" dirty="0"/>
              <a:t>IP</a:t>
            </a:r>
            <a:r>
              <a:rPr lang="zh-CN" altLang="en-US" sz="2200" dirty="0"/>
              <a:t>地址</a:t>
            </a:r>
            <a:r>
              <a:rPr lang="en-US" altLang="ja-JP" sz="2200" dirty="0"/>
              <a:t> (</a:t>
            </a:r>
            <a:r>
              <a:rPr lang="zh-CN" altLang="en-US" sz="2200" dirty="0"/>
              <a:t>经由</a:t>
            </a:r>
            <a:r>
              <a:rPr lang="en-US" altLang="ja-JP" sz="2200" dirty="0"/>
              <a:t>DNS</a:t>
            </a:r>
            <a:r>
              <a:rPr lang="zh-CN" altLang="en-US" sz="2200" dirty="0"/>
              <a:t>解析</a:t>
            </a:r>
            <a:r>
              <a:rPr lang="en-US" altLang="ja-JP" sz="2200" dirty="0"/>
              <a:t>)</a:t>
            </a:r>
          </a:p>
          <a:p>
            <a:pPr marL="396875" lvl="1" indent="-163513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知道第一跳网关路由</a:t>
            </a:r>
            <a:r>
              <a:rPr lang="en-US" altLang="zh-CN" sz="2200" dirty="0"/>
              <a:t>R</a:t>
            </a:r>
            <a:r>
              <a:rPr lang="zh-CN" altLang="en-US" sz="2200" dirty="0"/>
              <a:t>的</a:t>
            </a:r>
            <a:r>
              <a:rPr lang="en-US" altLang="zh-CN" sz="2200" dirty="0"/>
              <a:t> </a:t>
            </a:r>
            <a:r>
              <a:rPr lang="en-US" altLang="ja-JP" sz="2200" dirty="0"/>
              <a:t>IP</a:t>
            </a:r>
            <a:r>
              <a:rPr lang="zh-CN" altLang="en-US" sz="2200" dirty="0"/>
              <a:t>地址</a:t>
            </a:r>
            <a:r>
              <a:rPr lang="en-US" altLang="ja-JP" sz="2200" dirty="0"/>
              <a:t> </a:t>
            </a:r>
            <a:r>
              <a:rPr lang="en-US" altLang="zh-CN" sz="2200" dirty="0"/>
              <a:t>(how? </a:t>
            </a:r>
            <a:r>
              <a:rPr lang="zh-CN" altLang="en-US" sz="2200" dirty="0"/>
              <a:t>网关路由器由</a:t>
            </a:r>
            <a:r>
              <a:rPr lang="en-US" altLang="zh-CN" sz="2200" dirty="0"/>
              <a:t>DHCP</a:t>
            </a:r>
            <a:r>
              <a:rPr lang="zh-CN" altLang="en-US" sz="2200" dirty="0"/>
              <a:t>配置指定</a:t>
            </a:r>
            <a:r>
              <a:rPr lang="en-US" altLang="zh-CN" sz="2200" dirty="0"/>
              <a:t>)</a:t>
            </a:r>
          </a:p>
          <a:p>
            <a:pPr marL="396875" lvl="1" indent="-163513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</a:t>
            </a:r>
            <a:r>
              <a:rPr lang="en-US" altLang="zh-CN" sz="2200" dirty="0"/>
              <a:t>R</a:t>
            </a:r>
            <a:r>
              <a:rPr lang="zh-CN" altLang="en-US" sz="2200" dirty="0"/>
              <a:t>的</a:t>
            </a:r>
            <a:r>
              <a:rPr lang="en-US" altLang="ja-JP" sz="2200" dirty="0"/>
              <a:t>MAC</a:t>
            </a:r>
            <a:r>
              <a:rPr lang="zh-CN" altLang="en-US" sz="2200" dirty="0"/>
              <a:t>地址</a:t>
            </a:r>
            <a:r>
              <a:rPr lang="en-US" altLang="ja-JP" sz="2200" dirty="0"/>
              <a:t> (how? </a:t>
            </a:r>
            <a:r>
              <a:rPr lang="zh-CN" altLang="en-US" sz="2200" dirty="0"/>
              <a:t>经由</a:t>
            </a:r>
            <a:r>
              <a:rPr lang="en-US" altLang="zh-CN" sz="2200" dirty="0"/>
              <a:t>ARP</a:t>
            </a:r>
            <a:r>
              <a:rPr lang="zh-CN" altLang="en-US" sz="2200" dirty="0"/>
              <a:t>查询</a:t>
            </a:r>
            <a:r>
              <a:rPr lang="en-US" altLang="ja-JP" sz="2200" dirty="0"/>
              <a:t>)</a:t>
            </a:r>
            <a:endParaRPr lang="en-US" altLang="zh-CN" sz="2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3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1832" y="13441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动画展示相关过程</a:t>
            </a:r>
          </a:p>
        </p:txBody>
      </p:sp>
      <p:sp>
        <p:nvSpPr>
          <p:cNvPr id="71" name="日期占位符 1">
            <a:extLst>
              <a:ext uri="{FF2B5EF4-FFF2-40B4-BE49-F238E27FC236}">
                <a16:creationId xmlns:a16="http://schemas.microsoft.com/office/drawing/2014/main" id="{29D7156D-DDB1-3846-9473-C38A371C407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4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29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随机访问协议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71625"/>
            <a:ext cx="8229600" cy="4643438"/>
          </a:xfrm>
        </p:spPr>
        <p:txBody>
          <a:bodyPr/>
          <a:lstStyle/>
          <a:p>
            <a:r>
              <a:rPr lang="zh-CN" altLang="en-US" sz="2400" dirty="0"/>
              <a:t>当节点有分组要发送时</a:t>
            </a:r>
            <a:endParaRPr lang="en-US" altLang="zh-CN" sz="2400" dirty="0"/>
          </a:p>
          <a:p>
            <a:pPr lvl="1"/>
            <a:r>
              <a:rPr lang="zh-CN" altLang="en-US" sz="2000" dirty="0"/>
              <a:t>以信道的全部数据率</a:t>
            </a:r>
            <a:r>
              <a:rPr lang="en-US" altLang="zh-CN" sz="2000" dirty="0"/>
              <a:t> R </a:t>
            </a:r>
            <a:r>
              <a:rPr lang="zh-CN" altLang="en-US" sz="2000" dirty="0"/>
              <a:t>发送</a:t>
            </a:r>
            <a:endParaRPr lang="en-US" altLang="zh-CN" sz="2000" dirty="0"/>
          </a:p>
          <a:p>
            <a:pPr lvl="1"/>
            <a:r>
              <a:rPr lang="zh-CN" altLang="en-US" sz="2000" dirty="0"/>
              <a:t>事先不和其他节点协调</a:t>
            </a:r>
            <a:endParaRPr lang="en-US" altLang="zh-CN" sz="2000" dirty="0"/>
          </a:p>
          <a:p>
            <a:r>
              <a:rPr lang="zh-CN" altLang="en-US" sz="2400" dirty="0"/>
              <a:t>两个或两个以上的节点同时发送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altLang="zh-CN" sz="2400" dirty="0"/>
              <a:t> “</a:t>
            </a:r>
            <a:r>
              <a:rPr lang="zh-CN" altLang="en-US" sz="2400" dirty="0">
                <a:solidFill>
                  <a:srgbClr val="FF0000"/>
                </a:solidFill>
              </a:rPr>
              <a:t>碰撞</a:t>
            </a:r>
            <a:r>
              <a:rPr lang="en-US" altLang="zh-CN" sz="2400" dirty="0"/>
              <a:t>”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随机访问 </a:t>
            </a:r>
            <a:r>
              <a:rPr lang="en-US" altLang="zh-CN" sz="2400" dirty="0">
                <a:solidFill>
                  <a:srgbClr val="FF0000"/>
                </a:solidFill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r>
              <a:rPr lang="en-US" altLang="zh-CN" sz="2400" dirty="0"/>
              <a:t> </a:t>
            </a:r>
            <a:r>
              <a:rPr lang="zh-CN" altLang="en-US" sz="2400" dirty="0"/>
              <a:t>规定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000" dirty="0"/>
              <a:t>如何检测碰撞</a:t>
            </a:r>
            <a:endParaRPr lang="en-US" altLang="zh-CN" sz="2000" dirty="0"/>
          </a:p>
          <a:p>
            <a:pPr lvl="1"/>
            <a:r>
              <a:rPr lang="zh-CN" altLang="en-US" sz="2000" dirty="0"/>
              <a:t>如何从碰撞中恢复</a:t>
            </a:r>
            <a:r>
              <a:rPr lang="en-US" altLang="zh-CN" sz="2000" dirty="0"/>
              <a:t> (e.g., </a:t>
            </a:r>
            <a:r>
              <a:rPr lang="zh-CN" altLang="en-US" sz="2000" dirty="0"/>
              <a:t>等待一段时间后重传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随机访问</a:t>
            </a:r>
            <a:r>
              <a:rPr lang="en-US" altLang="zh-CN" sz="2400" dirty="0"/>
              <a:t> MAC </a:t>
            </a:r>
            <a:r>
              <a:rPr lang="zh-CN" altLang="en-US" sz="2400" dirty="0"/>
              <a:t>协议的例子</a:t>
            </a:r>
            <a:endParaRPr lang="en-US" altLang="zh-CN" sz="2400" dirty="0"/>
          </a:p>
          <a:p>
            <a:pPr lvl="1"/>
            <a:r>
              <a:rPr lang="zh-CN" altLang="en-US" sz="2000" dirty="0"/>
              <a:t>时隙</a:t>
            </a:r>
            <a:r>
              <a:rPr lang="en-US" altLang="zh-CN" sz="2000" dirty="0"/>
              <a:t> ALOHA</a:t>
            </a:r>
          </a:p>
          <a:p>
            <a:pPr lvl="1"/>
            <a:r>
              <a:rPr lang="en-US" altLang="zh-CN" sz="2000" dirty="0"/>
              <a:t>ALOHA</a:t>
            </a:r>
          </a:p>
          <a:p>
            <a:pPr lvl="1"/>
            <a:r>
              <a:rPr lang="en-US" altLang="zh-CN" sz="2000" dirty="0"/>
              <a:t>CSMA, CSMA/CD(</a:t>
            </a:r>
            <a:r>
              <a:rPr lang="zh-CN" altLang="en-US" sz="2000" dirty="0"/>
              <a:t>总线式以太网</a:t>
            </a:r>
            <a:r>
              <a:rPr lang="en-US" altLang="zh-CN" sz="2000" dirty="0"/>
              <a:t>), CSMA/CA(</a:t>
            </a:r>
            <a:r>
              <a:rPr lang="en-US" altLang="zh-CN" sz="2000" dirty="0" err="1"/>
              <a:t>WiFi</a:t>
            </a:r>
            <a:r>
              <a:rPr lang="en-US" altLang="zh-CN" sz="2000" dirty="0"/>
              <a:t>)</a:t>
            </a:r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3298FB5-1362-4A6B-9ADC-E6BB177EC86B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81EAF10D-0034-3B41-81C1-560392068C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3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155528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" name="Group 130"/>
          <p:cNvGrpSpPr>
            <a:grpSpLocks/>
          </p:cNvGrpSpPr>
          <p:nvPr/>
        </p:nvGrpSpPr>
        <p:grpSpPr bwMode="auto">
          <a:xfrm>
            <a:off x="534988" y="2755478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1893888" y="2712616"/>
            <a:ext cx="2011362" cy="760412"/>
            <a:chOff x="1197" y="1665"/>
            <a:chExt cx="1267" cy="479"/>
          </a:xfrm>
        </p:grpSpPr>
        <p:grpSp>
          <p:nvGrpSpPr>
            <p:cNvPr id="18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9" name="Group 141"/>
          <p:cNvGrpSpPr>
            <a:grpSpLocks/>
          </p:cNvGrpSpPr>
          <p:nvPr/>
        </p:nvGrpSpPr>
        <p:grpSpPr bwMode="auto">
          <a:xfrm>
            <a:off x="2027238" y="2972966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340768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首先创建一个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Diagram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IP,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00088" y="1685132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接着创建一个以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地址作为目的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的链路层报文，包含上面说的由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发往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52"/>
          <p:cNvGrpSpPr>
            <a:grpSpLocks/>
          </p:cNvGrpSpPr>
          <p:nvPr/>
        </p:nvGrpSpPr>
        <p:grpSpPr bwMode="auto">
          <a:xfrm>
            <a:off x="1477963" y="2314153"/>
            <a:ext cx="2417762" cy="1519238"/>
            <a:chOff x="931" y="1414"/>
            <a:chExt cx="1523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MAC </a:t>
              </a:r>
              <a:r>
                <a:rPr lang="en-US" sz="1200" i="0" dirty="0" err="1">
                  <a:solidFill>
                    <a:srgbClr val="000000"/>
                  </a:solidFill>
                  <a:latin typeface="Arial" charset="0"/>
                </a:rPr>
                <a:t>src</a:t>
              </a: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: 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   MAC </a:t>
              </a:r>
              <a:r>
                <a:rPr lang="en-US" sz="1200" i="0" dirty="0" err="1">
                  <a:solidFill>
                    <a:srgbClr val="000000"/>
                  </a:solidFill>
                  <a:latin typeface="Arial" charset="0"/>
                </a:rPr>
                <a:t>dest</a:t>
              </a: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21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04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102" name="日期占位符 1">
            <a:extLst>
              <a:ext uri="{FF2B5EF4-FFF2-40B4-BE49-F238E27FC236}">
                <a16:creationId xmlns:a16="http://schemas.microsoft.com/office/drawing/2014/main" id="{3DBE1D18-EC7A-2444-B042-158EF29C127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3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30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9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3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534988" y="2755478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369839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二层帧从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发送到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2713038" y="3334916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8" name="Group 100"/>
          <p:cNvGrpSpPr>
            <a:grpSpLocks/>
          </p:cNvGrpSpPr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2" y="1725439"/>
            <a:ext cx="8038851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收到二层帧，去掉链路层封装，将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数据报取出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交给网络层处理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1477963" y="2314153"/>
            <a:ext cx="2427287" cy="1519238"/>
            <a:chOff x="931" y="1414"/>
            <a:chExt cx="152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20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21" name="Group 146"/>
          <p:cNvGrpSpPr>
            <a:grpSpLocks/>
          </p:cNvGrpSpPr>
          <p:nvPr/>
        </p:nvGrpSpPr>
        <p:grpSpPr bwMode="auto">
          <a:xfrm>
            <a:off x="2667000" y="2504653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sp>
        <p:nvSpPr>
          <p:cNvPr id="10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107" name="日期占位符 1">
            <a:extLst>
              <a:ext uri="{FF2B5EF4-FFF2-40B4-BE49-F238E27FC236}">
                <a16:creationId xmlns:a16="http://schemas.microsoft.com/office/drawing/2014/main" id="{FD219426-BBB0-7F49-A4A1-433791EDE0D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31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9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3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214266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5216525" y="2771353"/>
            <a:ext cx="2011363" cy="760413"/>
            <a:chOff x="1197" y="1665"/>
            <a:chExt cx="1267" cy="479"/>
          </a:xfrm>
        </p:grpSpPr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5340350" y="3022178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685801" y="2007393"/>
            <a:ext cx="3538538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4791075" y="2363366"/>
            <a:ext cx="2398713" cy="1519237"/>
            <a:chOff x="931" y="1414"/>
            <a:chExt cx="1511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MAC src: </a:t>
              </a: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1A-23-F9-CD-06-9B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MAC dest: </a:t>
              </a: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49-BD-D2-C7-56-2A</a:t>
              </a:r>
            </a:p>
            <a:p>
              <a:endParaRPr lang="en-US" altLang="zh-CN" sz="12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0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1" name="Group 91"/>
          <p:cNvGrpSpPr>
            <a:grpSpLocks/>
          </p:cNvGrpSpPr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1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108" name="日期占位符 1">
            <a:extLst>
              <a:ext uri="{FF2B5EF4-FFF2-40B4-BE49-F238E27FC236}">
                <a16:creationId xmlns:a16="http://schemas.microsoft.com/office/drawing/2014/main" id="{2DCF5C0F-E9F0-CD4B-A546-8B432C3A4CF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9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32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itchFamily="34" charset="0"/>
                <a:ea typeface="宋体" pitchFamily="2" charset="-122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itchFamily="34" charset="0"/>
                  <a:ea typeface="宋体" pitchFamily="2" charset="-122"/>
                </a:rPr>
                <a:t>B</a:t>
              </a:r>
            </a:p>
          </p:txBody>
        </p:sp>
        <p:grpSp>
          <p:nvGrpSpPr>
            <p:cNvPr id="9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Arial" pitchFamily="34" charset="0"/>
                  </a:endParaRPr>
                </a:p>
              </p:txBody>
            </p:sp>
            <p:grpSp>
              <p:nvGrpSpPr>
                <p:cNvPr id="13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4791075" y="2363366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0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MAC src: </a:t>
                </a:r>
                <a:r>
                  <a:rPr lang="en-US" altLang="zh-CN" sz="12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</a:rPr>
                  <a:t>1A-23-F9-CD-06-9B</a:t>
                </a:r>
              </a:p>
              <a:p>
                <a:r>
                  <a:rPr lang="en-US" altLang="zh-CN" sz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 MAC dest: </a:t>
                </a:r>
                <a:r>
                  <a:rPr lang="en-US" altLang="zh-CN" sz="12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</a:rPr>
                  <a:t>49-BD-D2-C7-56-2A</a:t>
                </a:r>
              </a:p>
              <a:p>
                <a:endPara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1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" name="Group 85"/>
          <p:cNvGrpSpPr>
            <a:grpSpLocks/>
          </p:cNvGrpSpPr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8061325" y="2547516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11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109" name="日期占位符 1">
            <a:extLst>
              <a:ext uri="{FF2B5EF4-FFF2-40B4-BE49-F238E27FC236}">
                <a16:creationId xmlns:a16="http://schemas.microsoft.com/office/drawing/2014/main" id="{8D529554-AA02-DA4C-9B29-11094A35BC0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0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2" name="Rectangle 77"/>
          <p:cNvSpPr>
            <a:spLocks noChangeArrowheads="1"/>
          </p:cNvSpPr>
          <p:nvPr/>
        </p:nvSpPr>
        <p:spPr bwMode="auto">
          <a:xfrm>
            <a:off x="685800" y="2007393"/>
            <a:ext cx="346753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33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6980238" y="5424066"/>
            <a:ext cx="711200" cy="600075"/>
            <a:chOff x="7179310" y="4033520"/>
            <a:chExt cx="1009650" cy="855028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046163" y="4031828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24338" y="4450928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Gill Sans MT" pitchFamily="34" charset="0"/>
                <a:ea typeface="宋体" pitchFamily="2" charset="-122"/>
              </a:rPr>
              <a:t>R</a:t>
            </a:r>
            <a:endParaRPr lang="en-US" altLang="zh-CN">
              <a:solidFill>
                <a:srgbClr val="000000"/>
              </a:solidFill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68738" y="5447878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4016375" y="527484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044825" y="5863803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52500" y="6106691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42975" y="5924128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709613" y="4811291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30250" y="4997028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65375" y="450649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62163" y="448585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85988" y="5430416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84525" y="5024016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101850" y="5781253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76438" y="4558878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54450" y="5090691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35538" y="5081166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19138" y="4225503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ill Sans MT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45075" y="4990678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7372350" y="4914478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43725" y="448585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69188" y="4562053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73900" y="588126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77075" y="6055891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73875" y="5382791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208838" y="5724103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203950" y="4509666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307388" y="4142953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ill Sans MT" pitchFamily="34" charset="0"/>
                <a:ea typeface="宋体" pitchFamily="2" charset="-122"/>
              </a:rPr>
              <a:t>B</a:t>
            </a:r>
          </a:p>
        </p:txBody>
      </p: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7178675" y="4103266"/>
            <a:ext cx="1009650" cy="854075"/>
            <a:chOff x="7179310" y="4033520"/>
            <a:chExt cx="1009650" cy="855028"/>
          </a:xfrm>
        </p:grpSpPr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Group 125"/>
          <p:cNvGrpSpPr>
            <a:grpSpLocks/>
          </p:cNvGrpSpPr>
          <p:nvPr/>
        </p:nvGrpSpPr>
        <p:grpSpPr bwMode="auto">
          <a:xfrm>
            <a:off x="3757613" y="4784303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cs typeface="Arial" pitchFamily="34" charset="0"/>
                </a:endParaRPr>
              </a:p>
            </p:txBody>
          </p:sp>
          <p:grpSp>
            <p:nvGrpSpPr>
              <p:cNvPr id="12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26"/>
          <p:cNvGrpSpPr>
            <a:grpSpLocks/>
          </p:cNvGrpSpPr>
          <p:nvPr/>
        </p:nvGrpSpPr>
        <p:grpSpPr bwMode="auto">
          <a:xfrm>
            <a:off x="1482725" y="5382791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966616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6226175" y="2523703"/>
            <a:ext cx="2011363" cy="760413"/>
            <a:chOff x="1197" y="1665"/>
            <a:chExt cx="1267" cy="479"/>
          </a:xfrm>
        </p:grpSpPr>
        <p:grpSp>
          <p:nvGrpSpPr>
            <p:cNvPr id="16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6350000" y="2774528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5800725" y="2115716"/>
            <a:ext cx="2398713" cy="1519237"/>
            <a:chOff x="931" y="1414"/>
            <a:chExt cx="1511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MAC src: </a:t>
              </a: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1A-23-F9-CD-06-9B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 MAC dest: </a:t>
              </a: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</a:rPr>
                <a:t>49-BD-D2-C7-56-2A</a:t>
              </a:r>
            </a:p>
            <a:p>
              <a:endParaRPr lang="en-US" altLang="zh-CN" sz="120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9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" name="Group 92"/>
          <p:cNvGrpSpPr>
            <a:grpSpLocks/>
          </p:cNvGrpSpPr>
          <p:nvPr/>
        </p:nvGrpSpPr>
        <p:grpSpPr bwMode="auto">
          <a:xfrm>
            <a:off x="8061325" y="2547516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IP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Eth</a:t>
              </a: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03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</a:p>
        </p:txBody>
      </p:sp>
      <p:sp>
        <p:nvSpPr>
          <p:cNvPr id="101" name="日期占位符 1">
            <a:extLst>
              <a:ext uri="{FF2B5EF4-FFF2-40B4-BE49-F238E27FC236}">
                <a16:creationId xmlns:a16="http://schemas.microsoft.com/office/drawing/2014/main" id="{34F22DAA-9FE8-9B4C-A22A-8AC6124BD09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2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4" name="Rectangle 77"/>
          <p:cNvSpPr>
            <a:spLocks noChangeArrowheads="1"/>
          </p:cNvSpPr>
          <p:nvPr/>
        </p:nvSpPr>
        <p:spPr bwMode="auto">
          <a:xfrm>
            <a:off x="685800" y="2007393"/>
            <a:ext cx="3538538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34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35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755576" y="3769860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以太网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链路层交换机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23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C4BD-0141-7E4F-8F23-1E5FD74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 </a:t>
            </a:r>
            <a:r>
              <a:rPr lang="en-US" altLang="zh-CN" dirty="0"/>
              <a:t>Ethernet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8F3DD-B9C0-C44C-9756-1472CF86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具有“统治地位”的局域网技术：</a:t>
            </a:r>
            <a:endParaRPr lang="en-US" altLang="zh-CN" sz="2400" dirty="0"/>
          </a:p>
          <a:p>
            <a:r>
              <a:rPr lang="en-US" altLang="zh-CN" sz="2400" dirty="0"/>
              <a:t>Bob Metcalfe </a:t>
            </a:r>
            <a:r>
              <a:rPr lang="zh-CN" altLang="en-US" sz="2400" dirty="0"/>
              <a:t>在上世纪</a:t>
            </a:r>
            <a:r>
              <a:rPr lang="en-US" altLang="zh-CN" sz="2400" dirty="0"/>
              <a:t>70</a:t>
            </a:r>
            <a:r>
              <a:rPr lang="zh-CN" altLang="en-US" sz="2400" dirty="0"/>
              <a:t>年代发明了以太网 </a:t>
            </a:r>
            <a:r>
              <a:rPr lang="en-US" altLang="zh-CN" sz="2400" dirty="0"/>
              <a:t>Ethernet, </a:t>
            </a:r>
            <a:r>
              <a:rPr lang="zh-CN" altLang="en-US" sz="2400" dirty="0"/>
              <a:t>并且在 </a:t>
            </a:r>
            <a:r>
              <a:rPr lang="en-US" altLang="zh-CN" sz="2400" dirty="0"/>
              <a:t>1979 </a:t>
            </a:r>
            <a:r>
              <a:rPr lang="zh-CN" altLang="en-US" sz="2400" dirty="0"/>
              <a:t>年创立了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D60093"/>
                </a:solidFill>
              </a:rPr>
              <a:t>3Com</a:t>
            </a:r>
            <a:r>
              <a:rPr lang="en-US" altLang="zh-CN" sz="2400" baseline="30000" dirty="0">
                <a:solidFill>
                  <a:srgbClr val="D60093"/>
                </a:solidFill>
                <a:sym typeface="Symbol" pitchFamily="18" charset="2"/>
              </a:rPr>
              <a:t>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最早广泛使用的局域网技术</a:t>
            </a:r>
            <a:endParaRPr lang="en-US" altLang="zh-CN" sz="2400" dirty="0"/>
          </a:p>
          <a:p>
            <a:r>
              <a:rPr lang="zh-CN" altLang="en-US" sz="2400" dirty="0"/>
              <a:t>网速与时俱进</a:t>
            </a:r>
            <a:r>
              <a:rPr lang="en-US" altLang="zh-CN" sz="2400" dirty="0"/>
              <a:t>2.94Mbps</a:t>
            </a:r>
            <a:r>
              <a:rPr lang="en-US" altLang="zh-CN" sz="2400" dirty="0">
                <a:sym typeface="Wingdings" pitchFamily="2" charset="2"/>
              </a:rPr>
              <a:t>10Mbps100Mbps1Gbps10Gbps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7E17F-D244-0245-855A-B63EF6EC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pic>
        <p:nvPicPr>
          <p:cNvPr id="6" name="Picture 4" descr="551 metcalfe-enet">
            <a:extLst>
              <a:ext uri="{FF2B5EF4-FFF2-40B4-BE49-F238E27FC236}">
                <a16:creationId xmlns:a16="http://schemas.microsoft.com/office/drawing/2014/main" id="{DDD881D9-B59F-2C4B-B39D-CD3FDD75021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7" y="4008457"/>
            <a:ext cx="4722113" cy="25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7302862F-58EF-2D48-BCA5-A6E505E2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433" y="6428357"/>
            <a:ext cx="31305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Metcalfe</a:t>
            </a:r>
            <a:r>
              <a:rPr lang="zh-CN" altLang="en-US" sz="1600" dirty="0">
                <a:latin typeface="Arial"/>
                <a:cs typeface="Arial"/>
              </a:rPr>
              <a:t>绘制的以太网草图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36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1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以太网的物理拓扑结构</a:t>
            </a:r>
            <a:endParaRPr lang="en-US" altLang="zh-CN" dirty="0"/>
          </a:p>
        </p:txBody>
      </p:sp>
      <p:sp>
        <p:nvSpPr>
          <p:cNvPr id="1031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九十年代以前流行的是总线结构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所有的节点都处在同一个“碰撞域”（可能与任何其他节点碰撞）</a:t>
            </a:r>
            <a:endParaRPr lang="en-US" altLang="zh-CN" sz="2000" dirty="0"/>
          </a:p>
          <a:p>
            <a:r>
              <a:rPr lang="zh-CN" altLang="en-US" sz="2400" dirty="0"/>
              <a:t>目前普遍使用星型拓扑结构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连接选择：通过交换机 </a:t>
            </a:r>
            <a:r>
              <a:rPr lang="en-US" altLang="zh-CN" sz="2000" dirty="0"/>
              <a:t>switch</a:t>
            </a:r>
            <a:r>
              <a:rPr lang="zh-CN" altLang="en-US" sz="2000" dirty="0"/>
              <a:t>链接</a:t>
            </a:r>
            <a:endParaRPr lang="en-US" altLang="zh-CN" sz="2000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000" dirty="0"/>
              <a:t>节点之间的数据包不会碰撞</a:t>
            </a:r>
            <a:endParaRPr lang="en-US" altLang="zh-CN" sz="2000" dirty="0"/>
          </a:p>
        </p:txBody>
      </p:sp>
      <p:sp>
        <p:nvSpPr>
          <p:cNvPr id="1044" name="Slide Number Placeholder 1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9B21CC-2B88-480A-8A60-984462C5EE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140EC1C-A141-F447-898B-9EBF97B51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9AD57C4F-CA1C-6A46-AF89-404F49C3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D9611813-3A21-1448-871B-358869240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69978623-28E4-7D49-9BEB-A230E88FC9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87D1829-9C4D-764C-BD46-D3F33896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5803169-2188-584A-AD5B-DFF069CF6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F0D36300-F1AD-E045-AFAE-CF3AF320E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621E108F-11FE-7340-9529-A55286339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90860719-862A-A448-ACE6-A9B44AF7F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3B89679D-8096-E84B-B60D-7C9A536B0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65A7AF6D-420E-AB4C-99CC-3C89F949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64FFB0A2-50AB-A84D-9568-0CD0E28F2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E295FA61-E665-1741-9D58-20276F7C8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F08DCDEC-0180-2A46-82E8-F74F16A1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97DC8C9C-5488-EE4E-AC34-006F3C7A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36" name="Group 37">
            <a:extLst>
              <a:ext uri="{FF2B5EF4-FFF2-40B4-BE49-F238E27FC236}">
                <a16:creationId xmlns:a16="http://schemas.microsoft.com/office/drawing/2014/main" id="{EF6A8DCF-AEF3-3D4E-80E4-60B138AC80DE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37" name="Group 44">
              <a:extLst>
                <a:ext uri="{FF2B5EF4-FFF2-40B4-BE49-F238E27FC236}">
                  <a16:creationId xmlns:a16="http://schemas.microsoft.com/office/drawing/2014/main" id="{748DE3F1-5A77-B140-A2EC-A7B71CD08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39" name="Picture 45" descr="desktop_computer_stylized_medium">
                <a:extLst>
                  <a:ext uri="{FF2B5EF4-FFF2-40B4-BE49-F238E27FC236}">
                    <a16:creationId xmlns:a16="http://schemas.microsoft.com/office/drawing/2014/main" id="{C3A95E31-C801-2447-BC98-5E53EB64D1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Freeform 46">
                <a:extLst>
                  <a:ext uri="{FF2B5EF4-FFF2-40B4-BE49-F238E27FC236}">
                    <a16:creationId xmlns:a16="http://schemas.microsoft.com/office/drawing/2014/main" id="{E9DFBB95-9560-EB4B-B713-90F7821202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BA1E5D3C-8DA5-404A-B3EF-158333044D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1" name="Group 42">
            <a:extLst>
              <a:ext uri="{FF2B5EF4-FFF2-40B4-BE49-F238E27FC236}">
                <a16:creationId xmlns:a16="http://schemas.microsoft.com/office/drawing/2014/main" id="{23D31D99-23A2-9043-A1F7-1088FFADADA5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A2BB5D33-499C-0846-8242-ABF1861730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3" name="Group 49">
              <a:extLst>
                <a:ext uri="{FF2B5EF4-FFF2-40B4-BE49-F238E27FC236}">
                  <a16:creationId xmlns:a16="http://schemas.microsoft.com/office/drawing/2014/main" id="{DAD31F2F-8C70-E445-A03E-F4D005B70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4" name="Picture 50" descr="desktop_computer_stylized_medium">
                <a:extLst>
                  <a:ext uri="{FF2B5EF4-FFF2-40B4-BE49-F238E27FC236}">
                    <a16:creationId xmlns:a16="http://schemas.microsoft.com/office/drawing/2014/main" id="{B907F409-EC5D-2E48-B6E3-19B37B2E85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Freeform 51">
                <a:extLst>
                  <a:ext uri="{FF2B5EF4-FFF2-40B4-BE49-F238E27FC236}">
                    <a16:creationId xmlns:a16="http://schemas.microsoft.com/office/drawing/2014/main" id="{B26271DA-E112-6F47-9E12-E10035C7F5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6" name="Group 47">
            <a:extLst>
              <a:ext uri="{FF2B5EF4-FFF2-40B4-BE49-F238E27FC236}">
                <a16:creationId xmlns:a16="http://schemas.microsoft.com/office/drawing/2014/main" id="{06FAAA7C-1F11-5F49-885E-F4CB1CD09EAD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FCE43552-A3EF-DC4A-8752-D887A8C0F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8" name="Group 49">
              <a:extLst>
                <a:ext uri="{FF2B5EF4-FFF2-40B4-BE49-F238E27FC236}">
                  <a16:creationId xmlns:a16="http://schemas.microsoft.com/office/drawing/2014/main" id="{DA0881DC-501F-CB45-B1FF-5C1AED3F1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9" name="Picture 50" descr="desktop_computer_stylized_medium">
                <a:extLst>
                  <a:ext uri="{FF2B5EF4-FFF2-40B4-BE49-F238E27FC236}">
                    <a16:creationId xmlns:a16="http://schemas.microsoft.com/office/drawing/2014/main" id="{D9942AA6-3C06-504D-A756-3CCBF0E2C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51">
                <a:extLst>
                  <a:ext uri="{FF2B5EF4-FFF2-40B4-BE49-F238E27FC236}">
                    <a16:creationId xmlns:a16="http://schemas.microsoft.com/office/drawing/2014/main" id="{CF160D0D-A85C-6A4F-8700-63834CAA3D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2">
            <a:extLst>
              <a:ext uri="{FF2B5EF4-FFF2-40B4-BE49-F238E27FC236}">
                <a16:creationId xmlns:a16="http://schemas.microsoft.com/office/drawing/2014/main" id="{DFC8E665-CEEF-A844-AD4D-0B4FEE420548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id="{38C3DAF1-EDF7-B942-A095-22500D3E80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53" name="Group 54">
              <a:extLst>
                <a:ext uri="{FF2B5EF4-FFF2-40B4-BE49-F238E27FC236}">
                  <a16:creationId xmlns:a16="http://schemas.microsoft.com/office/drawing/2014/main" id="{CEA1441C-2FBF-E444-94D0-FBAD7596F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4" name="Picture 55" descr="desktop_computer_stylized_medium">
                <a:extLst>
                  <a:ext uri="{FF2B5EF4-FFF2-40B4-BE49-F238E27FC236}">
                    <a16:creationId xmlns:a16="http://schemas.microsoft.com/office/drawing/2014/main" id="{CDCB5CC4-4F9A-BA4C-A6FD-D4D499136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2CE28ECA-3099-0E4E-845A-EF858BC04D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7">
            <a:extLst>
              <a:ext uri="{FF2B5EF4-FFF2-40B4-BE49-F238E27FC236}">
                <a16:creationId xmlns:a16="http://schemas.microsoft.com/office/drawing/2014/main" id="{E5EF8063-1BEF-B946-8BAF-9959FD04F583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03117071-4C5A-0147-8DA5-9626E8EA8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9" name="Picture 45" descr="desktop_computer_stylized_medium">
                <a:extLst>
                  <a:ext uri="{FF2B5EF4-FFF2-40B4-BE49-F238E27FC236}">
                    <a16:creationId xmlns:a16="http://schemas.microsoft.com/office/drawing/2014/main" id="{1F4CDF8C-CCE4-CA45-8CFC-999D3DEF68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Freeform 46">
                <a:extLst>
                  <a:ext uri="{FF2B5EF4-FFF2-40B4-BE49-F238E27FC236}">
                    <a16:creationId xmlns:a16="http://schemas.microsoft.com/office/drawing/2014/main" id="{75210555-B7AD-1A4A-A316-7D7EB78B28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8" name="Rectangle 43">
              <a:extLst>
                <a:ext uri="{FF2B5EF4-FFF2-40B4-BE49-F238E27FC236}">
                  <a16:creationId xmlns:a16="http://schemas.microsoft.com/office/drawing/2014/main" id="{EB493D4A-1248-C744-8DF9-A707B3927F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61" name="Group 62">
            <a:extLst>
              <a:ext uri="{FF2B5EF4-FFF2-40B4-BE49-F238E27FC236}">
                <a16:creationId xmlns:a16="http://schemas.microsoft.com/office/drawing/2014/main" id="{E3C8794C-12E8-6C47-91BD-1F933933483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2" name="Rectangle 48">
              <a:extLst>
                <a:ext uri="{FF2B5EF4-FFF2-40B4-BE49-F238E27FC236}">
                  <a16:creationId xmlns:a16="http://schemas.microsoft.com/office/drawing/2014/main" id="{A2CB38F3-2535-2549-98EE-F08728EA1E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63" name="Group 49">
              <a:extLst>
                <a:ext uri="{FF2B5EF4-FFF2-40B4-BE49-F238E27FC236}">
                  <a16:creationId xmlns:a16="http://schemas.microsoft.com/office/drawing/2014/main" id="{46C418C5-490E-304C-80B4-53278EB8F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64" name="Picture 50" descr="desktop_computer_stylized_medium">
                <a:extLst>
                  <a:ext uri="{FF2B5EF4-FFF2-40B4-BE49-F238E27FC236}">
                    <a16:creationId xmlns:a16="http://schemas.microsoft.com/office/drawing/2014/main" id="{C74F2A3F-7033-2F47-B0F5-79A72FD37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Freeform 51">
                <a:extLst>
                  <a:ext uri="{FF2B5EF4-FFF2-40B4-BE49-F238E27FC236}">
                    <a16:creationId xmlns:a16="http://schemas.microsoft.com/office/drawing/2014/main" id="{B42DF54A-26FB-B84D-89F2-0BBAAE298A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66" name="Group 67">
            <a:extLst>
              <a:ext uri="{FF2B5EF4-FFF2-40B4-BE49-F238E27FC236}">
                <a16:creationId xmlns:a16="http://schemas.microsoft.com/office/drawing/2014/main" id="{0BF61A24-0A77-E34D-ACED-F8A4038AAA64}"/>
              </a:ext>
            </a:extLst>
          </p:cNvPr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67" name="Group 44">
              <a:extLst>
                <a:ext uri="{FF2B5EF4-FFF2-40B4-BE49-F238E27FC236}">
                  <a16:creationId xmlns:a16="http://schemas.microsoft.com/office/drawing/2014/main" id="{AEBB9CCF-F021-EE4F-8CC3-E9649BB7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69" name="Picture 45" descr="desktop_computer_stylized_medium">
                <a:extLst>
                  <a:ext uri="{FF2B5EF4-FFF2-40B4-BE49-F238E27FC236}">
                    <a16:creationId xmlns:a16="http://schemas.microsoft.com/office/drawing/2014/main" id="{F54207EE-5031-0840-AA0C-0AF0CBF03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Freeform 46">
                <a:extLst>
                  <a:ext uri="{FF2B5EF4-FFF2-40B4-BE49-F238E27FC236}">
                    <a16:creationId xmlns:a16="http://schemas.microsoft.com/office/drawing/2014/main" id="{9AC527EC-45E5-0841-9CBC-D3AFDB1813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8" name="Rectangle 43">
              <a:extLst>
                <a:ext uri="{FF2B5EF4-FFF2-40B4-BE49-F238E27FC236}">
                  <a16:creationId xmlns:a16="http://schemas.microsoft.com/office/drawing/2014/main" id="{A33F795E-B0E9-8041-8582-034A28F429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1" name="Rectangle 43">
            <a:extLst>
              <a:ext uri="{FF2B5EF4-FFF2-40B4-BE49-F238E27FC236}">
                <a16:creationId xmlns:a16="http://schemas.microsoft.com/office/drawing/2014/main" id="{A37B6EFB-705E-8245-8BA4-56C15371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72" name="Group 44">
            <a:extLst>
              <a:ext uri="{FF2B5EF4-FFF2-40B4-BE49-F238E27FC236}">
                <a16:creationId xmlns:a16="http://schemas.microsoft.com/office/drawing/2014/main" id="{44F4220A-B87D-5943-9211-EE52F8BACABA}"/>
              </a:ext>
            </a:extLst>
          </p:cNvPr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73" name="Picture 45" descr="desktop_computer_stylized_medium">
              <a:extLst>
                <a:ext uri="{FF2B5EF4-FFF2-40B4-BE49-F238E27FC236}">
                  <a16:creationId xmlns:a16="http://schemas.microsoft.com/office/drawing/2014/main" id="{A73016BB-6854-154F-84FC-35FA47B65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32D98DD0-DF14-C94F-A992-653484EC52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5" name="Group 1">
            <a:extLst>
              <a:ext uri="{FF2B5EF4-FFF2-40B4-BE49-F238E27FC236}">
                <a16:creationId xmlns:a16="http://schemas.microsoft.com/office/drawing/2014/main" id="{E2241C13-9039-F949-9D62-C0BC4DFE1B8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6" name="Rectangle 43">
              <a:extLst>
                <a:ext uri="{FF2B5EF4-FFF2-40B4-BE49-F238E27FC236}">
                  <a16:creationId xmlns:a16="http://schemas.microsoft.com/office/drawing/2014/main" id="{D2C78A4B-91EA-DC45-91DB-82C5F002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7" name="Group 44">
              <a:extLst>
                <a:ext uri="{FF2B5EF4-FFF2-40B4-BE49-F238E27FC236}">
                  <a16:creationId xmlns:a16="http://schemas.microsoft.com/office/drawing/2014/main" id="{5AB52B13-8F3D-F843-99FA-E501B8B81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78" name="Picture 45" descr="desktop_computer_stylized_medium">
                <a:extLst>
                  <a:ext uri="{FF2B5EF4-FFF2-40B4-BE49-F238E27FC236}">
                    <a16:creationId xmlns:a16="http://schemas.microsoft.com/office/drawing/2014/main" id="{555F6C9B-3FFE-E74F-A706-67A5C14334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46">
                <a:extLst>
                  <a:ext uri="{FF2B5EF4-FFF2-40B4-BE49-F238E27FC236}">
                    <a16:creationId xmlns:a16="http://schemas.microsoft.com/office/drawing/2014/main" id="{33C8F1FD-5BB1-3D44-8DF4-0BB974D666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80" name="Picture 3">
            <a:extLst>
              <a:ext uri="{FF2B5EF4-FFF2-40B4-BE49-F238E27FC236}">
                <a16:creationId xmlns:a16="http://schemas.microsoft.com/office/drawing/2014/main" id="{2EC97965-BF62-104F-8522-25C16855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3" name="日期占位符 3">
            <a:extLst>
              <a:ext uri="{FF2B5EF4-FFF2-40B4-BE49-F238E27FC236}">
                <a16:creationId xmlns:a16="http://schemas.microsoft.com/office/drawing/2014/main" id="{CBB0C36B-396D-494D-A012-35FE8061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92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4" descr="552 Ethernet fram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6529"/>
            <a:ext cx="755808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以太网的帧结构</a:t>
            </a:r>
            <a:endParaRPr lang="en-US" altLang="zh-CN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4365104"/>
            <a:ext cx="8229600" cy="1761059"/>
          </a:xfrm>
        </p:spPr>
        <p:txBody>
          <a:bodyPr>
            <a:normAutofit lnSpcReduction="10000"/>
          </a:bodyPr>
          <a:lstStyle/>
          <a:p>
            <a:pPr marL="514350" indent="-457200" eaLnBrk="1" hangingPunct="1"/>
            <a:r>
              <a:rPr lang="zh-CN" altLang="en-US" sz="2800" dirty="0">
                <a:solidFill>
                  <a:srgbClr val="FF0000"/>
                </a:solidFill>
              </a:rPr>
              <a:t>导言 </a:t>
            </a:r>
            <a:r>
              <a:rPr lang="en-US" altLang="zh-CN" sz="2800" dirty="0">
                <a:solidFill>
                  <a:srgbClr val="FF0000"/>
                </a:solidFill>
              </a:rPr>
              <a:t>Preamble</a:t>
            </a:r>
          </a:p>
          <a:p>
            <a:pPr marL="914400" lvl="1" indent="-457200" eaLnBrk="1" hangingPunct="1"/>
            <a:r>
              <a:rPr lang="zh-CN" altLang="en-US" sz="2400" dirty="0"/>
              <a:t>一共</a:t>
            </a:r>
            <a:r>
              <a:rPr lang="en-US" altLang="zh-CN" sz="2400" dirty="0"/>
              <a:t>8</a:t>
            </a:r>
            <a:r>
              <a:rPr lang="zh-CN" altLang="en-US" sz="2400" dirty="0"/>
              <a:t>个字节</a:t>
            </a:r>
            <a:r>
              <a:rPr lang="en-US" altLang="zh-CN" sz="2400" dirty="0"/>
              <a:t>: </a:t>
            </a:r>
            <a:r>
              <a:rPr lang="zh-CN" altLang="en-US" sz="2400" dirty="0"/>
              <a:t>前</a:t>
            </a:r>
            <a:r>
              <a:rPr lang="en-US" altLang="zh-CN" sz="2400" dirty="0"/>
              <a:t>7 </a:t>
            </a:r>
            <a:r>
              <a:rPr lang="zh-CN" altLang="en-US" sz="2400" dirty="0"/>
              <a:t>个字节都是</a:t>
            </a:r>
            <a:r>
              <a:rPr lang="en-US" altLang="zh-CN" sz="2400" dirty="0"/>
              <a:t> 10101010, </a:t>
            </a:r>
            <a:r>
              <a:rPr lang="zh-CN" altLang="en-US" sz="2400" dirty="0"/>
              <a:t>最后一个字节是</a:t>
            </a:r>
            <a:r>
              <a:rPr lang="en-US" altLang="zh-CN" sz="2400" dirty="0"/>
              <a:t> 10101011 </a:t>
            </a:r>
          </a:p>
          <a:p>
            <a:pPr marL="914400" lvl="1" indent="-457200" eaLnBrk="1" hangingPunct="1"/>
            <a:r>
              <a:rPr lang="zh-CN" altLang="en-US" sz="2400" dirty="0"/>
              <a:t>用来同步发送网卡和接收网卡的时钟速率</a:t>
            </a:r>
            <a:endParaRPr lang="en-US" altLang="zh-CN" sz="2400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8E7F0F-BF7E-4C63-96CF-612C68D2E1F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3419872" y="529191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SFD(Start Frame Delimiter)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88C2E8-0DA8-4547-BC5C-12E31DDA6FDD}"/>
              </a:ext>
            </a:extLst>
          </p:cNvPr>
          <p:cNvSpPr txBox="1"/>
          <p:nvPr/>
        </p:nvSpPr>
        <p:spPr>
          <a:xfrm>
            <a:off x="457201" y="1591885"/>
            <a:ext cx="82296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以太网帧将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数据报（或其他网络层协议报文）包裹在数据中，用于二层链路的传输，其结构如下：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7D52EF55-D648-9146-AE34-67CA0478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4" descr="552 Ethernet fram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130800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以太网的帧结构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Addresses:</a:t>
            </a:r>
            <a:r>
              <a:rPr lang="en-US" altLang="zh-CN" sz="2400" dirty="0"/>
              <a:t> </a:t>
            </a:r>
            <a:r>
              <a:rPr lang="zh-CN" altLang="en-US" sz="2400" dirty="0"/>
              <a:t>目的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地址和源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地址，各</a:t>
            </a:r>
            <a:r>
              <a:rPr lang="en-US" altLang="zh-CN" sz="2400" dirty="0"/>
              <a:t>6 </a:t>
            </a:r>
            <a:r>
              <a:rPr lang="zh-CN" altLang="en-US" sz="2400" dirty="0"/>
              <a:t>个字节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如果网卡接收到目的地址与之相匹配的帧</a:t>
            </a:r>
            <a:r>
              <a:rPr lang="en-US" altLang="zh-CN" sz="2000" dirty="0"/>
              <a:t>, </a:t>
            </a:r>
            <a:r>
              <a:rPr lang="zh-CN" altLang="en-US" sz="2000" dirty="0"/>
              <a:t>或者带有广播地址的帧</a:t>
            </a:r>
            <a:r>
              <a:rPr lang="en-US" altLang="zh-CN" sz="2000" dirty="0"/>
              <a:t> (</a:t>
            </a:r>
            <a:r>
              <a:rPr lang="zh-CN" altLang="en-US" sz="2000" dirty="0"/>
              <a:t>如</a:t>
            </a:r>
            <a:r>
              <a:rPr lang="en-US" altLang="zh-CN" sz="2000" dirty="0"/>
              <a:t> ARP </a:t>
            </a:r>
            <a:r>
              <a:rPr lang="zh-CN" altLang="en-US" sz="2000" dirty="0"/>
              <a:t>分组</a:t>
            </a:r>
            <a:r>
              <a:rPr lang="en-US" altLang="zh-CN" sz="2000" dirty="0"/>
              <a:t>), </a:t>
            </a:r>
            <a:r>
              <a:rPr lang="zh-CN" altLang="en-US" sz="2000" dirty="0"/>
              <a:t>则提取出帧中的数据，并把它传递给网络层协议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否则</a:t>
            </a:r>
            <a:r>
              <a:rPr lang="en-US" altLang="zh-CN" sz="2000" dirty="0"/>
              <a:t>, </a:t>
            </a:r>
            <a:r>
              <a:rPr lang="zh-CN" altLang="en-US" sz="2000" dirty="0"/>
              <a:t>网卡丢弃帧</a:t>
            </a:r>
            <a:r>
              <a:rPr lang="en-US" altLang="zh-CN" sz="2000" dirty="0"/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Type:</a:t>
            </a:r>
            <a:r>
              <a:rPr lang="en-US" altLang="zh-CN" sz="2400" dirty="0"/>
              <a:t> 2</a:t>
            </a:r>
            <a:r>
              <a:rPr lang="zh-CN" altLang="en-US" sz="2400" dirty="0"/>
              <a:t>字节，指明更高一层的网络协议</a:t>
            </a:r>
            <a:r>
              <a:rPr lang="en-US" altLang="zh-CN" sz="2400" dirty="0"/>
              <a:t>IP/IPX/Apple Talk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Data: </a:t>
            </a:r>
            <a:r>
              <a:rPr lang="en-US" altLang="zh-CN" sz="2400" dirty="0"/>
              <a:t>46~1500 </a:t>
            </a:r>
            <a:r>
              <a:rPr lang="zh-CN" altLang="en-US" sz="2400" dirty="0"/>
              <a:t>字节</a:t>
            </a:r>
            <a:r>
              <a:rPr lang="en-US" altLang="zh-CN" sz="2400" dirty="0"/>
              <a:t>   (Why?-back later)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CRC: </a:t>
            </a:r>
            <a:r>
              <a:rPr lang="en-US" altLang="zh-CN" sz="2400" dirty="0"/>
              <a:t>4</a:t>
            </a:r>
            <a:r>
              <a:rPr lang="zh-CN" altLang="en-US" sz="2400" dirty="0"/>
              <a:t>字节，由接收方进行检测</a:t>
            </a:r>
            <a:r>
              <a:rPr lang="en-US" altLang="zh-CN" sz="2400" dirty="0"/>
              <a:t>, </a:t>
            </a:r>
            <a:r>
              <a:rPr lang="zh-CN" altLang="en-US" sz="2400" dirty="0"/>
              <a:t>如果检测到差错</a:t>
            </a:r>
            <a:r>
              <a:rPr lang="en-US" altLang="zh-CN" sz="2400" dirty="0"/>
              <a:t>, </a:t>
            </a:r>
            <a:r>
              <a:rPr lang="zh-CN" altLang="en-US" sz="2400" dirty="0"/>
              <a:t>则简单地将帧丢弃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C45467-122D-40C5-8243-68793B34F8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4C349B5-8A76-7645-97EA-DC905C06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随机访问协议</a:t>
            </a:r>
            <a:r>
              <a:rPr lang="en-US" altLang="zh-CN" dirty="0"/>
              <a:t>Case 1: </a:t>
            </a:r>
            <a:r>
              <a:rPr lang="zh-CN" altLang="en-US" dirty="0"/>
              <a:t>时隙 </a:t>
            </a:r>
            <a:r>
              <a:rPr lang="en-US" altLang="zh-CN" dirty="0"/>
              <a:t>ALOHA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7545" y="1381844"/>
            <a:ext cx="8280920" cy="5143499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假设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每个帧都一样长</a:t>
            </a:r>
            <a:r>
              <a:rPr lang="en-US" altLang="zh-CN" sz="2400" dirty="0">
                <a:cs typeface="+mn-cs"/>
              </a:rPr>
              <a:t> </a:t>
            </a: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把时间分成相等大小的时隙</a:t>
            </a:r>
            <a:r>
              <a:rPr lang="en-US" altLang="zh-CN" sz="2400" dirty="0">
                <a:cs typeface="+mn-cs"/>
              </a:rPr>
              <a:t> (</a:t>
            </a:r>
            <a:r>
              <a:rPr lang="zh-CN" altLang="en-US" sz="2400" dirty="0">
                <a:cs typeface="+mn-cs"/>
              </a:rPr>
              <a:t>等于发送一帧的时间</a:t>
            </a:r>
            <a:r>
              <a:rPr lang="en-US" altLang="zh-CN" sz="2400" dirty="0">
                <a:cs typeface="+mn-cs"/>
              </a:rPr>
              <a:t>)</a:t>
            </a: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节点仅在时隙的开始时刻发送帧</a:t>
            </a:r>
            <a:r>
              <a:rPr lang="en-US" altLang="zh-CN" sz="2400" dirty="0">
                <a:cs typeface="+mn-cs"/>
              </a:rPr>
              <a:t> </a:t>
            </a: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各节点是同步的，每个节点知道时隙何时开始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如果在某个时刻发生两个或多个帧的碰撞，所有节点在本时隙结束之前都能检测到碰撞</a:t>
            </a:r>
            <a:r>
              <a:rPr lang="en-US" altLang="zh-CN" sz="2400" dirty="0">
                <a:cs typeface="+mn-cs"/>
              </a:rPr>
              <a:t> </a:t>
            </a:r>
          </a:p>
          <a:p>
            <a:pPr marL="990600" lvl="1" indent="-533400">
              <a:defRPr/>
            </a:pPr>
            <a:endParaRPr lang="en-US" altLang="zh-CN" sz="2400" dirty="0">
              <a:cs typeface="+mn-cs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操作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当节点从发送缓存中得到新的一帧，则在下个时隙发送</a:t>
            </a:r>
            <a:endParaRPr lang="en-US" altLang="zh-CN" sz="2400" dirty="0">
              <a:cs typeface="+mn-cs"/>
            </a:endParaRPr>
          </a:p>
          <a:p>
            <a:pPr marL="1390650" lvl="2" indent="-533400">
              <a:defRPr/>
            </a:pPr>
            <a:r>
              <a:rPr lang="zh-CN" altLang="en-US" sz="2000" dirty="0">
                <a:cs typeface="+mn-cs"/>
              </a:rPr>
              <a:t>如果没有碰撞发生，则节点成功发送该帧</a:t>
            </a:r>
            <a:endParaRPr lang="en-US" altLang="zh-CN" sz="2000" dirty="0">
              <a:cs typeface="+mn-cs"/>
            </a:endParaRPr>
          </a:p>
          <a:p>
            <a:pPr marL="1390650" lvl="2" indent="-533400">
              <a:defRPr/>
            </a:pPr>
            <a:r>
              <a:rPr lang="zh-CN" altLang="en-US" sz="2000" dirty="0">
                <a:cs typeface="+mn-cs"/>
              </a:rPr>
              <a:t>如果有碰撞，则节点以概率 </a:t>
            </a:r>
            <a:r>
              <a:rPr lang="en-US" altLang="zh-CN" sz="2000" dirty="0">
                <a:cs typeface="+mn-cs"/>
              </a:rPr>
              <a:t>p </a:t>
            </a:r>
            <a:r>
              <a:rPr lang="zh-CN" altLang="en-US" sz="2000" dirty="0">
                <a:cs typeface="+mn-cs"/>
              </a:rPr>
              <a:t>在随后的每一个时隙内重发该帧直到发送成功</a:t>
            </a:r>
            <a:endParaRPr lang="en-US" altLang="zh-CN" sz="2000" dirty="0">
              <a:cs typeface="+mn-cs"/>
            </a:endParaRP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BEE7851-9208-4650-AA5A-19D49748BE23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550B2B9F-0BE9-1A40-ABEA-46D697A21EB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以太网：不可靠的无连接服务</a:t>
            </a:r>
            <a:br>
              <a:rPr lang="en-US" altLang="zh-CN" sz="3600" dirty="0"/>
            </a:br>
            <a:r>
              <a:rPr lang="en-US" altLang="zh-CN" sz="2400" dirty="0"/>
              <a:t> Unreliable connectionless services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Connectionless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发送之前没有端到端的</a:t>
            </a:r>
            <a:r>
              <a:rPr lang="en-US" altLang="zh-CN" sz="2400" dirty="0"/>
              <a:t> “</a:t>
            </a:r>
            <a:r>
              <a:rPr lang="zh-CN" altLang="en-US" sz="2400" dirty="0"/>
              <a:t>握手</a:t>
            </a:r>
            <a:r>
              <a:rPr lang="en-US" altLang="zh-CN" sz="2400" dirty="0"/>
              <a:t>” </a:t>
            </a:r>
            <a:r>
              <a:rPr lang="zh-CN" altLang="en-US" sz="2400" dirty="0"/>
              <a:t>过程</a:t>
            </a:r>
            <a:r>
              <a:rPr lang="en-US" altLang="zh-CN" sz="2400" dirty="0"/>
              <a:t> </a:t>
            </a:r>
          </a:p>
          <a:p>
            <a:pPr eaLnBrk="1" hangingPunct="1"/>
            <a:r>
              <a:rPr lang="en-US" altLang="zh-CN" sz="2800" dirty="0"/>
              <a:t>Unreliable:</a:t>
            </a:r>
          </a:p>
          <a:p>
            <a:pPr lvl="1" eaLnBrk="1" hangingPunct="1"/>
            <a:r>
              <a:rPr lang="zh-CN" altLang="en-US" sz="2400" dirty="0"/>
              <a:t>接收方网卡不发送 </a:t>
            </a:r>
            <a:r>
              <a:rPr lang="en-US" altLang="zh-CN" sz="2400" dirty="0">
                <a:solidFill>
                  <a:srgbClr val="C00000"/>
                </a:solidFill>
              </a:rPr>
              <a:t>ACK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NAK </a:t>
            </a:r>
            <a:r>
              <a:rPr lang="zh-CN" altLang="en-US" sz="2400" dirty="0"/>
              <a:t>到发送方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zh-CN" altLang="en-US" sz="2400" dirty="0"/>
              <a:t>如果接收方得到一个坏帧</a:t>
            </a:r>
            <a:r>
              <a:rPr lang="en-US" altLang="zh-CN" sz="2400" dirty="0"/>
              <a:t>, </a:t>
            </a:r>
            <a:r>
              <a:rPr lang="zh-CN" altLang="en-US" sz="2400" dirty="0"/>
              <a:t>它将其丢弃，其他什么也不做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上一层要么负责重传</a:t>
            </a:r>
            <a:r>
              <a:rPr lang="en-US" altLang="zh-CN" sz="2400" dirty="0"/>
              <a:t> (TCP), </a:t>
            </a:r>
            <a:r>
              <a:rPr lang="zh-CN" altLang="en-US" sz="2400" dirty="0"/>
              <a:t>要么忍受一次丢包</a:t>
            </a:r>
            <a:r>
              <a:rPr lang="en-US" altLang="zh-CN" sz="2400" dirty="0"/>
              <a:t> (UDP)</a:t>
            </a:r>
          </a:p>
          <a:p>
            <a:pPr lvl="1" eaLnBrk="1" hangingPunct="1"/>
            <a:endParaRPr lang="en-US" altLang="zh-CN" sz="2400" dirty="0"/>
          </a:p>
          <a:p>
            <a:r>
              <a:rPr lang="zh-CN" altLang="en-US" sz="2800" dirty="0"/>
              <a:t>以太网的</a:t>
            </a:r>
            <a:r>
              <a:rPr lang="en-US" altLang="zh-CN" sz="2800" dirty="0"/>
              <a:t>MAC</a:t>
            </a:r>
            <a:r>
              <a:rPr lang="zh-CN" altLang="en-US" sz="2800" dirty="0"/>
              <a:t>协议：带有</a:t>
            </a:r>
            <a:r>
              <a:rPr lang="zh-CN" altLang="en-US" sz="2800" b="1" dirty="0">
                <a:solidFill>
                  <a:srgbClr val="FF0000"/>
                </a:solidFill>
              </a:rPr>
              <a:t>二进制指数后退算法</a:t>
            </a:r>
            <a:r>
              <a:rPr lang="zh-CN" altLang="en-US" sz="2800" dirty="0"/>
              <a:t>的</a:t>
            </a:r>
            <a:r>
              <a:rPr lang="en-US" altLang="zh-CN" sz="2800" b="1" dirty="0">
                <a:solidFill>
                  <a:srgbClr val="FF0000"/>
                </a:solidFill>
              </a:rPr>
              <a:t>CSMA/CD</a:t>
            </a:r>
            <a:r>
              <a:rPr lang="zh-CN" altLang="en-US" sz="2800" b="1" dirty="0">
                <a:solidFill>
                  <a:srgbClr val="FF0000"/>
                </a:solidFill>
              </a:rPr>
              <a:t>协议</a:t>
            </a:r>
            <a:r>
              <a:rPr lang="zh-CN" altLang="en-US" sz="2800" dirty="0"/>
              <a:t>（参见上一节）</a:t>
            </a:r>
            <a:endParaRPr lang="en-US" altLang="zh-CN" sz="2800" dirty="0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02122-3827-41AC-95D7-F14A8CDB3EB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6FBF968-5D9E-4B4B-8B60-EFB6CCEE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1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500063"/>
            <a:ext cx="8134350" cy="803275"/>
          </a:xfrm>
        </p:spPr>
        <p:txBody>
          <a:bodyPr/>
          <a:lstStyle/>
          <a:p>
            <a:pPr eaLnBrk="1" hangingPunct="1"/>
            <a:r>
              <a:rPr lang="zh-CN" altLang="en-US"/>
              <a:t>讨论</a:t>
            </a:r>
            <a:r>
              <a:rPr lang="en-US" altLang="zh-CN"/>
              <a:t>: </a:t>
            </a:r>
            <a:r>
              <a:rPr lang="zh-CN" altLang="en-US"/>
              <a:t>以太网帧的最小长度 </a:t>
            </a:r>
          </a:p>
        </p:txBody>
      </p:sp>
      <p:sp>
        <p:nvSpPr>
          <p:cNvPr id="87245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11188" y="1484313"/>
            <a:ext cx="8353425" cy="46593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什么时候无法检测出碰撞 </a:t>
            </a:r>
            <a:r>
              <a:rPr lang="en-US" altLang="zh-CN" sz="2800" dirty="0"/>
              <a:t>? </a:t>
            </a:r>
          </a:p>
          <a:p>
            <a:pPr lvl="1" eaLnBrk="1" hangingPunct="1"/>
            <a:r>
              <a:rPr lang="en-US" altLang="zh-CN" sz="2000" dirty="0"/>
              <a:t>LWT: </a:t>
            </a:r>
            <a:r>
              <a:rPr lang="zh-CN" altLang="en-US" sz="2000" dirty="0"/>
              <a:t>如果交谈太快了</a:t>
            </a:r>
            <a:r>
              <a:rPr lang="en-US" altLang="zh-CN" sz="2000" dirty="0"/>
              <a:t> </a:t>
            </a:r>
          </a:p>
          <a:p>
            <a:pPr eaLnBrk="1" hangingPunct="1"/>
            <a:r>
              <a:rPr lang="zh-CN" altLang="en-US" sz="2800" dirty="0"/>
              <a:t>如何处理</a:t>
            </a:r>
            <a:r>
              <a:rPr lang="en-US" altLang="zh-CN" sz="2800" dirty="0"/>
              <a:t>?</a:t>
            </a:r>
          </a:p>
          <a:p>
            <a:pPr lvl="1" eaLnBrk="1" hangingPunct="1"/>
            <a:r>
              <a:rPr lang="zh-CN" altLang="en-US" sz="2000" dirty="0"/>
              <a:t>让交谈足够长</a:t>
            </a:r>
            <a:endParaRPr lang="en-US" altLang="en-US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发送最小帧所需的时间 </a:t>
            </a:r>
            <a:r>
              <a:rPr lang="en-US" altLang="zh-CN" sz="2000" dirty="0">
                <a:solidFill>
                  <a:srgbClr val="C00000"/>
                </a:solidFill>
              </a:rPr>
              <a:t>&gt;= </a:t>
            </a:r>
            <a:r>
              <a:rPr lang="zh-CN" altLang="en-US" sz="2000" dirty="0">
                <a:solidFill>
                  <a:srgbClr val="C00000"/>
                </a:solidFill>
              </a:rPr>
              <a:t>链路的最大往返时延 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TxT</a:t>
            </a:r>
            <a:r>
              <a:rPr lang="en-US" altLang="en-US" sz="2000" dirty="0">
                <a:solidFill>
                  <a:srgbClr val="C00000"/>
                </a:solidFill>
              </a:rPr>
              <a:t> &gt;= RTT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</a:p>
          <a:p>
            <a:pPr eaLnBrk="1" hangingPunct="1"/>
            <a:r>
              <a:rPr lang="en-US" altLang="zh-CN" sz="2800" dirty="0"/>
              <a:t>10Base5 </a:t>
            </a:r>
            <a:r>
              <a:rPr lang="zh-CN" altLang="en-US" sz="2800" dirty="0"/>
              <a:t>的例子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/>
              <a:t>最大长度</a:t>
            </a:r>
            <a:r>
              <a:rPr lang="en-US" altLang="zh-CN" sz="2000" dirty="0"/>
              <a:t>: 2500m</a:t>
            </a:r>
          </a:p>
          <a:p>
            <a:pPr lvl="1" eaLnBrk="1" hangingPunct="1"/>
            <a:r>
              <a:rPr lang="zh-CN" altLang="en-US" sz="2000" dirty="0"/>
              <a:t>每</a:t>
            </a:r>
            <a:r>
              <a:rPr lang="en-US" altLang="zh-CN" sz="2000" dirty="0"/>
              <a:t> 500m </a:t>
            </a:r>
            <a:r>
              <a:rPr lang="zh-CN" altLang="en-US" sz="2000" dirty="0"/>
              <a:t>需要一个转发器</a:t>
            </a:r>
            <a:r>
              <a:rPr lang="en-US" altLang="zh-CN" sz="2000" dirty="0"/>
              <a:t>(repeater), </a:t>
            </a:r>
            <a:r>
              <a:rPr lang="zh-CN" altLang="en-US" sz="2000" dirty="0"/>
              <a:t>最多</a:t>
            </a:r>
            <a:r>
              <a:rPr lang="en-US" altLang="zh-CN" sz="2000" dirty="0"/>
              <a:t> 4 </a:t>
            </a:r>
            <a:r>
              <a:rPr lang="zh-CN" altLang="en-US" sz="2000" dirty="0"/>
              <a:t>个</a:t>
            </a:r>
            <a:r>
              <a:rPr lang="en-US" altLang="zh-CN" sz="2000" dirty="0"/>
              <a:t>repeater</a:t>
            </a:r>
          </a:p>
          <a:p>
            <a:pPr lvl="1" eaLnBrk="1" hangingPunct="1"/>
            <a:r>
              <a:rPr lang="en-US" altLang="zh-CN" sz="2000" dirty="0"/>
              <a:t>RTT=5 </a:t>
            </a:r>
            <a:r>
              <a:rPr lang="en-US" altLang="zh-CN" sz="2000" dirty="0">
                <a:sym typeface="Symbol" pitchFamily="18" charset="2"/>
              </a:rPr>
              <a:t></a:t>
            </a:r>
            <a:r>
              <a:rPr lang="en-US" altLang="zh-CN" sz="2000" dirty="0"/>
              <a:t>s /km×2.5km×2 + Repeater</a:t>
            </a:r>
            <a:r>
              <a:rPr lang="zh-CN" altLang="en-US" sz="2000" dirty="0"/>
              <a:t>处理时间 </a:t>
            </a:r>
            <a:r>
              <a:rPr lang="en-US" altLang="zh-CN" sz="2000" dirty="0"/>
              <a:t>= 25</a:t>
            </a:r>
            <a:r>
              <a:rPr lang="en-US" altLang="zh-CN" sz="2000" dirty="0">
                <a:sym typeface="Symbol" pitchFamily="18" charset="2"/>
              </a:rPr>
              <a:t></a:t>
            </a:r>
            <a:r>
              <a:rPr lang="en-US" altLang="zh-CN" sz="2000" dirty="0"/>
              <a:t>s+1.2 </a:t>
            </a:r>
            <a:r>
              <a:rPr lang="en-US" altLang="zh-CN" sz="2000" dirty="0">
                <a:sym typeface="Symbol" pitchFamily="18" charset="2"/>
              </a:rPr>
              <a:t></a:t>
            </a:r>
            <a:r>
              <a:rPr lang="en-US" altLang="zh-CN" sz="2000" dirty="0"/>
              <a:t>s = 26.2 </a:t>
            </a:r>
            <a:r>
              <a:rPr lang="en-US" altLang="zh-CN" sz="2000" dirty="0">
                <a:sym typeface="Symbol" pitchFamily="18" charset="2"/>
              </a:rPr>
              <a:t></a:t>
            </a:r>
            <a:r>
              <a:rPr lang="en-US" altLang="zh-CN" sz="2000" dirty="0"/>
              <a:t>s. </a:t>
            </a:r>
          </a:p>
          <a:p>
            <a:pPr lvl="1" eaLnBrk="1" hangingPunct="1"/>
            <a:r>
              <a:rPr lang="zh-CN" altLang="en-US" sz="2000" dirty="0"/>
              <a:t>为安全起见</a:t>
            </a:r>
            <a:r>
              <a:rPr lang="en-US" altLang="zh-CN" sz="2000" dirty="0"/>
              <a:t>, </a:t>
            </a:r>
            <a:r>
              <a:rPr lang="zh-CN" altLang="en-US" sz="2000" dirty="0"/>
              <a:t>令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D60093"/>
                </a:solidFill>
              </a:rPr>
              <a:t>RTT</a:t>
            </a:r>
            <a:r>
              <a:rPr lang="en-US" altLang="zh-CN" sz="2000" i="1" baseline="-25000" dirty="0" err="1">
                <a:solidFill>
                  <a:srgbClr val="D60093"/>
                </a:solidFill>
              </a:rPr>
              <a:t>max</a:t>
            </a:r>
            <a:r>
              <a:rPr lang="en-US" altLang="zh-CN" sz="2000" dirty="0"/>
              <a:t>=51.2 </a:t>
            </a:r>
            <a:r>
              <a:rPr lang="en-US" altLang="zh-CN" sz="2000" dirty="0">
                <a:sym typeface="Symbol" pitchFamily="18" charset="2"/>
              </a:rPr>
              <a:t>s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在 </a:t>
            </a:r>
            <a:r>
              <a:rPr lang="en-US" altLang="zh-CN" sz="2000" dirty="0"/>
              <a:t>10Mbps </a:t>
            </a:r>
            <a:r>
              <a:rPr lang="zh-CN" altLang="en-US" sz="2000" dirty="0"/>
              <a:t>链路上帧长度至少应该为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D60093"/>
                </a:solidFill>
              </a:rPr>
              <a:t>512 bit (64Byte)</a:t>
            </a:r>
            <a:r>
              <a:rPr lang="en-US" altLang="zh-CN" sz="2000" dirty="0"/>
              <a:t> </a:t>
            </a:r>
            <a:endParaRPr lang="zh-CN" altLang="zh-CN" sz="2000" dirty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F7BDA-37AC-4924-8E77-BF5E83431E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63FB7D-0962-E343-B24F-46B51F88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7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2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7188"/>
            <a:ext cx="8229600" cy="928687"/>
          </a:xfrm>
        </p:spPr>
        <p:txBody>
          <a:bodyPr/>
          <a:lstStyle/>
          <a:p>
            <a:pPr eaLnBrk="1" hangingPunct="1"/>
            <a:r>
              <a:rPr lang="en-US" altLang="zh-CN"/>
              <a:t>IEEE </a:t>
            </a:r>
            <a:r>
              <a:rPr lang="zh-CN" altLang="en-US"/>
              <a:t>局域网标准</a:t>
            </a:r>
            <a:endParaRPr lang="en-US" altLang="zh-CN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B7238-FA6B-442E-A415-D59B7D2F84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447800"/>
            <a:ext cx="78486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网络互连</a:t>
            </a:r>
          </a:p>
        </p:txBody>
      </p:sp>
      <p:sp>
        <p:nvSpPr>
          <p:cNvPr id="2560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2590800"/>
            <a:ext cx="6096000" cy="838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802.2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逻辑链路控制（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LLC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）</a:t>
            </a:r>
          </a:p>
        </p:txBody>
      </p:sp>
      <p:grpSp>
        <p:nvGrpSpPr>
          <p:cNvPr id="3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3622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9" name="Rectangle 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802.3</a:t>
              </a:r>
            </a:p>
          </p:txBody>
        </p:sp>
        <p:sp>
          <p:nvSpPr>
            <p:cNvPr id="23590" name="Rectangle 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91" name="Rectangle 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grpSp>
        <p:nvGrpSpPr>
          <p:cNvPr id="4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2672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6" name="Rectangle 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802.5</a:t>
              </a:r>
            </a:p>
          </p:txBody>
        </p:sp>
        <p:sp>
          <p:nvSpPr>
            <p:cNvPr id="23587" name="Rectangle 1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88" name="Rectangle 1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696200" y="3962400"/>
            <a:ext cx="6858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3" name="Rectangle 1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802.13</a:t>
              </a:r>
            </a:p>
          </p:txBody>
        </p:sp>
        <p:sp>
          <p:nvSpPr>
            <p:cNvPr id="23584" name="Rectangle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85" name="Rectangle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1816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0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802.6</a:t>
              </a:r>
            </a:p>
          </p:txBody>
        </p:sp>
        <p:sp>
          <p:nvSpPr>
            <p:cNvPr id="23581" name="Rectangle 1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82" name="Rectangle 1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3528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77" name="Rectangle 2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802.4</a:t>
              </a:r>
            </a:p>
          </p:txBody>
        </p:sp>
        <p:sp>
          <p:nvSpPr>
            <p:cNvPr id="23578" name="Rectangle 22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79" name="Rectangle 2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sp>
        <p:nvSpPr>
          <p:cNvPr id="23563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43600" y="45450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5612" name="Rectangle 2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5400000">
            <a:off x="-800100" y="3695700"/>
            <a:ext cx="3352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寻址</a:t>
            </a:r>
          </a:p>
        </p:txBody>
      </p:sp>
      <p:sp>
        <p:nvSpPr>
          <p:cNvPr id="25613" name="Rectangle 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5400000">
            <a:off x="-38100" y="3695700"/>
            <a:ext cx="3352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体系结构</a:t>
            </a:r>
          </a:p>
        </p:txBody>
      </p:sp>
      <p:grpSp>
        <p:nvGrpSpPr>
          <p:cNvPr id="8" name="Group 28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477000" y="3962400"/>
            <a:ext cx="8382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74" name="Rectangle 2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802.11</a:t>
              </a:r>
            </a:p>
          </p:txBody>
        </p:sp>
        <p:sp>
          <p:nvSpPr>
            <p:cNvPr id="23575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MAC</a:t>
              </a:r>
            </a:p>
          </p:txBody>
        </p:sp>
        <p:sp>
          <p:nvSpPr>
            <p:cNvPr id="23576" name="Rectangle 3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物理</a:t>
              </a:r>
            </a:p>
          </p:txBody>
        </p:sp>
      </p:grpSp>
      <p:sp>
        <p:nvSpPr>
          <p:cNvPr id="23568" name="Text Box 3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39000" y="4572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…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69" name="TextBox 3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143125" y="5929313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Ethernet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70" name="TextBox 3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37930" y="5643563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Token Bus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71" name="TextBox 3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30663" y="60531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Token Ring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72" name="TextBox 3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43438" y="5572125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Distributed Queue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Dual Bus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73" name="TextBox 3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72250" y="56435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WLAN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C3963AA9-2A8E-604B-B14B-285405A0ABFF}"/>
              </a:ext>
            </a:extLst>
          </p:cNvPr>
          <p:cNvSpPr/>
          <p:nvPr/>
        </p:nvSpPr>
        <p:spPr>
          <a:xfrm>
            <a:off x="2004045" y="3733800"/>
            <a:ext cx="1348755" cy="2632398"/>
          </a:xfrm>
          <a:prstGeom prst="frame">
            <a:avLst>
              <a:gd name="adj1" fmla="val 51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日期占位符 3">
            <a:extLst>
              <a:ext uri="{FF2B5EF4-FFF2-40B4-BE49-F238E27FC236}">
                <a16:creationId xmlns:a16="http://schemas.microsoft.com/office/drawing/2014/main" id="{5B55AD8E-0683-384E-98B2-6C3D5691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3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</a:t>
            </a:r>
            <a:r>
              <a:rPr lang="zh-CN" altLang="en-US" sz="3200" dirty="0">
                <a:latin typeface="Gill Sans MT" charset="0"/>
                <a:cs typeface="+mj-cs"/>
              </a:rPr>
              <a:t>以太网标准</a:t>
            </a:r>
            <a:r>
              <a:rPr lang="en-US" sz="3200" dirty="0">
                <a:latin typeface="Gill Sans MT" charset="0"/>
                <a:cs typeface="+mj-cs"/>
              </a:rPr>
              <a:t>: </a:t>
            </a:r>
            <a:r>
              <a:rPr lang="zh-CN" altLang="en-US" sz="3200" dirty="0">
                <a:latin typeface="Gill Sans MT" charset="0"/>
                <a:cs typeface="+mj-cs"/>
              </a:rPr>
              <a:t>链路层与物理层</a:t>
            </a:r>
            <a:endParaRPr lang="en-US" sz="3200" dirty="0">
              <a:latin typeface="Gill Sans MT" charset="0"/>
              <a:cs typeface="+mj-cs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472753"/>
            <a:ext cx="7772400" cy="2100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许多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zh-CN" altLang="en-US" dirty="0">
                <a:latin typeface="Gill Sans MT" charset="0"/>
                <a:cs typeface="+mn-cs"/>
              </a:rPr>
              <a:t>不同的以太网标准构成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charset="0"/>
              </a:rPr>
              <a:t>通用的</a:t>
            </a:r>
            <a:r>
              <a:rPr lang="en-US" dirty="0">
                <a:latin typeface="Gill Sans MT" charset="0"/>
              </a:rPr>
              <a:t> MAC </a:t>
            </a:r>
            <a:r>
              <a:rPr lang="zh-CN" altLang="en-US" dirty="0">
                <a:latin typeface="Gill Sans MT" charset="0"/>
              </a:rPr>
              <a:t>协议和以太网帧格式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charset="0"/>
              </a:rPr>
              <a:t>不同的传输速率</a:t>
            </a:r>
            <a:r>
              <a:rPr lang="en-US" dirty="0">
                <a:latin typeface="Gill Sans MT" charset="0"/>
              </a:rPr>
              <a:t>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charset="0"/>
              </a:rPr>
              <a:t>不同的物理层媒介</a:t>
            </a:r>
            <a:r>
              <a:rPr lang="en-US" dirty="0">
                <a:latin typeface="Gill Sans MT" charset="0"/>
              </a:rPr>
              <a:t>: </a:t>
            </a:r>
            <a:r>
              <a:rPr lang="zh-CN" altLang="en-US" dirty="0">
                <a:latin typeface="Gill Sans MT" charset="0"/>
              </a:rPr>
              <a:t>光纤，铜缆等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4" y="4743450"/>
            <a:ext cx="2713038" cy="1565275"/>
            <a:chOff x="3579" y="2988"/>
            <a:chExt cx="1709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光纤接口</a:t>
              </a:r>
              <a:endParaRPr lang="en-US" i="0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598613"/>
            <a:chOff x="2324" y="2982"/>
            <a:chExt cx="2081" cy="1007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双绞线铜缆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74684C98-F359-694C-92FC-605F511F9F2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B7238-FA6B-442E-A415-D59B7D2F84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8" name="日期占位符 3">
            <a:extLst>
              <a:ext uri="{FF2B5EF4-FFF2-40B4-BE49-F238E27FC236}">
                <a16:creationId xmlns:a16="http://schemas.microsoft.com/office/drawing/2014/main" id="{10F65A99-ED79-6340-A6CB-A02DCE5D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24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几种以太网的连接方法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05D26-45A6-4922-A2D0-8711479027F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57188" y="1571625"/>
            <a:ext cx="8229600" cy="4357688"/>
            <a:chOff x="357158" y="1571612"/>
            <a:chExt cx="8229600" cy="4357718"/>
          </a:xfrm>
        </p:grpSpPr>
        <p:pic>
          <p:nvPicPr>
            <p:cNvPr id="25606" name="Picture 2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571612"/>
              <a:ext cx="8229600" cy="421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2857470" y="5429264"/>
              <a:ext cx="3357563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C60ADB3-16AD-1146-A751-7D606EA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068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几种以太网的比较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F6A6BD-39CF-4CC7-BB04-030BE95D47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887413" y="1782763"/>
          <a:ext cx="8256587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937304" imgH="2004314" progId="Word.Document.8">
                  <p:embed/>
                </p:oleObj>
              </mc:Choice>
              <mc:Fallback>
                <p:oleObj name="Document" r:id="rId6" imgW="5937304" imgH="2004314" progId="Word.Document.8">
                  <p:embed/>
                  <p:pic>
                    <p:nvPicPr>
                      <p:cNvPr id="307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49" r="27272"/>
                      <a:stretch>
                        <a:fillRect/>
                      </a:stretch>
                    </p:blipFill>
                    <p:spPr bwMode="auto">
                      <a:xfrm>
                        <a:off x="887413" y="1782763"/>
                        <a:ext cx="8256587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414BB76-8E58-8740-95CD-27A60FB2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12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6788D-D054-451A-9D9D-3DDAB562DE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6628" name="Picture 2" descr="img1_05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500063"/>
            <a:ext cx="43894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 descr="img1_05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00063"/>
            <a:ext cx="4419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 descr="img1_05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1" y="3500438"/>
            <a:ext cx="43894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 descr="img1_05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00438"/>
            <a:ext cx="43894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6"/>
            </p:custDataLst>
          </p:nvPr>
        </p:nvSpPr>
        <p:spPr>
          <a:xfrm>
            <a:off x="704905" y="593998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10Base-5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粗缆以太网 收发器</a:t>
            </a: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4988187" y="303175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10Base-2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细缆以太网：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型头已连接</a:t>
            </a: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394310" y="30596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10Base-2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细缆以太网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BNC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接口和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型头</a:t>
            </a:r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436096" y="597277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10Base-5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10Base-T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B9F1DBC0-D111-844E-8DA3-5F0887AA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485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8AF06-6BA6-47F7-8E42-BE6A80B60FC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7652" name="Picture 2" descr="img1_05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14750"/>
            <a:ext cx="3857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 descr="img1_06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43313"/>
            <a:ext cx="34290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File:Network car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5725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9" descr="File:Ethernet RJ45 connector p1160054.jp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714375"/>
            <a:ext cx="292893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6"/>
            </p:custDataLst>
          </p:nvPr>
        </p:nvSpPr>
        <p:spPr>
          <a:xfrm>
            <a:off x="2681464" y="7760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同时支持细缆和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双绞线接口的网卡</a:t>
            </a:r>
          </a:p>
        </p:txBody>
      </p:sp>
      <p:sp>
        <p:nvSpPr>
          <p:cNvPr id="4" name="TextBox 3"/>
          <p:cNvSpPr txBox="1"/>
          <p:nvPr>
            <p:custDataLst>
              <p:tags r:id="rId7"/>
            </p:custDataLst>
          </p:nvPr>
        </p:nvSpPr>
        <p:spPr>
          <a:xfrm>
            <a:off x="6511794" y="82739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RJ-45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标准接口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的双绞线</a:t>
            </a:r>
          </a:p>
        </p:txBody>
      </p:sp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1475656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光纤接口</a:t>
            </a:r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5220072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结构化布线</a:t>
            </a:r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0E59E47-BBF1-8140-AFED-52E684A9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327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10BaseT </a:t>
            </a:r>
            <a:r>
              <a:rPr lang="zh-CN" altLang="en-US"/>
              <a:t>和</a:t>
            </a:r>
            <a:r>
              <a:rPr lang="en-US" altLang="zh-CN"/>
              <a:t> 100BaseT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2400" dirty="0"/>
              <a:t>10/100 Mbps </a:t>
            </a:r>
            <a:r>
              <a:rPr lang="zh-CN" altLang="en-US" sz="2400" dirty="0"/>
              <a:t>速率</a:t>
            </a:r>
            <a:r>
              <a:rPr lang="en-US" altLang="zh-CN" sz="2400" dirty="0"/>
              <a:t>; </a:t>
            </a:r>
            <a:r>
              <a:rPr lang="zh-CN" altLang="en-US" sz="2400" dirty="0"/>
              <a:t>后者也称为</a:t>
            </a:r>
            <a:r>
              <a:rPr lang="en-US" altLang="zh-CN" sz="2400" dirty="0"/>
              <a:t> “</a:t>
            </a:r>
            <a:r>
              <a:rPr lang="zh-CN" altLang="en-US" sz="2400" dirty="0"/>
              <a:t>快速以太网</a:t>
            </a:r>
            <a:r>
              <a:rPr lang="en-US" altLang="zh-CN" sz="2400" dirty="0"/>
              <a:t>”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“T” </a:t>
            </a:r>
            <a:r>
              <a:rPr lang="zh-CN" altLang="en-US" sz="2400" dirty="0"/>
              <a:t>代表双绞线</a:t>
            </a:r>
            <a:r>
              <a:rPr lang="en-US" altLang="zh-CN" sz="2400" dirty="0"/>
              <a:t> Twisted Pair</a:t>
            </a:r>
          </a:p>
          <a:p>
            <a:r>
              <a:rPr lang="zh-CN" altLang="en-US" sz="2400" dirty="0"/>
              <a:t>节点都连接到一个集线器</a:t>
            </a:r>
            <a:r>
              <a:rPr lang="en-US" altLang="zh-CN" sz="2400" dirty="0"/>
              <a:t> hub: “</a:t>
            </a:r>
            <a:r>
              <a:rPr lang="zh-CN" altLang="en-US" sz="2400" dirty="0"/>
              <a:t>星型拓扑</a:t>
            </a:r>
            <a:r>
              <a:rPr lang="en-US" altLang="zh-CN" sz="2400" dirty="0"/>
              <a:t>”; </a:t>
            </a:r>
            <a:r>
              <a:rPr lang="zh-CN" altLang="en-US" sz="2400" dirty="0"/>
              <a:t>节点到</a:t>
            </a:r>
            <a:r>
              <a:rPr lang="en-US" altLang="zh-CN" sz="2400" dirty="0"/>
              <a:t> hub </a:t>
            </a:r>
            <a:r>
              <a:rPr lang="zh-CN" altLang="en-US" sz="2400" dirty="0"/>
              <a:t>最大距离</a:t>
            </a:r>
            <a:r>
              <a:rPr lang="en-US" altLang="zh-CN" sz="2400" dirty="0">
                <a:solidFill>
                  <a:srgbClr val="C00000"/>
                </a:solidFill>
              </a:rPr>
              <a:t>100 </a:t>
            </a:r>
            <a:r>
              <a:rPr lang="zh-CN" altLang="en-US" sz="2400" dirty="0">
                <a:solidFill>
                  <a:srgbClr val="C00000"/>
                </a:solidFill>
              </a:rPr>
              <a:t>米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10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654344-A654-43E4-B9C1-03E8C0B1957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3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958975" y="3357563"/>
            <a:ext cx="3987800" cy="3143250"/>
            <a:chOff x="1234" y="2136"/>
            <a:chExt cx="2512" cy="1982"/>
          </a:xfrm>
        </p:grpSpPr>
        <p:sp>
          <p:nvSpPr>
            <p:cNvPr id="4107" name="Rectangle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4" imgW="1307263" imgH="1084139" progId="">
                    <p:embed/>
                  </p:oleObj>
                </mc:Choice>
                <mc:Fallback>
                  <p:oleObj name="Clip" r:id="rId24" imgW="1307263" imgH="1084139" progId="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6" imgW="1307263" imgH="1084139" progId="">
                    <p:embed/>
                  </p:oleObj>
                </mc:Choice>
                <mc:Fallback>
                  <p:oleObj name="Clip" r:id="rId26" imgW="1307263" imgH="1084139" progId="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7" imgW="1307263" imgH="1084139" progId="">
                    <p:embed/>
                  </p:oleObj>
                </mc:Choice>
                <mc:Fallback>
                  <p:oleObj name="Clip" r:id="rId27" imgW="1307263" imgH="1084139" progId="">
                    <p:embed/>
                    <p:pic>
                      <p:nvPicPr>
                        <p:cNvPr id="4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8" imgW="1307263" imgH="1084139" progId="">
                    <p:embed/>
                  </p:oleObj>
                </mc:Choice>
                <mc:Fallback>
                  <p:oleObj name="Clip" r:id="rId28" imgW="1307263" imgH="1084139" progId="">
                    <p:embed/>
                    <p:pic>
                      <p:nvPicPr>
                        <p:cNvPr id="4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Rectangle 2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09" name="Rectangle 2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0" name="Rectangle 2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1" name="Rectangle 2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2" name="Line 3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3" name="Line 3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4" name="Line 3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5" name="Line 3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6" name="Text Box 3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814" y="2665"/>
              <a:ext cx="8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twisted pair</a:t>
              </a:r>
            </a:p>
          </p:txBody>
        </p:sp>
        <p:sp>
          <p:nvSpPr>
            <p:cNvPr id="4117" name="Line 3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817" y="3297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hub</a:t>
              </a:r>
            </a:p>
          </p:txBody>
        </p:sp>
        <p:sp>
          <p:nvSpPr>
            <p:cNvPr id="4119" name="Line 37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94674E4C-8628-BC47-97EF-B8C96326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65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100Base-T </a:t>
            </a:r>
            <a:r>
              <a:rPr lang="zh-CN" altLang="en-US"/>
              <a:t>以太网 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303A4-DF2C-4DD7-8630-B03E88DD0CA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43063"/>
            <a:ext cx="4186808" cy="3886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 UTP-5(5</a:t>
            </a:r>
            <a:r>
              <a:rPr lang="zh-CN" altLang="en-US" dirty="0"/>
              <a:t>类双绞线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100 Mbps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星型拓扑结构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CN" dirty="0"/>
              <a:t>CSMA/CD</a:t>
            </a:r>
          </a:p>
          <a:p>
            <a:pPr eaLnBrk="1" hangingPunct="1"/>
            <a:r>
              <a:rPr lang="en-US" altLang="zh-CN" dirty="0"/>
              <a:t>IEEE 802.3u</a:t>
            </a:r>
          </a:p>
          <a:p>
            <a:pPr eaLnBrk="1" hangingPunct="1"/>
            <a:r>
              <a:rPr lang="zh-CN" altLang="en-US" dirty="0"/>
              <a:t>全双工</a:t>
            </a:r>
            <a:endParaRPr lang="en-US" altLang="zh-CN" dirty="0"/>
          </a:p>
          <a:p>
            <a:pPr eaLnBrk="1" hangingPunct="1"/>
            <a:r>
              <a:rPr lang="zh-CN" altLang="en-US" dirty="0"/>
              <a:t>帧格式不变</a:t>
            </a:r>
            <a:endParaRPr lang="en-US" altLang="zh-CN" dirty="0"/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639444" y="1571625"/>
            <a:ext cx="4037012" cy="3886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/>
              <a:t>传输距离</a:t>
            </a:r>
            <a:r>
              <a:rPr lang="en-US" altLang="zh-CN" dirty="0"/>
              <a:t>: </a:t>
            </a:r>
            <a:r>
              <a:rPr lang="zh-CN" altLang="en-US" dirty="0"/>
              <a:t>每个网段小于</a:t>
            </a:r>
            <a:r>
              <a:rPr lang="en-US" altLang="zh-CN" dirty="0"/>
              <a:t> 100m </a:t>
            </a:r>
          </a:p>
          <a:p>
            <a:pPr eaLnBrk="1" hangingPunct="1"/>
            <a:r>
              <a:rPr lang="zh-CN" altLang="en-US" dirty="0"/>
              <a:t>编码 </a:t>
            </a:r>
            <a:r>
              <a:rPr lang="en-US" altLang="zh-CN" dirty="0"/>
              <a:t>Encoding</a:t>
            </a:r>
          </a:p>
          <a:p>
            <a:pPr lvl="1" eaLnBrk="1" hangingPunct="1"/>
            <a:r>
              <a:rPr lang="en-US" altLang="zh-CN" dirty="0"/>
              <a:t>100BASE-TX: “</a:t>
            </a:r>
            <a:r>
              <a:rPr lang="zh-CN" altLang="en-US" dirty="0"/>
              <a:t>多电平传输</a:t>
            </a:r>
            <a:r>
              <a:rPr lang="en-US" altLang="zh-CN" dirty="0"/>
              <a:t>3”</a:t>
            </a:r>
          </a:p>
          <a:p>
            <a:pPr lvl="1" eaLnBrk="1" hangingPunct="1"/>
            <a:r>
              <a:rPr lang="en-US" altLang="zh-CN" dirty="0"/>
              <a:t>100BASE-FX: 4B5B NRZI</a:t>
            </a:r>
          </a:p>
          <a:p>
            <a:pPr lvl="1" eaLnBrk="1" hangingPunct="1"/>
            <a:r>
              <a:rPr lang="en-US" altLang="zh-CN" dirty="0"/>
              <a:t>100BASE-T4: 8B6T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6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84522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</a:t>
            </a:r>
          </a:p>
        </p:txBody>
      </p:sp>
      <p:pic>
        <p:nvPicPr>
          <p:cNvPr id="36869" name="Picture 3" descr="kurose_c05f11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9"/>
          <a:stretch/>
        </p:blipFill>
        <p:spPr>
          <a:xfrm>
            <a:off x="1043830" y="1565181"/>
            <a:ext cx="6840538" cy="3664019"/>
          </a:xfrm>
          <a:noFill/>
        </p:spPr>
      </p:pic>
      <p:sp>
        <p:nvSpPr>
          <p:cNvPr id="368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8CEA704-7525-41A7-9B5E-0DCF2A037995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2843808" y="1052736"/>
            <a:ext cx="720080" cy="2160240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4729736" y="995584"/>
            <a:ext cx="720080" cy="2664296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55209A65-FFA4-784A-BCBF-06849FAC86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爆炸形 1 9">
            <a:extLst>
              <a:ext uri="{FF2B5EF4-FFF2-40B4-BE49-F238E27FC236}">
                <a16:creationId xmlns:a16="http://schemas.microsoft.com/office/drawing/2014/main" id="{965F238F-6112-D447-B614-C5F017E84CC2}"/>
              </a:ext>
            </a:extLst>
          </p:cNvPr>
          <p:cNvSpPr/>
          <p:nvPr/>
        </p:nvSpPr>
        <p:spPr>
          <a:xfrm>
            <a:off x="1763688" y="1487875"/>
            <a:ext cx="720080" cy="2160240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45FF0-F1CA-DA49-9717-5746042764FA}"/>
              </a:ext>
            </a:extLst>
          </p:cNvPr>
          <p:cNvSpPr txBox="1"/>
          <p:nvPr/>
        </p:nvSpPr>
        <p:spPr>
          <a:xfrm>
            <a:off x="1549559" y="5414088"/>
            <a:ext cx="619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在第一个时隙碰撞，然后节点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分别最终在第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个时隙、第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个时隙、第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个时隙成功发送</a:t>
            </a:r>
          </a:p>
        </p:txBody>
      </p:sp>
    </p:spTree>
    <p:extLst>
      <p:ext uri="{BB962C8B-B14F-4D97-AF65-F5344CB8AC3E}">
        <p14:creationId xmlns:p14="http://schemas.microsoft.com/office/powerpoint/2010/main" val="1953061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千兆以太网 </a:t>
            </a:r>
            <a:r>
              <a:rPr lang="en-US" altLang="zh-CN"/>
              <a:t>Gigabit Ethernet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00200"/>
            <a:ext cx="7772400" cy="45651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使用标准的以太网帧格式，向后兼容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IEEE 802.3z (1998)</a:t>
            </a:r>
          </a:p>
          <a:p>
            <a:r>
              <a:rPr lang="zh-CN" altLang="en-US" sz="2400" dirty="0"/>
              <a:t>允许使用点对点链路以及共享广播信道</a:t>
            </a:r>
            <a:endParaRPr lang="en-US" altLang="zh-CN" sz="2400" dirty="0"/>
          </a:p>
          <a:p>
            <a:r>
              <a:rPr lang="zh-CN" altLang="en-US" sz="2400" dirty="0"/>
              <a:t>在共享模式下</a:t>
            </a:r>
            <a:r>
              <a:rPr lang="en-US" altLang="zh-CN" sz="2400" dirty="0"/>
              <a:t>, </a:t>
            </a:r>
            <a:r>
              <a:rPr lang="zh-CN" altLang="en-US" sz="2400" dirty="0"/>
              <a:t>使用 </a:t>
            </a:r>
            <a:r>
              <a:rPr lang="en-US" altLang="zh-CN" sz="2400" dirty="0"/>
              <a:t>CSMA/CD ; </a:t>
            </a:r>
            <a:r>
              <a:rPr lang="zh-CN" altLang="en-US" sz="2400" dirty="0"/>
              <a:t>为保证效率</a:t>
            </a:r>
            <a:r>
              <a:rPr lang="en-US" altLang="zh-CN" sz="2400" dirty="0"/>
              <a:t>, </a:t>
            </a:r>
            <a:r>
              <a:rPr lang="zh-CN" altLang="en-US" sz="2400" dirty="0"/>
              <a:t>节点之间的最大距离严格限制（</a:t>
            </a:r>
            <a:r>
              <a:rPr lang="zh-CN" altLang="en-US" sz="2400" dirty="0">
                <a:solidFill>
                  <a:srgbClr val="C00000"/>
                </a:solidFill>
              </a:rPr>
              <a:t>回顾以太网效率公式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物理层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/>
              <a:t>UTP</a:t>
            </a:r>
            <a:r>
              <a:rPr lang="zh-CN" altLang="en-US" sz="2000" dirty="0"/>
              <a:t>（非屏蔽双绞线）</a:t>
            </a:r>
            <a:r>
              <a:rPr lang="en-US" altLang="zh-CN" sz="2000" dirty="0"/>
              <a:t>: 1000BASE-T (802.3ab)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光纤</a:t>
            </a:r>
            <a:r>
              <a:rPr lang="en-US" altLang="zh-CN" sz="2000" dirty="0"/>
              <a:t>: 1000BASE-X (802.3z)</a:t>
            </a:r>
            <a:r>
              <a:rPr lang="zh-CN" altLang="en-US" sz="2000" dirty="0"/>
              <a:t>，包括</a:t>
            </a:r>
            <a:r>
              <a:rPr lang="en-US" altLang="zh-CN" sz="2000" dirty="0"/>
              <a:t>1000BASE-SX/CX/LX/ZX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400" dirty="0"/>
              <a:t>在点对点链路上以</a:t>
            </a:r>
            <a:r>
              <a:rPr lang="en-US" altLang="zh-CN" sz="2400" dirty="0"/>
              <a:t> 1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  <a:r>
              <a:rPr lang="zh-CN" altLang="en-US" sz="2400" dirty="0"/>
              <a:t>速率全双工操作</a:t>
            </a:r>
            <a:endParaRPr lang="en-US" altLang="zh-CN" sz="2400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F05D0-63DF-4B98-860C-11E08167B7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1F00089-DB9E-8348-A570-F2CBF141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8420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万兆以太网 </a:t>
            </a:r>
            <a:r>
              <a:rPr lang="en-US" altLang="zh-CN" dirty="0"/>
              <a:t>10Gigabit Ethernet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00200"/>
            <a:ext cx="7772400" cy="456510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仍然</a:t>
            </a:r>
            <a:r>
              <a:rPr lang="zh-CN" altLang="en-US" sz="2400" dirty="0">
                <a:solidFill>
                  <a:srgbClr val="FF0000"/>
                </a:solidFill>
              </a:rPr>
              <a:t>使用标准的以太网帧格式，向后兼容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独享链路以保证效率</a:t>
            </a:r>
            <a:endParaRPr lang="en-US" altLang="zh-CN" sz="2000" dirty="0"/>
          </a:p>
          <a:p>
            <a:r>
              <a:rPr lang="zh-CN" altLang="en-US" sz="2000" dirty="0"/>
              <a:t>万兆以太网标准和规范都比较繁多，在标准方面，有</a:t>
            </a:r>
            <a:r>
              <a:rPr lang="en-US" altLang="zh-CN" sz="2000" dirty="0"/>
              <a:t>2002</a:t>
            </a:r>
            <a:r>
              <a:rPr lang="zh-CN" altLang="en-US" sz="2000" dirty="0"/>
              <a:t>年的</a:t>
            </a:r>
            <a:r>
              <a:rPr lang="en" altLang="zh-CN" sz="2000" dirty="0"/>
              <a:t>IEEE 802.3ae</a:t>
            </a:r>
            <a:r>
              <a:rPr lang="zh-CN" altLang="en" sz="2000" dirty="0"/>
              <a:t>，</a:t>
            </a:r>
            <a:r>
              <a:rPr lang="en" altLang="zh-CN" sz="2000" dirty="0"/>
              <a:t>2004</a:t>
            </a:r>
            <a:r>
              <a:rPr lang="zh-CN" altLang="en-US" sz="2000" dirty="0"/>
              <a:t>年的</a:t>
            </a:r>
            <a:r>
              <a:rPr lang="en" altLang="zh-CN" sz="2000" dirty="0"/>
              <a:t>802.3ak</a:t>
            </a:r>
            <a:r>
              <a:rPr lang="zh-CN" altLang="en" sz="2000" dirty="0"/>
              <a:t>，</a:t>
            </a:r>
            <a:r>
              <a:rPr lang="en" altLang="zh-CN" sz="2000" dirty="0"/>
              <a:t>2006</a:t>
            </a:r>
            <a:r>
              <a:rPr lang="zh-CN" altLang="en-US" sz="2000" dirty="0"/>
              <a:t>年的</a:t>
            </a:r>
            <a:r>
              <a:rPr lang="en" altLang="zh-CN" sz="2000" dirty="0"/>
              <a:t>802.3an</a:t>
            </a:r>
            <a:r>
              <a:rPr lang="zh-CN" altLang="en" sz="2000" dirty="0"/>
              <a:t>、</a:t>
            </a:r>
            <a:r>
              <a:rPr lang="en" altLang="zh-CN" sz="2000" dirty="0"/>
              <a:t>802.3aq</a:t>
            </a:r>
            <a:r>
              <a:rPr lang="zh-CN" altLang="en-US" sz="2000" dirty="0"/>
              <a:t>和</a:t>
            </a:r>
            <a:r>
              <a:rPr lang="en-US" altLang="zh-CN" sz="2000" dirty="0"/>
              <a:t>2007</a:t>
            </a:r>
            <a:r>
              <a:rPr lang="zh-CN" altLang="en-US" sz="2000" dirty="0"/>
              <a:t>年的</a:t>
            </a:r>
            <a:r>
              <a:rPr lang="en" altLang="zh-CN" sz="2000" dirty="0"/>
              <a:t>802.3ap</a:t>
            </a:r>
            <a:r>
              <a:rPr lang="zh-CN" altLang="en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在规范方面，总共有</a:t>
            </a:r>
            <a:r>
              <a:rPr lang="en-US" altLang="zh-CN" sz="2000" dirty="0"/>
              <a:t>10</a:t>
            </a:r>
            <a:r>
              <a:rPr lang="zh-CN" altLang="en-US" sz="2000" dirty="0"/>
              <a:t>多个，总共可以分为三类：一是基于光纤的</a:t>
            </a:r>
            <a:r>
              <a:rPr lang="zh-CN" altLang="en-US" sz="2000" u="sng" dirty="0"/>
              <a:t>局域网</a:t>
            </a:r>
            <a:r>
              <a:rPr lang="zh-CN" altLang="en-US" sz="2000" dirty="0"/>
              <a:t>万兆以太网规范，二是基于双绞线（或铜线）的</a:t>
            </a:r>
            <a:r>
              <a:rPr lang="zh-CN" altLang="en-US" sz="2000" u="sng" dirty="0"/>
              <a:t>局域网</a:t>
            </a:r>
            <a:r>
              <a:rPr lang="zh-CN" altLang="en-US" sz="2000" dirty="0"/>
              <a:t>万兆以太网规范，三是基于光纤的</a:t>
            </a:r>
            <a:r>
              <a:rPr lang="zh-CN" altLang="en-US" sz="2000" u="sng" dirty="0"/>
              <a:t>广域网</a:t>
            </a:r>
            <a:r>
              <a:rPr lang="zh-CN" altLang="en-US" sz="2000" dirty="0"/>
              <a:t>万兆以太网规范。</a:t>
            </a:r>
            <a:endParaRPr lang="en-US" altLang="zh-CN" sz="2000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F05D0-63DF-4B98-860C-11E08167B7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C2E4B1-9687-714F-A522-E721F63B1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18253"/>
              </p:ext>
            </p:extLst>
          </p:nvPr>
        </p:nvGraphicFramePr>
        <p:xfrm>
          <a:off x="552400" y="4796520"/>
          <a:ext cx="7620000" cy="1872840"/>
        </p:xfrm>
        <a:graphic>
          <a:graphicData uri="http://schemas.openxmlformats.org/drawingml/2006/table">
            <a:tbl>
              <a:tblPr/>
              <a:tblGrid>
                <a:gridCol w="1297882">
                  <a:extLst>
                    <a:ext uri="{9D8B030D-6E8A-4147-A177-3AD203B41FA5}">
                      <a16:colId xmlns:a16="http://schemas.microsoft.com/office/drawing/2014/main" val="1734565829"/>
                    </a:ext>
                  </a:extLst>
                </a:gridCol>
                <a:gridCol w="1593349">
                  <a:extLst>
                    <a:ext uri="{9D8B030D-6E8A-4147-A177-3AD203B41FA5}">
                      <a16:colId xmlns:a16="http://schemas.microsoft.com/office/drawing/2014/main" val="3951913620"/>
                    </a:ext>
                  </a:extLst>
                </a:gridCol>
                <a:gridCol w="2441484">
                  <a:extLst>
                    <a:ext uri="{9D8B030D-6E8A-4147-A177-3AD203B41FA5}">
                      <a16:colId xmlns:a16="http://schemas.microsoft.com/office/drawing/2014/main" val="1117601767"/>
                    </a:ext>
                  </a:extLst>
                </a:gridCol>
                <a:gridCol w="2287285">
                  <a:extLst>
                    <a:ext uri="{9D8B030D-6E8A-4147-A177-3AD203B41FA5}">
                      <a16:colId xmlns:a16="http://schemas.microsoft.com/office/drawing/2014/main" val="4166079464"/>
                    </a:ext>
                  </a:extLst>
                </a:gridCol>
              </a:tblGrid>
              <a:tr h="374568">
                <a:tc>
                  <a:txBody>
                    <a:bodyPr/>
                    <a:lstStyle/>
                    <a:p>
                      <a:pPr algn="l"/>
                      <a:endParaRPr lang="en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 DAC</a:t>
                      </a:r>
                      <a:endParaRPr lang="en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10GBASE-T SFP +</a:t>
                      </a:r>
                      <a:endParaRPr lang="en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</a:t>
                      </a:r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光模块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42413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物理媒介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类别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电缆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光缆（</a:t>
                      </a:r>
                      <a:r>
                        <a:rPr lang="e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 / MM）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82699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连接器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RJ45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1832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距离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米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米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公里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95869"/>
                  </a:ext>
                </a:extLst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布线系统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没有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铜布线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光纤布线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1589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0F09AB3-5DA1-EA45-9A5A-9E25FBFB6510}"/>
              </a:ext>
            </a:extLst>
          </p:cNvPr>
          <p:cNvSpPr txBox="1"/>
          <p:nvPr/>
        </p:nvSpPr>
        <p:spPr>
          <a:xfrm>
            <a:off x="2930555" y="4424717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一些常见的</a:t>
            </a:r>
            <a:r>
              <a:rPr kumimoji="1" lang="en-US" altLang="zh-CN" sz="1600" b="1" dirty="0"/>
              <a:t>10G</a:t>
            </a:r>
            <a:r>
              <a:rPr kumimoji="1" lang="zh-CN" altLang="en-US" sz="1600" b="1" dirty="0"/>
              <a:t>网络接入方案</a:t>
            </a:r>
          </a:p>
        </p:txBody>
      </p:sp>
    </p:spTree>
    <p:extLst>
      <p:ext uri="{BB962C8B-B14F-4D97-AF65-F5344CB8AC3E}">
        <p14:creationId xmlns:p14="http://schemas.microsoft.com/office/powerpoint/2010/main" val="3057763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52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683568" y="3843602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链路层交换机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223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/>
              <a:t>集线器 </a:t>
            </a:r>
            <a:r>
              <a:rPr lang="en-US" altLang="zh-CN"/>
              <a:t>Hub: </a:t>
            </a:r>
            <a:r>
              <a:rPr lang="zh-CN" altLang="en-US"/>
              <a:t>物理层设备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571500" y="1428750"/>
            <a:ext cx="6736804" cy="20002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将信号放大并中继，无任何控制</a:t>
            </a:r>
          </a:p>
          <a:p>
            <a:r>
              <a:rPr lang="zh-CN" altLang="en-US" sz="2000" dirty="0"/>
              <a:t>现已基本被交换机淘汰（同样便宜且功能更强大）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拓扑结构</a:t>
            </a:r>
            <a:endParaRPr lang="en-US" altLang="zh-CN" sz="2000" dirty="0"/>
          </a:p>
          <a:p>
            <a:pPr lvl="1" eaLnBrk="1" hangingPunct="1"/>
            <a:r>
              <a:rPr lang="zh-CN" altLang="en-US" sz="1800" dirty="0"/>
              <a:t>物理上</a:t>
            </a:r>
            <a:r>
              <a:rPr lang="en-US" altLang="zh-CN" sz="1800" dirty="0"/>
              <a:t>: </a:t>
            </a:r>
            <a:r>
              <a:rPr lang="zh-CN" altLang="en-US" sz="1800" dirty="0"/>
              <a:t>星型；逻辑上</a:t>
            </a:r>
            <a:r>
              <a:rPr lang="en-US" altLang="zh-CN" sz="1800" dirty="0"/>
              <a:t>: </a:t>
            </a:r>
            <a:r>
              <a:rPr lang="zh-CN" altLang="en-US" sz="1800" dirty="0"/>
              <a:t>总线型</a:t>
            </a:r>
            <a:endParaRPr lang="en-US" altLang="zh-CN" sz="1800" dirty="0"/>
          </a:p>
        </p:txBody>
      </p:sp>
      <p:pic>
        <p:nvPicPr>
          <p:cNvPr id="32774" name="Picture 4" descr="kurose_c05f26"/>
          <p:cNvPicPr preferRelativeResize="0">
            <a:picLocks noGrp="1" noChangeAspect="1" noChangeArrowheads="1"/>
          </p:cNvPicPr>
          <p:nvPr>
            <p:ph sz="half" idx="2"/>
            <p:custDataLst>
              <p:tags r:id="rId3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 b="11417"/>
          <a:stretch/>
        </p:blipFill>
        <p:spPr>
          <a:xfrm>
            <a:off x="4572000" y="2420888"/>
            <a:ext cx="4309493" cy="2839244"/>
          </a:xfrm>
          <a:noFill/>
        </p:spPr>
      </p:pic>
      <p:sp>
        <p:nvSpPr>
          <p:cNvPr id="32770" name="Slide Number Placeholder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FFF9D-B073-4360-B9E5-91D5CF7CBAD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20836" y="3180929"/>
            <a:ext cx="4176713" cy="2627312"/>
            <a:chOff x="323850" y="3659208"/>
            <a:chExt cx="4176713" cy="2627312"/>
          </a:xfrm>
        </p:grpSpPr>
        <p:pic>
          <p:nvPicPr>
            <p:cNvPr id="32776" name="Picture 5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659208"/>
              <a:ext cx="4176713" cy="262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1000125" y="6000770"/>
              <a:ext cx="714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631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双绞线和</a:t>
            </a:r>
            <a:r>
              <a:rPr lang="en-US" altLang="zh-CN" sz="3600" dirty="0"/>
              <a:t>RJ45</a:t>
            </a:r>
            <a:r>
              <a:rPr lang="zh-CN" altLang="en-US" sz="3600" dirty="0"/>
              <a:t>接口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4212" y="1485330"/>
            <a:ext cx="6984132" cy="129559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8 wires in a UTP5, 4 wires in use for 10BaseT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1 Rx+    2 Rx-    3 </a:t>
            </a:r>
            <a:r>
              <a:rPr lang="en-US" altLang="zh-CN" sz="2000" dirty="0" err="1"/>
              <a:t>Tx</a:t>
            </a:r>
            <a:r>
              <a:rPr lang="en-US" altLang="zh-CN" sz="2000" dirty="0"/>
              <a:t>+    6 </a:t>
            </a:r>
            <a:r>
              <a:rPr lang="en-US" altLang="zh-CN" sz="2000" dirty="0" err="1"/>
              <a:t>Tx</a:t>
            </a:r>
            <a:r>
              <a:rPr lang="en-US" altLang="zh-CN" sz="2000" dirty="0"/>
              <a:t>-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4,5,7,8  NA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100M</a:t>
            </a:r>
            <a:r>
              <a:rPr lang="zh-CN" altLang="en-US" sz="2400" dirty="0"/>
              <a:t>及以上以太网中使用全部</a:t>
            </a:r>
            <a:r>
              <a:rPr lang="en-US" altLang="zh-CN" sz="2400" dirty="0"/>
              <a:t>4</a:t>
            </a:r>
            <a:r>
              <a:rPr lang="zh-CN" altLang="en-US" sz="2400" dirty="0"/>
              <a:t>对线传输信号</a:t>
            </a:r>
            <a:endParaRPr lang="en-US" altLang="zh-CN" sz="2400" dirty="0"/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0A0B8-2EEE-4D8E-9A38-10251D378C0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7088" y="2729061"/>
            <a:ext cx="34464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常规网线（直通网线）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计算机连接到墙上网络插口或者直接连接到交换机端口上的网线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------- 8-&gt;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 </a:t>
            </a:r>
          </a:p>
        </p:txBody>
      </p:sp>
      <p:sp>
        <p:nvSpPr>
          <p:cNvPr id="3379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32363" y="2729061"/>
            <a:ext cx="3446462" cy="3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对接网线（交叉网线）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两台有以太网卡的计算机对接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或者两台交换机之间互联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蓝白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绿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-------- 7-&gt;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--------- 8-&gt;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4583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263" y="428625"/>
            <a:ext cx="8091487" cy="933450"/>
          </a:xfrm>
        </p:spPr>
        <p:txBody>
          <a:bodyPr/>
          <a:lstStyle/>
          <a:p>
            <a:r>
              <a:rPr lang="zh-CN" altLang="en-US" dirty="0"/>
              <a:t>曼彻斯特编码 </a:t>
            </a:r>
            <a:r>
              <a:rPr lang="en-US" altLang="zh-CN" sz="3600" dirty="0"/>
              <a:t>Manchester encoding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85788" y="3714750"/>
            <a:ext cx="7946652" cy="26177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：高电平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低电平；</a:t>
            </a:r>
            <a:r>
              <a:rPr lang="en-US" altLang="zh-CN" sz="2400" dirty="0">
                <a:sym typeface="Wingdings" pitchFamily="2" charset="2"/>
              </a:rPr>
              <a:t>0</a:t>
            </a:r>
            <a:r>
              <a:rPr lang="zh-CN" altLang="en-US" sz="2400" dirty="0">
                <a:sym typeface="Wingdings" pitchFamily="2" charset="2"/>
              </a:rPr>
              <a:t>：低电平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高电平</a:t>
            </a:r>
            <a:endParaRPr lang="en-US" altLang="zh-CN" sz="2400" dirty="0"/>
          </a:p>
          <a:p>
            <a:r>
              <a:rPr lang="zh-CN" altLang="en-US" sz="2400" dirty="0"/>
              <a:t>以太网使用基带传输，无需载波调制</a:t>
            </a:r>
            <a:r>
              <a:rPr lang="en-US" altLang="zh-CN" sz="2400" dirty="0"/>
              <a:t>(ADSL)</a:t>
            </a:r>
          </a:p>
          <a:p>
            <a:pPr lvl="1"/>
            <a:r>
              <a:rPr lang="zh-CN" altLang="en-US" sz="2000" dirty="0"/>
              <a:t>适配器直接给广播信道发送基带数字信号，低频谱</a:t>
            </a:r>
            <a:r>
              <a:rPr lang="en-US" altLang="zh-CN" sz="2000" dirty="0"/>
              <a:t>/</a:t>
            </a:r>
            <a:r>
              <a:rPr lang="zh-CN" altLang="en-US" sz="2000" dirty="0"/>
              <a:t>短距离</a:t>
            </a:r>
            <a:r>
              <a:rPr lang="en-US" altLang="zh-CN" sz="2000" dirty="0"/>
              <a:t>/</a:t>
            </a:r>
            <a:r>
              <a:rPr lang="zh-CN" altLang="en-US" sz="2000" dirty="0"/>
              <a:t>大带宽</a:t>
            </a:r>
            <a:endParaRPr lang="en-US" altLang="zh-CN" sz="20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10BaseT </a:t>
            </a:r>
            <a:r>
              <a:rPr lang="zh-CN" altLang="en-US" sz="2400" dirty="0"/>
              <a:t>中使用</a:t>
            </a:r>
            <a:r>
              <a:rPr lang="en-US" altLang="zh-CN" sz="2400" dirty="0"/>
              <a:t>(</a:t>
            </a:r>
            <a:r>
              <a:rPr lang="zh-CN" altLang="en-US" sz="2400" dirty="0"/>
              <a:t>更高速率网络中编码方式不同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每一位有一个跳变</a:t>
            </a:r>
            <a:r>
              <a:rPr lang="en-US" altLang="zh-CN" sz="2400" dirty="0"/>
              <a:t>(</a:t>
            </a:r>
            <a:r>
              <a:rPr lang="zh-CN" altLang="en-US" sz="2400" dirty="0"/>
              <a:t>便于提取同步信号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允许发送节点和接收节点的时钟彼此同步</a:t>
            </a:r>
            <a:endParaRPr lang="en-US" altLang="zh-CN" sz="2400" dirty="0"/>
          </a:p>
          <a:p>
            <a:pPr lvl="1"/>
            <a:r>
              <a:rPr lang="zh-CN" altLang="en-US" sz="2000" dirty="0"/>
              <a:t>不需要一个集中的、关于所有节点的全局时钟 </a:t>
            </a:r>
            <a:r>
              <a:rPr lang="en-US" altLang="zh-CN" sz="2000" dirty="0"/>
              <a:t>!</a:t>
            </a:r>
          </a:p>
        </p:txBody>
      </p:sp>
      <p:sp>
        <p:nvSpPr>
          <p:cNvPr id="3482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071C92-8A6E-4C6A-A916-38CBA554424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4820" name="Picture 4" descr="mancheste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408113"/>
            <a:ext cx="583565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0" y="5214938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物理层协议！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BED8307-F987-4043-B14A-862BEA22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/>
              <a:t>用主干集线器 </a:t>
            </a:r>
            <a:r>
              <a:rPr lang="en-US" altLang="zh-CN" sz="3200"/>
              <a:t>Backbone Hub </a:t>
            </a:r>
            <a:r>
              <a:rPr lang="zh-CN" altLang="en-US" sz="3200"/>
              <a:t>组网</a:t>
            </a:r>
            <a:endParaRPr lang="en-US" altLang="zh-CN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556321"/>
            <a:ext cx="8229600" cy="1944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通过主干 </a:t>
            </a:r>
            <a:r>
              <a:rPr lang="en-US" altLang="zh-CN" sz="2400" dirty="0"/>
              <a:t>hub </a:t>
            </a:r>
            <a:r>
              <a:rPr lang="zh-CN" altLang="en-US" sz="2400" dirty="0"/>
              <a:t>把几个 </a:t>
            </a:r>
            <a:r>
              <a:rPr lang="en-US" altLang="zh-CN" sz="2400" dirty="0"/>
              <a:t>LAN </a:t>
            </a:r>
            <a:r>
              <a:rPr lang="zh-CN" altLang="en-US" sz="2400" dirty="0"/>
              <a:t>网段互联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优点：增加了连通性，扩展了节点之间的最大传输距离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缺点：原先各自网段的</a:t>
            </a:r>
            <a:r>
              <a:rPr lang="zh-CN" altLang="en-US" sz="2400" dirty="0">
                <a:solidFill>
                  <a:srgbClr val="C00000"/>
                </a:solidFill>
              </a:rPr>
              <a:t>碰撞域</a:t>
            </a:r>
            <a:r>
              <a:rPr lang="zh-CN" altLang="en-US" sz="2400" dirty="0"/>
              <a:t>合并成一个更大的碰撞域</a:t>
            </a:r>
            <a:endParaRPr lang="en-US" altLang="zh-CN" sz="2000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C626E-4570-4DD2-B566-62054909650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5846" name="Picture 5" descr="kurose_c05f27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429000"/>
            <a:ext cx="5616575" cy="28543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B4A17E0-3130-2142-BB8C-56299649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017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交换机 </a:t>
            </a:r>
            <a:r>
              <a:rPr lang="en-US" altLang="zh-CN"/>
              <a:t>Switch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363272" cy="5040560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链路层设备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通常</a:t>
            </a:r>
            <a:r>
              <a:rPr lang="zh-CN" altLang="en-US" sz="2400" dirty="0">
                <a:solidFill>
                  <a:srgbClr val="C00000"/>
                </a:solidFill>
              </a:rPr>
              <a:t>存储转发</a:t>
            </a:r>
            <a:r>
              <a:rPr lang="zh-CN" altLang="en-US" sz="2400" dirty="0"/>
              <a:t> </a:t>
            </a:r>
            <a:r>
              <a:rPr lang="en-US" altLang="zh-CN" sz="2400" dirty="0"/>
              <a:t>store-and-forward </a:t>
            </a:r>
            <a:r>
              <a:rPr lang="zh-CN" altLang="en-US" sz="2400" dirty="0"/>
              <a:t>帧 </a:t>
            </a:r>
            <a:r>
              <a:rPr lang="en-US" altLang="zh-CN" sz="2400" dirty="0"/>
              <a:t>(</a:t>
            </a:r>
            <a:r>
              <a:rPr lang="zh-CN" altLang="en-US" sz="2400" dirty="0"/>
              <a:t>与路由器对比</a:t>
            </a:r>
            <a:r>
              <a:rPr lang="en-US" altLang="zh-CN" sz="2400" dirty="0"/>
              <a:t>..)</a:t>
            </a:r>
          </a:p>
          <a:p>
            <a:pPr lvl="1"/>
            <a:r>
              <a:rPr lang="zh-CN" altLang="en-US" sz="2400" dirty="0"/>
              <a:t>检查帧的头部并根据</a:t>
            </a:r>
            <a:r>
              <a:rPr lang="en-US" altLang="zh-CN" sz="2400" dirty="0"/>
              <a:t>MAC</a:t>
            </a:r>
            <a:r>
              <a:rPr lang="zh-CN" altLang="en-US" sz="2400" dirty="0"/>
              <a:t>目的地址</a:t>
            </a:r>
            <a:r>
              <a:rPr lang="zh-CN" altLang="en-US" sz="2400" dirty="0">
                <a:solidFill>
                  <a:srgbClr val="C00000"/>
                </a:solidFill>
              </a:rPr>
              <a:t>选择性</a:t>
            </a:r>
            <a:r>
              <a:rPr lang="zh-CN" altLang="en-US" sz="2400" dirty="0"/>
              <a:t>地转发帧 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交换机表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同一网段内的帧采用 </a:t>
            </a:r>
            <a:r>
              <a:rPr lang="en-US" altLang="zh-CN" sz="2400" dirty="0"/>
              <a:t>CSMA/CD </a:t>
            </a:r>
            <a:r>
              <a:rPr lang="zh-CN" altLang="en-US" sz="2400" dirty="0"/>
              <a:t>来共享访问信道</a:t>
            </a:r>
            <a:endParaRPr lang="en-US" altLang="zh-CN" sz="1800" dirty="0"/>
          </a:p>
          <a:p>
            <a:r>
              <a:rPr lang="zh-CN" altLang="en-US" sz="2400" dirty="0"/>
              <a:t>透明 </a:t>
            </a:r>
            <a:r>
              <a:rPr lang="en-US" altLang="zh-CN" sz="2400" dirty="0"/>
              <a:t>transparent</a:t>
            </a:r>
          </a:p>
          <a:p>
            <a:pPr lvl="1"/>
            <a:r>
              <a:rPr lang="zh-CN" altLang="en-US" sz="2400" dirty="0"/>
              <a:t>主机没有意识到交换机的存在</a:t>
            </a:r>
            <a:endParaRPr lang="en-US" altLang="zh-CN" sz="18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即插即用</a:t>
            </a:r>
            <a:r>
              <a:rPr lang="zh-CN" altLang="en-US" sz="2400" dirty="0"/>
              <a:t> </a:t>
            </a:r>
            <a:r>
              <a:rPr lang="en-US" altLang="zh-CN" sz="2400" dirty="0"/>
              <a:t>plug-and-play, </a:t>
            </a:r>
            <a:r>
              <a:rPr lang="zh-CN" altLang="en-US" sz="2400" dirty="0"/>
              <a:t>自学习 </a:t>
            </a:r>
            <a:r>
              <a:rPr lang="en-US" altLang="zh-CN" sz="2400" dirty="0"/>
              <a:t>self-learning</a:t>
            </a:r>
          </a:p>
          <a:p>
            <a:pPr lvl="1"/>
            <a:r>
              <a:rPr lang="zh-CN" altLang="en-US" sz="2400" dirty="0"/>
              <a:t>交换机不需要预先配置，自学习交换机表</a:t>
            </a:r>
            <a:endParaRPr lang="en-US" altLang="zh-CN" sz="2400" dirty="0"/>
          </a:p>
          <a:p>
            <a:r>
              <a:rPr lang="zh-CN" altLang="en-US" sz="2400" dirty="0"/>
              <a:t>具有多个输入输出端口的高性能</a:t>
            </a:r>
            <a:r>
              <a:rPr lang="en-US" altLang="zh-CN" sz="2400" dirty="0"/>
              <a:t>Hub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C00000"/>
                </a:solidFill>
              </a:rPr>
              <a:t>隔离碰撞域，避免了广播风暴</a:t>
            </a:r>
          </a:p>
          <a:p>
            <a:pPr lvl="1" eaLnBrk="1" hangingPunct="1"/>
            <a:r>
              <a:rPr lang="en-US" altLang="zh-CN" sz="2000" dirty="0"/>
              <a:t>N Shared Hub user on R link: </a:t>
            </a:r>
            <a:r>
              <a:rPr lang="en-US" altLang="zh-CN" sz="2000" i="1" dirty="0">
                <a:solidFill>
                  <a:srgbClr val="D60093"/>
                </a:solidFill>
              </a:rPr>
              <a:t>R/N</a:t>
            </a:r>
            <a:r>
              <a:rPr lang="en-US" altLang="zh-CN" sz="2000" dirty="0"/>
              <a:t> </a:t>
            </a:r>
          </a:p>
          <a:p>
            <a:pPr lvl="1" eaLnBrk="1" hangingPunct="1"/>
            <a:r>
              <a:rPr lang="en-US" altLang="zh-CN" sz="2000" dirty="0"/>
              <a:t>N users on switch: </a:t>
            </a:r>
            <a:r>
              <a:rPr lang="en-US" altLang="zh-CN" sz="2000" i="1" dirty="0">
                <a:solidFill>
                  <a:srgbClr val="D60093"/>
                </a:solidFill>
              </a:rPr>
              <a:t>R</a:t>
            </a:r>
            <a:endParaRPr lang="en-US" altLang="zh-CN" sz="2000" dirty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5922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E5E2-7B4C-EC4B-A49B-284EDDD0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交换机</a:t>
            </a:r>
            <a:r>
              <a:rPr lang="en-US" altLang="zh-CN" dirty="0">
                <a:latin typeface="Gill Sans MT" charset="0"/>
              </a:rPr>
              <a:t>: </a:t>
            </a:r>
            <a:r>
              <a:rPr lang="zh-CN" altLang="en-US" dirty="0">
                <a:latin typeface="Gill Sans MT" charset="0"/>
              </a:rPr>
              <a:t>独享访问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0C2D1-8E3C-4D41-A4F7-C900D52F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71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charset="0"/>
              </a:rPr>
              <a:t>主机通过独享线路直连到交换机上</a:t>
            </a:r>
            <a:endParaRPr lang="en-US" altLang="zh-CN" sz="2000" dirty="0">
              <a:latin typeface="Gill Sans MT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charset="0"/>
              </a:rPr>
              <a:t>交换机缓存数据包</a:t>
            </a:r>
            <a:endParaRPr lang="en-US" altLang="zh-CN" sz="2000" dirty="0">
              <a:latin typeface="Gill Sans MT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Gill Sans MT" charset="0"/>
              </a:rPr>
              <a:t>多段口交换机，每条链路都独立应用以太网协议，全双工，每条链路具有独立的碰撞域（隔离碰撞域，消除广播风暴）</a:t>
            </a:r>
            <a:endParaRPr lang="en-US" altLang="zh-CN" sz="2000" dirty="0">
              <a:latin typeface="Gill Sans MT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C0000"/>
                </a:solidFill>
                <a:latin typeface="Gill Sans MT" charset="0"/>
              </a:rPr>
              <a:t>交换</a:t>
            </a:r>
            <a:r>
              <a:rPr lang="en-US" altLang="zh-CN" sz="2000" i="1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altLang="zh-CN" sz="20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zh-CN" sz="2000" dirty="0">
                <a:latin typeface="Gill Sans MT" charset="0"/>
              </a:rPr>
              <a:t>A</a:t>
            </a:r>
            <a:r>
              <a:rPr lang="zh-CN" altLang="en-US" sz="2000" dirty="0">
                <a:latin typeface="Gill Sans MT" charset="0"/>
              </a:rPr>
              <a:t>到</a:t>
            </a:r>
            <a:r>
              <a:rPr lang="en-US" altLang="zh-CN" sz="2000" dirty="0">
                <a:latin typeface="Gill Sans MT" charset="0"/>
              </a:rPr>
              <a:t>A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zh-CN" altLang="en-US" sz="2000" dirty="0">
                <a:latin typeface="Gill Sans MT" charset="0"/>
              </a:rPr>
              <a:t>和</a:t>
            </a:r>
            <a:r>
              <a:rPr lang="en-US" altLang="zh-CN" sz="2000" dirty="0">
                <a:latin typeface="Gill Sans MT" charset="0"/>
              </a:rPr>
              <a:t>B</a:t>
            </a:r>
            <a:r>
              <a:rPr lang="zh-CN" altLang="en-US" sz="2000" dirty="0">
                <a:latin typeface="Gill Sans MT" charset="0"/>
              </a:rPr>
              <a:t>到</a:t>
            </a:r>
            <a:r>
              <a:rPr lang="en-US" altLang="zh-CN" sz="2000" dirty="0">
                <a:latin typeface="Gill Sans MT" charset="0"/>
              </a:rPr>
              <a:t>B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zh-CN" sz="2000" dirty="0">
                <a:latin typeface="Gill Sans MT" charset="0"/>
              </a:rPr>
              <a:t> </a:t>
            </a:r>
            <a:r>
              <a:rPr lang="zh-CN" altLang="en-US" sz="2000" dirty="0">
                <a:latin typeface="Gill Sans MT" charset="0"/>
              </a:rPr>
              <a:t>可以同时传输数据不发生碰撞。</a:t>
            </a:r>
            <a:endParaRPr kumimoji="1"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A17E0-3130-2142-BB8C-56299649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FC327418-7F87-B441-8482-047C3FC8A3DB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1425575"/>
            <a:ext cx="3660775" cy="3443585"/>
            <a:chOff x="5106576" y="1425893"/>
            <a:chExt cx="3661504" cy="4282976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2A5F3F27-E925-5649-8C02-299A8960F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D009ADE9-557B-C64A-A490-59E246FB6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522F5816-7075-E248-AFFB-7E460187C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" name="Text Box 24">
                <a:extLst>
                  <a:ext uri="{FF2B5EF4-FFF2-40B4-BE49-F238E27FC236}">
                    <a16:creationId xmlns:a16="http://schemas.microsoft.com/office/drawing/2014/main" id="{69294B9E-4075-114F-81F7-7F5764B71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EC0586ED-E550-3047-A21B-3F2AA4E09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2" name="Text Box 26">
                <a:extLst>
                  <a:ext uri="{FF2B5EF4-FFF2-40B4-BE49-F238E27FC236}">
                    <a16:creationId xmlns:a16="http://schemas.microsoft.com/office/drawing/2014/main" id="{F3ED094D-49AF-5E41-9C80-47AD7F93C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Text Box 27">
                <a:extLst>
                  <a:ext uri="{FF2B5EF4-FFF2-40B4-BE49-F238E27FC236}">
                    <a16:creationId xmlns:a16="http://schemas.microsoft.com/office/drawing/2014/main" id="{326A1233-92B1-2B4E-B544-415ABA285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4C8220AF-7147-CC47-B67E-CE492427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D20555FA-B231-C945-B39E-9EACE0C2D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6" name="Line 18">
                <a:extLst>
                  <a:ext uri="{FF2B5EF4-FFF2-40B4-BE49-F238E27FC236}">
                    <a16:creationId xmlns:a16="http://schemas.microsoft.com/office/drawing/2014/main" id="{0F9E8C54-EC87-814D-B4D3-B39E817D4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id="{9DD2C4DA-9B39-4248-86EF-21A1D6441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Line 20">
                <a:extLst>
                  <a:ext uri="{FF2B5EF4-FFF2-40B4-BE49-F238E27FC236}">
                    <a16:creationId xmlns:a16="http://schemas.microsoft.com/office/drawing/2014/main" id="{F28A1AE9-5F3B-1145-9013-2A1407A4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9" name="Group 45">
                <a:extLst>
                  <a:ext uri="{FF2B5EF4-FFF2-40B4-BE49-F238E27FC236}">
                    <a16:creationId xmlns:a16="http://schemas.microsoft.com/office/drawing/2014/main" id="{C581F73C-1621-CA46-BE67-0EC6EAE71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53" name="Rectangle 48">
                  <a:extLst>
                    <a:ext uri="{FF2B5EF4-FFF2-40B4-BE49-F238E27FC236}">
                      <a16:creationId xmlns:a16="http://schemas.microsoft.com/office/drawing/2014/main" id="{03C3DEB4-8C6D-E449-9C83-CD496F149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4" name="Group 49">
                  <a:extLst>
                    <a:ext uri="{FF2B5EF4-FFF2-40B4-BE49-F238E27FC236}">
                      <a16:creationId xmlns:a16="http://schemas.microsoft.com/office/drawing/2014/main" id="{A7003E06-CA39-FA48-9E9B-926DE44BF6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55" name="Picture 50" descr="desktop_computer_stylized_medium">
                    <a:extLst>
                      <a:ext uri="{FF2B5EF4-FFF2-40B4-BE49-F238E27FC236}">
                        <a16:creationId xmlns:a16="http://schemas.microsoft.com/office/drawing/2014/main" id="{8AFE2B64-E54A-0843-8EE3-A3CB71C2C8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6" name="Freeform 51">
                    <a:extLst>
                      <a:ext uri="{FF2B5EF4-FFF2-40B4-BE49-F238E27FC236}">
                        <a16:creationId xmlns:a16="http://schemas.microsoft.com/office/drawing/2014/main" id="{E170E289-5AC0-E349-B4DF-ECF4DC7494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0" name="Group 46">
                <a:extLst>
                  <a:ext uri="{FF2B5EF4-FFF2-40B4-BE49-F238E27FC236}">
                    <a16:creationId xmlns:a16="http://schemas.microsoft.com/office/drawing/2014/main" id="{A88623ED-6E9C-F644-A108-ED433400B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49" name="Group 44">
                  <a:extLst>
                    <a:ext uri="{FF2B5EF4-FFF2-40B4-BE49-F238E27FC236}">
                      <a16:creationId xmlns:a16="http://schemas.microsoft.com/office/drawing/2014/main" id="{5F943EC6-394E-1243-8651-DBA994EF25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51" name="Picture 45" descr="desktop_computer_stylized_medium">
                    <a:extLst>
                      <a:ext uri="{FF2B5EF4-FFF2-40B4-BE49-F238E27FC236}">
                        <a16:creationId xmlns:a16="http://schemas.microsoft.com/office/drawing/2014/main" id="{1869A332-7103-F642-BBE4-62F7537083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2" name="Freeform 46">
                    <a:extLst>
                      <a:ext uri="{FF2B5EF4-FFF2-40B4-BE49-F238E27FC236}">
                        <a16:creationId xmlns:a16="http://schemas.microsoft.com/office/drawing/2014/main" id="{297F7072-E48E-234A-B24E-2E0EE9DD8E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0" name="Rectangle 43">
                  <a:extLst>
                    <a:ext uri="{FF2B5EF4-FFF2-40B4-BE49-F238E27FC236}">
                      <a16:creationId xmlns:a16="http://schemas.microsoft.com/office/drawing/2014/main" id="{62ECA5FF-E02A-254B-8302-EF89845BA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1" name="Rectangle 43">
                <a:extLst>
                  <a:ext uri="{FF2B5EF4-FFF2-40B4-BE49-F238E27FC236}">
                    <a16:creationId xmlns:a16="http://schemas.microsoft.com/office/drawing/2014/main" id="{2703832B-ED48-0244-A968-5695E2E24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22" name="Group 44">
                <a:extLst>
                  <a:ext uri="{FF2B5EF4-FFF2-40B4-BE49-F238E27FC236}">
                    <a16:creationId xmlns:a16="http://schemas.microsoft.com/office/drawing/2014/main" id="{0FD9E01B-8FEB-AD46-9F59-BD6AD42974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47" name="Picture 45" descr="desktop_computer_stylized_medium">
                  <a:extLst>
                    <a:ext uri="{FF2B5EF4-FFF2-40B4-BE49-F238E27FC236}">
                      <a16:creationId xmlns:a16="http://schemas.microsoft.com/office/drawing/2014/main" id="{CDD58704-89EB-7E4D-A6E9-833AA53F94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Freeform 46">
                  <a:extLst>
                    <a:ext uri="{FF2B5EF4-FFF2-40B4-BE49-F238E27FC236}">
                      <a16:creationId xmlns:a16="http://schemas.microsoft.com/office/drawing/2014/main" id="{594EC96C-7904-3B47-9389-1E8540CB61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49">
                <a:extLst>
                  <a:ext uri="{FF2B5EF4-FFF2-40B4-BE49-F238E27FC236}">
                    <a16:creationId xmlns:a16="http://schemas.microsoft.com/office/drawing/2014/main" id="{C870B818-AFBB-AE49-BFFA-8EDB45653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43" name="Rectangle 43">
                  <a:extLst>
                    <a:ext uri="{FF2B5EF4-FFF2-40B4-BE49-F238E27FC236}">
                      <a16:creationId xmlns:a16="http://schemas.microsoft.com/office/drawing/2014/main" id="{4CB4510F-E8A7-D844-BFD4-9F49D830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44" name="Group 44">
                  <a:extLst>
                    <a:ext uri="{FF2B5EF4-FFF2-40B4-BE49-F238E27FC236}">
                      <a16:creationId xmlns:a16="http://schemas.microsoft.com/office/drawing/2014/main" id="{F2B32D72-8762-ED47-A039-4CDFF4D947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45" name="Picture 45" descr="desktop_computer_stylized_medium">
                    <a:extLst>
                      <a:ext uri="{FF2B5EF4-FFF2-40B4-BE49-F238E27FC236}">
                        <a16:creationId xmlns:a16="http://schemas.microsoft.com/office/drawing/2014/main" id="{5DA313D4-3105-1D42-9A2E-CD647202AD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6" name="Freeform 46">
                    <a:extLst>
                      <a:ext uri="{FF2B5EF4-FFF2-40B4-BE49-F238E27FC236}">
                        <a16:creationId xmlns:a16="http://schemas.microsoft.com/office/drawing/2014/main" id="{5566F53F-55C1-4F47-A77C-DFD0FC0D1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0E872619-E4CA-3041-8B02-E23524B46E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25" name="Group 51">
                <a:extLst>
                  <a:ext uri="{FF2B5EF4-FFF2-40B4-BE49-F238E27FC236}">
                    <a16:creationId xmlns:a16="http://schemas.microsoft.com/office/drawing/2014/main" id="{838C3EA5-7533-2B4F-8AD9-17E0395265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39" name="Rectangle 48">
                  <a:extLst>
                    <a:ext uri="{FF2B5EF4-FFF2-40B4-BE49-F238E27FC236}">
                      <a16:creationId xmlns:a16="http://schemas.microsoft.com/office/drawing/2014/main" id="{B6CE3E51-3041-284D-8795-D21DCFA5F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40" name="Group 49">
                  <a:extLst>
                    <a:ext uri="{FF2B5EF4-FFF2-40B4-BE49-F238E27FC236}">
                      <a16:creationId xmlns:a16="http://schemas.microsoft.com/office/drawing/2014/main" id="{8EDE8E85-705A-D246-9109-D78A60F6F2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41" name="Picture 50" descr="desktop_computer_stylized_medium">
                    <a:extLst>
                      <a:ext uri="{FF2B5EF4-FFF2-40B4-BE49-F238E27FC236}">
                        <a16:creationId xmlns:a16="http://schemas.microsoft.com/office/drawing/2014/main" id="{30E4DDB9-B1D9-E440-B498-D11C14E018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" name="Freeform 51">
                    <a:extLst>
                      <a:ext uri="{FF2B5EF4-FFF2-40B4-BE49-F238E27FC236}">
                        <a16:creationId xmlns:a16="http://schemas.microsoft.com/office/drawing/2014/main" id="{02D4EBB4-87AE-0143-8B1B-AE1C0361B4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6" name="Group 52">
                <a:extLst>
                  <a:ext uri="{FF2B5EF4-FFF2-40B4-BE49-F238E27FC236}">
                    <a16:creationId xmlns:a16="http://schemas.microsoft.com/office/drawing/2014/main" id="{C30CCE60-AE6A-A547-B4BA-C17D3D079B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35" name="Group 44">
                  <a:extLst>
                    <a:ext uri="{FF2B5EF4-FFF2-40B4-BE49-F238E27FC236}">
                      <a16:creationId xmlns:a16="http://schemas.microsoft.com/office/drawing/2014/main" id="{838AAD73-3D37-C240-B8ED-B2EBE04C0B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3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7479685B-BF7C-444A-BFBB-0AD9008390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" name="Freeform 46">
                    <a:extLst>
                      <a:ext uri="{FF2B5EF4-FFF2-40B4-BE49-F238E27FC236}">
                        <a16:creationId xmlns:a16="http://schemas.microsoft.com/office/drawing/2014/main" id="{45E6C3F7-879B-0F46-A7C7-D4C0C26BA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08BF09AE-8D8C-704E-A927-6CB8DCFB4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A739A68A-C260-A947-B314-7CE11DF9F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FB75255A-99B9-584E-B3C1-F4F0CB4FC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Text Box 35">
                <a:extLst>
                  <a:ext uri="{FF2B5EF4-FFF2-40B4-BE49-F238E27FC236}">
                    <a16:creationId xmlns:a16="http://schemas.microsoft.com/office/drawing/2014/main" id="{E75441ED-C43C-0A46-AFFE-CACFDB4CD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0" name="Text Box 36">
                <a:extLst>
                  <a:ext uri="{FF2B5EF4-FFF2-40B4-BE49-F238E27FC236}">
                    <a16:creationId xmlns:a16="http://schemas.microsoft.com/office/drawing/2014/main" id="{33E0710C-FDB5-724A-8A08-380846D72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" name="Text Box 37">
                <a:extLst>
                  <a:ext uri="{FF2B5EF4-FFF2-40B4-BE49-F238E27FC236}">
                    <a16:creationId xmlns:a16="http://schemas.microsoft.com/office/drawing/2014/main" id="{D545FB55-17A6-B845-8727-0AE838016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2" name="Text Box 38">
                <a:extLst>
                  <a:ext uri="{FF2B5EF4-FFF2-40B4-BE49-F238E27FC236}">
                    <a16:creationId xmlns:a16="http://schemas.microsoft.com/office/drawing/2014/main" id="{70DACBDD-CF15-6540-B22A-9FA03127C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3" name="Text Box 39">
                <a:extLst>
                  <a:ext uri="{FF2B5EF4-FFF2-40B4-BE49-F238E27FC236}">
                    <a16:creationId xmlns:a16="http://schemas.microsoft.com/office/drawing/2014/main" id="{5DC92247-C5AE-E649-BF49-07AAD4BCB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4" name="Text Box 40">
                <a:extLst>
                  <a:ext uri="{FF2B5EF4-FFF2-40B4-BE49-F238E27FC236}">
                    <a16:creationId xmlns:a16="http://schemas.microsoft.com/office/drawing/2014/main" id="{785EB387-6ACA-F54B-994D-A34C19DC0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DBFF53C6-57BD-E84E-ADE5-759F62B7181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46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Gill Sans MT" charset="0"/>
                <a:cs typeface="+mj-cs"/>
              </a:rPr>
              <a:t>转发表 </a:t>
            </a:r>
            <a:r>
              <a:rPr lang="en-US" altLang="zh-CN" sz="3600" dirty="0">
                <a:latin typeface="Gill Sans MT" charset="0"/>
              </a:rPr>
              <a:t>Switch forwarding table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charset="0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问</a:t>
            </a:r>
            <a:r>
              <a:rPr lang="zh-CN" altLang="en-US" sz="2800" dirty="0">
                <a:solidFill>
                  <a:srgbClr val="CC0000"/>
                </a:solidFill>
                <a:latin typeface="Gill Sans MT" charset="0"/>
              </a:rPr>
              <a:t>：</a:t>
            </a:r>
            <a:r>
              <a:rPr lang="zh-CN" altLang="en-US" sz="2800" dirty="0">
                <a:latin typeface="Gill Sans MT" charset="0"/>
                <a:cs typeface="+mn-cs"/>
              </a:rPr>
              <a:t>交换机如何知道到达</a:t>
            </a:r>
            <a:r>
              <a:rPr lang="en-US" altLang="zh-CN" sz="2800" dirty="0">
                <a:latin typeface="Gill Sans MT" charset="0"/>
                <a:cs typeface="+mn-cs"/>
              </a:rPr>
              <a:t>A’</a:t>
            </a:r>
            <a:r>
              <a:rPr lang="zh-CN" altLang="en-US" sz="2800" dirty="0">
                <a:latin typeface="Gill Sans MT" charset="0"/>
                <a:cs typeface="+mn-cs"/>
              </a:rPr>
              <a:t>主机的数据包应该从</a:t>
            </a:r>
            <a:r>
              <a:rPr lang="en-US" altLang="zh-CN" sz="2800" dirty="0">
                <a:latin typeface="Gill Sans MT" charset="0"/>
                <a:cs typeface="+mn-cs"/>
              </a:rPr>
              <a:t>4</a:t>
            </a:r>
            <a:r>
              <a:rPr lang="zh-CN" altLang="en-US" sz="2800" dirty="0">
                <a:latin typeface="Gill Sans MT" charset="0"/>
                <a:cs typeface="+mn-cs"/>
              </a:rPr>
              <a:t>号口发出，</a:t>
            </a:r>
            <a:r>
              <a:rPr lang="en-US" altLang="zh-CN" sz="2800" dirty="0">
                <a:latin typeface="Gill Sans MT" charset="0"/>
                <a:cs typeface="+mn-cs"/>
              </a:rPr>
              <a:t>B’</a:t>
            </a:r>
            <a:r>
              <a:rPr lang="zh-CN" altLang="en-US" sz="2800" dirty="0">
                <a:latin typeface="Gill Sans MT" charset="0"/>
                <a:cs typeface="+mn-cs"/>
              </a:rPr>
              <a:t>的数据应该从</a:t>
            </a:r>
            <a:r>
              <a:rPr lang="en-US" altLang="zh-CN" sz="2800" dirty="0">
                <a:latin typeface="Gill Sans MT" charset="0"/>
                <a:cs typeface="+mn-cs"/>
              </a:rPr>
              <a:t>5</a:t>
            </a:r>
            <a:r>
              <a:rPr lang="zh-CN" altLang="en-US" sz="2800" dirty="0">
                <a:latin typeface="Gill Sans MT" charset="0"/>
                <a:cs typeface="+mn-cs"/>
              </a:rPr>
              <a:t>号口发出呢</a:t>
            </a:r>
            <a:r>
              <a:rPr lang="en-US" sz="2800" dirty="0">
                <a:latin typeface="Gill Sans MT" charset="0"/>
                <a:cs typeface="+mn-cs"/>
              </a:rPr>
              <a:t>?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98476" y="3573016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sz="2400" dirty="0" err="1">
                <a:solidFill>
                  <a:srgbClr val="CC0000"/>
                </a:solidFill>
                <a:latin typeface="Gill Sans MT" charset="0"/>
              </a:rPr>
              <a:t>答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: 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依靠</a:t>
            </a:r>
            <a:r>
              <a:rPr lang="en-US" sz="24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转发表</a:t>
            </a:r>
            <a:r>
              <a:rPr lang="zh-CN" altLang="en-US" sz="24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其中记录了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主机的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MAC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地址，对应的交换机端口和时间戳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看起来就像</a:t>
            </a:r>
            <a:r>
              <a:rPr lang="en-US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路由表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……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24643" y="5727750"/>
            <a:ext cx="819751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 err="1">
                <a:solidFill>
                  <a:srgbClr val="CC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问</a:t>
            </a:r>
            <a:r>
              <a:rPr lang="en-US" dirty="0">
                <a:solidFill>
                  <a:srgbClr val="CC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那转发表的记录是如何产生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、维护的呢？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和路由协议一样吗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63" name="Group 1">
            <a:extLst>
              <a:ext uri="{FF2B5EF4-FFF2-40B4-BE49-F238E27FC236}">
                <a16:creationId xmlns:a16="http://schemas.microsoft.com/office/drawing/2014/main" id="{C525CDDD-427A-6143-968E-3311B7272591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1425575"/>
            <a:ext cx="3660775" cy="3443585"/>
            <a:chOff x="5106576" y="1425893"/>
            <a:chExt cx="3661504" cy="4282976"/>
          </a:xfrm>
        </p:grpSpPr>
        <p:sp>
          <p:nvSpPr>
            <p:cNvPr id="64" name="Text Box 34">
              <a:extLst>
                <a:ext uri="{FF2B5EF4-FFF2-40B4-BE49-F238E27FC236}">
                  <a16:creationId xmlns:a16="http://schemas.microsoft.com/office/drawing/2014/main" id="{06394C7B-009C-C543-B195-DFBE0384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66" name="Group 34">
              <a:extLst>
                <a:ext uri="{FF2B5EF4-FFF2-40B4-BE49-F238E27FC236}">
                  <a16:creationId xmlns:a16="http://schemas.microsoft.com/office/drawing/2014/main" id="{DFFBD943-ACDD-4943-87F1-1C36975BC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7" name="Text Box 23">
                <a:extLst>
                  <a:ext uri="{FF2B5EF4-FFF2-40B4-BE49-F238E27FC236}">
                    <a16:creationId xmlns:a16="http://schemas.microsoft.com/office/drawing/2014/main" id="{4198E709-1E5C-664D-970D-C6BE42705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9" name="Text Box 24">
                <a:extLst>
                  <a:ext uri="{FF2B5EF4-FFF2-40B4-BE49-F238E27FC236}">
                    <a16:creationId xmlns:a16="http://schemas.microsoft.com/office/drawing/2014/main" id="{4158C279-B44B-4045-8AC4-15E810018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:a16="http://schemas.microsoft.com/office/drawing/2014/main" id="{4AB94850-2E01-C449-8FE9-70AAAAE4E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1" name="Text Box 26">
                <a:extLst>
                  <a:ext uri="{FF2B5EF4-FFF2-40B4-BE49-F238E27FC236}">
                    <a16:creationId xmlns:a16="http://schemas.microsoft.com/office/drawing/2014/main" id="{D0D597B5-6B00-8B4D-BDDB-D82E06423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 Box 27">
                <a:extLst>
                  <a:ext uri="{FF2B5EF4-FFF2-40B4-BE49-F238E27FC236}">
                    <a16:creationId xmlns:a16="http://schemas.microsoft.com/office/drawing/2014/main" id="{97240AF8-E28B-CC47-9DA2-8D0575031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74" name="Text Box 28">
                <a:extLst>
                  <a:ext uri="{FF2B5EF4-FFF2-40B4-BE49-F238E27FC236}">
                    <a16:creationId xmlns:a16="http://schemas.microsoft.com/office/drawing/2014/main" id="{45FC95FE-AA3F-3445-B584-AE9A3AA66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5" name="Line 17">
                <a:extLst>
                  <a:ext uri="{FF2B5EF4-FFF2-40B4-BE49-F238E27FC236}">
                    <a16:creationId xmlns:a16="http://schemas.microsoft.com/office/drawing/2014/main" id="{73402AE8-E2D1-9F42-A86C-9C44F438B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BE302C5E-B96B-694B-BD52-C50B8C2DC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7" name="Line 19">
                <a:extLst>
                  <a:ext uri="{FF2B5EF4-FFF2-40B4-BE49-F238E27FC236}">
                    <a16:creationId xmlns:a16="http://schemas.microsoft.com/office/drawing/2014/main" id="{8EA23620-35A6-9145-A0A6-C015B74B9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34C0B8B7-007B-C647-A084-A3A6A6F7F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80" name="Group 45">
                <a:extLst>
                  <a:ext uri="{FF2B5EF4-FFF2-40B4-BE49-F238E27FC236}">
                    <a16:creationId xmlns:a16="http://schemas.microsoft.com/office/drawing/2014/main" id="{A845E1ED-3C0D-9548-AAF9-16894D03EF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115" name="Rectangle 48">
                  <a:extLst>
                    <a:ext uri="{FF2B5EF4-FFF2-40B4-BE49-F238E27FC236}">
                      <a16:creationId xmlns:a16="http://schemas.microsoft.com/office/drawing/2014/main" id="{41F62271-0D9D-C745-A5A5-0ACF672C6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16" name="Group 49">
                  <a:extLst>
                    <a:ext uri="{FF2B5EF4-FFF2-40B4-BE49-F238E27FC236}">
                      <a16:creationId xmlns:a16="http://schemas.microsoft.com/office/drawing/2014/main" id="{D78E8DB2-DB89-194E-9223-B06DA5D814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17" name="Picture 50" descr="desktop_computer_stylized_medium">
                    <a:extLst>
                      <a:ext uri="{FF2B5EF4-FFF2-40B4-BE49-F238E27FC236}">
                        <a16:creationId xmlns:a16="http://schemas.microsoft.com/office/drawing/2014/main" id="{75FA4E85-71D9-7A43-BFB6-C77F7441A7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8" name="Freeform 51">
                    <a:extLst>
                      <a:ext uri="{FF2B5EF4-FFF2-40B4-BE49-F238E27FC236}">
                        <a16:creationId xmlns:a16="http://schemas.microsoft.com/office/drawing/2014/main" id="{684A912B-0537-C64D-98F7-D371B5B29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1" name="Group 46">
                <a:extLst>
                  <a:ext uri="{FF2B5EF4-FFF2-40B4-BE49-F238E27FC236}">
                    <a16:creationId xmlns:a16="http://schemas.microsoft.com/office/drawing/2014/main" id="{F4D9401B-674B-B24B-99D0-3CDA06F90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11" name="Group 44">
                  <a:extLst>
                    <a:ext uri="{FF2B5EF4-FFF2-40B4-BE49-F238E27FC236}">
                      <a16:creationId xmlns:a16="http://schemas.microsoft.com/office/drawing/2014/main" id="{35F1C91A-E750-6F44-B41B-426A3607E2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1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30805629-22CA-BB4A-9C99-BCA66D79182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4" name="Freeform 46">
                    <a:extLst>
                      <a:ext uri="{FF2B5EF4-FFF2-40B4-BE49-F238E27FC236}">
                        <a16:creationId xmlns:a16="http://schemas.microsoft.com/office/drawing/2014/main" id="{7550C990-18C8-B845-B7F1-27302CB7B3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2" name="Rectangle 43">
                  <a:extLst>
                    <a:ext uri="{FF2B5EF4-FFF2-40B4-BE49-F238E27FC236}">
                      <a16:creationId xmlns:a16="http://schemas.microsoft.com/office/drawing/2014/main" id="{F74C7221-3532-7B46-A7DC-E31E78A23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83" name="Rectangle 43">
                <a:extLst>
                  <a:ext uri="{FF2B5EF4-FFF2-40B4-BE49-F238E27FC236}">
                    <a16:creationId xmlns:a16="http://schemas.microsoft.com/office/drawing/2014/main" id="{3970F3B6-375B-0F45-980E-8C6FD2E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84" name="Group 44">
                <a:extLst>
                  <a:ext uri="{FF2B5EF4-FFF2-40B4-BE49-F238E27FC236}">
                    <a16:creationId xmlns:a16="http://schemas.microsoft.com/office/drawing/2014/main" id="{40BDFAA2-CC67-D745-A93B-5C52943E2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09" name="Picture 45" descr="desktop_computer_stylized_medium">
                  <a:extLst>
                    <a:ext uri="{FF2B5EF4-FFF2-40B4-BE49-F238E27FC236}">
                      <a16:creationId xmlns:a16="http://schemas.microsoft.com/office/drawing/2014/main" id="{60281056-C950-9F44-B5FB-23E6B3DDD1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0" name="Freeform 46">
                  <a:extLst>
                    <a:ext uri="{FF2B5EF4-FFF2-40B4-BE49-F238E27FC236}">
                      <a16:creationId xmlns:a16="http://schemas.microsoft.com/office/drawing/2014/main" id="{1186564D-8643-654A-B22E-C8C1DB171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49">
                <a:extLst>
                  <a:ext uri="{FF2B5EF4-FFF2-40B4-BE49-F238E27FC236}">
                    <a16:creationId xmlns:a16="http://schemas.microsoft.com/office/drawing/2014/main" id="{0D51095D-2BB5-8D42-ACB4-48E4BD7A25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105" name="Rectangle 43">
                  <a:extLst>
                    <a:ext uri="{FF2B5EF4-FFF2-40B4-BE49-F238E27FC236}">
                      <a16:creationId xmlns:a16="http://schemas.microsoft.com/office/drawing/2014/main" id="{8456A57A-06B6-424F-8260-7EA40ED18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6" name="Group 44">
                  <a:extLst>
                    <a:ext uri="{FF2B5EF4-FFF2-40B4-BE49-F238E27FC236}">
                      <a16:creationId xmlns:a16="http://schemas.microsoft.com/office/drawing/2014/main" id="{1EC193FE-B087-B340-B8E0-61E8264A5C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0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18A6D2D1-9270-F146-A09E-3718CAEB0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8" name="Freeform 46">
                    <a:extLst>
                      <a:ext uri="{FF2B5EF4-FFF2-40B4-BE49-F238E27FC236}">
                        <a16:creationId xmlns:a16="http://schemas.microsoft.com/office/drawing/2014/main" id="{2B269039-6F73-3D4F-BD03-DC3F767D3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86" name="Picture 3">
                <a:extLst>
                  <a:ext uri="{FF2B5EF4-FFF2-40B4-BE49-F238E27FC236}">
                    <a16:creationId xmlns:a16="http://schemas.microsoft.com/office/drawing/2014/main" id="{C8852F31-4D64-4B47-9CB5-ED615F0D14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87" name="Group 51">
                <a:extLst>
                  <a:ext uri="{FF2B5EF4-FFF2-40B4-BE49-F238E27FC236}">
                    <a16:creationId xmlns:a16="http://schemas.microsoft.com/office/drawing/2014/main" id="{569FD2D4-2600-8849-ADEA-3C4F10B5C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101" name="Rectangle 48">
                  <a:extLst>
                    <a:ext uri="{FF2B5EF4-FFF2-40B4-BE49-F238E27FC236}">
                      <a16:creationId xmlns:a16="http://schemas.microsoft.com/office/drawing/2014/main" id="{59794D96-626D-6444-AF12-091169E16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2" name="Group 49">
                  <a:extLst>
                    <a:ext uri="{FF2B5EF4-FFF2-40B4-BE49-F238E27FC236}">
                      <a16:creationId xmlns:a16="http://schemas.microsoft.com/office/drawing/2014/main" id="{5B42BEF5-62FC-5549-8687-98B0207FA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03" name="Picture 50" descr="desktop_computer_stylized_medium">
                    <a:extLst>
                      <a:ext uri="{FF2B5EF4-FFF2-40B4-BE49-F238E27FC236}">
                        <a16:creationId xmlns:a16="http://schemas.microsoft.com/office/drawing/2014/main" id="{61BD355A-4D06-864C-8B97-99522F0D1E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4" name="Freeform 51">
                    <a:extLst>
                      <a:ext uri="{FF2B5EF4-FFF2-40B4-BE49-F238E27FC236}">
                        <a16:creationId xmlns:a16="http://schemas.microsoft.com/office/drawing/2014/main" id="{3959F4C1-EF7C-0643-9625-8A3A9D83B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oup 52">
                <a:extLst>
                  <a:ext uri="{FF2B5EF4-FFF2-40B4-BE49-F238E27FC236}">
                    <a16:creationId xmlns:a16="http://schemas.microsoft.com/office/drawing/2014/main" id="{7D364E18-191A-CD48-9E83-FDBE2E0E1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97" name="Group 44">
                  <a:extLst>
                    <a:ext uri="{FF2B5EF4-FFF2-40B4-BE49-F238E27FC236}">
                      <a16:creationId xmlns:a16="http://schemas.microsoft.com/office/drawing/2014/main" id="{D0698C98-C880-FB4D-9926-6B5660618E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99" name="Picture 45" descr="desktop_computer_stylized_medium">
                    <a:extLst>
                      <a:ext uri="{FF2B5EF4-FFF2-40B4-BE49-F238E27FC236}">
                        <a16:creationId xmlns:a16="http://schemas.microsoft.com/office/drawing/2014/main" id="{5331C231-7512-8D48-BBC5-C88B06E806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0" name="Freeform 46">
                    <a:extLst>
                      <a:ext uri="{FF2B5EF4-FFF2-40B4-BE49-F238E27FC236}">
                        <a16:creationId xmlns:a16="http://schemas.microsoft.com/office/drawing/2014/main" id="{856A2EA3-7197-274D-9EC9-79CD4C4E9A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8" name="Rectangle 43">
                  <a:extLst>
                    <a:ext uri="{FF2B5EF4-FFF2-40B4-BE49-F238E27FC236}">
                      <a16:creationId xmlns:a16="http://schemas.microsoft.com/office/drawing/2014/main" id="{D68B9E62-0B0E-AE4D-8C85-E82D056F7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321606E2-DF72-0F4E-B3A3-77056FBDD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C0F5555A-C165-4D41-9A09-26E9C57F0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" name="Text Box 35">
                <a:extLst>
                  <a:ext uri="{FF2B5EF4-FFF2-40B4-BE49-F238E27FC236}">
                    <a16:creationId xmlns:a16="http://schemas.microsoft.com/office/drawing/2014/main" id="{86A94CD4-81D3-474D-8023-D60A40247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2" name="Text Box 36">
                <a:extLst>
                  <a:ext uri="{FF2B5EF4-FFF2-40B4-BE49-F238E27FC236}">
                    <a16:creationId xmlns:a16="http://schemas.microsoft.com/office/drawing/2014/main" id="{BA7ABF1F-136D-0943-8CD9-AD807E82D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93" name="Text Box 37">
                <a:extLst>
                  <a:ext uri="{FF2B5EF4-FFF2-40B4-BE49-F238E27FC236}">
                    <a16:creationId xmlns:a16="http://schemas.microsoft.com/office/drawing/2014/main" id="{7159631D-DEF4-D148-ACC7-9C5A824A6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94" name="Text Box 38">
                <a:extLst>
                  <a:ext uri="{FF2B5EF4-FFF2-40B4-BE49-F238E27FC236}">
                    <a16:creationId xmlns:a16="http://schemas.microsoft.com/office/drawing/2014/main" id="{54591D21-94A7-7C40-97DB-D2C68604D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95" name="Text Box 39">
                <a:extLst>
                  <a:ext uri="{FF2B5EF4-FFF2-40B4-BE49-F238E27FC236}">
                    <a16:creationId xmlns:a16="http://schemas.microsoft.com/office/drawing/2014/main" id="{7782CF7D-EB16-2941-A87F-2470690F6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96" name="Text Box 40">
                <a:extLst>
                  <a:ext uri="{FF2B5EF4-FFF2-40B4-BE49-F238E27FC236}">
                    <a16:creationId xmlns:a16="http://schemas.microsoft.com/office/drawing/2014/main" id="{4B20C0A9-3494-0348-81D3-6A0700994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119" name="Slide Number Placeholder 5">
            <a:extLst>
              <a:ext uri="{FF2B5EF4-FFF2-40B4-BE49-F238E27FC236}">
                <a16:creationId xmlns:a16="http://schemas.microsoft.com/office/drawing/2014/main" id="{64D84DB5-A5E6-E34A-8AB7-13699049CD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702C4-69D0-42E4-9856-B562687031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E3A2A0E9-AFC1-BF4C-92B0-18B8D476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38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ALOHA: </a:t>
            </a:r>
            <a:r>
              <a:rPr lang="zh-CN" altLang="en-US" dirty="0"/>
              <a:t>优缺点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7931224" cy="4713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优点</a:t>
            </a:r>
          </a:p>
          <a:p>
            <a:pPr lvl="1" eaLnBrk="1" hangingPunct="1"/>
            <a:r>
              <a:rPr lang="zh-CN" altLang="en-US" sz="2400" dirty="0"/>
              <a:t>允许单个活动的节点以信道的全部带宽 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 bps</a:t>
            </a:r>
            <a:r>
              <a:rPr lang="zh-CN" altLang="en-US" sz="2400" dirty="0"/>
              <a:t>发送帧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分布式、简单</a:t>
            </a:r>
            <a:r>
              <a:rPr lang="en-US" altLang="zh-CN" sz="2400" dirty="0"/>
              <a:t> </a:t>
            </a:r>
          </a:p>
          <a:p>
            <a:pPr eaLnBrk="1" hangingPunct="1"/>
            <a:r>
              <a:rPr lang="zh-CN" altLang="en-US" sz="2800" dirty="0"/>
              <a:t>缺点</a:t>
            </a:r>
          </a:p>
          <a:p>
            <a:pPr lvl="1" eaLnBrk="1" hangingPunct="1"/>
            <a:r>
              <a:rPr lang="zh-CN" altLang="en-US" sz="2400" dirty="0"/>
              <a:t>活动节点多了以后</a:t>
            </a:r>
            <a:r>
              <a:rPr lang="en-US" altLang="zh-CN" sz="2400" dirty="0"/>
              <a:t>, </a:t>
            </a:r>
            <a:r>
              <a:rPr lang="zh-CN" altLang="en-US" sz="2400" dirty="0"/>
              <a:t>碰撞的机会增加</a:t>
            </a:r>
            <a:r>
              <a:rPr lang="en-US" altLang="zh-CN" sz="2400" dirty="0"/>
              <a:t>, </a:t>
            </a:r>
            <a:r>
              <a:rPr lang="zh-CN" altLang="en-US" sz="2400" dirty="0"/>
              <a:t>效率损失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有时隙闲置，带宽资源浪费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节点能在比发送帧更短的时间内检测到碰撞，资源浪费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需要时钟同步</a:t>
            </a:r>
            <a:endParaRPr lang="en-US" altLang="zh-CN" sz="2400" dirty="0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EDD6339-5297-46A7-A35F-14379BD59802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738A1E3-C446-4B44-823D-FBDE6D98E74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dirty="0"/>
              <a:t>自学习</a:t>
            </a:r>
            <a:r>
              <a:rPr lang="en-US" altLang="zh-CN" dirty="0"/>
              <a:t> Self Learning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412875"/>
            <a:ext cx="4619625" cy="3659188"/>
          </a:xfrm>
        </p:spPr>
        <p:txBody>
          <a:bodyPr>
            <a:no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每个交换机有一张交换表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dirty="0"/>
              <a:t>交换表中的表项为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(MAC Address, Interface, Time Stamp)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旧的表记录将被丢掉</a:t>
            </a:r>
            <a:r>
              <a:rPr lang="en-US" altLang="zh-CN" sz="1800" dirty="0"/>
              <a:t>(TTL </a:t>
            </a:r>
            <a:r>
              <a:rPr lang="zh-CN" altLang="en-US" sz="1800" dirty="0"/>
              <a:t>可以到 </a:t>
            </a:r>
            <a:r>
              <a:rPr lang="en-US" altLang="zh-CN" sz="1800" dirty="0"/>
              <a:t>60min)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/>
              <a:t>交换机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zh-CN" altLang="en-US" sz="2000" dirty="0"/>
              <a:t>哪个主机可以经过哪个接口而抵达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当收到帧时，交换机记录发送者的位置</a:t>
            </a:r>
            <a:r>
              <a:rPr lang="en-US" altLang="zh-CN" sz="1800" dirty="0"/>
              <a:t>: incoming LAN segment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1800" dirty="0"/>
              <a:t>在转发表中记录下</a:t>
            </a:r>
            <a:r>
              <a:rPr lang="en-US" altLang="zh-CN" sz="1800" dirty="0"/>
              <a:t>”</a:t>
            </a:r>
            <a:r>
              <a:rPr lang="zh-CN" altLang="en-US" sz="1800" dirty="0"/>
              <a:t>发送者</a:t>
            </a:r>
            <a:r>
              <a:rPr lang="en-US" altLang="zh-CN" sz="1800" dirty="0"/>
              <a:t>/</a:t>
            </a:r>
            <a:r>
              <a:rPr lang="zh-CN" altLang="en-US" sz="1800" dirty="0"/>
              <a:t>位置</a:t>
            </a:r>
            <a:r>
              <a:rPr lang="en-US" altLang="zh-CN" sz="1800" dirty="0"/>
              <a:t>”</a:t>
            </a:r>
            <a:r>
              <a:rPr lang="zh-CN" altLang="en-US" sz="1800" dirty="0"/>
              <a:t>对</a:t>
            </a:r>
            <a:endParaRPr lang="en-US" altLang="zh-CN" sz="1800" dirty="0"/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8F3BF5-01CB-4BB8-B2BB-16A259F6B4C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71" name="Group 34">
            <a:extLst>
              <a:ext uri="{FF2B5EF4-FFF2-40B4-BE49-F238E27FC236}">
                <a16:creationId xmlns:a16="http://schemas.microsoft.com/office/drawing/2014/main" id="{0F805591-7215-A04F-BE73-8303B16E7EE8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1425575"/>
            <a:ext cx="3660775" cy="2894729"/>
            <a:chOff x="731524" y="1819788"/>
            <a:chExt cx="3661504" cy="3600334"/>
          </a:xfrm>
        </p:grpSpPr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A0C06D0E-CF81-E343-8A85-71B9E7B9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EC2B2B9A-11DE-FF44-BBCE-7EC1F3EBF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77"/>
              <a:ext cx="371549" cy="36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id="{F98FED59-DBA3-264D-8193-D67362D6E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9"/>
              <a:ext cx="3382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DBAE8A2B-DE77-7B46-A911-3B45D31CC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83"/>
              <a:ext cx="390603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C1AED147-DE53-3141-969B-786E1FDF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83"/>
              <a:ext cx="350908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B7B3A42-D63E-7A42-A1A4-F4A8CC65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6"/>
              <a:ext cx="403305" cy="36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latin typeface="Arial" charset="0"/>
                  <a:cs typeface="Arial" charset="0"/>
                </a:rPr>
                <a:t>’</a:t>
              </a:r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78" name="Line 17">
              <a:extLst>
                <a:ext uri="{FF2B5EF4-FFF2-40B4-BE49-F238E27FC236}">
                  <a16:creationId xmlns:a16="http://schemas.microsoft.com/office/drawing/2014/main" id="{7E6112B4-0F61-EE48-B863-C86E66DEF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57"/>
              <a:ext cx="720869" cy="298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" name="Line 18">
              <a:extLst>
                <a:ext uri="{FF2B5EF4-FFF2-40B4-BE49-F238E27FC236}">
                  <a16:creationId xmlns:a16="http://schemas.microsoft.com/office/drawing/2014/main" id="{1F4CB54C-20F3-4644-B8C8-31189DD80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77"/>
              <a:ext cx="0" cy="5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" name="Line 19">
              <a:extLst>
                <a:ext uri="{FF2B5EF4-FFF2-40B4-BE49-F238E27FC236}">
                  <a16:creationId xmlns:a16="http://schemas.microsoft.com/office/drawing/2014/main" id="{80905819-0F7B-D344-B407-3ADDCC418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99"/>
              <a:ext cx="892353" cy="484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20">
              <a:extLst>
                <a:ext uri="{FF2B5EF4-FFF2-40B4-BE49-F238E27FC236}">
                  <a16:creationId xmlns:a16="http://schemas.microsoft.com/office/drawing/2014/main" id="{8E9E8814-AC60-BD4D-A69D-A06ECE8F1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85"/>
              <a:ext cx="12703" cy="709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2" name="Group 45">
              <a:extLst>
                <a:ext uri="{FF2B5EF4-FFF2-40B4-BE49-F238E27FC236}">
                  <a16:creationId xmlns:a16="http://schemas.microsoft.com/office/drawing/2014/main" id="{4832C974-C57A-394B-BFCE-270D717C4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16" name="Rectangle 48">
                <a:extLst>
                  <a:ext uri="{FF2B5EF4-FFF2-40B4-BE49-F238E27FC236}">
                    <a16:creationId xmlns:a16="http://schemas.microsoft.com/office/drawing/2014/main" id="{4F3E4898-D9AA-3449-987B-127CF774C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247" y="4299441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id="{7700D692-E092-B148-B1BF-7CF64E236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18" name="Picture 50" descr="desktop_computer_stylized_medium">
                  <a:extLst>
                    <a:ext uri="{FF2B5EF4-FFF2-40B4-BE49-F238E27FC236}">
                      <a16:creationId xmlns:a16="http://schemas.microsoft.com/office/drawing/2014/main" id="{46CEDD59-311E-334A-B273-8D39F583D7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" name="Freeform 51">
                  <a:extLst>
                    <a:ext uri="{FF2B5EF4-FFF2-40B4-BE49-F238E27FC236}">
                      <a16:creationId xmlns:a16="http://schemas.microsoft.com/office/drawing/2014/main" id="{237AAEF2-1A30-D242-984F-8F4FED43D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3" name="Group 46">
              <a:extLst>
                <a:ext uri="{FF2B5EF4-FFF2-40B4-BE49-F238E27FC236}">
                  <a16:creationId xmlns:a16="http://schemas.microsoft.com/office/drawing/2014/main" id="{D108B268-681B-4049-975F-3C34840EA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12" name="Group 44">
                <a:extLst>
                  <a:ext uri="{FF2B5EF4-FFF2-40B4-BE49-F238E27FC236}">
                    <a16:creationId xmlns:a16="http://schemas.microsoft.com/office/drawing/2014/main" id="{8ED0BE54-3893-1545-8F72-E3C7EA51BB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14" name="Picture 45" descr="desktop_computer_stylized_medium">
                  <a:extLst>
                    <a:ext uri="{FF2B5EF4-FFF2-40B4-BE49-F238E27FC236}">
                      <a16:creationId xmlns:a16="http://schemas.microsoft.com/office/drawing/2014/main" id="{3B383D8A-E539-CA45-A666-1E60CFE27D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5" name="Freeform 46">
                  <a:extLst>
                    <a:ext uri="{FF2B5EF4-FFF2-40B4-BE49-F238E27FC236}">
                      <a16:creationId xmlns:a16="http://schemas.microsoft.com/office/drawing/2014/main" id="{8470265E-BB4E-0E4C-AFA8-76EB8B3B9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Rectangle 43">
                <a:extLst>
                  <a:ext uri="{FF2B5EF4-FFF2-40B4-BE49-F238E27FC236}">
                    <a16:creationId xmlns:a16="http://schemas.microsoft.com/office/drawing/2014/main" id="{731A5841-C2A5-894C-A73A-563EE350D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40190" y="4309334"/>
                <a:ext cx="126274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84" name="Rectangle 43">
              <a:extLst>
                <a:ext uri="{FF2B5EF4-FFF2-40B4-BE49-F238E27FC236}">
                  <a16:creationId xmlns:a16="http://schemas.microsoft.com/office/drawing/2014/main" id="{138C17A7-E6F5-5942-AF78-9B2E051FF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93"/>
              <a:ext cx="109559" cy="16509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85" name="Group 44">
              <a:extLst>
                <a:ext uri="{FF2B5EF4-FFF2-40B4-BE49-F238E27FC236}">
                  <a16:creationId xmlns:a16="http://schemas.microsoft.com/office/drawing/2014/main" id="{69C60928-CC1D-3140-9D07-9CBB08095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10" name="Picture 45" descr="desktop_computer_stylized_medium">
                <a:extLst>
                  <a:ext uri="{FF2B5EF4-FFF2-40B4-BE49-F238E27FC236}">
                    <a16:creationId xmlns:a16="http://schemas.microsoft.com/office/drawing/2014/main" id="{92718B5B-5095-D649-BA40-1361F79B3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Freeform 46">
                <a:extLst>
                  <a:ext uri="{FF2B5EF4-FFF2-40B4-BE49-F238E27FC236}">
                    <a16:creationId xmlns:a16="http://schemas.microsoft.com/office/drawing/2014/main" id="{2D5B3ECA-444C-3F40-8799-237F8B352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6" name="Group 49">
              <a:extLst>
                <a:ext uri="{FF2B5EF4-FFF2-40B4-BE49-F238E27FC236}">
                  <a16:creationId xmlns:a16="http://schemas.microsoft.com/office/drawing/2014/main" id="{075BDCE1-7DAB-9E4E-BC10-97264CAD5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06" name="Rectangle 43">
                <a:extLst>
                  <a:ext uri="{FF2B5EF4-FFF2-40B4-BE49-F238E27FC236}">
                    <a16:creationId xmlns:a16="http://schemas.microsoft.com/office/drawing/2014/main" id="{B6FC32A2-12AF-5B48-B5D5-9CE0111A2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24"/>
                <a:ext cx="111147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07" name="Group 44">
                <a:extLst>
                  <a:ext uri="{FF2B5EF4-FFF2-40B4-BE49-F238E27FC236}">
                    <a16:creationId xmlns:a16="http://schemas.microsoft.com/office/drawing/2014/main" id="{70B782A4-4B6D-4343-9589-DD0AB8C07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08" name="Picture 45" descr="desktop_computer_stylized_medium">
                  <a:extLst>
                    <a:ext uri="{FF2B5EF4-FFF2-40B4-BE49-F238E27FC236}">
                      <a16:creationId xmlns:a16="http://schemas.microsoft.com/office/drawing/2014/main" id="{112A39AD-F690-5047-8CC4-CFA55A6287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9" name="Freeform 46">
                  <a:extLst>
                    <a:ext uri="{FF2B5EF4-FFF2-40B4-BE49-F238E27FC236}">
                      <a16:creationId xmlns:a16="http://schemas.microsoft.com/office/drawing/2014/main" id="{EDB9A889-04D4-1A4D-AD0E-DDC46932E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E4F6C053-A084-F344-8528-8A9DE463D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66"/>
              <a:ext cx="603370" cy="34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88" name="Group 51">
              <a:extLst>
                <a:ext uri="{FF2B5EF4-FFF2-40B4-BE49-F238E27FC236}">
                  <a16:creationId xmlns:a16="http://schemas.microsoft.com/office/drawing/2014/main" id="{1610514B-D400-124E-9BF5-94269946B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02" name="Rectangle 48">
                <a:extLst>
                  <a:ext uri="{FF2B5EF4-FFF2-40B4-BE49-F238E27FC236}">
                    <a16:creationId xmlns:a16="http://schemas.microsoft.com/office/drawing/2014/main" id="{7B5BC4C3-90BD-DD4A-83C5-E09B0F1A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846" y="4299769"/>
                <a:ext cx="110314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03" name="Group 49">
                <a:extLst>
                  <a:ext uri="{FF2B5EF4-FFF2-40B4-BE49-F238E27FC236}">
                    <a16:creationId xmlns:a16="http://schemas.microsoft.com/office/drawing/2014/main" id="{6697E784-C135-E74C-B17B-98AAD2E35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04" name="Picture 50" descr="desktop_computer_stylized_medium">
                  <a:extLst>
                    <a:ext uri="{FF2B5EF4-FFF2-40B4-BE49-F238E27FC236}">
                      <a16:creationId xmlns:a16="http://schemas.microsoft.com/office/drawing/2014/main" id="{8445E701-ABC3-914C-B6D2-FCD023E984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" name="Freeform 51">
                  <a:extLst>
                    <a:ext uri="{FF2B5EF4-FFF2-40B4-BE49-F238E27FC236}">
                      <a16:creationId xmlns:a16="http://schemas.microsoft.com/office/drawing/2014/main" id="{0B6E61B3-1318-BC4F-882C-ED6D2EA9F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9" name="Group 52">
              <a:extLst>
                <a:ext uri="{FF2B5EF4-FFF2-40B4-BE49-F238E27FC236}">
                  <a16:creationId xmlns:a16="http://schemas.microsoft.com/office/drawing/2014/main" id="{5E64C8D0-C8F4-7344-8449-532FFD99F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8" name="Group 44">
                <a:extLst>
                  <a:ext uri="{FF2B5EF4-FFF2-40B4-BE49-F238E27FC236}">
                    <a16:creationId xmlns:a16="http://schemas.microsoft.com/office/drawing/2014/main" id="{0DDB05DC-AB15-8E4C-B5CA-7BF1408C87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00" name="Picture 45" descr="desktop_computer_stylized_medium">
                  <a:extLst>
                    <a:ext uri="{FF2B5EF4-FFF2-40B4-BE49-F238E27FC236}">
                      <a16:creationId xmlns:a16="http://schemas.microsoft.com/office/drawing/2014/main" id="{DDD01ED4-660E-ED4F-89F9-646BB3E8F0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1" name="Freeform 46">
                  <a:extLst>
                    <a:ext uri="{FF2B5EF4-FFF2-40B4-BE49-F238E27FC236}">
                      <a16:creationId xmlns:a16="http://schemas.microsoft.com/office/drawing/2014/main" id="{A348DFEE-740E-2049-BE99-B4DA35E3A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9" name="Rectangle 43">
                <a:extLst>
                  <a:ext uri="{FF2B5EF4-FFF2-40B4-BE49-F238E27FC236}">
                    <a16:creationId xmlns:a16="http://schemas.microsoft.com/office/drawing/2014/main" id="{BD1A0861-524F-A347-905D-6703B9875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38739" y="4308075"/>
                <a:ext cx="128105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D6A2FFF6-070A-244B-96A9-A17DE98A3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22"/>
              <a:ext cx="744686" cy="450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" name="Line 19">
              <a:extLst>
                <a:ext uri="{FF2B5EF4-FFF2-40B4-BE49-F238E27FC236}">
                  <a16:creationId xmlns:a16="http://schemas.microsoft.com/office/drawing/2014/main" id="{692A21A9-81A5-FC4D-88F4-43EE531F1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61"/>
              <a:ext cx="646242" cy="338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" name="Text Box 35">
              <a:extLst>
                <a:ext uri="{FF2B5EF4-FFF2-40B4-BE49-F238E27FC236}">
                  <a16:creationId xmlns:a16="http://schemas.microsoft.com/office/drawing/2014/main" id="{530AED6C-E769-4149-AB97-99D6E3E24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60"/>
              <a:ext cx="312799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93" name="Text Box 36">
              <a:extLst>
                <a:ext uri="{FF2B5EF4-FFF2-40B4-BE49-F238E27FC236}">
                  <a16:creationId xmlns:a16="http://schemas.microsoft.com/office/drawing/2014/main" id="{AA870F6C-05A2-734A-AB91-9F763DF3C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60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A212016C-6B94-C14F-BDC5-01BF5EC0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57"/>
              <a:ext cx="322326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95" name="Text Box 38">
              <a:extLst>
                <a:ext uri="{FF2B5EF4-FFF2-40B4-BE49-F238E27FC236}">
                  <a16:creationId xmlns:a16="http://schemas.microsoft.com/office/drawing/2014/main" id="{B62FEC25-96AB-B04F-9AFF-2471B36F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96"/>
              <a:ext cx="323914" cy="366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96" name="Text Box 39">
              <a:extLst>
                <a:ext uri="{FF2B5EF4-FFF2-40B4-BE49-F238E27FC236}">
                  <a16:creationId xmlns:a16="http://schemas.microsoft.com/office/drawing/2014/main" id="{B885068D-809E-C84B-A4A4-A24B91DF4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108"/>
              <a:ext cx="323914" cy="366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7" name="Text Box 40">
              <a:extLst>
                <a:ext uri="{FF2B5EF4-FFF2-40B4-BE49-F238E27FC236}">
                  <a16:creationId xmlns:a16="http://schemas.microsoft.com/office/drawing/2014/main" id="{51AF5653-FC54-0748-844C-26B9B34B2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34"/>
              <a:ext cx="319151" cy="369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120" name="Group 36">
            <a:extLst>
              <a:ext uri="{FF2B5EF4-FFF2-40B4-BE49-F238E27FC236}">
                <a16:creationId xmlns:a16="http://schemas.microsoft.com/office/drawing/2014/main" id="{EACB2AC2-84F3-CB49-AECA-DBE7D3BCA9E8}"/>
              </a:ext>
            </a:extLst>
          </p:cNvPr>
          <p:cNvGrpSpPr>
            <a:grpSpLocks/>
          </p:cNvGrpSpPr>
          <p:nvPr/>
        </p:nvGrpSpPr>
        <p:grpSpPr bwMode="auto">
          <a:xfrm>
            <a:off x="7497825" y="1344143"/>
            <a:ext cx="1428750" cy="369887"/>
            <a:chOff x="1750" y="3514"/>
            <a:chExt cx="900" cy="233"/>
          </a:xfrm>
        </p:grpSpPr>
        <p:sp>
          <p:nvSpPr>
            <p:cNvPr id="121" name="Rectangle 32">
              <a:extLst>
                <a:ext uri="{FF2B5EF4-FFF2-40B4-BE49-F238E27FC236}">
                  <a16:creationId xmlns:a16="http://schemas.microsoft.com/office/drawing/2014/main" id="{1F188D62-26C6-4C4E-998E-F48D879B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2" name="Text Box 33">
              <a:extLst>
                <a:ext uri="{FF2B5EF4-FFF2-40B4-BE49-F238E27FC236}">
                  <a16:creationId xmlns:a16="http://schemas.microsoft.com/office/drawing/2014/main" id="{9D43678D-D218-8C4E-B1A4-C740EB15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90C24C4F-6401-ED48-8146-A4A44A38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3ED53E28-E07E-C944-B154-FC74C1BC5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5" name="Group 41">
            <a:extLst>
              <a:ext uri="{FF2B5EF4-FFF2-40B4-BE49-F238E27FC236}">
                <a16:creationId xmlns:a16="http://schemas.microsoft.com/office/drawing/2014/main" id="{DBB2278E-2B32-1B4E-A199-BFB8EF199AE7}"/>
              </a:ext>
            </a:extLst>
          </p:cNvPr>
          <p:cNvGrpSpPr>
            <a:grpSpLocks/>
          </p:cNvGrpSpPr>
          <p:nvPr/>
        </p:nvGrpSpPr>
        <p:grpSpPr bwMode="auto">
          <a:xfrm>
            <a:off x="7662072" y="605420"/>
            <a:ext cx="1341438" cy="714375"/>
            <a:chOff x="4406" y="331"/>
            <a:chExt cx="845" cy="450"/>
          </a:xfrm>
        </p:grpSpPr>
        <p:sp>
          <p:nvSpPr>
            <p:cNvPr id="126" name="Line 37">
              <a:extLst>
                <a:ext uri="{FF2B5EF4-FFF2-40B4-BE49-F238E27FC236}">
                  <a16:creationId xmlns:a16="http://schemas.microsoft.com/office/drawing/2014/main" id="{78DED663-9FC6-9E45-9BB6-A0579DE5B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38">
              <a:extLst>
                <a:ext uri="{FF2B5EF4-FFF2-40B4-BE49-F238E27FC236}">
                  <a16:creationId xmlns:a16="http://schemas.microsoft.com/office/drawing/2014/main" id="{72E88D03-AF5C-AB43-8507-55824DD9C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8" name="Text Box 39">
              <a:extLst>
                <a:ext uri="{FF2B5EF4-FFF2-40B4-BE49-F238E27FC236}">
                  <a16:creationId xmlns:a16="http://schemas.microsoft.com/office/drawing/2014/main" id="{E5F6666A-99B3-FB43-AE34-925D61DFD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3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源</a:t>
              </a: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: A</a:t>
              </a:r>
            </a:p>
          </p:txBody>
        </p:sp>
        <p:sp>
          <p:nvSpPr>
            <p:cNvPr id="129" name="Text Box 40">
              <a:extLst>
                <a:ext uri="{FF2B5EF4-FFF2-40B4-BE49-F238E27FC236}">
                  <a16:creationId xmlns:a16="http://schemas.microsoft.com/office/drawing/2014/main" id="{38048888-2C27-E54C-9B5F-04A9C296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zh-CN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目的</a:t>
              </a: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677F51-4AD1-BD4A-B108-291F840D41A1}"/>
              </a:ext>
            </a:extLst>
          </p:cNvPr>
          <p:cNvGrpSpPr/>
          <p:nvPr/>
        </p:nvGrpSpPr>
        <p:grpSpPr>
          <a:xfrm>
            <a:off x="5700712" y="4637092"/>
            <a:ext cx="3017838" cy="1444625"/>
            <a:chOff x="5700712" y="4637092"/>
            <a:chExt cx="3017838" cy="1444625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ED737F56-4FBA-4C44-A530-FA22A902F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712" y="4637092"/>
              <a:ext cx="3017838" cy="1444625"/>
              <a:chOff x="3441" y="3154"/>
              <a:chExt cx="1901" cy="910"/>
            </a:xfrm>
          </p:grpSpPr>
          <p:sp>
            <p:nvSpPr>
              <p:cNvPr id="131" name="Rectangle 43">
                <a:extLst>
                  <a:ext uri="{FF2B5EF4-FFF2-40B4-BE49-F238E27FC236}">
                    <a16:creationId xmlns:a16="http://schemas.microsoft.com/office/drawing/2014/main" id="{CB2FD52F-E0BB-144B-AC1B-822A9580A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" y="3154"/>
                <a:ext cx="1893" cy="90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2" name="Text Box 42">
                <a:extLst>
                  <a:ext uri="{FF2B5EF4-FFF2-40B4-BE49-F238E27FC236}">
                    <a16:creationId xmlns:a16="http://schemas.microsoft.com/office/drawing/2014/main" id="{BD84B1C2-BBD8-2E44-B88F-FB42FC733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1" y="3175"/>
                <a:ext cx="18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MAC addr   interface    TTL</a:t>
                </a:r>
              </a:p>
            </p:txBody>
          </p:sp>
          <p:sp>
            <p:nvSpPr>
              <p:cNvPr id="133" name="Line 44">
                <a:extLst>
                  <a:ext uri="{FF2B5EF4-FFF2-40B4-BE49-F238E27FC236}">
                    <a16:creationId xmlns:a16="http://schemas.microsoft.com/office/drawing/2014/main" id="{F90088A0-C5DB-1947-A27D-8F8D137EE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6" y="3154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4" name="Line 45">
                <a:extLst>
                  <a:ext uri="{FF2B5EF4-FFF2-40B4-BE49-F238E27FC236}">
                    <a16:creationId xmlns:a16="http://schemas.microsoft.com/office/drawing/2014/main" id="{915CCFE1-A9A2-C044-B7CE-E141F927F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3" y="315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5" name="Line 46">
                <a:extLst>
                  <a:ext uri="{FF2B5EF4-FFF2-40B4-BE49-F238E27FC236}">
                    <a16:creationId xmlns:a16="http://schemas.microsoft.com/office/drawing/2014/main" id="{3F6457E0-00C6-B741-BA9B-05D2EB052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2" y="3397"/>
                <a:ext cx="18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6" name="Group 53">
              <a:extLst>
                <a:ext uri="{FF2B5EF4-FFF2-40B4-BE49-F238E27FC236}">
                  <a16:creationId xmlns:a16="http://schemas.microsoft.com/office/drawing/2014/main" id="{F94D077F-29F7-AA4B-A80A-C31B4A738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7003" y="5210305"/>
              <a:ext cx="2471738" cy="376237"/>
              <a:chOff x="2376" y="3383"/>
              <a:chExt cx="1557" cy="237"/>
            </a:xfrm>
          </p:grpSpPr>
          <p:sp>
            <p:nvSpPr>
              <p:cNvPr id="137" name="Text Box 49">
                <a:extLst>
                  <a:ext uri="{FF2B5EF4-FFF2-40B4-BE49-F238E27FC236}">
                    <a16:creationId xmlns:a16="http://schemas.microsoft.com/office/drawing/2014/main" id="{81918823-03ED-6046-8198-A5529D36B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6" y="338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38" name="Text Box 50">
                <a:extLst>
                  <a:ext uri="{FF2B5EF4-FFF2-40B4-BE49-F238E27FC236}">
                    <a16:creationId xmlns:a16="http://schemas.microsoft.com/office/drawing/2014/main" id="{1AD10C31-4A8E-B34B-BC76-0B5798DE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338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39" name="Text Box 51">
                <a:extLst>
                  <a:ext uri="{FF2B5EF4-FFF2-40B4-BE49-F238E27FC236}">
                    <a16:creationId xmlns:a16="http://schemas.microsoft.com/office/drawing/2014/main" id="{6B13041C-36DA-EF47-BC65-BCB0562BD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5" y="3383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60</a:t>
                </a:r>
              </a:p>
            </p:txBody>
          </p:sp>
        </p:grpSp>
      </p:grpSp>
      <p:sp>
        <p:nvSpPr>
          <p:cNvPr id="141" name="Line 37">
            <a:extLst>
              <a:ext uri="{FF2B5EF4-FFF2-40B4-BE49-F238E27FC236}">
                <a16:creationId xmlns:a16="http://schemas.microsoft.com/office/drawing/2014/main" id="{16019A18-FC6F-B241-B918-88D3B93BE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732" y="5416328"/>
            <a:ext cx="301072" cy="822320"/>
          </a:xfrm>
          <a:prstGeom prst="line">
            <a:avLst/>
          </a:prstGeom>
          <a:noFill/>
          <a:ln w="9525">
            <a:solidFill>
              <a:srgbClr val="F3070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51978-5767-4646-BF0C-B8AB358CA465}"/>
              </a:ext>
            </a:extLst>
          </p:cNvPr>
          <p:cNvSpPr txBox="1"/>
          <p:nvPr/>
        </p:nvSpPr>
        <p:spPr>
          <a:xfrm>
            <a:off x="5848319" y="6237973"/>
            <a:ext cx="233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学习到源（发送者）的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</a:t>
            </a:r>
          </a:p>
        </p:txBody>
      </p:sp>
      <p:sp>
        <p:nvSpPr>
          <p:cNvPr id="140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1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10694 0.11481 L -0.10694 0.24328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8625" y="357188"/>
            <a:ext cx="7772400" cy="983580"/>
          </a:xfrm>
        </p:spPr>
        <p:txBody>
          <a:bodyPr/>
          <a:lstStyle/>
          <a:p>
            <a:r>
              <a:rPr lang="zh-CN" altLang="en-US" dirty="0"/>
              <a:t>过滤 </a:t>
            </a:r>
            <a:r>
              <a:rPr lang="en-US" altLang="zh-CN" dirty="0"/>
              <a:t>Filtering/ </a:t>
            </a:r>
            <a:r>
              <a:rPr lang="zh-CN" altLang="en-US" dirty="0"/>
              <a:t>转发 </a:t>
            </a:r>
            <a:r>
              <a:rPr lang="en-US" altLang="zh-CN" dirty="0"/>
              <a:t>Forwarding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30238" y="1571625"/>
            <a:ext cx="8201025" cy="3748088"/>
          </a:xfrm>
        </p:spPr>
        <p:txBody>
          <a:bodyPr>
            <a:noAutofit/>
          </a:bodyPr>
          <a:lstStyle/>
          <a:p>
            <a:pPr>
              <a:buFont typeface="ZapfDingbats"/>
              <a:buNone/>
            </a:pPr>
            <a:r>
              <a:rPr lang="zh-CN" altLang="en-US" sz="2400" u="sng" dirty="0">
                <a:solidFill>
                  <a:srgbClr val="FF0000"/>
                </a:solidFill>
              </a:rPr>
              <a:t>当交换机接收到一帧 </a:t>
            </a:r>
            <a:r>
              <a:rPr lang="en-US" altLang="zh-CN" sz="2400" u="sng" dirty="0">
                <a:solidFill>
                  <a:srgbClr val="FF0000"/>
                </a:solidFill>
              </a:rPr>
              <a:t>: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index switch table using MAC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address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Font typeface="ZapfDingbats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entry found for destination</a:t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70C0"/>
                </a:solidFill>
              </a:rPr>
              <a:t>then{</a:t>
            </a:r>
          </a:p>
          <a:p>
            <a:pPr>
              <a:buFont typeface="ZapfDingbats"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 </a:t>
            </a:r>
            <a:r>
              <a:rPr lang="en-US" altLang="zh-CN" sz="2400" b="1" dirty="0">
                <a:solidFill>
                  <a:srgbClr val="0070C0"/>
                </a:solidFill>
              </a:rPr>
              <a:t>if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 on segment from which frame arrived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then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drop the frame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forward the frame to the interface indicated</a:t>
            </a:r>
          </a:p>
          <a:p>
            <a:pPr>
              <a:buFont typeface="ZapfDingbats"/>
              <a:buNone/>
            </a:pPr>
            <a:r>
              <a:rPr lang="en-US" altLang="zh-CN" sz="2400" dirty="0"/>
              <a:t>     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buFont typeface="ZapfDingbats"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en-US" altLang="zh-CN" sz="2400" dirty="0"/>
              <a:t> flood</a:t>
            </a:r>
            <a:endParaRPr lang="en-US" altLang="zh-CN" sz="2800" dirty="0"/>
          </a:p>
          <a:p>
            <a:pPr lvl="3">
              <a:buFontTx/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41991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9B8973-4005-4126-939B-FC412C8AA1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91301" y="5429250"/>
            <a:ext cx="5109091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向除帧达到接口之外的所有接口转发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21893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2428875" y="5357813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68307" y="2823319"/>
            <a:ext cx="6340197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如果目的帧在交换表中且在同一接口，则丢弃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336259" y="3068961"/>
            <a:ext cx="432048" cy="288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60530" y="4479503"/>
            <a:ext cx="6647974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如果目的帧属交换表另一接口，则转发至该接口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1940223" y="4408066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22BB8D0-1B77-0044-97B2-BF4E315B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9983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0063" y="428625"/>
            <a:ext cx="7772400" cy="785813"/>
          </a:xfrm>
        </p:spPr>
        <p:txBody>
          <a:bodyPr/>
          <a:lstStyle/>
          <a:p>
            <a:r>
              <a:rPr lang="zh-CN" altLang="en-US"/>
              <a:t>交换机的例子</a:t>
            </a:r>
            <a:endParaRPr lang="en-US" altLang="zh-CN" sz="4400"/>
          </a:p>
        </p:txBody>
      </p:sp>
      <p:sp>
        <p:nvSpPr>
          <p:cNvPr id="619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CC3F1-3B13-4965-BF46-5A2F77E079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3" name="Group 36">
            <a:extLst>
              <a:ext uri="{FF2B5EF4-FFF2-40B4-BE49-F238E27FC236}">
                <a16:creationId xmlns:a16="http://schemas.microsoft.com/office/drawing/2014/main" id="{8B3E98A4-E00E-BF43-87AD-823FC042B0C3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1493EE27-85EB-E949-8A9A-A52754ECD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8AF952A-B868-D947-9CC1-8F474F609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95DE9F4E-A7A5-2A41-87AD-5862BA64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3ADBE6ED-19BE-7F43-8435-73A453A43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E726B3F9-E99D-D849-A2B6-F664E70B4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F914D9F2-822F-3848-8E25-5CA01BAEF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C4B2FF3C-5DE0-D549-ACDA-41E570422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C5D8207D-9146-B04F-A73C-E68D0F396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id="{7C983DD5-1B1B-B54B-A733-61DFBEFAF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3" name="Line 20">
              <a:extLst>
                <a:ext uri="{FF2B5EF4-FFF2-40B4-BE49-F238E27FC236}">
                  <a16:creationId xmlns:a16="http://schemas.microsoft.com/office/drawing/2014/main" id="{C99E573D-2CA0-3B48-8667-F15FBF0FE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ABF054CC-3C46-8A44-A8C8-4A39F71A2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8" name="Rectangle 48">
                <a:extLst>
                  <a:ext uri="{FF2B5EF4-FFF2-40B4-BE49-F238E27FC236}">
                    <a16:creationId xmlns:a16="http://schemas.microsoft.com/office/drawing/2014/main" id="{F9A1BD63-2AD8-CC44-8F71-8B843AC6B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09" name="Group 49">
                <a:extLst>
                  <a:ext uri="{FF2B5EF4-FFF2-40B4-BE49-F238E27FC236}">
                    <a16:creationId xmlns:a16="http://schemas.microsoft.com/office/drawing/2014/main" id="{94D72FC4-816E-2E49-B589-24122C3B5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10" name="Picture 50" descr="desktop_computer_stylized_medium">
                  <a:extLst>
                    <a:ext uri="{FF2B5EF4-FFF2-40B4-BE49-F238E27FC236}">
                      <a16:creationId xmlns:a16="http://schemas.microsoft.com/office/drawing/2014/main" id="{816333B6-177C-C742-9A17-8B5CFED651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" name="Freeform 51">
                  <a:extLst>
                    <a:ext uri="{FF2B5EF4-FFF2-40B4-BE49-F238E27FC236}">
                      <a16:creationId xmlns:a16="http://schemas.microsoft.com/office/drawing/2014/main" id="{ADC0A2EC-76E9-1546-9FC2-7D1D9374D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5" name="Group 48">
              <a:extLst>
                <a:ext uri="{FF2B5EF4-FFF2-40B4-BE49-F238E27FC236}">
                  <a16:creationId xmlns:a16="http://schemas.microsoft.com/office/drawing/2014/main" id="{C99EEB6B-68E0-B144-8882-38AD95369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04" name="Group 44">
                <a:extLst>
                  <a:ext uri="{FF2B5EF4-FFF2-40B4-BE49-F238E27FC236}">
                    <a16:creationId xmlns:a16="http://schemas.microsoft.com/office/drawing/2014/main" id="{85037160-AC0C-0044-A789-57C07445B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06" name="Picture 45" descr="desktop_computer_stylized_medium">
                  <a:extLst>
                    <a:ext uri="{FF2B5EF4-FFF2-40B4-BE49-F238E27FC236}">
                      <a16:creationId xmlns:a16="http://schemas.microsoft.com/office/drawing/2014/main" id="{609C7CAB-725D-DC43-8AA1-8864E26332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7" name="Freeform 46">
                  <a:extLst>
                    <a:ext uri="{FF2B5EF4-FFF2-40B4-BE49-F238E27FC236}">
                      <a16:creationId xmlns:a16="http://schemas.microsoft.com/office/drawing/2014/main" id="{E09F8CD1-1295-D448-96B4-288A7D839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5" name="Rectangle 43">
                <a:extLst>
                  <a:ext uri="{FF2B5EF4-FFF2-40B4-BE49-F238E27FC236}">
                    <a16:creationId xmlns:a16="http://schemas.microsoft.com/office/drawing/2014/main" id="{C05C7CF2-D198-7049-8F2D-16423298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6" name="Rectangle 43">
              <a:extLst>
                <a:ext uri="{FF2B5EF4-FFF2-40B4-BE49-F238E27FC236}">
                  <a16:creationId xmlns:a16="http://schemas.microsoft.com/office/drawing/2014/main" id="{A1574561-6397-8943-AADF-9C535DD19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7" name="Group 44">
              <a:extLst>
                <a:ext uri="{FF2B5EF4-FFF2-40B4-BE49-F238E27FC236}">
                  <a16:creationId xmlns:a16="http://schemas.microsoft.com/office/drawing/2014/main" id="{8736807F-44F6-D948-81F3-2A3047D9F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85A0702D-71E2-1D43-8407-583E1C416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80572287-19C7-3F4D-8055-26C3E76804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8" name="Group 51">
              <a:extLst>
                <a:ext uri="{FF2B5EF4-FFF2-40B4-BE49-F238E27FC236}">
                  <a16:creationId xmlns:a16="http://schemas.microsoft.com/office/drawing/2014/main" id="{B1E9B1EB-4D57-4B46-BAD6-B4D7493A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8" name="Rectangle 43">
                <a:extLst>
                  <a:ext uri="{FF2B5EF4-FFF2-40B4-BE49-F238E27FC236}">
                    <a16:creationId xmlns:a16="http://schemas.microsoft.com/office/drawing/2014/main" id="{7989CEB2-D816-604F-8206-A2E5C1B98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9" name="Group 44">
                <a:extLst>
                  <a:ext uri="{FF2B5EF4-FFF2-40B4-BE49-F238E27FC236}">
                    <a16:creationId xmlns:a16="http://schemas.microsoft.com/office/drawing/2014/main" id="{985DC35B-7B20-2F4C-9FF3-B2BAD0F186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00" name="Picture 45" descr="desktop_computer_stylized_medium">
                  <a:extLst>
                    <a:ext uri="{FF2B5EF4-FFF2-40B4-BE49-F238E27FC236}">
                      <a16:creationId xmlns:a16="http://schemas.microsoft.com/office/drawing/2014/main" id="{5A50C016-2A9A-9F4B-867E-866A2BD427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1" name="Freeform 46">
                  <a:extLst>
                    <a:ext uri="{FF2B5EF4-FFF2-40B4-BE49-F238E27FC236}">
                      <a16:creationId xmlns:a16="http://schemas.microsoft.com/office/drawing/2014/main" id="{4CC0344F-FAD9-AF45-A5C8-EBD2B726F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79" name="Picture 3">
              <a:extLst>
                <a:ext uri="{FF2B5EF4-FFF2-40B4-BE49-F238E27FC236}">
                  <a16:creationId xmlns:a16="http://schemas.microsoft.com/office/drawing/2014/main" id="{883BEA4D-4246-B64F-9671-50D9694BE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80" name="Group 53">
              <a:extLst>
                <a:ext uri="{FF2B5EF4-FFF2-40B4-BE49-F238E27FC236}">
                  <a16:creationId xmlns:a16="http://schemas.microsoft.com/office/drawing/2014/main" id="{449EDB2E-7571-D647-9CB8-A6B421532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94" name="Rectangle 48">
                <a:extLst>
                  <a:ext uri="{FF2B5EF4-FFF2-40B4-BE49-F238E27FC236}">
                    <a16:creationId xmlns:a16="http://schemas.microsoft.com/office/drawing/2014/main" id="{67C71ACB-C98F-0A45-BD6C-EC6FDB83D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5" name="Group 49">
                <a:extLst>
                  <a:ext uri="{FF2B5EF4-FFF2-40B4-BE49-F238E27FC236}">
                    <a16:creationId xmlns:a16="http://schemas.microsoft.com/office/drawing/2014/main" id="{116B5D8C-1111-6546-85B7-EF84FA7B7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96" name="Picture 50" descr="desktop_computer_stylized_medium">
                  <a:extLst>
                    <a:ext uri="{FF2B5EF4-FFF2-40B4-BE49-F238E27FC236}">
                      <a16:creationId xmlns:a16="http://schemas.microsoft.com/office/drawing/2014/main" id="{A7AFA294-17F3-9447-8227-FE5EA42C2F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7" name="Freeform 51">
                  <a:extLst>
                    <a:ext uri="{FF2B5EF4-FFF2-40B4-BE49-F238E27FC236}">
                      <a16:creationId xmlns:a16="http://schemas.microsoft.com/office/drawing/2014/main" id="{17684DD8-D361-AC4E-B865-C8BFB2148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CA080DE0-B06F-DE4E-AFD3-8D73EBE02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90" name="Group 44">
                <a:extLst>
                  <a:ext uri="{FF2B5EF4-FFF2-40B4-BE49-F238E27FC236}">
                    <a16:creationId xmlns:a16="http://schemas.microsoft.com/office/drawing/2014/main" id="{7A06EC14-EF5B-9D4F-8020-D23830208C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92" name="Picture 45" descr="desktop_computer_stylized_medium">
                  <a:extLst>
                    <a:ext uri="{FF2B5EF4-FFF2-40B4-BE49-F238E27FC236}">
                      <a16:creationId xmlns:a16="http://schemas.microsoft.com/office/drawing/2014/main" id="{040CF207-D410-6E41-AFE4-CF0CCF3235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46">
                  <a:extLst>
                    <a:ext uri="{FF2B5EF4-FFF2-40B4-BE49-F238E27FC236}">
                      <a16:creationId xmlns:a16="http://schemas.microsoft.com/office/drawing/2014/main" id="{6B32E7DF-5A30-CB4A-B7A0-0A3CA4FC4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1" name="Rectangle 43">
                <a:extLst>
                  <a:ext uri="{FF2B5EF4-FFF2-40B4-BE49-F238E27FC236}">
                    <a16:creationId xmlns:a16="http://schemas.microsoft.com/office/drawing/2014/main" id="{D2865452-7BE0-9741-B2C0-EDC1855E5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4D411222-5517-D340-BE84-C84C8C0E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ECBB6B45-F064-AB49-B325-A41BB988F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" name="Text Box 35">
              <a:extLst>
                <a:ext uri="{FF2B5EF4-FFF2-40B4-BE49-F238E27FC236}">
                  <a16:creationId xmlns:a16="http://schemas.microsoft.com/office/drawing/2014/main" id="{9FCAE704-A2E3-B844-B3E5-702A893F2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5" name="Text Box 36">
              <a:extLst>
                <a:ext uri="{FF2B5EF4-FFF2-40B4-BE49-F238E27FC236}">
                  <a16:creationId xmlns:a16="http://schemas.microsoft.com/office/drawing/2014/main" id="{6408AB5F-F238-054E-A2F5-4E138C095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F9919183-5C73-7942-B042-6544AA991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87" name="Text Box 38">
              <a:extLst>
                <a:ext uri="{FF2B5EF4-FFF2-40B4-BE49-F238E27FC236}">
                  <a16:creationId xmlns:a16="http://schemas.microsoft.com/office/drawing/2014/main" id="{DD9D588A-4E31-FB4B-857E-4CB1C97C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 Box 39">
              <a:extLst>
                <a:ext uri="{FF2B5EF4-FFF2-40B4-BE49-F238E27FC236}">
                  <a16:creationId xmlns:a16="http://schemas.microsoft.com/office/drawing/2014/main" id="{F52684B2-B759-F14E-806E-D7903135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9" name="Text Box 40">
              <a:extLst>
                <a:ext uri="{FF2B5EF4-FFF2-40B4-BE49-F238E27FC236}">
                  <a16:creationId xmlns:a16="http://schemas.microsoft.com/office/drawing/2014/main" id="{635624CF-114E-4C40-B0D4-EC9D5061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113" name="Group 32">
            <a:extLst>
              <a:ext uri="{FF2B5EF4-FFF2-40B4-BE49-F238E27FC236}">
                <a16:creationId xmlns:a16="http://schemas.microsoft.com/office/drawing/2014/main" id="{72A4E0A7-E5D8-344C-98E5-D75AAC73F475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2F5072B2-9138-164D-B45F-3A5D4F23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" name="Text Box 34">
              <a:extLst>
                <a:ext uri="{FF2B5EF4-FFF2-40B4-BE49-F238E27FC236}">
                  <a16:creationId xmlns:a16="http://schemas.microsoft.com/office/drawing/2014/main" id="{8483E118-AF88-DD49-A6BC-1B54274FB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6" name="Line 35">
              <a:extLst>
                <a:ext uri="{FF2B5EF4-FFF2-40B4-BE49-F238E27FC236}">
                  <a16:creationId xmlns:a16="http://schemas.microsoft.com/office/drawing/2014/main" id="{5E33A83B-014A-504F-B31A-22F5E8A20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7" name="Line 36">
              <a:extLst>
                <a:ext uri="{FF2B5EF4-FFF2-40B4-BE49-F238E27FC236}">
                  <a16:creationId xmlns:a16="http://schemas.microsoft.com/office/drawing/2014/main" id="{18A4B954-A4EC-1646-B0B8-E376D31F7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C7C296E6-154A-494C-9EC5-447CEFA06129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119" name="Line 38">
              <a:extLst>
                <a:ext uri="{FF2B5EF4-FFF2-40B4-BE49-F238E27FC236}">
                  <a16:creationId xmlns:a16="http://schemas.microsoft.com/office/drawing/2014/main" id="{5FDB2F4B-00A5-9C4F-8A9A-9AE1DC38F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Line 39">
              <a:extLst>
                <a:ext uri="{FF2B5EF4-FFF2-40B4-BE49-F238E27FC236}">
                  <a16:creationId xmlns:a16="http://schemas.microsoft.com/office/drawing/2014/main" id="{D94D7E56-AC06-4046-AF00-88916E893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40">
              <a:extLst>
                <a:ext uri="{FF2B5EF4-FFF2-40B4-BE49-F238E27FC236}">
                  <a16:creationId xmlns:a16="http://schemas.microsoft.com/office/drawing/2014/main" id="{8AE6603E-6FC0-8941-BF0C-A96422DE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122" name="Text Box 41">
              <a:extLst>
                <a:ext uri="{FF2B5EF4-FFF2-40B4-BE49-F238E27FC236}">
                  <a16:creationId xmlns:a16="http://schemas.microsoft.com/office/drawing/2014/main" id="{C8D528E2-541A-0D4D-9305-594BBB89E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3" name="Group 42">
            <a:extLst>
              <a:ext uri="{FF2B5EF4-FFF2-40B4-BE49-F238E27FC236}">
                <a16:creationId xmlns:a16="http://schemas.microsoft.com/office/drawing/2014/main" id="{7C234BB0-4066-6540-8153-46980C4ED754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124" name="Rectangle 43">
              <a:extLst>
                <a:ext uri="{FF2B5EF4-FFF2-40B4-BE49-F238E27FC236}">
                  <a16:creationId xmlns:a16="http://schemas.microsoft.com/office/drawing/2014/main" id="{64092CDC-2418-2E4E-AFC5-26F390667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5" name="Text Box 44">
              <a:extLst>
                <a:ext uri="{FF2B5EF4-FFF2-40B4-BE49-F238E27FC236}">
                  <a16:creationId xmlns:a16="http://schemas.microsoft.com/office/drawing/2014/main" id="{2D127D93-64B7-C844-B2F0-4DAEFA67A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26" name="Line 45">
              <a:extLst>
                <a:ext uri="{FF2B5EF4-FFF2-40B4-BE49-F238E27FC236}">
                  <a16:creationId xmlns:a16="http://schemas.microsoft.com/office/drawing/2014/main" id="{ABCFB889-E569-754E-A60F-B7CC7028F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7" name="Line 46">
              <a:extLst>
                <a:ext uri="{FF2B5EF4-FFF2-40B4-BE49-F238E27FC236}">
                  <a16:creationId xmlns:a16="http://schemas.microsoft.com/office/drawing/2014/main" id="{19C646C8-6A81-844D-AB6B-364EA5E4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8" name="Line 47">
              <a:extLst>
                <a:ext uri="{FF2B5EF4-FFF2-40B4-BE49-F238E27FC236}">
                  <a16:creationId xmlns:a16="http://schemas.microsoft.com/office/drawing/2014/main" id="{96E82271-850E-3142-BB3B-12F6B4B33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9" name="Text Box 48">
            <a:extLst>
              <a:ext uri="{FF2B5EF4-FFF2-40B4-BE49-F238E27FC236}">
                <a16:creationId xmlns:a16="http://schemas.microsoft.com/office/drawing/2014/main" id="{A827C67A-D316-0345-A570-66B32D8A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904" y="5326063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转发表</a:t>
            </a:r>
            <a:endParaRPr 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初始为空</a:t>
            </a:r>
            <a:r>
              <a:rPr 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)</a:t>
            </a:r>
          </a:p>
        </p:txBody>
      </p:sp>
      <p:grpSp>
        <p:nvGrpSpPr>
          <p:cNvPr id="130" name="Group 49">
            <a:extLst>
              <a:ext uri="{FF2B5EF4-FFF2-40B4-BE49-F238E27FC236}">
                <a16:creationId xmlns:a16="http://schemas.microsoft.com/office/drawing/2014/main" id="{FC1B9C1A-62DB-9144-9D71-0CC7DDF9B4AC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131" name="Text Box 50">
              <a:extLst>
                <a:ext uri="{FF2B5EF4-FFF2-40B4-BE49-F238E27FC236}">
                  <a16:creationId xmlns:a16="http://schemas.microsoft.com/office/drawing/2014/main" id="{BBBD7D2A-5DF1-6D4C-A621-FFECBA615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32" name="Text Box 51">
              <a:extLst>
                <a:ext uri="{FF2B5EF4-FFF2-40B4-BE49-F238E27FC236}">
                  <a16:creationId xmlns:a16="http://schemas.microsoft.com/office/drawing/2014/main" id="{1D00ADE7-5FCA-4F41-9BCE-3AC26B7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33" name="Text Box 52">
              <a:extLst>
                <a:ext uri="{FF2B5EF4-FFF2-40B4-BE49-F238E27FC236}">
                  <a16:creationId xmlns:a16="http://schemas.microsoft.com/office/drawing/2014/main" id="{8095F73E-1452-7D47-8587-3F2F39965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34" name="Group 59">
            <a:extLst>
              <a:ext uri="{FF2B5EF4-FFF2-40B4-BE49-F238E27FC236}">
                <a16:creationId xmlns:a16="http://schemas.microsoft.com/office/drawing/2014/main" id="{6E686B3E-6D6E-1D4A-9A9E-980716FE35B3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135" name="Rectangle 60">
              <a:extLst>
                <a:ext uri="{FF2B5EF4-FFF2-40B4-BE49-F238E27FC236}">
                  <a16:creationId xmlns:a16="http://schemas.microsoft.com/office/drawing/2014/main" id="{870B22BA-B457-134B-AEA5-A05B60704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51452859-33B4-E84A-83DB-A8A0CEDF9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7" name="Line 62">
              <a:extLst>
                <a:ext uri="{FF2B5EF4-FFF2-40B4-BE49-F238E27FC236}">
                  <a16:creationId xmlns:a16="http://schemas.microsoft.com/office/drawing/2014/main" id="{03C358F9-85B8-6145-9A8D-7447ABFD5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" name="Line 63">
              <a:extLst>
                <a:ext uri="{FF2B5EF4-FFF2-40B4-BE49-F238E27FC236}">
                  <a16:creationId xmlns:a16="http://schemas.microsoft.com/office/drawing/2014/main" id="{DD4EC785-9343-4D43-AF27-A8BC7147D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" name="Group 64">
            <a:extLst>
              <a:ext uri="{FF2B5EF4-FFF2-40B4-BE49-F238E27FC236}">
                <a16:creationId xmlns:a16="http://schemas.microsoft.com/office/drawing/2014/main" id="{4F0D2855-C327-8D44-B8AC-99AEADADCAC7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140" name="Rectangle 65">
              <a:extLst>
                <a:ext uri="{FF2B5EF4-FFF2-40B4-BE49-F238E27FC236}">
                  <a16:creationId xmlns:a16="http://schemas.microsoft.com/office/drawing/2014/main" id="{856017CF-DE19-3D40-BE1D-7B8027780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0C51F0E5-6C44-D646-9290-7E29A2EF5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2" name="Line 67">
              <a:extLst>
                <a:ext uri="{FF2B5EF4-FFF2-40B4-BE49-F238E27FC236}">
                  <a16:creationId xmlns:a16="http://schemas.microsoft.com/office/drawing/2014/main" id="{3DA2C52E-2196-F348-92B4-A37541175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id="{27E82D8A-4E23-144E-BD78-79B3053D1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4" name="Group 69">
            <a:extLst>
              <a:ext uri="{FF2B5EF4-FFF2-40B4-BE49-F238E27FC236}">
                <a16:creationId xmlns:a16="http://schemas.microsoft.com/office/drawing/2014/main" id="{F8E7FC56-9441-5B43-B831-AFA00A4678B4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45" name="Rectangle 70">
              <a:extLst>
                <a:ext uri="{FF2B5EF4-FFF2-40B4-BE49-F238E27FC236}">
                  <a16:creationId xmlns:a16="http://schemas.microsoft.com/office/drawing/2014/main" id="{147573CF-8EE3-7E4D-B4E5-3F40E1FB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9C64852A-1B5D-1F40-A4AB-34BC1E902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7" name="Line 72">
              <a:extLst>
                <a:ext uri="{FF2B5EF4-FFF2-40B4-BE49-F238E27FC236}">
                  <a16:creationId xmlns:a16="http://schemas.microsoft.com/office/drawing/2014/main" id="{E6D10E4D-2F95-F54F-A5E5-023895611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8" name="Line 73">
              <a:extLst>
                <a:ext uri="{FF2B5EF4-FFF2-40B4-BE49-F238E27FC236}">
                  <a16:creationId xmlns:a16="http://schemas.microsoft.com/office/drawing/2014/main" id="{32360D3D-A7B8-4E4B-A804-941F9C876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9" name="Group 74">
            <a:extLst>
              <a:ext uri="{FF2B5EF4-FFF2-40B4-BE49-F238E27FC236}">
                <a16:creationId xmlns:a16="http://schemas.microsoft.com/office/drawing/2014/main" id="{E958F8B5-4614-1440-A8AF-8ADD4BBC6224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150" name="Rectangle 75">
              <a:extLst>
                <a:ext uri="{FF2B5EF4-FFF2-40B4-BE49-F238E27FC236}">
                  <a16:creationId xmlns:a16="http://schemas.microsoft.com/office/drawing/2014/main" id="{5A6BDDB8-94E5-794C-91C1-42D6D12FE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1" name="Text Box 76">
              <a:extLst>
                <a:ext uri="{FF2B5EF4-FFF2-40B4-BE49-F238E27FC236}">
                  <a16:creationId xmlns:a16="http://schemas.microsoft.com/office/drawing/2014/main" id="{89995E9B-01FC-D54D-845B-471F83BD5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2" name="Line 77">
              <a:extLst>
                <a:ext uri="{FF2B5EF4-FFF2-40B4-BE49-F238E27FC236}">
                  <a16:creationId xmlns:a16="http://schemas.microsoft.com/office/drawing/2014/main" id="{E4BD003D-3884-DA4E-81A1-2A4893AF7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3" name="Line 78">
              <a:extLst>
                <a:ext uri="{FF2B5EF4-FFF2-40B4-BE49-F238E27FC236}">
                  <a16:creationId xmlns:a16="http://schemas.microsoft.com/office/drawing/2014/main" id="{79337A72-5F78-9643-BC72-F892A9B99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54" name="Group 79">
            <a:extLst>
              <a:ext uri="{FF2B5EF4-FFF2-40B4-BE49-F238E27FC236}">
                <a16:creationId xmlns:a16="http://schemas.microsoft.com/office/drawing/2014/main" id="{B2DD74B7-C67D-1049-B086-0B2FF1C5137D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155" name="Rectangle 80">
              <a:extLst>
                <a:ext uri="{FF2B5EF4-FFF2-40B4-BE49-F238E27FC236}">
                  <a16:creationId xmlns:a16="http://schemas.microsoft.com/office/drawing/2014/main" id="{052EAE21-7CCE-0A46-8E87-974CB099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6" name="Text Box 81">
              <a:extLst>
                <a:ext uri="{FF2B5EF4-FFF2-40B4-BE49-F238E27FC236}">
                  <a16:creationId xmlns:a16="http://schemas.microsoft.com/office/drawing/2014/main" id="{6BFCE788-70DA-2B47-BB27-D411CBF2B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7" name="Line 82">
              <a:extLst>
                <a:ext uri="{FF2B5EF4-FFF2-40B4-BE49-F238E27FC236}">
                  <a16:creationId xmlns:a16="http://schemas.microsoft.com/office/drawing/2014/main" id="{104ACC15-AA00-C345-865C-2E5AB708D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8" name="Line 83">
              <a:extLst>
                <a:ext uri="{FF2B5EF4-FFF2-40B4-BE49-F238E27FC236}">
                  <a16:creationId xmlns:a16="http://schemas.microsoft.com/office/drawing/2014/main" id="{0D69DB59-D0A6-8843-B076-43D8B1DCA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59" name="Rectangle 84">
            <a:extLst>
              <a:ext uri="{FF2B5EF4-FFF2-40B4-BE49-F238E27FC236}">
                <a16:creationId xmlns:a16="http://schemas.microsoft.com/office/drawing/2014/main" id="{3E0202DF-F997-D44A-92A3-E554DA62B111}"/>
              </a:ext>
            </a:extLst>
          </p:cNvPr>
          <p:cNvSpPr txBox="1">
            <a:spLocks noChangeArrowheads="1"/>
          </p:cNvSpPr>
          <p:nvPr/>
        </p:nvSpPr>
        <p:spPr>
          <a:xfrm>
            <a:off x="315635" y="1514151"/>
            <a:ext cx="4168693" cy="944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若</a:t>
            </a:r>
            <a:r>
              <a:rPr lang="en-US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此时目的地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的表项未知</a:t>
            </a:r>
            <a:r>
              <a:rPr 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itchFamily="2" charset="-122"/>
              </a:rPr>
              <a:t>:</a:t>
            </a:r>
          </a:p>
        </p:txBody>
      </p:sp>
      <p:sp>
        <p:nvSpPr>
          <p:cNvPr id="160" name="Text Box 86">
            <a:extLst>
              <a:ext uri="{FF2B5EF4-FFF2-40B4-BE49-F238E27FC236}">
                <a16:creationId xmlns:a16="http://schemas.microsoft.com/office/drawing/2014/main" id="{EDFD49E1-868B-2446-8FBA-F20E431D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05270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i="0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广播转发</a:t>
            </a:r>
            <a:endParaRPr lang="en-US" sz="2400" b="1" i="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1" name="Group 92">
            <a:extLst>
              <a:ext uri="{FF2B5EF4-FFF2-40B4-BE49-F238E27FC236}">
                <a16:creationId xmlns:a16="http://schemas.microsoft.com/office/drawing/2014/main" id="{3AE245D4-7D2D-D24A-BE64-C88EFD76C797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162" name="Rectangle 88">
              <a:extLst>
                <a:ext uri="{FF2B5EF4-FFF2-40B4-BE49-F238E27FC236}">
                  <a16:creationId xmlns:a16="http://schemas.microsoft.com/office/drawing/2014/main" id="{3665F519-6E08-EA4A-8875-63B2A2D1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" name="Text Box 89">
              <a:extLst>
                <a:ext uri="{FF2B5EF4-FFF2-40B4-BE49-F238E27FC236}">
                  <a16:creationId xmlns:a16="http://schemas.microsoft.com/office/drawing/2014/main" id="{2219CF9E-5686-3A4E-AA4C-F8FCF19A4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164" name="Line 90">
              <a:extLst>
                <a:ext uri="{FF2B5EF4-FFF2-40B4-BE49-F238E27FC236}">
                  <a16:creationId xmlns:a16="http://schemas.microsoft.com/office/drawing/2014/main" id="{6C7AB41D-D529-7F40-9C28-032AECA15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91">
              <a:extLst>
                <a:ext uri="{FF2B5EF4-FFF2-40B4-BE49-F238E27FC236}">
                  <a16:creationId xmlns:a16="http://schemas.microsoft.com/office/drawing/2014/main" id="{955972E3-6A46-7646-BBE7-D11492FB6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6" name="Rectangle 93">
            <a:extLst>
              <a:ext uri="{FF2B5EF4-FFF2-40B4-BE49-F238E27FC236}">
                <a16:creationId xmlns:a16="http://schemas.microsoft.com/office/drawing/2014/main" id="{B1DF0AD1-8F45-9941-BC8A-0760DC6EB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" y="2865301"/>
            <a:ext cx="395406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lang="en-US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目的地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的表项已知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目的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对应的端口号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67" name="Group 94">
            <a:extLst>
              <a:ext uri="{FF2B5EF4-FFF2-40B4-BE49-F238E27FC236}">
                <a16:creationId xmlns:a16="http://schemas.microsoft.com/office/drawing/2014/main" id="{4D8C882E-CC57-3942-8A5C-437EF1B1BACB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168" name="Text Box 95">
              <a:extLst>
                <a:ext uri="{FF2B5EF4-FFF2-40B4-BE49-F238E27FC236}">
                  <a16:creationId xmlns:a16="http://schemas.microsoft.com/office/drawing/2014/main" id="{91A45888-C1AD-3748-9B43-8C3A0C3B4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9" name="Text Box 96">
              <a:extLst>
                <a:ext uri="{FF2B5EF4-FFF2-40B4-BE49-F238E27FC236}">
                  <a16:creationId xmlns:a16="http://schemas.microsoft.com/office/drawing/2014/main" id="{EA8A0919-ADA2-454E-8062-D2592ED77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170" name="Text Box 97">
              <a:extLst>
                <a:ext uri="{FF2B5EF4-FFF2-40B4-BE49-F238E27FC236}">
                  <a16:creationId xmlns:a16="http://schemas.microsoft.com/office/drawing/2014/main" id="{0A9D3331-3A3E-2F46-8FED-72DB2ABD1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71" name="Rectangle 98">
            <a:extLst>
              <a:ext uri="{FF2B5EF4-FFF2-40B4-BE49-F238E27FC236}">
                <a16:creationId xmlns:a16="http://schemas.microsoft.com/office/drawing/2014/main" id="{15CAFC61-8F6C-A248-94AB-494087B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42" y="3939790"/>
            <a:ext cx="4312727" cy="93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b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有选择性的送往一个端口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endParaRPr lang="en-US" sz="24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日期占位符 3">
            <a:extLst>
              <a:ext uri="{FF2B5EF4-FFF2-40B4-BE49-F238E27FC236}">
                <a16:creationId xmlns:a16="http://schemas.microsoft.com/office/drawing/2014/main" id="{322BB8D0-1B77-0044-97B2-BF4E315B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8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59" grpId="0" build="p"/>
      <p:bldP spid="160" grpId="0"/>
      <p:bldP spid="166" grpId="0" build="p"/>
      <p:bldP spid="17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Freeform 8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691063" y="3622675"/>
            <a:ext cx="2781300" cy="2574925"/>
          </a:xfrm>
          <a:custGeom>
            <a:avLst/>
            <a:gdLst>
              <a:gd name="T0" fmla="*/ 0 w 1752"/>
              <a:gd name="T1" fmla="*/ 0 h 1622"/>
              <a:gd name="T2" fmla="*/ 2147483647 w 1752"/>
              <a:gd name="T3" fmla="*/ 2147483647 h 1622"/>
              <a:gd name="T4" fmla="*/ 2147483647 w 1752"/>
              <a:gd name="T5" fmla="*/ 2147483647 h 1622"/>
              <a:gd name="T6" fmla="*/ 2147483647 w 1752"/>
              <a:gd name="T7" fmla="*/ 2147483647 h 1622"/>
              <a:gd name="T8" fmla="*/ 2147483647 w 1752"/>
              <a:gd name="T9" fmla="*/ 2147483647 h 1622"/>
              <a:gd name="T10" fmla="*/ 2147483647 w 1752"/>
              <a:gd name="T11" fmla="*/ 2147483647 h 1622"/>
              <a:gd name="T12" fmla="*/ 2147483647 w 1752"/>
              <a:gd name="T13" fmla="*/ 2147483647 h 1622"/>
              <a:gd name="T14" fmla="*/ 2147483647 w 1752"/>
              <a:gd name="T15" fmla="*/ 2147483647 h 1622"/>
              <a:gd name="T16" fmla="*/ 2147483647 w 1752"/>
              <a:gd name="T17" fmla="*/ 2147483647 h 1622"/>
              <a:gd name="T18" fmla="*/ 2147483647 w 1752"/>
              <a:gd name="T19" fmla="*/ 2147483647 h 1622"/>
              <a:gd name="T20" fmla="*/ 2147483647 w 1752"/>
              <a:gd name="T21" fmla="*/ 2147483647 h 1622"/>
              <a:gd name="T22" fmla="*/ 2147483647 w 1752"/>
              <a:gd name="T23" fmla="*/ 2147483647 h 1622"/>
              <a:gd name="T24" fmla="*/ 2147483647 w 1752"/>
              <a:gd name="T25" fmla="*/ 2147483647 h 1622"/>
              <a:gd name="T26" fmla="*/ 2147483647 w 1752"/>
              <a:gd name="T27" fmla="*/ 2147483647 h 1622"/>
              <a:gd name="T28" fmla="*/ 2147483647 w 1752"/>
              <a:gd name="T29" fmla="*/ 2147483647 h 1622"/>
              <a:gd name="T30" fmla="*/ 2147483647 w 1752"/>
              <a:gd name="T31" fmla="*/ 2147483647 h 1622"/>
              <a:gd name="T32" fmla="*/ 2147483647 w 1752"/>
              <a:gd name="T33" fmla="*/ 2147483647 h 1622"/>
              <a:gd name="T34" fmla="*/ 2147483647 w 1752"/>
              <a:gd name="T35" fmla="*/ 2147483647 h 1622"/>
              <a:gd name="T36" fmla="*/ 2147483647 w 1752"/>
              <a:gd name="T37" fmla="*/ 2147483647 h 1622"/>
              <a:gd name="T38" fmla="*/ 2147483647 w 1752"/>
              <a:gd name="T39" fmla="*/ 2147483647 h 1622"/>
              <a:gd name="T40" fmla="*/ 2147483647 w 1752"/>
              <a:gd name="T41" fmla="*/ 2147483647 h 1622"/>
              <a:gd name="T42" fmla="*/ 2147483647 w 1752"/>
              <a:gd name="T43" fmla="*/ 2147483647 h 1622"/>
              <a:gd name="T44" fmla="*/ 2147483647 w 1752"/>
              <a:gd name="T45" fmla="*/ 2147483647 h 1622"/>
              <a:gd name="T46" fmla="*/ 2147483647 w 1752"/>
              <a:gd name="T47" fmla="*/ 2147483647 h 1622"/>
              <a:gd name="T48" fmla="*/ 2147483647 w 1752"/>
              <a:gd name="T49" fmla="*/ 2147483647 h 1622"/>
              <a:gd name="T50" fmla="*/ 2147483647 w 1752"/>
              <a:gd name="T51" fmla="*/ 2147483647 h 1622"/>
              <a:gd name="T52" fmla="*/ 2147483647 w 1752"/>
              <a:gd name="T53" fmla="*/ 2147483647 h 1622"/>
              <a:gd name="T54" fmla="*/ 2147483647 w 1752"/>
              <a:gd name="T55" fmla="*/ 2147483647 h 1622"/>
              <a:gd name="T56" fmla="*/ 2147483647 w 1752"/>
              <a:gd name="T57" fmla="*/ 2147483647 h 1622"/>
              <a:gd name="T58" fmla="*/ 2147483647 w 1752"/>
              <a:gd name="T59" fmla="*/ 2147483647 h 1622"/>
              <a:gd name="T60" fmla="*/ 2147483647 w 1752"/>
              <a:gd name="T61" fmla="*/ 2147483647 h 1622"/>
              <a:gd name="T62" fmla="*/ 0 w 1752"/>
              <a:gd name="T63" fmla="*/ 0 h 16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52"/>
              <a:gd name="T97" fmla="*/ 0 h 1622"/>
              <a:gd name="T98" fmla="*/ 1752 w 1752"/>
              <a:gd name="T99" fmla="*/ 1622 h 16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4" name="Freeform 8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8213" y="3660775"/>
            <a:ext cx="1779587" cy="2370138"/>
          </a:xfrm>
          <a:custGeom>
            <a:avLst/>
            <a:gdLst>
              <a:gd name="T0" fmla="*/ 2147483647 w 1121"/>
              <a:gd name="T1" fmla="*/ 0 h 1493"/>
              <a:gd name="T2" fmla="*/ 2147483647 w 1121"/>
              <a:gd name="T3" fmla="*/ 2147483647 h 1493"/>
              <a:gd name="T4" fmla="*/ 2147483647 w 1121"/>
              <a:gd name="T5" fmla="*/ 2147483647 h 1493"/>
              <a:gd name="T6" fmla="*/ 2147483647 w 1121"/>
              <a:gd name="T7" fmla="*/ 2147483647 h 1493"/>
              <a:gd name="T8" fmla="*/ 2147483647 w 1121"/>
              <a:gd name="T9" fmla="*/ 2147483647 h 1493"/>
              <a:gd name="T10" fmla="*/ 2147483647 w 1121"/>
              <a:gd name="T11" fmla="*/ 2147483647 h 1493"/>
              <a:gd name="T12" fmla="*/ 2147483647 w 1121"/>
              <a:gd name="T13" fmla="*/ 2147483647 h 1493"/>
              <a:gd name="T14" fmla="*/ 2147483647 w 1121"/>
              <a:gd name="T15" fmla="*/ 2147483647 h 1493"/>
              <a:gd name="T16" fmla="*/ 2147483647 w 1121"/>
              <a:gd name="T17" fmla="*/ 2147483647 h 1493"/>
              <a:gd name="T18" fmla="*/ 2147483647 w 1121"/>
              <a:gd name="T19" fmla="*/ 2147483647 h 1493"/>
              <a:gd name="T20" fmla="*/ 2147483647 w 1121"/>
              <a:gd name="T21" fmla="*/ 2147483647 h 1493"/>
              <a:gd name="T22" fmla="*/ 2147483647 w 1121"/>
              <a:gd name="T23" fmla="*/ 2147483647 h 1493"/>
              <a:gd name="T24" fmla="*/ 2147483647 w 1121"/>
              <a:gd name="T25" fmla="*/ 2147483647 h 1493"/>
              <a:gd name="T26" fmla="*/ 2147483647 w 1121"/>
              <a:gd name="T27" fmla="*/ 2147483647 h 1493"/>
              <a:gd name="T28" fmla="*/ 2147483647 w 1121"/>
              <a:gd name="T29" fmla="*/ 2147483647 h 1493"/>
              <a:gd name="T30" fmla="*/ 2147483647 w 1121"/>
              <a:gd name="T31" fmla="*/ 2147483647 h 1493"/>
              <a:gd name="T32" fmla="*/ 2147483647 w 1121"/>
              <a:gd name="T33" fmla="*/ 2147483647 h 1493"/>
              <a:gd name="T34" fmla="*/ 2147483647 w 1121"/>
              <a:gd name="T35" fmla="*/ 2147483647 h 1493"/>
              <a:gd name="T36" fmla="*/ 2147483647 w 1121"/>
              <a:gd name="T37" fmla="*/ 2147483647 h 1493"/>
              <a:gd name="T38" fmla="*/ 2147483647 w 1121"/>
              <a:gd name="T39" fmla="*/ 2147483647 h 1493"/>
              <a:gd name="T40" fmla="*/ 2147483647 w 1121"/>
              <a:gd name="T41" fmla="*/ 2147483647 h 1493"/>
              <a:gd name="T42" fmla="*/ 2147483647 w 1121"/>
              <a:gd name="T43" fmla="*/ 2147483647 h 1493"/>
              <a:gd name="T44" fmla="*/ 2147483647 w 1121"/>
              <a:gd name="T45" fmla="*/ 2147483647 h 1493"/>
              <a:gd name="T46" fmla="*/ 2147483647 w 1121"/>
              <a:gd name="T47" fmla="*/ 2147483647 h 1493"/>
              <a:gd name="T48" fmla="*/ 2147483647 w 1121"/>
              <a:gd name="T49" fmla="*/ 2147483647 h 1493"/>
              <a:gd name="T50" fmla="*/ 2147483647 w 1121"/>
              <a:gd name="T51" fmla="*/ 2147483647 h 1493"/>
              <a:gd name="T52" fmla="*/ 2147483647 w 1121"/>
              <a:gd name="T53" fmla="*/ 2147483647 h 1493"/>
              <a:gd name="T54" fmla="*/ 2147483647 w 1121"/>
              <a:gd name="T55" fmla="*/ 2147483647 h 1493"/>
              <a:gd name="T56" fmla="*/ 2147483647 w 1121"/>
              <a:gd name="T57" fmla="*/ 2147483647 h 1493"/>
              <a:gd name="T58" fmla="*/ 2147483647 w 1121"/>
              <a:gd name="T59" fmla="*/ 2147483647 h 1493"/>
              <a:gd name="T60" fmla="*/ 2147483647 w 1121"/>
              <a:gd name="T61" fmla="*/ 2147483647 h 1493"/>
              <a:gd name="T62" fmla="*/ 2147483647 w 1121"/>
              <a:gd name="T63" fmla="*/ 2147483647 h 1493"/>
              <a:gd name="T64" fmla="*/ 2147483647 w 1121"/>
              <a:gd name="T65" fmla="*/ 0 h 14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21"/>
              <a:gd name="T100" fmla="*/ 0 h 1493"/>
              <a:gd name="T101" fmla="*/ 1121 w 1121"/>
              <a:gd name="T102" fmla="*/ 1493 h 149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5" name="Freeform 80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265238" y="3419475"/>
            <a:ext cx="3128962" cy="2560638"/>
          </a:xfrm>
          <a:custGeom>
            <a:avLst/>
            <a:gdLst>
              <a:gd name="T0" fmla="*/ 2147483647 w 1971"/>
              <a:gd name="T1" fmla="*/ 2147483647 h 1613"/>
              <a:gd name="T2" fmla="*/ 2147483647 w 1971"/>
              <a:gd name="T3" fmla="*/ 2147483647 h 1613"/>
              <a:gd name="T4" fmla="*/ 2147483647 w 1971"/>
              <a:gd name="T5" fmla="*/ 2147483647 h 1613"/>
              <a:gd name="T6" fmla="*/ 2147483647 w 1971"/>
              <a:gd name="T7" fmla="*/ 2147483647 h 1613"/>
              <a:gd name="T8" fmla="*/ 2147483647 w 1971"/>
              <a:gd name="T9" fmla="*/ 2147483647 h 1613"/>
              <a:gd name="T10" fmla="*/ 2147483647 w 1971"/>
              <a:gd name="T11" fmla="*/ 2147483647 h 1613"/>
              <a:gd name="T12" fmla="*/ 2147483647 w 1971"/>
              <a:gd name="T13" fmla="*/ 2147483647 h 1613"/>
              <a:gd name="T14" fmla="*/ 2147483647 w 1971"/>
              <a:gd name="T15" fmla="*/ 2147483647 h 1613"/>
              <a:gd name="T16" fmla="*/ 2147483647 w 1971"/>
              <a:gd name="T17" fmla="*/ 2147483647 h 1613"/>
              <a:gd name="T18" fmla="*/ 2147483647 w 1971"/>
              <a:gd name="T19" fmla="*/ 2147483647 h 1613"/>
              <a:gd name="T20" fmla="*/ 2147483647 w 1971"/>
              <a:gd name="T21" fmla="*/ 2147483647 h 1613"/>
              <a:gd name="T22" fmla="*/ 2147483647 w 1971"/>
              <a:gd name="T23" fmla="*/ 2147483647 h 1613"/>
              <a:gd name="T24" fmla="*/ 2147483647 w 1971"/>
              <a:gd name="T25" fmla="*/ 2147483647 h 1613"/>
              <a:gd name="T26" fmla="*/ 2147483647 w 1971"/>
              <a:gd name="T27" fmla="*/ 2147483647 h 1613"/>
              <a:gd name="T28" fmla="*/ 2147483647 w 1971"/>
              <a:gd name="T29" fmla="*/ 2147483647 h 1613"/>
              <a:gd name="T30" fmla="*/ 2147483647 w 1971"/>
              <a:gd name="T31" fmla="*/ 2147483647 h 1613"/>
              <a:gd name="T32" fmla="*/ 2147483647 w 1971"/>
              <a:gd name="T33" fmla="*/ 2147483647 h 1613"/>
              <a:gd name="T34" fmla="*/ 2147483647 w 1971"/>
              <a:gd name="T35" fmla="*/ 2147483647 h 1613"/>
              <a:gd name="T36" fmla="*/ 2147483647 w 1971"/>
              <a:gd name="T37" fmla="*/ 2147483647 h 1613"/>
              <a:gd name="T38" fmla="*/ 2147483647 w 1971"/>
              <a:gd name="T39" fmla="*/ 2147483647 h 1613"/>
              <a:gd name="T40" fmla="*/ 0 w 1971"/>
              <a:gd name="T41" fmla="*/ 2147483647 h 1613"/>
              <a:gd name="T42" fmla="*/ 2147483647 w 1971"/>
              <a:gd name="T43" fmla="*/ 2147483647 h 1613"/>
              <a:gd name="T44" fmla="*/ 2147483647 w 1971"/>
              <a:gd name="T45" fmla="*/ 2147483647 h 1613"/>
              <a:gd name="T46" fmla="*/ 2147483647 w 1971"/>
              <a:gd name="T47" fmla="*/ 2147483647 h 1613"/>
              <a:gd name="T48" fmla="*/ 2147483647 w 1971"/>
              <a:gd name="T49" fmla="*/ 2147483647 h 1613"/>
              <a:gd name="T50" fmla="*/ 2147483647 w 1971"/>
              <a:gd name="T51" fmla="*/ 2147483647 h 1613"/>
              <a:gd name="T52" fmla="*/ 2147483647 w 1971"/>
              <a:gd name="T53" fmla="*/ 2147483647 h 1613"/>
              <a:gd name="T54" fmla="*/ 2147483647 w 1971"/>
              <a:gd name="T55" fmla="*/ 2147483647 h 1613"/>
              <a:gd name="T56" fmla="*/ 2147483647 w 1971"/>
              <a:gd name="T57" fmla="*/ 2147483647 h 1613"/>
              <a:gd name="T58" fmla="*/ 2147483647 w 1971"/>
              <a:gd name="T59" fmla="*/ 2147483647 h 1613"/>
              <a:gd name="T60" fmla="*/ 2147483647 w 1971"/>
              <a:gd name="T61" fmla="*/ 2147483647 h 1613"/>
              <a:gd name="T62" fmla="*/ 2147483647 w 1971"/>
              <a:gd name="T63" fmla="*/ 2147483647 h 1613"/>
              <a:gd name="T64" fmla="*/ 2147483647 w 1971"/>
              <a:gd name="T65" fmla="*/ 2147483647 h 1613"/>
              <a:gd name="T66" fmla="*/ 2147483647 w 1971"/>
              <a:gd name="T67" fmla="*/ 2147483647 h 1613"/>
              <a:gd name="T68" fmla="*/ 2147483647 w 1971"/>
              <a:gd name="T69" fmla="*/ 2147483647 h 1613"/>
              <a:gd name="T70" fmla="*/ 2147483647 w 1971"/>
              <a:gd name="T71" fmla="*/ 2147483647 h 1613"/>
              <a:gd name="T72" fmla="*/ 2147483647 w 1971"/>
              <a:gd name="T73" fmla="*/ 2147483647 h 1613"/>
              <a:gd name="T74" fmla="*/ 2147483647 w 1971"/>
              <a:gd name="T75" fmla="*/ 2147483647 h 1613"/>
              <a:gd name="T76" fmla="*/ 2147483647 w 1971"/>
              <a:gd name="T77" fmla="*/ 2147483647 h 1613"/>
              <a:gd name="T78" fmla="*/ 2147483647 w 1971"/>
              <a:gd name="T79" fmla="*/ 2147483647 h 1613"/>
              <a:gd name="T80" fmla="*/ 2147483647 w 1971"/>
              <a:gd name="T81" fmla="*/ 2147483647 h 1613"/>
              <a:gd name="T82" fmla="*/ 2147483647 w 1971"/>
              <a:gd name="T83" fmla="*/ 2147483647 h 1613"/>
              <a:gd name="T84" fmla="*/ 2147483647 w 1971"/>
              <a:gd name="T85" fmla="*/ 2147483647 h 1613"/>
              <a:gd name="T86" fmla="*/ 2147483647 w 1971"/>
              <a:gd name="T87" fmla="*/ 2147483647 h 1613"/>
              <a:gd name="T88" fmla="*/ 2147483647 w 1971"/>
              <a:gd name="T89" fmla="*/ 2147483647 h 1613"/>
              <a:gd name="T90" fmla="*/ 2147483647 w 1971"/>
              <a:gd name="T91" fmla="*/ 2147483647 h 161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971"/>
              <a:gd name="T139" fmla="*/ 0 h 1613"/>
              <a:gd name="T140" fmla="*/ 1971 w 1971"/>
              <a:gd name="T141" fmla="*/ 1613 h 161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0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546100" y="428625"/>
            <a:ext cx="7772400" cy="857250"/>
          </a:xfrm>
        </p:spPr>
        <p:txBody>
          <a:bodyPr/>
          <a:lstStyle/>
          <a:p>
            <a:r>
              <a:rPr lang="zh-CN" altLang="en-US" dirty="0"/>
              <a:t>交换机</a:t>
            </a:r>
            <a:r>
              <a:rPr lang="en-US" altLang="zh-CN" dirty="0"/>
              <a:t>: </a:t>
            </a:r>
            <a:r>
              <a:rPr lang="zh-CN" altLang="en-US" dirty="0"/>
              <a:t>网络流量的隔离</a:t>
            </a:r>
            <a:endParaRPr lang="en-US" altLang="zh-CN" dirty="0"/>
          </a:p>
        </p:txBody>
      </p:sp>
      <p:sp>
        <p:nvSpPr>
          <p:cNvPr id="8207" name="Rectangle 3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790575" y="1428750"/>
            <a:ext cx="7881938" cy="2000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安装交换机以后，把子网分成了几个</a:t>
            </a:r>
            <a:r>
              <a:rPr lang="en-US" altLang="zh-CN" sz="2400"/>
              <a:t>LAN </a:t>
            </a:r>
            <a:r>
              <a:rPr lang="zh-CN" altLang="en-US" sz="2400"/>
              <a:t>网段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交换机对分组进行</a:t>
            </a:r>
            <a:r>
              <a:rPr lang="zh-CN" altLang="en-US" sz="2400">
                <a:solidFill>
                  <a:srgbClr val="FF0000"/>
                </a:solidFill>
              </a:rPr>
              <a:t>过滤</a:t>
            </a:r>
            <a:r>
              <a:rPr lang="en-US" altLang="zh-CN" sz="2400"/>
              <a:t>: 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同一网段的帧通常不被转发到其他的网段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/>
              <a:t>每个网段成为一个单独的冲突域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collision  domains</a:t>
            </a:r>
            <a:endParaRPr lang="en-US" altLang="zh-CN" sz="2400"/>
          </a:p>
        </p:txBody>
      </p:sp>
      <p:sp>
        <p:nvSpPr>
          <p:cNvPr id="8214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C2E590-572F-4C57-B099-79A3817CBA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7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525588" y="3357563"/>
            <a:ext cx="5835650" cy="2514600"/>
            <a:chOff x="602" y="2283"/>
            <a:chExt cx="3676" cy="1584"/>
          </a:xfrm>
        </p:grpSpPr>
        <p:sp>
          <p:nvSpPr>
            <p:cNvPr id="8215" name="Rectangle 4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8194" name="Object 2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879" y="3440"/>
            <a:ext cx="26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6" imgW="1307263" imgH="1084139" progId="">
                    <p:embed/>
                  </p:oleObj>
                </mc:Choice>
                <mc:Fallback>
                  <p:oleObj name="Clip" r:id="rId46" imgW="1307263" imgH="1084139" progId="">
                    <p:embed/>
                    <p:pic>
                      <p:nvPicPr>
                        <p:cNvPr id="819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3440"/>
                          <a:ext cx="26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8" imgW="1307263" imgH="1084139" progId="">
                    <p:embed/>
                  </p:oleObj>
                </mc:Choice>
                <mc:Fallback>
                  <p:oleObj name="Clip" r:id="rId48" imgW="1307263" imgH="1084139" progId="">
                    <p:embed/>
                    <p:pic>
                      <p:nvPicPr>
                        <p:cNvPr id="81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44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9" imgW="1307263" imgH="1084139" progId="">
                    <p:embed/>
                  </p:oleObj>
                </mc:Choice>
                <mc:Fallback>
                  <p:oleObj name="Clip" r:id="rId49" imgW="1307263" imgH="1084139" progId="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419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0" imgW="1307263" imgH="1084139" progId="">
                    <p:embed/>
                  </p:oleObj>
                </mc:Choice>
                <mc:Fallback>
                  <p:oleObj name="Clip" r:id="rId50" imgW="1307263" imgH="1084139" progId="">
                    <p:embed/>
                    <p:pic>
                      <p:nvPicPr>
                        <p:cNvPr id="8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3456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4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17" name="Rectangle 5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8198" name="Object 6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1" imgW="1307263" imgH="1084139" progId="">
                    <p:embed/>
                  </p:oleObj>
                </mc:Choice>
                <mc:Fallback>
                  <p:oleObj name="Clip" r:id="rId51" imgW="1307263" imgH="1084139" progId="">
                    <p:embed/>
                    <p:pic>
                      <p:nvPicPr>
                        <p:cNvPr id="81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335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2" imgW="1307263" imgH="1084139" progId="">
                    <p:embed/>
                  </p:oleObj>
                </mc:Choice>
                <mc:Fallback>
                  <p:oleObj name="Clip" r:id="rId52" imgW="1307263" imgH="1084139" progId="">
                    <p:embed/>
                    <p:pic>
                      <p:nvPicPr>
                        <p:cNvPr id="8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653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3" imgW="1307263" imgH="1084139" progId="">
                    <p:embed/>
                  </p:oleObj>
                </mc:Choice>
                <mc:Fallback>
                  <p:oleObj name="Clip" r:id="rId53" imgW="1307263" imgH="1084139" progId="">
                    <p:embed/>
                    <p:pic>
                      <p:nvPicPr>
                        <p:cNvPr id="8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332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4" imgW="1307263" imgH="1084139" progId="">
                    <p:embed/>
                  </p:oleObj>
                </mc:Choice>
                <mc:Fallback>
                  <p:oleObj name="Clip" r:id="rId54" imgW="1307263" imgH="1084139" progId="">
                    <p:embed/>
                    <p:pic>
                      <p:nvPicPr>
                        <p:cNvPr id="8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3565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602" y="3138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5" imgW="1307263" imgH="1084139" progId="">
                    <p:embed/>
                  </p:oleObj>
                </mc:Choice>
                <mc:Fallback>
                  <p:oleObj name="Clip" r:id="rId55" imgW="1307263" imgH="1084139" progId="">
                    <p:embed/>
                    <p:pic>
                      <p:nvPicPr>
                        <p:cNvPr id="82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38"/>
                          <a:ext cx="26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5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19" name="Line 5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0" name="Line 5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1" name="Line 5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2" name="Line 6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3" name="Line 6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4" name="Line 6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5" name="Line 6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6" name="Line 6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8235" name="Line 66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6" name="Rectangle 67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8238" name="Line 6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8239" name="Line 70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28" name="Line 7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29" name="Line 72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30" name="Line 73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31" name="Text Box 7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hub</a:t>
              </a:r>
            </a:p>
          </p:txBody>
        </p:sp>
        <p:sp>
          <p:nvSpPr>
            <p:cNvPr id="8232" name="Text Box 7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hub</a:t>
              </a:r>
            </a:p>
          </p:txBody>
        </p:sp>
        <p:sp>
          <p:nvSpPr>
            <p:cNvPr id="8233" name="Text Box 76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hub</a:t>
              </a:r>
            </a:p>
          </p:txBody>
        </p:sp>
        <p:sp>
          <p:nvSpPr>
            <p:cNvPr id="8234" name="Text Box 7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switch</a:t>
              </a:r>
            </a:p>
          </p:txBody>
        </p:sp>
      </p:grpSp>
      <p:sp>
        <p:nvSpPr>
          <p:cNvPr id="8209" name="Text Box 8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00150" y="5921375"/>
            <a:ext cx="182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collision domain</a:t>
            </a:r>
          </a:p>
        </p:txBody>
      </p:sp>
      <p:sp>
        <p:nvSpPr>
          <p:cNvPr id="8210" name="Text Box 8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59138" y="5995988"/>
            <a:ext cx="182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collision domain</a:t>
            </a:r>
          </a:p>
        </p:txBody>
      </p:sp>
      <p:sp>
        <p:nvSpPr>
          <p:cNvPr id="8211" name="Text Box 8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75075" y="5986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12" name="Text Box 8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80238" y="3816350"/>
            <a:ext cx="109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collision </a:t>
            </a:r>
            <a:b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domain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CF99FD62-9C1A-1842-B778-EEA96C89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823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More on Switches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直接转发 </a:t>
            </a:r>
            <a:r>
              <a:rPr lang="en-US" altLang="zh-CN" dirty="0">
                <a:solidFill>
                  <a:srgbClr val="FF0000"/>
                </a:solidFill>
              </a:rPr>
              <a:t>cut-through switching:</a:t>
            </a:r>
            <a:r>
              <a:rPr lang="en-US" altLang="zh-CN" dirty="0"/>
              <a:t> </a:t>
            </a:r>
            <a:r>
              <a:rPr lang="zh-CN" altLang="en-US" dirty="0"/>
              <a:t>直接把帧从输入端口向输出端口转发，不必等收到整个完整的帧</a:t>
            </a:r>
            <a:endParaRPr lang="en-US" altLang="zh-CN" dirty="0"/>
          </a:p>
          <a:p>
            <a:pPr lvl="1"/>
            <a:r>
              <a:rPr lang="zh-CN" altLang="en-US" dirty="0"/>
              <a:t>可以略微减少时延</a:t>
            </a:r>
            <a:endParaRPr lang="en-US" altLang="zh-CN" dirty="0"/>
          </a:p>
          <a:p>
            <a:pPr lvl="1"/>
            <a:r>
              <a:rPr lang="zh-CN" altLang="en-US" dirty="0"/>
              <a:t>对比存储转发</a:t>
            </a:r>
            <a:r>
              <a:rPr lang="en-US" altLang="zh-CN" dirty="0"/>
              <a:t>store-and-forward</a:t>
            </a:r>
          </a:p>
          <a:p>
            <a:r>
              <a:rPr lang="zh-CN" altLang="en-US" dirty="0"/>
              <a:t>可以是共享</a:t>
            </a:r>
            <a:r>
              <a:rPr lang="en-US" altLang="zh-CN" dirty="0"/>
              <a:t>(</a:t>
            </a:r>
            <a:r>
              <a:rPr lang="zh-CN" altLang="en-US" dirty="0"/>
              <a:t>段交换</a:t>
            </a:r>
            <a:r>
              <a:rPr lang="en-US" altLang="zh-CN" dirty="0"/>
              <a:t>)/</a:t>
            </a:r>
            <a:r>
              <a:rPr lang="zh-CN" altLang="en-US" dirty="0"/>
              <a:t>独享</a:t>
            </a:r>
            <a:r>
              <a:rPr lang="en-US" altLang="zh-CN" dirty="0"/>
              <a:t>(</a:t>
            </a:r>
            <a:r>
              <a:rPr lang="zh-CN" altLang="en-US" dirty="0"/>
              <a:t>端口交换</a:t>
            </a:r>
            <a:r>
              <a:rPr lang="en-US" altLang="zh-CN" dirty="0"/>
              <a:t>)</a:t>
            </a:r>
            <a:r>
              <a:rPr lang="zh-CN" altLang="en-US" dirty="0"/>
              <a:t>以及</a:t>
            </a:r>
            <a:r>
              <a:rPr lang="en-US" altLang="zh-CN" dirty="0"/>
              <a:t>10/100/1000 Mbps </a:t>
            </a:r>
            <a:r>
              <a:rPr lang="zh-CN" altLang="en-US" dirty="0"/>
              <a:t>多种接口的混合组网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0965E5-8C8F-48CA-9795-FF5EBB5D926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7E3A760-D19A-744E-8F0D-350A905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459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1155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用交换机组网</a:t>
            </a:r>
          </a:p>
        </p:txBody>
      </p:sp>
      <p:pic>
        <p:nvPicPr>
          <p:cNvPr id="44037" name="Picture 3" descr="kurose_c05f29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4"/>
          <a:stretch/>
        </p:blipFill>
        <p:spPr>
          <a:xfrm>
            <a:off x="1731574" y="1447800"/>
            <a:ext cx="6138051" cy="4011304"/>
          </a:xfrm>
          <a:noFill/>
        </p:spPr>
      </p:pic>
      <p:sp>
        <p:nvSpPr>
          <p:cNvPr id="4403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DAB2F-07A2-4940-ABAF-F7A3492015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" name="Picture 3" descr="kurose_c05f29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89583"/>
          <a:stretch/>
        </p:blipFill>
        <p:spPr>
          <a:xfrm>
            <a:off x="2843808" y="5473001"/>
            <a:ext cx="4925741" cy="476279"/>
          </a:xfrm>
          <a:prstGeom prst="rect">
            <a:avLst/>
          </a:prstGeom>
          <a:noFill/>
        </p:spPr>
      </p:pic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5D16DA-0CBD-6243-AC15-82E30E3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6810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811560"/>
          </a:xfrm>
        </p:spPr>
        <p:txBody>
          <a:bodyPr/>
          <a:lstStyle/>
          <a:p>
            <a:pPr eaLnBrk="1" hangingPunct="1"/>
            <a:r>
              <a:rPr lang="zh-CN" altLang="en-US" dirty="0"/>
              <a:t>交换机与路由器  </a:t>
            </a:r>
            <a:r>
              <a:rPr lang="en-US" altLang="zh-CN" dirty="0"/>
              <a:t>Switch vs. Router</a:t>
            </a:r>
          </a:p>
        </p:txBody>
      </p:sp>
      <p:pic>
        <p:nvPicPr>
          <p:cNvPr id="45061" name="Picture 3" descr="kurose_c05f33"/>
          <p:cNvPicPr preferRelativeResize="0"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2"/>
          <a:stretch/>
        </p:blipFill>
        <p:spPr>
          <a:xfrm>
            <a:off x="1043608" y="1268760"/>
            <a:ext cx="6673850" cy="2239743"/>
          </a:xfrm>
          <a:noFill/>
        </p:spPr>
      </p:pic>
      <p:sp>
        <p:nvSpPr>
          <p:cNvPr id="45058" name="Slide Number Placeholder 6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537354-597B-47CE-816E-1B04E03DA35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576" y="3645024"/>
            <a:ext cx="798195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都是存储转发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store-and-forward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设备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路由器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网络层设备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检查网络层的数据报头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交换机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链路层设备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检查链路层的帧头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，效率更高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路由器负责维护路由表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实现选路算法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交换机负责维护交换表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实现过滤和自学习算法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路由器组网规模更大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路由器：千量级主机数；交换机：百量级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76092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几种网络设备的比较</a:t>
            </a:r>
          </a:p>
        </p:txBody>
      </p:sp>
      <p:pic>
        <p:nvPicPr>
          <p:cNvPr id="46085" name="Picture 3" descr="kurose_c05t01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9450"/>
            <a:ext cx="8229600" cy="2919413"/>
          </a:xfrm>
          <a:noFill/>
        </p:spPr>
      </p:pic>
      <p:sp>
        <p:nvSpPr>
          <p:cNvPr id="4608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8B4FA9-C5E9-45E1-9291-CEC13F0807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5475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已淘汰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EB7C099-E3ED-B84B-8FEF-4FBDEF7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2137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68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5B77975-1DBD-7240-8628-A257978447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755576" y="3789040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链路层交换机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虚拟局域网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0143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</a:rPr>
              <a:t>虚拟局域网（</a:t>
            </a:r>
            <a:r>
              <a:rPr lang="en-US" altLang="zh-CN" dirty="0">
                <a:latin typeface="Gill Sans MT" charset="0"/>
              </a:rPr>
              <a:t>VLAN</a:t>
            </a:r>
            <a:r>
              <a:rPr lang="zh-CN" altLang="en-US" dirty="0">
                <a:latin typeface="Gill Sans MT" charset="0"/>
              </a:rPr>
              <a:t>）：</a:t>
            </a:r>
            <a:r>
              <a:rPr lang="zh-CN" altLang="en-US" dirty="0">
                <a:latin typeface="Gill Sans MT" charset="0"/>
                <a:cs typeface="+mj-cs"/>
              </a:rPr>
              <a:t>动机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日期占位符 3">
            <a:extLst>
              <a:ext uri="{FF2B5EF4-FFF2-40B4-BE49-F238E27FC236}">
                <a16:creationId xmlns:a16="http://schemas.microsoft.com/office/drawing/2014/main" id="{8ABFDE5D-590F-2B47-9ACD-C6A10F65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50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69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>
          <a:xfrm>
            <a:off x="4879701" y="1389250"/>
            <a:ext cx="4065587" cy="456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40000"/>
              </a:lnSpc>
              <a:spcAft>
                <a:spcPts val="0"/>
              </a:spcAft>
              <a:buFont typeface="Wingdings" charset="0"/>
              <a:buNone/>
              <a:defRPr/>
            </a:pPr>
            <a:r>
              <a:rPr lang="zh-CN" altLang="en-US" i="1" dirty="0">
                <a:solidFill>
                  <a:srgbClr val="000099"/>
                </a:solidFill>
                <a:latin typeface="+mn-ea"/>
              </a:rPr>
              <a:t>考虑一下</a:t>
            </a:r>
            <a:r>
              <a:rPr lang="en-US" i="1" dirty="0">
                <a:latin typeface="+mn-ea"/>
              </a:rPr>
              <a:t>:</a:t>
            </a: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FIT</a:t>
            </a:r>
            <a:r>
              <a:rPr lang="zh-CN" altLang="en-US" sz="2400" dirty="0">
                <a:latin typeface="+mn-ea"/>
              </a:rPr>
              <a:t>楼布局调整，一个自动化系的老师办公室搬到了原属于计算机系的区域，但是仍然想连接自动化系的交换子网，该怎么办</a:t>
            </a:r>
            <a:r>
              <a:rPr lang="en-US" sz="2400" dirty="0">
                <a:latin typeface="+mn-ea"/>
              </a:rPr>
              <a:t>?</a:t>
            </a: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endParaRPr lang="en-US" sz="2400" dirty="0">
              <a:latin typeface="+mn-ea"/>
            </a:endParaRPr>
          </a:p>
          <a:p>
            <a:pPr marL="231775" indent="-231775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如果没有</a:t>
            </a:r>
            <a:r>
              <a:rPr lang="en-US" altLang="zh-CN" sz="2400" dirty="0">
                <a:latin typeface="+mn-ea"/>
              </a:rPr>
              <a:t>VLAN</a:t>
            </a:r>
            <a:r>
              <a:rPr lang="zh-CN" altLang="en-US" sz="2400" dirty="0">
                <a:latin typeface="+mn-ea"/>
              </a:rPr>
              <a:t>，只能将整个局域网设为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单一广播域</a:t>
            </a:r>
            <a:r>
              <a:rPr lang="en-US" sz="2400" dirty="0">
                <a:latin typeface="+mn-ea"/>
              </a:rPr>
              <a:t>:</a:t>
            </a:r>
          </a:p>
          <a:p>
            <a:pPr marL="681038" lvl="1" indent="-223838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所有的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层广播流量</a:t>
            </a:r>
            <a:r>
              <a:rPr lang="en-US" sz="2000" dirty="0">
                <a:latin typeface="+mn-ea"/>
              </a:rPr>
              <a:t>(ARP, DHCP, unknown location of destination MAC address) </a:t>
            </a:r>
            <a:r>
              <a:rPr lang="zh-CN" altLang="en-US" sz="2000" dirty="0">
                <a:latin typeface="+mn-ea"/>
              </a:rPr>
              <a:t>必须穿过整个局域网</a:t>
            </a:r>
            <a:endParaRPr lang="en-US" sz="2000" dirty="0">
              <a:latin typeface="+mn-ea"/>
            </a:endParaRPr>
          </a:p>
          <a:p>
            <a:pPr marL="681038" lvl="1" indent="-223838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000" dirty="0">
                <a:latin typeface="+mn-ea"/>
              </a:rPr>
              <a:t>安全、隐私和效率等各方面都存在问题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905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ALOHA: </a:t>
            </a:r>
            <a:r>
              <a:rPr lang="zh-CN" altLang="en-US" dirty="0"/>
              <a:t>效率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C183F0B-96FB-416D-9A2A-158569166DDF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455116" y="2500313"/>
            <a:ext cx="7861300" cy="33670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假设每个节点在每个时隙都以概率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zh-CN" altLang="en-US" sz="2800" dirty="0"/>
              <a:t> 发送一帧</a:t>
            </a:r>
            <a:r>
              <a:rPr lang="en-US" altLang="zh-CN" sz="2800" dirty="0"/>
              <a:t> </a:t>
            </a:r>
          </a:p>
          <a:p>
            <a:pPr eaLnBrk="1" hangingPunct="1"/>
            <a:r>
              <a:rPr lang="zh-CN" altLang="en-US" sz="2800" dirty="0"/>
              <a:t>效率</a:t>
            </a:r>
            <a:r>
              <a:rPr lang="en-US" altLang="zh-CN" sz="2800" dirty="0"/>
              <a:t> </a:t>
            </a:r>
          </a:p>
          <a:p>
            <a:pPr lvl="1" eaLnBrk="1" hangingPunct="1"/>
            <a:r>
              <a:rPr lang="zh-CN" altLang="en-US" sz="2400" dirty="0"/>
              <a:t>节点 </a:t>
            </a:r>
            <a:r>
              <a:rPr lang="en-US" altLang="zh-CN" sz="2400" dirty="0"/>
              <a:t>1 </a:t>
            </a:r>
            <a:r>
              <a:rPr lang="zh-CN" altLang="en-US" sz="2400" dirty="0"/>
              <a:t>在一个时隙发送成功的概率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(1</a:t>
            </a:r>
            <a:r>
              <a:rPr lang="en-US" altLang="zh-CN" sz="2400" i="1" dirty="0">
                <a:solidFill>
                  <a:srgbClr val="FF0000"/>
                </a:solidFill>
              </a:rPr>
              <a:t>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</a:p>
          <a:p>
            <a:pPr lvl="1" eaLnBrk="1" hangingPunct="1"/>
            <a:r>
              <a:rPr lang="zh-CN" altLang="en-US" sz="2400" dirty="0"/>
              <a:t>在一个时隙内任意节点发送成功的概率 </a:t>
            </a:r>
            <a:r>
              <a:rPr lang="en-US" altLang="zh-CN" sz="2400" i="1" dirty="0" err="1">
                <a:solidFill>
                  <a:srgbClr val="FF0000"/>
                </a:solidFill>
              </a:rPr>
              <a:t>Np</a:t>
            </a:r>
            <a:r>
              <a:rPr lang="en-US" altLang="zh-CN" sz="2400" i="1" dirty="0">
                <a:solidFill>
                  <a:srgbClr val="FF0000"/>
                </a:solidFill>
              </a:rPr>
              <a:t>(1-p)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N-1</a:t>
            </a:r>
            <a:r>
              <a:rPr lang="en-US" altLang="zh-CN" sz="2400" baseline="30000" dirty="0">
                <a:solidFill>
                  <a:srgbClr val="D60093"/>
                </a:solidFill>
              </a:rPr>
              <a:t> </a:t>
            </a:r>
          </a:p>
          <a:p>
            <a:pPr lvl="1" eaLnBrk="1" hangingPunct="1"/>
            <a:r>
              <a:rPr lang="zh-CN" altLang="en-US" sz="2400" dirty="0"/>
              <a:t>寻找一个 </a:t>
            </a:r>
            <a:r>
              <a:rPr lang="en-US" altLang="zh-CN" sz="2400" i="1" dirty="0">
                <a:solidFill>
                  <a:srgbClr val="FF0000"/>
                </a:solidFill>
              </a:rPr>
              <a:t>p*</a:t>
            </a:r>
            <a:r>
              <a:rPr lang="en-US" altLang="zh-CN" sz="2400" i="1" dirty="0">
                <a:solidFill>
                  <a:srgbClr val="D60093"/>
                </a:solidFill>
              </a:rPr>
              <a:t> </a:t>
            </a:r>
            <a:r>
              <a:rPr lang="zh-CN" altLang="en-US" sz="2400" dirty="0"/>
              <a:t>，使</a:t>
            </a:r>
            <a:r>
              <a:rPr lang="en-US" altLang="zh-CN" sz="2400" i="1" dirty="0" err="1">
                <a:solidFill>
                  <a:srgbClr val="FF0000"/>
                </a:solidFill>
              </a:rPr>
              <a:t>Np</a:t>
            </a:r>
            <a:r>
              <a:rPr lang="en-US" altLang="zh-CN" sz="2400" i="1" dirty="0">
                <a:solidFill>
                  <a:srgbClr val="FF0000"/>
                </a:solidFill>
              </a:rPr>
              <a:t>(1-p)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N-1</a:t>
            </a:r>
            <a:r>
              <a:rPr lang="zh-CN" altLang="en-US" sz="2400" i="1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最大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当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</a:rPr>
              <a:t>p*=1/N</a:t>
            </a:r>
            <a:r>
              <a:rPr lang="en-US" altLang="zh-CN" sz="2400" dirty="0"/>
              <a:t>, </a:t>
            </a:r>
            <a:r>
              <a:rPr lang="zh-CN" altLang="en-US" sz="2400" dirty="0"/>
              <a:t>得到时隙</a:t>
            </a:r>
            <a:r>
              <a:rPr lang="en-US" altLang="zh-CN" sz="2400" dirty="0"/>
              <a:t>ALOHA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</a:rPr>
              <a:t>最大效率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en-US" altLang="zh-CN" sz="2400" b="1" i="1" dirty="0">
                <a:solidFill>
                  <a:srgbClr val="C00000"/>
                </a:solidFill>
              </a:rPr>
              <a:t>1/e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2915816" y="5445026"/>
          <a:ext cx="33575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01800" imgH="292100" progId="Equation.3">
                  <p:embed/>
                </p:oleObj>
              </mc:Choice>
              <mc:Fallback>
                <p:oleObj name="公式" r:id="rId9" imgW="1701800" imgH="292100" progId="Equation.3">
                  <p:embed/>
                  <p:pic>
                    <p:nvPicPr>
                      <p:cNvPr id="205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45026"/>
                        <a:ext cx="335756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552" y="1518617"/>
            <a:ext cx="7424737" cy="830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</a:rPr>
              <a:t>效率是从长期来看，在有</a:t>
            </a:r>
            <a:r>
              <a:rPr lang="zh-CN" altLang="en-US" sz="2400" dirty="0">
                <a:solidFill>
                  <a:srgbClr val="C00000"/>
                </a:solidFill>
              </a:rPr>
              <a:t>大量节点</a:t>
            </a:r>
            <a:r>
              <a:rPr lang="zh-CN" altLang="en-US" sz="2400" dirty="0">
                <a:solidFill>
                  <a:srgbClr val="000000"/>
                </a:solidFill>
              </a:rPr>
              <a:t>、每个节点都有许多帧要发送的情况下，成功发送的时隙所占的比例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47716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最优概率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91680" y="5269270"/>
            <a:ext cx="252028" cy="2479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6E5248DC-F3A0-874D-85EE-9B2C4713CF8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Gill Sans MT" charset="0"/>
                <a:cs typeface="+mj-cs"/>
              </a:rPr>
              <a:t>VLAN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411" y="1768405"/>
            <a:ext cx="3470451" cy="1625600"/>
          </a:xfrm>
        </p:spPr>
        <p:txBody>
          <a:bodyPr>
            <a:normAutofit fontScale="92500"/>
          </a:bodyPr>
          <a:lstStyle/>
          <a:p>
            <a:pPr marL="0" indent="0" algn="just"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CC0000"/>
                </a:solidFill>
                <a:latin typeface="+mn-ea"/>
                <a:cs typeface="+mn-cs"/>
              </a:rPr>
              <a:t>基于端口的</a:t>
            </a:r>
            <a:r>
              <a:rPr lang="en-US" sz="2400" dirty="0">
                <a:solidFill>
                  <a:srgbClr val="CC0000"/>
                </a:solidFill>
                <a:latin typeface="+mn-ea"/>
                <a:cs typeface="+mn-cs"/>
              </a:rPr>
              <a:t> VLAN: </a:t>
            </a:r>
          </a:p>
          <a:p>
            <a:pPr marL="0" indent="0" algn="just">
              <a:buFont typeface="Wingdings" charset="0"/>
              <a:buNone/>
              <a:defRPr/>
            </a:pPr>
            <a:r>
              <a:rPr lang="zh-CN" altLang="en-US" sz="2400" dirty="0">
                <a:latin typeface="+mn-ea"/>
                <a:cs typeface="+mn-cs"/>
              </a:rPr>
              <a:t>按交换机端口分组</a:t>
            </a:r>
            <a:r>
              <a:rPr lang="en-US" sz="2400" dirty="0">
                <a:latin typeface="+mn-ea"/>
                <a:cs typeface="+mn-cs"/>
              </a:rPr>
              <a:t> (</a:t>
            </a:r>
            <a:r>
              <a:rPr lang="zh-CN" altLang="en-US" sz="2400" dirty="0">
                <a:latin typeface="+mn-ea"/>
                <a:cs typeface="+mn-cs"/>
              </a:rPr>
              <a:t>依靠交换机管理软件实现</a:t>
            </a:r>
            <a:r>
              <a:rPr lang="en-US" sz="2400" dirty="0">
                <a:latin typeface="+mn-ea"/>
                <a:cs typeface="+mn-cs"/>
              </a:rPr>
              <a:t>) </a:t>
            </a:r>
            <a:r>
              <a:rPr lang="zh-CN" altLang="en-US" sz="2400" dirty="0">
                <a:latin typeface="+mn-ea"/>
                <a:cs typeface="+mn-cs"/>
              </a:rPr>
              <a:t>使得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cs typeface="+mn-cs"/>
              </a:rPr>
              <a:t>单个</a:t>
            </a:r>
            <a:r>
              <a:rPr lang="zh-CN" altLang="en-US" sz="2400" b="1" dirty="0">
                <a:latin typeface="+mn-ea"/>
                <a:cs typeface="+mn-cs"/>
              </a:rPr>
              <a:t>物理交换机</a:t>
            </a:r>
            <a:r>
              <a:rPr lang="zh-CN" altLang="en-US" sz="2400" dirty="0">
                <a:latin typeface="+mn-ea"/>
                <a:cs typeface="+mn-cs"/>
              </a:rPr>
              <a:t>更够</a:t>
            </a:r>
            <a:r>
              <a:rPr lang="en-US" sz="2400" dirty="0">
                <a:latin typeface="+mn-ea"/>
                <a:cs typeface="+mn-cs"/>
              </a:rPr>
              <a:t> ……</a:t>
            </a:r>
          </a:p>
          <a:p>
            <a:pPr marL="0" indent="0" algn="just">
              <a:defRPr/>
            </a:pPr>
            <a:endParaRPr lang="en-US" sz="2000" dirty="0">
              <a:latin typeface="+mn-ea"/>
              <a:cs typeface="+mn-cs"/>
            </a:endParaRP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90799" y="3891993"/>
            <a:ext cx="5353533" cy="2788750"/>
            <a:chOff x="3723501" y="4090988"/>
            <a:chExt cx="5353824" cy="2788750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3723501" y="6379675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像</a:t>
              </a:r>
              <a:r>
                <a:rPr lang="zh-CN" altLang="en-US" sz="2400" b="1" dirty="0">
                  <a:solidFill>
                    <a:srgbClr val="FF0000"/>
                  </a:solidFill>
                  <a:latin typeface="Gill Sans MT" charset="0"/>
                  <a:cs typeface="+mn-cs"/>
                </a:rPr>
                <a:t>多个</a:t>
              </a:r>
              <a:r>
                <a:rPr lang="zh-CN" altLang="en-US" sz="2400" b="1" dirty="0">
                  <a:solidFill>
                    <a:srgbClr val="FF0000"/>
                  </a:solidFill>
                  <a:latin typeface="Gill Sans MT" charset="0"/>
                </a:rPr>
                <a:t>虚拟交换机</a:t>
              </a:r>
              <a:r>
                <a:rPr lang="zh-CN" altLang="en-US" sz="2400" dirty="0">
                  <a:solidFill>
                    <a:srgbClr val="000000"/>
                  </a:solidFill>
                  <a:latin typeface="Gill Sans MT" charset="0"/>
                </a:rPr>
                <a:t>一样发挥作用</a:t>
              </a:r>
              <a:endParaRPr lang="en-US" sz="24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47" name="日期占位符 3">
            <a:extLst>
              <a:ext uri="{FF2B5EF4-FFF2-40B4-BE49-F238E27FC236}">
                <a16:creationId xmlns:a16="http://schemas.microsoft.com/office/drawing/2014/main" id="{CCBB75C1-5BF4-3949-AFB8-B7405CE2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40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70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3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基于端口的</a:t>
            </a:r>
            <a:r>
              <a:rPr lang="en-US" altLang="zh-CN" dirty="0">
                <a:latin typeface="Gill Sans MT" charset="0"/>
                <a:cs typeface="+mj-cs"/>
              </a:rPr>
              <a:t>VLAN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449264"/>
            <a:ext cx="4249737" cy="176371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zh-CN" alt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流量隔离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zh-CN" altLang="en-US" sz="2400" dirty="0">
                <a:latin typeface="Gill Sans MT" charset="0"/>
                <a:cs typeface="+mn-cs"/>
              </a:rPr>
              <a:t>来自</a:t>
            </a:r>
            <a:r>
              <a:rPr lang="en-US" altLang="zh-CN" sz="2400" dirty="0">
                <a:latin typeface="Gill Sans MT" charset="0"/>
                <a:cs typeface="+mn-cs"/>
              </a:rPr>
              <a:t>1-8</a:t>
            </a:r>
            <a:r>
              <a:rPr lang="zh-CN" altLang="en-US" sz="2400" dirty="0">
                <a:latin typeface="Gill Sans MT" charset="0"/>
                <a:cs typeface="+mn-cs"/>
              </a:rPr>
              <a:t>端口的帧只能到达</a:t>
            </a:r>
            <a:r>
              <a:rPr lang="en-US" altLang="zh-CN" sz="2400" dirty="0">
                <a:latin typeface="Gill Sans MT" charset="0"/>
                <a:cs typeface="+mn-cs"/>
              </a:rPr>
              <a:t>1-8</a:t>
            </a:r>
            <a:r>
              <a:rPr lang="zh-CN" altLang="en-US" sz="2400" dirty="0">
                <a:latin typeface="Gill Sans MT" charset="0"/>
                <a:cs typeface="+mn-cs"/>
              </a:rPr>
              <a:t>端口；</a:t>
            </a:r>
            <a:r>
              <a:rPr lang="en-US" altLang="zh-CN" sz="2400" dirty="0">
                <a:latin typeface="Gill Sans MT" charset="0"/>
                <a:cs typeface="+mn-cs"/>
              </a:rPr>
              <a:t>9-16</a:t>
            </a:r>
            <a:r>
              <a:rPr lang="zh-CN" altLang="en-US" sz="2400" dirty="0">
                <a:latin typeface="Gill Sans MT" charset="0"/>
                <a:cs typeface="+mn-cs"/>
              </a:rPr>
              <a:t>端口的帧只能到达</a:t>
            </a:r>
            <a:r>
              <a:rPr lang="en-US" altLang="zh-CN" sz="2400" dirty="0">
                <a:latin typeface="Gill Sans MT" charset="0"/>
                <a:cs typeface="+mn-cs"/>
              </a:rPr>
              <a:t>9-16</a:t>
            </a:r>
            <a:r>
              <a:rPr lang="zh-CN" altLang="en-US" sz="2400" dirty="0">
                <a:latin typeface="Gill Sans MT" charset="0"/>
                <a:cs typeface="+mn-cs"/>
              </a:rPr>
              <a:t>端口</a:t>
            </a:r>
            <a:endParaRPr lang="en-US" sz="2400" dirty="0">
              <a:latin typeface="Gill Sans MT" charset="0"/>
              <a:cs typeface="+mn-cs"/>
            </a:endParaRPr>
          </a:p>
          <a:p>
            <a:pPr marL="681038" lvl="1" indent="-223838">
              <a:defRPr/>
            </a:pPr>
            <a:r>
              <a:rPr lang="zh-CN" altLang="en-US" sz="2000" dirty="0">
                <a:latin typeface="Gill Sans MT" charset="0"/>
              </a:rPr>
              <a:t>也可以基于终端设备的</a:t>
            </a:r>
            <a:r>
              <a:rPr lang="en-US" altLang="zh-CN" sz="2000" dirty="0">
                <a:latin typeface="Gill Sans MT" charset="0"/>
              </a:rPr>
              <a:t>MAC</a:t>
            </a:r>
            <a:r>
              <a:rPr lang="zh-CN" altLang="en-US" sz="2000" dirty="0">
                <a:latin typeface="Gill Sans MT" charset="0"/>
              </a:rPr>
              <a:t>地址划分</a:t>
            </a:r>
            <a:r>
              <a:rPr lang="en-US" altLang="zh-CN" sz="2000" dirty="0">
                <a:latin typeface="Gill Sans MT" charset="0"/>
              </a:rPr>
              <a:t>VLAN</a:t>
            </a:r>
            <a:r>
              <a:rPr lang="zh-CN" altLang="en-US" sz="2000" dirty="0">
                <a:latin typeface="Gill Sans MT" charset="0"/>
              </a:rPr>
              <a:t>而不是端口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300250" y="344487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err="1">
                <a:solidFill>
                  <a:srgbClr val="FF0000"/>
                </a:solidFill>
                <a:latin typeface="Gill Sans MT" charset="0"/>
                <a:cs typeface="+mn-cs"/>
              </a:rPr>
              <a:t>成员动态调整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latin typeface="Gill Sans MT" charset="0"/>
                <a:cs typeface="+mn-cs"/>
              </a:rPr>
              <a:t>端口可以被动态的划分调整至任意一个</a:t>
            </a:r>
            <a:r>
              <a:rPr lang="en-US" altLang="zh-CN" sz="2400" i="0" dirty="0" err="1">
                <a:solidFill>
                  <a:srgbClr val="000000"/>
                </a:solidFill>
                <a:latin typeface="Gill Sans MT" charset="0"/>
                <a:cs typeface="+mn-cs"/>
              </a:rPr>
              <a:t>VLAN</a:t>
            </a:r>
            <a:endParaRPr lang="en-US" sz="24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76832" y="1201051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285750" y="1531938"/>
            <a:ext cx="8315326" cy="5000624"/>
            <a:chOff x="180" y="965"/>
            <a:chExt cx="5238" cy="3150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180" y="3099"/>
              <a:ext cx="523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zh-CN" alt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在</a:t>
              </a:r>
              <a:r>
                <a:rPr lang="en-US" altLang="zh-CN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VLAN</a:t>
              </a:r>
              <a:r>
                <a:rPr lang="zh-CN" alt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之间转发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通过路由实现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(</a:t>
              </a:r>
              <a:r>
                <a:rPr lang="zh-CN" alt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就像是通过不同的交换机之间一样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Gill Sans MT" charset="0"/>
                </a:rPr>
                <a:t>实践中，厂商往往出售同时具备路由和交换的功能的硬件产品。</a:t>
              </a: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6C8BB524-8534-5C4A-AC06-150027C8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17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71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日期占位符 3">
            <a:extLst>
              <a:ext uri="{FF2B5EF4-FFF2-40B4-BE49-F238E27FC236}">
                <a16:creationId xmlns:a16="http://schemas.microsoft.com/office/drawing/2014/main" id="{B370D7D2-BBF9-BA4D-A272-403AF819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19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72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11163" y="3971925"/>
            <a:ext cx="8296275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70000"/>
              <a:buFont typeface="Wingdings" pitchFamily="2" charset="2"/>
              <a:buChar char="p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i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trunk端口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VLAN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干线连接端口</a:t>
            </a:r>
            <a:r>
              <a:rPr lang="en-US" altLang="zh-CN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汇聚端口）</a:t>
            </a:r>
            <a:r>
              <a:rPr lang="en-US" sz="2000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20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用于在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不同物理交换机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之间传输多个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的数据包。</a:t>
            </a:r>
            <a:endParaRPr lang="en-US" altLang="zh-CN" sz="1000" dirty="0">
              <a:latin typeface="宋体" panose="02010600030101010101" pitchFamily="2" charset="-122"/>
            </a:endParaRP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跨物理交换机之间传输的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802.1q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数据包必须携带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 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1825" lvl="1" indent="-231775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802.1q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协议规定了在不同物理交换机的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trunk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端口之间传输时，怎样添加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标签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3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480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</a:t>
            </a:r>
            <a:r>
              <a:rPr lang="zh-CN" altLang="en-US" sz="1400" i="0" dirty="0">
                <a:solidFill>
                  <a:srgbClr val="000000"/>
                </a:solidFill>
                <a:latin typeface="+mn-ea"/>
                <a:ea typeface="+mn-ea"/>
                <a:cs typeface="Gulim" charset="0"/>
              </a:rPr>
              <a:t>协议标识标志位</a:t>
            </a:r>
            <a:endParaRPr lang="en-US" altLang="ko-KR" sz="1400" i="0" dirty="0">
              <a:solidFill>
                <a:srgbClr val="000000"/>
              </a:solidFill>
              <a:latin typeface="+mn-ea"/>
              <a:ea typeface="+mn-ea"/>
              <a:cs typeface="Gulim" charset="0"/>
            </a:endParaRP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1400" i="0" dirty="0">
                <a:solidFill>
                  <a:srgbClr val="000000"/>
                </a:solidFill>
                <a:latin typeface="+mn-ea"/>
                <a:ea typeface="+mn-ea"/>
                <a:cs typeface="Gulim" charset="0"/>
              </a:rPr>
              <a:t>控制信息标识位</a:t>
            </a: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4" y="4258665"/>
            <a:ext cx="233157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1400" dirty="0">
                <a:solidFill>
                  <a:srgbClr val="000000"/>
                </a:solidFill>
                <a:ea typeface="Gulim" charset="0"/>
                <a:cs typeface="Gulim" charset="0"/>
              </a:rPr>
              <a:t>重新</a:t>
            </a:r>
            <a:r>
              <a:rPr lang="zh-CN" altLang="en-US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计算的</a:t>
            </a: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CRC</a:t>
            </a:r>
            <a:r>
              <a:rPr lang="zh-CN" altLang="en-US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校验码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</a:t>
            </a:r>
            <a:r>
              <a:rPr lang="zh-CN" alt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协议中的</a:t>
            </a: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VLAN </a:t>
            </a:r>
            <a:r>
              <a:rPr lang="zh-CN" alt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帧格式</a:t>
            </a:r>
            <a:endParaRPr lang="en-US" sz="4000" i="0" dirty="0">
              <a:solidFill>
                <a:srgbClr val="000099"/>
              </a:solidFill>
              <a:latin typeface="Gill Sans MT" charset="0"/>
              <a:cs typeface="+mn-cs"/>
            </a:endParaRP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52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73</a:t>
            </a:fld>
            <a:endParaRPr lang="en-US" altLang="zh-CN" dirty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55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交换局域网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lvl="1" indent="-342900" fontAlgn="base"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p"/>
              <a:defRPr/>
            </a:pPr>
            <a:endParaRPr lang="en-US" altLang="zh-CN" sz="22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链路虚拟化：网络作为链路层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数据中心网络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回顾：</a:t>
            </a:r>
            <a:r>
              <a:rPr lang="en-US" altLang="zh-CN" dirty="0">
                <a:latin typeface="+mj-lt"/>
              </a:rPr>
              <a:t>Web</a:t>
            </a:r>
            <a:r>
              <a:rPr lang="zh-CN" altLang="en-US" dirty="0">
                <a:latin typeface="+mj-lt"/>
              </a:rPr>
              <a:t>页面请求的历程</a:t>
            </a: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74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5FB12-AF3D-1643-B32A-CD735AF59664}"/>
              </a:ext>
            </a:extLst>
          </p:cNvPr>
          <p:cNvSpPr/>
          <p:nvPr/>
        </p:nvSpPr>
        <p:spPr>
          <a:xfrm>
            <a:off x="683568" y="3304723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链路层寻址与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以太网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链路层交换机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虚拟局域网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n-ea"/>
              </a:rPr>
              <a:t>VLAN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5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4" y="193675"/>
            <a:ext cx="8060843" cy="944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3600" dirty="0">
                <a:latin typeface="Gill Sans MT" charset="0"/>
                <a:cs typeface="+mj-cs"/>
              </a:rPr>
              <a:t>多协议标签交换</a:t>
            </a:r>
            <a:r>
              <a:rPr lang="en-US" sz="3600" dirty="0">
                <a:latin typeface="Gill Sans MT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8060844" cy="4648200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动机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利用简短的定长标签实现高速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数据转发，改善网络速度</a:t>
            </a:r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(instead of IP address) </a:t>
            </a:r>
          </a:p>
          <a:p>
            <a:pPr marL="681038" lvl="1" indent="-223838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利用固定长度表示实现快速查找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而非最长前缀匹配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681038" lvl="1" indent="-223838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借鉴综合了虚电路（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Virtual Circuit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）的相关技术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1038" lvl="1" indent="-223838">
              <a:lnSpc>
                <a:spcPct val="150000"/>
              </a:lnSpc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依然基于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寻址和路由选择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1957760" y="5124693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611560" y="4497631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624260" y="4502393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281860" y="462463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492747" y="4484931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146922" y="448016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493122" y="4481756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523285" y="4634156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481635" y="4483343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516560" y="4642093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060947" y="5869231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573710" y="6037506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756397" y="6045443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313610" y="6053381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583485" y="6050206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792910" y="5878756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362822" y="5899393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632697" y="5894631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732460" y="6545506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04035" y="654074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331072" y="653756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770810" y="653280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75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952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Gill Sans MT" charset="0"/>
                <a:cs typeface="+mj-cs"/>
              </a:rPr>
              <a:t>支持</a:t>
            </a:r>
            <a:r>
              <a:rPr lang="en-US" dirty="0">
                <a:latin typeface="Gill Sans MT" charset="0"/>
                <a:cs typeface="+mj-cs"/>
              </a:rPr>
              <a:t>MPLS </a:t>
            </a:r>
            <a:r>
              <a:rPr lang="zh-CN" altLang="en-US" dirty="0">
                <a:latin typeface="Gill Sans MT" charset="0"/>
                <a:cs typeface="+mj-cs"/>
              </a:rPr>
              <a:t>的路由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Gill Sans MT" charset="0"/>
                <a:cs typeface="+mn-cs"/>
              </a:rPr>
              <a:t>也叫标签转发路由（</a:t>
            </a:r>
            <a:r>
              <a:rPr lang="en-US" dirty="0">
                <a:latin typeface="Gill Sans MT" charset="0"/>
                <a:cs typeface="+mn-cs"/>
              </a:rPr>
              <a:t>label-switched router</a:t>
            </a:r>
            <a:r>
              <a:rPr lang="zh-CN" altLang="en-US" dirty="0">
                <a:latin typeface="Gill Sans MT" charset="0"/>
                <a:cs typeface="+mn-cs"/>
              </a:rPr>
              <a:t>）</a:t>
            </a: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dirty="0">
                <a:latin typeface="Gill Sans MT" charset="0"/>
                <a:cs typeface="+mn-cs"/>
              </a:rPr>
              <a:t>仅根据标签确定转发端口</a:t>
            </a:r>
            <a:r>
              <a:rPr lang="en-US" dirty="0">
                <a:latin typeface="Gill Sans MT" charset="0"/>
                <a:cs typeface="+mn-cs"/>
              </a:rPr>
              <a:t>(</a:t>
            </a:r>
            <a:r>
              <a:rPr lang="zh-CN" altLang="en-US" dirty="0">
                <a:latin typeface="Gill Sans MT" charset="0"/>
                <a:cs typeface="+mn-cs"/>
              </a:rPr>
              <a:t>而</a:t>
            </a:r>
            <a:r>
              <a:rPr lang="zh-CN" altLang="en-US" dirty="0">
                <a:latin typeface="Gill Sans MT" charset="0"/>
              </a:rPr>
              <a:t>不检查</a:t>
            </a:r>
            <a:r>
              <a:rPr lang="en-US" dirty="0">
                <a:latin typeface="Gill Sans MT" charset="0"/>
              </a:rPr>
              <a:t>IP </a:t>
            </a:r>
            <a:r>
              <a:rPr lang="zh-CN" altLang="en-US" dirty="0">
                <a:latin typeface="Gill Sans MT" charset="0"/>
              </a:rPr>
              <a:t>报头内部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170000"/>
              </a:lnSpc>
              <a:defRPr/>
            </a:pPr>
            <a:r>
              <a:rPr lang="en-US" dirty="0">
                <a:latin typeface="Gill Sans MT" charset="0"/>
              </a:rPr>
              <a:t>MPLS </a:t>
            </a:r>
            <a:r>
              <a:rPr lang="zh-CN" altLang="en-US" dirty="0">
                <a:latin typeface="Gill Sans MT" charset="0"/>
              </a:rPr>
              <a:t>转发表与</a:t>
            </a:r>
            <a:r>
              <a:rPr lang="en-US" dirty="0">
                <a:latin typeface="Gill Sans MT" charset="0"/>
              </a:rPr>
              <a:t> IP</a:t>
            </a:r>
            <a:r>
              <a:rPr lang="zh-CN" altLang="en-US" dirty="0">
                <a:latin typeface="Gill Sans MT" charset="0"/>
              </a:rPr>
              <a:t>转发表不同</a:t>
            </a:r>
            <a:endParaRPr lang="en-US" dirty="0">
              <a:latin typeface="Gill Sans MT" charset="0"/>
            </a:endParaRPr>
          </a:p>
          <a:p>
            <a:pPr>
              <a:lnSpc>
                <a:spcPct val="170000"/>
              </a:lnSpc>
              <a:defRPr/>
            </a:pPr>
            <a:r>
              <a:rPr lang="zh-CN" altLang="en-US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灵活性</a:t>
            </a:r>
            <a:r>
              <a:rPr lang="en-US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dirty="0">
                <a:latin typeface="Gill Sans MT" charset="0"/>
                <a:cs typeface="+mn-cs"/>
              </a:rPr>
              <a:t>MPLS </a:t>
            </a:r>
            <a:r>
              <a:rPr lang="zh-CN" altLang="en-US" dirty="0">
                <a:latin typeface="Gill Sans MT" charset="0"/>
                <a:cs typeface="+mn-cs"/>
              </a:rPr>
              <a:t>转发决策可以与</a:t>
            </a:r>
            <a:r>
              <a:rPr lang="en-US" altLang="zh-CN" dirty="0">
                <a:latin typeface="Gill Sans MT" charset="0"/>
                <a:cs typeface="+mn-cs"/>
              </a:rPr>
              <a:t>IP</a:t>
            </a:r>
            <a:r>
              <a:rPr lang="zh-CN" altLang="en-US" dirty="0">
                <a:latin typeface="Gill Sans MT" charset="0"/>
                <a:cs typeface="+mn-cs"/>
              </a:rPr>
              <a:t>协议不同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170000"/>
              </a:lnSpc>
              <a:defRPr/>
            </a:pPr>
            <a:r>
              <a:rPr lang="zh-CN" altLang="en-US" dirty="0">
                <a:latin typeface="Gill Sans MT" charset="0"/>
              </a:rPr>
              <a:t>可以将源地址不同、目的地相同的</a:t>
            </a:r>
            <a:r>
              <a:rPr lang="en-US" altLang="zh-CN" dirty="0">
                <a:latin typeface="Gill Sans MT" charset="0"/>
              </a:rPr>
              <a:t>IP</a:t>
            </a:r>
            <a:r>
              <a:rPr lang="zh-CN" altLang="en-US" dirty="0">
                <a:latin typeface="Gill Sans MT" charset="0"/>
              </a:rPr>
              <a:t>数据路由到不同的路径中去，而不是单一的最小费用路由</a:t>
            </a:r>
            <a:r>
              <a:rPr lang="en-US" dirty="0">
                <a:latin typeface="Gill Sans MT" charset="0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流量工程</a:t>
            </a:r>
            <a:r>
              <a:rPr lang="en-US" dirty="0">
                <a:latin typeface="Gill Sans MT" charset="0"/>
              </a:rPr>
              <a:t>)</a:t>
            </a:r>
          </a:p>
          <a:p>
            <a:pPr lvl="1">
              <a:lnSpc>
                <a:spcPct val="170000"/>
              </a:lnSpc>
              <a:defRPr/>
            </a:pPr>
            <a:r>
              <a:rPr lang="zh-CN" altLang="en-US" dirty="0">
                <a:latin typeface="Gill Sans MT" charset="0"/>
              </a:rPr>
              <a:t>链路断连的情况下快速恢复、重新选路</a:t>
            </a:r>
            <a:r>
              <a:rPr lang="en-US" dirty="0">
                <a:latin typeface="Gill Sans MT" charset="0"/>
              </a:rPr>
              <a:t>:</a:t>
            </a:r>
            <a:r>
              <a:rPr lang="zh-CN" altLang="en-US" dirty="0">
                <a:latin typeface="Gill Sans MT" charset="0"/>
              </a:rPr>
              <a:t>预先计算了备用链路</a:t>
            </a:r>
            <a:r>
              <a:rPr lang="en-US" dirty="0">
                <a:latin typeface="Gill Sans MT" charset="0"/>
              </a:rPr>
              <a:t> (</a:t>
            </a:r>
            <a:r>
              <a:rPr lang="zh-CN" altLang="en-US" dirty="0">
                <a:latin typeface="Gill Sans MT" charset="0"/>
              </a:rPr>
              <a:t>对于</a:t>
            </a:r>
            <a:r>
              <a:rPr lang="en-US" altLang="zh-CN" dirty="0">
                <a:latin typeface="Gill Sans MT" charset="0"/>
              </a:rPr>
              <a:t>VoIP</a:t>
            </a:r>
            <a:r>
              <a:rPr lang="zh-CN" altLang="en-US" dirty="0">
                <a:latin typeface="Gill Sans MT" charset="0"/>
              </a:rPr>
              <a:t>等延迟敏感的多媒体业务很有用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17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76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3264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vs IP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309562" y="4256933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</a:t>
            </a:r>
            <a:r>
              <a:rPr lang="zh-CN" altLang="en-US" sz="2800" dirty="0">
                <a:solidFill>
                  <a:srgbClr val="CC0000"/>
                </a:solidFill>
                <a:latin typeface="Gill Sans MT" charset="0"/>
              </a:rPr>
              <a:t>路由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: </a:t>
            </a:r>
            <a:r>
              <a:rPr lang="zh-CN" altLang="en-US" sz="2800" i="0" dirty="0">
                <a:solidFill>
                  <a:srgbClr val="000000"/>
                </a:solidFill>
                <a:latin typeface="+mn-ea"/>
                <a:ea typeface="+mn-ea"/>
              </a:rPr>
              <a:t>（对于任意共同中间节点而言）前往目的</a:t>
            </a:r>
            <a:r>
              <a:rPr lang="en-US" altLang="zh-CN" sz="2800" i="0" dirty="0">
                <a:solidFill>
                  <a:srgbClr val="000000"/>
                </a:solidFill>
                <a:latin typeface="+mn-ea"/>
                <a:ea typeface="+mn-ea"/>
              </a:rPr>
              <a:t>IP</a:t>
            </a:r>
            <a:r>
              <a:rPr lang="zh-CN" altLang="en-US" sz="2800" i="0" dirty="0">
                <a:solidFill>
                  <a:srgbClr val="000000"/>
                </a:solidFill>
                <a:latin typeface="+mn-ea"/>
                <a:ea typeface="+mn-ea"/>
              </a:rPr>
              <a:t>地址的路线仅仅</a:t>
            </a:r>
            <a:r>
              <a:rPr lang="zh-CN" altLang="en-US" sz="2800" i="0" u="sng" dirty="0">
                <a:solidFill>
                  <a:srgbClr val="000000"/>
                </a:solidFill>
                <a:latin typeface="+mn-ea"/>
                <a:ea typeface="+mn-ea"/>
              </a:rPr>
              <a:t>由目的地址决定</a:t>
            </a:r>
            <a:endParaRPr lang="en-US" sz="2800" i="0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sp>
        <p:nvSpPr>
          <p:cNvPr id="178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81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77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72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routing: 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前往目的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地址的路线仅仅由目的地址单独决定</a:t>
            </a:r>
            <a:endParaRPr lang="en-US" altLang="zh-CN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055745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b="1" i="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MPLS routing: 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前往目的地的路径由源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和目的</a:t>
            </a:r>
            <a:r>
              <a:rPr lang="en-US" altLang="zh-CN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共同决定</a:t>
            </a:r>
            <a:endParaRPr lang="en-US" altLang="zh-CN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79450" lvl="1" indent="-27940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00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快速链路恢复</a:t>
            </a:r>
            <a:r>
              <a:rPr lang="en-US" sz="2000" i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预先计算好备用路由线路</a:t>
            </a:r>
            <a:endParaRPr lang="en-US" sz="2000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087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采用</a:t>
            </a:r>
            <a:r>
              <a:rPr lang="en-US" altLang="zh-CN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MPLS</a:t>
            </a:r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的</a:t>
            </a:r>
            <a:r>
              <a:rPr lang="en-US" altLang="zh-CN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R4</a:t>
            </a:r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可以根据不同的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MPLS</a:t>
            </a:r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策略路由至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A</a:t>
            </a:r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节点（例如源</a:t>
            </a:r>
            <a:r>
              <a:rPr lang="en-US" altLang="zh-CN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MAC</a:t>
            </a:r>
            <a:r>
              <a:rPr lang="zh-CN" alt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地址）</a:t>
            </a:r>
            <a:endParaRPr lang="en-US" sz="18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vs IP</a:t>
            </a:r>
          </a:p>
        </p:txBody>
      </p:sp>
      <p:sp>
        <p:nvSpPr>
          <p:cNvPr id="139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40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78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172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</a:t>
            </a:r>
            <a:r>
              <a:rPr lang="zh-CN" altLang="en-US" dirty="0">
                <a:latin typeface="Gill Sans MT" charset="0"/>
                <a:cs typeface="+mj-cs"/>
              </a:rPr>
              <a:t>消息</a:t>
            </a:r>
            <a:r>
              <a:rPr lang="en-US" dirty="0">
                <a:latin typeface="Gill Sans MT" charset="0"/>
                <a:cs typeface="+mj-cs"/>
              </a:rPr>
              <a:t>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>
                <a:latin typeface="Gill Sans MT" charset="0"/>
              </a:rPr>
              <a:t>利用改良的</a:t>
            </a:r>
            <a:r>
              <a:rPr lang="en-US" dirty="0">
                <a:latin typeface="Gill Sans MT" charset="0"/>
                <a:cs typeface="+mn-cs"/>
              </a:rPr>
              <a:t> OSPF, IS-IS </a:t>
            </a:r>
            <a:r>
              <a:rPr lang="zh-CN" altLang="en-US" dirty="0">
                <a:latin typeface="Gill Sans MT" charset="0"/>
                <a:cs typeface="+mn-cs"/>
              </a:rPr>
              <a:t>链路状态洪泛协议传播</a:t>
            </a:r>
            <a:r>
              <a:rPr lang="en-US" altLang="zh-CN" dirty="0">
                <a:latin typeface="Gill Sans MT" charset="0"/>
                <a:cs typeface="+mn-cs"/>
              </a:rPr>
              <a:t>MPLS</a:t>
            </a:r>
            <a:r>
              <a:rPr lang="zh-CN" altLang="en-US" dirty="0">
                <a:latin typeface="Gill Sans MT" charset="0"/>
                <a:cs typeface="+mn-cs"/>
              </a:rPr>
              <a:t>路由信息</a:t>
            </a:r>
            <a:r>
              <a:rPr lang="en-US" dirty="0">
                <a:latin typeface="Gill Sans MT" charset="0"/>
                <a:cs typeface="+mn-cs"/>
              </a:rPr>
              <a:t>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</a:t>
            </a:r>
            <a:r>
              <a:rPr lang="zh-CN" altLang="en-US" dirty="0">
                <a:latin typeface="Gill Sans MT" charset="0"/>
              </a:rPr>
              <a:t>链路带宽</a:t>
            </a:r>
            <a:r>
              <a:rPr lang="en-US" dirty="0">
                <a:latin typeface="Gill Sans MT" charset="0"/>
              </a:rPr>
              <a:t>,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zh-CN" altLang="en-US" dirty="0">
                <a:latin typeface="Gill Sans MT" charset="0"/>
              </a:rPr>
              <a:t>保留链路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zh-CN" altLang="en-US" dirty="0">
                <a:latin typeface="Gill Sans MT" charset="0"/>
              </a:rPr>
              <a:t>的带宽</a:t>
            </a:r>
            <a:endParaRPr lang="en-US" dirty="0">
              <a:latin typeface="Gill Sans MT" charset="0"/>
            </a:endParaRP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20004" y="2800713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000" i="0" dirty="0">
                <a:latin typeface="Gill Sans MT" charset="0"/>
                <a:ea typeface="+mn-ea"/>
              </a:rPr>
              <a:t>MPLS </a:t>
            </a:r>
            <a:r>
              <a:rPr lang="zh-CN" altLang="en-US" sz="3000" i="0" dirty="0">
                <a:latin typeface="Gill Sans MT" charset="0"/>
                <a:ea typeface="+mn-ea"/>
              </a:rPr>
              <a:t>接入路由采用</a:t>
            </a:r>
            <a:r>
              <a:rPr lang="en-US" sz="3000" i="0" dirty="0">
                <a:latin typeface="Gill Sans MT" charset="0"/>
                <a:ea typeface="+mn-ea"/>
              </a:rPr>
              <a:t> RSVP-TE </a:t>
            </a:r>
            <a:r>
              <a:rPr lang="zh-CN" altLang="en-US" sz="3000" i="0" dirty="0">
                <a:latin typeface="Gill Sans MT" charset="0"/>
                <a:ea typeface="+mn-ea"/>
              </a:rPr>
              <a:t>消息协议来决定下行路由的转发路径</a:t>
            </a:r>
            <a:endParaRPr lang="en-US" sz="3000" i="0" dirty="0">
              <a:latin typeface="Gill Sans MT" charset="0"/>
              <a:ea typeface="+mn-ea"/>
            </a:endParaRP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  <p:sp>
        <p:nvSpPr>
          <p:cNvPr id="118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79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4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61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随机访问协议</a:t>
            </a:r>
            <a:r>
              <a:rPr lang="en-US" altLang="zh-CN" dirty="0"/>
              <a:t>Case 2: </a:t>
            </a:r>
            <a:r>
              <a:rPr lang="zh-CN" altLang="en-US" dirty="0"/>
              <a:t>纯 </a:t>
            </a:r>
            <a:r>
              <a:rPr lang="en-US" altLang="zh-CN" dirty="0"/>
              <a:t>ALOHA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51917"/>
            <a:ext cx="8229600" cy="4713387"/>
          </a:xfrm>
        </p:spPr>
        <p:txBody>
          <a:bodyPr/>
          <a:lstStyle/>
          <a:p>
            <a:pPr eaLnBrk="1" hangingPunct="1"/>
            <a:r>
              <a:rPr lang="zh-CN" altLang="en-US" dirty="0"/>
              <a:t>第一个</a:t>
            </a:r>
            <a:r>
              <a:rPr lang="en-US" altLang="zh-CN" dirty="0"/>
              <a:t> ALOHA </a:t>
            </a:r>
            <a:r>
              <a:rPr lang="zh-CN" altLang="en-US" dirty="0"/>
              <a:t>协议</a:t>
            </a:r>
            <a:r>
              <a:rPr lang="en-US" altLang="zh-CN" dirty="0"/>
              <a:t>, </a:t>
            </a:r>
            <a:r>
              <a:rPr lang="en-US" altLang="zh-CN" sz="2800" dirty="0"/>
              <a:t>Norm Abramson 1970</a:t>
            </a:r>
          </a:p>
          <a:p>
            <a:pPr lvl="1"/>
            <a:r>
              <a:rPr lang="en-US" altLang="zh-CN" dirty="0"/>
              <a:t>ALOHA</a:t>
            </a:r>
            <a:r>
              <a:rPr lang="zh-CN" altLang="en-US" dirty="0"/>
              <a:t>，夏威夷人问候语，</a:t>
            </a:r>
            <a:r>
              <a:rPr lang="en-US" altLang="zh-CN" dirty="0"/>
              <a:t>”</a:t>
            </a:r>
            <a:r>
              <a:rPr lang="zh-CN" altLang="en-US" dirty="0"/>
              <a:t>你好</a:t>
            </a:r>
            <a:r>
              <a:rPr lang="en-US" altLang="zh-CN" dirty="0"/>
              <a:t>”</a:t>
            </a:r>
          </a:p>
          <a:p>
            <a:pPr eaLnBrk="1" hangingPunct="1"/>
            <a:r>
              <a:rPr lang="zh-CN" altLang="en-US" dirty="0"/>
              <a:t>导致以太网的产生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不分时隙，</a:t>
            </a:r>
            <a:r>
              <a:rPr lang="zh-CN" altLang="en-US" dirty="0">
                <a:solidFill>
                  <a:srgbClr val="C00000"/>
                </a:solidFill>
              </a:rPr>
              <a:t>不需同步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/>
              <a:t>当帧一到达就立刻发送</a:t>
            </a:r>
            <a:endParaRPr lang="en-US" altLang="zh-CN" dirty="0"/>
          </a:p>
          <a:p>
            <a:pPr eaLnBrk="1" hangingPunct="1"/>
            <a:r>
              <a:rPr lang="zh-CN" altLang="en-US" dirty="0"/>
              <a:t>发生冲突后，以概率</a:t>
            </a:r>
            <a:r>
              <a:rPr lang="en-US" altLang="zh-CN" dirty="0"/>
              <a:t>p</a:t>
            </a:r>
            <a:r>
              <a:rPr lang="zh-CN" altLang="en-US" dirty="0"/>
              <a:t>重传</a:t>
            </a:r>
            <a:endParaRPr lang="en-US" altLang="zh-CN" dirty="0"/>
          </a:p>
          <a:p>
            <a:pPr eaLnBrk="1" hangingPunct="1"/>
            <a:r>
              <a:rPr lang="zh-CN" altLang="en-US" dirty="0"/>
              <a:t>大量用户时的最佳效率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FF0000"/>
                </a:solidFill>
              </a:rPr>
              <a:t>1/(2e)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5F9B6FD-402E-452D-8FDD-8A62C83691C5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8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D0990F-7677-4249-9415-F46F3CD787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日期占位符 3">
            <a:extLst>
              <a:ext uri="{FF2B5EF4-FFF2-40B4-BE49-F238E27FC236}">
                <a16:creationId xmlns:a16="http://schemas.microsoft.com/office/drawing/2014/main" id="{96C3C326-A89C-F146-B977-ED14E2D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</a:t>
            </a:r>
            <a:r>
              <a:rPr lang="en-US" altLang="zh-CN"/>
              <a:t>2021</a:t>
            </a:r>
            <a:r>
              <a:rPr lang="zh-CN" altLang="en-US"/>
              <a:t>秋 </a:t>
            </a:r>
            <a:r>
              <a:rPr lang="en-US" altLang="zh-CN"/>
              <a:t>W12</a:t>
            </a:r>
            <a:endParaRPr lang="en-US" altLang="zh-CN" dirty="0"/>
          </a:p>
        </p:txBody>
      </p:sp>
      <p:sp>
        <p:nvSpPr>
          <p:cNvPr id="198659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7 w 1551"/>
              <a:gd name="T1" fmla="*/ 2147483647 h 264"/>
              <a:gd name="T2" fmla="*/ 0 w 1551"/>
              <a:gd name="T3" fmla="*/ 2147483647 h 264"/>
              <a:gd name="T4" fmla="*/ 2147483647 w 1551"/>
              <a:gd name="T5" fmla="*/ 2147483647 h 264"/>
              <a:gd name="T6" fmla="*/ 2147483647 w 1551"/>
              <a:gd name="T7" fmla="*/ 0 h 264"/>
              <a:gd name="T8" fmla="*/ 2147483647 w 155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0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7 w 1542"/>
              <a:gd name="T1" fmla="*/ 2147483647 h 364"/>
              <a:gd name="T2" fmla="*/ 0 w 1542"/>
              <a:gd name="T3" fmla="*/ 2147483647 h 364"/>
              <a:gd name="T4" fmla="*/ 2147483647 w 1542"/>
              <a:gd name="T5" fmla="*/ 2147483647 h 364"/>
              <a:gd name="T6" fmla="*/ 2147483647 w 1542"/>
              <a:gd name="T7" fmla="*/ 0 h 364"/>
              <a:gd name="T8" fmla="*/ 2147483647 w 1542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1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7 w 1533"/>
              <a:gd name="T1" fmla="*/ 2147483647 h 503"/>
              <a:gd name="T2" fmla="*/ 2147483647 w 1533"/>
              <a:gd name="T3" fmla="*/ 0 h 503"/>
              <a:gd name="T4" fmla="*/ 0 w 1533"/>
              <a:gd name="T5" fmla="*/ 0 h 503"/>
              <a:gd name="T6" fmla="*/ 2147483647 w 1533"/>
              <a:gd name="T7" fmla="*/ 2147483647 h 503"/>
              <a:gd name="T8" fmla="*/ 2147483647 w 1533"/>
              <a:gd name="T9" fmla="*/ 2147483647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662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7 w 1631"/>
              <a:gd name="T1" fmla="*/ 2147483647 h 322"/>
              <a:gd name="T2" fmla="*/ 2147483647 w 1631"/>
              <a:gd name="T3" fmla="*/ 0 h 322"/>
              <a:gd name="T4" fmla="*/ 2147483647 w 1631"/>
              <a:gd name="T5" fmla="*/ 0 h 322"/>
              <a:gd name="T6" fmla="*/ 0 w 1631"/>
              <a:gd name="T7" fmla="*/ 2147483647 h 322"/>
              <a:gd name="T8" fmla="*/ 2147483647 w 1631"/>
              <a:gd name="T9" fmla="*/ 2147483647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98663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84105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106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7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108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109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97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15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6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7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98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112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3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14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4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84092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93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4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95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96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84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102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3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4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85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99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0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101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5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84079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80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1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82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83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71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89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0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91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72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86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7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88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6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84066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67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8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69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70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58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076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7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8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59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073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4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75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8667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8405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5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5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5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4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6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5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4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60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1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62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81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2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3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4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5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6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7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88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  <p:sp>
        <p:nvSpPr>
          <p:cNvPr id="83989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3990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3991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3992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8680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84040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41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2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43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4044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8732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4050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1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52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8733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4047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8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4049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3994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3995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6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83997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3998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3999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00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4001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grpSp>
        <p:nvGrpSpPr>
          <p:cNvPr id="198689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84033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34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35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6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6        -      A       0</a:t>
              </a:r>
            </a:p>
          </p:txBody>
        </p:sp>
        <p:sp>
          <p:nvSpPr>
            <p:cNvPr id="84037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8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9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98690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84025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26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7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8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10      6      A       1</a:t>
              </a:r>
            </a:p>
          </p:txBody>
        </p:sp>
        <p:sp>
          <p:nvSpPr>
            <p:cNvPr id="84029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0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12      9      D       0</a:t>
              </a:r>
            </a:p>
          </p:txBody>
        </p:sp>
        <p:sp>
          <p:nvSpPr>
            <p:cNvPr id="84031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32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04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4005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  in         out                 out</a:t>
            </a:r>
          </a:p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label     label   dest    interface</a:t>
            </a:r>
          </a:p>
        </p:txBody>
      </p:sp>
      <p:sp>
        <p:nvSpPr>
          <p:cNvPr id="84006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7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10      A       0</a:t>
            </a:r>
          </a:p>
        </p:txBody>
      </p:sp>
      <p:sp>
        <p:nvSpPr>
          <p:cNvPr id="84008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09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12      D      0</a:t>
            </a:r>
          </a:p>
        </p:txBody>
      </p:sp>
      <p:sp>
        <p:nvSpPr>
          <p:cNvPr id="84010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1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4012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grpSp>
        <p:nvGrpSpPr>
          <p:cNvPr id="198700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8401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401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8402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8        6      A       0</a:t>
              </a:r>
            </a:p>
          </p:txBody>
        </p:sp>
        <p:sp>
          <p:nvSpPr>
            <p:cNvPr id="8402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402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014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+mn-cs"/>
              </a:rPr>
              <a:t>0</a:t>
            </a:r>
          </a:p>
        </p:txBody>
      </p:sp>
      <p:sp>
        <p:nvSpPr>
          <p:cNvPr id="84015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          8      A       1</a:t>
            </a:r>
          </a:p>
        </p:txBody>
      </p:sp>
      <p:sp>
        <p:nvSpPr>
          <p:cNvPr id="84016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MPLS </a:t>
            </a:r>
            <a:r>
              <a:rPr lang="zh-CN" altLang="en-US" sz="4000" dirty="0">
                <a:latin typeface="Gill Sans MT" charset="0"/>
                <a:cs typeface="+mj-cs"/>
              </a:rPr>
              <a:t>转发表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152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80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4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6639"/>
            <a:ext cx="8229600" cy="972121"/>
          </a:xfrm>
        </p:spPr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 Aloha </a:t>
            </a:r>
            <a:r>
              <a:rPr lang="zh-CN" altLang="en-US" dirty="0"/>
              <a:t>的效率</a:t>
            </a:r>
            <a:endParaRPr lang="en-US" altLang="zh-CN" sz="44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11931" y="4071938"/>
            <a:ext cx="8264525" cy="24050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1800" dirty="0"/>
              <a:t>P(</a:t>
            </a:r>
            <a:r>
              <a:rPr lang="zh-CN" altLang="en-US" sz="1800" dirty="0"/>
              <a:t>某节点发送成功</a:t>
            </a:r>
            <a:r>
              <a:rPr lang="en-US" altLang="zh-CN" sz="1800" dirty="0"/>
              <a:t>) = P(</a:t>
            </a:r>
            <a:r>
              <a:rPr lang="zh-CN" altLang="en-US" sz="1800" dirty="0"/>
              <a:t>节点发送</a:t>
            </a:r>
            <a:r>
              <a:rPr lang="en-US" altLang="zh-CN" sz="1800" dirty="0"/>
              <a:t>) </a:t>
            </a:r>
            <a:r>
              <a:rPr lang="en-US" altLang="zh-CN" sz="2800" baseline="16000" dirty="0"/>
              <a:t>.</a:t>
            </a:r>
            <a:r>
              <a:rPr lang="en-US" altLang="zh-CN" sz="1800" dirty="0"/>
              <a:t> P(</a:t>
            </a:r>
            <a:r>
              <a:rPr lang="zh-CN" altLang="en-US" sz="1800" dirty="0"/>
              <a:t>无其他节点在</a:t>
            </a:r>
            <a:r>
              <a:rPr lang="en-US" altLang="zh-CN" sz="1800" dirty="0"/>
              <a:t> [t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-1,t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] </a:t>
            </a:r>
            <a:r>
              <a:rPr lang="zh-CN" altLang="en-US" sz="1800" dirty="0"/>
              <a:t>发送</a:t>
            </a:r>
            <a:r>
              <a:rPr lang="en-US" altLang="zh-CN" sz="1800" dirty="0"/>
              <a:t>)</a:t>
            </a:r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2800" baseline="16000" dirty="0"/>
              <a:t>                              . </a:t>
            </a:r>
            <a:r>
              <a:rPr lang="en-US" altLang="zh-CN" sz="1800" dirty="0"/>
              <a:t>P(</a:t>
            </a:r>
            <a:r>
              <a:rPr lang="zh-CN" altLang="en-US" sz="1800" dirty="0"/>
              <a:t>无其他节点在</a:t>
            </a:r>
            <a:r>
              <a:rPr lang="en-US" altLang="zh-CN" sz="1800" dirty="0"/>
              <a:t> [t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,t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+1] </a:t>
            </a:r>
            <a:r>
              <a:rPr lang="zh-CN" altLang="en-US" sz="1800" dirty="0"/>
              <a:t>发送</a:t>
            </a:r>
            <a:r>
              <a:rPr lang="en-US" altLang="zh-CN" sz="1800" dirty="0"/>
              <a:t>)</a:t>
            </a:r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1800" dirty="0"/>
              <a:t>                             = p </a:t>
            </a:r>
            <a:r>
              <a:rPr lang="en-US" altLang="zh-CN" sz="2800" baseline="16000" dirty="0"/>
              <a:t>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N-1</a:t>
            </a:r>
            <a:r>
              <a:rPr lang="en-US" altLang="zh-CN" sz="2800" baseline="16000" dirty="0"/>
              <a:t> 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N-1   </a:t>
            </a:r>
            <a:r>
              <a:rPr lang="en-US" altLang="zh-CN" sz="1800" b="1" dirty="0"/>
              <a:t>= </a:t>
            </a:r>
            <a:r>
              <a:rPr lang="en-US" altLang="zh-CN" sz="1800" dirty="0"/>
              <a:t>p </a:t>
            </a:r>
            <a:r>
              <a:rPr lang="en-US" altLang="zh-CN" sz="2800" baseline="16000" dirty="0"/>
              <a:t>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2(N-1)</a:t>
            </a:r>
            <a:r>
              <a:rPr lang="en-US" altLang="zh-CN" sz="2800" baseline="16000" dirty="0"/>
              <a:t> </a:t>
            </a:r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2800" baseline="16000" dirty="0"/>
              <a:t>         </a:t>
            </a:r>
            <a:r>
              <a:rPr lang="zh-CN" altLang="en-US" sz="2800" baseline="16000" dirty="0"/>
              <a:t>系统效率为</a:t>
            </a:r>
            <a:r>
              <a:rPr lang="en-US" altLang="zh-CN" sz="2200" dirty="0" err="1"/>
              <a:t>N</a:t>
            </a:r>
            <a:r>
              <a:rPr lang="en-US" altLang="zh-CN" sz="2400" baseline="16000" dirty="0" err="1"/>
              <a:t>.</a:t>
            </a:r>
            <a:r>
              <a:rPr lang="en-US" altLang="zh-CN" sz="2200" dirty="0" err="1"/>
              <a:t>p</a:t>
            </a:r>
            <a:r>
              <a:rPr lang="en-US" altLang="zh-CN" sz="3500" baseline="16000" dirty="0"/>
              <a:t>.</a:t>
            </a:r>
            <a:r>
              <a:rPr lang="en-US" altLang="zh-CN" sz="2200" dirty="0"/>
              <a:t>(1-p)</a:t>
            </a:r>
            <a:r>
              <a:rPr lang="en-US" altLang="zh-CN" sz="2200" b="1" baseline="30000" dirty="0"/>
              <a:t>2(N-1)</a:t>
            </a:r>
            <a:r>
              <a:rPr lang="en-US" altLang="zh-CN" sz="2800" baseline="16000" dirty="0"/>
              <a:t> ,</a:t>
            </a:r>
            <a:r>
              <a:rPr lang="en-US" altLang="zh-CN" sz="2800" dirty="0"/>
              <a:t> </a:t>
            </a:r>
            <a:r>
              <a:rPr lang="zh-CN" altLang="en-US" sz="2800" baseline="16000" dirty="0"/>
              <a:t>选择最优的 </a:t>
            </a:r>
            <a:r>
              <a:rPr lang="en-US" altLang="zh-CN" sz="2800" baseline="16000" dirty="0"/>
              <a:t>p =1/(2N-1)</a:t>
            </a:r>
            <a:r>
              <a:rPr lang="zh-CN" altLang="en-US" sz="2800" baseline="16000" dirty="0"/>
              <a:t>，令</a:t>
            </a:r>
            <a:r>
              <a:rPr lang="en-US" altLang="zh-CN" sz="2800" baseline="16000" dirty="0"/>
              <a:t> n -&gt;  </a:t>
            </a:r>
            <a:r>
              <a:rPr lang="en-US" altLang="zh-CN" sz="2800" baseline="16000" dirty="0">
                <a:sym typeface="Symbol" pitchFamily="18" charset="2"/>
              </a:rPr>
              <a:t></a:t>
            </a:r>
            <a:r>
              <a:rPr lang="en-US" altLang="zh-CN" sz="2800" baseline="16000" dirty="0"/>
              <a:t> ...</a:t>
            </a:r>
            <a:br>
              <a:rPr lang="en-US" altLang="zh-CN" sz="2800" baseline="16000" dirty="0"/>
            </a:br>
            <a:r>
              <a:rPr lang="en-US" altLang="zh-CN" sz="2800" baseline="16000" dirty="0"/>
              <a:t>          </a:t>
            </a:r>
            <a:r>
              <a:rPr lang="zh-CN" altLang="en-US" sz="2800" baseline="16000" dirty="0"/>
              <a:t>最佳效率</a:t>
            </a:r>
            <a:r>
              <a:rPr lang="en-US" altLang="zh-CN" sz="2800" baseline="16000" dirty="0"/>
              <a:t> = 1/(2e) = 0.18 </a:t>
            </a:r>
            <a:r>
              <a:rPr lang="en-US" altLang="zh-CN" sz="1800" dirty="0"/>
              <a:t>	</a:t>
            </a:r>
            <a:endParaRPr lang="en-US" altLang="zh-CN" sz="2000" b="1" i="1" dirty="0"/>
          </a:p>
        </p:txBody>
      </p:sp>
      <p:sp>
        <p:nvSpPr>
          <p:cNvPr id="39944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20D65E-72A3-4DD7-93B7-BCBB53047070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9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52120" y="4628363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更低效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但完全分布式实现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9941" name="Picture 4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20072" y="1476896"/>
            <a:ext cx="37861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</a:rPr>
              <a:t>碰撞机会增加</a:t>
            </a:r>
            <a:endParaRPr lang="en-US" altLang="zh-CN" sz="24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</a:rPr>
              <a:t>时刻发送的帧会和在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[t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-1,t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+1] </a:t>
            </a:r>
            <a:r>
              <a:rPr lang="zh-CN" altLang="en-US" dirty="0">
                <a:solidFill>
                  <a:srgbClr val="000000"/>
                </a:solidFill>
                <a:latin typeface="Comic Sans MS" pitchFamily="66" charset="0"/>
              </a:rPr>
              <a:t>时间段内发送的其他帧碰撞</a:t>
            </a:r>
            <a:endParaRPr lang="zh-CN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80473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假设：在任何一个帧传输时段内，每个节点均以概率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尝试传输帧；传完一个帧后能检测是否发生碰撞；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B5F2C61F-0311-BA41-9AC0-50597060144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>
                <a:solidFill>
                  <a:srgbClr val="000000">
                    <a:tint val="75000"/>
                  </a:srgbClr>
                </a:solidFill>
              </a:rPr>
              <a:t>W12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NET12b</Template>
  <TotalTime>16812</TotalTime>
  <Words>7101</Words>
  <Application>Microsoft Office PowerPoint</Application>
  <PresentationFormat>全屏显示(4:3)</PresentationFormat>
  <Paragraphs>1377</Paragraphs>
  <Slides>80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80</vt:i4>
      </vt:variant>
    </vt:vector>
  </HeadingPairs>
  <TitlesOfParts>
    <vt:vector size="106" baseType="lpstr">
      <vt:lpstr>Arial Unicode MS</vt:lpstr>
      <vt:lpstr>맑은 고딕</vt:lpstr>
      <vt:lpstr>MS Mincho</vt:lpstr>
      <vt:lpstr>Songti SC</vt:lpstr>
      <vt:lpstr>ZapfDingbats</vt:lpstr>
      <vt:lpstr>仿宋</vt:lpstr>
      <vt:lpstr>黑体</vt:lpstr>
      <vt:lpstr>华文新魏</vt:lpstr>
      <vt:lpstr>楷体_GB2312</vt:lpstr>
      <vt:lpstr>宋体</vt:lpstr>
      <vt:lpstr>宋体</vt:lpstr>
      <vt:lpstr>微软雅黑</vt:lpstr>
      <vt:lpstr>Arial</vt:lpstr>
      <vt:lpstr>Arial Black</vt:lpstr>
      <vt:lpstr>Calibri</vt:lpstr>
      <vt:lpstr>Comic Sans MS</vt:lpstr>
      <vt:lpstr>Gill Sans MT</vt:lpstr>
      <vt:lpstr>Tahoma</vt:lpstr>
      <vt:lpstr>Times New Roman</vt:lpstr>
      <vt:lpstr>Verdana</vt:lpstr>
      <vt:lpstr>Wingdings</vt:lpstr>
      <vt:lpstr>NET12b</vt:lpstr>
      <vt:lpstr>公式</vt:lpstr>
      <vt:lpstr>Equation</vt:lpstr>
      <vt:lpstr>Clip</vt:lpstr>
      <vt:lpstr>Document</vt:lpstr>
      <vt:lpstr>PowerPoint 演示文稿</vt:lpstr>
      <vt:lpstr>提纲</vt:lpstr>
      <vt:lpstr>随机访问协议</vt:lpstr>
      <vt:lpstr>随机访问协议Case 1: 时隙 ALOHA</vt:lpstr>
      <vt:lpstr>时隙 ALOHA</vt:lpstr>
      <vt:lpstr>时隙 ALOHA: 优缺点</vt:lpstr>
      <vt:lpstr>时隙 ALOHA: 效率</vt:lpstr>
      <vt:lpstr>随机访问协议Case 2: 纯 ALOHA</vt:lpstr>
      <vt:lpstr>纯 Aloha 的效率</vt:lpstr>
      <vt:lpstr>载波侦听多路访问 CSMA  (Carrier Sense Multiple Access)</vt:lpstr>
      <vt:lpstr>CSMA 碰撞</vt:lpstr>
      <vt:lpstr>CSMA/CD (碰撞检测 Collision Detection)</vt:lpstr>
      <vt:lpstr>CSMA/CD 碰撞检测</vt:lpstr>
      <vt:lpstr>以太网CSMA/CD的基本原理</vt:lpstr>
      <vt:lpstr>以太网 CSMA/CD 具体协议</vt:lpstr>
      <vt:lpstr>PowerPoint 演示文稿</vt:lpstr>
      <vt:lpstr>CSMA/CD 协议的效率</vt:lpstr>
      <vt:lpstr>“Taking Turns” MAC 协议</vt:lpstr>
      <vt:lpstr>“Taking Turns” MAC 协议</vt:lpstr>
      <vt:lpstr> MAC协议小结</vt:lpstr>
      <vt:lpstr>提纲</vt:lpstr>
      <vt:lpstr>MAC 地址、IP 地址与ARP协议</vt:lpstr>
      <vt:lpstr>MAC 地址</vt:lpstr>
      <vt:lpstr>MAC 地址 (续)</vt:lpstr>
      <vt:lpstr>ARP: 地址解析协议</vt:lpstr>
      <vt:lpstr>ARP工作原理1: 目的节点在同一LAN(子网)</vt:lpstr>
      <vt:lpstr>ARP工作原理2: 目的节点在不同LAN(子网)</vt:lpstr>
      <vt:lpstr>PowerPoint 演示文稿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提纲</vt:lpstr>
      <vt:lpstr>以太网 Ethernet</vt:lpstr>
      <vt:lpstr>以太网的物理拓扑结构</vt:lpstr>
      <vt:lpstr>以太网的帧结构</vt:lpstr>
      <vt:lpstr>以太网的帧结构</vt:lpstr>
      <vt:lpstr>以太网：不可靠的无连接服务  Unreliable connectionless services</vt:lpstr>
      <vt:lpstr>讨论: 以太网帧的最小长度 </vt:lpstr>
      <vt:lpstr>IEEE 局域网标准</vt:lpstr>
      <vt:lpstr>802.3 以太网标准: 链路层与物理层</vt:lpstr>
      <vt:lpstr>几种以太网的连接方法</vt:lpstr>
      <vt:lpstr>几种以太网的比较</vt:lpstr>
      <vt:lpstr>PowerPoint 演示文稿</vt:lpstr>
      <vt:lpstr>PowerPoint 演示文稿</vt:lpstr>
      <vt:lpstr>10BaseT 和 100BaseT</vt:lpstr>
      <vt:lpstr>100Base-T 以太网 </vt:lpstr>
      <vt:lpstr>千兆以太网 Gigabit Ethernet</vt:lpstr>
      <vt:lpstr>万兆以太网 10Gigabit Ethernet</vt:lpstr>
      <vt:lpstr>提纲</vt:lpstr>
      <vt:lpstr>集线器 Hub: 物理层设备</vt:lpstr>
      <vt:lpstr>双绞线和RJ45接口</vt:lpstr>
      <vt:lpstr>曼彻斯特编码 Manchester encoding</vt:lpstr>
      <vt:lpstr>用主干集线器 Backbone Hub 组网</vt:lpstr>
      <vt:lpstr>交换机 Switch</vt:lpstr>
      <vt:lpstr>交换机: 独享访问</vt:lpstr>
      <vt:lpstr>转发表 Switch forwarding table</vt:lpstr>
      <vt:lpstr>自学习 Self Learning</vt:lpstr>
      <vt:lpstr>过滤 Filtering/ 转发 Forwarding</vt:lpstr>
      <vt:lpstr>交换机的例子</vt:lpstr>
      <vt:lpstr>交换机: 网络流量的隔离</vt:lpstr>
      <vt:lpstr>More on Switches</vt:lpstr>
      <vt:lpstr>用交换机组网</vt:lpstr>
      <vt:lpstr>交换机与路由器  Switch vs. Router</vt:lpstr>
      <vt:lpstr>几种网络设备的比较</vt:lpstr>
      <vt:lpstr>提纲</vt:lpstr>
      <vt:lpstr>虚拟局域网（VLAN）：动机</vt:lpstr>
      <vt:lpstr>VLAN</vt:lpstr>
      <vt:lpstr>基于端口的VLAN</vt:lpstr>
      <vt:lpstr>VLANS spanning multiple switches</vt:lpstr>
      <vt:lpstr>PowerPoint 演示文稿</vt:lpstr>
      <vt:lpstr>提纲</vt:lpstr>
      <vt:lpstr>多协议标签交换Multiprotocol label switching (MPLS)</vt:lpstr>
      <vt:lpstr>支持MPLS 的路由</vt:lpstr>
      <vt:lpstr>MPLS vs IP</vt:lpstr>
      <vt:lpstr>MPLS vs IP</vt:lpstr>
      <vt:lpstr>MPLS 消息signaling</vt:lpstr>
      <vt:lpstr>MPLS 转发表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jwc</dc:creator>
  <cp:lastModifiedBy>Jia Qing-Shan</cp:lastModifiedBy>
  <cp:revision>878</cp:revision>
  <cp:lastPrinted>2015-10-30T01:17:38Z</cp:lastPrinted>
  <dcterms:created xsi:type="dcterms:W3CDTF">2004-07-05T13:20:03Z</dcterms:created>
  <dcterms:modified xsi:type="dcterms:W3CDTF">2021-05-13T00:32:24Z</dcterms:modified>
</cp:coreProperties>
</file>