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12"/>
  </p:notesMasterIdLst>
  <p:sldIdLst>
    <p:sldId id="256" r:id="rId2"/>
    <p:sldId id="257" r:id="rId3"/>
    <p:sldId id="265" r:id="rId4"/>
    <p:sldId id="276" r:id="rId5"/>
    <p:sldId id="287" r:id="rId6"/>
    <p:sldId id="289" r:id="rId7"/>
    <p:sldId id="288" r:id="rId8"/>
    <p:sldId id="259" r:id="rId9"/>
    <p:sldId id="290" r:id="rId10"/>
    <p:sldId id="274" r:id="rId11"/>
  </p:sldIdLst>
  <p:sldSz cx="12192000" cy="6858000"/>
  <p:notesSz cx="6858000" cy="9144000"/>
  <p:custDataLst>
    <p:tags r:id="rId13"/>
  </p:custDataLst>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3C2B"/>
    <a:srgbClr val="8D3728"/>
    <a:srgbClr val="CB533E"/>
    <a:srgbClr val="BD4633"/>
    <a:srgbClr val="AA2E1C"/>
    <a:srgbClr val="B83F2B"/>
    <a:srgbClr val="D9755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77" autoAdjust="0"/>
    <p:restoredTop sz="94109" autoAdjust="0"/>
  </p:normalViewPr>
  <p:slideViewPr>
    <p:cSldViewPr>
      <p:cViewPr varScale="1">
        <p:scale>
          <a:sx n="81" d="100"/>
          <a:sy n="81" d="100"/>
        </p:scale>
        <p:origin x="802" y="58"/>
      </p:cViewPr>
      <p:guideLst>
        <p:guide orient="horz" pos="2160"/>
        <p:guide pos="3840"/>
      </p:guideLst>
    </p:cSldViewPr>
  </p:slideViewPr>
  <p:notesTextViewPr>
    <p:cViewPr>
      <p:scale>
        <a:sx n="3" d="2"/>
        <a:sy n="3" d="2"/>
      </p:scale>
      <p:origin x="0" y="-187"/>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94574A1-34D7-4BDC-BEC2-612A7D33E3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3B4B7079-2DAF-4141-B290-D549B11CEE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E8C39D25-346A-4495-876E-E280882272B3}" type="datetimeFigureOut">
              <a:rPr lang="zh-CN" altLang="en-US"/>
              <a:pPr>
                <a:defRPr/>
              </a:pPr>
              <a:t>2021/11/22</a:t>
            </a:fld>
            <a:endParaRPr lang="zh-CN" altLang="en-US"/>
          </a:p>
        </p:txBody>
      </p:sp>
      <p:sp>
        <p:nvSpPr>
          <p:cNvPr id="4" name="幻灯片图像占位符 3">
            <a:extLst>
              <a:ext uri="{FF2B5EF4-FFF2-40B4-BE49-F238E27FC236}">
                <a16:creationId xmlns:a16="http://schemas.microsoft.com/office/drawing/2014/main" id="{FECC3DFF-CFF7-4056-9E57-41E5A66D81C3}"/>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3BEDE1BA-13BB-4024-8C73-F004419038D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80907464-D712-4096-9230-2D855CB58D27}"/>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99ED3A1F-007D-4B4F-A1C3-98E8863DDB3B}"/>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362825C-DF30-4E0C-B310-3B6BBBBADB29}" type="slidenum">
              <a:rPr lang="zh-CN" altLang="en-US"/>
              <a:pPr/>
              <a:t>‹#›</a:t>
            </a:fld>
            <a:endParaRPr lang="zh-CN" altLang="en-US"/>
          </a:p>
        </p:txBody>
      </p:sp>
    </p:spTree>
    <p:extLst>
      <p:ext uri="{BB962C8B-B14F-4D97-AF65-F5344CB8AC3E}">
        <p14:creationId xmlns:p14="http://schemas.microsoft.com/office/powerpoint/2010/main" val="14533451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4A7F0070-1D6D-40F3-A04C-517E2964FD9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a:extLst>
              <a:ext uri="{FF2B5EF4-FFF2-40B4-BE49-F238E27FC236}">
                <a16:creationId xmlns:a16="http://schemas.microsoft.com/office/drawing/2014/main" id="{30E4F5E2-5F70-4DBB-B214-7956D696D09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z="1000" dirty="0"/>
          </a:p>
        </p:txBody>
      </p:sp>
      <p:sp>
        <p:nvSpPr>
          <p:cNvPr id="41988" name="灯片编号占位符 3">
            <a:extLst>
              <a:ext uri="{FF2B5EF4-FFF2-40B4-BE49-F238E27FC236}">
                <a16:creationId xmlns:a16="http://schemas.microsoft.com/office/drawing/2014/main" id="{9A03BF9C-6DB1-4A2E-9226-B9E07A6D6FE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4E6008D1-A3F6-4E0A-A121-2CB513C1CB3A}" type="slidenum">
              <a:rPr lang="zh-CN" altLang="en-US"/>
              <a:pPr/>
              <a:t>1</a:t>
            </a:fld>
            <a:endParaRPr lang="zh-CN" altLang="en-US"/>
          </a:p>
        </p:txBody>
      </p:sp>
    </p:spTree>
    <p:extLst>
      <p:ext uri="{BB962C8B-B14F-4D97-AF65-F5344CB8AC3E}">
        <p14:creationId xmlns:p14="http://schemas.microsoft.com/office/powerpoint/2010/main" val="1245087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a:extLst>
              <a:ext uri="{FF2B5EF4-FFF2-40B4-BE49-F238E27FC236}">
                <a16:creationId xmlns:a16="http://schemas.microsoft.com/office/drawing/2014/main" id="{F94A9616-39B0-453A-91D2-990A7A1AF73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备注占位符 2">
            <a:extLst>
              <a:ext uri="{FF2B5EF4-FFF2-40B4-BE49-F238E27FC236}">
                <a16:creationId xmlns:a16="http://schemas.microsoft.com/office/drawing/2014/main" id="{E50B756E-DE62-4510-82F2-01D1EC3956D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问题一：在如今的思想政治教育上，我们时常感受到课程的无聊，为什么当时的年轻人对于自己的革命信仰深信不疑且表现出超强的组织能力呢？如果你是思想政治课的组织者，你会怎么做？</a:t>
            </a:r>
          </a:p>
        </p:txBody>
      </p:sp>
      <p:sp>
        <p:nvSpPr>
          <p:cNvPr id="61444" name="灯片编号占位符 3">
            <a:extLst>
              <a:ext uri="{FF2B5EF4-FFF2-40B4-BE49-F238E27FC236}">
                <a16:creationId xmlns:a16="http://schemas.microsoft.com/office/drawing/2014/main" id="{F5C5C236-D8DB-4064-B269-B61C0289CA4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D5C8890-8AE5-4EF5-A920-D12D5D152B21}" type="slidenum">
              <a:rPr lang="zh-CN" altLang="en-US"/>
              <a:pPr/>
              <a:t>10</a:t>
            </a:fld>
            <a:endParaRPr lang="zh-CN" altLang="en-US"/>
          </a:p>
        </p:txBody>
      </p:sp>
    </p:spTree>
    <p:extLst>
      <p:ext uri="{BB962C8B-B14F-4D97-AF65-F5344CB8AC3E}">
        <p14:creationId xmlns:p14="http://schemas.microsoft.com/office/powerpoint/2010/main" val="144155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87BECAB0-AF41-452C-A27C-B3BB22513A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a:extLst>
              <a:ext uri="{FF2B5EF4-FFF2-40B4-BE49-F238E27FC236}">
                <a16:creationId xmlns:a16="http://schemas.microsoft.com/office/drawing/2014/main" id="{C97690B3-1D51-483F-8C76-3042BB00201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4036" name="灯片编号占位符 3">
            <a:extLst>
              <a:ext uri="{FF2B5EF4-FFF2-40B4-BE49-F238E27FC236}">
                <a16:creationId xmlns:a16="http://schemas.microsoft.com/office/drawing/2014/main" id="{B47B761B-24BE-46AE-A9BA-F823D6713B0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EBEE1C18-8C42-4EEF-BCFE-6927D2D2A4AB}" type="slidenum">
              <a:rPr lang="zh-CN" altLang="en-US"/>
              <a:pPr/>
              <a:t>2</a:t>
            </a:fld>
            <a:endParaRPr lang="zh-CN" altLang="en-US"/>
          </a:p>
        </p:txBody>
      </p:sp>
    </p:spTree>
    <p:extLst>
      <p:ext uri="{BB962C8B-B14F-4D97-AF65-F5344CB8AC3E}">
        <p14:creationId xmlns:p14="http://schemas.microsoft.com/office/powerpoint/2010/main" val="1486404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56F8574D-7DAA-43B0-9F96-0B29F0C8E23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a:extLst>
              <a:ext uri="{FF2B5EF4-FFF2-40B4-BE49-F238E27FC236}">
                <a16:creationId xmlns:a16="http://schemas.microsoft.com/office/drawing/2014/main" id="{56D0F511-A951-4780-813D-E1D3547FB7E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5060" name="灯片编号占位符 3">
            <a:extLst>
              <a:ext uri="{FF2B5EF4-FFF2-40B4-BE49-F238E27FC236}">
                <a16:creationId xmlns:a16="http://schemas.microsoft.com/office/drawing/2014/main" id="{994F755A-C237-439E-8DF7-2879D49A36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A26A691-94BC-4548-93E3-4BEBB8C2B841}" type="slidenum">
              <a:rPr lang="zh-CN" altLang="en-US"/>
              <a:pPr/>
              <a:t>3</a:t>
            </a:fld>
            <a:endParaRPr lang="zh-CN" altLang="en-US"/>
          </a:p>
        </p:txBody>
      </p:sp>
    </p:spTree>
    <p:extLst>
      <p:ext uri="{BB962C8B-B14F-4D97-AF65-F5344CB8AC3E}">
        <p14:creationId xmlns:p14="http://schemas.microsoft.com/office/powerpoint/2010/main" val="3319912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5556FAE6-5FB0-403F-AF36-1B469AE96F0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备注占位符 2">
            <a:extLst>
              <a:ext uri="{FF2B5EF4-FFF2-40B4-BE49-F238E27FC236}">
                <a16:creationId xmlns:a16="http://schemas.microsoft.com/office/drawing/2014/main" id="{C5ADB6BF-E4CE-4224-8B36-3CDC66635A4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5300" name="灯片编号占位符 3">
            <a:extLst>
              <a:ext uri="{FF2B5EF4-FFF2-40B4-BE49-F238E27FC236}">
                <a16:creationId xmlns:a16="http://schemas.microsoft.com/office/drawing/2014/main" id="{683F2691-E506-4734-BCDF-B16E0097071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40D2FA9-7D11-4EDB-BA61-4CD37C86BCB9}" type="slidenum">
              <a:rPr lang="zh-CN" altLang="en-US"/>
              <a:pPr/>
              <a:t>4</a:t>
            </a:fld>
            <a:endParaRPr lang="zh-CN" altLang="en-US"/>
          </a:p>
        </p:txBody>
      </p:sp>
    </p:spTree>
    <p:extLst>
      <p:ext uri="{BB962C8B-B14F-4D97-AF65-F5344CB8AC3E}">
        <p14:creationId xmlns:p14="http://schemas.microsoft.com/office/powerpoint/2010/main" val="274430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5</a:t>
            </a:fld>
            <a:endParaRPr lang="zh-CN" altLang="en-US"/>
          </a:p>
        </p:txBody>
      </p:sp>
    </p:spTree>
    <p:extLst>
      <p:ext uri="{BB962C8B-B14F-4D97-AF65-F5344CB8AC3E}">
        <p14:creationId xmlns:p14="http://schemas.microsoft.com/office/powerpoint/2010/main" val="4053776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6</a:t>
            </a:fld>
            <a:endParaRPr lang="zh-CN" altLang="en-US"/>
          </a:p>
        </p:txBody>
      </p:sp>
    </p:spTree>
    <p:extLst>
      <p:ext uri="{BB962C8B-B14F-4D97-AF65-F5344CB8AC3E}">
        <p14:creationId xmlns:p14="http://schemas.microsoft.com/office/powerpoint/2010/main" val="2708098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16AA98D5-C4D1-4728-B496-06C9B4511AC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236DFD78-1458-454E-953C-812A29B89D2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4516" name="灯片编号占位符 3">
            <a:extLst>
              <a:ext uri="{FF2B5EF4-FFF2-40B4-BE49-F238E27FC236}">
                <a16:creationId xmlns:a16="http://schemas.microsoft.com/office/drawing/2014/main" id="{AF2DD4B9-63A6-44FF-A9E8-98FDA11748F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FCBA4E1-36DE-4F14-B034-66D817D64000}" type="slidenum">
              <a:rPr lang="zh-CN" altLang="en-US"/>
              <a:pPr/>
              <a:t>7</a:t>
            </a:fld>
            <a:endParaRPr lang="zh-CN" altLang="en-US"/>
          </a:p>
        </p:txBody>
      </p:sp>
    </p:spTree>
    <p:extLst>
      <p:ext uri="{BB962C8B-B14F-4D97-AF65-F5344CB8AC3E}">
        <p14:creationId xmlns:p14="http://schemas.microsoft.com/office/powerpoint/2010/main" val="4252439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8</a:t>
            </a:fld>
            <a:endParaRPr lang="zh-CN" altLang="en-US"/>
          </a:p>
        </p:txBody>
      </p:sp>
    </p:spTree>
    <p:extLst>
      <p:ext uri="{BB962C8B-B14F-4D97-AF65-F5344CB8AC3E}">
        <p14:creationId xmlns:p14="http://schemas.microsoft.com/office/powerpoint/2010/main" val="1467315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孙玉清这一段</a:t>
            </a:r>
          </a:p>
        </p:txBody>
      </p:sp>
      <p:sp>
        <p:nvSpPr>
          <p:cNvPr id="4" name="灯片编号占位符 3"/>
          <p:cNvSpPr>
            <a:spLocks noGrp="1"/>
          </p:cNvSpPr>
          <p:nvPr>
            <p:ph type="sldNum" sz="quarter" idx="5"/>
          </p:nvPr>
        </p:nvSpPr>
        <p:spPr/>
        <p:txBody>
          <a:bodyPr/>
          <a:lstStyle/>
          <a:p>
            <a:fld id="{F362825C-DF30-4E0C-B310-3B6BBBBADB29}" type="slidenum">
              <a:rPr lang="zh-CN" altLang="en-US" smtClean="0"/>
              <a:pPr/>
              <a:t>9</a:t>
            </a:fld>
            <a:endParaRPr lang="zh-CN" altLang="en-US"/>
          </a:p>
        </p:txBody>
      </p:sp>
    </p:spTree>
    <p:extLst>
      <p:ext uri="{BB962C8B-B14F-4D97-AF65-F5344CB8AC3E}">
        <p14:creationId xmlns:p14="http://schemas.microsoft.com/office/powerpoint/2010/main" val="1720930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a:extLst>
              <a:ext uri="{FF2B5EF4-FFF2-40B4-BE49-F238E27FC236}">
                <a16:creationId xmlns:a16="http://schemas.microsoft.com/office/drawing/2014/main" id="{2A4D62C4-1CFE-4785-932C-9C4610351C4E}"/>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98DFC85C-E806-46CB-95EB-EF03EAA8139F}"/>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C87AFA03-E91A-4675-A50F-E7DC0E580697}"/>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AFC416A6-755D-4736-B2FC-606D50C66E86}" type="slidenum">
              <a:rPr lang="zh-CN" altLang="zh-CN"/>
              <a:pPr/>
              <a:t>‹#›</a:t>
            </a:fld>
            <a:endParaRPr lang="zh-CN" altLang="zh-CN"/>
          </a:p>
        </p:txBody>
      </p:sp>
    </p:spTree>
    <p:extLst>
      <p:ext uri="{BB962C8B-B14F-4D97-AF65-F5344CB8AC3E}">
        <p14:creationId xmlns:p14="http://schemas.microsoft.com/office/powerpoint/2010/main" val="2974269411"/>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1AA7E1BC-B2FF-44E1-8B53-1DEE62BBA102}"/>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915E3AAA-73E5-42AA-A3A2-5F97BFEEDEDD}"/>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D950D2AA-B44A-4A0B-85C6-BB31CDCB0EF2}"/>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31DC621F-7C55-4237-AC3D-D3B989D64D9B}" type="slidenum">
              <a:rPr lang="zh-CN" altLang="zh-CN"/>
              <a:pPr/>
              <a:t>‹#›</a:t>
            </a:fld>
            <a:endParaRPr lang="zh-CN" altLang="zh-CN"/>
          </a:p>
        </p:txBody>
      </p:sp>
    </p:spTree>
    <p:extLst>
      <p:ext uri="{BB962C8B-B14F-4D97-AF65-F5344CB8AC3E}">
        <p14:creationId xmlns:p14="http://schemas.microsoft.com/office/powerpoint/2010/main" val="1544206517"/>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6B46C90E-EAB6-44F2-90F4-5E40C4A750CC}"/>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703DEBE2-8BB4-4268-B002-C2746512BCD2}"/>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6B1DC1F6-6EEE-493A-A90A-01641FBF4636}"/>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979F4FE6-3CBD-4687-9674-0C78998B8042}" type="slidenum">
              <a:rPr lang="zh-CN" altLang="zh-CN"/>
              <a:pPr/>
              <a:t>‹#›</a:t>
            </a:fld>
            <a:endParaRPr lang="zh-CN" altLang="zh-CN"/>
          </a:p>
        </p:txBody>
      </p:sp>
    </p:spTree>
    <p:extLst>
      <p:ext uri="{BB962C8B-B14F-4D97-AF65-F5344CB8AC3E}">
        <p14:creationId xmlns:p14="http://schemas.microsoft.com/office/powerpoint/2010/main" val="864034170"/>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C62AC837-164E-4D8E-872F-AE8AEAC59268}"/>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9E13C376-C729-4266-B2EF-A4AE966C7F33}"/>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C334AD75-63ED-498A-B587-69C526510743}"/>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36CCABB5-68D8-4A1F-867B-E204D7F80381}" type="slidenum">
              <a:rPr lang="zh-CN" altLang="zh-CN"/>
              <a:pPr/>
              <a:t>‹#›</a:t>
            </a:fld>
            <a:endParaRPr lang="zh-CN" altLang="zh-CN"/>
          </a:p>
        </p:txBody>
      </p:sp>
    </p:spTree>
    <p:extLst>
      <p:ext uri="{BB962C8B-B14F-4D97-AF65-F5344CB8AC3E}">
        <p14:creationId xmlns:p14="http://schemas.microsoft.com/office/powerpoint/2010/main" val="3665669219"/>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a:extLst>
              <a:ext uri="{FF2B5EF4-FFF2-40B4-BE49-F238E27FC236}">
                <a16:creationId xmlns:a16="http://schemas.microsoft.com/office/drawing/2014/main" id="{206492EE-1876-42B2-BEEC-53B8F4D33624}"/>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99901F9B-FC7B-4430-9708-9C2A2B38DFCD}"/>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DD178AC9-C222-4DDC-9695-8E901BEDE73E}"/>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7DE74397-0F25-4C35-AD19-B64C0CF46A46}" type="slidenum">
              <a:rPr lang="zh-CN" altLang="zh-CN"/>
              <a:pPr/>
              <a:t>‹#›</a:t>
            </a:fld>
            <a:endParaRPr lang="zh-CN" altLang="zh-CN"/>
          </a:p>
        </p:txBody>
      </p:sp>
    </p:spTree>
    <p:extLst>
      <p:ext uri="{BB962C8B-B14F-4D97-AF65-F5344CB8AC3E}">
        <p14:creationId xmlns:p14="http://schemas.microsoft.com/office/powerpoint/2010/main" val="4246706744"/>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5197EE31-C36E-43D7-9814-31C2A94BEF4E}"/>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6" name="Footer Placeholder 4">
            <a:extLst>
              <a:ext uri="{FF2B5EF4-FFF2-40B4-BE49-F238E27FC236}">
                <a16:creationId xmlns:a16="http://schemas.microsoft.com/office/drawing/2014/main" id="{78B03F41-0AEE-4BAE-8EB2-73F261A31D57}"/>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7" name="Slide Number Placeholder 5">
            <a:extLst>
              <a:ext uri="{FF2B5EF4-FFF2-40B4-BE49-F238E27FC236}">
                <a16:creationId xmlns:a16="http://schemas.microsoft.com/office/drawing/2014/main" id="{BDB83A24-7B1B-4600-8591-6ABC0F35E834}"/>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895688C8-1F89-470C-A1FC-0BBB6B33B872}" type="slidenum">
              <a:rPr lang="zh-CN" altLang="zh-CN"/>
              <a:pPr/>
              <a:t>‹#›</a:t>
            </a:fld>
            <a:endParaRPr lang="zh-CN" altLang="zh-CN"/>
          </a:p>
        </p:txBody>
      </p:sp>
    </p:spTree>
    <p:extLst>
      <p:ext uri="{BB962C8B-B14F-4D97-AF65-F5344CB8AC3E}">
        <p14:creationId xmlns:p14="http://schemas.microsoft.com/office/powerpoint/2010/main" val="3132917855"/>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a:extLst>
              <a:ext uri="{FF2B5EF4-FFF2-40B4-BE49-F238E27FC236}">
                <a16:creationId xmlns:a16="http://schemas.microsoft.com/office/drawing/2014/main" id="{4A5CC21E-D549-4F25-8BD9-0A84CD858A1A}"/>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8" name="Footer Placeholder 4">
            <a:extLst>
              <a:ext uri="{FF2B5EF4-FFF2-40B4-BE49-F238E27FC236}">
                <a16:creationId xmlns:a16="http://schemas.microsoft.com/office/drawing/2014/main" id="{F46C0363-8005-4C2C-8EF3-5A728C215981}"/>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9" name="Slide Number Placeholder 5">
            <a:extLst>
              <a:ext uri="{FF2B5EF4-FFF2-40B4-BE49-F238E27FC236}">
                <a16:creationId xmlns:a16="http://schemas.microsoft.com/office/drawing/2014/main" id="{3EAF801D-17A7-487E-B77B-C4F25C326F70}"/>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01CE146D-98CB-4353-9D6B-60F609C1991E}" type="slidenum">
              <a:rPr lang="zh-CN" altLang="zh-CN"/>
              <a:pPr/>
              <a:t>‹#›</a:t>
            </a:fld>
            <a:endParaRPr lang="zh-CN" altLang="zh-CN"/>
          </a:p>
        </p:txBody>
      </p:sp>
    </p:spTree>
    <p:extLst>
      <p:ext uri="{BB962C8B-B14F-4D97-AF65-F5344CB8AC3E}">
        <p14:creationId xmlns:p14="http://schemas.microsoft.com/office/powerpoint/2010/main" val="1261225849"/>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Date Placeholder 3">
            <a:extLst>
              <a:ext uri="{FF2B5EF4-FFF2-40B4-BE49-F238E27FC236}">
                <a16:creationId xmlns:a16="http://schemas.microsoft.com/office/drawing/2014/main" id="{769E6CD9-E470-474D-924D-53B0CB876E7C}"/>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4" name="Footer Placeholder 4">
            <a:extLst>
              <a:ext uri="{FF2B5EF4-FFF2-40B4-BE49-F238E27FC236}">
                <a16:creationId xmlns:a16="http://schemas.microsoft.com/office/drawing/2014/main" id="{A964D631-479C-453A-A99E-E2F9E363A8A3}"/>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5" name="Slide Number Placeholder 5">
            <a:extLst>
              <a:ext uri="{FF2B5EF4-FFF2-40B4-BE49-F238E27FC236}">
                <a16:creationId xmlns:a16="http://schemas.microsoft.com/office/drawing/2014/main" id="{9D9EA7F1-656F-4DE4-BEA0-0C7DDE970DF4}"/>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07C560E1-7BD6-4AD9-A17D-2E478E93929B}" type="slidenum">
              <a:rPr lang="zh-CN" altLang="zh-CN"/>
              <a:pPr/>
              <a:t>‹#›</a:t>
            </a:fld>
            <a:endParaRPr lang="zh-CN" altLang="zh-CN"/>
          </a:p>
        </p:txBody>
      </p:sp>
    </p:spTree>
    <p:extLst>
      <p:ext uri="{BB962C8B-B14F-4D97-AF65-F5344CB8AC3E}">
        <p14:creationId xmlns:p14="http://schemas.microsoft.com/office/powerpoint/2010/main" val="1917937922"/>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0857681-7D9D-473B-B2BE-0D2954D0CBBD}"/>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3" name="Footer Placeholder 4">
            <a:extLst>
              <a:ext uri="{FF2B5EF4-FFF2-40B4-BE49-F238E27FC236}">
                <a16:creationId xmlns:a16="http://schemas.microsoft.com/office/drawing/2014/main" id="{1412CB2E-EEFB-4479-9E5A-0F7040CE21A9}"/>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4" name="Slide Number Placeholder 5">
            <a:extLst>
              <a:ext uri="{FF2B5EF4-FFF2-40B4-BE49-F238E27FC236}">
                <a16:creationId xmlns:a16="http://schemas.microsoft.com/office/drawing/2014/main" id="{F7AA94AC-909C-4594-A1A9-782B66572E57}"/>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BA2DFDF3-404D-45E7-9A54-FB4A368CEE92}" type="slidenum">
              <a:rPr lang="zh-CN" altLang="zh-CN"/>
              <a:pPr/>
              <a:t>‹#›</a:t>
            </a:fld>
            <a:endParaRPr lang="zh-CN" altLang="zh-CN"/>
          </a:p>
        </p:txBody>
      </p:sp>
    </p:spTree>
    <p:extLst>
      <p:ext uri="{BB962C8B-B14F-4D97-AF65-F5344CB8AC3E}">
        <p14:creationId xmlns:p14="http://schemas.microsoft.com/office/powerpoint/2010/main" val="58981237"/>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a:extLst>
              <a:ext uri="{FF2B5EF4-FFF2-40B4-BE49-F238E27FC236}">
                <a16:creationId xmlns:a16="http://schemas.microsoft.com/office/drawing/2014/main" id="{68B3D676-2BB2-43A4-89A4-F5166F713C84}"/>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6" name="Footer Placeholder 4">
            <a:extLst>
              <a:ext uri="{FF2B5EF4-FFF2-40B4-BE49-F238E27FC236}">
                <a16:creationId xmlns:a16="http://schemas.microsoft.com/office/drawing/2014/main" id="{E3230366-BD28-40B6-BDE3-A859502DE104}"/>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7" name="Slide Number Placeholder 5">
            <a:extLst>
              <a:ext uri="{FF2B5EF4-FFF2-40B4-BE49-F238E27FC236}">
                <a16:creationId xmlns:a16="http://schemas.microsoft.com/office/drawing/2014/main" id="{D61F0A1E-D411-4323-A6DA-5F242BD53A9A}"/>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AA608D30-C990-4E10-9992-78497873557A}" type="slidenum">
              <a:rPr lang="zh-CN" altLang="zh-CN"/>
              <a:pPr/>
              <a:t>‹#›</a:t>
            </a:fld>
            <a:endParaRPr lang="zh-CN" altLang="zh-CN"/>
          </a:p>
        </p:txBody>
      </p:sp>
    </p:spTree>
    <p:extLst>
      <p:ext uri="{BB962C8B-B14F-4D97-AF65-F5344CB8AC3E}">
        <p14:creationId xmlns:p14="http://schemas.microsoft.com/office/powerpoint/2010/main" val="744132256"/>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a:extLst>
              <a:ext uri="{FF2B5EF4-FFF2-40B4-BE49-F238E27FC236}">
                <a16:creationId xmlns:a16="http://schemas.microsoft.com/office/drawing/2014/main" id="{97CEFFE9-CB58-4937-900D-8871D7F4DF58}"/>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6" name="Footer Placeholder 4">
            <a:extLst>
              <a:ext uri="{FF2B5EF4-FFF2-40B4-BE49-F238E27FC236}">
                <a16:creationId xmlns:a16="http://schemas.microsoft.com/office/drawing/2014/main" id="{F9D65506-B11D-4FFF-98F7-7E27FF37F61B}"/>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7" name="Slide Number Placeholder 5">
            <a:extLst>
              <a:ext uri="{FF2B5EF4-FFF2-40B4-BE49-F238E27FC236}">
                <a16:creationId xmlns:a16="http://schemas.microsoft.com/office/drawing/2014/main" id="{C63BB3BA-DC01-4EBA-84C1-8F6E2F2E66CC}"/>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D1371A0A-817F-40C5-A02F-83BC36A3D587}" type="slidenum">
              <a:rPr lang="zh-CN" altLang="zh-CN"/>
              <a:pPr/>
              <a:t>‹#›</a:t>
            </a:fld>
            <a:endParaRPr lang="zh-CN" altLang="zh-CN"/>
          </a:p>
        </p:txBody>
      </p:sp>
    </p:spTree>
    <p:extLst>
      <p:ext uri="{BB962C8B-B14F-4D97-AF65-F5344CB8AC3E}">
        <p14:creationId xmlns:p14="http://schemas.microsoft.com/office/powerpoint/2010/main" val="2595637375"/>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DBC4"/>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4.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图片 7">
            <a:extLst>
              <a:ext uri="{FF2B5EF4-FFF2-40B4-BE49-F238E27FC236}">
                <a16:creationId xmlns:a16="http://schemas.microsoft.com/office/drawing/2014/main" id="{A8B95CF2-F36B-4F20-BF8B-7F8290C3A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图片 4">
            <a:extLst>
              <a:ext uri="{FF2B5EF4-FFF2-40B4-BE49-F238E27FC236}">
                <a16:creationId xmlns:a16="http://schemas.microsoft.com/office/drawing/2014/main" id="{18CB2DEA-0B63-4CF0-8838-B94AD47310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7725" y="3802063"/>
            <a:ext cx="1127125"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图片 6">
            <a:extLst>
              <a:ext uri="{FF2B5EF4-FFF2-40B4-BE49-F238E27FC236}">
                <a16:creationId xmlns:a16="http://schemas.microsoft.com/office/drawing/2014/main" id="{CFAA3C3D-84A9-4F9F-A368-AB1A576DB5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1563" y="1747838"/>
            <a:ext cx="3498850"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a:extLst>
              <a:ext uri="{FF2B5EF4-FFF2-40B4-BE49-F238E27FC236}">
                <a16:creationId xmlns:a16="http://schemas.microsoft.com/office/drawing/2014/main" id="{3FC23868-B947-4435-8CDD-F571230196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9738" y="79375"/>
            <a:ext cx="5810250"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文本框 1">
            <a:extLst>
              <a:ext uri="{FF2B5EF4-FFF2-40B4-BE49-F238E27FC236}">
                <a16:creationId xmlns:a16="http://schemas.microsoft.com/office/drawing/2014/main" id="{18DBEF66-D69A-44A2-83C7-20030A1E357D}"/>
              </a:ext>
            </a:extLst>
          </p:cNvPr>
          <p:cNvSpPr txBox="1">
            <a:spLocks noChangeArrowheads="1"/>
          </p:cNvSpPr>
          <p:nvPr/>
        </p:nvSpPr>
        <p:spPr bwMode="auto">
          <a:xfrm>
            <a:off x="2044700" y="2065338"/>
            <a:ext cx="483016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4400" b="1" dirty="0">
                <a:solidFill>
                  <a:srgbClr val="DABD92"/>
                </a:solidFill>
                <a:latin typeface="微软雅黑" panose="020B0503020204020204" pitchFamily="34" charset="-122"/>
                <a:ea typeface="微软雅黑" panose="020B0503020204020204" pitchFamily="34" charset="-122"/>
              </a:rPr>
              <a:t>自</a:t>
            </a:r>
            <a:r>
              <a:rPr lang="en-US" altLang="zh-CN" sz="4400" b="1" dirty="0">
                <a:solidFill>
                  <a:srgbClr val="DABD92"/>
                </a:solidFill>
                <a:latin typeface="微软雅黑" panose="020B0503020204020204" pitchFamily="34" charset="-122"/>
                <a:ea typeface="微软雅黑" panose="020B0503020204020204" pitchFamily="34" charset="-122"/>
              </a:rPr>
              <a:t>96</a:t>
            </a:r>
            <a:r>
              <a:rPr lang="zh-CN" altLang="en-US" sz="4400" b="1" dirty="0">
                <a:solidFill>
                  <a:srgbClr val="DABD92"/>
                </a:solidFill>
                <a:latin typeface="微软雅黑" panose="020B0503020204020204" pitchFamily="34" charset="-122"/>
                <a:ea typeface="微软雅黑" panose="020B0503020204020204" pitchFamily="34" charset="-122"/>
              </a:rPr>
              <a:t>团日主题汇报</a:t>
            </a:r>
          </a:p>
          <a:p>
            <a:endParaRPr lang="zh-CN" altLang="en-US" sz="4400" b="1" dirty="0">
              <a:solidFill>
                <a:srgbClr val="DABD92"/>
              </a:solidFill>
              <a:latin typeface="微软雅黑" panose="020B0503020204020204" pitchFamily="34" charset="-122"/>
              <a:ea typeface="微软雅黑" panose="020B0503020204020204" pitchFamily="34" charset="-122"/>
            </a:endParaRPr>
          </a:p>
        </p:txBody>
      </p:sp>
      <p:sp>
        <p:nvSpPr>
          <p:cNvPr id="13320" name="文本框 7">
            <a:extLst>
              <a:ext uri="{FF2B5EF4-FFF2-40B4-BE49-F238E27FC236}">
                <a16:creationId xmlns:a16="http://schemas.microsoft.com/office/drawing/2014/main" id="{37646D6E-1762-4C6C-AF9B-57539C95CEC1}"/>
              </a:ext>
            </a:extLst>
          </p:cNvPr>
          <p:cNvSpPr txBox="1">
            <a:spLocks noChangeArrowheads="1"/>
          </p:cNvSpPr>
          <p:nvPr/>
        </p:nvSpPr>
        <p:spPr bwMode="auto">
          <a:xfrm>
            <a:off x="2206625" y="3789363"/>
            <a:ext cx="71846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1100" dirty="0">
                <a:solidFill>
                  <a:schemeClr val="bg1"/>
                </a:solidFill>
                <a:latin typeface="微软雅黑" panose="020B0503020204020204" pitchFamily="34" charset="-122"/>
                <a:ea typeface="微软雅黑" panose="020B0503020204020204" pitchFamily="34" charset="-122"/>
              </a:rPr>
              <a:t>2021.11</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E21DE8B3-A822-4DA7-B38E-6B2E5DE2EC31}"/>
              </a:ext>
            </a:extLst>
          </p:cNvPr>
          <p:cNvSpPr txBox="1"/>
          <p:nvPr/>
        </p:nvSpPr>
        <p:spPr>
          <a:xfrm>
            <a:off x="428625" y="2176463"/>
            <a:ext cx="354013" cy="2454275"/>
          </a:xfrm>
          <a:prstGeom prst="rect">
            <a:avLst/>
          </a:prstGeom>
          <a:noFill/>
        </p:spPr>
        <p:txBody>
          <a:bodyPr vert="eaVert" wrap="none">
            <a:spAutoFit/>
          </a:bodyPr>
          <a:lstStyle/>
          <a:p>
            <a:pPr>
              <a:defRPr/>
            </a:pPr>
            <a:r>
              <a:rPr lang="en-US" altLang="zh-CN" sz="1100" spc="600" dirty="0">
                <a:solidFill>
                  <a:srgbClr val="AD7A74"/>
                </a:solidFill>
              </a:rPr>
              <a:t>THE NATIONAL DAY</a:t>
            </a:r>
            <a:endParaRPr lang="zh-CN" altLang="en-US" sz="1100" spc="600" dirty="0">
              <a:solidFill>
                <a:srgbClr val="AD7A74"/>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9"/>
                                        </p:tgtEl>
                                      </p:cBhvr>
                                    </p:animEffect>
                                    <p:animScale>
                                      <p:cBhvr>
                                        <p:cTn id="7" dur="100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68CC72C-AA7B-4002-88B3-932E91CE49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Box 6">
            <a:extLst>
              <a:ext uri="{FF2B5EF4-FFF2-40B4-BE49-F238E27FC236}">
                <a16:creationId xmlns:a16="http://schemas.microsoft.com/office/drawing/2014/main" id="{A6F24AA8-6A6B-4310-9A46-A4B71DBA1C05}"/>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dirty="0">
                <a:solidFill>
                  <a:srgbClr val="D9CCB5"/>
                </a:solidFill>
                <a:latin typeface="Impact" panose="020B0806030902050204" pitchFamily="34" charset="0"/>
              </a:rPr>
              <a:t>CHAPTER 2</a:t>
            </a:r>
            <a:endParaRPr lang="zh-CN" altLang="en-US" sz="2400" dirty="0">
              <a:solidFill>
                <a:srgbClr val="D9CCB5"/>
              </a:solidFill>
              <a:latin typeface="Impact" panose="020B0806030902050204" pitchFamily="34" charset="0"/>
            </a:endParaRPr>
          </a:p>
        </p:txBody>
      </p:sp>
      <p:sp>
        <p:nvSpPr>
          <p:cNvPr id="32774" name="TextBox 7">
            <a:extLst>
              <a:ext uri="{FF2B5EF4-FFF2-40B4-BE49-F238E27FC236}">
                <a16:creationId xmlns:a16="http://schemas.microsoft.com/office/drawing/2014/main" id="{9762122A-25D8-47FC-B9AB-EEA5082ADCC3}"/>
              </a:ext>
            </a:extLst>
          </p:cNvPr>
          <p:cNvSpPr txBox="1">
            <a:spLocks noChangeArrowheads="1"/>
          </p:cNvSpPr>
          <p:nvPr/>
        </p:nvSpPr>
        <p:spPr bwMode="auto">
          <a:xfrm>
            <a:off x="479425" y="447675"/>
            <a:ext cx="52522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从革命先辈身上学到的优良品质</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524D72A6-3E7F-4B32-AE6B-2E395CBF74E7}"/>
              </a:ext>
            </a:extLst>
          </p:cNvPr>
          <p:cNvSpPr txBox="1"/>
          <p:nvPr/>
        </p:nvSpPr>
        <p:spPr>
          <a:xfrm>
            <a:off x="4065039" y="3441999"/>
            <a:ext cx="3021043" cy="1477328"/>
          </a:xfrm>
          <a:prstGeom prst="rect">
            <a:avLst/>
          </a:prstGeom>
          <a:noFill/>
        </p:spPr>
        <p:txBody>
          <a:bodyPr wrap="square">
            <a:spAutoFit/>
          </a:bodyPr>
          <a:lstStyle/>
          <a:p>
            <a:r>
              <a:rPr lang="zh-CN" altLang="en-US" b="0" i="0" dirty="0">
                <a:solidFill>
                  <a:srgbClr val="191919"/>
                </a:solidFill>
                <a:effectLst/>
                <a:latin typeface="PingFang SC"/>
              </a:rPr>
              <a:t>“我走着走着，已满脚都是疮，快掉队了，心里只有一个想法：咬着牙，忍着痛，跟着部队往前走，我相信革命将来一定会成功。”</a:t>
            </a:r>
            <a:endParaRPr lang="zh-CN" altLang="en-US" dirty="0"/>
          </a:p>
        </p:txBody>
      </p:sp>
      <p:cxnSp>
        <p:nvCxnSpPr>
          <p:cNvPr id="12" name="直接连接符 11">
            <a:extLst>
              <a:ext uri="{FF2B5EF4-FFF2-40B4-BE49-F238E27FC236}">
                <a16:creationId xmlns:a16="http://schemas.microsoft.com/office/drawing/2014/main" id="{AEB90091-E62D-4EC5-9B5D-C7BB5A7C3200}"/>
              </a:ext>
            </a:extLst>
          </p:cNvPr>
          <p:cNvCxnSpPr>
            <a:cxnSpLocks/>
          </p:cNvCxnSpPr>
          <p:nvPr/>
        </p:nvCxnSpPr>
        <p:spPr>
          <a:xfrm flipH="1" flipV="1">
            <a:off x="5500692" y="2764984"/>
            <a:ext cx="9015" cy="66401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3" name="图片 15">
            <a:extLst>
              <a:ext uri="{FF2B5EF4-FFF2-40B4-BE49-F238E27FC236}">
                <a16:creationId xmlns:a16="http://schemas.microsoft.com/office/drawing/2014/main" id="{B01BE250-15EE-49BC-ACF6-0EA1F25A33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1901" y="1691656"/>
            <a:ext cx="2275794" cy="1115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a:extLst>
              <a:ext uri="{FF2B5EF4-FFF2-40B4-BE49-F238E27FC236}">
                <a16:creationId xmlns:a16="http://schemas.microsoft.com/office/drawing/2014/main" id="{E6B5A75E-5C27-4503-98B3-C13FC69602B3}"/>
              </a:ext>
            </a:extLst>
          </p:cNvPr>
          <p:cNvSpPr txBox="1"/>
          <p:nvPr/>
        </p:nvSpPr>
        <p:spPr>
          <a:xfrm>
            <a:off x="1260532" y="1818316"/>
            <a:ext cx="2142710" cy="46038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ea typeface="宋体" panose="02010600030101010101" pitchFamily="2" charset="-122"/>
                <a:cs typeface="Times New Roman" panose="02020603050405020304" pitchFamily="18" charset="0"/>
              </a:rPr>
              <a:t>高尚的革命精神</a:t>
            </a:r>
            <a:endParaRPr lang="en-US" altLang="zh-CN" sz="1800" dirty="0">
              <a:effectLst/>
              <a:ea typeface="宋体" panose="0201060003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22E69368-9305-49CA-83D6-9924E09C3C4F}"/>
              </a:ext>
            </a:extLst>
          </p:cNvPr>
          <p:cNvSpPr txBox="1"/>
          <p:nvPr/>
        </p:nvSpPr>
        <p:spPr>
          <a:xfrm>
            <a:off x="4625572" y="1737729"/>
            <a:ext cx="2334524" cy="46038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800" dirty="0">
                <a:effectLst/>
                <a:ea typeface="宋体" panose="02010600030101010101" pitchFamily="2" charset="-122"/>
                <a:cs typeface="Times New Roman" panose="02020603050405020304" pitchFamily="18" charset="0"/>
              </a:rPr>
              <a:t>大无畏的牺牲精神</a:t>
            </a:r>
            <a:endParaRPr lang="en-US" altLang="zh-CN" sz="1800" dirty="0">
              <a:effectLst/>
              <a:ea typeface="宋体" panose="02010600030101010101" pitchFamily="2" charset="-122"/>
              <a:cs typeface="Times New Roman" panose="02020603050405020304" pitchFamily="18" charset="0"/>
            </a:endParaRPr>
          </a:p>
        </p:txBody>
      </p:sp>
      <p:pic>
        <p:nvPicPr>
          <p:cNvPr id="18" name="图片 15">
            <a:extLst>
              <a:ext uri="{FF2B5EF4-FFF2-40B4-BE49-F238E27FC236}">
                <a16:creationId xmlns:a16="http://schemas.microsoft.com/office/drawing/2014/main" id="{8626441A-92AD-4415-98F5-EB1571D059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4937" y="1476213"/>
            <a:ext cx="2275794" cy="1115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文本框 19">
            <a:extLst>
              <a:ext uri="{FF2B5EF4-FFF2-40B4-BE49-F238E27FC236}">
                <a16:creationId xmlns:a16="http://schemas.microsoft.com/office/drawing/2014/main" id="{71E4B0FA-24C8-4CFE-BE83-E1B7E658304D}"/>
              </a:ext>
            </a:extLst>
          </p:cNvPr>
          <p:cNvSpPr txBox="1"/>
          <p:nvPr/>
        </p:nvSpPr>
        <p:spPr>
          <a:xfrm>
            <a:off x="8055417" y="1834479"/>
            <a:ext cx="2837669" cy="45589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800" dirty="0">
                <a:effectLst/>
                <a:ea typeface="宋体" panose="02010600030101010101" pitchFamily="2" charset="-122"/>
                <a:cs typeface="Times New Roman" panose="02020603050405020304" pitchFamily="18" charset="0"/>
              </a:rPr>
              <a:t>集体主义与革命友谊</a:t>
            </a:r>
            <a:endParaRPr lang="zh-CN" altLang="en-US" sz="800" dirty="0">
              <a:solidFill>
                <a:srgbClr val="686769"/>
              </a:solidFill>
              <a:latin typeface="苹方 常规" panose="020B0300000000000000" pitchFamily="34" charset="-122"/>
              <a:ea typeface="苹方 常规" panose="020B0300000000000000" pitchFamily="34" charset="-122"/>
            </a:endParaRPr>
          </a:p>
        </p:txBody>
      </p:sp>
      <p:pic>
        <p:nvPicPr>
          <p:cNvPr id="21" name="图片 15">
            <a:extLst>
              <a:ext uri="{FF2B5EF4-FFF2-40B4-BE49-F238E27FC236}">
                <a16:creationId xmlns:a16="http://schemas.microsoft.com/office/drawing/2014/main" id="{5085B0FF-8DAE-4D6C-BDD9-0205145724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3206" y="1452299"/>
            <a:ext cx="3386413" cy="165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0F5EBCEF-013A-4B29-8CED-C5C45FD9A466}"/>
              </a:ext>
            </a:extLst>
          </p:cNvPr>
          <p:cNvSpPr txBox="1"/>
          <p:nvPr/>
        </p:nvSpPr>
        <p:spPr>
          <a:xfrm>
            <a:off x="978621" y="3402450"/>
            <a:ext cx="2616087" cy="2585323"/>
          </a:xfrm>
          <a:prstGeom prst="rect">
            <a:avLst/>
          </a:prstGeom>
          <a:noFill/>
        </p:spPr>
        <p:txBody>
          <a:bodyPr wrap="square">
            <a:spAutoFit/>
          </a:bodyPr>
          <a:lstStyle/>
          <a:p>
            <a:r>
              <a:rPr lang="zh-CN" altLang="en-US" dirty="0">
                <a:solidFill>
                  <a:srgbClr val="191919"/>
                </a:solidFill>
                <a:latin typeface="PingFang SC"/>
              </a:rPr>
              <a:t>从长征开始到新中国成立，一共</a:t>
            </a:r>
            <a:r>
              <a:rPr lang="en-US" altLang="zh-CN" dirty="0">
                <a:solidFill>
                  <a:srgbClr val="191919"/>
                </a:solidFill>
                <a:latin typeface="PingFang SC"/>
              </a:rPr>
              <a:t>14</a:t>
            </a:r>
            <a:r>
              <a:rPr lang="zh-CN" altLang="en-US" dirty="0">
                <a:solidFill>
                  <a:srgbClr val="191919"/>
                </a:solidFill>
                <a:latin typeface="PingFang SC"/>
              </a:rPr>
              <a:t>年，许多年轻的战士为了胜利牺牲时，还不到我们的年纪</a:t>
            </a:r>
            <a:endParaRPr lang="en-US" altLang="zh-CN" dirty="0">
              <a:solidFill>
                <a:srgbClr val="191919"/>
              </a:solidFill>
              <a:latin typeface="PingFang SC"/>
            </a:endParaRPr>
          </a:p>
          <a:p>
            <a:endParaRPr lang="en-US" altLang="zh-CN" b="0" i="0" dirty="0">
              <a:solidFill>
                <a:srgbClr val="191919"/>
              </a:solidFill>
              <a:effectLst/>
              <a:latin typeface="PingFang SC"/>
            </a:endParaRPr>
          </a:p>
          <a:p>
            <a:r>
              <a:rPr lang="zh-CN" altLang="en-US" b="0" i="0" dirty="0">
                <a:solidFill>
                  <a:srgbClr val="191919"/>
                </a:solidFill>
                <a:effectLst/>
                <a:latin typeface="PingFang SC"/>
              </a:rPr>
              <a:t>“有时，你看到草地上留着一顶帽子，那下面就有一位牺牲的红军战士。”</a:t>
            </a:r>
            <a:endParaRPr lang="zh-CN" altLang="en-US" dirty="0"/>
          </a:p>
        </p:txBody>
      </p:sp>
      <p:cxnSp>
        <p:nvCxnSpPr>
          <p:cNvPr id="24" name="直接连接符 23">
            <a:extLst>
              <a:ext uri="{FF2B5EF4-FFF2-40B4-BE49-F238E27FC236}">
                <a16:creationId xmlns:a16="http://schemas.microsoft.com/office/drawing/2014/main" id="{BA36773A-6AE2-48B7-9214-DF3C5C1365A5}"/>
              </a:ext>
            </a:extLst>
          </p:cNvPr>
          <p:cNvCxnSpPr>
            <a:cxnSpLocks/>
          </p:cNvCxnSpPr>
          <p:nvPr/>
        </p:nvCxnSpPr>
        <p:spPr>
          <a:xfrm flipH="1" flipV="1">
            <a:off x="2286665" y="2729487"/>
            <a:ext cx="9015" cy="66401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B6946994-7FE3-4ABB-875E-6D839350F236}"/>
              </a:ext>
            </a:extLst>
          </p:cNvPr>
          <p:cNvSpPr txBox="1"/>
          <p:nvPr/>
        </p:nvSpPr>
        <p:spPr>
          <a:xfrm>
            <a:off x="7903155" y="3959284"/>
            <a:ext cx="3228486" cy="1754326"/>
          </a:xfrm>
          <a:prstGeom prst="rect">
            <a:avLst/>
          </a:prstGeom>
          <a:noFill/>
        </p:spPr>
        <p:txBody>
          <a:bodyPr wrap="square">
            <a:spAutoFit/>
          </a:bodyPr>
          <a:lstStyle/>
          <a:p>
            <a:r>
              <a:rPr lang="zh-CN" altLang="en-US" b="0" i="0" dirty="0">
                <a:solidFill>
                  <a:srgbClr val="191919"/>
                </a:solidFill>
                <a:effectLst/>
                <a:latin typeface="PingFang SC"/>
              </a:rPr>
              <a:t>红军过草地时为了解决吃饭问题，成立野菜调查小组，寻找可以使用的野菜</a:t>
            </a:r>
            <a:endParaRPr lang="en-US" altLang="zh-CN" b="0" i="0" dirty="0">
              <a:solidFill>
                <a:srgbClr val="191919"/>
              </a:solidFill>
              <a:effectLst/>
              <a:latin typeface="PingFang SC"/>
            </a:endParaRPr>
          </a:p>
          <a:p>
            <a:r>
              <a:rPr lang="zh-CN" altLang="en-US" b="0" i="0" dirty="0">
                <a:solidFill>
                  <a:srgbClr val="191919"/>
                </a:solidFill>
                <a:effectLst/>
                <a:latin typeface="PingFang SC"/>
              </a:rPr>
              <a:t>有些战士一脚踩入泥沼，靠经过的战士冒着自身也掉进去的风险拉一把才死里逃生，</a:t>
            </a:r>
            <a:endParaRPr lang="zh-CN" altLang="en-US" dirty="0"/>
          </a:p>
        </p:txBody>
      </p:sp>
      <p:cxnSp>
        <p:nvCxnSpPr>
          <p:cNvPr id="27" name="直接连接符 26">
            <a:extLst>
              <a:ext uri="{FF2B5EF4-FFF2-40B4-BE49-F238E27FC236}">
                <a16:creationId xmlns:a16="http://schemas.microsoft.com/office/drawing/2014/main" id="{96FA7A5E-88AF-47CC-8F51-72D7522FB48A}"/>
              </a:ext>
            </a:extLst>
          </p:cNvPr>
          <p:cNvCxnSpPr>
            <a:cxnSpLocks/>
          </p:cNvCxnSpPr>
          <p:nvPr/>
        </p:nvCxnSpPr>
        <p:spPr>
          <a:xfrm flipH="1" flipV="1">
            <a:off x="9517398" y="3295268"/>
            <a:ext cx="9015" cy="66401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par>
                          <p:cTn id="8" fill="hold">
                            <p:stCondLst>
                              <p:cond delay="2000"/>
                            </p:stCondLst>
                            <p:childTnLst>
                              <p:par>
                                <p:cTn id="9" presetID="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2500"/>
                            </p:stCondLst>
                            <p:childTnLst>
                              <p:par>
                                <p:cTn id="14" presetID="2" presetClass="entr" presetSubtype="8"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0-#ppt_w/2"/>
                                          </p:val>
                                        </p:tav>
                                        <p:tav tm="100000">
                                          <p:val>
                                            <p:strVal val="#ppt_x"/>
                                          </p:val>
                                        </p:tav>
                                      </p:tavLst>
                                    </p:anim>
                                    <p:anim calcmode="lin" valueType="num">
                                      <p:cBhvr additive="base">
                                        <p:cTn id="17" dur="500" fill="hold"/>
                                        <p:tgtEl>
                                          <p:spTgt spid="18"/>
                                        </p:tgtEl>
                                        <p:attrNameLst>
                                          <p:attrName>ppt_y</p:attrName>
                                        </p:attrNameLst>
                                      </p:cBhvr>
                                      <p:tavLst>
                                        <p:tav tm="0">
                                          <p:val>
                                            <p:strVal val="#ppt_y"/>
                                          </p:val>
                                        </p:tav>
                                        <p:tav tm="100000">
                                          <p:val>
                                            <p:strVal val="#ppt_y"/>
                                          </p:val>
                                        </p:tav>
                                      </p:tavLst>
                                    </p:anim>
                                  </p:childTnLst>
                                </p:cTn>
                              </p:par>
                            </p:childTnLst>
                          </p:cTn>
                        </p:par>
                        <p:par>
                          <p:cTn id="18" fill="hold">
                            <p:stCondLst>
                              <p:cond delay="3000"/>
                            </p:stCondLst>
                            <p:childTnLst>
                              <p:par>
                                <p:cTn id="19" presetID="2" presetClass="entr" presetSubtype="8" fill="hold"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0-#ppt_w/2"/>
                                          </p:val>
                                        </p:tav>
                                        <p:tav tm="100000">
                                          <p:val>
                                            <p:strVal val="#ppt_x"/>
                                          </p:val>
                                        </p:tav>
                                      </p:tavLst>
                                    </p:anim>
                                    <p:anim calcmode="lin" valueType="num">
                                      <p:cBhvr additive="base">
                                        <p:cTn id="22"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2">
            <a:extLst>
              <a:ext uri="{FF2B5EF4-FFF2-40B4-BE49-F238E27FC236}">
                <a16:creationId xmlns:a16="http://schemas.microsoft.com/office/drawing/2014/main" id="{6FC009A1-54C5-46B7-9D07-CE7DA60285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图片 31">
            <a:extLst>
              <a:ext uri="{FF2B5EF4-FFF2-40B4-BE49-F238E27FC236}">
                <a16:creationId xmlns:a16="http://schemas.microsoft.com/office/drawing/2014/main" id="{CA3F7DD6-7E2D-4D81-990B-8ABAB3FAF5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76688"/>
            <a:ext cx="12192000" cy="288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Box 6">
            <a:extLst>
              <a:ext uri="{FF2B5EF4-FFF2-40B4-BE49-F238E27FC236}">
                <a16:creationId xmlns:a16="http://schemas.microsoft.com/office/drawing/2014/main" id="{6227C9B8-090B-4BEC-B7B2-68D3D29288AF}"/>
              </a:ext>
            </a:extLst>
          </p:cNvPr>
          <p:cNvSpPr txBox="1">
            <a:spLocks noChangeArrowheads="1"/>
          </p:cNvSpPr>
          <p:nvPr/>
        </p:nvSpPr>
        <p:spPr bwMode="auto">
          <a:xfrm>
            <a:off x="1292225" y="1917700"/>
            <a:ext cx="39147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7200">
                <a:solidFill>
                  <a:srgbClr val="B83F2B"/>
                </a:solidFill>
                <a:latin typeface="Impact" panose="020B0806030902050204" pitchFamily="34" charset="0"/>
              </a:rPr>
              <a:t>CONTENTS</a:t>
            </a:r>
            <a:endParaRPr lang="zh-CN" altLang="en-US" sz="7200">
              <a:solidFill>
                <a:srgbClr val="B83F2B"/>
              </a:solidFill>
              <a:latin typeface="Impact" panose="020B0806030902050204" pitchFamily="34" charset="0"/>
            </a:endParaRPr>
          </a:p>
        </p:txBody>
      </p:sp>
      <p:sp>
        <p:nvSpPr>
          <p:cNvPr id="3076" name="TextBox 7">
            <a:extLst>
              <a:ext uri="{FF2B5EF4-FFF2-40B4-BE49-F238E27FC236}">
                <a16:creationId xmlns:a16="http://schemas.microsoft.com/office/drawing/2014/main" id="{48A4F3C7-B6F6-4D94-82AC-4B1A01E1FC4A}"/>
              </a:ext>
            </a:extLst>
          </p:cNvPr>
          <p:cNvSpPr txBox="1">
            <a:spLocks noChangeArrowheads="1"/>
          </p:cNvSpPr>
          <p:nvPr/>
        </p:nvSpPr>
        <p:spPr bwMode="auto">
          <a:xfrm>
            <a:off x="1697038" y="2517775"/>
            <a:ext cx="131286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4400">
                <a:solidFill>
                  <a:srgbClr val="D1BE95"/>
                </a:solidFill>
                <a:latin typeface="苹方 特粗" panose="020B0800000000000000" pitchFamily="34" charset="-122"/>
                <a:ea typeface="苹方 特粗" panose="020B0800000000000000" pitchFamily="34" charset="-122"/>
              </a:rPr>
              <a:t>目录</a:t>
            </a:r>
            <a:endParaRPr lang="en-US" altLang="zh-CN" sz="4400">
              <a:solidFill>
                <a:srgbClr val="D1BE95"/>
              </a:solidFill>
              <a:latin typeface="苹方 特粗" panose="020B0800000000000000" pitchFamily="34" charset="-122"/>
              <a:ea typeface="苹方 特粗" panose="020B0800000000000000" pitchFamily="34" charset="-122"/>
            </a:endParaRPr>
          </a:p>
        </p:txBody>
      </p:sp>
      <p:sp>
        <p:nvSpPr>
          <p:cNvPr id="18438" name="TextBox 6">
            <a:extLst>
              <a:ext uri="{FF2B5EF4-FFF2-40B4-BE49-F238E27FC236}">
                <a16:creationId xmlns:a16="http://schemas.microsoft.com/office/drawing/2014/main" id="{36B92166-4B5E-446C-98EC-96BB3849D08C}"/>
              </a:ext>
            </a:extLst>
          </p:cNvPr>
          <p:cNvSpPr txBox="1">
            <a:spLocks noChangeArrowheads="1"/>
          </p:cNvSpPr>
          <p:nvPr/>
        </p:nvSpPr>
        <p:spPr bwMode="auto">
          <a:xfrm>
            <a:off x="7148513" y="825500"/>
            <a:ext cx="22844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4000">
                <a:solidFill>
                  <a:srgbClr val="B83F2B"/>
                </a:solidFill>
                <a:latin typeface="Impact" panose="020B0806030902050204" pitchFamily="34" charset="0"/>
              </a:rPr>
              <a:t>CHAPTER 1</a:t>
            </a:r>
            <a:endParaRPr lang="zh-CN" altLang="en-US" sz="4000">
              <a:solidFill>
                <a:srgbClr val="B83F2B"/>
              </a:solidFill>
              <a:latin typeface="Impact" panose="020B0806030902050204" pitchFamily="34" charset="0"/>
            </a:endParaRPr>
          </a:p>
        </p:txBody>
      </p:sp>
      <p:sp>
        <p:nvSpPr>
          <p:cNvPr id="15367" name="TextBox 7">
            <a:extLst>
              <a:ext uri="{FF2B5EF4-FFF2-40B4-BE49-F238E27FC236}">
                <a16:creationId xmlns:a16="http://schemas.microsoft.com/office/drawing/2014/main" id="{9C9044AB-3956-4331-9995-BA724DA0DB28}"/>
              </a:ext>
            </a:extLst>
          </p:cNvPr>
          <p:cNvSpPr txBox="1">
            <a:spLocks noChangeArrowheads="1"/>
          </p:cNvSpPr>
          <p:nvPr/>
        </p:nvSpPr>
        <p:spPr bwMode="auto">
          <a:xfrm>
            <a:off x="7761288" y="1185863"/>
            <a:ext cx="1979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000" dirty="0">
                <a:solidFill>
                  <a:srgbClr val="D1BE95"/>
                </a:solidFill>
                <a:latin typeface="苹方 特粗" panose="020B0800000000000000" pitchFamily="34" charset="-122"/>
                <a:ea typeface="苹方 特粗" panose="020B0800000000000000" pitchFamily="34" charset="-122"/>
              </a:rPr>
              <a:t>请输入您的标题</a:t>
            </a:r>
            <a:endParaRPr lang="en-US" altLang="zh-CN" sz="2000" dirty="0">
              <a:solidFill>
                <a:srgbClr val="D1BE95"/>
              </a:solidFill>
              <a:latin typeface="苹方 特粗" panose="020B0800000000000000" pitchFamily="34" charset="-122"/>
              <a:ea typeface="苹方 特粗" panose="020B0800000000000000" pitchFamily="34" charset="-122"/>
            </a:endParaRPr>
          </a:p>
        </p:txBody>
      </p:sp>
      <p:sp>
        <p:nvSpPr>
          <p:cNvPr id="15368" name="TextBox 7">
            <a:extLst>
              <a:ext uri="{FF2B5EF4-FFF2-40B4-BE49-F238E27FC236}">
                <a16:creationId xmlns:a16="http://schemas.microsoft.com/office/drawing/2014/main" id="{02A09239-9878-43A0-8425-AEFE830535D3}"/>
              </a:ext>
            </a:extLst>
          </p:cNvPr>
          <p:cNvSpPr txBox="1">
            <a:spLocks noChangeArrowheads="1"/>
          </p:cNvSpPr>
          <p:nvPr/>
        </p:nvSpPr>
        <p:spPr bwMode="auto">
          <a:xfrm>
            <a:off x="7799388" y="1587500"/>
            <a:ext cx="28765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1000" dirty="0">
                <a:solidFill>
                  <a:srgbClr val="D1BE95"/>
                </a:solidFill>
                <a:latin typeface="苹方 常规" panose="020B0300000000000000" pitchFamily="34" charset="-122"/>
                <a:ea typeface="苹方 常规" panose="020B0300000000000000" pitchFamily="34" charset="-122"/>
              </a:rPr>
              <a:t>点击输入简要文字解说，解说文字尽量概括精炼</a:t>
            </a:r>
            <a:endParaRPr lang="en-US" altLang="zh-CN" sz="1000" dirty="0">
              <a:solidFill>
                <a:srgbClr val="D1BE95"/>
              </a:solidFill>
              <a:latin typeface="苹方 特粗" panose="020B0800000000000000" pitchFamily="34" charset="-122"/>
              <a:ea typeface="苹方 特粗" panose="020B0800000000000000" pitchFamily="34" charset="-122"/>
            </a:endParaRPr>
          </a:p>
        </p:txBody>
      </p:sp>
      <p:sp>
        <p:nvSpPr>
          <p:cNvPr id="18441" name="TextBox 6">
            <a:extLst>
              <a:ext uri="{FF2B5EF4-FFF2-40B4-BE49-F238E27FC236}">
                <a16:creationId xmlns:a16="http://schemas.microsoft.com/office/drawing/2014/main" id="{81AE2FCC-8518-4DB1-84FC-45DDB2CCC7FD}"/>
              </a:ext>
            </a:extLst>
          </p:cNvPr>
          <p:cNvSpPr txBox="1">
            <a:spLocks noChangeArrowheads="1"/>
          </p:cNvSpPr>
          <p:nvPr/>
        </p:nvSpPr>
        <p:spPr bwMode="auto">
          <a:xfrm>
            <a:off x="7110413" y="2109788"/>
            <a:ext cx="2346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4000">
                <a:solidFill>
                  <a:srgbClr val="B83F2B"/>
                </a:solidFill>
                <a:latin typeface="Impact" panose="020B0806030902050204" pitchFamily="34" charset="0"/>
              </a:rPr>
              <a:t>CHAPTER 2</a:t>
            </a:r>
            <a:endParaRPr lang="zh-CN" altLang="en-US" sz="4000">
              <a:solidFill>
                <a:srgbClr val="B83F2B"/>
              </a:solidFill>
              <a:latin typeface="Impact" panose="020B0806030902050204" pitchFamily="34" charset="0"/>
            </a:endParaRPr>
          </a:p>
        </p:txBody>
      </p:sp>
      <p:sp>
        <p:nvSpPr>
          <p:cNvPr id="15370" name="TextBox 7">
            <a:extLst>
              <a:ext uri="{FF2B5EF4-FFF2-40B4-BE49-F238E27FC236}">
                <a16:creationId xmlns:a16="http://schemas.microsoft.com/office/drawing/2014/main" id="{46B0F765-D5F6-41D9-8127-E050BA3C31DF}"/>
              </a:ext>
            </a:extLst>
          </p:cNvPr>
          <p:cNvSpPr txBox="1">
            <a:spLocks noChangeArrowheads="1"/>
          </p:cNvSpPr>
          <p:nvPr/>
        </p:nvSpPr>
        <p:spPr bwMode="auto">
          <a:xfrm>
            <a:off x="7721600" y="2468563"/>
            <a:ext cx="198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000">
                <a:solidFill>
                  <a:srgbClr val="D1BE95"/>
                </a:solidFill>
                <a:latin typeface="苹方 特粗" panose="020B0800000000000000" pitchFamily="34" charset="-122"/>
                <a:ea typeface="苹方 特粗" panose="020B0800000000000000" pitchFamily="34" charset="-122"/>
              </a:rPr>
              <a:t>请输入您的标题</a:t>
            </a:r>
            <a:endParaRPr lang="en-US" altLang="zh-CN" sz="2000">
              <a:solidFill>
                <a:srgbClr val="D1BE95"/>
              </a:solidFill>
              <a:latin typeface="苹方 特粗" panose="020B0800000000000000" pitchFamily="34" charset="-122"/>
              <a:ea typeface="苹方 特粗" panose="020B0800000000000000" pitchFamily="34" charset="-122"/>
            </a:endParaRPr>
          </a:p>
        </p:txBody>
      </p:sp>
      <p:sp>
        <p:nvSpPr>
          <p:cNvPr id="15371" name="TextBox 7">
            <a:extLst>
              <a:ext uri="{FF2B5EF4-FFF2-40B4-BE49-F238E27FC236}">
                <a16:creationId xmlns:a16="http://schemas.microsoft.com/office/drawing/2014/main" id="{06AC8480-0D8F-4C83-8451-D335E079DB93}"/>
              </a:ext>
            </a:extLst>
          </p:cNvPr>
          <p:cNvSpPr txBox="1">
            <a:spLocks noChangeArrowheads="1"/>
          </p:cNvSpPr>
          <p:nvPr/>
        </p:nvSpPr>
        <p:spPr bwMode="auto">
          <a:xfrm>
            <a:off x="7761288" y="2871788"/>
            <a:ext cx="28765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1000">
                <a:solidFill>
                  <a:srgbClr val="D1BE95"/>
                </a:solidFill>
                <a:latin typeface="苹方 常规" panose="020B0300000000000000" pitchFamily="34" charset="-122"/>
                <a:ea typeface="苹方 常规" panose="020B0300000000000000" pitchFamily="34" charset="-122"/>
              </a:rPr>
              <a:t>点击输入简要文字解说，解说文字尽量概括精炼</a:t>
            </a:r>
            <a:endParaRPr lang="en-US" altLang="zh-CN" sz="1000">
              <a:solidFill>
                <a:srgbClr val="D1BE95"/>
              </a:solidFill>
              <a:latin typeface="苹方 特粗" panose="020B0800000000000000" pitchFamily="34" charset="-122"/>
              <a:ea typeface="苹方 特粗" panose="020B0800000000000000" pitchFamily="34" charset="-122"/>
            </a:endParaRPr>
          </a:p>
        </p:txBody>
      </p:sp>
      <p:sp>
        <p:nvSpPr>
          <p:cNvPr id="18444" name="TextBox 6">
            <a:extLst>
              <a:ext uri="{FF2B5EF4-FFF2-40B4-BE49-F238E27FC236}">
                <a16:creationId xmlns:a16="http://schemas.microsoft.com/office/drawing/2014/main" id="{29F050D1-E974-4756-8CB6-D07B87C61939}"/>
              </a:ext>
            </a:extLst>
          </p:cNvPr>
          <p:cNvSpPr txBox="1">
            <a:spLocks noChangeArrowheads="1"/>
          </p:cNvSpPr>
          <p:nvPr/>
        </p:nvSpPr>
        <p:spPr bwMode="auto">
          <a:xfrm>
            <a:off x="7148513" y="3340100"/>
            <a:ext cx="23606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4000">
                <a:solidFill>
                  <a:srgbClr val="B83F2B"/>
                </a:solidFill>
                <a:latin typeface="Impact" panose="020B0806030902050204" pitchFamily="34" charset="0"/>
              </a:rPr>
              <a:t>CHAPTER 3</a:t>
            </a:r>
            <a:endParaRPr lang="zh-CN" altLang="en-US" sz="4000">
              <a:solidFill>
                <a:srgbClr val="B83F2B"/>
              </a:solidFill>
              <a:latin typeface="Impact" panose="020B0806030902050204" pitchFamily="34" charset="0"/>
            </a:endParaRPr>
          </a:p>
        </p:txBody>
      </p:sp>
      <p:sp>
        <p:nvSpPr>
          <p:cNvPr id="15373" name="TextBox 7">
            <a:extLst>
              <a:ext uri="{FF2B5EF4-FFF2-40B4-BE49-F238E27FC236}">
                <a16:creationId xmlns:a16="http://schemas.microsoft.com/office/drawing/2014/main" id="{D4D4BA23-790B-4AD1-8E75-FC48445A0031}"/>
              </a:ext>
            </a:extLst>
          </p:cNvPr>
          <p:cNvSpPr txBox="1">
            <a:spLocks noChangeArrowheads="1"/>
          </p:cNvSpPr>
          <p:nvPr/>
        </p:nvSpPr>
        <p:spPr bwMode="auto">
          <a:xfrm>
            <a:off x="7761288" y="3700463"/>
            <a:ext cx="1979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000">
                <a:solidFill>
                  <a:srgbClr val="D1BE95"/>
                </a:solidFill>
                <a:latin typeface="苹方 特粗" panose="020B0800000000000000" pitchFamily="34" charset="-122"/>
                <a:ea typeface="苹方 特粗" panose="020B0800000000000000" pitchFamily="34" charset="-122"/>
              </a:rPr>
              <a:t>请输入您的标题</a:t>
            </a:r>
            <a:endParaRPr lang="en-US" altLang="zh-CN" sz="2000">
              <a:solidFill>
                <a:srgbClr val="D1BE95"/>
              </a:solidFill>
              <a:latin typeface="苹方 特粗" panose="020B0800000000000000" pitchFamily="34" charset="-122"/>
              <a:ea typeface="苹方 特粗" panose="020B0800000000000000" pitchFamily="34" charset="-122"/>
            </a:endParaRPr>
          </a:p>
        </p:txBody>
      </p:sp>
      <p:sp>
        <p:nvSpPr>
          <p:cNvPr id="15374" name="TextBox 7">
            <a:extLst>
              <a:ext uri="{FF2B5EF4-FFF2-40B4-BE49-F238E27FC236}">
                <a16:creationId xmlns:a16="http://schemas.microsoft.com/office/drawing/2014/main" id="{1BD1222D-6FC5-4A82-A209-A3D1FE2B2F03}"/>
              </a:ext>
            </a:extLst>
          </p:cNvPr>
          <p:cNvSpPr txBox="1">
            <a:spLocks noChangeArrowheads="1"/>
          </p:cNvSpPr>
          <p:nvPr/>
        </p:nvSpPr>
        <p:spPr bwMode="auto">
          <a:xfrm>
            <a:off x="7799388" y="4102100"/>
            <a:ext cx="28765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1000">
                <a:solidFill>
                  <a:srgbClr val="D1BE95"/>
                </a:solidFill>
                <a:latin typeface="苹方 常规" panose="020B0300000000000000" pitchFamily="34" charset="-122"/>
                <a:ea typeface="苹方 常规" panose="020B0300000000000000" pitchFamily="34" charset="-122"/>
              </a:rPr>
              <a:t>点击输入简要文字解说，解说文字尽量概括精炼</a:t>
            </a:r>
            <a:endParaRPr lang="en-US" altLang="zh-CN" sz="1000">
              <a:solidFill>
                <a:srgbClr val="D1BE95"/>
              </a:solidFill>
              <a:latin typeface="苹方 特粗" panose="020B0800000000000000" pitchFamily="34" charset="-122"/>
              <a:ea typeface="苹方 特粗" panose="020B0800000000000000" pitchFamily="34" charset="-122"/>
            </a:endParaRPr>
          </a:p>
        </p:txBody>
      </p:sp>
      <p:sp>
        <p:nvSpPr>
          <p:cNvPr id="18447" name="TextBox 6">
            <a:extLst>
              <a:ext uri="{FF2B5EF4-FFF2-40B4-BE49-F238E27FC236}">
                <a16:creationId xmlns:a16="http://schemas.microsoft.com/office/drawing/2014/main" id="{A952228E-5623-4203-A015-DF2C131C445D}"/>
              </a:ext>
            </a:extLst>
          </p:cNvPr>
          <p:cNvSpPr txBox="1">
            <a:spLocks noChangeArrowheads="1"/>
          </p:cNvSpPr>
          <p:nvPr/>
        </p:nvSpPr>
        <p:spPr bwMode="auto">
          <a:xfrm>
            <a:off x="7145338" y="4608513"/>
            <a:ext cx="2346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4000">
                <a:solidFill>
                  <a:srgbClr val="B83F2B"/>
                </a:solidFill>
                <a:latin typeface="Impact" panose="020B0806030902050204" pitchFamily="34" charset="0"/>
              </a:rPr>
              <a:t>CHAPTER 4</a:t>
            </a:r>
            <a:endParaRPr lang="zh-CN" altLang="en-US" sz="4000">
              <a:solidFill>
                <a:srgbClr val="B83F2B"/>
              </a:solidFill>
              <a:latin typeface="Impact" panose="020B0806030902050204" pitchFamily="34" charset="0"/>
            </a:endParaRPr>
          </a:p>
        </p:txBody>
      </p:sp>
      <p:sp>
        <p:nvSpPr>
          <p:cNvPr id="15376" name="TextBox 7">
            <a:extLst>
              <a:ext uri="{FF2B5EF4-FFF2-40B4-BE49-F238E27FC236}">
                <a16:creationId xmlns:a16="http://schemas.microsoft.com/office/drawing/2014/main" id="{C8B526B1-CB41-4F67-8A9D-4ECB0FDED910}"/>
              </a:ext>
            </a:extLst>
          </p:cNvPr>
          <p:cNvSpPr txBox="1">
            <a:spLocks noChangeArrowheads="1"/>
          </p:cNvSpPr>
          <p:nvPr/>
        </p:nvSpPr>
        <p:spPr bwMode="auto">
          <a:xfrm>
            <a:off x="7758113" y="4968875"/>
            <a:ext cx="1979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000">
                <a:solidFill>
                  <a:srgbClr val="D1BE95"/>
                </a:solidFill>
                <a:latin typeface="苹方 特粗" panose="020B0800000000000000" pitchFamily="34" charset="-122"/>
                <a:ea typeface="苹方 特粗" panose="020B0800000000000000" pitchFamily="34" charset="-122"/>
              </a:rPr>
              <a:t>请输入您的标题</a:t>
            </a:r>
            <a:endParaRPr lang="en-US" altLang="zh-CN" sz="2000">
              <a:solidFill>
                <a:srgbClr val="D1BE95"/>
              </a:solidFill>
              <a:latin typeface="苹方 特粗" panose="020B0800000000000000" pitchFamily="34" charset="-122"/>
              <a:ea typeface="苹方 特粗" panose="020B0800000000000000" pitchFamily="34" charset="-122"/>
            </a:endParaRPr>
          </a:p>
        </p:txBody>
      </p:sp>
      <p:sp>
        <p:nvSpPr>
          <p:cNvPr id="15377" name="TextBox 7">
            <a:extLst>
              <a:ext uri="{FF2B5EF4-FFF2-40B4-BE49-F238E27FC236}">
                <a16:creationId xmlns:a16="http://schemas.microsoft.com/office/drawing/2014/main" id="{53B9A3AA-1785-4962-A55A-92417460263D}"/>
              </a:ext>
            </a:extLst>
          </p:cNvPr>
          <p:cNvSpPr txBox="1">
            <a:spLocks noChangeArrowheads="1"/>
          </p:cNvSpPr>
          <p:nvPr/>
        </p:nvSpPr>
        <p:spPr bwMode="auto">
          <a:xfrm>
            <a:off x="7796213" y="5370513"/>
            <a:ext cx="28781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1000">
                <a:solidFill>
                  <a:srgbClr val="D1BE95"/>
                </a:solidFill>
                <a:latin typeface="苹方 常规" panose="020B0300000000000000" pitchFamily="34" charset="-122"/>
                <a:ea typeface="苹方 常规" panose="020B0300000000000000" pitchFamily="34" charset="-122"/>
              </a:rPr>
              <a:t>点击输入简要文字解说，解说文字尽量概括精炼</a:t>
            </a:r>
            <a:endParaRPr lang="en-US" altLang="zh-CN" sz="1000">
              <a:solidFill>
                <a:srgbClr val="D1BE95"/>
              </a:solidFill>
              <a:latin typeface="苹方 特粗" panose="020B0800000000000000" pitchFamily="34" charset="-122"/>
              <a:ea typeface="苹方 特粗" panose="020B0800000000000000" pitchFamily="34" charset="-122"/>
            </a:endParaRPr>
          </a:p>
        </p:txBody>
      </p:sp>
      <p:pic>
        <p:nvPicPr>
          <p:cNvPr id="15378" name="图片 6">
            <a:extLst>
              <a:ext uri="{FF2B5EF4-FFF2-40B4-BE49-F238E27FC236}">
                <a16:creationId xmlns:a16="http://schemas.microsoft.com/office/drawing/2014/main" id="{76FF8B42-6CF8-4777-89FE-23CFCCD2901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1838" y="4486275"/>
            <a:ext cx="2147887"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图片 28">
            <a:extLst>
              <a:ext uri="{FF2B5EF4-FFF2-40B4-BE49-F238E27FC236}">
                <a16:creationId xmlns:a16="http://schemas.microsoft.com/office/drawing/2014/main" id="{3040C91C-653C-4AF3-B6E6-6F27289254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75" y="3429000"/>
            <a:ext cx="3567113"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additive="base">
                                        <p:cTn id="7" dur="500" fill="hold"/>
                                        <p:tgtEl>
                                          <p:spTgt spid="3076"/>
                                        </p:tgtEl>
                                        <p:attrNameLst>
                                          <p:attrName>ppt_x</p:attrName>
                                        </p:attrNameLst>
                                      </p:cBhvr>
                                      <p:tavLst>
                                        <p:tav tm="0">
                                          <p:val>
                                            <p:strVal val="0-#ppt_w/2"/>
                                          </p:val>
                                        </p:tav>
                                        <p:tav tm="100000">
                                          <p:val>
                                            <p:strVal val="#ppt_x"/>
                                          </p:val>
                                        </p:tav>
                                      </p:tavLst>
                                    </p:anim>
                                    <p:anim calcmode="lin" valueType="num">
                                      <p:cBhvr additive="base">
                                        <p:cTn id="8" dur="500" fill="hold"/>
                                        <p:tgtEl>
                                          <p:spTgt spid="307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8438"/>
                                        </p:tgtEl>
                                        <p:attrNameLst>
                                          <p:attrName>style.visibility</p:attrName>
                                        </p:attrNameLst>
                                      </p:cBhvr>
                                      <p:to>
                                        <p:strVal val="visible"/>
                                      </p:to>
                                    </p:set>
                                    <p:anim calcmode="lin" valueType="num">
                                      <p:cBhvr additive="base">
                                        <p:cTn id="12" dur="500" fill="hold"/>
                                        <p:tgtEl>
                                          <p:spTgt spid="18438"/>
                                        </p:tgtEl>
                                        <p:attrNameLst>
                                          <p:attrName>ppt_x</p:attrName>
                                        </p:attrNameLst>
                                      </p:cBhvr>
                                      <p:tavLst>
                                        <p:tav tm="0">
                                          <p:val>
                                            <p:strVal val="1+#ppt_w/2"/>
                                          </p:val>
                                        </p:tav>
                                        <p:tav tm="100000">
                                          <p:val>
                                            <p:strVal val="#ppt_x"/>
                                          </p:val>
                                        </p:tav>
                                      </p:tavLst>
                                    </p:anim>
                                    <p:anim calcmode="lin" valueType="num">
                                      <p:cBhvr additive="base">
                                        <p:cTn id="13" dur="500" fill="hold"/>
                                        <p:tgtEl>
                                          <p:spTgt spid="1843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18441"/>
                                        </p:tgtEl>
                                        <p:attrNameLst>
                                          <p:attrName>style.visibility</p:attrName>
                                        </p:attrNameLst>
                                      </p:cBhvr>
                                      <p:to>
                                        <p:strVal val="visible"/>
                                      </p:to>
                                    </p:set>
                                    <p:anim calcmode="lin" valueType="num">
                                      <p:cBhvr additive="base">
                                        <p:cTn id="17" dur="500" fill="hold"/>
                                        <p:tgtEl>
                                          <p:spTgt spid="18441"/>
                                        </p:tgtEl>
                                        <p:attrNameLst>
                                          <p:attrName>ppt_x</p:attrName>
                                        </p:attrNameLst>
                                      </p:cBhvr>
                                      <p:tavLst>
                                        <p:tav tm="0">
                                          <p:val>
                                            <p:strVal val="1+#ppt_w/2"/>
                                          </p:val>
                                        </p:tav>
                                        <p:tav tm="100000">
                                          <p:val>
                                            <p:strVal val="#ppt_x"/>
                                          </p:val>
                                        </p:tav>
                                      </p:tavLst>
                                    </p:anim>
                                    <p:anim calcmode="lin" valueType="num">
                                      <p:cBhvr additive="base">
                                        <p:cTn id="18" dur="500" fill="hold"/>
                                        <p:tgtEl>
                                          <p:spTgt spid="18441"/>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8444"/>
                                        </p:tgtEl>
                                        <p:attrNameLst>
                                          <p:attrName>style.visibility</p:attrName>
                                        </p:attrNameLst>
                                      </p:cBhvr>
                                      <p:to>
                                        <p:strVal val="visible"/>
                                      </p:to>
                                    </p:set>
                                    <p:anim calcmode="lin" valueType="num">
                                      <p:cBhvr additive="base">
                                        <p:cTn id="22" dur="500" fill="hold"/>
                                        <p:tgtEl>
                                          <p:spTgt spid="18444"/>
                                        </p:tgtEl>
                                        <p:attrNameLst>
                                          <p:attrName>ppt_x</p:attrName>
                                        </p:attrNameLst>
                                      </p:cBhvr>
                                      <p:tavLst>
                                        <p:tav tm="0">
                                          <p:val>
                                            <p:strVal val="1+#ppt_w/2"/>
                                          </p:val>
                                        </p:tav>
                                        <p:tav tm="100000">
                                          <p:val>
                                            <p:strVal val="#ppt_x"/>
                                          </p:val>
                                        </p:tav>
                                      </p:tavLst>
                                    </p:anim>
                                    <p:anim calcmode="lin" valueType="num">
                                      <p:cBhvr additive="base">
                                        <p:cTn id="23" dur="500" fill="hold"/>
                                        <p:tgtEl>
                                          <p:spTgt spid="18444"/>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18447"/>
                                        </p:tgtEl>
                                        <p:attrNameLst>
                                          <p:attrName>style.visibility</p:attrName>
                                        </p:attrNameLst>
                                      </p:cBhvr>
                                      <p:to>
                                        <p:strVal val="visible"/>
                                      </p:to>
                                    </p:set>
                                    <p:anim calcmode="lin" valueType="num">
                                      <p:cBhvr additive="base">
                                        <p:cTn id="27" dur="500" fill="hold"/>
                                        <p:tgtEl>
                                          <p:spTgt spid="18447"/>
                                        </p:tgtEl>
                                        <p:attrNameLst>
                                          <p:attrName>ppt_x</p:attrName>
                                        </p:attrNameLst>
                                      </p:cBhvr>
                                      <p:tavLst>
                                        <p:tav tm="0">
                                          <p:val>
                                            <p:strVal val="1+#ppt_w/2"/>
                                          </p:val>
                                        </p:tav>
                                        <p:tav tm="100000">
                                          <p:val>
                                            <p:strVal val="#ppt_x"/>
                                          </p:val>
                                        </p:tav>
                                      </p:tavLst>
                                    </p:anim>
                                    <p:anim calcmode="lin" valueType="num">
                                      <p:cBhvr additive="base">
                                        <p:cTn id="28" dur="500" fill="hold"/>
                                        <p:tgtEl>
                                          <p:spTgt spid="18447"/>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6" presetClass="emph" presetSubtype="0" repeatCount="indefinite" fill="hold" nodeType="afterEffect">
                                  <p:stCondLst>
                                    <p:cond delay="0"/>
                                  </p:stCondLst>
                                  <p:childTnLst>
                                    <p:animEffect transition="out" filter="fade">
                                      <p:cBhvr>
                                        <p:cTn id="31" dur="2000" tmFilter="0, 0; .2, .5; .8, .5; 1, 0"/>
                                        <p:tgtEl>
                                          <p:spTgt spid="29"/>
                                        </p:tgtEl>
                                      </p:cBhvr>
                                    </p:animEffect>
                                    <p:animScale>
                                      <p:cBhvr>
                                        <p:cTn id="32" dur="1000" autoRev="1" fill="hold"/>
                                        <p:tgtEl>
                                          <p:spTgt spid="2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18438" grpId="0"/>
      <p:bldP spid="18441" grpId="0"/>
      <p:bldP spid="18444" grpId="0"/>
      <p:bldP spid="184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片 7">
            <a:extLst>
              <a:ext uri="{FF2B5EF4-FFF2-40B4-BE49-F238E27FC236}">
                <a16:creationId xmlns:a16="http://schemas.microsoft.com/office/drawing/2014/main" id="{60B76B8C-06D6-4A64-AAF1-4C3F00C762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图片 11">
            <a:extLst>
              <a:ext uri="{FF2B5EF4-FFF2-40B4-BE49-F238E27FC236}">
                <a16:creationId xmlns:a16="http://schemas.microsoft.com/office/drawing/2014/main" id="{C7F8FF8B-0507-4FAF-A624-88D9371D50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8900" y="0"/>
            <a:ext cx="82931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Box 6">
            <a:extLst>
              <a:ext uri="{FF2B5EF4-FFF2-40B4-BE49-F238E27FC236}">
                <a16:creationId xmlns:a16="http://schemas.microsoft.com/office/drawing/2014/main" id="{FA9EC8E3-AC8A-4A88-B081-38D6056DA723}"/>
              </a:ext>
            </a:extLst>
          </p:cNvPr>
          <p:cNvSpPr txBox="1">
            <a:spLocks noChangeArrowheads="1"/>
          </p:cNvSpPr>
          <p:nvPr/>
        </p:nvSpPr>
        <p:spPr bwMode="auto">
          <a:xfrm>
            <a:off x="1631950" y="2349500"/>
            <a:ext cx="3962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7200">
                <a:solidFill>
                  <a:srgbClr val="CB533E"/>
                </a:solidFill>
                <a:latin typeface="Impact" panose="020B0806030902050204" pitchFamily="34" charset="0"/>
              </a:rPr>
              <a:t>CHAPTER 1</a:t>
            </a:r>
            <a:endParaRPr lang="zh-CN" altLang="en-US" sz="7200">
              <a:solidFill>
                <a:srgbClr val="CB533E"/>
              </a:solidFill>
              <a:latin typeface="Impact" panose="020B0806030902050204" pitchFamily="34" charset="0"/>
            </a:endParaRPr>
          </a:p>
        </p:txBody>
      </p:sp>
      <p:sp>
        <p:nvSpPr>
          <p:cNvPr id="16389" name="TextBox 7">
            <a:extLst>
              <a:ext uri="{FF2B5EF4-FFF2-40B4-BE49-F238E27FC236}">
                <a16:creationId xmlns:a16="http://schemas.microsoft.com/office/drawing/2014/main" id="{77B71558-EFA9-47BE-911F-35B602E5FF28}"/>
              </a:ext>
            </a:extLst>
          </p:cNvPr>
          <p:cNvSpPr txBox="1">
            <a:spLocks noChangeArrowheads="1"/>
          </p:cNvSpPr>
          <p:nvPr/>
        </p:nvSpPr>
        <p:spPr bwMode="auto">
          <a:xfrm>
            <a:off x="1455738" y="2349500"/>
            <a:ext cx="24415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4400" dirty="0">
                <a:solidFill>
                  <a:srgbClr val="D1BE95"/>
                </a:solidFill>
                <a:latin typeface="苹方 特粗" panose="020B0800000000000000" pitchFamily="34" charset="-122"/>
                <a:ea typeface="苹方 特粗" panose="020B0800000000000000" pitchFamily="34" charset="-122"/>
              </a:rPr>
              <a:t>第二部分</a:t>
            </a:r>
            <a:endParaRPr lang="en-US" altLang="zh-CN" sz="4400" dirty="0">
              <a:solidFill>
                <a:srgbClr val="D1BE95"/>
              </a:solidFill>
              <a:latin typeface="苹方 特粗" panose="020B0800000000000000" pitchFamily="34" charset="-122"/>
              <a:ea typeface="苹方 特粗" panose="020B0800000000000000" pitchFamily="34" charset="-122"/>
            </a:endParaRPr>
          </a:p>
        </p:txBody>
      </p:sp>
      <p:sp>
        <p:nvSpPr>
          <p:cNvPr id="32" name="TextBox 7">
            <a:extLst>
              <a:ext uri="{FF2B5EF4-FFF2-40B4-BE49-F238E27FC236}">
                <a16:creationId xmlns:a16="http://schemas.microsoft.com/office/drawing/2014/main" id="{EF5E685A-8A55-4394-8B82-CD01BD030011}"/>
              </a:ext>
            </a:extLst>
          </p:cNvPr>
          <p:cNvSpPr txBox="1"/>
          <p:nvPr/>
        </p:nvSpPr>
        <p:spPr>
          <a:xfrm>
            <a:off x="6743700" y="3549650"/>
            <a:ext cx="3571875" cy="646113"/>
          </a:xfrm>
          <a:prstGeom prst="rect">
            <a:avLst/>
          </a:prstGeom>
          <a:noFill/>
        </p:spPr>
        <p:txBody>
          <a:bodyPr>
            <a:spAutoFit/>
          </a:bodyPr>
          <a:lstStyle/>
          <a:p>
            <a:pPr>
              <a:defRPr/>
            </a:pPr>
            <a:r>
              <a:rPr lang="zh-CN" altLang="en-US" sz="3600" dirty="0">
                <a:solidFill>
                  <a:schemeClr val="tx1">
                    <a:lumMod val="75000"/>
                    <a:lumOff val="25000"/>
                  </a:schemeClr>
                </a:solidFill>
                <a:latin typeface="苹方 特粗" pitchFamily="34" charset="-122"/>
                <a:ea typeface="苹方 特粗" pitchFamily="34" charset="-122"/>
              </a:rPr>
              <a:t>请输入您的标题</a:t>
            </a:r>
            <a:endParaRPr lang="en-US" altLang="zh-CN" sz="3600" dirty="0">
              <a:solidFill>
                <a:schemeClr val="tx1">
                  <a:lumMod val="75000"/>
                  <a:lumOff val="25000"/>
                </a:schemeClr>
              </a:solidFill>
              <a:latin typeface="苹方 特粗" pitchFamily="34" charset="-122"/>
              <a:ea typeface="苹方 特粗" pitchFamily="34" charset="-122"/>
            </a:endParaRPr>
          </a:p>
        </p:txBody>
      </p:sp>
      <p:sp>
        <p:nvSpPr>
          <p:cNvPr id="20487" name="TextBox 7">
            <a:extLst>
              <a:ext uri="{FF2B5EF4-FFF2-40B4-BE49-F238E27FC236}">
                <a16:creationId xmlns:a16="http://schemas.microsoft.com/office/drawing/2014/main" id="{35C4A5BF-7060-4CFE-A92F-DA296A1FD4F1}"/>
              </a:ext>
            </a:extLst>
          </p:cNvPr>
          <p:cNvSpPr txBox="1">
            <a:spLocks noChangeArrowheads="1"/>
          </p:cNvSpPr>
          <p:nvPr/>
        </p:nvSpPr>
        <p:spPr bwMode="auto">
          <a:xfrm>
            <a:off x="6737350" y="4125913"/>
            <a:ext cx="35718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B0A382"/>
                </a:solidFill>
                <a:latin typeface="苹方 特粗" panose="020B0800000000000000" pitchFamily="34" charset="-122"/>
                <a:ea typeface="苹方 特粗" panose="020B0800000000000000" pitchFamily="34" charset="-122"/>
              </a:rPr>
              <a:t>NINDEBIAOTI</a:t>
            </a: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1+#ppt_w/2"/>
                                          </p:val>
                                        </p:tav>
                                        <p:tav tm="100000">
                                          <p:val>
                                            <p:strVal val="#ppt_x"/>
                                          </p:val>
                                        </p:tav>
                                      </p:tavLst>
                                    </p:anim>
                                    <p:anim calcmode="lin" valueType="num">
                                      <p:cBhvr additive="base">
                                        <p:cTn id="8" dur="500" fill="hold"/>
                                        <p:tgtEl>
                                          <p:spTgt spid="2048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par>
                          <p:cTn id="13" fill="hold" nodeType="afterGroup">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0487"/>
                                        </p:tgtEl>
                                        <p:attrNameLst>
                                          <p:attrName>style.visibility</p:attrName>
                                        </p:attrNameLst>
                                      </p:cBhvr>
                                      <p:to>
                                        <p:strVal val="visible"/>
                                      </p:to>
                                    </p:set>
                                    <p:animEffect transition="in" filter="fade">
                                      <p:cBhvr>
                                        <p:cTn id="16" dur="500"/>
                                        <p:tgtEl>
                                          <p:spTgt spid="20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048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图片 9">
            <a:extLst>
              <a:ext uri="{FF2B5EF4-FFF2-40B4-BE49-F238E27FC236}">
                <a16:creationId xmlns:a16="http://schemas.microsoft.com/office/drawing/2014/main" id="{85F8E059-F846-4258-BECA-760238826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56027"/>
            <a:ext cx="121920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CF544B88-FD85-4ADA-99BE-9897DA80FC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Box 6">
            <a:extLst>
              <a:ext uri="{FF2B5EF4-FFF2-40B4-BE49-F238E27FC236}">
                <a16:creationId xmlns:a16="http://schemas.microsoft.com/office/drawing/2014/main" id="{B1A88EA9-0239-4B2F-8E55-3DFC7DFCE7DA}"/>
              </a:ext>
            </a:extLst>
          </p:cNvPr>
          <p:cNvSpPr txBox="1">
            <a:spLocks noChangeArrowheads="1"/>
          </p:cNvSpPr>
          <p:nvPr/>
        </p:nvSpPr>
        <p:spPr bwMode="auto">
          <a:xfrm>
            <a:off x="264809" y="222147"/>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dirty="0">
                <a:solidFill>
                  <a:srgbClr val="D9CCB5"/>
                </a:solidFill>
                <a:latin typeface="Impact" panose="020B0806030902050204" pitchFamily="34" charset="0"/>
              </a:rPr>
              <a:t>CHAPTER 2</a:t>
            </a:r>
            <a:endParaRPr lang="zh-CN" altLang="en-US" sz="2400" dirty="0">
              <a:solidFill>
                <a:srgbClr val="D9CCB5"/>
              </a:solidFill>
              <a:latin typeface="Impact" panose="020B0806030902050204" pitchFamily="34" charset="0"/>
            </a:endParaRPr>
          </a:p>
        </p:txBody>
      </p:sp>
      <p:sp>
        <p:nvSpPr>
          <p:cNvPr id="26629" name="TextBox 7">
            <a:extLst>
              <a:ext uri="{FF2B5EF4-FFF2-40B4-BE49-F238E27FC236}">
                <a16:creationId xmlns:a16="http://schemas.microsoft.com/office/drawing/2014/main" id="{DF00632D-18A9-47CB-9DB6-A2D0B26DC080}"/>
              </a:ext>
            </a:extLst>
          </p:cNvPr>
          <p:cNvSpPr txBox="1">
            <a:spLocks noChangeArrowheads="1"/>
          </p:cNvSpPr>
          <p:nvPr/>
        </p:nvSpPr>
        <p:spPr bwMode="auto">
          <a:xfrm>
            <a:off x="295099" y="339840"/>
            <a:ext cx="28802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长征时期的年轻人</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sp>
        <p:nvSpPr>
          <p:cNvPr id="19" name="TextBox 7">
            <a:extLst>
              <a:ext uri="{FF2B5EF4-FFF2-40B4-BE49-F238E27FC236}">
                <a16:creationId xmlns:a16="http://schemas.microsoft.com/office/drawing/2014/main" id="{57A43E1C-279C-4B9C-B5CE-71B4C47892F3}"/>
              </a:ext>
            </a:extLst>
          </p:cNvPr>
          <p:cNvSpPr txBox="1"/>
          <p:nvPr/>
        </p:nvSpPr>
        <p:spPr>
          <a:xfrm>
            <a:off x="1037419" y="837642"/>
            <a:ext cx="10117162" cy="1323439"/>
          </a:xfrm>
          <a:prstGeom prst="rect">
            <a:avLst/>
          </a:prstGeom>
          <a:noFill/>
        </p:spPr>
        <p:txBody>
          <a:bodyPr wrap="square">
            <a:spAutoFit/>
          </a:bodyPr>
          <a:lstStyle/>
          <a:p>
            <a:pPr>
              <a:defRPr/>
            </a:pPr>
            <a:r>
              <a:rPr lang="zh-CN" altLang="zh-CN" sz="2000" dirty="0">
                <a:solidFill>
                  <a:srgbClr val="853528"/>
                </a:solidFill>
                <a:latin typeface="苹方 特粗" pitchFamily="34" charset="-122"/>
                <a:ea typeface="苹方 特粗" pitchFamily="34" charset="-122"/>
              </a:rPr>
              <a:t>红军将领的平均年龄仅</a:t>
            </a:r>
            <a:r>
              <a:rPr lang="en-US" altLang="zh-CN" sz="2000" dirty="0">
                <a:solidFill>
                  <a:srgbClr val="853528"/>
                </a:solidFill>
                <a:latin typeface="苹方 特粗" pitchFamily="34" charset="-122"/>
                <a:ea typeface="苹方 特粗" pitchFamily="34" charset="-122"/>
              </a:rPr>
              <a:t>25</a:t>
            </a:r>
            <a:r>
              <a:rPr lang="zh-CN" altLang="zh-CN" sz="2000" dirty="0">
                <a:solidFill>
                  <a:srgbClr val="853528"/>
                </a:solidFill>
                <a:latin typeface="苹方 特粗" pitchFamily="34" charset="-122"/>
                <a:ea typeface="苹方 特粗" pitchFamily="34" charset="-122"/>
              </a:rPr>
              <a:t>岁，战士平均年龄不足</a:t>
            </a:r>
            <a:r>
              <a:rPr lang="en-US" altLang="zh-CN" sz="2000" dirty="0">
                <a:solidFill>
                  <a:srgbClr val="853528"/>
                </a:solidFill>
                <a:latin typeface="苹方 特粗" pitchFamily="34" charset="-122"/>
                <a:ea typeface="苹方 特粗" pitchFamily="34" charset="-122"/>
              </a:rPr>
              <a:t>20</a:t>
            </a:r>
            <a:r>
              <a:rPr lang="zh-CN" altLang="zh-CN" sz="2000" dirty="0">
                <a:solidFill>
                  <a:srgbClr val="853528"/>
                </a:solidFill>
                <a:latin typeface="苹方 特粗" pitchFamily="34" charset="-122"/>
                <a:ea typeface="苹方 特粗" pitchFamily="34" charset="-122"/>
              </a:rPr>
              <a:t>岁，</a:t>
            </a:r>
            <a:r>
              <a:rPr lang="en-US" altLang="zh-CN" sz="2000" dirty="0">
                <a:solidFill>
                  <a:srgbClr val="853528"/>
                </a:solidFill>
                <a:latin typeface="苹方 特粗" pitchFamily="34" charset="-122"/>
                <a:ea typeface="苹方 特粗" pitchFamily="34" charset="-122"/>
              </a:rPr>
              <a:t>14</a:t>
            </a:r>
            <a:r>
              <a:rPr lang="zh-CN" altLang="zh-CN" sz="2000" dirty="0">
                <a:solidFill>
                  <a:srgbClr val="853528"/>
                </a:solidFill>
                <a:latin typeface="苹方 特粗" pitchFamily="34" charset="-122"/>
                <a:ea typeface="苹方 特粗" pitchFamily="34" charset="-122"/>
              </a:rPr>
              <a:t>岁到</a:t>
            </a:r>
            <a:r>
              <a:rPr lang="en-US" altLang="zh-CN" sz="2000" dirty="0">
                <a:solidFill>
                  <a:srgbClr val="853528"/>
                </a:solidFill>
                <a:latin typeface="苹方 特粗" pitchFamily="34" charset="-122"/>
                <a:ea typeface="苹方 特粗" pitchFamily="34" charset="-122"/>
              </a:rPr>
              <a:t>18</a:t>
            </a:r>
            <a:r>
              <a:rPr lang="zh-CN" altLang="zh-CN" sz="2000" dirty="0">
                <a:solidFill>
                  <a:srgbClr val="853528"/>
                </a:solidFill>
                <a:latin typeface="苹方 特粗" pitchFamily="34" charset="-122"/>
                <a:ea typeface="苹方 特粗" pitchFamily="34" charset="-122"/>
              </a:rPr>
              <a:t>岁的战士至少占</a:t>
            </a:r>
            <a:r>
              <a:rPr lang="en-US" altLang="zh-CN" sz="2000" dirty="0">
                <a:solidFill>
                  <a:srgbClr val="853528"/>
                </a:solidFill>
                <a:latin typeface="苹方 特粗" pitchFamily="34" charset="-122"/>
                <a:ea typeface="苹方 特粗" pitchFamily="34" charset="-122"/>
              </a:rPr>
              <a:t>40%</a:t>
            </a:r>
          </a:p>
          <a:p>
            <a:pPr>
              <a:defRPr/>
            </a:pPr>
            <a:r>
              <a:rPr lang="zh-CN" altLang="zh-CN" sz="2000" dirty="0">
                <a:solidFill>
                  <a:srgbClr val="853528"/>
                </a:solidFill>
                <a:latin typeface="苹方 特粗" pitchFamily="34" charset="-122"/>
                <a:ea typeface="苹方 特粗" pitchFamily="34" charset="-122"/>
              </a:rPr>
              <a:t>有人曾经说过：</a:t>
            </a:r>
            <a:r>
              <a:rPr lang="en-US" altLang="zh-CN" sz="2000" dirty="0">
                <a:solidFill>
                  <a:srgbClr val="853528"/>
                </a:solidFill>
                <a:latin typeface="苹方 特粗" pitchFamily="34" charset="-122"/>
                <a:ea typeface="苹方 特粗" pitchFamily="34" charset="-122"/>
              </a:rPr>
              <a:t>“</a:t>
            </a:r>
            <a:r>
              <a:rPr lang="zh-CN" altLang="zh-CN" sz="2000" dirty="0">
                <a:solidFill>
                  <a:srgbClr val="853528"/>
                </a:solidFill>
                <a:latin typeface="苹方 特粗" pitchFamily="34" charset="-122"/>
                <a:ea typeface="苹方 特粗" pitchFamily="34" charset="-122"/>
              </a:rPr>
              <a:t>长征是一群孩子来完成的</a:t>
            </a:r>
            <a:r>
              <a:rPr lang="en-US" altLang="zh-CN" sz="2000" dirty="0">
                <a:solidFill>
                  <a:srgbClr val="853528"/>
                </a:solidFill>
                <a:latin typeface="苹方 特粗" pitchFamily="34" charset="-122"/>
                <a:ea typeface="苹方 特粗" pitchFamily="34" charset="-122"/>
              </a:rPr>
              <a:t>”</a:t>
            </a:r>
          </a:p>
          <a:p>
            <a:pPr>
              <a:defRPr/>
            </a:pPr>
            <a:r>
              <a:rPr lang="zh-CN" altLang="zh-CN" sz="2000" dirty="0">
                <a:solidFill>
                  <a:srgbClr val="853528"/>
                </a:solidFill>
                <a:latin typeface="苹方 特粗" pitchFamily="34" charset="-122"/>
                <a:ea typeface="苹方 特粗" pitchFamily="34" charset="-122"/>
              </a:rPr>
              <a:t>美国传记作家特里尔这样记述：</a:t>
            </a:r>
            <a:r>
              <a:rPr lang="en-US" altLang="zh-CN" sz="2000" dirty="0">
                <a:solidFill>
                  <a:srgbClr val="853528"/>
                </a:solidFill>
                <a:latin typeface="苹方 特粗" pitchFamily="34" charset="-122"/>
                <a:ea typeface="苹方 特粗" pitchFamily="34" charset="-122"/>
              </a:rPr>
              <a:t>“</a:t>
            </a:r>
            <a:r>
              <a:rPr lang="zh-CN" altLang="zh-CN" sz="2000" dirty="0">
                <a:solidFill>
                  <a:srgbClr val="853528"/>
                </a:solidFill>
                <a:latin typeface="苹方 特粗" pitchFamily="34" charset="-122"/>
                <a:ea typeface="苹方 特粗" pitchFamily="34" charset="-122"/>
              </a:rPr>
              <a:t>大约</a:t>
            </a:r>
            <a:r>
              <a:rPr lang="en-US" altLang="zh-CN" sz="2000" dirty="0">
                <a:solidFill>
                  <a:srgbClr val="853528"/>
                </a:solidFill>
                <a:latin typeface="苹方 特粗" pitchFamily="34" charset="-122"/>
                <a:ea typeface="苹方 特粗" pitchFamily="34" charset="-122"/>
              </a:rPr>
              <a:t>54%</a:t>
            </a:r>
            <a:r>
              <a:rPr lang="zh-CN" altLang="zh-CN" sz="2000" dirty="0">
                <a:solidFill>
                  <a:srgbClr val="853528"/>
                </a:solidFill>
                <a:latin typeface="苹方 特粗" pitchFamily="34" charset="-122"/>
                <a:ea typeface="苹方 特粗" pitchFamily="34" charset="-122"/>
              </a:rPr>
              <a:t>的长征者都是</a:t>
            </a:r>
            <a:r>
              <a:rPr lang="en-US" altLang="zh-CN" sz="2000" dirty="0">
                <a:solidFill>
                  <a:srgbClr val="853528"/>
                </a:solidFill>
                <a:latin typeface="苹方 特粗" pitchFamily="34" charset="-122"/>
                <a:ea typeface="苹方 特粗" pitchFamily="34" charset="-122"/>
              </a:rPr>
              <a:t>24</a:t>
            </a:r>
            <a:r>
              <a:rPr lang="zh-CN" altLang="zh-CN" sz="2000" dirty="0">
                <a:solidFill>
                  <a:srgbClr val="853528"/>
                </a:solidFill>
                <a:latin typeface="苹方 特粗" pitchFamily="34" charset="-122"/>
                <a:ea typeface="苹方 特粗" pitchFamily="34" charset="-122"/>
              </a:rPr>
              <a:t>岁以下的年轻人，甚至还有</a:t>
            </a:r>
            <a:r>
              <a:rPr lang="en-US" altLang="zh-CN" sz="2000" dirty="0">
                <a:solidFill>
                  <a:srgbClr val="853528"/>
                </a:solidFill>
                <a:latin typeface="苹方 特粗" pitchFamily="34" charset="-122"/>
                <a:ea typeface="苹方 特粗" pitchFamily="34" charset="-122"/>
              </a:rPr>
              <a:t>9</a:t>
            </a:r>
            <a:r>
              <a:rPr lang="zh-CN" altLang="zh-CN" sz="2000" dirty="0">
                <a:solidFill>
                  <a:srgbClr val="853528"/>
                </a:solidFill>
                <a:latin typeface="苹方 特粗" pitchFamily="34" charset="-122"/>
                <a:ea typeface="苹方 特粗" pitchFamily="34" charset="-122"/>
              </a:rPr>
              <a:t>岁到</a:t>
            </a:r>
            <a:r>
              <a:rPr lang="en-US" altLang="zh-CN" sz="2000" dirty="0">
                <a:solidFill>
                  <a:srgbClr val="853528"/>
                </a:solidFill>
                <a:latin typeface="苹方 特粗" pitchFamily="34" charset="-122"/>
                <a:ea typeface="苹方 特粗" pitchFamily="34" charset="-122"/>
              </a:rPr>
              <a:t>12</a:t>
            </a:r>
            <a:r>
              <a:rPr lang="zh-CN" altLang="zh-CN" sz="2000" dirty="0">
                <a:solidFill>
                  <a:srgbClr val="853528"/>
                </a:solidFill>
                <a:latin typeface="苹方 特粗" pitchFamily="34" charset="-122"/>
                <a:ea typeface="苹方 特粗" pitchFamily="34" charset="-122"/>
              </a:rPr>
              <a:t>岁的少年</a:t>
            </a:r>
          </a:p>
        </p:txBody>
      </p:sp>
      <p:pic>
        <p:nvPicPr>
          <p:cNvPr id="20" name="图片 18">
            <a:extLst>
              <a:ext uri="{FF2B5EF4-FFF2-40B4-BE49-F238E27FC236}">
                <a16:creationId xmlns:a16="http://schemas.microsoft.com/office/drawing/2014/main" id="{03F9E380-6040-447D-94C1-D924D3AD98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470400"/>
            <a:ext cx="12192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a:extLst>
              <a:ext uri="{FF2B5EF4-FFF2-40B4-BE49-F238E27FC236}">
                <a16:creationId xmlns:a16="http://schemas.microsoft.com/office/drawing/2014/main" id="{2C509019-050B-4841-B062-E7CEE25449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1664" y="2946780"/>
            <a:ext cx="5868690" cy="3211478"/>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15">
            <a:extLst>
              <a:ext uri="{FF2B5EF4-FFF2-40B4-BE49-F238E27FC236}">
                <a16:creationId xmlns:a16="http://schemas.microsoft.com/office/drawing/2014/main" id="{4F57BACC-993B-4936-8A54-70407738A1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7408" y="724141"/>
            <a:ext cx="10910521" cy="18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additive="base">
                                        <p:cTn id="7" dur="500" fill="hold"/>
                                        <p:tgtEl>
                                          <p:spTgt spid="40962"/>
                                        </p:tgtEl>
                                        <p:attrNameLst>
                                          <p:attrName>ppt_x</p:attrName>
                                        </p:attrNameLst>
                                      </p:cBhvr>
                                      <p:tavLst>
                                        <p:tav tm="0">
                                          <p:val>
                                            <p:strVal val="#ppt_x"/>
                                          </p:val>
                                        </p:tav>
                                        <p:tav tm="100000">
                                          <p:val>
                                            <p:strVal val="#ppt_x"/>
                                          </p:val>
                                        </p:tav>
                                      </p:tavLst>
                                    </p:anim>
                                    <p:anim calcmode="lin" valueType="num">
                                      <p:cBhvr additive="base">
                                        <p:cTn id="8" dur="500" fill="hold"/>
                                        <p:tgtEl>
                                          <p:spTgt spid="4096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6" presetClass="emph" presetSubtype="0" repeatCount="indefinite" fill="hold" nodeType="afterEffect">
                                  <p:stCondLst>
                                    <p:cond delay="0"/>
                                  </p:stCondLst>
                                  <p:childTnLst>
                                    <p:animEffect transition="out" filter="fade">
                                      <p:cBhvr>
                                        <p:cTn id="11" dur="2000" tmFilter="0, 0; .2, .5; .8, .5; 1, 0"/>
                                        <p:tgtEl>
                                          <p:spTgt spid="4"/>
                                        </p:tgtEl>
                                      </p:cBhvr>
                                    </p:animEffect>
                                    <p:animScale>
                                      <p:cBhvr>
                                        <p:cTn id="12" dur="1000" autoRev="1" fill="hold"/>
                                        <p:tgtEl>
                                          <p:spTgt spid="4"/>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500"/>
                            </p:stCondLst>
                            <p:childTnLst>
                              <p:par>
                                <p:cTn id="19" presetID="2" presetClass="entr" presetSubtype="8"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0-#ppt_w/2"/>
                                          </p:val>
                                        </p:tav>
                                        <p:tav tm="100000">
                                          <p:val>
                                            <p:strVal val="#ppt_x"/>
                                          </p:val>
                                        </p:tav>
                                      </p:tavLst>
                                    </p:anim>
                                    <p:anim calcmode="lin" valueType="num">
                                      <p:cBhvr additive="base">
                                        <p:cTn id="2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dirty="0">
                <a:solidFill>
                  <a:srgbClr val="D9CCB5"/>
                </a:solidFill>
                <a:latin typeface="Impact" panose="020B0806030902050204" pitchFamily="34" charset="0"/>
              </a:rPr>
              <a:t>CHAPTER 2</a:t>
            </a:r>
            <a:endParaRPr lang="zh-CN" altLang="en-US" sz="2400" dirty="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325145" y="511538"/>
            <a:ext cx="29351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长征时期的年轻将领</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4078" y="3833213"/>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7">
            <a:extLst>
              <a:ext uri="{FF2B5EF4-FFF2-40B4-BE49-F238E27FC236}">
                <a16:creationId xmlns:a16="http://schemas.microsoft.com/office/drawing/2014/main" id="{9CEC0CBD-A7CA-46DB-A70C-EDD29AE384F4}"/>
              </a:ext>
            </a:extLst>
          </p:cNvPr>
          <p:cNvSpPr txBox="1"/>
          <p:nvPr/>
        </p:nvSpPr>
        <p:spPr>
          <a:xfrm>
            <a:off x="388094" y="909762"/>
            <a:ext cx="7227520" cy="5016758"/>
          </a:xfrm>
          <a:prstGeom prst="rect">
            <a:avLst/>
          </a:prstGeom>
          <a:noFill/>
        </p:spPr>
        <p:txBody>
          <a:bodyPr wrap="square">
            <a:spAutoFit/>
          </a:bodyPr>
          <a:lstStyle/>
          <a:p>
            <a:r>
              <a:rPr lang="zh-CN" altLang="zh-CN" sz="1600" dirty="0"/>
              <a:t>大量年轻人担任了红军的高级职务</a:t>
            </a:r>
          </a:p>
          <a:p>
            <a:r>
              <a:rPr lang="en-US" altLang="zh-CN" sz="1600" dirty="0"/>
              <a:t>1935</a:t>
            </a:r>
            <a:r>
              <a:rPr lang="zh-CN" altLang="zh-CN" sz="1600" dirty="0"/>
              <a:t>年</a:t>
            </a:r>
            <a:r>
              <a:rPr lang="en-US" altLang="zh-CN" sz="1600" dirty="0"/>
              <a:t>1</a:t>
            </a:r>
            <a:r>
              <a:rPr lang="zh-CN" altLang="zh-CN" sz="1600" dirty="0"/>
              <a:t>月，长征途中的中共中央和中央红军经过遵义会议后</a:t>
            </a:r>
          </a:p>
          <a:p>
            <a:r>
              <a:rPr lang="zh-CN" altLang="zh-CN" sz="1600" dirty="0"/>
              <a:t>王稼祥，中革军委副主席、红军总政治部主任，</a:t>
            </a:r>
            <a:r>
              <a:rPr lang="en-US" altLang="zh-CN" sz="1600" dirty="0"/>
              <a:t>29</a:t>
            </a:r>
            <a:r>
              <a:rPr lang="zh-CN" altLang="zh-CN" sz="1600" dirty="0"/>
              <a:t>岁；</a:t>
            </a:r>
          </a:p>
          <a:p>
            <a:r>
              <a:rPr lang="zh-CN" altLang="zh-CN" sz="1600" dirty="0"/>
              <a:t>林彪，红</a:t>
            </a:r>
            <a:r>
              <a:rPr lang="en-US" altLang="zh-CN" sz="1600" dirty="0"/>
              <a:t>1</a:t>
            </a:r>
            <a:r>
              <a:rPr lang="zh-CN" altLang="zh-CN" sz="1600" dirty="0"/>
              <a:t>军团军团长，</a:t>
            </a:r>
            <a:r>
              <a:rPr lang="en-US" altLang="zh-CN" sz="1600" dirty="0"/>
              <a:t>28</a:t>
            </a:r>
            <a:r>
              <a:rPr lang="zh-CN" altLang="zh-CN" sz="1600" dirty="0"/>
              <a:t>岁；</a:t>
            </a:r>
          </a:p>
          <a:p>
            <a:r>
              <a:rPr lang="zh-CN" altLang="zh-CN" sz="1600" dirty="0"/>
              <a:t>聂荣臻，红</a:t>
            </a:r>
            <a:r>
              <a:rPr lang="en-US" altLang="zh-CN" sz="1600" dirty="0"/>
              <a:t>1</a:t>
            </a:r>
            <a:r>
              <a:rPr lang="zh-CN" altLang="zh-CN" sz="1600" dirty="0"/>
              <a:t>军团政委，</a:t>
            </a:r>
            <a:r>
              <a:rPr lang="en-US" altLang="zh-CN" sz="1600" dirty="0"/>
              <a:t>36</a:t>
            </a:r>
            <a:r>
              <a:rPr lang="zh-CN" altLang="zh-CN" sz="1600" dirty="0"/>
              <a:t>岁；</a:t>
            </a:r>
          </a:p>
          <a:p>
            <a:r>
              <a:rPr lang="zh-CN" altLang="zh-CN" sz="1600" dirty="0"/>
              <a:t>左权，红</a:t>
            </a:r>
            <a:r>
              <a:rPr lang="en-US" altLang="zh-CN" sz="1600" dirty="0"/>
              <a:t>1</a:t>
            </a:r>
            <a:r>
              <a:rPr lang="zh-CN" altLang="zh-CN" sz="1600" dirty="0"/>
              <a:t>军团参谋长，</a:t>
            </a:r>
            <a:r>
              <a:rPr lang="en-US" altLang="zh-CN" sz="1600" dirty="0"/>
              <a:t>30</a:t>
            </a:r>
            <a:r>
              <a:rPr lang="zh-CN" altLang="zh-CN" sz="1600" dirty="0"/>
              <a:t>岁；</a:t>
            </a:r>
          </a:p>
          <a:p>
            <a:r>
              <a:rPr lang="zh-CN" altLang="zh-CN" sz="1600" dirty="0"/>
              <a:t>彭德怀，红</a:t>
            </a:r>
            <a:r>
              <a:rPr lang="en-US" altLang="zh-CN" sz="1600" dirty="0"/>
              <a:t>3</a:t>
            </a:r>
            <a:r>
              <a:rPr lang="zh-CN" altLang="zh-CN" sz="1600" dirty="0"/>
              <a:t>军团军团长，</a:t>
            </a:r>
            <a:r>
              <a:rPr lang="en-US" altLang="zh-CN" sz="1600" dirty="0"/>
              <a:t>37</a:t>
            </a:r>
            <a:r>
              <a:rPr lang="zh-CN" altLang="zh-CN" sz="1600" dirty="0"/>
              <a:t>岁；</a:t>
            </a:r>
          </a:p>
          <a:p>
            <a:r>
              <a:rPr lang="zh-CN" altLang="zh-CN" sz="1600" dirty="0"/>
              <a:t>杨尚昆，红</a:t>
            </a:r>
            <a:r>
              <a:rPr lang="en-US" altLang="zh-CN" sz="1600" dirty="0"/>
              <a:t>3</a:t>
            </a:r>
            <a:r>
              <a:rPr lang="zh-CN" altLang="zh-CN" sz="1600" dirty="0"/>
              <a:t>军团政委，</a:t>
            </a:r>
            <a:r>
              <a:rPr lang="en-US" altLang="zh-CN" sz="1600" dirty="0"/>
              <a:t>28</a:t>
            </a:r>
            <a:r>
              <a:rPr lang="zh-CN" altLang="zh-CN" sz="1600" dirty="0"/>
              <a:t>岁；</a:t>
            </a:r>
          </a:p>
          <a:p>
            <a:r>
              <a:rPr lang="zh-CN" altLang="zh-CN" sz="1600" dirty="0"/>
              <a:t>邓萍，红</a:t>
            </a:r>
            <a:r>
              <a:rPr lang="en-US" altLang="zh-CN" sz="1600" dirty="0"/>
              <a:t>3</a:t>
            </a:r>
            <a:r>
              <a:rPr lang="zh-CN" altLang="zh-CN" sz="1600" dirty="0"/>
              <a:t>军团参谋长，</a:t>
            </a:r>
            <a:r>
              <a:rPr lang="en-US" altLang="zh-CN" sz="1600" dirty="0"/>
              <a:t>27</a:t>
            </a:r>
            <a:r>
              <a:rPr lang="zh-CN" altLang="zh-CN" sz="1600" dirty="0"/>
              <a:t>岁</a:t>
            </a:r>
          </a:p>
          <a:p>
            <a:r>
              <a:rPr lang="zh-CN" altLang="zh-CN" sz="1600" dirty="0"/>
              <a:t>这一年，红军其他部队的将领也很年轻：</a:t>
            </a:r>
          </a:p>
          <a:p>
            <a:r>
              <a:rPr lang="zh-CN" altLang="zh-CN" sz="1600" dirty="0"/>
              <a:t>贺龙，红二方面军</a:t>
            </a:r>
            <a:r>
              <a:rPr lang="en-US" altLang="zh-CN" sz="1600" dirty="0"/>
              <a:t>2</a:t>
            </a:r>
            <a:r>
              <a:rPr lang="zh-CN" altLang="zh-CN" sz="1600" dirty="0"/>
              <a:t>军团军团长，</a:t>
            </a:r>
            <a:r>
              <a:rPr lang="en-US" altLang="zh-CN" sz="1600" dirty="0"/>
              <a:t>39</a:t>
            </a:r>
            <a:r>
              <a:rPr lang="zh-CN" altLang="zh-CN" sz="1600" dirty="0"/>
              <a:t>岁，</a:t>
            </a:r>
          </a:p>
          <a:p>
            <a:r>
              <a:rPr lang="zh-CN" altLang="zh-CN" sz="1600" dirty="0"/>
              <a:t>任弼，红二方面军</a:t>
            </a:r>
            <a:r>
              <a:rPr lang="en-US" altLang="zh-CN" sz="1600" dirty="0"/>
              <a:t>2</a:t>
            </a:r>
            <a:r>
              <a:rPr lang="zh-CN" altLang="zh-CN" sz="1600" dirty="0"/>
              <a:t>军团政，委</a:t>
            </a:r>
            <a:r>
              <a:rPr lang="en-US" altLang="zh-CN" sz="1600" dirty="0"/>
              <a:t>31</a:t>
            </a:r>
            <a:r>
              <a:rPr lang="zh-CN" altLang="zh-CN" sz="1600" dirty="0"/>
              <a:t>岁；</a:t>
            </a:r>
          </a:p>
          <a:p>
            <a:r>
              <a:rPr lang="zh-CN" altLang="zh-CN" sz="1600" dirty="0"/>
              <a:t>肖克，红二方面军</a:t>
            </a:r>
            <a:r>
              <a:rPr lang="en-US" altLang="zh-CN" sz="1600" dirty="0"/>
              <a:t>6</a:t>
            </a:r>
            <a:r>
              <a:rPr lang="zh-CN" altLang="zh-CN" sz="1600" dirty="0"/>
              <a:t>军团军团长，</a:t>
            </a:r>
            <a:r>
              <a:rPr lang="en-US" altLang="zh-CN" sz="1600" dirty="0"/>
              <a:t>27</a:t>
            </a:r>
            <a:r>
              <a:rPr lang="zh-CN" altLang="zh-CN" sz="1600" dirty="0"/>
              <a:t>岁</a:t>
            </a:r>
          </a:p>
          <a:p>
            <a:r>
              <a:rPr lang="zh-CN" altLang="zh-CN" sz="1600" dirty="0"/>
              <a:t>王震，红二方面军</a:t>
            </a:r>
            <a:r>
              <a:rPr lang="en-US" altLang="zh-CN" sz="1600" dirty="0"/>
              <a:t>6</a:t>
            </a:r>
            <a:r>
              <a:rPr lang="zh-CN" altLang="zh-CN" sz="1600" dirty="0"/>
              <a:t>军团政委，</a:t>
            </a:r>
            <a:r>
              <a:rPr lang="en-US" altLang="zh-CN" sz="1600" dirty="0"/>
              <a:t>27</a:t>
            </a:r>
            <a:r>
              <a:rPr lang="zh-CN" altLang="zh-CN" sz="1600" dirty="0"/>
              <a:t>岁。</a:t>
            </a:r>
          </a:p>
          <a:p>
            <a:r>
              <a:rPr lang="zh-CN" altLang="zh-CN" sz="1600" dirty="0"/>
              <a:t>徐向前，红四方面军总指挥，</a:t>
            </a:r>
            <a:r>
              <a:rPr lang="en-US" altLang="zh-CN" sz="1600" dirty="0"/>
              <a:t>33</a:t>
            </a:r>
            <a:r>
              <a:rPr lang="zh-CN" altLang="zh-CN" sz="1600" dirty="0"/>
              <a:t>岁，</a:t>
            </a:r>
          </a:p>
          <a:p>
            <a:r>
              <a:rPr lang="zh-CN" altLang="zh-CN" sz="1600" dirty="0"/>
              <a:t>王树声，红四方面军副总指挥，</a:t>
            </a:r>
            <a:r>
              <a:rPr lang="en-US" altLang="zh-CN" sz="1600" dirty="0"/>
              <a:t>29</a:t>
            </a:r>
            <a:r>
              <a:rPr lang="zh-CN" altLang="zh-CN" sz="1600" dirty="0"/>
              <a:t>岁，</a:t>
            </a:r>
          </a:p>
          <a:p>
            <a:r>
              <a:rPr lang="zh-CN" altLang="zh-CN" sz="1600" dirty="0"/>
              <a:t>陈昌浩，红四方面军政委，</a:t>
            </a:r>
            <a:r>
              <a:rPr lang="en-US" altLang="zh-CN" sz="1600" dirty="0"/>
              <a:t>28</a:t>
            </a:r>
            <a:r>
              <a:rPr lang="zh-CN" altLang="zh-CN" sz="1600" dirty="0"/>
              <a:t>岁。</a:t>
            </a:r>
          </a:p>
          <a:p>
            <a:r>
              <a:rPr lang="zh-CN" altLang="zh-CN" sz="1600" dirty="0"/>
              <a:t>程子华，红</a:t>
            </a:r>
            <a:r>
              <a:rPr lang="en-US" altLang="zh-CN" sz="1600" dirty="0"/>
              <a:t>25</a:t>
            </a:r>
            <a:r>
              <a:rPr lang="zh-CN" altLang="zh-CN" sz="1600" dirty="0"/>
              <a:t>军军长，</a:t>
            </a:r>
            <a:r>
              <a:rPr lang="en-US" altLang="zh-CN" sz="1600" dirty="0"/>
              <a:t>30</a:t>
            </a:r>
            <a:r>
              <a:rPr lang="zh-CN" altLang="zh-CN" sz="1600" dirty="0"/>
              <a:t>岁，</a:t>
            </a:r>
          </a:p>
          <a:p>
            <a:r>
              <a:rPr lang="zh-CN" altLang="zh-CN" sz="1600" dirty="0"/>
              <a:t>吴焕先，红</a:t>
            </a:r>
            <a:r>
              <a:rPr lang="en-US" altLang="zh-CN" sz="1600" dirty="0"/>
              <a:t>25</a:t>
            </a:r>
            <a:r>
              <a:rPr lang="zh-CN" altLang="zh-CN" sz="1600" dirty="0"/>
              <a:t>军政委，</a:t>
            </a:r>
            <a:r>
              <a:rPr lang="en-US" altLang="zh-CN" sz="1600" dirty="0"/>
              <a:t>28</a:t>
            </a:r>
            <a:r>
              <a:rPr lang="zh-CN" altLang="zh-CN" sz="1600" dirty="0"/>
              <a:t>岁</a:t>
            </a:r>
            <a:r>
              <a:rPr lang="en-US" altLang="zh-CN" sz="1600" dirty="0"/>
              <a:t>……</a:t>
            </a:r>
            <a:endParaRPr lang="zh-CN" altLang="zh-CN" sz="1600" dirty="0"/>
          </a:p>
          <a:p>
            <a:pPr>
              <a:defRPr/>
            </a:pPr>
            <a:endParaRPr lang="en-US" altLang="zh-CN" sz="1600" dirty="0">
              <a:solidFill>
                <a:srgbClr val="4F4D50"/>
              </a:solidFill>
              <a:latin typeface="苹方 特粗" pitchFamily="34" charset="-122"/>
              <a:ea typeface="苹方 特粗" pitchFamily="34" charset="-122"/>
            </a:endParaRPr>
          </a:p>
        </p:txBody>
      </p:sp>
      <p:pic>
        <p:nvPicPr>
          <p:cNvPr id="13" name="图片 18">
            <a:extLst>
              <a:ext uri="{FF2B5EF4-FFF2-40B4-BE49-F238E27FC236}">
                <a16:creationId xmlns:a16="http://schemas.microsoft.com/office/drawing/2014/main" id="{D9D45893-591D-4D0D-8252-5559B77CFA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719" y="4437744"/>
            <a:ext cx="12192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a:extLst>
              <a:ext uri="{FF2B5EF4-FFF2-40B4-BE49-F238E27FC236}">
                <a16:creationId xmlns:a16="http://schemas.microsoft.com/office/drawing/2014/main" id="{AFBC37F2-9862-45AC-A664-02ED98466E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7282" y="2565536"/>
            <a:ext cx="5616624"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84420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par>
                          <p:cTn id="8" fill="hold" nodeType="afterGroup">
                            <p:stCondLst>
                              <p:cond delay="2000"/>
                            </p:stCondLst>
                            <p:childTnLst>
                              <p:par>
                                <p:cTn id="9" presetID="26" presetClass="emph" presetSubtype="0" repeatCount="indefinite" fill="hold" nodeType="afterEffect">
                                  <p:stCondLst>
                                    <p:cond delay="0"/>
                                  </p:stCondLst>
                                  <p:childTnLst>
                                    <p:animEffect transition="out" filter="fade">
                                      <p:cBhvr>
                                        <p:cTn id="10" dur="2000" tmFilter="0, 0; .2, .5; .8, .5; 1, 0"/>
                                        <p:tgtEl>
                                          <p:spTgt spid="18"/>
                                        </p:tgtEl>
                                      </p:cBhvr>
                                    </p:animEffect>
                                    <p:animScale>
                                      <p:cBhvr>
                                        <p:cTn id="11" dur="1000" autoRev="1" fill="hold"/>
                                        <p:tgtEl>
                                          <p:spTgt spid="18"/>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669" y="-315416"/>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5">
            <a:extLst>
              <a:ext uri="{FF2B5EF4-FFF2-40B4-BE49-F238E27FC236}">
                <a16:creationId xmlns:a16="http://schemas.microsoft.com/office/drawing/2014/main" id="{00D37E10-9C47-4CDB-8F40-665799D0D3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27" y="1017588"/>
            <a:ext cx="5879273" cy="288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dirty="0">
                <a:solidFill>
                  <a:srgbClr val="D9CCB5"/>
                </a:solidFill>
                <a:latin typeface="Impact" panose="020B0806030902050204" pitchFamily="34" charset="0"/>
              </a:rPr>
              <a:t>CHAPTER 2</a:t>
            </a:r>
            <a:endParaRPr lang="zh-CN" altLang="en-US" sz="2400" dirty="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29351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长征时期的年轻将领</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31493" y="3898765"/>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7">
            <a:extLst>
              <a:ext uri="{FF2B5EF4-FFF2-40B4-BE49-F238E27FC236}">
                <a16:creationId xmlns:a16="http://schemas.microsoft.com/office/drawing/2014/main" id="{9CEC0CBD-A7CA-46DB-A70C-EDD29AE384F4}"/>
              </a:ext>
            </a:extLst>
          </p:cNvPr>
          <p:cNvSpPr txBox="1"/>
          <p:nvPr/>
        </p:nvSpPr>
        <p:spPr>
          <a:xfrm>
            <a:off x="341813" y="1344220"/>
            <a:ext cx="5284614" cy="2408352"/>
          </a:xfrm>
          <a:prstGeom prst="rect">
            <a:avLst/>
          </a:prstGeom>
          <a:noFill/>
        </p:spPr>
        <p:txBody>
          <a:bodyPr wrap="square">
            <a:spAutoFit/>
          </a:bodyPr>
          <a:lstStyle/>
          <a:p>
            <a:r>
              <a:rPr lang="zh-CN" altLang="en-US" sz="2000" b="1" dirty="0"/>
              <a:t>王震</a:t>
            </a:r>
            <a:r>
              <a:rPr lang="zh-CN" altLang="en-US" sz="2000" dirty="0"/>
              <a:t>（</a:t>
            </a:r>
            <a:r>
              <a:rPr lang="en-US" altLang="zh-CN" sz="2000" dirty="0"/>
              <a:t>1908</a:t>
            </a:r>
            <a:r>
              <a:rPr lang="zh-CN" altLang="en-US" sz="2000" dirty="0"/>
              <a:t>年</a:t>
            </a:r>
            <a:r>
              <a:rPr lang="en-US" altLang="zh-CN" sz="2000" dirty="0"/>
              <a:t>4</a:t>
            </a:r>
            <a:r>
              <a:rPr lang="zh-CN" altLang="en-US" sz="2000" dirty="0"/>
              <a:t>月</a:t>
            </a:r>
            <a:r>
              <a:rPr lang="en-US" altLang="zh-CN" sz="2000" dirty="0"/>
              <a:t>11</a:t>
            </a:r>
            <a:r>
              <a:rPr lang="zh-CN" altLang="en-US" sz="2000" dirty="0"/>
              <a:t>日</a:t>
            </a:r>
            <a:r>
              <a:rPr lang="en-US" altLang="zh-CN" sz="2000" dirty="0"/>
              <a:t>-1993</a:t>
            </a:r>
            <a:r>
              <a:rPr lang="zh-CN" altLang="en-US" sz="2000" dirty="0"/>
              <a:t>年</a:t>
            </a:r>
            <a:r>
              <a:rPr lang="en-US" altLang="zh-CN" sz="2000" dirty="0"/>
              <a:t>3</a:t>
            </a:r>
            <a:r>
              <a:rPr lang="zh-CN" altLang="en-US" sz="2000" dirty="0"/>
              <a:t>月</a:t>
            </a:r>
            <a:r>
              <a:rPr lang="en-US" altLang="zh-CN" sz="2000" dirty="0"/>
              <a:t>12</a:t>
            </a:r>
            <a:r>
              <a:rPr lang="zh-CN" altLang="en-US" sz="2000" dirty="0"/>
              <a:t>日），湖南浏阳人。</a:t>
            </a:r>
            <a:r>
              <a:rPr lang="en-US" altLang="zh-CN" sz="2000" dirty="0"/>
              <a:t>1924</a:t>
            </a:r>
            <a:r>
              <a:rPr lang="zh-CN" altLang="en-US" sz="2000" dirty="0"/>
              <a:t>年参加工作。</a:t>
            </a:r>
            <a:r>
              <a:rPr lang="en-US" altLang="zh-CN" sz="2000" dirty="0"/>
              <a:t>1927</a:t>
            </a:r>
            <a:r>
              <a:rPr lang="zh-CN" altLang="en-US" sz="2000" dirty="0"/>
              <a:t>年加入共青团，同年转入中国共产党。</a:t>
            </a:r>
            <a:r>
              <a:rPr lang="en-US" altLang="zh-CN" sz="2000" dirty="0"/>
              <a:t>1929</a:t>
            </a:r>
            <a:r>
              <a:rPr lang="zh-CN" altLang="en-US" sz="2000" dirty="0"/>
              <a:t>年参加中国工农红军，上将军衔。曾任中共中央政治局委员、国务院副总理、中共中央军委委员、中央军委常委、中共中央党校校长、中华人民共和国副主席等职。</a:t>
            </a:r>
            <a:endParaRPr lang="en-US" altLang="zh-CN" sz="2000" dirty="0"/>
          </a:p>
          <a:p>
            <a:endParaRPr lang="en-US" altLang="zh-CN" sz="1050" dirty="0">
              <a:solidFill>
                <a:srgbClr val="4F4D50"/>
              </a:solidFill>
              <a:latin typeface="苹方 特粗" pitchFamily="34" charset="-122"/>
              <a:ea typeface="苹方 特粗"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38486" y="5334793"/>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AutoShape 2">
            <a:extLst>
              <a:ext uri="{FF2B5EF4-FFF2-40B4-BE49-F238E27FC236}">
                <a16:creationId xmlns:a16="http://schemas.microsoft.com/office/drawing/2014/main" id="{C03AF6E6-4FB3-49C8-94D8-B3516BA336A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2" name="Picture 2" descr="王震">
            <a:extLst>
              <a:ext uri="{FF2B5EF4-FFF2-40B4-BE49-F238E27FC236}">
                <a16:creationId xmlns:a16="http://schemas.microsoft.com/office/drawing/2014/main" id="{86F560F2-30D4-46A7-95BD-515B4F0674F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91164" y="879091"/>
            <a:ext cx="3727041" cy="5061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16257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0-#ppt_w/2"/>
                                          </p:val>
                                        </p:tav>
                                        <p:tav tm="100000">
                                          <p:val>
                                            <p:strVal val="#ppt_x"/>
                                          </p:val>
                                        </p:tav>
                                      </p:tavLst>
                                    </p:anim>
                                    <p:anim calcmode="lin" valueType="num">
                                      <p:cBhvr additive="base">
                                        <p:cTn id="8" dur="500" fill="hold"/>
                                        <p:tgtEl>
                                          <p:spTgt spid="51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6" presetClass="emph" presetSubtype="0" repeatCount="indefinite" fill="hold" nodeType="afterEffect">
                                  <p:stCondLst>
                                    <p:cond delay="0"/>
                                  </p:stCondLst>
                                  <p:childTnLst>
                                    <p:animEffect transition="out" filter="fade">
                                      <p:cBhvr>
                                        <p:cTn id="11" dur="2000" tmFilter="0, 0; .2, .5; .8, .5; 1, 0"/>
                                        <p:tgtEl>
                                          <p:spTgt spid="4"/>
                                        </p:tgtEl>
                                      </p:cBhvr>
                                    </p:animEffect>
                                    <p:animScale>
                                      <p:cBhvr>
                                        <p:cTn id="12" dur="1000" autoRev="1" fill="hold"/>
                                        <p:tgtEl>
                                          <p:spTgt spid="4"/>
                                        </p:tgtEl>
                                      </p:cBhvr>
                                      <p:by x="105000" y="105000"/>
                                    </p:animScale>
                                  </p:childTnLst>
                                </p:cTn>
                              </p:par>
                            </p:childTnLst>
                          </p:cTn>
                        </p:par>
                        <p:par>
                          <p:cTn id="13" fill="hold" nodeType="afterGroup">
                            <p:stCondLst>
                              <p:cond delay="2500"/>
                            </p:stCondLst>
                            <p:childTnLst>
                              <p:par>
                                <p:cTn id="14" presetID="26" presetClass="emph" presetSubtype="0" repeatCount="indefinite" fill="hold" nodeType="afterEffect">
                                  <p:stCondLst>
                                    <p:cond delay="0"/>
                                  </p:stCondLst>
                                  <p:childTnLst>
                                    <p:animEffect transition="out" filter="fade">
                                      <p:cBhvr>
                                        <p:cTn id="15" dur="2000" tmFilter="0, 0; .2, .5; .8, .5; 1, 0"/>
                                        <p:tgtEl>
                                          <p:spTgt spid="18"/>
                                        </p:tgtEl>
                                      </p:cBhvr>
                                    </p:animEffect>
                                    <p:animScale>
                                      <p:cBhvr>
                                        <p:cTn id="16" dur="1000" autoRev="1" fill="hold"/>
                                        <p:tgtEl>
                                          <p:spTgt spid="18"/>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4216DDE-E4B0-4716-B083-E7F4FE6025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extBox 6">
            <a:extLst>
              <a:ext uri="{FF2B5EF4-FFF2-40B4-BE49-F238E27FC236}">
                <a16:creationId xmlns:a16="http://schemas.microsoft.com/office/drawing/2014/main" id="{BAC44BC0-8365-40EE-B737-EC91AE4AB4E8}"/>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dirty="0">
                <a:solidFill>
                  <a:srgbClr val="D9CCB5"/>
                </a:solidFill>
                <a:latin typeface="Impact" panose="020B0806030902050204" pitchFamily="34" charset="0"/>
              </a:rPr>
              <a:t>CHAPTER 2</a:t>
            </a:r>
            <a:endParaRPr lang="zh-CN" altLang="en-US" sz="2400" dirty="0">
              <a:solidFill>
                <a:srgbClr val="D9CCB5"/>
              </a:solidFill>
              <a:latin typeface="Impact" panose="020B0806030902050204" pitchFamily="34" charset="0"/>
            </a:endParaRPr>
          </a:p>
        </p:txBody>
      </p:sp>
      <p:pic>
        <p:nvPicPr>
          <p:cNvPr id="35855" name="图片 15">
            <a:extLst>
              <a:ext uri="{FF2B5EF4-FFF2-40B4-BE49-F238E27FC236}">
                <a16:creationId xmlns:a16="http://schemas.microsoft.com/office/drawing/2014/main" id="{2F660773-190E-4921-9568-CB7E1ABDFF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781666"/>
            <a:ext cx="121920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7" name="组合 106">
            <a:extLst>
              <a:ext uri="{FF2B5EF4-FFF2-40B4-BE49-F238E27FC236}">
                <a16:creationId xmlns:a16="http://schemas.microsoft.com/office/drawing/2014/main" id="{76505178-C653-448B-B51F-C9ACF9438D7C}"/>
              </a:ext>
            </a:extLst>
          </p:cNvPr>
          <p:cNvGrpSpPr/>
          <p:nvPr/>
        </p:nvGrpSpPr>
        <p:grpSpPr>
          <a:xfrm>
            <a:off x="1646604" y="2346245"/>
            <a:ext cx="1916917" cy="1150088"/>
            <a:chOff x="1682471" y="2755189"/>
            <a:chExt cx="1916917" cy="1150088"/>
          </a:xfrm>
        </p:grpSpPr>
        <p:sp>
          <p:nvSpPr>
            <p:cNvPr id="108" name="文本框 107">
              <a:extLst>
                <a:ext uri="{FF2B5EF4-FFF2-40B4-BE49-F238E27FC236}">
                  <a16:creationId xmlns:a16="http://schemas.microsoft.com/office/drawing/2014/main" id="{BE8A80DA-05AF-46D5-8E6A-D3F43BD6C855}"/>
                </a:ext>
              </a:extLst>
            </p:cNvPr>
            <p:cNvSpPr txBox="1"/>
            <p:nvPr/>
          </p:nvSpPr>
          <p:spPr>
            <a:xfrm>
              <a:off x="1904099" y="3568092"/>
              <a:ext cx="1473661" cy="337185"/>
            </a:xfrm>
            <a:prstGeom prst="rect">
              <a:avLst/>
            </a:prstGeom>
            <a:noFill/>
          </p:spPr>
          <p:txBody>
            <a:bodyPr wrap="square" rtlCol="0">
              <a:spAutoFit/>
            </a:bodyPr>
            <a:lstStyle/>
            <a:p>
              <a:pPr algn="ctr"/>
              <a:endParaRPr lang="en-US" sz="1600" i="1" dirty="0">
                <a:solidFill>
                  <a:srgbClr val="C00000"/>
                </a:solidFill>
                <a:latin typeface="DFGothic-EB" panose="02010609010101010101" pitchFamily="1" charset="-128"/>
                <a:ea typeface="DFGothic-EB" panose="02010609010101010101" pitchFamily="1" charset="-128"/>
              </a:endParaRPr>
            </a:p>
          </p:txBody>
        </p:sp>
        <p:sp>
          <p:nvSpPr>
            <p:cNvPr id="109" name="Rectangle 23">
              <a:extLst>
                <a:ext uri="{FF2B5EF4-FFF2-40B4-BE49-F238E27FC236}">
                  <a16:creationId xmlns:a16="http://schemas.microsoft.com/office/drawing/2014/main" id="{2108BFD4-D7A2-4DCD-B847-00C560936221}"/>
                </a:ext>
              </a:extLst>
            </p:cNvPr>
            <p:cNvSpPr/>
            <p:nvPr/>
          </p:nvSpPr>
          <p:spPr>
            <a:xfrm>
              <a:off x="1682471" y="2755189"/>
              <a:ext cx="1916917" cy="294005"/>
            </a:xfrm>
            <a:prstGeom prst="rect">
              <a:avLst/>
            </a:prstGeom>
          </p:spPr>
          <p:txBody>
            <a:bodyPr wrap="square">
              <a:spAutoFit/>
            </a:bodyPr>
            <a:lstStyle/>
            <a:p>
              <a:pPr algn="ctr">
                <a:lnSpc>
                  <a:spcPct val="120000"/>
                </a:lnSpc>
              </a:pPr>
              <a:endParaRPr lang="zh-CN" altLang="en-US" sz="1100" dirty="0">
                <a:latin typeface="+mn-ea"/>
              </a:endParaRPr>
            </a:p>
          </p:txBody>
        </p:sp>
      </p:grpSp>
      <p:grpSp>
        <p:nvGrpSpPr>
          <p:cNvPr id="110" name="组合 109">
            <a:extLst>
              <a:ext uri="{FF2B5EF4-FFF2-40B4-BE49-F238E27FC236}">
                <a16:creationId xmlns:a16="http://schemas.microsoft.com/office/drawing/2014/main" id="{2B98719F-6329-4BF7-B905-47CCE7334730}"/>
              </a:ext>
            </a:extLst>
          </p:cNvPr>
          <p:cNvGrpSpPr/>
          <p:nvPr/>
        </p:nvGrpSpPr>
        <p:grpSpPr>
          <a:xfrm>
            <a:off x="713275" y="2161888"/>
            <a:ext cx="1916917" cy="2664166"/>
            <a:chOff x="219467" y="2577818"/>
            <a:chExt cx="1916917" cy="2664166"/>
          </a:xfrm>
        </p:grpSpPr>
        <p:sp>
          <p:nvSpPr>
            <p:cNvPr id="111" name="Rectangle 23">
              <a:extLst>
                <a:ext uri="{FF2B5EF4-FFF2-40B4-BE49-F238E27FC236}">
                  <a16:creationId xmlns:a16="http://schemas.microsoft.com/office/drawing/2014/main" id="{658FDB37-EB4C-43D9-8381-BDADEAE3BD3D}"/>
                </a:ext>
              </a:extLst>
            </p:cNvPr>
            <p:cNvSpPr/>
            <p:nvPr/>
          </p:nvSpPr>
          <p:spPr>
            <a:xfrm>
              <a:off x="219467" y="4553398"/>
              <a:ext cx="1916917" cy="688586"/>
            </a:xfrm>
            <a:prstGeom prst="rect">
              <a:avLst/>
            </a:prstGeom>
          </p:spPr>
          <p:txBody>
            <a:bodyPr wrap="square">
              <a:spAutoFit/>
            </a:bodyPr>
            <a:lstStyle/>
            <a:p>
              <a:pPr algn="ctr">
                <a:lnSpc>
                  <a:spcPct val="120000"/>
                </a:lnSpc>
              </a:pPr>
              <a:r>
                <a:rPr lang="zh-CN" altLang="en-US" sz="1100" b="0" i="0" dirty="0">
                  <a:solidFill>
                    <a:srgbClr val="333333"/>
                  </a:solidFill>
                  <a:effectLst/>
                  <a:latin typeface="Helvetica Neue"/>
                </a:rPr>
                <a:t>到长沙从军，后当铁路工人，开始接触进步思想和中国共产党的组织</a:t>
              </a:r>
              <a:endParaRPr lang="en-US" altLang="zh-CN" sz="1100" dirty="0">
                <a:latin typeface="+mn-ea"/>
              </a:endParaRPr>
            </a:p>
          </p:txBody>
        </p:sp>
        <p:grpSp>
          <p:nvGrpSpPr>
            <p:cNvPr id="112" name="组合 111">
              <a:extLst>
                <a:ext uri="{FF2B5EF4-FFF2-40B4-BE49-F238E27FC236}">
                  <a16:creationId xmlns:a16="http://schemas.microsoft.com/office/drawing/2014/main" id="{47A2F33F-7398-42A1-ADFD-7C0D62A74660}"/>
                </a:ext>
              </a:extLst>
            </p:cNvPr>
            <p:cNvGrpSpPr/>
            <p:nvPr/>
          </p:nvGrpSpPr>
          <p:grpSpPr>
            <a:xfrm>
              <a:off x="1178752" y="2577818"/>
              <a:ext cx="186307" cy="1440000"/>
              <a:chOff x="1390779" y="2577818"/>
              <a:chExt cx="186307" cy="1440000"/>
            </a:xfrm>
          </p:grpSpPr>
          <p:cxnSp>
            <p:nvCxnSpPr>
              <p:cNvPr id="114" name="直接连接符 113">
                <a:extLst>
                  <a:ext uri="{FF2B5EF4-FFF2-40B4-BE49-F238E27FC236}">
                    <a16:creationId xmlns:a16="http://schemas.microsoft.com/office/drawing/2014/main" id="{0FFA568E-606A-450F-B0F3-442ED85B8F23}"/>
                  </a:ext>
                </a:extLst>
              </p:cNvPr>
              <p:cNvCxnSpPr/>
              <p:nvPr/>
            </p:nvCxnSpPr>
            <p:spPr>
              <a:xfrm rot="16200000">
                <a:off x="670780" y="3297818"/>
                <a:ext cx="14400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5" name="等腰三角形 114">
                <a:extLst>
                  <a:ext uri="{FF2B5EF4-FFF2-40B4-BE49-F238E27FC236}">
                    <a16:creationId xmlns:a16="http://schemas.microsoft.com/office/drawing/2014/main" id="{22DEB5A5-4411-48EA-989B-C60B788969A1}"/>
                  </a:ext>
                </a:extLst>
              </p:cNvPr>
              <p:cNvSpPr>
                <a:spLocks noChangeAspect="1"/>
              </p:cNvSpPr>
              <p:nvPr/>
            </p:nvSpPr>
            <p:spPr>
              <a:xfrm rot="5400000">
                <a:off x="1375933" y="2592665"/>
                <a:ext cx="216000" cy="186307"/>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13" name="文本框 112">
              <a:extLst>
                <a:ext uri="{FF2B5EF4-FFF2-40B4-BE49-F238E27FC236}">
                  <a16:creationId xmlns:a16="http://schemas.microsoft.com/office/drawing/2014/main" id="{B1E4DFE1-11D0-4CF6-8E19-88973D485649}"/>
                </a:ext>
              </a:extLst>
            </p:cNvPr>
            <p:cNvSpPr txBox="1"/>
            <p:nvPr/>
          </p:nvSpPr>
          <p:spPr>
            <a:xfrm>
              <a:off x="384115" y="4065474"/>
              <a:ext cx="1473661" cy="584775"/>
            </a:xfrm>
            <a:prstGeom prst="rect">
              <a:avLst/>
            </a:prstGeom>
            <a:noFill/>
          </p:spPr>
          <p:txBody>
            <a:bodyPr wrap="square" rtlCol="0">
              <a:spAutoFit/>
            </a:bodyPr>
            <a:lstStyle/>
            <a:p>
              <a:pPr algn="ctr"/>
              <a:r>
                <a:rPr lang="en-US" altLang="zh-CN" sz="1600" i="1" dirty="0">
                  <a:solidFill>
                    <a:srgbClr val="C00000"/>
                  </a:solidFill>
                  <a:latin typeface="DFGothic-EB" panose="02010609010101010101" pitchFamily="1" charset="-128"/>
                  <a:ea typeface="DFGothic-EB" panose="02010609010101010101" pitchFamily="1" charset="-128"/>
                </a:rPr>
                <a:t>1922</a:t>
              </a:r>
            </a:p>
            <a:p>
              <a:pPr algn="ctr"/>
              <a:r>
                <a:rPr lang="en-US" altLang="zh-CN" sz="1600" i="1" dirty="0">
                  <a:solidFill>
                    <a:srgbClr val="C00000"/>
                  </a:solidFill>
                  <a:latin typeface="DFGothic-EB" panose="02010609010101010101" pitchFamily="1" charset="-128"/>
                  <a:ea typeface="DFGothic-EB" panose="02010609010101010101" pitchFamily="1" charset="-128"/>
                </a:rPr>
                <a:t>14</a:t>
              </a:r>
              <a:r>
                <a:rPr lang="zh-CN" altLang="en-US" sz="1600" i="1" dirty="0">
                  <a:solidFill>
                    <a:srgbClr val="C00000"/>
                  </a:solidFill>
                  <a:latin typeface="DFGothic-EB" panose="02010609010101010101" pitchFamily="1" charset="-128"/>
                  <a:ea typeface="DFGothic-EB" panose="02010609010101010101" pitchFamily="1" charset="-128"/>
                </a:rPr>
                <a:t>岁</a:t>
              </a:r>
              <a:endParaRPr lang="en-US" altLang="zh-CN" sz="1600" i="1" dirty="0">
                <a:solidFill>
                  <a:srgbClr val="C00000"/>
                </a:solidFill>
                <a:latin typeface="DFGothic-EB" panose="02010609010101010101" pitchFamily="1" charset="-128"/>
                <a:ea typeface="DFGothic-EB" panose="02010609010101010101" pitchFamily="1" charset="-128"/>
              </a:endParaRPr>
            </a:p>
          </p:txBody>
        </p:sp>
      </p:grpSp>
      <p:grpSp>
        <p:nvGrpSpPr>
          <p:cNvPr id="116" name="组合 115">
            <a:extLst>
              <a:ext uri="{FF2B5EF4-FFF2-40B4-BE49-F238E27FC236}">
                <a16:creationId xmlns:a16="http://schemas.microsoft.com/office/drawing/2014/main" id="{ADA8246A-926D-4B1E-B8A7-641BE6049BB7}"/>
              </a:ext>
            </a:extLst>
          </p:cNvPr>
          <p:cNvGrpSpPr/>
          <p:nvPr/>
        </p:nvGrpSpPr>
        <p:grpSpPr>
          <a:xfrm>
            <a:off x="2576057" y="1319576"/>
            <a:ext cx="1916917" cy="3729756"/>
            <a:chOff x="1695026" y="1713280"/>
            <a:chExt cx="1916917" cy="3729756"/>
          </a:xfrm>
        </p:grpSpPr>
        <p:grpSp>
          <p:nvGrpSpPr>
            <p:cNvPr id="117" name="组合 116">
              <a:extLst>
                <a:ext uri="{FF2B5EF4-FFF2-40B4-BE49-F238E27FC236}">
                  <a16:creationId xmlns:a16="http://schemas.microsoft.com/office/drawing/2014/main" id="{260DF050-0D48-4312-8682-C9886785B6B3}"/>
                </a:ext>
              </a:extLst>
            </p:cNvPr>
            <p:cNvGrpSpPr/>
            <p:nvPr/>
          </p:nvGrpSpPr>
          <p:grpSpPr>
            <a:xfrm flipV="1">
              <a:off x="2547776" y="4003036"/>
              <a:ext cx="186307" cy="1440000"/>
              <a:chOff x="1390779" y="2577818"/>
              <a:chExt cx="186307" cy="1440000"/>
            </a:xfrm>
          </p:grpSpPr>
          <p:cxnSp>
            <p:nvCxnSpPr>
              <p:cNvPr id="120" name="直接连接符 119">
                <a:extLst>
                  <a:ext uri="{FF2B5EF4-FFF2-40B4-BE49-F238E27FC236}">
                    <a16:creationId xmlns:a16="http://schemas.microsoft.com/office/drawing/2014/main" id="{F28561B0-CC4B-4B19-A0FD-DEA42A71ABFF}"/>
                  </a:ext>
                </a:extLst>
              </p:cNvPr>
              <p:cNvCxnSpPr/>
              <p:nvPr/>
            </p:nvCxnSpPr>
            <p:spPr>
              <a:xfrm rot="16200000">
                <a:off x="670780" y="3297818"/>
                <a:ext cx="14400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1" name="等腰三角形 120">
                <a:extLst>
                  <a:ext uri="{FF2B5EF4-FFF2-40B4-BE49-F238E27FC236}">
                    <a16:creationId xmlns:a16="http://schemas.microsoft.com/office/drawing/2014/main" id="{71890C26-2900-4F85-B506-522A046ACCEF}"/>
                  </a:ext>
                </a:extLst>
              </p:cNvPr>
              <p:cNvSpPr>
                <a:spLocks noChangeAspect="1"/>
              </p:cNvSpPr>
              <p:nvPr/>
            </p:nvSpPr>
            <p:spPr>
              <a:xfrm rot="5400000">
                <a:off x="1375933" y="2592665"/>
                <a:ext cx="216000" cy="186307"/>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8" name="文本框 117">
              <a:extLst>
                <a:ext uri="{FF2B5EF4-FFF2-40B4-BE49-F238E27FC236}">
                  <a16:creationId xmlns:a16="http://schemas.microsoft.com/office/drawing/2014/main" id="{1B7A4DE3-2D45-4EE8-8446-9725B75C1314}"/>
                </a:ext>
              </a:extLst>
            </p:cNvPr>
            <p:cNvSpPr txBox="1"/>
            <p:nvPr/>
          </p:nvSpPr>
          <p:spPr>
            <a:xfrm>
              <a:off x="1800257" y="3487268"/>
              <a:ext cx="1473661" cy="584775"/>
            </a:xfrm>
            <a:prstGeom prst="rect">
              <a:avLst/>
            </a:prstGeom>
            <a:noFill/>
          </p:spPr>
          <p:txBody>
            <a:bodyPr wrap="square" rtlCol="0">
              <a:spAutoFit/>
            </a:bodyPr>
            <a:lstStyle/>
            <a:p>
              <a:pPr algn="ctr"/>
              <a:r>
                <a:rPr lang="en-US" sz="1600" i="1" dirty="0">
                  <a:solidFill>
                    <a:srgbClr val="C00000"/>
                  </a:solidFill>
                  <a:latin typeface="DFGothic-EB" panose="02010609010101010101" pitchFamily="1" charset="-128"/>
                  <a:ea typeface="DFGothic-EB" panose="02010609010101010101" pitchFamily="1" charset="-128"/>
                </a:rPr>
                <a:t>1927.1</a:t>
              </a:r>
            </a:p>
            <a:p>
              <a:pPr algn="ctr"/>
              <a:r>
                <a:rPr lang="en-US" altLang="zh-CN" sz="1600" i="1" dirty="0">
                  <a:solidFill>
                    <a:srgbClr val="C00000"/>
                  </a:solidFill>
                  <a:latin typeface="DFGothic-EB" panose="02010609010101010101" pitchFamily="1" charset="-128"/>
                  <a:ea typeface="DFGothic-EB" panose="02010609010101010101" pitchFamily="1" charset="-128"/>
                </a:rPr>
                <a:t>19</a:t>
              </a:r>
              <a:r>
                <a:rPr lang="zh-CN" altLang="en-US" sz="1600" i="1" dirty="0">
                  <a:solidFill>
                    <a:srgbClr val="C00000"/>
                  </a:solidFill>
                  <a:latin typeface="DFGothic-EB" panose="02010609010101010101" pitchFamily="1" charset="-128"/>
                  <a:ea typeface="DFGothic-EB" panose="02010609010101010101" pitchFamily="1" charset="-128"/>
                </a:rPr>
                <a:t>岁</a:t>
              </a:r>
              <a:endParaRPr lang="zh-CN" altLang="en-US" sz="1600" i="1" dirty="0">
                <a:solidFill>
                  <a:srgbClr val="C00000"/>
                </a:solidFill>
                <a:latin typeface="DFGothic-EB" panose="02010609010101010101" pitchFamily="1" charset="-128"/>
                <a:ea typeface="宋体" panose="02010600030101010101" pitchFamily="2" charset="-122"/>
              </a:endParaRPr>
            </a:p>
          </p:txBody>
        </p:sp>
        <p:sp>
          <p:nvSpPr>
            <p:cNvPr id="119" name="Rectangle 23">
              <a:extLst>
                <a:ext uri="{FF2B5EF4-FFF2-40B4-BE49-F238E27FC236}">
                  <a16:creationId xmlns:a16="http://schemas.microsoft.com/office/drawing/2014/main" id="{1A3B1E28-B661-46A1-B5AC-10BD7CA9B33A}"/>
                </a:ext>
              </a:extLst>
            </p:cNvPr>
            <p:cNvSpPr/>
            <p:nvPr/>
          </p:nvSpPr>
          <p:spPr>
            <a:xfrm>
              <a:off x="1695026" y="1713280"/>
              <a:ext cx="1916917" cy="1907382"/>
            </a:xfrm>
            <a:prstGeom prst="rect">
              <a:avLst/>
            </a:prstGeom>
          </p:spPr>
          <p:txBody>
            <a:bodyPr wrap="square">
              <a:spAutoFit/>
            </a:bodyPr>
            <a:lstStyle/>
            <a:p>
              <a:pPr algn="ctr">
                <a:lnSpc>
                  <a:spcPct val="120000"/>
                </a:lnSpc>
              </a:pPr>
              <a:r>
                <a:rPr lang="zh-CN" altLang="en-US" sz="1100" b="0" i="0" dirty="0">
                  <a:solidFill>
                    <a:srgbClr val="333333"/>
                  </a:solidFill>
                  <a:effectLst/>
                  <a:latin typeface="Helvetica Neue"/>
                </a:rPr>
                <a:t>加入中国共产主义青年团，同年</a:t>
              </a:r>
              <a:r>
                <a:rPr lang="en-US" altLang="zh-CN" sz="1100" b="0" i="0" dirty="0">
                  <a:solidFill>
                    <a:srgbClr val="333333"/>
                  </a:solidFill>
                  <a:effectLst/>
                  <a:latin typeface="Helvetica Neue"/>
                </a:rPr>
                <a:t>5</a:t>
              </a:r>
              <a:r>
                <a:rPr lang="zh-CN" altLang="en-US" sz="1100" b="0" i="0" dirty="0">
                  <a:solidFill>
                    <a:srgbClr val="333333"/>
                  </a:solidFill>
                  <a:effectLst/>
                  <a:latin typeface="Helvetica Neue"/>
                </a:rPr>
                <a:t>月转为中国共产党党员</a:t>
              </a:r>
              <a:endParaRPr lang="en-US" altLang="zh-CN" sz="1100" b="0" i="0" dirty="0">
                <a:solidFill>
                  <a:srgbClr val="333333"/>
                </a:solidFill>
                <a:effectLst/>
                <a:latin typeface="Helvetica Neue"/>
              </a:endParaRPr>
            </a:p>
            <a:p>
              <a:pPr algn="ctr">
                <a:lnSpc>
                  <a:spcPct val="120000"/>
                </a:lnSpc>
              </a:pPr>
              <a:r>
                <a:rPr lang="zh-CN" altLang="en-US" sz="1100" b="0" i="0" dirty="0">
                  <a:solidFill>
                    <a:srgbClr val="333333"/>
                  </a:solidFill>
                  <a:effectLst/>
                  <a:latin typeface="Helvetica Neue"/>
                </a:rPr>
                <a:t>大革命失败后，在白色恐怖的险恶环境中，王震同志毅然投身武装反抗国民党反动派的斗争，辗转长沙、武汉等地，坚持从事工人运动、地下交通和兵运工作</a:t>
              </a:r>
              <a:endParaRPr lang="zh-CN" altLang="en-US" sz="1100" dirty="0">
                <a:latin typeface="+mn-ea"/>
              </a:endParaRPr>
            </a:p>
          </p:txBody>
        </p:sp>
      </p:grpSp>
      <p:grpSp>
        <p:nvGrpSpPr>
          <p:cNvPr id="122" name="组合 121">
            <a:extLst>
              <a:ext uri="{FF2B5EF4-FFF2-40B4-BE49-F238E27FC236}">
                <a16:creationId xmlns:a16="http://schemas.microsoft.com/office/drawing/2014/main" id="{4E8C987D-DBE4-4C78-907F-C62692DE002A}"/>
              </a:ext>
            </a:extLst>
          </p:cNvPr>
          <p:cNvGrpSpPr/>
          <p:nvPr/>
        </p:nvGrpSpPr>
        <p:grpSpPr>
          <a:xfrm>
            <a:off x="6617956" y="2121884"/>
            <a:ext cx="1916917" cy="2711155"/>
            <a:chOff x="313447" y="2530829"/>
            <a:chExt cx="1916917" cy="2711155"/>
          </a:xfrm>
        </p:grpSpPr>
        <p:sp>
          <p:nvSpPr>
            <p:cNvPr id="123" name="Rectangle 23">
              <a:extLst>
                <a:ext uri="{FF2B5EF4-FFF2-40B4-BE49-F238E27FC236}">
                  <a16:creationId xmlns:a16="http://schemas.microsoft.com/office/drawing/2014/main" id="{2242F9A7-F6E2-4945-983B-754FC6DF79BB}"/>
                </a:ext>
              </a:extLst>
            </p:cNvPr>
            <p:cNvSpPr/>
            <p:nvPr/>
          </p:nvSpPr>
          <p:spPr>
            <a:xfrm>
              <a:off x="313447" y="4553398"/>
              <a:ext cx="1916917" cy="688586"/>
            </a:xfrm>
            <a:prstGeom prst="rect">
              <a:avLst/>
            </a:prstGeom>
          </p:spPr>
          <p:txBody>
            <a:bodyPr wrap="square">
              <a:spAutoFit/>
            </a:bodyPr>
            <a:lstStyle/>
            <a:p>
              <a:pPr algn="ctr">
                <a:lnSpc>
                  <a:spcPct val="120000"/>
                </a:lnSpc>
              </a:pPr>
              <a:r>
                <a:rPr lang="zh-CN" altLang="en-US" sz="1100" b="0" i="0" dirty="0">
                  <a:solidFill>
                    <a:srgbClr val="333333"/>
                  </a:solidFill>
                  <a:effectLst/>
                  <a:latin typeface="Helvetica Neue"/>
                </a:rPr>
                <a:t>为摆脱国民党军重兵“围剿”，红二、红六军团主动转移，开始长征</a:t>
              </a:r>
              <a:endParaRPr lang="zh-CN" altLang="en-US" sz="1100" dirty="0">
                <a:latin typeface="+mn-ea"/>
              </a:endParaRPr>
            </a:p>
          </p:txBody>
        </p:sp>
        <p:grpSp>
          <p:nvGrpSpPr>
            <p:cNvPr id="124" name="组合 123">
              <a:extLst>
                <a:ext uri="{FF2B5EF4-FFF2-40B4-BE49-F238E27FC236}">
                  <a16:creationId xmlns:a16="http://schemas.microsoft.com/office/drawing/2014/main" id="{08615265-42EC-4AA5-8B66-9B58D1F2E436}"/>
                </a:ext>
              </a:extLst>
            </p:cNvPr>
            <p:cNvGrpSpPr/>
            <p:nvPr/>
          </p:nvGrpSpPr>
          <p:grpSpPr>
            <a:xfrm>
              <a:off x="1178753" y="2530829"/>
              <a:ext cx="186307" cy="1486989"/>
              <a:chOff x="1390780" y="2530829"/>
              <a:chExt cx="186307" cy="1486989"/>
            </a:xfrm>
          </p:grpSpPr>
          <p:cxnSp>
            <p:nvCxnSpPr>
              <p:cNvPr id="126" name="直接连接符 125">
                <a:extLst>
                  <a:ext uri="{FF2B5EF4-FFF2-40B4-BE49-F238E27FC236}">
                    <a16:creationId xmlns:a16="http://schemas.microsoft.com/office/drawing/2014/main" id="{073518F0-33B3-4595-9047-A0A8B68E2FB9}"/>
                  </a:ext>
                </a:extLst>
              </p:cNvPr>
              <p:cNvCxnSpPr/>
              <p:nvPr/>
            </p:nvCxnSpPr>
            <p:spPr>
              <a:xfrm rot="16200000">
                <a:off x="670780" y="3297818"/>
                <a:ext cx="14400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7" name="等腰三角形 126">
                <a:extLst>
                  <a:ext uri="{FF2B5EF4-FFF2-40B4-BE49-F238E27FC236}">
                    <a16:creationId xmlns:a16="http://schemas.microsoft.com/office/drawing/2014/main" id="{28163C38-73AF-4A79-B453-E918D79C8379}"/>
                  </a:ext>
                </a:extLst>
              </p:cNvPr>
              <p:cNvSpPr>
                <a:spLocks noChangeAspect="1"/>
              </p:cNvSpPr>
              <p:nvPr/>
            </p:nvSpPr>
            <p:spPr>
              <a:xfrm rot="5400000">
                <a:off x="1375933" y="2545675"/>
                <a:ext cx="216000" cy="186307"/>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extLst>
                <a:ext uri="{FF2B5EF4-FFF2-40B4-BE49-F238E27FC236}">
                  <a16:creationId xmlns:a16="http://schemas.microsoft.com/office/drawing/2014/main" id="{234698DF-371F-45AC-BE07-0DB34421B11A}"/>
                </a:ext>
              </a:extLst>
            </p:cNvPr>
            <p:cNvSpPr txBox="1"/>
            <p:nvPr/>
          </p:nvSpPr>
          <p:spPr>
            <a:xfrm>
              <a:off x="535075" y="4065474"/>
              <a:ext cx="1473661" cy="584775"/>
            </a:xfrm>
            <a:prstGeom prst="rect">
              <a:avLst/>
            </a:prstGeom>
            <a:noFill/>
          </p:spPr>
          <p:txBody>
            <a:bodyPr wrap="square" rtlCol="0">
              <a:spAutoFit/>
            </a:bodyPr>
            <a:lstStyle/>
            <a:p>
              <a:pPr algn="ctr"/>
              <a:r>
                <a:rPr lang="en-US" sz="1600" i="1" dirty="0">
                  <a:solidFill>
                    <a:srgbClr val="C00000"/>
                  </a:solidFill>
                  <a:latin typeface="DFGothic-EB" panose="02010609010101010101" pitchFamily="1" charset="-128"/>
                  <a:ea typeface="DFGothic-EB" panose="02010609010101010101" pitchFamily="1" charset="-128"/>
                </a:rPr>
                <a:t>1935.11</a:t>
              </a:r>
            </a:p>
            <a:p>
              <a:pPr algn="ctr"/>
              <a:r>
                <a:rPr lang="en-US" sz="1600" i="1" dirty="0">
                  <a:solidFill>
                    <a:srgbClr val="C00000"/>
                  </a:solidFill>
                  <a:latin typeface="DFGothic-EB" panose="02010609010101010101" pitchFamily="1" charset="-128"/>
                  <a:ea typeface="DFGothic-EB" panose="02010609010101010101" pitchFamily="1" charset="-128"/>
                </a:rPr>
                <a:t>27</a:t>
              </a:r>
              <a:r>
                <a:rPr lang="zh-CN" altLang="en-US" sz="1600" i="1" dirty="0">
                  <a:solidFill>
                    <a:srgbClr val="C00000"/>
                  </a:solidFill>
                  <a:latin typeface="DFGothic-EB" panose="02010609010101010101" pitchFamily="1" charset="-128"/>
                  <a:ea typeface="DFGothic-EB" panose="02010609010101010101" pitchFamily="1" charset="-128"/>
                </a:rPr>
                <a:t>岁</a:t>
              </a:r>
              <a:endParaRPr lang="en-US" sz="1600" i="1" dirty="0">
                <a:solidFill>
                  <a:srgbClr val="C00000"/>
                </a:solidFill>
                <a:latin typeface="DFGothic-EB" panose="02010609010101010101" pitchFamily="1" charset="-128"/>
                <a:ea typeface="DFGothic-EB" panose="02010609010101010101" pitchFamily="1" charset="-128"/>
              </a:endParaRPr>
            </a:p>
          </p:txBody>
        </p:sp>
      </p:grpSp>
      <p:grpSp>
        <p:nvGrpSpPr>
          <p:cNvPr id="128" name="组合 127">
            <a:extLst>
              <a:ext uri="{FF2B5EF4-FFF2-40B4-BE49-F238E27FC236}">
                <a16:creationId xmlns:a16="http://schemas.microsoft.com/office/drawing/2014/main" id="{9BAC1C8B-F171-48E7-A86A-9762863C8475}"/>
              </a:ext>
            </a:extLst>
          </p:cNvPr>
          <p:cNvGrpSpPr/>
          <p:nvPr/>
        </p:nvGrpSpPr>
        <p:grpSpPr>
          <a:xfrm>
            <a:off x="8144536" y="2030661"/>
            <a:ext cx="1916917" cy="3050420"/>
            <a:chOff x="1604427" y="2392616"/>
            <a:chExt cx="1916917" cy="3050420"/>
          </a:xfrm>
        </p:grpSpPr>
        <p:grpSp>
          <p:nvGrpSpPr>
            <p:cNvPr id="129" name="组合 128">
              <a:extLst>
                <a:ext uri="{FF2B5EF4-FFF2-40B4-BE49-F238E27FC236}">
                  <a16:creationId xmlns:a16="http://schemas.microsoft.com/office/drawing/2014/main" id="{3C67CC27-2739-41A2-9517-85F364088E3B}"/>
                </a:ext>
              </a:extLst>
            </p:cNvPr>
            <p:cNvGrpSpPr/>
            <p:nvPr/>
          </p:nvGrpSpPr>
          <p:grpSpPr>
            <a:xfrm flipV="1">
              <a:off x="2547776" y="4003036"/>
              <a:ext cx="186307" cy="1440000"/>
              <a:chOff x="1390779" y="2577818"/>
              <a:chExt cx="186307" cy="1440000"/>
            </a:xfrm>
          </p:grpSpPr>
          <p:cxnSp>
            <p:nvCxnSpPr>
              <p:cNvPr id="132" name="直接连接符 131">
                <a:extLst>
                  <a:ext uri="{FF2B5EF4-FFF2-40B4-BE49-F238E27FC236}">
                    <a16:creationId xmlns:a16="http://schemas.microsoft.com/office/drawing/2014/main" id="{DB5F5F91-4E3B-4464-9BB6-85BCA8BAF9E4}"/>
                  </a:ext>
                </a:extLst>
              </p:cNvPr>
              <p:cNvCxnSpPr/>
              <p:nvPr/>
            </p:nvCxnSpPr>
            <p:spPr>
              <a:xfrm rot="16200000">
                <a:off x="670780" y="3297818"/>
                <a:ext cx="14400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3" name="等腰三角形 132">
                <a:extLst>
                  <a:ext uri="{FF2B5EF4-FFF2-40B4-BE49-F238E27FC236}">
                    <a16:creationId xmlns:a16="http://schemas.microsoft.com/office/drawing/2014/main" id="{96C9DE9F-ADA0-4115-A5FF-61FC9AE86A19}"/>
                  </a:ext>
                </a:extLst>
              </p:cNvPr>
              <p:cNvSpPr>
                <a:spLocks noChangeAspect="1"/>
              </p:cNvSpPr>
              <p:nvPr/>
            </p:nvSpPr>
            <p:spPr>
              <a:xfrm rot="5400000">
                <a:off x="1375933" y="2592665"/>
                <a:ext cx="216000" cy="186307"/>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0" name="文本框 129">
              <a:extLst>
                <a:ext uri="{FF2B5EF4-FFF2-40B4-BE49-F238E27FC236}">
                  <a16:creationId xmlns:a16="http://schemas.microsoft.com/office/drawing/2014/main" id="{7DD822F3-B6F5-4727-96E1-35534A106368}"/>
                </a:ext>
              </a:extLst>
            </p:cNvPr>
            <p:cNvSpPr txBox="1"/>
            <p:nvPr/>
          </p:nvSpPr>
          <p:spPr>
            <a:xfrm>
              <a:off x="1759791" y="3417848"/>
              <a:ext cx="1473661" cy="584775"/>
            </a:xfrm>
            <a:prstGeom prst="rect">
              <a:avLst/>
            </a:prstGeom>
            <a:noFill/>
          </p:spPr>
          <p:txBody>
            <a:bodyPr wrap="square" rtlCol="0">
              <a:spAutoFit/>
            </a:bodyPr>
            <a:lstStyle/>
            <a:p>
              <a:pPr algn="ctr"/>
              <a:r>
                <a:rPr lang="en-US" sz="1600" i="1" dirty="0">
                  <a:solidFill>
                    <a:srgbClr val="C00000"/>
                  </a:solidFill>
                  <a:latin typeface="DFGothic-EB" panose="02010609010101010101" pitchFamily="1" charset="-128"/>
                  <a:ea typeface="DFGothic-EB" panose="02010609010101010101" pitchFamily="1" charset="-128"/>
                </a:rPr>
                <a:t>1936.7</a:t>
              </a:r>
            </a:p>
            <a:p>
              <a:pPr algn="ctr"/>
              <a:r>
                <a:rPr lang="en-US" sz="1600" i="1" dirty="0">
                  <a:solidFill>
                    <a:srgbClr val="C00000"/>
                  </a:solidFill>
                  <a:latin typeface="DFGothic-EB" panose="02010609010101010101" pitchFamily="1" charset="-128"/>
                  <a:ea typeface="DFGothic-EB" panose="02010609010101010101" pitchFamily="1" charset="-128"/>
                </a:rPr>
                <a:t>28</a:t>
              </a:r>
              <a:r>
                <a:rPr lang="zh-CN" altLang="en-US" sz="1600" i="1" dirty="0">
                  <a:solidFill>
                    <a:srgbClr val="C00000"/>
                  </a:solidFill>
                  <a:latin typeface="DFGothic-EB" panose="02010609010101010101" pitchFamily="1" charset="-128"/>
                  <a:ea typeface="DFGothic-EB" panose="02010609010101010101" pitchFamily="1" charset="-128"/>
                </a:rPr>
                <a:t>岁</a:t>
              </a:r>
              <a:endParaRPr lang="en-US" sz="1600" i="1" dirty="0">
                <a:solidFill>
                  <a:srgbClr val="C00000"/>
                </a:solidFill>
                <a:latin typeface="DFGothic-EB" panose="02010609010101010101" pitchFamily="1" charset="-128"/>
                <a:ea typeface="DFGothic-EB" panose="02010609010101010101" pitchFamily="1" charset="-128"/>
              </a:endParaRPr>
            </a:p>
          </p:txBody>
        </p:sp>
        <p:sp>
          <p:nvSpPr>
            <p:cNvPr id="131" name="Rectangle 23">
              <a:extLst>
                <a:ext uri="{FF2B5EF4-FFF2-40B4-BE49-F238E27FC236}">
                  <a16:creationId xmlns:a16="http://schemas.microsoft.com/office/drawing/2014/main" id="{32CC2511-E20B-4525-860A-F59720FFB155}"/>
                </a:ext>
              </a:extLst>
            </p:cNvPr>
            <p:cNvSpPr/>
            <p:nvPr/>
          </p:nvSpPr>
          <p:spPr>
            <a:xfrm>
              <a:off x="1604427" y="2392616"/>
              <a:ext cx="1916917" cy="1094852"/>
            </a:xfrm>
            <a:prstGeom prst="rect">
              <a:avLst/>
            </a:prstGeom>
          </p:spPr>
          <p:txBody>
            <a:bodyPr wrap="square">
              <a:spAutoFit/>
            </a:bodyPr>
            <a:lstStyle/>
            <a:p>
              <a:pPr algn="ctr">
                <a:lnSpc>
                  <a:spcPct val="120000"/>
                </a:lnSpc>
              </a:pPr>
              <a:r>
                <a:rPr lang="zh-CN" altLang="en-US" sz="1100" b="0" i="0" dirty="0">
                  <a:solidFill>
                    <a:srgbClr val="333333"/>
                  </a:solidFill>
                  <a:effectLst/>
                  <a:latin typeface="Helvetica Neue"/>
                </a:rPr>
                <a:t>在四川甘孜地区与红四方面军胜利会师</a:t>
              </a:r>
              <a:endParaRPr lang="en-US" altLang="zh-CN" sz="1100" b="0" i="0" dirty="0">
                <a:solidFill>
                  <a:srgbClr val="333333"/>
                </a:solidFill>
                <a:effectLst/>
                <a:latin typeface="Helvetica Neue"/>
              </a:endParaRPr>
            </a:p>
            <a:p>
              <a:pPr algn="ctr">
                <a:lnSpc>
                  <a:spcPct val="120000"/>
                </a:lnSpc>
              </a:pPr>
              <a:r>
                <a:rPr lang="zh-CN" altLang="en-US" sz="1100" b="0" i="0" dirty="0">
                  <a:solidFill>
                    <a:srgbClr val="333333"/>
                  </a:solidFill>
                  <a:effectLst/>
                  <a:latin typeface="Helvetica Neue"/>
                </a:rPr>
                <a:t>同年</a:t>
              </a:r>
              <a:r>
                <a:rPr lang="en-US" altLang="zh-CN" sz="1100" b="0" i="0" dirty="0">
                  <a:solidFill>
                    <a:srgbClr val="333333"/>
                  </a:solidFill>
                  <a:effectLst/>
                  <a:latin typeface="Helvetica Neue"/>
                </a:rPr>
                <a:t>10</a:t>
              </a:r>
              <a:r>
                <a:rPr lang="zh-CN" altLang="en-US" sz="1100" b="0" i="0" dirty="0">
                  <a:solidFill>
                    <a:srgbClr val="333333"/>
                  </a:solidFill>
                  <a:effectLst/>
                  <a:latin typeface="Helvetica Neue"/>
                </a:rPr>
                <a:t>月，他随红二方面军到达甘肃，胜利实现红军三大主力在西北地区的大会师</a:t>
              </a:r>
              <a:endParaRPr lang="zh-CN" altLang="en-US" sz="1100" dirty="0">
                <a:latin typeface="+mn-ea"/>
              </a:endParaRPr>
            </a:p>
          </p:txBody>
        </p:sp>
      </p:grpSp>
      <p:grpSp>
        <p:nvGrpSpPr>
          <p:cNvPr id="134" name="组合 133">
            <a:extLst>
              <a:ext uri="{FF2B5EF4-FFF2-40B4-BE49-F238E27FC236}">
                <a16:creationId xmlns:a16="http://schemas.microsoft.com/office/drawing/2014/main" id="{0E17F150-200E-4123-A530-3EA64974A104}"/>
              </a:ext>
            </a:extLst>
          </p:cNvPr>
          <p:cNvGrpSpPr/>
          <p:nvPr/>
        </p:nvGrpSpPr>
        <p:grpSpPr>
          <a:xfrm>
            <a:off x="9683059" y="2200623"/>
            <a:ext cx="1916917" cy="2867299"/>
            <a:chOff x="313447" y="2577818"/>
            <a:chExt cx="1916917" cy="2867299"/>
          </a:xfrm>
        </p:grpSpPr>
        <p:sp>
          <p:nvSpPr>
            <p:cNvPr id="135" name="Rectangle 23">
              <a:extLst>
                <a:ext uri="{FF2B5EF4-FFF2-40B4-BE49-F238E27FC236}">
                  <a16:creationId xmlns:a16="http://schemas.microsoft.com/office/drawing/2014/main" id="{59DEB7EB-03E3-45B2-B62B-035D31EFF164}"/>
                </a:ext>
              </a:extLst>
            </p:cNvPr>
            <p:cNvSpPr/>
            <p:nvPr/>
          </p:nvSpPr>
          <p:spPr>
            <a:xfrm>
              <a:off x="313447" y="4553398"/>
              <a:ext cx="1916917" cy="891719"/>
            </a:xfrm>
            <a:prstGeom prst="rect">
              <a:avLst/>
            </a:prstGeom>
          </p:spPr>
          <p:txBody>
            <a:bodyPr wrap="square">
              <a:spAutoFit/>
            </a:bodyPr>
            <a:lstStyle/>
            <a:p>
              <a:pPr algn="ctr">
                <a:lnSpc>
                  <a:spcPct val="120000"/>
                </a:lnSpc>
              </a:pPr>
              <a:r>
                <a:rPr lang="zh-CN" altLang="en-US" sz="1100" b="0" i="0" dirty="0">
                  <a:solidFill>
                    <a:srgbClr val="333333"/>
                  </a:solidFill>
                  <a:effectLst/>
                  <a:latin typeface="Helvetica Neue"/>
                </a:rPr>
                <a:t>抗日战争全面爆发</a:t>
              </a:r>
              <a:endParaRPr lang="en-US" altLang="zh-CN" sz="1100" b="0" i="0" dirty="0">
                <a:solidFill>
                  <a:srgbClr val="333333"/>
                </a:solidFill>
                <a:effectLst/>
                <a:latin typeface="Helvetica Neue"/>
              </a:endParaRPr>
            </a:p>
            <a:p>
              <a:pPr algn="ctr">
                <a:lnSpc>
                  <a:spcPct val="120000"/>
                </a:lnSpc>
              </a:pPr>
              <a:r>
                <a:rPr lang="zh-CN" altLang="en-US" sz="1100" dirty="0">
                  <a:solidFill>
                    <a:srgbClr val="333333"/>
                  </a:solidFill>
                  <a:latin typeface="Helvetica Neue"/>
                </a:rPr>
                <a:t>他率部，一面进行战斗，一面开辟建设根据地，为抗日战争做出了突出贡献</a:t>
              </a:r>
              <a:endParaRPr lang="zh-CN" altLang="en-US" sz="1100" dirty="0">
                <a:latin typeface="+mn-ea"/>
              </a:endParaRPr>
            </a:p>
          </p:txBody>
        </p:sp>
        <p:grpSp>
          <p:nvGrpSpPr>
            <p:cNvPr id="136" name="组合 135">
              <a:extLst>
                <a:ext uri="{FF2B5EF4-FFF2-40B4-BE49-F238E27FC236}">
                  <a16:creationId xmlns:a16="http://schemas.microsoft.com/office/drawing/2014/main" id="{9A2BC34E-D580-465D-9CBA-AD350E5042BC}"/>
                </a:ext>
              </a:extLst>
            </p:cNvPr>
            <p:cNvGrpSpPr/>
            <p:nvPr/>
          </p:nvGrpSpPr>
          <p:grpSpPr>
            <a:xfrm>
              <a:off x="1178752" y="2577818"/>
              <a:ext cx="186307" cy="1440000"/>
              <a:chOff x="1390779" y="2577818"/>
              <a:chExt cx="186307" cy="1440000"/>
            </a:xfrm>
          </p:grpSpPr>
          <p:cxnSp>
            <p:nvCxnSpPr>
              <p:cNvPr id="138" name="直接连接符 137">
                <a:extLst>
                  <a:ext uri="{FF2B5EF4-FFF2-40B4-BE49-F238E27FC236}">
                    <a16:creationId xmlns:a16="http://schemas.microsoft.com/office/drawing/2014/main" id="{D1D87532-1D50-4765-BF09-AA9BF93959C5}"/>
                  </a:ext>
                </a:extLst>
              </p:cNvPr>
              <p:cNvCxnSpPr/>
              <p:nvPr/>
            </p:nvCxnSpPr>
            <p:spPr>
              <a:xfrm rot="16200000">
                <a:off x="670780" y="3297818"/>
                <a:ext cx="14400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9" name="等腰三角形 138">
                <a:extLst>
                  <a:ext uri="{FF2B5EF4-FFF2-40B4-BE49-F238E27FC236}">
                    <a16:creationId xmlns:a16="http://schemas.microsoft.com/office/drawing/2014/main" id="{344EEC45-100B-4808-8851-586A84523AB2}"/>
                  </a:ext>
                </a:extLst>
              </p:cNvPr>
              <p:cNvSpPr>
                <a:spLocks noChangeAspect="1"/>
              </p:cNvSpPr>
              <p:nvPr/>
            </p:nvSpPr>
            <p:spPr>
              <a:xfrm rot="5400000">
                <a:off x="1375933" y="2592665"/>
                <a:ext cx="216000" cy="186307"/>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7" name="文本框 136">
              <a:extLst>
                <a:ext uri="{FF2B5EF4-FFF2-40B4-BE49-F238E27FC236}">
                  <a16:creationId xmlns:a16="http://schemas.microsoft.com/office/drawing/2014/main" id="{66999805-75E3-495C-8AA1-F02886E04EAC}"/>
                </a:ext>
              </a:extLst>
            </p:cNvPr>
            <p:cNvSpPr txBox="1"/>
            <p:nvPr/>
          </p:nvSpPr>
          <p:spPr>
            <a:xfrm>
              <a:off x="535075" y="4065474"/>
              <a:ext cx="1473661" cy="584775"/>
            </a:xfrm>
            <a:prstGeom prst="rect">
              <a:avLst/>
            </a:prstGeom>
            <a:noFill/>
          </p:spPr>
          <p:txBody>
            <a:bodyPr wrap="square" rtlCol="0">
              <a:spAutoFit/>
            </a:bodyPr>
            <a:lstStyle/>
            <a:p>
              <a:pPr algn="ctr"/>
              <a:r>
                <a:rPr lang="en-US" sz="1600" i="1" dirty="0">
                  <a:solidFill>
                    <a:srgbClr val="C00000"/>
                  </a:solidFill>
                  <a:latin typeface="DFGothic-EB" panose="02010609010101010101" pitchFamily="1" charset="-128"/>
                  <a:ea typeface="DFGothic-EB" panose="02010609010101010101" pitchFamily="1" charset="-128"/>
                </a:rPr>
                <a:t>1937.7-</a:t>
              </a:r>
            </a:p>
            <a:p>
              <a:pPr algn="ctr"/>
              <a:r>
                <a:rPr lang="en-US" sz="1600" i="1" dirty="0">
                  <a:solidFill>
                    <a:srgbClr val="C00000"/>
                  </a:solidFill>
                  <a:latin typeface="DFGothic-EB" panose="02010609010101010101" pitchFamily="1" charset="-128"/>
                  <a:ea typeface="DFGothic-EB" panose="02010609010101010101" pitchFamily="1" charset="-128"/>
                </a:rPr>
                <a:t>29</a:t>
              </a:r>
              <a:r>
                <a:rPr lang="zh-CN" altLang="en-US" sz="1600" i="1" dirty="0">
                  <a:solidFill>
                    <a:srgbClr val="C00000"/>
                  </a:solidFill>
                  <a:latin typeface="DFGothic-EB" panose="02010609010101010101" pitchFamily="1" charset="-128"/>
                  <a:ea typeface="DFGothic-EB" panose="02010609010101010101" pitchFamily="1" charset="-128"/>
                </a:rPr>
                <a:t>岁</a:t>
              </a:r>
              <a:endParaRPr lang="en-US" sz="1600" i="1" dirty="0">
                <a:solidFill>
                  <a:srgbClr val="C00000"/>
                </a:solidFill>
                <a:latin typeface="DFGothic-EB" panose="02010609010101010101" pitchFamily="1" charset="-128"/>
                <a:ea typeface="DFGothic-EB" panose="02010609010101010101" pitchFamily="1" charset="-128"/>
              </a:endParaRPr>
            </a:p>
          </p:txBody>
        </p:sp>
      </p:grpSp>
      <p:grpSp>
        <p:nvGrpSpPr>
          <p:cNvPr id="145" name="组合 144">
            <a:extLst>
              <a:ext uri="{FF2B5EF4-FFF2-40B4-BE49-F238E27FC236}">
                <a16:creationId xmlns:a16="http://schemas.microsoft.com/office/drawing/2014/main" id="{C9E86C8F-4D61-475A-A040-8ED3EB5BB9B2}"/>
              </a:ext>
            </a:extLst>
          </p:cNvPr>
          <p:cNvGrpSpPr/>
          <p:nvPr/>
        </p:nvGrpSpPr>
        <p:grpSpPr>
          <a:xfrm>
            <a:off x="4173841" y="3641289"/>
            <a:ext cx="1916917" cy="1794163"/>
            <a:chOff x="313447" y="4057219"/>
            <a:chExt cx="1916917" cy="1794163"/>
          </a:xfrm>
        </p:grpSpPr>
        <p:sp>
          <p:nvSpPr>
            <p:cNvPr id="146" name="Rectangle 23">
              <a:extLst>
                <a:ext uri="{FF2B5EF4-FFF2-40B4-BE49-F238E27FC236}">
                  <a16:creationId xmlns:a16="http://schemas.microsoft.com/office/drawing/2014/main" id="{93312443-E911-4D45-B16B-9A1E6B43DACB}"/>
                </a:ext>
              </a:extLst>
            </p:cNvPr>
            <p:cNvSpPr/>
            <p:nvPr/>
          </p:nvSpPr>
          <p:spPr>
            <a:xfrm>
              <a:off x="313447" y="4553398"/>
              <a:ext cx="1916917" cy="1297984"/>
            </a:xfrm>
            <a:prstGeom prst="rect">
              <a:avLst/>
            </a:prstGeom>
          </p:spPr>
          <p:txBody>
            <a:bodyPr wrap="square">
              <a:spAutoFit/>
            </a:bodyPr>
            <a:lstStyle/>
            <a:p>
              <a:pPr algn="ctr">
                <a:lnSpc>
                  <a:spcPct val="120000"/>
                </a:lnSpc>
              </a:pPr>
              <a:r>
                <a:rPr lang="zh-CN" altLang="en-US" sz="1100" b="0" i="0" dirty="0">
                  <a:solidFill>
                    <a:srgbClr val="333333"/>
                  </a:solidFill>
                  <a:effectLst/>
                  <a:latin typeface="Helvetica Neue"/>
                </a:rPr>
                <a:t>参加湘赣革命根据地创建工作。在根据地斗争中，他作战英勇、冲锋在前，率领部队有力配合中央革命根据地反“围剿”斗争，曾荣获三等红星奖章</a:t>
              </a:r>
              <a:endParaRPr lang="zh-CN" altLang="en-US" sz="1100" dirty="0">
                <a:latin typeface="+mn-ea"/>
              </a:endParaRPr>
            </a:p>
          </p:txBody>
        </p:sp>
        <p:sp>
          <p:nvSpPr>
            <p:cNvPr id="147" name="文本框 146">
              <a:extLst>
                <a:ext uri="{FF2B5EF4-FFF2-40B4-BE49-F238E27FC236}">
                  <a16:creationId xmlns:a16="http://schemas.microsoft.com/office/drawing/2014/main" id="{49C651C7-35CA-4B8B-AD23-EB8F8E651C02}"/>
                </a:ext>
              </a:extLst>
            </p:cNvPr>
            <p:cNvSpPr txBox="1"/>
            <p:nvPr/>
          </p:nvSpPr>
          <p:spPr>
            <a:xfrm>
              <a:off x="534440" y="4057219"/>
              <a:ext cx="1473661" cy="584775"/>
            </a:xfrm>
            <a:prstGeom prst="rect">
              <a:avLst/>
            </a:prstGeom>
            <a:noFill/>
          </p:spPr>
          <p:txBody>
            <a:bodyPr wrap="square" rtlCol="0">
              <a:spAutoFit/>
            </a:bodyPr>
            <a:lstStyle/>
            <a:p>
              <a:pPr algn="ctr"/>
              <a:r>
                <a:rPr lang="en-US" sz="1600" i="1" dirty="0">
                  <a:solidFill>
                    <a:srgbClr val="C00000"/>
                  </a:solidFill>
                  <a:latin typeface="DFGothic-EB" panose="02010609010101010101" pitchFamily="1" charset="-128"/>
                  <a:ea typeface="DFGothic-EB" panose="02010609010101010101" pitchFamily="1" charset="-128"/>
                </a:rPr>
                <a:t>1929</a:t>
              </a:r>
            </a:p>
            <a:p>
              <a:pPr algn="ctr"/>
              <a:r>
                <a:rPr lang="en-US" sz="1600" i="1" dirty="0">
                  <a:solidFill>
                    <a:srgbClr val="C00000"/>
                  </a:solidFill>
                  <a:latin typeface="DFGothic-EB" panose="02010609010101010101" pitchFamily="1" charset="-128"/>
                  <a:ea typeface="DFGothic-EB" panose="02010609010101010101" pitchFamily="1" charset="-128"/>
                </a:rPr>
                <a:t>21</a:t>
              </a:r>
              <a:r>
                <a:rPr lang="zh-CN" altLang="en-US" sz="1600" i="1" dirty="0">
                  <a:solidFill>
                    <a:srgbClr val="C00000"/>
                  </a:solidFill>
                  <a:latin typeface="DFGothic-EB" panose="02010609010101010101" pitchFamily="1" charset="-128"/>
                  <a:ea typeface="DFGothic-EB" panose="02010609010101010101" pitchFamily="1" charset="-128"/>
                </a:rPr>
                <a:t>岁</a:t>
              </a:r>
              <a:endParaRPr lang="en-US" sz="1600" i="1" dirty="0">
                <a:solidFill>
                  <a:srgbClr val="C00000"/>
                </a:solidFill>
                <a:latin typeface="DFGothic-EB" panose="02010609010101010101" pitchFamily="1" charset="-128"/>
                <a:ea typeface="DFGothic-EB" panose="02010609010101010101" pitchFamily="1" charset="-128"/>
              </a:endParaRPr>
            </a:p>
          </p:txBody>
        </p:sp>
      </p:grpSp>
      <p:grpSp>
        <p:nvGrpSpPr>
          <p:cNvPr id="148" name="组合 147">
            <a:extLst>
              <a:ext uri="{FF2B5EF4-FFF2-40B4-BE49-F238E27FC236}">
                <a16:creationId xmlns:a16="http://schemas.microsoft.com/office/drawing/2014/main" id="{D750006E-3531-4701-BFD3-0D36371D7C24}"/>
              </a:ext>
            </a:extLst>
          </p:cNvPr>
          <p:cNvGrpSpPr/>
          <p:nvPr/>
        </p:nvGrpSpPr>
        <p:grpSpPr>
          <a:xfrm>
            <a:off x="5577076" y="1513476"/>
            <a:ext cx="1916917" cy="2165929"/>
            <a:chOff x="1609352" y="1809391"/>
            <a:chExt cx="1916917" cy="2165929"/>
          </a:xfrm>
        </p:grpSpPr>
        <p:sp>
          <p:nvSpPr>
            <p:cNvPr id="149" name="文本框 148">
              <a:extLst>
                <a:ext uri="{FF2B5EF4-FFF2-40B4-BE49-F238E27FC236}">
                  <a16:creationId xmlns:a16="http://schemas.microsoft.com/office/drawing/2014/main" id="{2FEDDC97-6BC5-445C-B8EF-21555CAAA12D}"/>
                </a:ext>
              </a:extLst>
            </p:cNvPr>
            <p:cNvSpPr txBox="1"/>
            <p:nvPr/>
          </p:nvSpPr>
          <p:spPr>
            <a:xfrm>
              <a:off x="1823944" y="3390545"/>
              <a:ext cx="1473661" cy="584775"/>
            </a:xfrm>
            <a:prstGeom prst="rect">
              <a:avLst/>
            </a:prstGeom>
            <a:noFill/>
          </p:spPr>
          <p:txBody>
            <a:bodyPr wrap="square" rtlCol="0">
              <a:spAutoFit/>
            </a:bodyPr>
            <a:lstStyle/>
            <a:p>
              <a:pPr algn="ctr"/>
              <a:r>
                <a:rPr lang="en-US" sz="1600" i="1" dirty="0">
                  <a:solidFill>
                    <a:srgbClr val="C00000"/>
                  </a:solidFill>
                  <a:latin typeface="DFGothic-EB" panose="02010609010101010101" pitchFamily="1" charset="-128"/>
                  <a:ea typeface="DFGothic-EB" panose="02010609010101010101" pitchFamily="1" charset="-128"/>
                </a:rPr>
                <a:t>1934.7</a:t>
              </a:r>
            </a:p>
            <a:p>
              <a:pPr algn="ctr"/>
              <a:r>
                <a:rPr lang="en-US" sz="1600" i="1" dirty="0">
                  <a:solidFill>
                    <a:srgbClr val="C00000"/>
                  </a:solidFill>
                  <a:latin typeface="DFGothic-EB" panose="02010609010101010101" pitchFamily="1" charset="-128"/>
                  <a:ea typeface="DFGothic-EB" panose="02010609010101010101" pitchFamily="1" charset="-128"/>
                </a:rPr>
                <a:t>26</a:t>
              </a:r>
              <a:r>
                <a:rPr lang="zh-CN" altLang="en-US" sz="1600" i="1" dirty="0">
                  <a:solidFill>
                    <a:srgbClr val="C00000"/>
                  </a:solidFill>
                  <a:latin typeface="DFGothic-EB" panose="02010609010101010101" pitchFamily="1" charset="-128"/>
                  <a:ea typeface="DFGothic-EB" panose="02010609010101010101" pitchFamily="1" charset="-128"/>
                </a:rPr>
                <a:t>岁</a:t>
              </a:r>
              <a:endParaRPr lang="en-US" sz="1600" i="1" dirty="0">
                <a:solidFill>
                  <a:srgbClr val="C00000"/>
                </a:solidFill>
                <a:latin typeface="DFGothic-EB" panose="02010609010101010101" pitchFamily="1" charset="-128"/>
                <a:ea typeface="DFGothic-EB" panose="02010609010101010101" pitchFamily="1" charset="-128"/>
              </a:endParaRPr>
            </a:p>
          </p:txBody>
        </p:sp>
        <p:sp>
          <p:nvSpPr>
            <p:cNvPr id="150" name="Rectangle 23">
              <a:extLst>
                <a:ext uri="{FF2B5EF4-FFF2-40B4-BE49-F238E27FC236}">
                  <a16:creationId xmlns:a16="http://schemas.microsoft.com/office/drawing/2014/main" id="{70286057-C454-4F14-95BA-C763D4D7E110}"/>
                </a:ext>
              </a:extLst>
            </p:cNvPr>
            <p:cNvSpPr/>
            <p:nvPr/>
          </p:nvSpPr>
          <p:spPr>
            <a:xfrm>
              <a:off x="1609352" y="1809391"/>
              <a:ext cx="1916917" cy="1704249"/>
            </a:xfrm>
            <a:prstGeom prst="rect">
              <a:avLst/>
            </a:prstGeom>
          </p:spPr>
          <p:txBody>
            <a:bodyPr wrap="square">
              <a:spAutoFit/>
            </a:bodyPr>
            <a:lstStyle/>
            <a:p>
              <a:pPr algn="ctr">
                <a:lnSpc>
                  <a:spcPct val="120000"/>
                </a:lnSpc>
              </a:pPr>
              <a:r>
                <a:rPr lang="zh-CN" altLang="en-US" sz="1100" b="0" i="0" dirty="0">
                  <a:solidFill>
                    <a:srgbClr val="333333"/>
                  </a:solidFill>
                  <a:effectLst/>
                  <a:latin typeface="Helvetica Neue"/>
                </a:rPr>
                <a:t>在任弼时同志领导下，他与军团长萧克同志一道率部西征。红六军团在</a:t>
              </a:r>
              <a:r>
                <a:rPr lang="en-US" altLang="zh-CN" sz="1100" b="0" i="0" dirty="0">
                  <a:solidFill>
                    <a:srgbClr val="333333"/>
                  </a:solidFill>
                  <a:effectLst/>
                  <a:latin typeface="Helvetica Neue"/>
                </a:rPr>
                <a:t>80</a:t>
              </a:r>
              <a:r>
                <a:rPr lang="zh-CN" altLang="en-US" sz="1100" b="0" i="0" dirty="0">
                  <a:solidFill>
                    <a:srgbClr val="333333"/>
                  </a:solidFill>
                  <a:effectLst/>
                  <a:latin typeface="Helvetica Neue"/>
                </a:rPr>
                <a:t>多天里，疾行</a:t>
              </a:r>
              <a:r>
                <a:rPr lang="en-US" altLang="zh-CN" sz="1100" b="0" i="0" dirty="0">
                  <a:solidFill>
                    <a:srgbClr val="333333"/>
                  </a:solidFill>
                  <a:effectLst/>
                  <a:latin typeface="Helvetica Neue"/>
                </a:rPr>
                <a:t>5000</a:t>
              </a:r>
              <a:r>
                <a:rPr lang="zh-CN" altLang="en-US" sz="1100" b="0" i="0" dirty="0">
                  <a:solidFill>
                    <a:srgbClr val="333333"/>
                  </a:solidFill>
                  <a:effectLst/>
                  <a:latin typeface="Helvetica Neue"/>
                </a:rPr>
                <a:t>多里，历经千辛万苦，冲破敌人围追堵截，实际上起到了为中央红军长征进行侦察、探路的先遣队作用</a:t>
              </a:r>
              <a:endParaRPr lang="zh-CN" altLang="en-US" sz="1100" dirty="0">
                <a:latin typeface="+mn-ea"/>
              </a:endParaRPr>
            </a:p>
          </p:txBody>
        </p:sp>
      </p:grpSp>
      <p:cxnSp>
        <p:nvCxnSpPr>
          <p:cNvPr id="151" name="直接连接符 150">
            <a:extLst>
              <a:ext uri="{FF2B5EF4-FFF2-40B4-BE49-F238E27FC236}">
                <a16:creationId xmlns:a16="http://schemas.microsoft.com/office/drawing/2014/main" id="{AAF0413E-C68B-453C-88AB-130792AD0E8D}"/>
              </a:ext>
            </a:extLst>
          </p:cNvPr>
          <p:cNvCxnSpPr/>
          <p:nvPr/>
        </p:nvCxnSpPr>
        <p:spPr>
          <a:xfrm>
            <a:off x="0" y="3605236"/>
            <a:ext cx="12060000" cy="0"/>
          </a:xfrm>
          <a:prstGeom prst="line">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86B2B333-3306-4633-8352-03530DD18871}"/>
              </a:ext>
            </a:extLst>
          </p:cNvPr>
          <p:cNvCxnSpPr/>
          <p:nvPr/>
        </p:nvCxnSpPr>
        <p:spPr>
          <a:xfrm rot="5400000" flipV="1">
            <a:off x="5779785" y="4332146"/>
            <a:ext cx="14400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3" name="等腰三角形 52">
            <a:extLst>
              <a:ext uri="{FF2B5EF4-FFF2-40B4-BE49-F238E27FC236}">
                <a16:creationId xmlns:a16="http://schemas.microsoft.com/office/drawing/2014/main" id="{C193CFF7-B47C-460F-BEFA-62302C96C6DA}"/>
              </a:ext>
            </a:extLst>
          </p:cNvPr>
          <p:cNvSpPr>
            <a:spLocks noChangeAspect="1"/>
          </p:cNvSpPr>
          <p:nvPr/>
        </p:nvSpPr>
        <p:spPr>
          <a:xfrm rot="16200000" flipV="1">
            <a:off x="6484938" y="4850992"/>
            <a:ext cx="216000" cy="186307"/>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a:extLst>
              <a:ext uri="{FF2B5EF4-FFF2-40B4-BE49-F238E27FC236}">
                <a16:creationId xmlns:a16="http://schemas.microsoft.com/office/drawing/2014/main" id="{D8275047-04BE-4E43-B16B-7F1211DBDD32}"/>
              </a:ext>
            </a:extLst>
          </p:cNvPr>
          <p:cNvCxnSpPr/>
          <p:nvPr/>
        </p:nvCxnSpPr>
        <p:spPr>
          <a:xfrm rot="16200000">
            <a:off x="4421124" y="2881887"/>
            <a:ext cx="14400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5" name="等腰三角形 54">
            <a:extLst>
              <a:ext uri="{FF2B5EF4-FFF2-40B4-BE49-F238E27FC236}">
                <a16:creationId xmlns:a16="http://schemas.microsoft.com/office/drawing/2014/main" id="{787D4AD3-1B09-45BC-AFD2-A9B6E9E02C17}"/>
              </a:ext>
            </a:extLst>
          </p:cNvPr>
          <p:cNvSpPr>
            <a:spLocks noChangeAspect="1"/>
          </p:cNvSpPr>
          <p:nvPr/>
        </p:nvSpPr>
        <p:spPr>
          <a:xfrm rot="5400000">
            <a:off x="5126277" y="2176734"/>
            <a:ext cx="216000" cy="186307"/>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19244870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6" presetClass="emph" presetSubtype="0"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5"/>
                                        </p:tgtEl>
                                        <p:attrNameLst>
                                          <p:attrName>style.visibility</p:attrName>
                                        </p:attrNameLst>
                                      </p:cBhvr>
                                      <p:to>
                                        <p:strVal val="visible"/>
                                      </p:to>
                                    </p:set>
                                    <p:animEffect transition="in" filter="fade">
                                      <p:cBhvr>
                                        <p:cTn id="20" dur="500"/>
                                        <p:tgtEl>
                                          <p:spTgt spid="14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8"/>
                                        </p:tgtEl>
                                        <p:attrNameLst>
                                          <p:attrName>style.visibility</p:attrName>
                                        </p:attrNameLst>
                                      </p:cBhvr>
                                      <p:to>
                                        <p:strVal val="visible"/>
                                      </p:to>
                                    </p:set>
                                    <p:animEffect transition="in" filter="fade">
                                      <p:cBhvr>
                                        <p:cTn id="25" dur="500"/>
                                        <p:tgtEl>
                                          <p:spTgt spid="148"/>
                                        </p:tgtEl>
                                      </p:cBhvr>
                                    </p:animEffect>
                                  </p:childTnLst>
                                </p:cTn>
                              </p:par>
                              <p:par>
                                <p:cTn id="26" presetID="1" presetClass="entr" presetSubtype="0" fill="hold" nodeType="withEffect">
                                  <p:stCondLst>
                                    <p:cond delay="0"/>
                                  </p:stCondLst>
                                  <p:childTnLst>
                                    <p:set>
                                      <p:cBhvr>
                                        <p:cTn id="27" dur="1" fill="hold">
                                          <p:stCondLst>
                                            <p:cond delay="0"/>
                                          </p:stCondLst>
                                        </p:cTn>
                                        <p:tgtEl>
                                          <p:spTgt spid="12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8"/>
                                        </p:tgtEl>
                                        <p:attrNameLst>
                                          <p:attrName>style.visibility</p:attrName>
                                        </p:attrNameLst>
                                      </p:cBhvr>
                                      <p:to>
                                        <p:strVal val="visible"/>
                                      </p:to>
                                    </p:set>
                                    <p:animEffect transition="in" filter="fade">
                                      <p:cBhvr>
                                        <p:cTn id="32" dur="500"/>
                                        <p:tgtEl>
                                          <p:spTgt spid="128"/>
                                        </p:tgtEl>
                                      </p:cBhvr>
                                    </p:animEffect>
                                  </p:childTnLst>
                                </p:cTn>
                              </p:par>
                              <p:par>
                                <p:cTn id="33" presetID="10" presetClass="entr" presetSubtype="0" fill="hold" nodeType="withEffect">
                                  <p:stCondLst>
                                    <p:cond delay="0"/>
                                  </p:stCondLst>
                                  <p:childTnLst>
                                    <p:set>
                                      <p:cBhvr>
                                        <p:cTn id="34" dur="1" fill="hold">
                                          <p:stCondLst>
                                            <p:cond delay="0"/>
                                          </p:stCondLst>
                                        </p:cTn>
                                        <p:tgtEl>
                                          <p:spTgt spid="134"/>
                                        </p:tgtEl>
                                        <p:attrNameLst>
                                          <p:attrName>style.visibility</p:attrName>
                                        </p:attrNameLst>
                                      </p:cBhvr>
                                      <p:to>
                                        <p:strVal val="visible"/>
                                      </p:to>
                                    </p:set>
                                    <p:animEffect transition="in" filter="fade">
                                      <p:cBhvr>
                                        <p:cTn id="35"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C4"/>
        </a:solidFill>
        <a:effectLst/>
      </p:bgPr>
    </p:bg>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669" y="-315416"/>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5">
            <a:extLst>
              <a:ext uri="{FF2B5EF4-FFF2-40B4-BE49-F238E27FC236}">
                <a16:creationId xmlns:a16="http://schemas.microsoft.com/office/drawing/2014/main" id="{00D37E10-9C47-4CDB-8F40-665799D0D3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27" y="1017588"/>
            <a:ext cx="5879273" cy="554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dirty="0">
                <a:solidFill>
                  <a:srgbClr val="D9CCB5"/>
                </a:solidFill>
                <a:latin typeface="Impact" panose="020B0806030902050204" pitchFamily="34" charset="0"/>
              </a:rPr>
              <a:t>CHAPTER 2</a:t>
            </a:r>
            <a:endParaRPr lang="zh-CN" altLang="en-US" sz="2400" dirty="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29351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长征路上的英雄人物</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31493" y="3898765"/>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7">
            <a:extLst>
              <a:ext uri="{FF2B5EF4-FFF2-40B4-BE49-F238E27FC236}">
                <a16:creationId xmlns:a16="http://schemas.microsoft.com/office/drawing/2014/main" id="{9CEC0CBD-A7CA-46DB-A70C-EDD29AE384F4}"/>
              </a:ext>
            </a:extLst>
          </p:cNvPr>
          <p:cNvSpPr txBox="1"/>
          <p:nvPr/>
        </p:nvSpPr>
        <p:spPr>
          <a:xfrm>
            <a:off x="341813" y="1344220"/>
            <a:ext cx="5284614" cy="4708981"/>
          </a:xfrm>
          <a:prstGeom prst="rect">
            <a:avLst/>
          </a:prstGeom>
          <a:noFill/>
        </p:spPr>
        <p:txBody>
          <a:bodyPr wrap="square">
            <a:spAutoFit/>
          </a:bodyPr>
          <a:lstStyle/>
          <a:p>
            <a:r>
              <a:rPr lang="zh-CN" altLang="en-US" sz="2000" b="1" dirty="0"/>
              <a:t>张思德</a:t>
            </a:r>
            <a:r>
              <a:rPr lang="en-US" altLang="zh-CN" sz="2000" dirty="0"/>
              <a:t>1915</a:t>
            </a:r>
            <a:r>
              <a:rPr lang="zh-CN" altLang="en-US" sz="2000" dirty="0"/>
              <a:t>年出生在四川省仪陇县一个穷苦农民家庭。</a:t>
            </a:r>
            <a:r>
              <a:rPr lang="en-US" altLang="zh-CN" sz="2000" dirty="0"/>
              <a:t>1933</a:t>
            </a:r>
            <a:r>
              <a:rPr lang="zh-CN" altLang="en-US" sz="2000" dirty="0"/>
              <a:t>年</a:t>
            </a:r>
            <a:r>
              <a:rPr lang="en-US" altLang="zh-CN" sz="2000" dirty="0"/>
              <a:t>12</a:t>
            </a:r>
            <a:r>
              <a:rPr lang="zh-CN" altLang="en-US" sz="2000" dirty="0"/>
              <a:t>月参加红军，不久加入共青团。</a:t>
            </a:r>
            <a:r>
              <a:rPr lang="en-US" altLang="zh-CN" sz="2000" dirty="0"/>
              <a:t>1937</a:t>
            </a:r>
            <a:r>
              <a:rPr lang="zh-CN" altLang="en-US" sz="2000" dirty="0"/>
              <a:t>年</a:t>
            </a:r>
            <a:r>
              <a:rPr lang="en-US" altLang="zh-CN" sz="2000" dirty="0"/>
              <a:t>10</a:t>
            </a:r>
            <a:r>
              <a:rPr lang="zh-CN" altLang="en-US" sz="2000" dirty="0"/>
              <a:t>月，加入中国共产党。曾经担任过中央警备团警备班长和毛泽东的卫士。在长征途中，他曾两度经过人迹罕至的雪山、草地，历尽千辛万苦。</a:t>
            </a:r>
            <a:endParaRPr lang="en-US" altLang="zh-CN" sz="2000" dirty="0"/>
          </a:p>
          <a:p>
            <a:r>
              <a:rPr lang="zh-CN" altLang="en-US" sz="2000" dirty="0"/>
              <a:t>长征途中，为了战胜饥饿，走出草地，完成北上抗日的任务，组织发出了“尝百草”的号召。在茫茫的草地上，野草遍地，毒草丛生。</a:t>
            </a:r>
          </a:p>
          <a:p>
            <a:r>
              <a:rPr lang="zh-CN" altLang="en-US" sz="2000" dirty="0"/>
              <a:t>要尝出一种能吃的野草是很不容易的，往往是要付出很大的代价，轻者中毒，重者可能死亡。那时候，张思德在尝百草的活动中，总是抢在前头。</a:t>
            </a:r>
          </a:p>
          <a:p>
            <a:r>
              <a:rPr lang="zh-CN" altLang="en-US" sz="2000" dirty="0"/>
              <a:t>见到一种草，他总是首先尝一尝，找到一种能吃的草，然后马上去告诉兄弟单位。</a:t>
            </a:r>
            <a:endParaRPr lang="en-US" altLang="zh-CN" sz="1050" dirty="0">
              <a:solidFill>
                <a:srgbClr val="4F4D50"/>
              </a:solidFill>
              <a:latin typeface="苹方 特粗" pitchFamily="34" charset="-122"/>
              <a:ea typeface="苹方 特粗"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38486" y="5334793"/>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AutoShape 2">
            <a:extLst>
              <a:ext uri="{FF2B5EF4-FFF2-40B4-BE49-F238E27FC236}">
                <a16:creationId xmlns:a16="http://schemas.microsoft.com/office/drawing/2014/main" id="{C03AF6E6-4FB3-49C8-94D8-B3516BA336A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2" name="Picture 4">
            <a:extLst>
              <a:ext uri="{FF2B5EF4-FFF2-40B4-BE49-F238E27FC236}">
                <a16:creationId xmlns:a16="http://schemas.microsoft.com/office/drawing/2014/main" id="{98AC1C8E-E2A5-4E80-ADAF-5854026A484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8496" y="1385527"/>
            <a:ext cx="5832599" cy="34100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0-#ppt_w/2"/>
                                          </p:val>
                                        </p:tav>
                                        <p:tav tm="100000">
                                          <p:val>
                                            <p:strVal val="#ppt_x"/>
                                          </p:val>
                                        </p:tav>
                                      </p:tavLst>
                                    </p:anim>
                                    <p:anim calcmode="lin" valueType="num">
                                      <p:cBhvr additive="base">
                                        <p:cTn id="8" dur="500" fill="hold"/>
                                        <p:tgtEl>
                                          <p:spTgt spid="51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6" presetClass="emph" presetSubtype="0" repeatCount="indefinite" fill="hold" nodeType="afterEffect">
                                  <p:stCondLst>
                                    <p:cond delay="0"/>
                                  </p:stCondLst>
                                  <p:childTnLst>
                                    <p:animEffect transition="out" filter="fade">
                                      <p:cBhvr>
                                        <p:cTn id="11" dur="2000" tmFilter="0, 0; .2, .5; .8, .5; 1, 0"/>
                                        <p:tgtEl>
                                          <p:spTgt spid="4"/>
                                        </p:tgtEl>
                                      </p:cBhvr>
                                    </p:animEffect>
                                    <p:animScale>
                                      <p:cBhvr>
                                        <p:cTn id="12" dur="1000" autoRev="1" fill="hold"/>
                                        <p:tgtEl>
                                          <p:spTgt spid="4"/>
                                        </p:tgtEl>
                                      </p:cBhvr>
                                      <p:by x="105000" y="105000"/>
                                    </p:animScale>
                                  </p:childTnLst>
                                </p:cTn>
                              </p:par>
                            </p:childTnLst>
                          </p:cTn>
                        </p:par>
                        <p:par>
                          <p:cTn id="13" fill="hold" nodeType="afterGroup">
                            <p:stCondLst>
                              <p:cond delay="2500"/>
                            </p:stCondLst>
                            <p:childTnLst>
                              <p:par>
                                <p:cTn id="14" presetID="26" presetClass="emph" presetSubtype="0" repeatCount="indefinite" fill="hold" nodeType="afterEffect">
                                  <p:stCondLst>
                                    <p:cond delay="0"/>
                                  </p:stCondLst>
                                  <p:childTnLst>
                                    <p:animEffect transition="out" filter="fade">
                                      <p:cBhvr>
                                        <p:cTn id="15" dur="2000" tmFilter="0, 0; .2, .5; .8, .5; 1, 0"/>
                                        <p:tgtEl>
                                          <p:spTgt spid="18"/>
                                        </p:tgtEl>
                                      </p:cBhvr>
                                    </p:animEffect>
                                    <p:animScale>
                                      <p:cBhvr>
                                        <p:cTn id="16" dur="1000" autoRev="1" fill="hold"/>
                                        <p:tgtEl>
                                          <p:spTgt spid="18"/>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862AA9A-7B0F-43BB-A88A-EA5BFE2472B1}"/>
              </a:ext>
            </a:extLst>
          </p:cNvPr>
          <p:cNvSpPr>
            <a:spLocks noGrp="1"/>
          </p:cNvSpPr>
          <p:nvPr>
            <p:ph idx="1"/>
          </p:nvPr>
        </p:nvSpPr>
        <p:spPr>
          <a:xfrm>
            <a:off x="5519936" y="476672"/>
            <a:ext cx="6121896" cy="4351338"/>
          </a:xfrm>
        </p:spPr>
        <p:txBody>
          <a:bodyPr/>
          <a:lstStyle/>
          <a:p>
            <a:pPr algn="l"/>
            <a:r>
              <a:rPr lang="zh-CN" altLang="en-US" sz="1200" b="0" i="0" dirty="0">
                <a:solidFill>
                  <a:srgbClr val="333333"/>
                </a:solidFill>
                <a:effectLst/>
                <a:latin typeface="Microsoft YaHei" panose="020B0503020204020204" pitchFamily="34" charset="-122"/>
                <a:ea typeface="Microsoft YaHei" panose="020B0503020204020204" pitchFamily="34" charset="-122"/>
              </a:rPr>
              <a:t>据新华社武汉</a:t>
            </a:r>
            <a:r>
              <a:rPr lang="en-US" altLang="zh-CN" sz="1200" b="0" i="0" dirty="0">
                <a:solidFill>
                  <a:srgbClr val="333333"/>
                </a:solidFill>
                <a:effectLst/>
                <a:latin typeface="Microsoft YaHei" panose="020B0503020204020204" pitchFamily="34" charset="-122"/>
                <a:ea typeface="Microsoft YaHei" panose="020B0503020204020204" pitchFamily="34" charset="-122"/>
              </a:rPr>
              <a:t>10</a:t>
            </a:r>
            <a:r>
              <a:rPr lang="zh-CN" altLang="en-US" sz="1200" b="0" i="0" dirty="0">
                <a:solidFill>
                  <a:srgbClr val="333333"/>
                </a:solidFill>
                <a:effectLst/>
                <a:latin typeface="Microsoft YaHei" panose="020B0503020204020204" pitchFamily="34" charset="-122"/>
                <a:ea typeface="Microsoft YaHei" panose="020B0503020204020204" pitchFamily="34" charset="-122"/>
              </a:rPr>
              <a:t>月</a:t>
            </a:r>
            <a:r>
              <a:rPr lang="en-US" altLang="zh-CN" sz="1200" b="0" i="0" dirty="0">
                <a:solidFill>
                  <a:srgbClr val="333333"/>
                </a:solidFill>
                <a:effectLst/>
                <a:latin typeface="Microsoft YaHei" panose="020B0503020204020204" pitchFamily="34" charset="-122"/>
                <a:ea typeface="Microsoft YaHei" panose="020B0503020204020204" pitchFamily="34" charset="-122"/>
              </a:rPr>
              <a:t>23</a:t>
            </a:r>
            <a:r>
              <a:rPr lang="zh-CN" altLang="en-US" sz="1200" b="0" i="0" dirty="0">
                <a:solidFill>
                  <a:srgbClr val="333333"/>
                </a:solidFill>
                <a:effectLst/>
                <a:latin typeface="Microsoft YaHei" panose="020B0503020204020204" pitchFamily="34" charset="-122"/>
                <a:ea typeface="Microsoft YaHei" panose="020B0503020204020204" pitchFamily="34" charset="-122"/>
              </a:rPr>
              <a:t>日电 </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记者徐海波</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金秋十月</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天空飘着小雨</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在大别山南麓的湖北省红安县高桥镇汪家畈村</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一座座小洋楼掩映在青山绿水间</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一派祥和</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记者在孙家湾找到了忠诚于党和人民的“战将”孙玉清烈士的故乡。</a:t>
            </a:r>
          </a:p>
          <a:p>
            <a:pPr algn="l"/>
            <a:r>
              <a:rPr lang="zh-CN" altLang="en-US" sz="1200" b="0" i="0" dirty="0">
                <a:solidFill>
                  <a:srgbClr val="333333"/>
                </a:solidFill>
                <a:effectLst/>
                <a:latin typeface="Microsoft YaHei" panose="020B0503020204020204" pitchFamily="34" charset="-122"/>
                <a:ea typeface="Microsoft YaHei" panose="020B0503020204020204" pitchFamily="34" charset="-122"/>
              </a:rPr>
              <a:t>孙玉清</a:t>
            </a:r>
            <a:r>
              <a:rPr lang="en-US" altLang="zh-CN" sz="1200" b="0" i="0" dirty="0">
                <a:solidFill>
                  <a:srgbClr val="333333"/>
                </a:solidFill>
                <a:effectLst/>
                <a:latin typeface="Microsoft YaHei" panose="020B0503020204020204" pitchFamily="34" charset="-122"/>
                <a:ea typeface="Microsoft YaHei" panose="020B0503020204020204" pitchFamily="34" charset="-122"/>
              </a:rPr>
              <a:t>,1909</a:t>
            </a:r>
            <a:r>
              <a:rPr lang="zh-CN" altLang="en-US" sz="1200" b="0" i="0" dirty="0">
                <a:solidFill>
                  <a:srgbClr val="333333"/>
                </a:solidFill>
                <a:effectLst/>
                <a:latin typeface="Microsoft YaHei" panose="020B0503020204020204" pitchFamily="34" charset="-122"/>
                <a:ea typeface="Microsoft YaHei" panose="020B0503020204020204" pitchFamily="34" charset="-122"/>
              </a:rPr>
              <a:t>年</a:t>
            </a:r>
            <a:r>
              <a:rPr lang="en-US" altLang="zh-CN" sz="1200" b="0" i="0" dirty="0">
                <a:solidFill>
                  <a:srgbClr val="333333"/>
                </a:solidFill>
                <a:effectLst/>
                <a:latin typeface="Microsoft YaHei" panose="020B0503020204020204" pitchFamily="34" charset="-122"/>
                <a:ea typeface="Microsoft YaHei" panose="020B0503020204020204" pitchFamily="34" charset="-122"/>
              </a:rPr>
              <a:t>3</a:t>
            </a:r>
            <a:r>
              <a:rPr lang="zh-CN" altLang="en-US" sz="1200" b="0" i="0" dirty="0">
                <a:solidFill>
                  <a:srgbClr val="333333"/>
                </a:solidFill>
                <a:effectLst/>
                <a:latin typeface="Microsoft YaHei" panose="020B0503020204020204" pitchFamily="34" charset="-122"/>
                <a:ea typeface="Microsoft YaHei" panose="020B0503020204020204" pitchFamily="34" charset="-122"/>
              </a:rPr>
              <a:t>月出生于湖北黄安县</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今红安县</a:t>
            </a:r>
            <a:r>
              <a:rPr lang="en-US" altLang="zh-CN" sz="1200" b="0" i="0" dirty="0">
                <a:solidFill>
                  <a:srgbClr val="333333"/>
                </a:solidFill>
                <a:effectLst/>
                <a:latin typeface="Microsoft YaHei" panose="020B0503020204020204" pitchFamily="34" charset="-122"/>
                <a:ea typeface="Microsoft YaHei" panose="020B0503020204020204" pitchFamily="34" charset="-122"/>
              </a:rPr>
              <a:t>),1927</a:t>
            </a:r>
            <a:r>
              <a:rPr lang="zh-CN" altLang="en-US" sz="1200" b="0" i="0" dirty="0">
                <a:solidFill>
                  <a:srgbClr val="333333"/>
                </a:solidFill>
                <a:effectLst/>
                <a:latin typeface="Microsoft YaHei" panose="020B0503020204020204" pitchFamily="34" charset="-122"/>
                <a:ea typeface="Microsoft YaHei" panose="020B0503020204020204" pitchFamily="34" charset="-122"/>
              </a:rPr>
              <a:t>年</a:t>
            </a:r>
            <a:r>
              <a:rPr lang="en-US" altLang="zh-CN" sz="1200" b="0" i="0" dirty="0">
                <a:solidFill>
                  <a:srgbClr val="333333"/>
                </a:solidFill>
                <a:effectLst/>
                <a:latin typeface="Microsoft YaHei" panose="020B0503020204020204" pitchFamily="34" charset="-122"/>
                <a:ea typeface="Microsoft YaHei" panose="020B0503020204020204" pitchFamily="34" charset="-122"/>
              </a:rPr>
              <a:t>11</a:t>
            </a:r>
            <a:r>
              <a:rPr lang="zh-CN" altLang="en-US" sz="1200" b="0" i="0" dirty="0">
                <a:solidFill>
                  <a:srgbClr val="333333"/>
                </a:solidFill>
                <a:effectLst/>
                <a:latin typeface="Microsoft YaHei" panose="020B0503020204020204" pitchFamily="34" charset="-122"/>
                <a:ea typeface="Microsoft YaHei" panose="020B0503020204020204" pitchFamily="34" charset="-122"/>
              </a:rPr>
              <a:t>月参加黄麻起义</a:t>
            </a:r>
            <a:r>
              <a:rPr lang="en-US" altLang="zh-CN" sz="1200" b="0" i="0" dirty="0">
                <a:solidFill>
                  <a:srgbClr val="333333"/>
                </a:solidFill>
                <a:effectLst/>
                <a:latin typeface="Microsoft YaHei" panose="020B0503020204020204" pitchFamily="34" charset="-122"/>
                <a:ea typeface="Microsoft YaHei" panose="020B0503020204020204" pitchFamily="34" charset="-122"/>
              </a:rPr>
              <a:t>,1929</a:t>
            </a:r>
            <a:r>
              <a:rPr lang="zh-CN" altLang="en-US" sz="1200" b="0" i="0" dirty="0">
                <a:solidFill>
                  <a:srgbClr val="333333"/>
                </a:solidFill>
                <a:effectLst/>
                <a:latin typeface="Microsoft YaHei" panose="020B0503020204020204" pitchFamily="34" charset="-122"/>
                <a:ea typeface="Microsoft YaHei" panose="020B0503020204020204" pitchFamily="34" charset="-122"/>
              </a:rPr>
              <a:t>年参加中国工农红军</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不久加入中国共产党</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参加了鄂豫皖革命根据地历次反“会剿”“围剿”的战争</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以及红四方面军创建川陕根据地的斗争。</a:t>
            </a:r>
          </a:p>
          <a:p>
            <a:pPr algn="l"/>
            <a:r>
              <a:rPr lang="zh-CN" altLang="en-US" sz="1200" b="0" i="0" dirty="0">
                <a:solidFill>
                  <a:srgbClr val="333333"/>
                </a:solidFill>
                <a:effectLst/>
                <a:latin typeface="Microsoft YaHei" panose="020B0503020204020204" pitchFamily="34" charset="-122"/>
                <a:ea typeface="Microsoft YaHei" panose="020B0503020204020204" pitchFamily="34" charset="-122"/>
              </a:rPr>
              <a:t>因作战勇敢、指挥出色、战功卓著</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孙玉清被授予“以一胜百”奖旗</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获得“战将”美称。</a:t>
            </a:r>
            <a:r>
              <a:rPr lang="en-US" altLang="zh-CN" sz="1200" b="0" i="0" dirty="0">
                <a:solidFill>
                  <a:srgbClr val="333333"/>
                </a:solidFill>
                <a:effectLst/>
                <a:latin typeface="Microsoft YaHei" panose="020B0503020204020204" pitchFamily="34" charset="-122"/>
                <a:ea typeface="Microsoft YaHei" panose="020B0503020204020204" pitchFamily="34" charset="-122"/>
              </a:rPr>
              <a:t>1934</a:t>
            </a:r>
            <a:r>
              <a:rPr lang="zh-CN" altLang="en-US" sz="1200" b="0" i="0" dirty="0">
                <a:solidFill>
                  <a:srgbClr val="333333"/>
                </a:solidFill>
                <a:effectLst/>
                <a:latin typeface="Microsoft YaHei" panose="020B0503020204020204" pitchFamily="34" charset="-122"/>
                <a:ea typeface="Microsoft YaHei" panose="020B0503020204020204" pitchFamily="34" charset="-122"/>
              </a:rPr>
              <a:t>年</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孙玉清任红四方面军第</a:t>
            </a:r>
            <a:r>
              <a:rPr lang="en-US" altLang="zh-CN" sz="1200" b="0" i="0" dirty="0">
                <a:solidFill>
                  <a:srgbClr val="333333"/>
                </a:solidFill>
                <a:effectLst/>
                <a:latin typeface="Microsoft YaHei" panose="020B0503020204020204" pitchFamily="34" charset="-122"/>
                <a:ea typeface="Microsoft YaHei" panose="020B0503020204020204" pitchFamily="34" charset="-122"/>
              </a:rPr>
              <a:t>31</a:t>
            </a:r>
            <a:r>
              <a:rPr lang="zh-CN" altLang="en-US" sz="1200" b="0" i="0" dirty="0">
                <a:solidFill>
                  <a:srgbClr val="333333"/>
                </a:solidFill>
                <a:effectLst/>
                <a:latin typeface="Microsoft YaHei" panose="020B0503020204020204" pitchFamily="34" charset="-122"/>
                <a:ea typeface="Microsoft YaHei" panose="020B0503020204020204" pitchFamily="34" charset="-122"/>
              </a:rPr>
              <a:t>军军长</a:t>
            </a:r>
            <a:r>
              <a:rPr lang="en-US" altLang="zh-CN" sz="1200" b="0" i="0" dirty="0">
                <a:solidFill>
                  <a:srgbClr val="333333"/>
                </a:solidFill>
                <a:effectLst/>
                <a:latin typeface="Microsoft YaHei" panose="020B0503020204020204" pitchFamily="34" charset="-122"/>
                <a:ea typeface="Microsoft YaHei" panose="020B0503020204020204" pitchFamily="34" charset="-122"/>
              </a:rPr>
              <a:t>,1935</a:t>
            </a:r>
            <a:r>
              <a:rPr lang="zh-CN" altLang="en-US" sz="1200" b="0" i="0" dirty="0">
                <a:solidFill>
                  <a:srgbClr val="333333"/>
                </a:solidFill>
                <a:effectLst/>
                <a:latin typeface="Microsoft YaHei" panose="020B0503020204020204" pitchFamily="34" charset="-122"/>
                <a:ea typeface="Microsoft YaHei" panose="020B0503020204020204" pitchFamily="34" charset="-122"/>
              </a:rPr>
              <a:t>年</a:t>
            </a:r>
            <a:r>
              <a:rPr lang="en-US" altLang="zh-CN" sz="1200" b="0" i="0" dirty="0">
                <a:solidFill>
                  <a:srgbClr val="333333"/>
                </a:solidFill>
                <a:effectLst/>
                <a:latin typeface="Microsoft YaHei" panose="020B0503020204020204" pitchFamily="34" charset="-122"/>
                <a:ea typeface="Microsoft YaHei" panose="020B0503020204020204" pitchFamily="34" charset="-122"/>
              </a:rPr>
              <a:t>8</a:t>
            </a:r>
            <a:r>
              <a:rPr lang="zh-CN" altLang="en-US" sz="1200" b="0" i="0" dirty="0">
                <a:solidFill>
                  <a:srgbClr val="333333"/>
                </a:solidFill>
                <a:effectLst/>
                <a:latin typeface="Microsoft YaHei" panose="020B0503020204020204" pitchFamily="34" charset="-122"/>
                <a:ea typeface="Microsoft YaHei" panose="020B0503020204020204" pitchFamily="34" charset="-122"/>
              </a:rPr>
              <a:t>月任红四方面军第</a:t>
            </a:r>
            <a:r>
              <a:rPr lang="en-US" altLang="zh-CN" sz="1200" b="0" i="0" dirty="0">
                <a:solidFill>
                  <a:srgbClr val="333333"/>
                </a:solidFill>
                <a:effectLst/>
                <a:latin typeface="Microsoft YaHei" panose="020B0503020204020204" pitchFamily="34" charset="-122"/>
                <a:ea typeface="Microsoft YaHei" panose="020B0503020204020204" pitchFamily="34" charset="-122"/>
              </a:rPr>
              <a:t>9</a:t>
            </a:r>
            <a:r>
              <a:rPr lang="zh-CN" altLang="en-US" sz="1200" b="0" i="0" dirty="0">
                <a:solidFill>
                  <a:srgbClr val="333333"/>
                </a:solidFill>
                <a:effectLst/>
                <a:latin typeface="Microsoft YaHei" panose="020B0503020204020204" pitchFamily="34" charset="-122"/>
                <a:ea typeface="Microsoft YaHei" panose="020B0503020204020204" pitchFamily="34" charset="-122"/>
              </a:rPr>
              <a:t>军军长</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参加了长征。</a:t>
            </a:r>
          </a:p>
          <a:p>
            <a:pPr algn="l"/>
            <a:r>
              <a:rPr lang="en-US" altLang="zh-CN" sz="1200" b="0" i="0" dirty="0">
                <a:solidFill>
                  <a:srgbClr val="333333"/>
                </a:solidFill>
                <a:effectLst/>
                <a:latin typeface="Microsoft YaHei" panose="020B0503020204020204" pitchFamily="34" charset="-122"/>
                <a:ea typeface="Microsoft YaHei" panose="020B0503020204020204" pitchFamily="34" charset="-122"/>
              </a:rPr>
              <a:t>1936</a:t>
            </a:r>
            <a:r>
              <a:rPr lang="zh-CN" altLang="en-US" sz="1200" b="0" i="0" dirty="0">
                <a:solidFill>
                  <a:srgbClr val="333333"/>
                </a:solidFill>
                <a:effectLst/>
                <a:latin typeface="Microsoft YaHei" panose="020B0503020204020204" pitchFamily="34" charset="-122"/>
                <a:ea typeface="Microsoft YaHei" panose="020B0503020204020204" pitchFamily="34" charset="-122"/>
              </a:rPr>
              <a:t>年</a:t>
            </a:r>
            <a:r>
              <a:rPr lang="en-US" altLang="zh-CN" sz="1200" b="0" i="0" dirty="0">
                <a:solidFill>
                  <a:srgbClr val="333333"/>
                </a:solidFill>
                <a:effectLst/>
                <a:latin typeface="Microsoft YaHei" panose="020B0503020204020204" pitchFamily="34" charset="-122"/>
                <a:ea typeface="Microsoft YaHei" panose="020B0503020204020204" pitchFamily="34" charset="-122"/>
              </a:rPr>
              <a:t>10</a:t>
            </a:r>
            <a:r>
              <a:rPr lang="zh-CN" altLang="en-US" sz="1200" b="0" i="0" dirty="0">
                <a:solidFill>
                  <a:srgbClr val="333333"/>
                </a:solidFill>
                <a:effectLst/>
                <a:latin typeface="Microsoft YaHei" panose="020B0503020204020204" pitchFamily="34" charset="-122"/>
                <a:ea typeface="Microsoft YaHei" panose="020B0503020204020204" pitchFamily="34" charset="-122"/>
              </a:rPr>
              <a:t>月</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红军三大主力长征胜利会师后</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孙玉清率红</a:t>
            </a:r>
            <a:r>
              <a:rPr lang="en-US" altLang="zh-CN" sz="1200" b="0" i="0" dirty="0">
                <a:solidFill>
                  <a:srgbClr val="333333"/>
                </a:solidFill>
                <a:effectLst/>
                <a:latin typeface="Microsoft YaHei" panose="020B0503020204020204" pitchFamily="34" charset="-122"/>
                <a:ea typeface="Microsoft YaHei" panose="020B0503020204020204" pitchFamily="34" charset="-122"/>
              </a:rPr>
              <a:t>9</a:t>
            </a:r>
            <a:r>
              <a:rPr lang="zh-CN" altLang="en-US" sz="1200" b="0" i="0" dirty="0">
                <a:solidFill>
                  <a:srgbClr val="333333"/>
                </a:solidFill>
                <a:effectLst/>
                <a:latin typeface="Microsoft YaHei" panose="020B0503020204020204" pitchFamily="34" charset="-122"/>
                <a:ea typeface="Microsoft YaHei" panose="020B0503020204020204" pitchFamily="34" charset="-122"/>
              </a:rPr>
              <a:t>军与兄弟部队一起</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奉中革军委的命令</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相继西渡黄河</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组成西路军</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执行宁夏战役计划</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与长期盘踞在黄河以西的国民党西北反动军阀马步芳、马步青等马家军展开了艰苦惨烈的浴血拼杀。</a:t>
            </a:r>
          </a:p>
          <a:p>
            <a:pPr algn="l"/>
            <a:r>
              <a:rPr lang="zh-CN" altLang="en-US" sz="1200" b="0" i="0" dirty="0">
                <a:solidFill>
                  <a:srgbClr val="333333"/>
                </a:solidFill>
                <a:effectLst/>
                <a:latin typeface="Microsoft YaHei" panose="020B0503020204020204" pitchFamily="34" charset="-122"/>
                <a:ea typeface="Microsoft YaHei" panose="020B0503020204020204" pitchFamily="34" charset="-122"/>
              </a:rPr>
              <a:t>经过</a:t>
            </a:r>
            <a:r>
              <a:rPr lang="en-US" altLang="zh-CN" sz="1200" b="0" i="0" dirty="0">
                <a:solidFill>
                  <a:srgbClr val="333333"/>
                </a:solidFill>
                <a:effectLst/>
                <a:latin typeface="Microsoft YaHei" panose="020B0503020204020204" pitchFamily="34" charset="-122"/>
                <a:ea typeface="Microsoft YaHei" panose="020B0503020204020204" pitchFamily="34" charset="-122"/>
              </a:rPr>
              <a:t>5</a:t>
            </a:r>
            <a:r>
              <a:rPr lang="zh-CN" altLang="en-US" sz="1200" b="0" i="0" dirty="0">
                <a:solidFill>
                  <a:srgbClr val="333333"/>
                </a:solidFill>
                <a:effectLst/>
                <a:latin typeface="Microsoft YaHei" panose="020B0503020204020204" pitchFamily="34" charset="-122"/>
                <a:ea typeface="Microsoft YaHei" panose="020B0503020204020204" pitchFamily="34" charset="-122"/>
              </a:rPr>
              <a:t>个月的浴血鏖战</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西路军在给反动军阀部队以重大打击后</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终因敌我力量悬殊</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自然环境恶劣</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部队弹尽粮绝</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遭受重大损失和牺牲。孙玉清同王树声、李聚奎、方强、朱良才等部分指战员一起</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根据党中央指示精神</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率部向陕北方向突围。</a:t>
            </a:r>
          </a:p>
          <a:p>
            <a:pPr algn="l"/>
            <a:r>
              <a:rPr lang="en-US" altLang="zh-CN" sz="1200" b="0" i="0" dirty="0">
                <a:solidFill>
                  <a:srgbClr val="333333"/>
                </a:solidFill>
                <a:effectLst/>
                <a:latin typeface="Microsoft YaHei" panose="020B0503020204020204" pitchFamily="34" charset="-122"/>
                <a:ea typeface="Microsoft YaHei" panose="020B0503020204020204" pitchFamily="34" charset="-122"/>
              </a:rPr>
              <a:t>1937</a:t>
            </a:r>
            <a:r>
              <a:rPr lang="zh-CN" altLang="en-US" sz="1200" b="0" i="0" dirty="0">
                <a:solidFill>
                  <a:srgbClr val="333333"/>
                </a:solidFill>
                <a:effectLst/>
                <a:latin typeface="Microsoft YaHei" panose="020B0503020204020204" pitchFamily="34" charset="-122"/>
                <a:ea typeface="Microsoft YaHei" panose="020B0503020204020204" pitchFamily="34" charset="-122"/>
              </a:rPr>
              <a:t>年</a:t>
            </a:r>
            <a:r>
              <a:rPr lang="en-US" altLang="zh-CN" sz="1200" b="0" i="0" dirty="0">
                <a:solidFill>
                  <a:srgbClr val="333333"/>
                </a:solidFill>
                <a:effectLst/>
                <a:latin typeface="Microsoft YaHei" panose="020B0503020204020204" pitchFamily="34" charset="-122"/>
                <a:ea typeface="Microsoft YaHei" panose="020B0503020204020204" pitchFamily="34" charset="-122"/>
              </a:rPr>
              <a:t>3</a:t>
            </a:r>
            <a:r>
              <a:rPr lang="zh-CN" altLang="en-US" sz="1200" b="0" i="0" dirty="0">
                <a:solidFill>
                  <a:srgbClr val="333333"/>
                </a:solidFill>
                <a:effectLst/>
                <a:latin typeface="Microsoft YaHei" panose="020B0503020204020204" pitchFamily="34" charset="-122"/>
                <a:ea typeface="Microsoft YaHei" panose="020B0503020204020204" pitchFamily="34" charset="-122"/>
              </a:rPr>
              <a:t>月</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孙玉清带领数十名被打散的干部战士突围</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在甘肃省酒泉南山一带与大批敌军遭遇负伤被俘。</a:t>
            </a:r>
          </a:p>
          <a:p>
            <a:pPr algn="l"/>
            <a:r>
              <a:rPr lang="zh-CN" altLang="en-US" sz="1200" b="0" i="0" dirty="0">
                <a:solidFill>
                  <a:srgbClr val="333333"/>
                </a:solidFill>
                <a:effectLst/>
                <a:latin typeface="Microsoft YaHei" panose="020B0503020204020204" pitchFamily="34" charset="-122"/>
                <a:ea typeface="Microsoft YaHei" panose="020B0503020204020204" pitchFamily="34" charset="-122"/>
              </a:rPr>
              <a:t>孙玉清被敌人押到西宁后</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在社会上引起了很大震动。马步芳因抓住红</a:t>
            </a:r>
            <a:r>
              <a:rPr lang="en-US" altLang="zh-CN" sz="1200" b="0" i="0" dirty="0">
                <a:solidFill>
                  <a:srgbClr val="333333"/>
                </a:solidFill>
                <a:effectLst/>
                <a:latin typeface="Microsoft YaHei" panose="020B0503020204020204" pitchFamily="34" charset="-122"/>
                <a:ea typeface="Microsoft YaHei" panose="020B0503020204020204" pitchFamily="34" charset="-122"/>
              </a:rPr>
              <a:t>9</a:t>
            </a:r>
            <a:r>
              <a:rPr lang="zh-CN" altLang="en-US" sz="1200" b="0" i="0" dirty="0">
                <a:solidFill>
                  <a:srgbClr val="333333"/>
                </a:solidFill>
                <a:effectLst/>
                <a:latin typeface="Microsoft YaHei" panose="020B0503020204020204" pitchFamily="34" charset="-122"/>
                <a:ea typeface="Microsoft YaHei" panose="020B0503020204020204" pitchFamily="34" charset="-122"/>
              </a:rPr>
              <a:t>军军长而十分得意</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召集大批军政要员</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亲自审讯孙玉清。孙玉清大义凛然</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义正词严</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当场揭露和斥责反动军阀当局拉夫抓丁</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耗国家资财</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养兵祸国</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不抗日却专打红军的罪恶行径。</a:t>
            </a:r>
          </a:p>
          <a:p>
            <a:pPr algn="l"/>
            <a:r>
              <a:rPr lang="zh-CN" altLang="en-US" sz="1200" b="0" i="0" dirty="0">
                <a:solidFill>
                  <a:srgbClr val="333333"/>
                </a:solidFill>
                <a:effectLst/>
                <a:latin typeface="Microsoft YaHei" panose="020B0503020204020204" pitchFamily="34" charset="-122"/>
                <a:ea typeface="Microsoft YaHei" panose="020B0503020204020204" pitchFamily="34" charset="-122"/>
              </a:rPr>
              <a:t>孙玉清说</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我从参加革命时起</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就把生死置之度外</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现在我死而无憾</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并引以为荣</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马步芳不甘心失败</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使出了一系列软硬兼施的伎俩。他让孙玉清见被俘后被迫服苦役的妻子和其他红军战士。孙玉清告诉妻子</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不要害怕</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他鼓励战士们说</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西路军虽然失败了</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红军仍然存在</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陕北的红军壮大了</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党中央在陕北建立了根据地</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p>
          <a:p>
            <a:pPr algn="l"/>
            <a:r>
              <a:rPr lang="zh-CN" altLang="en-US" sz="1200" b="0" i="0" dirty="0">
                <a:solidFill>
                  <a:srgbClr val="333333"/>
                </a:solidFill>
                <a:effectLst/>
                <a:latin typeface="Microsoft YaHei" panose="020B0503020204020204" pitchFamily="34" charset="-122"/>
                <a:ea typeface="Microsoft YaHei" panose="020B0503020204020204" pitchFamily="34" charset="-122"/>
              </a:rPr>
              <a:t>孙玉清宁死不屈、忠诚于党和人民的硬骨头精神</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使敌人恼羞成怒</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于</a:t>
            </a:r>
            <a:r>
              <a:rPr lang="en-US" altLang="zh-CN" sz="1200" b="0" i="0" dirty="0">
                <a:solidFill>
                  <a:srgbClr val="333333"/>
                </a:solidFill>
                <a:effectLst/>
                <a:latin typeface="Microsoft YaHei" panose="020B0503020204020204" pitchFamily="34" charset="-122"/>
                <a:ea typeface="Microsoft YaHei" panose="020B0503020204020204" pitchFamily="34" charset="-122"/>
              </a:rPr>
              <a:t>1937</a:t>
            </a:r>
            <a:r>
              <a:rPr lang="zh-CN" altLang="en-US" sz="1200" b="0" i="0" dirty="0">
                <a:solidFill>
                  <a:srgbClr val="333333"/>
                </a:solidFill>
                <a:effectLst/>
                <a:latin typeface="Microsoft YaHei" panose="020B0503020204020204" pitchFamily="34" charset="-122"/>
                <a:ea typeface="Microsoft YaHei" panose="020B0503020204020204" pitchFamily="34" charset="-122"/>
              </a:rPr>
              <a:t>年</a:t>
            </a:r>
            <a:r>
              <a:rPr lang="en-US" altLang="zh-CN" sz="1200" b="0" i="0" dirty="0">
                <a:solidFill>
                  <a:srgbClr val="333333"/>
                </a:solidFill>
                <a:effectLst/>
                <a:latin typeface="Microsoft YaHei" panose="020B0503020204020204" pitchFamily="34" charset="-122"/>
                <a:ea typeface="Microsoft YaHei" panose="020B0503020204020204" pitchFamily="34" charset="-122"/>
              </a:rPr>
              <a:t>5</a:t>
            </a:r>
            <a:r>
              <a:rPr lang="zh-CN" altLang="en-US" sz="1200" b="0" i="0" dirty="0">
                <a:solidFill>
                  <a:srgbClr val="333333"/>
                </a:solidFill>
                <a:effectLst/>
                <a:latin typeface="Microsoft YaHei" panose="020B0503020204020204" pitchFamily="34" charset="-122"/>
                <a:ea typeface="Microsoft YaHei" panose="020B0503020204020204" pitchFamily="34" charset="-122"/>
              </a:rPr>
              <a:t>月下旬</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将孙玉清残忍杀害。孙玉清牺牲时年仅</a:t>
            </a:r>
            <a:r>
              <a:rPr lang="en-US" altLang="zh-CN" sz="1200" b="0" i="0" dirty="0">
                <a:solidFill>
                  <a:srgbClr val="333333"/>
                </a:solidFill>
                <a:effectLst/>
                <a:latin typeface="Microsoft YaHei" panose="020B0503020204020204" pitchFamily="34" charset="-122"/>
                <a:ea typeface="Microsoft YaHei" panose="020B0503020204020204" pitchFamily="34" charset="-122"/>
              </a:rPr>
              <a:t>28</a:t>
            </a:r>
            <a:r>
              <a:rPr lang="zh-CN" altLang="en-US" sz="1200" b="0" i="0" dirty="0">
                <a:solidFill>
                  <a:srgbClr val="333333"/>
                </a:solidFill>
                <a:effectLst/>
                <a:latin typeface="Microsoft YaHei" panose="020B0503020204020204" pitchFamily="34" charset="-122"/>
                <a:ea typeface="Microsoft YaHei" panose="020B0503020204020204" pitchFamily="34" charset="-122"/>
              </a:rPr>
              <a:t>岁。</a:t>
            </a:r>
          </a:p>
          <a:p>
            <a:pPr algn="l"/>
            <a:r>
              <a:rPr lang="zh-CN" altLang="en-US" sz="1200" b="0" i="0" dirty="0">
                <a:solidFill>
                  <a:srgbClr val="333333"/>
                </a:solidFill>
                <a:effectLst/>
                <a:latin typeface="Microsoft YaHei" panose="020B0503020204020204" pitchFamily="34" charset="-122"/>
                <a:ea typeface="Microsoft YaHei" panose="020B0503020204020204" pitchFamily="34" charset="-122"/>
              </a:rPr>
              <a:t>讲起孙玉清的英雄事迹</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他的胞弟孙世清有说不尽的自豪和讲不完的故事。孙世清告诉记者</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每年清明</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他们整个家族都要赶到位于红安县七里坪镇的鄂豫皖苏区中心烈士陵园</a:t>
            </a:r>
            <a:r>
              <a:rPr lang="en-US" altLang="zh-CN" sz="1200" b="0" i="0" dirty="0">
                <a:solidFill>
                  <a:srgbClr val="333333"/>
                </a:solidFill>
                <a:effectLst/>
                <a:latin typeface="Microsoft YaHei" panose="020B0503020204020204" pitchFamily="34" charset="-122"/>
                <a:ea typeface="Microsoft YaHei" panose="020B0503020204020204" pitchFamily="34" charset="-122"/>
              </a:rPr>
              <a:t>,</a:t>
            </a:r>
            <a:r>
              <a:rPr lang="zh-CN" altLang="en-US" sz="1200" b="0" i="0" dirty="0">
                <a:solidFill>
                  <a:srgbClr val="333333"/>
                </a:solidFill>
                <a:effectLst/>
                <a:latin typeface="Microsoft YaHei" panose="020B0503020204020204" pitchFamily="34" charset="-122"/>
                <a:ea typeface="Microsoft YaHei" panose="020B0503020204020204" pitchFamily="34" charset="-122"/>
              </a:rPr>
              <a:t>为孙玉清扫墓。</a:t>
            </a:r>
          </a:p>
          <a:p>
            <a:endParaRPr lang="zh-CN" altLang="en-US" sz="1200" dirty="0"/>
          </a:p>
        </p:txBody>
      </p:sp>
      <p:pic>
        <p:nvPicPr>
          <p:cNvPr id="1026" name="Picture 2">
            <a:extLst>
              <a:ext uri="{FF2B5EF4-FFF2-40B4-BE49-F238E27FC236}">
                <a16:creationId xmlns:a16="http://schemas.microsoft.com/office/drawing/2014/main" id="{903A6076-47CC-4551-B745-D44B8BF3A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031" y="1209466"/>
            <a:ext cx="3810000" cy="5019675"/>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A1EE1BFA-B240-498B-A95E-98B6FA19A3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0956" y="139552"/>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6">
            <a:extLst>
              <a:ext uri="{FF2B5EF4-FFF2-40B4-BE49-F238E27FC236}">
                <a16:creationId xmlns:a16="http://schemas.microsoft.com/office/drawing/2014/main" id="{2D08C382-CDEB-4BD3-9055-285ACAF3AE26}"/>
              </a:ext>
            </a:extLst>
          </p:cNvPr>
          <p:cNvSpPr txBox="1">
            <a:spLocks noChangeArrowheads="1"/>
          </p:cNvSpPr>
          <p:nvPr/>
        </p:nvSpPr>
        <p:spPr bwMode="auto">
          <a:xfrm>
            <a:off x="334268" y="218927"/>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dirty="0">
                <a:solidFill>
                  <a:srgbClr val="D9CCB5"/>
                </a:solidFill>
                <a:latin typeface="Impact" panose="020B0806030902050204" pitchFamily="34" charset="0"/>
              </a:rPr>
              <a:t>CHAPTER 2</a:t>
            </a:r>
            <a:endParaRPr lang="zh-CN" altLang="en-US" sz="2400" dirty="0">
              <a:solidFill>
                <a:srgbClr val="D9CCB5"/>
              </a:solidFill>
              <a:latin typeface="Impact" panose="020B0806030902050204" pitchFamily="34" charset="0"/>
            </a:endParaRPr>
          </a:p>
        </p:txBody>
      </p:sp>
      <p:sp>
        <p:nvSpPr>
          <p:cNvPr id="6" name="TextBox 7">
            <a:extLst>
              <a:ext uri="{FF2B5EF4-FFF2-40B4-BE49-F238E27FC236}">
                <a16:creationId xmlns:a16="http://schemas.microsoft.com/office/drawing/2014/main" id="{0F394199-A35C-4862-94E2-44B03B351612}"/>
              </a:ext>
            </a:extLst>
          </p:cNvPr>
          <p:cNvSpPr txBox="1">
            <a:spLocks noChangeArrowheads="1"/>
          </p:cNvSpPr>
          <p:nvPr/>
        </p:nvSpPr>
        <p:spPr bwMode="auto">
          <a:xfrm>
            <a:off x="550168" y="404664"/>
            <a:ext cx="29351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长征路上的英雄人物</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8047440"/>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2581</TotalTime>
  <Words>1707</Words>
  <Application>Microsoft Office PowerPoint</Application>
  <PresentationFormat>宽屏</PresentationFormat>
  <Paragraphs>116</Paragraphs>
  <Slides>10</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DFGothic-EB</vt:lpstr>
      <vt:lpstr>Helvetica Neue</vt:lpstr>
      <vt:lpstr>PingFang SC</vt:lpstr>
      <vt:lpstr>等线</vt:lpstr>
      <vt:lpstr>苹方 常规</vt:lpstr>
      <vt:lpstr>苹方 特粗</vt:lpstr>
      <vt:lpstr>微软雅黑</vt:lpstr>
      <vt:lpstr>微软雅黑</vt:lpstr>
      <vt:lpstr>Arial</vt:lpstr>
      <vt:lpstr>Calibri</vt:lpstr>
      <vt:lpstr>Calibri Light</vt:lpstr>
      <vt:lpstr>Impact</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hdy2322766243@outlook.com</cp:lastModifiedBy>
  <cp:revision>128</cp:revision>
  <dcterms:created xsi:type="dcterms:W3CDTF">2018-09-08T14:26:31Z</dcterms:created>
  <dcterms:modified xsi:type="dcterms:W3CDTF">2021-11-22T16:12:56Z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2052-8.1.0.2424</vt:lpwstr>
  </property>
</Properties>
</file>