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1"/>
    <p:sldMasterId id="2147483906" r:id="rId2"/>
    <p:sldMasterId id="2147483918" r:id="rId3"/>
  </p:sldMasterIdLst>
  <p:notesMasterIdLst>
    <p:notesMasterId r:id="rId89"/>
  </p:notesMasterIdLst>
  <p:sldIdLst>
    <p:sldId id="346" r:id="rId4"/>
    <p:sldId id="257" r:id="rId5"/>
    <p:sldId id="259" r:id="rId6"/>
    <p:sldId id="260" r:id="rId7"/>
    <p:sldId id="261" r:id="rId8"/>
    <p:sldId id="262" r:id="rId9"/>
    <p:sldId id="263" r:id="rId10"/>
    <p:sldId id="256" r:id="rId11"/>
    <p:sldId id="306"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43" r:id="rId26"/>
    <p:sldId id="344" r:id="rId27"/>
    <p:sldId id="321" r:id="rId28"/>
    <p:sldId id="322" r:id="rId29"/>
    <p:sldId id="324" r:id="rId30"/>
    <p:sldId id="307" r:id="rId31"/>
    <p:sldId id="278" r:id="rId32"/>
    <p:sldId id="287" r:id="rId33"/>
    <p:sldId id="288" r:id="rId34"/>
    <p:sldId id="286" r:id="rId35"/>
    <p:sldId id="289" r:id="rId36"/>
    <p:sldId id="290" r:id="rId37"/>
    <p:sldId id="280" r:id="rId38"/>
    <p:sldId id="281" r:id="rId39"/>
    <p:sldId id="282" r:id="rId40"/>
    <p:sldId id="284" r:id="rId41"/>
    <p:sldId id="285"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26" r:id="rId58"/>
    <p:sldId id="327" r:id="rId59"/>
    <p:sldId id="258" r:id="rId60"/>
    <p:sldId id="328" r:id="rId61"/>
    <p:sldId id="329" r:id="rId62"/>
    <p:sldId id="330" r:id="rId63"/>
    <p:sldId id="331" r:id="rId64"/>
    <p:sldId id="332" r:id="rId65"/>
    <p:sldId id="264" r:id="rId66"/>
    <p:sldId id="265" r:id="rId67"/>
    <p:sldId id="266" r:id="rId68"/>
    <p:sldId id="268" r:id="rId69"/>
    <p:sldId id="269" r:id="rId70"/>
    <p:sldId id="270" r:id="rId71"/>
    <p:sldId id="271" r:id="rId72"/>
    <p:sldId id="272" r:id="rId73"/>
    <p:sldId id="267" r:id="rId74"/>
    <p:sldId id="275" r:id="rId75"/>
    <p:sldId id="273" r:id="rId76"/>
    <p:sldId id="333" r:id="rId77"/>
    <p:sldId id="334" r:id="rId78"/>
    <p:sldId id="335" r:id="rId79"/>
    <p:sldId id="276" r:id="rId80"/>
    <p:sldId id="336" r:id="rId81"/>
    <p:sldId id="277" r:id="rId82"/>
    <p:sldId id="337" r:id="rId83"/>
    <p:sldId id="338" r:id="rId84"/>
    <p:sldId id="339" r:id="rId85"/>
    <p:sldId id="340" r:id="rId86"/>
    <p:sldId id="341" r:id="rId87"/>
    <p:sldId id="342"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60"/>
    <p:restoredTop sz="91820" autoAdjust="0"/>
  </p:normalViewPr>
  <p:slideViewPr>
    <p:cSldViewPr snapToGrid="0" snapToObjects="1">
      <p:cViewPr varScale="1">
        <p:scale>
          <a:sx n="103" d="100"/>
          <a:sy n="103" d="100"/>
        </p:scale>
        <p:origin x="392"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4C8A48-2428-4D60-8149-CD84F0D0D88B}" type="doc">
      <dgm:prSet loTypeId="urn:microsoft.com/office/officeart/2005/8/layout/cycle8" loCatId="cycle" qsTypeId="urn:microsoft.com/office/officeart/2005/8/quickstyle/simple1" qsCatId="simple" csTypeId="urn:microsoft.com/office/officeart/2005/8/colors/accent2_2" csCatId="accent2" phldr="1"/>
      <dgm:spPr/>
    </dgm:pt>
    <dgm:pt modelId="{50C2330E-D89C-40F0-9D8D-9CCE27E577D2}">
      <dgm:prSet phldrT="[文本]"/>
      <dgm:spPr/>
      <dgm:t>
        <a:bodyPr/>
        <a:lstStyle/>
        <a:p>
          <a:r>
            <a:rPr lang="zh-CN" altLang="en-US" dirty="0"/>
            <a:t>计算</a:t>
          </a:r>
        </a:p>
      </dgm:t>
    </dgm:pt>
    <dgm:pt modelId="{318333A1-36E1-468E-8F1E-91FA59D8BE60}" type="parTrans" cxnId="{A1800E3A-CA1B-44AD-AE45-188F44A50BC6}">
      <dgm:prSet/>
      <dgm:spPr/>
      <dgm:t>
        <a:bodyPr/>
        <a:lstStyle/>
        <a:p>
          <a:endParaRPr lang="zh-CN" altLang="en-US"/>
        </a:p>
      </dgm:t>
    </dgm:pt>
    <dgm:pt modelId="{F8B0A740-BFF8-4738-9474-59EA3C92E5B5}" type="sibTrans" cxnId="{A1800E3A-CA1B-44AD-AE45-188F44A50BC6}">
      <dgm:prSet/>
      <dgm:spPr/>
      <dgm:t>
        <a:bodyPr/>
        <a:lstStyle/>
        <a:p>
          <a:endParaRPr lang="zh-CN" altLang="en-US"/>
        </a:p>
      </dgm:t>
    </dgm:pt>
    <dgm:pt modelId="{AFA50ACD-A9C9-4421-8C46-322CBBEB750E}">
      <dgm:prSet phldrT="[文本]"/>
      <dgm:spPr/>
      <dgm:t>
        <a:bodyPr/>
        <a:lstStyle/>
        <a:p>
          <a:r>
            <a:rPr lang="zh-CN" altLang="en-US" dirty="0"/>
            <a:t>存储</a:t>
          </a:r>
        </a:p>
      </dgm:t>
    </dgm:pt>
    <dgm:pt modelId="{930D81CA-A8D3-4CF7-8A2A-AB09C052F395}" type="parTrans" cxnId="{5BD0B8C1-916F-4E2D-80B7-884388B845A6}">
      <dgm:prSet/>
      <dgm:spPr/>
      <dgm:t>
        <a:bodyPr/>
        <a:lstStyle/>
        <a:p>
          <a:endParaRPr lang="zh-CN" altLang="en-US"/>
        </a:p>
      </dgm:t>
    </dgm:pt>
    <dgm:pt modelId="{22D83C07-54FA-4CC1-B5D0-533AF4543A39}" type="sibTrans" cxnId="{5BD0B8C1-916F-4E2D-80B7-884388B845A6}">
      <dgm:prSet/>
      <dgm:spPr/>
      <dgm:t>
        <a:bodyPr/>
        <a:lstStyle/>
        <a:p>
          <a:endParaRPr lang="zh-CN" altLang="en-US"/>
        </a:p>
      </dgm:t>
    </dgm:pt>
    <dgm:pt modelId="{40952F13-C14B-4710-BA5A-46BA616BA90C}">
      <dgm:prSet phldrT="[文本]"/>
      <dgm:spPr/>
      <dgm:t>
        <a:bodyPr/>
        <a:lstStyle/>
        <a:p>
          <a:r>
            <a:rPr lang="zh-CN" altLang="en-US" dirty="0"/>
            <a:t>通信</a:t>
          </a:r>
        </a:p>
      </dgm:t>
    </dgm:pt>
    <dgm:pt modelId="{95B3216C-7CB1-48D0-ABAA-CAB0540BED4F}" type="parTrans" cxnId="{600ADCBB-63C9-49F2-82FA-E10AC0E94412}">
      <dgm:prSet/>
      <dgm:spPr/>
      <dgm:t>
        <a:bodyPr/>
        <a:lstStyle/>
        <a:p>
          <a:endParaRPr lang="zh-CN" altLang="en-US"/>
        </a:p>
      </dgm:t>
    </dgm:pt>
    <dgm:pt modelId="{6241D3A1-0A3A-4764-9703-2634A8BCB3F4}" type="sibTrans" cxnId="{600ADCBB-63C9-49F2-82FA-E10AC0E94412}">
      <dgm:prSet/>
      <dgm:spPr/>
      <dgm:t>
        <a:bodyPr/>
        <a:lstStyle/>
        <a:p>
          <a:endParaRPr lang="zh-CN" altLang="en-US"/>
        </a:p>
      </dgm:t>
    </dgm:pt>
    <dgm:pt modelId="{2EF86850-917F-4319-9DC4-0D523C96A602}" type="pres">
      <dgm:prSet presAssocID="{DD4C8A48-2428-4D60-8149-CD84F0D0D88B}" presName="compositeShape" presStyleCnt="0">
        <dgm:presLayoutVars>
          <dgm:chMax val="7"/>
          <dgm:dir/>
          <dgm:resizeHandles val="exact"/>
        </dgm:presLayoutVars>
      </dgm:prSet>
      <dgm:spPr/>
    </dgm:pt>
    <dgm:pt modelId="{3FBDE730-7B7E-4FDD-9001-CCB0C040A0F3}" type="pres">
      <dgm:prSet presAssocID="{DD4C8A48-2428-4D60-8149-CD84F0D0D88B}" presName="wedge1" presStyleLbl="node1" presStyleIdx="0" presStyleCnt="3"/>
      <dgm:spPr/>
    </dgm:pt>
    <dgm:pt modelId="{5A76C79A-756F-42E8-A196-8CA35F352201}" type="pres">
      <dgm:prSet presAssocID="{DD4C8A48-2428-4D60-8149-CD84F0D0D88B}" presName="dummy1a" presStyleCnt="0"/>
      <dgm:spPr/>
    </dgm:pt>
    <dgm:pt modelId="{5AE8F9D2-DD2A-4A7D-B13E-63758BBCC112}" type="pres">
      <dgm:prSet presAssocID="{DD4C8A48-2428-4D60-8149-CD84F0D0D88B}" presName="dummy1b" presStyleCnt="0"/>
      <dgm:spPr/>
    </dgm:pt>
    <dgm:pt modelId="{6C9006FD-1125-4EC8-A6B7-00EFC56D6907}" type="pres">
      <dgm:prSet presAssocID="{DD4C8A48-2428-4D60-8149-CD84F0D0D88B}" presName="wedge1Tx" presStyleLbl="node1" presStyleIdx="0" presStyleCnt="3">
        <dgm:presLayoutVars>
          <dgm:chMax val="0"/>
          <dgm:chPref val="0"/>
          <dgm:bulletEnabled val="1"/>
        </dgm:presLayoutVars>
      </dgm:prSet>
      <dgm:spPr/>
    </dgm:pt>
    <dgm:pt modelId="{39EC1371-0FDE-4830-B417-E123D6DA2166}" type="pres">
      <dgm:prSet presAssocID="{DD4C8A48-2428-4D60-8149-CD84F0D0D88B}" presName="wedge2" presStyleLbl="node1" presStyleIdx="1" presStyleCnt="3"/>
      <dgm:spPr/>
    </dgm:pt>
    <dgm:pt modelId="{D22DE3E4-04C9-4460-AE65-31AF953F7E45}" type="pres">
      <dgm:prSet presAssocID="{DD4C8A48-2428-4D60-8149-CD84F0D0D88B}" presName="dummy2a" presStyleCnt="0"/>
      <dgm:spPr/>
    </dgm:pt>
    <dgm:pt modelId="{1CCDA3A9-7751-428D-AA79-98712CD2B657}" type="pres">
      <dgm:prSet presAssocID="{DD4C8A48-2428-4D60-8149-CD84F0D0D88B}" presName="dummy2b" presStyleCnt="0"/>
      <dgm:spPr/>
    </dgm:pt>
    <dgm:pt modelId="{E6EFF760-1879-4E9B-B120-F758BE1F99BE}" type="pres">
      <dgm:prSet presAssocID="{DD4C8A48-2428-4D60-8149-CD84F0D0D88B}" presName="wedge2Tx" presStyleLbl="node1" presStyleIdx="1" presStyleCnt="3">
        <dgm:presLayoutVars>
          <dgm:chMax val="0"/>
          <dgm:chPref val="0"/>
          <dgm:bulletEnabled val="1"/>
        </dgm:presLayoutVars>
      </dgm:prSet>
      <dgm:spPr/>
    </dgm:pt>
    <dgm:pt modelId="{0749B98A-0A5D-4AD4-9EB3-DE5AE75AFC91}" type="pres">
      <dgm:prSet presAssocID="{DD4C8A48-2428-4D60-8149-CD84F0D0D88B}" presName="wedge3" presStyleLbl="node1" presStyleIdx="2" presStyleCnt="3"/>
      <dgm:spPr/>
    </dgm:pt>
    <dgm:pt modelId="{E49251BC-E40C-44B1-9D3C-C3D57D40FDE6}" type="pres">
      <dgm:prSet presAssocID="{DD4C8A48-2428-4D60-8149-CD84F0D0D88B}" presName="dummy3a" presStyleCnt="0"/>
      <dgm:spPr/>
    </dgm:pt>
    <dgm:pt modelId="{EDBFA68F-DA47-4B61-9E4F-80A493AC6945}" type="pres">
      <dgm:prSet presAssocID="{DD4C8A48-2428-4D60-8149-CD84F0D0D88B}" presName="dummy3b" presStyleCnt="0"/>
      <dgm:spPr/>
    </dgm:pt>
    <dgm:pt modelId="{B29759D0-8B6B-4677-8336-D6170C0FCB22}" type="pres">
      <dgm:prSet presAssocID="{DD4C8A48-2428-4D60-8149-CD84F0D0D88B}" presName="wedge3Tx" presStyleLbl="node1" presStyleIdx="2" presStyleCnt="3">
        <dgm:presLayoutVars>
          <dgm:chMax val="0"/>
          <dgm:chPref val="0"/>
          <dgm:bulletEnabled val="1"/>
        </dgm:presLayoutVars>
      </dgm:prSet>
      <dgm:spPr/>
    </dgm:pt>
    <dgm:pt modelId="{4C843448-60BB-4670-BEE8-42B23CCC505F}" type="pres">
      <dgm:prSet presAssocID="{F8B0A740-BFF8-4738-9474-59EA3C92E5B5}" presName="arrowWedge1" presStyleLbl="fgSibTrans2D1" presStyleIdx="0" presStyleCnt="3"/>
      <dgm:spPr/>
    </dgm:pt>
    <dgm:pt modelId="{18C97852-D054-4060-A4B9-B0BC0849D6D9}" type="pres">
      <dgm:prSet presAssocID="{22D83C07-54FA-4CC1-B5D0-533AF4543A39}" presName="arrowWedge2" presStyleLbl="fgSibTrans2D1" presStyleIdx="1" presStyleCnt="3"/>
      <dgm:spPr/>
    </dgm:pt>
    <dgm:pt modelId="{B7325282-216F-476A-BE6C-B91FC80D7B4B}" type="pres">
      <dgm:prSet presAssocID="{6241D3A1-0A3A-4764-9703-2634A8BCB3F4}" presName="arrowWedge3" presStyleLbl="fgSibTrans2D1" presStyleIdx="2" presStyleCnt="3"/>
      <dgm:spPr/>
    </dgm:pt>
  </dgm:ptLst>
  <dgm:cxnLst>
    <dgm:cxn modelId="{7BB9D328-2A87-453F-9D47-063303B22B30}" type="presOf" srcId="{40952F13-C14B-4710-BA5A-46BA616BA90C}" destId="{B29759D0-8B6B-4677-8336-D6170C0FCB22}" srcOrd="1" destOrd="0" presId="urn:microsoft.com/office/officeart/2005/8/layout/cycle8"/>
    <dgm:cxn modelId="{A1800E3A-CA1B-44AD-AE45-188F44A50BC6}" srcId="{DD4C8A48-2428-4D60-8149-CD84F0D0D88B}" destId="{50C2330E-D89C-40F0-9D8D-9CCE27E577D2}" srcOrd="0" destOrd="0" parTransId="{318333A1-36E1-468E-8F1E-91FA59D8BE60}" sibTransId="{F8B0A740-BFF8-4738-9474-59EA3C92E5B5}"/>
    <dgm:cxn modelId="{59D6F397-4AA4-445D-874B-3EA5D8CAB5F5}" type="presOf" srcId="{50C2330E-D89C-40F0-9D8D-9CCE27E577D2}" destId="{3FBDE730-7B7E-4FDD-9001-CCB0C040A0F3}" srcOrd="0" destOrd="0" presId="urn:microsoft.com/office/officeart/2005/8/layout/cycle8"/>
    <dgm:cxn modelId="{9057B3AB-329E-4B42-99E2-BA9263F81D26}" type="presOf" srcId="{40952F13-C14B-4710-BA5A-46BA616BA90C}" destId="{0749B98A-0A5D-4AD4-9EB3-DE5AE75AFC91}" srcOrd="0" destOrd="0" presId="urn:microsoft.com/office/officeart/2005/8/layout/cycle8"/>
    <dgm:cxn modelId="{7BF083B5-F634-47D0-A426-B322C4F9E9EC}" type="presOf" srcId="{50C2330E-D89C-40F0-9D8D-9CCE27E577D2}" destId="{6C9006FD-1125-4EC8-A6B7-00EFC56D6907}" srcOrd="1" destOrd="0" presId="urn:microsoft.com/office/officeart/2005/8/layout/cycle8"/>
    <dgm:cxn modelId="{600ADCBB-63C9-49F2-82FA-E10AC0E94412}" srcId="{DD4C8A48-2428-4D60-8149-CD84F0D0D88B}" destId="{40952F13-C14B-4710-BA5A-46BA616BA90C}" srcOrd="2" destOrd="0" parTransId="{95B3216C-7CB1-48D0-ABAA-CAB0540BED4F}" sibTransId="{6241D3A1-0A3A-4764-9703-2634A8BCB3F4}"/>
    <dgm:cxn modelId="{5BD0B8C1-916F-4E2D-80B7-884388B845A6}" srcId="{DD4C8A48-2428-4D60-8149-CD84F0D0D88B}" destId="{AFA50ACD-A9C9-4421-8C46-322CBBEB750E}" srcOrd="1" destOrd="0" parTransId="{930D81CA-A8D3-4CF7-8A2A-AB09C052F395}" sibTransId="{22D83C07-54FA-4CC1-B5D0-533AF4543A39}"/>
    <dgm:cxn modelId="{E9EF72C2-1A3E-464C-91BB-DE51F1FAE065}" type="presOf" srcId="{AFA50ACD-A9C9-4421-8C46-322CBBEB750E}" destId="{39EC1371-0FDE-4830-B417-E123D6DA2166}" srcOrd="0" destOrd="0" presId="urn:microsoft.com/office/officeart/2005/8/layout/cycle8"/>
    <dgm:cxn modelId="{B06FB0E8-B79D-4E18-9752-3BE4164B1E76}" type="presOf" srcId="{AFA50ACD-A9C9-4421-8C46-322CBBEB750E}" destId="{E6EFF760-1879-4E9B-B120-F758BE1F99BE}" srcOrd="1" destOrd="0" presId="urn:microsoft.com/office/officeart/2005/8/layout/cycle8"/>
    <dgm:cxn modelId="{52CA66EB-D931-4166-AC4D-87EDBFD27236}" type="presOf" srcId="{DD4C8A48-2428-4D60-8149-CD84F0D0D88B}" destId="{2EF86850-917F-4319-9DC4-0D523C96A602}" srcOrd="0" destOrd="0" presId="urn:microsoft.com/office/officeart/2005/8/layout/cycle8"/>
    <dgm:cxn modelId="{4C5E0649-B20A-44F5-A343-EA506F6E8BC4}" type="presParOf" srcId="{2EF86850-917F-4319-9DC4-0D523C96A602}" destId="{3FBDE730-7B7E-4FDD-9001-CCB0C040A0F3}" srcOrd="0" destOrd="0" presId="urn:microsoft.com/office/officeart/2005/8/layout/cycle8"/>
    <dgm:cxn modelId="{7DD88AC2-003F-4F99-9F48-1164C27FC246}" type="presParOf" srcId="{2EF86850-917F-4319-9DC4-0D523C96A602}" destId="{5A76C79A-756F-42E8-A196-8CA35F352201}" srcOrd="1" destOrd="0" presId="urn:microsoft.com/office/officeart/2005/8/layout/cycle8"/>
    <dgm:cxn modelId="{DEF09071-11EE-4465-B3FB-DF4A2B39E973}" type="presParOf" srcId="{2EF86850-917F-4319-9DC4-0D523C96A602}" destId="{5AE8F9D2-DD2A-4A7D-B13E-63758BBCC112}" srcOrd="2" destOrd="0" presId="urn:microsoft.com/office/officeart/2005/8/layout/cycle8"/>
    <dgm:cxn modelId="{20D86472-A5FF-47EF-8945-D319F00E7731}" type="presParOf" srcId="{2EF86850-917F-4319-9DC4-0D523C96A602}" destId="{6C9006FD-1125-4EC8-A6B7-00EFC56D6907}" srcOrd="3" destOrd="0" presId="urn:microsoft.com/office/officeart/2005/8/layout/cycle8"/>
    <dgm:cxn modelId="{B8D4C0E0-9EBC-4461-A906-AF05FC6F7C06}" type="presParOf" srcId="{2EF86850-917F-4319-9DC4-0D523C96A602}" destId="{39EC1371-0FDE-4830-B417-E123D6DA2166}" srcOrd="4" destOrd="0" presId="urn:microsoft.com/office/officeart/2005/8/layout/cycle8"/>
    <dgm:cxn modelId="{0E079948-4DB5-43B1-ABDC-37ECC5FD31D8}" type="presParOf" srcId="{2EF86850-917F-4319-9DC4-0D523C96A602}" destId="{D22DE3E4-04C9-4460-AE65-31AF953F7E45}" srcOrd="5" destOrd="0" presId="urn:microsoft.com/office/officeart/2005/8/layout/cycle8"/>
    <dgm:cxn modelId="{DCB6465F-676D-46BE-98C0-616EAEF7EF86}" type="presParOf" srcId="{2EF86850-917F-4319-9DC4-0D523C96A602}" destId="{1CCDA3A9-7751-428D-AA79-98712CD2B657}" srcOrd="6" destOrd="0" presId="urn:microsoft.com/office/officeart/2005/8/layout/cycle8"/>
    <dgm:cxn modelId="{269E7734-11C6-4502-854C-C4C1C66DC7A2}" type="presParOf" srcId="{2EF86850-917F-4319-9DC4-0D523C96A602}" destId="{E6EFF760-1879-4E9B-B120-F758BE1F99BE}" srcOrd="7" destOrd="0" presId="urn:microsoft.com/office/officeart/2005/8/layout/cycle8"/>
    <dgm:cxn modelId="{644816D8-2ABA-490D-BF9A-4F6D2EDDE6E8}" type="presParOf" srcId="{2EF86850-917F-4319-9DC4-0D523C96A602}" destId="{0749B98A-0A5D-4AD4-9EB3-DE5AE75AFC91}" srcOrd="8" destOrd="0" presId="urn:microsoft.com/office/officeart/2005/8/layout/cycle8"/>
    <dgm:cxn modelId="{3F2E737C-8B45-418F-942D-10066AE249AA}" type="presParOf" srcId="{2EF86850-917F-4319-9DC4-0D523C96A602}" destId="{E49251BC-E40C-44B1-9D3C-C3D57D40FDE6}" srcOrd="9" destOrd="0" presId="urn:microsoft.com/office/officeart/2005/8/layout/cycle8"/>
    <dgm:cxn modelId="{8BA32E2C-DA9E-4330-9869-4B9A77C793B5}" type="presParOf" srcId="{2EF86850-917F-4319-9DC4-0D523C96A602}" destId="{EDBFA68F-DA47-4B61-9E4F-80A493AC6945}" srcOrd="10" destOrd="0" presId="urn:microsoft.com/office/officeart/2005/8/layout/cycle8"/>
    <dgm:cxn modelId="{15C18C5D-F79B-4045-B2DA-58AE39F60757}" type="presParOf" srcId="{2EF86850-917F-4319-9DC4-0D523C96A602}" destId="{B29759D0-8B6B-4677-8336-D6170C0FCB22}" srcOrd="11" destOrd="0" presId="urn:microsoft.com/office/officeart/2005/8/layout/cycle8"/>
    <dgm:cxn modelId="{8C1347AA-AE55-4E2D-8602-F105C80B9A73}" type="presParOf" srcId="{2EF86850-917F-4319-9DC4-0D523C96A602}" destId="{4C843448-60BB-4670-BEE8-42B23CCC505F}" srcOrd="12" destOrd="0" presId="urn:microsoft.com/office/officeart/2005/8/layout/cycle8"/>
    <dgm:cxn modelId="{0D984D7E-DE6B-4B20-8D3C-EBD56EB463EE}" type="presParOf" srcId="{2EF86850-917F-4319-9DC4-0D523C96A602}" destId="{18C97852-D054-4060-A4B9-B0BC0849D6D9}" srcOrd="13" destOrd="0" presId="urn:microsoft.com/office/officeart/2005/8/layout/cycle8"/>
    <dgm:cxn modelId="{86802D2F-055A-49F0-8557-5826E762E901}" type="presParOf" srcId="{2EF86850-917F-4319-9DC4-0D523C96A602}" destId="{B7325282-216F-476A-BE6C-B91FC80D7B4B}"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DE730-7B7E-4FDD-9001-CCB0C040A0F3}">
      <dsp:nvSpPr>
        <dsp:cNvPr id="0" name=""/>
        <dsp:cNvSpPr/>
      </dsp:nvSpPr>
      <dsp:spPr>
        <a:xfrm>
          <a:off x="1976828" y="217465"/>
          <a:ext cx="2810327" cy="2810327"/>
        </a:xfrm>
        <a:prstGeom prst="pie">
          <a:avLst>
            <a:gd name="adj1" fmla="val 16200000"/>
            <a:gd name="adj2" fmla="val 1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计算</a:t>
          </a:r>
        </a:p>
      </dsp:txBody>
      <dsp:txXfrm>
        <a:off x="3457937" y="812987"/>
        <a:ext cx="1003688" cy="836407"/>
      </dsp:txXfrm>
    </dsp:sp>
    <dsp:sp modelId="{39EC1371-0FDE-4830-B417-E123D6DA2166}">
      <dsp:nvSpPr>
        <dsp:cNvPr id="0" name=""/>
        <dsp:cNvSpPr/>
      </dsp:nvSpPr>
      <dsp:spPr>
        <a:xfrm>
          <a:off x="1918948" y="317834"/>
          <a:ext cx="2810327" cy="2810327"/>
        </a:xfrm>
        <a:prstGeom prst="pie">
          <a:avLst>
            <a:gd name="adj1" fmla="val 1800000"/>
            <a:gd name="adj2" fmla="val 90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存储</a:t>
          </a:r>
        </a:p>
      </dsp:txBody>
      <dsp:txXfrm>
        <a:off x="2588074" y="2141201"/>
        <a:ext cx="1505532" cy="736038"/>
      </dsp:txXfrm>
    </dsp:sp>
    <dsp:sp modelId="{0749B98A-0A5D-4AD4-9EB3-DE5AE75AFC91}">
      <dsp:nvSpPr>
        <dsp:cNvPr id="0" name=""/>
        <dsp:cNvSpPr/>
      </dsp:nvSpPr>
      <dsp:spPr>
        <a:xfrm>
          <a:off x="1861069" y="217465"/>
          <a:ext cx="2810327" cy="2810327"/>
        </a:xfrm>
        <a:prstGeom prst="pie">
          <a:avLst>
            <a:gd name="adj1" fmla="val 90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通信</a:t>
          </a:r>
        </a:p>
      </dsp:txBody>
      <dsp:txXfrm>
        <a:off x="2186598" y="812987"/>
        <a:ext cx="1003688" cy="836407"/>
      </dsp:txXfrm>
    </dsp:sp>
    <dsp:sp modelId="{4C843448-60BB-4670-BEE8-42B23CCC505F}">
      <dsp:nvSpPr>
        <dsp:cNvPr id="0" name=""/>
        <dsp:cNvSpPr/>
      </dsp:nvSpPr>
      <dsp:spPr>
        <a:xfrm>
          <a:off x="1803087" y="43493"/>
          <a:ext cx="3158272" cy="3158272"/>
        </a:xfrm>
        <a:prstGeom prst="circularArrow">
          <a:avLst>
            <a:gd name="adj1" fmla="val 5085"/>
            <a:gd name="adj2" fmla="val 327528"/>
            <a:gd name="adj3" fmla="val 1472472"/>
            <a:gd name="adj4" fmla="val 16199432"/>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C97852-D054-4060-A4B9-B0BC0849D6D9}">
      <dsp:nvSpPr>
        <dsp:cNvPr id="0" name=""/>
        <dsp:cNvSpPr/>
      </dsp:nvSpPr>
      <dsp:spPr>
        <a:xfrm>
          <a:off x="1744976" y="143684"/>
          <a:ext cx="3158272" cy="3158272"/>
        </a:xfrm>
        <a:prstGeom prst="circularArrow">
          <a:avLst>
            <a:gd name="adj1" fmla="val 5085"/>
            <a:gd name="adj2" fmla="val 327528"/>
            <a:gd name="adj3" fmla="val 8671970"/>
            <a:gd name="adj4" fmla="val 1800502"/>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325282-216F-476A-BE6C-B91FC80D7B4B}">
      <dsp:nvSpPr>
        <dsp:cNvPr id="0" name=""/>
        <dsp:cNvSpPr/>
      </dsp:nvSpPr>
      <dsp:spPr>
        <a:xfrm>
          <a:off x="1686864" y="43493"/>
          <a:ext cx="3158272" cy="3158272"/>
        </a:xfrm>
        <a:prstGeom prst="circularArrow">
          <a:avLst>
            <a:gd name="adj1" fmla="val 5085"/>
            <a:gd name="adj2" fmla="val 327528"/>
            <a:gd name="adj3" fmla="val 15873039"/>
            <a:gd name="adj4" fmla="val 9000000"/>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B3E38-A3F0-4E96-B32A-16A9D0161B56}" type="datetimeFigureOut">
              <a:rPr lang="zh-CN" altLang="en-US" smtClean="0"/>
              <a:t>2022/2/22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BB7FD-9D3E-4D2A-9629-A5E0D3356844}" type="slidenum">
              <a:rPr lang="zh-CN" altLang="en-US" smtClean="0"/>
              <a:t>‹#›</a:t>
            </a:fld>
            <a:endParaRPr lang="zh-CN" altLang="en-US"/>
          </a:p>
        </p:txBody>
      </p:sp>
    </p:spTree>
    <p:extLst>
      <p:ext uri="{BB962C8B-B14F-4D97-AF65-F5344CB8AC3E}">
        <p14:creationId xmlns:p14="http://schemas.microsoft.com/office/powerpoint/2010/main" val="140609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111B5-B3C5-4C8E-8549-AEB805BB708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3147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0BB7FD-9D3E-4D2A-9629-A5E0D3356844}" type="slidenum">
              <a:rPr lang="zh-CN" altLang="en-US" smtClean="0"/>
              <a:t>24</a:t>
            </a:fld>
            <a:endParaRPr lang="zh-CN" altLang="en-US"/>
          </a:p>
        </p:txBody>
      </p:sp>
    </p:spTree>
    <p:extLst>
      <p:ext uri="{BB962C8B-B14F-4D97-AF65-F5344CB8AC3E}">
        <p14:creationId xmlns:p14="http://schemas.microsoft.com/office/powerpoint/2010/main" val="10844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冥币</a:t>
            </a:r>
            <a:endParaRPr kumimoji="1" lang="en-US" altLang="zh-CN" dirty="0"/>
          </a:p>
          <a:p>
            <a:r>
              <a:rPr kumimoji="1" lang="zh-CN" altLang="en-US" dirty="0"/>
              <a:t>代币</a:t>
            </a:r>
            <a:r>
              <a:rPr kumimoji="1" lang="en-US" altLang="zh-CN" dirty="0"/>
              <a:t>==</a:t>
            </a:r>
            <a:r>
              <a:rPr kumimoji="1" lang="zh-CN" altLang="en-US" dirty="0"/>
              <a:t>烧纸绑定</a:t>
            </a:r>
            <a:endParaRPr kumimoji="1" lang="en-US" altLang="zh-CN" dirty="0"/>
          </a:p>
        </p:txBody>
      </p:sp>
      <p:sp>
        <p:nvSpPr>
          <p:cNvPr id="4" name="灯片编号占位符 3"/>
          <p:cNvSpPr>
            <a:spLocks noGrp="1"/>
          </p:cNvSpPr>
          <p:nvPr>
            <p:ph type="sldNum" sz="quarter" idx="5"/>
          </p:nvPr>
        </p:nvSpPr>
        <p:spPr/>
        <p:txBody>
          <a:bodyPr/>
          <a:lstStyle/>
          <a:p>
            <a:fld id="{D70BB7FD-9D3E-4D2A-9629-A5E0D3356844}" type="slidenum">
              <a:rPr lang="zh-CN" altLang="en-US" smtClean="0"/>
              <a:t>43</a:t>
            </a:fld>
            <a:endParaRPr lang="zh-CN" altLang="en-US"/>
          </a:p>
        </p:txBody>
      </p:sp>
    </p:spTree>
    <p:extLst>
      <p:ext uri="{BB962C8B-B14F-4D97-AF65-F5344CB8AC3E}">
        <p14:creationId xmlns:p14="http://schemas.microsoft.com/office/powerpoint/2010/main" val="364656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111B5-B3C5-4C8E-8549-AEB805BB708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1370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111B5-B3C5-4C8E-8549-AEB805BB708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96532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111B5-B3C5-4C8E-8549-AEB805BB708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621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111B5-B3C5-4C8E-8549-AEB805BB708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359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111B5-B3C5-4C8E-8549-AEB805BB708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588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111B5-B3C5-4C8E-8549-AEB805BB708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4213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77608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85830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4049095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3657919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ABCB1EA-C418-4119-8ECD-029AABF6789A}" type="datetimeFigureOut">
              <a:rPr lang="zh-CN" altLang="en-US" smtClean="0"/>
              <a:pPr/>
              <a:t>2022/2/22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3F29CA-D094-4FF0-8A18-B7844DA28F40}" type="slidenum">
              <a:rPr lang="zh-CN" altLang="en-US" smtClean="0"/>
              <a:pPr/>
              <a:t>‹#›</a:t>
            </a:fld>
            <a:endParaRPr lang="zh-CN" altLang="en-US"/>
          </a:p>
        </p:txBody>
      </p:sp>
    </p:spTree>
    <p:extLst>
      <p:ext uri="{BB962C8B-B14F-4D97-AF65-F5344CB8AC3E}">
        <p14:creationId xmlns:p14="http://schemas.microsoft.com/office/powerpoint/2010/main" val="3645413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1577136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683702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4"/>
            <a:ext cx="5157787" cy="82391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4"/>
            <a:ext cx="5183188" cy="82391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2681914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1489042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1649063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275032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2383727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290084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2475920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6"/>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ABCB1EA-C418-4119-8ECD-029AABF6789A}" type="datetimeFigureOut">
              <a:rPr lang="zh-CN" altLang="en-US" smtClean="0"/>
              <a:t>2022/2/22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4083575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23771409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31944629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1353059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2525102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32172468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30975059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400827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8301803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1174256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3851793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581114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E56BA3-3C45-453B-AE86-9A6037EFA569}" type="datetimeFigureOut">
              <a:rPr lang="zh-CN" altLang="en-US" smtClean="0"/>
              <a:t>2022/2/22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224695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338126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422699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62533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42437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102562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9FFB14-5FA5-9541-9DAF-FAC76EEB2B75}" type="datetimeFigureOut">
              <a:rPr kumimoji="1" lang="zh-CN" altLang="en-US" smtClean="0"/>
              <a:pPr/>
              <a:t>2022/2/22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331874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FB14-5FA5-9541-9DAF-FAC76EEB2B75}" type="datetimeFigureOut">
              <a:rPr kumimoji="1" lang="zh-CN" altLang="en-US" smtClean="0"/>
              <a:pPr/>
              <a:t>2022/2/22</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76879-63C0-474D-95F7-15F8B35C0ECE}" type="slidenum">
              <a:rPr kumimoji="1" lang="zh-CN" altLang="en-US" smtClean="0"/>
              <a:pPr/>
              <a:t>‹#›</a:t>
            </a:fld>
            <a:endParaRPr kumimoji="1" lang="zh-CN" altLang="en-US"/>
          </a:p>
        </p:txBody>
      </p:sp>
    </p:spTree>
    <p:extLst>
      <p:ext uri="{BB962C8B-B14F-4D97-AF65-F5344CB8AC3E}">
        <p14:creationId xmlns:p14="http://schemas.microsoft.com/office/powerpoint/2010/main" val="3542977746"/>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CB1EA-C418-4119-8ECD-029AABF6789A}" type="datetimeFigureOut">
              <a:rPr lang="zh-CN" altLang="en-US" smtClean="0"/>
              <a:t>2022/2/22</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F29CA-D094-4FF0-8A18-B7844DA28F40}" type="slidenum">
              <a:rPr lang="zh-CN" altLang="en-US" smtClean="0"/>
              <a:t>‹#›</a:t>
            </a:fld>
            <a:endParaRPr lang="zh-CN" altLang="en-US"/>
          </a:p>
        </p:txBody>
      </p:sp>
    </p:spTree>
    <p:extLst>
      <p:ext uri="{BB962C8B-B14F-4D97-AF65-F5344CB8AC3E}">
        <p14:creationId xmlns:p14="http://schemas.microsoft.com/office/powerpoint/2010/main" val="3341954198"/>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56BA3-3C45-453B-AE86-9A6037EFA569}" type="datetimeFigureOut">
              <a:rPr lang="zh-CN" altLang="en-US" smtClean="0"/>
              <a:t>2022/2/22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F6984-AAD3-4070-8CDF-538EE59B6B87}" type="slidenum">
              <a:rPr lang="zh-CN" altLang="en-US" smtClean="0"/>
              <a:t>‹#›</a:t>
            </a:fld>
            <a:endParaRPr lang="zh-CN" altLang="en-US"/>
          </a:p>
        </p:txBody>
      </p:sp>
    </p:spTree>
    <p:extLst>
      <p:ext uri="{BB962C8B-B14F-4D97-AF65-F5344CB8AC3E}">
        <p14:creationId xmlns:p14="http://schemas.microsoft.com/office/powerpoint/2010/main" val="3073525557"/>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hub.com/libra/libr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7.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image" Target="../media/image7.tmp"/><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7.tmp"/><Relationship Id="rId2" Type="http://schemas.openxmlformats.org/officeDocument/2006/relationships/tags" Target="../tags/tag38.xml"/><Relationship Id="rId16"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3" Type="http://schemas.openxmlformats.org/officeDocument/2006/relationships/tags" Target="../tags/tag54.xml"/><Relationship Id="rId21" Type="http://schemas.openxmlformats.org/officeDocument/2006/relationships/tags" Target="../tags/tag72.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23" Type="http://schemas.openxmlformats.org/officeDocument/2006/relationships/image" Target="../media/image7.tmp"/><Relationship Id="rId10" Type="http://schemas.openxmlformats.org/officeDocument/2006/relationships/tags" Target="../tags/tag61.xml"/><Relationship Id="rId19" Type="http://schemas.openxmlformats.org/officeDocument/2006/relationships/tags" Target="../tags/tag70.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70132"/>
            <a:ext cx="9144000" cy="1655762"/>
          </a:xfrm>
        </p:spPr>
        <p:txBody>
          <a:bodyPr>
            <a:normAutofit/>
          </a:bodyPr>
          <a:lstStyle/>
          <a:p>
            <a:r>
              <a:rPr lang="zh-CN" altLang="en-US" sz="3000" dirty="0">
                <a:solidFill>
                  <a:schemeClr val="bg1"/>
                </a:solidFill>
                <a:latin typeface="黑体" panose="02010609060101010101" pitchFamily="49" charset="-122"/>
                <a:ea typeface="黑体" panose="02010609060101010101" pitchFamily="49" charset="-122"/>
              </a:rPr>
              <a:t>课程概述</a:t>
            </a:r>
            <a:endParaRPr lang="en-US" altLang="zh-CN" sz="3000" dirty="0">
              <a:solidFill>
                <a:schemeClr val="bg1"/>
              </a:solidFill>
              <a:latin typeface="黑体" panose="02010609060101010101" pitchFamily="49" charset="-122"/>
              <a:ea typeface="黑体" panose="02010609060101010101" pitchFamily="49" charset="-122"/>
            </a:endParaRPr>
          </a:p>
        </p:txBody>
      </p:sp>
      <p:sp>
        <p:nvSpPr>
          <p:cNvPr id="5" name="文本框 4"/>
          <p:cNvSpPr txBox="1"/>
          <p:nvPr/>
        </p:nvSpPr>
        <p:spPr>
          <a:xfrm>
            <a:off x="1524000" y="2266849"/>
            <a:ext cx="914400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区块链原理与实践</a:t>
            </a:r>
            <a:endParaRPr kumimoji="0" lang="en-US" altLang="zh-CN" sz="6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1804865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2008.11.1</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792480" y="2022552"/>
            <a:ext cx="9793458" cy="3991386"/>
          </a:xfrm>
        </p:spPr>
        <p:txBody>
          <a:bodyPr>
            <a:normAutofit/>
          </a:bodyPr>
          <a:lstStyle/>
          <a:p>
            <a:r>
              <a:rPr lang="zh-CN" altLang="en-US" sz="3000" dirty="0">
                <a:latin typeface="黑体" panose="02010609060101010101" pitchFamily="49" charset="-122"/>
                <a:ea typeface="黑体" panose="02010609060101010101" pitchFamily="49" charset="-122"/>
              </a:rPr>
              <a:t>中本聪密码学邮件列表发表著名论文</a:t>
            </a:r>
            <a:r>
              <a:rPr lang="en-US" altLang="zh-CN" sz="3000"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比特币：一种点对点的电子现金系统</a:t>
            </a:r>
            <a:r>
              <a:rPr lang="en-US" altLang="zh-CN" sz="3000"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，首次出现关于区块链概念的描述</a:t>
            </a:r>
          </a:p>
          <a:p>
            <a:pPr marL="0" indent="0">
              <a:buNone/>
            </a:pPr>
            <a:endParaRPr lang="zh-CN" altLang="en-US"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049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en-US" altLang="zh-CN" dirty="0">
                <a:latin typeface="Times New Roman" panose="02020603050405020304" pitchFamily="18" charset="0"/>
                <a:cs typeface="Times New Roman" panose="02020603050405020304" pitchFamily="18" charset="0"/>
              </a:rPr>
              <a:t>2009.1.9</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792480" y="2022552"/>
            <a:ext cx="9793458" cy="3991386"/>
          </a:xfrm>
        </p:spPr>
        <p:txBody>
          <a:bodyPr>
            <a:normAutofit/>
          </a:bodyPr>
          <a:lstStyle/>
          <a:p>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中本聪发布了</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bitcoin 0.1.0</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版本</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2009</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年</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月</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日，比特币创世区块诞生</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40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217" y="3133938"/>
            <a:ext cx="3727983" cy="2880000"/>
          </a:xfrm>
          <a:prstGeom prst="rect">
            <a:avLst/>
          </a:prstGeom>
        </p:spPr>
      </p:pic>
    </p:spTree>
    <p:extLst>
      <p:ext uri="{BB962C8B-B14F-4D97-AF65-F5344CB8AC3E}">
        <p14:creationId xmlns:p14="http://schemas.microsoft.com/office/powerpoint/2010/main" val="158090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2010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a:t>
            </a:r>
            <a:r>
              <a:rPr lang="en-US" altLang="zh-CN"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月</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日</a:t>
            </a:r>
          </a:p>
        </p:txBody>
      </p:sp>
      <p:sp>
        <p:nvSpPr>
          <p:cNvPr id="3" name="内容占位符 2"/>
          <p:cNvSpPr>
            <a:spLocks noGrp="1"/>
          </p:cNvSpPr>
          <p:nvPr>
            <p:ph idx="1"/>
          </p:nvPr>
        </p:nvSpPr>
        <p:spPr>
          <a:xfrm>
            <a:off x="792480" y="2022552"/>
            <a:ext cx="9793458" cy="3991386"/>
          </a:xfrm>
        </p:spPr>
        <p:txBody>
          <a:bodyPr>
            <a:normAutofit fontScale="85000" lnSpcReduction="10000"/>
          </a:bodyPr>
          <a:lstStyle/>
          <a:p>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美国一名程序员在论坛上发帖说，我想用</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10000</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个比特币换披萨吃，结果真的有人拿出价值</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25</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美元的披萨券跟他交换。</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披萨事件已成为比特币历史上的笑谈，而</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月</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22</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日那一天也被称为“比特币披萨日”</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第一次，比特币和现实世界发生了交易</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按近期比特币的价格来计算，这块披萨约</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亿</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千万美金</a:t>
            </a:r>
            <a:endParaRPr lang="zh-CN" altLang="en-US" sz="4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376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zh-CN" altLang="en-US" dirty="0">
                <a:latin typeface="黑体" panose="02010609060101010101" pitchFamily="49" charset="-122"/>
                <a:ea typeface="黑体" panose="02010609060101010101" pitchFamily="49" charset="-122"/>
              </a:rPr>
              <a:t>比特币社区</a:t>
            </a:r>
          </a:p>
        </p:txBody>
      </p:sp>
      <p:sp>
        <p:nvSpPr>
          <p:cNvPr id="3" name="内容占位符 2"/>
          <p:cNvSpPr>
            <a:spLocks noGrp="1"/>
          </p:cNvSpPr>
          <p:nvPr>
            <p:ph idx="1"/>
          </p:nvPr>
        </p:nvSpPr>
        <p:spPr>
          <a:xfrm>
            <a:off x="792480" y="2022552"/>
            <a:ext cx="9793458" cy="3991386"/>
          </a:xfrm>
        </p:spPr>
        <p:txBody>
          <a:bodyPr>
            <a:normAutofit/>
          </a:bodyPr>
          <a:lstStyle/>
          <a:p>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中本聪发表</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bitcoin 0.1.0</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后，将代码维护交给了比特币社区，迄今为止人们不知道中本聪的本尊是谁</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比特币社区为推广比特币做出了很多尝试，早期靠点击网站奖励比特币来推广</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早期愿意相信比特币的人并不多</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5681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2013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zh-CN" altLang="en-US" dirty="0">
                <a:latin typeface="Times New Roman" panose="02020603050405020304" pitchFamily="18" charset="0"/>
                <a:ea typeface="黑体" panose="02010609060101010101" pitchFamily="49" charset="-122"/>
                <a:cs typeface="Times New Roman" panose="02020603050405020304" pitchFamily="18" charset="0"/>
              </a:rPr>
              <a:t>塞浦路斯事件</a:t>
            </a:r>
          </a:p>
        </p:txBody>
      </p:sp>
      <p:sp>
        <p:nvSpPr>
          <p:cNvPr id="3" name="内容占位符 2"/>
          <p:cNvSpPr>
            <a:spLocks noGrp="1"/>
          </p:cNvSpPr>
          <p:nvPr>
            <p:ph idx="1"/>
          </p:nvPr>
        </p:nvSpPr>
        <p:spPr>
          <a:xfrm>
            <a:off x="792480" y="2022552"/>
            <a:ext cx="9793458" cy="3991386"/>
          </a:xfrm>
        </p:spPr>
        <p:txBody>
          <a:bodyPr>
            <a:normAutofit fontScale="55000" lnSpcReduction="20000"/>
          </a:bodyPr>
          <a:lstStyle/>
          <a:p>
            <a:pPr>
              <a:lnSpc>
                <a:spcPct val="115000"/>
              </a:lnSpc>
            </a:pP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2013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年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月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17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日，塞浦路斯总统尼科斯</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阿纳斯塔夏季斯发表电视讲话，为了获得欧盟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100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亿欧元的紧急援助贷款，塞浦路斯政府将向当地银行存户征收存款税，其中存款达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10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万欧元或以上的税率为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9.9%</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10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万欧元以下的税率为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6.75%</a:t>
            </a:r>
          </a:p>
          <a:p>
            <a:pPr>
              <a:lnSpc>
                <a:spcPct val="115000"/>
              </a:lnSpc>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银行</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ATM</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机前排起了长队，出现挤兑风潮，迅速波及欧洲其他地方</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一位塞浦路斯人这样评价到这件事情：“这是政府对我们的一次抢劫，这是我一生中最糟糕的时候，这让我想起了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1974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年土耳其对塞浦路斯的入侵。”</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塞浦路斯事件爆发后，民众人人自危，争先把手中的货币换成比特币，以规避政策风险，比特币短短几天从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30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多美元飙涨到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265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美元。</a:t>
            </a:r>
          </a:p>
        </p:txBody>
      </p:sp>
    </p:spTree>
    <p:extLst>
      <p:ext uri="{BB962C8B-B14F-4D97-AF65-F5344CB8AC3E}">
        <p14:creationId xmlns:p14="http://schemas.microsoft.com/office/powerpoint/2010/main" val="374346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2013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年底</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zh-CN" altLang="en-US" dirty="0">
                <a:latin typeface="Times New Roman" panose="02020603050405020304" pitchFamily="18" charset="0"/>
                <a:ea typeface="黑体" panose="02010609060101010101" pitchFamily="49" charset="-122"/>
                <a:cs typeface="Times New Roman" panose="02020603050405020304" pitchFamily="18" charset="0"/>
              </a:rPr>
              <a:t>以太坊白皮书诞生</a:t>
            </a:r>
          </a:p>
        </p:txBody>
      </p:sp>
      <p:sp>
        <p:nvSpPr>
          <p:cNvPr id="3" name="内容占位符 2"/>
          <p:cNvSpPr>
            <a:spLocks noGrp="1"/>
          </p:cNvSpPr>
          <p:nvPr>
            <p:ph idx="1"/>
          </p:nvPr>
        </p:nvSpPr>
        <p:spPr>
          <a:xfrm>
            <a:off x="792480" y="2022552"/>
            <a:ext cx="9793458" cy="3991386"/>
          </a:xfrm>
        </p:spPr>
        <p:txBody>
          <a:bodyPr>
            <a:normAutofit fontScale="55000" lnSpcReduction="20000"/>
          </a:bodyPr>
          <a:lstStyle/>
          <a:p>
            <a:pPr>
              <a:lnSpc>
                <a:spcPct val="115000"/>
              </a:lnSpc>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以太坊创始人</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Vitalik</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Buterin</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V</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神）早年混迹于</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bitcoin</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社区，四处游说智能合约，响应人不多</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V</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神决定组建以太坊社区，以比特币募资开发下一代包含强大智能合约的区块链</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2013</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年底，发表以太坊白皮书</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以太坊：下一代智能合约和去中心化应用平台</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p>
          <a:p>
            <a:pPr marL="0" indent="0">
              <a:lnSpc>
                <a:spcPct val="115000"/>
              </a:lnSpc>
              <a:buNone/>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2014</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年</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月</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24</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日起，以太坊进行了为期</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42</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天的以太币预售，一共募集到</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31,531</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个比特币，预售了</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60,102,216</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个以太坊。</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5000"/>
              </a:lnSpc>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这是历史上第一次</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ICO</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Initial Coin Offering</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44200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2015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a:t>
            </a:r>
            <a:r>
              <a:rPr lang="en-US" altLang="zh-CN"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月</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日</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en-US" altLang="zh-CN" dirty="0">
                <a:latin typeface="Times New Roman" panose="02020603050405020304" pitchFamily="18" charset="0"/>
                <a:ea typeface="黑体" panose="02010609060101010101" pitchFamily="49" charset="-122"/>
                <a:cs typeface="Times New Roman" panose="02020603050405020304" pitchFamily="18" charset="0"/>
              </a:rPr>
              <a:t>R3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联盟成立</a:t>
            </a:r>
          </a:p>
        </p:txBody>
      </p:sp>
      <p:sp>
        <p:nvSpPr>
          <p:cNvPr id="3" name="内容占位符 2"/>
          <p:cNvSpPr>
            <a:spLocks noGrp="1"/>
          </p:cNvSpPr>
          <p:nvPr>
            <p:ph idx="1"/>
          </p:nvPr>
        </p:nvSpPr>
        <p:spPr>
          <a:xfrm>
            <a:off x="792480" y="2022552"/>
            <a:ext cx="9793458" cy="3991386"/>
          </a:xfrm>
        </p:spPr>
        <p:txBody>
          <a:bodyPr>
            <a:normAutofit fontScale="92500" lnSpcReduction="10000"/>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世界上最大的分布式账本联盟组织</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家创始机构：</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Barclays</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，巴克莱银行</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BBVA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，西班牙对外银行</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Commonwealth Bank of Australia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，澳洲联邦银行</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Credit Suisse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，瑞士信贷银行</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Goldman Sachs</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，高盛</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J.P. Morgan</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，摩根大通</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Royal Bank of Scotland</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，苏格兰皇家银行</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State Street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，道富银行</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UBS</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，瑞银</a:t>
            </a:r>
          </a:p>
        </p:txBody>
      </p:sp>
    </p:spTree>
    <p:extLst>
      <p:ext uri="{BB962C8B-B14F-4D97-AF65-F5344CB8AC3E}">
        <p14:creationId xmlns:p14="http://schemas.microsoft.com/office/powerpoint/2010/main" val="3009654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2015.12</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en-US" altLang="zh-CN" dirty="0">
                <a:latin typeface="Times New Roman" panose="02020603050405020304" pitchFamily="18" charset="0"/>
                <a:ea typeface="黑体" panose="02010609060101010101" pitchFamily="49" charset="-122"/>
                <a:cs typeface="Times New Roman" panose="02020603050405020304" pitchFamily="18" charset="0"/>
              </a:rPr>
              <a:t>IBM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超级账本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Fabric</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792480" y="2022552"/>
            <a:ext cx="9793458" cy="3991386"/>
          </a:xfrm>
        </p:spPr>
        <p:txBody>
          <a:bodyPr>
            <a:norm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IBM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将内部项目</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OpenBlockChain</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4</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万多行代码开源，交由</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基金会管理，项目更名为</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Hyperledger</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Fabric</a:t>
            </a: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基金会的</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Hyperledger</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还有不少项目，都不如</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Fabric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影响力大，毕竟</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IBM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原本就是银行大型软件的提供商</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Fabric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是一个厚重的软件，需要运行在可以信任的基础设施上</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Fabric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本质是中心化的</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8790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2017</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zh-CN" altLang="en-US" dirty="0">
                <a:latin typeface="Times New Roman" panose="02020603050405020304" pitchFamily="18" charset="0"/>
                <a:ea typeface="黑体" panose="02010609060101010101" pitchFamily="49" charset="-122"/>
                <a:cs typeface="Times New Roman" panose="02020603050405020304" pitchFamily="18" charset="0"/>
              </a:rPr>
              <a:t>疯狂</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ICO</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792480" y="2022552"/>
            <a:ext cx="9793458" cy="3991386"/>
          </a:xfrm>
        </p:spPr>
        <p:txBody>
          <a:bodyPr>
            <a:norm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以太坊开发成功后，使得</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ICO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一点技术难度都没有，写一个不到</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100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行的智能合约就可以发行一种新币</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项目还没有开发，就将币连入交易所交易，雇佣专业团队进行“币值管理”，迅速变现，很快大量资金进入炒作，局势失控</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2017</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年</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月，七部委联合发文禁止在中国大陆</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ICO</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9558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2017</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年底</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zh-CN" altLang="en-US" dirty="0">
                <a:latin typeface="Times New Roman" panose="02020603050405020304" pitchFamily="18" charset="0"/>
                <a:ea typeface="黑体" panose="02010609060101010101" pitchFamily="49" charset="-122"/>
                <a:cs typeface="Times New Roman" panose="02020603050405020304" pitchFamily="18" charset="0"/>
              </a:rPr>
              <a:t>比特币达到当时的历史高点</a:t>
            </a:r>
          </a:p>
        </p:txBody>
      </p:sp>
      <p:sp>
        <p:nvSpPr>
          <p:cNvPr id="3" name="内容占位符 2"/>
          <p:cNvSpPr>
            <a:spLocks noGrp="1"/>
          </p:cNvSpPr>
          <p:nvPr>
            <p:ph idx="1"/>
          </p:nvPr>
        </p:nvSpPr>
        <p:spPr>
          <a:xfrm>
            <a:off x="792480" y="2022552"/>
            <a:ext cx="9793458" cy="3991386"/>
          </a:xfrm>
        </p:spPr>
        <p:txBody>
          <a:bodyPr>
            <a:norm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2017</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年</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月后，国内</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ICO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禁止后，海外</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ICO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还在持续升温</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各种币不断出现，有依托以太坊智能合约的，也有将比特币不断分叉的</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比特币分叉后，新币继承旧币的资产，原来拥有的比特币都将分享新币的价值，进一步推高比特币的市值，</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2017</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年底，比特币币值一度达到</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20000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美金</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163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latin typeface="黑体" panose="02010609060101010101" pitchFamily="49" charset="-122"/>
                <a:ea typeface="黑体" panose="02010609060101010101" pitchFamily="49" charset="-122"/>
              </a:rPr>
              <a:t>以计算机为主要实验器材，通过网络进行的实验课</a:t>
            </a:r>
          </a:p>
        </p:txBody>
      </p:sp>
      <p:sp>
        <p:nvSpPr>
          <p:cNvPr id="3" name="内容占位符 2"/>
          <p:cNvSpPr>
            <a:spLocks noGrp="1"/>
          </p:cNvSpPr>
          <p:nvPr>
            <p:ph idx="1"/>
          </p:nvPr>
        </p:nvSpPr>
        <p:spPr>
          <a:xfrm>
            <a:off x="838200" y="1690688"/>
            <a:ext cx="10515600" cy="4163205"/>
          </a:xfrm>
        </p:spPr>
        <p:txBody>
          <a:bodyPr>
            <a:normAutofit fontScale="92500" lnSpcReduction="10000"/>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一门通过实践学习</a:t>
            </a:r>
            <a:r>
              <a:rPr lang="en-US" altLang="zh-CN"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等计算机操作的课程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常用命令</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dirty="0" err="1">
                <a:latin typeface="Times New Roman" panose="02020603050405020304" pitchFamily="18" charset="0"/>
                <a:ea typeface="黑体" panose="02010609060101010101" pitchFamily="49" charset="-122"/>
                <a:cs typeface="Times New Roman" panose="02020603050405020304" pitchFamily="18" charset="0"/>
              </a:rPr>
              <a:t>Git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工具</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编译、部署、测试等等</a:t>
            </a: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一门通过实践学习编程的实验课</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语言</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以开源区块链项目“以太坊”为载体</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了解其加密、存储、通信和智能合约的相关原理</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55278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noAutofit/>
          </a:bodyPr>
          <a:lstStyle/>
          <a:p>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2018</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年</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月</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28</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日</a:t>
            </a:r>
            <a:br>
              <a:rPr lang="en-US" altLang="zh-CN" sz="3000" dirty="0">
                <a:latin typeface="Times New Roman" panose="02020603050405020304" pitchFamily="18" charset="0"/>
                <a:ea typeface="黑体" panose="02010609060101010101" pitchFamily="49" charset="-122"/>
                <a:cs typeface="Times New Roman" panose="02020603050405020304" pitchFamily="18" charset="0"/>
              </a:rPr>
            </a:b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习近平：在中国科学院第十九次院士大会、中国工程院第十四次院士大会上的讲话</a:t>
            </a:r>
          </a:p>
        </p:txBody>
      </p:sp>
      <p:sp>
        <p:nvSpPr>
          <p:cNvPr id="3" name="内容占位符 2"/>
          <p:cNvSpPr>
            <a:spLocks noGrp="1"/>
          </p:cNvSpPr>
          <p:nvPr>
            <p:ph idx="1"/>
          </p:nvPr>
        </p:nvSpPr>
        <p:spPr>
          <a:xfrm>
            <a:off x="792480" y="2022552"/>
            <a:ext cx="9793458" cy="3991386"/>
          </a:xfrm>
        </p:spPr>
        <p:txBody>
          <a:bodyPr>
            <a:norm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进入</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世纪以来，全球科技创新进入空前密集活跃的时期，新一轮科技革命和产业变革正在重构全球创新版图、重塑全球经济结构。以人工智能、量子信息、移动通信、物联网、</a:t>
            </a:r>
            <a:r>
              <a:rPr lang="zh-CN" altLang="en-US" sz="24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区块链</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为代表的新一代信息技术加速突破应用，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13275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noAutofit/>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2019</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年</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月</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18</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日</a:t>
            </a:r>
            <a:br>
              <a:rPr lang="en-US" altLang="zh-CN" sz="3200" dirty="0">
                <a:latin typeface="Times New Roman" panose="02020603050405020304" pitchFamily="18" charset="0"/>
                <a:ea typeface="黑体" panose="02010609060101010101" pitchFamily="49" charset="-122"/>
                <a:cs typeface="Times New Roman" panose="02020603050405020304" pitchFamily="18" charset="0"/>
              </a:rPr>
            </a:b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Facebook</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发布</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Libra</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白皮书</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792480" y="2022552"/>
            <a:ext cx="9793458" cy="3991386"/>
          </a:xfrm>
        </p:spPr>
        <p:txBody>
          <a:bodyPr>
            <a:norm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Facebook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开源项目</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黑体" panose="02010609060101010101" pitchFamily="49" charset="-122"/>
                <a:cs typeface="Times New Roman" panose="02020603050405020304" pitchFamily="18" charset="0"/>
                <a:hlinkClick r:id="rId2"/>
              </a:rPr>
              <a:t>https://github.com/libra/libra</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用安全语言</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Rust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写的</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典型的联盟链</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备受争议</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小扎为此上了好几次听证会</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各国政府异常警惕</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Picture 4" descr="https://x0.ifengimg.com/ucms/2019_43/4740299EE813A8297644E3C9A65EC27A69811582_w1080_h8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098" y="1981145"/>
            <a:ext cx="4898339" cy="370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00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noAutofit/>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2019</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年</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月</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24</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日</a:t>
            </a:r>
            <a:br>
              <a:rPr lang="en-US" altLang="zh-CN" sz="3200" dirty="0">
                <a:latin typeface="Times New Roman" panose="02020603050405020304" pitchFamily="18" charset="0"/>
                <a:ea typeface="黑体" panose="02010609060101010101" pitchFamily="49" charset="-122"/>
                <a:cs typeface="Times New Roman" panose="02020603050405020304" pitchFamily="18" charset="0"/>
              </a:rPr>
            </a:b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中共中央政治局第十八次集体学习</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792480" y="2022552"/>
            <a:ext cx="9793458" cy="3991386"/>
          </a:xfrm>
        </p:spPr>
        <p:txBody>
          <a:bodyPr>
            <a:norm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浙江大学教授、中国工程院院士陈纯为政治局讲了一堂区块链课</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中共中央总书记习近平在主持学习时强调，区块链技术的集成应用在新的技术革新和产业变革中起着重要作用。我们要把区块链作为核心技术自主创新的重要突破口，明确主攻方向，加大投入力度，着力攻克一批关键核心技术，加快推动区块链技术和产业创新发展。</a:t>
            </a:r>
          </a:p>
        </p:txBody>
      </p:sp>
    </p:spTree>
    <p:extLst>
      <p:ext uri="{BB962C8B-B14F-4D97-AF65-F5344CB8AC3E}">
        <p14:creationId xmlns:p14="http://schemas.microsoft.com/office/powerpoint/2010/main" val="643641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noAutofit/>
          </a:bodyPr>
          <a:lstStyle/>
          <a:p>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近期与区块链相关的热门概念</a:t>
            </a:r>
          </a:p>
        </p:txBody>
      </p:sp>
      <p:sp>
        <p:nvSpPr>
          <p:cNvPr id="3" name="内容占位符 2"/>
          <p:cNvSpPr>
            <a:spLocks noGrp="1"/>
          </p:cNvSpPr>
          <p:nvPr>
            <p:ph idx="1"/>
          </p:nvPr>
        </p:nvSpPr>
        <p:spPr>
          <a:xfrm>
            <a:off x="792480" y="2022552"/>
            <a:ext cx="10309412" cy="3991386"/>
          </a:xfrm>
        </p:spPr>
        <p:txBody>
          <a:bodyPr>
            <a:norm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NFT (Non-Fungible Tokens,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非同质化代币</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唯一性、不可分、可验证、可追溯</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可标记特定资产所有权的数字化凭证</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Web3.0</a:t>
            </a: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一种去中心化的在线生态系统</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社区应用：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DAO (Decentralized Autonomous Organization)</a:t>
            </a: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元宇宙</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以区块链为基础，对云计算、扩展现实</a:t>
            </a:r>
            <a:r>
              <a:rPr lang="en-US" altLang="zh-CN" dirty="0">
                <a:latin typeface="Times New Roman" panose="02020603050405020304" pitchFamily="18" charset="0"/>
                <a:ea typeface="黑体" panose="02010609060101010101" pitchFamily="49" charset="-122"/>
                <a:cs typeface="Times New Roman" panose="02020603050405020304" pitchFamily="18" charset="0"/>
              </a:rPr>
              <a:t>(XR)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、数字孪生等技术的整合应用</a:t>
            </a:r>
          </a:p>
        </p:txBody>
      </p:sp>
    </p:spTree>
    <p:extLst>
      <p:ext uri="{BB962C8B-B14F-4D97-AF65-F5344CB8AC3E}">
        <p14:creationId xmlns:p14="http://schemas.microsoft.com/office/powerpoint/2010/main" val="2156036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10847294" cy="1325563"/>
          </a:xfrm>
        </p:spPr>
        <p:txBody>
          <a:bodyPr>
            <a:noAutofit/>
          </a:bodyPr>
          <a:lstStyle/>
          <a:p>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与区块链相关的政策新规（</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区块链白皮书</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》2021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中国信通院）</a:t>
            </a:r>
          </a:p>
        </p:txBody>
      </p:sp>
      <p:pic>
        <p:nvPicPr>
          <p:cNvPr id="5" name="内容占位符 4">
            <a:extLst>
              <a:ext uri="{FF2B5EF4-FFF2-40B4-BE49-F238E27FC236}">
                <a16:creationId xmlns:a16="http://schemas.microsoft.com/office/drawing/2014/main" id="{30251B9A-C3AC-4C9F-9CC4-463EC89EE840}"/>
              </a:ext>
            </a:extLst>
          </p:cNvPr>
          <p:cNvPicPr>
            <a:picLocks noGrp="1" noChangeAspect="1"/>
          </p:cNvPicPr>
          <p:nvPr>
            <p:ph idx="1"/>
          </p:nvPr>
        </p:nvPicPr>
        <p:blipFill>
          <a:blip r:embed="rId3"/>
          <a:stretch>
            <a:fillRect/>
          </a:stretch>
        </p:blipFill>
        <p:spPr>
          <a:xfrm>
            <a:off x="1980989" y="1755235"/>
            <a:ext cx="8230022" cy="4633198"/>
          </a:xfrm>
        </p:spPr>
      </p:pic>
    </p:spTree>
    <p:extLst>
      <p:ext uri="{BB962C8B-B14F-4D97-AF65-F5344CB8AC3E}">
        <p14:creationId xmlns:p14="http://schemas.microsoft.com/office/powerpoint/2010/main" val="3733286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noAutofit/>
          </a:bodyPr>
          <a:lstStyle/>
          <a:p>
            <a:r>
              <a:rPr lang="zh-CN" altLang="en-US" sz="3200" dirty="0">
                <a:latin typeface="黑体" panose="02010609060101010101" pitchFamily="49" charset="-122"/>
                <a:ea typeface="黑体" panose="02010609060101010101" pitchFamily="49" charset="-122"/>
              </a:rPr>
              <a:t>区块链技术演进</a:t>
            </a:r>
            <a:endParaRPr lang="zh-CN" altLang="en-US" sz="3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2480" y="2022552"/>
            <a:ext cx="9793458" cy="3991386"/>
          </a:xfrm>
        </p:spPr>
        <p:txBody>
          <a:bodyPr>
            <a:norm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已经完成</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en-US" altLang="zh-CN" dirty="0">
                <a:latin typeface="Times New Roman" panose="02020603050405020304" pitchFamily="18" charset="0"/>
                <a:ea typeface="黑体" panose="02010609060101010101" pitchFamily="49" charset="-122"/>
                <a:cs typeface="Times New Roman" panose="02020603050405020304" pitchFamily="18" charset="0"/>
              </a:rPr>
              <a:t>2.0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正在进行时</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en-US" altLang="zh-CN" dirty="0">
                <a:latin typeface="Times New Roman" panose="02020603050405020304" pitchFamily="18" charset="0"/>
                <a:ea typeface="黑体" panose="02010609060101010101" pitchFamily="49" charset="-122"/>
                <a:cs typeface="Times New Roman" panose="02020603050405020304" pitchFamily="18" charset="0"/>
              </a:rPr>
              <a:t>3.0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可以设想</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 name="组合 3"/>
          <p:cNvGrpSpPr/>
          <p:nvPr/>
        </p:nvGrpSpPr>
        <p:grpSpPr>
          <a:xfrm>
            <a:off x="4722751" y="2930014"/>
            <a:ext cx="5390366" cy="3083924"/>
            <a:chOff x="2542672" y="1945276"/>
            <a:chExt cx="7106657" cy="3574039"/>
          </a:xfrm>
        </p:grpSpPr>
        <p:sp>
          <p:nvSpPr>
            <p:cNvPr id="5" name="圆角矩形"/>
            <p:cNvSpPr/>
            <p:nvPr/>
          </p:nvSpPr>
          <p:spPr>
            <a:xfrm>
              <a:off x="2542672" y="1945276"/>
              <a:ext cx="7106657" cy="664585"/>
            </a:xfrm>
            <a:prstGeom prst="roundRect">
              <a:avLst>
                <a:gd name="adj" fmla="val 14332"/>
              </a:avLst>
            </a:prstGeom>
            <a:solidFill>
              <a:schemeClr val="accent1"/>
            </a:solidFill>
            <a:ln w="25400">
              <a:solidFill>
                <a:schemeClr val="accent1"/>
              </a:solidFill>
            </a:ln>
          </p:spPr>
          <p:txBody>
            <a:bodyPr lIns="25400" tIns="25400" rIns="25400" bIns="25400" anchor="ctr"/>
            <a:lstStyle/>
            <a:p>
              <a:pPr>
                <a:defRPr>
                  <a:latin typeface="Helvetica Light"/>
                  <a:ea typeface="Helvetica Light"/>
                  <a:cs typeface="Helvetica Light"/>
                  <a:sym typeface="Helvetica Light"/>
                </a:defRPr>
              </a:pPr>
              <a:endParaRPr sz="900"/>
            </a:p>
          </p:txBody>
        </p:sp>
        <p:sp>
          <p:nvSpPr>
            <p:cNvPr id="6" name="阶段"/>
            <p:cNvSpPr/>
            <p:nvPr/>
          </p:nvSpPr>
          <p:spPr>
            <a:xfrm>
              <a:off x="3384529" y="2136502"/>
              <a:ext cx="436017"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914400">
                <a:defRPr sz="3000" b="1">
                  <a:solidFill>
                    <a:srgbClr val="FFFFFF"/>
                  </a:solidFill>
                  <a:latin typeface="微软雅黑"/>
                  <a:ea typeface="微软雅黑"/>
                  <a:cs typeface="微软雅黑"/>
                  <a:sym typeface="微软雅黑"/>
                </a:defRPr>
              </a:lvl1pPr>
            </a:lstStyle>
            <a:p>
              <a:r>
                <a:rPr sz="1500"/>
                <a:t>阶段</a:t>
              </a:r>
            </a:p>
          </p:txBody>
        </p:sp>
        <p:sp>
          <p:nvSpPr>
            <p:cNvPr id="7" name="特点"/>
            <p:cNvSpPr/>
            <p:nvPr/>
          </p:nvSpPr>
          <p:spPr>
            <a:xfrm>
              <a:off x="5876925" y="2136502"/>
              <a:ext cx="436017"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914400">
                <a:defRPr sz="3000" b="1">
                  <a:solidFill>
                    <a:srgbClr val="FFFFFF"/>
                  </a:solidFill>
                  <a:latin typeface="微软雅黑"/>
                  <a:ea typeface="微软雅黑"/>
                  <a:cs typeface="微软雅黑"/>
                  <a:sym typeface="微软雅黑"/>
                </a:defRPr>
              </a:lvl1pPr>
            </a:lstStyle>
            <a:p>
              <a:r>
                <a:rPr sz="1500"/>
                <a:t>特点</a:t>
              </a:r>
            </a:p>
          </p:txBody>
        </p:sp>
        <p:sp>
          <p:nvSpPr>
            <p:cNvPr id="8" name="代表"/>
            <p:cNvSpPr/>
            <p:nvPr/>
          </p:nvSpPr>
          <p:spPr>
            <a:xfrm>
              <a:off x="8369319" y="2136502"/>
              <a:ext cx="436017"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914400">
                <a:defRPr sz="3000" b="1">
                  <a:solidFill>
                    <a:srgbClr val="FFFFFF"/>
                  </a:solidFill>
                  <a:latin typeface="微软雅黑"/>
                  <a:ea typeface="微软雅黑"/>
                  <a:cs typeface="微软雅黑"/>
                  <a:sym typeface="微软雅黑"/>
                </a:defRPr>
              </a:lvl1pPr>
            </a:lstStyle>
            <a:p>
              <a:r>
                <a:rPr sz="1500"/>
                <a:t>代表</a:t>
              </a:r>
            </a:p>
          </p:txBody>
        </p:sp>
        <p:sp>
          <p:nvSpPr>
            <p:cNvPr id="9" name="线条"/>
            <p:cNvSpPr/>
            <p:nvPr/>
          </p:nvSpPr>
          <p:spPr>
            <a:xfrm flipV="1">
              <a:off x="4660553" y="2082702"/>
              <a:ext cx="3" cy="3436613"/>
            </a:xfrm>
            <a:prstGeom prst="line">
              <a:avLst/>
            </a:prstGeom>
            <a:ln w="25400">
              <a:solidFill>
                <a:schemeClr val="accent1"/>
              </a:solidFill>
            </a:ln>
          </p:spPr>
          <p:txBody>
            <a:bodyPr lIns="22859" tIns="22859" rIns="22859" bIns="22859"/>
            <a:lstStyle/>
            <a:p>
              <a:endParaRPr sz="900"/>
            </a:p>
          </p:txBody>
        </p:sp>
        <p:sp>
          <p:nvSpPr>
            <p:cNvPr id="10" name="线条"/>
            <p:cNvSpPr/>
            <p:nvPr/>
          </p:nvSpPr>
          <p:spPr>
            <a:xfrm flipV="1">
              <a:off x="7531446" y="2082702"/>
              <a:ext cx="3" cy="3436613"/>
            </a:xfrm>
            <a:prstGeom prst="line">
              <a:avLst/>
            </a:prstGeom>
            <a:ln w="25400">
              <a:solidFill>
                <a:schemeClr val="accent1"/>
              </a:solidFill>
            </a:ln>
          </p:spPr>
          <p:txBody>
            <a:bodyPr lIns="22859" tIns="22859" rIns="22859" bIns="22859"/>
            <a:lstStyle/>
            <a:p>
              <a:endParaRPr sz="900"/>
            </a:p>
          </p:txBody>
        </p:sp>
        <p:sp>
          <p:nvSpPr>
            <p:cNvPr id="11" name="线条"/>
            <p:cNvSpPr/>
            <p:nvPr/>
          </p:nvSpPr>
          <p:spPr>
            <a:xfrm>
              <a:off x="2789319" y="3565944"/>
              <a:ext cx="6613364" cy="3"/>
            </a:xfrm>
            <a:prstGeom prst="line">
              <a:avLst/>
            </a:prstGeom>
            <a:ln w="25400">
              <a:solidFill>
                <a:schemeClr val="accent1"/>
              </a:solidFill>
            </a:ln>
          </p:spPr>
          <p:txBody>
            <a:bodyPr lIns="22859" tIns="22859" rIns="22859" bIns="22859"/>
            <a:lstStyle/>
            <a:p>
              <a:endParaRPr sz="900"/>
            </a:p>
          </p:txBody>
        </p:sp>
        <p:sp>
          <p:nvSpPr>
            <p:cNvPr id="12" name="线条"/>
            <p:cNvSpPr/>
            <p:nvPr/>
          </p:nvSpPr>
          <p:spPr>
            <a:xfrm>
              <a:off x="2789319" y="4522031"/>
              <a:ext cx="6613364" cy="3"/>
            </a:xfrm>
            <a:prstGeom prst="line">
              <a:avLst/>
            </a:prstGeom>
            <a:ln w="25400">
              <a:solidFill>
                <a:schemeClr val="accent1"/>
              </a:solidFill>
            </a:ln>
          </p:spPr>
          <p:txBody>
            <a:bodyPr lIns="22859" tIns="22859" rIns="22859" bIns="22859"/>
            <a:lstStyle/>
            <a:p>
              <a:endParaRPr sz="900"/>
            </a:p>
          </p:txBody>
        </p:sp>
        <p:sp>
          <p:nvSpPr>
            <p:cNvPr id="13" name="区块链1.0…"/>
            <p:cNvSpPr/>
            <p:nvPr/>
          </p:nvSpPr>
          <p:spPr>
            <a:xfrm>
              <a:off x="3194030" y="2877587"/>
              <a:ext cx="820738" cy="420628"/>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57200">
                <a:defRPr sz="2400">
                  <a:solidFill>
                    <a:srgbClr val="FFFFFF"/>
                  </a:solidFill>
                </a:defRPr>
              </a:pPr>
              <a:r>
                <a:rPr sz="1200"/>
                <a:t>区块链1.0</a:t>
              </a:r>
            </a:p>
            <a:p>
              <a:pPr defTabSz="457200">
                <a:defRPr sz="2400">
                  <a:solidFill>
                    <a:srgbClr val="FFFFFF"/>
                  </a:solidFill>
                </a:defRPr>
              </a:pPr>
              <a:r>
                <a:rPr sz="1200"/>
                <a:t>可编程货币</a:t>
              </a:r>
            </a:p>
          </p:txBody>
        </p:sp>
        <p:sp>
          <p:nvSpPr>
            <p:cNvPr id="14" name="区块链2.0…"/>
            <p:cNvSpPr/>
            <p:nvPr/>
          </p:nvSpPr>
          <p:spPr>
            <a:xfrm>
              <a:off x="3194030" y="3833674"/>
              <a:ext cx="820738" cy="420628"/>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57200">
                <a:defRPr sz="2400">
                  <a:solidFill>
                    <a:srgbClr val="FFFFFF"/>
                  </a:solidFill>
                </a:defRPr>
              </a:pPr>
              <a:r>
                <a:rPr sz="1200"/>
                <a:t>区块链2.0</a:t>
              </a:r>
            </a:p>
            <a:p>
              <a:pPr defTabSz="457200">
                <a:defRPr sz="2400">
                  <a:solidFill>
                    <a:srgbClr val="FFFFFF"/>
                  </a:solidFill>
                </a:defRPr>
              </a:pPr>
              <a:r>
                <a:rPr sz="1200"/>
                <a:t>可编程金融</a:t>
              </a:r>
            </a:p>
          </p:txBody>
        </p:sp>
        <p:sp>
          <p:nvSpPr>
            <p:cNvPr id="15" name="区块链3.0…"/>
            <p:cNvSpPr/>
            <p:nvPr/>
          </p:nvSpPr>
          <p:spPr>
            <a:xfrm>
              <a:off x="3240265" y="4756336"/>
              <a:ext cx="1082061" cy="48747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57200">
                <a:defRPr sz="2400">
                  <a:solidFill>
                    <a:srgbClr val="FFFFFF"/>
                  </a:solidFill>
                </a:defRPr>
              </a:pPr>
              <a:r>
                <a:rPr sz="1200" dirty="0"/>
                <a:t>区块链3.0</a:t>
              </a:r>
            </a:p>
            <a:p>
              <a:pPr defTabSz="457200">
                <a:defRPr sz="2400">
                  <a:solidFill>
                    <a:srgbClr val="FFFFFF"/>
                  </a:solidFill>
                </a:defRPr>
              </a:pPr>
              <a:r>
                <a:rPr sz="1200" dirty="0" err="1"/>
                <a:t>可编</a:t>
              </a:r>
              <a:r>
                <a:rPr lang="zh-CN" altLang="en-US" sz="1200" dirty="0"/>
                <a:t>程</a:t>
              </a:r>
              <a:r>
                <a:rPr sz="1200" dirty="0" err="1"/>
                <a:t>社会</a:t>
              </a:r>
              <a:endParaRPr sz="1200" dirty="0"/>
            </a:p>
          </p:txBody>
        </p:sp>
        <p:sp>
          <p:nvSpPr>
            <p:cNvPr id="16" name="电子现金…"/>
            <p:cNvSpPr/>
            <p:nvPr/>
          </p:nvSpPr>
          <p:spPr>
            <a:xfrm>
              <a:off x="5610225" y="2877587"/>
              <a:ext cx="974626" cy="420628"/>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57200">
                <a:defRPr sz="2400">
                  <a:solidFill>
                    <a:srgbClr val="FFFFFF"/>
                  </a:solidFill>
                </a:defRPr>
              </a:pPr>
              <a:r>
                <a:rPr sz="1200"/>
                <a:t>电子现金</a:t>
              </a:r>
            </a:p>
            <a:p>
              <a:pPr defTabSz="457200">
                <a:defRPr sz="2400">
                  <a:solidFill>
                    <a:srgbClr val="FFFFFF"/>
                  </a:solidFill>
                </a:defRPr>
              </a:pPr>
              <a:r>
                <a:rPr sz="1200"/>
                <a:t>去中心化交易</a:t>
              </a:r>
            </a:p>
          </p:txBody>
        </p:sp>
        <p:sp>
          <p:nvSpPr>
            <p:cNvPr id="17" name="智能合约…"/>
            <p:cNvSpPr/>
            <p:nvPr/>
          </p:nvSpPr>
          <p:spPr>
            <a:xfrm>
              <a:off x="5660211" y="3799650"/>
              <a:ext cx="666849" cy="42062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57200">
                <a:defRPr sz="2400">
                  <a:solidFill>
                    <a:srgbClr val="FFFFFF"/>
                  </a:solidFill>
                  <a:latin typeface="微软雅黑"/>
                  <a:ea typeface="微软雅黑"/>
                  <a:cs typeface="微软雅黑"/>
                  <a:sym typeface="微软雅黑"/>
                </a:defRPr>
              </a:pPr>
              <a:r>
                <a:rPr sz="1200" dirty="0" err="1"/>
                <a:t>智能合约</a:t>
              </a:r>
              <a:endParaRPr sz="1200" dirty="0"/>
            </a:p>
            <a:p>
              <a:pPr defTabSz="457200">
                <a:defRPr sz="2400">
                  <a:solidFill>
                    <a:srgbClr val="FFFFFF"/>
                  </a:solidFill>
                  <a:latin typeface="微软雅黑"/>
                  <a:ea typeface="微软雅黑"/>
                  <a:cs typeface="微软雅黑"/>
                  <a:sym typeface="微软雅黑"/>
                </a:defRPr>
              </a:pPr>
              <a:r>
                <a:rPr sz="1200" dirty="0" err="1"/>
                <a:t>数字资产</a:t>
              </a:r>
              <a:endParaRPr sz="1200" dirty="0"/>
            </a:p>
          </p:txBody>
        </p:sp>
        <p:sp>
          <p:nvSpPr>
            <p:cNvPr id="18" name="去中心化网络…"/>
            <p:cNvSpPr/>
            <p:nvPr/>
          </p:nvSpPr>
          <p:spPr>
            <a:xfrm>
              <a:off x="5660211" y="4755734"/>
              <a:ext cx="974626" cy="42062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57200">
                <a:defRPr sz="2400">
                  <a:solidFill>
                    <a:srgbClr val="FFFFFF"/>
                  </a:solidFill>
                </a:defRPr>
              </a:pPr>
              <a:r>
                <a:rPr sz="1200" dirty="0" err="1"/>
                <a:t>去中心化网络</a:t>
              </a:r>
              <a:endParaRPr sz="1200" dirty="0"/>
            </a:p>
            <a:p>
              <a:pPr defTabSz="457200">
                <a:defRPr sz="2400">
                  <a:solidFill>
                    <a:srgbClr val="FFFFFF"/>
                  </a:solidFill>
                </a:defRPr>
              </a:pPr>
              <a:r>
                <a:rPr sz="1200" dirty="0" err="1"/>
                <a:t>价值互联网</a:t>
              </a:r>
              <a:endParaRPr sz="1200" dirty="0"/>
            </a:p>
          </p:txBody>
        </p:sp>
        <p:sp>
          <p:nvSpPr>
            <p:cNvPr id="19" name="比特币"/>
            <p:cNvSpPr/>
            <p:nvPr/>
          </p:nvSpPr>
          <p:spPr>
            <a:xfrm>
              <a:off x="8331219" y="2969921"/>
              <a:ext cx="512961" cy="235962"/>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914400">
                <a:defRPr sz="2400">
                  <a:solidFill>
                    <a:srgbClr val="FFFFFF"/>
                  </a:solidFill>
                </a:defRPr>
              </a:lvl1pPr>
            </a:lstStyle>
            <a:p>
              <a:r>
                <a:rPr sz="1200"/>
                <a:t>比特币</a:t>
              </a:r>
            </a:p>
          </p:txBody>
        </p:sp>
        <p:sp>
          <p:nvSpPr>
            <p:cNvPr id="20" name="以太坊…"/>
            <p:cNvSpPr/>
            <p:nvPr/>
          </p:nvSpPr>
          <p:spPr>
            <a:xfrm>
              <a:off x="8255018" y="3693242"/>
              <a:ext cx="879174" cy="70149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57200">
                <a:defRPr sz="2400">
                  <a:solidFill>
                    <a:srgbClr val="FFFFFF"/>
                  </a:solidFill>
                </a:defRPr>
              </a:pPr>
              <a:r>
                <a:rPr sz="1200" dirty="0" err="1"/>
                <a:t>以太坊</a:t>
              </a:r>
              <a:endParaRPr sz="1200" dirty="0"/>
            </a:p>
            <a:p>
              <a:pPr defTabSz="457200">
                <a:defRPr sz="2400">
                  <a:solidFill>
                    <a:srgbClr val="FFFFFF"/>
                  </a:solidFill>
                </a:defRPr>
              </a:pPr>
              <a:r>
                <a:rPr sz="1200" dirty="0" err="1"/>
                <a:t>超级账本</a:t>
              </a:r>
              <a:endParaRPr lang="en-US" sz="1200" dirty="0"/>
            </a:p>
            <a:p>
              <a:pPr defTabSz="457200">
                <a:defRPr sz="2400">
                  <a:solidFill>
                    <a:srgbClr val="FFFFFF"/>
                  </a:solidFill>
                </a:defRPr>
              </a:pPr>
              <a:r>
                <a:rPr lang="en-US" altLang="zh-CN" sz="1200" dirty="0"/>
                <a:t>Libra</a:t>
              </a:r>
              <a:endParaRPr sz="1200" dirty="0"/>
            </a:p>
          </p:txBody>
        </p:sp>
        <p:sp>
          <p:nvSpPr>
            <p:cNvPr id="21" name="…"/>
            <p:cNvSpPr/>
            <p:nvPr/>
          </p:nvSpPr>
          <p:spPr>
            <a:xfrm>
              <a:off x="8483618" y="4863343"/>
              <a:ext cx="270515" cy="273462"/>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defTabSz="914400">
                <a:defRPr sz="2400">
                  <a:solidFill>
                    <a:srgbClr val="FFFFFF"/>
                  </a:solidFill>
                </a:defRPr>
              </a:lvl1pPr>
            </a:lstStyle>
            <a:p>
              <a:r>
                <a:rPr lang="zh-CN" altLang="en-US" sz="1200" dirty="0"/>
                <a:t>？</a:t>
              </a:r>
              <a:endParaRPr sz="1200" dirty="0"/>
            </a:p>
          </p:txBody>
        </p:sp>
      </p:grpSp>
    </p:spTree>
    <p:extLst>
      <p:ext uri="{BB962C8B-B14F-4D97-AF65-F5344CB8AC3E}">
        <p14:creationId xmlns:p14="http://schemas.microsoft.com/office/powerpoint/2010/main" val="3394683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480" y="655582"/>
            <a:ext cx="8467165" cy="1325563"/>
          </a:xfrm>
        </p:spPr>
        <p:txBody>
          <a:bodyPr>
            <a:noAutofit/>
          </a:bodyPr>
          <a:lstStyle/>
          <a:p>
            <a:r>
              <a:rPr lang="zh-CN" altLang="en-US" sz="3200" dirty="0">
                <a:latin typeface="黑体" panose="02010609060101010101" pitchFamily="49" charset="-122"/>
                <a:ea typeface="黑体" panose="02010609060101010101" pitchFamily="49" charset="-122"/>
              </a:rPr>
              <a:t>区块链分类</a:t>
            </a:r>
            <a:endParaRPr lang="zh-CN" altLang="en-US" sz="3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2480" y="2022552"/>
            <a:ext cx="9793458" cy="3991386"/>
          </a:xfrm>
        </p:spPr>
        <p:txBody>
          <a:bodyPr>
            <a:normAutofit/>
          </a:bodyPr>
          <a:lstStyle/>
          <a:p>
            <a:r>
              <a:rPr lang="zh-CN" altLang="en-US" dirty="0">
                <a:latin typeface="黑体" panose="02010609060101010101" pitchFamily="49" charset="-122"/>
                <a:ea typeface="黑体" panose="02010609060101010101" pitchFamily="49" charset="-122"/>
              </a:rPr>
              <a:t>公链</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私链</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联盟链</a:t>
            </a: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960" y="2721813"/>
            <a:ext cx="5052498" cy="3292125"/>
          </a:xfrm>
          <a:prstGeom prst="rect">
            <a:avLst/>
          </a:prstGeom>
        </p:spPr>
      </p:pic>
    </p:spTree>
    <p:extLst>
      <p:ext uri="{BB962C8B-B14F-4D97-AF65-F5344CB8AC3E}">
        <p14:creationId xmlns:p14="http://schemas.microsoft.com/office/powerpoint/2010/main" val="2292297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本学期实验基于的以太坊区块链属于那一代区块技术</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区块链</a:t>
            </a:r>
            <a:r>
              <a:rPr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rPr>
              <a:t>0.0</a:t>
            </a:r>
            <a:endPar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区块链</a:t>
            </a:r>
            <a:r>
              <a:rPr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区块链</a:t>
            </a:r>
            <a:r>
              <a:rPr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rPr>
              <a:t>2.0</a:t>
            </a:r>
            <a:endPar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区块链</a:t>
            </a:r>
            <a:r>
              <a:rPr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rPr>
              <a:t>3.0</a:t>
            </a:r>
            <a:endPar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05077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rgbClr val="FFC000"/>
                </a:solidFill>
                <a:latin typeface="黑体" panose="02010609060101010101" pitchFamily="49" charset="-122"/>
                <a:ea typeface="黑体" panose="02010609060101010101" pitchFamily="49" charset="-122"/>
              </a:rPr>
              <a:t>什么是区块链</a:t>
            </a:r>
          </a:p>
        </p:txBody>
      </p:sp>
    </p:spTree>
    <p:extLst>
      <p:ext uri="{BB962C8B-B14F-4D97-AF65-F5344CB8AC3E}">
        <p14:creationId xmlns:p14="http://schemas.microsoft.com/office/powerpoint/2010/main" val="32530833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背景"/>
          <p:cNvSpPr/>
          <p:nvPr/>
        </p:nvSpPr>
        <p:spPr>
          <a:xfrm>
            <a:off x="666496" y="730457"/>
            <a:ext cx="10732921" cy="135319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defTabSz="914400">
              <a:lnSpc>
                <a:spcPct val="90000"/>
              </a:lnSpc>
              <a:defRPr sz="6000" b="1">
                <a:solidFill>
                  <a:srgbClr val="FFFFFF"/>
                </a:solidFill>
              </a:defRPr>
            </a:lvl1pPr>
          </a:lstStyle>
          <a:p>
            <a:r>
              <a:rPr sz="3000" dirty="0" err="1">
                <a:latin typeface="黑体" panose="02010609060101010101" pitchFamily="49" charset="-122"/>
                <a:ea typeface="黑体" panose="02010609060101010101" pitchFamily="49" charset="-122"/>
              </a:rPr>
              <a:t>背景</a:t>
            </a:r>
            <a:r>
              <a:rPr lang="zh-CN" altLang="en-US" sz="30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互联网上的贸易，几乎都需要借助可信赖的</a:t>
            </a:r>
            <a:r>
              <a:rPr lang="zh-CN" altLang="en-US" sz="3200" dirty="0">
                <a:solidFill>
                  <a:srgbClr val="FFC000"/>
                </a:solidFill>
                <a:latin typeface="黑体" panose="02010609060101010101" pitchFamily="49" charset="-122"/>
                <a:ea typeface="黑体" panose="02010609060101010101" pitchFamily="49" charset="-122"/>
              </a:rPr>
              <a:t>第三方信用机构</a:t>
            </a:r>
            <a:r>
              <a:rPr lang="zh-CN" altLang="en-US" sz="3200" dirty="0">
                <a:latin typeface="黑体" panose="02010609060101010101" pitchFamily="49" charset="-122"/>
                <a:ea typeface="黑体" panose="02010609060101010101" pitchFamily="49" charset="-122"/>
              </a:rPr>
              <a:t>来处理电子支付信息。</a:t>
            </a:r>
          </a:p>
          <a:p>
            <a:endParaRPr sz="3000" dirty="0">
              <a:latin typeface="黑体" panose="02010609060101010101" pitchFamily="49" charset="-122"/>
              <a:ea typeface="黑体" panose="02010609060101010101" pitchFamily="49" charset="-122"/>
            </a:endParaRPr>
          </a:p>
        </p:txBody>
      </p:sp>
      <p:sp>
        <p:nvSpPr>
          <p:cNvPr id="210" name="互联网上的贸易，几乎都需要借助可信赖的第三方信用机构来处理电子支付信息。"/>
          <p:cNvSpPr/>
          <p:nvPr/>
        </p:nvSpPr>
        <p:spPr>
          <a:xfrm>
            <a:off x="1096518" y="1161936"/>
            <a:ext cx="51361" cy="36176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150000"/>
              </a:lnSpc>
              <a:defRPr sz="3000">
                <a:solidFill>
                  <a:srgbClr val="FFFFFF"/>
                </a:solidFill>
              </a:defRPr>
            </a:pPr>
            <a:endParaRPr sz="1500" dirty="0"/>
          </a:p>
        </p:txBody>
      </p:sp>
      <p:sp>
        <p:nvSpPr>
          <p:cNvPr id="212" name="矩形"/>
          <p:cNvSpPr/>
          <p:nvPr/>
        </p:nvSpPr>
        <p:spPr>
          <a:xfrm>
            <a:off x="2037825" y="3332783"/>
            <a:ext cx="1593064" cy="558803"/>
          </a:xfrm>
          <a:prstGeom prst="rect">
            <a:avLst/>
          </a:prstGeom>
          <a:ln w="50800">
            <a:solidFill>
              <a:schemeClr val="accent1"/>
            </a:solidFill>
            <a:miter lim="400000"/>
          </a:ln>
        </p:spPr>
        <p:txBody>
          <a:bodyPr lIns="25400" tIns="25400" rIns="25400" bIns="25400" anchor="ctr"/>
          <a:lstStyle/>
          <a:p>
            <a:endParaRPr sz="900"/>
          </a:p>
        </p:txBody>
      </p:sp>
      <p:sp>
        <p:nvSpPr>
          <p:cNvPr id="213" name="传统支付系统"/>
          <p:cNvSpPr/>
          <p:nvPr/>
        </p:nvSpPr>
        <p:spPr>
          <a:xfrm>
            <a:off x="2234281" y="3471119"/>
            <a:ext cx="1205458"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defRPr>
            </a:lvl1pPr>
          </a:lstStyle>
          <a:p>
            <a:r>
              <a:rPr sz="1500"/>
              <a:t>传统支付系统</a:t>
            </a:r>
          </a:p>
        </p:txBody>
      </p:sp>
      <p:sp>
        <p:nvSpPr>
          <p:cNvPr id="214" name="圆形"/>
          <p:cNvSpPr/>
          <p:nvPr/>
        </p:nvSpPr>
        <p:spPr>
          <a:xfrm>
            <a:off x="4037407" y="3294683"/>
            <a:ext cx="635004" cy="635004"/>
          </a:xfrm>
          <a:prstGeom prst="ellipse">
            <a:avLst/>
          </a:prstGeom>
          <a:solidFill>
            <a:srgbClr val="FFC000"/>
          </a:solidFill>
          <a:ln w="12700">
            <a:miter lim="400000"/>
          </a:ln>
        </p:spPr>
        <p:txBody>
          <a:bodyPr lIns="25400" tIns="25400" rIns="25400" bIns="25400" anchor="ctr"/>
          <a:lstStyle/>
          <a:p>
            <a:endParaRPr sz="900"/>
          </a:p>
        </p:txBody>
      </p:sp>
      <p:sp>
        <p:nvSpPr>
          <p:cNvPr id="215" name="商家"/>
          <p:cNvSpPr/>
          <p:nvPr/>
        </p:nvSpPr>
        <p:spPr>
          <a:xfrm>
            <a:off x="4161232" y="3486509"/>
            <a:ext cx="384721"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b="1"/>
            </a:lvl1pPr>
          </a:lstStyle>
          <a:p>
            <a:r>
              <a:rPr sz="1300"/>
              <a:t>商家</a:t>
            </a:r>
          </a:p>
        </p:txBody>
      </p:sp>
      <p:sp>
        <p:nvSpPr>
          <p:cNvPr id="216" name="线条"/>
          <p:cNvSpPr/>
          <p:nvPr/>
        </p:nvSpPr>
        <p:spPr>
          <a:xfrm flipV="1">
            <a:off x="5075189" y="3612184"/>
            <a:ext cx="635002" cy="2"/>
          </a:xfrm>
          <a:prstGeom prst="line">
            <a:avLst/>
          </a:prstGeom>
          <a:ln w="63500">
            <a:solidFill>
              <a:srgbClr val="FFFFFF"/>
            </a:solidFill>
            <a:tailEnd type="triangle"/>
          </a:ln>
        </p:spPr>
        <p:txBody>
          <a:bodyPr lIns="22859" tIns="22859" rIns="22859" bIns="22859"/>
          <a:lstStyle/>
          <a:p>
            <a:endParaRPr sz="900"/>
          </a:p>
        </p:txBody>
      </p:sp>
      <p:sp>
        <p:nvSpPr>
          <p:cNvPr id="217" name="线条"/>
          <p:cNvSpPr/>
          <p:nvPr/>
        </p:nvSpPr>
        <p:spPr>
          <a:xfrm flipH="1">
            <a:off x="4852672" y="3612184"/>
            <a:ext cx="438152" cy="2"/>
          </a:xfrm>
          <a:prstGeom prst="line">
            <a:avLst/>
          </a:prstGeom>
          <a:ln w="63500">
            <a:solidFill>
              <a:srgbClr val="FFFFFF"/>
            </a:solidFill>
            <a:tailEnd type="triangle"/>
          </a:ln>
        </p:spPr>
        <p:txBody>
          <a:bodyPr lIns="22859" tIns="22859" rIns="22859" bIns="22859"/>
          <a:lstStyle/>
          <a:p>
            <a:endParaRPr sz="900"/>
          </a:p>
        </p:txBody>
      </p:sp>
      <p:sp>
        <p:nvSpPr>
          <p:cNvPr id="218" name="矩形"/>
          <p:cNvSpPr/>
          <p:nvPr/>
        </p:nvSpPr>
        <p:spPr>
          <a:xfrm>
            <a:off x="5906418" y="3354392"/>
            <a:ext cx="1593064" cy="558803"/>
          </a:xfrm>
          <a:prstGeom prst="rect">
            <a:avLst/>
          </a:prstGeom>
          <a:ln w="50800">
            <a:solidFill>
              <a:schemeClr val="accent1"/>
            </a:solidFill>
            <a:miter lim="400000"/>
          </a:ln>
        </p:spPr>
        <p:txBody>
          <a:bodyPr lIns="25400" tIns="25400" rIns="25400" bIns="25400" anchor="ctr"/>
          <a:lstStyle/>
          <a:p>
            <a:endParaRPr sz="900"/>
          </a:p>
        </p:txBody>
      </p:sp>
      <p:sp>
        <p:nvSpPr>
          <p:cNvPr id="219" name="第三方机构"/>
          <p:cNvSpPr/>
          <p:nvPr/>
        </p:nvSpPr>
        <p:spPr>
          <a:xfrm>
            <a:off x="6198124" y="3492728"/>
            <a:ext cx="1013098"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solidFill>
                  <a:srgbClr val="FFFFFF"/>
                </a:solidFill>
              </a:defRPr>
            </a:lvl1pPr>
          </a:lstStyle>
          <a:p>
            <a:r>
              <a:rPr sz="1500"/>
              <a:t>第三方机构</a:t>
            </a:r>
          </a:p>
        </p:txBody>
      </p:sp>
      <p:sp>
        <p:nvSpPr>
          <p:cNvPr id="220" name="数字签名"/>
          <p:cNvSpPr/>
          <p:nvPr/>
        </p:nvSpPr>
        <p:spPr>
          <a:xfrm>
            <a:off x="6794629" y="3059631"/>
            <a:ext cx="718145"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a:solidFill>
                  <a:srgbClr val="FFFFFF"/>
                </a:solidFill>
              </a:defRPr>
            </a:lvl1pPr>
          </a:lstStyle>
          <a:p>
            <a:r>
              <a:rPr sz="1300"/>
              <a:t>数字签名</a:t>
            </a:r>
          </a:p>
        </p:txBody>
      </p:sp>
      <p:sp>
        <p:nvSpPr>
          <p:cNvPr id="221" name="线条"/>
          <p:cNvSpPr/>
          <p:nvPr/>
        </p:nvSpPr>
        <p:spPr>
          <a:xfrm flipV="1">
            <a:off x="7997554" y="3612184"/>
            <a:ext cx="635002" cy="2"/>
          </a:xfrm>
          <a:prstGeom prst="line">
            <a:avLst/>
          </a:prstGeom>
          <a:ln w="63500">
            <a:solidFill>
              <a:srgbClr val="FFFFFF"/>
            </a:solidFill>
            <a:tailEnd type="triangle"/>
          </a:ln>
        </p:spPr>
        <p:txBody>
          <a:bodyPr lIns="22859" tIns="22859" rIns="22859" bIns="22859"/>
          <a:lstStyle/>
          <a:p>
            <a:endParaRPr sz="900"/>
          </a:p>
        </p:txBody>
      </p:sp>
      <p:sp>
        <p:nvSpPr>
          <p:cNvPr id="222" name="线条"/>
          <p:cNvSpPr/>
          <p:nvPr/>
        </p:nvSpPr>
        <p:spPr>
          <a:xfrm flipH="1">
            <a:off x="7775036" y="3612184"/>
            <a:ext cx="438152" cy="2"/>
          </a:xfrm>
          <a:prstGeom prst="line">
            <a:avLst/>
          </a:prstGeom>
          <a:ln w="63500">
            <a:solidFill>
              <a:srgbClr val="FFFFFF"/>
            </a:solidFill>
            <a:tailEnd type="triangle"/>
          </a:ln>
        </p:spPr>
        <p:txBody>
          <a:bodyPr lIns="22859" tIns="22859" rIns="22859" bIns="22859"/>
          <a:lstStyle/>
          <a:p>
            <a:endParaRPr sz="900"/>
          </a:p>
        </p:txBody>
      </p:sp>
      <p:sp>
        <p:nvSpPr>
          <p:cNvPr id="223" name="圆形"/>
          <p:cNvSpPr/>
          <p:nvPr/>
        </p:nvSpPr>
        <p:spPr>
          <a:xfrm>
            <a:off x="8924075" y="3294683"/>
            <a:ext cx="635004" cy="635004"/>
          </a:xfrm>
          <a:prstGeom prst="ellipse">
            <a:avLst/>
          </a:prstGeom>
          <a:solidFill>
            <a:srgbClr val="FFC000"/>
          </a:solidFill>
          <a:ln w="12700">
            <a:miter lim="400000"/>
          </a:ln>
        </p:spPr>
        <p:txBody>
          <a:bodyPr lIns="25400" tIns="25400" rIns="25400" bIns="25400" anchor="ctr"/>
          <a:lstStyle/>
          <a:p>
            <a:endParaRPr sz="900"/>
          </a:p>
        </p:txBody>
      </p:sp>
      <p:sp>
        <p:nvSpPr>
          <p:cNvPr id="224" name="消费者"/>
          <p:cNvSpPr/>
          <p:nvPr/>
        </p:nvSpPr>
        <p:spPr>
          <a:xfrm>
            <a:off x="8965350" y="3486509"/>
            <a:ext cx="551433"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b="1">
                <a:solidFill>
                  <a:srgbClr val="292D46"/>
                </a:solidFill>
              </a:defRPr>
            </a:lvl1pPr>
          </a:lstStyle>
          <a:p>
            <a:r>
              <a:rPr sz="1300"/>
              <a:t>消费者</a:t>
            </a:r>
          </a:p>
        </p:txBody>
      </p:sp>
      <p:sp>
        <p:nvSpPr>
          <p:cNvPr id="225" name="矩形"/>
          <p:cNvSpPr/>
          <p:nvPr/>
        </p:nvSpPr>
        <p:spPr>
          <a:xfrm>
            <a:off x="5566378" y="3824550"/>
            <a:ext cx="933158" cy="344690"/>
          </a:xfrm>
          <a:prstGeom prst="rect">
            <a:avLst/>
          </a:prstGeom>
          <a:solidFill>
            <a:srgbClr val="292D46"/>
          </a:solidFill>
          <a:ln w="50800">
            <a:solidFill>
              <a:schemeClr val="accent1"/>
            </a:solidFill>
            <a:miter lim="400000"/>
          </a:ln>
        </p:spPr>
        <p:txBody>
          <a:bodyPr lIns="25400" tIns="25400" rIns="25400" bIns="25400" anchor="ctr"/>
          <a:lstStyle/>
          <a:p>
            <a:endParaRPr sz="900"/>
          </a:p>
        </p:txBody>
      </p:sp>
      <p:sp>
        <p:nvSpPr>
          <p:cNvPr id="226" name="记录账本"/>
          <p:cNvSpPr/>
          <p:nvPr/>
        </p:nvSpPr>
        <p:spPr>
          <a:xfrm>
            <a:off x="5674182" y="3871219"/>
            <a:ext cx="718145"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b="1">
                <a:solidFill>
                  <a:srgbClr val="FFFFFF"/>
                </a:solidFill>
              </a:defRPr>
            </a:lvl1pPr>
          </a:lstStyle>
          <a:p>
            <a:r>
              <a:rPr sz="1300"/>
              <a:t>记录账本</a:t>
            </a:r>
          </a:p>
        </p:txBody>
      </p:sp>
    </p:spTree>
    <p:extLst>
      <p:ext uri="{BB962C8B-B14F-4D97-AF65-F5344CB8AC3E}">
        <p14:creationId xmlns:p14="http://schemas.microsoft.com/office/powerpoint/2010/main" val="34808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695214" y="2484256"/>
            <a:ext cx="4281559" cy="4095206"/>
          </a:xfrm>
          <a:prstGeom prst="roundRect">
            <a:avLst>
              <a:gd name="adj" fmla="val 4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350">
              <a:solidFill>
                <a:prstClr val="white"/>
              </a:solidFill>
              <a:latin typeface="Calibri" panose="020F0502020204030204"/>
              <a:ea typeface="等线" panose="02010600030101010101" pitchFamily="2" charset="-122"/>
            </a:endParaRPr>
          </a:p>
        </p:txBody>
      </p:sp>
      <p:sp>
        <p:nvSpPr>
          <p:cNvPr id="7" name="圆角矩形 6"/>
          <p:cNvSpPr/>
          <p:nvPr/>
        </p:nvSpPr>
        <p:spPr>
          <a:xfrm>
            <a:off x="1032465" y="2468880"/>
            <a:ext cx="4281559" cy="4095206"/>
          </a:xfrm>
          <a:prstGeom prst="roundRect">
            <a:avLst>
              <a:gd name="adj" fmla="val 4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350">
              <a:solidFill>
                <a:prstClr val="white"/>
              </a:solidFill>
              <a:latin typeface="Calibri" panose="020F0502020204030204"/>
              <a:ea typeface="等线" panose="02010600030101010101" pitchFamily="2" charset="-122"/>
            </a:endParaRPr>
          </a:p>
        </p:txBody>
      </p:sp>
      <p:sp>
        <p:nvSpPr>
          <p:cNvPr id="6" name="圆角矩形 5"/>
          <p:cNvSpPr/>
          <p:nvPr/>
        </p:nvSpPr>
        <p:spPr>
          <a:xfrm>
            <a:off x="1032465" y="1584754"/>
            <a:ext cx="4281559" cy="884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350">
              <a:solidFill>
                <a:srgbClr val="FF0000"/>
              </a:solidFill>
              <a:latin typeface="Calibri" panose="020F0502020204030204"/>
              <a:ea typeface="等线" panose="02010600030101010101" pitchFamily="2" charset="-122"/>
            </a:endParaRPr>
          </a:p>
        </p:txBody>
      </p:sp>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实验条件</a:t>
            </a:r>
          </a:p>
        </p:txBody>
      </p:sp>
      <p:sp>
        <p:nvSpPr>
          <p:cNvPr id="3" name="内容占位符 2"/>
          <p:cNvSpPr>
            <a:spLocks noGrp="1"/>
          </p:cNvSpPr>
          <p:nvPr>
            <p:ph idx="1"/>
          </p:nvPr>
        </p:nvSpPr>
        <p:spPr>
          <a:xfrm>
            <a:off x="1032465" y="2468880"/>
            <a:ext cx="4281559" cy="4003873"/>
          </a:xfrm>
        </p:spPr>
        <p:txBody>
          <a:bodyPr>
            <a:noAutofit/>
          </a:bodyPr>
          <a:lstStyle/>
          <a:p>
            <a:endParaRPr lang="en-US" altLang="zh-CN" sz="215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150" dirty="0">
                <a:latin typeface="Times New Roman" panose="02020603050405020304" pitchFamily="18" charset="0"/>
                <a:ea typeface="黑体" panose="02010609060101010101" pitchFamily="49" charset="-122"/>
                <a:cs typeface="Times New Roman" panose="02020603050405020304" pitchFamily="18" charset="0"/>
              </a:rPr>
              <a:t>计算机一台</a:t>
            </a:r>
            <a:endParaRPr lang="en-US" altLang="zh-CN" sz="2150"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1650" dirty="0">
                <a:latin typeface="Times New Roman" panose="02020603050405020304" pitchFamily="18" charset="0"/>
                <a:ea typeface="黑体" panose="02010609060101010101" pitchFamily="49" charset="-122"/>
                <a:cs typeface="Times New Roman" panose="02020603050405020304" pitchFamily="18" charset="0"/>
              </a:rPr>
              <a:t>至少双核，</a:t>
            </a:r>
            <a:r>
              <a:rPr lang="en-US" altLang="zh-CN" sz="165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1650" dirty="0">
                <a:latin typeface="Times New Roman" panose="02020603050405020304" pitchFamily="18" charset="0"/>
                <a:ea typeface="黑体" panose="02010609060101010101" pitchFamily="49" charset="-122"/>
                <a:cs typeface="Times New Roman" panose="02020603050405020304" pitchFamily="18" charset="0"/>
              </a:rPr>
              <a:t>核或以上更好</a:t>
            </a:r>
            <a:endParaRPr lang="en-US" altLang="zh-CN" sz="165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1650" dirty="0">
                <a:latin typeface="Times New Roman" panose="02020603050405020304" pitchFamily="18" charset="0"/>
                <a:ea typeface="黑体" panose="02010609060101010101" pitchFamily="49" charset="-122"/>
                <a:cs typeface="Times New Roman" panose="02020603050405020304" pitchFamily="18" charset="0"/>
              </a:rPr>
              <a:t>20G</a:t>
            </a:r>
            <a:r>
              <a:rPr lang="zh-CN" altLang="en-US" sz="1650" dirty="0">
                <a:latin typeface="Times New Roman" panose="02020603050405020304" pitchFamily="18" charset="0"/>
                <a:ea typeface="黑体" panose="02010609060101010101" pitchFamily="49" charset="-122"/>
                <a:cs typeface="Times New Roman" panose="02020603050405020304" pitchFamily="18" charset="0"/>
              </a:rPr>
              <a:t>以上磁盘空间</a:t>
            </a:r>
            <a:endParaRPr lang="en-US" altLang="zh-CN" sz="165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1650" dirty="0">
                <a:latin typeface="Times New Roman" panose="02020603050405020304" pitchFamily="18" charset="0"/>
                <a:ea typeface="黑体" panose="02010609060101010101" pitchFamily="49" charset="-122"/>
                <a:cs typeface="Times New Roman" panose="02020603050405020304" pitchFamily="18" charset="0"/>
              </a:rPr>
              <a:t>4G</a:t>
            </a:r>
            <a:r>
              <a:rPr lang="zh-CN" altLang="en-US" sz="1650" dirty="0">
                <a:latin typeface="Times New Roman" panose="02020603050405020304" pitchFamily="18" charset="0"/>
                <a:ea typeface="黑体" panose="02010609060101010101" pitchFamily="49" charset="-122"/>
                <a:cs typeface="Times New Roman" panose="02020603050405020304" pitchFamily="18" charset="0"/>
              </a:rPr>
              <a:t>或以上内存更好</a:t>
            </a:r>
            <a:endParaRPr lang="en-US" altLang="zh-CN" sz="165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Windows</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操作系统</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安装</a:t>
            </a:r>
            <a:r>
              <a:rPr lang="en-US" altLang="zh-CN" sz="2100" dirty="0" err="1">
                <a:latin typeface="Times New Roman" panose="02020603050405020304" pitchFamily="18" charset="0"/>
                <a:ea typeface="黑体" panose="02010609060101010101" pitchFamily="49" charset="-122"/>
                <a:cs typeface="Times New Roman" panose="02020603050405020304" pitchFamily="18" charset="0"/>
              </a:rPr>
              <a:t>VirtualBox</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虚拟机</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1032465" y="1796624"/>
            <a:ext cx="4281559" cy="461665"/>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defTabSz="342900"/>
            <a:r>
              <a:rPr lang="zh-CN" altLang="en-US" sz="2400" dirty="0">
                <a:solidFill>
                  <a:srgbClr val="FFC000"/>
                </a:solidFill>
                <a:latin typeface="黑体" panose="02010609060101010101" pitchFamily="49" charset="-122"/>
                <a:ea typeface="黑体" panose="02010609060101010101" pitchFamily="49" charset="-122"/>
              </a:rPr>
              <a:t>实验说明所选用的实验条件</a:t>
            </a:r>
            <a:endParaRPr lang="en-US" altLang="zh-CN" sz="2400" dirty="0">
              <a:solidFill>
                <a:srgbClr val="FFC000"/>
              </a:solidFill>
              <a:latin typeface="黑体" panose="02010609060101010101" pitchFamily="49" charset="-122"/>
              <a:ea typeface="黑体" panose="02010609060101010101" pitchFamily="49" charset="-122"/>
            </a:endParaRPr>
          </a:p>
        </p:txBody>
      </p:sp>
      <p:sp>
        <p:nvSpPr>
          <p:cNvPr id="9" name="圆角矩形 8"/>
          <p:cNvSpPr/>
          <p:nvPr/>
        </p:nvSpPr>
        <p:spPr>
          <a:xfrm>
            <a:off x="6695215" y="1600131"/>
            <a:ext cx="4281559" cy="884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350">
              <a:solidFill>
                <a:srgbClr val="FF0000"/>
              </a:solidFill>
              <a:latin typeface="Calibri" panose="020F0502020204030204"/>
              <a:ea typeface="等线" panose="02010600030101010101" pitchFamily="2" charset="-122"/>
            </a:endParaRPr>
          </a:p>
        </p:txBody>
      </p:sp>
      <p:sp>
        <p:nvSpPr>
          <p:cNvPr id="10" name="文本框 9"/>
          <p:cNvSpPr txBox="1"/>
          <p:nvPr/>
        </p:nvSpPr>
        <p:spPr>
          <a:xfrm>
            <a:off x="6695214" y="1790573"/>
            <a:ext cx="4281559" cy="461665"/>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defTabSz="342900"/>
            <a:r>
              <a:rPr lang="zh-CN" altLang="en-US" sz="2400" dirty="0">
                <a:solidFill>
                  <a:srgbClr val="FFC000"/>
                </a:solidFill>
                <a:latin typeface="黑体" panose="02010609060101010101" pitchFamily="49" charset="-122"/>
                <a:ea typeface="黑体" panose="02010609060101010101" pitchFamily="49" charset="-122"/>
              </a:rPr>
              <a:t>其他可选实验条件</a:t>
            </a:r>
            <a:endParaRPr lang="en-US" altLang="zh-CN" sz="2400" dirty="0">
              <a:solidFill>
                <a:srgbClr val="FFC000"/>
              </a:solidFill>
              <a:latin typeface="黑体" panose="02010609060101010101" pitchFamily="49" charset="-122"/>
              <a:ea typeface="黑体" panose="02010609060101010101" pitchFamily="49" charset="-122"/>
            </a:endParaRPr>
          </a:p>
        </p:txBody>
      </p:sp>
      <p:sp>
        <p:nvSpPr>
          <p:cNvPr id="11" name="内容占位符 2"/>
          <p:cNvSpPr txBox="1">
            <a:spLocks/>
          </p:cNvSpPr>
          <p:nvPr/>
        </p:nvSpPr>
        <p:spPr>
          <a:xfrm>
            <a:off x="6695213" y="2514546"/>
            <a:ext cx="4281559" cy="4003873"/>
          </a:xfrm>
          <a:prstGeom prst="rect">
            <a:avLst/>
          </a:prstGeom>
        </p:spPr>
        <p:txBody>
          <a:bodyPr vert="horz" lIns="68580" tIns="34290" rIns="68580" bIns="34290" rtlCol="0">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228594" indent="-228594" defTabSz="914378">
              <a:spcBef>
                <a:spcPts val="1000"/>
              </a:spcBef>
            </a:pPr>
            <a:endParaRPr lang="en-US" altLang="zh-CN" sz="215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a:p>
            <a:pPr marL="228594" indent="-228594" defTabSz="914378">
              <a:spcBef>
                <a:spcPts val="1000"/>
              </a:spcBef>
            </a:pPr>
            <a:r>
              <a:rPr lang="zh-CN" altLang="en-US" sz="215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计算机一台</a:t>
            </a:r>
            <a:endParaRPr lang="en-US" altLang="zh-CN" sz="215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a:p>
            <a:pPr marL="685783" lvl="1" indent="-228594" defTabSz="914378">
              <a:spcBef>
                <a:spcPts val="500"/>
              </a:spcBef>
            </a:pPr>
            <a:r>
              <a:rPr lang="zh-CN" altLang="en-US" sz="175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配置应该不比虚拟机小</a:t>
            </a:r>
            <a:endParaRPr lang="en-US" altLang="zh-CN" sz="175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a:p>
            <a:pPr marL="228594" indent="-228594" defTabSz="914378">
              <a:spcBef>
                <a:spcPts val="1000"/>
              </a:spcBef>
            </a:pPr>
            <a:r>
              <a:rPr lang="zh-CN" altLang="en-US"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原生</a:t>
            </a:r>
            <a:r>
              <a:rPr lang="en-US" altLang="zh-CN"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操作系统</a:t>
            </a:r>
            <a:endParaRPr lang="en-US" altLang="zh-CN"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a:p>
            <a:pPr marL="228594" indent="-228594" defTabSz="914378">
              <a:spcBef>
                <a:spcPts val="1000"/>
              </a:spcBef>
            </a:pPr>
            <a:r>
              <a:rPr lang="zh-CN" altLang="en-US"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苹果操作系统</a:t>
            </a:r>
            <a:r>
              <a:rPr lang="en-US" altLang="zh-CN" sz="2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MacOS</a:t>
            </a:r>
            <a:endParaRPr lang="en-US" altLang="zh-CN"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a:p>
            <a:pPr marL="228594" indent="-228594" defTabSz="914378">
              <a:spcBef>
                <a:spcPts val="1000"/>
              </a:spcBef>
            </a:pPr>
            <a:r>
              <a:rPr lang="en-US" altLang="zh-CN"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Windows10</a:t>
            </a:r>
            <a:r>
              <a:rPr lang="zh-CN" altLang="en-US"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下</a:t>
            </a:r>
            <a:r>
              <a:rPr lang="en-US" altLang="zh-CN"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WSL</a:t>
            </a:r>
          </a:p>
          <a:p>
            <a:pPr marL="228594" indent="-228594" defTabSz="914378">
              <a:spcBef>
                <a:spcPts val="1000"/>
              </a:spcBef>
            </a:pPr>
            <a:r>
              <a:rPr lang="en-US" altLang="zh-CN"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云主机</a:t>
            </a:r>
            <a:endParaRPr lang="en-US" altLang="zh-CN"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a:p>
            <a:pPr marL="228594" indent="-228594" defTabSz="914378">
              <a:spcBef>
                <a:spcPts val="1000"/>
              </a:spcBef>
            </a:pPr>
            <a:r>
              <a:rPr lang="zh-CN" altLang="en-US"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原生</a:t>
            </a:r>
            <a:r>
              <a:rPr lang="en-US" altLang="zh-CN"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Windows</a:t>
            </a:r>
            <a:r>
              <a:rPr lang="zh-CN" altLang="en-US"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操作系统</a:t>
            </a:r>
            <a:endParaRPr lang="en-US" altLang="zh-CN" sz="2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788940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610" y="574899"/>
            <a:ext cx="8467165" cy="1325563"/>
          </a:xfrm>
        </p:spPr>
        <p:txBody>
          <a:bodyPr/>
          <a:lstStyle/>
          <a:p>
            <a:r>
              <a:rPr lang="zh-CN" altLang="en-US" dirty="0">
                <a:latin typeface="黑体" panose="02010609060101010101" pitchFamily="49" charset="-122"/>
                <a:ea typeface="黑体" panose="02010609060101010101" pitchFamily="49" charset="-122"/>
              </a:rPr>
              <a:t>常见的第三方</a:t>
            </a:r>
          </a:p>
        </p:txBody>
      </p:sp>
      <p:sp>
        <p:nvSpPr>
          <p:cNvPr id="3" name="内容占位符 2"/>
          <p:cNvSpPr>
            <a:spLocks noGrp="1"/>
          </p:cNvSpPr>
          <p:nvPr>
            <p:ph idx="1"/>
          </p:nvPr>
        </p:nvSpPr>
        <p:spPr>
          <a:xfrm>
            <a:off x="886610" y="2007403"/>
            <a:ext cx="5917602" cy="2843194"/>
          </a:xfrm>
        </p:spPr>
        <p:txBody>
          <a:bodyPr>
            <a:normAutofit lnSpcReduction="10000"/>
          </a:bodyPr>
          <a:lstStyle/>
          <a:p>
            <a:pPr>
              <a:buFont typeface="Wingdings" panose="05000000000000000000" pitchFamily="2" charset="2"/>
              <a:buChar char="Ø"/>
            </a:pPr>
            <a:r>
              <a:rPr lang="zh-CN" altLang="en-US" sz="4000" dirty="0">
                <a:latin typeface="黑体" panose="02010609060101010101" pitchFamily="49" charset="-122"/>
                <a:ea typeface="黑体" panose="02010609060101010101" pitchFamily="49" charset="-122"/>
              </a:rPr>
              <a:t>银行</a:t>
            </a:r>
            <a:endParaRPr lang="en-US" altLang="zh-CN" sz="4000" dirty="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sz="3600" dirty="0">
                <a:latin typeface="黑体" panose="02010609060101010101" pitchFamily="49" charset="-122"/>
                <a:ea typeface="黑体" panose="02010609060101010101" pitchFamily="49" charset="-122"/>
              </a:rPr>
              <a:t>转账</a:t>
            </a:r>
            <a:endParaRPr lang="en-US" altLang="zh-CN" sz="3600" dirty="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sz="3600" dirty="0">
                <a:latin typeface="黑体" panose="02010609060101010101" pitchFamily="49" charset="-122"/>
                <a:ea typeface="黑体" panose="02010609060101010101" pitchFamily="49" charset="-122"/>
              </a:rPr>
              <a:t>信用卡</a:t>
            </a:r>
            <a:endParaRPr lang="en-US" altLang="zh-CN" sz="3600" dirty="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4000" dirty="0">
                <a:latin typeface="黑体" panose="02010609060101010101" pitchFamily="49" charset="-122"/>
                <a:ea typeface="黑体" panose="02010609060101010101" pitchFamily="49" charset="-122"/>
              </a:rPr>
              <a:t>支付宝</a:t>
            </a:r>
            <a:endParaRPr lang="en-US" altLang="zh-CN" sz="4000" dirty="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4000" dirty="0">
                <a:latin typeface="黑体" panose="02010609060101010101" pitchFamily="49" charset="-122"/>
                <a:ea typeface="黑体" panose="02010609060101010101" pitchFamily="49" charset="-122"/>
              </a:rPr>
              <a:t>微信支付</a:t>
            </a:r>
            <a:endParaRPr lang="en-US" altLang="zh-CN" sz="4000" dirty="0">
              <a:latin typeface="黑体" panose="02010609060101010101" pitchFamily="49" charset="-122"/>
              <a:ea typeface="黑体" panose="02010609060101010101" pitchFamily="49" charset="-122"/>
            </a:endParaRPr>
          </a:p>
          <a:p>
            <a:pPr>
              <a:buFont typeface="Wingdings" panose="05000000000000000000" pitchFamily="2" charset="2"/>
              <a:buChar char="Ø"/>
            </a:pPr>
            <a:endParaRPr lang="zh-CN" altLang="en-US"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48861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银行转账作为第三方能保证什么？</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卖方发货</a:t>
            </a:r>
          </a:p>
        </p:txBody>
      </p:sp>
      <p:sp>
        <p:nvSpPr>
          <p:cNvPr id="7" name="文本框 6"/>
          <p:cNvSpPr txBox="1"/>
          <p:nvPr>
            <p:custDataLst>
              <p:tags r:id="rId4"/>
            </p:custDataLst>
          </p:nvPr>
        </p:nvSpPr>
        <p:spPr>
          <a:xfrm>
            <a:off x="2438400" y="34718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买方付钱了不能抵赖</a:t>
            </a:r>
          </a:p>
        </p:txBody>
      </p:sp>
      <p:sp>
        <p:nvSpPr>
          <p:cNvPr id="8" name="文本框 7"/>
          <p:cNvSpPr txBox="1"/>
          <p:nvPr>
            <p:custDataLst>
              <p:tags r:id="rId5"/>
            </p:custDataLst>
          </p:nvPr>
        </p:nvSpPr>
        <p:spPr>
          <a:xfrm>
            <a:off x="2438400" y="41576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卖方不卖假货</a:t>
            </a:r>
          </a:p>
        </p:txBody>
      </p:sp>
      <p:sp>
        <p:nvSpPr>
          <p:cNvPr id="9" name="文本框 8"/>
          <p:cNvSpPr txBox="1"/>
          <p:nvPr>
            <p:custDataLst>
              <p:tags r:id="rId6"/>
            </p:custDataLst>
          </p:nvPr>
        </p:nvSpPr>
        <p:spPr>
          <a:xfrm>
            <a:off x="2438400" y="48434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卖方收到买方承诺的钱</a:t>
            </a:r>
          </a:p>
        </p:txBody>
      </p:sp>
      <p:sp>
        <p:nvSpPr>
          <p:cNvPr id="10" name="矩形 9"/>
          <p:cNvSpPr>
            <a:spLocks noChangeAspect="1"/>
          </p:cNvSpPr>
          <p:nvPr>
            <p:custDataLst>
              <p:tags r:id="rId7"/>
            </p:custDataLst>
          </p:nvPr>
        </p:nvSpPr>
        <p:spPr>
          <a:xfrm>
            <a:off x="1571625" y="2850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8"/>
            </p:custDataLst>
          </p:nvPr>
        </p:nvSpPr>
        <p:spPr>
          <a:xfrm>
            <a:off x="1571625" y="35361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9"/>
            </p:custDataLst>
          </p:nvPr>
        </p:nvSpPr>
        <p:spPr>
          <a:xfrm>
            <a:off x="1571625" y="42219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10"/>
            </p:custDataLst>
          </p:nvPr>
        </p:nvSpPr>
        <p:spPr>
          <a:xfrm>
            <a:off x="1571625" y="49077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p:cNvSpPr txBox="1"/>
          <p:nvPr>
            <p:custDataLst>
              <p:tags r:id="rId12"/>
            </p:custDataLst>
          </p:nvPr>
        </p:nvSpPr>
        <p:spPr>
          <a:xfrm>
            <a:off x="2438400" y="55292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买方账户余额够付</a:t>
            </a:r>
          </a:p>
        </p:txBody>
      </p:sp>
      <p:sp>
        <p:nvSpPr>
          <p:cNvPr id="22" name="矩形 21"/>
          <p:cNvSpPr>
            <a:spLocks noChangeAspect="1"/>
          </p:cNvSpPr>
          <p:nvPr>
            <p:custDataLst>
              <p:tags r:id="rId13"/>
            </p:custDataLst>
          </p:nvPr>
        </p:nvSpPr>
        <p:spPr>
          <a:xfrm>
            <a:off x="1571625" y="55935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4"/>
            </p:custDataLst>
          </p:nvPr>
        </p:nvGrpSpPr>
        <p:grpSpPr>
          <a:xfrm>
            <a:off x="0" y="0"/>
            <a:ext cx="12192000" cy="635000"/>
            <a:chOff x="0" y="0"/>
            <a:chExt cx="12192000" cy="635000"/>
          </a:xfrm>
        </p:grpSpPr>
        <p:sp>
          <p:nvSpPr>
            <p:cNvPr id="15" name="TitleBackground"/>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30333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区块链技术使得任何达成一致的</a:t>
            </a:r>
            <a:r>
              <a:rPr lang="zh-CN" altLang="en-US" dirty="0">
                <a:solidFill>
                  <a:srgbClr val="FFC000"/>
                </a:solidFill>
                <a:latin typeface="黑体" panose="02010609060101010101" pitchFamily="49" charset="-122"/>
                <a:ea typeface="黑体" panose="02010609060101010101" pitchFamily="49" charset="-122"/>
              </a:rPr>
              <a:t>双方直接支付</a:t>
            </a:r>
            <a:r>
              <a:rPr lang="zh-CN" altLang="en-US" dirty="0">
                <a:latin typeface="黑体" panose="02010609060101010101" pitchFamily="49" charset="-122"/>
                <a:ea typeface="黑体" panose="02010609060101010101" pitchFamily="49" charset="-122"/>
              </a:rPr>
              <a:t>，从而不需要第三方中介的参与</a:t>
            </a:r>
          </a:p>
        </p:txBody>
      </p:sp>
      <p:sp>
        <p:nvSpPr>
          <p:cNvPr id="5" name="矩形"/>
          <p:cNvSpPr/>
          <p:nvPr/>
        </p:nvSpPr>
        <p:spPr>
          <a:xfrm>
            <a:off x="2304213" y="3481023"/>
            <a:ext cx="1593064" cy="558803"/>
          </a:xfrm>
          <a:prstGeom prst="rect">
            <a:avLst/>
          </a:prstGeom>
          <a:ln w="50800">
            <a:solidFill>
              <a:schemeClr val="accent1"/>
            </a:solidFill>
            <a:miter lim="400000"/>
          </a:ln>
        </p:spPr>
        <p:txBody>
          <a:bodyPr lIns="25400" tIns="25400" rIns="25400" bIns="25400" anchor="ctr"/>
          <a:lstStyle/>
          <a:p>
            <a:endParaRPr sz="900"/>
          </a:p>
        </p:txBody>
      </p:sp>
      <p:sp>
        <p:nvSpPr>
          <p:cNvPr id="6" name="区块链支付系统"/>
          <p:cNvSpPr/>
          <p:nvPr/>
        </p:nvSpPr>
        <p:spPr>
          <a:xfrm>
            <a:off x="2405420" y="3619359"/>
            <a:ext cx="1397819"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defRPr>
            </a:lvl1pPr>
          </a:lstStyle>
          <a:p>
            <a:r>
              <a:rPr sz="1500"/>
              <a:t>区块链支付系统</a:t>
            </a:r>
          </a:p>
        </p:txBody>
      </p:sp>
      <p:sp>
        <p:nvSpPr>
          <p:cNvPr id="7" name="圆形"/>
          <p:cNvSpPr/>
          <p:nvPr/>
        </p:nvSpPr>
        <p:spPr>
          <a:xfrm>
            <a:off x="5325593" y="2672305"/>
            <a:ext cx="933161" cy="933161"/>
          </a:xfrm>
          <a:prstGeom prst="ellipse">
            <a:avLst/>
          </a:prstGeom>
          <a:solidFill>
            <a:srgbClr val="FFC000"/>
          </a:solidFill>
          <a:ln w="12700">
            <a:miter lim="400000"/>
          </a:ln>
        </p:spPr>
        <p:txBody>
          <a:bodyPr lIns="25400" tIns="25400" rIns="25400" bIns="25400" anchor="ctr"/>
          <a:lstStyle/>
          <a:p>
            <a:endParaRPr sz="900"/>
          </a:p>
        </p:txBody>
      </p:sp>
      <p:sp>
        <p:nvSpPr>
          <p:cNvPr id="8" name="商家"/>
          <p:cNvSpPr/>
          <p:nvPr/>
        </p:nvSpPr>
        <p:spPr>
          <a:xfrm>
            <a:off x="5573097" y="2997819"/>
            <a:ext cx="43601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292D46"/>
                </a:solidFill>
              </a:defRPr>
            </a:lvl1pPr>
          </a:lstStyle>
          <a:p>
            <a:r>
              <a:rPr sz="1500"/>
              <a:t>商家</a:t>
            </a:r>
          </a:p>
        </p:txBody>
      </p:sp>
      <p:sp>
        <p:nvSpPr>
          <p:cNvPr id="9" name="圆形"/>
          <p:cNvSpPr/>
          <p:nvPr/>
        </p:nvSpPr>
        <p:spPr>
          <a:xfrm>
            <a:off x="5325593" y="4314948"/>
            <a:ext cx="933161" cy="933161"/>
          </a:xfrm>
          <a:prstGeom prst="ellipse">
            <a:avLst/>
          </a:prstGeom>
          <a:solidFill>
            <a:srgbClr val="FFC000"/>
          </a:solidFill>
          <a:ln w="12700">
            <a:miter lim="400000"/>
          </a:ln>
        </p:spPr>
        <p:txBody>
          <a:bodyPr lIns="25400" tIns="25400" rIns="25400" bIns="25400" anchor="ctr"/>
          <a:lstStyle/>
          <a:p>
            <a:endParaRPr sz="900"/>
          </a:p>
        </p:txBody>
      </p:sp>
      <p:sp>
        <p:nvSpPr>
          <p:cNvPr id="10" name="消费者"/>
          <p:cNvSpPr/>
          <p:nvPr/>
        </p:nvSpPr>
        <p:spPr>
          <a:xfrm>
            <a:off x="5477847" y="4640463"/>
            <a:ext cx="62837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292D46"/>
                </a:solidFill>
              </a:defRPr>
            </a:lvl1pPr>
          </a:lstStyle>
          <a:p>
            <a:r>
              <a:rPr sz="1500"/>
              <a:t>消费者</a:t>
            </a:r>
          </a:p>
        </p:txBody>
      </p:sp>
      <p:sp>
        <p:nvSpPr>
          <p:cNvPr id="11" name="圆形"/>
          <p:cNvSpPr/>
          <p:nvPr/>
        </p:nvSpPr>
        <p:spPr>
          <a:xfrm>
            <a:off x="8273524" y="3242795"/>
            <a:ext cx="745228" cy="745228"/>
          </a:xfrm>
          <a:prstGeom prst="ellipse">
            <a:avLst/>
          </a:prstGeom>
          <a:solidFill>
            <a:srgbClr val="FFC000"/>
          </a:solidFill>
          <a:ln w="12700">
            <a:miter lim="400000"/>
          </a:ln>
        </p:spPr>
        <p:txBody>
          <a:bodyPr lIns="25400" tIns="25400" rIns="25400" bIns="25400" anchor="ctr"/>
          <a:lstStyle/>
          <a:p>
            <a:endParaRPr sz="900"/>
          </a:p>
        </p:txBody>
      </p:sp>
      <p:sp>
        <p:nvSpPr>
          <p:cNvPr id="12" name="矩形"/>
          <p:cNvSpPr/>
          <p:nvPr/>
        </p:nvSpPr>
        <p:spPr>
          <a:xfrm>
            <a:off x="5325593" y="3787862"/>
            <a:ext cx="933158" cy="344690"/>
          </a:xfrm>
          <a:prstGeom prst="rect">
            <a:avLst/>
          </a:prstGeom>
          <a:solidFill>
            <a:srgbClr val="292D46"/>
          </a:solidFill>
          <a:ln w="50800">
            <a:solidFill>
              <a:schemeClr val="accent1"/>
            </a:solidFill>
            <a:miter lim="400000"/>
          </a:ln>
        </p:spPr>
        <p:txBody>
          <a:bodyPr lIns="25400" tIns="25400" rIns="25400" bIns="25400" anchor="ctr"/>
          <a:lstStyle/>
          <a:p>
            <a:endParaRPr sz="900"/>
          </a:p>
        </p:txBody>
      </p:sp>
      <p:sp>
        <p:nvSpPr>
          <p:cNvPr id="13" name="区块记录"/>
          <p:cNvSpPr/>
          <p:nvPr/>
        </p:nvSpPr>
        <p:spPr>
          <a:xfrm>
            <a:off x="5433397" y="3834532"/>
            <a:ext cx="718145"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b="1">
                <a:solidFill>
                  <a:srgbClr val="FFFFFF"/>
                </a:solidFill>
              </a:defRPr>
            </a:lvl1pPr>
          </a:lstStyle>
          <a:p>
            <a:r>
              <a:rPr sz="1300"/>
              <a:t>区块记录</a:t>
            </a:r>
          </a:p>
        </p:txBody>
      </p:sp>
      <p:sp>
        <p:nvSpPr>
          <p:cNvPr id="14" name="圆形"/>
          <p:cNvSpPr/>
          <p:nvPr/>
        </p:nvSpPr>
        <p:spPr>
          <a:xfrm>
            <a:off x="8329667" y="4466959"/>
            <a:ext cx="412754" cy="412754"/>
          </a:xfrm>
          <a:prstGeom prst="ellipse">
            <a:avLst/>
          </a:prstGeom>
          <a:solidFill>
            <a:srgbClr val="FFC000"/>
          </a:solidFill>
          <a:ln w="12700">
            <a:miter lim="400000"/>
          </a:ln>
        </p:spPr>
        <p:txBody>
          <a:bodyPr lIns="25400" tIns="25400" rIns="25400" bIns="25400" anchor="ctr"/>
          <a:lstStyle/>
          <a:p>
            <a:endParaRPr sz="900"/>
          </a:p>
        </p:txBody>
      </p:sp>
      <p:sp>
        <p:nvSpPr>
          <p:cNvPr id="15" name="圆形"/>
          <p:cNvSpPr/>
          <p:nvPr/>
        </p:nvSpPr>
        <p:spPr>
          <a:xfrm>
            <a:off x="6633512" y="4017374"/>
            <a:ext cx="412754" cy="412754"/>
          </a:xfrm>
          <a:prstGeom prst="ellipse">
            <a:avLst/>
          </a:prstGeom>
          <a:solidFill>
            <a:srgbClr val="FFC000"/>
          </a:solidFill>
          <a:ln w="12700">
            <a:miter lim="400000"/>
          </a:ln>
        </p:spPr>
        <p:txBody>
          <a:bodyPr lIns="25400" tIns="25400" rIns="25400" bIns="25400" anchor="ctr"/>
          <a:lstStyle/>
          <a:p>
            <a:endParaRPr sz="900"/>
          </a:p>
        </p:txBody>
      </p:sp>
      <p:sp>
        <p:nvSpPr>
          <p:cNvPr id="16" name="圆形"/>
          <p:cNvSpPr/>
          <p:nvPr/>
        </p:nvSpPr>
        <p:spPr>
          <a:xfrm>
            <a:off x="7008316" y="4660106"/>
            <a:ext cx="745228" cy="745228"/>
          </a:xfrm>
          <a:prstGeom prst="ellipse">
            <a:avLst/>
          </a:prstGeom>
          <a:solidFill>
            <a:srgbClr val="FFC000"/>
          </a:solidFill>
          <a:ln w="12700">
            <a:miter lim="400000"/>
          </a:ln>
        </p:spPr>
        <p:txBody>
          <a:bodyPr lIns="25400" tIns="25400" rIns="25400" bIns="25400" anchor="ctr"/>
          <a:lstStyle/>
          <a:p>
            <a:endParaRPr sz="900"/>
          </a:p>
        </p:txBody>
      </p:sp>
      <p:sp>
        <p:nvSpPr>
          <p:cNvPr id="17" name="线条"/>
          <p:cNvSpPr/>
          <p:nvPr/>
        </p:nvSpPr>
        <p:spPr>
          <a:xfrm flipV="1">
            <a:off x="5792172" y="3635815"/>
            <a:ext cx="2" cy="121697"/>
          </a:xfrm>
          <a:prstGeom prst="line">
            <a:avLst/>
          </a:prstGeom>
          <a:ln w="25400">
            <a:solidFill>
              <a:srgbClr val="FFFFFF"/>
            </a:solidFill>
            <a:tailEnd type="triangle"/>
          </a:ln>
        </p:spPr>
        <p:txBody>
          <a:bodyPr lIns="22859" tIns="22859" rIns="22859" bIns="22859"/>
          <a:lstStyle/>
          <a:p>
            <a:endParaRPr sz="900"/>
          </a:p>
        </p:txBody>
      </p:sp>
      <p:sp>
        <p:nvSpPr>
          <p:cNvPr id="18" name="线条"/>
          <p:cNvSpPr/>
          <p:nvPr/>
        </p:nvSpPr>
        <p:spPr>
          <a:xfrm>
            <a:off x="7957324" y="4360987"/>
            <a:ext cx="343948" cy="195200"/>
          </a:xfrm>
          <a:prstGeom prst="line">
            <a:avLst/>
          </a:prstGeom>
          <a:ln w="25400">
            <a:solidFill>
              <a:srgbClr val="FFFFFF"/>
            </a:solidFill>
            <a:tailEnd type="triangle"/>
          </a:ln>
        </p:spPr>
        <p:txBody>
          <a:bodyPr lIns="22859" tIns="22859" rIns="22859" bIns="22859"/>
          <a:lstStyle/>
          <a:p>
            <a:endParaRPr sz="900"/>
          </a:p>
        </p:txBody>
      </p:sp>
      <p:sp>
        <p:nvSpPr>
          <p:cNvPr id="19" name="线条"/>
          <p:cNvSpPr/>
          <p:nvPr/>
        </p:nvSpPr>
        <p:spPr>
          <a:xfrm flipH="1">
            <a:off x="7450737" y="4321019"/>
            <a:ext cx="287143" cy="287143"/>
          </a:xfrm>
          <a:prstGeom prst="line">
            <a:avLst/>
          </a:prstGeom>
          <a:ln w="25400">
            <a:solidFill>
              <a:srgbClr val="FFFFFF"/>
            </a:solidFill>
            <a:tailEnd type="triangle"/>
          </a:ln>
        </p:spPr>
        <p:txBody>
          <a:bodyPr lIns="22859" tIns="22859" rIns="22859" bIns="22859"/>
          <a:lstStyle/>
          <a:p>
            <a:endParaRPr sz="900"/>
          </a:p>
        </p:txBody>
      </p:sp>
      <p:sp>
        <p:nvSpPr>
          <p:cNvPr id="20" name="线条"/>
          <p:cNvSpPr/>
          <p:nvPr/>
        </p:nvSpPr>
        <p:spPr>
          <a:xfrm>
            <a:off x="5792172" y="4173192"/>
            <a:ext cx="2" cy="101116"/>
          </a:xfrm>
          <a:prstGeom prst="line">
            <a:avLst/>
          </a:prstGeom>
          <a:ln w="25400">
            <a:solidFill>
              <a:srgbClr val="FFFFFF"/>
            </a:solidFill>
            <a:tailEnd type="triangle"/>
          </a:ln>
        </p:spPr>
        <p:txBody>
          <a:bodyPr lIns="22859" tIns="22859" rIns="22859" bIns="22859"/>
          <a:lstStyle/>
          <a:p>
            <a:endParaRPr sz="900"/>
          </a:p>
        </p:txBody>
      </p:sp>
      <p:sp>
        <p:nvSpPr>
          <p:cNvPr id="21" name="矩形"/>
          <p:cNvSpPr/>
          <p:nvPr/>
        </p:nvSpPr>
        <p:spPr>
          <a:xfrm>
            <a:off x="6401685" y="4471247"/>
            <a:ext cx="178986" cy="149472"/>
          </a:xfrm>
          <a:prstGeom prst="rect">
            <a:avLst/>
          </a:prstGeom>
          <a:solidFill>
            <a:srgbClr val="292D46"/>
          </a:solidFill>
          <a:ln w="50800">
            <a:solidFill>
              <a:schemeClr val="accent1"/>
            </a:solidFill>
            <a:miter lim="400000"/>
          </a:ln>
        </p:spPr>
        <p:txBody>
          <a:bodyPr lIns="25400" tIns="25400" rIns="25400" bIns="25400" anchor="ctr"/>
          <a:lstStyle/>
          <a:p>
            <a:endParaRPr sz="900"/>
          </a:p>
        </p:txBody>
      </p:sp>
      <p:sp>
        <p:nvSpPr>
          <p:cNvPr id="22" name="线条"/>
          <p:cNvSpPr/>
          <p:nvPr/>
        </p:nvSpPr>
        <p:spPr>
          <a:xfrm flipV="1">
            <a:off x="7935202" y="3899999"/>
            <a:ext cx="388762" cy="280593"/>
          </a:xfrm>
          <a:prstGeom prst="line">
            <a:avLst/>
          </a:prstGeom>
          <a:ln w="25400">
            <a:solidFill>
              <a:srgbClr val="FFFFFF"/>
            </a:solidFill>
            <a:tailEnd type="triangle"/>
          </a:ln>
        </p:spPr>
        <p:txBody>
          <a:bodyPr lIns="22859" tIns="22859" rIns="22859" bIns="22859"/>
          <a:lstStyle/>
          <a:p>
            <a:endParaRPr sz="900"/>
          </a:p>
        </p:txBody>
      </p:sp>
      <p:sp>
        <p:nvSpPr>
          <p:cNvPr id="23" name="线条"/>
          <p:cNvSpPr/>
          <p:nvPr/>
        </p:nvSpPr>
        <p:spPr>
          <a:xfrm flipV="1">
            <a:off x="6560371" y="4352655"/>
            <a:ext cx="96626" cy="96626"/>
          </a:xfrm>
          <a:prstGeom prst="line">
            <a:avLst/>
          </a:prstGeom>
          <a:ln w="25400">
            <a:solidFill>
              <a:srgbClr val="FFFFFF"/>
            </a:solidFill>
            <a:tailEnd type="triangle"/>
          </a:ln>
        </p:spPr>
        <p:txBody>
          <a:bodyPr lIns="22859" tIns="22859" rIns="22859" bIns="22859"/>
          <a:lstStyle/>
          <a:p>
            <a:endParaRPr sz="900"/>
          </a:p>
        </p:txBody>
      </p:sp>
      <p:sp>
        <p:nvSpPr>
          <p:cNvPr id="24" name="线条"/>
          <p:cNvSpPr/>
          <p:nvPr/>
        </p:nvSpPr>
        <p:spPr>
          <a:xfrm flipH="1">
            <a:off x="6287722" y="4627268"/>
            <a:ext cx="96626" cy="96626"/>
          </a:xfrm>
          <a:prstGeom prst="line">
            <a:avLst/>
          </a:prstGeom>
          <a:ln w="25400">
            <a:solidFill>
              <a:srgbClr val="FFFFFF"/>
            </a:solidFill>
            <a:tailEnd type="triangle"/>
          </a:ln>
        </p:spPr>
        <p:txBody>
          <a:bodyPr lIns="22859" tIns="22859" rIns="22859" bIns="22859"/>
          <a:lstStyle/>
          <a:p>
            <a:endParaRPr sz="900"/>
          </a:p>
        </p:txBody>
      </p:sp>
      <p:sp>
        <p:nvSpPr>
          <p:cNvPr id="25" name="线条"/>
          <p:cNvSpPr/>
          <p:nvPr/>
        </p:nvSpPr>
        <p:spPr>
          <a:xfrm flipH="1" flipV="1">
            <a:off x="6291283" y="3305469"/>
            <a:ext cx="1589061" cy="966389"/>
          </a:xfrm>
          <a:prstGeom prst="line">
            <a:avLst/>
          </a:prstGeom>
          <a:ln w="25400">
            <a:solidFill>
              <a:srgbClr val="FFFFFF"/>
            </a:solidFill>
            <a:tailEnd type="triangle"/>
          </a:ln>
        </p:spPr>
        <p:txBody>
          <a:bodyPr lIns="22859" tIns="22859" rIns="22859" bIns="22859"/>
          <a:lstStyle/>
          <a:p>
            <a:endParaRPr sz="900"/>
          </a:p>
        </p:txBody>
      </p:sp>
      <p:sp>
        <p:nvSpPr>
          <p:cNvPr id="26" name="矩形"/>
          <p:cNvSpPr/>
          <p:nvPr/>
        </p:nvSpPr>
        <p:spPr>
          <a:xfrm>
            <a:off x="6633512" y="3539700"/>
            <a:ext cx="412752" cy="198122"/>
          </a:xfrm>
          <a:prstGeom prst="rect">
            <a:avLst/>
          </a:prstGeom>
          <a:solidFill>
            <a:srgbClr val="292D46"/>
          </a:solidFill>
          <a:ln w="50800">
            <a:solidFill>
              <a:schemeClr val="accent1"/>
            </a:solidFill>
            <a:miter lim="400000"/>
          </a:ln>
        </p:spPr>
        <p:txBody>
          <a:bodyPr lIns="25400" tIns="25400" rIns="25400" bIns="25400" anchor="ctr"/>
          <a:lstStyle/>
          <a:p>
            <a:endParaRPr sz="900"/>
          </a:p>
        </p:txBody>
      </p:sp>
      <p:sp>
        <p:nvSpPr>
          <p:cNvPr id="27" name="矩形"/>
          <p:cNvSpPr/>
          <p:nvPr/>
        </p:nvSpPr>
        <p:spPr>
          <a:xfrm>
            <a:off x="7631899" y="4093574"/>
            <a:ext cx="412752" cy="260352"/>
          </a:xfrm>
          <a:prstGeom prst="rect">
            <a:avLst/>
          </a:prstGeom>
          <a:solidFill>
            <a:srgbClr val="292D46"/>
          </a:solidFill>
          <a:ln w="50800">
            <a:solidFill>
              <a:schemeClr val="accent1"/>
            </a:solidFill>
            <a:miter lim="400000"/>
          </a:ln>
        </p:spPr>
        <p:txBody>
          <a:bodyPr lIns="25400" tIns="25400" rIns="25400" bIns="25400" anchor="ctr"/>
          <a:lstStyle/>
          <a:p>
            <a:endParaRPr sz="900"/>
          </a:p>
        </p:txBody>
      </p:sp>
      <p:sp>
        <p:nvSpPr>
          <p:cNvPr id="28" name="矩形"/>
          <p:cNvSpPr/>
          <p:nvPr/>
        </p:nvSpPr>
        <p:spPr>
          <a:xfrm>
            <a:off x="7174253" y="4332699"/>
            <a:ext cx="329658" cy="149472"/>
          </a:xfrm>
          <a:prstGeom prst="rect">
            <a:avLst/>
          </a:prstGeom>
          <a:solidFill>
            <a:srgbClr val="292D46"/>
          </a:solidFill>
          <a:ln w="50800">
            <a:solidFill>
              <a:schemeClr val="accent1"/>
            </a:solidFill>
            <a:miter lim="400000"/>
          </a:ln>
        </p:spPr>
        <p:txBody>
          <a:bodyPr lIns="25400" tIns="25400" rIns="25400" bIns="25400" anchor="ctr"/>
          <a:lstStyle/>
          <a:p>
            <a:endParaRPr sz="900"/>
          </a:p>
        </p:txBody>
      </p:sp>
      <p:sp>
        <p:nvSpPr>
          <p:cNvPr id="29" name="数字签名"/>
          <p:cNvSpPr/>
          <p:nvPr/>
        </p:nvSpPr>
        <p:spPr>
          <a:xfrm>
            <a:off x="4907227" y="3533627"/>
            <a:ext cx="56425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defRPr>
            </a:lvl1pPr>
          </a:lstStyle>
          <a:p>
            <a:r>
              <a:rPr sz="1000"/>
              <a:t>数字签名</a:t>
            </a:r>
          </a:p>
        </p:txBody>
      </p:sp>
      <p:sp>
        <p:nvSpPr>
          <p:cNvPr id="30" name="数字签名"/>
          <p:cNvSpPr/>
          <p:nvPr/>
        </p:nvSpPr>
        <p:spPr>
          <a:xfrm>
            <a:off x="4907227" y="4184900"/>
            <a:ext cx="56425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defRPr>
            </a:lvl1pPr>
          </a:lstStyle>
          <a:p>
            <a:r>
              <a:rPr sz="1000"/>
              <a:t>数字签名</a:t>
            </a:r>
          </a:p>
        </p:txBody>
      </p:sp>
    </p:spTree>
    <p:extLst>
      <p:ext uri="{BB962C8B-B14F-4D97-AF65-F5344CB8AC3E}">
        <p14:creationId xmlns:p14="http://schemas.microsoft.com/office/powerpoint/2010/main" val="3056729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457200">
              <a:lnSpc>
                <a:spcPct val="150000"/>
              </a:lnSpc>
              <a:defRPr sz="4000">
                <a:solidFill>
                  <a:srgbClr val="FFFFFF"/>
                </a:solidFill>
              </a:defRPr>
            </a:pPr>
            <a:r>
              <a:rPr lang="zh-CN" altLang="en-US" dirty="0">
                <a:latin typeface="黑体" panose="02010609060101010101" pitchFamily="49" charset="-122"/>
                <a:ea typeface="黑体" panose="02010609060101010101" pitchFamily="49" charset="-122"/>
              </a:rPr>
              <a:t>区块链本质是一个</a:t>
            </a:r>
            <a:r>
              <a:rPr lang="zh-CN" altLang="en-US" b="1" dirty="0">
                <a:solidFill>
                  <a:srgbClr val="FFC000"/>
                </a:solidFill>
                <a:latin typeface="黑体" panose="02010609060101010101" pitchFamily="49" charset="-122"/>
                <a:ea typeface="黑体" panose="02010609060101010101" pitchFamily="49" charset="-122"/>
              </a:rPr>
              <a:t>分布式账本</a:t>
            </a:r>
          </a:p>
        </p:txBody>
      </p:sp>
      <p:sp>
        <p:nvSpPr>
          <p:cNvPr id="3" name="内容占位符 2"/>
          <p:cNvSpPr>
            <a:spLocks noGrp="1"/>
          </p:cNvSpPr>
          <p:nvPr>
            <p:ph idx="1"/>
          </p:nvPr>
        </p:nvSpPr>
        <p:spPr>
          <a:xfrm>
            <a:off x="1925170" y="2205318"/>
            <a:ext cx="8341659" cy="3035730"/>
          </a:xfrm>
        </p:spPr>
        <p:txBody>
          <a:bodyPr/>
          <a:lstStyle/>
          <a:p>
            <a:pPr marL="0" indent="0" algn="ctr">
              <a:buNone/>
            </a:pPr>
            <a:r>
              <a:rPr lang="zh-CN" altLang="en-US" dirty="0">
                <a:latin typeface="黑体" panose="02010609060101010101" pitchFamily="49" charset="-122"/>
                <a:ea typeface="黑体" panose="02010609060101010101" pitchFamily="49" charset="-122"/>
              </a:rPr>
              <a:t>一种电子化信息化的手段</a:t>
            </a:r>
            <a:endParaRPr lang="en-US" altLang="zh-CN" dirty="0">
              <a:latin typeface="黑体" panose="02010609060101010101" pitchFamily="49" charset="-122"/>
              <a:ea typeface="黑体" panose="02010609060101010101" pitchFamily="49" charset="-122"/>
            </a:endParaRPr>
          </a:p>
          <a:p>
            <a:pPr marL="0" indent="0" algn="ctr">
              <a:buNone/>
            </a:pPr>
            <a:r>
              <a:rPr lang="zh-CN" altLang="en-US" dirty="0">
                <a:latin typeface="黑体" panose="02010609060101010101" pitchFamily="49" charset="-122"/>
                <a:ea typeface="黑体" panose="02010609060101010101" pitchFamily="49" charset="-122"/>
              </a:rPr>
              <a:t>分布存储不依赖单一机构</a:t>
            </a:r>
            <a:endParaRPr lang="en-US" altLang="zh-CN" dirty="0">
              <a:latin typeface="黑体" panose="02010609060101010101" pitchFamily="49" charset="-122"/>
              <a:ea typeface="黑体" panose="02010609060101010101" pitchFamily="49" charset="-122"/>
            </a:endParaRPr>
          </a:p>
          <a:p>
            <a:pPr marL="0" indent="0" algn="ctr">
              <a:buNone/>
            </a:pPr>
            <a:r>
              <a:rPr lang="zh-CN" altLang="en-US" dirty="0">
                <a:latin typeface="黑体" panose="02010609060101010101" pitchFamily="49" charset="-122"/>
                <a:ea typeface="黑体" panose="02010609060101010101" pitchFamily="49" charset="-122"/>
              </a:rPr>
              <a:t>支付方、收款方都不可抵赖</a:t>
            </a:r>
            <a:endParaRPr lang="en-US" altLang="zh-CN" dirty="0">
              <a:latin typeface="黑体" panose="02010609060101010101" pitchFamily="49" charset="-122"/>
              <a:ea typeface="黑体" panose="02010609060101010101" pitchFamily="49" charset="-122"/>
            </a:endParaRPr>
          </a:p>
          <a:p>
            <a:pPr marL="0" indent="0" algn="ctr">
              <a:buNone/>
            </a:pPr>
            <a:r>
              <a:rPr lang="zh-CN" altLang="en-US" dirty="0">
                <a:latin typeface="黑体" panose="02010609060101010101" pitchFamily="49" charset="-122"/>
                <a:ea typeface="黑体" panose="02010609060101010101" pitchFamily="49" charset="-122"/>
              </a:rPr>
              <a:t>任何人任何时候都不能篡改</a:t>
            </a:r>
            <a:endParaRPr lang="en-US" altLang="zh-CN" dirty="0">
              <a:latin typeface="黑体" panose="02010609060101010101" pitchFamily="49" charset="-122"/>
              <a:ea typeface="黑体" panose="02010609060101010101" pitchFamily="49" charset="-122"/>
            </a:endParaRPr>
          </a:p>
          <a:p>
            <a:pPr marL="0" indent="0" algn="ctr">
              <a:buNone/>
            </a:pPr>
            <a:r>
              <a:rPr lang="zh-CN" altLang="en-US" dirty="0">
                <a:latin typeface="黑体" panose="02010609060101010101" pitchFamily="49" charset="-122"/>
                <a:ea typeface="黑体" panose="02010609060101010101" pitchFamily="49" charset="-122"/>
              </a:rPr>
              <a:t>可以随时追溯任意一笔交易</a:t>
            </a:r>
            <a:endParaRPr lang="en-US" altLang="zh-CN" dirty="0">
              <a:latin typeface="黑体" panose="02010609060101010101" pitchFamily="49" charset="-122"/>
              <a:ea typeface="黑体" panose="02010609060101010101" pitchFamily="49" charset="-122"/>
            </a:endParaRPr>
          </a:p>
          <a:p>
            <a:pPr marL="0" indent="0" algn="ctr">
              <a:buNone/>
            </a:pPr>
            <a:r>
              <a:rPr lang="zh-CN" altLang="en-US" dirty="0">
                <a:latin typeface="黑体" panose="02010609060101010101" pitchFamily="49" charset="-122"/>
                <a:ea typeface="黑体" panose="02010609060101010101" pitchFamily="49" charset="-122"/>
              </a:rPr>
              <a:t>所有交易记录在一个账本里</a:t>
            </a:r>
            <a:endParaRPr lang="en-US" altLang="zh-CN" dirty="0">
              <a:latin typeface="黑体" panose="02010609060101010101" pitchFamily="49" charset="-122"/>
              <a:ea typeface="黑体" panose="02010609060101010101" pitchFamily="49" charset="-122"/>
            </a:endParaRPr>
          </a:p>
          <a:p>
            <a:pPr marL="0" indent="0" algn="ctr">
              <a:buNone/>
            </a:pP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80111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FFFF"/>
                </a:solidFill>
                <a:latin typeface="黑体" panose="02010609060101010101" pitchFamily="49" charset="-122"/>
                <a:ea typeface="黑体" panose="02010609060101010101" pitchFamily="49" charset="-122"/>
              </a:rPr>
              <a:t>区块链并不是一种独创的技术</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5"/>
            <a:ext cx="10515600" cy="1627580"/>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对密码学、点对点（</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P2P</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）通信、数据库等多种传统技术的优雅整合</a:t>
            </a:r>
          </a:p>
        </p:txBody>
      </p:sp>
      <p:graphicFrame>
        <p:nvGraphicFramePr>
          <p:cNvPr id="4" name="图示 3"/>
          <p:cNvGraphicFramePr/>
          <p:nvPr>
            <p:extLst>
              <p:ext uri="{D42A27DB-BD31-4B8C-83A1-F6EECF244321}">
                <p14:modId xmlns:p14="http://schemas.microsoft.com/office/powerpoint/2010/main" val="3418120097"/>
              </p:ext>
            </p:extLst>
          </p:nvPr>
        </p:nvGraphicFramePr>
        <p:xfrm>
          <a:off x="2549563" y="2922495"/>
          <a:ext cx="6648225" cy="3345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322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特征"/>
          <p:cNvSpPr/>
          <p:nvPr/>
        </p:nvSpPr>
        <p:spPr>
          <a:xfrm>
            <a:off x="1046702" y="785699"/>
            <a:ext cx="3334246" cy="4944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lang="zh-CN" altLang="en-US" sz="3200" b="0" dirty="0">
                <a:latin typeface="黑体" panose="02010609060101010101" pitchFamily="49" charset="-122"/>
                <a:ea typeface="黑体" panose="02010609060101010101" pitchFamily="49" charset="-122"/>
              </a:rPr>
              <a:t>区块链原教旨主义</a:t>
            </a:r>
            <a:endParaRPr sz="3200" b="0" dirty="0">
              <a:latin typeface="黑体" panose="02010609060101010101" pitchFamily="49" charset="-122"/>
              <a:ea typeface="黑体" panose="02010609060101010101" pitchFamily="49" charset="-122"/>
            </a:endParaRPr>
          </a:p>
        </p:txBody>
      </p:sp>
      <p:sp>
        <p:nvSpPr>
          <p:cNvPr id="258" name="开放，共识"/>
          <p:cNvSpPr/>
          <p:nvPr/>
        </p:nvSpPr>
        <p:spPr>
          <a:xfrm>
            <a:off x="1088249" y="2237662"/>
            <a:ext cx="7232749"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4000">
                <a:solidFill>
                  <a:srgbClr val="FFFFFF"/>
                </a:solidFill>
              </a:defRPr>
            </a:lvl1pPr>
          </a:lstStyle>
          <a:p>
            <a:r>
              <a:rPr sz="2000" dirty="0" err="1">
                <a:solidFill>
                  <a:srgbClr val="FFC000"/>
                </a:solidFill>
                <a:latin typeface="黑体" panose="02010609060101010101" pitchFamily="49" charset="-122"/>
                <a:ea typeface="黑体" panose="02010609060101010101" pitchFamily="49" charset="-122"/>
              </a:rPr>
              <a:t>开放，共识</a:t>
            </a:r>
            <a:r>
              <a:rPr lang="zh-CN" altLang="en-US" sz="2000" dirty="0">
                <a:latin typeface="黑体" panose="02010609060101010101" pitchFamily="49" charset="-122"/>
                <a:ea typeface="黑体" panose="02010609060101010101" pitchFamily="49" charset="-122"/>
              </a:rPr>
              <a:t>：任何人和随时参与和退出，基于共识机制共同维护</a:t>
            </a:r>
            <a:endParaRPr sz="2000" dirty="0">
              <a:latin typeface="黑体" panose="02010609060101010101" pitchFamily="49" charset="-122"/>
              <a:ea typeface="黑体" panose="02010609060101010101" pitchFamily="49" charset="-122"/>
            </a:endParaRPr>
          </a:p>
        </p:txBody>
      </p:sp>
      <p:sp>
        <p:nvSpPr>
          <p:cNvPr id="259" name="去中心，去信任"/>
          <p:cNvSpPr/>
          <p:nvPr/>
        </p:nvSpPr>
        <p:spPr>
          <a:xfrm>
            <a:off x="1088248" y="3019398"/>
            <a:ext cx="7745710"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4000">
                <a:solidFill>
                  <a:srgbClr val="FFFFFF"/>
                </a:solidFill>
              </a:defRPr>
            </a:lvl1pPr>
          </a:lstStyle>
          <a:p>
            <a:r>
              <a:rPr sz="2000" dirty="0" err="1">
                <a:solidFill>
                  <a:srgbClr val="FFC000"/>
                </a:solidFill>
                <a:latin typeface="黑体" panose="02010609060101010101" pitchFamily="49" charset="-122"/>
                <a:ea typeface="黑体" panose="02010609060101010101" pitchFamily="49" charset="-122"/>
              </a:rPr>
              <a:t>去中心，去信任</a:t>
            </a:r>
            <a:r>
              <a:rPr lang="zh-CN" altLang="en-US" sz="2000" dirty="0">
                <a:latin typeface="黑体" panose="02010609060101010101" pitchFamily="49" charset="-122"/>
                <a:ea typeface="黑体" panose="02010609060101010101" pitchFamily="49" charset="-122"/>
              </a:rPr>
              <a:t>：无须依赖中心化设备管理，依赖数字签名进行验证</a:t>
            </a:r>
            <a:endParaRPr sz="2000" dirty="0">
              <a:latin typeface="黑体" panose="02010609060101010101" pitchFamily="49" charset="-122"/>
              <a:ea typeface="黑体" panose="02010609060101010101" pitchFamily="49" charset="-122"/>
            </a:endParaRPr>
          </a:p>
        </p:txBody>
      </p:sp>
      <p:sp>
        <p:nvSpPr>
          <p:cNvPr id="260" name="交易透明，双方匿名"/>
          <p:cNvSpPr/>
          <p:nvPr/>
        </p:nvSpPr>
        <p:spPr>
          <a:xfrm>
            <a:off x="1088248" y="3801133"/>
            <a:ext cx="8258671"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4000">
                <a:solidFill>
                  <a:srgbClr val="FFFFFF"/>
                </a:solidFill>
              </a:defRPr>
            </a:lvl1pPr>
          </a:lstStyle>
          <a:p>
            <a:r>
              <a:rPr sz="2000" dirty="0" err="1">
                <a:solidFill>
                  <a:srgbClr val="FFC000"/>
                </a:solidFill>
                <a:latin typeface="黑体" panose="02010609060101010101" pitchFamily="49" charset="-122"/>
                <a:ea typeface="黑体" panose="02010609060101010101" pitchFamily="49" charset="-122"/>
              </a:rPr>
              <a:t>交易透明，双方匿名</a:t>
            </a:r>
            <a:r>
              <a:rPr lang="zh-CN" altLang="en-US" sz="2000" dirty="0">
                <a:latin typeface="黑体" panose="02010609060101010101" pitchFamily="49" charset="-122"/>
                <a:ea typeface="黑体" panose="02010609060101010101" pitchFamily="49" charset="-122"/>
              </a:rPr>
              <a:t>：所有交易对所有节点公开，参与节点无须公开身份</a:t>
            </a:r>
            <a:endParaRPr sz="2000" dirty="0">
              <a:latin typeface="黑体" panose="02010609060101010101" pitchFamily="49" charset="-122"/>
              <a:ea typeface="黑体" panose="02010609060101010101" pitchFamily="49" charset="-122"/>
            </a:endParaRPr>
          </a:p>
        </p:txBody>
      </p:sp>
      <p:sp>
        <p:nvSpPr>
          <p:cNvPr id="261" name="不可篡改，可追溯"/>
          <p:cNvSpPr/>
          <p:nvPr/>
        </p:nvSpPr>
        <p:spPr>
          <a:xfrm>
            <a:off x="1088248" y="4582869"/>
            <a:ext cx="10310515"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4000">
                <a:solidFill>
                  <a:srgbClr val="FFFFFF"/>
                </a:solidFill>
              </a:defRPr>
            </a:lvl1pPr>
          </a:lstStyle>
          <a:p>
            <a:r>
              <a:rPr sz="2000" dirty="0" err="1">
                <a:solidFill>
                  <a:srgbClr val="FFC000"/>
                </a:solidFill>
                <a:latin typeface="黑体" panose="02010609060101010101" pitchFamily="49" charset="-122"/>
                <a:ea typeface="黑体" panose="02010609060101010101" pitchFamily="49" charset="-122"/>
              </a:rPr>
              <a:t>不可篡改，可追溯</a:t>
            </a:r>
            <a:r>
              <a:rPr lang="zh-CN" altLang="en-US" sz="2000" dirty="0">
                <a:latin typeface="黑体" panose="02010609060101010101" pitchFamily="49" charset="-122"/>
                <a:ea typeface="黑体" panose="02010609060101010101" pitchFamily="49" charset="-122"/>
              </a:rPr>
              <a:t>：单个或多个节点对数据库的修改不会影响网络，每笔交易可追溯到源头</a:t>
            </a:r>
            <a:endParaRPr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03813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分类"/>
          <p:cNvSpPr/>
          <p:nvPr/>
        </p:nvSpPr>
        <p:spPr>
          <a:xfrm>
            <a:off x="1046702" y="799549"/>
            <a:ext cx="820738"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dirty="0" err="1">
                <a:latin typeface="黑体" panose="02010609060101010101" pitchFamily="49" charset="-122"/>
                <a:ea typeface="黑体" panose="02010609060101010101" pitchFamily="49" charset="-122"/>
              </a:rPr>
              <a:t>分类</a:t>
            </a:r>
            <a:endParaRPr sz="3000" dirty="0">
              <a:latin typeface="黑体" panose="02010609060101010101" pitchFamily="49" charset="-122"/>
              <a:ea typeface="黑体" panose="02010609060101010101" pitchFamily="49" charset="-122"/>
            </a:endParaRPr>
          </a:p>
        </p:txBody>
      </p:sp>
      <p:sp>
        <p:nvSpPr>
          <p:cNvPr id="264" name="分类"/>
          <p:cNvSpPr/>
          <p:nvPr/>
        </p:nvSpPr>
        <p:spPr>
          <a:xfrm>
            <a:off x="1046702" y="1841446"/>
            <a:ext cx="820738"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b="1">
                <a:solidFill>
                  <a:srgbClr val="FFFFFF"/>
                </a:solidFill>
              </a:defRPr>
            </a:lvl1pPr>
          </a:lstStyle>
          <a:p>
            <a:r>
              <a:rPr sz="2000" dirty="0" err="1">
                <a:solidFill>
                  <a:srgbClr val="FFC000"/>
                </a:solidFill>
              </a:rPr>
              <a:t>公有链</a:t>
            </a:r>
            <a:endParaRPr sz="2000" dirty="0">
              <a:solidFill>
                <a:srgbClr val="FFC000"/>
              </a:solidFill>
            </a:endParaRPr>
          </a:p>
        </p:txBody>
      </p:sp>
      <p:sp>
        <p:nvSpPr>
          <p:cNvPr id="265" name="分类"/>
          <p:cNvSpPr/>
          <p:nvPr/>
        </p:nvSpPr>
        <p:spPr>
          <a:xfrm>
            <a:off x="1046702" y="3199716"/>
            <a:ext cx="820738"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b="1">
                <a:solidFill>
                  <a:srgbClr val="FFFFFF"/>
                </a:solidFill>
              </a:defRPr>
            </a:lvl1pPr>
          </a:lstStyle>
          <a:p>
            <a:r>
              <a:rPr sz="2000" dirty="0" err="1">
                <a:solidFill>
                  <a:srgbClr val="FFC000"/>
                </a:solidFill>
                <a:latin typeface="黑体" panose="02010609060101010101" pitchFamily="49" charset="-122"/>
                <a:ea typeface="黑体" panose="02010609060101010101" pitchFamily="49" charset="-122"/>
              </a:rPr>
              <a:t>私有链</a:t>
            </a:r>
            <a:endParaRPr sz="2000" dirty="0">
              <a:solidFill>
                <a:srgbClr val="FFC000"/>
              </a:solidFill>
              <a:latin typeface="黑体" panose="02010609060101010101" pitchFamily="49" charset="-122"/>
              <a:ea typeface="黑体" panose="02010609060101010101" pitchFamily="49" charset="-122"/>
            </a:endParaRPr>
          </a:p>
        </p:txBody>
      </p:sp>
      <p:sp>
        <p:nvSpPr>
          <p:cNvPr id="266" name="分类"/>
          <p:cNvSpPr/>
          <p:nvPr/>
        </p:nvSpPr>
        <p:spPr>
          <a:xfrm>
            <a:off x="1046702" y="4557985"/>
            <a:ext cx="820738"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b="1">
                <a:solidFill>
                  <a:srgbClr val="FFFFFF"/>
                </a:solidFill>
              </a:defRPr>
            </a:lvl1pPr>
          </a:lstStyle>
          <a:p>
            <a:r>
              <a:rPr sz="2000">
                <a:solidFill>
                  <a:srgbClr val="FFC000"/>
                </a:solidFill>
                <a:latin typeface="黑体" panose="02010609060101010101" pitchFamily="49" charset="-122"/>
                <a:ea typeface="黑体" panose="02010609060101010101" pitchFamily="49" charset="-122"/>
              </a:rPr>
              <a:t>联盟链</a:t>
            </a:r>
          </a:p>
        </p:txBody>
      </p:sp>
      <p:sp>
        <p:nvSpPr>
          <p:cNvPr id="267" name="分类"/>
          <p:cNvSpPr/>
          <p:nvPr/>
        </p:nvSpPr>
        <p:spPr>
          <a:xfrm>
            <a:off x="1046701" y="2261451"/>
            <a:ext cx="6822380" cy="73225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4000">
                <a:solidFill>
                  <a:srgbClr val="FFFFFF"/>
                </a:solidFill>
              </a:defRPr>
            </a:lvl1pPr>
          </a:lstStyle>
          <a:p>
            <a:pPr>
              <a:lnSpc>
                <a:spcPct val="150000"/>
              </a:lnSpc>
            </a:pPr>
            <a:r>
              <a:rPr sz="1600" dirty="0" err="1">
                <a:solidFill>
                  <a:schemeClr val="accent3"/>
                </a:solidFill>
                <a:latin typeface="黑体" panose="02010609060101010101" pitchFamily="49" charset="-122"/>
                <a:ea typeface="黑体" panose="02010609060101010101" pitchFamily="49" charset="-122"/>
              </a:rPr>
              <a:t>无中心、节点地位平等</a:t>
            </a:r>
            <a:endParaRPr lang="en-US" sz="1600" dirty="0">
              <a:latin typeface="黑体" panose="02010609060101010101" pitchFamily="49" charset="-122"/>
              <a:ea typeface="黑体" panose="02010609060101010101" pitchFamily="49" charset="-122"/>
            </a:endParaRPr>
          </a:p>
          <a:p>
            <a:pPr>
              <a:lnSpc>
                <a:spcPct val="150000"/>
              </a:lnSpc>
            </a:pPr>
            <a:r>
              <a:rPr lang="zh-CN" altLang="en-US" sz="1600" dirty="0">
                <a:latin typeface="黑体" panose="02010609060101010101" pitchFamily="49" charset="-122"/>
                <a:ea typeface="黑体" panose="02010609060101010101" pitchFamily="49" charset="-122"/>
              </a:rPr>
              <a:t>开放，共识；去中心，去信任；交易透明，双方匿名；不可篡改，可追溯。</a:t>
            </a:r>
            <a:endParaRPr sz="1600" dirty="0">
              <a:latin typeface="黑体" panose="02010609060101010101" pitchFamily="49" charset="-122"/>
              <a:ea typeface="黑体" panose="02010609060101010101" pitchFamily="49" charset="-122"/>
            </a:endParaRPr>
          </a:p>
        </p:txBody>
      </p:sp>
      <p:sp>
        <p:nvSpPr>
          <p:cNvPr id="268" name="分类"/>
          <p:cNvSpPr/>
          <p:nvPr/>
        </p:nvSpPr>
        <p:spPr>
          <a:xfrm>
            <a:off x="1046702" y="3619721"/>
            <a:ext cx="3949799" cy="73225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4000">
                <a:solidFill>
                  <a:srgbClr val="FFFFFF"/>
                </a:solidFill>
              </a:defRPr>
            </a:lvl1pPr>
          </a:lstStyle>
          <a:p>
            <a:pPr>
              <a:lnSpc>
                <a:spcPct val="150000"/>
              </a:lnSpc>
            </a:pPr>
            <a:r>
              <a:rPr sz="1600" dirty="0" err="1">
                <a:solidFill>
                  <a:schemeClr val="accent3"/>
                </a:solidFill>
                <a:latin typeface="黑体" panose="02010609060101010101" pitchFamily="49" charset="-122"/>
                <a:ea typeface="黑体" panose="02010609060101010101" pitchFamily="49" charset="-122"/>
              </a:rPr>
              <a:t>部分去中心，少数节点掌权</a:t>
            </a:r>
            <a:endParaRPr lang="en-US" sz="1600" dirty="0">
              <a:latin typeface="黑体" panose="02010609060101010101" pitchFamily="49" charset="-122"/>
              <a:ea typeface="黑体" panose="02010609060101010101" pitchFamily="49" charset="-122"/>
            </a:endParaRPr>
          </a:p>
          <a:p>
            <a:pPr>
              <a:lnSpc>
                <a:spcPct val="150000"/>
              </a:lnSpc>
            </a:pPr>
            <a:r>
              <a:rPr lang="zh-CN" altLang="zh-CN" sz="1600" dirty="0">
                <a:latin typeface="黑体" panose="02010609060101010101" pitchFamily="49" charset="-122"/>
                <a:ea typeface="黑体" panose="02010609060101010101" pitchFamily="49" charset="-122"/>
              </a:rPr>
              <a:t>提供安全、可溯源，不可篡改，自动执行</a:t>
            </a:r>
            <a:r>
              <a:rPr lang="zh-CN" altLang="en-US" sz="1600" dirty="0">
                <a:latin typeface="黑体" panose="02010609060101010101" pitchFamily="49" charset="-122"/>
                <a:ea typeface="黑体" panose="02010609060101010101" pitchFamily="49" charset="-122"/>
              </a:rPr>
              <a:t>。</a:t>
            </a:r>
            <a:endParaRPr sz="1600" dirty="0">
              <a:latin typeface="黑体" panose="02010609060101010101" pitchFamily="49" charset="-122"/>
              <a:ea typeface="黑体" panose="02010609060101010101" pitchFamily="49" charset="-122"/>
            </a:endParaRPr>
          </a:p>
        </p:txBody>
      </p:sp>
      <p:sp>
        <p:nvSpPr>
          <p:cNvPr id="269" name="分类"/>
          <p:cNvSpPr/>
          <p:nvPr/>
        </p:nvSpPr>
        <p:spPr>
          <a:xfrm>
            <a:off x="1046701" y="4977990"/>
            <a:ext cx="4770537" cy="73225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4000">
                <a:solidFill>
                  <a:srgbClr val="FFFFFF"/>
                </a:solidFill>
              </a:defRPr>
            </a:lvl1pPr>
          </a:lstStyle>
          <a:p>
            <a:pPr>
              <a:lnSpc>
                <a:spcPct val="150000"/>
              </a:lnSpc>
            </a:pPr>
            <a:r>
              <a:rPr sz="1600" dirty="0" err="1">
                <a:solidFill>
                  <a:schemeClr val="accent3"/>
                </a:solidFill>
                <a:latin typeface="黑体" panose="02010609060101010101" pitchFamily="49" charset="-122"/>
                <a:ea typeface="黑体" panose="02010609060101010101" pitchFamily="49" charset="-122"/>
              </a:rPr>
              <a:t>多中心</a:t>
            </a:r>
            <a:r>
              <a:rPr sz="1600" dirty="0">
                <a:solidFill>
                  <a:schemeClr val="accent3"/>
                </a:solidFill>
                <a:latin typeface="黑体" panose="02010609060101010101" pitchFamily="49" charset="-122"/>
                <a:ea typeface="黑体" panose="02010609060101010101" pitchFamily="49" charset="-122"/>
              </a:rPr>
              <a:t>/</a:t>
            </a:r>
            <a:r>
              <a:rPr sz="1600" dirty="0" err="1">
                <a:solidFill>
                  <a:schemeClr val="accent3"/>
                </a:solidFill>
                <a:latin typeface="黑体" panose="02010609060101010101" pitchFamily="49" charset="-122"/>
                <a:ea typeface="黑体" panose="02010609060101010101" pitchFamily="49" charset="-122"/>
              </a:rPr>
              <a:t>部分中心，中心节点平权</a:t>
            </a:r>
            <a:endParaRPr lang="en-US" sz="1600" dirty="0">
              <a:latin typeface="黑体" panose="02010609060101010101" pitchFamily="49" charset="-122"/>
              <a:ea typeface="黑体" panose="02010609060101010101" pitchFamily="49" charset="-122"/>
            </a:endParaRPr>
          </a:p>
          <a:p>
            <a:pPr>
              <a:lnSpc>
                <a:spcPct val="150000"/>
              </a:lnSpc>
            </a:pPr>
            <a:r>
              <a:rPr lang="zh-CN" altLang="zh-CN" sz="1600" dirty="0">
                <a:latin typeface="黑体" panose="02010609060101010101" pitchFamily="49" charset="-122"/>
                <a:ea typeface="黑体" panose="02010609060101010101" pitchFamily="49" charset="-122"/>
              </a:rPr>
              <a:t>联盟链上的读写权限以及记账规则都按联盟规则定制</a:t>
            </a:r>
            <a:endParaRPr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7187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特征及分类"/>
          <p:cNvSpPr/>
          <p:nvPr/>
        </p:nvSpPr>
        <p:spPr>
          <a:xfrm>
            <a:off x="1046701" y="799549"/>
            <a:ext cx="820738"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dirty="0" err="1"/>
              <a:t>分类</a:t>
            </a:r>
            <a:endParaRPr sz="3000" dirty="0"/>
          </a:p>
        </p:txBody>
      </p:sp>
      <p:sp>
        <p:nvSpPr>
          <p:cNvPr id="272" name="圆角矩形"/>
          <p:cNvSpPr/>
          <p:nvPr/>
        </p:nvSpPr>
        <p:spPr>
          <a:xfrm>
            <a:off x="2068988" y="2237247"/>
            <a:ext cx="8054024" cy="508003"/>
          </a:xfrm>
          <a:prstGeom prst="roundRect">
            <a:avLst>
              <a:gd name="adj" fmla="val 10344"/>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273" name="公有链"/>
          <p:cNvSpPr/>
          <p:nvPr/>
        </p:nvSpPr>
        <p:spPr>
          <a:xfrm>
            <a:off x="3777319" y="2350183"/>
            <a:ext cx="62837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3000" b="1">
                <a:solidFill>
                  <a:srgbClr val="FFFFFF"/>
                </a:solidFill>
              </a:defRPr>
            </a:lvl1pPr>
          </a:lstStyle>
          <a:p>
            <a:r>
              <a:rPr sz="1500"/>
              <a:t>公有链</a:t>
            </a:r>
          </a:p>
        </p:txBody>
      </p:sp>
      <p:sp>
        <p:nvSpPr>
          <p:cNvPr id="274" name="联盟链"/>
          <p:cNvSpPr/>
          <p:nvPr/>
        </p:nvSpPr>
        <p:spPr>
          <a:xfrm>
            <a:off x="5945454" y="2350183"/>
            <a:ext cx="62837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3000" b="1">
                <a:solidFill>
                  <a:srgbClr val="FFFFFF"/>
                </a:solidFill>
              </a:defRPr>
            </a:lvl1pPr>
          </a:lstStyle>
          <a:p>
            <a:r>
              <a:rPr sz="1500"/>
              <a:t>联盟链</a:t>
            </a:r>
          </a:p>
        </p:txBody>
      </p:sp>
      <p:sp>
        <p:nvSpPr>
          <p:cNvPr id="275" name="私有链"/>
          <p:cNvSpPr/>
          <p:nvPr/>
        </p:nvSpPr>
        <p:spPr>
          <a:xfrm>
            <a:off x="7933285" y="2350183"/>
            <a:ext cx="62837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3000" b="1">
                <a:solidFill>
                  <a:srgbClr val="FFFFFF"/>
                </a:solidFill>
              </a:defRPr>
            </a:lvl1pPr>
          </a:lstStyle>
          <a:p>
            <a:r>
              <a:rPr sz="1500"/>
              <a:t>私有链</a:t>
            </a:r>
          </a:p>
        </p:txBody>
      </p:sp>
      <p:sp>
        <p:nvSpPr>
          <p:cNvPr id="276" name="示例"/>
          <p:cNvSpPr/>
          <p:nvPr/>
        </p:nvSpPr>
        <p:spPr>
          <a:xfrm>
            <a:off x="2017125" y="3283330"/>
            <a:ext cx="436017" cy="3975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3000">
                <a:solidFill>
                  <a:srgbClr val="FFFFFF"/>
                </a:solidFill>
              </a:defRPr>
            </a:lvl1pPr>
          </a:lstStyle>
          <a:p>
            <a:pPr>
              <a:lnSpc>
                <a:spcPct val="150000"/>
              </a:lnSpc>
            </a:pPr>
            <a:r>
              <a:rPr sz="1500"/>
              <a:t>示例</a:t>
            </a:r>
          </a:p>
        </p:txBody>
      </p:sp>
      <p:sp>
        <p:nvSpPr>
          <p:cNvPr id="277" name="使用场景"/>
          <p:cNvSpPr/>
          <p:nvPr/>
        </p:nvSpPr>
        <p:spPr>
          <a:xfrm>
            <a:off x="2027416" y="4735576"/>
            <a:ext cx="718145" cy="351378"/>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2600" b="1">
                <a:solidFill>
                  <a:srgbClr val="FFFFFF"/>
                </a:solidFill>
              </a:defRPr>
            </a:lvl1pPr>
          </a:lstStyle>
          <a:p>
            <a:pPr>
              <a:lnSpc>
                <a:spcPct val="150000"/>
              </a:lnSpc>
            </a:pPr>
            <a:r>
              <a:rPr sz="1300"/>
              <a:t>使用场景</a:t>
            </a:r>
          </a:p>
        </p:txBody>
      </p:sp>
      <p:sp>
        <p:nvSpPr>
          <p:cNvPr id="278" name="比特币…"/>
          <p:cNvSpPr/>
          <p:nvPr/>
        </p:nvSpPr>
        <p:spPr>
          <a:xfrm>
            <a:off x="3777100" y="3110205"/>
            <a:ext cx="628377" cy="74379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150000"/>
              </a:lnSpc>
              <a:defRPr sz="3000">
                <a:solidFill>
                  <a:srgbClr val="FFFFFF"/>
                </a:solidFill>
              </a:defRPr>
            </a:pPr>
            <a:r>
              <a:rPr sz="1500"/>
              <a:t>比特币</a:t>
            </a:r>
          </a:p>
          <a:p>
            <a:pPr defTabSz="457200">
              <a:lnSpc>
                <a:spcPct val="150000"/>
              </a:lnSpc>
              <a:defRPr sz="3000">
                <a:solidFill>
                  <a:srgbClr val="FFFFFF"/>
                </a:solidFill>
              </a:defRPr>
            </a:pPr>
            <a:r>
              <a:rPr sz="1500"/>
              <a:t>以太坊</a:t>
            </a:r>
          </a:p>
        </p:txBody>
      </p:sp>
      <p:sp>
        <p:nvSpPr>
          <p:cNvPr id="279" name="虚拟货币、面向大众的…"/>
          <p:cNvSpPr/>
          <p:nvPr/>
        </p:nvSpPr>
        <p:spPr>
          <a:xfrm>
            <a:off x="3777100" y="4435494"/>
            <a:ext cx="1718419" cy="95154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150000"/>
              </a:lnSpc>
              <a:defRPr sz="2600">
                <a:solidFill>
                  <a:srgbClr val="FFFFFF"/>
                </a:solidFill>
              </a:defRPr>
            </a:pPr>
            <a:r>
              <a:rPr sz="1300"/>
              <a:t>虚拟货币、面向大众的</a:t>
            </a:r>
          </a:p>
          <a:p>
            <a:pPr defTabSz="457200">
              <a:lnSpc>
                <a:spcPct val="150000"/>
              </a:lnSpc>
              <a:defRPr sz="2600">
                <a:solidFill>
                  <a:srgbClr val="FFFFFF"/>
                </a:solidFill>
              </a:defRPr>
            </a:pPr>
            <a:r>
              <a:rPr sz="1300"/>
              <a:t>电子商务、互联网金融</a:t>
            </a:r>
          </a:p>
          <a:p>
            <a:pPr defTabSz="457200">
              <a:lnSpc>
                <a:spcPct val="150000"/>
              </a:lnSpc>
              <a:defRPr sz="2600">
                <a:solidFill>
                  <a:srgbClr val="FFFFFF"/>
                </a:solidFill>
              </a:defRPr>
            </a:pPr>
            <a:r>
              <a:rPr sz="1300"/>
              <a:t>B2C、C2C或C2B等</a:t>
            </a:r>
          </a:p>
        </p:txBody>
      </p:sp>
      <p:sp>
        <p:nvSpPr>
          <p:cNvPr id="280" name="超级账本"/>
          <p:cNvSpPr/>
          <p:nvPr/>
        </p:nvSpPr>
        <p:spPr>
          <a:xfrm>
            <a:off x="5937834" y="3267456"/>
            <a:ext cx="820738" cy="3975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defRPr sz="3000">
                <a:solidFill>
                  <a:srgbClr val="FFFFFF"/>
                </a:solidFill>
              </a:defRPr>
            </a:lvl1pPr>
          </a:lstStyle>
          <a:p>
            <a:pPr>
              <a:lnSpc>
                <a:spcPct val="150000"/>
              </a:lnSpc>
            </a:pPr>
            <a:r>
              <a:rPr sz="1500"/>
              <a:t>超级账本</a:t>
            </a:r>
          </a:p>
        </p:txBody>
      </p:sp>
      <p:sp>
        <p:nvSpPr>
          <p:cNvPr id="281" name="机构间的交易、结…"/>
          <p:cNvSpPr/>
          <p:nvPr/>
        </p:nvSpPr>
        <p:spPr>
          <a:xfrm>
            <a:off x="5945454" y="4585534"/>
            <a:ext cx="1485984" cy="65146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150000"/>
              </a:lnSpc>
              <a:defRPr sz="2600">
                <a:solidFill>
                  <a:srgbClr val="FFFFFF"/>
                </a:solidFill>
              </a:defRPr>
            </a:pPr>
            <a:r>
              <a:rPr sz="1300"/>
              <a:t>机构间的交易、结</a:t>
            </a:r>
          </a:p>
          <a:p>
            <a:pPr defTabSz="457200">
              <a:lnSpc>
                <a:spcPct val="150000"/>
              </a:lnSpc>
              <a:defRPr sz="2600">
                <a:solidFill>
                  <a:srgbClr val="FFFFFF"/>
                </a:solidFill>
              </a:defRPr>
            </a:pPr>
            <a:r>
              <a:rPr sz="1300"/>
              <a:t>算或清算等B2B场景</a:t>
            </a:r>
          </a:p>
        </p:txBody>
      </p:sp>
      <p:sp>
        <p:nvSpPr>
          <p:cNvPr id="283" name="企业内部…"/>
          <p:cNvSpPr/>
          <p:nvPr/>
        </p:nvSpPr>
        <p:spPr>
          <a:xfrm>
            <a:off x="8057076" y="4585535"/>
            <a:ext cx="1051570" cy="65146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150000"/>
              </a:lnSpc>
              <a:defRPr sz="2600">
                <a:solidFill>
                  <a:srgbClr val="FFFFFF"/>
                </a:solidFill>
              </a:defRPr>
            </a:pPr>
            <a:r>
              <a:rPr sz="1300" dirty="0" err="1"/>
              <a:t>企业内部</a:t>
            </a:r>
            <a:endParaRPr sz="1300" dirty="0"/>
          </a:p>
          <a:p>
            <a:pPr defTabSz="457200">
              <a:lnSpc>
                <a:spcPct val="150000"/>
              </a:lnSpc>
              <a:defRPr sz="2600" b="1">
                <a:solidFill>
                  <a:schemeClr val="accent5"/>
                </a:solidFill>
              </a:defRPr>
            </a:pPr>
            <a:r>
              <a:rPr sz="1300" dirty="0" err="1">
                <a:solidFill>
                  <a:schemeClr val="accent3"/>
                </a:solidFill>
              </a:rPr>
              <a:t>央行数字货币</a:t>
            </a:r>
            <a:endParaRPr sz="1300" dirty="0">
              <a:solidFill>
                <a:schemeClr val="accent3"/>
              </a:solidFill>
            </a:endParaRPr>
          </a:p>
        </p:txBody>
      </p:sp>
      <p:sp>
        <p:nvSpPr>
          <p:cNvPr id="284" name="线条"/>
          <p:cNvSpPr/>
          <p:nvPr/>
        </p:nvSpPr>
        <p:spPr>
          <a:xfrm flipV="1">
            <a:off x="3526837" y="2554567"/>
            <a:ext cx="4" cy="3053834"/>
          </a:xfrm>
          <a:prstGeom prst="line">
            <a:avLst/>
          </a:prstGeom>
          <a:ln w="50800">
            <a:solidFill>
              <a:schemeClr val="accent1"/>
            </a:solidFill>
            <a:miter lim="400000"/>
          </a:ln>
        </p:spPr>
        <p:txBody>
          <a:bodyPr lIns="22859" tIns="22859" rIns="22859" bIns="22859"/>
          <a:lstStyle/>
          <a:p>
            <a:endParaRPr sz="900"/>
          </a:p>
        </p:txBody>
      </p:sp>
      <p:sp>
        <p:nvSpPr>
          <p:cNvPr id="285" name="线条"/>
          <p:cNvSpPr/>
          <p:nvPr/>
        </p:nvSpPr>
        <p:spPr>
          <a:xfrm flipV="1">
            <a:off x="5736411" y="2554567"/>
            <a:ext cx="4" cy="3053834"/>
          </a:xfrm>
          <a:prstGeom prst="line">
            <a:avLst/>
          </a:prstGeom>
          <a:ln w="50800">
            <a:solidFill>
              <a:schemeClr val="accent1"/>
            </a:solidFill>
            <a:miter lim="400000"/>
          </a:ln>
        </p:spPr>
        <p:txBody>
          <a:bodyPr lIns="22859" tIns="22859" rIns="22859" bIns="22859"/>
          <a:lstStyle/>
          <a:p>
            <a:endParaRPr sz="900"/>
          </a:p>
        </p:txBody>
      </p:sp>
      <p:sp>
        <p:nvSpPr>
          <p:cNvPr id="286" name="线条"/>
          <p:cNvSpPr/>
          <p:nvPr/>
        </p:nvSpPr>
        <p:spPr>
          <a:xfrm flipV="1">
            <a:off x="7762143" y="2554567"/>
            <a:ext cx="4" cy="3053834"/>
          </a:xfrm>
          <a:prstGeom prst="line">
            <a:avLst/>
          </a:prstGeom>
          <a:ln w="50800">
            <a:solidFill>
              <a:schemeClr val="accent1"/>
            </a:solidFill>
            <a:miter lim="400000"/>
          </a:ln>
        </p:spPr>
        <p:txBody>
          <a:bodyPr lIns="22859" tIns="22859" rIns="22859" bIns="22859"/>
          <a:lstStyle/>
          <a:p>
            <a:endParaRPr sz="900"/>
          </a:p>
        </p:txBody>
      </p:sp>
      <p:sp>
        <p:nvSpPr>
          <p:cNvPr id="287" name="线条"/>
          <p:cNvSpPr/>
          <p:nvPr/>
        </p:nvSpPr>
        <p:spPr>
          <a:xfrm>
            <a:off x="2128151" y="4193558"/>
            <a:ext cx="7935700" cy="3"/>
          </a:xfrm>
          <a:prstGeom prst="line">
            <a:avLst/>
          </a:prstGeom>
          <a:ln w="50800">
            <a:solidFill>
              <a:schemeClr val="accent1"/>
            </a:solidFill>
            <a:miter lim="400000"/>
          </a:ln>
        </p:spPr>
        <p:txBody>
          <a:bodyPr lIns="22859" tIns="22859" rIns="22859" bIns="22859"/>
          <a:lstStyle/>
          <a:p>
            <a:pPr>
              <a:lnSpc>
                <a:spcPct val="150000"/>
              </a:lnSpc>
            </a:pPr>
            <a:endParaRPr sz="900"/>
          </a:p>
        </p:txBody>
      </p:sp>
    </p:spTree>
    <p:extLst>
      <p:ext uri="{BB962C8B-B14F-4D97-AF65-F5344CB8AC3E}">
        <p14:creationId xmlns:p14="http://schemas.microsoft.com/office/powerpoint/2010/main" val="1667486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特征"/>
          <p:cNvSpPr/>
          <p:nvPr/>
        </p:nvSpPr>
        <p:spPr>
          <a:xfrm>
            <a:off x="1046702" y="799549"/>
            <a:ext cx="1590179"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dirty="0" err="1">
                <a:latin typeface="黑体" panose="02010609060101010101" pitchFamily="49" charset="-122"/>
                <a:ea typeface="黑体" panose="02010609060101010101" pitchFamily="49" charset="-122"/>
              </a:rPr>
              <a:t>发展历程</a:t>
            </a:r>
            <a:endParaRPr sz="3000" dirty="0">
              <a:latin typeface="黑体" panose="02010609060101010101" pitchFamily="49" charset="-122"/>
              <a:ea typeface="黑体" panose="02010609060101010101" pitchFamily="49" charset="-122"/>
            </a:endParaRPr>
          </a:p>
        </p:txBody>
      </p:sp>
      <p:sp>
        <p:nvSpPr>
          <p:cNvPr id="290" name="特征"/>
          <p:cNvSpPr/>
          <p:nvPr/>
        </p:nvSpPr>
        <p:spPr>
          <a:xfrm>
            <a:off x="1046702" y="1460702"/>
            <a:ext cx="10043911" cy="605294"/>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lgn="l" defTabSz="914400">
              <a:lnSpc>
                <a:spcPct val="90000"/>
              </a:lnSpc>
              <a:defRPr sz="4000">
                <a:solidFill>
                  <a:srgbClr val="FFFFFF"/>
                </a:solidFill>
              </a:defRPr>
            </a:lvl1pPr>
          </a:lstStyle>
          <a:p>
            <a:r>
              <a:rPr sz="2000" dirty="0">
                <a:latin typeface="Times New Roman" panose="02020603050405020304" pitchFamily="18" charset="0"/>
                <a:ea typeface="黑体" panose="02010609060101010101" pitchFamily="49" charset="-122"/>
                <a:cs typeface="Times New Roman" panose="02020603050405020304" pitchFamily="18" charset="0"/>
              </a:rPr>
              <a:t>从 2008年中本聪的论文开始，区块链经历了可编程货币、可编程金融与可编程社会三大应用时代，其应用范围逐步扩展到社会生活的方方面面。</a:t>
            </a:r>
          </a:p>
        </p:txBody>
      </p:sp>
      <p:sp>
        <p:nvSpPr>
          <p:cNvPr id="291" name="圆角矩形"/>
          <p:cNvSpPr/>
          <p:nvPr/>
        </p:nvSpPr>
        <p:spPr>
          <a:xfrm>
            <a:off x="1502271" y="2901951"/>
            <a:ext cx="2041168" cy="1352568"/>
          </a:xfrm>
          <a:prstGeom prst="roundRect">
            <a:avLst>
              <a:gd name="adj" fmla="val 15000"/>
            </a:avLst>
          </a:prstGeom>
          <a:solidFill>
            <a:schemeClr val="accent4">
              <a:satOff val="-10819"/>
              <a:lumOff val="13333"/>
            </a:schemeClr>
          </a:solidFill>
          <a:ln w="12700">
            <a:miter lim="400000"/>
          </a:ln>
          <a:effectLst>
            <a:outerShdw blurRad="38100" dist="25400" dir="5400000" rotWithShape="0">
              <a:srgbClr val="000000">
                <a:alpha val="50000"/>
              </a:srgbClr>
            </a:outerShdw>
          </a:effectLst>
        </p:spPr>
        <p:txBody>
          <a:bodyPr lIns="25400" tIns="25400" rIns="25400" bIns="25400" anchor="ctr"/>
          <a:lstStyle/>
          <a:p>
            <a:pPr>
              <a:defRPr>
                <a:solidFill>
                  <a:schemeClr val="accent4">
                    <a:satOff val="-10819"/>
                    <a:lumOff val="13333"/>
                  </a:schemeClr>
                </a:solidFill>
                <a:latin typeface="Helvetica Light"/>
                <a:ea typeface="Helvetica Light"/>
                <a:cs typeface="Helvetica Light"/>
                <a:sym typeface="Helvetica Light"/>
              </a:defRPr>
            </a:pPr>
            <a:endParaRPr sz="900"/>
          </a:p>
        </p:txBody>
      </p:sp>
      <p:sp>
        <p:nvSpPr>
          <p:cNvPr id="292" name="区块链1.0"/>
          <p:cNvSpPr/>
          <p:nvPr/>
        </p:nvSpPr>
        <p:spPr>
          <a:xfrm>
            <a:off x="2076118" y="3448711"/>
            <a:ext cx="875240" cy="2590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89000">
              <a:lnSpc>
                <a:spcPct val="90000"/>
              </a:lnSpc>
              <a:spcBef>
                <a:spcPts val="800"/>
              </a:spcBef>
              <a:defRPr sz="3000" b="1">
                <a:solidFill>
                  <a:srgbClr val="FFFFFF"/>
                </a:solidFill>
              </a:defRPr>
            </a:lvl1pPr>
          </a:lstStyle>
          <a:p>
            <a:r>
              <a:rPr sz="1500"/>
              <a:t>区块链1.0</a:t>
            </a:r>
          </a:p>
        </p:txBody>
      </p:sp>
      <p:sp>
        <p:nvSpPr>
          <p:cNvPr id="293" name="圆角矩形"/>
          <p:cNvSpPr/>
          <p:nvPr/>
        </p:nvSpPr>
        <p:spPr>
          <a:xfrm>
            <a:off x="1995195" y="4016796"/>
            <a:ext cx="2041166" cy="1352567"/>
          </a:xfrm>
          <a:prstGeom prst="roundRect">
            <a:avLst>
              <a:gd name="adj" fmla="val 15000"/>
            </a:avLst>
          </a:prstGeom>
          <a:solidFill>
            <a:srgbClr val="FFFFFF">
              <a:alpha val="82898"/>
            </a:srgbClr>
          </a:solidFill>
          <a:ln w="12700">
            <a:miter lim="400000"/>
          </a:ln>
          <a:effectLst>
            <a:outerShdw blurRad="38100" dist="25400" dir="5400000" rotWithShape="0">
              <a:srgbClr val="000000">
                <a:alpha val="53903"/>
              </a:srgbClr>
            </a:outerShdw>
          </a:effectLst>
        </p:spPr>
        <p:txBody>
          <a:bodyPr lIns="25400" tIns="25400" rIns="25400" bIns="25400" anchor="ctr"/>
          <a:lstStyle/>
          <a:p>
            <a:pPr>
              <a:defRPr>
                <a:latin typeface="Helvetica Light"/>
                <a:ea typeface="Helvetica Light"/>
                <a:cs typeface="Helvetica Light"/>
                <a:sym typeface="Helvetica Light"/>
              </a:defRPr>
            </a:pPr>
            <a:endParaRPr sz="900"/>
          </a:p>
        </p:txBody>
      </p:sp>
      <p:sp>
        <p:nvSpPr>
          <p:cNvPr id="294" name="可编程货币"/>
          <p:cNvSpPr/>
          <p:nvPr/>
        </p:nvSpPr>
        <p:spPr>
          <a:xfrm>
            <a:off x="2510952" y="4563555"/>
            <a:ext cx="1013098" cy="2590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89000">
              <a:lnSpc>
                <a:spcPct val="90000"/>
              </a:lnSpc>
              <a:spcBef>
                <a:spcPts val="800"/>
              </a:spcBef>
              <a:defRPr sz="3000" b="1">
                <a:solidFill>
                  <a:srgbClr val="535353"/>
                </a:solidFill>
              </a:defRPr>
            </a:lvl1pPr>
          </a:lstStyle>
          <a:p>
            <a:r>
              <a:rPr sz="1500" dirty="0" err="1"/>
              <a:t>可编程货币</a:t>
            </a:r>
            <a:endParaRPr sz="1500" dirty="0"/>
          </a:p>
        </p:txBody>
      </p:sp>
      <p:sp>
        <p:nvSpPr>
          <p:cNvPr id="295" name="圆角矩形"/>
          <p:cNvSpPr/>
          <p:nvPr/>
        </p:nvSpPr>
        <p:spPr>
          <a:xfrm>
            <a:off x="4786372" y="2901951"/>
            <a:ext cx="2041167" cy="1352568"/>
          </a:xfrm>
          <a:prstGeom prst="roundRect">
            <a:avLst>
              <a:gd name="adj" fmla="val 15000"/>
            </a:avLst>
          </a:prstGeom>
          <a:solidFill>
            <a:schemeClr val="accent4">
              <a:satOff val="-10819"/>
              <a:lumOff val="13333"/>
            </a:schemeClr>
          </a:solidFill>
          <a:ln w="12700">
            <a:miter lim="400000"/>
          </a:ln>
          <a:effectLst>
            <a:outerShdw blurRad="38100" dist="25400" dir="5400000" rotWithShape="0">
              <a:srgbClr val="000000">
                <a:alpha val="50000"/>
              </a:srgbClr>
            </a:outerShdw>
          </a:effectLst>
        </p:spPr>
        <p:txBody>
          <a:bodyPr lIns="25400" tIns="25400" rIns="25400" bIns="25400" anchor="ctr"/>
          <a:lstStyle/>
          <a:p>
            <a:pPr>
              <a:defRPr>
                <a:solidFill>
                  <a:schemeClr val="accent4">
                    <a:satOff val="-10819"/>
                    <a:lumOff val="13333"/>
                  </a:schemeClr>
                </a:solidFill>
                <a:latin typeface="Helvetica Light"/>
                <a:ea typeface="Helvetica Light"/>
                <a:cs typeface="Helvetica Light"/>
                <a:sym typeface="Helvetica Light"/>
              </a:defRPr>
            </a:pPr>
            <a:endParaRPr sz="900"/>
          </a:p>
        </p:txBody>
      </p:sp>
      <p:sp>
        <p:nvSpPr>
          <p:cNvPr id="296" name="区块链2.0"/>
          <p:cNvSpPr/>
          <p:nvPr/>
        </p:nvSpPr>
        <p:spPr>
          <a:xfrm>
            <a:off x="5360219" y="3448711"/>
            <a:ext cx="875240" cy="2590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89000">
              <a:lnSpc>
                <a:spcPct val="90000"/>
              </a:lnSpc>
              <a:spcBef>
                <a:spcPts val="800"/>
              </a:spcBef>
              <a:defRPr sz="3000" b="1">
                <a:solidFill>
                  <a:srgbClr val="FFFFFF"/>
                </a:solidFill>
              </a:defRPr>
            </a:lvl1pPr>
          </a:lstStyle>
          <a:p>
            <a:r>
              <a:rPr sz="1500"/>
              <a:t>区块链2.0</a:t>
            </a:r>
          </a:p>
        </p:txBody>
      </p:sp>
      <p:sp>
        <p:nvSpPr>
          <p:cNvPr id="297" name="圆角矩形"/>
          <p:cNvSpPr/>
          <p:nvPr/>
        </p:nvSpPr>
        <p:spPr>
          <a:xfrm>
            <a:off x="5360219" y="4016796"/>
            <a:ext cx="2041165" cy="1352567"/>
          </a:xfrm>
          <a:prstGeom prst="roundRect">
            <a:avLst>
              <a:gd name="adj" fmla="val 15000"/>
            </a:avLst>
          </a:prstGeom>
          <a:solidFill>
            <a:srgbClr val="FFFFFF">
              <a:alpha val="82898"/>
            </a:srgbClr>
          </a:solidFill>
          <a:ln w="12700">
            <a:miter lim="400000"/>
          </a:ln>
          <a:effectLst>
            <a:outerShdw blurRad="38100" dist="25400" dir="5400000" rotWithShape="0">
              <a:srgbClr val="000000">
                <a:alpha val="53903"/>
              </a:srgbClr>
            </a:outerShdw>
          </a:effectLst>
        </p:spPr>
        <p:txBody>
          <a:bodyPr lIns="25400" tIns="25400" rIns="25400" bIns="25400" anchor="ctr"/>
          <a:lstStyle/>
          <a:p>
            <a:pPr>
              <a:defRPr>
                <a:latin typeface="Helvetica Light"/>
                <a:ea typeface="Helvetica Light"/>
                <a:cs typeface="Helvetica Light"/>
                <a:sym typeface="Helvetica Light"/>
              </a:defRPr>
            </a:pPr>
            <a:endParaRPr sz="900"/>
          </a:p>
        </p:txBody>
      </p:sp>
      <p:sp>
        <p:nvSpPr>
          <p:cNvPr id="298" name="可编程金融"/>
          <p:cNvSpPr/>
          <p:nvPr/>
        </p:nvSpPr>
        <p:spPr>
          <a:xfrm>
            <a:off x="5875975" y="4563555"/>
            <a:ext cx="1013098" cy="2590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89000">
              <a:lnSpc>
                <a:spcPct val="90000"/>
              </a:lnSpc>
              <a:spcBef>
                <a:spcPts val="800"/>
              </a:spcBef>
              <a:defRPr sz="3000" b="1">
                <a:solidFill>
                  <a:srgbClr val="535353"/>
                </a:solidFill>
              </a:defRPr>
            </a:lvl1pPr>
          </a:lstStyle>
          <a:p>
            <a:r>
              <a:rPr sz="1500"/>
              <a:t>可编程金融</a:t>
            </a:r>
          </a:p>
        </p:txBody>
      </p:sp>
      <p:sp>
        <p:nvSpPr>
          <p:cNvPr id="299" name="圆角矩形"/>
          <p:cNvSpPr/>
          <p:nvPr/>
        </p:nvSpPr>
        <p:spPr>
          <a:xfrm>
            <a:off x="8074717" y="2901951"/>
            <a:ext cx="2041167" cy="1352568"/>
          </a:xfrm>
          <a:prstGeom prst="roundRect">
            <a:avLst>
              <a:gd name="adj" fmla="val 15000"/>
            </a:avLst>
          </a:prstGeom>
          <a:solidFill>
            <a:schemeClr val="accent4">
              <a:satOff val="-10819"/>
              <a:lumOff val="13333"/>
            </a:schemeClr>
          </a:solidFill>
          <a:ln w="12700">
            <a:miter lim="400000"/>
          </a:ln>
          <a:effectLst>
            <a:outerShdw blurRad="38100" dist="25400" dir="5400000" rotWithShape="0">
              <a:srgbClr val="000000">
                <a:alpha val="50000"/>
              </a:srgbClr>
            </a:outerShdw>
          </a:effectLst>
        </p:spPr>
        <p:txBody>
          <a:bodyPr lIns="25400" tIns="25400" rIns="25400" bIns="25400" anchor="ctr"/>
          <a:lstStyle/>
          <a:p>
            <a:pPr>
              <a:defRPr>
                <a:solidFill>
                  <a:schemeClr val="accent4">
                    <a:satOff val="-10819"/>
                    <a:lumOff val="13333"/>
                  </a:schemeClr>
                </a:solidFill>
                <a:latin typeface="Helvetica Light"/>
                <a:ea typeface="Helvetica Light"/>
                <a:cs typeface="Helvetica Light"/>
                <a:sym typeface="Helvetica Light"/>
              </a:defRPr>
            </a:pPr>
            <a:endParaRPr sz="900"/>
          </a:p>
        </p:txBody>
      </p:sp>
      <p:sp>
        <p:nvSpPr>
          <p:cNvPr id="300" name="区块链3.0"/>
          <p:cNvSpPr/>
          <p:nvPr/>
        </p:nvSpPr>
        <p:spPr>
          <a:xfrm>
            <a:off x="8648564" y="3448711"/>
            <a:ext cx="875240" cy="2590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89000">
              <a:lnSpc>
                <a:spcPct val="90000"/>
              </a:lnSpc>
              <a:spcBef>
                <a:spcPts val="800"/>
              </a:spcBef>
              <a:defRPr sz="3000" b="1">
                <a:solidFill>
                  <a:srgbClr val="FFFFFF"/>
                </a:solidFill>
              </a:defRPr>
            </a:lvl1pPr>
          </a:lstStyle>
          <a:p>
            <a:r>
              <a:rPr sz="1500"/>
              <a:t>区块链3.0</a:t>
            </a:r>
          </a:p>
        </p:txBody>
      </p:sp>
      <p:sp>
        <p:nvSpPr>
          <p:cNvPr id="301" name="圆角矩形"/>
          <p:cNvSpPr/>
          <p:nvPr/>
        </p:nvSpPr>
        <p:spPr>
          <a:xfrm>
            <a:off x="8648564" y="4016796"/>
            <a:ext cx="2041166" cy="1352567"/>
          </a:xfrm>
          <a:prstGeom prst="roundRect">
            <a:avLst>
              <a:gd name="adj" fmla="val 15000"/>
            </a:avLst>
          </a:prstGeom>
          <a:solidFill>
            <a:srgbClr val="FFFFFF">
              <a:alpha val="82898"/>
            </a:srgbClr>
          </a:solidFill>
          <a:ln w="12700">
            <a:miter lim="400000"/>
          </a:ln>
          <a:effectLst>
            <a:outerShdw blurRad="38100" dist="25400" dir="5400000" rotWithShape="0">
              <a:srgbClr val="000000">
                <a:alpha val="53903"/>
              </a:srgbClr>
            </a:outerShdw>
          </a:effectLst>
        </p:spPr>
        <p:txBody>
          <a:bodyPr lIns="25400" tIns="25400" rIns="25400" bIns="25400" anchor="ctr"/>
          <a:lstStyle/>
          <a:p>
            <a:pPr>
              <a:defRPr>
                <a:latin typeface="Helvetica Light"/>
                <a:ea typeface="Helvetica Light"/>
                <a:cs typeface="Helvetica Light"/>
                <a:sym typeface="Helvetica Light"/>
              </a:defRPr>
            </a:pPr>
            <a:endParaRPr sz="900"/>
          </a:p>
        </p:txBody>
      </p:sp>
      <p:sp>
        <p:nvSpPr>
          <p:cNvPr id="302" name="可编程社会"/>
          <p:cNvSpPr/>
          <p:nvPr/>
        </p:nvSpPr>
        <p:spPr>
          <a:xfrm>
            <a:off x="9164320" y="4563555"/>
            <a:ext cx="1013098" cy="2590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89000">
              <a:lnSpc>
                <a:spcPct val="90000"/>
              </a:lnSpc>
              <a:spcBef>
                <a:spcPts val="800"/>
              </a:spcBef>
              <a:defRPr sz="3000" b="1">
                <a:solidFill>
                  <a:srgbClr val="535353"/>
                </a:solidFill>
              </a:defRPr>
            </a:lvl1pPr>
          </a:lstStyle>
          <a:p>
            <a:r>
              <a:rPr sz="1500"/>
              <a:t>可编程社会</a:t>
            </a:r>
          </a:p>
        </p:txBody>
      </p:sp>
      <p:sp>
        <p:nvSpPr>
          <p:cNvPr id="303" name="箭头"/>
          <p:cNvSpPr/>
          <p:nvPr/>
        </p:nvSpPr>
        <p:spPr>
          <a:xfrm>
            <a:off x="3969184" y="3382514"/>
            <a:ext cx="391441" cy="391441"/>
          </a:xfrm>
          <a:prstGeom prst="rightArrow">
            <a:avLst>
              <a:gd name="adj1" fmla="val 37110"/>
              <a:gd name="adj2" fmla="val 43411"/>
            </a:avLst>
          </a:prstGeom>
          <a:solidFill>
            <a:srgbClr val="FFFFFF"/>
          </a:solidFill>
          <a:ln w="12700">
            <a:miter lim="400000"/>
          </a:ln>
          <a:effectLst>
            <a:outerShdw blurRad="38100" dist="25400" dir="5400000" rotWithShape="0">
              <a:srgbClr val="000000">
                <a:alpha val="50000"/>
              </a:srgbClr>
            </a:outerShdw>
          </a:effectLst>
        </p:spPr>
        <p:txBody>
          <a:bodyPr lIns="25400" tIns="25400" rIns="25400" bIns="25400" anchor="ctr"/>
          <a:lstStyle/>
          <a:p>
            <a:pPr>
              <a:defRPr>
                <a:latin typeface="Helvetica Light"/>
                <a:ea typeface="Helvetica Light"/>
                <a:cs typeface="Helvetica Light"/>
                <a:sym typeface="Helvetica Light"/>
              </a:defRPr>
            </a:pPr>
            <a:endParaRPr sz="900"/>
          </a:p>
        </p:txBody>
      </p:sp>
      <p:sp>
        <p:nvSpPr>
          <p:cNvPr id="304" name="箭头"/>
          <p:cNvSpPr/>
          <p:nvPr/>
        </p:nvSpPr>
        <p:spPr>
          <a:xfrm>
            <a:off x="7273903" y="3382514"/>
            <a:ext cx="391441" cy="391441"/>
          </a:xfrm>
          <a:prstGeom prst="rightArrow">
            <a:avLst>
              <a:gd name="adj1" fmla="val 37110"/>
              <a:gd name="adj2" fmla="val 43411"/>
            </a:avLst>
          </a:prstGeom>
          <a:solidFill>
            <a:srgbClr val="FFFFFF"/>
          </a:solidFill>
          <a:ln w="12700">
            <a:miter lim="400000"/>
          </a:ln>
          <a:effectLst>
            <a:outerShdw blurRad="38100" dist="25400" dir="5400000" rotWithShape="0">
              <a:srgbClr val="000000">
                <a:alpha val="50000"/>
              </a:srgbClr>
            </a:outerShdw>
          </a:effectLst>
        </p:spPr>
        <p:txBody>
          <a:bodyPr lIns="25400" tIns="25400" rIns="25400" bIns="25400" anchor="ctr"/>
          <a:lstStyle/>
          <a:p>
            <a:pPr>
              <a:defRPr>
                <a:latin typeface="Helvetica Light"/>
                <a:ea typeface="Helvetica Light"/>
                <a:cs typeface="Helvetica Light"/>
                <a:sym typeface="Helvetica Light"/>
              </a:defRPr>
            </a:pPr>
            <a:endParaRPr sz="900"/>
          </a:p>
        </p:txBody>
      </p:sp>
    </p:spTree>
    <p:extLst>
      <p:ext uri="{BB962C8B-B14F-4D97-AF65-F5344CB8AC3E}">
        <p14:creationId xmlns:p14="http://schemas.microsoft.com/office/powerpoint/2010/main" val="947375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特征"/>
          <p:cNvSpPr/>
          <p:nvPr/>
        </p:nvSpPr>
        <p:spPr>
          <a:xfrm>
            <a:off x="1046701" y="799549"/>
            <a:ext cx="2744341"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区块链技术演进</a:t>
            </a:r>
          </a:p>
        </p:txBody>
      </p:sp>
      <p:sp>
        <p:nvSpPr>
          <p:cNvPr id="307" name="圆角矩形"/>
          <p:cNvSpPr/>
          <p:nvPr/>
        </p:nvSpPr>
        <p:spPr>
          <a:xfrm>
            <a:off x="2542672" y="1945276"/>
            <a:ext cx="7106657" cy="664585"/>
          </a:xfrm>
          <a:prstGeom prst="roundRect">
            <a:avLst>
              <a:gd name="adj" fmla="val 14332"/>
            </a:avLst>
          </a:prstGeom>
          <a:solidFill>
            <a:schemeClr val="accent1"/>
          </a:solidFill>
          <a:ln w="25400">
            <a:solidFill>
              <a:schemeClr val="accent1"/>
            </a:solidFill>
          </a:ln>
        </p:spPr>
        <p:txBody>
          <a:bodyPr lIns="25400" tIns="25400" rIns="25400" bIns="25400" anchor="ctr"/>
          <a:lstStyle/>
          <a:p>
            <a:pPr>
              <a:defRPr>
                <a:latin typeface="Helvetica Light"/>
                <a:ea typeface="Helvetica Light"/>
                <a:cs typeface="Helvetica Light"/>
                <a:sym typeface="Helvetica Light"/>
              </a:defRPr>
            </a:pPr>
            <a:endParaRPr sz="900"/>
          </a:p>
        </p:txBody>
      </p:sp>
      <p:sp>
        <p:nvSpPr>
          <p:cNvPr id="308" name="阶段"/>
          <p:cNvSpPr/>
          <p:nvPr/>
        </p:nvSpPr>
        <p:spPr>
          <a:xfrm>
            <a:off x="3384529" y="2136502"/>
            <a:ext cx="43601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3000" b="1">
                <a:solidFill>
                  <a:srgbClr val="FFFFFF"/>
                </a:solidFill>
                <a:latin typeface="微软雅黑"/>
                <a:ea typeface="微软雅黑"/>
                <a:cs typeface="微软雅黑"/>
                <a:sym typeface="微软雅黑"/>
              </a:defRPr>
            </a:lvl1pPr>
          </a:lstStyle>
          <a:p>
            <a:r>
              <a:rPr sz="1500"/>
              <a:t>阶段</a:t>
            </a:r>
          </a:p>
        </p:txBody>
      </p:sp>
      <p:sp>
        <p:nvSpPr>
          <p:cNvPr id="309" name="特点"/>
          <p:cNvSpPr/>
          <p:nvPr/>
        </p:nvSpPr>
        <p:spPr>
          <a:xfrm>
            <a:off x="5876925" y="2136502"/>
            <a:ext cx="43601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3000" b="1">
                <a:solidFill>
                  <a:srgbClr val="FFFFFF"/>
                </a:solidFill>
                <a:latin typeface="微软雅黑"/>
                <a:ea typeface="微软雅黑"/>
                <a:cs typeface="微软雅黑"/>
                <a:sym typeface="微软雅黑"/>
              </a:defRPr>
            </a:lvl1pPr>
          </a:lstStyle>
          <a:p>
            <a:r>
              <a:rPr sz="1500"/>
              <a:t>特点</a:t>
            </a:r>
          </a:p>
        </p:txBody>
      </p:sp>
      <p:sp>
        <p:nvSpPr>
          <p:cNvPr id="310" name="代表"/>
          <p:cNvSpPr/>
          <p:nvPr/>
        </p:nvSpPr>
        <p:spPr>
          <a:xfrm>
            <a:off x="8369319" y="2136502"/>
            <a:ext cx="43601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3000" b="1">
                <a:solidFill>
                  <a:srgbClr val="FFFFFF"/>
                </a:solidFill>
                <a:latin typeface="微软雅黑"/>
                <a:ea typeface="微软雅黑"/>
                <a:cs typeface="微软雅黑"/>
                <a:sym typeface="微软雅黑"/>
              </a:defRPr>
            </a:lvl1pPr>
          </a:lstStyle>
          <a:p>
            <a:r>
              <a:rPr sz="1500"/>
              <a:t>代表</a:t>
            </a:r>
          </a:p>
        </p:txBody>
      </p:sp>
      <p:sp>
        <p:nvSpPr>
          <p:cNvPr id="311" name="线条"/>
          <p:cNvSpPr/>
          <p:nvPr/>
        </p:nvSpPr>
        <p:spPr>
          <a:xfrm flipV="1">
            <a:off x="4660553" y="2082702"/>
            <a:ext cx="3" cy="3436613"/>
          </a:xfrm>
          <a:prstGeom prst="line">
            <a:avLst/>
          </a:prstGeom>
          <a:ln w="25400">
            <a:solidFill>
              <a:schemeClr val="accent1"/>
            </a:solidFill>
          </a:ln>
        </p:spPr>
        <p:txBody>
          <a:bodyPr lIns="22859" tIns="22859" rIns="22859" bIns="22859"/>
          <a:lstStyle/>
          <a:p>
            <a:endParaRPr sz="900"/>
          </a:p>
        </p:txBody>
      </p:sp>
      <p:sp>
        <p:nvSpPr>
          <p:cNvPr id="312" name="线条"/>
          <p:cNvSpPr/>
          <p:nvPr/>
        </p:nvSpPr>
        <p:spPr>
          <a:xfrm flipV="1">
            <a:off x="7531446" y="2082702"/>
            <a:ext cx="3" cy="3436613"/>
          </a:xfrm>
          <a:prstGeom prst="line">
            <a:avLst/>
          </a:prstGeom>
          <a:ln w="25400">
            <a:solidFill>
              <a:schemeClr val="accent1"/>
            </a:solidFill>
          </a:ln>
        </p:spPr>
        <p:txBody>
          <a:bodyPr lIns="22859" tIns="22859" rIns="22859" bIns="22859"/>
          <a:lstStyle/>
          <a:p>
            <a:endParaRPr sz="900"/>
          </a:p>
        </p:txBody>
      </p:sp>
      <p:sp>
        <p:nvSpPr>
          <p:cNvPr id="313" name="线条"/>
          <p:cNvSpPr/>
          <p:nvPr/>
        </p:nvSpPr>
        <p:spPr>
          <a:xfrm>
            <a:off x="2789319" y="3565944"/>
            <a:ext cx="6613364" cy="3"/>
          </a:xfrm>
          <a:prstGeom prst="line">
            <a:avLst/>
          </a:prstGeom>
          <a:ln w="25400">
            <a:solidFill>
              <a:schemeClr val="accent1"/>
            </a:solidFill>
          </a:ln>
        </p:spPr>
        <p:txBody>
          <a:bodyPr lIns="22859" tIns="22859" rIns="22859" bIns="22859"/>
          <a:lstStyle/>
          <a:p>
            <a:endParaRPr sz="900"/>
          </a:p>
        </p:txBody>
      </p:sp>
      <p:sp>
        <p:nvSpPr>
          <p:cNvPr id="314" name="线条"/>
          <p:cNvSpPr/>
          <p:nvPr/>
        </p:nvSpPr>
        <p:spPr>
          <a:xfrm>
            <a:off x="2789319" y="4522031"/>
            <a:ext cx="6613364" cy="3"/>
          </a:xfrm>
          <a:prstGeom prst="line">
            <a:avLst/>
          </a:prstGeom>
          <a:ln w="25400">
            <a:solidFill>
              <a:schemeClr val="accent1"/>
            </a:solidFill>
          </a:ln>
        </p:spPr>
        <p:txBody>
          <a:bodyPr lIns="22859" tIns="22859" rIns="22859" bIns="22859"/>
          <a:lstStyle/>
          <a:p>
            <a:endParaRPr sz="900"/>
          </a:p>
        </p:txBody>
      </p:sp>
      <p:sp>
        <p:nvSpPr>
          <p:cNvPr id="315" name="区块链1.0…"/>
          <p:cNvSpPr/>
          <p:nvPr/>
        </p:nvSpPr>
        <p:spPr>
          <a:xfrm>
            <a:off x="3194030" y="2877587"/>
            <a:ext cx="820738" cy="420628"/>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defRPr sz="2400">
                <a:solidFill>
                  <a:srgbClr val="FFFFFF"/>
                </a:solidFill>
              </a:defRPr>
            </a:pPr>
            <a:r>
              <a:rPr sz="1200"/>
              <a:t>区块链1.0</a:t>
            </a:r>
          </a:p>
          <a:p>
            <a:pPr defTabSz="457200">
              <a:defRPr sz="2400">
                <a:solidFill>
                  <a:srgbClr val="FFFFFF"/>
                </a:solidFill>
              </a:defRPr>
            </a:pPr>
            <a:r>
              <a:rPr sz="1200"/>
              <a:t>可编程货币</a:t>
            </a:r>
          </a:p>
        </p:txBody>
      </p:sp>
      <p:sp>
        <p:nvSpPr>
          <p:cNvPr id="316" name="区块链2.0…"/>
          <p:cNvSpPr/>
          <p:nvPr/>
        </p:nvSpPr>
        <p:spPr>
          <a:xfrm>
            <a:off x="3194030" y="3833674"/>
            <a:ext cx="820738" cy="420628"/>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defRPr sz="2400">
                <a:solidFill>
                  <a:srgbClr val="FFFFFF"/>
                </a:solidFill>
              </a:defRPr>
            </a:pPr>
            <a:r>
              <a:rPr sz="1200"/>
              <a:t>区块链2.0</a:t>
            </a:r>
          </a:p>
          <a:p>
            <a:pPr defTabSz="457200">
              <a:defRPr sz="2400">
                <a:solidFill>
                  <a:srgbClr val="FFFFFF"/>
                </a:solidFill>
              </a:defRPr>
            </a:pPr>
            <a:r>
              <a:rPr sz="1200"/>
              <a:t>可编程金融</a:t>
            </a:r>
          </a:p>
        </p:txBody>
      </p:sp>
      <p:sp>
        <p:nvSpPr>
          <p:cNvPr id="317" name="区块链3.0…"/>
          <p:cNvSpPr/>
          <p:nvPr/>
        </p:nvSpPr>
        <p:spPr>
          <a:xfrm>
            <a:off x="3194030" y="4789759"/>
            <a:ext cx="820738" cy="420628"/>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defRPr sz="2400">
                <a:solidFill>
                  <a:srgbClr val="FFFFFF"/>
                </a:solidFill>
              </a:defRPr>
            </a:pPr>
            <a:r>
              <a:rPr sz="1200" dirty="0"/>
              <a:t>区块链3.0</a:t>
            </a:r>
          </a:p>
          <a:p>
            <a:pPr defTabSz="457200">
              <a:defRPr sz="2400">
                <a:solidFill>
                  <a:srgbClr val="FFFFFF"/>
                </a:solidFill>
              </a:defRPr>
            </a:pPr>
            <a:r>
              <a:rPr sz="1200" dirty="0" err="1"/>
              <a:t>可编</a:t>
            </a:r>
            <a:r>
              <a:rPr lang="zh-CN" altLang="en-US" sz="1200" dirty="0"/>
              <a:t>程</a:t>
            </a:r>
            <a:r>
              <a:rPr sz="1200" dirty="0" err="1"/>
              <a:t>社会</a:t>
            </a:r>
            <a:endParaRPr sz="1200" dirty="0"/>
          </a:p>
        </p:txBody>
      </p:sp>
      <p:sp>
        <p:nvSpPr>
          <p:cNvPr id="318" name="电子现金…"/>
          <p:cNvSpPr/>
          <p:nvPr/>
        </p:nvSpPr>
        <p:spPr>
          <a:xfrm>
            <a:off x="5610225" y="2877587"/>
            <a:ext cx="974626" cy="420628"/>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defRPr sz="2400">
                <a:solidFill>
                  <a:srgbClr val="FFFFFF"/>
                </a:solidFill>
              </a:defRPr>
            </a:pPr>
            <a:r>
              <a:rPr sz="1200"/>
              <a:t>电子现金</a:t>
            </a:r>
          </a:p>
          <a:p>
            <a:pPr defTabSz="457200">
              <a:defRPr sz="2400">
                <a:solidFill>
                  <a:srgbClr val="FFFFFF"/>
                </a:solidFill>
              </a:defRPr>
            </a:pPr>
            <a:r>
              <a:rPr sz="1200"/>
              <a:t>去中心化交易</a:t>
            </a:r>
          </a:p>
        </p:txBody>
      </p:sp>
      <p:sp>
        <p:nvSpPr>
          <p:cNvPr id="319" name="智能合约…"/>
          <p:cNvSpPr/>
          <p:nvPr/>
        </p:nvSpPr>
        <p:spPr>
          <a:xfrm>
            <a:off x="5741453" y="3833674"/>
            <a:ext cx="666849" cy="420628"/>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defRPr sz="2400">
                <a:solidFill>
                  <a:srgbClr val="FFFFFF"/>
                </a:solidFill>
                <a:latin typeface="微软雅黑"/>
                <a:ea typeface="微软雅黑"/>
                <a:cs typeface="微软雅黑"/>
                <a:sym typeface="微软雅黑"/>
              </a:defRPr>
            </a:pPr>
            <a:r>
              <a:rPr sz="1200"/>
              <a:t>智能合约</a:t>
            </a:r>
          </a:p>
          <a:p>
            <a:pPr defTabSz="457200">
              <a:defRPr sz="2400">
                <a:solidFill>
                  <a:srgbClr val="FFFFFF"/>
                </a:solidFill>
                <a:latin typeface="微软雅黑"/>
                <a:ea typeface="微软雅黑"/>
                <a:cs typeface="微软雅黑"/>
                <a:sym typeface="微软雅黑"/>
              </a:defRPr>
            </a:pPr>
            <a:r>
              <a:rPr sz="1200"/>
              <a:t>数字资产</a:t>
            </a:r>
          </a:p>
        </p:txBody>
      </p:sp>
      <p:sp>
        <p:nvSpPr>
          <p:cNvPr id="320" name="去中心化网络…"/>
          <p:cNvSpPr/>
          <p:nvPr/>
        </p:nvSpPr>
        <p:spPr>
          <a:xfrm>
            <a:off x="5567883" y="4789759"/>
            <a:ext cx="974626" cy="420628"/>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defRPr sz="2400">
                <a:solidFill>
                  <a:srgbClr val="FFFFFF"/>
                </a:solidFill>
              </a:defRPr>
            </a:pPr>
            <a:r>
              <a:rPr sz="1200"/>
              <a:t>去中心化网络</a:t>
            </a:r>
          </a:p>
          <a:p>
            <a:pPr defTabSz="457200">
              <a:defRPr sz="2400">
                <a:solidFill>
                  <a:srgbClr val="FFFFFF"/>
                </a:solidFill>
              </a:defRPr>
            </a:pPr>
            <a:r>
              <a:rPr sz="1200"/>
              <a:t>价值互联网</a:t>
            </a:r>
          </a:p>
        </p:txBody>
      </p:sp>
      <p:sp>
        <p:nvSpPr>
          <p:cNvPr id="321" name="比特币"/>
          <p:cNvSpPr/>
          <p:nvPr/>
        </p:nvSpPr>
        <p:spPr>
          <a:xfrm>
            <a:off x="8331219" y="2969921"/>
            <a:ext cx="512961" cy="2359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2400">
                <a:solidFill>
                  <a:srgbClr val="FFFFFF"/>
                </a:solidFill>
              </a:defRPr>
            </a:lvl1pPr>
          </a:lstStyle>
          <a:p>
            <a:r>
              <a:rPr sz="1200"/>
              <a:t>比特币</a:t>
            </a:r>
          </a:p>
        </p:txBody>
      </p:sp>
      <p:sp>
        <p:nvSpPr>
          <p:cNvPr id="322" name="以太坊…"/>
          <p:cNvSpPr/>
          <p:nvPr/>
        </p:nvSpPr>
        <p:spPr>
          <a:xfrm>
            <a:off x="8255019" y="3741341"/>
            <a:ext cx="666849" cy="6052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defRPr sz="2400">
                <a:solidFill>
                  <a:srgbClr val="FFFFFF"/>
                </a:solidFill>
              </a:defRPr>
            </a:pPr>
            <a:r>
              <a:rPr sz="1200" dirty="0" err="1"/>
              <a:t>以太坊</a:t>
            </a:r>
            <a:endParaRPr sz="1200" dirty="0"/>
          </a:p>
          <a:p>
            <a:pPr defTabSz="457200">
              <a:defRPr sz="2400">
                <a:solidFill>
                  <a:srgbClr val="FFFFFF"/>
                </a:solidFill>
              </a:defRPr>
            </a:pPr>
            <a:r>
              <a:rPr sz="1200" dirty="0" err="1"/>
              <a:t>超级账本</a:t>
            </a:r>
            <a:endParaRPr lang="en-US" sz="1200" dirty="0"/>
          </a:p>
          <a:p>
            <a:pPr defTabSz="457200">
              <a:defRPr sz="2400">
                <a:solidFill>
                  <a:srgbClr val="FFFFFF"/>
                </a:solidFill>
              </a:defRPr>
            </a:pPr>
            <a:r>
              <a:rPr lang="en-US" altLang="zh-CN" sz="1200" dirty="0"/>
              <a:t>Libra</a:t>
            </a:r>
            <a:endParaRPr sz="1200" dirty="0"/>
          </a:p>
        </p:txBody>
      </p:sp>
      <p:sp>
        <p:nvSpPr>
          <p:cNvPr id="323" name="…"/>
          <p:cNvSpPr/>
          <p:nvPr/>
        </p:nvSpPr>
        <p:spPr>
          <a:xfrm>
            <a:off x="8483619" y="4882093"/>
            <a:ext cx="157094" cy="2359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2400">
                <a:solidFill>
                  <a:srgbClr val="FFFFFF"/>
                </a:solidFill>
              </a:defRPr>
            </a:lvl1pPr>
          </a:lstStyle>
          <a:p>
            <a:r>
              <a:rPr sz="1200"/>
              <a:t>…</a:t>
            </a:r>
          </a:p>
        </p:txBody>
      </p:sp>
    </p:spTree>
    <p:extLst>
      <p:ext uri="{BB962C8B-B14F-4D97-AF65-F5344CB8AC3E}">
        <p14:creationId xmlns:p14="http://schemas.microsoft.com/office/powerpoint/2010/main" val="90125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网络条件</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实验主要通过网络完成，大部分实验都需要连接已经在云上部署好的节点，每次实验都需要联网</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实验需要安装一些工具，也需要下载</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dirty="0" err="1">
                <a:latin typeface="Times New Roman" panose="02020603050405020304" pitchFamily="18" charset="0"/>
                <a:ea typeface="黑体" panose="02010609060101010101" pitchFamily="49" charset="-122"/>
                <a:cs typeface="Times New Roman" panose="02020603050405020304" pitchFamily="18" charset="0"/>
              </a:rPr>
              <a:t>Virtualbox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110M</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黑体" panose="02010609060101010101" pitchFamily="49" charset="-122"/>
                <a:cs typeface="Times New Roman" panose="02020603050405020304" pitchFamily="18" charset="0"/>
              </a:rPr>
              <a:t>Ubuntu18.04</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1.9G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cs typeface="Times New Roman" panose="02020603050405020304" pitchFamily="18" charset="0"/>
              </a:rPr>
              <a:t>以太坊源代码（</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github</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上下载）</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dirty="0" err="1">
                <a:latin typeface="Times New Roman" panose="02020603050405020304" pitchFamily="18" charset="0"/>
                <a:ea typeface="黑体" panose="02010609060101010101" pitchFamily="49" charset="-122"/>
                <a:cs typeface="Times New Roman" panose="02020603050405020304" pitchFamily="18" charset="0"/>
              </a:rPr>
              <a:t>Golang</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515683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政府对待区块链的态度（弹幕时刻，请大家用弹幕评论）</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爱</a:t>
            </a:r>
          </a:p>
        </p:txBody>
      </p:sp>
      <p:sp>
        <p:nvSpPr>
          <p:cNvPr id="7" name="文本框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恨</a:t>
            </a:r>
          </a:p>
        </p:txBody>
      </p:sp>
      <p:sp>
        <p:nvSpPr>
          <p:cNvPr id="8" name="文本框 7"/>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又爱又恨</a:t>
            </a:r>
          </a:p>
        </p:txBody>
      </p:sp>
      <p:sp>
        <p:nvSpPr>
          <p:cNvPr id="10" name="椭圆 9"/>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0"/>
            </p:custDataLst>
          </p:nvPr>
        </p:nvGrpSpPr>
        <p:grpSpPr>
          <a:xfrm>
            <a:off x="0" y="0"/>
            <a:ext cx="12192000" cy="635000"/>
            <a:chOff x="0" y="0"/>
            <a:chExt cx="12192000" cy="635000"/>
          </a:xfrm>
        </p:grpSpPr>
        <p:sp>
          <p:nvSpPr>
            <p:cNvPr id="15"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p>
          </p:txBody>
        </p:sp>
        <p:sp>
          <p:nvSpPr>
            <p:cNvPr id="18" name="TipText"/>
            <p:cNvSpPr txBox="1"/>
            <p:nvPr>
              <p:custDataLst>
                <p:tags r:id="rId15"/>
              </p:custDataLst>
            </p:nvPr>
          </p:nvSpPr>
          <p:spPr>
            <a:xfrm>
              <a:off x="1195705"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741338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区块链主要概念"/>
          <p:cNvSpPr/>
          <p:nvPr/>
        </p:nvSpPr>
        <p:spPr>
          <a:xfrm>
            <a:off x="3315345" y="3018632"/>
            <a:ext cx="5506316" cy="820738"/>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defRPr sz="10000" b="1">
                <a:solidFill>
                  <a:srgbClr val="FFFFFF"/>
                </a:solidFill>
              </a:defRPr>
            </a:lvl1pPr>
          </a:lstStyle>
          <a:p>
            <a:r>
              <a:rPr sz="5000" dirty="0"/>
              <a:t> </a:t>
            </a:r>
            <a:r>
              <a:rPr sz="5000" dirty="0">
                <a:solidFill>
                  <a:srgbClr val="FFC000"/>
                </a:solidFill>
              </a:rPr>
              <a:t>区块链1.0基本原理</a:t>
            </a:r>
          </a:p>
        </p:txBody>
      </p:sp>
    </p:spTree>
    <p:extLst>
      <p:ext uri="{BB962C8B-B14F-4D97-AF65-F5344CB8AC3E}">
        <p14:creationId xmlns:p14="http://schemas.microsoft.com/office/powerpoint/2010/main" val="41358241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圆角矩形"/>
          <p:cNvSpPr/>
          <p:nvPr/>
        </p:nvSpPr>
        <p:spPr>
          <a:xfrm>
            <a:off x="2582168" y="1630610"/>
            <a:ext cx="7027665" cy="635003"/>
          </a:xfrm>
          <a:prstGeom prst="roundRect">
            <a:avLst>
              <a:gd name="adj" fmla="val 920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16" name="圆角矩形"/>
          <p:cNvSpPr/>
          <p:nvPr/>
        </p:nvSpPr>
        <p:spPr>
          <a:xfrm>
            <a:off x="6440496" y="1715671"/>
            <a:ext cx="1368411"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17" name="应用层"/>
          <p:cNvSpPr/>
          <p:nvPr/>
        </p:nvSpPr>
        <p:spPr>
          <a:xfrm>
            <a:off x="3025774" y="1807046"/>
            <a:ext cx="62837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latin typeface="+mj-lt"/>
                <a:ea typeface="+mj-ea"/>
                <a:cs typeface="+mj-cs"/>
                <a:sym typeface="Helvetica Neue"/>
              </a:defRPr>
            </a:lvl1pPr>
          </a:lstStyle>
          <a:p>
            <a:r>
              <a:rPr sz="1500"/>
              <a:t>应用层</a:t>
            </a:r>
          </a:p>
        </p:txBody>
      </p:sp>
      <p:sp>
        <p:nvSpPr>
          <p:cNvPr id="518" name="圆角矩形"/>
          <p:cNvSpPr/>
          <p:nvPr/>
        </p:nvSpPr>
        <p:spPr>
          <a:xfrm>
            <a:off x="2582168" y="2405310"/>
            <a:ext cx="7027665" cy="635003"/>
          </a:xfrm>
          <a:prstGeom prst="roundRect">
            <a:avLst>
              <a:gd name="adj" fmla="val 920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19" name="圆角矩形"/>
          <p:cNvSpPr/>
          <p:nvPr/>
        </p:nvSpPr>
        <p:spPr>
          <a:xfrm>
            <a:off x="7995107" y="2490371"/>
            <a:ext cx="1368412"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20" name="圆角矩形"/>
          <p:cNvSpPr/>
          <p:nvPr/>
        </p:nvSpPr>
        <p:spPr>
          <a:xfrm>
            <a:off x="4885884" y="2487138"/>
            <a:ext cx="1368412"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21" name="圆角矩形"/>
          <p:cNvSpPr/>
          <p:nvPr/>
        </p:nvSpPr>
        <p:spPr>
          <a:xfrm>
            <a:off x="6440496" y="2490371"/>
            <a:ext cx="1368411"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22" name="激励层"/>
          <p:cNvSpPr/>
          <p:nvPr/>
        </p:nvSpPr>
        <p:spPr>
          <a:xfrm>
            <a:off x="3025774" y="2581746"/>
            <a:ext cx="62837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latin typeface="+mj-lt"/>
                <a:ea typeface="+mj-ea"/>
                <a:cs typeface="+mj-cs"/>
                <a:sym typeface="Helvetica Neue"/>
              </a:defRPr>
            </a:lvl1pPr>
          </a:lstStyle>
          <a:p>
            <a:r>
              <a:rPr sz="1500"/>
              <a:t>激励层</a:t>
            </a:r>
          </a:p>
        </p:txBody>
      </p:sp>
      <p:sp>
        <p:nvSpPr>
          <p:cNvPr id="523" name="圆角矩形"/>
          <p:cNvSpPr/>
          <p:nvPr/>
        </p:nvSpPr>
        <p:spPr>
          <a:xfrm>
            <a:off x="2582168" y="3173543"/>
            <a:ext cx="7027665" cy="635003"/>
          </a:xfrm>
          <a:prstGeom prst="roundRect">
            <a:avLst>
              <a:gd name="adj" fmla="val 920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24" name="共识层"/>
          <p:cNvSpPr/>
          <p:nvPr/>
        </p:nvSpPr>
        <p:spPr>
          <a:xfrm>
            <a:off x="3025774" y="3349979"/>
            <a:ext cx="62837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latin typeface="+mj-lt"/>
                <a:ea typeface="+mj-ea"/>
                <a:cs typeface="+mj-cs"/>
                <a:sym typeface="Helvetica Neue"/>
              </a:defRPr>
            </a:lvl1pPr>
          </a:lstStyle>
          <a:p>
            <a:r>
              <a:rPr sz="1500"/>
              <a:t>共识层</a:t>
            </a:r>
          </a:p>
        </p:txBody>
      </p:sp>
      <p:sp>
        <p:nvSpPr>
          <p:cNvPr id="525" name="圆角矩形"/>
          <p:cNvSpPr/>
          <p:nvPr/>
        </p:nvSpPr>
        <p:spPr>
          <a:xfrm>
            <a:off x="2582168" y="3941776"/>
            <a:ext cx="7027665" cy="635003"/>
          </a:xfrm>
          <a:prstGeom prst="roundRect">
            <a:avLst>
              <a:gd name="adj" fmla="val 920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26" name="网络层"/>
          <p:cNvSpPr/>
          <p:nvPr/>
        </p:nvSpPr>
        <p:spPr>
          <a:xfrm>
            <a:off x="3025774" y="4118212"/>
            <a:ext cx="62837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latin typeface="+mj-lt"/>
                <a:ea typeface="+mj-ea"/>
                <a:cs typeface="+mj-cs"/>
                <a:sym typeface="Helvetica Neue"/>
              </a:defRPr>
            </a:lvl1pPr>
          </a:lstStyle>
          <a:p>
            <a:r>
              <a:rPr sz="1500"/>
              <a:t>网络层</a:t>
            </a:r>
          </a:p>
        </p:txBody>
      </p:sp>
      <p:sp>
        <p:nvSpPr>
          <p:cNvPr id="527" name="圆角矩形"/>
          <p:cNvSpPr/>
          <p:nvPr/>
        </p:nvSpPr>
        <p:spPr>
          <a:xfrm>
            <a:off x="2582168" y="4716450"/>
            <a:ext cx="7027665" cy="1254507"/>
          </a:xfrm>
          <a:prstGeom prst="roundRect">
            <a:avLst>
              <a:gd name="adj" fmla="val 4658"/>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28" name="数据层"/>
          <p:cNvSpPr/>
          <p:nvPr/>
        </p:nvSpPr>
        <p:spPr>
          <a:xfrm>
            <a:off x="3025774" y="5202638"/>
            <a:ext cx="628377"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latin typeface="+mj-lt"/>
                <a:ea typeface="+mj-ea"/>
                <a:cs typeface="+mj-cs"/>
                <a:sym typeface="Helvetica Neue"/>
              </a:defRPr>
            </a:lvl1pPr>
          </a:lstStyle>
          <a:p>
            <a:r>
              <a:rPr sz="1500"/>
              <a:t>数据层</a:t>
            </a:r>
          </a:p>
        </p:txBody>
      </p:sp>
      <p:sp>
        <p:nvSpPr>
          <p:cNvPr id="529" name="转账"/>
          <p:cNvSpPr/>
          <p:nvPr/>
        </p:nvSpPr>
        <p:spPr>
          <a:xfrm>
            <a:off x="6905625" y="1807046"/>
            <a:ext cx="436017"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err="1">
                <a:solidFill>
                  <a:srgbClr val="002060"/>
                </a:solidFill>
              </a:rPr>
              <a:t>转账</a:t>
            </a:r>
            <a:endParaRPr sz="1500" dirty="0">
              <a:solidFill>
                <a:srgbClr val="002060"/>
              </a:solidFill>
            </a:endParaRPr>
          </a:p>
        </p:txBody>
      </p:sp>
      <p:sp>
        <p:nvSpPr>
          <p:cNvPr id="530" name="发行机制"/>
          <p:cNvSpPr/>
          <p:nvPr/>
        </p:nvSpPr>
        <p:spPr>
          <a:xfrm>
            <a:off x="5160514" y="2575279"/>
            <a:ext cx="820738" cy="282129"/>
          </a:xfrm>
          <a:prstGeom prst="rect">
            <a:avLst/>
          </a:prstGeom>
          <a:ln>
            <a:noFill/>
          </a:ln>
          <a:extLst>
            <a:ext uri="{C572A759-6A51-4108-AA02-DFA0A04FC94B}">
              <ma14:wrappingTextBoxFlag xmlns=""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err="1">
                <a:solidFill>
                  <a:srgbClr val="002060"/>
                </a:solidFill>
              </a:rPr>
              <a:t>发行机制</a:t>
            </a:r>
            <a:endParaRPr sz="1500" dirty="0">
              <a:solidFill>
                <a:srgbClr val="002060"/>
              </a:solidFill>
            </a:endParaRPr>
          </a:p>
        </p:txBody>
      </p:sp>
      <p:sp>
        <p:nvSpPr>
          <p:cNvPr id="531" name="传播机制"/>
          <p:cNvSpPr/>
          <p:nvPr/>
        </p:nvSpPr>
        <p:spPr>
          <a:xfrm>
            <a:off x="6715125" y="2578512"/>
            <a:ext cx="820738"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a:solidFill>
                  <a:srgbClr val="002060"/>
                </a:solidFill>
              </a:rPr>
              <a:t>传播机制</a:t>
            </a:r>
          </a:p>
        </p:txBody>
      </p:sp>
      <p:sp>
        <p:nvSpPr>
          <p:cNvPr id="532" name="分配机制"/>
          <p:cNvSpPr/>
          <p:nvPr/>
        </p:nvSpPr>
        <p:spPr>
          <a:xfrm>
            <a:off x="8315325" y="2575279"/>
            <a:ext cx="820738"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a:solidFill>
                  <a:srgbClr val="002060"/>
                </a:solidFill>
              </a:rPr>
              <a:t>分配机制</a:t>
            </a:r>
          </a:p>
        </p:txBody>
      </p:sp>
      <p:sp>
        <p:nvSpPr>
          <p:cNvPr id="533" name="圆角矩形"/>
          <p:cNvSpPr/>
          <p:nvPr/>
        </p:nvSpPr>
        <p:spPr>
          <a:xfrm>
            <a:off x="6440496" y="3258605"/>
            <a:ext cx="1368411"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34" name="POW"/>
          <p:cNvSpPr/>
          <p:nvPr/>
        </p:nvSpPr>
        <p:spPr>
          <a:xfrm>
            <a:off x="6870287" y="3346744"/>
            <a:ext cx="506549"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a:solidFill>
                  <a:srgbClr val="002060"/>
                </a:solidFill>
              </a:rPr>
              <a:t>POW</a:t>
            </a:r>
          </a:p>
        </p:txBody>
      </p:sp>
      <p:sp>
        <p:nvSpPr>
          <p:cNvPr id="535" name="圆角矩形"/>
          <p:cNvSpPr/>
          <p:nvPr/>
        </p:nvSpPr>
        <p:spPr>
          <a:xfrm>
            <a:off x="6440496" y="4020370"/>
            <a:ext cx="1368411"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36" name="传播机制"/>
          <p:cNvSpPr/>
          <p:nvPr/>
        </p:nvSpPr>
        <p:spPr>
          <a:xfrm>
            <a:off x="6715124" y="4108511"/>
            <a:ext cx="820738"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a:solidFill>
                  <a:srgbClr val="002060"/>
                </a:solidFill>
              </a:rPr>
              <a:t>传播机制</a:t>
            </a:r>
          </a:p>
        </p:txBody>
      </p:sp>
      <p:sp>
        <p:nvSpPr>
          <p:cNvPr id="537" name="圆角矩形"/>
          <p:cNvSpPr/>
          <p:nvPr/>
        </p:nvSpPr>
        <p:spPr>
          <a:xfrm>
            <a:off x="4885884" y="4017137"/>
            <a:ext cx="1368412"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38" name="P2P网络"/>
          <p:cNvSpPr/>
          <p:nvPr/>
        </p:nvSpPr>
        <p:spPr>
          <a:xfrm>
            <a:off x="5170991" y="4105276"/>
            <a:ext cx="758221"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a:solidFill>
                  <a:srgbClr val="002060"/>
                </a:solidFill>
              </a:rPr>
              <a:t>P2P网络</a:t>
            </a:r>
          </a:p>
        </p:txBody>
      </p:sp>
      <p:sp>
        <p:nvSpPr>
          <p:cNvPr id="539" name="圆角矩形"/>
          <p:cNvSpPr/>
          <p:nvPr/>
        </p:nvSpPr>
        <p:spPr>
          <a:xfrm>
            <a:off x="7995107" y="4017137"/>
            <a:ext cx="1368412"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40" name="验证机制"/>
          <p:cNvSpPr/>
          <p:nvPr/>
        </p:nvSpPr>
        <p:spPr>
          <a:xfrm>
            <a:off x="8269736" y="4105276"/>
            <a:ext cx="820738"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err="1">
                <a:solidFill>
                  <a:srgbClr val="002060"/>
                </a:solidFill>
              </a:rPr>
              <a:t>验证机制</a:t>
            </a:r>
            <a:endParaRPr sz="1500" dirty="0">
              <a:solidFill>
                <a:srgbClr val="002060"/>
              </a:solidFill>
            </a:endParaRPr>
          </a:p>
        </p:txBody>
      </p:sp>
      <p:sp>
        <p:nvSpPr>
          <p:cNvPr id="541" name="圆角矩形"/>
          <p:cNvSpPr/>
          <p:nvPr/>
        </p:nvSpPr>
        <p:spPr>
          <a:xfrm>
            <a:off x="4885884" y="4839638"/>
            <a:ext cx="1368412"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42" name="区块数据"/>
          <p:cNvSpPr/>
          <p:nvPr/>
        </p:nvSpPr>
        <p:spPr>
          <a:xfrm>
            <a:off x="5160514" y="4927778"/>
            <a:ext cx="820738"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err="1">
                <a:solidFill>
                  <a:srgbClr val="002060"/>
                </a:solidFill>
              </a:rPr>
              <a:t>区块数据</a:t>
            </a:r>
            <a:endParaRPr sz="1500" dirty="0">
              <a:solidFill>
                <a:srgbClr val="002060"/>
              </a:solidFill>
            </a:endParaRPr>
          </a:p>
        </p:txBody>
      </p:sp>
      <p:sp>
        <p:nvSpPr>
          <p:cNvPr id="543" name="圆角矩形"/>
          <p:cNvSpPr/>
          <p:nvPr/>
        </p:nvSpPr>
        <p:spPr>
          <a:xfrm>
            <a:off x="6440496" y="4846105"/>
            <a:ext cx="1368411"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44" name="链式机构"/>
          <p:cNvSpPr/>
          <p:nvPr/>
        </p:nvSpPr>
        <p:spPr>
          <a:xfrm>
            <a:off x="6715124" y="4934246"/>
            <a:ext cx="820738"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err="1">
                <a:solidFill>
                  <a:srgbClr val="002060"/>
                </a:solidFill>
              </a:rPr>
              <a:t>链式</a:t>
            </a:r>
            <a:r>
              <a:rPr lang="zh-CN" altLang="en-US" sz="1500" dirty="0">
                <a:solidFill>
                  <a:srgbClr val="002060"/>
                </a:solidFill>
              </a:rPr>
              <a:t>结构</a:t>
            </a:r>
            <a:endParaRPr sz="1500" dirty="0">
              <a:solidFill>
                <a:srgbClr val="002060"/>
              </a:solidFill>
            </a:endParaRPr>
          </a:p>
        </p:txBody>
      </p:sp>
      <p:sp>
        <p:nvSpPr>
          <p:cNvPr id="545" name="圆角矩形"/>
          <p:cNvSpPr/>
          <p:nvPr/>
        </p:nvSpPr>
        <p:spPr>
          <a:xfrm>
            <a:off x="7995107" y="4839638"/>
            <a:ext cx="1368412"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46" name="数字签名"/>
          <p:cNvSpPr/>
          <p:nvPr/>
        </p:nvSpPr>
        <p:spPr>
          <a:xfrm>
            <a:off x="8269736" y="4927778"/>
            <a:ext cx="820738"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a:solidFill>
                  <a:srgbClr val="002060"/>
                </a:solidFill>
              </a:rPr>
              <a:t>数字签名</a:t>
            </a:r>
          </a:p>
        </p:txBody>
      </p:sp>
      <p:sp>
        <p:nvSpPr>
          <p:cNvPr id="547" name="圆角矩形"/>
          <p:cNvSpPr/>
          <p:nvPr/>
        </p:nvSpPr>
        <p:spPr>
          <a:xfrm>
            <a:off x="4885884" y="5384203"/>
            <a:ext cx="1368412"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48" name="哈希函数"/>
          <p:cNvSpPr/>
          <p:nvPr/>
        </p:nvSpPr>
        <p:spPr>
          <a:xfrm>
            <a:off x="5160514" y="5472343"/>
            <a:ext cx="820738"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err="1">
                <a:solidFill>
                  <a:srgbClr val="002060"/>
                </a:solidFill>
              </a:rPr>
              <a:t>哈希函数</a:t>
            </a:r>
            <a:endParaRPr sz="1500" dirty="0">
              <a:solidFill>
                <a:srgbClr val="002060"/>
              </a:solidFill>
            </a:endParaRPr>
          </a:p>
        </p:txBody>
      </p:sp>
      <p:sp>
        <p:nvSpPr>
          <p:cNvPr id="551" name="圆角矩形"/>
          <p:cNvSpPr/>
          <p:nvPr/>
        </p:nvSpPr>
        <p:spPr>
          <a:xfrm>
            <a:off x="7995107" y="5384203"/>
            <a:ext cx="1368412"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552" name="非对称加密"/>
          <p:cNvSpPr/>
          <p:nvPr/>
        </p:nvSpPr>
        <p:spPr>
          <a:xfrm>
            <a:off x="8174486" y="5472343"/>
            <a:ext cx="1013098"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err="1">
                <a:solidFill>
                  <a:srgbClr val="002060"/>
                </a:solidFill>
              </a:rPr>
              <a:t>非对称加密</a:t>
            </a:r>
            <a:endParaRPr sz="1500" dirty="0">
              <a:solidFill>
                <a:srgbClr val="002060"/>
              </a:solidFill>
            </a:endParaRPr>
          </a:p>
        </p:txBody>
      </p:sp>
      <p:sp>
        <p:nvSpPr>
          <p:cNvPr id="553" name="区块链1.0技术架构"/>
          <p:cNvSpPr/>
          <p:nvPr/>
        </p:nvSpPr>
        <p:spPr>
          <a:xfrm>
            <a:off x="1039760" y="843841"/>
            <a:ext cx="3238066"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区块链1.0技术架构</a:t>
            </a:r>
          </a:p>
        </p:txBody>
      </p:sp>
      <p:sp>
        <p:nvSpPr>
          <p:cNvPr id="41" name="圆角矩形"/>
          <p:cNvSpPr/>
          <p:nvPr/>
        </p:nvSpPr>
        <p:spPr>
          <a:xfrm>
            <a:off x="6446915" y="5393242"/>
            <a:ext cx="1368410" cy="464880"/>
          </a:xfrm>
          <a:prstGeom prst="roundRect">
            <a:avLst>
              <a:gd name="adj" fmla="val 9203"/>
            </a:avLst>
          </a:prstGeom>
          <a:solidFill>
            <a:srgbClr val="FFFFFF"/>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42" name="哈希函数"/>
          <p:cNvSpPr/>
          <p:nvPr/>
        </p:nvSpPr>
        <p:spPr>
          <a:xfrm>
            <a:off x="6709066" y="5481382"/>
            <a:ext cx="846386" cy="282129"/>
          </a:xfrm>
          <a:prstGeom prst="rect">
            <a:avLst/>
          </a:prstGeom>
          <a:noFill/>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latin typeface="Helvetica Neue Medium"/>
                <a:ea typeface="Helvetica Neue Medium"/>
                <a:cs typeface="Helvetica Neue Medium"/>
                <a:sym typeface="Helvetica Neue Medium"/>
              </a:defRPr>
            </a:lvl1pPr>
          </a:lstStyle>
          <a:p>
            <a:r>
              <a:rPr sz="1500" dirty="0" err="1">
                <a:solidFill>
                  <a:srgbClr val="002060"/>
                </a:solidFill>
              </a:rPr>
              <a:t>Merkle树</a:t>
            </a:r>
            <a:endParaRPr sz="1500" dirty="0">
              <a:solidFill>
                <a:srgbClr val="002060"/>
              </a:solidFill>
            </a:endParaRPr>
          </a:p>
        </p:txBody>
      </p:sp>
    </p:spTree>
    <p:extLst>
      <p:ext uri="{BB962C8B-B14F-4D97-AF65-F5344CB8AC3E}">
        <p14:creationId xmlns:p14="http://schemas.microsoft.com/office/powerpoint/2010/main" val="1541471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区块链交易流程"/>
          <p:cNvSpPr/>
          <p:nvPr/>
        </p:nvSpPr>
        <p:spPr>
          <a:xfrm>
            <a:off x="1063427" y="630834"/>
            <a:ext cx="1590179"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lang="zh-CN" altLang="en-US" sz="3000" dirty="0"/>
              <a:t>数据结构</a:t>
            </a:r>
            <a:endParaRPr sz="3000" dirty="0"/>
          </a:p>
        </p:txBody>
      </p:sp>
      <p:sp>
        <p:nvSpPr>
          <p:cNvPr id="1066" name="要点：对B而言，这笔交易在比特币钱包可以即时看到，但直到区块确认成功后才可用。"/>
          <p:cNvSpPr/>
          <p:nvPr/>
        </p:nvSpPr>
        <p:spPr>
          <a:xfrm>
            <a:off x="1070920" y="1845067"/>
            <a:ext cx="10054034" cy="74379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150000"/>
              </a:lnSpc>
              <a:defRPr sz="3000">
                <a:solidFill>
                  <a:srgbClr val="FFFFFF"/>
                </a:solidFill>
                <a:latin typeface="微软雅黑"/>
                <a:ea typeface="微软雅黑"/>
                <a:cs typeface="微软雅黑"/>
                <a:sym typeface="微软雅黑"/>
              </a:defRPr>
            </a:pPr>
            <a:r>
              <a:rPr sz="1500" dirty="0" err="1"/>
              <a:t>区块是一种记录交易的数据结构</a:t>
            </a:r>
            <a:r>
              <a:rPr sz="1500" dirty="0"/>
              <a:t>。</a:t>
            </a:r>
          </a:p>
          <a:p>
            <a:pPr defTabSz="457200">
              <a:lnSpc>
                <a:spcPct val="150000"/>
              </a:lnSpc>
              <a:defRPr sz="3000">
                <a:solidFill>
                  <a:srgbClr val="FFFFFF"/>
                </a:solidFill>
                <a:latin typeface="微软雅黑"/>
                <a:ea typeface="微软雅黑"/>
                <a:cs typeface="微软雅黑"/>
                <a:sym typeface="微软雅黑"/>
              </a:defRPr>
            </a:pPr>
            <a:r>
              <a:rPr sz="1500" dirty="0" err="1"/>
              <a:t>区块由</a:t>
            </a:r>
            <a:r>
              <a:rPr sz="1500" b="1" dirty="0" err="1">
                <a:solidFill>
                  <a:srgbClr val="FFC000"/>
                </a:solidFill>
                <a:sym typeface="Helvetica"/>
              </a:rPr>
              <a:t>区块头</a:t>
            </a:r>
            <a:r>
              <a:rPr sz="1500" dirty="0" err="1"/>
              <a:t>和</a:t>
            </a:r>
            <a:r>
              <a:rPr sz="1500" b="1" dirty="0" err="1">
                <a:solidFill>
                  <a:srgbClr val="FFC000"/>
                </a:solidFill>
                <a:sym typeface="Helvetica"/>
              </a:rPr>
              <a:t>区块主体</a:t>
            </a:r>
            <a:r>
              <a:rPr sz="1500" dirty="0" err="1"/>
              <a:t>组成，区块主体只记录前一段时间内的所有交易信息，区块链的大部分功能都由区块头实现</a:t>
            </a:r>
            <a:r>
              <a:rPr sz="1500" dirty="0"/>
              <a:t>。</a:t>
            </a:r>
          </a:p>
        </p:txBody>
      </p:sp>
      <p:sp>
        <p:nvSpPr>
          <p:cNvPr id="1067" name="区块链交易流程"/>
          <p:cNvSpPr/>
          <p:nvPr/>
        </p:nvSpPr>
        <p:spPr>
          <a:xfrm>
            <a:off x="1039759" y="1398760"/>
            <a:ext cx="683533" cy="32829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defTabSz="914400">
              <a:lnSpc>
                <a:spcPct val="90000"/>
              </a:lnSpc>
              <a:defRPr b="1">
                <a:solidFill>
                  <a:srgbClr val="FFFFFF"/>
                </a:solidFill>
              </a:defRPr>
            </a:lvl1pPr>
          </a:lstStyle>
          <a:p>
            <a:r>
              <a:rPr sz="2000" dirty="0" err="1"/>
              <a:t>区块</a:t>
            </a:r>
            <a:endParaRPr sz="2000" dirty="0"/>
          </a:p>
        </p:txBody>
      </p:sp>
      <p:sp>
        <p:nvSpPr>
          <p:cNvPr id="1068" name="圆角矩形"/>
          <p:cNvSpPr/>
          <p:nvPr/>
        </p:nvSpPr>
        <p:spPr>
          <a:xfrm>
            <a:off x="3959457" y="3293470"/>
            <a:ext cx="1778507" cy="2408234"/>
          </a:xfrm>
          <a:prstGeom prst="roundRect">
            <a:avLst>
              <a:gd name="adj" fmla="val 3813"/>
            </a:avLst>
          </a:prstGeom>
          <a:solidFill>
            <a:schemeClr val="accent1"/>
          </a:solidFill>
          <a:ln w="635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69" name="区块"/>
          <p:cNvSpPr/>
          <p:nvPr/>
        </p:nvSpPr>
        <p:spPr>
          <a:xfrm>
            <a:off x="4067911" y="3407871"/>
            <a:ext cx="384721"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defRPr sz="2600" b="1">
                <a:solidFill>
                  <a:srgbClr val="FFFFFF"/>
                </a:solidFill>
              </a:defRPr>
            </a:lvl1pPr>
          </a:lstStyle>
          <a:p>
            <a:r>
              <a:rPr sz="1300"/>
              <a:t>区块</a:t>
            </a:r>
          </a:p>
        </p:txBody>
      </p:sp>
      <p:sp>
        <p:nvSpPr>
          <p:cNvPr id="1070" name="矩形"/>
          <p:cNvSpPr/>
          <p:nvPr/>
        </p:nvSpPr>
        <p:spPr>
          <a:xfrm>
            <a:off x="4081604" y="3725549"/>
            <a:ext cx="748075" cy="343566"/>
          </a:xfrm>
          <a:prstGeom prst="rect">
            <a:avLst/>
          </a:prstGeom>
          <a:solidFill>
            <a:schemeClr val="accent4"/>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71" name="上一区块的…"/>
          <p:cNvSpPr/>
          <p:nvPr/>
        </p:nvSpPr>
        <p:spPr>
          <a:xfrm>
            <a:off x="4169889" y="3779625"/>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b="1">
                <a:solidFill>
                  <a:srgbClr val="FFFFFF"/>
                </a:solidFill>
              </a:defRPr>
            </a:pPr>
            <a:r>
              <a:rPr sz="800"/>
              <a:t>上一区块的</a:t>
            </a:r>
          </a:p>
          <a:p>
            <a:pPr defTabSz="457200">
              <a:lnSpc>
                <a:spcPct val="80000"/>
              </a:lnSpc>
              <a:defRPr sz="1600" b="1">
                <a:solidFill>
                  <a:srgbClr val="FFFFFF"/>
                </a:solidFill>
              </a:defRPr>
            </a:pPr>
            <a:r>
              <a:rPr sz="800"/>
              <a:t>哈希散列</a:t>
            </a:r>
          </a:p>
        </p:txBody>
      </p:sp>
      <p:sp>
        <p:nvSpPr>
          <p:cNvPr id="1072" name="矩形"/>
          <p:cNvSpPr/>
          <p:nvPr/>
        </p:nvSpPr>
        <p:spPr>
          <a:xfrm>
            <a:off x="4092427" y="4053022"/>
            <a:ext cx="722603" cy="343566"/>
          </a:xfrm>
          <a:prstGeom prst="rect">
            <a:avLst/>
          </a:prstGeom>
          <a:ln w="25400">
            <a:solidFill>
              <a:schemeClr val="accent4"/>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073" name="用来实现区…"/>
          <p:cNvSpPr/>
          <p:nvPr/>
        </p:nvSpPr>
        <p:spPr>
          <a:xfrm>
            <a:off x="4157002" y="4100667"/>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用来实现区</a:t>
            </a:r>
          </a:p>
          <a:p>
            <a:pPr defTabSz="457200">
              <a:lnSpc>
                <a:spcPct val="80000"/>
              </a:lnSpc>
              <a:defRPr sz="1600">
                <a:solidFill>
                  <a:srgbClr val="FFFFFF"/>
                </a:solidFill>
              </a:defRPr>
            </a:pPr>
            <a:r>
              <a:rPr sz="800"/>
              <a:t>块的链接</a:t>
            </a:r>
          </a:p>
        </p:txBody>
      </p:sp>
      <p:sp>
        <p:nvSpPr>
          <p:cNvPr id="1074" name="矩形"/>
          <p:cNvSpPr/>
          <p:nvPr/>
        </p:nvSpPr>
        <p:spPr>
          <a:xfrm>
            <a:off x="4869692" y="3727419"/>
            <a:ext cx="748075" cy="343566"/>
          </a:xfrm>
          <a:prstGeom prst="rect">
            <a:avLst/>
          </a:prstGeom>
          <a:solidFill>
            <a:srgbClr val="F3C612"/>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75" name="随机数"/>
          <p:cNvSpPr/>
          <p:nvPr/>
        </p:nvSpPr>
        <p:spPr>
          <a:xfrm>
            <a:off x="5062753" y="3822439"/>
            <a:ext cx="359073"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b="1">
                <a:solidFill>
                  <a:srgbClr val="FFFFFF"/>
                </a:solidFill>
              </a:defRPr>
            </a:lvl1pPr>
          </a:lstStyle>
          <a:p>
            <a:r>
              <a:rPr sz="800"/>
              <a:t>随机数</a:t>
            </a:r>
          </a:p>
        </p:txBody>
      </p:sp>
      <p:sp>
        <p:nvSpPr>
          <p:cNvPr id="1076" name="矩形"/>
          <p:cNvSpPr/>
          <p:nvPr/>
        </p:nvSpPr>
        <p:spPr>
          <a:xfrm>
            <a:off x="4878527" y="4054892"/>
            <a:ext cx="722603" cy="343566"/>
          </a:xfrm>
          <a:prstGeom prst="rect">
            <a:avLst/>
          </a:prstGeom>
          <a:ln w="25400">
            <a:solidFill>
              <a:srgbClr val="F3C612"/>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077" name="用来实现…"/>
          <p:cNvSpPr/>
          <p:nvPr/>
        </p:nvSpPr>
        <p:spPr>
          <a:xfrm>
            <a:off x="5008588" y="4102539"/>
            <a:ext cx="461665"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a:t>
            </a:r>
          </a:p>
          <a:p>
            <a:pPr defTabSz="457200">
              <a:lnSpc>
                <a:spcPct val="80000"/>
              </a:lnSpc>
              <a:defRPr sz="1600">
                <a:solidFill>
                  <a:srgbClr val="FFFFFF"/>
                </a:solidFill>
              </a:defRPr>
            </a:pPr>
            <a:r>
              <a:rPr sz="800"/>
              <a:t>挖矿机制</a:t>
            </a:r>
          </a:p>
        </p:txBody>
      </p:sp>
      <p:sp>
        <p:nvSpPr>
          <p:cNvPr id="1078" name="文本框 41"/>
          <p:cNvSpPr/>
          <p:nvPr/>
        </p:nvSpPr>
        <p:spPr>
          <a:xfrm>
            <a:off x="4068554" y="4438619"/>
            <a:ext cx="593379"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b="1">
                <a:solidFill>
                  <a:srgbClr val="FFFFFF"/>
                </a:solidFill>
              </a:defRPr>
            </a:lvl1pPr>
          </a:lstStyle>
          <a:p>
            <a:r>
              <a:rPr sz="800"/>
              <a:t>交易信息</a:t>
            </a:r>
          </a:p>
        </p:txBody>
      </p:sp>
      <p:sp>
        <p:nvSpPr>
          <p:cNvPr id="1079" name="圆角矩形"/>
          <p:cNvSpPr/>
          <p:nvPr/>
        </p:nvSpPr>
        <p:spPr>
          <a:xfrm>
            <a:off x="4039491" y="4664225"/>
            <a:ext cx="1581151" cy="946636"/>
          </a:xfrm>
          <a:prstGeom prst="roundRect">
            <a:avLst>
              <a:gd name="adj" fmla="val 4076"/>
            </a:avLst>
          </a:prstGeom>
          <a:solidFill>
            <a:srgbClr val="002060"/>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80" name="文本框 48"/>
          <p:cNvSpPr/>
          <p:nvPr/>
        </p:nvSpPr>
        <p:spPr>
          <a:xfrm>
            <a:off x="4109548" y="4726127"/>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dirty="0" err="1"/>
              <a:t>密钥</a:t>
            </a:r>
            <a:endParaRPr sz="800" dirty="0"/>
          </a:p>
        </p:txBody>
      </p:sp>
      <p:sp>
        <p:nvSpPr>
          <p:cNvPr id="1081" name="文本框 48"/>
          <p:cNvSpPr/>
          <p:nvPr/>
        </p:nvSpPr>
        <p:spPr>
          <a:xfrm>
            <a:off x="4110525" y="4954920"/>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82" name="矩形"/>
          <p:cNvSpPr/>
          <p:nvPr/>
        </p:nvSpPr>
        <p:spPr>
          <a:xfrm>
            <a:off x="4428618" y="4735895"/>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83" name="文本框 48"/>
          <p:cNvSpPr/>
          <p:nvPr/>
        </p:nvSpPr>
        <p:spPr>
          <a:xfrm>
            <a:off x="4496627" y="4734066"/>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84" name="矩形"/>
          <p:cNvSpPr/>
          <p:nvPr/>
        </p:nvSpPr>
        <p:spPr>
          <a:xfrm>
            <a:off x="4426724" y="4979751"/>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85" name="文本框 48"/>
          <p:cNvSpPr/>
          <p:nvPr/>
        </p:nvSpPr>
        <p:spPr>
          <a:xfrm>
            <a:off x="4488383" y="4977922"/>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86" name="矩形"/>
          <p:cNvSpPr/>
          <p:nvPr/>
        </p:nvSpPr>
        <p:spPr>
          <a:xfrm>
            <a:off x="4853570" y="4739741"/>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87" name="文本框 48"/>
          <p:cNvSpPr/>
          <p:nvPr/>
        </p:nvSpPr>
        <p:spPr>
          <a:xfrm>
            <a:off x="4921581" y="4737912"/>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88" name="矩形"/>
          <p:cNvSpPr/>
          <p:nvPr/>
        </p:nvSpPr>
        <p:spPr>
          <a:xfrm>
            <a:off x="4851676" y="4983597"/>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89" name="文本框 48"/>
          <p:cNvSpPr/>
          <p:nvPr/>
        </p:nvSpPr>
        <p:spPr>
          <a:xfrm>
            <a:off x="4957785" y="498176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090" name="文本框 48"/>
          <p:cNvSpPr/>
          <p:nvPr/>
        </p:nvSpPr>
        <p:spPr>
          <a:xfrm>
            <a:off x="5273854" y="4734066"/>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91" name="矩形"/>
          <p:cNvSpPr/>
          <p:nvPr/>
        </p:nvSpPr>
        <p:spPr>
          <a:xfrm>
            <a:off x="4425803" y="5215827"/>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92" name="文本框 48"/>
          <p:cNvSpPr/>
          <p:nvPr/>
        </p:nvSpPr>
        <p:spPr>
          <a:xfrm>
            <a:off x="4531913" y="521399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093" name="圆角矩形"/>
          <p:cNvSpPr/>
          <p:nvPr/>
        </p:nvSpPr>
        <p:spPr>
          <a:xfrm>
            <a:off x="6454037" y="3293470"/>
            <a:ext cx="1778507" cy="2408234"/>
          </a:xfrm>
          <a:prstGeom prst="roundRect">
            <a:avLst>
              <a:gd name="adj" fmla="val 3813"/>
            </a:avLst>
          </a:prstGeom>
          <a:solidFill>
            <a:schemeClr val="accent1"/>
          </a:solidFill>
          <a:ln w="635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94" name="区块"/>
          <p:cNvSpPr/>
          <p:nvPr/>
        </p:nvSpPr>
        <p:spPr>
          <a:xfrm>
            <a:off x="6562492" y="3407871"/>
            <a:ext cx="384721"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defRPr sz="2600" b="1">
                <a:solidFill>
                  <a:srgbClr val="FFFFFF"/>
                </a:solidFill>
              </a:defRPr>
            </a:lvl1pPr>
          </a:lstStyle>
          <a:p>
            <a:r>
              <a:rPr sz="1300"/>
              <a:t>区块</a:t>
            </a:r>
          </a:p>
        </p:txBody>
      </p:sp>
      <p:sp>
        <p:nvSpPr>
          <p:cNvPr id="1095" name="矩形"/>
          <p:cNvSpPr/>
          <p:nvPr/>
        </p:nvSpPr>
        <p:spPr>
          <a:xfrm>
            <a:off x="6576185" y="3725549"/>
            <a:ext cx="748075" cy="343566"/>
          </a:xfrm>
          <a:prstGeom prst="rect">
            <a:avLst/>
          </a:prstGeom>
          <a:solidFill>
            <a:schemeClr val="accent4"/>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96" name="上一区块的…"/>
          <p:cNvSpPr/>
          <p:nvPr/>
        </p:nvSpPr>
        <p:spPr>
          <a:xfrm>
            <a:off x="6664468" y="3779625"/>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b="1">
                <a:solidFill>
                  <a:srgbClr val="FFFFFF"/>
                </a:solidFill>
              </a:defRPr>
            </a:pPr>
            <a:r>
              <a:rPr sz="800"/>
              <a:t>上一区块的</a:t>
            </a:r>
          </a:p>
          <a:p>
            <a:pPr defTabSz="457200">
              <a:lnSpc>
                <a:spcPct val="80000"/>
              </a:lnSpc>
              <a:defRPr sz="1600" b="1">
                <a:solidFill>
                  <a:srgbClr val="FFFFFF"/>
                </a:solidFill>
              </a:defRPr>
            </a:pPr>
            <a:r>
              <a:rPr sz="800"/>
              <a:t>哈希散列</a:t>
            </a:r>
          </a:p>
        </p:txBody>
      </p:sp>
      <p:sp>
        <p:nvSpPr>
          <p:cNvPr id="1097" name="矩形"/>
          <p:cNvSpPr/>
          <p:nvPr/>
        </p:nvSpPr>
        <p:spPr>
          <a:xfrm>
            <a:off x="6587006" y="4053022"/>
            <a:ext cx="722603" cy="343566"/>
          </a:xfrm>
          <a:prstGeom prst="rect">
            <a:avLst/>
          </a:prstGeom>
          <a:ln w="25400">
            <a:solidFill>
              <a:schemeClr val="accent4"/>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098" name="用来实现区…"/>
          <p:cNvSpPr/>
          <p:nvPr/>
        </p:nvSpPr>
        <p:spPr>
          <a:xfrm>
            <a:off x="6651582" y="4100667"/>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用来实现区</a:t>
            </a:r>
          </a:p>
          <a:p>
            <a:pPr defTabSz="457200">
              <a:lnSpc>
                <a:spcPct val="80000"/>
              </a:lnSpc>
              <a:defRPr sz="1600">
                <a:solidFill>
                  <a:srgbClr val="FFFFFF"/>
                </a:solidFill>
              </a:defRPr>
            </a:pPr>
            <a:r>
              <a:rPr sz="800"/>
              <a:t>块的链接</a:t>
            </a:r>
          </a:p>
        </p:txBody>
      </p:sp>
      <p:sp>
        <p:nvSpPr>
          <p:cNvPr id="1099" name="矩形"/>
          <p:cNvSpPr/>
          <p:nvPr/>
        </p:nvSpPr>
        <p:spPr>
          <a:xfrm>
            <a:off x="7364271" y="3727419"/>
            <a:ext cx="748075" cy="343566"/>
          </a:xfrm>
          <a:prstGeom prst="rect">
            <a:avLst/>
          </a:prstGeom>
          <a:solidFill>
            <a:srgbClr val="F3C612"/>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00" name="随机数"/>
          <p:cNvSpPr/>
          <p:nvPr/>
        </p:nvSpPr>
        <p:spPr>
          <a:xfrm>
            <a:off x="7557333" y="3822439"/>
            <a:ext cx="359073"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b="1">
                <a:solidFill>
                  <a:srgbClr val="FFFFFF"/>
                </a:solidFill>
              </a:defRPr>
            </a:lvl1pPr>
          </a:lstStyle>
          <a:p>
            <a:r>
              <a:rPr sz="800"/>
              <a:t>随机数</a:t>
            </a:r>
          </a:p>
        </p:txBody>
      </p:sp>
      <p:sp>
        <p:nvSpPr>
          <p:cNvPr id="1101" name="矩形"/>
          <p:cNvSpPr/>
          <p:nvPr/>
        </p:nvSpPr>
        <p:spPr>
          <a:xfrm>
            <a:off x="7373107" y="4054892"/>
            <a:ext cx="722603" cy="343566"/>
          </a:xfrm>
          <a:prstGeom prst="rect">
            <a:avLst/>
          </a:prstGeom>
          <a:ln w="25400">
            <a:solidFill>
              <a:srgbClr val="F3C612"/>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102" name="用来实现…"/>
          <p:cNvSpPr/>
          <p:nvPr/>
        </p:nvSpPr>
        <p:spPr>
          <a:xfrm>
            <a:off x="7503169" y="4102539"/>
            <a:ext cx="461665"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a:t>
            </a:r>
          </a:p>
          <a:p>
            <a:pPr defTabSz="457200">
              <a:lnSpc>
                <a:spcPct val="80000"/>
              </a:lnSpc>
              <a:defRPr sz="1600">
                <a:solidFill>
                  <a:srgbClr val="FFFFFF"/>
                </a:solidFill>
              </a:defRPr>
            </a:pPr>
            <a:r>
              <a:rPr sz="800"/>
              <a:t>挖矿机制</a:t>
            </a:r>
          </a:p>
        </p:txBody>
      </p:sp>
      <p:sp>
        <p:nvSpPr>
          <p:cNvPr id="1103" name="文本框 41"/>
          <p:cNvSpPr/>
          <p:nvPr/>
        </p:nvSpPr>
        <p:spPr>
          <a:xfrm>
            <a:off x="6563133" y="4438619"/>
            <a:ext cx="593380"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b="1">
                <a:solidFill>
                  <a:srgbClr val="FFFFFF"/>
                </a:solidFill>
              </a:defRPr>
            </a:lvl1pPr>
          </a:lstStyle>
          <a:p>
            <a:r>
              <a:rPr sz="800"/>
              <a:t>交易信息</a:t>
            </a:r>
          </a:p>
        </p:txBody>
      </p:sp>
      <p:sp>
        <p:nvSpPr>
          <p:cNvPr id="1104" name="圆角矩形"/>
          <p:cNvSpPr/>
          <p:nvPr/>
        </p:nvSpPr>
        <p:spPr>
          <a:xfrm>
            <a:off x="6534072" y="4664225"/>
            <a:ext cx="1581152" cy="946636"/>
          </a:xfrm>
          <a:prstGeom prst="roundRect">
            <a:avLst>
              <a:gd name="adj" fmla="val 4076"/>
            </a:avLst>
          </a:prstGeom>
          <a:solidFill>
            <a:srgbClr val="002060"/>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05" name="文本框 48"/>
          <p:cNvSpPr/>
          <p:nvPr/>
        </p:nvSpPr>
        <p:spPr>
          <a:xfrm>
            <a:off x="6604127" y="4726127"/>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106" name="文本框 48"/>
          <p:cNvSpPr/>
          <p:nvPr/>
        </p:nvSpPr>
        <p:spPr>
          <a:xfrm>
            <a:off x="6605106" y="4954920"/>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107" name="矩形"/>
          <p:cNvSpPr/>
          <p:nvPr/>
        </p:nvSpPr>
        <p:spPr>
          <a:xfrm>
            <a:off x="6923199" y="4735895"/>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08" name="文本框 48"/>
          <p:cNvSpPr/>
          <p:nvPr/>
        </p:nvSpPr>
        <p:spPr>
          <a:xfrm>
            <a:off x="6991208" y="4734066"/>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109" name="矩形"/>
          <p:cNvSpPr/>
          <p:nvPr/>
        </p:nvSpPr>
        <p:spPr>
          <a:xfrm>
            <a:off x="6921303" y="4979751"/>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10" name="文本框 48"/>
          <p:cNvSpPr/>
          <p:nvPr/>
        </p:nvSpPr>
        <p:spPr>
          <a:xfrm>
            <a:off x="6982962" y="4977922"/>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111" name="矩形"/>
          <p:cNvSpPr/>
          <p:nvPr/>
        </p:nvSpPr>
        <p:spPr>
          <a:xfrm>
            <a:off x="7348151" y="4739741"/>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12" name="文本框 48"/>
          <p:cNvSpPr/>
          <p:nvPr/>
        </p:nvSpPr>
        <p:spPr>
          <a:xfrm>
            <a:off x="7416161" y="4737912"/>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113" name="矩形"/>
          <p:cNvSpPr/>
          <p:nvPr/>
        </p:nvSpPr>
        <p:spPr>
          <a:xfrm>
            <a:off x="7346255" y="4983597"/>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14" name="文本框 48"/>
          <p:cNvSpPr/>
          <p:nvPr/>
        </p:nvSpPr>
        <p:spPr>
          <a:xfrm>
            <a:off x="7452365" y="498176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115" name="文本框 48"/>
          <p:cNvSpPr/>
          <p:nvPr/>
        </p:nvSpPr>
        <p:spPr>
          <a:xfrm>
            <a:off x="7768435" y="4734066"/>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116" name="矩形"/>
          <p:cNvSpPr/>
          <p:nvPr/>
        </p:nvSpPr>
        <p:spPr>
          <a:xfrm>
            <a:off x="6920384" y="5215827"/>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17" name="文本框 48"/>
          <p:cNvSpPr/>
          <p:nvPr/>
        </p:nvSpPr>
        <p:spPr>
          <a:xfrm>
            <a:off x="7026493" y="521399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118" name="箭头"/>
          <p:cNvSpPr/>
          <p:nvPr/>
        </p:nvSpPr>
        <p:spPr>
          <a:xfrm>
            <a:off x="3183922" y="3832785"/>
            <a:ext cx="857573" cy="96907"/>
          </a:xfrm>
          <a:prstGeom prst="rightArrow">
            <a:avLst>
              <a:gd name="adj1" fmla="val 32000"/>
              <a:gd name="adj2" fmla="val 64000"/>
            </a:avLst>
          </a:prstGeom>
          <a:solidFill>
            <a:schemeClr val="accent5"/>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19" name="箭头"/>
          <p:cNvSpPr/>
          <p:nvPr/>
        </p:nvSpPr>
        <p:spPr>
          <a:xfrm>
            <a:off x="5667213" y="3855307"/>
            <a:ext cx="857574" cy="96908"/>
          </a:xfrm>
          <a:prstGeom prst="rightArrow">
            <a:avLst>
              <a:gd name="adj1" fmla="val 32000"/>
              <a:gd name="adj2" fmla="val 64000"/>
            </a:avLst>
          </a:prstGeom>
          <a:solidFill>
            <a:schemeClr val="accent5"/>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0" name="箭头"/>
          <p:cNvSpPr/>
          <p:nvPr/>
        </p:nvSpPr>
        <p:spPr>
          <a:xfrm>
            <a:off x="5175926" y="5047969"/>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1" name="箭头"/>
          <p:cNvSpPr/>
          <p:nvPr/>
        </p:nvSpPr>
        <p:spPr>
          <a:xfrm>
            <a:off x="5176418" y="4873692"/>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2" name="箭头"/>
          <p:cNvSpPr/>
          <p:nvPr/>
        </p:nvSpPr>
        <p:spPr>
          <a:xfrm flipH="1">
            <a:off x="4098246" y="5279196"/>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3" name="箭头"/>
          <p:cNvSpPr/>
          <p:nvPr/>
        </p:nvSpPr>
        <p:spPr>
          <a:xfrm flipH="1">
            <a:off x="4098246" y="5074090"/>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4" name="箭头"/>
          <p:cNvSpPr/>
          <p:nvPr/>
        </p:nvSpPr>
        <p:spPr>
          <a:xfrm flipH="1">
            <a:off x="4098246" y="4866222"/>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5" name="箭头"/>
          <p:cNvSpPr/>
          <p:nvPr/>
        </p:nvSpPr>
        <p:spPr>
          <a:xfrm>
            <a:off x="7652427" y="5041619"/>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6" name="箭头"/>
          <p:cNvSpPr/>
          <p:nvPr/>
        </p:nvSpPr>
        <p:spPr>
          <a:xfrm>
            <a:off x="7652918" y="4867342"/>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7" name="箭头"/>
          <p:cNvSpPr/>
          <p:nvPr/>
        </p:nvSpPr>
        <p:spPr>
          <a:xfrm flipH="1">
            <a:off x="6603102" y="5280577"/>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8" name="箭头"/>
          <p:cNvSpPr/>
          <p:nvPr/>
        </p:nvSpPr>
        <p:spPr>
          <a:xfrm flipH="1">
            <a:off x="6603102" y="5075471"/>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29" name="箭头"/>
          <p:cNvSpPr/>
          <p:nvPr/>
        </p:nvSpPr>
        <p:spPr>
          <a:xfrm flipH="1">
            <a:off x="6603102" y="4867602"/>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Tree>
    <p:extLst>
      <p:ext uri="{BB962C8B-B14F-4D97-AF65-F5344CB8AC3E}">
        <p14:creationId xmlns:p14="http://schemas.microsoft.com/office/powerpoint/2010/main" val="1932545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区块链交易流程"/>
          <p:cNvSpPr/>
          <p:nvPr/>
        </p:nvSpPr>
        <p:spPr>
          <a:xfrm>
            <a:off x="1051674" y="630834"/>
            <a:ext cx="1590179"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数据结构</a:t>
            </a:r>
          </a:p>
        </p:txBody>
      </p:sp>
      <p:sp>
        <p:nvSpPr>
          <p:cNvPr id="1132" name="要点：对B而言，这笔交易在比特币钱包可以即时看到，但直到区块确认成功后才可用。"/>
          <p:cNvSpPr/>
          <p:nvPr/>
        </p:nvSpPr>
        <p:spPr>
          <a:xfrm>
            <a:off x="1051673" y="2403408"/>
            <a:ext cx="5762773" cy="3167534"/>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marL="228599" indent="-228599" defTabSz="457200">
              <a:lnSpc>
                <a:spcPct val="150000"/>
              </a:lnSpc>
              <a:buSzPct val="100000"/>
              <a:buAutoNum type="arabicPeriod"/>
              <a:defRPr sz="3000">
                <a:solidFill>
                  <a:srgbClr val="FFFFFF"/>
                </a:solidFill>
                <a:latin typeface="微软雅黑"/>
                <a:ea typeface="微软雅黑"/>
                <a:cs typeface="微软雅黑"/>
                <a:sym typeface="微软雅黑"/>
              </a:defRPr>
            </a:pPr>
            <a:r>
              <a:rPr sz="1500"/>
              <a:t>版本号，标示软件及协议的相关版本信息</a:t>
            </a:r>
          </a:p>
          <a:p>
            <a:pPr marL="228599" indent="-228599" defTabSz="457200">
              <a:lnSpc>
                <a:spcPct val="150000"/>
              </a:lnSpc>
              <a:buSzPct val="100000"/>
              <a:buAutoNum type="arabicPeriod"/>
              <a:defRPr sz="3000">
                <a:solidFill>
                  <a:srgbClr val="FFFFFF"/>
                </a:solidFill>
                <a:latin typeface="微软雅黑"/>
                <a:ea typeface="微软雅黑"/>
                <a:cs typeface="微软雅黑"/>
                <a:sym typeface="微软雅黑"/>
              </a:defRPr>
            </a:pPr>
            <a:r>
              <a:rPr sz="1500"/>
              <a:t>父区块哈希值，引用的区块链中父区块头的哈希值，通过这个值每个区块才首尾相连组成了区块链，并且这个值对区块链的安全性起到了至关重要的作用</a:t>
            </a:r>
          </a:p>
          <a:p>
            <a:pPr marL="228599" indent="-228599" defTabSz="457200">
              <a:lnSpc>
                <a:spcPct val="150000"/>
              </a:lnSpc>
              <a:buSzPct val="100000"/>
              <a:buAutoNum type="arabicPeriod"/>
              <a:defRPr sz="3000">
                <a:solidFill>
                  <a:srgbClr val="FFFFFF"/>
                </a:solidFill>
                <a:latin typeface="微软雅黑"/>
                <a:ea typeface="微软雅黑"/>
                <a:cs typeface="微软雅黑"/>
                <a:sym typeface="微软雅黑"/>
              </a:defRPr>
            </a:pPr>
            <a:r>
              <a:rPr sz="1500"/>
              <a:t>Merkle 根，这个值是由区块主体中所有交易的哈希值再逐级两两哈希计算出来的一个数值</a:t>
            </a:r>
          </a:p>
          <a:p>
            <a:pPr marL="228599" indent="-228599" defTabSz="457200">
              <a:lnSpc>
                <a:spcPct val="150000"/>
              </a:lnSpc>
              <a:buSzPct val="100000"/>
              <a:buAutoNum type="arabicPeriod"/>
              <a:defRPr sz="3000">
                <a:solidFill>
                  <a:srgbClr val="FFFFFF"/>
                </a:solidFill>
                <a:latin typeface="微软雅黑"/>
                <a:ea typeface="微软雅黑"/>
                <a:cs typeface="微软雅黑"/>
                <a:sym typeface="微软雅黑"/>
              </a:defRPr>
            </a:pPr>
            <a:r>
              <a:rPr sz="1500"/>
              <a:t>时间戳，记录该区块产生的时间，精确到秒</a:t>
            </a:r>
          </a:p>
          <a:p>
            <a:pPr marL="228599" indent="-228599" defTabSz="457200">
              <a:lnSpc>
                <a:spcPct val="150000"/>
              </a:lnSpc>
              <a:buSzPct val="100000"/>
              <a:buAutoNum type="arabicPeriod"/>
              <a:defRPr sz="3000">
                <a:solidFill>
                  <a:srgbClr val="FFFFFF"/>
                </a:solidFill>
                <a:latin typeface="微软雅黑"/>
                <a:ea typeface="微软雅黑"/>
                <a:cs typeface="微软雅黑"/>
                <a:sym typeface="微软雅黑"/>
              </a:defRPr>
            </a:pPr>
            <a:r>
              <a:rPr sz="1500"/>
              <a:t>难度值，该区块相关数学题的难度目标</a:t>
            </a:r>
          </a:p>
          <a:p>
            <a:pPr marL="228599" indent="-228599" defTabSz="457200">
              <a:lnSpc>
                <a:spcPct val="150000"/>
              </a:lnSpc>
              <a:buSzPct val="100000"/>
              <a:buAutoNum type="arabicPeriod"/>
              <a:defRPr sz="3000">
                <a:solidFill>
                  <a:srgbClr val="FFFFFF"/>
                </a:solidFill>
                <a:latin typeface="微软雅黑"/>
                <a:ea typeface="微软雅黑"/>
                <a:cs typeface="微软雅黑"/>
                <a:sym typeface="微软雅黑"/>
              </a:defRPr>
            </a:pPr>
            <a:r>
              <a:rPr sz="1500"/>
              <a:t>随机数(Nonce)，记录解密该区块相关数学题的答案的值</a:t>
            </a:r>
          </a:p>
        </p:txBody>
      </p:sp>
      <p:sp>
        <p:nvSpPr>
          <p:cNvPr id="1133" name="区块链交易流程"/>
          <p:cNvSpPr/>
          <p:nvPr/>
        </p:nvSpPr>
        <p:spPr>
          <a:xfrm>
            <a:off x="1051674" y="1383322"/>
            <a:ext cx="820738"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b="1">
                <a:solidFill>
                  <a:srgbClr val="FFFFFF"/>
                </a:solidFill>
              </a:defRPr>
            </a:lvl1pPr>
          </a:lstStyle>
          <a:p>
            <a:r>
              <a:rPr sz="2000" dirty="0" err="1"/>
              <a:t>区块头</a:t>
            </a:r>
            <a:endParaRPr sz="2000" dirty="0"/>
          </a:p>
        </p:txBody>
      </p:sp>
      <p:sp>
        <p:nvSpPr>
          <p:cNvPr id="1134" name="圆角矩形"/>
          <p:cNvSpPr/>
          <p:nvPr/>
        </p:nvSpPr>
        <p:spPr>
          <a:xfrm>
            <a:off x="8019063" y="508076"/>
            <a:ext cx="2965908" cy="1688688"/>
          </a:xfrm>
          <a:prstGeom prst="roundRect">
            <a:avLst>
              <a:gd name="adj" fmla="val 5640"/>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35" name="块高度：390610"/>
          <p:cNvSpPr/>
          <p:nvPr/>
        </p:nvSpPr>
        <p:spPr>
          <a:xfrm>
            <a:off x="8003761" y="94986"/>
            <a:ext cx="958596"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块高度：390610</a:t>
            </a:r>
          </a:p>
        </p:txBody>
      </p:sp>
      <p:sp>
        <p:nvSpPr>
          <p:cNvPr id="1136" name="头哈希：00000000002c8…ae5"/>
          <p:cNvSpPr/>
          <p:nvPr/>
        </p:nvSpPr>
        <p:spPr>
          <a:xfrm>
            <a:off x="8003761" y="291817"/>
            <a:ext cx="168475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头哈希：00000000002c8…ae5</a:t>
            </a:r>
          </a:p>
        </p:txBody>
      </p:sp>
      <p:sp>
        <p:nvSpPr>
          <p:cNvPr id="1137" name="块高度：390609"/>
          <p:cNvSpPr/>
          <p:nvPr/>
        </p:nvSpPr>
        <p:spPr>
          <a:xfrm>
            <a:off x="8078371" y="2230599"/>
            <a:ext cx="958596"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块高度：390609</a:t>
            </a:r>
          </a:p>
        </p:txBody>
      </p:sp>
      <p:sp>
        <p:nvSpPr>
          <p:cNvPr id="1138" name="头哈希：00000000003f2…f1d"/>
          <p:cNvSpPr/>
          <p:nvPr/>
        </p:nvSpPr>
        <p:spPr>
          <a:xfrm>
            <a:off x="8078371" y="2427430"/>
            <a:ext cx="1649491"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头哈希：00000000003f2…f1d</a:t>
            </a:r>
          </a:p>
        </p:txBody>
      </p:sp>
      <p:sp>
        <p:nvSpPr>
          <p:cNvPr id="1139" name="圆角矩形"/>
          <p:cNvSpPr/>
          <p:nvPr/>
        </p:nvSpPr>
        <p:spPr>
          <a:xfrm>
            <a:off x="8019063" y="1636644"/>
            <a:ext cx="2965908" cy="571501"/>
          </a:xfrm>
          <a:prstGeom prst="roundRect">
            <a:avLst>
              <a:gd name="adj" fmla="val 16667"/>
            </a:avLst>
          </a:prstGeom>
          <a:solidFill>
            <a:schemeClr val="accent4">
              <a:satOff val="-10819"/>
              <a:lumOff val="13333"/>
            </a:schemeClr>
          </a:solidFill>
          <a:ln w="25400">
            <a:solidFill>
              <a:schemeClr val="accent1"/>
            </a:solidFill>
          </a:ln>
        </p:spPr>
        <p:txBody>
          <a:bodyPr lIns="25400" tIns="25400" rIns="25400" bIns="25400" anchor="ctr"/>
          <a:lstStyle/>
          <a:p>
            <a:pPr>
              <a:defRPr>
                <a:solidFill>
                  <a:schemeClr val="accent4"/>
                </a:solidFill>
                <a:latin typeface="+mj-lt"/>
                <a:ea typeface="+mj-ea"/>
                <a:cs typeface="+mj-cs"/>
                <a:sym typeface="Helvetica Neue"/>
              </a:defRPr>
            </a:pPr>
            <a:endParaRPr sz="900"/>
          </a:p>
        </p:txBody>
      </p:sp>
      <p:sp>
        <p:nvSpPr>
          <p:cNvPr id="1140" name="父哈希：00000000002c8…ae5"/>
          <p:cNvSpPr/>
          <p:nvPr/>
        </p:nvSpPr>
        <p:spPr>
          <a:xfrm>
            <a:off x="8192671" y="570484"/>
            <a:ext cx="168475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父哈希：00000000002c8…ae5</a:t>
            </a:r>
          </a:p>
        </p:txBody>
      </p:sp>
      <p:sp>
        <p:nvSpPr>
          <p:cNvPr id="1141" name="Meekle根c8572f19112…456d"/>
          <p:cNvSpPr/>
          <p:nvPr/>
        </p:nvSpPr>
        <p:spPr>
          <a:xfrm>
            <a:off x="8192671" y="779236"/>
            <a:ext cx="1601400"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Meekle根c8572f19112…456d</a:t>
            </a:r>
          </a:p>
        </p:txBody>
      </p:sp>
      <p:sp>
        <p:nvSpPr>
          <p:cNvPr id="1142" name="时间戳：2015-12-28  14:40:13"/>
          <p:cNvSpPr/>
          <p:nvPr/>
        </p:nvSpPr>
        <p:spPr>
          <a:xfrm>
            <a:off x="8192671" y="987988"/>
            <a:ext cx="1686359"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时间戳：2015-12-28  14:40:13</a:t>
            </a:r>
          </a:p>
        </p:txBody>
      </p:sp>
      <p:sp>
        <p:nvSpPr>
          <p:cNvPr id="1143" name="难度：93448670796.32380676"/>
          <p:cNvSpPr/>
          <p:nvPr/>
        </p:nvSpPr>
        <p:spPr>
          <a:xfrm>
            <a:off x="8192671" y="1196738"/>
            <a:ext cx="171681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难度：93448670796.32380676</a:t>
            </a:r>
          </a:p>
        </p:txBody>
      </p:sp>
      <p:sp>
        <p:nvSpPr>
          <p:cNvPr id="1144" name="Nonce：1779633802"/>
          <p:cNvSpPr/>
          <p:nvPr/>
        </p:nvSpPr>
        <p:spPr>
          <a:xfrm>
            <a:off x="8192671" y="1405490"/>
            <a:ext cx="1171796"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Nonce：1779633802</a:t>
            </a:r>
          </a:p>
        </p:txBody>
      </p:sp>
      <p:sp>
        <p:nvSpPr>
          <p:cNvPr id="1145" name="区块主体"/>
          <p:cNvSpPr/>
          <p:nvPr/>
        </p:nvSpPr>
        <p:spPr>
          <a:xfrm>
            <a:off x="8192671" y="1745257"/>
            <a:ext cx="56425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区块主体</a:t>
            </a:r>
          </a:p>
        </p:txBody>
      </p:sp>
      <p:sp>
        <p:nvSpPr>
          <p:cNvPr id="1146" name="此区块中的所有交易信息"/>
          <p:cNvSpPr/>
          <p:nvPr/>
        </p:nvSpPr>
        <p:spPr>
          <a:xfrm>
            <a:off x="8192671" y="1916460"/>
            <a:ext cx="1461939"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此区块中的所有交易信息</a:t>
            </a:r>
          </a:p>
        </p:txBody>
      </p:sp>
      <p:sp>
        <p:nvSpPr>
          <p:cNvPr id="1147" name="圆角矩形"/>
          <p:cNvSpPr/>
          <p:nvPr/>
        </p:nvSpPr>
        <p:spPr>
          <a:xfrm>
            <a:off x="8019063" y="2666449"/>
            <a:ext cx="2965908" cy="1688689"/>
          </a:xfrm>
          <a:prstGeom prst="roundRect">
            <a:avLst>
              <a:gd name="adj" fmla="val 5640"/>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48" name="圆角矩形"/>
          <p:cNvSpPr/>
          <p:nvPr/>
        </p:nvSpPr>
        <p:spPr>
          <a:xfrm>
            <a:off x="8019063" y="3795017"/>
            <a:ext cx="2965908" cy="571502"/>
          </a:xfrm>
          <a:prstGeom prst="roundRect">
            <a:avLst>
              <a:gd name="adj" fmla="val 16667"/>
            </a:avLst>
          </a:prstGeom>
          <a:solidFill>
            <a:schemeClr val="accent4">
              <a:satOff val="-10819"/>
              <a:lumOff val="13333"/>
            </a:schemeClr>
          </a:solidFill>
          <a:ln w="25400">
            <a:solidFill>
              <a:schemeClr val="accent1"/>
            </a:solidFill>
          </a:ln>
        </p:spPr>
        <p:txBody>
          <a:bodyPr lIns="25400" tIns="25400" rIns="25400" bIns="25400" anchor="ctr"/>
          <a:lstStyle/>
          <a:p>
            <a:pPr>
              <a:defRPr>
                <a:solidFill>
                  <a:schemeClr val="accent4"/>
                </a:solidFill>
                <a:latin typeface="+mj-lt"/>
                <a:ea typeface="+mj-ea"/>
                <a:cs typeface="+mj-cs"/>
                <a:sym typeface="Helvetica Neue"/>
              </a:defRPr>
            </a:pPr>
            <a:endParaRPr sz="900"/>
          </a:p>
        </p:txBody>
      </p:sp>
      <p:sp>
        <p:nvSpPr>
          <p:cNvPr id="1149" name="父哈希：00000000005e1…e25"/>
          <p:cNvSpPr/>
          <p:nvPr/>
        </p:nvSpPr>
        <p:spPr>
          <a:xfrm>
            <a:off x="8193815" y="2728858"/>
            <a:ext cx="1699183"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父哈希：00000000005e1…e25</a:t>
            </a:r>
          </a:p>
        </p:txBody>
      </p:sp>
      <p:sp>
        <p:nvSpPr>
          <p:cNvPr id="1150" name="Meekle根c59e2d8242…ef1c"/>
          <p:cNvSpPr/>
          <p:nvPr/>
        </p:nvSpPr>
        <p:spPr>
          <a:xfrm>
            <a:off x="8192798" y="2937610"/>
            <a:ext cx="1521250"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Meekle根c59e2d8242…ef1c</a:t>
            </a:r>
          </a:p>
        </p:txBody>
      </p:sp>
      <p:sp>
        <p:nvSpPr>
          <p:cNvPr id="1151" name="时间戳：2015-12-28  14:30:02"/>
          <p:cNvSpPr/>
          <p:nvPr/>
        </p:nvSpPr>
        <p:spPr>
          <a:xfrm>
            <a:off x="8192671" y="3146361"/>
            <a:ext cx="1686359"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时间戳：2015-12-28  14:30:02</a:t>
            </a:r>
          </a:p>
        </p:txBody>
      </p:sp>
      <p:sp>
        <p:nvSpPr>
          <p:cNvPr id="1152" name="难度：93448670796.32380676"/>
          <p:cNvSpPr/>
          <p:nvPr/>
        </p:nvSpPr>
        <p:spPr>
          <a:xfrm>
            <a:off x="8192671" y="3355112"/>
            <a:ext cx="171681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难度：93448670796.32380676</a:t>
            </a:r>
          </a:p>
        </p:txBody>
      </p:sp>
      <p:sp>
        <p:nvSpPr>
          <p:cNvPr id="1153" name="Nonce：4005489007"/>
          <p:cNvSpPr/>
          <p:nvPr/>
        </p:nvSpPr>
        <p:spPr>
          <a:xfrm>
            <a:off x="8192671" y="3563864"/>
            <a:ext cx="1171796"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Nonce：4005489007</a:t>
            </a:r>
          </a:p>
        </p:txBody>
      </p:sp>
      <p:sp>
        <p:nvSpPr>
          <p:cNvPr id="1154" name="区块主体"/>
          <p:cNvSpPr/>
          <p:nvPr/>
        </p:nvSpPr>
        <p:spPr>
          <a:xfrm>
            <a:off x="8192671" y="3884582"/>
            <a:ext cx="56425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区块主体</a:t>
            </a:r>
          </a:p>
        </p:txBody>
      </p:sp>
      <p:sp>
        <p:nvSpPr>
          <p:cNvPr id="1155" name="此区块中的所有交易信息"/>
          <p:cNvSpPr/>
          <p:nvPr/>
        </p:nvSpPr>
        <p:spPr>
          <a:xfrm>
            <a:off x="8192671" y="4074834"/>
            <a:ext cx="1461939"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此区块中的所有交易信息</a:t>
            </a:r>
          </a:p>
        </p:txBody>
      </p:sp>
      <p:sp>
        <p:nvSpPr>
          <p:cNvPr id="1156" name="圆角矩形"/>
          <p:cNvSpPr/>
          <p:nvPr/>
        </p:nvSpPr>
        <p:spPr>
          <a:xfrm>
            <a:off x="8019063" y="4813443"/>
            <a:ext cx="2965908" cy="1688689"/>
          </a:xfrm>
          <a:prstGeom prst="roundRect">
            <a:avLst>
              <a:gd name="adj" fmla="val 5640"/>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57" name="圆角矩形"/>
          <p:cNvSpPr/>
          <p:nvPr/>
        </p:nvSpPr>
        <p:spPr>
          <a:xfrm>
            <a:off x="8019063" y="5942010"/>
            <a:ext cx="2965908" cy="571502"/>
          </a:xfrm>
          <a:prstGeom prst="roundRect">
            <a:avLst>
              <a:gd name="adj" fmla="val 16667"/>
            </a:avLst>
          </a:prstGeom>
          <a:solidFill>
            <a:schemeClr val="accent4">
              <a:satOff val="-10819"/>
              <a:lumOff val="13333"/>
            </a:schemeClr>
          </a:solidFill>
          <a:ln w="25400">
            <a:solidFill>
              <a:schemeClr val="accent1"/>
            </a:solidFill>
          </a:ln>
        </p:spPr>
        <p:txBody>
          <a:bodyPr lIns="25400" tIns="25400" rIns="25400" bIns="25400" anchor="ctr"/>
          <a:lstStyle/>
          <a:p>
            <a:pPr>
              <a:defRPr>
                <a:solidFill>
                  <a:schemeClr val="accent4"/>
                </a:solidFill>
                <a:latin typeface="+mj-lt"/>
                <a:ea typeface="+mj-ea"/>
                <a:cs typeface="+mj-cs"/>
                <a:sym typeface="Helvetica Neue"/>
              </a:defRPr>
            </a:pPr>
            <a:endParaRPr sz="900"/>
          </a:p>
        </p:txBody>
      </p:sp>
      <p:sp>
        <p:nvSpPr>
          <p:cNvPr id="1158" name="父哈希：000000000079f…e4d"/>
          <p:cNvSpPr/>
          <p:nvPr/>
        </p:nvSpPr>
        <p:spPr>
          <a:xfrm>
            <a:off x="8205626" y="4875851"/>
            <a:ext cx="1675139"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父哈希：000000000079f…e4d</a:t>
            </a:r>
          </a:p>
        </p:txBody>
      </p:sp>
      <p:sp>
        <p:nvSpPr>
          <p:cNvPr id="1159" name="Meekle根 2e11abce579…e12a"/>
          <p:cNvSpPr/>
          <p:nvPr/>
        </p:nvSpPr>
        <p:spPr>
          <a:xfrm>
            <a:off x="8199593" y="5084603"/>
            <a:ext cx="1643079"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Meekle根 2e11abce579…e12a</a:t>
            </a:r>
          </a:p>
        </p:txBody>
      </p:sp>
      <p:sp>
        <p:nvSpPr>
          <p:cNvPr id="1160" name="时间戳：2015-12-28  14:28:13"/>
          <p:cNvSpPr/>
          <p:nvPr/>
        </p:nvSpPr>
        <p:spPr>
          <a:xfrm>
            <a:off x="8192671" y="5293355"/>
            <a:ext cx="1686359"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时间戳：2015-12-28  14:28:13</a:t>
            </a:r>
          </a:p>
        </p:txBody>
      </p:sp>
      <p:sp>
        <p:nvSpPr>
          <p:cNvPr id="1161" name="难度：93448670796.32380676"/>
          <p:cNvSpPr/>
          <p:nvPr/>
        </p:nvSpPr>
        <p:spPr>
          <a:xfrm>
            <a:off x="8192671" y="5502105"/>
            <a:ext cx="171681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难度：93448670796.32380676</a:t>
            </a:r>
          </a:p>
        </p:txBody>
      </p:sp>
      <p:sp>
        <p:nvSpPr>
          <p:cNvPr id="1162" name="Nonce：2181060612"/>
          <p:cNvSpPr/>
          <p:nvPr/>
        </p:nvSpPr>
        <p:spPr>
          <a:xfrm>
            <a:off x="8192671" y="5710857"/>
            <a:ext cx="1171796"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Nonce：2181060612</a:t>
            </a:r>
          </a:p>
        </p:txBody>
      </p:sp>
      <p:sp>
        <p:nvSpPr>
          <p:cNvPr id="1163" name="区块主体"/>
          <p:cNvSpPr/>
          <p:nvPr/>
        </p:nvSpPr>
        <p:spPr>
          <a:xfrm>
            <a:off x="8192671" y="6050625"/>
            <a:ext cx="564257"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区块主体</a:t>
            </a:r>
          </a:p>
        </p:txBody>
      </p:sp>
      <p:sp>
        <p:nvSpPr>
          <p:cNvPr id="1164" name="此区块中的所有交易信息"/>
          <p:cNvSpPr/>
          <p:nvPr/>
        </p:nvSpPr>
        <p:spPr>
          <a:xfrm>
            <a:off x="8192671" y="6221827"/>
            <a:ext cx="1461939"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此区块中的所有交易信息</a:t>
            </a:r>
          </a:p>
        </p:txBody>
      </p:sp>
      <p:sp>
        <p:nvSpPr>
          <p:cNvPr id="1165" name="块高度：390608"/>
          <p:cNvSpPr/>
          <p:nvPr/>
        </p:nvSpPr>
        <p:spPr>
          <a:xfrm>
            <a:off x="8078372" y="4363952"/>
            <a:ext cx="958596"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块高度：390608</a:t>
            </a:r>
          </a:p>
        </p:txBody>
      </p:sp>
      <p:sp>
        <p:nvSpPr>
          <p:cNvPr id="1166" name="头哈希：00000000005e1…e25"/>
          <p:cNvSpPr/>
          <p:nvPr/>
        </p:nvSpPr>
        <p:spPr>
          <a:xfrm>
            <a:off x="8051257" y="4560783"/>
            <a:ext cx="1699183" cy="2051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000" b="1">
                <a:solidFill>
                  <a:srgbClr val="FFFFFF"/>
                </a:solidFill>
                <a:latin typeface="+mj-lt"/>
                <a:ea typeface="+mj-ea"/>
                <a:cs typeface="+mj-cs"/>
                <a:sym typeface="Helvetica Neue"/>
              </a:defRPr>
            </a:lvl1pPr>
          </a:lstStyle>
          <a:p>
            <a:r>
              <a:rPr sz="1000"/>
              <a:t>头哈希：00000000005e1…e25</a:t>
            </a:r>
          </a:p>
        </p:txBody>
      </p:sp>
      <p:sp>
        <p:nvSpPr>
          <p:cNvPr id="1167" name="线条"/>
          <p:cNvSpPr/>
          <p:nvPr/>
        </p:nvSpPr>
        <p:spPr>
          <a:xfrm>
            <a:off x="7581784" y="669019"/>
            <a:ext cx="289574" cy="17568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0322" y="21600"/>
                </a:lnTo>
              </a:path>
            </a:pathLst>
          </a:custGeom>
          <a:ln w="139700">
            <a:solidFill>
              <a:srgbClr val="EEBD23"/>
            </a:solidFill>
          </a:ln>
        </p:spPr>
        <p:txBody>
          <a:bodyPr lIns="25400" tIns="25400" rIns="25400" bIns="25400"/>
          <a:lstStyle/>
          <a:p>
            <a:pPr>
              <a:defRPr>
                <a:latin typeface="+mj-lt"/>
                <a:ea typeface="+mj-ea"/>
                <a:cs typeface="+mj-cs"/>
                <a:sym typeface="Helvetica Neue"/>
              </a:defRPr>
            </a:pPr>
            <a:endParaRPr sz="900"/>
          </a:p>
        </p:txBody>
      </p:sp>
      <p:sp>
        <p:nvSpPr>
          <p:cNvPr id="1168" name="箭头"/>
          <p:cNvSpPr/>
          <p:nvPr/>
        </p:nvSpPr>
        <p:spPr>
          <a:xfrm>
            <a:off x="7774654" y="2326381"/>
            <a:ext cx="198669" cy="198669"/>
          </a:xfrm>
          <a:prstGeom prst="rightArrow">
            <a:avLst>
              <a:gd name="adj1" fmla="val 34229"/>
              <a:gd name="adj2" fmla="val 57983"/>
            </a:avLst>
          </a:prstGeom>
          <a:solidFill>
            <a:srgbClr val="EEBD23"/>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69" name="线条"/>
          <p:cNvSpPr/>
          <p:nvPr/>
        </p:nvSpPr>
        <p:spPr>
          <a:xfrm>
            <a:off x="7581602" y="2806704"/>
            <a:ext cx="289574" cy="17568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0322" y="21600"/>
                </a:lnTo>
              </a:path>
            </a:pathLst>
          </a:custGeom>
          <a:ln w="139700">
            <a:solidFill>
              <a:srgbClr val="EEBD23"/>
            </a:solidFill>
          </a:ln>
        </p:spPr>
        <p:txBody>
          <a:bodyPr lIns="25400" tIns="25400" rIns="25400" bIns="25400"/>
          <a:lstStyle/>
          <a:p>
            <a:pPr>
              <a:defRPr>
                <a:latin typeface="+mj-lt"/>
                <a:ea typeface="+mj-ea"/>
                <a:cs typeface="+mj-cs"/>
                <a:sym typeface="Helvetica Neue"/>
              </a:defRPr>
            </a:pPr>
            <a:endParaRPr sz="900"/>
          </a:p>
        </p:txBody>
      </p:sp>
      <p:sp>
        <p:nvSpPr>
          <p:cNvPr id="1170" name="箭头"/>
          <p:cNvSpPr/>
          <p:nvPr/>
        </p:nvSpPr>
        <p:spPr>
          <a:xfrm>
            <a:off x="7774471" y="4464066"/>
            <a:ext cx="198669" cy="198669"/>
          </a:xfrm>
          <a:prstGeom prst="rightArrow">
            <a:avLst>
              <a:gd name="adj1" fmla="val 34229"/>
              <a:gd name="adj2" fmla="val 57983"/>
            </a:avLst>
          </a:prstGeom>
          <a:solidFill>
            <a:srgbClr val="EEBD23"/>
          </a:solidFill>
          <a:ln w="12700">
            <a:miter lim="400000"/>
          </a:ln>
        </p:spPr>
        <p:txBody>
          <a:bodyPr lIns="25400" tIns="25400" rIns="25400" bIns="25400" anchor="ctr"/>
          <a:lstStyle/>
          <a:p>
            <a:pPr>
              <a:defRPr>
                <a:latin typeface="+mj-lt"/>
                <a:ea typeface="+mj-ea"/>
                <a:cs typeface="+mj-cs"/>
                <a:sym typeface="Helvetica Neue"/>
              </a:defRPr>
            </a:pPr>
            <a:endParaRPr sz="900"/>
          </a:p>
        </p:txBody>
      </p:sp>
    </p:spTree>
    <p:extLst>
      <p:ext uri="{BB962C8B-B14F-4D97-AF65-F5344CB8AC3E}">
        <p14:creationId xmlns:p14="http://schemas.microsoft.com/office/powerpoint/2010/main" val="1159389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区块链交易流程"/>
          <p:cNvSpPr/>
          <p:nvPr/>
        </p:nvSpPr>
        <p:spPr>
          <a:xfrm>
            <a:off x="1063427" y="630834"/>
            <a:ext cx="1590179"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数据结构</a:t>
            </a:r>
          </a:p>
        </p:txBody>
      </p:sp>
      <p:sp>
        <p:nvSpPr>
          <p:cNvPr id="1173" name="要点：对B而言，这笔交易在比特币钱包可以即时看到，但直到区块确认成功后才可用。"/>
          <p:cNvSpPr/>
          <p:nvPr/>
        </p:nvSpPr>
        <p:spPr>
          <a:xfrm>
            <a:off x="1143321" y="2242778"/>
            <a:ext cx="8882560" cy="237244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marL="114300" indent="-114300" defTabSz="457200">
              <a:lnSpc>
                <a:spcPct val="150000"/>
              </a:lnSpc>
              <a:spcBef>
                <a:spcPts val="500"/>
              </a:spcBef>
              <a:buSzPct val="100000"/>
              <a:buFont typeface="Arial"/>
              <a:buChar char="•"/>
              <a:defRPr sz="3000">
                <a:solidFill>
                  <a:srgbClr val="FFFFFF"/>
                </a:solidFill>
              </a:defRPr>
            </a:pPr>
            <a:r>
              <a:rPr sz="1500" dirty="0"/>
              <a:t>第一个区块创建于2009年</a:t>
            </a:r>
          </a:p>
          <a:p>
            <a:pPr marL="342900" lvl="1" indent="-114300" defTabSz="457200">
              <a:lnSpc>
                <a:spcPct val="150000"/>
              </a:lnSpc>
              <a:spcBef>
                <a:spcPts val="250"/>
              </a:spcBef>
              <a:buSzPct val="100000"/>
              <a:buFont typeface="Arial"/>
              <a:buChar char="•"/>
              <a:defRPr sz="3000">
                <a:solidFill>
                  <a:srgbClr val="FFFFFF"/>
                </a:solidFill>
              </a:defRPr>
            </a:pPr>
            <a:r>
              <a:rPr sz="1500" dirty="0"/>
              <a:t>“The Times 03/Jan/2009 Chancellor on brink of second bailout </a:t>
            </a:r>
            <a:r>
              <a:rPr sz="1500" dirty="0" err="1"/>
              <a:t>forbanks</a:t>
            </a:r>
            <a:r>
              <a:rPr sz="1500" dirty="0"/>
              <a:t>.”</a:t>
            </a:r>
          </a:p>
          <a:p>
            <a:pPr marL="114300" indent="-114300" defTabSz="457200">
              <a:lnSpc>
                <a:spcPct val="150000"/>
              </a:lnSpc>
              <a:spcBef>
                <a:spcPts val="500"/>
              </a:spcBef>
              <a:buSzPct val="100000"/>
              <a:buFont typeface="Arial"/>
              <a:buChar char="•"/>
              <a:defRPr sz="3000">
                <a:solidFill>
                  <a:srgbClr val="FFFFFF"/>
                </a:solidFill>
              </a:defRPr>
            </a:pPr>
            <a:r>
              <a:rPr sz="1500" dirty="0" err="1"/>
              <a:t>被编入到比特币客户端软件里</a:t>
            </a:r>
            <a:endParaRPr sz="1500" dirty="0"/>
          </a:p>
          <a:p>
            <a:pPr marL="342900" lvl="1" indent="-114300" defTabSz="457200">
              <a:lnSpc>
                <a:spcPct val="150000"/>
              </a:lnSpc>
              <a:spcBef>
                <a:spcPts val="250"/>
              </a:spcBef>
              <a:buSzPct val="100000"/>
              <a:buFont typeface="Arial"/>
              <a:buChar char="•"/>
              <a:defRPr sz="3000">
                <a:solidFill>
                  <a:srgbClr val="FFFFFF"/>
                </a:solidFill>
              </a:defRPr>
            </a:pPr>
            <a:r>
              <a:rPr sz="1500" dirty="0" err="1"/>
              <a:t>安全的、可信的区块链的根</a:t>
            </a:r>
            <a:endParaRPr sz="1500" dirty="0"/>
          </a:p>
          <a:p>
            <a:pPr marL="114300" indent="-114300" defTabSz="457200">
              <a:lnSpc>
                <a:spcPct val="150000"/>
              </a:lnSpc>
              <a:spcBef>
                <a:spcPts val="500"/>
              </a:spcBef>
              <a:buSzPct val="100000"/>
              <a:buFont typeface="Arial"/>
              <a:buChar char="•"/>
              <a:defRPr sz="3000">
                <a:solidFill>
                  <a:srgbClr val="FFFFFF"/>
                </a:solidFill>
              </a:defRPr>
            </a:pPr>
            <a:r>
              <a:rPr sz="1500" dirty="0" err="1"/>
              <a:t>查看创世区块信息</a:t>
            </a:r>
            <a:endParaRPr sz="1500" dirty="0"/>
          </a:p>
          <a:p>
            <a:pPr marL="342900" lvl="1" indent="-114300" defTabSz="457200">
              <a:lnSpc>
                <a:spcPct val="150000"/>
              </a:lnSpc>
              <a:spcBef>
                <a:spcPts val="250"/>
              </a:spcBef>
              <a:buSzPct val="100000"/>
              <a:buFont typeface="Arial"/>
              <a:buChar char="•"/>
              <a:defRPr sz="3000" b="1" u="sng">
                <a:solidFill>
                  <a:schemeClr val="accent3"/>
                </a:solidFill>
                <a:uFill>
                  <a:solidFill>
                    <a:srgbClr val="0563C1"/>
                  </a:solidFill>
                </a:uFill>
              </a:defRPr>
            </a:pPr>
            <a:r>
              <a:rPr sz="1500" dirty="0"/>
              <a:t>https://</a:t>
            </a:r>
            <a:r>
              <a:rPr sz="1500" dirty="0" err="1"/>
              <a:t>blockchain.info</a:t>
            </a:r>
            <a:r>
              <a:rPr sz="1500" dirty="0"/>
              <a:t>/block/000000000019d6689c085ae165831e934ff763ae46a2a6c172b3f1b60a8ce26f</a:t>
            </a:r>
          </a:p>
        </p:txBody>
      </p:sp>
      <p:sp>
        <p:nvSpPr>
          <p:cNvPr id="1174" name="区块链交易流程"/>
          <p:cNvSpPr/>
          <p:nvPr/>
        </p:nvSpPr>
        <p:spPr>
          <a:xfrm>
            <a:off x="1039759" y="1343935"/>
            <a:ext cx="1077218"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b="1">
                <a:solidFill>
                  <a:srgbClr val="FFFFFF"/>
                </a:solidFill>
              </a:defRPr>
            </a:lvl1pPr>
          </a:lstStyle>
          <a:p>
            <a:r>
              <a:rPr sz="2000" dirty="0" err="1"/>
              <a:t>创世区块</a:t>
            </a:r>
            <a:endParaRPr sz="2000" dirty="0"/>
          </a:p>
        </p:txBody>
      </p:sp>
    </p:spTree>
    <p:extLst>
      <p:ext uri="{BB962C8B-B14F-4D97-AF65-F5344CB8AC3E}">
        <p14:creationId xmlns:p14="http://schemas.microsoft.com/office/powerpoint/2010/main" val="110222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区块链交易流程"/>
          <p:cNvSpPr/>
          <p:nvPr/>
        </p:nvSpPr>
        <p:spPr>
          <a:xfrm>
            <a:off x="1063427" y="630834"/>
            <a:ext cx="1590179"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数据结构</a:t>
            </a:r>
          </a:p>
        </p:txBody>
      </p:sp>
      <p:sp>
        <p:nvSpPr>
          <p:cNvPr id="851" name="要点：对B而言，这笔交易在比特币钱包可以即时看到，但直到区块确认成功后才可用。"/>
          <p:cNvSpPr/>
          <p:nvPr/>
        </p:nvSpPr>
        <p:spPr>
          <a:xfrm>
            <a:off x="1063426" y="1545365"/>
            <a:ext cx="6259342" cy="74379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150000"/>
              </a:lnSpc>
              <a:defRPr sz="3000">
                <a:solidFill>
                  <a:srgbClr val="FFFFFF"/>
                </a:solidFill>
              </a:defRPr>
            </a:pPr>
            <a:r>
              <a:rPr sz="1500"/>
              <a:t>区块链以区块为单位组织数据。</a:t>
            </a:r>
          </a:p>
          <a:p>
            <a:pPr defTabSz="457200">
              <a:lnSpc>
                <a:spcPct val="150000"/>
              </a:lnSpc>
              <a:defRPr sz="3000">
                <a:solidFill>
                  <a:srgbClr val="FFFFFF"/>
                </a:solidFill>
              </a:defRPr>
            </a:pPr>
            <a:r>
              <a:rPr sz="1500"/>
              <a:t>全网所有的交易记录都以交易单UTXO的形式存储在全网唯一的区块链中。</a:t>
            </a:r>
          </a:p>
        </p:txBody>
      </p:sp>
      <p:sp>
        <p:nvSpPr>
          <p:cNvPr id="852" name="区块链交易流程"/>
          <p:cNvSpPr/>
          <p:nvPr/>
        </p:nvSpPr>
        <p:spPr>
          <a:xfrm>
            <a:off x="1063427" y="1177257"/>
            <a:ext cx="820738"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b="1">
                <a:solidFill>
                  <a:srgbClr val="FFFFFF"/>
                </a:solidFill>
              </a:defRPr>
            </a:lvl1pPr>
          </a:lstStyle>
          <a:p>
            <a:r>
              <a:rPr sz="2000" dirty="0" err="1"/>
              <a:t>区块链</a:t>
            </a:r>
            <a:endParaRPr sz="2000" dirty="0"/>
          </a:p>
        </p:txBody>
      </p:sp>
      <p:sp>
        <p:nvSpPr>
          <p:cNvPr id="965" name="圆角矩形"/>
          <p:cNvSpPr/>
          <p:nvPr/>
        </p:nvSpPr>
        <p:spPr>
          <a:xfrm>
            <a:off x="2184233" y="3269616"/>
            <a:ext cx="1778507" cy="2417237"/>
          </a:xfrm>
          <a:prstGeom prst="roundRect">
            <a:avLst>
              <a:gd name="adj" fmla="val 3813"/>
            </a:avLst>
          </a:prstGeom>
          <a:solidFill>
            <a:schemeClr val="accent1"/>
          </a:solidFill>
          <a:ln w="1270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966" name="圆角矩形"/>
          <p:cNvSpPr/>
          <p:nvPr/>
        </p:nvSpPr>
        <p:spPr>
          <a:xfrm>
            <a:off x="2203346" y="2610266"/>
            <a:ext cx="7785309" cy="497067"/>
          </a:xfrm>
          <a:prstGeom prst="roundRect">
            <a:avLst>
              <a:gd name="adj" fmla="val 11025"/>
            </a:avLst>
          </a:prstGeom>
          <a:solidFill>
            <a:schemeClr val="accent1"/>
          </a:solidFill>
          <a:ln w="12700">
            <a:miter lim="400000"/>
          </a:ln>
        </p:spPr>
        <p:txBody>
          <a:bodyPr lIns="25400" tIns="25400" rIns="25400" bIns="25400" anchor="ctr"/>
          <a:lstStyle/>
          <a:p>
            <a:pPr>
              <a:defRPr>
                <a:solidFill>
                  <a:schemeClr val="accent1"/>
                </a:solidFill>
              </a:defRPr>
            </a:pPr>
            <a:endParaRPr sz="900"/>
          </a:p>
        </p:txBody>
      </p:sp>
      <p:sp>
        <p:nvSpPr>
          <p:cNvPr id="967" name="区块链：公开的、去中心化、去信任分布式账本"/>
          <p:cNvSpPr/>
          <p:nvPr/>
        </p:nvSpPr>
        <p:spPr>
          <a:xfrm>
            <a:off x="4067175" y="2717735"/>
            <a:ext cx="4090863"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914400">
              <a:defRPr sz="3000" b="1">
                <a:solidFill>
                  <a:srgbClr val="FFFFFF"/>
                </a:solidFill>
              </a:defRPr>
            </a:lvl1pPr>
          </a:lstStyle>
          <a:p>
            <a:r>
              <a:rPr sz="1500"/>
              <a:t>区块链：公开的、去中心化、去信任分布式账本</a:t>
            </a:r>
          </a:p>
        </p:txBody>
      </p:sp>
      <p:sp>
        <p:nvSpPr>
          <p:cNvPr id="968" name="创世块"/>
          <p:cNvSpPr/>
          <p:nvPr/>
        </p:nvSpPr>
        <p:spPr>
          <a:xfrm>
            <a:off x="2663910" y="4298698"/>
            <a:ext cx="820738" cy="3590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defRPr sz="4000" b="1">
                <a:solidFill>
                  <a:srgbClr val="FFFFFF"/>
                </a:solidFill>
              </a:defRPr>
            </a:lvl1pPr>
          </a:lstStyle>
          <a:p>
            <a:r>
              <a:rPr sz="2000"/>
              <a:t>创世块</a:t>
            </a:r>
          </a:p>
        </p:txBody>
      </p:sp>
      <p:sp>
        <p:nvSpPr>
          <p:cNvPr id="969" name="圆角矩形"/>
          <p:cNvSpPr/>
          <p:nvPr/>
        </p:nvSpPr>
        <p:spPr>
          <a:xfrm>
            <a:off x="4199242" y="3274118"/>
            <a:ext cx="1778507" cy="2408234"/>
          </a:xfrm>
          <a:prstGeom prst="roundRect">
            <a:avLst>
              <a:gd name="adj" fmla="val 3813"/>
            </a:avLst>
          </a:prstGeom>
          <a:solidFill>
            <a:schemeClr val="accent1"/>
          </a:solidFill>
          <a:ln w="635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970" name="矩形"/>
          <p:cNvSpPr/>
          <p:nvPr/>
        </p:nvSpPr>
        <p:spPr>
          <a:xfrm>
            <a:off x="4326782" y="3691549"/>
            <a:ext cx="748075" cy="343566"/>
          </a:xfrm>
          <a:prstGeom prst="rect">
            <a:avLst/>
          </a:prstGeom>
          <a:solidFill>
            <a:schemeClr val="accent4"/>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971" name="区块"/>
          <p:cNvSpPr/>
          <p:nvPr/>
        </p:nvSpPr>
        <p:spPr>
          <a:xfrm>
            <a:off x="4318483" y="3388520"/>
            <a:ext cx="384721"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defRPr sz="2600" b="1">
                <a:solidFill>
                  <a:srgbClr val="FFFFFF"/>
                </a:solidFill>
              </a:defRPr>
            </a:lvl1pPr>
          </a:lstStyle>
          <a:p>
            <a:r>
              <a:rPr sz="1300"/>
              <a:t>区块</a:t>
            </a:r>
          </a:p>
        </p:txBody>
      </p:sp>
      <p:sp>
        <p:nvSpPr>
          <p:cNvPr id="972" name="上一区块的…"/>
          <p:cNvSpPr/>
          <p:nvPr/>
        </p:nvSpPr>
        <p:spPr>
          <a:xfrm>
            <a:off x="4415067" y="3745625"/>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b="1">
                <a:solidFill>
                  <a:srgbClr val="FFFFFF"/>
                </a:solidFill>
              </a:defRPr>
            </a:pPr>
            <a:r>
              <a:rPr sz="800"/>
              <a:t>上一区块的</a:t>
            </a:r>
          </a:p>
          <a:p>
            <a:pPr defTabSz="457200">
              <a:lnSpc>
                <a:spcPct val="80000"/>
              </a:lnSpc>
              <a:defRPr sz="1600" b="1">
                <a:solidFill>
                  <a:srgbClr val="FFFFFF"/>
                </a:solidFill>
              </a:defRPr>
            </a:pPr>
            <a:r>
              <a:rPr sz="800"/>
              <a:t>哈希散列</a:t>
            </a:r>
          </a:p>
        </p:txBody>
      </p:sp>
      <p:sp>
        <p:nvSpPr>
          <p:cNvPr id="973" name="矩形"/>
          <p:cNvSpPr/>
          <p:nvPr/>
        </p:nvSpPr>
        <p:spPr>
          <a:xfrm>
            <a:off x="4339518" y="4019023"/>
            <a:ext cx="722604" cy="343566"/>
          </a:xfrm>
          <a:prstGeom prst="rect">
            <a:avLst/>
          </a:prstGeom>
          <a:ln w="25400">
            <a:solidFill>
              <a:schemeClr val="accent4"/>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974" name="用来实现区…"/>
          <p:cNvSpPr/>
          <p:nvPr/>
        </p:nvSpPr>
        <p:spPr>
          <a:xfrm>
            <a:off x="4402181" y="4066668"/>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用来实现区</a:t>
            </a:r>
          </a:p>
          <a:p>
            <a:pPr defTabSz="457200">
              <a:lnSpc>
                <a:spcPct val="80000"/>
              </a:lnSpc>
              <a:defRPr sz="1600">
                <a:solidFill>
                  <a:srgbClr val="FFFFFF"/>
                </a:solidFill>
              </a:defRPr>
            </a:pPr>
            <a:r>
              <a:rPr sz="800"/>
              <a:t>块的链接</a:t>
            </a:r>
          </a:p>
        </p:txBody>
      </p:sp>
      <p:sp>
        <p:nvSpPr>
          <p:cNvPr id="975" name="矩形"/>
          <p:cNvSpPr/>
          <p:nvPr/>
        </p:nvSpPr>
        <p:spPr>
          <a:xfrm>
            <a:off x="5122213" y="4017152"/>
            <a:ext cx="733389" cy="347307"/>
          </a:xfrm>
          <a:prstGeom prst="rect">
            <a:avLst/>
          </a:prstGeom>
          <a:ln w="25400">
            <a:solidFill>
              <a:srgbClr val="F3C612"/>
            </a:solidFill>
            <a:prstDash val="sysDot"/>
            <a:miter lim="400000"/>
          </a:ln>
        </p:spPr>
        <p:txBody>
          <a:bodyPr lIns="25400" tIns="25400" rIns="25400" bIns="25400" anchor="ctr"/>
          <a:lstStyle/>
          <a:p>
            <a:pPr>
              <a:defRPr>
                <a:solidFill>
                  <a:srgbClr val="FFFFFF"/>
                </a:solidFill>
                <a:latin typeface="+mj-lt"/>
                <a:ea typeface="+mj-ea"/>
                <a:cs typeface="+mj-cs"/>
                <a:sym typeface="Helvetica Neue"/>
              </a:defRPr>
            </a:pPr>
            <a:endParaRPr sz="900"/>
          </a:p>
        </p:txBody>
      </p:sp>
      <p:sp>
        <p:nvSpPr>
          <p:cNvPr id="976" name="用来实现…"/>
          <p:cNvSpPr/>
          <p:nvPr/>
        </p:nvSpPr>
        <p:spPr>
          <a:xfrm>
            <a:off x="5253767" y="4068538"/>
            <a:ext cx="461665"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a:t>
            </a:r>
          </a:p>
          <a:p>
            <a:pPr defTabSz="457200">
              <a:lnSpc>
                <a:spcPct val="80000"/>
              </a:lnSpc>
              <a:defRPr sz="1600">
                <a:solidFill>
                  <a:srgbClr val="FFFFFF"/>
                </a:solidFill>
              </a:defRPr>
            </a:pPr>
            <a:r>
              <a:rPr sz="800"/>
              <a:t>挖矿机制</a:t>
            </a:r>
          </a:p>
        </p:txBody>
      </p:sp>
      <p:sp>
        <p:nvSpPr>
          <p:cNvPr id="977" name="矩形"/>
          <p:cNvSpPr/>
          <p:nvPr/>
        </p:nvSpPr>
        <p:spPr>
          <a:xfrm>
            <a:off x="5113877" y="3701717"/>
            <a:ext cx="748075" cy="330708"/>
          </a:xfrm>
          <a:prstGeom prst="rect">
            <a:avLst/>
          </a:prstGeom>
          <a:solidFill>
            <a:srgbClr val="F3C612"/>
          </a:solidFill>
          <a:ln w="12700">
            <a:miter lim="400000"/>
          </a:ln>
        </p:spPr>
        <p:txBody>
          <a:bodyPr lIns="25400" tIns="25400" rIns="25400" bIns="25400" anchor="ctr"/>
          <a:lstStyle/>
          <a:p>
            <a:pPr>
              <a:defRPr>
                <a:solidFill>
                  <a:schemeClr val="accent3"/>
                </a:solidFill>
                <a:latin typeface="+mj-lt"/>
                <a:ea typeface="+mj-ea"/>
                <a:cs typeface="+mj-cs"/>
                <a:sym typeface="Helvetica Neue"/>
              </a:defRPr>
            </a:pPr>
            <a:endParaRPr sz="900"/>
          </a:p>
        </p:txBody>
      </p:sp>
      <p:sp>
        <p:nvSpPr>
          <p:cNvPr id="978" name="文本框 41"/>
          <p:cNvSpPr/>
          <p:nvPr/>
        </p:nvSpPr>
        <p:spPr>
          <a:xfrm>
            <a:off x="4286733" y="4408775"/>
            <a:ext cx="593379"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b="1">
                <a:solidFill>
                  <a:srgbClr val="FFFFFF"/>
                </a:solidFill>
              </a:defRPr>
            </a:lvl1pPr>
          </a:lstStyle>
          <a:p>
            <a:r>
              <a:rPr sz="800"/>
              <a:t>交易信息</a:t>
            </a:r>
          </a:p>
        </p:txBody>
      </p:sp>
      <p:sp>
        <p:nvSpPr>
          <p:cNvPr id="979" name="圆角矩形"/>
          <p:cNvSpPr/>
          <p:nvPr/>
        </p:nvSpPr>
        <p:spPr>
          <a:xfrm>
            <a:off x="6214252" y="3274118"/>
            <a:ext cx="1778507" cy="2408234"/>
          </a:xfrm>
          <a:prstGeom prst="roundRect">
            <a:avLst>
              <a:gd name="adj" fmla="val 3813"/>
            </a:avLst>
          </a:prstGeom>
          <a:solidFill>
            <a:schemeClr val="accent1"/>
          </a:solidFill>
          <a:ln w="635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980" name="圆角矩形"/>
          <p:cNvSpPr/>
          <p:nvPr/>
        </p:nvSpPr>
        <p:spPr>
          <a:xfrm>
            <a:off x="8229262" y="3274118"/>
            <a:ext cx="1778507" cy="2408234"/>
          </a:xfrm>
          <a:prstGeom prst="roundRect">
            <a:avLst>
              <a:gd name="adj" fmla="val 3813"/>
            </a:avLst>
          </a:prstGeom>
          <a:solidFill>
            <a:schemeClr val="accent1"/>
          </a:solidFill>
          <a:ln w="635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981" name="区块"/>
          <p:cNvSpPr/>
          <p:nvPr/>
        </p:nvSpPr>
        <p:spPr>
          <a:xfrm>
            <a:off x="6328099" y="3388520"/>
            <a:ext cx="384721"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defRPr sz="2600" b="1">
                <a:solidFill>
                  <a:srgbClr val="FFFFFF"/>
                </a:solidFill>
              </a:defRPr>
            </a:lvl1pPr>
          </a:lstStyle>
          <a:p>
            <a:r>
              <a:rPr sz="1300"/>
              <a:t>区块</a:t>
            </a:r>
          </a:p>
        </p:txBody>
      </p:sp>
      <p:sp>
        <p:nvSpPr>
          <p:cNvPr id="982" name="区块"/>
          <p:cNvSpPr/>
          <p:nvPr/>
        </p:nvSpPr>
        <p:spPr>
          <a:xfrm>
            <a:off x="8337717" y="3388520"/>
            <a:ext cx="384721"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defRPr sz="2600" b="1">
                <a:solidFill>
                  <a:srgbClr val="FFFFFF"/>
                </a:solidFill>
              </a:defRPr>
            </a:lvl1pPr>
          </a:lstStyle>
          <a:p>
            <a:r>
              <a:rPr sz="1300"/>
              <a:t>区块</a:t>
            </a:r>
          </a:p>
        </p:txBody>
      </p:sp>
      <p:sp>
        <p:nvSpPr>
          <p:cNvPr id="983" name="文本框 86"/>
          <p:cNvSpPr/>
          <p:nvPr/>
        </p:nvSpPr>
        <p:spPr>
          <a:xfrm>
            <a:off x="5812596" y="5729196"/>
            <a:ext cx="630459" cy="276997"/>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3000">
                <a:solidFill>
                  <a:srgbClr val="FFFFFF"/>
                </a:solidFill>
              </a:defRPr>
            </a:lvl1pPr>
          </a:lstStyle>
          <a:p>
            <a:r>
              <a:rPr sz="1500"/>
              <a:t>时间轴</a:t>
            </a:r>
          </a:p>
        </p:txBody>
      </p:sp>
      <p:sp>
        <p:nvSpPr>
          <p:cNvPr id="984" name="箭头"/>
          <p:cNvSpPr/>
          <p:nvPr/>
        </p:nvSpPr>
        <p:spPr>
          <a:xfrm>
            <a:off x="4415267" y="5971113"/>
            <a:ext cx="3361716" cy="257186"/>
          </a:xfrm>
          <a:custGeom>
            <a:avLst/>
            <a:gdLst/>
            <a:ahLst/>
            <a:cxnLst>
              <a:cxn ang="0">
                <a:pos x="wd2" y="hd2"/>
              </a:cxn>
              <a:cxn ang="5400000">
                <a:pos x="wd2" y="hd2"/>
              </a:cxn>
              <a:cxn ang="10800000">
                <a:pos x="wd2" y="hd2"/>
              </a:cxn>
              <a:cxn ang="16200000">
                <a:pos x="wd2" y="hd2"/>
              </a:cxn>
            </a:cxnLst>
            <a:rect l="0" t="0" r="r" b="b"/>
            <a:pathLst>
              <a:path w="21600" h="21600" extrusionOk="0">
                <a:moveTo>
                  <a:pt x="20615" y="7460"/>
                </a:moveTo>
                <a:lnTo>
                  <a:pt x="20615" y="0"/>
                </a:lnTo>
                <a:lnTo>
                  <a:pt x="21600" y="10800"/>
                </a:lnTo>
                <a:lnTo>
                  <a:pt x="20615" y="21600"/>
                </a:lnTo>
                <a:lnTo>
                  <a:pt x="20615" y="14140"/>
                </a:lnTo>
                <a:lnTo>
                  <a:pt x="0" y="14140"/>
                </a:lnTo>
                <a:lnTo>
                  <a:pt x="0" y="7460"/>
                </a:lnTo>
                <a:close/>
              </a:path>
            </a:pathLst>
          </a:cu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985" name="矩形"/>
          <p:cNvSpPr/>
          <p:nvPr/>
        </p:nvSpPr>
        <p:spPr>
          <a:xfrm>
            <a:off x="6336400" y="3689679"/>
            <a:ext cx="748075" cy="343566"/>
          </a:xfrm>
          <a:prstGeom prst="rect">
            <a:avLst/>
          </a:prstGeom>
          <a:solidFill>
            <a:schemeClr val="accent4"/>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986" name="上一区块的…"/>
          <p:cNvSpPr/>
          <p:nvPr/>
        </p:nvSpPr>
        <p:spPr>
          <a:xfrm>
            <a:off x="6424683" y="3743754"/>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b="1">
                <a:solidFill>
                  <a:srgbClr val="FFFFFF"/>
                </a:solidFill>
              </a:defRPr>
            </a:pPr>
            <a:r>
              <a:rPr sz="800"/>
              <a:t>上一区块的</a:t>
            </a:r>
          </a:p>
          <a:p>
            <a:pPr defTabSz="457200">
              <a:lnSpc>
                <a:spcPct val="80000"/>
              </a:lnSpc>
              <a:defRPr sz="1600" b="1">
                <a:solidFill>
                  <a:srgbClr val="FFFFFF"/>
                </a:solidFill>
              </a:defRPr>
            </a:pPr>
            <a:r>
              <a:rPr sz="800"/>
              <a:t>哈希散列</a:t>
            </a:r>
          </a:p>
        </p:txBody>
      </p:sp>
      <p:sp>
        <p:nvSpPr>
          <p:cNvPr id="987" name="矩形"/>
          <p:cNvSpPr/>
          <p:nvPr/>
        </p:nvSpPr>
        <p:spPr>
          <a:xfrm>
            <a:off x="6351050" y="4017152"/>
            <a:ext cx="718775" cy="343566"/>
          </a:xfrm>
          <a:prstGeom prst="rect">
            <a:avLst/>
          </a:prstGeom>
          <a:ln w="25400">
            <a:solidFill>
              <a:schemeClr val="accent4"/>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988" name="随机数"/>
          <p:cNvSpPr/>
          <p:nvPr/>
        </p:nvSpPr>
        <p:spPr>
          <a:xfrm>
            <a:off x="5307931" y="3788440"/>
            <a:ext cx="359073"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b="1">
                <a:solidFill>
                  <a:srgbClr val="FFFFFF"/>
                </a:solidFill>
              </a:defRPr>
            </a:lvl1pPr>
          </a:lstStyle>
          <a:p>
            <a:r>
              <a:rPr sz="800"/>
              <a:t>随机数</a:t>
            </a:r>
          </a:p>
        </p:txBody>
      </p:sp>
      <p:sp>
        <p:nvSpPr>
          <p:cNvPr id="989" name="用来实现区…"/>
          <p:cNvSpPr/>
          <p:nvPr/>
        </p:nvSpPr>
        <p:spPr>
          <a:xfrm>
            <a:off x="6411797" y="4064798"/>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用来实现区</a:t>
            </a:r>
          </a:p>
          <a:p>
            <a:pPr defTabSz="457200">
              <a:lnSpc>
                <a:spcPct val="80000"/>
              </a:lnSpc>
              <a:defRPr sz="1600">
                <a:solidFill>
                  <a:srgbClr val="FFFFFF"/>
                </a:solidFill>
              </a:defRPr>
            </a:pPr>
            <a:r>
              <a:rPr sz="800"/>
              <a:t>块的链接</a:t>
            </a:r>
          </a:p>
        </p:txBody>
      </p:sp>
      <p:sp>
        <p:nvSpPr>
          <p:cNvPr id="990" name="矩形"/>
          <p:cNvSpPr/>
          <p:nvPr/>
        </p:nvSpPr>
        <p:spPr>
          <a:xfrm>
            <a:off x="7131082" y="4019023"/>
            <a:ext cx="734885" cy="343566"/>
          </a:xfrm>
          <a:prstGeom prst="rect">
            <a:avLst/>
          </a:prstGeom>
          <a:ln w="25400">
            <a:solidFill>
              <a:srgbClr val="F3C612"/>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991" name="用来实现…"/>
          <p:cNvSpPr/>
          <p:nvPr/>
        </p:nvSpPr>
        <p:spPr>
          <a:xfrm>
            <a:off x="7263384" y="4066668"/>
            <a:ext cx="461665"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a:t>
            </a:r>
          </a:p>
          <a:p>
            <a:pPr defTabSz="457200">
              <a:lnSpc>
                <a:spcPct val="80000"/>
              </a:lnSpc>
              <a:defRPr sz="1600">
                <a:solidFill>
                  <a:srgbClr val="FFFFFF"/>
                </a:solidFill>
              </a:defRPr>
            </a:pPr>
            <a:r>
              <a:rPr sz="800"/>
              <a:t>挖矿机制</a:t>
            </a:r>
          </a:p>
        </p:txBody>
      </p:sp>
      <p:sp>
        <p:nvSpPr>
          <p:cNvPr id="992" name="矩形"/>
          <p:cNvSpPr/>
          <p:nvPr/>
        </p:nvSpPr>
        <p:spPr>
          <a:xfrm>
            <a:off x="7124241" y="3697979"/>
            <a:ext cx="748075" cy="330708"/>
          </a:xfrm>
          <a:prstGeom prst="rect">
            <a:avLst/>
          </a:prstGeom>
          <a:solidFill>
            <a:srgbClr val="F3C612"/>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993" name="矩形"/>
          <p:cNvSpPr/>
          <p:nvPr/>
        </p:nvSpPr>
        <p:spPr>
          <a:xfrm>
            <a:off x="8351410" y="3706197"/>
            <a:ext cx="748075" cy="343566"/>
          </a:xfrm>
          <a:prstGeom prst="rect">
            <a:avLst/>
          </a:prstGeom>
          <a:solidFill>
            <a:schemeClr val="accent4"/>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994" name="上一区块的…"/>
          <p:cNvSpPr/>
          <p:nvPr/>
        </p:nvSpPr>
        <p:spPr>
          <a:xfrm>
            <a:off x="8439693" y="3760272"/>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b="1">
                <a:solidFill>
                  <a:srgbClr val="FFFFFF"/>
                </a:solidFill>
              </a:defRPr>
            </a:pPr>
            <a:r>
              <a:rPr sz="800"/>
              <a:t>上一区块的</a:t>
            </a:r>
          </a:p>
          <a:p>
            <a:pPr defTabSz="457200">
              <a:lnSpc>
                <a:spcPct val="80000"/>
              </a:lnSpc>
              <a:defRPr sz="1600" b="1">
                <a:solidFill>
                  <a:srgbClr val="FFFFFF"/>
                </a:solidFill>
              </a:defRPr>
            </a:pPr>
            <a:r>
              <a:rPr sz="800"/>
              <a:t>哈希散列</a:t>
            </a:r>
          </a:p>
        </p:txBody>
      </p:sp>
      <p:sp>
        <p:nvSpPr>
          <p:cNvPr id="995" name="矩形"/>
          <p:cNvSpPr/>
          <p:nvPr/>
        </p:nvSpPr>
        <p:spPr>
          <a:xfrm>
            <a:off x="8362231" y="4033670"/>
            <a:ext cx="722603" cy="343566"/>
          </a:xfrm>
          <a:prstGeom prst="rect">
            <a:avLst/>
          </a:prstGeom>
          <a:ln w="25400">
            <a:solidFill>
              <a:schemeClr val="accent4"/>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996" name="用来实现区…"/>
          <p:cNvSpPr/>
          <p:nvPr/>
        </p:nvSpPr>
        <p:spPr>
          <a:xfrm>
            <a:off x="8426807" y="4081316"/>
            <a:ext cx="564257"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用来实现区</a:t>
            </a:r>
          </a:p>
          <a:p>
            <a:pPr defTabSz="457200">
              <a:lnSpc>
                <a:spcPct val="80000"/>
              </a:lnSpc>
              <a:defRPr sz="1600">
                <a:solidFill>
                  <a:srgbClr val="FFFFFF"/>
                </a:solidFill>
              </a:defRPr>
            </a:pPr>
            <a:r>
              <a:rPr sz="800"/>
              <a:t>块的链接</a:t>
            </a:r>
          </a:p>
        </p:txBody>
      </p:sp>
      <p:sp>
        <p:nvSpPr>
          <p:cNvPr id="997" name="矩形"/>
          <p:cNvSpPr/>
          <p:nvPr/>
        </p:nvSpPr>
        <p:spPr>
          <a:xfrm>
            <a:off x="9139496" y="3708067"/>
            <a:ext cx="748075" cy="343566"/>
          </a:xfrm>
          <a:prstGeom prst="rect">
            <a:avLst/>
          </a:prstGeom>
          <a:solidFill>
            <a:srgbClr val="F3C612"/>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998" name="随机数"/>
          <p:cNvSpPr/>
          <p:nvPr/>
        </p:nvSpPr>
        <p:spPr>
          <a:xfrm>
            <a:off x="9332558" y="3803088"/>
            <a:ext cx="359073"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b="1">
                <a:solidFill>
                  <a:srgbClr val="FFFFFF"/>
                </a:solidFill>
              </a:defRPr>
            </a:lvl1pPr>
          </a:lstStyle>
          <a:p>
            <a:r>
              <a:rPr sz="800"/>
              <a:t>随机数</a:t>
            </a:r>
          </a:p>
        </p:txBody>
      </p:sp>
      <p:sp>
        <p:nvSpPr>
          <p:cNvPr id="999" name="矩形"/>
          <p:cNvSpPr/>
          <p:nvPr/>
        </p:nvSpPr>
        <p:spPr>
          <a:xfrm>
            <a:off x="9148332" y="4035540"/>
            <a:ext cx="722603" cy="343566"/>
          </a:xfrm>
          <a:prstGeom prst="rect">
            <a:avLst/>
          </a:prstGeom>
          <a:ln w="25400">
            <a:solidFill>
              <a:srgbClr val="F3C612"/>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000" name="用来实现…"/>
          <p:cNvSpPr/>
          <p:nvPr/>
        </p:nvSpPr>
        <p:spPr>
          <a:xfrm>
            <a:off x="9278394" y="4083186"/>
            <a:ext cx="461665"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a:solidFill>
                  <a:srgbClr val="FFFFFF"/>
                </a:solidFill>
              </a:defRPr>
            </a:pPr>
            <a:r>
              <a:rPr sz="800"/>
              <a:t>用来实现</a:t>
            </a:r>
          </a:p>
          <a:p>
            <a:pPr defTabSz="457200">
              <a:lnSpc>
                <a:spcPct val="80000"/>
              </a:lnSpc>
              <a:defRPr sz="1600">
                <a:solidFill>
                  <a:srgbClr val="FFFFFF"/>
                </a:solidFill>
              </a:defRPr>
            </a:pPr>
            <a:r>
              <a:rPr sz="800"/>
              <a:t>挖矿机制</a:t>
            </a:r>
          </a:p>
        </p:txBody>
      </p:sp>
      <p:sp>
        <p:nvSpPr>
          <p:cNvPr id="1001" name="随机数"/>
          <p:cNvSpPr/>
          <p:nvPr/>
        </p:nvSpPr>
        <p:spPr>
          <a:xfrm>
            <a:off x="7317547" y="3786570"/>
            <a:ext cx="359073"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b="1">
                <a:solidFill>
                  <a:srgbClr val="FFFFFF"/>
                </a:solidFill>
              </a:defRPr>
            </a:lvl1pPr>
          </a:lstStyle>
          <a:p>
            <a:r>
              <a:rPr sz="800"/>
              <a:t>随机数</a:t>
            </a:r>
          </a:p>
        </p:txBody>
      </p:sp>
      <p:sp>
        <p:nvSpPr>
          <p:cNvPr id="1002" name="文本框 41"/>
          <p:cNvSpPr/>
          <p:nvPr/>
        </p:nvSpPr>
        <p:spPr>
          <a:xfrm>
            <a:off x="6314227" y="4419267"/>
            <a:ext cx="593380"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b="1">
                <a:solidFill>
                  <a:srgbClr val="FFFFFF"/>
                </a:solidFill>
              </a:defRPr>
            </a:lvl1pPr>
          </a:lstStyle>
          <a:p>
            <a:r>
              <a:rPr sz="800"/>
              <a:t>交易信息</a:t>
            </a:r>
          </a:p>
        </p:txBody>
      </p:sp>
      <p:sp>
        <p:nvSpPr>
          <p:cNvPr id="1003" name="文本框 41"/>
          <p:cNvSpPr/>
          <p:nvPr/>
        </p:nvSpPr>
        <p:spPr>
          <a:xfrm>
            <a:off x="8338358" y="4419267"/>
            <a:ext cx="593379"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b="1">
                <a:solidFill>
                  <a:srgbClr val="FFFFFF"/>
                </a:solidFill>
              </a:defRPr>
            </a:lvl1pPr>
          </a:lstStyle>
          <a:p>
            <a:r>
              <a:rPr sz="800"/>
              <a:t>交易信息</a:t>
            </a:r>
          </a:p>
        </p:txBody>
      </p:sp>
      <p:sp>
        <p:nvSpPr>
          <p:cNvPr id="1004" name="圆角矩形"/>
          <p:cNvSpPr/>
          <p:nvPr/>
        </p:nvSpPr>
        <p:spPr>
          <a:xfrm>
            <a:off x="4297919" y="4632096"/>
            <a:ext cx="1581152" cy="946636"/>
          </a:xfrm>
          <a:prstGeom prst="roundRect">
            <a:avLst>
              <a:gd name="adj" fmla="val 4076"/>
            </a:avLst>
          </a:prstGeom>
          <a:solidFill>
            <a:srgbClr val="002060"/>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05" name="圆角矩形"/>
          <p:cNvSpPr/>
          <p:nvPr/>
        </p:nvSpPr>
        <p:spPr>
          <a:xfrm>
            <a:off x="6312929" y="4629172"/>
            <a:ext cx="1581151" cy="946636"/>
          </a:xfrm>
          <a:prstGeom prst="roundRect">
            <a:avLst>
              <a:gd name="adj" fmla="val 4076"/>
            </a:avLst>
          </a:prstGeom>
          <a:solidFill>
            <a:srgbClr val="002060"/>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06" name="圆角矩形"/>
          <p:cNvSpPr/>
          <p:nvPr/>
        </p:nvSpPr>
        <p:spPr>
          <a:xfrm>
            <a:off x="8309297" y="4644873"/>
            <a:ext cx="1581152" cy="946636"/>
          </a:xfrm>
          <a:prstGeom prst="roundRect">
            <a:avLst>
              <a:gd name="adj" fmla="val 4076"/>
            </a:avLst>
          </a:prstGeom>
          <a:solidFill>
            <a:srgbClr val="002060"/>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07" name="文本框 48"/>
          <p:cNvSpPr/>
          <p:nvPr/>
        </p:nvSpPr>
        <p:spPr>
          <a:xfrm>
            <a:off x="4373792" y="468201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08" name="文本框 48"/>
          <p:cNvSpPr/>
          <p:nvPr/>
        </p:nvSpPr>
        <p:spPr>
          <a:xfrm>
            <a:off x="4374771" y="4910811"/>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09" name="矩形"/>
          <p:cNvSpPr/>
          <p:nvPr/>
        </p:nvSpPr>
        <p:spPr>
          <a:xfrm>
            <a:off x="4692864" y="4691786"/>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10" name="文本框 48"/>
          <p:cNvSpPr/>
          <p:nvPr/>
        </p:nvSpPr>
        <p:spPr>
          <a:xfrm>
            <a:off x="4760873" y="468995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11" name="矩形"/>
          <p:cNvSpPr/>
          <p:nvPr/>
        </p:nvSpPr>
        <p:spPr>
          <a:xfrm>
            <a:off x="4690968" y="4935643"/>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12" name="文本框 48"/>
          <p:cNvSpPr/>
          <p:nvPr/>
        </p:nvSpPr>
        <p:spPr>
          <a:xfrm>
            <a:off x="4752627" y="4933814"/>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13" name="矩形"/>
          <p:cNvSpPr/>
          <p:nvPr/>
        </p:nvSpPr>
        <p:spPr>
          <a:xfrm>
            <a:off x="5117816" y="4695634"/>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14" name="文本框 48"/>
          <p:cNvSpPr/>
          <p:nvPr/>
        </p:nvSpPr>
        <p:spPr>
          <a:xfrm>
            <a:off x="5185825" y="4693805"/>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15" name="矩形"/>
          <p:cNvSpPr/>
          <p:nvPr/>
        </p:nvSpPr>
        <p:spPr>
          <a:xfrm>
            <a:off x="5115920" y="4939488"/>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16" name="文本框 48"/>
          <p:cNvSpPr/>
          <p:nvPr/>
        </p:nvSpPr>
        <p:spPr>
          <a:xfrm>
            <a:off x="5222029" y="4937659"/>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017" name="文本框 48"/>
          <p:cNvSpPr/>
          <p:nvPr/>
        </p:nvSpPr>
        <p:spPr>
          <a:xfrm>
            <a:off x="5538100" y="468995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18" name="矩形"/>
          <p:cNvSpPr/>
          <p:nvPr/>
        </p:nvSpPr>
        <p:spPr>
          <a:xfrm>
            <a:off x="4690047" y="5171718"/>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19" name="文本框 48"/>
          <p:cNvSpPr/>
          <p:nvPr/>
        </p:nvSpPr>
        <p:spPr>
          <a:xfrm>
            <a:off x="4796158" y="5169889"/>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020" name="文本框 48"/>
          <p:cNvSpPr/>
          <p:nvPr/>
        </p:nvSpPr>
        <p:spPr>
          <a:xfrm>
            <a:off x="6382986" y="4687617"/>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21" name="文本框 48"/>
          <p:cNvSpPr/>
          <p:nvPr/>
        </p:nvSpPr>
        <p:spPr>
          <a:xfrm>
            <a:off x="6383963" y="4916410"/>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22" name="矩形"/>
          <p:cNvSpPr/>
          <p:nvPr/>
        </p:nvSpPr>
        <p:spPr>
          <a:xfrm>
            <a:off x="6702057" y="4697385"/>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23" name="文本框 48"/>
          <p:cNvSpPr/>
          <p:nvPr/>
        </p:nvSpPr>
        <p:spPr>
          <a:xfrm>
            <a:off x="6770066" y="4695556"/>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24" name="矩形"/>
          <p:cNvSpPr/>
          <p:nvPr/>
        </p:nvSpPr>
        <p:spPr>
          <a:xfrm>
            <a:off x="6700161" y="4941241"/>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25" name="文本框 48"/>
          <p:cNvSpPr/>
          <p:nvPr/>
        </p:nvSpPr>
        <p:spPr>
          <a:xfrm>
            <a:off x="6761821" y="4939412"/>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26" name="矩形"/>
          <p:cNvSpPr/>
          <p:nvPr/>
        </p:nvSpPr>
        <p:spPr>
          <a:xfrm>
            <a:off x="7127008" y="4701232"/>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27" name="文本框 48"/>
          <p:cNvSpPr/>
          <p:nvPr/>
        </p:nvSpPr>
        <p:spPr>
          <a:xfrm>
            <a:off x="7195018" y="4699403"/>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28" name="矩形"/>
          <p:cNvSpPr/>
          <p:nvPr/>
        </p:nvSpPr>
        <p:spPr>
          <a:xfrm>
            <a:off x="7125113" y="4945088"/>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29" name="文本框 48"/>
          <p:cNvSpPr/>
          <p:nvPr/>
        </p:nvSpPr>
        <p:spPr>
          <a:xfrm>
            <a:off x="7231222" y="494325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030" name="文本框 48"/>
          <p:cNvSpPr/>
          <p:nvPr/>
        </p:nvSpPr>
        <p:spPr>
          <a:xfrm>
            <a:off x="7547293" y="4695556"/>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31" name="矩形"/>
          <p:cNvSpPr/>
          <p:nvPr/>
        </p:nvSpPr>
        <p:spPr>
          <a:xfrm>
            <a:off x="6699241" y="5177317"/>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32" name="文本框 48"/>
          <p:cNvSpPr/>
          <p:nvPr/>
        </p:nvSpPr>
        <p:spPr>
          <a:xfrm>
            <a:off x="6805350" y="517548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033" name="文本框 48"/>
          <p:cNvSpPr/>
          <p:nvPr/>
        </p:nvSpPr>
        <p:spPr>
          <a:xfrm>
            <a:off x="8379353" y="4706775"/>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34" name="文本框 48"/>
          <p:cNvSpPr/>
          <p:nvPr/>
        </p:nvSpPr>
        <p:spPr>
          <a:xfrm>
            <a:off x="8380330" y="4935568"/>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35" name="矩形"/>
          <p:cNvSpPr/>
          <p:nvPr/>
        </p:nvSpPr>
        <p:spPr>
          <a:xfrm>
            <a:off x="8698423" y="4716543"/>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36" name="文本框 48"/>
          <p:cNvSpPr/>
          <p:nvPr/>
        </p:nvSpPr>
        <p:spPr>
          <a:xfrm>
            <a:off x="8766432" y="4714714"/>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37" name="矩形"/>
          <p:cNvSpPr/>
          <p:nvPr/>
        </p:nvSpPr>
        <p:spPr>
          <a:xfrm>
            <a:off x="8696528" y="4960399"/>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38" name="文本框 48"/>
          <p:cNvSpPr/>
          <p:nvPr/>
        </p:nvSpPr>
        <p:spPr>
          <a:xfrm>
            <a:off x="8758187" y="4958569"/>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39" name="矩形"/>
          <p:cNvSpPr/>
          <p:nvPr/>
        </p:nvSpPr>
        <p:spPr>
          <a:xfrm>
            <a:off x="9123374" y="4720389"/>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40" name="文本框 48"/>
          <p:cNvSpPr/>
          <p:nvPr/>
        </p:nvSpPr>
        <p:spPr>
          <a:xfrm>
            <a:off x="9191385" y="4718560"/>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041" name="矩形"/>
          <p:cNvSpPr/>
          <p:nvPr/>
        </p:nvSpPr>
        <p:spPr>
          <a:xfrm>
            <a:off x="9121480" y="4964245"/>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42" name="文本框 48"/>
          <p:cNvSpPr/>
          <p:nvPr/>
        </p:nvSpPr>
        <p:spPr>
          <a:xfrm>
            <a:off x="9227589" y="4962416"/>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043" name="文本框 48"/>
          <p:cNvSpPr/>
          <p:nvPr/>
        </p:nvSpPr>
        <p:spPr>
          <a:xfrm>
            <a:off x="9543659" y="4714714"/>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044" name="矩形"/>
          <p:cNvSpPr/>
          <p:nvPr/>
        </p:nvSpPr>
        <p:spPr>
          <a:xfrm>
            <a:off x="8695607" y="5196475"/>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045" name="文本框 48"/>
          <p:cNvSpPr/>
          <p:nvPr/>
        </p:nvSpPr>
        <p:spPr>
          <a:xfrm>
            <a:off x="8801717" y="5194646"/>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046" name="箭头"/>
          <p:cNvSpPr/>
          <p:nvPr/>
        </p:nvSpPr>
        <p:spPr>
          <a:xfrm>
            <a:off x="7440964" y="5004127"/>
            <a:ext cx="401114" cy="45328"/>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47" name="箭头"/>
          <p:cNvSpPr/>
          <p:nvPr/>
        </p:nvSpPr>
        <p:spPr>
          <a:xfrm>
            <a:off x="7441456" y="4829851"/>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48" name="箭头"/>
          <p:cNvSpPr/>
          <p:nvPr/>
        </p:nvSpPr>
        <p:spPr>
          <a:xfrm flipH="1">
            <a:off x="6391639" y="5243085"/>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49" name="箭头"/>
          <p:cNvSpPr/>
          <p:nvPr/>
        </p:nvSpPr>
        <p:spPr>
          <a:xfrm flipH="1">
            <a:off x="6391639" y="5037979"/>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0" name="箭头"/>
          <p:cNvSpPr/>
          <p:nvPr/>
        </p:nvSpPr>
        <p:spPr>
          <a:xfrm flipH="1">
            <a:off x="6391639" y="4830111"/>
            <a:ext cx="401114" cy="45328"/>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1" name="箭头"/>
          <p:cNvSpPr/>
          <p:nvPr/>
        </p:nvSpPr>
        <p:spPr>
          <a:xfrm>
            <a:off x="5420293" y="4998223"/>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2" name="箭头"/>
          <p:cNvSpPr/>
          <p:nvPr/>
        </p:nvSpPr>
        <p:spPr>
          <a:xfrm>
            <a:off x="5420785" y="4823947"/>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3" name="箭头"/>
          <p:cNvSpPr/>
          <p:nvPr/>
        </p:nvSpPr>
        <p:spPr>
          <a:xfrm flipH="1">
            <a:off x="4370967" y="5237181"/>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4" name="箭头"/>
          <p:cNvSpPr/>
          <p:nvPr/>
        </p:nvSpPr>
        <p:spPr>
          <a:xfrm flipH="1">
            <a:off x="4370967" y="5032075"/>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5" name="箭头"/>
          <p:cNvSpPr/>
          <p:nvPr/>
        </p:nvSpPr>
        <p:spPr>
          <a:xfrm flipH="1">
            <a:off x="4370967" y="4824206"/>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6" name="箭头"/>
          <p:cNvSpPr/>
          <p:nvPr/>
        </p:nvSpPr>
        <p:spPr>
          <a:xfrm>
            <a:off x="9432736" y="5024622"/>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7" name="箭头"/>
          <p:cNvSpPr/>
          <p:nvPr/>
        </p:nvSpPr>
        <p:spPr>
          <a:xfrm>
            <a:off x="9433227" y="4850345"/>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8" name="箭头"/>
          <p:cNvSpPr/>
          <p:nvPr/>
        </p:nvSpPr>
        <p:spPr>
          <a:xfrm flipH="1">
            <a:off x="8383410" y="5263580"/>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59" name="箭头"/>
          <p:cNvSpPr/>
          <p:nvPr/>
        </p:nvSpPr>
        <p:spPr>
          <a:xfrm flipH="1">
            <a:off x="8383410" y="5058473"/>
            <a:ext cx="401114" cy="45328"/>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60" name="箭头"/>
          <p:cNvSpPr/>
          <p:nvPr/>
        </p:nvSpPr>
        <p:spPr>
          <a:xfrm flipH="1">
            <a:off x="8383410" y="4850605"/>
            <a:ext cx="401114" cy="45327"/>
          </a:xfrm>
          <a:prstGeom prst="rightArrow">
            <a:avLst>
              <a:gd name="adj1" fmla="val 32000"/>
              <a:gd name="adj2" fmla="val 64000"/>
            </a:avLst>
          </a:prstGeom>
          <a:solidFill>
            <a:schemeClr val="accent1"/>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61" name="箭头"/>
          <p:cNvSpPr/>
          <p:nvPr/>
        </p:nvSpPr>
        <p:spPr>
          <a:xfrm>
            <a:off x="4006033" y="3821308"/>
            <a:ext cx="302854" cy="96908"/>
          </a:xfrm>
          <a:prstGeom prst="rightArrow">
            <a:avLst>
              <a:gd name="adj1" fmla="val 32000"/>
              <a:gd name="adj2" fmla="val 64000"/>
            </a:avLst>
          </a:prstGeom>
          <a:solidFill>
            <a:schemeClr val="accent5"/>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62" name="箭头"/>
          <p:cNvSpPr/>
          <p:nvPr/>
        </p:nvSpPr>
        <p:spPr>
          <a:xfrm>
            <a:off x="5994526" y="3835955"/>
            <a:ext cx="302854" cy="96908"/>
          </a:xfrm>
          <a:prstGeom prst="rightArrow">
            <a:avLst>
              <a:gd name="adj1" fmla="val 32000"/>
              <a:gd name="adj2" fmla="val 64000"/>
            </a:avLst>
          </a:prstGeom>
          <a:solidFill>
            <a:schemeClr val="accent5"/>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063" name="箭头"/>
          <p:cNvSpPr/>
          <p:nvPr/>
        </p:nvSpPr>
        <p:spPr>
          <a:xfrm>
            <a:off x="8001647" y="3835955"/>
            <a:ext cx="302854" cy="96908"/>
          </a:xfrm>
          <a:prstGeom prst="rightArrow">
            <a:avLst>
              <a:gd name="adj1" fmla="val 32000"/>
              <a:gd name="adj2" fmla="val 64000"/>
            </a:avLst>
          </a:prstGeom>
          <a:solidFill>
            <a:schemeClr val="accent5"/>
          </a:solidFill>
          <a:ln w="12700">
            <a:miter lim="400000"/>
          </a:ln>
        </p:spPr>
        <p:txBody>
          <a:bodyPr lIns="25400" tIns="25400" rIns="25400" bIns="25400" anchor="ctr"/>
          <a:lstStyle/>
          <a:p>
            <a:pPr>
              <a:defRPr>
                <a:latin typeface="+mj-lt"/>
                <a:ea typeface="+mj-ea"/>
                <a:cs typeface="+mj-cs"/>
                <a:sym typeface="Helvetica Neue"/>
              </a:defRPr>
            </a:pPr>
            <a:endParaRPr sz="900"/>
          </a:p>
        </p:txBody>
      </p:sp>
    </p:spTree>
    <p:extLst>
      <p:ext uri="{BB962C8B-B14F-4D97-AF65-F5344CB8AC3E}">
        <p14:creationId xmlns:p14="http://schemas.microsoft.com/office/powerpoint/2010/main" val="38252148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区块链交易流程"/>
          <p:cNvSpPr/>
          <p:nvPr/>
        </p:nvSpPr>
        <p:spPr>
          <a:xfrm>
            <a:off x="1063427" y="630834"/>
            <a:ext cx="1590179"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数据结构</a:t>
            </a:r>
          </a:p>
        </p:txBody>
      </p:sp>
      <p:sp>
        <p:nvSpPr>
          <p:cNvPr id="1177" name="要点：对B而言，这笔交易在比特币钱包可以即时看到，但直到区块确认成功后才可用。"/>
          <p:cNvSpPr/>
          <p:nvPr/>
        </p:nvSpPr>
        <p:spPr>
          <a:xfrm>
            <a:off x="1077384" y="2413008"/>
            <a:ext cx="6773970" cy="282128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defTabSz="457200">
              <a:lnSpc>
                <a:spcPct val="150000"/>
              </a:lnSpc>
              <a:defRPr sz="3000">
                <a:solidFill>
                  <a:srgbClr val="FFFFFF"/>
                </a:solidFill>
              </a:defRPr>
            </a:pPr>
            <a:r>
              <a:rPr sz="1500" dirty="0" err="1"/>
              <a:t>在当前区块加入区块链后，所有矿工就立即开始下一个区块的生成工作</a:t>
            </a:r>
            <a:r>
              <a:rPr sz="1500" dirty="0"/>
              <a:t>。</a:t>
            </a:r>
          </a:p>
          <a:p>
            <a:pPr marL="228600" indent="-228600" defTabSz="457200">
              <a:lnSpc>
                <a:spcPct val="150000"/>
              </a:lnSpc>
              <a:buSzPct val="100000"/>
              <a:buAutoNum type="arabicPeriod"/>
              <a:defRPr sz="3000">
                <a:solidFill>
                  <a:srgbClr val="FFFFFF"/>
                </a:solidFill>
              </a:defRPr>
            </a:pPr>
            <a:r>
              <a:rPr sz="1500" dirty="0" err="1"/>
              <a:t>把在本地内存中的交易信息记录到</a:t>
            </a:r>
            <a:r>
              <a:rPr sz="1500" b="1" dirty="0" err="1">
                <a:solidFill>
                  <a:srgbClr val="FFC000"/>
                </a:solidFill>
              </a:rPr>
              <a:t>区块体</a:t>
            </a:r>
            <a:r>
              <a:rPr sz="1500" dirty="0" err="1"/>
              <a:t>中</a:t>
            </a:r>
            <a:endParaRPr sz="1500" dirty="0"/>
          </a:p>
          <a:p>
            <a:pPr marL="228600" indent="-228600" defTabSz="457200">
              <a:lnSpc>
                <a:spcPct val="150000"/>
              </a:lnSpc>
              <a:buSzPct val="100000"/>
              <a:buAutoNum type="arabicPeriod"/>
              <a:defRPr sz="3000">
                <a:solidFill>
                  <a:srgbClr val="FFFFFF"/>
                </a:solidFill>
              </a:defRPr>
            </a:pPr>
            <a:r>
              <a:rPr sz="1500" dirty="0" err="1"/>
              <a:t>生成此区块中所有交易信息的</a:t>
            </a:r>
            <a:r>
              <a:rPr sz="1500" dirty="0"/>
              <a:t> </a:t>
            </a:r>
            <a:r>
              <a:rPr sz="1500" dirty="0" err="1"/>
              <a:t>Merkle</a:t>
            </a:r>
            <a:r>
              <a:rPr sz="1500" dirty="0"/>
              <a:t> </a:t>
            </a:r>
            <a:r>
              <a:rPr sz="1500" dirty="0" err="1"/>
              <a:t>树，把</a:t>
            </a:r>
            <a:r>
              <a:rPr sz="1500" dirty="0"/>
              <a:t> </a:t>
            </a:r>
            <a:r>
              <a:rPr sz="1500" b="1" dirty="0" err="1">
                <a:solidFill>
                  <a:srgbClr val="FFC000"/>
                </a:solidFill>
              </a:rPr>
              <a:t>Merkle</a:t>
            </a:r>
            <a:r>
              <a:rPr sz="1500" dirty="0">
                <a:solidFill>
                  <a:srgbClr val="FFC000"/>
                </a:solidFill>
              </a:rPr>
              <a:t> </a:t>
            </a:r>
            <a:r>
              <a:rPr sz="1500" b="1" dirty="0" err="1">
                <a:solidFill>
                  <a:srgbClr val="FFC000"/>
                </a:solidFill>
              </a:rPr>
              <a:t>树根</a:t>
            </a:r>
            <a:r>
              <a:rPr sz="1500" dirty="0" err="1"/>
              <a:t>的值保存在区块头中</a:t>
            </a:r>
            <a:endParaRPr sz="1500" dirty="0"/>
          </a:p>
          <a:p>
            <a:pPr marL="228600" indent="-228600" defTabSz="457200">
              <a:lnSpc>
                <a:spcPct val="150000"/>
              </a:lnSpc>
              <a:buSzPct val="100000"/>
              <a:buAutoNum type="arabicPeriod"/>
              <a:defRPr sz="3000">
                <a:solidFill>
                  <a:srgbClr val="FFFFFF"/>
                </a:solidFill>
              </a:defRPr>
            </a:pPr>
            <a:r>
              <a:rPr sz="1500" dirty="0" err="1"/>
              <a:t>把上一个刚刚生成的区块的</a:t>
            </a:r>
            <a:r>
              <a:rPr sz="1500" b="1" dirty="0" err="1">
                <a:solidFill>
                  <a:srgbClr val="FFC000"/>
                </a:solidFill>
              </a:rPr>
              <a:t>区块头</a:t>
            </a:r>
            <a:r>
              <a:rPr sz="1500" dirty="0" err="1"/>
              <a:t>的数据通过</a:t>
            </a:r>
            <a:r>
              <a:rPr sz="1500" dirty="0"/>
              <a:t> SHA256 </a:t>
            </a:r>
            <a:r>
              <a:rPr sz="1500" dirty="0" err="1"/>
              <a:t>算法生成一个哈希值填入到当前区块的</a:t>
            </a:r>
            <a:r>
              <a:rPr sz="1500" b="1" dirty="0" err="1">
                <a:solidFill>
                  <a:srgbClr val="FFC000"/>
                </a:solidFill>
              </a:rPr>
              <a:t>父哈希值</a:t>
            </a:r>
            <a:r>
              <a:rPr sz="1500" dirty="0" err="1"/>
              <a:t>中</a:t>
            </a:r>
            <a:endParaRPr sz="1500" dirty="0"/>
          </a:p>
          <a:p>
            <a:pPr marL="228600" indent="-228600" defTabSz="457200">
              <a:lnSpc>
                <a:spcPct val="150000"/>
              </a:lnSpc>
              <a:buSzPct val="100000"/>
              <a:buAutoNum type="arabicPeriod"/>
              <a:defRPr sz="3000">
                <a:solidFill>
                  <a:srgbClr val="FFFFFF"/>
                </a:solidFill>
              </a:defRPr>
            </a:pPr>
            <a:r>
              <a:rPr sz="1500" dirty="0" err="1"/>
              <a:t>把当前时间保存在</a:t>
            </a:r>
            <a:r>
              <a:rPr sz="1500" b="1" dirty="0" err="1">
                <a:solidFill>
                  <a:srgbClr val="FFC000"/>
                </a:solidFill>
              </a:rPr>
              <a:t>时间戳</a:t>
            </a:r>
            <a:r>
              <a:rPr sz="1500" dirty="0" err="1"/>
              <a:t>字段中</a:t>
            </a:r>
            <a:endParaRPr sz="1500" dirty="0"/>
          </a:p>
          <a:p>
            <a:pPr marL="228600" indent="-228600" defTabSz="457200">
              <a:lnSpc>
                <a:spcPct val="150000"/>
              </a:lnSpc>
              <a:buSzPct val="100000"/>
              <a:buAutoNum type="arabicPeriod"/>
              <a:defRPr sz="3000">
                <a:solidFill>
                  <a:srgbClr val="FFFFFF"/>
                </a:solidFill>
              </a:defRPr>
            </a:pPr>
            <a:r>
              <a:rPr sz="1500" dirty="0" err="1"/>
              <a:t>通过共识算法来确定新的区块（矿工争夺记账权利</a:t>
            </a:r>
            <a:r>
              <a:rPr sz="1500" dirty="0"/>
              <a:t>）</a:t>
            </a:r>
          </a:p>
          <a:p>
            <a:pPr defTabSz="457200">
              <a:lnSpc>
                <a:spcPct val="150000"/>
              </a:lnSpc>
              <a:defRPr sz="3000">
                <a:solidFill>
                  <a:srgbClr val="FFFFFF"/>
                </a:solidFill>
              </a:defRPr>
            </a:pPr>
            <a:r>
              <a:rPr sz="1500" dirty="0"/>
              <a:t> </a:t>
            </a:r>
            <a:r>
              <a:rPr sz="1500" dirty="0" err="1"/>
              <a:t>在比特币中的共识算法是工作量证明算法（POW</a:t>
            </a:r>
            <a:r>
              <a:rPr sz="1500" dirty="0"/>
              <a:t>），</a:t>
            </a:r>
            <a:r>
              <a:rPr sz="1500" dirty="0" err="1"/>
              <a:t>进行POW的过程也叫挖矿</a:t>
            </a:r>
            <a:endParaRPr sz="1500" dirty="0"/>
          </a:p>
        </p:txBody>
      </p:sp>
      <p:sp>
        <p:nvSpPr>
          <p:cNvPr id="1178" name="区块链交易流程"/>
          <p:cNvSpPr/>
          <p:nvPr/>
        </p:nvSpPr>
        <p:spPr>
          <a:xfrm>
            <a:off x="1039758" y="1343935"/>
            <a:ext cx="1590179"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b="1">
                <a:solidFill>
                  <a:srgbClr val="FFFFFF"/>
                </a:solidFill>
              </a:defRPr>
            </a:lvl1pPr>
          </a:lstStyle>
          <a:p>
            <a:r>
              <a:rPr sz="2000" dirty="0" err="1"/>
              <a:t>区块形成过程</a:t>
            </a:r>
            <a:endParaRPr sz="2000" dirty="0"/>
          </a:p>
        </p:txBody>
      </p:sp>
      <p:sp>
        <p:nvSpPr>
          <p:cNvPr id="1179" name="圆角矩形"/>
          <p:cNvSpPr/>
          <p:nvPr/>
        </p:nvSpPr>
        <p:spPr>
          <a:xfrm>
            <a:off x="8773582" y="1605719"/>
            <a:ext cx="2099290" cy="3646562"/>
          </a:xfrm>
          <a:prstGeom prst="roundRect">
            <a:avLst>
              <a:gd name="adj" fmla="val 3231"/>
            </a:avLst>
          </a:prstGeom>
          <a:solidFill>
            <a:schemeClr val="accent1"/>
          </a:solidFill>
          <a:ln w="635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80" name="区块头"/>
          <p:cNvSpPr/>
          <p:nvPr/>
        </p:nvSpPr>
        <p:spPr>
          <a:xfrm>
            <a:off x="8887430" y="1720122"/>
            <a:ext cx="551433"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defRPr sz="2600" b="1">
                <a:solidFill>
                  <a:srgbClr val="FFFFFF"/>
                </a:solidFill>
              </a:defRPr>
            </a:lvl1pPr>
          </a:lstStyle>
          <a:p>
            <a:r>
              <a:rPr sz="1300"/>
              <a:t>区块头</a:t>
            </a:r>
          </a:p>
        </p:txBody>
      </p:sp>
      <p:sp>
        <p:nvSpPr>
          <p:cNvPr id="1181" name="矩形"/>
          <p:cNvSpPr/>
          <p:nvPr/>
        </p:nvSpPr>
        <p:spPr>
          <a:xfrm>
            <a:off x="8990474" y="2014213"/>
            <a:ext cx="748075" cy="343566"/>
          </a:xfrm>
          <a:prstGeom prst="rect">
            <a:avLst/>
          </a:prstGeom>
          <a:solidFill>
            <a:schemeClr val="accent4"/>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82" name="父哈希值"/>
          <p:cNvSpPr/>
          <p:nvPr/>
        </p:nvSpPr>
        <p:spPr>
          <a:xfrm>
            <a:off x="9130785" y="2111102"/>
            <a:ext cx="461665"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b="1">
                <a:solidFill>
                  <a:srgbClr val="FFFFFF"/>
                </a:solidFill>
              </a:defRPr>
            </a:lvl1pPr>
          </a:lstStyle>
          <a:p>
            <a:r>
              <a:rPr sz="800"/>
              <a:t>父哈希值</a:t>
            </a:r>
          </a:p>
        </p:txBody>
      </p:sp>
      <p:sp>
        <p:nvSpPr>
          <p:cNvPr id="1183" name="矩形"/>
          <p:cNvSpPr/>
          <p:nvPr/>
        </p:nvSpPr>
        <p:spPr>
          <a:xfrm>
            <a:off x="9000723" y="2342315"/>
            <a:ext cx="723676" cy="343566"/>
          </a:xfrm>
          <a:prstGeom prst="rect">
            <a:avLst/>
          </a:prstGeom>
          <a:ln w="25400">
            <a:solidFill>
              <a:schemeClr val="accent4"/>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184" name="实现区块…"/>
          <p:cNvSpPr/>
          <p:nvPr/>
        </p:nvSpPr>
        <p:spPr>
          <a:xfrm>
            <a:off x="9065871" y="2389331"/>
            <a:ext cx="461665"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b="1">
                <a:solidFill>
                  <a:srgbClr val="FFFFFF"/>
                </a:solidFill>
              </a:defRPr>
            </a:pPr>
            <a:r>
              <a:rPr sz="800"/>
              <a:t>实现区块</a:t>
            </a:r>
          </a:p>
          <a:p>
            <a:pPr defTabSz="457200">
              <a:lnSpc>
                <a:spcPct val="80000"/>
              </a:lnSpc>
              <a:defRPr sz="1600" b="1">
                <a:solidFill>
                  <a:srgbClr val="FFFFFF"/>
                </a:solidFill>
              </a:defRPr>
            </a:pPr>
            <a:r>
              <a:rPr sz="800"/>
              <a:t>的连接</a:t>
            </a:r>
          </a:p>
        </p:txBody>
      </p:sp>
      <p:sp>
        <p:nvSpPr>
          <p:cNvPr id="1185" name="矩形"/>
          <p:cNvSpPr/>
          <p:nvPr/>
        </p:nvSpPr>
        <p:spPr>
          <a:xfrm>
            <a:off x="9897152" y="2349479"/>
            <a:ext cx="717664" cy="343566"/>
          </a:xfrm>
          <a:prstGeom prst="rect">
            <a:avLst/>
          </a:prstGeom>
          <a:ln w="25400">
            <a:solidFill>
              <a:srgbClr val="F3C612"/>
            </a:solidFill>
            <a:custDash>
              <a:ds d="200000" sp="200000"/>
            </a:custDash>
            <a:miter lim="400000"/>
          </a:ln>
        </p:spPr>
        <p:txBody>
          <a:bodyPr lIns="25400" tIns="25400" rIns="25400" bIns="25400" anchor="ctr"/>
          <a:lstStyle/>
          <a:p>
            <a:pPr>
              <a:defRPr>
                <a:latin typeface="+mj-lt"/>
                <a:ea typeface="+mj-ea"/>
                <a:cs typeface="+mj-cs"/>
                <a:sym typeface="Helvetica Neue"/>
              </a:defRPr>
            </a:pPr>
            <a:endParaRPr sz="900"/>
          </a:p>
        </p:txBody>
      </p:sp>
      <p:sp>
        <p:nvSpPr>
          <p:cNvPr id="1186" name="用来实现…"/>
          <p:cNvSpPr/>
          <p:nvPr/>
        </p:nvSpPr>
        <p:spPr>
          <a:xfrm>
            <a:off x="10007589" y="2397126"/>
            <a:ext cx="461665" cy="2482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80000"/>
              </a:lnSpc>
              <a:defRPr sz="1600" b="1">
                <a:solidFill>
                  <a:srgbClr val="FFFFFF"/>
                </a:solidFill>
              </a:defRPr>
            </a:pPr>
            <a:r>
              <a:rPr sz="800"/>
              <a:t>用来实现</a:t>
            </a:r>
          </a:p>
          <a:p>
            <a:pPr defTabSz="457200">
              <a:lnSpc>
                <a:spcPct val="80000"/>
              </a:lnSpc>
              <a:defRPr sz="1600" b="1">
                <a:solidFill>
                  <a:srgbClr val="FFFFFF"/>
                </a:solidFill>
              </a:defRPr>
            </a:pPr>
            <a:r>
              <a:rPr sz="800"/>
              <a:t>挖矿机制</a:t>
            </a:r>
          </a:p>
        </p:txBody>
      </p:sp>
      <p:sp>
        <p:nvSpPr>
          <p:cNvPr id="1187" name="矩形"/>
          <p:cNvSpPr/>
          <p:nvPr/>
        </p:nvSpPr>
        <p:spPr>
          <a:xfrm>
            <a:off x="9883897" y="2015415"/>
            <a:ext cx="748075" cy="343566"/>
          </a:xfrm>
          <a:prstGeom prst="rect">
            <a:avLst/>
          </a:prstGeom>
          <a:solidFill>
            <a:srgbClr val="F3C612"/>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88" name="随机数"/>
          <p:cNvSpPr/>
          <p:nvPr/>
        </p:nvSpPr>
        <p:spPr>
          <a:xfrm>
            <a:off x="10087708" y="2110434"/>
            <a:ext cx="359073"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b="1">
                <a:solidFill>
                  <a:srgbClr val="FFFFFF"/>
                </a:solidFill>
              </a:defRPr>
            </a:lvl1pPr>
          </a:lstStyle>
          <a:p>
            <a:r>
              <a:rPr sz="800"/>
              <a:t>随机数</a:t>
            </a:r>
          </a:p>
        </p:txBody>
      </p:sp>
      <p:sp>
        <p:nvSpPr>
          <p:cNvPr id="1189" name="文本框 41"/>
          <p:cNvSpPr/>
          <p:nvPr/>
        </p:nvSpPr>
        <p:spPr>
          <a:xfrm>
            <a:off x="8982173" y="3620339"/>
            <a:ext cx="593379" cy="246219"/>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2600">
                <a:solidFill>
                  <a:srgbClr val="FFFFFF"/>
                </a:solidFill>
                <a:latin typeface="微软雅黑"/>
                <a:ea typeface="微软雅黑"/>
                <a:cs typeface="微软雅黑"/>
                <a:sym typeface="微软雅黑"/>
              </a:defRPr>
            </a:lvl1pPr>
          </a:lstStyle>
          <a:p>
            <a:r>
              <a:rPr sz="1300"/>
              <a:t>区块体</a:t>
            </a:r>
          </a:p>
        </p:txBody>
      </p:sp>
      <p:sp>
        <p:nvSpPr>
          <p:cNvPr id="1190" name="圆角矩形"/>
          <p:cNvSpPr/>
          <p:nvPr/>
        </p:nvSpPr>
        <p:spPr>
          <a:xfrm>
            <a:off x="8982173" y="3947897"/>
            <a:ext cx="1682107" cy="1145287"/>
          </a:xfrm>
          <a:prstGeom prst="roundRect">
            <a:avLst>
              <a:gd name="adj" fmla="val 3369"/>
            </a:avLst>
          </a:prstGeom>
          <a:solidFill>
            <a:srgbClr val="002060"/>
          </a:solidFill>
          <a:ln w="12700">
            <a:miter lim="400000"/>
          </a:ln>
        </p:spPr>
        <p:txBody>
          <a:bodyPr lIns="25400" tIns="25400" rIns="25400" bIns="25400" anchor="ctr"/>
          <a:lstStyle/>
          <a:p>
            <a:pPr>
              <a:defRPr>
                <a:latin typeface="+mj-lt"/>
                <a:ea typeface="+mj-ea"/>
                <a:cs typeface="+mj-cs"/>
                <a:sym typeface="Helvetica Neue"/>
              </a:defRPr>
            </a:pPr>
            <a:endParaRPr sz="900"/>
          </a:p>
        </p:txBody>
      </p:sp>
      <p:sp>
        <p:nvSpPr>
          <p:cNvPr id="1191" name="矩形"/>
          <p:cNvSpPr/>
          <p:nvPr/>
        </p:nvSpPr>
        <p:spPr>
          <a:xfrm>
            <a:off x="9318151" y="4284333"/>
            <a:ext cx="374652" cy="172066"/>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92" name="文本框 48"/>
          <p:cNvSpPr/>
          <p:nvPr/>
        </p:nvSpPr>
        <p:spPr>
          <a:xfrm>
            <a:off x="9386160" y="4282503"/>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193" name="矩形"/>
          <p:cNvSpPr/>
          <p:nvPr/>
        </p:nvSpPr>
        <p:spPr>
          <a:xfrm>
            <a:off x="9318151" y="4504539"/>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94" name="文本框 48"/>
          <p:cNvSpPr/>
          <p:nvPr/>
        </p:nvSpPr>
        <p:spPr>
          <a:xfrm>
            <a:off x="9379810" y="4502710"/>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195" name="矩形"/>
          <p:cNvSpPr/>
          <p:nvPr/>
        </p:nvSpPr>
        <p:spPr>
          <a:xfrm>
            <a:off x="9878220" y="4281744"/>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96" name="文本框 48"/>
          <p:cNvSpPr/>
          <p:nvPr/>
        </p:nvSpPr>
        <p:spPr>
          <a:xfrm>
            <a:off x="9946229" y="4279915"/>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输入</a:t>
            </a:r>
          </a:p>
        </p:txBody>
      </p:sp>
      <p:sp>
        <p:nvSpPr>
          <p:cNvPr id="1197" name="矩形"/>
          <p:cNvSpPr/>
          <p:nvPr/>
        </p:nvSpPr>
        <p:spPr>
          <a:xfrm>
            <a:off x="9878220" y="4504539"/>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98" name="矩形"/>
          <p:cNvSpPr/>
          <p:nvPr/>
        </p:nvSpPr>
        <p:spPr>
          <a:xfrm>
            <a:off x="8991448" y="2820808"/>
            <a:ext cx="748075" cy="343566"/>
          </a:xfrm>
          <a:prstGeom prst="rect">
            <a:avLst/>
          </a:prstGeom>
          <a:solidFill>
            <a:schemeClr val="accent4"/>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199" name="时间戳"/>
          <p:cNvSpPr/>
          <p:nvPr/>
        </p:nvSpPr>
        <p:spPr>
          <a:xfrm>
            <a:off x="9183535" y="2917698"/>
            <a:ext cx="359073"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a:solidFill>
                  <a:srgbClr val="FFFFFF"/>
                </a:solidFill>
              </a:defRPr>
            </a:lvl1pPr>
          </a:lstStyle>
          <a:p>
            <a:r>
              <a:rPr sz="800"/>
              <a:t>时间戳</a:t>
            </a:r>
          </a:p>
        </p:txBody>
      </p:sp>
      <p:sp>
        <p:nvSpPr>
          <p:cNvPr id="1200" name="矩形"/>
          <p:cNvSpPr/>
          <p:nvPr/>
        </p:nvSpPr>
        <p:spPr>
          <a:xfrm>
            <a:off x="9002199" y="3148281"/>
            <a:ext cx="724625" cy="343566"/>
          </a:xfrm>
          <a:prstGeom prst="rect">
            <a:avLst/>
          </a:prstGeom>
          <a:ln w="25400">
            <a:solidFill>
              <a:schemeClr val="accent4"/>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201" name="记录时间顺序"/>
          <p:cNvSpPr/>
          <p:nvPr/>
        </p:nvSpPr>
        <p:spPr>
          <a:xfrm>
            <a:off x="9029185" y="3245171"/>
            <a:ext cx="666849"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b="1">
                <a:solidFill>
                  <a:srgbClr val="FFFFFF"/>
                </a:solidFill>
              </a:defRPr>
            </a:lvl1pPr>
          </a:lstStyle>
          <a:p>
            <a:r>
              <a:rPr sz="800"/>
              <a:t>记录时间顺序</a:t>
            </a:r>
          </a:p>
        </p:txBody>
      </p:sp>
      <p:sp>
        <p:nvSpPr>
          <p:cNvPr id="1202" name="矩形"/>
          <p:cNvSpPr/>
          <p:nvPr/>
        </p:nvSpPr>
        <p:spPr>
          <a:xfrm>
            <a:off x="9880416" y="2820808"/>
            <a:ext cx="748075" cy="343566"/>
          </a:xfrm>
          <a:prstGeom prst="rect">
            <a:avLst/>
          </a:prstGeom>
          <a:solidFill>
            <a:schemeClr val="accent4"/>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03" name="Merkle根"/>
          <p:cNvSpPr/>
          <p:nvPr/>
        </p:nvSpPr>
        <p:spPr>
          <a:xfrm>
            <a:off x="10020728" y="2917699"/>
            <a:ext cx="450444"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a:solidFill>
                  <a:srgbClr val="FFFFFF"/>
                </a:solidFill>
              </a:defRPr>
            </a:lvl1pPr>
          </a:lstStyle>
          <a:p>
            <a:r>
              <a:rPr sz="800"/>
              <a:t>Merkle根</a:t>
            </a:r>
          </a:p>
        </p:txBody>
      </p:sp>
      <p:sp>
        <p:nvSpPr>
          <p:cNvPr id="1204" name="矩形"/>
          <p:cNvSpPr/>
          <p:nvPr/>
        </p:nvSpPr>
        <p:spPr>
          <a:xfrm>
            <a:off x="9891167" y="3148281"/>
            <a:ext cx="729635" cy="343566"/>
          </a:xfrm>
          <a:prstGeom prst="rect">
            <a:avLst/>
          </a:prstGeom>
          <a:ln w="25400">
            <a:solidFill>
              <a:schemeClr val="accent4"/>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205" name="记录交易"/>
          <p:cNvSpPr/>
          <p:nvPr/>
        </p:nvSpPr>
        <p:spPr>
          <a:xfrm>
            <a:off x="10020753" y="3245171"/>
            <a:ext cx="461665" cy="14978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80000"/>
              </a:lnSpc>
              <a:defRPr sz="1600" b="1">
                <a:solidFill>
                  <a:srgbClr val="FFFFFF"/>
                </a:solidFill>
              </a:defRPr>
            </a:lvl1pPr>
          </a:lstStyle>
          <a:p>
            <a:r>
              <a:rPr sz="800"/>
              <a:t>记录交易</a:t>
            </a:r>
          </a:p>
        </p:txBody>
      </p:sp>
      <p:sp>
        <p:nvSpPr>
          <p:cNvPr id="1206" name="文本框 41"/>
          <p:cNvSpPr/>
          <p:nvPr/>
        </p:nvSpPr>
        <p:spPr>
          <a:xfrm>
            <a:off x="9067820" y="3998769"/>
            <a:ext cx="593380" cy="200053"/>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2000">
                <a:latin typeface="微软雅黑"/>
                <a:ea typeface="微软雅黑"/>
                <a:cs typeface="微软雅黑"/>
                <a:sym typeface="微软雅黑"/>
              </a:defRPr>
            </a:lvl1pPr>
          </a:lstStyle>
          <a:p>
            <a:r>
              <a:rPr sz="1000"/>
              <a:t>交易信息</a:t>
            </a:r>
          </a:p>
        </p:txBody>
      </p:sp>
      <p:sp>
        <p:nvSpPr>
          <p:cNvPr id="1207" name="矩形"/>
          <p:cNvSpPr/>
          <p:nvPr/>
        </p:nvSpPr>
        <p:spPr>
          <a:xfrm>
            <a:off x="9318151" y="4733499"/>
            <a:ext cx="374652" cy="172065"/>
          </a:xfrm>
          <a:prstGeom prst="rect">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08" name="文本框 48"/>
          <p:cNvSpPr/>
          <p:nvPr/>
        </p:nvSpPr>
        <p:spPr>
          <a:xfrm>
            <a:off x="9424260" y="4727149"/>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209" name="文本框 48"/>
          <p:cNvSpPr/>
          <p:nvPr/>
        </p:nvSpPr>
        <p:spPr>
          <a:xfrm>
            <a:off x="9990679" y="4507730"/>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solidFill>
                  <a:srgbClr val="FFFFFF"/>
                </a:solidFill>
                <a:latin typeface="Calibri"/>
                <a:ea typeface="Calibri"/>
                <a:cs typeface="Calibri"/>
                <a:sym typeface="Calibri"/>
              </a:defRPr>
            </a:lvl1pPr>
          </a:lstStyle>
          <a:p>
            <a:r>
              <a:rPr sz="800"/>
              <a:t>…</a:t>
            </a:r>
          </a:p>
        </p:txBody>
      </p:sp>
      <p:sp>
        <p:nvSpPr>
          <p:cNvPr id="1210" name="文本框 48"/>
          <p:cNvSpPr/>
          <p:nvPr/>
        </p:nvSpPr>
        <p:spPr>
          <a:xfrm>
            <a:off x="9025289" y="4246885"/>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211" name="矩形"/>
          <p:cNvSpPr/>
          <p:nvPr/>
        </p:nvSpPr>
        <p:spPr>
          <a:xfrm>
            <a:off x="10324903" y="3600902"/>
            <a:ext cx="14161" cy="207646"/>
          </a:xfrm>
          <a:prstGeom prst="rect">
            <a:avLst/>
          </a:prstGeom>
          <a:solidFill>
            <a:schemeClr val="accent1"/>
          </a:solidFill>
          <a:ln w="127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12" name="文本框 48"/>
          <p:cNvSpPr/>
          <p:nvPr/>
        </p:nvSpPr>
        <p:spPr>
          <a:xfrm>
            <a:off x="9025289" y="4466439"/>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213" name="文本框 48"/>
          <p:cNvSpPr/>
          <p:nvPr/>
        </p:nvSpPr>
        <p:spPr>
          <a:xfrm>
            <a:off x="10254649" y="4252530"/>
            <a:ext cx="276733" cy="169275"/>
          </a:xfrm>
          <a:prstGeom prst="rect">
            <a:avLst/>
          </a:prstGeom>
          <a:ln w="12700">
            <a:miter lim="400000"/>
          </a:ln>
          <a:extLst>
            <a:ext uri="{C572A759-6A51-4108-AA02-DFA0A04FC94B}">
              <ma14:wrappingTextBoxFlag xmlns="" xmlns:ma14="http://schemas.microsoft.com/office/mac/drawingml/2011/main" val="1"/>
            </a:ext>
          </a:extLst>
        </p:spPr>
        <p:txBody>
          <a:bodyPr lIns="22859" tIns="22859" rIns="22859" bIns="22859">
            <a:spAutoFit/>
          </a:bodyPr>
          <a:lstStyle>
            <a:lvl1pPr algn="l" defTabSz="914400">
              <a:defRPr sz="1600">
                <a:latin typeface="Calibri"/>
                <a:ea typeface="Calibri"/>
                <a:cs typeface="Calibri"/>
                <a:sym typeface="Calibri"/>
              </a:defRPr>
            </a:lvl1pPr>
          </a:lstStyle>
          <a:p>
            <a:r>
              <a:rPr sz="800"/>
              <a:t>密钥</a:t>
            </a:r>
          </a:p>
        </p:txBody>
      </p:sp>
      <p:sp>
        <p:nvSpPr>
          <p:cNvPr id="1214" name="箭头"/>
          <p:cNvSpPr/>
          <p:nvPr/>
        </p:nvSpPr>
        <p:spPr>
          <a:xfrm rot="5400000">
            <a:off x="10313619" y="3801361"/>
            <a:ext cx="36731" cy="44579"/>
          </a:xfrm>
          <a:prstGeom prst="rightArrow">
            <a:avLst>
              <a:gd name="adj1" fmla="val 19009"/>
              <a:gd name="adj2" fmla="val 7505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15" name="矩形"/>
          <p:cNvSpPr/>
          <p:nvPr/>
        </p:nvSpPr>
        <p:spPr>
          <a:xfrm rot="5400000" flipH="1">
            <a:off x="9138170" y="4715709"/>
            <a:ext cx="14161" cy="207646"/>
          </a:xfrm>
          <a:prstGeom prst="rect">
            <a:avLst/>
          </a:prstGeom>
          <a:solidFill>
            <a:schemeClr val="accent1"/>
          </a:solidFill>
          <a:ln w="127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16" name="箭头"/>
          <p:cNvSpPr/>
          <p:nvPr/>
        </p:nvSpPr>
        <p:spPr>
          <a:xfrm>
            <a:off x="9245978" y="4797242"/>
            <a:ext cx="36731" cy="44579"/>
          </a:xfrm>
          <a:prstGeom prst="rightArrow">
            <a:avLst>
              <a:gd name="adj1" fmla="val 19009"/>
              <a:gd name="adj2" fmla="val 7505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17" name="矩形"/>
          <p:cNvSpPr/>
          <p:nvPr/>
        </p:nvSpPr>
        <p:spPr>
          <a:xfrm rot="5400000" flipH="1">
            <a:off x="9138170" y="4534777"/>
            <a:ext cx="14161" cy="207646"/>
          </a:xfrm>
          <a:prstGeom prst="rect">
            <a:avLst/>
          </a:prstGeom>
          <a:solidFill>
            <a:schemeClr val="accent1"/>
          </a:solidFill>
          <a:ln w="127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18" name="箭头"/>
          <p:cNvSpPr/>
          <p:nvPr/>
        </p:nvSpPr>
        <p:spPr>
          <a:xfrm>
            <a:off x="9245978" y="4616312"/>
            <a:ext cx="36731" cy="44579"/>
          </a:xfrm>
          <a:prstGeom prst="rightArrow">
            <a:avLst>
              <a:gd name="adj1" fmla="val 19009"/>
              <a:gd name="adj2" fmla="val 7505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19" name="矩形"/>
          <p:cNvSpPr/>
          <p:nvPr/>
        </p:nvSpPr>
        <p:spPr>
          <a:xfrm rot="5400000" flipH="1">
            <a:off x="9138170" y="4312297"/>
            <a:ext cx="14161" cy="207646"/>
          </a:xfrm>
          <a:prstGeom prst="rect">
            <a:avLst/>
          </a:prstGeom>
          <a:solidFill>
            <a:schemeClr val="accent1"/>
          </a:solidFill>
          <a:ln w="127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20" name="箭头"/>
          <p:cNvSpPr/>
          <p:nvPr/>
        </p:nvSpPr>
        <p:spPr>
          <a:xfrm>
            <a:off x="9245978" y="4393831"/>
            <a:ext cx="36731" cy="44579"/>
          </a:xfrm>
          <a:prstGeom prst="rightArrow">
            <a:avLst>
              <a:gd name="adj1" fmla="val 19009"/>
              <a:gd name="adj2" fmla="val 7505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21" name="矩形"/>
          <p:cNvSpPr/>
          <p:nvPr/>
        </p:nvSpPr>
        <p:spPr>
          <a:xfrm rot="5400000" flipH="1">
            <a:off x="10359428" y="4527957"/>
            <a:ext cx="14161" cy="207646"/>
          </a:xfrm>
          <a:prstGeom prst="rect">
            <a:avLst/>
          </a:prstGeom>
          <a:solidFill>
            <a:schemeClr val="accent1"/>
          </a:solidFill>
          <a:ln w="127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22" name="箭头"/>
          <p:cNvSpPr/>
          <p:nvPr/>
        </p:nvSpPr>
        <p:spPr>
          <a:xfrm>
            <a:off x="10467236" y="4609490"/>
            <a:ext cx="36731" cy="44579"/>
          </a:xfrm>
          <a:prstGeom prst="rightArrow">
            <a:avLst>
              <a:gd name="adj1" fmla="val 19009"/>
              <a:gd name="adj2" fmla="val 7505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23" name="矩形"/>
          <p:cNvSpPr/>
          <p:nvPr/>
        </p:nvSpPr>
        <p:spPr>
          <a:xfrm rot="5400000" flipH="1">
            <a:off x="10359428" y="4305477"/>
            <a:ext cx="14161" cy="207646"/>
          </a:xfrm>
          <a:prstGeom prst="rect">
            <a:avLst/>
          </a:prstGeom>
          <a:solidFill>
            <a:schemeClr val="accent1"/>
          </a:solidFill>
          <a:ln w="127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24" name="箭头"/>
          <p:cNvSpPr/>
          <p:nvPr/>
        </p:nvSpPr>
        <p:spPr>
          <a:xfrm>
            <a:off x="10467236" y="4387010"/>
            <a:ext cx="36731" cy="44579"/>
          </a:xfrm>
          <a:prstGeom prst="rightArrow">
            <a:avLst>
              <a:gd name="adj1" fmla="val 19009"/>
              <a:gd name="adj2" fmla="val 75053"/>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Tree>
    <p:extLst>
      <p:ext uri="{BB962C8B-B14F-4D97-AF65-F5344CB8AC3E}">
        <p14:creationId xmlns:p14="http://schemas.microsoft.com/office/powerpoint/2010/main" val="396065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C000"/>
                </a:solidFill>
                <a:latin typeface="黑体" panose="02010609060101010101" pitchFamily="49" charset="-122"/>
                <a:ea typeface="黑体" panose="02010609060101010101" pitchFamily="49" charset="-122"/>
              </a:rPr>
              <a:t>一些新概念后续会讲到</a:t>
            </a:r>
          </a:p>
        </p:txBody>
      </p:sp>
      <p:sp>
        <p:nvSpPr>
          <p:cNvPr id="3" name="内容占位符 2"/>
          <p:cNvSpPr>
            <a:spLocks noGrp="1"/>
          </p:cNvSpPr>
          <p:nvPr>
            <p:ph idx="1"/>
          </p:nvPr>
        </p:nvSpPr>
        <p:spPr>
          <a:xfrm>
            <a:off x="838200" y="1415562"/>
            <a:ext cx="10515600" cy="1758461"/>
          </a:xfrm>
        </p:spPr>
        <p:txBody>
          <a:bodyPr>
            <a:normAutofit/>
          </a:bodyPr>
          <a:lstStyle/>
          <a:p>
            <a:r>
              <a:rPr lang="en-US" altLang="zh-CN" dirty="0" err="1">
                <a:latin typeface="Times New Roman" panose="02020603050405020304" pitchFamily="18" charset="0"/>
                <a:ea typeface="黑体" panose="02010609060101010101" pitchFamily="49" charset="-122"/>
                <a:cs typeface="Times New Roman" panose="02020603050405020304" pitchFamily="18" charset="0"/>
              </a:rPr>
              <a:t>BigInt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哈希</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Merkel</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树</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标题 1"/>
          <p:cNvSpPr txBox="1">
            <a:spLocks/>
          </p:cNvSpPr>
          <p:nvPr/>
        </p:nvSpPr>
        <p:spPr>
          <a:xfrm>
            <a:off x="838200" y="32642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C000"/>
                </a:solidFill>
                <a:latin typeface="黑体" panose="02010609060101010101" pitchFamily="49" charset="-122"/>
                <a:ea typeface="黑体" panose="02010609060101010101" pitchFamily="49" charset="-122"/>
              </a:rPr>
              <a:t>一些新概念后续不会详细讲，感兴趣同学可以在网上找</a:t>
            </a:r>
          </a:p>
        </p:txBody>
      </p:sp>
      <p:sp>
        <p:nvSpPr>
          <p:cNvPr id="5" name="内容占位符 2"/>
          <p:cNvSpPr txBox="1">
            <a:spLocks/>
          </p:cNvSpPr>
          <p:nvPr/>
        </p:nvSpPr>
        <p:spPr>
          <a:xfrm>
            <a:off x="838200" y="4680072"/>
            <a:ext cx="10515600" cy="13483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latin typeface="Times New Roman" panose="02020603050405020304" pitchFamily="18" charset="0"/>
                <a:ea typeface="黑体" panose="02010609060101010101" pitchFamily="49" charset="-122"/>
                <a:cs typeface="Times New Roman" panose="02020603050405020304" pitchFamily="18" charset="0"/>
              </a:rPr>
              <a:t>PoW</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err="1">
                <a:latin typeface="Times New Roman" panose="02020603050405020304" pitchFamily="18" charset="0"/>
                <a:ea typeface="黑体" panose="02010609060101010101" pitchFamily="49" charset="-122"/>
                <a:cs typeface="Times New Roman" panose="02020603050405020304" pitchFamily="18" charset="0"/>
              </a:rPr>
              <a:t>Coinbase</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UTXO</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模型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85692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你听说过的和区块链相关</a:t>
            </a:r>
            <a:r>
              <a:rPr lang="zh-CN" altLang="en-US" sz="260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的技术（弹幕时刻）</a:t>
            </a:r>
            <a:endPar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公钥、非对称加密</a:t>
            </a:r>
          </a:p>
        </p:txBody>
      </p:sp>
      <p:sp>
        <p:nvSpPr>
          <p:cNvPr id="7" name="文本框 6"/>
          <p:cNvSpPr txBox="1"/>
          <p:nvPr>
            <p:custDataLst>
              <p:tags r:id="rId4"/>
            </p:custDataLst>
          </p:nvPr>
        </p:nvSpPr>
        <p:spPr>
          <a:xfrm>
            <a:off x="2438400" y="33575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哈希函数</a:t>
            </a:r>
          </a:p>
        </p:txBody>
      </p:sp>
      <p:sp>
        <p:nvSpPr>
          <p:cNvPr id="8" name="文本框 7"/>
          <p:cNvSpPr txBox="1"/>
          <p:nvPr>
            <p:custDataLst>
              <p:tags r:id="rId5"/>
            </p:custDataLst>
          </p:nvPr>
        </p:nvSpPr>
        <p:spPr>
          <a:xfrm>
            <a:off x="2438400" y="3929063"/>
            <a:ext cx="8534400" cy="642938"/>
          </a:xfrm>
          <a:prstGeom prst="rect">
            <a:avLst/>
          </a:prstGeom>
          <a:noFill/>
        </p:spPr>
        <p:txBody>
          <a:bodyPr vert="horz" rtlCol="0" anchor="ctr" anchorCtr="0">
            <a:noAutofit/>
          </a:bodyPr>
          <a:lstStyle/>
          <a:p>
            <a:r>
              <a:rPr lang="en-US" altLang="zh-CN"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Merkel</a:t>
            </a:r>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树</a:t>
            </a:r>
          </a:p>
        </p:txBody>
      </p:sp>
      <p:sp>
        <p:nvSpPr>
          <p:cNvPr id="9" name="文本框 8"/>
          <p:cNvSpPr txBox="1"/>
          <p:nvPr>
            <p:custDataLst>
              <p:tags r:id="rId6"/>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UTXO</a:t>
            </a:r>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模型</a:t>
            </a:r>
          </a:p>
        </p:txBody>
      </p:sp>
      <p:sp>
        <p:nvSpPr>
          <p:cNvPr id="10" name="矩形 9"/>
          <p:cNvSpPr>
            <a:spLocks noChangeAspect="1"/>
          </p:cNvSpPr>
          <p:nvPr>
            <p:custDataLst>
              <p:tags r:id="rId7"/>
            </p:custDataLst>
          </p:nvPr>
        </p:nvSpPr>
        <p:spPr>
          <a:xfrm>
            <a:off x="1571625" y="2850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8"/>
            </p:custDataLst>
          </p:nvPr>
        </p:nvSpPr>
        <p:spPr>
          <a:xfrm>
            <a:off x="1571625" y="3421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9"/>
            </p:custDataLst>
          </p:nvPr>
        </p:nvSpPr>
        <p:spPr>
          <a:xfrm>
            <a:off x="1571625" y="3993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10"/>
            </p:custDataLst>
          </p:nvPr>
        </p:nvSpPr>
        <p:spPr>
          <a:xfrm>
            <a:off x="15716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p:cNvSpPr txBox="1"/>
          <p:nvPr>
            <p:custDataLst>
              <p:tags r:id="rId12"/>
            </p:custDataLst>
          </p:nvPr>
        </p:nvSpPr>
        <p:spPr>
          <a:xfrm>
            <a:off x="2438400" y="50720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工作量证明，</a:t>
            </a:r>
            <a:r>
              <a:rPr lang="en-US" altLang="zh-CN" sz="2600" dirty="0" err="1">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PoW</a:t>
            </a:r>
            <a:endPar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矩形 20"/>
          <p:cNvSpPr>
            <a:spLocks noChangeAspect="1"/>
          </p:cNvSpPr>
          <p:nvPr>
            <p:custDataLst>
              <p:tags r:id="rId13"/>
            </p:custDataLst>
          </p:nvPr>
        </p:nvSpPr>
        <p:spPr>
          <a:xfrm>
            <a:off x="1571625" y="5136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p:cNvSpPr txBox="1"/>
          <p:nvPr>
            <p:custDataLst>
              <p:tags r:id="rId14"/>
            </p:custDataLst>
          </p:nvPr>
        </p:nvSpPr>
        <p:spPr>
          <a:xfrm>
            <a:off x="2438400" y="5643563"/>
            <a:ext cx="8534400" cy="642938"/>
          </a:xfrm>
          <a:prstGeom prst="rect">
            <a:avLst/>
          </a:prstGeom>
          <a:noFill/>
        </p:spPr>
        <p:txBody>
          <a:bodyPr vert="horz" rtlCol="0" anchor="ctr" anchorCtr="0">
            <a:noAutofit/>
          </a:bodyPr>
          <a:lstStyle/>
          <a:p>
            <a:r>
              <a:rPr lang="zh-CN" altLang="en-US" sz="2600" dirty="0">
                <a:solidFill>
                  <a:srgbClr val="FFC000"/>
                </a:solidFill>
                <a:latin typeface="Microsoft Yahei" panose="020B0503020204020204" pitchFamily="34" charset="-122"/>
                <a:ea typeface="Microsoft Yahei" panose="020B0503020204020204" pitchFamily="34" charset="-122"/>
                <a:sym typeface="Microsoft Yahei" panose="020B0503020204020204" pitchFamily="34" charset="-122"/>
              </a:rPr>
              <a:t>双花</a:t>
            </a:r>
          </a:p>
        </p:txBody>
      </p:sp>
      <p:sp>
        <p:nvSpPr>
          <p:cNvPr id="23" name="矩形 22"/>
          <p:cNvSpPr>
            <a:spLocks noChangeAspect="1"/>
          </p:cNvSpPr>
          <p:nvPr>
            <p:custDataLst>
              <p:tags r:id="rId15"/>
            </p:custDataLst>
          </p:nvPr>
        </p:nvSpPr>
        <p:spPr>
          <a:xfrm>
            <a:off x="1571625" y="5707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6"/>
            </p:custDataLst>
          </p:nvPr>
        </p:nvGrpSpPr>
        <p:grpSpPr>
          <a:xfrm>
            <a:off x="0" y="0"/>
            <a:ext cx="12192000" cy="635000"/>
            <a:chOff x="0" y="0"/>
            <a:chExt cx="12192000" cy="635000"/>
          </a:xfrm>
        </p:grpSpPr>
        <p:sp>
          <p:nvSpPr>
            <p:cNvPr id="15" name="TitleBackground"/>
            <p:cNvSpPr/>
            <p:nvPr>
              <p:custDataLst>
                <p:tags r:id="rId1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匿名</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21"/>
              </p:custDataLst>
            </p:nvPr>
          </p:nvSpPr>
          <p:spPr>
            <a:xfrm>
              <a:off x="2075180"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p>
          </p:txBody>
        </p:sp>
      </p:grpSp>
      <p:pic>
        <p:nvPicPr>
          <p:cNvPr id="4" name="图片 3"/>
          <p:cNvPicPr>
            <a:picLocks/>
          </p:cNvPicPr>
          <p:nvPr>
            <p:custDataLst>
              <p:tags r:id="rId17"/>
            </p:custDataLst>
          </p:nvPr>
        </p:nvPicPr>
        <p:blipFill>
          <a:blip r:embed="rId2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5833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基础</a:t>
            </a:r>
          </a:p>
        </p:txBody>
      </p:sp>
      <p:sp>
        <p:nvSpPr>
          <p:cNvPr id="3" name="内容占位符 2"/>
          <p:cNvSpPr>
            <a:spLocks noGrp="1"/>
          </p:cNvSpPr>
          <p:nvPr>
            <p:ph idx="1"/>
          </p:nvPr>
        </p:nvSpPr>
        <p:spPr>
          <a:xfrm>
            <a:off x="1156063" y="1890848"/>
            <a:ext cx="9973492" cy="4357559"/>
          </a:xfrm>
        </p:spPr>
        <p:txBody>
          <a:bodyPr>
            <a:no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要求至少能看懂简单的程序，实验中主要程序已经由助教写好，在实验中需要运行并在实验报告中分析结果</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对于有较强编程能力的同学，每个实验都提供了开放问题，如果完成开放问题，可以不写实验报告，将结果截图发出即可</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有两次实验专门学习</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语言编程，后续实验基本以</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语言为主</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实验以类</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环境为主，大家要适应对着字符终端调试程序</a:t>
            </a:r>
          </a:p>
        </p:txBody>
      </p:sp>
    </p:spTree>
    <p:extLst>
      <p:ext uri="{BB962C8B-B14F-4D97-AF65-F5344CB8AC3E}">
        <p14:creationId xmlns:p14="http://schemas.microsoft.com/office/powerpoint/2010/main" val="1889300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区块链交易流程"/>
          <p:cNvSpPr/>
          <p:nvPr/>
        </p:nvSpPr>
        <p:spPr>
          <a:xfrm>
            <a:off x="1039758" y="843842"/>
            <a:ext cx="2744341"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区块链交易流程</a:t>
            </a:r>
          </a:p>
        </p:txBody>
      </p:sp>
      <p:sp>
        <p:nvSpPr>
          <p:cNvPr id="556" name="第1步：所有者A利用他的私钥对前一次交易（比特币来源）和下一位所有者B签署一个数字签名，并将这个签名附加在这笔交易末尾，制作成交易单"/>
          <p:cNvSpPr/>
          <p:nvPr/>
        </p:nvSpPr>
        <p:spPr>
          <a:xfrm>
            <a:off x="1039759" y="1625742"/>
            <a:ext cx="10000947" cy="74379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defTabSz="457200">
              <a:lnSpc>
                <a:spcPct val="150000"/>
              </a:lnSpc>
              <a:defRPr sz="3000">
                <a:solidFill>
                  <a:srgbClr val="FFFFFF"/>
                </a:solidFill>
              </a:defRPr>
            </a:pPr>
            <a:r>
              <a:rPr sz="1500" dirty="0"/>
              <a:t>第1步：所有者A利用他的私钥对前一次交易（比特币来源）和下一位所有者B签署一个</a:t>
            </a:r>
            <a:r>
              <a:rPr sz="1500" b="1" dirty="0">
                <a:solidFill>
                  <a:srgbClr val="FFC000"/>
                </a:solidFill>
              </a:rPr>
              <a:t>数字签名</a:t>
            </a:r>
            <a:r>
              <a:rPr sz="1500" dirty="0"/>
              <a:t>，并将这个签名附加在这笔交易末尾，制作成交易单</a:t>
            </a:r>
          </a:p>
        </p:txBody>
      </p:sp>
      <p:sp>
        <p:nvSpPr>
          <p:cNvPr id="557" name="要点：…"/>
          <p:cNvSpPr/>
          <p:nvPr/>
        </p:nvSpPr>
        <p:spPr>
          <a:xfrm>
            <a:off x="1039759" y="2591517"/>
            <a:ext cx="10000947" cy="109004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defTabSz="457200">
              <a:lnSpc>
                <a:spcPct val="150000"/>
              </a:lnSpc>
              <a:defRPr sz="3000">
                <a:solidFill>
                  <a:srgbClr val="5B9BD5"/>
                </a:solidFill>
              </a:defRPr>
            </a:pPr>
            <a:r>
              <a:rPr sz="1500"/>
              <a:t>要点：</a:t>
            </a:r>
          </a:p>
          <a:p>
            <a:pPr defTabSz="457200">
              <a:lnSpc>
                <a:spcPct val="150000"/>
              </a:lnSpc>
              <a:defRPr sz="3000">
                <a:solidFill>
                  <a:srgbClr val="5B9BD5"/>
                </a:solidFill>
              </a:defRPr>
            </a:pPr>
            <a:r>
              <a:rPr sz="1500"/>
              <a:t>B以公钥作为接收方地址</a:t>
            </a:r>
          </a:p>
          <a:p>
            <a:pPr defTabSz="457200">
              <a:lnSpc>
                <a:spcPct val="150000"/>
              </a:lnSpc>
              <a:defRPr sz="3000">
                <a:solidFill>
                  <a:srgbClr val="5B9BD5"/>
                </a:solidFill>
              </a:defRPr>
            </a:pPr>
            <a:r>
              <a:rPr sz="1500"/>
              <a:t>A的私钥签名</a:t>
            </a:r>
          </a:p>
        </p:txBody>
      </p:sp>
      <p:sp>
        <p:nvSpPr>
          <p:cNvPr id="558" name="1.新交易创建"/>
          <p:cNvSpPr/>
          <p:nvPr/>
        </p:nvSpPr>
        <p:spPr>
          <a:xfrm>
            <a:off x="5141278" y="3325546"/>
            <a:ext cx="108363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a:solidFill>
                  <a:srgbClr val="FFFFFF"/>
                </a:solidFill>
                <a:latin typeface="+mj-lt"/>
                <a:ea typeface="+mj-ea"/>
                <a:cs typeface="+mj-cs"/>
                <a:sym typeface="Helvetica Neue"/>
              </a:defRPr>
            </a:lvl1pPr>
          </a:lstStyle>
          <a:p>
            <a:r>
              <a:rPr sz="1400" dirty="0"/>
              <a:t>1.新交易创建</a:t>
            </a:r>
          </a:p>
        </p:txBody>
      </p:sp>
      <p:sp>
        <p:nvSpPr>
          <p:cNvPr id="559" name="矩形"/>
          <p:cNvSpPr/>
          <p:nvPr/>
        </p:nvSpPr>
        <p:spPr>
          <a:xfrm>
            <a:off x="4678445" y="3874925"/>
            <a:ext cx="2835113" cy="2084242"/>
          </a:xfrm>
          <a:prstGeom prst="rect">
            <a:avLst/>
          </a:prstGeom>
          <a:ln w="635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560" name="圆形"/>
          <p:cNvSpPr/>
          <p:nvPr/>
        </p:nvSpPr>
        <p:spPr>
          <a:xfrm>
            <a:off x="4883796" y="4826996"/>
            <a:ext cx="635005" cy="635005"/>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561" name="圆形"/>
          <p:cNvSpPr/>
          <p:nvPr/>
        </p:nvSpPr>
        <p:spPr>
          <a:xfrm>
            <a:off x="6673204" y="4826996"/>
            <a:ext cx="635005" cy="635005"/>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562" name="A"/>
          <p:cNvSpPr/>
          <p:nvPr/>
        </p:nvSpPr>
        <p:spPr>
          <a:xfrm>
            <a:off x="5058077" y="5034210"/>
            <a:ext cx="136256" cy="2205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chemeClr val="accent1"/>
                </a:solidFill>
              </a:defRPr>
            </a:lvl1pPr>
          </a:lstStyle>
          <a:p>
            <a:r>
              <a:rPr sz="1100" dirty="0"/>
              <a:t>A</a:t>
            </a:r>
          </a:p>
        </p:txBody>
      </p:sp>
      <p:sp>
        <p:nvSpPr>
          <p:cNvPr id="563" name="B"/>
          <p:cNvSpPr/>
          <p:nvPr/>
        </p:nvSpPr>
        <p:spPr>
          <a:xfrm>
            <a:off x="6850369" y="5034209"/>
            <a:ext cx="125034" cy="2205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chemeClr val="accent1"/>
                </a:solidFill>
                <a:latin typeface="+mj-lt"/>
                <a:ea typeface="+mj-ea"/>
                <a:cs typeface="+mj-cs"/>
                <a:sym typeface="Helvetica Neue"/>
              </a:defRPr>
            </a:lvl1pPr>
          </a:lstStyle>
          <a:p>
            <a:r>
              <a:rPr sz="1100"/>
              <a:t>B</a:t>
            </a:r>
          </a:p>
        </p:txBody>
      </p:sp>
      <p:sp>
        <p:nvSpPr>
          <p:cNvPr id="564" name="线条"/>
          <p:cNvSpPr/>
          <p:nvPr/>
        </p:nvSpPr>
        <p:spPr>
          <a:xfrm>
            <a:off x="5495444" y="5144496"/>
            <a:ext cx="1030008" cy="3"/>
          </a:xfrm>
          <a:prstGeom prst="line">
            <a:avLst/>
          </a:prstGeom>
          <a:ln w="76200">
            <a:solidFill>
              <a:schemeClr val="accent1"/>
            </a:solidFill>
          </a:ln>
        </p:spPr>
        <p:txBody>
          <a:bodyPr lIns="22859" tIns="22859" rIns="22859" bIns="22859"/>
          <a:lstStyle/>
          <a:p>
            <a:endParaRPr sz="900"/>
          </a:p>
        </p:txBody>
      </p:sp>
      <p:sp>
        <p:nvSpPr>
          <p:cNvPr id="565" name="矩形"/>
          <p:cNvSpPr/>
          <p:nvPr/>
        </p:nvSpPr>
        <p:spPr>
          <a:xfrm>
            <a:off x="5729839" y="4309361"/>
            <a:ext cx="732323" cy="585859"/>
          </a:xfrm>
          <a:prstGeom prst="rect">
            <a:avLst/>
          </a:prstGeom>
          <a:solidFill>
            <a:srgbClr val="428BD0"/>
          </a:solidFill>
          <a:ln w="762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566" name="TX"/>
          <p:cNvSpPr/>
          <p:nvPr/>
        </p:nvSpPr>
        <p:spPr>
          <a:xfrm>
            <a:off x="5864569" y="4492002"/>
            <a:ext cx="198772" cy="2205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rgbClr val="FFFFFF"/>
                </a:solidFill>
              </a:defRPr>
            </a:lvl1pPr>
          </a:lstStyle>
          <a:p>
            <a:r>
              <a:rPr sz="1100" dirty="0"/>
              <a:t>TX</a:t>
            </a:r>
          </a:p>
        </p:txBody>
      </p:sp>
      <p:sp>
        <p:nvSpPr>
          <p:cNvPr id="567" name="箭头"/>
          <p:cNvSpPr/>
          <p:nvPr/>
        </p:nvSpPr>
        <p:spPr>
          <a:xfrm>
            <a:off x="6509973" y="5096654"/>
            <a:ext cx="95688" cy="95688"/>
          </a:xfrm>
          <a:prstGeom prst="rightArrow">
            <a:avLst>
              <a:gd name="adj1" fmla="val 28112"/>
              <a:gd name="adj2" fmla="val 68789"/>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Tree>
    <p:extLst>
      <p:ext uri="{BB962C8B-B14F-4D97-AF65-F5344CB8AC3E}">
        <p14:creationId xmlns:p14="http://schemas.microsoft.com/office/powerpoint/2010/main" val="3743227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区块链交易流程"/>
          <p:cNvSpPr/>
          <p:nvPr/>
        </p:nvSpPr>
        <p:spPr>
          <a:xfrm>
            <a:off x="1082324" y="843842"/>
            <a:ext cx="2744341"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区块链交易流程</a:t>
            </a:r>
          </a:p>
        </p:txBody>
      </p:sp>
      <p:sp>
        <p:nvSpPr>
          <p:cNvPr id="699" name="第2步：A将交易单广播至全网，比特币就发送给了B，每个节点都将收到的交易信息纳入本地交易池，等待生成新区块"/>
          <p:cNvSpPr/>
          <p:nvPr/>
        </p:nvSpPr>
        <p:spPr>
          <a:xfrm>
            <a:off x="1082325" y="1533084"/>
            <a:ext cx="9981900" cy="3975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150000"/>
              </a:lnSpc>
              <a:defRPr sz="3000">
                <a:solidFill>
                  <a:srgbClr val="FFFFFF"/>
                </a:solidFill>
              </a:defRPr>
            </a:lvl1pPr>
          </a:lstStyle>
          <a:p>
            <a:r>
              <a:rPr sz="1500" dirty="0"/>
              <a:t>第2步：A将交易单广播至全网，比特币就发送给了B，每个节点都将收到的交易信息纳入本地交易池，等待生成新区块</a:t>
            </a:r>
          </a:p>
        </p:txBody>
      </p:sp>
      <p:sp>
        <p:nvSpPr>
          <p:cNvPr id="700" name="要点：对B而言，这笔交易在比特币钱包可以即时看到，但直到区块确认成功后才可用。"/>
          <p:cNvSpPr/>
          <p:nvPr/>
        </p:nvSpPr>
        <p:spPr>
          <a:xfrm>
            <a:off x="1082325" y="1945818"/>
            <a:ext cx="7468391" cy="36067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150000"/>
              </a:lnSpc>
              <a:defRPr sz="3000" b="1">
                <a:solidFill>
                  <a:schemeClr val="accent3"/>
                </a:solidFill>
              </a:defRPr>
            </a:lvl1pPr>
          </a:lstStyle>
          <a:p>
            <a:r>
              <a:rPr sz="1500" dirty="0" err="1">
                <a:solidFill>
                  <a:srgbClr val="FFC000"/>
                </a:solidFill>
              </a:rPr>
              <a:t>要点：对B而言，这笔交易在比特币钱包可以即时看到，但直到区块确认成功后才可用</a:t>
            </a:r>
            <a:r>
              <a:rPr sz="1500" dirty="0"/>
              <a:t>。</a:t>
            </a:r>
          </a:p>
        </p:txBody>
      </p:sp>
      <p:sp>
        <p:nvSpPr>
          <p:cNvPr id="701" name="矩形"/>
          <p:cNvSpPr/>
          <p:nvPr/>
        </p:nvSpPr>
        <p:spPr>
          <a:xfrm>
            <a:off x="2066268" y="3625517"/>
            <a:ext cx="2835114" cy="2084241"/>
          </a:xfrm>
          <a:prstGeom prst="rect">
            <a:avLst/>
          </a:prstGeom>
          <a:ln w="635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702" name="圆形"/>
          <p:cNvSpPr/>
          <p:nvPr/>
        </p:nvSpPr>
        <p:spPr>
          <a:xfrm>
            <a:off x="2271620" y="4577586"/>
            <a:ext cx="635005" cy="635005"/>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703" name="圆形"/>
          <p:cNvSpPr/>
          <p:nvPr/>
        </p:nvSpPr>
        <p:spPr>
          <a:xfrm>
            <a:off x="4061028" y="4577586"/>
            <a:ext cx="635005" cy="635005"/>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704" name="A"/>
          <p:cNvSpPr/>
          <p:nvPr/>
        </p:nvSpPr>
        <p:spPr>
          <a:xfrm>
            <a:off x="2445901" y="4784800"/>
            <a:ext cx="136256" cy="2205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chemeClr val="accent1"/>
                </a:solidFill>
              </a:defRPr>
            </a:lvl1pPr>
          </a:lstStyle>
          <a:p>
            <a:r>
              <a:rPr sz="1100" dirty="0"/>
              <a:t>A</a:t>
            </a:r>
          </a:p>
        </p:txBody>
      </p:sp>
      <p:sp>
        <p:nvSpPr>
          <p:cNvPr id="705" name="B"/>
          <p:cNvSpPr/>
          <p:nvPr/>
        </p:nvSpPr>
        <p:spPr>
          <a:xfrm>
            <a:off x="4238194" y="4784801"/>
            <a:ext cx="125034" cy="2205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chemeClr val="accent1"/>
                </a:solidFill>
                <a:latin typeface="+mj-lt"/>
                <a:ea typeface="+mj-ea"/>
                <a:cs typeface="+mj-cs"/>
                <a:sym typeface="Helvetica Neue"/>
              </a:defRPr>
            </a:lvl1pPr>
          </a:lstStyle>
          <a:p>
            <a:r>
              <a:rPr sz="1100"/>
              <a:t>B</a:t>
            </a:r>
          </a:p>
        </p:txBody>
      </p:sp>
      <p:sp>
        <p:nvSpPr>
          <p:cNvPr id="706" name="线条"/>
          <p:cNvSpPr/>
          <p:nvPr/>
        </p:nvSpPr>
        <p:spPr>
          <a:xfrm>
            <a:off x="2883269" y="4895086"/>
            <a:ext cx="1030008" cy="3"/>
          </a:xfrm>
          <a:prstGeom prst="line">
            <a:avLst/>
          </a:prstGeom>
          <a:ln w="76200">
            <a:solidFill>
              <a:schemeClr val="accent1"/>
            </a:solidFill>
          </a:ln>
        </p:spPr>
        <p:txBody>
          <a:bodyPr lIns="22859" tIns="22859" rIns="22859" bIns="22859"/>
          <a:lstStyle/>
          <a:p>
            <a:endParaRPr sz="900"/>
          </a:p>
        </p:txBody>
      </p:sp>
      <p:sp>
        <p:nvSpPr>
          <p:cNvPr id="707" name="矩形"/>
          <p:cNvSpPr/>
          <p:nvPr/>
        </p:nvSpPr>
        <p:spPr>
          <a:xfrm>
            <a:off x="3117664" y="4059951"/>
            <a:ext cx="732323" cy="585859"/>
          </a:xfrm>
          <a:prstGeom prst="rect">
            <a:avLst/>
          </a:prstGeom>
          <a:solidFill>
            <a:srgbClr val="428BD0"/>
          </a:solidFill>
          <a:ln w="762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708" name="TX"/>
          <p:cNvSpPr/>
          <p:nvPr/>
        </p:nvSpPr>
        <p:spPr>
          <a:xfrm>
            <a:off x="3252393" y="4242592"/>
            <a:ext cx="198772" cy="2205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rgbClr val="FFFFFF"/>
                </a:solidFill>
              </a:defRPr>
            </a:lvl1pPr>
          </a:lstStyle>
          <a:p>
            <a:r>
              <a:rPr sz="1100" dirty="0"/>
              <a:t>TX</a:t>
            </a:r>
          </a:p>
        </p:txBody>
      </p:sp>
      <p:sp>
        <p:nvSpPr>
          <p:cNvPr id="709" name="箭头"/>
          <p:cNvSpPr/>
          <p:nvPr/>
        </p:nvSpPr>
        <p:spPr>
          <a:xfrm>
            <a:off x="3897799" y="4847244"/>
            <a:ext cx="95688" cy="95688"/>
          </a:xfrm>
          <a:prstGeom prst="rightArrow">
            <a:avLst>
              <a:gd name="adj1" fmla="val 28112"/>
              <a:gd name="adj2" fmla="val 68789"/>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710" name="1.新交易创建"/>
          <p:cNvSpPr/>
          <p:nvPr/>
        </p:nvSpPr>
        <p:spPr>
          <a:xfrm>
            <a:off x="2443549" y="3074598"/>
            <a:ext cx="843180" cy="2205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a:solidFill>
                  <a:srgbClr val="FFFFFF"/>
                </a:solidFill>
                <a:latin typeface="+mj-lt"/>
                <a:ea typeface="+mj-ea"/>
                <a:cs typeface="+mj-cs"/>
                <a:sym typeface="Helvetica Neue"/>
              </a:defRPr>
            </a:lvl1pPr>
          </a:lstStyle>
          <a:p>
            <a:r>
              <a:rPr sz="900" dirty="0"/>
              <a:t>1.</a:t>
            </a:r>
            <a:r>
              <a:rPr sz="1100" dirty="0"/>
              <a:t>新交易创建</a:t>
            </a:r>
          </a:p>
        </p:txBody>
      </p:sp>
      <p:sp>
        <p:nvSpPr>
          <p:cNvPr id="711" name="矩形"/>
          <p:cNvSpPr/>
          <p:nvPr/>
        </p:nvSpPr>
        <p:spPr>
          <a:xfrm>
            <a:off x="7290619" y="3625517"/>
            <a:ext cx="2835113" cy="2084241"/>
          </a:xfrm>
          <a:prstGeom prst="rect">
            <a:avLst/>
          </a:prstGeom>
          <a:ln w="635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712" name="矩形"/>
          <p:cNvSpPr/>
          <p:nvPr/>
        </p:nvSpPr>
        <p:spPr>
          <a:xfrm>
            <a:off x="7561382" y="3829702"/>
            <a:ext cx="732323" cy="585859"/>
          </a:xfrm>
          <a:prstGeom prst="rect">
            <a:avLst/>
          </a:prstGeom>
          <a:solidFill>
            <a:srgbClr val="428BD0"/>
          </a:solidFill>
          <a:ln w="762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713" name="TX"/>
          <p:cNvSpPr/>
          <p:nvPr/>
        </p:nvSpPr>
        <p:spPr>
          <a:xfrm>
            <a:off x="7696111" y="4012343"/>
            <a:ext cx="198772" cy="2205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rgbClr val="FFFFFF"/>
                </a:solidFill>
              </a:defRPr>
            </a:lvl1pPr>
          </a:lstStyle>
          <a:p>
            <a:r>
              <a:rPr sz="1100"/>
              <a:t>TX</a:t>
            </a:r>
          </a:p>
        </p:txBody>
      </p:sp>
      <p:sp>
        <p:nvSpPr>
          <p:cNvPr id="714" name="箭头"/>
          <p:cNvSpPr/>
          <p:nvPr/>
        </p:nvSpPr>
        <p:spPr>
          <a:xfrm>
            <a:off x="5910705" y="4350136"/>
            <a:ext cx="635002" cy="635002"/>
          </a:xfrm>
          <a:prstGeom prst="rightArrow">
            <a:avLst>
              <a:gd name="adj1" fmla="val 32000"/>
              <a:gd name="adj2" fmla="val 64000"/>
            </a:avLst>
          </a:prstGeom>
          <a:solidFill>
            <a:srgbClr val="FABD23"/>
          </a:solidFill>
          <a:ln w="12700">
            <a:miter lim="400000"/>
          </a:ln>
        </p:spPr>
        <p:txBody>
          <a:bodyPr lIns="25400" tIns="25400" rIns="25400" bIns="25400" anchor="ctr"/>
          <a:lstStyle/>
          <a:p>
            <a:endParaRPr sz="900"/>
          </a:p>
        </p:txBody>
      </p:sp>
      <p:sp>
        <p:nvSpPr>
          <p:cNvPr id="715" name="圆形"/>
          <p:cNvSpPr/>
          <p:nvPr/>
        </p:nvSpPr>
        <p:spPr>
          <a:xfrm>
            <a:off x="8669189" y="4241948"/>
            <a:ext cx="221864" cy="221865"/>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716" name="圆形"/>
          <p:cNvSpPr/>
          <p:nvPr/>
        </p:nvSpPr>
        <p:spPr>
          <a:xfrm>
            <a:off x="9512131" y="4241948"/>
            <a:ext cx="221864" cy="221865"/>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717" name="圆形"/>
          <p:cNvSpPr/>
          <p:nvPr/>
        </p:nvSpPr>
        <p:spPr>
          <a:xfrm>
            <a:off x="8322794" y="4784156"/>
            <a:ext cx="221864" cy="221864"/>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718" name="圆形"/>
          <p:cNvSpPr/>
          <p:nvPr/>
        </p:nvSpPr>
        <p:spPr>
          <a:xfrm>
            <a:off x="9851535" y="4784156"/>
            <a:ext cx="221864" cy="221864"/>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719" name="圆形"/>
          <p:cNvSpPr/>
          <p:nvPr/>
        </p:nvSpPr>
        <p:spPr>
          <a:xfrm>
            <a:off x="8669189" y="5296048"/>
            <a:ext cx="221864" cy="221865"/>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720" name="圆形"/>
          <p:cNvSpPr/>
          <p:nvPr/>
        </p:nvSpPr>
        <p:spPr>
          <a:xfrm>
            <a:off x="9512131" y="5296048"/>
            <a:ext cx="221864" cy="221865"/>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721" name="线条"/>
          <p:cNvSpPr/>
          <p:nvPr/>
        </p:nvSpPr>
        <p:spPr>
          <a:xfrm>
            <a:off x="8794879" y="4352880"/>
            <a:ext cx="885954" cy="2"/>
          </a:xfrm>
          <a:prstGeom prst="line">
            <a:avLst/>
          </a:prstGeom>
          <a:ln w="25400">
            <a:solidFill>
              <a:schemeClr val="accent1"/>
            </a:solidFill>
          </a:ln>
        </p:spPr>
        <p:txBody>
          <a:bodyPr lIns="22859" tIns="22859" rIns="22859" bIns="22859"/>
          <a:lstStyle/>
          <a:p>
            <a:endParaRPr sz="900"/>
          </a:p>
        </p:txBody>
      </p:sp>
      <p:sp>
        <p:nvSpPr>
          <p:cNvPr id="722" name="线条"/>
          <p:cNvSpPr/>
          <p:nvPr/>
        </p:nvSpPr>
        <p:spPr>
          <a:xfrm flipV="1">
            <a:off x="8430937" y="4329291"/>
            <a:ext cx="352253" cy="574445"/>
          </a:xfrm>
          <a:prstGeom prst="line">
            <a:avLst/>
          </a:prstGeom>
          <a:ln w="25400">
            <a:solidFill>
              <a:schemeClr val="accent1"/>
            </a:solidFill>
          </a:ln>
        </p:spPr>
        <p:txBody>
          <a:bodyPr lIns="22859" tIns="22859" rIns="22859" bIns="22859"/>
          <a:lstStyle/>
          <a:p>
            <a:endParaRPr sz="900"/>
          </a:p>
        </p:txBody>
      </p:sp>
      <p:sp>
        <p:nvSpPr>
          <p:cNvPr id="723" name="线条"/>
          <p:cNvSpPr/>
          <p:nvPr/>
        </p:nvSpPr>
        <p:spPr>
          <a:xfrm>
            <a:off x="8794879" y="5406980"/>
            <a:ext cx="885954" cy="2"/>
          </a:xfrm>
          <a:prstGeom prst="line">
            <a:avLst/>
          </a:prstGeom>
          <a:ln w="25400">
            <a:solidFill>
              <a:schemeClr val="accent1"/>
            </a:solidFill>
          </a:ln>
        </p:spPr>
        <p:txBody>
          <a:bodyPr lIns="22859" tIns="22859" rIns="22859" bIns="22859"/>
          <a:lstStyle/>
          <a:p>
            <a:endParaRPr sz="900"/>
          </a:p>
        </p:txBody>
      </p:sp>
      <p:sp>
        <p:nvSpPr>
          <p:cNvPr id="724" name="线条"/>
          <p:cNvSpPr/>
          <p:nvPr/>
        </p:nvSpPr>
        <p:spPr>
          <a:xfrm flipH="1" flipV="1">
            <a:off x="9655624" y="4380415"/>
            <a:ext cx="352253" cy="574445"/>
          </a:xfrm>
          <a:prstGeom prst="line">
            <a:avLst/>
          </a:prstGeom>
          <a:ln w="25400">
            <a:solidFill>
              <a:schemeClr val="accent1"/>
            </a:solidFill>
          </a:ln>
        </p:spPr>
        <p:txBody>
          <a:bodyPr lIns="22859" tIns="22859" rIns="22859" bIns="22859"/>
          <a:lstStyle/>
          <a:p>
            <a:endParaRPr sz="900"/>
          </a:p>
        </p:txBody>
      </p:sp>
      <p:sp>
        <p:nvSpPr>
          <p:cNvPr id="725" name="线条"/>
          <p:cNvSpPr/>
          <p:nvPr/>
        </p:nvSpPr>
        <p:spPr>
          <a:xfrm>
            <a:off x="8430937" y="4901202"/>
            <a:ext cx="352253" cy="574445"/>
          </a:xfrm>
          <a:prstGeom prst="line">
            <a:avLst/>
          </a:prstGeom>
          <a:ln w="25400">
            <a:solidFill>
              <a:schemeClr val="accent1"/>
            </a:solidFill>
          </a:ln>
        </p:spPr>
        <p:txBody>
          <a:bodyPr lIns="22859" tIns="22859" rIns="22859" bIns="22859"/>
          <a:lstStyle/>
          <a:p>
            <a:endParaRPr sz="900"/>
          </a:p>
        </p:txBody>
      </p:sp>
      <p:sp>
        <p:nvSpPr>
          <p:cNvPr id="726" name="线条"/>
          <p:cNvSpPr/>
          <p:nvPr/>
        </p:nvSpPr>
        <p:spPr>
          <a:xfrm flipH="1">
            <a:off x="9592604" y="4901202"/>
            <a:ext cx="352253" cy="574445"/>
          </a:xfrm>
          <a:prstGeom prst="line">
            <a:avLst/>
          </a:prstGeom>
          <a:ln w="25400">
            <a:solidFill>
              <a:schemeClr val="accent1"/>
            </a:solidFill>
          </a:ln>
        </p:spPr>
        <p:txBody>
          <a:bodyPr lIns="22859" tIns="22859" rIns="22859" bIns="22859"/>
          <a:lstStyle/>
          <a:p>
            <a:endParaRPr sz="900"/>
          </a:p>
        </p:txBody>
      </p:sp>
      <p:sp>
        <p:nvSpPr>
          <p:cNvPr id="727" name="线条"/>
          <p:cNvSpPr/>
          <p:nvPr/>
        </p:nvSpPr>
        <p:spPr>
          <a:xfrm flipH="1">
            <a:off x="8749276" y="4314530"/>
            <a:ext cx="904630" cy="1161117"/>
          </a:xfrm>
          <a:prstGeom prst="line">
            <a:avLst/>
          </a:prstGeom>
          <a:ln w="25400">
            <a:solidFill>
              <a:schemeClr val="accent1"/>
            </a:solidFill>
          </a:ln>
        </p:spPr>
        <p:txBody>
          <a:bodyPr lIns="22859" tIns="22859" rIns="22859" bIns="22859"/>
          <a:lstStyle/>
          <a:p>
            <a:endParaRPr sz="900"/>
          </a:p>
        </p:txBody>
      </p:sp>
      <p:sp>
        <p:nvSpPr>
          <p:cNvPr id="728" name="线条"/>
          <p:cNvSpPr/>
          <p:nvPr/>
        </p:nvSpPr>
        <p:spPr>
          <a:xfrm>
            <a:off x="8749276" y="4314530"/>
            <a:ext cx="904630" cy="1161117"/>
          </a:xfrm>
          <a:prstGeom prst="line">
            <a:avLst/>
          </a:prstGeom>
          <a:ln w="25400">
            <a:solidFill>
              <a:schemeClr val="accent1"/>
            </a:solidFill>
          </a:ln>
        </p:spPr>
        <p:txBody>
          <a:bodyPr lIns="22859" tIns="22859" rIns="22859" bIns="22859"/>
          <a:lstStyle/>
          <a:p>
            <a:endParaRPr sz="900"/>
          </a:p>
        </p:txBody>
      </p:sp>
      <p:sp>
        <p:nvSpPr>
          <p:cNvPr id="729" name="线条"/>
          <p:cNvSpPr/>
          <p:nvPr/>
        </p:nvSpPr>
        <p:spPr>
          <a:xfrm>
            <a:off x="8543137" y="4895086"/>
            <a:ext cx="1389439" cy="2"/>
          </a:xfrm>
          <a:prstGeom prst="line">
            <a:avLst/>
          </a:prstGeom>
          <a:ln w="25400">
            <a:solidFill>
              <a:schemeClr val="accent1"/>
            </a:solidFill>
          </a:ln>
        </p:spPr>
        <p:txBody>
          <a:bodyPr lIns="22859" tIns="22859" rIns="22859" bIns="22859"/>
          <a:lstStyle/>
          <a:p>
            <a:endParaRPr sz="900"/>
          </a:p>
        </p:txBody>
      </p:sp>
    </p:spTree>
    <p:extLst>
      <p:ext uri="{BB962C8B-B14F-4D97-AF65-F5344CB8AC3E}">
        <p14:creationId xmlns:p14="http://schemas.microsoft.com/office/powerpoint/2010/main" val="896880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区块链交易流程"/>
          <p:cNvSpPr/>
          <p:nvPr/>
        </p:nvSpPr>
        <p:spPr>
          <a:xfrm>
            <a:off x="1039758" y="843842"/>
            <a:ext cx="2744341"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区块链交易流程</a:t>
            </a:r>
          </a:p>
        </p:txBody>
      </p:sp>
      <p:sp>
        <p:nvSpPr>
          <p:cNvPr id="806" name="第2步：A将交易单广播至全网，比特币就发送给了B，每个节点都将收到的交易信息纳入本地交易池，等待生成新区块"/>
          <p:cNvSpPr/>
          <p:nvPr/>
        </p:nvSpPr>
        <p:spPr>
          <a:xfrm>
            <a:off x="1088302" y="1670953"/>
            <a:ext cx="9396803" cy="74379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150000"/>
              </a:lnSpc>
              <a:defRPr sz="3000">
                <a:solidFill>
                  <a:srgbClr val="FFFFFF"/>
                </a:solidFill>
                <a:latin typeface="微软雅黑"/>
                <a:ea typeface="微软雅黑"/>
                <a:cs typeface="微软雅黑"/>
                <a:sym typeface="微软雅黑"/>
              </a:defRPr>
            </a:pPr>
            <a:r>
              <a:rPr sz="1500" dirty="0"/>
              <a:t>第3步：节点收到交易单后对交易进行验证：交易必须由交易发起者签名，交易发起者有足够的</a:t>
            </a:r>
            <a:r>
              <a:rPr sz="1500" b="1" dirty="0">
                <a:solidFill>
                  <a:srgbClr val="FFC000"/>
                </a:solidFill>
                <a:sym typeface="Helvetica"/>
              </a:rPr>
              <a:t>余额</a:t>
            </a:r>
            <a:r>
              <a:rPr sz="1500" dirty="0"/>
              <a:t>可以支付。</a:t>
            </a:r>
          </a:p>
          <a:p>
            <a:pPr defTabSz="457200">
              <a:lnSpc>
                <a:spcPct val="150000"/>
              </a:lnSpc>
              <a:defRPr sz="3000">
                <a:solidFill>
                  <a:srgbClr val="FFFFFF"/>
                </a:solidFill>
                <a:latin typeface="微软雅黑"/>
                <a:ea typeface="微软雅黑"/>
                <a:cs typeface="微软雅黑"/>
                <a:sym typeface="微软雅黑"/>
              </a:defRPr>
            </a:pPr>
            <a:r>
              <a:rPr sz="1500" dirty="0" err="1"/>
              <a:t>然后，通过解一道</a:t>
            </a:r>
            <a:r>
              <a:rPr sz="1500" b="1" dirty="0" err="1">
                <a:solidFill>
                  <a:srgbClr val="FFC000"/>
                </a:solidFill>
              </a:rPr>
              <a:t>数学难题</a:t>
            </a:r>
            <a:r>
              <a:rPr sz="1500" dirty="0" err="1"/>
              <a:t>去获得创建新区块权利，并争取得到比特币的奖励（新比特币会在此过程中产生</a:t>
            </a:r>
            <a:r>
              <a:rPr sz="1500" dirty="0"/>
              <a:t>）</a:t>
            </a:r>
          </a:p>
        </p:txBody>
      </p:sp>
      <p:sp>
        <p:nvSpPr>
          <p:cNvPr id="807" name="要点：对B而言，这笔交易在比特币钱包可以即时看到，但直到区块确认成功后才可用。"/>
          <p:cNvSpPr/>
          <p:nvPr/>
        </p:nvSpPr>
        <p:spPr>
          <a:xfrm>
            <a:off x="1106596" y="3025141"/>
            <a:ext cx="4475584" cy="36067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150000"/>
              </a:lnSpc>
              <a:defRPr sz="3000" b="1">
                <a:solidFill>
                  <a:schemeClr val="accent3"/>
                </a:solidFill>
              </a:defRPr>
            </a:lvl1pPr>
          </a:lstStyle>
          <a:p>
            <a:r>
              <a:rPr sz="1500" dirty="0" err="1">
                <a:solidFill>
                  <a:srgbClr val="FFC000"/>
                </a:solidFill>
              </a:rPr>
              <a:t>要点：矿工通过解数学题挖矿将交易打包到区块中</a:t>
            </a:r>
            <a:r>
              <a:rPr sz="1500" dirty="0"/>
              <a:t>。</a:t>
            </a:r>
          </a:p>
        </p:txBody>
      </p:sp>
      <p:sp>
        <p:nvSpPr>
          <p:cNvPr id="809" name="矩形"/>
          <p:cNvSpPr/>
          <p:nvPr/>
        </p:nvSpPr>
        <p:spPr>
          <a:xfrm>
            <a:off x="1110368" y="4126230"/>
            <a:ext cx="2835115" cy="2084241"/>
          </a:xfrm>
          <a:prstGeom prst="rect">
            <a:avLst/>
          </a:prstGeom>
          <a:ln w="50800">
            <a:solidFill>
              <a:schemeClr val="accent1"/>
            </a:solidFill>
            <a:custDash>
              <a:ds d="600000" sp="600000"/>
            </a:custDash>
            <a:miter lim="400000"/>
          </a:ln>
        </p:spPr>
        <p:txBody>
          <a:bodyPr lIns="25400" tIns="25400" rIns="25400" bIns="25400" anchor="ctr"/>
          <a:lstStyle/>
          <a:p>
            <a:pPr>
              <a:defRPr>
                <a:latin typeface="+mj-lt"/>
                <a:ea typeface="+mj-ea"/>
                <a:cs typeface="+mj-cs"/>
                <a:sym typeface="Helvetica Neue"/>
              </a:defRPr>
            </a:pPr>
            <a:endParaRPr sz="900"/>
          </a:p>
        </p:txBody>
      </p:sp>
      <p:sp>
        <p:nvSpPr>
          <p:cNvPr id="810" name="圆形"/>
          <p:cNvSpPr/>
          <p:nvPr/>
        </p:nvSpPr>
        <p:spPr>
          <a:xfrm>
            <a:off x="1315719" y="5078300"/>
            <a:ext cx="635005" cy="635005"/>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811" name="圆形"/>
          <p:cNvSpPr/>
          <p:nvPr/>
        </p:nvSpPr>
        <p:spPr>
          <a:xfrm>
            <a:off x="3105128" y="5078300"/>
            <a:ext cx="635005" cy="635005"/>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812" name="A"/>
          <p:cNvSpPr/>
          <p:nvPr/>
        </p:nvSpPr>
        <p:spPr>
          <a:xfrm>
            <a:off x="1490001" y="5300902"/>
            <a:ext cx="121828"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chemeClr val="accent1"/>
                </a:solidFill>
              </a:defRPr>
            </a:lvl1pPr>
          </a:lstStyle>
          <a:p>
            <a:r>
              <a:rPr sz="900"/>
              <a:t>A</a:t>
            </a:r>
          </a:p>
        </p:txBody>
      </p:sp>
      <p:sp>
        <p:nvSpPr>
          <p:cNvPr id="813" name="B"/>
          <p:cNvSpPr/>
          <p:nvPr/>
        </p:nvSpPr>
        <p:spPr>
          <a:xfrm>
            <a:off x="3282293" y="5300901"/>
            <a:ext cx="113814"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chemeClr val="accent1"/>
                </a:solidFill>
                <a:latin typeface="+mj-lt"/>
                <a:ea typeface="+mj-ea"/>
                <a:cs typeface="+mj-cs"/>
                <a:sym typeface="Helvetica Neue"/>
              </a:defRPr>
            </a:lvl1pPr>
          </a:lstStyle>
          <a:p>
            <a:r>
              <a:rPr sz="900"/>
              <a:t>B</a:t>
            </a:r>
          </a:p>
        </p:txBody>
      </p:sp>
      <p:sp>
        <p:nvSpPr>
          <p:cNvPr id="814" name="线条"/>
          <p:cNvSpPr/>
          <p:nvPr/>
        </p:nvSpPr>
        <p:spPr>
          <a:xfrm>
            <a:off x="1927368" y="5395800"/>
            <a:ext cx="1030008" cy="3"/>
          </a:xfrm>
          <a:prstGeom prst="line">
            <a:avLst/>
          </a:prstGeom>
          <a:ln w="76200">
            <a:solidFill>
              <a:schemeClr val="accent1"/>
            </a:solidFill>
          </a:ln>
        </p:spPr>
        <p:txBody>
          <a:bodyPr lIns="22859" tIns="22859" rIns="22859" bIns="22859"/>
          <a:lstStyle/>
          <a:p>
            <a:endParaRPr sz="900"/>
          </a:p>
        </p:txBody>
      </p:sp>
      <p:sp>
        <p:nvSpPr>
          <p:cNvPr id="815" name="矩形"/>
          <p:cNvSpPr/>
          <p:nvPr/>
        </p:nvSpPr>
        <p:spPr>
          <a:xfrm>
            <a:off x="2161764" y="4560665"/>
            <a:ext cx="732323" cy="585859"/>
          </a:xfrm>
          <a:prstGeom prst="rect">
            <a:avLst/>
          </a:prstGeom>
          <a:solidFill>
            <a:srgbClr val="428BD0"/>
          </a:solidFill>
          <a:ln w="762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816" name="TX"/>
          <p:cNvSpPr/>
          <p:nvPr/>
        </p:nvSpPr>
        <p:spPr>
          <a:xfrm>
            <a:off x="2296493" y="4758695"/>
            <a:ext cx="173124"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rgbClr val="FFFFFF"/>
                </a:solidFill>
              </a:defRPr>
            </a:lvl1pPr>
          </a:lstStyle>
          <a:p>
            <a:r>
              <a:rPr sz="900"/>
              <a:t>TX</a:t>
            </a:r>
          </a:p>
        </p:txBody>
      </p:sp>
      <p:sp>
        <p:nvSpPr>
          <p:cNvPr id="817" name="箭头"/>
          <p:cNvSpPr/>
          <p:nvPr/>
        </p:nvSpPr>
        <p:spPr>
          <a:xfrm>
            <a:off x="2941898" y="5347958"/>
            <a:ext cx="95688" cy="95688"/>
          </a:xfrm>
          <a:prstGeom prst="rightArrow">
            <a:avLst>
              <a:gd name="adj1" fmla="val 28112"/>
              <a:gd name="adj2" fmla="val 68789"/>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818" name="矩形"/>
          <p:cNvSpPr/>
          <p:nvPr/>
        </p:nvSpPr>
        <p:spPr>
          <a:xfrm>
            <a:off x="4678443" y="4126230"/>
            <a:ext cx="2835114" cy="2084241"/>
          </a:xfrm>
          <a:prstGeom prst="rect">
            <a:avLst/>
          </a:prstGeom>
          <a:ln w="50800">
            <a:solidFill>
              <a:schemeClr val="accent1"/>
            </a:solidFill>
            <a:custDash>
              <a:ds d="600000" sp="600000"/>
            </a:custDash>
            <a:miter lim="400000"/>
          </a:ln>
        </p:spPr>
        <p:txBody>
          <a:bodyPr lIns="25400" tIns="25400" rIns="25400" bIns="25400" anchor="ctr"/>
          <a:lstStyle/>
          <a:p>
            <a:pPr>
              <a:defRPr>
                <a:latin typeface="+mj-lt"/>
                <a:ea typeface="+mj-ea"/>
                <a:cs typeface="+mj-cs"/>
                <a:sym typeface="Helvetica Neue"/>
              </a:defRPr>
            </a:pPr>
            <a:endParaRPr sz="900"/>
          </a:p>
        </p:txBody>
      </p:sp>
      <p:sp>
        <p:nvSpPr>
          <p:cNvPr id="819" name="矩形"/>
          <p:cNvSpPr/>
          <p:nvPr/>
        </p:nvSpPr>
        <p:spPr>
          <a:xfrm>
            <a:off x="4949206" y="4330414"/>
            <a:ext cx="732323" cy="585859"/>
          </a:xfrm>
          <a:prstGeom prst="rect">
            <a:avLst/>
          </a:prstGeom>
          <a:solidFill>
            <a:srgbClr val="428BD0"/>
          </a:solidFill>
          <a:ln w="762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820" name="TX"/>
          <p:cNvSpPr/>
          <p:nvPr/>
        </p:nvSpPr>
        <p:spPr>
          <a:xfrm>
            <a:off x="5083937" y="4528445"/>
            <a:ext cx="173124"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b="1">
                <a:solidFill>
                  <a:srgbClr val="FFFFFF"/>
                </a:solidFill>
              </a:defRPr>
            </a:lvl1pPr>
          </a:lstStyle>
          <a:p>
            <a:r>
              <a:rPr sz="900"/>
              <a:t>TX</a:t>
            </a:r>
          </a:p>
        </p:txBody>
      </p:sp>
      <p:sp>
        <p:nvSpPr>
          <p:cNvPr id="821" name="圆形"/>
          <p:cNvSpPr/>
          <p:nvPr/>
        </p:nvSpPr>
        <p:spPr>
          <a:xfrm>
            <a:off x="6057014" y="4742662"/>
            <a:ext cx="221864" cy="221864"/>
          </a:xfrm>
          <a:prstGeom prst="ellipse">
            <a:avLst/>
          </a:prstGeom>
          <a:solidFill>
            <a:schemeClr val="accent2"/>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822" name="圆形"/>
          <p:cNvSpPr/>
          <p:nvPr/>
        </p:nvSpPr>
        <p:spPr>
          <a:xfrm>
            <a:off x="6899956" y="4742662"/>
            <a:ext cx="221864" cy="221864"/>
          </a:xfrm>
          <a:prstGeom prst="ellipse">
            <a:avLst/>
          </a:prstGeom>
          <a:solidFill>
            <a:srgbClr val="D65B44"/>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823" name="圆形"/>
          <p:cNvSpPr/>
          <p:nvPr/>
        </p:nvSpPr>
        <p:spPr>
          <a:xfrm>
            <a:off x="5710618" y="5284870"/>
            <a:ext cx="221864" cy="221864"/>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824" name="圆形"/>
          <p:cNvSpPr/>
          <p:nvPr/>
        </p:nvSpPr>
        <p:spPr>
          <a:xfrm>
            <a:off x="7239360" y="5284870"/>
            <a:ext cx="221865" cy="221864"/>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825" name="圆形"/>
          <p:cNvSpPr/>
          <p:nvPr/>
        </p:nvSpPr>
        <p:spPr>
          <a:xfrm>
            <a:off x="6057014" y="5796762"/>
            <a:ext cx="221864" cy="221864"/>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826" name="圆形"/>
          <p:cNvSpPr/>
          <p:nvPr/>
        </p:nvSpPr>
        <p:spPr>
          <a:xfrm>
            <a:off x="6899956" y="5796762"/>
            <a:ext cx="221864" cy="221864"/>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827" name="线条"/>
          <p:cNvSpPr/>
          <p:nvPr/>
        </p:nvSpPr>
        <p:spPr>
          <a:xfrm>
            <a:off x="6182704" y="4853593"/>
            <a:ext cx="885954" cy="2"/>
          </a:xfrm>
          <a:prstGeom prst="line">
            <a:avLst/>
          </a:prstGeom>
          <a:ln w="25400">
            <a:solidFill>
              <a:schemeClr val="accent1"/>
            </a:solidFill>
          </a:ln>
        </p:spPr>
        <p:txBody>
          <a:bodyPr lIns="22859" tIns="22859" rIns="22859" bIns="22859"/>
          <a:lstStyle/>
          <a:p>
            <a:endParaRPr sz="900"/>
          </a:p>
        </p:txBody>
      </p:sp>
      <p:sp>
        <p:nvSpPr>
          <p:cNvPr id="828" name="线条"/>
          <p:cNvSpPr/>
          <p:nvPr/>
        </p:nvSpPr>
        <p:spPr>
          <a:xfrm flipV="1">
            <a:off x="5818763" y="4830004"/>
            <a:ext cx="352252" cy="574446"/>
          </a:xfrm>
          <a:prstGeom prst="line">
            <a:avLst/>
          </a:prstGeom>
          <a:ln w="25400">
            <a:solidFill>
              <a:schemeClr val="accent1"/>
            </a:solidFill>
          </a:ln>
        </p:spPr>
        <p:txBody>
          <a:bodyPr lIns="22859" tIns="22859" rIns="22859" bIns="22859"/>
          <a:lstStyle/>
          <a:p>
            <a:endParaRPr sz="900"/>
          </a:p>
        </p:txBody>
      </p:sp>
      <p:sp>
        <p:nvSpPr>
          <p:cNvPr id="829" name="线条"/>
          <p:cNvSpPr/>
          <p:nvPr/>
        </p:nvSpPr>
        <p:spPr>
          <a:xfrm>
            <a:off x="6182704" y="5907693"/>
            <a:ext cx="885954" cy="2"/>
          </a:xfrm>
          <a:prstGeom prst="line">
            <a:avLst/>
          </a:prstGeom>
          <a:ln w="25400">
            <a:solidFill>
              <a:schemeClr val="accent1"/>
            </a:solidFill>
          </a:ln>
        </p:spPr>
        <p:txBody>
          <a:bodyPr lIns="22859" tIns="22859" rIns="22859" bIns="22859"/>
          <a:lstStyle/>
          <a:p>
            <a:endParaRPr sz="900"/>
          </a:p>
        </p:txBody>
      </p:sp>
      <p:sp>
        <p:nvSpPr>
          <p:cNvPr id="830" name="线条"/>
          <p:cNvSpPr/>
          <p:nvPr/>
        </p:nvSpPr>
        <p:spPr>
          <a:xfrm flipH="1" flipV="1">
            <a:off x="7043449" y="4881128"/>
            <a:ext cx="352252" cy="574445"/>
          </a:xfrm>
          <a:prstGeom prst="line">
            <a:avLst/>
          </a:prstGeom>
          <a:ln w="25400">
            <a:solidFill>
              <a:schemeClr val="accent1"/>
            </a:solidFill>
          </a:ln>
        </p:spPr>
        <p:txBody>
          <a:bodyPr lIns="22859" tIns="22859" rIns="22859" bIns="22859"/>
          <a:lstStyle/>
          <a:p>
            <a:endParaRPr sz="900"/>
          </a:p>
        </p:txBody>
      </p:sp>
      <p:sp>
        <p:nvSpPr>
          <p:cNvPr id="831" name="线条"/>
          <p:cNvSpPr/>
          <p:nvPr/>
        </p:nvSpPr>
        <p:spPr>
          <a:xfrm>
            <a:off x="5818763" y="5401914"/>
            <a:ext cx="352253" cy="574445"/>
          </a:xfrm>
          <a:prstGeom prst="line">
            <a:avLst/>
          </a:prstGeom>
          <a:ln w="25400">
            <a:solidFill>
              <a:schemeClr val="accent1"/>
            </a:solidFill>
          </a:ln>
        </p:spPr>
        <p:txBody>
          <a:bodyPr lIns="22859" tIns="22859" rIns="22859" bIns="22859"/>
          <a:lstStyle/>
          <a:p>
            <a:endParaRPr sz="900"/>
          </a:p>
        </p:txBody>
      </p:sp>
      <p:sp>
        <p:nvSpPr>
          <p:cNvPr id="832" name="线条"/>
          <p:cNvSpPr/>
          <p:nvPr/>
        </p:nvSpPr>
        <p:spPr>
          <a:xfrm flipH="1">
            <a:off x="6980430" y="5401914"/>
            <a:ext cx="352253" cy="574445"/>
          </a:xfrm>
          <a:prstGeom prst="line">
            <a:avLst/>
          </a:prstGeom>
          <a:ln w="25400">
            <a:solidFill>
              <a:schemeClr val="accent1"/>
            </a:solidFill>
          </a:ln>
        </p:spPr>
        <p:txBody>
          <a:bodyPr lIns="22859" tIns="22859" rIns="22859" bIns="22859"/>
          <a:lstStyle/>
          <a:p>
            <a:endParaRPr sz="900"/>
          </a:p>
        </p:txBody>
      </p:sp>
      <p:sp>
        <p:nvSpPr>
          <p:cNvPr id="833" name="线条"/>
          <p:cNvSpPr/>
          <p:nvPr/>
        </p:nvSpPr>
        <p:spPr>
          <a:xfrm flipH="1">
            <a:off x="6137101" y="4815242"/>
            <a:ext cx="904630" cy="1161117"/>
          </a:xfrm>
          <a:prstGeom prst="line">
            <a:avLst/>
          </a:prstGeom>
          <a:ln w="25400">
            <a:solidFill>
              <a:schemeClr val="accent1"/>
            </a:solidFill>
          </a:ln>
        </p:spPr>
        <p:txBody>
          <a:bodyPr lIns="22859" tIns="22859" rIns="22859" bIns="22859"/>
          <a:lstStyle/>
          <a:p>
            <a:endParaRPr sz="900"/>
          </a:p>
        </p:txBody>
      </p:sp>
      <p:sp>
        <p:nvSpPr>
          <p:cNvPr id="834" name="线条"/>
          <p:cNvSpPr/>
          <p:nvPr/>
        </p:nvSpPr>
        <p:spPr>
          <a:xfrm>
            <a:off x="6137101" y="4815242"/>
            <a:ext cx="904632" cy="1161117"/>
          </a:xfrm>
          <a:prstGeom prst="line">
            <a:avLst/>
          </a:prstGeom>
          <a:ln w="25400">
            <a:solidFill>
              <a:schemeClr val="accent1"/>
            </a:solidFill>
          </a:ln>
        </p:spPr>
        <p:txBody>
          <a:bodyPr lIns="22859" tIns="22859" rIns="22859" bIns="22859"/>
          <a:lstStyle/>
          <a:p>
            <a:endParaRPr sz="900"/>
          </a:p>
        </p:txBody>
      </p:sp>
      <p:sp>
        <p:nvSpPr>
          <p:cNvPr id="835" name="线条"/>
          <p:cNvSpPr/>
          <p:nvPr/>
        </p:nvSpPr>
        <p:spPr>
          <a:xfrm>
            <a:off x="5930962" y="5395800"/>
            <a:ext cx="1389439" cy="2"/>
          </a:xfrm>
          <a:prstGeom prst="line">
            <a:avLst/>
          </a:prstGeom>
          <a:ln w="25400">
            <a:solidFill>
              <a:schemeClr val="accent1"/>
            </a:solidFill>
          </a:ln>
        </p:spPr>
        <p:txBody>
          <a:bodyPr lIns="22859" tIns="22859" rIns="22859" bIns="22859"/>
          <a:lstStyle/>
          <a:p>
            <a:endParaRPr sz="900"/>
          </a:p>
        </p:txBody>
      </p:sp>
      <p:sp>
        <p:nvSpPr>
          <p:cNvPr id="836" name="箭头"/>
          <p:cNvSpPr/>
          <p:nvPr/>
        </p:nvSpPr>
        <p:spPr>
          <a:xfrm>
            <a:off x="4096062" y="4952450"/>
            <a:ext cx="431803" cy="431803"/>
          </a:xfrm>
          <a:prstGeom prst="rightArrow">
            <a:avLst>
              <a:gd name="adj1" fmla="val 32000"/>
              <a:gd name="adj2" fmla="val 64000"/>
            </a:avLst>
          </a:prstGeom>
          <a:solidFill>
            <a:srgbClr val="FABD23"/>
          </a:solidFill>
          <a:ln w="12700">
            <a:miter lim="400000"/>
          </a:ln>
        </p:spPr>
        <p:txBody>
          <a:bodyPr lIns="25400" tIns="25400" rIns="25400" bIns="25400" anchor="ctr"/>
          <a:lstStyle/>
          <a:p>
            <a:endParaRPr sz="900"/>
          </a:p>
        </p:txBody>
      </p:sp>
      <p:sp>
        <p:nvSpPr>
          <p:cNvPr id="837" name="箭头"/>
          <p:cNvSpPr/>
          <p:nvPr/>
        </p:nvSpPr>
        <p:spPr>
          <a:xfrm>
            <a:off x="7684918" y="4952450"/>
            <a:ext cx="431803" cy="431803"/>
          </a:xfrm>
          <a:prstGeom prst="rightArrow">
            <a:avLst>
              <a:gd name="adj1" fmla="val 32000"/>
              <a:gd name="adj2" fmla="val 64000"/>
            </a:avLst>
          </a:prstGeom>
          <a:solidFill>
            <a:srgbClr val="FABD23"/>
          </a:solidFill>
          <a:ln w="12700">
            <a:miter lim="400000"/>
          </a:ln>
        </p:spPr>
        <p:txBody>
          <a:bodyPr lIns="25400" tIns="25400" rIns="25400" bIns="25400" anchor="ctr"/>
          <a:lstStyle/>
          <a:p>
            <a:endParaRPr sz="900"/>
          </a:p>
        </p:txBody>
      </p:sp>
      <p:sp>
        <p:nvSpPr>
          <p:cNvPr id="838" name="矩形"/>
          <p:cNvSpPr/>
          <p:nvPr/>
        </p:nvSpPr>
        <p:spPr>
          <a:xfrm>
            <a:off x="8288080" y="4126230"/>
            <a:ext cx="2835113" cy="2084241"/>
          </a:xfrm>
          <a:prstGeom prst="rect">
            <a:avLst/>
          </a:prstGeom>
          <a:ln w="50800">
            <a:solidFill>
              <a:schemeClr val="accent1"/>
            </a:solidFill>
            <a:custDash>
              <a:ds d="600000" sp="600000"/>
            </a:custDash>
            <a:miter lim="400000"/>
          </a:ln>
        </p:spPr>
        <p:txBody>
          <a:bodyPr lIns="25400" tIns="25400" rIns="25400" bIns="25400" anchor="ctr"/>
          <a:lstStyle/>
          <a:p>
            <a:pPr>
              <a:defRPr>
                <a:latin typeface="+mj-lt"/>
                <a:ea typeface="+mj-ea"/>
                <a:cs typeface="+mj-cs"/>
                <a:sym typeface="Helvetica Neue"/>
              </a:defRPr>
            </a:pPr>
            <a:endParaRPr sz="900"/>
          </a:p>
        </p:txBody>
      </p:sp>
      <p:sp>
        <p:nvSpPr>
          <p:cNvPr id="839" name="1.新交易创建"/>
          <p:cNvSpPr/>
          <p:nvPr/>
        </p:nvSpPr>
        <p:spPr>
          <a:xfrm>
            <a:off x="1672878" y="3611226"/>
            <a:ext cx="1526059" cy="3590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4000">
                <a:solidFill>
                  <a:srgbClr val="FFFFFF"/>
                </a:solidFill>
                <a:latin typeface="+mj-lt"/>
                <a:ea typeface="+mj-ea"/>
                <a:cs typeface="+mj-cs"/>
                <a:sym typeface="Helvetica Neue"/>
              </a:defRPr>
            </a:lvl1pPr>
          </a:lstStyle>
          <a:p>
            <a:r>
              <a:rPr sz="2000"/>
              <a:t>1.新交易创建</a:t>
            </a:r>
          </a:p>
        </p:txBody>
      </p:sp>
      <p:sp>
        <p:nvSpPr>
          <p:cNvPr id="840" name="1.新交易创建"/>
          <p:cNvSpPr/>
          <p:nvPr/>
        </p:nvSpPr>
        <p:spPr>
          <a:xfrm>
            <a:off x="4710302" y="3611226"/>
            <a:ext cx="2685030" cy="3590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4000">
                <a:solidFill>
                  <a:srgbClr val="FFFFFF"/>
                </a:solidFill>
                <a:latin typeface="+mj-lt"/>
                <a:ea typeface="+mj-ea"/>
                <a:cs typeface="+mj-cs"/>
                <a:sym typeface="Helvetica Neue"/>
              </a:defRPr>
            </a:lvl1pPr>
          </a:lstStyle>
          <a:p>
            <a:r>
              <a:rPr sz="2000"/>
              <a:t>2.交易通过P2P网络传播</a:t>
            </a:r>
          </a:p>
        </p:txBody>
      </p:sp>
      <p:sp>
        <p:nvSpPr>
          <p:cNvPr id="841" name="1.新交易创建"/>
          <p:cNvSpPr/>
          <p:nvPr/>
        </p:nvSpPr>
        <p:spPr>
          <a:xfrm>
            <a:off x="9063144" y="3611226"/>
            <a:ext cx="1269578" cy="3590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4000">
                <a:solidFill>
                  <a:srgbClr val="FFFFFF"/>
                </a:solidFill>
                <a:latin typeface="+mj-lt"/>
                <a:ea typeface="+mj-ea"/>
                <a:cs typeface="+mj-cs"/>
                <a:sym typeface="Helvetica Neue"/>
              </a:defRPr>
            </a:lvl1pPr>
          </a:lstStyle>
          <a:p>
            <a:r>
              <a:rPr sz="2000"/>
              <a:t>3.交易验证</a:t>
            </a:r>
          </a:p>
        </p:txBody>
      </p:sp>
      <p:pic>
        <p:nvPicPr>
          <p:cNvPr id="842" name="按钮_选中.png" descr="按钮_选中.png"/>
          <p:cNvPicPr>
            <a:picLocks noChangeAspect="1"/>
          </p:cNvPicPr>
          <p:nvPr/>
        </p:nvPicPr>
        <p:blipFill>
          <a:blip r:embed="rId2"/>
          <a:stretch>
            <a:fillRect/>
          </a:stretch>
        </p:blipFill>
        <p:spPr>
          <a:xfrm>
            <a:off x="9808213" y="4560534"/>
            <a:ext cx="627046" cy="627046"/>
          </a:xfrm>
          <a:prstGeom prst="rect">
            <a:avLst/>
          </a:prstGeom>
          <a:ln w="12700">
            <a:miter lim="400000"/>
          </a:ln>
          <a:effectLst>
            <a:outerShdw blurRad="101600" dist="25400" dir="5400000" rotWithShape="0">
              <a:srgbClr val="000000">
                <a:alpha val="31178"/>
              </a:srgbClr>
            </a:outerShdw>
          </a:effectLst>
        </p:spPr>
      </p:pic>
      <p:pic>
        <p:nvPicPr>
          <p:cNvPr id="843" name="按钮_关闭 (1).png" descr="按钮_关闭 (1).png"/>
          <p:cNvPicPr>
            <a:picLocks noChangeAspect="1"/>
          </p:cNvPicPr>
          <p:nvPr/>
        </p:nvPicPr>
        <p:blipFill>
          <a:blip r:embed="rId3"/>
          <a:stretch>
            <a:fillRect/>
          </a:stretch>
        </p:blipFill>
        <p:spPr>
          <a:xfrm>
            <a:off x="10362478" y="4560534"/>
            <a:ext cx="628841" cy="628841"/>
          </a:xfrm>
          <a:prstGeom prst="rect">
            <a:avLst/>
          </a:prstGeom>
          <a:ln w="12700">
            <a:miter lim="400000"/>
          </a:ln>
        </p:spPr>
      </p:pic>
      <p:sp>
        <p:nvSpPr>
          <p:cNvPr id="844" name="圆形"/>
          <p:cNvSpPr/>
          <p:nvPr/>
        </p:nvSpPr>
        <p:spPr>
          <a:xfrm>
            <a:off x="9924885" y="5253919"/>
            <a:ext cx="393702" cy="393702"/>
          </a:xfrm>
          <a:prstGeom prst="ellipse">
            <a:avLst/>
          </a:prstGeom>
          <a:ln w="101600">
            <a:solidFill>
              <a:schemeClr val="accent2"/>
            </a:solidFill>
          </a:ln>
          <a:effectLst>
            <a:outerShdw blurRad="38100" dist="25400" dir="5400000" rotWithShape="0">
              <a:srgbClr val="000000">
                <a:alpha val="19331"/>
              </a:srgbClr>
            </a:outerShdw>
          </a:effectLst>
        </p:spPr>
        <p:txBody>
          <a:bodyPr lIns="25400" tIns="25400" rIns="25400" bIns="25400" anchor="ctr"/>
          <a:lstStyle/>
          <a:p>
            <a:pPr>
              <a:defRPr>
                <a:latin typeface="+mj-lt"/>
                <a:ea typeface="+mj-ea"/>
                <a:cs typeface="+mj-cs"/>
                <a:sym typeface="Helvetica Neue"/>
              </a:defRPr>
            </a:pPr>
            <a:endParaRPr sz="900"/>
          </a:p>
        </p:txBody>
      </p:sp>
      <p:sp>
        <p:nvSpPr>
          <p:cNvPr id="845" name="OK"/>
          <p:cNvSpPr/>
          <p:nvPr/>
        </p:nvSpPr>
        <p:spPr>
          <a:xfrm>
            <a:off x="9968097" y="5309705"/>
            <a:ext cx="330219" cy="282129"/>
          </a:xfrm>
          <a:prstGeom prst="rect">
            <a:avLst/>
          </a:prstGeom>
          <a:ln w="12700">
            <a:miter lim="400000"/>
          </a:ln>
          <a:effectLst>
            <a:outerShdw dir="5400000" rotWithShape="0">
              <a:srgbClr val="000000">
                <a:alpha val="32354"/>
              </a:srgbClr>
            </a:outerShdw>
          </a:effectLst>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solidFill>
                  <a:schemeClr val="accent2"/>
                </a:solidFill>
                <a:latin typeface="DINPro"/>
                <a:ea typeface="DINPro"/>
                <a:cs typeface="DINPro"/>
                <a:sym typeface="DINPro"/>
              </a:defRPr>
            </a:lvl1pPr>
          </a:lstStyle>
          <a:p>
            <a:r>
              <a:rPr sz="1500"/>
              <a:t>OK</a:t>
            </a:r>
          </a:p>
        </p:txBody>
      </p:sp>
      <p:sp>
        <p:nvSpPr>
          <p:cNvPr id="846" name="圆形"/>
          <p:cNvSpPr/>
          <p:nvPr/>
        </p:nvSpPr>
        <p:spPr>
          <a:xfrm>
            <a:off x="10480048" y="5254816"/>
            <a:ext cx="393702" cy="393702"/>
          </a:xfrm>
          <a:prstGeom prst="ellipse">
            <a:avLst/>
          </a:prstGeom>
          <a:ln w="101600">
            <a:solidFill>
              <a:srgbClr val="D65B44"/>
            </a:solidFill>
          </a:ln>
          <a:effectLst>
            <a:outerShdw blurRad="38100" dist="25400" dir="5400000" rotWithShape="0">
              <a:srgbClr val="000000">
                <a:alpha val="19331"/>
              </a:srgbClr>
            </a:outerShdw>
          </a:effectLst>
        </p:spPr>
        <p:txBody>
          <a:bodyPr lIns="25400" tIns="25400" rIns="25400" bIns="25400" anchor="ctr"/>
          <a:lstStyle/>
          <a:p>
            <a:pPr>
              <a:defRPr>
                <a:latin typeface="+mj-lt"/>
                <a:ea typeface="+mj-ea"/>
                <a:cs typeface="+mj-cs"/>
                <a:sym typeface="Helvetica Neue"/>
              </a:defRPr>
            </a:pPr>
            <a:endParaRPr sz="900"/>
          </a:p>
        </p:txBody>
      </p:sp>
      <p:sp>
        <p:nvSpPr>
          <p:cNvPr id="847" name="NO"/>
          <p:cNvSpPr/>
          <p:nvPr/>
        </p:nvSpPr>
        <p:spPr>
          <a:xfrm>
            <a:off x="10520688" y="5310603"/>
            <a:ext cx="330219" cy="282129"/>
          </a:xfrm>
          <a:prstGeom prst="rect">
            <a:avLst/>
          </a:prstGeom>
          <a:ln w="12700">
            <a:miter lim="400000"/>
          </a:ln>
          <a:effectLst>
            <a:outerShdw dir="5400000" rotWithShape="0">
              <a:srgbClr val="000000">
                <a:alpha val="75000"/>
              </a:srgbClr>
            </a:outerShdw>
          </a:effectLst>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solidFill>
                  <a:srgbClr val="D65B44"/>
                </a:solidFill>
                <a:latin typeface="DINPro"/>
                <a:ea typeface="DINPro"/>
                <a:cs typeface="DINPro"/>
                <a:sym typeface="DINPro"/>
              </a:defRPr>
            </a:lvl1pPr>
          </a:lstStyle>
          <a:p>
            <a:r>
              <a:rPr sz="1500"/>
              <a:t>NO</a:t>
            </a:r>
          </a:p>
        </p:txBody>
      </p:sp>
      <p:pic>
        <p:nvPicPr>
          <p:cNvPr id="848" name="矿业.png" descr="矿业.png"/>
          <p:cNvPicPr>
            <a:picLocks noChangeAspect="1"/>
          </p:cNvPicPr>
          <p:nvPr/>
        </p:nvPicPr>
        <p:blipFill>
          <a:blip r:embed="rId4"/>
          <a:stretch>
            <a:fillRect/>
          </a:stretch>
        </p:blipFill>
        <p:spPr>
          <a:xfrm>
            <a:off x="8608768" y="4813140"/>
            <a:ext cx="829410" cy="702891"/>
          </a:xfrm>
          <a:prstGeom prst="rect">
            <a:avLst/>
          </a:prstGeom>
          <a:ln w="12700">
            <a:miter lim="400000"/>
          </a:ln>
        </p:spPr>
      </p:pic>
    </p:spTree>
    <p:extLst>
      <p:ext uri="{BB962C8B-B14F-4D97-AF65-F5344CB8AC3E}">
        <p14:creationId xmlns:p14="http://schemas.microsoft.com/office/powerpoint/2010/main" val="37385373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 name="区块链交易流程"/>
          <p:cNvSpPr/>
          <p:nvPr/>
        </p:nvSpPr>
        <p:spPr>
          <a:xfrm>
            <a:off x="1063427" y="630834"/>
            <a:ext cx="2744341"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a:t>区块链交易流程</a:t>
            </a:r>
          </a:p>
        </p:txBody>
      </p:sp>
      <p:sp>
        <p:nvSpPr>
          <p:cNvPr id="1249" name="要点：对B而言，这笔交易在比特币钱包可以即时看到，但直到区块确认成功后才可用。"/>
          <p:cNvSpPr/>
          <p:nvPr/>
        </p:nvSpPr>
        <p:spPr>
          <a:xfrm>
            <a:off x="1130238" y="1505885"/>
            <a:ext cx="9959458" cy="70692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lnSpc>
                <a:spcPct val="150000"/>
              </a:lnSpc>
              <a:defRPr sz="3000">
                <a:solidFill>
                  <a:srgbClr val="FFFFFF"/>
                </a:solidFill>
              </a:defRPr>
            </a:pPr>
            <a:r>
              <a:rPr sz="1500" dirty="0"/>
              <a:t>第4步：当一个节点找到解（符合条件的随机数）时，它就向全网广播该区块记录的</a:t>
            </a:r>
            <a:r>
              <a:rPr sz="1500" b="1" dirty="0">
                <a:solidFill>
                  <a:srgbClr val="FFC000"/>
                </a:solidFill>
              </a:rPr>
              <a:t>所有盖时间戳的交易</a:t>
            </a:r>
            <a:r>
              <a:rPr sz="1500" dirty="0"/>
              <a:t>，全网其他节</a:t>
            </a:r>
          </a:p>
          <a:p>
            <a:pPr defTabSz="457200">
              <a:lnSpc>
                <a:spcPct val="150000"/>
              </a:lnSpc>
              <a:defRPr sz="3000">
                <a:solidFill>
                  <a:srgbClr val="FFFFFF"/>
                </a:solidFill>
              </a:defRPr>
            </a:pPr>
            <a:r>
              <a:rPr sz="1500" dirty="0" err="1"/>
              <a:t>点收到区块后进行核对</a:t>
            </a:r>
            <a:endParaRPr sz="1500" dirty="0"/>
          </a:p>
        </p:txBody>
      </p:sp>
      <p:sp>
        <p:nvSpPr>
          <p:cNvPr id="1251" name="矩形"/>
          <p:cNvSpPr/>
          <p:nvPr/>
        </p:nvSpPr>
        <p:spPr>
          <a:xfrm>
            <a:off x="413659" y="4101774"/>
            <a:ext cx="2355800" cy="1731872"/>
          </a:xfrm>
          <a:prstGeom prst="rect">
            <a:avLst/>
          </a:prstGeom>
          <a:ln w="635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252" name="圆形"/>
          <p:cNvSpPr/>
          <p:nvPr/>
        </p:nvSpPr>
        <p:spPr>
          <a:xfrm>
            <a:off x="534756" y="4873801"/>
            <a:ext cx="463898" cy="463898"/>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253" name="A"/>
          <p:cNvSpPr/>
          <p:nvPr/>
        </p:nvSpPr>
        <p:spPr>
          <a:xfrm>
            <a:off x="669342" y="4964684"/>
            <a:ext cx="168316"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chemeClr val="accent1"/>
                </a:solidFill>
              </a:defRPr>
            </a:lvl1pPr>
          </a:lstStyle>
          <a:p>
            <a:r>
              <a:rPr sz="1500"/>
              <a:t>A</a:t>
            </a:r>
          </a:p>
        </p:txBody>
      </p:sp>
      <p:sp>
        <p:nvSpPr>
          <p:cNvPr id="1254" name="线条"/>
          <p:cNvSpPr/>
          <p:nvPr/>
        </p:nvSpPr>
        <p:spPr>
          <a:xfrm>
            <a:off x="1051155" y="5105748"/>
            <a:ext cx="1030008" cy="3"/>
          </a:xfrm>
          <a:prstGeom prst="line">
            <a:avLst/>
          </a:prstGeom>
          <a:ln w="76200">
            <a:solidFill>
              <a:schemeClr val="accent1"/>
            </a:solidFill>
          </a:ln>
        </p:spPr>
        <p:txBody>
          <a:bodyPr lIns="22859" tIns="22859" rIns="22859" bIns="22859"/>
          <a:lstStyle/>
          <a:p>
            <a:endParaRPr sz="900"/>
          </a:p>
        </p:txBody>
      </p:sp>
      <p:sp>
        <p:nvSpPr>
          <p:cNvPr id="1255" name="矩形"/>
          <p:cNvSpPr/>
          <p:nvPr/>
        </p:nvSpPr>
        <p:spPr>
          <a:xfrm>
            <a:off x="1260150" y="4529813"/>
            <a:ext cx="561217" cy="448973"/>
          </a:xfrm>
          <a:prstGeom prst="rect">
            <a:avLst/>
          </a:prstGeom>
          <a:solidFill>
            <a:srgbClr val="428BD0"/>
          </a:solidFill>
          <a:ln w="762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256" name="TX"/>
          <p:cNvSpPr/>
          <p:nvPr/>
        </p:nvSpPr>
        <p:spPr>
          <a:xfrm>
            <a:off x="1390469" y="4613235"/>
            <a:ext cx="251672"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defRPr>
            </a:lvl1pPr>
          </a:lstStyle>
          <a:p>
            <a:r>
              <a:rPr sz="1500"/>
              <a:t>TX</a:t>
            </a:r>
          </a:p>
        </p:txBody>
      </p:sp>
      <p:sp>
        <p:nvSpPr>
          <p:cNvPr id="1257" name="箭头"/>
          <p:cNvSpPr/>
          <p:nvPr/>
        </p:nvSpPr>
        <p:spPr>
          <a:xfrm>
            <a:off x="2024894" y="5057906"/>
            <a:ext cx="95688" cy="95688"/>
          </a:xfrm>
          <a:prstGeom prst="rightArrow">
            <a:avLst>
              <a:gd name="adj1" fmla="val 28112"/>
              <a:gd name="adj2" fmla="val 68789"/>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258" name="矩形"/>
          <p:cNvSpPr/>
          <p:nvPr/>
        </p:nvSpPr>
        <p:spPr>
          <a:xfrm>
            <a:off x="3489518" y="4140258"/>
            <a:ext cx="2355800" cy="1731873"/>
          </a:xfrm>
          <a:prstGeom prst="rect">
            <a:avLst/>
          </a:prstGeom>
          <a:ln w="635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259" name="圆形"/>
          <p:cNvSpPr/>
          <p:nvPr/>
        </p:nvSpPr>
        <p:spPr>
          <a:xfrm>
            <a:off x="4576405" y="455065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60" name="线条"/>
          <p:cNvSpPr/>
          <p:nvPr/>
        </p:nvSpPr>
        <p:spPr>
          <a:xfrm flipV="1">
            <a:off x="4311846" y="4657344"/>
            <a:ext cx="352252" cy="480022"/>
          </a:xfrm>
          <a:prstGeom prst="line">
            <a:avLst/>
          </a:prstGeom>
          <a:ln w="25400">
            <a:solidFill>
              <a:schemeClr val="accent1"/>
            </a:solidFill>
          </a:ln>
        </p:spPr>
        <p:txBody>
          <a:bodyPr lIns="22859" tIns="22859" rIns="22859" bIns="22859"/>
          <a:lstStyle/>
          <a:p>
            <a:endParaRPr sz="900"/>
          </a:p>
        </p:txBody>
      </p:sp>
      <p:sp>
        <p:nvSpPr>
          <p:cNvPr id="1261" name="箭头"/>
          <p:cNvSpPr/>
          <p:nvPr/>
        </p:nvSpPr>
        <p:spPr>
          <a:xfrm>
            <a:off x="2969025" y="4814411"/>
            <a:ext cx="431803" cy="431803"/>
          </a:xfrm>
          <a:prstGeom prst="rightArrow">
            <a:avLst>
              <a:gd name="adj1" fmla="val 32000"/>
              <a:gd name="adj2" fmla="val 64000"/>
            </a:avLst>
          </a:prstGeom>
          <a:solidFill>
            <a:srgbClr val="FABD23"/>
          </a:solidFill>
          <a:ln w="12700">
            <a:miter lim="400000"/>
          </a:ln>
        </p:spPr>
        <p:txBody>
          <a:bodyPr lIns="25400" tIns="25400" rIns="25400" bIns="25400" anchor="ctr"/>
          <a:lstStyle/>
          <a:p>
            <a:endParaRPr sz="900"/>
          </a:p>
        </p:txBody>
      </p:sp>
      <p:sp>
        <p:nvSpPr>
          <p:cNvPr id="1262" name="箭头"/>
          <p:cNvSpPr/>
          <p:nvPr/>
        </p:nvSpPr>
        <p:spPr>
          <a:xfrm>
            <a:off x="6048673" y="4751810"/>
            <a:ext cx="431803" cy="431803"/>
          </a:xfrm>
          <a:prstGeom prst="rightArrow">
            <a:avLst>
              <a:gd name="adj1" fmla="val 32000"/>
              <a:gd name="adj2" fmla="val 64000"/>
            </a:avLst>
          </a:prstGeom>
          <a:solidFill>
            <a:srgbClr val="FABD23"/>
          </a:solidFill>
          <a:ln w="12700">
            <a:miter lim="400000"/>
          </a:ln>
        </p:spPr>
        <p:txBody>
          <a:bodyPr lIns="25400" tIns="25400" rIns="25400" bIns="25400" anchor="ctr"/>
          <a:lstStyle/>
          <a:p>
            <a:endParaRPr sz="900"/>
          </a:p>
        </p:txBody>
      </p:sp>
      <p:sp>
        <p:nvSpPr>
          <p:cNvPr id="1263" name="1.新交易创建"/>
          <p:cNvSpPr/>
          <p:nvPr/>
        </p:nvSpPr>
        <p:spPr>
          <a:xfrm>
            <a:off x="1081386" y="3667351"/>
            <a:ext cx="1009892"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a:solidFill>
                  <a:srgbClr val="FFFFFF"/>
                </a:solidFill>
                <a:latin typeface="+mj-lt"/>
                <a:ea typeface="+mj-ea"/>
                <a:cs typeface="+mj-cs"/>
                <a:sym typeface="Helvetica Neue"/>
              </a:defRPr>
            </a:lvl1pPr>
          </a:lstStyle>
          <a:p>
            <a:r>
              <a:rPr sz="1300"/>
              <a:t>1.新交易创建</a:t>
            </a:r>
          </a:p>
        </p:txBody>
      </p:sp>
      <p:sp>
        <p:nvSpPr>
          <p:cNvPr id="1264" name="1.新交易创建"/>
          <p:cNvSpPr/>
          <p:nvPr/>
        </p:nvSpPr>
        <p:spPr>
          <a:xfrm>
            <a:off x="3797988" y="3667351"/>
            <a:ext cx="1764907"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a:solidFill>
                  <a:srgbClr val="FFFFFF"/>
                </a:solidFill>
                <a:latin typeface="+mj-lt"/>
                <a:ea typeface="+mj-ea"/>
                <a:cs typeface="+mj-cs"/>
                <a:sym typeface="Helvetica Neue"/>
              </a:defRPr>
            </a:lvl1pPr>
          </a:lstStyle>
          <a:p>
            <a:r>
              <a:rPr sz="1300"/>
              <a:t>2.交易通过P2P网络传播</a:t>
            </a:r>
          </a:p>
        </p:txBody>
      </p:sp>
      <p:sp>
        <p:nvSpPr>
          <p:cNvPr id="1265" name="1.新交易创建"/>
          <p:cNvSpPr/>
          <p:nvPr/>
        </p:nvSpPr>
        <p:spPr>
          <a:xfrm>
            <a:off x="7315653" y="3667351"/>
            <a:ext cx="843180"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a:solidFill>
                  <a:srgbClr val="FFFFFF"/>
                </a:solidFill>
                <a:latin typeface="+mj-lt"/>
                <a:ea typeface="+mj-ea"/>
                <a:cs typeface="+mj-cs"/>
                <a:sym typeface="Helvetica Neue"/>
              </a:defRPr>
            </a:lvl1pPr>
          </a:lstStyle>
          <a:p>
            <a:r>
              <a:rPr sz="1300"/>
              <a:t>3.交易验证</a:t>
            </a:r>
          </a:p>
        </p:txBody>
      </p:sp>
      <p:sp>
        <p:nvSpPr>
          <p:cNvPr id="1266" name="圆形"/>
          <p:cNvSpPr/>
          <p:nvPr/>
        </p:nvSpPr>
        <p:spPr>
          <a:xfrm>
            <a:off x="2212010" y="4873801"/>
            <a:ext cx="463898" cy="463898"/>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267" name="A"/>
          <p:cNvSpPr/>
          <p:nvPr/>
        </p:nvSpPr>
        <p:spPr>
          <a:xfrm>
            <a:off x="2346596" y="4964684"/>
            <a:ext cx="158698"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chemeClr val="accent1"/>
                </a:solidFill>
              </a:defRPr>
            </a:lvl1pPr>
          </a:lstStyle>
          <a:p>
            <a:r>
              <a:rPr sz="1500"/>
              <a:t>B</a:t>
            </a:r>
          </a:p>
        </p:txBody>
      </p:sp>
      <p:sp>
        <p:nvSpPr>
          <p:cNvPr id="1268" name="矩形"/>
          <p:cNvSpPr/>
          <p:nvPr/>
        </p:nvSpPr>
        <p:spPr>
          <a:xfrm>
            <a:off x="3840487" y="4263825"/>
            <a:ext cx="561217" cy="448973"/>
          </a:xfrm>
          <a:prstGeom prst="rect">
            <a:avLst/>
          </a:prstGeom>
          <a:solidFill>
            <a:srgbClr val="428BD0"/>
          </a:solidFill>
          <a:ln w="762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269" name="TX"/>
          <p:cNvSpPr/>
          <p:nvPr/>
        </p:nvSpPr>
        <p:spPr>
          <a:xfrm>
            <a:off x="3970806" y="4347247"/>
            <a:ext cx="251672"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defRPr>
            </a:lvl1pPr>
          </a:lstStyle>
          <a:p>
            <a:r>
              <a:rPr sz="1500"/>
              <a:t>TX</a:t>
            </a:r>
          </a:p>
        </p:txBody>
      </p:sp>
      <p:sp>
        <p:nvSpPr>
          <p:cNvPr id="1270" name="圆形"/>
          <p:cNvSpPr/>
          <p:nvPr/>
        </p:nvSpPr>
        <p:spPr>
          <a:xfrm>
            <a:off x="5257550" y="455065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71" name="矩形"/>
          <p:cNvSpPr/>
          <p:nvPr/>
        </p:nvSpPr>
        <p:spPr>
          <a:xfrm>
            <a:off x="6565377" y="4164376"/>
            <a:ext cx="2355800" cy="1731872"/>
          </a:xfrm>
          <a:prstGeom prst="rect">
            <a:avLst/>
          </a:prstGeom>
          <a:ln w="635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272" name="箭头"/>
          <p:cNvSpPr/>
          <p:nvPr/>
        </p:nvSpPr>
        <p:spPr>
          <a:xfrm>
            <a:off x="9006076" y="4727692"/>
            <a:ext cx="431803" cy="431803"/>
          </a:xfrm>
          <a:prstGeom prst="rightArrow">
            <a:avLst>
              <a:gd name="adj1" fmla="val 32000"/>
              <a:gd name="adj2" fmla="val 64000"/>
            </a:avLst>
          </a:prstGeom>
          <a:solidFill>
            <a:srgbClr val="FABD23"/>
          </a:solidFill>
          <a:ln w="12700">
            <a:miter lim="400000"/>
          </a:ln>
        </p:spPr>
        <p:txBody>
          <a:bodyPr lIns="25400" tIns="25400" rIns="25400" bIns="25400" anchor="ctr"/>
          <a:lstStyle/>
          <a:p>
            <a:endParaRPr sz="900"/>
          </a:p>
        </p:txBody>
      </p:sp>
      <p:sp>
        <p:nvSpPr>
          <p:cNvPr id="1273" name="矩形"/>
          <p:cNvSpPr/>
          <p:nvPr/>
        </p:nvSpPr>
        <p:spPr>
          <a:xfrm>
            <a:off x="9522779" y="4140258"/>
            <a:ext cx="2355800" cy="1731873"/>
          </a:xfrm>
          <a:prstGeom prst="rect">
            <a:avLst/>
          </a:prstGeom>
          <a:ln w="635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274" name="1.新交易创建"/>
          <p:cNvSpPr/>
          <p:nvPr/>
        </p:nvSpPr>
        <p:spPr>
          <a:xfrm>
            <a:off x="9624874" y="3667351"/>
            <a:ext cx="2098331"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a:solidFill>
                  <a:srgbClr val="FFFFFF"/>
                </a:solidFill>
                <a:latin typeface="+mj-lt"/>
                <a:ea typeface="+mj-ea"/>
                <a:cs typeface="+mj-cs"/>
                <a:sym typeface="Helvetica Neue"/>
              </a:defRPr>
            </a:lvl1pPr>
          </a:lstStyle>
          <a:p>
            <a:r>
              <a:rPr sz="1300"/>
              <a:t>4.验证结果通过P2P网络传播</a:t>
            </a:r>
          </a:p>
        </p:txBody>
      </p:sp>
      <p:sp>
        <p:nvSpPr>
          <p:cNvPr id="1275" name="圆形"/>
          <p:cNvSpPr/>
          <p:nvPr/>
        </p:nvSpPr>
        <p:spPr>
          <a:xfrm>
            <a:off x="4248791" y="5014737"/>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76" name="圆形"/>
          <p:cNvSpPr/>
          <p:nvPr/>
        </p:nvSpPr>
        <p:spPr>
          <a:xfrm>
            <a:off x="5581467" y="5014737"/>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77" name="圆形"/>
          <p:cNvSpPr/>
          <p:nvPr/>
        </p:nvSpPr>
        <p:spPr>
          <a:xfrm>
            <a:off x="4576405" y="545235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78" name="圆形"/>
          <p:cNvSpPr/>
          <p:nvPr/>
        </p:nvSpPr>
        <p:spPr>
          <a:xfrm>
            <a:off x="5257550" y="545235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79" name="线条"/>
          <p:cNvSpPr/>
          <p:nvPr/>
        </p:nvSpPr>
        <p:spPr>
          <a:xfrm flipV="1">
            <a:off x="5353681" y="5078604"/>
            <a:ext cx="352252" cy="480022"/>
          </a:xfrm>
          <a:prstGeom prst="line">
            <a:avLst/>
          </a:prstGeom>
          <a:ln w="25400">
            <a:solidFill>
              <a:schemeClr val="accent1"/>
            </a:solidFill>
          </a:ln>
        </p:spPr>
        <p:txBody>
          <a:bodyPr lIns="22859" tIns="22859" rIns="22859" bIns="22859"/>
          <a:lstStyle/>
          <a:p>
            <a:endParaRPr sz="900"/>
          </a:p>
        </p:txBody>
      </p:sp>
      <p:sp>
        <p:nvSpPr>
          <p:cNvPr id="1280" name="线条"/>
          <p:cNvSpPr/>
          <p:nvPr/>
        </p:nvSpPr>
        <p:spPr>
          <a:xfrm flipH="1" flipV="1">
            <a:off x="4311846" y="5078604"/>
            <a:ext cx="352252" cy="480022"/>
          </a:xfrm>
          <a:prstGeom prst="line">
            <a:avLst/>
          </a:prstGeom>
          <a:ln w="25400">
            <a:solidFill>
              <a:schemeClr val="accent1"/>
            </a:solidFill>
          </a:ln>
        </p:spPr>
        <p:txBody>
          <a:bodyPr lIns="22859" tIns="22859" rIns="22859" bIns="22859"/>
          <a:lstStyle/>
          <a:p>
            <a:endParaRPr sz="900"/>
          </a:p>
        </p:txBody>
      </p:sp>
      <p:sp>
        <p:nvSpPr>
          <p:cNvPr id="1281" name="线条"/>
          <p:cNvSpPr/>
          <p:nvPr/>
        </p:nvSpPr>
        <p:spPr>
          <a:xfrm flipH="1" flipV="1">
            <a:off x="5318795" y="4610433"/>
            <a:ext cx="352252" cy="480022"/>
          </a:xfrm>
          <a:prstGeom prst="line">
            <a:avLst/>
          </a:prstGeom>
          <a:ln w="25400">
            <a:solidFill>
              <a:schemeClr val="accent1"/>
            </a:solidFill>
          </a:ln>
        </p:spPr>
        <p:txBody>
          <a:bodyPr lIns="22859" tIns="22859" rIns="22859" bIns="22859"/>
          <a:lstStyle/>
          <a:p>
            <a:endParaRPr sz="900"/>
          </a:p>
        </p:txBody>
      </p:sp>
      <p:sp>
        <p:nvSpPr>
          <p:cNvPr id="1282" name="线条"/>
          <p:cNvSpPr/>
          <p:nvPr/>
        </p:nvSpPr>
        <p:spPr>
          <a:xfrm flipH="1">
            <a:off x="4666254" y="4644644"/>
            <a:ext cx="672108" cy="2"/>
          </a:xfrm>
          <a:prstGeom prst="line">
            <a:avLst/>
          </a:prstGeom>
          <a:ln w="25400">
            <a:solidFill>
              <a:schemeClr val="accent1"/>
            </a:solidFill>
          </a:ln>
        </p:spPr>
        <p:txBody>
          <a:bodyPr lIns="22859" tIns="22859" rIns="22859" bIns="22859"/>
          <a:lstStyle/>
          <a:p>
            <a:endParaRPr sz="900"/>
          </a:p>
        </p:txBody>
      </p:sp>
      <p:sp>
        <p:nvSpPr>
          <p:cNvPr id="1283" name="线条"/>
          <p:cNvSpPr/>
          <p:nvPr/>
        </p:nvSpPr>
        <p:spPr>
          <a:xfrm flipH="1">
            <a:off x="4671935" y="5543366"/>
            <a:ext cx="672108" cy="2"/>
          </a:xfrm>
          <a:prstGeom prst="line">
            <a:avLst/>
          </a:prstGeom>
          <a:ln w="25400">
            <a:solidFill>
              <a:schemeClr val="accent1"/>
            </a:solidFill>
          </a:ln>
        </p:spPr>
        <p:txBody>
          <a:bodyPr lIns="22859" tIns="22859" rIns="22859" bIns="22859"/>
          <a:lstStyle/>
          <a:p>
            <a:endParaRPr sz="900"/>
          </a:p>
        </p:txBody>
      </p:sp>
      <p:sp>
        <p:nvSpPr>
          <p:cNvPr id="1284" name="线条"/>
          <p:cNvSpPr/>
          <p:nvPr/>
        </p:nvSpPr>
        <p:spPr>
          <a:xfrm flipH="1" flipV="1">
            <a:off x="4677423" y="4693628"/>
            <a:ext cx="649770" cy="824242"/>
          </a:xfrm>
          <a:prstGeom prst="line">
            <a:avLst/>
          </a:prstGeom>
          <a:ln w="25400">
            <a:solidFill>
              <a:schemeClr val="accent1"/>
            </a:solidFill>
          </a:ln>
        </p:spPr>
        <p:txBody>
          <a:bodyPr lIns="22859" tIns="22859" rIns="22859" bIns="22859"/>
          <a:lstStyle/>
          <a:p>
            <a:endParaRPr sz="900"/>
          </a:p>
        </p:txBody>
      </p:sp>
      <p:sp>
        <p:nvSpPr>
          <p:cNvPr id="1285" name="线条"/>
          <p:cNvSpPr/>
          <p:nvPr/>
        </p:nvSpPr>
        <p:spPr>
          <a:xfrm flipV="1">
            <a:off x="4688592" y="4680395"/>
            <a:ext cx="649770" cy="824243"/>
          </a:xfrm>
          <a:prstGeom prst="line">
            <a:avLst/>
          </a:prstGeom>
          <a:ln w="25400">
            <a:solidFill>
              <a:schemeClr val="accent1"/>
            </a:solidFill>
          </a:ln>
        </p:spPr>
        <p:txBody>
          <a:bodyPr lIns="22859" tIns="22859" rIns="22859" bIns="22859"/>
          <a:lstStyle/>
          <a:p>
            <a:endParaRPr sz="900"/>
          </a:p>
        </p:txBody>
      </p:sp>
      <p:sp>
        <p:nvSpPr>
          <p:cNvPr id="1286" name="线条"/>
          <p:cNvSpPr/>
          <p:nvPr/>
        </p:nvSpPr>
        <p:spPr>
          <a:xfrm flipH="1">
            <a:off x="4388696" y="5105748"/>
            <a:ext cx="1249562" cy="2"/>
          </a:xfrm>
          <a:prstGeom prst="line">
            <a:avLst/>
          </a:prstGeom>
          <a:ln w="25400">
            <a:solidFill>
              <a:schemeClr val="accent1"/>
            </a:solidFill>
          </a:ln>
        </p:spPr>
        <p:txBody>
          <a:bodyPr lIns="22859" tIns="22859" rIns="22859" bIns="22859"/>
          <a:lstStyle/>
          <a:p>
            <a:endParaRPr sz="900"/>
          </a:p>
        </p:txBody>
      </p:sp>
      <p:sp>
        <p:nvSpPr>
          <p:cNvPr id="1287" name="圆形"/>
          <p:cNvSpPr/>
          <p:nvPr/>
        </p:nvSpPr>
        <p:spPr>
          <a:xfrm>
            <a:off x="10010635" y="452538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88" name="线条"/>
          <p:cNvSpPr/>
          <p:nvPr/>
        </p:nvSpPr>
        <p:spPr>
          <a:xfrm flipV="1">
            <a:off x="9746076" y="4632074"/>
            <a:ext cx="352252" cy="480022"/>
          </a:xfrm>
          <a:prstGeom prst="line">
            <a:avLst/>
          </a:prstGeom>
          <a:ln w="25400">
            <a:solidFill>
              <a:schemeClr val="accent1"/>
            </a:solidFill>
          </a:ln>
        </p:spPr>
        <p:txBody>
          <a:bodyPr lIns="22859" tIns="22859" rIns="22859" bIns="22859"/>
          <a:lstStyle/>
          <a:p>
            <a:endParaRPr sz="900"/>
          </a:p>
        </p:txBody>
      </p:sp>
      <p:sp>
        <p:nvSpPr>
          <p:cNvPr id="1289" name="圆形"/>
          <p:cNvSpPr/>
          <p:nvPr/>
        </p:nvSpPr>
        <p:spPr>
          <a:xfrm>
            <a:off x="10691780" y="452538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90" name="圆形"/>
          <p:cNvSpPr/>
          <p:nvPr/>
        </p:nvSpPr>
        <p:spPr>
          <a:xfrm>
            <a:off x="9683023" y="4989468"/>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91" name="圆形"/>
          <p:cNvSpPr/>
          <p:nvPr/>
        </p:nvSpPr>
        <p:spPr>
          <a:xfrm>
            <a:off x="11015697" y="4989468"/>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92" name="圆形"/>
          <p:cNvSpPr/>
          <p:nvPr/>
        </p:nvSpPr>
        <p:spPr>
          <a:xfrm>
            <a:off x="10010635" y="542708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93" name="圆形"/>
          <p:cNvSpPr/>
          <p:nvPr/>
        </p:nvSpPr>
        <p:spPr>
          <a:xfrm>
            <a:off x="10691780" y="542708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294" name="线条"/>
          <p:cNvSpPr/>
          <p:nvPr/>
        </p:nvSpPr>
        <p:spPr>
          <a:xfrm flipV="1">
            <a:off x="10787911" y="5053334"/>
            <a:ext cx="352252" cy="480022"/>
          </a:xfrm>
          <a:prstGeom prst="line">
            <a:avLst/>
          </a:prstGeom>
          <a:ln w="25400">
            <a:solidFill>
              <a:schemeClr val="accent1"/>
            </a:solidFill>
          </a:ln>
        </p:spPr>
        <p:txBody>
          <a:bodyPr lIns="22859" tIns="22859" rIns="22859" bIns="22859"/>
          <a:lstStyle/>
          <a:p>
            <a:endParaRPr sz="900"/>
          </a:p>
        </p:txBody>
      </p:sp>
      <p:sp>
        <p:nvSpPr>
          <p:cNvPr id="1295" name="线条"/>
          <p:cNvSpPr/>
          <p:nvPr/>
        </p:nvSpPr>
        <p:spPr>
          <a:xfrm flipH="1" flipV="1">
            <a:off x="9746076" y="5053334"/>
            <a:ext cx="352252" cy="480022"/>
          </a:xfrm>
          <a:prstGeom prst="line">
            <a:avLst/>
          </a:prstGeom>
          <a:ln w="25400">
            <a:solidFill>
              <a:schemeClr val="accent1"/>
            </a:solidFill>
          </a:ln>
        </p:spPr>
        <p:txBody>
          <a:bodyPr lIns="22859" tIns="22859" rIns="22859" bIns="22859"/>
          <a:lstStyle/>
          <a:p>
            <a:endParaRPr sz="900"/>
          </a:p>
        </p:txBody>
      </p:sp>
      <p:sp>
        <p:nvSpPr>
          <p:cNvPr id="1296" name="线条"/>
          <p:cNvSpPr/>
          <p:nvPr/>
        </p:nvSpPr>
        <p:spPr>
          <a:xfrm flipH="1" flipV="1">
            <a:off x="10753027" y="4585163"/>
            <a:ext cx="352252" cy="480022"/>
          </a:xfrm>
          <a:prstGeom prst="line">
            <a:avLst/>
          </a:prstGeom>
          <a:ln w="25400">
            <a:solidFill>
              <a:schemeClr val="accent1"/>
            </a:solidFill>
          </a:ln>
        </p:spPr>
        <p:txBody>
          <a:bodyPr lIns="22859" tIns="22859" rIns="22859" bIns="22859"/>
          <a:lstStyle/>
          <a:p>
            <a:endParaRPr sz="900"/>
          </a:p>
        </p:txBody>
      </p:sp>
      <p:sp>
        <p:nvSpPr>
          <p:cNvPr id="1297" name="线条"/>
          <p:cNvSpPr/>
          <p:nvPr/>
        </p:nvSpPr>
        <p:spPr>
          <a:xfrm flipH="1">
            <a:off x="10100485" y="4619374"/>
            <a:ext cx="672108" cy="2"/>
          </a:xfrm>
          <a:prstGeom prst="line">
            <a:avLst/>
          </a:prstGeom>
          <a:ln w="25400">
            <a:solidFill>
              <a:schemeClr val="accent1"/>
            </a:solidFill>
          </a:ln>
        </p:spPr>
        <p:txBody>
          <a:bodyPr lIns="22859" tIns="22859" rIns="22859" bIns="22859"/>
          <a:lstStyle/>
          <a:p>
            <a:endParaRPr sz="900"/>
          </a:p>
        </p:txBody>
      </p:sp>
      <p:sp>
        <p:nvSpPr>
          <p:cNvPr id="1298" name="线条"/>
          <p:cNvSpPr/>
          <p:nvPr/>
        </p:nvSpPr>
        <p:spPr>
          <a:xfrm flipH="1">
            <a:off x="10106166" y="5518095"/>
            <a:ext cx="672108" cy="2"/>
          </a:xfrm>
          <a:prstGeom prst="line">
            <a:avLst/>
          </a:prstGeom>
          <a:ln w="25400">
            <a:solidFill>
              <a:schemeClr val="accent1"/>
            </a:solidFill>
          </a:ln>
        </p:spPr>
        <p:txBody>
          <a:bodyPr lIns="22859" tIns="22859" rIns="22859" bIns="22859"/>
          <a:lstStyle/>
          <a:p>
            <a:endParaRPr sz="900"/>
          </a:p>
        </p:txBody>
      </p:sp>
      <p:sp>
        <p:nvSpPr>
          <p:cNvPr id="1299" name="线条"/>
          <p:cNvSpPr/>
          <p:nvPr/>
        </p:nvSpPr>
        <p:spPr>
          <a:xfrm flipH="1" flipV="1">
            <a:off x="10111654" y="4668358"/>
            <a:ext cx="649770" cy="824243"/>
          </a:xfrm>
          <a:prstGeom prst="line">
            <a:avLst/>
          </a:prstGeom>
          <a:ln w="25400">
            <a:solidFill>
              <a:schemeClr val="accent1"/>
            </a:solidFill>
          </a:ln>
        </p:spPr>
        <p:txBody>
          <a:bodyPr lIns="22859" tIns="22859" rIns="22859" bIns="22859"/>
          <a:lstStyle/>
          <a:p>
            <a:endParaRPr sz="900"/>
          </a:p>
        </p:txBody>
      </p:sp>
      <p:sp>
        <p:nvSpPr>
          <p:cNvPr id="1300" name="线条"/>
          <p:cNvSpPr/>
          <p:nvPr/>
        </p:nvSpPr>
        <p:spPr>
          <a:xfrm flipV="1">
            <a:off x="10122822" y="4655126"/>
            <a:ext cx="649770" cy="824241"/>
          </a:xfrm>
          <a:prstGeom prst="line">
            <a:avLst/>
          </a:prstGeom>
          <a:ln w="25400">
            <a:solidFill>
              <a:schemeClr val="accent1"/>
            </a:solidFill>
          </a:ln>
        </p:spPr>
        <p:txBody>
          <a:bodyPr lIns="22859" tIns="22859" rIns="22859" bIns="22859"/>
          <a:lstStyle/>
          <a:p>
            <a:endParaRPr sz="900"/>
          </a:p>
        </p:txBody>
      </p:sp>
      <p:sp>
        <p:nvSpPr>
          <p:cNvPr id="1301" name="线条"/>
          <p:cNvSpPr/>
          <p:nvPr/>
        </p:nvSpPr>
        <p:spPr>
          <a:xfrm flipH="1">
            <a:off x="9822927" y="5080479"/>
            <a:ext cx="1249562" cy="2"/>
          </a:xfrm>
          <a:prstGeom prst="line">
            <a:avLst/>
          </a:prstGeom>
          <a:ln w="25400">
            <a:solidFill>
              <a:schemeClr val="accent1"/>
            </a:solidFill>
          </a:ln>
        </p:spPr>
        <p:txBody>
          <a:bodyPr lIns="22859" tIns="22859" rIns="22859" bIns="22859"/>
          <a:lstStyle/>
          <a:p>
            <a:endParaRPr sz="900"/>
          </a:p>
        </p:txBody>
      </p:sp>
      <p:sp>
        <p:nvSpPr>
          <p:cNvPr id="1302" name="圆形"/>
          <p:cNvSpPr/>
          <p:nvPr/>
        </p:nvSpPr>
        <p:spPr>
          <a:xfrm>
            <a:off x="11250874" y="4271727"/>
            <a:ext cx="473812" cy="473811"/>
          </a:xfrm>
          <a:prstGeom prst="ellipse">
            <a:avLst/>
          </a:prstGeom>
          <a:solidFill>
            <a:schemeClr val="accent2">
              <a:satOff val="-55555"/>
              <a:lumOff val="18333"/>
            </a:schemeClr>
          </a:solidFill>
          <a:ln w="12700">
            <a:miter lim="400000"/>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03" name="形状"/>
          <p:cNvSpPr/>
          <p:nvPr/>
        </p:nvSpPr>
        <p:spPr>
          <a:xfrm>
            <a:off x="11348388" y="4394542"/>
            <a:ext cx="302011" cy="225801"/>
          </a:xfrm>
          <a:custGeom>
            <a:avLst/>
            <a:gdLst/>
            <a:ahLst/>
            <a:cxnLst>
              <a:cxn ang="0">
                <a:pos x="wd2" y="hd2"/>
              </a:cxn>
              <a:cxn ang="5400000">
                <a:pos x="wd2" y="hd2"/>
              </a:cxn>
              <a:cxn ang="10800000">
                <a:pos x="wd2" y="hd2"/>
              </a:cxn>
              <a:cxn ang="16200000">
                <a:pos x="wd2" y="hd2"/>
              </a:cxn>
            </a:cxnLst>
            <a:rect l="0" t="0" r="r" b="b"/>
            <a:pathLst>
              <a:path w="21600" h="21600" extrusionOk="0">
                <a:moveTo>
                  <a:pt x="0" y="12894"/>
                </a:moveTo>
                <a:lnTo>
                  <a:pt x="7761" y="21600"/>
                </a:lnTo>
                <a:lnTo>
                  <a:pt x="21600" y="0"/>
                </a:lnTo>
                <a:lnTo>
                  <a:pt x="7540" y="15982"/>
                </a:lnTo>
                <a:lnTo>
                  <a:pt x="0" y="12894"/>
                </a:lnTo>
                <a:close/>
              </a:path>
            </a:pathLst>
          </a:custGeom>
          <a:solidFill>
            <a:srgbClr val="FFFFFF"/>
          </a:solidFill>
          <a:ln w="12700">
            <a:miter lim="400000"/>
          </a:ln>
        </p:spPr>
        <p:txBody>
          <a:bodyPr lIns="25400" tIns="25400" rIns="25400" bIns="25400"/>
          <a:lstStyle/>
          <a:p>
            <a:pPr>
              <a:defRPr>
                <a:latin typeface="+mj-lt"/>
                <a:ea typeface="+mj-ea"/>
                <a:cs typeface="+mj-cs"/>
                <a:sym typeface="Helvetica Neue"/>
              </a:defRPr>
            </a:pPr>
            <a:endParaRPr sz="900"/>
          </a:p>
        </p:txBody>
      </p:sp>
      <p:pic>
        <p:nvPicPr>
          <p:cNvPr id="1304" name="按钮_选中.png" descr="按钮_选中.png"/>
          <p:cNvPicPr>
            <a:picLocks noChangeAspect="1"/>
          </p:cNvPicPr>
          <p:nvPr/>
        </p:nvPicPr>
        <p:blipFill>
          <a:blip r:embed="rId2"/>
          <a:stretch>
            <a:fillRect/>
          </a:stretch>
        </p:blipFill>
        <p:spPr>
          <a:xfrm>
            <a:off x="7716020" y="4386901"/>
            <a:ext cx="627046" cy="627046"/>
          </a:xfrm>
          <a:prstGeom prst="rect">
            <a:avLst/>
          </a:prstGeom>
          <a:ln w="12700">
            <a:miter lim="400000"/>
          </a:ln>
          <a:effectLst>
            <a:outerShdw blurRad="101600" dist="25400" dir="5400000" rotWithShape="0">
              <a:srgbClr val="000000">
                <a:alpha val="31178"/>
              </a:srgbClr>
            </a:outerShdw>
          </a:effectLst>
        </p:spPr>
      </p:pic>
      <p:pic>
        <p:nvPicPr>
          <p:cNvPr id="1305" name="按钮_关闭 (1).png" descr="按钮_关闭 (1).png"/>
          <p:cNvPicPr>
            <a:picLocks noChangeAspect="1"/>
          </p:cNvPicPr>
          <p:nvPr/>
        </p:nvPicPr>
        <p:blipFill>
          <a:blip r:embed="rId3"/>
          <a:stretch>
            <a:fillRect/>
          </a:stretch>
        </p:blipFill>
        <p:spPr>
          <a:xfrm>
            <a:off x="8270286" y="4386901"/>
            <a:ext cx="628841" cy="628841"/>
          </a:xfrm>
          <a:prstGeom prst="rect">
            <a:avLst/>
          </a:prstGeom>
          <a:ln w="12700">
            <a:miter lim="400000"/>
          </a:ln>
        </p:spPr>
      </p:pic>
      <p:sp>
        <p:nvSpPr>
          <p:cNvPr id="1306" name="圆形"/>
          <p:cNvSpPr/>
          <p:nvPr/>
        </p:nvSpPr>
        <p:spPr>
          <a:xfrm>
            <a:off x="7832692" y="5080286"/>
            <a:ext cx="393702" cy="393702"/>
          </a:xfrm>
          <a:prstGeom prst="ellipse">
            <a:avLst/>
          </a:prstGeom>
          <a:ln w="101600">
            <a:solidFill>
              <a:schemeClr val="accent2"/>
            </a:solidFill>
          </a:ln>
          <a:effectLst>
            <a:outerShdw blurRad="38100" dist="25400" dir="5400000" rotWithShape="0">
              <a:srgbClr val="000000">
                <a:alpha val="19331"/>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07" name="OK"/>
          <p:cNvSpPr/>
          <p:nvPr/>
        </p:nvSpPr>
        <p:spPr>
          <a:xfrm>
            <a:off x="7875905" y="5136072"/>
            <a:ext cx="330219" cy="282129"/>
          </a:xfrm>
          <a:prstGeom prst="rect">
            <a:avLst/>
          </a:prstGeom>
          <a:ln w="12700">
            <a:miter lim="400000"/>
          </a:ln>
          <a:effectLst>
            <a:outerShdw dir="5400000" rotWithShape="0">
              <a:srgbClr val="000000">
                <a:alpha val="32354"/>
              </a:srgbClr>
            </a:outerShdw>
          </a:effectLst>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solidFill>
                  <a:schemeClr val="accent2"/>
                </a:solidFill>
                <a:latin typeface="DINPro"/>
                <a:ea typeface="DINPro"/>
                <a:cs typeface="DINPro"/>
                <a:sym typeface="DINPro"/>
              </a:defRPr>
            </a:lvl1pPr>
          </a:lstStyle>
          <a:p>
            <a:r>
              <a:rPr sz="1500"/>
              <a:t>OK</a:t>
            </a:r>
          </a:p>
        </p:txBody>
      </p:sp>
      <p:sp>
        <p:nvSpPr>
          <p:cNvPr id="1308" name="圆形"/>
          <p:cNvSpPr/>
          <p:nvPr/>
        </p:nvSpPr>
        <p:spPr>
          <a:xfrm>
            <a:off x="8387855" y="5081183"/>
            <a:ext cx="393702" cy="393702"/>
          </a:xfrm>
          <a:prstGeom prst="ellipse">
            <a:avLst/>
          </a:prstGeom>
          <a:ln w="101600">
            <a:solidFill>
              <a:srgbClr val="D65B44"/>
            </a:solidFill>
          </a:ln>
          <a:effectLst>
            <a:outerShdw blurRad="38100" dist="25400" dir="5400000" rotWithShape="0">
              <a:srgbClr val="000000">
                <a:alpha val="19331"/>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09" name="NO"/>
          <p:cNvSpPr/>
          <p:nvPr/>
        </p:nvSpPr>
        <p:spPr>
          <a:xfrm>
            <a:off x="8428496" y="5136969"/>
            <a:ext cx="330219" cy="282129"/>
          </a:xfrm>
          <a:prstGeom prst="rect">
            <a:avLst/>
          </a:prstGeom>
          <a:ln w="12700">
            <a:miter lim="400000"/>
          </a:ln>
          <a:effectLst>
            <a:outerShdw dir="5400000" rotWithShape="0">
              <a:srgbClr val="000000">
                <a:alpha val="75000"/>
              </a:srgbClr>
            </a:outerShdw>
          </a:effectLst>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solidFill>
                  <a:srgbClr val="D65B44"/>
                </a:solidFill>
                <a:latin typeface="DINPro"/>
                <a:ea typeface="DINPro"/>
                <a:cs typeface="DINPro"/>
                <a:sym typeface="DINPro"/>
              </a:defRPr>
            </a:lvl1pPr>
          </a:lstStyle>
          <a:p>
            <a:r>
              <a:rPr sz="1500"/>
              <a:t>NO</a:t>
            </a:r>
          </a:p>
        </p:txBody>
      </p:sp>
      <p:pic>
        <p:nvPicPr>
          <p:cNvPr id="1310" name="矿业.png" descr="矿业.png"/>
          <p:cNvPicPr>
            <a:picLocks noChangeAspect="1"/>
          </p:cNvPicPr>
          <p:nvPr/>
        </p:nvPicPr>
        <p:blipFill>
          <a:blip r:embed="rId4"/>
          <a:stretch>
            <a:fillRect/>
          </a:stretch>
        </p:blipFill>
        <p:spPr>
          <a:xfrm>
            <a:off x="6770725" y="4649844"/>
            <a:ext cx="840985" cy="712700"/>
          </a:xfrm>
          <a:prstGeom prst="rect">
            <a:avLst/>
          </a:prstGeom>
          <a:ln w="12700">
            <a:miter lim="400000"/>
          </a:ln>
        </p:spPr>
      </p:pic>
      <p:sp>
        <p:nvSpPr>
          <p:cNvPr id="65" name="要点：对B而言，这笔交易在比特币钱包可以即时看到，但直到区块确认成功后才可用。"/>
          <p:cNvSpPr/>
          <p:nvPr/>
        </p:nvSpPr>
        <p:spPr>
          <a:xfrm>
            <a:off x="1087620" y="2696104"/>
            <a:ext cx="7168629" cy="3975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150000"/>
              </a:lnSpc>
              <a:defRPr sz="3000" b="1">
                <a:solidFill>
                  <a:schemeClr val="accent3"/>
                </a:solidFill>
              </a:defRPr>
            </a:lvl1pPr>
          </a:lstStyle>
          <a:p>
            <a:r>
              <a:rPr sz="1500" dirty="0" err="1">
                <a:solidFill>
                  <a:srgbClr val="FFC000"/>
                </a:solidFill>
              </a:rPr>
              <a:t>要点</a:t>
            </a:r>
            <a:r>
              <a:rPr sz="1500" dirty="0">
                <a:solidFill>
                  <a:srgbClr val="FFC000"/>
                </a:solidFill>
              </a:rPr>
              <a:t>：</a:t>
            </a:r>
            <a:r>
              <a:rPr lang="zh-CN" altLang="en-US" sz="1500" dirty="0">
                <a:solidFill>
                  <a:srgbClr val="FFC000"/>
                </a:solidFill>
              </a:rPr>
              <a:t>时间戳用来证实区块在特定时间就存在，既不能提前挖矿，也不能事后伪造</a:t>
            </a:r>
            <a:r>
              <a:rPr sz="1500" dirty="0"/>
              <a:t>。</a:t>
            </a:r>
          </a:p>
        </p:txBody>
      </p:sp>
    </p:spTree>
    <p:extLst>
      <p:ext uri="{BB962C8B-B14F-4D97-AF65-F5344CB8AC3E}">
        <p14:creationId xmlns:p14="http://schemas.microsoft.com/office/powerpoint/2010/main" val="765706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区块链交易流程"/>
          <p:cNvSpPr/>
          <p:nvPr/>
        </p:nvSpPr>
        <p:spPr>
          <a:xfrm>
            <a:off x="1063427" y="453034"/>
            <a:ext cx="2744341" cy="46679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914400">
              <a:lnSpc>
                <a:spcPct val="90000"/>
              </a:lnSpc>
              <a:defRPr sz="6000" b="1">
                <a:solidFill>
                  <a:srgbClr val="FFFFFF"/>
                </a:solidFill>
              </a:defRPr>
            </a:lvl1pPr>
          </a:lstStyle>
          <a:p>
            <a:r>
              <a:rPr sz="3000" dirty="0" err="1"/>
              <a:t>区块链交易流程</a:t>
            </a:r>
            <a:endParaRPr sz="3000" dirty="0"/>
          </a:p>
        </p:txBody>
      </p:sp>
      <p:sp>
        <p:nvSpPr>
          <p:cNvPr id="1313" name="要点：对B而言，这笔交易在比特币钱包可以即时看到，但直到区块确认成功后才可用。"/>
          <p:cNvSpPr/>
          <p:nvPr/>
        </p:nvSpPr>
        <p:spPr>
          <a:xfrm>
            <a:off x="1108882" y="1060849"/>
            <a:ext cx="9767097" cy="5129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defRPr sz="3000">
                <a:solidFill>
                  <a:srgbClr val="FFFFFF"/>
                </a:solidFill>
              </a:defRPr>
            </a:pPr>
            <a:r>
              <a:rPr sz="1500" dirty="0"/>
              <a:t>第5步：全网其他节点</a:t>
            </a:r>
            <a:r>
              <a:rPr sz="1500" b="1" dirty="0">
                <a:solidFill>
                  <a:srgbClr val="FFC000"/>
                </a:solidFill>
              </a:rPr>
              <a:t>核对该区块记账的正确性</a:t>
            </a:r>
            <a:r>
              <a:rPr sz="1500" dirty="0"/>
              <a:t>，没有错误后他们将在该合法区块之后竞争下一个区块，这样就形成</a:t>
            </a:r>
          </a:p>
          <a:p>
            <a:pPr defTabSz="457200">
              <a:defRPr sz="3000">
                <a:solidFill>
                  <a:srgbClr val="FFFFFF"/>
                </a:solidFill>
              </a:defRPr>
            </a:pPr>
            <a:r>
              <a:rPr sz="1500" dirty="0" err="1"/>
              <a:t>了一个合法记账的区块链</a:t>
            </a:r>
            <a:r>
              <a:rPr sz="1500" dirty="0"/>
              <a:t>。</a:t>
            </a:r>
          </a:p>
        </p:txBody>
      </p:sp>
      <p:sp>
        <p:nvSpPr>
          <p:cNvPr id="1314" name="要点：对B而言，这笔交易在比特币钱包可以即时看到，但直到区块确认成功后才可用。"/>
          <p:cNvSpPr/>
          <p:nvPr/>
        </p:nvSpPr>
        <p:spPr>
          <a:xfrm>
            <a:off x="1108882" y="1699788"/>
            <a:ext cx="7074052" cy="5129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57200">
              <a:defRPr sz="3000" b="1">
                <a:solidFill>
                  <a:schemeClr val="accent3"/>
                </a:solidFill>
              </a:defRPr>
            </a:pPr>
            <a:r>
              <a:rPr sz="1500" dirty="0" err="1">
                <a:solidFill>
                  <a:srgbClr val="FFC000"/>
                </a:solidFill>
              </a:rPr>
              <a:t>要点：每个节点都保存着一套相同的公共账本</a:t>
            </a:r>
            <a:endParaRPr sz="1500" dirty="0">
              <a:solidFill>
                <a:srgbClr val="FFC000"/>
              </a:solidFill>
            </a:endParaRPr>
          </a:p>
          <a:p>
            <a:pPr defTabSz="457200">
              <a:defRPr sz="3000" b="1">
                <a:solidFill>
                  <a:schemeClr val="accent3"/>
                </a:solidFill>
              </a:defRPr>
            </a:pPr>
            <a:r>
              <a:rPr sz="1500" dirty="0">
                <a:solidFill>
                  <a:srgbClr val="FFC000"/>
                </a:solidFill>
              </a:rPr>
              <a:t>一笔比特币交易从支付到最终确认成功，得到6个区块确认之后才能真正确认到帐</a:t>
            </a:r>
            <a:r>
              <a:rPr sz="1500" dirty="0"/>
              <a:t>。</a:t>
            </a:r>
          </a:p>
        </p:txBody>
      </p:sp>
      <p:sp>
        <p:nvSpPr>
          <p:cNvPr id="1315" name="矩形"/>
          <p:cNvSpPr/>
          <p:nvPr/>
        </p:nvSpPr>
        <p:spPr>
          <a:xfrm>
            <a:off x="1725636" y="2754731"/>
            <a:ext cx="2355799" cy="1731872"/>
          </a:xfrm>
          <a:prstGeom prst="rect">
            <a:avLst/>
          </a:prstGeom>
          <a:ln w="508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316" name="圆形"/>
          <p:cNvSpPr/>
          <p:nvPr/>
        </p:nvSpPr>
        <p:spPr>
          <a:xfrm>
            <a:off x="1846734" y="3526758"/>
            <a:ext cx="463898" cy="463898"/>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17" name="A"/>
          <p:cNvSpPr/>
          <p:nvPr/>
        </p:nvSpPr>
        <p:spPr>
          <a:xfrm>
            <a:off x="1981320" y="3617641"/>
            <a:ext cx="168316"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chemeClr val="accent1"/>
                </a:solidFill>
              </a:defRPr>
            </a:lvl1pPr>
          </a:lstStyle>
          <a:p>
            <a:r>
              <a:rPr sz="1500"/>
              <a:t>A</a:t>
            </a:r>
          </a:p>
        </p:txBody>
      </p:sp>
      <p:sp>
        <p:nvSpPr>
          <p:cNvPr id="1318" name="线条"/>
          <p:cNvSpPr/>
          <p:nvPr/>
        </p:nvSpPr>
        <p:spPr>
          <a:xfrm>
            <a:off x="2363132" y="3758704"/>
            <a:ext cx="1030008" cy="3"/>
          </a:xfrm>
          <a:prstGeom prst="line">
            <a:avLst/>
          </a:prstGeom>
          <a:ln w="76200">
            <a:solidFill>
              <a:schemeClr val="accent1"/>
            </a:solidFill>
          </a:ln>
        </p:spPr>
        <p:txBody>
          <a:bodyPr lIns="22859" tIns="22859" rIns="22859" bIns="22859"/>
          <a:lstStyle/>
          <a:p>
            <a:endParaRPr sz="900"/>
          </a:p>
        </p:txBody>
      </p:sp>
      <p:sp>
        <p:nvSpPr>
          <p:cNvPr id="1319" name="矩形"/>
          <p:cNvSpPr/>
          <p:nvPr/>
        </p:nvSpPr>
        <p:spPr>
          <a:xfrm>
            <a:off x="2572127" y="3182769"/>
            <a:ext cx="561217" cy="448973"/>
          </a:xfrm>
          <a:prstGeom prst="rect">
            <a:avLst/>
          </a:prstGeom>
          <a:solidFill>
            <a:srgbClr val="428BD0"/>
          </a:solidFill>
          <a:ln w="762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20" name="TX"/>
          <p:cNvSpPr/>
          <p:nvPr/>
        </p:nvSpPr>
        <p:spPr>
          <a:xfrm>
            <a:off x="2702446" y="3266192"/>
            <a:ext cx="251672"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defRPr>
            </a:lvl1pPr>
          </a:lstStyle>
          <a:p>
            <a:r>
              <a:rPr sz="1500"/>
              <a:t>TX</a:t>
            </a:r>
          </a:p>
        </p:txBody>
      </p:sp>
      <p:sp>
        <p:nvSpPr>
          <p:cNvPr id="1321" name="箭头"/>
          <p:cNvSpPr/>
          <p:nvPr/>
        </p:nvSpPr>
        <p:spPr>
          <a:xfrm>
            <a:off x="3336871" y="3710861"/>
            <a:ext cx="95688" cy="95688"/>
          </a:xfrm>
          <a:prstGeom prst="rightArrow">
            <a:avLst>
              <a:gd name="adj1" fmla="val 28112"/>
              <a:gd name="adj2" fmla="val 68789"/>
            </a:avLst>
          </a:prstGeom>
          <a:solidFill>
            <a:schemeClr val="accent1"/>
          </a:solidFill>
          <a:ln w="25400">
            <a:solidFill>
              <a:schemeClr val="accent1"/>
            </a:solidFill>
          </a:ln>
        </p:spPr>
        <p:txBody>
          <a:bodyPr lIns="25400" tIns="25400" rIns="25400" bIns="25400" anchor="ctr"/>
          <a:lstStyle/>
          <a:p>
            <a:pPr>
              <a:defRPr>
                <a:latin typeface="+mj-lt"/>
                <a:ea typeface="+mj-ea"/>
                <a:cs typeface="+mj-cs"/>
                <a:sym typeface="Helvetica Neue"/>
              </a:defRPr>
            </a:pPr>
            <a:endParaRPr sz="900"/>
          </a:p>
        </p:txBody>
      </p:sp>
      <p:sp>
        <p:nvSpPr>
          <p:cNvPr id="1322" name="矩形"/>
          <p:cNvSpPr/>
          <p:nvPr/>
        </p:nvSpPr>
        <p:spPr>
          <a:xfrm>
            <a:off x="4801495" y="2793215"/>
            <a:ext cx="2355800" cy="1731872"/>
          </a:xfrm>
          <a:prstGeom prst="rect">
            <a:avLst/>
          </a:prstGeom>
          <a:ln w="508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323" name="圆形"/>
          <p:cNvSpPr/>
          <p:nvPr/>
        </p:nvSpPr>
        <p:spPr>
          <a:xfrm>
            <a:off x="5888382" y="3203610"/>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24" name="线条"/>
          <p:cNvSpPr/>
          <p:nvPr/>
        </p:nvSpPr>
        <p:spPr>
          <a:xfrm flipV="1">
            <a:off x="5623823" y="3310300"/>
            <a:ext cx="352252" cy="480022"/>
          </a:xfrm>
          <a:prstGeom prst="line">
            <a:avLst/>
          </a:prstGeom>
          <a:ln w="25400">
            <a:solidFill>
              <a:schemeClr val="accent1"/>
            </a:solidFill>
          </a:ln>
        </p:spPr>
        <p:txBody>
          <a:bodyPr lIns="22859" tIns="22859" rIns="22859" bIns="22859"/>
          <a:lstStyle/>
          <a:p>
            <a:endParaRPr sz="900"/>
          </a:p>
        </p:txBody>
      </p:sp>
      <p:sp>
        <p:nvSpPr>
          <p:cNvPr id="1325" name="箭头"/>
          <p:cNvSpPr/>
          <p:nvPr/>
        </p:nvSpPr>
        <p:spPr>
          <a:xfrm>
            <a:off x="4281001" y="3467367"/>
            <a:ext cx="431803" cy="431803"/>
          </a:xfrm>
          <a:prstGeom prst="rightArrow">
            <a:avLst>
              <a:gd name="adj1" fmla="val 32000"/>
              <a:gd name="adj2" fmla="val 64000"/>
            </a:avLst>
          </a:prstGeom>
          <a:solidFill>
            <a:srgbClr val="FABD23"/>
          </a:solidFill>
          <a:ln w="12700">
            <a:miter lim="400000"/>
          </a:ln>
        </p:spPr>
        <p:txBody>
          <a:bodyPr lIns="25400" tIns="25400" rIns="25400" bIns="25400" anchor="ctr"/>
          <a:lstStyle/>
          <a:p>
            <a:endParaRPr sz="900"/>
          </a:p>
        </p:txBody>
      </p:sp>
      <p:sp>
        <p:nvSpPr>
          <p:cNvPr id="1326" name="箭头"/>
          <p:cNvSpPr/>
          <p:nvPr/>
        </p:nvSpPr>
        <p:spPr>
          <a:xfrm>
            <a:off x="7360651" y="3404767"/>
            <a:ext cx="431803" cy="431803"/>
          </a:xfrm>
          <a:prstGeom prst="rightArrow">
            <a:avLst>
              <a:gd name="adj1" fmla="val 32000"/>
              <a:gd name="adj2" fmla="val 64000"/>
            </a:avLst>
          </a:prstGeom>
          <a:solidFill>
            <a:srgbClr val="FABD23"/>
          </a:solidFill>
          <a:ln w="12700">
            <a:miter lim="400000"/>
          </a:ln>
        </p:spPr>
        <p:txBody>
          <a:bodyPr lIns="25400" tIns="25400" rIns="25400" bIns="25400" anchor="ctr"/>
          <a:lstStyle/>
          <a:p>
            <a:endParaRPr sz="900"/>
          </a:p>
        </p:txBody>
      </p:sp>
      <p:sp>
        <p:nvSpPr>
          <p:cNvPr id="1327" name="1.新交易创建"/>
          <p:cNvSpPr/>
          <p:nvPr/>
        </p:nvSpPr>
        <p:spPr>
          <a:xfrm>
            <a:off x="2393363" y="2320307"/>
            <a:ext cx="1009892"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a:solidFill>
                  <a:srgbClr val="FFFFFF"/>
                </a:solidFill>
                <a:latin typeface="+mj-lt"/>
                <a:ea typeface="+mj-ea"/>
                <a:cs typeface="+mj-cs"/>
                <a:sym typeface="Helvetica Neue"/>
              </a:defRPr>
            </a:lvl1pPr>
          </a:lstStyle>
          <a:p>
            <a:r>
              <a:rPr sz="1300"/>
              <a:t>1.新交易创建</a:t>
            </a:r>
          </a:p>
        </p:txBody>
      </p:sp>
      <p:sp>
        <p:nvSpPr>
          <p:cNvPr id="1328" name="1.新交易创建"/>
          <p:cNvSpPr/>
          <p:nvPr/>
        </p:nvSpPr>
        <p:spPr>
          <a:xfrm>
            <a:off x="5109964" y="2320307"/>
            <a:ext cx="1764907"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a:solidFill>
                  <a:srgbClr val="FFFFFF"/>
                </a:solidFill>
                <a:latin typeface="+mj-lt"/>
                <a:ea typeface="+mj-ea"/>
                <a:cs typeface="+mj-cs"/>
                <a:sym typeface="Helvetica Neue"/>
              </a:defRPr>
            </a:lvl1pPr>
          </a:lstStyle>
          <a:p>
            <a:r>
              <a:rPr sz="1300"/>
              <a:t>2.交易通过P2P网络传播</a:t>
            </a:r>
          </a:p>
        </p:txBody>
      </p:sp>
      <p:sp>
        <p:nvSpPr>
          <p:cNvPr id="1329" name="1.新交易创建"/>
          <p:cNvSpPr/>
          <p:nvPr/>
        </p:nvSpPr>
        <p:spPr>
          <a:xfrm>
            <a:off x="8627630" y="2320307"/>
            <a:ext cx="843180"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a:solidFill>
                  <a:srgbClr val="FFFFFF"/>
                </a:solidFill>
                <a:latin typeface="+mj-lt"/>
                <a:ea typeface="+mj-ea"/>
                <a:cs typeface="+mj-cs"/>
                <a:sym typeface="Helvetica Neue"/>
              </a:defRPr>
            </a:lvl1pPr>
          </a:lstStyle>
          <a:p>
            <a:r>
              <a:rPr sz="1300"/>
              <a:t>3.交易验证</a:t>
            </a:r>
          </a:p>
        </p:txBody>
      </p:sp>
      <p:sp>
        <p:nvSpPr>
          <p:cNvPr id="1330" name="圆形"/>
          <p:cNvSpPr/>
          <p:nvPr/>
        </p:nvSpPr>
        <p:spPr>
          <a:xfrm>
            <a:off x="3523986" y="3526758"/>
            <a:ext cx="463898" cy="463898"/>
          </a:xfrm>
          <a:prstGeom prst="ellipse">
            <a:avLst/>
          </a:prstGeom>
          <a:solidFill>
            <a:srgbClr val="FFFFFF"/>
          </a:solidFill>
          <a:ln w="889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31" name="A"/>
          <p:cNvSpPr/>
          <p:nvPr/>
        </p:nvSpPr>
        <p:spPr>
          <a:xfrm>
            <a:off x="3658572" y="3617641"/>
            <a:ext cx="158698"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chemeClr val="accent1"/>
                </a:solidFill>
              </a:defRPr>
            </a:lvl1pPr>
          </a:lstStyle>
          <a:p>
            <a:r>
              <a:rPr sz="1500"/>
              <a:t>B</a:t>
            </a:r>
          </a:p>
        </p:txBody>
      </p:sp>
      <p:sp>
        <p:nvSpPr>
          <p:cNvPr id="1332" name="矩形"/>
          <p:cNvSpPr/>
          <p:nvPr/>
        </p:nvSpPr>
        <p:spPr>
          <a:xfrm>
            <a:off x="5152463" y="2916781"/>
            <a:ext cx="561217" cy="448973"/>
          </a:xfrm>
          <a:prstGeom prst="rect">
            <a:avLst/>
          </a:prstGeom>
          <a:solidFill>
            <a:srgbClr val="428BD0"/>
          </a:solidFill>
          <a:ln w="762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33" name="TX"/>
          <p:cNvSpPr/>
          <p:nvPr/>
        </p:nvSpPr>
        <p:spPr>
          <a:xfrm>
            <a:off x="5282782" y="3000203"/>
            <a:ext cx="251672" cy="28212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b="1">
                <a:solidFill>
                  <a:srgbClr val="FFFFFF"/>
                </a:solidFill>
              </a:defRPr>
            </a:lvl1pPr>
          </a:lstStyle>
          <a:p>
            <a:r>
              <a:rPr sz="1500"/>
              <a:t>TX</a:t>
            </a:r>
          </a:p>
        </p:txBody>
      </p:sp>
      <p:sp>
        <p:nvSpPr>
          <p:cNvPr id="1334" name="圆形"/>
          <p:cNvSpPr/>
          <p:nvPr/>
        </p:nvSpPr>
        <p:spPr>
          <a:xfrm>
            <a:off x="6569526" y="3203610"/>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35" name="矩形"/>
          <p:cNvSpPr/>
          <p:nvPr/>
        </p:nvSpPr>
        <p:spPr>
          <a:xfrm>
            <a:off x="7877353" y="2817332"/>
            <a:ext cx="2355799" cy="1731872"/>
          </a:xfrm>
          <a:prstGeom prst="rect">
            <a:avLst/>
          </a:prstGeom>
          <a:ln w="508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336" name="圆形"/>
          <p:cNvSpPr/>
          <p:nvPr/>
        </p:nvSpPr>
        <p:spPr>
          <a:xfrm>
            <a:off x="5560768" y="366769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37" name="圆形"/>
          <p:cNvSpPr/>
          <p:nvPr/>
        </p:nvSpPr>
        <p:spPr>
          <a:xfrm>
            <a:off x="6893443" y="366769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38" name="圆形"/>
          <p:cNvSpPr/>
          <p:nvPr/>
        </p:nvSpPr>
        <p:spPr>
          <a:xfrm>
            <a:off x="5888382" y="4105310"/>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39" name="圆形"/>
          <p:cNvSpPr/>
          <p:nvPr/>
        </p:nvSpPr>
        <p:spPr>
          <a:xfrm>
            <a:off x="6569526" y="4105310"/>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40" name="线条"/>
          <p:cNvSpPr/>
          <p:nvPr/>
        </p:nvSpPr>
        <p:spPr>
          <a:xfrm flipV="1">
            <a:off x="6665657" y="3731561"/>
            <a:ext cx="352252" cy="480022"/>
          </a:xfrm>
          <a:prstGeom prst="line">
            <a:avLst/>
          </a:prstGeom>
          <a:ln w="25400">
            <a:solidFill>
              <a:schemeClr val="accent1"/>
            </a:solidFill>
          </a:ln>
        </p:spPr>
        <p:txBody>
          <a:bodyPr lIns="22859" tIns="22859" rIns="22859" bIns="22859"/>
          <a:lstStyle/>
          <a:p>
            <a:endParaRPr sz="900"/>
          </a:p>
        </p:txBody>
      </p:sp>
      <p:sp>
        <p:nvSpPr>
          <p:cNvPr id="1341" name="线条"/>
          <p:cNvSpPr/>
          <p:nvPr/>
        </p:nvSpPr>
        <p:spPr>
          <a:xfrm flipH="1" flipV="1">
            <a:off x="5623823" y="3731561"/>
            <a:ext cx="352252" cy="480022"/>
          </a:xfrm>
          <a:prstGeom prst="line">
            <a:avLst/>
          </a:prstGeom>
          <a:ln w="25400">
            <a:solidFill>
              <a:schemeClr val="accent1"/>
            </a:solidFill>
          </a:ln>
        </p:spPr>
        <p:txBody>
          <a:bodyPr lIns="22859" tIns="22859" rIns="22859" bIns="22859"/>
          <a:lstStyle/>
          <a:p>
            <a:endParaRPr sz="900"/>
          </a:p>
        </p:txBody>
      </p:sp>
      <p:sp>
        <p:nvSpPr>
          <p:cNvPr id="1342" name="线条"/>
          <p:cNvSpPr/>
          <p:nvPr/>
        </p:nvSpPr>
        <p:spPr>
          <a:xfrm flipH="1" flipV="1">
            <a:off x="6630773" y="3263390"/>
            <a:ext cx="352252" cy="480022"/>
          </a:xfrm>
          <a:prstGeom prst="line">
            <a:avLst/>
          </a:prstGeom>
          <a:ln w="25400">
            <a:solidFill>
              <a:schemeClr val="accent1"/>
            </a:solidFill>
          </a:ln>
        </p:spPr>
        <p:txBody>
          <a:bodyPr lIns="22859" tIns="22859" rIns="22859" bIns="22859"/>
          <a:lstStyle/>
          <a:p>
            <a:endParaRPr sz="900"/>
          </a:p>
        </p:txBody>
      </p:sp>
      <p:sp>
        <p:nvSpPr>
          <p:cNvPr id="1343" name="线条"/>
          <p:cNvSpPr/>
          <p:nvPr/>
        </p:nvSpPr>
        <p:spPr>
          <a:xfrm flipH="1">
            <a:off x="5978231" y="3297600"/>
            <a:ext cx="672108" cy="2"/>
          </a:xfrm>
          <a:prstGeom prst="line">
            <a:avLst/>
          </a:prstGeom>
          <a:ln w="25400">
            <a:solidFill>
              <a:schemeClr val="accent1"/>
            </a:solidFill>
          </a:ln>
        </p:spPr>
        <p:txBody>
          <a:bodyPr lIns="22859" tIns="22859" rIns="22859" bIns="22859"/>
          <a:lstStyle/>
          <a:p>
            <a:endParaRPr sz="900"/>
          </a:p>
        </p:txBody>
      </p:sp>
      <p:sp>
        <p:nvSpPr>
          <p:cNvPr id="1344" name="线条"/>
          <p:cNvSpPr/>
          <p:nvPr/>
        </p:nvSpPr>
        <p:spPr>
          <a:xfrm flipH="1">
            <a:off x="5983913" y="4196321"/>
            <a:ext cx="672108" cy="2"/>
          </a:xfrm>
          <a:prstGeom prst="line">
            <a:avLst/>
          </a:prstGeom>
          <a:ln w="25400">
            <a:solidFill>
              <a:schemeClr val="accent1"/>
            </a:solidFill>
          </a:ln>
        </p:spPr>
        <p:txBody>
          <a:bodyPr lIns="22859" tIns="22859" rIns="22859" bIns="22859"/>
          <a:lstStyle/>
          <a:p>
            <a:endParaRPr sz="900"/>
          </a:p>
        </p:txBody>
      </p:sp>
      <p:sp>
        <p:nvSpPr>
          <p:cNvPr id="1345" name="线条"/>
          <p:cNvSpPr/>
          <p:nvPr/>
        </p:nvSpPr>
        <p:spPr>
          <a:xfrm flipH="1" flipV="1">
            <a:off x="5989400" y="3346585"/>
            <a:ext cx="649770" cy="824243"/>
          </a:xfrm>
          <a:prstGeom prst="line">
            <a:avLst/>
          </a:prstGeom>
          <a:ln w="25400">
            <a:solidFill>
              <a:schemeClr val="accent1"/>
            </a:solidFill>
          </a:ln>
        </p:spPr>
        <p:txBody>
          <a:bodyPr lIns="22859" tIns="22859" rIns="22859" bIns="22859"/>
          <a:lstStyle/>
          <a:p>
            <a:endParaRPr sz="900"/>
          </a:p>
        </p:txBody>
      </p:sp>
      <p:sp>
        <p:nvSpPr>
          <p:cNvPr id="1346" name="线条"/>
          <p:cNvSpPr/>
          <p:nvPr/>
        </p:nvSpPr>
        <p:spPr>
          <a:xfrm flipV="1">
            <a:off x="6000569" y="3333350"/>
            <a:ext cx="649770" cy="824243"/>
          </a:xfrm>
          <a:prstGeom prst="line">
            <a:avLst/>
          </a:prstGeom>
          <a:ln w="25400">
            <a:solidFill>
              <a:schemeClr val="accent1"/>
            </a:solidFill>
          </a:ln>
        </p:spPr>
        <p:txBody>
          <a:bodyPr lIns="22859" tIns="22859" rIns="22859" bIns="22859"/>
          <a:lstStyle/>
          <a:p>
            <a:endParaRPr sz="900"/>
          </a:p>
        </p:txBody>
      </p:sp>
      <p:sp>
        <p:nvSpPr>
          <p:cNvPr id="1347" name="线条"/>
          <p:cNvSpPr/>
          <p:nvPr/>
        </p:nvSpPr>
        <p:spPr>
          <a:xfrm flipH="1">
            <a:off x="5700673" y="3758705"/>
            <a:ext cx="1249562" cy="2"/>
          </a:xfrm>
          <a:prstGeom prst="line">
            <a:avLst/>
          </a:prstGeom>
          <a:ln w="25400">
            <a:solidFill>
              <a:schemeClr val="accent1"/>
            </a:solidFill>
          </a:ln>
        </p:spPr>
        <p:txBody>
          <a:bodyPr lIns="22859" tIns="22859" rIns="22859" bIns="22859"/>
          <a:lstStyle/>
          <a:p>
            <a:endParaRPr sz="900"/>
          </a:p>
        </p:txBody>
      </p:sp>
      <p:sp>
        <p:nvSpPr>
          <p:cNvPr id="1348" name="矩形"/>
          <p:cNvSpPr/>
          <p:nvPr/>
        </p:nvSpPr>
        <p:spPr>
          <a:xfrm>
            <a:off x="7877353" y="4824730"/>
            <a:ext cx="2355799" cy="1731872"/>
          </a:xfrm>
          <a:prstGeom prst="rect">
            <a:avLst/>
          </a:prstGeom>
          <a:ln w="508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349" name="圆形"/>
          <p:cNvSpPr/>
          <p:nvPr/>
        </p:nvSpPr>
        <p:spPr>
          <a:xfrm>
            <a:off x="8405248" y="5224241"/>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50" name="线条"/>
          <p:cNvSpPr/>
          <p:nvPr/>
        </p:nvSpPr>
        <p:spPr>
          <a:xfrm flipV="1">
            <a:off x="8140688" y="5330932"/>
            <a:ext cx="352252" cy="480022"/>
          </a:xfrm>
          <a:prstGeom prst="line">
            <a:avLst/>
          </a:prstGeom>
          <a:ln w="25400">
            <a:solidFill>
              <a:schemeClr val="accent1"/>
            </a:solidFill>
          </a:ln>
        </p:spPr>
        <p:txBody>
          <a:bodyPr lIns="22859" tIns="22859" rIns="22859" bIns="22859"/>
          <a:lstStyle/>
          <a:p>
            <a:endParaRPr sz="900"/>
          </a:p>
        </p:txBody>
      </p:sp>
      <p:sp>
        <p:nvSpPr>
          <p:cNvPr id="1351" name="圆形"/>
          <p:cNvSpPr/>
          <p:nvPr/>
        </p:nvSpPr>
        <p:spPr>
          <a:xfrm>
            <a:off x="9086393" y="5224241"/>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52" name="圆形"/>
          <p:cNvSpPr/>
          <p:nvPr/>
        </p:nvSpPr>
        <p:spPr>
          <a:xfrm>
            <a:off x="8077636" y="568832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53" name="圆形"/>
          <p:cNvSpPr/>
          <p:nvPr/>
        </p:nvSpPr>
        <p:spPr>
          <a:xfrm>
            <a:off x="9410310" y="568832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54" name="圆形"/>
          <p:cNvSpPr/>
          <p:nvPr/>
        </p:nvSpPr>
        <p:spPr>
          <a:xfrm>
            <a:off x="8405248" y="6125941"/>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55" name="圆形"/>
          <p:cNvSpPr/>
          <p:nvPr/>
        </p:nvSpPr>
        <p:spPr>
          <a:xfrm>
            <a:off x="9086393" y="6125941"/>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56" name="线条"/>
          <p:cNvSpPr/>
          <p:nvPr/>
        </p:nvSpPr>
        <p:spPr>
          <a:xfrm flipV="1">
            <a:off x="9182524" y="5752191"/>
            <a:ext cx="352253" cy="480022"/>
          </a:xfrm>
          <a:prstGeom prst="line">
            <a:avLst/>
          </a:prstGeom>
          <a:ln w="25400">
            <a:solidFill>
              <a:schemeClr val="accent1"/>
            </a:solidFill>
          </a:ln>
        </p:spPr>
        <p:txBody>
          <a:bodyPr lIns="22859" tIns="22859" rIns="22859" bIns="22859"/>
          <a:lstStyle/>
          <a:p>
            <a:endParaRPr sz="900"/>
          </a:p>
        </p:txBody>
      </p:sp>
      <p:sp>
        <p:nvSpPr>
          <p:cNvPr id="1357" name="线条"/>
          <p:cNvSpPr/>
          <p:nvPr/>
        </p:nvSpPr>
        <p:spPr>
          <a:xfrm flipH="1" flipV="1">
            <a:off x="8140688" y="5752191"/>
            <a:ext cx="352252" cy="480022"/>
          </a:xfrm>
          <a:prstGeom prst="line">
            <a:avLst/>
          </a:prstGeom>
          <a:ln w="25400">
            <a:solidFill>
              <a:schemeClr val="accent1"/>
            </a:solidFill>
          </a:ln>
        </p:spPr>
        <p:txBody>
          <a:bodyPr lIns="22859" tIns="22859" rIns="22859" bIns="22859"/>
          <a:lstStyle/>
          <a:p>
            <a:endParaRPr sz="900"/>
          </a:p>
        </p:txBody>
      </p:sp>
      <p:sp>
        <p:nvSpPr>
          <p:cNvPr id="1358" name="线条"/>
          <p:cNvSpPr/>
          <p:nvPr/>
        </p:nvSpPr>
        <p:spPr>
          <a:xfrm flipH="1" flipV="1">
            <a:off x="9147638" y="5284020"/>
            <a:ext cx="352252" cy="480022"/>
          </a:xfrm>
          <a:prstGeom prst="line">
            <a:avLst/>
          </a:prstGeom>
          <a:ln w="25400">
            <a:solidFill>
              <a:schemeClr val="accent1"/>
            </a:solidFill>
          </a:ln>
        </p:spPr>
        <p:txBody>
          <a:bodyPr lIns="22859" tIns="22859" rIns="22859" bIns="22859"/>
          <a:lstStyle/>
          <a:p>
            <a:endParaRPr sz="900"/>
          </a:p>
        </p:txBody>
      </p:sp>
      <p:sp>
        <p:nvSpPr>
          <p:cNvPr id="1359" name="线条"/>
          <p:cNvSpPr/>
          <p:nvPr/>
        </p:nvSpPr>
        <p:spPr>
          <a:xfrm flipH="1">
            <a:off x="8495098" y="5318232"/>
            <a:ext cx="672108" cy="2"/>
          </a:xfrm>
          <a:prstGeom prst="line">
            <a:avLst/>
          </a:prstGeom>
          <a:ln w="25400">
            <a:solidFill>
              <a:schemeClr val="accent1"/>
            </a:solidFill>
          </a:ln>
        </p:spPr>
        <p:txBody>
          <a:bodyPr lIns="22859" tIns="22859" rIns="22859" bIns="22859"/>
          <a:lstStyle/>
          <a:p>
            <a:endParaRPr sz="900"/>
          </a:p>
        </p:txBody>
      </p:sp>
      <p:sp>
        <p:nvSpPr>
          <p:cNvPr id="1360" name="线条"/>
          <p:cNvSpPr/>
          <p:nvPr/>
        </p:nvSpPr>
        <p:spPr>
          <a:xfrm flipH="1">
            <a:off x="8500779" y="6216953"/>
            <a:ext cx="672108" cy="2"/>
          </a:xfrm>
          <a:prstGeom prst="line">
            <a:avLst/>
          </a:prstGeom>
          <a:ln w="25400">
            <a:solidFill>
              <a:schemeClr val="accent1"/>
            </a:solidFill>
          </a:ln>
        </p:spPr>
        <p:txBody>
          <a:bodyPr lIns="22859" tIns="22859" rIns="22859" bIns="22859"/>
          <a:lstStyle/>
          <a:p>
            <a:endParaRPr sz="900"/>
          </a:p>
        </p:txBody>
      </p:sp>
      <p:sp>
        <p:nvSpPr>
          <p:cNvPr id="1361" name="线条"/>
          <p:cNvSpPr/>
          <p:nvPr/>
        </p:nvSpPr>
        <p:spPr>
          <a:xfrm flipH="1" flipV="1">
            <a:off x="8506265" y="5367215"/>
            <a:ext cx="649770" cy="824243"/>
          </a:xfrm>
          <a:prstGeom prst="line">
            <a:avLst/>
          </a:prstGeom>
          <a:ln w="25400">
            <a:solidFill>
              <a:schemeClr val="accent1"/>
            </a:solidFill>
          </a:ln>
        </p:spPr>
        <p:txBody>
          <a:bodyPr lIns="22859" tIns="22859" rIns="22859" bIns="22859"/>
          <a:lstStyle/>
          <a:p>
            <a:endParaRPr sz="900"/>
          </a:p>
        </p:txBody>
      </p:sp>
      <p:sp>
        <p:nvSpPr>
          <p:cNvPr id="1362" name="线条"/>
          <p:cNvSpPr/>
          <p:nvPr/>
        </p:nvSpPr>
        <p:spPr>
          <a:xfrm flipV="1">
            <a:off x="8517435" y="5353982"/>
            <a:ext cx="649770" cy="824243"/>
          </a:xfrm>
          <a:prstGeom prst="line">
            <a:avLst/>
          </a:prstGeom>
          <a:ln w="25400">
            <a:solidFill>
              <a:schemeClr val="accent1"/>
            </a:solidFill>
          </a:ln>
        </p:spPr>
        <p:txBody>
          <a:bodyPr lIns="22859" tIns="22859" rIns="22859" bIns="22859"/>
          <a:lstStyle/>
          <a:p>
            <a:endParaRPr sz="900"/>
          </a:p>
        </p:txBody>
      </p:sp>
      <p:sp>
        <p:nvSpPr>
          <p:cNvPr id="1363" name="线条"/>
          <p:cNvSpPr/>
          <p:nvPr/>
        </p:nvSpPr>
        <p:spPr>
          <a:xfrm flipH="1">
            <a:off x="8217539" y="5779336"/>
            <a:ext cx="1249561" cy="2"/>
          </a:xfrm>
          <a:prstGeom prst="line">
            <a:avLst/>
          </a:prstGeom>
          <a:ln w="25400">
            <a:solidFill>
              <a:schemeClr val="accent1"/>
            </a:solidFill>
          </a:ln>
        </p:spPr>
        <p:txBody>
          <a:bodyPr lIns="22859" tIns="22859" rIns="22859" bIns="22859"/>
          <a:lstStyle/>
          <a:p>
            <a:endParaRPr sz="900"/>
          </a:p>
        </p:txBody>
      </p:sp>
      <p:sp>
        <p:nvSpPr>
          <p:cNvPr id="1364" name="圆形"/>
          <p:cNvSpPr/>
          <p:nvPr/>
        </p:nvSpPr>
        <p:spPr>
          <a:xfrm>
            <a:off x="9645487" y="4970584"/>
            <a:ext cx="473812" cy="473812"/>
          </a:xfrm>
          <a:prstGeom prst="ellipse">
            <a:avLst/>
          </a:prstGeom>
          <a:solidFill>
            <a:schemeClr val="accent2">
              <a:satOff val="-55555"/>
              <a:lumOff val="18333"/>
            </a:schemeClr>
          </a:solidFill>
          <a:ln w="12700">
            <a:miter lim="400000"/>
          </a:ln>
          <a:effectLst>
            <a:outerShdw blurRad="38100" dist="25400" dir="5400000" rotWithShape="0">
              <a:srgbClr val="000000">
                <a:alpha val="50000"/>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65" name="形状"/>
          <p:cNvSpPr/>
          <p:nvPr/>
        </p:nvSpPr>
        <p:spPr>
          <a:xfrm>
            <a:off x="9743001" y="5093399"/>
            <a:ext cx="302012" cy="225801"/>
          </a:xfrm>
          <a:custGeom>
            <a:avLst/>
            <a:gdLst/>
            <a:ahLst/>
            <a:cxnLst>
              <a:cxn ang="0">
                <a:pos x="wd2" y="hd2"/>
              </a:cxn>
              <a:cxn ang="5400000">
                <a:pos x="wd2" y="hd2"/>
              </a:cxn>
              <a:cxn ang="10800000">
                <a:pos x="wd2" y="hd2"/>
              </a:cxn>
              <a:cxn ang="16200000">
                <a:pos x="wd2" y="hd2"/>
              </a:cxn>
            </a:cxnLst>
            <a:rect l="0" t="0" r="r" b="b"/>
            <a:pathLst>
              <a:path w="21600" h="21600" extrusionOk="0">
                <a:moveTo>
                  <a:pt x="0" y="12894"/>
                </a:moveTo>
                <a:lnTo>
                  <a:pt x="7761" y="21600"/>
                </a:lnTo>
                <a:lnTo>
                  <a:pt x="21600" y="0"/>
                </a:lnTo>
                <a:lnTo>
                  <a:pt x="7540" y="15982"/>
                </a:lnTo>
                <a:lnTo>
                  <a:pt x="0" y="12894"/>
                </a:lnTo>
                <a:close/>
              </a:path>
            </a:pathLst>
          </a:custGeom>
          <a:solidFill>
            <a:srgbClr val="FFFFFF"/>
          </a:solidFill>
          <a:ln w="12700">
            <a:miter lim="400000"/>
          </a:ln>
        </p:spPr>
        <p:txBody>
          <a:bodyPr lIns="25400" tIns="25400" rIns="25400" bIns="25400"/>
          <a:lstStyle/>
          <a:p>
            <a:pPr>
              <a:defRPr>
                <a:latin typeface="+mj-lt"/>
                <a:ea typeface="+mj-ea"/>
                <a:cs typeface="+mj-cs"/>
                <a:sym typeface="Helvetica Neue"/>
              </a:defRPr>
            </a:pPr>
            <a:endParaRPr sz="900"/>
          </a:p>
        </p:txBody>
      </p:sp>
      <p:sp>
        <p:nvSpPr>
          <p:cNvPr id="1366" name="箭头"/>
          <p:cNvSpPr/>
          <p:nvPr/>
        </p:nvSpPr>
        <p:spPr>
          <a:xfrm flipH="1">
            <a:off x="7360651" y="5474765"/>
            <a:ext cx="431803" cy="431803"/>
          </a:xfrm>
          <a:prstGeom prst="rightArrow">
            <a:avLst>
              <a:gd name="adj1" fmla="val 32000"/>
              <a:gd name="adj2" fmla="val 64000"/>
            </a:avLst>
          </a:prstGeom>
          <a:solidFill>
            <a:srgbClr val="FABD23"/>
          </a:solidFill>
          <a:ln w="12700">
            <a:miter lim="400000"/>
          </a:ln>
        </p:spPr>
        <p:txBody>
          <a:bodyPr lIns="25400" tIns="25400" rIns="25400" bIns="25400" anchor="ctr"/>
          <a:lstStyle/>
          <a:p>
            <a:endParaRPr sz="900"/>
          </a:p>
        </p:txBody>
      </p:sp>
      <p:sp>
        <p:nvSpPr>
          <p:cNvPr id="1367" name="1.新交易创建"/>
          <p:cNvSpPr/>
          <p:nvPr/>
        </p:nvSpPr>
        <p:spPr>
          <a:xfrm>
            <a:off x="3516747" y="5564991"/>
            <a:ext cx="1176604" cy="25135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2600">
                <a:solidFill>
                  <a:srgbClr val="FFFFFF"/>
                </a:solidFill>
                <a:latin typeface="+mj-lt"/>
                <a:ea typeface="+mj-ea"/>
                <a:cs typeface="+mj-cs"/>
                <a:sym typeface="Helvetica Neue"/>
              </a:defRPr>
            </a:lvl1pPr>
          </a:lstStyle>
          <a:p>
            <a:r>
              <a:rPr sz="1300"/>
              <a:t>5.交易写入账本</a:t>
            </a:r>
          </a:p>
        </p:txBody>
      </p:sp>
      <p:sp>
        <p:nvSpPr>
          <p:cNvPr id="1368" name="矩形"/>
          <p:cNvSpPr/>
          <p:nvPr/>
        </p:nvSpPr>
        <p:spPr>
          <a:xfrm>
            <a:off x="4801495" y="4824730"/>
            <a:ext cx="2355799" cy="1731872"/>
          </a:xfrm>
          <a:prstGeom prst="rect">
            <a:avLst/>
          </a:prstGeom>
          <a:ln w="50800">
            <a:solidFill>
              <a:schemeClr val="accent1"/>
            </a:solidFill>
            <a:prstDash val="sysDot"/>
            <a:miter lim="400000"/>
          </a:ln>
        </p:spPr>
        <p:txBody>
          <a:bodyPr lIns="25400" tIns="25400" rIns="25400" bIns="25400" anchor="ctr"/>
          <a:lstStyle/>
          <a:p>
            <a:pPr>
              <a:defRPr>
                <a:latin typeface="+mj-lt"/>
                <a:ea typeface="+mj-ea"/>
                <a:cs typeface="+mj-cs"/>
                <a:sym typeface="Helvetica Neue"/>
              </a:defRPr>
            </a:pPr>
            <a:endParaRPr sz="900"/>
          </a:p>
        </p:txBody>
      </p:sp>
      <p:sp>
        <p:nvSpPr>
          <p:cNvPr id="1369" name="圆形"/>
          <p:cNvSpPr/>
          <p:nvPr/>
        </p:nvSpPr>
        <p:spPr>
          <a:xfrm>
            <a:off x="5549657" y="514880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70" name="线条"/>
          <p:cNvSpPr/>
          <p:nvPr/>
        </p:nvSpPr>
        <p:spPr>
          <a:xfrm flipV="1">
            <a:off x="5285098" y="5255494"/>
            <a:ext cx="352252" cy="480022"/>
          </a:xfrm>
          <a:prstGeom prst="line">
            <a:avLst/>
          </a:prstGeom>
          <a:ln w="25400">
            <a:solidFill>
              <a:schemeClr val="accent1"/>
            </a:solidFill>
          </a:ln>
        </p:spPr>
        <p:txBody>
          <a:bodyPr lIns="22859" tIns="22859" rIns="22859" bIns="22859"/>
          <a:lstStyle/>
          <a:p>
            <a:endParaRPr sz="900"/>
          </a:p>
        </p:txBody>
      </p:sp>
      <p:sp>
        <p:nvSpPr>
          <p:cNvPr id="1371" name="圆形"/>
          <p:cNvSpPr/>
          <p:nvPr/>
        </p:nvSpPr>
        <p:spPr>
          <a:xfrm>
            <a:off x="6230803" y="514880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72" name="圆形"/>
          <p:cNvSpPr/>
          <p:nvPr/>
        </p:nvSpPr>
        <p:spPr>
          <a:xfrm>
            <a:off x="5222044" y="5612888"/>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73" name="圆形"/>
          <p:cNvSpPr/>
          <p:nvPr/>
        </p:nvSpPr>
        <p:spPr>
          <a:xfrm>
            <a:off x="6554719" y="5612888"/>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74" name="圆形"/>
          <p:cNvSpPr/>
          <p:nvPr/>
        </p:nvSpPr>
        <p:spPr>
          <a:xfrm>
            <a:off x="5549657" y="605050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75" name="圆形"/>
          <p:cNvSpPr/>
          <p:nvPr/>
        </p:nvSpPr>
        <p:spPr>
          <a:xfrm>
            <a:off x="6230803" y="6050504"/>
            <a:ext cx="182026" cy="182026"/>
          </a:xfrm>
          <a:prstGeom prst="ellipse">
            <a:avLst/>
          </a:prstGeom>
          <a:solidFill>
            <a:schemeClr val="accent1"/>
          </a:solidFill>
          <a:ln w="25400">
            <a:solidFill>
              <a:schemeClr val="accent1"/>
            </a:solidFill>
          </a:ln>
          <a:effectLst>
            <a:outerShdw blurRad="38100" dist="25400" dir="5400000" rotWithShape="0">
              <a:srgbClr val="000000">
                <a:alpha val="50000"/>
              </a:srgbClr>
            </a:outerShdw>
          </a:effectLst>
        </p:spPr>
        <p:txBody>
          <a:bodyPr lIns="25400" tIns="25400" rIns="25400" bIns="25400" anchor="ctr"/>
          <a:lstStyle/>
          <a:p>
            <a:pPr>
              <a:defRPr>
                <a:solidFill>
                  <a:schemeClr val="accent1"/>
                </a:solidFill>
              </a:defRPr>
            </a:pPr>
            <a:endParaRPr sz="900"/>
          </a:p>
        </p:txBody>
      </p:sp>
      <p:sp>
        <p:nvSpPr>
          <p:cNvPr id="1376" name="线条"/>
          <p:cNvSpPr/>
          <p:nvPr/>
        </p:nvSpPr>
        <p:spPr>
          <a:xfrm flipV="1">
            <a:off x="6326934" y="5676754"/>
            <a:ext cx="352252" cy="480022"/>
          </a:xfrm>
          <a:prstGeom prst="line">
            <a:avLst/>
          </a:prstGeom>
          <a:ln w="25400">
            <a:solidFill>
              <a:schemeClr val="accent1"/>
            </a:solidFill>
          </a:ln>
        </p:spPr>
        <p:txBody>
          <a:bodyPr lIns="22859" tIns="22859" rIns="22859" bIns="22859"/>
          <a:lstStyle/>
          <a:p>
            <a:endParaRPr sz="900"/>
          </a:p>
        </p:txBody>
      </p:sp>
      <p:sp>
        <p:nvSpPr>
          <p:cNvPr id="1377" name="线条"/>
          <p:cNvSpPr/>
          <p:nvPr/>
        </p:nvSpPr>
        <p:spPr>
          <a:xfrm flipH="1" flipV="1">
            <a:off x="5285098" y="5676754"/>
            <a:ext cx="352252" cy="480022"/>
          </a:xfrm>
          <a:prstGeom prst="line">
            <a:avLst/>
          </a:prstGeom>
          <a:ln w="25400">
            <a:solidFill>
              <a:schemeClr val="accent1"/>
            </a:solidFill>
          </a:ln>
        </p:spPr>
        <p:txBody>
          <a:bodyPr lIns="22859" tIns="22859" rIns="22859" bIns="22859"/>
          <a:lstStyle/>
          <a:p>
            <a:endParaRPr sz="900"/>
          </a:p>
        </p:txBody>
      </p:sp>
      <p:sp>
        <p:nvSpPr>
          <p:cNvPr id="1378" name="线条"/>
          <p:cNvSpPr/>
          <p:nvPr/>
        </p:nvSpPr>
        <p:spPr>
          <a:xfrm flipH="1" flipV="1">
            <a:off x="6292048" y="5208583"/>
            <a:ext cx="352252" cy="480022"/>
          </a:xfrm>
          <a:prstGeom prst="line">
            <a:avLst/>
          </a:prstGeom>
          <a:ln w="25400">
            <a:solidFill>
              <a:schemeClr val="accent1"/>
            </a:solidFill>
          </a:ln>
        </p:spPr>
        <p:txBody>
          <a:bodyPr lIns="22859" tIns="22859" rIns="22859" bIns="22859"/>
          <a:lstStyle/>
          <a:p>
            <a:endParaRPr sz="900"/>
          </a:p>
        </p:txBody>
      </p:sp>
      <p:sp>
        <p:nvSpPr>
          <p:cNvPr id="1379" name="线条"/>
          <p:cNvSpPr/>
          <p:nvPr/>
        </p:nvSpPr>
        <p:spPr>
          <a:xfrm flipH="1">
            <a:off x="5645188" y="6141515"/>
            <a:ext cx="672108" cy="2"/>
          </a:xfrm>
          <a:prstGeom prst="line">
            <a:avLst/>
          </a:prstGeom>
          <a:ln w="25400">
            <a:solidFill>
              <a:schemeClr val="accent1"/>
            </a:solidFill>
          </a:ln>
        </p:spPr>
        <p:txBody>
          <a:bodyPr lIns="22859" tIns="22859" rIns="22859" bIns="22859"/>
          <a:lstStyle/>
          <a:p>
            <a:endParaRPr sz="900"/>
          </a:p>
        </p:txBody>
      </p:sp>
      <p:sp>
        <p:nvSpPr>
          <p:cNvPr id="1380" name="线条"/>
          <p:cNvSpPr/>
          <p:nvPr/>
        </p:nvSpPr>
        <p:spPr>
          <a:xfrm flipH="1" flipV="1">
            <a:off x="5650676" y="5291778"/>
            <a:ext cx="649770" cy="824243"/>
          </a:xfrm>
          <a:prstGeom prst="line">
            <a:avLst/>
          </a:prstGeom>
          <a:ln w="25400">
            <a:solidFill>
              <a:schemeClr val="accent1"/>
            </a:solidFill>
          </a:ln>
        </p:spPr>
        <p:txBody>
          <a:bodyPr lIns="22859" tIns="22859" rIns="22859" bIns="22859"/>
          <a:lstStyle/>
          <a:p>
            <a:endParaRPr sz="900"/>
          </a:p>
        </p:txBody>
      </p:sp>
      <p:sp>
        <p:nvSpPr>
          <p:cNvPr id="1381" name="线条"/>
          <p:cNvSpPr/>
          <p:nvPr/>
        </p:nvSpPr>
        <p:spPr>
          <a:xfrm flipV="1">
            <a:off x="5661845" y="5278544"/>
            <a:ext cx="649770" cy="824243"/>
          </a:xfrm>
          <a:prstGeom prst="line">
            <a:avLst/>
          </a:prstGeom>
          <a:ln w="25400">
            <a:solidFill>
              <a:schemeClr val="accent1"/>
            </a:solidFill>
          </a:ln>
        </p:spPr>
        <p:txBody>
          <a:bodyPr lIns="22859" tIns="22859" rIns="22859" bIns="22859"/>
          <a:lstStyle/>
          <a:p>
            <a:endParaRPr sz="900"/>
          </a:p>
        </p:txBody>
      </p:sp>
      <p:sp>
        <p:nvSpPr>
          <p:cNvPr id="1382" name="线条"/>
          <p:cNvSpPr/>
          <p:nvPr/>
        </p:nvSpPr>
        <p:spPr>
          <a:xfrm flipH="1">
            <a:off x="5361949" y="5703899"/>
            <a:ext cx="1249562" cy="2"/>
          </a:xfrm>
          <a:prstGeom prst="line">
            <a:avLst/>
          </a:prstGeom>
          <a:ln w="25400">
            <a:solidFill>
              <a:schemeClr val="accent1"/>
            </a:solidFill>
          </a:ln>
        </p:spPr>
        <p:txBody>
          <a:bodyPr lIns="22859" tIns="22859" rIns="22859" bIns="22859"/>
          <a:lstStyle/>
          <a:p>
            <a:endParaRPr sz="900"/>
          </a:p>
        </p:txBody>
      </p:sp>
      <p:sp>
        <p:nvSpPr>
          <p:cNvPr id="1383" name="线条"/>
          <p:cNvSpPr/>
          <p:nvPr/>
        </p:nvSpPr>
        <p:spPr>
          <a:xfrm flipH="1">
            <a:off x="5647859" y="5239816"/>
            <a:ext cx="672108" cy="2"/>
          </a:xfrm>
          <a:prstGeom prst="line">
            <a:avLst/>
          </a:prstGeom>
          <a:ln w="25400">
            <a:solidFill>
              <a:schemeClr val="accent1"/>
            </a:solidFill>
          </a:ln>
        </p:spPr>
        <p:txBody>
          <a:bodyPr lIns="22859" tIns="22859" rIns="22859" bIns="22859"/>
          <a:lstStyle/>
          <a:p>
            <a:endParaRPr sz="900"/>
          </a:p>
        </p:txBody>
      </p:sp>
      <p:pic>
        <p:nvPicPr>
          <p:cNvPr id="1384" name="书籍.png" descr="书籍.png"/>
          <p:cNvPicPr>
            <a:picLocks noChangeAspect="1"/>
          </p:cNvPicPr>
          <p:nvPr/>
        </p:nvPicPr>
        <p:blipFill>
          <a:blip r:embed="rId2"/>
          <a:stretch>
            <a:fillRect/>
          </a:stretch>
        </p:blipFill>
        <p:spPr>
          <a:xfrm>
            <a:off x="4948698" y="4921157"/>
            <a:ext cx="368472" cy="368472"/>
          </a:xfrm>
          <a:prstGeom prst="rect">
            <a:avLst/>
          </a:prstGeom>
          <a:ln w="12700">
            <a:miter lim="400000"/>
          </a:ln>
        </p:spPr>
      </p:pic>
      <p:pic>
        <p:nvPicPr>
          <p:cNvPr id="1385" name="书籍.png" descr="书籍.png"/>
          <p:cNvPicPr>
            <a:picLocks noChangeAspect="1"/>
          </p:cNvPicPr>
          <p:nvPr/>
        </p:nvPicPr>
        <p:blipFill>
          <a:blip r:embed="rId2"/>
          <a:stretch>
            <a:fillRect/>
          </a:stretch>
        </p:blipFill>
        <p:spPr>
          <a:xfrm>
            <a:off x="6645731" y="4921157"/>
            <a:ext cx="368472" cy="368472"/>
          </a:xfrm>
          <a:prstGeom prst="rect">
            <a:avLst/>
          </a:prstGeom>
          <a:ln w="12700">
            <a:miter lim="400000"/>
          </a:ln>
        </p:spPr>
      </p:pic>
      <p:pic>
        <p:nvPicPr>
          <p:cNvPr id="1386" name="书籍.png" descr="书籍.png"/>
          <p:cNvPicPr>
            <a:picLocks noChangeAspect="1"/>
          </p:cNvPicPr>
          <p:nvPr/>
        </p:nvPicPr>
        <p:blipFill>
          <a:blip r:embed="rId2"/>
          <a:stretch>
            <a:fillRect/>
          </a:stretch>
        </p:blipFill>
        <p:spPr>
          <a:xfrm>
            <a:off x="4953978" y="6070620"/>
            <a:ext cx="368472" cy="368472"/>
          </a:xfrm>
          <a:prstGeom prst="rect">
            <a:avLst/>
          </a:prstGeom>
          <a:ln w="12700">
            <a:miter lim="400000"/>
          </a:ln>
        </p:spPr>
      </p:pic>
      <p:pic>
        <p:nvPicPr>
          <p:cNvPr id="1387" name="书籍.png" descr="书籍.png"/>
          <p:cNvPicPr>
            <a:picLocks noChangeAspect="1"/>
          </p:cNvPicPr>
          <p:nvPr/>
        </p:nvPicPr>
        <p:blipFill>
          <a:blip r:embed="rId2"/>
          <a:stretch>
            <a:fillRect/>
          </a:stretch>
        </p:blipFill>
        <p:spPr>
          <a:xfrm>
            <a:off x="6651010" y="6070620"/>
            <a:ext cx="368472" cy="368472"/>
          </a:xfrm>
          <a:prstGeom prst="rect">
            <a:avLst/>
          </a:prstGeom>
          <a:ln w="12700">
            <a:miter lim="400000"/>
          </a:ln>
        </p:spPr>
      </p:pic>
      <p:pic>
        <p:nvPicPr>
          <p:cNvPr id="1388" name="按钮_选中.png" descr="按钮_选中.png"/>
          <p:cNvPicPr>
            <a:picLocks noChangeAspect="1"/>
          </p:cNvPicPr>
          <p:nvPr/>
        </p:nvPicPr>
        <p:blipFill>
          <a:blip r:embed="rId3"/>
          <a:stretch>
            <a:fillRect/>
          </a:stretch>
        </p:blipFill>
        <p:spPr>
          <a:xfrm>
            <a:off x="8953691" y="3063976"/>
            <a:ext cx="627046" cy="627046"/>
          </a:xfrm>
          <a:prstGeom prst="rect">
            <a:avLst/>
          </a:prstGeom>
          <a:ln w="12700">
            <a:miter lim="400000"/>
          </a:ln>
          <a:effectLst>
            <a:outerShdw blurRad="101600" dist="25400" dir="5400000" rotWithShape="0">
              <a:srgbClr val="000000">
                <a:alpha val="31178"/>
              </a:srgbClr>
            </a:outerShdw>
          </a:effectLst>
        </p:spPr>
      </p:pic>
      <p:pic>
        <p:nvPicPr>
          <p:cNvPr id="1389" name="按钮_关闭 (1).png" descr="按钮_关闭 (1).png"/>
          <p:cNvPicPr>
            <a:picLocks noChangeAspect="1"/>
          </p:cNvPicPr>
          <p:nvPr/>
        </p:nvPicPr>
        <p:blipFill>
          <a:blip r:embed="rId4"/>
          <a:stretch>
            <a:fillRect/>
          </a:stretch>
        </p:blipFill>
        <p:spPr>
          <a:xfrm>
            <a:off x="9507955" y="3063976"/>
            <a:ext cx="628841" cy="628841"/>
          </a:xfrm>
          <a:prstGeom prst="rect">
            <a:avLst/>
          </a:prstGeom>
          <a:ln w="12700">
            <a:miter lim="400000"/>
          </a:ln>
        </p:spPr>
      </p:pic>
      <p:sp>
        <p:nvSpPr>
          <p:cNvPr id="1390" name="圆形"/>
          <p:cNvSpPr/>
          <p:nvPr/>
        </p:nvSpPr>
        <p:spPr>
          <a:xfrm>
            <a:off x="9070363" y="3757360"/>
            <a:ext cx="393702" cy="393702"/>
          </a:xfrm>
          <a:prstGeom prst="ellipse">
            <a:avLst/>
          </a:prstGeom>
          <a:ln w="101600">
            <a:solidFill>
              <a:schemeClr val="accent2"/>
            </a:solidFill>
          </a:ln>
          <a:effectLst>
            <a:outerShdw blurRad="38100" dist="25400" dir="5400000" rotWithShape="0">
              <a:srgbClr val="000000">
                <a:alpha val="19331"/>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91" name="OK"/>
          <p:cNvSpPr/>
          <p:nvPr/>
        </p:nvSpPr>
        <p:spPr>
          <a:xfrm>
            <a:off x="9113575" y="3813146"/>
            <a:ext cx="330219" cy="282129"/>
          </a:xfrm>
          <a:prstGeom prst="rect">
            <a:avLst/>
          </a:prstGeom>
          <a:ln w="12700">
            <a:miter lim="400000"/>
          </a:ln>
          <a:effectLst>
            <a:outerShdw dir="5400000" rotWithShape="0">
              <a:srgbClr val="000000">
                <a:alpha val="32354"/>
              </a:srgbClr>
            </a:outerShdw>
          </a:effectLst>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solidFill>
                  <a:schemeClr val="accent2"/>
                </a:solidFill>
                <a:latin typeface="DINPro"/>
                <a:ea typeface="DINPro"/>
                <a:cs typeface="DINPro"/>
                <a:sym typeface="DINPro"/>
              </a:defRPr>
            </a:lvl1pPr>
          </a:lstStyle>
          <a:p>
            <a:r>
              <a:rPr sz="1500"/>
              <a:t>OK</a:t>
            </a:r>
          </a:p>
        </p:txBody>
      </p:sp>
      <p:sp>
        <p:nvSpPr>
          <p:cNvPr id="1392" name="圆形"/>
          <p:cNvSpPr/>
          <p:nvPr/>
        </p:nvSpPr>
        <p:spPr>
          <a:xfrm>
            <a:off x="9625526" y="3758257"/>
            <a:ext cx="393702" cy="393702"/>
          </a:xfrm>
          <a:prstGeom prst="ellipse">
            <a:avLst/>
          </a:prstGeom>
          <a:ln w="101600">
            <a:solidFill>
              <a:srgbClr val="D65B44"/>
            </a:solidFill>
          </a:ln>
          <a:effectLst>
            <a:outerShdw blurRad="38100" dist="25400" dir="5400000" rotWithShape="0">
              <a:srgbClr val="000000">
                <a:alpha val="19331"/>
              </a:srgbClr>
            </a:outerShdw>
          </a:effectLst>
        </p:spPr>
        <p:txBody>
          <a:bodyPr lIns="25400" tIns="25400" rIns="25400" bIns="25400" anchor="ctr"/>
          <a:lstStyle/>
          <a:p>
            <a:pPr>
              <a:defRPr>
                <a:latin typeface="+mj-lt"/>
                <a:ea typeface="+mj-ea"/>
                <a:cs typeface="+mj-cs"/>
                <a:sym typeface="Helvetica Neue"/>
              </a:defRPr>
            </a:pPr>
            <a:endParaRPr sz="900"/>
          </a:p>
        </p:txBody>
      </p:sp>
      <p:sp>
        <p:nvSpPr>
          <p:cNvPr id="1393" name="NO"/>
          <p:cNvSpPr/>
          <p:nvPr/>
        </p:nvSpPr>
        <p:spPr>
          <a:xfrm>
            <a:off x="9666166" y="3814044"/>
            <a:ext cx="330219" cy="282129"/>
          </a:xfrm>
          <a:prstGeom prst="rect">
            <a:avLst/>
          </a:prstGeom>
          <a:ln w="12700">
            <a:miter lim="400000"/>
          </a:ln>
          <a:effectLst>
            <a:outerShdw dir="5400000" rotWithShape="0">
              <a:srgbClr val="000000">
                <a:alpha val="75000"/>
              </a:srgbClr>
            </a:outerShdw>
          </a:effectLst>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3000">
                <a:solidFill>
                  <a:srgbClr val="D65B44"/>
                </a:solidFill>
                <a:latin typeface="DINPro"/>
                <a:ea typeface="DINPro"/>
                <a:cs typeface="DINPro"/>
                <a:sym typeface="DINPro"/>
              </a:defRPr>
            </a:lvl1pPr>
          </a:lstStyle>
          <a:p>
            <a:r>
              <a:rPr sz="1500"/>
              <a:t>NO</a:t>
            </a:r>
          </a:p>
        </p:txBody>
      </p:sp>
      <p:pic>
        <p:nvPicPr>
          <p:cNvPr id="1394" name="矿业.png" descr="矿业.png"/>
          <p:cNvPicPr>
            <a:picLocks noChangeAspect="1"/>
          </p:cNvPicPr>
          <p:nvPr/>
        </p:nvPicPr>
        <p:blipFill>
          <a:blip r:embed="rId5"/>
          <a:stretch>
            <a:fillRect/>
          </a:stretch>
        </p:blipFill>
        <p:spPr>
          <a:xfrm>
            <a:off x="8058931" y="3369746"/>
            <a:ext cx="739914" cy="627046"/>
          </a:xfrm>
          <a:prstGeom prst="rect">
            <a:avLst/>
          </a:prstGeom>
          <a:ln w="12700">
            <a:miter lim="400000"/>
          </a:ln>
        </p:spPr>
      </p:pic>
    </p:spTree>
    <p:extLst>
      <p:ext uri="{BB962C8B-B14F-4D97-AF65-F5344CB8AC3E}">
        <p14:creationId xmlns:p14="http://schemas.microsoft.com/office/powerpoint/2010/main" val="2084643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70132"/>
            <a:ext cx="9144000" cy="1655762"/>
          </a:xfrm>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实验一</a:t>
            </a:r>
            <a:r>
              <a:rPr lang="en-US" altLang="zh-CN" sz="4000" dirty="0">
                <a:solidFill>
                  <a:schemeClr val="bg1"/>
                </a:solidFill>
                <a:latin typeface="黑体" panose="02010609060101010101" pitchFamily="49" charset="-122"/>
                <a:ea typeface="黑体" panose="02010609060101010101" pitchFamily="49" charset="-122"/>
              </a:rPr>
              <a:t>	</a:t>
            </a:r>
            <a:r>
              <a:rPr lang="zh-CN" altLang="en-US" sz="4000" dirty="0">
                <a:solidFill>
                  <a:schemeClr val="bg1"/>
                </a:solidFill>
                <a:latin typeface="黑体" panose="02010609060101010101" pitchFamily="49" charset="-122"/>
                <a:ea typeface="黑体" panose="02010609060101010101" pitchFamily="49" charset="-122"/>
              </a:rPr>
              <a:t>以太坊节点搭建</a:t>
            </a:r>
            <a:endParaRPr lang="en-US" altLang="zh-CN" sz="4000" dirty="0">
              <a:solidFill>
                <a:schemeClr val="bg1"/>
              </a:solidFill>
              <a:latin typeface="黑体" panose="02010609060101010101" pitchFamily="49" charset="-122"/>
              <a:ea typeface="黑体" panose="02010609060101010101" pitchFamily="49" charset="-122"/>
            </a:endParaRPr>
          </a:p>
          <a:p>
            <a:r>
              <a:rPr lang="zh-CN" altLang="en-US" sz="3000" dirty="0">
                <a:solidFill>
                  <a:schemeClr val="bg1"/>
                </a:solidFill>
                <a:latin typeface="黑体" panose="02010609060101010101" pitchFamily="49" charset="-122"/>
                <a:ea typeface="黑体" panose="02010609060101010101" pitchFamily="49" charset="-122"/>
              </a:rPr>
              <a:t>（基础部分介绍）</a:t>
            </a:r>
            <a:endParaRPr lang="en-US" altLang="zh-CN" sz="3000" dirty="0">
              <a:solidFill>
                <a:schemeClr val="bg1"/>
              </a:solidFill>
              <a:latin typeface="黑体" panose="02010609060101010101" pitchFamily="49" charset="-122"/>
              <a:ea typeface="黑体" panose="02010609060101010101" pitchFamily="49" charset="-122"/>
            </a:endParaRPr>
          </a:p>
        </p:txBody>
      </p:sp>
      <p:sp>
        <p:nvSpPr>
          <p:cNvPr id="5" name="文本框 4"/>
          <p:cNvSpPr txBox="1"/>
          <p:nvPr/>
        </p:nvSpPr>
        <p:spPr>
          <a:xfrm>
            <a:off x="1524000" y="2266849"/>
            <a:ext cx="914400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区块链原理与实践</a:t>
            </a:r>
            <a:endParaRPr kumimoji="0" lang="en-US" altLang="zh-CN" sz="6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5746428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实验目的及参考流程</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本次实验我们将尝试搭建本地以太坊节点并加入到课程私链中，同时完成以太坊账户的创建（实验的提高部分将完成挖矿与转账等操作）</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下面将以常用的</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Win10</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操作系统为例，展示虚拟机的安装、以太坊环境部署、初始化创世区块、创建账户等操作流程</a:t>
            </a:r>
          </a:p>
        </p:txBody>
      </p:sp>
    </p:spTree>
    <p:extLst>
      <p:ext uri="{BB962C8B-B14F-4D97-AF65-F5344CB8AC3E}">
        <p14:creationId xmlns:p14="http://schemas.microsoft.com/office/powerpoint/2010/main" val="5441069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我们选用的以太坊客户端为以太坊官方采用</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语言编写的</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ethereum</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，在大家常用的</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Windows</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操作系统中运行可能会出现一些问题，因此建议使用</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Windows</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操作系统的同学统一安装</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系统的虚拟机</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电脑配置的参考需求：</a:t>
            </a:r>
            <a:endParaRPr lang="en-US" altLang="zh-CN" sz="2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lvl="1" algn="just"/>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内存大小 ≥ </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2GB</a:t>
            </a:r>
          </a:p>
          <a:p>
            <a:pPr lvl="1" algn="just"/>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预留的硬盘容量 ≥ </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20GB</a:t>
            </a:r>
          </a:p>
        </p:txBody>
      </p:sp>
    </p:spTree>
    <p:extLst>
      <p:ext uri="{BB962C8B-B14F-4D97-AF65-F5344CB8AC3E}">
        <p14:creationId xmlns:p14="http://schemas.microsoft.com/office/powerpoint/2010/main" val="675386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黑体" panose="02010609060101010101" pitchFamily="49" charset="-122"/>
                <a:ea typeface="黑体" panose="02010609060101010101" pitchFamily="49" charset="-122"/>
              </a:rPr>
              <a:t>登入清华大学开源软件镜像站</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5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https://mirrors.tuna.tsinghua.edu.cn</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在“镜像列表”中选择</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virtualbox</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，下载</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Windows</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版本的安装程序（如最近更新的版本</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500" dirty="0">
                <a:solidFill>
                  <a:schemeClr val="bg1"/>
                </a:solidFill>
                <a:latin typeface="Times New Roman" panose="02020603050405020304" pitchFamily="18" charset="0"/>
                <a:cs typeface="Times New Roman" panose="02020603050405020304" pitchFamily="18" charset="0"/>
              </a:rPr>
              <a:t>VirtualBox-6.1.32-149290-Win.exe</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86D77D3C-1D22-4E11-AB13-3CBEE7D030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0968" y="3296963"/>
            <a:ext cx="5870064" cy="2880000"/>
          </a:xfrm>
          <a:prstGeom prst="rect">
            <a:avLst/>
          </a:prstGeom>
        </p:spPr>
      </p:pic>
    </p:spTree>
    <p:extLst>
      <p:ext uri="{BB962C8B-B14F-4D97-AF65-F5344CB8AC3E}">
        <p14:creationId xmlns:p14="http://schemas.microsoft.com/office/powerpoint/2010/main" val="613313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运行下载下来的</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VirtualBox</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Windows</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安装程序（如</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6.1.32</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版本的</a:t>
            </a:r>
            <a:r>
              <a:rPr lang="en-US" altLang="zh-CN" sz="25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VirtualBox-6.1.32-149290-Win.exe</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）按照指引安装，在“选择你要安装的功能”处可以勾选取消“注册文件关联”选项</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2EE2EC67-0EC6-4286-BADD-37743827F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318" y="3116963"/>
            <a:ext cx="3918836" cy="3060000"/>
          </a:xfrm>
          <a:prstGeom prst="rect">
            <a:avLst/>
          </a:prstGeom>
        </p:spPr>
      </p:pic>
      <p:pic>
        <p:nvPicPr>
          <p:cNvPr id="9" name="图片 8">
            <a:extLst>
              <a:ext uri="{FF2B5EF4-FFF2-40B4-BE49-F238E27FC236}">
                <a16:creationId xmlns:a16="http://schemas.microsoft.com/office/drawing/2014/main" id="{DD5E2DF8-48BC-4B07-BF8F-6DA5A546B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848" y="3116963"/>
            <a:ext cx="3918836" cy="3060000"/>
          </a:xfrm>
          <a:prstGeom prst="rect">
            <a:avLst/>
          </a:prstGeom>
        </p:spPr>
      </p:pic>
    </p:spTree>
    <p:extLst>
      <p:ext uri="{BB962C8B-B14F-4D97-AF65-F5344CB8AC3E}">
        <p14:creationId xmlns:p14="http://schemas.microsoft.com/office/powerpoint/2010/main" val="316984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700" dirty="0">
                <a:latin typeface="黑体" panose="02010609060101010101" pitchFamily="49" charset="-122"/>
                <a:ea typeface="黑体" panose="02010609060101010101" pitchFamily="49" charset="-122"/>
              </a:rPr>
              <a:t>我们经常会面对的环境：字符终端</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2379" y="1906850"/>
            <a:ext cx="5044081" cy="3282656"/>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0076" y="1906850"/>
            <a:ext cx="5044079" cy="3282656"/>
          </a:xfrm>
          <a:prstGeom prst="rect">
            <a:avLst/>
          </a:prstGeom>
        </p:spPr>
      </p:pic>
    </p:spTree>
    <p:extLst>
      <p:ext uri="{BB962C8B-B14F-4D97-AF65-F5344CB8AC3E}">
        <p14:creationId xmlns:p14="http://schemas.microsoft.com/office/powerpoint/2010/main" val="1721635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点击镜像站首页右侧“获取下载链接”，获取</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操作系统镜像，如可以选择</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Ubuntu-18.04.6 (amd64, Desktop </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LiveDVD</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下载桌面版</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Ubuntu18.04</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镜像</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2592E158-F8DD-4BCC-9556-663BF7FDEA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7528" y="3116963"/>
            <a:ext cx="6236943" cy="3060000"/>
          </a:xfrm>
          <a:prstGeom prst="rect">
            <a:avLst/>
          </a:prstGeom>
        </p:spPr>
      </p:pic>
    </p:spTree>
    <p:extLst>
      <p:ext uri="{BB962C8B-B14F-4D97-AF65-F5344CB8AC3E}">
        <p14:creationId xmlns:p14="http://schemas.microsoft.com/office/powerpoint/2010/main" val="31882027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下载完成后运行</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Oracle VM </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VirtualBox</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，选择“新建”以创建虚拟机，文件夹可指定为预留了至少</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20GB</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空间的路径，类型选为</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，版本为</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64-bit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0167700E-C2D3-415B-8060-729E96881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419" y="3116963"/>
            <a:ext cx="3439162" cy="3060000"/>
          </a:xfrm>
          <a:prstGeom prst="rect">
            <a:avLst/>
          </a:prstGeom>
        </p:spPr>
      </p:pic>
    </p:spTree>
    <p:extLst>
      <p:ext uri="{BB962C8B-B14F-4D97-AF65-F5344CB8AC3E}">
        <p14:creationId xmlns:p14="http://schemas.microsoft.com/office/powerpoint/2010/main" val="3177322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分配给虚拟机的内存大小可根据自身情况选为</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2048MB</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或再往上，虚拟硬盘则选择“现在创建虚拟硬盘”，完成后点击右下方的创建</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a:extLst>
              <a:ext uri="{FF2B5EF4-FFF2-40B4-BE49-F238E27FC236}">
                <a16:creationId xmlns:a16="http://schemas.microsoft.com/office/drawing/2014/main" id="{A5A227FD-71B0-4C7B-B65F-0DA350829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419" y="3116963"/>
            <a:ext cx="3439162" cy="3060000"/>
          </a:xfrm>
          <a:prstGeom prst="rect">
            <a:avLst/>
          </a:prstGeom>
        </p:spPr>
      </p:pic>
    </p:spTree>
    <p:extLst>
      <p:ext uri="{BB962C8B-B14F-4D97-AF65-F5344CB8AC3E}">
        <p14:creationId xmlns:p14="http://schemas.microsoft.com/office/powerpoint/2010/main" val="3709448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文件大小可根据自身条件选择</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20GB</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或再往上，虚拟硬盘文件类型选为“</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VDI</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VirtualBox </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磁盘映像）”，存储在物理硬盘上的方式选为“动态分配”，之后点击右下方的创建</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05707ABB-6720-4E03-A240-A3FA14E2A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876" y="3116963"/>
            <a:ext cx="3352247" cy="3060000"/>
          </a:xfrm>
          <a:prstGeom prst="rect">
            <a:avLst/>
          </a:prstGeom>
        </p:spPr>
      </p:pic>
    </p:spTree>
    <p:extLst>
      <p:ext uri="{BB962C8B-B14F-4D97-AF65-F5344CB8AC3E}">
        <p14:creationId xmlns:p14="http://schemas.microsoft.com/office/powerpoint/2010/main" val="3140532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完成创建后，点击“设置 </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存储”，此时“控制器：</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IDE</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”为“没有盘片”，选中，再点击右侧“属性 </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分配光驱”后边的光盘小图标，“选择虚拟盘”导入之前下载的</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镜像镜像</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EC5009E9-0BD1-4E4E-8581-1992ADEA0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282" y="3116963"/>
            <a:ext cx="4691643" cy="3060000"/>
          </a:xfrm>
          <a:prstGeom prst="rect">
            <a:avLst/>
          </a:prstGeom>
        </p:spPr>
      </p:pic>
      <p:pic>
        <p:nvPicPr>
          <p:cNvPr id="9" name="图片 8">
            <a:extLst>
              <a:ext uri="{FF2B5EF4-FFF2-40B4-BE49-F238E27FC236}">
                <a16:creationId xmlns:a16="http://schemas.microsoft.com/office/drawing/2014/main" id="{F6EA9F19-095F-4C19-A2C7-35BF0817A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077" y="3116963"/>
            <a:ext cx="4705219" cy="3060000"/>
          </a:xfrm>
          <a:prstGeom prst="rect">
            <a:avLst/>
          </a:prstGeom>
        </p:spPr>
      </p:pic>
    </p:spTree>
    <p:extLst>
      <p:ext uri="{BB962C8B-B14F-4D97-AF65-F5344CB8AC3E}">
        <p14:creationId xmlns:p14="http://schemas.microsoft.com/office/powerpoint/2010/main" val="20196216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点击“</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OK</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”后在</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VirtualBox</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的主界面点击“启动”，按向导安装</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276985F6-62B4-4951-BFF4-E7A089F630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9123" y="2936963"/>
            <a:ext cx="6033754" cy="3240000"/>
          </a:xfrm>
          <a:prstGeom prst="rect">
            <a:avLst/>
          </a:prstGeom>
        </p:spPr>
      </p:pic>
    </p:spTree>
    <p:extLst>
      <p:ext uri="{BB962C8B-B14F-4D97-AF65-F5344CB8AC3E}">
        <p14:creationId xmlns:p14="http://schemas.microsoft.com/office/powerpoint/2010/main" val="34125197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为了方便进行宿主机与虚拟机间的文件拷贝，在完成</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系统安装后，需要给虚拟机安装增强功能（设备 </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安装增强功能），完成后可切换为无缝模式显示（视图 </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无缝模式）</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F802559D-2ED5-4113-93CB-F36568A97BF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324"/>
          <a:stretch/>
        </p:blipFill>
        <p:spPr>
          <a:xfrm>
            <a:off x="3223041" y="3116963"/>
            <a:ext cx="5745917" cy="3060000"/>
          </a:xfrm>
          <a:prstGeom prst="rect">
            <a:avLst/>
          </a:prstGeom>
        </p:spPr>
      </p:pic>
    </p:spTree>
    <p:extLst>
      <p:ext uri="{BB962C8B-B14F-4D97-AF65-F5344CB8AC3E}">
        <p14:creationId xmlns:p14="http://schemas.microsoft.com/office/powerpoint/2010/main" val="35541131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同时，在虚拟机的</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VirtualBox</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主界面，将“设置 </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常规 </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高级”中的“共享粘贴板”和“拖放”均设置为“双向”，重启后即可实现虚拟机与宿主机间的文件复制</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9E88DF20-9C8E-4448-B04A-9DBB50F19961}"/>
              </a:ext>
            </a:extLst>
          </p:cNvPr>
          <p:cNvPicPr>
            <a:picLocks noChangeAspect="1"/>
          </p:cNvPicPr>
          <p:nvPr/>
        </p:nvPicPr>
        <p:blipFill>
          <a:blip r:embed="rId2"/>
          <a:stretch>
            <a:fillRect/>
          </a:stretch>
        </p:blipFill>
        <p:spPr>
          <a:xfrm>
            <a:off x="3747503" y="3116963"/>
            <a:ext cx="4696993" cy="3060000"/>
          </a:xfrm>
          <a:prstGeom prst="rect">
            <a:avLst/>
          </a:prstGeom>
        </p:spPr>
      </p:pic>
    </p:spTree>
    <p:extLst>
      <p:ext uri="{BB962C8B-B14F-4D97-AF65-F5344CB8AC3E}">
        <p14:creationId xmlns:p14="http://schemas.microsoft.com/office/powerpoint/2010/main" val="213978351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系统默认的国外软件下载和更新源的速度可能会较慢，我们可以换用清华</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TUNA</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协会维护的一个软件镜像源</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软件源配置文件是</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etc</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/apt/</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sources.list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，我们首先对其做个备份，“</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Ctrl + Alt + 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”打开终端</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(terminal)</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并输入命令：</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fr-FR"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sudo cp /etc/apt/sources.list /etc/apt/sources.list.bak</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再用</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自带的</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gedit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编辑器打开配置文件：</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fr-FR"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sudo gedit /etc/apt/sources.list</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193888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fontScale="85000" lnSpcReduction="20000"/>
          </a:bodyPr>
          <a:lstStyle/>
          <a:p>
            <a:pPr algn="just"/>
            <a:r>
              <a:rPr lang="zh-CN" altLang="en-US" sz="2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删除</a:t>
            </a:r>
            <a:r>
              <a:rPr lang="en-US" altLang="zh-CN" sz="29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sources.list</a:t>
            </a:r>
            <a:r>
              <a:rPr lang="zh-CN" altLang="en-US" sz="2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文件原本的内容，替换为下面的内容后保存：</a:t>
            </a:r>
            <a:endParaRPr lang="en-US" altLang="zh-CN" sz="2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默认注释了源码镜像以提高 </a:t>
            </a: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apt update </a:t>
            </a:r>
            <a:r>
              <a:rPr lang="zh-CN" altLang="en-US"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速度，如有需要可自行取消注释</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deb https://mirrors.tuna.tsinghua.edu.cn/ubuntu/ bionic main restricted universe multiverse</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deb-</a:t>
            </a:r>
            <a:r>
              <a:rPr lang="en-US" altLang="zh-CN" sz="19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src</a:t>
            </a: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https://mirrors.tuna.tsinghua.edu.cn/ubuntu/ bionic main restricted universe multiverse</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deb https://mirrors.tuna.tsinghua.edu.cn/ubuntu/ bionic-updates main restricted universe multiverse</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deb-</a:t>
            </a:r>
            <a:r>
              <a:rPr lang="en-US" altLang="zh-CN" sz="19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src</a:t>
            </a: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https://mirrors.tuna.tsinghua.edu.cn/ubuntu/ bionic-updates main restricted universe multiverse</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deb https://mirrors.tuna.tsinghua.edu.cn/ubuntu/ bionic-backports main restricted universe multiverse</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deb-</a:t>
            </a:r>
            <a:r>
              <a:rPr lang="en-US" altLang="zh-CN" sz="19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src</a:t>
            </a: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https://mirrors.tuna.tsinghua.edu.cn/ubuntu/ bionic-backports main restricted universe multiverse</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deb https://mirrors.tuna.tsinghua.edu.cn/ubuntu/ bionic-security main restricted universe multiverse</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deb-</a:t>
            </a:r>
            <a:r>
              <a:rPr lang="en-US" altLang="zh-CN" sz="19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src</a:t>
            </a: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https://mirrors.tuna.tsinghua.edu.cn/ubuntu/ bionic-security main restricted universe multiverse</a:t>
            </a:r>
          </a:p>
          <a:p>
            <a:pPr marL="0" indent="0" algn="just">
              <a:buNone/>
            </a:pPr>
            <a:endPar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预发布软件源，不建议启用</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deb https://mirrors.tuna.tsinghua.edu.cn/ubuntu/ bionic-proposed main restricted universe multiverse</a:t>
            </a:r>
          </a:p>
          <a:p>
            <a:pPr marL="0" indent="0" algn="just">
              <a:buNone/>
            </a:pP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deb-</a:t>
            </a:r>
            <a:r>
              <a:rPr lang="en-US" altLang="zh-CN" sz="19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src</a:t>
            </a:r>
            <a:r>
              <a:rPr lang="en-US" altLang="zh-CN" sz="1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https://mirrors.tuna.tsinghua.edu.cn/ubuntu/ bionic-proposed main restricted universe multiverse</a:t>
            </a:r>
          </a:p>
        </p:txBody>
      </p:sp>
    </p:spTree>
    <p:extLst>
      <p:ext uri="{BB962C8B-B14F-4D97-AF65-F5344CB8AC3E}">
        <p14:creationId xmlns:p14="http://schemas.microsoft.com/office/powerpoint/2010/main" val="29157679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关于成绩</a:t>
            </a:r>
          </a:p>
        </p:txBody>
      </p:sp>
      <p:sp>
        <p:nvSpPr>
          <p:cNvPr id="3" name="内容占位符 2"/>
          <p:cNvSpPr>
            <a:spLocks noGrp="1"/>
          </p:cNvSpPr>
          <p:nvPr>
            <p:ph idx="1"/>
          </p:nvPr>
        </p:nvSpPr>
        <p:spPr>
          <a:xfrm>
            <a:off x="838200" y="1691490"/>
            <a:ext cx="10408920" cy="4749470"/>
          </a:xfrm>
        </p:spPr>
        <p:txBody>
          <a:bodyPr>
            <a:no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成绩为记</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P/F</a:t>
            </a: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每次完成基础实验并提交简要报告或者完成提高实验提交结果截图，没有抄袭，即可通过</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希望大家通过这门课学到一些东西，包括但不限于</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操作系统使用</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语言编程</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以“以太坊”为代表的区块链底层加密、存储、通信、简单智能合约部署</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通过网络检索解决编程、调试、部署中遇到的问题</a:t>
            </a:r>
          </a:p>
        </p:txBody>
      </p:sp>
    </p:spTree>
    <p:extLst>
      <p:ext uri="{BB962C8B-B14F-4D97-AF65-F5344CB8AC3E}">
        <p14:creationId xmlns:p14="http://schemas.microsoft.com/office/powerpoint/2010/main" val="17409311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一、安装虚拟机</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在终端中输入下面的命令，完成软件源的更新：</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sudo</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apt-get update</a:t>
            </a:r>
          </a:p>
        </p:txBody>
      </p:sp>
    </p:spTree>
    <p:extLst>
      <p:ext uri="{BB962C8B-B14F-4D97-AF65-F5344CB8AC3E}">
        <p14:creationId xmlns:p14="http://schemas.microsoft.com/office/powerpoint/2010/main" val="21219120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二、编译部署以太坊环境</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现在我们开始进行以太坊源码的下载、编译和部署</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首先在终端中输入下列命令安装版本管理工具</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sudo</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apt-get install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安装编译环境：</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sudo</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apt-get install build-essential</a:t>
            </a: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下载</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语言安装包（以</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1.13</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版本为例）：</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wget</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https://dl.google.com/go/go1.13.linux-amd64.tar.gz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下载</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1.13</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版本的压缩包</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sudo</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tar -C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/local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xzf</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go1.13.linux-amd64.tar.gz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解压到</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/local</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目录下</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960190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二、编译部署以太坊环境</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安装、配置</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语言（</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1.13</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版本</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续）：</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mkdir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-p ~/go/</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src</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创建</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语言工作目录</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echo "export GOROOT=/</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/local/go" &gt;&gt; ~/.profile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配置</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GOROOT</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环境变量</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echo "export GOPATH=$HOME/go" &gt;&gt; ~/.profile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配置</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GOPATH</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环境变量</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echo "export PATH=$PATH:$GOPATH/bin:/</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/local/go/bin" &gt;&gt; ~/.profile</a:t>
            </a: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source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bashrc</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更新相关配置</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source ~/.profile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更新相关配置</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go version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查看</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语言版本，若显示为</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1.13</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则安装成功</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537989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二、编译部署以太坊环境</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创建工作目录</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~/works</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，未来代码和数据均放在该目录下：</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mkdir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~/works</a:t>
            </a: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进入工作目录，通过</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拉取以太坊源码：</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cd ~/works</a:t>
            </a: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git clone https://github.com/ethereum/go-ethereum</a:t>
            </a: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github</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可能会出现连接问题，大家也可从</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gitee</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上公开同步的仓库拉取代码：</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git clone https://gitee.com/liu-hm19/go-ethereum</a:t>
            </a:r>
          </a:p>
          <a:p>
            <a:pPr marL="0" indent="0" algn="just">
              <a:buNone/>
            </a:pP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如果在未来的课程实验中大家碰到了</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github</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项目拉取或</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使用报错的问题，</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可以参考后续</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PPT</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Q &amp; A</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部分的解决方案 </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887183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二、编译部署以太坊环境</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由于最新版本的以太坊对部分模块做了较大改动，出于教学考虑，我们需要将源码回滚到特定版本（课程选择</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v1.9.11</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cd ~/works/go-</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ethereum</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branch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查看代码所在分支，初始默认应为</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master</a:t>
            </a: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tag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查看项目版本号标签</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show v1.9.11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查看</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v1.9.11</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版本标签的相关信息</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感兴趣的同学也可以</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新建一个工作目录</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，尝试编译最新版本的以太坊源码，</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Golang</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版本也需要相应地升级至</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1.14</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或之后</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（不过在后续按说明加入课程私链节点时</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应该会出现问题</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839177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二、编译部署以太坊环境</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复制下图中的</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commit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哈希值：</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046000" y="2304087"/>
            <a:ext cx="8100000" cy="4007813"/>
          </a:xfrm>
          <a:prstGeom prst="rect">
            <a:avLst/>
          </a:prstGeom>
        </p:spPr>
      </p:pic>
    </p:spTree>
    <p:extLst>
      <p:ext uri="{BB962C8B-B14F-4D97-AF65-F5344CB8AC3E}">
        <p14:creationId xmlns:p14="http://schemas.microsoft.com/office/powerpoint/2010/main" val="33569671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二、编译部署以太坊环境</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切换以太坊代码版本后进行编译：</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git</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reset --hard 6a62fe399b68ab9e3625ef5e7900394f389adc3a</a:t>
            </a: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make all </a:t>
            </a:r>
          </a:p>
          <a:p>
            <a:pPr algn="just"/>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如果在编译时遇到了</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module</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（一些依赖包）加载速度过慢的问题（卡在了</a:t>
            </a:r>
            <a:r>
              <a:rPr lang="en-US" altLang="zh-CN" sz="25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env GO111MODULE=on go run build/</a:t>
            </a:r>
            <a:r>
              <a:rPr lang="en-US" altLang="zh-CN" sz="25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ci.go</a:t>
            </a:r>
            <a:r>
              <a:rPr lang="en-US" altLang="zh-CN" sz="25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install </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），可以参考后续</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PPT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Q &amp; A</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中修改</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GOPROXY</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的解决方案 </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583821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三、初始化创世区块</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输入下列命令创建数据存放路径：</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mkdir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-p ~/works/data/</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ethereum</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将从网络学堂下载的创世区块配置文件</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genesis.json</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（也可以通过复制粘贴下页</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PPT</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中的文本创建）存入</a:t>
            </a:r>
            <a:r>
              <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~/works/data</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目录</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输入下列命令完成创世区块的初始化：</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~/works/go-</a:t>
            </a:r>
            <a:r>
              <a:rPr lang="en-US" altLang="zh-CN" sz="18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ethereum</a:t>
            </a: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/build/bin/</a:t>
            </a:r>
            <a:r>
              <a:rPr lang="en-US" altLang="zh-CN" sz="18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geth</a:t>
            </a: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datadir</a:t>
            </a: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=~/works/data/</a:t>
            </a:r>
            <a:r>
              <a:rPr lang="en-US" altLang="zh-CN" sz="18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ethereum</a:t>
            </a: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init</a:t>
            </a: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~/works/data/</a:t>
            </a:r>
            <a:r>
              <a:rPr lang="en-US" altLang="zh-CN" sz="18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genesis.json</a:t>
            </a:r>
            <a:endPar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185034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创世区块配置文件</a:t>
            </a:r>
            <a:r>
              <a:rPr lang="en-US" altLang="zh-CN" sz="4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genesis.json</a:t>
            </a:r>
            <a:endParaRPr lang="zh-CN" altLang="en-US" sz="4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838201" y="1414562"/>
            <a:ext cx="10515600" cy="507831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"config":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chainId</a:t>
            </a: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931,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homesteadBlock</a:t>
            </a: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"eip150Block":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"eip155Block":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"eip158Block":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coinbase</a:t>
            </a: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 "0x0000000000000000000000000000000000000000",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"difficulty" : "0x100",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extraData</a:t>
            </a: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gasLimit</a:t>
            </a: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 "0xffffff",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"nonce"      : "0x0000000000000042",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mixhash</a:t>
            </a: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 "0x0000000000000000000000000000000000000000000000000000000000000000",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parentHash</a:t>
            </a: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 "0x0000000000000000000000000000000000000000000000000000000000000000",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"timestamp"  : "0x00",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alloc</a:t>
            </a: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4D4D4"/>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596695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四、通过</a:t>
            </a:r>
            <a:r>
              <a:rPr lang="en-US" altLang="zh-CN" sz="4000" dirty="0" err="1">
                <a:solidFill>
                  <a:schemeClr val="bg1"/>
                </a:solidFill>
                <a:latin typeface="黑体" panose="02010609060101010101" pitchFamily="49" charset="-122"/>
                <a:ea typeface="黑体" panose="02010609060101010101" pitchFamily="49" charset="-122"/>
              </a:rPr>
              <a:t>Geth</a:t>
            </a:r>
            <a:r>
              <a:rPr lang="zh-CN" altLang="en-US" sz="4000" dirty="0">
                <a:solidFill>
                  <a:schemeClr val="bg1"/>
                </a:solidFill>
                <a:latin typeface="黑体" panose="02010609060101010101" pitchFamily="49" charset="-122"/>
                <a:ea typeface="黑体" panose="02010609060101010101" pitchFamily="49" charset="-122"/>
              </a:rPr>
              <a:t>控制台加入课程私链并创建账户</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在终端中输入命令启动本地以太坊节点：</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~/works/go-</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ethereum</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/build/bin/</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geth</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datadir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~/works/data/</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ethereum</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networkid</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931</a:t>
            </a: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再</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新建</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一个终端（原来的终端用于显示日志信息，新建终端用于进行命令操作）进入</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Geth</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控制台：</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~/works/go-</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ethereum</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/build/bin/</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geth</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attach ~/works/data/</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ethereum</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geth.ipc</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Geth</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控制台输入下列命令加入课程私链：</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admin.addPeer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enode</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://2c7f27d207d72a285196a7ee04681970bb57fe3dbd46bb6bcde96532064cd3749b85aea163a58ea544ef45482d5cf737b131d445916c0e3e6c1adce1d5ae53b6@175.24.179.251:30303")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我们预先部署的云服务器节点</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751686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01262" y="1482848"/>
            <a:ext cx="9618784" cy="2387600"/>
          </a:xfrm>
        </p:spPr>
        <p:txBody>
          <a:bodyPr/>
          <a:lstStyle/>
          <a:p>
            <a:r>
              <a:rPr kumimoji="1" lang="zh-CN" altLang="en-US" b="1" dirty="0">
                <a:solidFill>
                  <a:srgbClr val="FFC000"/>
                </a:solidFill>
                <a:latin typeface="黑体" panose="02010609060101010101" pitchFamily="49" charset="-122"/>
                <a:ea typeface="黑体" panose="02010609060101010101" pitchFamily="49" charset="-122"/>
              </a:rPr>
              <a:t>区块链概述</a:t>
            </a:r>
          </a:p>
        </p:txBody>
      </p:sp>
    </p:spTree>
    <p:extLst>
      <p:ext uri="{BB962C8B-B14F-4D97-AF65-F5344CB8AC3E}">
        <p14:creationId xmlns:p14="http://schemas.microsoft.com/office/powerpoint/2010/main" val="7282813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bg1"/>
                </a:solidFill>
                <a:latin typeface="黑体" panose="02010609060101010101" pitchFamily="49" charset="-122"/>
                <a:ea typeface="黑体" panose="02010609060101010101" pitchFamily="49" charset="-122"/>
              </a:rPr>
              <a:t>四、通过</a:t>
            </a:r>
            <a:r>
              <a:rPr lang="en-US" altLang="zh-CN" sz="4000" dirty="0" err="1">
                <a:solidFill>
                  <a:schemeClr val="bg1"/>
                </a:solidFill>
                <a:latin typeface="黑体" panose="02010609060101010101" pitchFamily="49" charset="-122"/>
                <a:ea typeface="黑体" panose="02010609060101010101" pitchFamily="49" charset="-122"/>
              </a:rPr>
              <a:t>Geth</a:t>
            </a:r>
            <a:r>
              <a:rPr lang="zh-CN" altLang="en-US" sz="4000" dirty="0">
                <a:solidFill>
                  <a:schemeClr val="bg1"/>
                </a:solidFill>
                <a:latin typeface="黑体" panose="02010609060101010101" pitchFamily="49" charset="-122"/>
                <a:ea typeface="黑体" panose="02010609060101010101" pitchFamily="49" charset="-122"/>
              </a:rPr>
              <a:t>控制台加入课程私链并创建账户</a:t>
            </a:r>
          </a:p>
        </p:txBody>
      </p:sp>
      <p:sp>
        <p:nvSpPr>
          <p:cNvPr id="3" name="内容占位符 2"/>
          <p:cNvSpPr>
            <a:spLocks noGrp="1"/>
          </p:cNvSpPr>
          <p:nvPr>
            <p:ph idx="1"/>
          </p:nvPr>
        </p:nvSpPr>
        <p:spPr/>
        <p:txBody>
          <a:bodyPr>
            <a:normAutofit/>
          </a:bodyPr>
          <a:lstStyle/>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输入下列命令可获取当前连接的节点信息：</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admin.peers</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返回值非空则表明成功连接课程私链上的节点</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加入课程私链后将进行链上已有的区块同步，通过下列命令查看已同步的区块数量：</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eth.blockNumber</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完成同步后才可进行挖矿</a:t>
            </a:r>
            <a:endPar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3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Geth</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控制台中输入下列命令创建账户：</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personal.newAccount</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p>
          <a:p>
            <a:pPr algn="just"/>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按照提示输入密码并确认后将返回完成创建的账户地址（请大家</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牢记自己的密码</a:t>
            </a:r>
            <a:r>
              <a:rPr lang="zh-CN" altLang="en-US"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557173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Times New Roman" panose="02020603050405020304" pitchFamily="18" charset="0"/>
                <a:ea typeface="黑体" panose="02010609060101010101" pitchFamily="49" charset="-122"/>
                <a:cs typeface="Times New Roman" panose="02020603050405020304" pitchFamily="18" charset="0"/>
              </a:rPr>
              <a:t>Q &amp; A</a:t>
            </a:r>
            <a:endParaRPr lang="zh-CN" altLang="en-US" sz="4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p:txBody>
          <a:bodyPr>
            <a:normAutofit fontScale="92500" lnSpcReduction="10000"/>
          </a:bodyPr>
          <a:lstStyle/>
          <a:p>
            <a:pPr algn="just"/>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关于</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系统：</a:t>
            </a:r>
            <a:endParaRPr lang="en-US" altLang="zh-CN" sz="26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是一款广泛使用的</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发行版系统，本课程推荐大家采用带图形界面的</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Ubuntu</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虚拟机进行实验，不过大部分操作都是在字符终端界面通过命令行进行的（输入一行行的指令来完成与计算机的交互）</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字符终端可通过快捷键“</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Ctrl+Alt+T</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”打开，常用的命令和操作有：</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ls	// </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列出当前目录下的文件（不包括隐藏文件）</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cd /home/blockchain/works	// cd</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用于进入到某个已存在的文件夹中，执行本条命令将进入“</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”根目录下的“</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home</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”里的“</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blockchain</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”里的“</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works</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”文件夹</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cd ..	// </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返回上一级目录，“</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”是一个相对路径，表示“上一级”</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mkdir</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 </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在当前目录中创建文件夹</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此外，键盘上的“</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Tab</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”键可以补全路径名称，“↑”可以翻看历史命令（输入</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history</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也可查看历史命令）</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073644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Times New Roman" panose="02020603050405020304" pitchFamily="18" charset="0"/>
                <a:ea typeface="黑体" panose="02010609060101010101" pitchFamily="49" charset="-122"/>
                <a:cs typeface="Times New Roman" panose="02020603050405020304" pitchFamily="18" charset="0"/>
              </a:rPr>
              <a:t>Q &amp; A</a:t>
            </a:r>
            <a:endParaRPr lang="zh-CN" altLang="en-US" sz="4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对于使用</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Mac</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的同学：</a:t>
            </a:r>
            <a:endParaRPr lang="en-US" altLang="zh-CN" sz="26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可到</a:t>
            </a:r>
            <a:r>
              <a:rPr lang="en-US" altLang="zh-CN" sz="2500" dirty="0" err="1">
                <a:latin typeface="Times New Roman" panose="02020603050405020304" pitchFamily="18" charset="0"/>
                <a:ea typeface="黑体" panose="02010609060101010101" pitchFamily="49" charset="-122"/>
                <a:cs typeface="Times New Roman" panose="02020603050405020304" pitchFamily="18" charset="0"/>
              </a:rPr>
              <a:t>VirtualBox</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官方下载网站</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https://www.virtualbox.org/wiki/Downloads</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下载</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OS X hosts</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版本进行虚拟机的安装。</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6000" y="3171150"/>
            <a:ext cx="6120000" cy="3005813"/>
          </a:xfrm>
          <a:prstGeom prst="rect">
            <a:avLst/>
          </a:prstGeom>
        </p:spPr>
      </p:pic>
    </p:spTree>
    <p:extLst>
      <p:ext uri="{BB962C8B-B14F-4D97-AF65-F5344CB8AC3E}">
        <p14:creationId xmlns:p14="http://schemas.microsoft.com/office/powerpoint/2010/main" val="37740817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Times New Roman" panose="02020603050405020304" pitchFamily="18" charset="0"/>
                <a:ea typeface="黑体" panose="02010609060101010101" pitchFamily="49" charset="-122"/>
                <a:cs typeface="Times New Roman" panose="02020603050405020304" pitchFamily="18" charset="0"/>
              </a:rPr>
              <a:t>Q &amp; A</a:t>
            </a:r>
            <a:endParaRPr lang="zh-CN" altLang="en-US" sz="4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如果碰到了</a:t>
            </a:r>
            <a:r>
              <a:rPr lang="en-US" altLang="zh-CN" sz="3000" dirty="0" err="1">
                <a:latin typeface="Times New Roman" panose="02020603050405020304" pitchFamily="18" charset="0"/>
                <a:ea typeface="黑体" panose="02010609060101010101" pitchFamily="49" charset="-122"/>
                <a:cs typeface="Times New Roman" panose="02020603050405020304" pitchFamily="18" charset="0"/>
              </a:rPr>
              <a:t>github</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项目拉取速度过慢的问题：</a:t>
            </a:r>
            <a:endParaRPr lang="en-US" altLang="zh-CN" sz="26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大家可以参考这篇博客</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https://blog.csdn.net/xy_zhangchn/article/details/81558144</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500" dirty="0" err="1">
                <a:latin typeface="Times New Roman" panose="02020603050405020304" pitchFamily="18" charset="0"/>
                <a:ea typeface="黑体" panose="02010609060101010101" pitchFamily="49" charset="-122"/>
                <a:cs typeface="Times New Roman" panose="02020603050405020304" pitchFamily="18" charset="0"/>
              </a:rPr>
              <a:t>github</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上的项目先导入到</a:t>
            </a:r>
            <a:r>
              <a:rPr lang="en-US" altLang="zh-CN" sz="2500" dirty="0" err="1">
                <a:latin typeface="Times New Roman" panose="02020603050405020304" pitchFamily="18" charset="0"/>
                <a:ea typeface="黑体" panose="02010609060101010101" pitchFamily="49" charset="-122"/>
                <a:cs typeface="Times New Roman" panose="02020603050405020304" pitchFamily="18" charset="0"/>
              </a:rPr>
              <a:t>gitee</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中，再拉取</a:t>
            </a:r>
            <a:r>
              <a:rPr lang="en-US" altLang="zh-CN" sz="2500" dirty="0" err="1">
                <a:latin typeface="Times New Roman" panose="02020603050405020304" pitchFamily="18" charset="0"/>
                <a:ea typeface="黑体" panose="02010609060101010101" pitchFamily="49" charset="-122"/>
                <a:cs typeface="Times New Roman" panose="02020603050405020304" pitchFamily="18" charset="0"/>
              </a:rPr>
              <a:t>gitee</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上新建的项目。</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AFAA17AF-4A2E-4EDA-A9C7-E4E719ADAC03}"/>
              </a:ext>
            </a:extLst>
          </p:cNvPr>
          <p:cNvPicPr>
            <a:picLocks noChangeAspect="1"/>
          </p:cNvPicPr>
          <p:nvPr/>
        </p:nvPicPr>
        <p:blipFill rotWithShape="1">
          <a:blip r:embed="rId3"/>
          <a:srcRect t="4266"/>
          <a:stretch/>
        </p:blipFill>
        <p:spPr>
          <a:xfrm>
            <a:off x="3116882" y="3116963"/>
            <a:ext cx="5958235" cy="3060000"/>
          </a:xfrm>
          <a:prstGeom prst="rect">
            <a:avLst/>
          </a:prstGeom>
        </p:spPr>
      </p:pic>
    </p:spTree>
    <p:extLst>
      <p:ext uri="{BB962C8B-B14F-4D97-AF65-F5344CB8AC3E}">
        <p14:creationId xmlns:p14="http://schemas.microsoft.com/office/powerpoint/2010/main" val="584178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Times New Roman" panose="02020603050405020304" pitchFamily="18" charset="0"/>
                <a:ea typeface="黑体" panose="02010609060101010101" pitchFamily="49" charset="-122"/>
                <a:cs typeface="Times New Roman" panose="02020603050405020304" pitchFamily="18" charset="0"/>
              </a:rPr>
              <a:t>Q &amp; A</a:t>
            </a:r>
            <a:endParaRPr lang="zh-CN" altLang="en-US" sz="4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如果使用</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git clone</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时碰到了下述报错：</a:t>
            </a:r>
            <a:endParaRPr lang="en-US" altLang="zh-CN" sz="26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	fatal: unable to access ‘https://&lt;</a:t>
            </a:r>
            <a:r>
              <a:rPr lang="en-US" altLang="zh-CN" sz="2500" dirty="0" err="1">
                <a:latin typeface="Times New Roman" panose="02020603050405020304" pitchFamily="18" charset="0"/>
                <a:ea typeface="黑体" panose="02010609060101010101" pitchFamily="49" charset="-122"/>
                <a:cs typeface="Times New Roman" panose="02020603050405020304" pitchFamily="18" charset="0"/>
              </a:rPr>
              <a:t>my_git</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&gt;.git/': </a:t>
            </a:r>
            <a:r>
              <a:rPr lang="en-US" altLang="zh-CN" sz="2500" dirty="0" err="1">
                <a:latin typeface="Times New Roman" panose="02020603050405020304" pitchFamily="18" charset="0"/>
                <a:ea typeface="黑体" panose="02010609060101010101" pitchFamily="49" charset="-122"/>
                <a:cs typeface="Times New Roman" panose="02020603050405020304" pitchFamily="18" charset="0"/>
              </a:rPr>
              <a:t>gnutls_handshake</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 failed</a:t>
            </a:r>
          </a:p>
          <a:p>
            <a:pPr marL="0" indent="0" algn="just">
              <a:lnSpc>
                <a:spcPct val="95000"/>
              </a:lnSpc>
              <a:buNone/>
            </a:pP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大家可以先尝试一下参考这些博客自己动手解决，如果还是有困难可以联系助教一起来寻找解决方案</a:t>
            </a:r>
            <a:endParaRPr lang="en-US" altLang="zh-CN" sz="25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https://blog.csdn.net/weixin_39132520/article/details/114924970</a:t>
            </a:r>
          </a:p>
          <a:p>
            <a:pPr marL="0" indent="0" algn="just">
              <a:lnSpc>
                <a:spcPct val="95000"/>
              </a:lnSpc>
              <a:buNone/>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https://www.jianshu.com/p/72b9903a05f4</a:t>
            </a:r>
          </a:p>
          <a:p>
            <a:pPr marL="0" indent="0" algn="just">
              <a:lnSpc>
                <a:spcPct val="95000"/>
              </a:lnSpc>
              <a:buNone/>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https://blog.csdn.net/inghoG/article/details/117927858</a:t>
            </a:r>
          </a:p>
          <a:p>
            <a:pPr marL="0" indent="0" algn="just">
              <a:lnSpc>
                <a:spcPct val="95000"/>
              </a:lnSpc>
              <a:buNone/>
            </a:pP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183086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Times New Roman" panose="02020603050405020304" pitchFamily="18" charset="0"/>
                <a:ea typeface="黑体" panose="02010609060101010101" pitchFamily="49" charset="-122"/>
                <a:cs typeface="Times New Roman" panose="02020603050405020304" pitchFamily="18" charset="0"/>
              </a:rPr>
              <a:t>Q &amp; A</a:t>
            </a:r>
            <a:endParaRPr lang="zh-CN" altLang="en-US" sz="4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如果碰到了</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模块加载速度过慢的问题：</a:t>
            </a:r>
            <a:endParaRPr lang="en-US" altLang="zh-CN" sz="26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	1.11</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版本之后的</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语言提供了</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GO111MODULE</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这一包管理工具，在程序编译时可以自动查找、下载程序运行缺失的模块，使用时需设置环境变量</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(export GO111MODULE=on)</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，如果碰到了导入过慢的问题，可以尝试将</a:t>
            </a: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GOPROXY</a:t>
            </a:r>
            <a:r>
              <a:rPr lang="zh-CN" altLang="en-US" sz="2500" dirty="0">
                <a:latin typeface="Times New Roman" panose="02020603050405020304" pitchFamily="18" charset="0"/>
                <a:ea typeface="黑体" panose="02010609060101010101" pitchFamily="49" charset="-122"/>
                <a:cs typeface="Times New Roman" panose="02020603050405020304" pitchFamily="18" charset="0"/>
              </a:rPr>
              <a:t>设置为国内的代理：</a:t>
            </a:r>
            <a:endParaRPr lang="en-US" altLang="zh-CN" sz="25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95000"/>
              </a:lnSpc>
              <a:buNone/>
            </a:pPr>
            <a:r>
              <a:rPr lang="en-US" altLang="zh-CN" sz="2500" dirty="0">
                <a:latin typeface="Times New Roman" panose="02020603050405020304" pitchFamily="18" charset="0"/>
                <a:ea typeface="黑体" panose="02010609060101010101" pitchFamily="49" charset="-122"/>
                <a:cs typeface="Times New Roman" panose="02020603050405020304" pitchFamily="18" charset="0"/>
              </a:rPr>
              <a:t>	</a:t>
            </a:r>
            <a:r>
              <a:rPr lang="fr-FR" altLang="zh-CN" sz="2000" dirty="0">
                <a:latin typeface="Times New Roman" panose="02020603050405020304" pitchFamily="18" charset="0"/>
                <a:ea typeface="黑体" panose="02010609060101010101" pitchFamily="49" charset="-122"/>
                <a:cs typeface="Times New Roman" panose="02020603050405020304" pitchFamily="18" charset="0"/>
              </a:rPr>
              <a:t>echo "export GOPROXY=https://goproxy.cn" &gt;&gt; ~/.profile &amp;&amp; source ~/.profile</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724893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rgbClr val="FFC000"/>
                </a:solidFill>
                <a:latin typeface="黑体" panose="02010609060101010101" pitchFamily="49" charset="-122"/>
                <a:ea typeface="黑体" panose="02010609060101010101" pitchFamily="49" charset="-122"/>
              </a:rPr>
              <a:t>区块链历史</a:t>
            </a:r>
          </a:p>
        </p:txBody>
      </p:sp>
    </p:spTree>
    <p:extLst>
      <p:ext uri="{BB962C8B-B14F-4D97-AF65-F5344CB8AC3E}">
        <p14:creationId xmlns:p14="http://schemas.microsoft.com/office/powerpoint/2010/main" val="3097203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52.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True"/>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1什么是区块链">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871</TotalTime>
  <Words>5323</Words>
  <Application>Microsoft Macintosh PowerPoint</Application>
  <PresentationFormat>宽屏</PresentationFormat>
  <Paragraphs>764</Paragraphs>
  <Slides>85</Slides>
  <Notes>9</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85</vt:i4>
      </vt:variant>
    </vt:vector>
  </HeadingPairs>
  <TitlesOfParts>
    <vt:vector size="101" baseType="lpstr">
      <vt:lpstr>等线</vt:lpstr>
      <vt:lpstr>等线 Light</vt:lpstr>
      <vt:lpstr>黑体</vt:lpstr>
      <vt:lpstr>Microsoft Yahei</vt:lpstr>
      <vt:lpstr>Microsoft Yahei</vt:lpstr>
      <vt:lpstr>DINPro</vt:lpstr>
      <vt:lpstr>Arial</vt:lpstr>
      <vt:lpstr>Calibri</vt:lpstr>
      <vt:lpstr>Calibri Light</vt:lpstr>
      <vt:lpstr>Helvetica Light</vt:lpstr>
      <vt:lpstr>Helvetica Neue Medium</vt:lpstr>
      <vt:lpstr>Times New Roman</vt:lpstr>
      <vt:lpstr>Wingdings</vt:lpstr>
      <vt:lpstr>Office Theme</vt:lpstr>
      <vt:lpstr>1.1什么是区块链</vt:lpstr>
      <vt:lpstr>Office 主题​​</vt:lpstr>
      <vt:lpstr>PowerPoint 演示文稿</vt:lpstr>
      <vt:lpstr>以计算机为主要实验器材，通过网络进行的实验课</vt:lpstr>
      <vt:lpstr>实验条件</vt:lpstr>
      <vt:lpstr>网络条件</vt:lpstr>
      <vt:lpstr>基础</vt:lpstr>
      <vt:lpstr>我们经常会面对的环境：字符终端</vt:lpstr>
      <vt:lpstr>关于成绩</vt:lpstr>
      <vt:lpstr>区块链概述</vt:lpstr>
      <vt:lpstr>区块链历史</vt:lpstr>
      <vt:lpstr>2008.11.1</vt:lpstr>
      <vt:lpstr>2009.1.9</vt:lpstr>
      <vt:lpstr>2010年5月22日</vt:lpstr>
      <vt:lpstr>比特币社区</vt:lpstr>
      <vt:lpstr>2013年 塞浦路斯事件</vt:lpstr>
      <vt:lpstr>2013年底 以太坊白皮书诞生</vt:lpstr>
      <vt:lpstr>2015年9月15日 R3联盟成立</vt:lpstr>
      <vt:lpstr>2015.12 IBM 超级账本 Fabric</vt:lpstr>
      <vt:lpstr>2017年 疯狂ICO</vt:lpstr>
      <vt:lpstr>2017年底 比特币达到当时的历史高点</vt:lpstr>
      <vt:lpstr>2018年5月28日 习近平：在中国科学院第十九次院士大会、中国工程院第十四次院士大会上的讲话</vt:lpstr>
      <vt:lpstr>2019年6月18日 Facebook发布Libra白皮书</vt:lpstr>
      <vt:lpstr>2019年10月24日 中共中央政治局第十八次集体学习</vt:lpstr>
      <vt:lpstr>近期与区块链相关的热门概念</vt:lpstr>
      <vt:lpstr>与区块链相关的政策新规（《区块链白皮书》2021 中国信通院）</vt:lpstr>
      <vt:lpstr>区块链技术演进</vt:lpstr>
      <vt:lpstr>区块链分类</vt:lpstr>
      <vt:lpstr>PowerPoint 演示文稿</vt:lpstr>
      <vt:lpstr>什么是区块链</vt:lpstr>
      <vt:lpstr>PowerPoint 演示文稿</vt:lpstr>
      <vt:lpstr>常见的第三方</vt:lpstr>
      <vt:lpstr>PowerPoint 演示文稿</vt:lpstr>
      <vt:lpstr>区块链技术使得任何达成一致的双方直接支付，从而不需要第三方中介的参与</vt:lpstr>
      <vt:lpstr>区块链本质是一个分布式账本</vt:lpstr>
      <vt:lpstr>区块链并不是一种独创的技术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一些新概念后续会讲到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实验目的及参考流程</vt:lpstr>
      <vt:lpstr>一、安装虚拟机</vt:lpstr>
      <vt:lpstr>一、安装虚拟机</vt:lpstr>
      <vt:lpstr>一、安装虚拟机</vt:lpstr>
      <vt:lpstr>一、安装虚拟机</vt:lpstr>
      <vt:lpstr>一、安装虚拟机</vt:lpstr>
      <vt:lpstr>一、安装虚拟机</vt:lpstr>
      <vt:lpstr>一、安装虚拟机</vt:lpstr>
      <vt:lpstr>一、安装虚拟机</vt:lpstr>
      <vt:lpstr>一、安装虚拟机</vt:lpstr>
      <vt:lpstr>一、安装虚拟机</vt:lpstr>
      <vt:lpstr>一、安装虚拟机</vt:lpstr>
      <vt:lpstr>一、安装虚拟机</vt:lpstr>
      <vt:lpstr>一、安装虚拟机</vt:lpstr>
      <vt:lpstr>一、安装虚拟机</vt:lpstr>
      <vt:lpstr>二、编译部署以太坊环境</vt:lpstr>
      <vt:lpstr>二、编译部署以太坊环境</vt:lpstr>
      <vt:lpstr>二、编译部署以太坊环境</vt:lpstr>
      <vt:lpstr>二、编译部署以太坊环境</vt:lpstr>
      <vt:lpstr>二、编译部署以太坊环境</vt:lpstr>
      <vt:lpstr>二、编译部署以太坊环境</vt:lpstr>
      <vt:lpstr>三、初始化创世区块</vt:lpstr>
      <vt:lpstr>创世区块配置文件genesis.json</vt:lpstr>
      <vt:lpstr>四、通过Geth控制台加入课程私链并创建账户</vt:lpstr>
      <vt:lpstr>四、通过Geth控制台加入课程私链并创建账户</vt:lpstr>
      <vt:lpstr>Q &amp; A</vt:lpstr>
      <vt:lpstr>Q &amp; A</vt:lpstr>
      <vt:lpstr>Q &amp; A</vt:lpstr>
      <vt:lpstr>Q &amp; A</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2322766243@qq.com</cp:lastModifiedBy>
  <cp:revision>62</cp:revision>
  <dcterms:created xsi:type="dcterms:W3CDTF">2019-02-24T06:36:16Z</dcterms:created>
  <dcterms:modified xsi:type="dcterms:W3CDTF">2022-02-22T12:50:50Z</dcterms:modified>
</cp:coreProperties>
</file>