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s/slide1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7" r:id="rId3"/>
    <p:sldId id="274" r:id="rId4"/>
    <p:sldId id="275" r:id="rId5"/>
    <p:sldId id="276" r:id="rId6"/>
    <p:sldId id="278" r:id="rId7"/>
    <p:sldId id="299" r:id="rId8"/>
    <p:sldId id="298" r:id="rId9"/>
    <p:sldId id="301" r:id="rId10"/>
    <p:sldId id="289" r:id="rId11"/>
    <p:sldId id="302" r:id="rId12"/>
    <p:sldId id="290" r:id="rId13"/>
    <p:sldId id="291" r:id="rId14"/>
    <p:sldId id="292" r:id="rId15"/>
    <p:sldId id="293" r:id="rId16"/>
    <p:sldId id="294" r:id="rId17"/>
    <p:sldId id="295" r:id="rId18"/>
    <p:sldId id="296" r:id="rId19"/>
    <p:sldId id="297" r:id="rId20"/>
    <p:sldId id="300" r:id="rId21"/>
    <p:sldId id="283" r:id="rId22"/>
    <p:sldId id="265" r:id="rId23"/>
    <p:sldId id="286" r:id="rId24"/>
    <p:sldId id="28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1BC"/>
    <a:srgbClr val="273959"/>
    <a:srgbClr val="2E8540"/>
    <a:srgbClr val="205493"/>
    <a:srgbClr val="39516E"/>
    <a:srgbClr val="D6D7D9"/>
    <a:srgbClr val="F1F1F1"/>
    <a:srgbClr val="EDE8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7" d="100"/>
          <a:sy n="107" d="100"/>
        </p:scale>
        <p:origin x="61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D23FD-F6BB-4707-8B14-EEE841768F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3ED6B4C-E222-4754-9C68-92C4D554CE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AEE8085-F3E3-4CB8-85CA-86F23BC3B8D2}"/>
              </a:ext>
            </a:extLst>
          </p:cNvPr>
          <p:cNvSpPr>
            <a:spLocks noGrp="1"/>
          </p:cNvSpPr>
          <p:nvPr>
            <p:ph type="dt" sz="half" idx="10"/>
          </p:nvPr>
        </p:nvSpPr>
        <p:spPr/>
        <p:txBody>
          <a:bodyPr/>
          <a:lstStyle/>
          <a:p>
            <a:fld id="{D3BE7EB8-01A0-4AFD-8363-BD8196D0B39A}" type="datetimeFigureOut">
              <a:rPr lang="en-US" smtClean="0"/>
              <a:t>8/24/2018</a:t>
            </a:fld>
            <a:endParaRPr lang="en-US"/>
          </a:p>
        </p:txBody>
      </p:sp>
      <p:sp>
        <p:nvSpPr>
          <p:cNvPr id="5" name="Footer Placeholder 4">
            <a:extLst>
              <a:ext uri="{FF2B5EF4-FFF2-40B4-BE49-F238E27FC236}">
                <a16:creationId xmlns:a16="http://schemas.microsoft.com/office/drawing/2014/main" id="{9CD3E6B0-370E-4FE8-A62B-A0327C989D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107F55-2F8C-4B8F-AF54-305FC015CD29}"/>
              </a:ext>
            </a:extLst>
          </p:cNvPr>
          <p:cNvSpPr>
            <a:spLocks noGrp="1"/>
          </p:cNvSpPr>
          <p:nvPr>
            <p:ph type="sldNum" sz="quarter" idx="12"/>
          </p:nvPr>
        </p:nvSpPr>
        <p:spPr/>
        <p:txBody>
          <a:bodyPr/>
          <a:lstStyle/>
          <a:p>
            <a:fld id="{56843587-0EE8-480D-8104-700551E690F7}" type="slidenum">
              <a:rPr lang="en-US" smtClean="0"/>
              <a:t>‹#›</a:t>
            </a:fld>
            <a:endParaRPr lang="en-US"/>
          </a:p>
        </p:txBody>
      </p:sp>
    </p:spTree>
    <p:extLst>
      <p:ext uri="{BB962C8B-B14F-4D97-AF65-F5344CB8AC3E}">
        <p14:creationId xmlns:p14="http://schemas.microsoft.com/office/powerpoint/2010/main" val="2170372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9C5B1-B1E4-40EB-A7D1-938D0A8961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22D026-8A12-4A04-93B1-81AE220E9B1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CC21C4-DC2A-4262-A226-D5F735C043A7}"/>
              </a:ext>
            </a:extLst>
          </p:cNvPr>
          <p:cNvSpPr>
            <a:spLocks noGrp="1"/>
          </p:cNvSpPr>
          <p:nvPr>
            <p:ph type="dt" sz="half" idx="10"/>
          </p:nvPr>
        </p:nvSpPr>
        <p:spPr/>
        <p:txBody>
          <a:bodyPr/>
          <a:lstStyle/>
          <a:p>
            <a:fld id="{D3BE7EB8-01A0-4AFD-8363-BD8196D0B39A}" type="datetimeFigureOut">
              <a:rPr lang="en-US" smtClean="0"/>
              <a:t>8/24/2018</a:t>
            </a:fld>
            <a:endParaRPr lang="en-US"/>
          </a:p>
        </p:txBody>
      </p:sp>
      <p:sp>
        <p:nvSpPr>
          <p:cNvPr id="5" name="Footer Placeholder 4">
            <a:extLst>
              <a:ext uri="{FF2B5EF4-FFF2-40B4-BE49-F238E27FC236}">
                <a16:creationId xmlns:a16="http://schemas.microsoft.com/office/drawing/2014/main" id="{688A911A-28BB-49C4-B7FF-E0C25BDE41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729AED-F1B1-4BCA-B67B-C10B4BF5EDDE}"/>
              </a:ext>
            </a:extLst>
          </p:cNvPr>
          <p:cNvSpPr>
            <a:spLocks noGrp="1"/>
          </p:cNvSpPr>
          <p:nvPr>
            <p:ph type="sldNum" sz="quarter" idx="12"/>
          </p:nvPr>
        </p:nvSpPr>
        <p:spPr/>
        <p:txBody>
          <a:bodyPr/>
          <a:lstStyle/>
          <a:p>
            <a:fld id="{56843587-0EE8-480D-8104-700551E690F7}" type="slidenum">
              <a:rPr lang="en-US" smtClean="0"/>
              <a:t>‹#›</a:t>
            </a:fld>
            <a:endParaRPr lang="en-US"/>
          </a:p>
        </p:txBody>
      </p:sp>
    </p:spTree>
    <p:extLst>
      <p:ext uri="{BB962C8B-B14F-4D97-AF65-F5344CB8AC3E}">
        <p14:creationId xmlns:p14="http://schemas.microsoft.com/office/powerpoint/2010/main" val="3926923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6A9553-1EF6-4273-96DB-000E1168C6F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667F4BA-3658-4226-94CD-AA2096B9272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F9E1CA-3301-4A41-A359-69F6693649F7}"/>
              </a:ext>
            </a:extLst>
          </p:cNvPr>
          <p:cNvSpPr>
            <a:spLocks noGrp="1"/>
          </p:cNvSpPr>
          <p:nvPr>
            <p:ph type="dt" sz="half" idx="10"/>
          </p:nvPr>
        </p:nvSpPr>
        <p:spPr/>
        <p:txBody>
          <a:bodyPr/>
          <a:lstStyle/>
          <a:p>
            <a:fld id="{D3BE7EB8-01A0-4AFD-8363-BD8196D0B39A}" type="datetimeFigureOut">
              <a:rPr lang="en-US" smtClean="0"/>
              <a:t>8/24/2018</a:t>
            </a:fld>
            <a:endParaRPr lang="en-US"/>
          </a:p>
        </p:txBody>
      </p:sp>
      <p:sp>
        <p:nvSpPr>
          <p:cNvPr id="5" name="Footer Placeholder 4">
            <a:extLst>
              <a:ext uri="{FF2B5EF4-FFF2-40B4-BE49-F238E27FC236}">
                <a16:creationId xmlns:a16="http://schemas.microsoft.com/office/drawing/2014/main" id="{B7525063-C248-41A9-BCA1-2D5B14A9E7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5E73D9-8E29-401C-9FDF-276CE556BEED}"/>
              </a:ext>
            </a:extLst>
          </p:cNvPr>
          <p:cNvSpPr>
            <a:spLocks noGrp="1"/>
          </p:cNvSpPr>
          <p:nvPr>
            <p:ph type="sldNum" sz="quarter" idx="12"/>
          </p:nvPr>
        </p:nvSpPr>
        <p:spPr/>
        <p:txBody>
          <a:bodyPr/>
          <a:lstStyle/>
          <a:p>
            <a:fld id="{56843587-0EE8-480D-8104-700551E690F7}" type="slidenum">
              <a:rPr lang="en-US" smtClean="0"/>
              <a:t>‹#›</a:t>
            </a:fld>
            <a:endParaRPr lang="en-US"/>
          </a:p>
        </p:txBody>
      </p:sp>
    </p:spTree>
    <p:extLst>
      <p:ext uri="{BB962C8B-B14F-4D97-AF65-F5344CB8AC3E}">
        <p14:creationId xmlns:p14="http://schemas.microsoft.com/office/powerpoint/2010/main" val="657681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ECFA0-4A86-4143-8C0E-DFE30A2723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96D3A2-43CA-40E2-89AC-395F5C43906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7E5CEA-C8A0-4F25-A6A4-F4770855D24D}"/>
              </a:ext>
            </a:extLst>
          </p:cNvPr>
          <p:cNvSpPr>
            <a:spLocks noGrp="1"/>
          </p:cNvSpPr>
          <p:nvPr>
            <p:ph type="dt" sz="half" idx="10"/>
          </p:nvPr>
        </p:nvSpPr>
        <p:spPr/>
        <p:txBody>
          <a:bodyPr/>
          <a:lstStyle/>
          <a:p>
            <a:fld id="{D3BE7EB8-01A0-4AFD-8363-BD8196D0B39A}" type="datetimeFigureOut">
              <a:rPr lang="en-US" smtClean="0"/>
              <a:t>8/24/2018</a:t>
            </a:fld>
            <a:endParaRPr lang="en-US"/>
          </a:p>
        </p:txBody>
      </p:sp>
      <p:sp>
        <p:nvSpPr>
          <p:cNvPr id="5" name="Footer Placeholder 4">
            <a:extLst>
              <a:ext uri="{FF2B5EF4-FFF2-40B4-BE49-F238E27FC236}">
                <a16:creationId xmlns:a16="http://schemas.microsoft.com/office/drawing/2014/main" id="{87E2AAD6-5E60-405E-BCD4-8942A3E652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7A149A-C5D7-493D-BF2B-C4D92C5E57EF}"/>
              </a:ext>
            </a:extLst>
          </p:cNvPr>
          <p:cNvSpPr>
            <a:spLocks noGrp="1"/>
          </p:cNvSpPr>
          <p:nvPr>
            <p:ph type="sldNum" sz="quarter" idx="12"/>
          </p:nvPr>
        </p:nvSpPr>
        <p:spPr/>
        <p:txBody>
          <a:bodyPr/>
          <a:lstStyle/>
          <a:p>
            <a:fld id="{56843587-0EE8-480D-8104-700551E690F7}" type="slidenum">
              <a:rPr lang="en-US" smtClean="0"/>
              <a:t>‹#›</a:t>
            </a:fld>
            <a:endParaRPr lang="en-US"/>
          </a:p>
        </p:txBody>
      </p:sp>
    </p:spTree>
    <p:extLst>
      <p:ext uri="{BB962C8B-B14F-4D97-AF65-F5344CB8AC3E}">
        <p14:creationId xmlns:p14="http://schemas.microsoft.com/office/powerpoint/2010/main" val="747938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A72E3-151F-4C30-92F7-587793FA23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35B8F1D-62C7-411A-95C1-E0E4027CA1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D6D0FF6-1135-4EDF-9801-ED7D15D2115A}"/>
              </a:ext>
            </a:extLst>
          </p:cNvPr>
          <p:cNvSpPr>
            <a:spLocks noGrp="1"/>
          </p:cNvSpPr>
          <p:nvPr>
            <p:ph type="dt" sz="half" idx="10"/>
          </p:nvPr>
        </p:nvSpPr>
        <p:spPr/>
        <p:txBody>
          <a:bodyPr/>
          <a:lstStyle/>
          <a:p>
            <a:fld id="{D3BE7EB8-01A0-4AFD-8363-BD8196D0B39A}" type="datetimeFigureOut">
              <a:rPr lang="en-US" smtClean="0"/>
              <a:t>8/24/2018</a:t>
            </a:fld>
            <a:endParaRPr lang="en-US"/>
          </a:p>
        </p:txBody>
      </p:sp>
      <p:sp>
        <p:nvSpPr>
          <p:cNvPr id="5" name="Footer Placeholder 4">
            <a:extLst>
              <a:ext uri="{FF2B5EF4-FFF2-40B4-BE49-F238E27FC236}">
                <a16:creationId xmlns:a16="http://schemas.microsoft.com/office/drawing/2014/main" id="{F29C4670-76DE-4215-983E-9A4079531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E3A0CC-B8E5-4024-92DC-FA87050D8306}"/>
              </a:ext>
            </a:extLst>
          </p:cNvPr>
          <p:cNvSpPr>
            <a:spLocks noGrp="1"/>
          </p:cNvSpPr>
          <p:nvPr>
            <p:ph type="sldNum" sz="quarter" idx="12"/>
          </p:nvPr>
        </p:nvSpPr>
        <p:spPr/>
        <p:txBody>
          <a:bodyPr/>
          <a:lstStyle/>
          <a:p>
            <a:fld id="{56843587-0EE8-480D-8104-700551E690F7}" type="slidenum">
              <a:rPr lang="en-US" smtClean="0"/>
              <a:t>‹#›</a:t>
            </a:fld>
            <a:endParaRPr lang="en-US"/>
          </a:p>
        </p:txBody>
      </p:sp>
    </p:spTree>
    <p:extLst>
      <p:ext uri="{BB962C8B-B14F-4D97-AF65-F5344CB8AC3E}">
        <p14:creationId xmlns:p14="http://schemas.microsoft.com/office/powerpoint/2010/main" val="1288542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6A0F8-1A00-4082-A25D-6CAE2C53D6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613DC9-5EAB-4E1D-AFB2-43DE1D1C116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9D91A78-8083-4085-8A40-4E88A469229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AD9D42-320E-4778-970D-63715587C5CE}"/>
              </a:ext>
            </a:extLst>
          </p:cNvPr>
          <p:cNvSpPr>
            <a:spLocks noGrp="1"/>
          </p:cNvSpPr>
          <p:nvPr>
            <p:ph type="dt" sz="half" idx="10"/>
          </p:nvPr>
        </p:nvSpPr>
        <p:spPr/>
        <p:txBody>
          <a:bodyPr/>
          <a:lstStyle/>
          <a:p>
            <a:fld id="{D3BE7EB8-01A0-4AFD-8363-BD8196D0B39A}" type="datetimeFigureOut">
              <a:rPr lang="en-US" smtClean="0"/>
              <a:t>8/24/2018</a:t>
            </a:fld>
            <a:endParaRPr lang="en-US"/>
          </a:p>
        </p:txBody>
      </p:sp>
      <p:sp>
        <p:nvSpPr>
          <p:cNvPr id="6" name="Footer Placeholder 5">
            <a:extLst>
              <a:ext uri="{FF2B5EF4-FFF2-40B4-BE49-F238E27FC236}">
                <a16:creationId xmlns:a16="http://schemas.microsoft.com/office/drawing/2014/main" id="{C0DD66AE-0C22-4C44-96A6-60CD6F7A0B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709CD3-BD3A-4B1F-A4C0-55E8C64D0769}"/>
              </a:ext>
            </a:extLst>
          </p:cNvPr>
          <p:cNvSpPr>
            <a:spLocks noGrp="1"/>
          </p:cNvSpPr>
          <p:nvPr>
            <p:ph type="sldNum" sz="quarter" idx="12"/>
          </p:nvPr>
        </p:nvSpPr>
        <p:spPr/>
        <p:txBody>
          <a:bodyPr/>
          <a:lstStyle/>
          <a:p>
            <a:fld id="{56843587-0EE8-480D-8104-700551E690F7}" type="slidenum">
              <a:rPr lang="en-US" smtClean="0"/>
              <a:t>‹#›</a:t>
            </a:fld>
            <a:endParaRPr lang="en-US"/>
          </a:p>
        </p:txBody>
      </p:sp>
    </p:spTree>
    <p:extLst>
      <p:ext uri="{BB962C8B-B14F-4D97-AF65-F5344CB8AC3E}">
        <p14:creationId xmlns:p14="http://schemas.microsoft.com/office/powerpoint/2010/main" val="3936836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18F04-701D-4BAF-B079-542936CADDE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B6AB21-5CF6-4760-9314-F01FAAA807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D8408F8-F975-45BB-AD12-5313D6D9A96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458F50-21CA-4548-B300-397621D9A3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D562A4A-93C2-4B5E-B21B-A4DBF58C4EE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9603C4C-081B-4485-BB4F-E6D0BF98DE16}"/>
              </a:ext>
            </a:extLst>
          </p:cNvPr>
          <p:cNvSpPr>
            <a:spLocks noGrp="1"/>
          </p:cNvSpPr>
          <p:nvPr>
            <p:ph type="dt" sz="half" idx="10"/>
          </p:nvPr>
        </p:nvSpPr>
        <p:spPr/>
        <p:txBody>
          <a:bodyPr/>
          <a:lstStyle/>
          <a:p>
            <a:fld id="{D3BE7EB8-01A0-4AFD-8363-BD8196D0B39A}" type="datetimeFigureOut">
              <a:rPr lang="en-US" smtClean="0"/>
              <a:t>8/24/2018</a:t>
            </a:fld>
            <a:endParaRPr lang="en-US"/>
          </a:p>
        </p:txBody>
      </p:sp>
      <p:sp>
        <p:nvSpPr>
          <p:cNvPr id="8" name="Footer Placeholder 7">
            <a:extLst>
              <a:ext uri="{FF2B5EF4-FFF2-40B4-BE49-F238E27FC236}">
                <a16:creationId xmlns:a16="http://schemas.microsoft.com/office/drawing/2014/main" id="{C23064B4-DFF0-443A-81A3-9E0836E1D64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6A8FFC-7665-4C47-A987-5D744C570B4C}"/>
              </a:ext>
            </a:extLst>
          </p:cNvPr>
          <p:cNvSpPr>
            <a:spLocks noGrp="1"/>
          </p:cNvSpPr>
          <p:nvPr>
            <p:ph type="sldNum" sz="quarter" idx="12"/>
          </p:nvPr>
        </p:nvSpPr>
        <p:spPr/>
        <p:txBody>
          <a:bodyPr/>
          <a:lstStyle/>
          <a:p>
            <a:fld id="{56843587-0EE8-480D-8104-700551E690F7}" type="slidenum">
              <a:rPr lang="en-US" smtClean="0"/>
              <a:t>‹#›</a:t>
            </a:fld>
            <a:endParaRPr lang="en-US"/>
          </a:p>
        </p:txBody>
      </p:sp>
    </p:spTree>
    <p:extLst>
      <p:ext uri="{BB962C8B-B14F-4D97-AF65-F5344CB8AC3E}">
        <p14:creationId xmlns:p14="http://schemas.microsoft.com/office/powerpoint/2010/main" val="1041369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96DBA-B4AB-4402-8BC6-219164202C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94DCA2F-5D36-40E5-A213-B1982DAA9AA3}"/>
              </a:ext>
            </a:extLst>
          </p:cNvPr>
          <p:cNvSpPr>
            <a:spLocks noGrp="1"/>
          </p:cNvSpPr>
          <p:nvPr>
            <p:ph type="dt" sz="half" idx="10"/>
          </p:nvPr>
        </p:nvSpPr>
        <p:spPr/>
        <p:txBody>
          <a:bodyPr/>
          <a:lstStyle/>
          <a:p>
            <a:fld id="{D3BE7EB8-01A0-4AFD-8363-BD8196D0B39A}" type="datetimeFigureOut">
              <a:rPr lang="en-US" smtClean="0"/>
              <a:t>8/24/2018</a:t>
            </a:fld>
            <a:endParaRPr lang="en-US"/>
          </a:p>
        </p:txBody>
      </p:sp>
      <p:sp>
        <p:nvSpPr>
          <p:cNvPr id="4" name="Footer Placeholder 3">
            <a:extLst>
              <a:ext uri="{FF2B5EF4-FFF2-40B4-BE49-F238E27FC236}">
                <a16:creationId xmlns:a16="http://schemas.microsoft.com/office/drawing/2014/main" id="{D69BBC6A-BF02-4334-8D66-15B8C03891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E128A0-77D0-42A2-BC61-D18CAE605CA9}"/>
              </a:ext>
            </a:extLst>
          </p:cNvPr>
          <p:cNvSpPr>
            <a:spLocks noGrp="1"/>
          </p:cNvSpPr>
          <p:nvPr>
            <p:ph type="sldNum" sz="quarter" idx="12"/>
          </p:nvPr>
        </p:nvSpPr>
        <p:spPr/>
        <p:txBody>
          <a:bodyPr/>
          <a:lstStyle/>
          <a:p>
            <a:fld id="{56843587-0EE8-480D-8104-700551E690F7}" type="slidenum">
              <a:rPr lang="en-US" smtClean="0"/>
              <a:t>‹#›</a:t>
            </a:fld>
            <a:endParaRPr lang="en-US"/>
          </a:p>
        </p:txBody>
      </p:sp>
    </p:spTree>
    <p:extLst>
      <p:ext uri="{BB962C8B-B14F-4D97-AF65-F5344CB8AC3E}">
        <p14:creationId xmlns:p14="http://schemas.microsoft.com/office/powerpoint/2010/main" val="1461120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173F0E-A068-4D36-B2CA-9402D317D25B}"/>
              </a:ext>
            </a:extLst>
          </p:cNvPr>
          <p:cNvSpPr>
            <a:spLocks noGrp="1"/>
          </p:cNvSpPr>
          <p:nvPr>
            <p:ph type="dt" sz="half" idx="10"/>
          </p:nvPr>
        </p:nvSpPr>
        <p:spPr/>
        <p:txBody>
          <a:bodyPr/>
          <a:lstStyle/>
          <a:p>
            <a:fld id="{D3BE7EB8-01A0-4AFD-8363-BD8196D0B39A}" type="datetimeFigureOut">
              <a:rPr lang="en-US" smtClean="0"/>
              <a:t>8/24/2018</a:t>
            </a:fld>
            <a:endParaRPr lang="en-US"/>
          </a:p>
        </p:txBody>
      </p:sp>
      <p:sp>
        <p:nvSpPr>
          <p:cNvPr id="3" name="Footer Placeholder 2">
            <a:extLst>
              <a:ext uri="{FF2B5EF4-FFF2-40B4-BE49-F238E27FC236}">
                <a16:creationId xmlns:a16="http://schemas.microsoft.com/office/drawing/2014/main" id="{44852785-EB45-4742-8E92-8E67179F9C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0A5DC4-941B-4E5B-9AFD-2AD76A9CC556}"/>
              </a:ext>
            </a:extLst>
          </p:cNvPr>
          <p:cNvSpPr>
            <a:spLocks noGrp="1"/>
          </p:cNvSpPr>
          <p:nvPr>
            <p:ph type="sldNum" sz="quarter" idx="12"/>
          </p:nvPr>
        </p:nvSpPr>
        <p:spPr/>
        <p:txBody>
          <a:bodyPr/>
          <a:lstStyle/>
          <a:p>
            <a:fld id="{56843587-0EE8-480D-8104-700551E690F7}" type="slidenum">
              <a:rPr lang="en-US" smtClean="0"/>
              <a:t>‹#›</a:t>
            </a:fld>
            <a:endParaRPr lang="en-US"/>
          </a:p>
        </p:txBody>
      </p:sp>
    </p:spTree>
    <p:extLst>
      <p:ext uri="{BB962C8B-B14F-4D97-AF65-F5344CB8AC3E}">
        <p14:creationId xmlns:p14="http://schemas.microsoft.com/office/powerpoint/2010/main" val="3221810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DCC1-237F-4BA5-849F-CF0F1AC214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FCBACB9-5CE2-49D1-AB9A-F3FE8FC898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5828D0-1217-4FD0-B487-1DF71DAEDB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9E71918-785C-438D-B867-57F5BEC6C7C0}"/>
              </a:ext>
            </a:extLst>
          </p:cNvPr>
          <p:cNvSpPr>
            <a:spLocks noGrp="1"/>
          </p:cNvSpPr>
          <p:nvPr>
            <p:ph type="dt" sz="half" idx="10"/>
          </p:nvPr>
        </p:nvSpPr>
        <p:spPr/>
        <p:txBody>
          <a:bodyPr/>
          <a:lstStyle/>
          <a:p>
            <a:fld id="{D3BE7EB8-01A0-4AFD-8363-BD8196D0B39A}" type="datetimeFigureOut">
              <a:rPr lang="en-US" smtClean="0"/>
              <a:t>8/24/2018</a:t>
            </a:fld>
            <a:endParaRPr lang="en-US"/>
          </a:p>
        </p:txBody>
      </p:sp>
      <p:sp>
        <p:nvSpPr>
          <p:cNvPr id="6" name="Footer Placeholder 5">
            <a:extLst>
              <a:ext uri="{FF2B5EF4-FFF2-40B4-BE49-F238E27FC236}">
                <a16:creationId xmlns:a16="http://schemas.microsoft.com/office/drawing/2014/main" id="{4663B9C8-3E23-464D-AC67-4ADA78D3AF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A82426-1945-43C1-A1BC-E43357BE2C79}"/>
              </a:ext>
            </a:extLst>
          </p:cNvPr>
          <p:cNvSpPr>
            <a:spLocks noGrp="1"/>
          </p:cNvSpPr>
          <p:nvPr>
            <p:ph type="sldNum" sz="quarter" idx="12"/>
          </p:nvPr>
        </p:nvSpPr>
        <p:spPr/>
        <p:txBody>
          <a:bodyPr/>
          <a:lstStyle/>
          <a:p>
            <a:fld id="{56843587-0EE8-480D-8104-700551E690F7}" type="slidenum">
              <a:rPr lang="en-US" smtClean="0"/>
              <a:t>‹#›</a:t>
            </a:fld>
            <a:endParaRPr lang="en-US"/>
          </a:p>
        </p:txBody>
      </p:sp>
    </p:spTree>
    <p:extLst>
      <p:ext uri="{BB962C8B-B14F-4D97-AF65-F5344CB8AC3E}">
        <p14:creationId xmlns:p14="http://schemas.microsoft.com/office/powerpoint/2010/main" val="1729132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B5BF0-18FD-412A-A1C9-8F4161E96B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9ADB483-C525-4106-A242-6D1905AA4F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1EA339C-E7DB-48C6-8CE7-3FBE9EEC94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9EBA138-9FA6-4982-8BA9-6C06B3D7DA3D}"/>
              </a:ext>
            </a:extLst>
          </p:cNvPr>
          <p:cNvSpPr>
            <a:spLocks noGrp="1"/>
          </p:cNvSpPr>
          <p:nvPr>
            <p:ph type="dt" sz="half" idx="10"/>
          </p:nvPr>
        </p:nvSpPr>
        <p:spPr/>
        <p:txBody>
          <a:bodyPr/>
          <a:lstStyle/>
          <a:p>
            <a:fld id="{D3BE7EB8-01A0-4AFD-8363-BD8196D0B39A}" type="datetimeFigureOut">
              <a:rPr lang="en-US" smtClean="0"/>
              <a:t>8/24/2018</a:t>
            </a:fld>
            <a:endParaRPr lang="en-US"/>
          </a:p>
        </p:txBody>
      </p:sp>
      <p:sp>
        <p:nvSpPr>
          <p:cNvPr id="6" name="Footer Placeholder 5">
            <a:extLst>
              <a:ext uri="{FF2B5EF4-FFF2-40B4-BE49-F238E27FC236}">
                <a16:creationId xmlns:a16="http://schemas.microsoft.com/office/drawing/2014/main" id="{3B11C883-37DE-4D23-9B4A-9981CF205D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673F43-D8A3-450E-A6A8-69D0924CD740}"/>
              </a:ext>
            </a:extLst>
          </p:cNvPr>
          <p:cNvSpPr>
            <a:spLocks noGrp="1"/>
          </p:cNvSpPr>
          <p:nvPr>
            <p:ph type="sldNum" sz="quarter" idx="12"/>
          </p:nvPr>
        </p:nvSpPr>
        <p:spPr/>
        <p:txBody>
          <a:bodyPr/>
          <a:lstStyle/>
          <a:p>
            <a:fld id="{56843587-0EE8-480D-8104-700551E690F7}" type="slidenum">
              <a:rPr lang="en-US" smtClean="0"/>
              <a:t>‹#›</a:t>
            </a:fld>
            <a:endParaRPr lang="en-US"/>
          </a:p>
        </p:txBody>
      </p:sp>
    </p:spTree>
    <p:extLst>
      <p:ext uri="{BB962C8B-B14F-4D97-AF65-F5344CB8AC3E}">
        <p14:creationId xmlns:p14="http://schemas.microsoft.com/office/powerpoint/2010/main" val="1373316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BB3945-C51E-470F-ACE3-FEF431F0FD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ECB003D-62AE-48BE-B095-C938C4611B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12F116-F1CD-4EAE-9EE2-BA75F89EAA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BE7EB8-01A0-4AFD-8363-BD8196D0B39A}" type="datetimeFigureOut">
              <a:rPr lang="en-US" smtClean="0"/>
              <a:t>8/24/2018</a:t>
            </a:fld>
            <a:endParaRPr lang="en-US"/>
          </a:p>
        </p:txBody>
      </p:sp>
      <p:sp>
        <p:nvSpPr>
          <p:cNvPr id="5" name="Footer Placeholder 4">
            <a:extLst>
              <a:ext uri="{FF2B5EF4-FFF2-40B4-BE49-F238E27FC236}">
                <a16:creationId xmlns:a16="http://schemas.microsoft.com/office/drawing/2014/main" id="{4596D460-B3A9-4753-9C3E-DB4B7003FC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B0C96C-5AC6-4B26-A011-61F52A7A4F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843587-0EE8-480D-8104-700551E690F7}" type="slidenum">
              <a:rPr lang="en-US" smtClean="0"/>
              <a:t>‹#›</a:t>
            </a:fld>
            <a:endParaRPr lang="en-US"/>
          </a:p>
        </p:txBody>
      </p:sp>
    </p:spTree>
    <p:extLst>
      <p:ext uri="{BB962C8B-B14F-4D97-AF65-F5344CB8AC3E}">
        <p14:creationId xmlns:p14="http://schemas.microsoft.com/office/powerpoint/2010/main" val="2951056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2.jp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2.jp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2.jp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2.jp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2.jp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2.jp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2.jp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5.jp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2.jp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jp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2.jp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7.png"/><Relationship Id="rId7" Type="http://schemas.microsoft.com/office/2007/relationships/hdphoto" Target="../media/hdphoto1.wdp"/><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18.png"/><Relationship Id="rId11" Type="http://schemas.openxmlformats.org/officeDocument/2006/relationships/image" Target="../media/image15.png"/><Relationship Id="rId5" Type="http://schemas.openxmlformats.org/officeDocument/2006/relationships/image" Target="../media/image10.png"/><Relationship Id="rId10" Type="http://schemas.openxmlformats.org/officeDocument/2006/relationships/image" Target="../media/image21.jpg"/><Relationship Id="rId4" Type="http://schemas.openxmlformats.org/officeDocument/2006/relationships/image" Target="../media/image1.png"/><Relationship Id="rId9" Type="http://schemas.openxmlformats.org/officeDocument/2006/relationships/image" Target="../media/image20.png"/></Relationships>
</file>

<file path=ppt/slides/_rels/slide24.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7.png"/><Relationship Id="rId7"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2.png"/><Relationship Id="rId11" Type="http://schemas.openxmlformats.org/officeDocument/2006/relationships/image" Target="../media/image21.jpg"/><Relationship Id="rId5" Type="http://schemas.openxmlformats.org/officeDocument/2006/relationships/image" Target="../media/image10.png"/><Relationship Id="rId10" Type="http://schemas.openxmlformats.org/officeDocument/2006/relationships/image" Target="../media/image20.png"/><Relationship Id="rId4" Type="http://schemas.openxmlformats.org/officeDocument/2006/relationships/image" Target="../media/image1.png"/><Relationship Id="rId9"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07A61-1466-400F-B0DD-3BC88E7D6940}"/>
              </a:ext>
            </a:extLst>
          </p:cNvPr>
          <p:cNvSpPr>
            <a:spLocks noGrp="1"/>
          </p:cNvSpPr>
          <p:nvPr>
            <p:ph type="ctrTitle"/>
          </p:nvPr>
        </p:nvSpPr>
        <p:spPr/>
        <p:txBody>
          <a:bodyPr/>
          <a:lstStyle/>
          <a:p>
            <a:r>
              <a:rPr lang="en-US" dirty="0"/>
              <a:t>USDA FSA Prototype Design</a:t>
            </a:r>
          </a:p>
        </p:txBody>
      </p:sp>
      <p:sp>
        <p:nvSpPr>
          <p:cNvPr id="3" name="Subtitle 2">
            <a:extLst>
              <a:ext uri="{FF2B5EF4-FFF2-40B4-BE49-F238E27FC236}">
                <a16:creationId xmlns:a16="http://schemas.microsoft.com/office/drawing/2014/main" id="{3BF15D4D-A64C-4DF9-A687-A52DF6685F5A}"/>
              </a:ext>
            </a:extLst>
          </p:cNvPr>
          <p:cNvSpPr>
            <a:spLocks noGrp="1"/>
          </p:cNvSpPr>
          <p:nvPr>
            <p:ph type="subTitle" idx="1"/>
          </p:nvPr>
        </p:nvSpPr>
        <p:spPr/>
        <p:txBody>
          <a:bodyPr/>
          <a:lstStyle/>
          <a:p>
            <a:r>
              <a:rPr lang="en-US" dirty="0"/>
              <a:t>Version 5</a:t>
            </a:r>
          </a:p>
          <a:p>
            <a:r>
              <a:rPr lang="en-US" dirty="0"/>
              <a:t>8/21/2018</a:t>
            </a:r>
          </a:p>
          <a:p>
            <a:r>
              <a:rPr lang="en-US" dirty="0"/>
              <a:t>Includes: Workflow description; Personas; Mockups</a:t>
            </a:r>
          </a:p>
        </p:txBody>
      </p:sp>
    </p:spTree>
    <p:extLst>
      <p:ext uri="{BB962C8B-B14F-4D97-AF65-F5344CB8AC3E}">
        <p14:creationId xmlns:p14="http://schemas.microsoft.com/office/powerpoint/2010/main" val="3472632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id="{A53694CC-0B80-4D3A-9E6F-DFDCF736465E}"/>
              </a:ext>
            </a:extLst>
          </p:cNvPr>
          <p:cNvSpPr/>
          <p:nvPr/>
        </p:nvSpPr>
        <p:spPr>
          <a:xfrm>
            <a:off x="6055994" y="1468005"/>
            <a:ext cx="2926080" cy="5346933"/>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D71C16F-FFF4-4099-BA94-12F1686AB3A9}"/>
              </a:ext>
            </a:extLst>
          </p:cNvPr>
          <p:cNvSpPr/>
          <p:nvPr/>
        </p:nvSpPr>
        <p:spPr>
          <a:xfrm>
            <a:off x="6860731" y="1072514"/>
            <a:ext cx="1313781" cy="2638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Comparison Table</a:t>
            </a:r>
          </a:p>
        </p:txBody>
      </p:sp>
      <p:sp>
        <p:nvSpPr>
          <p:cNvPr id="27" name="Rectangle 26">
            <a:extLst>
              <a:ext uri="{FF2B5EF4-FFF2-40B4-BE49-F238E27FC236}">
                <a16:creationId xmlns:a16="http://schemas.microsoft.com/office/drawing/2014/main" id="{6CF579A4-D652-4FAB-AB22-512610487DB8}"/>
              </a:ext>
            </a:extLst>
          </p:cNvPr>
          <p:cNvSpPr/>
          <p:nvPr/>
        </p:nvSpPr>
        <p:spPr>
          <a:xfrm>
            <a:off x="5781677" y="1072514"/>
            <a:ext cx="1069529" cy="263844"/>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Graph</a:t>
            </a:r>
          </a:p>
        </p:txBody>
      </p:sp>
      <p:pic>
        <p:nvPicPr>
          <p:cNvPr id="31" name="Picture 30">
            <a:extLst>
              <a:ext uri="{FF2B5EF4-FFF2-40B4-BE49-F238E27FC236}">
                <a16:creationId xmlns:a16="http://schemas.microsoft.com/office/drawing/2014/main" id="{0167D820-0CAD-482D-A484-F2E1BA63130B}"/>
              </a:ext>
            </a:extLst>
          </p:cNvPr>
          <p:cNvPicPr>
            <a:picLocks noChangeAspect="1"/>
          </p:cNvPicPr>
          <p:nvPr/>
        </p:nvPicPr>
        <p:blipFill>
          <a:blip r:embed="rId2"/>
          <a:stretch>
            <a:fillRect/>
          </a:stretch>
        </p:blipFill>
        <p:spPr>
          <a:xfrm>
            <a:off x="0" y="0"/>
            <a:ext cx="12192000" cy="508000"/>
          </a:xfrm>
          <a:prstGeom prst="rect">
            <a:avLst/>
          </a:prstGeom>
        </p:spPr>
      </p:pic>
      <p:sp>
        <p:nvSpPr>
          <p:cNvPr id="32" name="Rectangle 31">
            <a:extLst>
              <a:ext uri="{FF2B5EF4-FFF2-40B4-BE49-F238E27FC236}">
                <a16:creationId xmlns:a16="http://schemas.microsoft.com/office/drawing/2014/main" id="{CB7896D9-CC20-4E07-BA55-886D53CB8CA4}"/>
              </a:ext>
            </a:extLst>
          </p:cNvPr>
          <p:cNvSpPr/>
          <p:nvPr/>
        </p:nvSpPr>
        <p:spPr>
          <a:xfrm>
            <a:off x="1250830" y="267418"/>
            <a:ext cx="2838091" cy="15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tx1"/>
                </a:solidFill>
                <a:latin typeface="Calibri" panose="020F0502020204030204" pitchFamily="34" charset="0"/>
                <a:cs typeface="Calibri" panose="020F0502020204030204" pitchFamily="34" charset="0"/>
              </a:rPr>
              <a:t>https://www.usda.dataanalystis.gov</a:t>
            </a:r>
          </a:p>
        </p:txBody>
      </p:sp>
      <p:sp>
        <p:nvSpPr>
          <p:cNvPr id="33" name="TextBox 32">
            <a:extLst>
              <a:ext uri="{FF2B5EF4-FFF2-40B4-BE49-F238E27FC236}">
                <a16:creationId xmlns:a16="http://schemas.microsoft.com/office/drawing/2014/main" id="{4F28944C-E5B7-4FBE-BEAF-9CF70AF0B2F5}"/>
              </a:ext>
            </a:extLst>
          </p:cNvPr>
          <p:cNvSpPr txBox="1"/>
          <p:nvPr/>
        </p:nvSpPr>
        <p:spPr>
          <a:xfrm>
            <a:off x="8488393" y="992037"/>
            <a:ext cx="690113" cy="338554"/>
          </a:xfrm>
          <a:prstGeom prst="rect">
            <a:avLst/>
          </a:prstGeom>
          <a:noFill/>
        </p:spPr>
        <p:txBody>
          <a:bodyPr wrap="square" rtlCol="0">
            <a:spAutoFit/>
          </a:bodyPr>
          <a:lstStyle/>
          <a:p>
            <a:r>
              <a:rPr lang="en-US" sz="800" dirty="0"/>
              <a:t>CONTACT US</a:t>
            </a:r>
          </a:p>
        </p:txBody>
      </p:sp>
      <p:sp>
        <p:nvSpPr>
          <p:cNvPr id="35" name="Rectangle 34">
            <a:extLst>
              <a:ext uri="{FF2B5EF4-FFF2-40B4-BE49-F238E27FC236}">
                <a16:creationId xmlns:a16="http://schemas.microsoft.com/office/drawing/2014/main" id="{885AB73B-3FF9-4692-90F3-D0712EE1E47D}"/>
              </a:ext>
            </a:extLst>
          </p:cNvPr>
          <p:cNvSpPr/>
          <p:nvPr/>
        </p:nvSpPr>
        <p:spPr>
          <a:xfrm>
            <a:off x="0" y="1035170"/>
            <a:ext cx="12192000" cy="405442"/>
          </a:xfrm>
          <a:prstGeom prst="rect">
            <a:avLst/>
          </a:prstGeom>
          <a:solidFill>
            <a:srgbClr val="007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D665C1FF-9C5F-4391-B92C-3B70AD27724F}"/>
              </a:ext>
            </a:extLst>
          </p:cNvPr>
          <p:cNvSpPr txBox="1"/>
          <p:nvPr/>
        </p:nvSpPr>
        <p:spPr>
          <a:xfrm>
            <a:off x="8351170" y="854018"/>
            <a:ext cx="788337" cy="215444"/>
          </a:xfrm>
          <a:prstGeom prst="rect">
            <a:avLst/>
          </a:prstGeom>
          <a:noFill/>
        </p:spPr>
        <p:txBody>
          <a:bodyPr wrap="square" rtlCol="0">
            <a:spAutoFit/>
          </a:bodyPr>
          <a:lstStyle/>
          <a:p>
            <a:r>
              <a:rPr lang="en-US" sz="800" dirty="0"/>
              <a:t>CONTACT US</a:t>
            </a:r>
          </a:p>
        </p:txBody>
      </p:sp>
      <p:sp>
        <p:nvSpPr>
          <p:cNvPr id="38" name="Oval 37">
            <a:extLst>
              <a:ext uri="{FF2B5EF4-FFF2-40B4-BE49-F238E27FC236}">
                <a16:creationId xmlns:a16="http://schemas.microsoft.com/office/drawing/2014/main" id="{F13040A9-C259-46E4-B16C-6E5D4C69CBA6}"/>
              </a:ext>
            </a:extLst>
          </p:cNvPr>
          <p:cNvSpPr/>
          <p:nvPr/>
        </p:nvSpPr>
        <p:spPr>
          <a:xfrm>
            <a:off x="8800130" y="1134614"/>
            <a:ext cx="182880" cy="18288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0071BC"/>
                </a:solidFill>
              </a:rPr>
              <a:t>?</a:t>
            </a:r>
          </a:p>
        </p:txBody>
      </p:sp>
      <p:sp>
        <p:nvSpPr>
          <p:cNvPr id="39" name="TextBox 38">
            <a:extLst>
              <a:ext uri="{FF2B5EF4-FFF2-40B4-BE49-F238E27FC236}">
                <a16:creationId xmlns:a16="http://schemas.microsoft.com/office/drawing/2014/main" id="{485C4E64-A5A1-4454-AB8C-88515DA888A2}"/>
              </a:ext>
            </a:extLst>
          </p:cNvPr>
          <p:cNvSpPr txBox="1"/>
          <p:nvPr/>
        </p:nvSpPr>
        <p:spPr>
          <a:xfrm>
            <a:off x="2995165" y="1104707"/>
            <a:ext cx="5804965" cy="253916"/>
          </a:xfrm>
          <a:prstGeom prst="rect">
            <a:avLst/>
          </a:prstGeom>
          <a:noFill/>
        </p:spPr>
        <p:txBody>
          <a:bodyPr wrap="square" rtlCol="0">
            <a:spAutoFit/>
          </a:bodyPr>
          <a:lstStyle/>
          <a:p>
            <a:r>
              <a:rPr lang="en-US" sz="1050" b="1" dirty="0">
                <a:solidFill>
                  <a:schemeClr val="bg1"/>
                </a:solidFill>
              </a:rPr>
              <a:t>COMMUNITY STORIES     </a:t>
            </a:r>
            <a:r>
              <a:rPr lang="en-US" sz="1050" dirty="0"/>
              <a:t>|</a:t>
            </a:r>
            <a:r>
              <a:rPr lang="en-US" sz="1050" b="1" dirty="0">
                <a:solidFill>
                  <a:schemeClr val="bg1"/>
                </a:solidFill>
              </a:rPr>
              <a:t>     </a:t>
            </a:r>
            <a:r>
              <a:rPr lang="en-US" sz="1050" b="1" u="sng" dirty="0">
                <a:solidFill>
                  <a:schemeClr val="bg1"/>
                </a:solidFill>
              </a:rPr>
              <a:t>NEW VISUALIZATION</a:t>
            </a:r>
            <a:r>
              <a:rPr lang="en-US" sz="1050" b="1" dirty="0">
                <a:solidFill>
                  <a:schemeClr val="bg1"/>
                </a:solidFill>
              </a:rPr>
              <a:t>     </a:t>
            </a:r>
            <a:r>
              <a:rPr lang="en-US" sz="1050" dirty="0"/>
              <a:t>|</a:t>
            </a:r>
            <a:r>
              <a:rPr lang="en-US" sz="1050" b="1" dirty="0">
                <a:solidFill>
                  <a:schemeClr val="bg1"/>
                </a:solidFill>
              </a:rPr>
              <a:t>     MY VISUALIZATIONS </a:t>
            </a:r>
          </a:p>
        </p:txBody>
      </p:sp>
      <p:sp>
        <p:nvSpPr>
          <p:cNvPr id="40" name="TextBox 39">
            <a:extLst>
              <a:ext uri="{FF2B5EF4-FFF2-40B4-BE49-F238E27FC236}">
                <a16:creationId xmlns:a16="http://schemas.microsoft.com/office/drawing/2014/main" id="{32E3EBBE-30A1-44BF-8EC2-08221731269C}"/>
              </a:ext>
            </a:extLst>
          </p:cNvPr>
          <p:cNvSpPr txBox="1"/>
          <p:nvPr/>
        </p:nvSpPr>
        <p:spPr>
          <a:xfrm>
            <a:off x="3082382" y="6522"/>
            <a:ext cx="997014" cy="215444"/>
          </a:xfrm>
          <a:prstGeom prst="rect">
            <a:avLst/>
          </a:prstGeom>
          <a:solidFill>
            <a:srgbClr val="EDE8E6"/>
          </a:solidFill>
        </p:spPr>
        <p:txBody>
          <a:bodyPr wrap="square" rtlCol="0">
            <a:spAutoFit/>
          </a:bodyPr>
          <a:lstStyle/>
          <a:p>
            <a:r>
              <a:rPr lang="en-US" sz="800" dirty="0"/>
              <a:t>Data Analysis...</a:t>
            </a:r>
          </a:p>
        </p:txBody>
      </p:sp>
      <p:sp>
        <p:nvSpPr>
          <p:cNvPr id="42" name="TextBox 41">
            <a:extLst>
              <a:ext uri="{FF2B5EF4-FFF2-40B4-BE49-F238E27FC236}">
                <a16:creationId xmlns:a16="http://schemas.microsoft.com/office/drawing/2014/main" id="{61170159-0577-4D27-A701-25FA26EE0D69}"/>
              </a:ext>
            </a:extLst>
          </p:cNvPr>
          <p:cNvSpPr txBox="1"/>
          <p:nvPr/>
        </p:nvSpPr>
        <p:spPr>
          <a:xfrm>
            <a:off x="7228584" y="855862"/>
            <a:ext cx="583296" cy="215444"/>
          </a:xfrm>
          <a:prstGeom prst="rect">
            <a:avLst/>
          </a:prstGeom>
          <a:noFill/>
        </p:spPr>
        <p:txBody>
          <a:bodyPr wrap="square" rtlCol="0">
            <a:spAutoFit/>
          </a:bodyPr>
          <a:lstStyle/>
          <a:p>
            <a:r>
              <a:rPr lang="en-US" sz="800" dirty="0"/>
              <a:t>LOGIN</a:t>
            </a:r>
          </a:p>
        </p:txBody>
      </p:sp>
      <p:sp>
        <p:nvSpPr>
          <p:cNvPr id="47" name="TextBox 46">
            <a:extLst>
              <a:ext uri="{FF2B5EF4-FFF2-40B4-BE49-F238E27FC236}">
                <a16:creationId xmlns:a16="http://schemas.microsoft.com/office/drawing/2014/main" id="{EAD82779-9073-40B5-AE6A-F69D4F649615}"/>
              </a:ext>
            </a:extLst>
          </p:cNvPr>
          <p:cNvSpPr txBox="1"/>
          <p:nvPr/>
        </p:nvSpPr>
        <p:spPr>
          <a:xfrm>
            <a:off x="7707492" y="847980"/>
            <a:ext cx="934452" cy="215444"/>
          </a:xfrm>
          <a:prstGeom prst="rect">
            <a:avLst/>
          </a:prstGeom>
          <a:noFill/>
        </p:spPr>
        <p:txBody>
          <a:bodyPr wrap="square" rtlCol="0">
            <a:spAutoFit/>
          </a:bodyPr>
          <a:lstStyle/>
          <a:p>
            <a:r>
              <a:rPr lang="en-US" sz="800" dirty="0"/>
              <a:t>MY PROFILE</a:t>
            </a:r>
          </a:p>
        </p:txBody>
      </p:sp>
      <p:pic>
        <p:nvPicPr>
          <p:cNvPr id="15" name="Picture 14">
            <a:extLst>
              <a:ext uri="{FF2B5EF4-FFF2-40B4-BE49-F238E27FC236}">
                <a16:creationId xmlns:a16="http://schemas.microsoft.com/office/drawing/2014/main" id="{51867FDE-7160-433B-9C08-C539F91043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6690" y="511013"/>
            <a:ext cx="5976319" cy="384048"/>
          </a:xfrm>
          <a:prstGeom prst="rect">
            <a:avLst/>
          </a:prstGeom>
        </p:spPr>
      </p:pic>
      <p:sp>
        <p:nvSpPr>
          <p:cNvPr id="30" name="Rectangle 29">
            <a:extLst>
              <a:ext uri="{FF2B5EF4-FFF2-40B4-BE49-F238E27FC236}">
                <a16:creationId xmlns:a16="http://schemas.microsoft.com/office/drawing/2014/main" id="{A12FE9FC-E7AA-4643-B558-B27F51824C45}"/>
              </a:ext>
            </a:extLst>
          </p:cNvPr>
          <p:cNvSpPr/>
          <p:nvPr/>
        </p:nvSpPr>
        <p:spPr>
          <a:xfrm>
            <a:off x="3006689" y="1469862"/>
            <a:ext cx="2926080" cy="347472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3E8E3435-F2DE-4C89-91B6-8CB0DC4270DB}"/>
              </a:ext>
            </a:extLst>
          </p:cNvPr>
          <p:cNvSpPr txBox="1"/>
          <p:nvPr/>
        </p:nvSpPr>
        <p:spPr>
          <a:xfrm>
            <a:off x="3006691" y="1469862"/>
            <a:ext cx="2145410" cy="253916"/>
          </a:xfrm>
          <a:prstGeom prst="rect">
            <a:avLst/>
          </a:prstGeom>
          <a:noFill/>
        </p:spPr>
        <p:txBody>
          <a:bodyPr wrap="square" rtlCol="0">
            <a:spAutoFit/>
          </a:bodyPr>
          <a:lstStyle/>
          <a:p>
            <a:r>
              <a:rPr lang="en-US" sz="1050" b="1" dirty="0"/>
              <a:t>1. Choose your data</a:t>
            </a:r>
          </a:p>
        </p:txBody>
      </p:sp>
      <p:sp>
        <p:nvSpPr>
          <p:cNvPr id="36" name="Rectangle 35">
            <a:extLst>
              <a:ext uri="{FF2B5EF4-FFF2-40B4-BE49-F238E27FC236}">
                <a16:creationId xmlns:a16="http://schemas.microsoft.com/office/drawing/2014/main" id="{3D49973E-D6A2-47FC-BF4D-39AD4E3D6FB9}"/>
              </a:ext>
            </a:extLst>
          </p:cNvPr>
          <p:cNvSpPr/>
          <p:nvPr/>
        </p:nvSpPr>
        <p:spPr>
          <a:xfrm>
            <a:off x="3145462" y="1982202"/>
            <a:ext cx="2377440" cy="217649"/>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i="1" dirty="0">
                <a:solidFill>
                  <a:schemeClr val="bg1">
                    <a:lumMod val="65000"/>
                  </a:schemeClr>
                </a:solidFill>
              </a:rPr>
              <a:t>Search datasets....</a:t>
            </a:r>
          </a:p>
        </p:txBody>
      </p:sp>
      <p:pic>
        <p:nvPicPr>
          <p:cNvPr id="41" name="Picture 40">
            <a:extLst>
              <a:ext uri="{FF2B5EF4-FFF2-40B4-BE49-F238E27FC236}">
                <a16:creationId xmlns:a16="http://schemas.microsoft.com/office/drawing/2014/main" id="{AED70B2B-EDDE-4844-9430-172F3F9BDAF6}"/>
              </a:ext>
            </a:extLst>
          </p:cNvPr>
          <p:cNvPicPr>
            <a:picLocks noChangeAspect="1"/>
          </p:cNvPicPr>
          <p:nvPr/>
        </p:nvPicPr>
        <p:blipFill>
          <a:blip r:embed="rId4"/>
          <a:stretch>
            <a:fillRect/>
          </a:stretch>
        </p:blipFill>
        <p:spPr>
          <a:xfrm>
            <a:off x="5524913" y="1982202"/>
            <a:ext cx="352014" cy="241578"/>
          </a:xfrm>
          <a:prstGeom prst="rect">
            <a:avLst/>
          </a:prstGeom>
        </p:spPr>
      </p:pic>
      <p:sp>
        <p:nvSpPr>
          <p:cNvPr id="43" name="Rectangle: Rounded Corners 42">
            <a:extLst>
              <a:ext uri="{FF2B5EF4-FFF2-40B4-BE49-F238E27FC236}">
                <a16:creationId xmlns:a16="http://schemas.microsoft.com/office/drawing/2014/main" id="{B2D14B58-2524-4570-A0CF-DF47D62F37D7}"/>
              </a:ext>
            </a:extLst>
          </p:cNvPr>
          <p:cNvSpPr/>
          <p:nvPr/>
        </p:nvSpPr>
        <p:spPr>
          <a:xfrm>
            <a:off x="3065317" y="4694100"/>
            <a:ext cx="567499" cy="210312"/>
          </a:xfrm>
          <a:prstGeom prst="roundRect">
            <a:avLst>
              <a:gd name="adj" fmla="val 12894"/>
            </a:avLst>
          </a:prstGeom>
          <a:solidFill>
            <a:srgbClr val="0071BC"/>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1000" b="1" dirty="0">
                <a:solidFill>
                  <a:schemeClr val="bg1"/>
                </a:solidFill>
              </a:rPr>
              <a:t>Import</a:t>
            </a:r>
          </a:p>
        </p:txBody>
      </p:sp>
      <p:sp>
        <p:nvSpPr>
          <p:cNvPr id="44" name="Rectangle 43">
            <a:extLst>
              <a:ext uri="{FF2B5EF4-FFF2-40B4-BE49-F238E27FC236}">
                <a16:creationId xmlns:a16="http://schemas.microsoft.com/office/drawing/2014/main" id="{BABACE17-7F59-4202-B62C-C129C6E8FFF3}"/>
              </a:ext>
            </a:extLst>
          </p:cNvPr>
          <p:cNvSpPr/>
          <p:nvPr/>
        </p:nvSpPr>
        <p:spPr>
          <a:xfrm>
            <a:off x="3006126" y="5077579"/>
            <a:ext cx="2926080" cy="173736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314F0BC1-E4CE-485A-B21D-AB1CC0DD6273}"/>
              </a:ext>
            </a:extLst>
          </p:cNvPr>
          <p:cNvSpPr txBox="1"/>
          <p:nvPr/>
        </p:nvSpPr>
        <p:spPr>
          <a:xfrm>
            <a:off x="3015651" y="5087098"/>
            <a:ext cx="2145410" cy="253916"/>
          </a:xfrm>
          <a:prstGeom prst="rect">
            <a:avLst/>
          </a:prstGeom>
          <a:noFill/>
        </p:spPr>
        <p:txBody>
          <a:bodyPr wrap="square" rtlCol="0">
            <a:spAutoFit/>
          </a:bodyPr>
          <a:lstStyle/>
          <a:p>
            <a:r>
              <a:rPr lang="en-US" sz="1050" b="1" dirty="0">
                <a:solidFill>
                  <a:schemeClr val="bg1">
                    <a:lumMod val="65000"/>
                  </a:schemeClr>
                </a:solidFill>
              </a:rPr>
              <a:t>2. Choose your insight</a:t>
            </a:r>
          </a:p>
        </p:txBody>
      </p:sp>
      <p:sp>
        <p:nvSpPr>
          <p:cNvPr id="46" name="Rectangle: Rounded Corners 45">
            <a:extLst>
              <a:ext uri="{FF2B5EF4-FFF2-40B4-BE49-F238E27FC236}">
                <a16:creationId xmlns:a16="http://schemas.microsoft.com/office/drawing/2014/main" id="{C121A958-42DF-44A8-8B82-3B7DCAAB4EA2}"/>
              </a:ext>
            </a:extLst>
          </p:cNvPr>
          <p:cNvSpPr/>
          <p:nvPr/>
        </p:nvSpPr>
        <p:spPr>
          <a:xfrm>
            <a:off x="5321273" y="6568358"/>
            <a:ext cx="567499" cy="210312"/>
          </a:xfrm>
          <a:prstGeom prst="roundRect">
            <a:avLst>
              <a:gd name="adj" fmla="val 12894"/>
            </a:avLst>
          </a:prstGeom>
          <a:solidFill>
            <a:srgbClr val="D6D7D9"/>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1000" b="1" dirty="0">
                <a:solidFill>
                  <a:schemeClr val="bg1"/>
                </a:solidFill>
              </a:rPr>
              <a:t>Next step</a:t>
            </a:r>
          </a:p>
        </p:txBody>
      </p:sp>
      <p:sp>
        <p:nvSpPr>
          <p:cNvPr id="2" name="TextBox 1">
            <a:extLst>
              <a:ext uri="{FF2B5EF4-FFF2-40B4-BE49-F238E27FC236}">
                <a16:creationId xmlns:a16="http://schemas.microsoft.com/office/drawing/2014/main" id="{F15388FD-F04A-4FBA-98E2-2AF9A82451EB}"/>
              </a:ext>
            </a:extLst>
          </p:cNvPr>
          <p:cNvSpPr txBox="1"/>
          <p:nvPr/>
        </p:nvSpPr>
        <p:spPr>
          <a:xfrm>
            <a:off x="3036527" y="1701137"/>
            <a:ext cx="2743200" cy="246221"/>
          </a:xfrm>
          <a:prstGeom prst="rect">
            <a:avLst/>
          </a:prstGeom>
          <a:noFill/>
        </p:spPr>
        <p:txBody>
          <a:bodyPr wrap="square" rtlCol="0">
            <a:spAutoFit/>
          </a:bodyPr>
          <a:lstStyle/>
          <a:p>
            <a:pPr algn="ctr"/>
            <a:r>
              <a:rPr lang="en-US" sz="1000" u="sng" dirty="0">
                <a:solidFill>
                  <a:srgbClr val="0071BC"/>
                </a:solidFill>
              </a:rPr>
              <a:t>Supported</a:t>
            </a:r>
            <a:r>
              <a:rPr lang="en-US" sz="1000" dirty="0"/>
              <a:t>  |  </a:t>
            </a:r>
            <a:r>
              <a:rPr lang="en-US" sz="1000" dirty="0">
                <a:solidFill>
                  <a:srgbClr val="0071BC"/>
                </a:solidFill>
              </a:rPr>
              <a:t>Merged</a:t>
            </a:r>
            <a:r>
              <a:rPr lang="en-US" sz="1000" dirty="0"/>
              <a:t>  |  </a:t>
            </a:r>
            <a:r>
              <a:rPr lang="en-US" sz="1000" dirty="0">
                <a:solidFill>
                  <a:srgbClr val="0071BC"/>
                </a:solidFill>
              </a:rPr>
              <a:t>To be supported</a:t>
            </a:r>
          </a:p>
        </p:txBody>
      </p:sp>
      <p:sp>
        <p:nvSpPr>
          <p:cNvPr id="50" name="Rectangle: Rounded Corners 49">
            <a:extLst>
              <a:ext uri="{FF2B5EF4-FFF2-40B4-BE49-F238E27FC236}">
                <a16:creationId xmlns:a16="http://schemas.microsoft.com/office/drawing/2014/main" id="{9425B96B-4271-4595-A9F6-BAA4CB6A57E1}"/>
              </a:ext>
            </a:extLst>
          </p:cNvPr>
          <p:cNvSpPr/>
          <p:nvPr/>
        </p:nvSpPr>
        <p:spPr>
          <a:xfrm>
            <a:off x="5323071" y="4704786"/>
            <a:ext cx="567499" cy="210312"/>
          </a:xfrm>
          <a:prstGeom prst="roundRect">
            <a:avLst>
              <a:gd name="adj" fmla="val 12894"/>
            </a:avLst>
          </a:prstGeom>
          <a:solidFill>
            <a:srgbClr val="D6D7D9"/>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1000" b="1" dirty="0">
                <a:solidFill>
                  <a:schemeClr val="bg1"/>
                </a:solidFill>
              </a:rPr>
              <a:t>Next step</a:t>
            </a:r>
          </a:p>
        </p:txBody>
      </p:sp>
      <p:sp>
        <p:nvSpPr>
          <p:cNvPr id="51" name="TextBox 50">
            <a:extLst>
              <a:ext uri="{FF2B5EF4-FFF2-40B4-BE49-F238E27FC236}">
                <a16:creationId xmlns:a16="http://schemas.microsoft.com/office/drawing/2014/main" id="{EE7B0E36-89EC-4151-B401-6520E320AD3E}"/>
              </a:ext>
            </a:extLst>
          </p:cNvPr>
          <p:cNvSpPr txBox="1"/>
          <p:nvPr/>
        </p:nvSpPr>
        <p:spPr>
          <a:xfrm>
            <a:off x="3235864" y="2426925"/>
            <a:ext cx="2109987" cy="523220"/>
          </a:xfrm>
          <a:prstGeom prst="rect">
            <a:avLst/>
          </a:prstGeom>
          <a:noFill/>
        </p:spPr>
        <p:txBody>
          <a:bodyPr wrap="square" rtlCol="0">
            <a:spAutoFit/>
          </a:bodyPr>
          <a:lstStyle/>
          <a:p>
            <a:r>
              <a:rPr lang="en-US" sz="1000" b="1" u="sng" dirty="0">
                <a:solidFill>
                  <a:srgbClr val="0071BC"/>
                </a:solidFill>
              </a:rPr>
              <a:t>Data set name</a:t>
            </a:r>
            <a:r>
              <a:rPr lang="en-US" sz="1000" b="1" dirty="0"/>
              <a:t>                       </a:t>
            </a:r>
            <a:r>
              <a:rPr lang="en-US" sz="1000" dirty="0"/>
              <a:t>Yes</a:t>
            </a:r>
            <a:r>
              <a:rPr lang="en-US" sz="1000" b="1" dirty="0"/>
              <a:t> </a:t>
            </a:r>
          </a:p>
          <a:p>
            <a:r>
              <a:rPr lang="en-US" sz="900" dirty="0"/>
              <a:t>Description here can wrap</a:t>
            </a:r>
          </a:p>
          <a:p>
            <a:r>
              <a:rPr lang="en-US" sz="900" dirty="0"/>
              <a:t>up to 2 lines</a:t>
            </a:r>
          </a:p>
        </p:txBody>
      </p:sp>
      <p:sp>
        <p:nvSpPr>
          <p:cNvPr id="52" name="Rectangle 51">
            <a:extLst>
              <a:ext uri="{FF2B5EF4-FFF2-40B4-BE49-F238E27FC236}">
                <a16:creationId xmlns:a16="http://schemas.microsoft.com/office/drawing/2014/main" id="{6AD417A9-FDF0-4217-9122-05C27F2730FD}"/>
              </a:ext>
            </a:extLst>
          </p:cNvPr>
          <p:cNvSpPr/>
          <p:nvPr/>
        </p:nvSpPr>
        <p:spPr>
          <a:xfrm>
            <a:off x="3155854" y="2511186"/>
            <a:ext cx="109728" cy="1097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6" name="Rectangle 55">
            <a:extLst>
              <a:ext uri="{FF2B5EF4-FFF2-40B4-BE49-F238E27FC236}">
                <a16:creationId xmlns:a16="http://schemas.microsoft.com/office/drawing/2014/main" id="{A32C61C9-F657-4B62-9CF2-816582772BD4}"/>
              </a:ext>
            </a:extLst>
          </p:cNvPr>
          <p:cNvSpPr/>
          <p:nvPr/>
        </p:nvSpPr>
        <p:spPr>
          <a:xfrm>
            <a:off x="3063332" y="2940620"/>
            <a:ext cx="2675906" cy="478855"/>
          </a:xfrm>
          <a:prstGeom prst="rect">
            <a:avLst/>
          </a:prstGeom>
          <a:solidFill>
            <a:srgbClr val="2E854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Picture 57">
            <a:extLst>
              <a:ext uri="{FF2B5EF4-FFF2-40B4-BE49-F238E27FC236}">
                <a16:creationId xmlns:a16="http://schemas.microsoft.com/office/drawing/2014/main" id="{3A89FB03-4C3B-4B29-A0E3-5DCFDBF7442F}"/>
              </a:ext>
            </a:extLst>
          </p:cNvPr>
          <p:cNvPicPr>
            <a:picLocks/>
          </p:cNvPicPr>
          <p:nvPr/>
        </p:nvPicPr>
        <p:blipFill rotWithShape="1">
          <a:blip r:embed="rId5">
            <a:extLst>
              <a:ext uri="{28A0092B-C50C-407E-A947-70E740481C1C}">
                <a14:useLocalDpi xmlns:a14="http://schemas.microsoft.com/office/drawing/2010/main" val="0"/>
              </a:ext>
            </a:extLst>
          </a:blip>
          <a:srcRect l="26342" t="2229" r="70991" b="12228"/>
          <a:stretch/>
        </p:blipFill>
        <p:spPr>
          <a:xfrm>
            <a:off x="5739238" y="2420575"/>
            <a:ext cx="137160" cy="2194560"/>
          </a:xfrm>
          <a:prstGeom prst="rect">
            <a:avLst/>
          </a:prstGeom>
        </p:spPr>
      </p:pic>
      <p:sp>
        <p:nvSpPr>
          <p:cNvPr id="60" name="Rectangle: Rounded Corners 59">
            <a:extLst>
              <a:ext uri="{FF2B5EF4-FFF2-40B4-BE49-F238E27FC236}">
                <a16:creationId xmlns:a16="http://schemas.microsoft.com/office/drawing/2014/main" id="{2D4395D3-6EE3-413C-A8E8-A323DDF638DF}"/>
              </a:ext>
            </a:extLst>
          </p:cNvPr>
          <p:cNvSpPr/>
          <p:nvPr/>
        </p:nvSpPr>
        <p:spPr>
          <a:xfrm>
            <a:off x="3981009" y="4698599"/>
            <a:ext cx="914400" cy="210312"/>
          </a:xfrm>
          <a:prstGeom prst="roundRect">
            <a:avLst>
              <a:gd name="adj" fmla="val 12894"/>
            </a:avLst>
          </a:prstGeom>
          <a:solidFill>
            <a:srgbClr val="D6D7D9"/>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1000" b="1" dirty="0">
                <a:solidFill>
                  <a:schemeClr val="bg1"/>
                </a:solidFill>
              </a:rPr>
              <a:t>Merge Selected</a:t>
            </a:r>
          </a:p>
        </p:txBody>
      </p:sp>
      <p:sp>
        <p:nvSpPr>
          <p:cNvPr id="3" name="TextBox 2">
            <a:extLst>
              <a:ext uri="{FF2B5EF4-FFF2-40B4-BE49-F238E27FC236}">
                <a16:creationId xmlns:a16="http://schemas.microsoft.com/office/drawing/2014/main" id="{45A321D3-695B-42AC-8F53-8B1D0AEE739C}"/>
              </a:ext>
            </a:extLst>
          </p:cNvPr>
          <p:cNvSpPr txBox="1"/>
          <p:nvPr/>
        </p:nvSpPr>
        <p:spPr>
          <a:xfrm>
            <a:off x="3226183" y="2271405"/>
            <a:ext cx="2676769" cy="246221"/>
          </a:xfrm>
          <a:prstGeom prst="rect">
            <a:avLst/>
          </a:prstGeom>
          <a:noFill/>
        </p:spPr>
        <p:txBody>
          <a:bodyPr wrap="square" rtlCol="0">
            <a:spAutoFit/>
          </a:bodyPr>
          <a:lstStyle/>
          <a:p>
            <a:r>
              <a:rPr lang="en-US" sz="1000" dirty="0">
                <a:solidFill>
                  <a:schemeClr val="bg1">
                    <a:lumMod val="50000"/>
                  </a:schemeClr>
                </a:solidFill>
              </a:rPr>
              <a:t>Name                                  Mergable?      Details</a:t>
            </a:r>
          </a:p>
        </p:txBody>
      </p:sp>
      <p:sp>
        <p:nvSpPr>
          <p:cNvPr id="61" name="Rectangle: Rounded Corners 60">
            <a:extLst>
              <a:ext uri="{FF2B5EF4-FFF2-40B4-BE49-F238E27FC236}">
                <a16:creationId xmlns:a16="http://schemas.microsoft.com/office/drawing/2014/main" id="{8FA156D0-4E50-47FF-93BA-C3D5160F1870}"/>
              </a:ext>
            </a:extLst>
          </p:cNvPr>
          <p:cNvSpPr/>
          <p:nvPr/>
        </p:nvSpPr>
        <p:spPr>
          <a:xfrm>
            <a:off x="5321725" y="2490327"/>
            <a:ext cx="365760" cy="164592"/>
          </a:xfrm>
          <a:prstGeom prst="roundRect">
            <a:avLst>
              <a:gd name="adj" fmla="val 12894"/>
            </a:avLst>
          </a:prstGeom>
          <a:solidFill>
            <a:srgbClr val="0071BC"/>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900" b="1" dirty="0">
                <a:solidFill>
                  <a:schemeClr val="bg1"/>
                </a:solidFill>
              </a:rPr>
              <a:t>View</a:t>
            </a:r>
          </a:p>
        </p:txBody>
      </p:sp>
      <p:sp>
        <p:nvSpPr>
          <p:cNvPr id="74" name="Rectangle 73">
            <a:extLst>
              <a:ext uri="{FF2B5EF4-FFF2-40B4-BE49-F238E27FC236}">
                <a16:creationId xmlns:a16="http://schemas.microsoft.com/office/drawing/2014/main" id="{EBD7CAC1-5FFD-485C-8F15-03A6192BD6C2}"/>
              </a:ext>
            </a:extLst>
          </p:cNvPr>
          <p:cNvSpPr/>
          <p:nvPr/>
        </p:nvSpPr>
        <p:spPr>
          <a:xfrm>
            <a:off x="3063431" y="3968389"/>
            <a:ext cx="2675807" cy="478855"/>
          </a:xfrm>
          <a:prstGeom prst="rect">
            <a:avLst/>
          </a:prstGeom>
          <a:solidFill>
            <a:srgbClr val="2E854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a:extLst>
              <a:ext uri="{FF2B5EF4-FFF2-40B4-BE49-F238E27FC236}">
                <a16:creationId xmlns:a16="http://schemas.microsoft.com/office/drawing/2014/main" id="{2A3BC27A-F493-4776-A044-3F75FAA7F1AE}"/>
              </a:ext>
            </a:extLst>
          </p:cNvPr>
          <p:cNvSpPr txBox="1"/>
          <p:nvPr/>
        </p:nvSpPr>
        <p:spPr>
          <a:xfrm>
            <a:off x="6067424" y="1473046"/>
            <a:ext cx="2868236" cy="253916"/>
          </a:xfrm>
          <a:prstGeom prst="rect">
            <a:avLst/>
          </a:prstGeom>
          <a:noFill/>
        </p:spPr>
        <p:txBody>
          <a:bodyPr wrap="square" rtlCol="0">
            <a:spAutoFit/>
          </a:bodyPr>
          <a:lstStyle/>
          <a:p>
            <a:r>
              <a:rPr lang="en-US" sz="1050" b="1" dirty="0">
                <a:solidFill>
                  <a:schemeClr val="bg1">
                    <a:lumMod val="65000"/>
                  </a:schemeClr>
                </a:solidFill>
              </a:rPr>
              <a:t>3. Choose your variables and visualize results</a:t>
            </a:r>
          </a:p>
        </p:txBody>
      </p:sp>
      <p:pic>
        <p:nvPicPr>
          <p:cNvPr id="6" name="Picture 5">
            <a:extLst>
              <a:ext uri="{FF2B5EF4-FFF2-40B4-BE49-F238E27FC236}">
                <a16:creationId xmlns:a16="http://schemas.microsoft.com/office/drawing/2014/main" id="{1CFE5E05-3547-474E-B751-FA541EB21BC7}"/>
              </a:ext>
            </a:extLst>
          </p:cNvPr>
          <p:cNvPicPr>
            <a:picLocks noChangeAspect="1"/>
          </p:cNvPicPr>
          <p:nvPr/>
        </p:nvPicPr>
        <p:blipFill>
          <a:blip r:embed="rId6">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666309" y="1481895"/>
            <a:ext cx="216248" cy="216248"/>
          </a:xfrm>
          <a:prstGeom prst="rect">
            <a:avLst/>
          </a:prstGeom>
        </p:spPr>
      </p:pic>
      <p:sp>
        <p:nvSpPr>
          <p:cNvPr id="11" name="Rectangle 10">
            <a:extLst>
              <a:ext uri="{FF2B5EF4-FFF2-40B4-BE49-F238E27FC236}">
                <a16:creationId xmlns:a16="http://schemas.microsoft.com/office/drawing/2014/main" id="{7847FF14-A06C-4265-991A-8E820867528D}"/>
              </a:ext>
            </a:extLst>
          </p:cNvPr>
          <p:cNvSpPr/>
          <p:nvPr/>
        </p:nvSpPr>
        <p:spPr>
          <a:xfrm>
            <a:off x="3078694" y="1908325"/>
            <a:ext cx="2824258" cy="272589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37CA0475-B248-4F47-A17A-C72CDFB391AD}"/>
              </a:ext>
            </a:extLst>
          </p:cNvPr>
          <p:cNvSpPr txBox="1"/>
          <p:nvPr/>
        </p:nvSpPr>
        <p:spPr>
          <a:xfrm>
            <a:off x="3226183" y="2914061"/>
            <a:ext cx="2109987" cy="523220"/>
          </a:xfrm>
          <a:prstGeom prst="rect">
            <a:avLst/>
          </a:prstGeom>
          <a:noFill/>
        </p:spPr>
        <p:txBody>
          <a:bodyPr wrap="square" rtlCol="0">
            <a:spAutoFit/>
          </a:bodyPr>
          <a:lstStyle/>
          <a:p>
            <a:r>
              <a:rPr lang="en-US" sz="1000" b="1" u="sng" dirty="0">
                <a:solidFill>
                  <a:srgbClr val="0071BC"/>
                </a:solidFill>
              </a:rPr>
              <a:t>Data set name</a:t>
            </a:r>
            <a:r>
              <a:rPr lang="en-US" sz="1000" b="1" dirty="0"/>
              <a:t>                       </a:t>
            </a:r>
            <a:r>
              <a:rPr lang="en-US" sz="1000" dirty="0"/>
              <a:t>Yes</a:t>
            </a:r>
            <a:r>
              <a:rPr lang="en-US" sz="1000" b="1" dirty="0"/>
              <a:t> </a:t>
            </a:r>
          </a:p>
          <a:p>
            <a:r>
              <a:rPr lang="en-US" sz="900" dirty="0"/>
              <a:t>Description here can wrap</a:t>
            </a:r>
          </a:p>
          <a:p>
            <a:r>
              <a:rPr lang="en-US" sz="900" dirty="0"/>
              <a:t>up to 2 lines</a:t>
            </a:r>
          </a:p>
        </p:txBody>
      </p:sp>
      <p:sp>
        <p:nvSpPr>
          <p:cNvPr id="85" name="Rectangle 84">
            <a:extLst>
              <a:ext uri="{FF2B5EF4-FFF2-40B4-BE49-F238E27FC236}">
                <a16:creationId xmlns:a16="http://schemas.microsoft.com/office/drawing/2014/main" id="{88ACBECC-7C8D-47A9-AD11-10304F6BB49B}"/>
              </a:ext>
            </a:extLst>
          </p:cNvPr>
          <p:cNvSpPr/>
          <p:nvPr/>
        </p:nvSpPr>
        <p:spPr>
          <a:xfrm>
            <a:off x="3146173" y="2998322"/>
            <a:ext cx="109728" cy="1097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6" name="Rectangle: Rounded Corners 85">
            <a:extLst>
              <a:ext uri="{FF2B5EF4-FFF2-40B4-BE49-F238E27FC236}">
                <a16:creationId xmlns:a16="http://schemas.microsoft.com/office/drawing/2014/main" id="{6B6AC863-05BA-451C-8EC9-3F42C69F2623}"/>
              </a:ext>
            </a:extLst>
          </p:cNvPr>
          <p:cNvSpPr/>
          <p:nvPr/>
        </p:nvSpPr>
        <p:spPr>
          <a:xfrm>
            <a:off x="5312044" y="2977463"/>
            <a:ext cx="365760" cy="164592"/>
          </a:xfrm>
          <a:prstGeom prst="roundRect">
            <a:avLst>
              <a:gd name="adj" fmla="val 12894"/>
            </a:avLst>
          </a:prstGeom>
          <a:solidFill>
            <a:srgbClr val="0071BC"/>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900" b="1" dirty="0">
                <a:solidFill>
                  <a:schemeClr val="bg1"/>
                </a:solidFill>
              </a:rPr>
              <a:t>View</a:t>
            </a:r>
          </a:p>
        </p:txBody>
      </p:sp>
      <p:sp>
        <p:nvSpPr>
          <p:cNvPr id="87" name="TextBox 86">
            <a:extLst>
              <a:ext uri="{FF2B5EF4-FFF2-40B4-BE49-F238E27FC236}">
                <a16:creationId xmlns:a16="http://schemas.microsoft.com/office/drawing/2014/main" id="{46DAD32A-8DA2-4BF5-935C-C3CD4D951940}"/>
              </a:ext>
            </a:extLst>
          </p:cNvPr>
          <p:cNvSpPr txBox="1"/>
          <p:nvPr/>
        </p:nvSpPr>
        <p:spPr>
          <a:xfrm>
            <a:off x="3226183" y="3416517"/>
            <a:ext cx="2109987" cy="523220"/>
          </a:xfrm>
          <a:prstGeom prst="rect">
            <a:avLst/>
          </a:prstGeom>
          <a:noFill/>
        </p:spPr>
        <p:txBody>
          <a:bodyPr wrap="square" rtlCol="0">
            <a:spAutoFit/>
          </a:bodyPr>
          <a:lstStyle/>
          <a:p>
            <a:r>
              <a:rPr lang="en-US" sz="1000" b="1" u="sng" dirty="0">
                <a:solidFill>
                  <a:srgbClr val="0071BC"/>
                </a:solidFill>
              </a:rPr>
              <a:t>Data set name</a:t>
            </a:r>
            <a:r>
              <a:rPr lang="en-US" sz="1000" b="1" dirty="0"/>
              <a:t>                       </a:t>
            </a:r>
            <a:r>
              <a:rPr lang="en-US" sz="1000" dirty="0"/>
              <a:t>Yes</a:t>
            </a:r>
            <a:r>
              <a:rPr lang="en-US" sz="1000" b="1" dirty="0"/>
              <a:t> </a:t>
            </a:r>
          </a:p>
          <a:p>
            <a:r>
              <a:rPr lang="en-US" sz="900" dirty="0"/>
              <a:t>Description here can wrap</a:t>
            </a:r>
          </a:p>
          <a:p>
            <a:r>
              <a:rPr lang="en-US" sz="900" dirty="0"/>
              <a:t>up to 2 lines</a:t>
            </a:r>
          </a:p>
        </p:txBody>
      </p:sp>
      <p:sp>
        <p:nvSpPr>
          <p:cNvPr id="88" name="Rectangle 87">
            <a:extLst>
              <a:ext uri="{FF2B5EF4-FFF2-40B4-BE49-F238E27FC236}">
                <a16:creationId xmlns:a16="http://schemas.microsoft.com/office/drawing/2014/main" id="{AF7C821D-CFC7-44CF-9DE2-072801B2F8AC}"/>
              </a:ext>
            </a:extLst>
          </p:cNvPr>
          <p:cNvSpPr/>
          <p:nvPr/>
        </p:nvSpPr>
        <p:spPr>
          <a:xfrm>
            <a:off x="3146173" y="3500778"/>
            <a:ext cx="109728" cy="1097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9" name="Rectangle: Rounded Corners 88">
            <a:extLst>
              <a:ext uri="{FF2B5EF4-FFF2-40B4-BE49-F238E27FC236}">
                <a16:creationId xmlns:a16="http://schemas.microsoft.com/office/drawing/2014/main" id="{EFE766B8-131F-4D3E-872B-FC1DB18F9F12}"/>
              </a:ext>
            </a:extLst>
          </p:cNvPr>
          <p:cNvSpPr/>
          <p:nvPr/>
        </p:nvSpPr>
        <p:spPr>
          <a:xfrm>
            <a:off x="5312044" y="3479919"/>
            <a:ext cx="365760" cy="164592"/>
          </a:xfrm>
          <a:prstGeom prst="roundRect">
            <a:avLst>
              <a:gd name="adj" fmla="val 12894"/>
            </a:avLst>
          </a:prstGeom>
          <a:solidFill>
            <a:srgbClr val="0071BC"/>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900" b="1" dirty="0">
                <a:solidFill>
                  <a:schemeClr val="bg1"/>
                </a:solidFill>
              </a:rPr>
              <a:t>View</a:t>
            </a:r>
          </a:p>
        </p:txBody>
      </p:sp>
      <p:sp>
        <p:nvSpPr>
          <p:cNvPr id="90" name="TextBox 89">
            <a:extLst>
              <a:ext uri="{FF2B5EF4-FFF2-40B4-BE49-F238E27FC236}">
                <a16:creationId xmlns:a16="http://schemas.microsoft.com/office/drawing/2014/main" id="{46DD5E7D-0C65-4714-BB19-3EFBF9D92547}"/>
              </a:ext>
            </a:extLst>
          </p:cNvPr>
          <p:cNvSpPr txBox="1"/>
          <p:nvPr/>
        </p:nvSpPr>
        <p:spPr>
          <a:xfrm>
            <a:off x="3226183" y="3938224"/>
            <a:ext cx="2109987" cy="523220"/>
          </a:xfrm>
          <a:prstGeom prst="rect">
            <a:avLst/>
          </a:prstGeom>
          <a:noFill/>
        </p:spPr>
        <p:txBody>
          <a:bodyPr wrap="square" rtlCol="0">
            <a:spAutoFit/>
          </a:bodyPr>
          <a:lstStyle/>
          <a:p>
            <a:r>
              <a:rPr lang="en-US" sz="1000" b="1" u="sng" dirty="0">
                <a:solidFill>
                  <a:srgbClr val="0071BC"/>
                </a:solidFill>
              </a:rPr>
              <a:t>Data set name</a:t>
            </a:r>
            <a:r>
              <a:rPr lang="en-US" sz="1000" b="1" dirty="0"/>
              <a:t>                       </a:t>
            </a:r>
            <a:r>
              <a:rPr lang="en-US" sz="1000" dirty="0"/>
              <a:t>Yes</a:t>
            </a:r>
            <a:r>
              <a:rPr lang="en-US" sz="1000" b="1" dirty="0"/>
              <a:t> </a:t>
            </a:r>
          </a:p>
          <a:p>
            <a:r>
              <a:rPr lang="en-US" sz="900" dirty="0"/>
              <a:t>Description here can wrap</a:t>
            </a:r>
          </a:p>
          <a:p>
            <a:r>
              <a:rPr lang="en-US" sz="900" dirty="0"/>
              <a:t>up to 2 lines</a:t>
            </a:r>
          </a:p>
        </p:txBody>
      </p:sp>
      <p:sp>
        <p:nvSpPr>
          <p:cNvPr id="91" name="Rectangle 90">
            <a:extLst>
              <a:ext uri="{FF2B5EF4-FFF2-40B4-BE49-F238E27FC236}">
                <a16:creationId xmlns:a16="http://schemas.microsoft.com/office/drawing/2014/main" id="{4DF949F7-3BBE-4703-BC8B-43817DF4B5E7}"/>
              </a:ext>
            </a:extLst>
          </p:cNvPr>
          <p:cNvSpPr/>
          <p:nvPr/>
        </p:nvSpPr>
        <p:spPr>
          <a:xfrm>
            <a:off x="3146173" y="4022485"/>
            <a:ext cx="109728" cy="1097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2" name="Rectangle: Rounded Corners 91">
            <a:extLst>
              <a:ext uri="{FF2B5EF4-FFF2-40B4-BE49-F238E27FC236}">
                <a16:creationId xmlns:a16="http://schemas.microsoft.com/office/drawing/2014/main" id="{EAA999B4-963F-46B4-A378-BE44BB07DA0C}"/>
              </a:ext>
            </a:extLst>
          </p:cNvPr>
          <p:cNvSpPr/>
          <p:nvPr/>
        </p:nvSpPr>
        <p:spPr>
          <a:xfrm>
            <a:off x="5312044" y="4001626"/>
            <a:ext cx="365760" cy="164592"/>
          </a:xfrm>
          <a:prstGeom prst="roundRect">
            <a:avLst>
              <a:gd name="adj" fmla="val 12894"/>
            </a:avLst>
          </a:prstGeom>
          <a:solidFill>
            <a:srgbClr val="0071BC"/>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900" b="1" dirty="0">
                <a:solidFill>
                  <a:schemeClr val="bg1"/>
                </a:solidFill>
              </a:rPr>
              <a:t>View</a:t>
            </a:r>
          </a:p>
        </p:txBody>
      </p:sp>
      <p:sp>
        <p:nvSpPr>
          <p:cNvPr id="93" name="TextBox 92">
            <a:extLst>
              <a:ext uri="{FF2B5EF4-FFF2-40B4-BE49-F238E27FC236}">
                <a16:creationId xmlns:a16="http://schemas.microsoft.com/office/drawing/2014/main" id="{B011F9FB-5A60-4C20-8754-B31D492171F9}"/>
              </a:ext>
            </a:extLst>
          </p:cNvPr>
          <p:cNvSpPr txBox="1"/>
          <p:nvPr/>
        </p:nvSpPr>
        <p:spPr>
          <a:xfrm>
            <a:off x="4041499" y="1483202"/>
            <a:ext cx="1834899" cy="230832"/>
          </a:xfrm>
          <a:prstGeom prst="rect">
            <a:avLst/>
          </a:prstGeom>
          <a:noFill/>
        </p:spPr>
        <p:txBody>
          <a:bodyPr wrap="square" rtlCol="0">
            <a:spAutoFit/>
          </a:bodyPr>
          <a:lstStyle/>
          <a:p>
            <a:pPr algn="ctr"/>
            <a:r>
              <a:rPr lang="en-US" sz="900" i="1" dirty="0"/>
              <a:t>0 of n datasets selected</a:t>
            </a:r>
          </a:p>
        </p:txBody>
      </p:sp>
      <p:sp>
        <p:nvSpPr>
          <p:cNvPr id="48" name="Speech Bubble: Rectangle 47">
            <a:extLst>
              <a:ext uri="{FF2B5EF4-FFF2-40B4-BE49-F238E27FC236}">
                <a16:creationId xmlns:a16="http://schemas.microsoft.com/office/drawing/2014/main" id="{DC11A230-0A62-4A23-B12F-90A5C4DB44BF}"/>
              </a:ext>
            </a:extLst>
          </p:cNvPr>
          <p:cNvSpPr/>
          <p:nvPr/>
        </p:nvSpPr>
        <p:spPr>
          <a:xfrm>
            <a:off x="155274" y="1915063"/>
            <a:ext cx="1337095" cy="1083259"/>
          </a:xfrm>
          <a:prstGeom prst="wedgeRectCallout">
            <a:avLst>
              <a:gd name="adj1" fmla="val 168000"/>
              <a:gd name="adj2" fmla="val -58230"/>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dirty="0">
                <a:solidFill>
                  <a:schemeClr val="tx1"/>
                </a:solidFill>
              </a:rPr>
              <a:t>These could look more like tabs, since we use them in Step 3, but thought this look and feel might be cleaner</a:t>
            </a:r>
          </a:p>
        </p:txBody>
      </p:sp>
      <p:sp>
        <p:nvSpPr>
          <p:cNvPr id="49" name="Speech Bubble: Rectangle 48">
            <a:extLst>
              <a:ext uri="{FF2B5EF4-FFF2-40B4-BE49-F238E27FC236}">
                <a16:creationId xmlns:a16="http://schemas.microsoft.com/office/drawing/2014/main" id="{F369F8ED-D584-4D6E-9F1D-DA4F85B3D530}"/>
              </a:ext>
            </a:extLst>
          </p:cNvPr>
          <p:cNvSpPr/>
          <p:nvPr/>
        </p:nvSpPr>
        <p:spPr>
          <a:xfrm>
            <a:off x="155273" y="3077373"/>
            <a:ext cx="1337095" cy="2469411"/>
          </a:xfrm>
          <a:prstGeom prst="wedgeRectCallout">
            <a:avLst>
              <a:gd name="adj1" fmla="val 168000"/>
              <a:gd name="adj2" fmla="val -84905"/>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dirty="0">
                <a:solidFill>
                  <a:schemeClr val="tx1"/>
                </a:solidFill>
              </a:rPr>
              <a:t>Search within dataset tabs, rather than across them. In the future, we wouldn’t have a ‘To be supported’ list, but right now it should be a dumping ground of all the datasets we know we’ll need to support in the future, but cannot in the prototype</a:t>
            </a:r>
          </a:p>
        </p:txBody>
      </p:sp>
      <p:sp>
        <p:nvSpPr>
          <p:cNvPr id="53" name="Speech Bubble: Rectangle 52">
            <a:extLst>
              <a:ext uri="{FF2B5EF4-FFF2-40B4-BE49-F238E27FC236}">
                <a16:creationId xmlns:a16="http://schemas.microsoft.com/office/drawing/2014/main" id="{CA68F153-03BD-46E4-9A1F-16C1EF2722F2}"/>
              </a:ext>
            </a:extLst>
          </p:cNvPr>
          <p:cNvSpPr/>
          <p:nvPr/>
        </p:nvSpPr>
        <p:spPr>
          <a:xfrm>
            <a:off x="200471" y="5625835"/>
            <a:ext cx="1337095" cy="1083259"/>
          </a:xfrm>
          <a:prstGeom prst="wedgeRectCallout">
            <a:avLst>
              <a:gd name="adj1" fmla="val 148000"/>
              <a:gd name="adj2" fmla="val -119548"/>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dirty="0">
                <a:solidFill>
                  <a:schemeClr val="tx1"/>
                </a:solidFill>
              </a:rPr>
              <a:t>Import dialog not designed yet, confirm we want to develop this to imply users might do this in the future</a:t>
            </a:r>
          </a:p>
        </p:txBody>
      </p:sp>
    </p:spTree>
    <p:extLst>
      <p:ext uri="{BB962C8B-B14F-4D97-AF65-F5344CB8AC3E}">
        <p14:creationId xmlns:p14="http://schemas.microsoft.com/office/powerpoint/2010/main" val="3746846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1050283-AD27-4816-ACD0-85A473C6133D}"/>
              </a:ext>
            </a:extLst>
          </p:cNvPr>
          <p:cNvPicPr>
            <a:picLocks noChangeAspect="1"/>
          </p:cNvPicPr>
          <p:nvPr/>
        </p:nvPicPr>
        <p:blipFill>
          <a:blip r:embed="rId2"/>
          <a:stretch>
            <a:fillRect/>
          </a:stretch>
        </p:blipFill>
        <p:spPr>
          <a:xfrm>
            <a:off x="1176130" y="0"/>
            <a:ext cx="9839739" cy="6858000"/>
          </a:xfrm>
          <a:prstGeom prst="rect">
            <a:avLst/>
          </a:prstGeom>
        </p:spPr>
      </p:pic>
      <p:sp>
        <p:nvSpPr>
          <p:cNvPr id="12" name="Rectangle: Rounded Corners 11">
            <a:extLst>
              <a:ext uri="{FF2B5EF4-FFF2-40B4-BE49-F238E27FC236}">
                <a16:creationId xmlns:a16="http://schemas.microsoft.com/office/drawing/2014/main" id="{9EF2E6D6-AEBC-4FA3-A86E-A55115DC9433}"/>
              </a:ext>
            </a:extLst>
          </p:cNvPr>
          <p:cNvSpPr/>
          <p:nvPr/>
        </p:nvSpPr>
        <p:spPr>
          <a:xfrm>
            <a:off x="4597106" y="1906438"/>
            <a:ext cx="423468" cy="196391"/>
          </a:xfrm>
          <a:prstGeom prst="roundRect">
            <a:avLst>
              <a:gd name="adj" fmla="val 12894"/>
            </a:avLst>
          </a:prstGeom>
          <a:solidFill>
            <a:srgbClr val="0071BC"/>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900" b="1" dirty="0">
                <a:solidFill>
                  <a:schemeClr val="bg1"/>
                </a:solidFill>
              </a:rPr>
              <a:t>Follow</a:t>
            </a:r>
          </a:p>
        </p:txBody>
      </p:sp>
      <p:sp>
        <p:nvSpPr>
          <p:cNvPr id="13" name="Rectangle: Rounded Corners 12">
            <a:extLst>
              <a:ext uri="{FF2B5EF4-FFF2-40B4-BE49-F238E27FC236}">
                <a16:creationId xmlns:a16="http://schemas.microsoft.com/office/drawing/2014/main" id="{59BB21CD-F3AF-469D-A2E4-B88DED5E3301}"/>
              </a:ext>
            </a:extLst>
          </p:cNvPr>
          <p:cNvSpPr/>
          <p:nvPr/>
        </p:nvSpPr>
        <p:spPr>
          <a:xfrm>
            <a:off x="4597106" y="2265871"/>
            <a:ext cx="423468" cy="196391"/>
          </a:xfrm>
          <a:prstGeom prst="roundRect">
            <a:avLst>
              <a:gd name="adj" fmla="val 12894"/>
            </a:avLst>
          </a:prstGeom>
          <a:solidFill>
            <a:srgbClr val="0071BC"/>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900" b="1" dirty="0">
                <a:solidFill>
                  <a:schemeClr val="bg1"/>
                </a:solidFill>
              </a:rPr>
              <a:t>Follow</a:t>
            </a:r>
          </a:p>
        </p:txBody>
      </p:sp>
      <p:sp>
        <p:nvSpPr>
          <p:cNvPr id="31" name="Rectangle 30">
            <a:extLst>
              <a:ext uri="{FF2B5EF4-FFF2-40B4-BE49-F238E27FC236}">
                <a16:creationId xmlns:a16="http://schemas.microsoft.com/office/drawing/2014/main" id="{BE818C10-9A9D-4DEE-957F-98A9D0BE270A}"/>
              </a:ext>
            </a:extLst>
          </p:cNvPr>
          <p:cNvSpPr/>
          <p:nvPr/>
        </p:nvSpPr>
        <p:spPr>
          <a:xfrm>
            <a:off x="1176130" y="0"/>
            <a:ext cx="9839739" cy="6848471"/>
          </a:xfrm>
          <a:prstGeom prst="rect">
            <a:avLst/>
          </a:prstGeom>
          <a:solidFill>
            <a:srgbClr val="273959">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51F49FF9-247E-4604-992D-A27C5E202200}"/>
              </a:ext>
            </a:extLst>
          </p:cNvPr>
          <p:cNvSpPr/>
          <p:nvPr/>
        </p:nvSpPr>
        <p:spPr>
          <a:xfrm>
            <a:off x="5393963" y="3765375"/>
            <a:ext cx="1371600" cy="210312"/>
          </a:xfrm>
          <a:prstGeom prst="roundRect">
            <a:avLst>
              <a:gd name="adj" fmla="val 12894"/>
            </a:avLst>
          </a:prstGeom>
          <a:solidFill>
            <a:srgbClr val="D6D7D9"/>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1000" b="1" dirty="0">
                <a:solidFill>
                  <a:schemeClr val="bg1"/>
                </a:solidFill>
              </a:rPr>
              <a:t>Generate Visualization</a:t>
            </a:r>
          </a:p>
        </p:txBody>
      </p:sp>
      <p:sp>
        <p:nvSpPr>
          <p:cNvPr id="24" name="Rectangle 23">
            <a:extLst>
              <a:ext uri="{FF2B5EF4-FFF2-40B4-BE49-F238E27FC236}">
                <a16:creationId xmlns:a16="http://schemas.microsoft.com/office/drawing/2014/main" id="{C50CC3B9-11FB-47BE-B8B4-EE62FA741BFD}"/>
              </a:ext>
            </a:extLst>
          </p:cNvPr>
          <p:cNvSpPr/>
          <p:nvPr/>
        </p:nvSpPr>
        <p:spPr>
          <a:xfrm>
            <a:off x="2706839" y="3108914"/>
            <a:ext cx="4482743" cy="112325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3369B1A0-FFDB-4930-90BF-355DFC5F469F}"/>
              </a:ext>
            </a:extLst>
          </p:cNvPr>
          <p:cNvSpPr txBox="1"/>
          <p:nvPr/>
        </p:nvSpPr>
        <p:spPr>
          <a:xfrm>
            <a:off x="4436410" y="3130470"/>
            <a:ext cx="1241828" cy="253916"/>
          </a:xfrm>
          <a:prstGeom prst="rect">
            <a:avLst/>
          </a:prstGeom>
          <a:noFill/>
        </p:spPr>
        <p:txBody>
          <a:bodyPr wrap="square" rtlCol="0">
            <a:spAutoFit/>
          </a:bodyPr>
          <a:lstStyle/>
          <a:p>
            <a:r>
              <a:rPr lang="en-US" sz="1050" b="1" dirty="0"/>
              <a:t>Follow this dataset</a:t>
            </a:r>
          </a:p>
        </p:txBody>
      </p:sp>
      <p:sp>
        <p:nvSpPr>
          <p:cNvPr id="26" name="TextBox 25">
            <a:extLst>
              <a:ext uri="{FF2B5EF4-FFF2-40B4-BE49-F238E27FC236}">
                <a16:creationId xmlns:a16="http://schemas.microsoft.com/office/drawing/2014/main" id="{E263B66F-11E1-4A02-A003-D51F253618B9}"/>
              </a:ext>
            </a:extLst>
          </p:cNvPr>
          <p:cNvSpPr txBox="1"/>
          <p:nvPr/>
        </p:nvSpPr>
        <p:spPr>
          <a:xfrm>
            <a:off x="6913148" y="3138833"/>
            <a:ext cx="296239" cy="261610"/>
          </a:xfrm>
          <a:prstGeom prst="rect">
            <a:avLst/>
          </a:prstGeom>
          <a:noFill/>
        </p:spPr>
        <p:txBody>
          <a:bodyPr wrap="square" rtlCol="0">
            <a:spAutoFit/>
          </a:bodyPr>
          <a:lstStyle/>
          <a:p>
            <a:r>
              <a:rPr lang="en-US" sz="1050" b="1" dirty="0"/>
              <a:t>x</a:t>
            </a:r>
          </a:p>
        </p:txBody>
      </p:sp>
      <p:sp>
        <p:nvSpPr>
          <p:cNvPr id="27" name="Rectangle 26">
            <a:extLst>
              <a:ext uri="{FF2B5EF4-FFF2-40B4-BE49-F238E27FC236}">
                <a16:creationId xmlns:a16="http://schemas.microsoft.com/office/drawing/2014/main" id="{36A9CB51-7528-4510-9B4B-D25CC9B85D57}"/>
              </a:ext>
            </a:extLst>
          </p:cNvPr>
          <p:cNvSpPr/>
          <p:nvPr/>
        </p:nvSpPr>
        <p:spPr>
          <a:xfrm>
            <a:off x="2893741" y="3560490"/>
            <a:ext cx="109728" cy="1097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rPr>
              <a:t>X</a:t>
            </a:r>
          </a:p>
        </p:txBody>
      </p:sp>
      <p:sp>
        <p:nvSpPr>
          <p:cNvPr id="28" name="TextBox 27">
            <a:extLst>
              <a:ext uri="{FF2B5EF4-FFF2-40B4-BE49-F238E27FC236}">
                <a16:creationId xmlns:a16="http://schemas.microsoft.com/office/drawing/2014/main" id="{99D67FB7-A656-4ACC-86E7-53DD824B0F4D}"/>
              </a:ext>
            </a:extLst>
          </p:cNvPr>
          <p:cNvSpPr txBox="1"/>
          <p:nvPr/>
        </p:nvSpPr>
        <p:spPr>
          <a:xfrm>
            <a:off x="3060536" y="3485358"/>
            <a:ext cx="4035872" cy="246221"/>
          </a:xfrm>
          <a:prstGeom prst="rect">
            <a:avLst/>
          </a:prstGeom>
          <a:noFill/>
        </p:spPr>
        <p:txBody>
          <a:bodyPr wrap="square" rtlCol="0">
            <a:spAutoFit/>
          </a:bodyPr>
          <a:lstStyle/>
          <a:p>
            <a:pPr algn="just"/>
            <a:r>
              <a:rPr lang="en-US" sz="1000" dirty="0"/>
              <a:t>Alert me when this dataset changed</a:t>
            </a:r>
          </a:p>
        </p:txBody>
      </p:sp>
      <p:sp>
        <p:nvSpPr>
          <p:cNvPr id="29" name="Rectangle: Rounded Corners 28">
            <a:extLst>
              <a:ext uri="{FF2B5EF4-FFF2-40B4-BE49-F238E27FC236}">
                <a16:creationId xmlns:a16="http://schemas.microsoft.com/office/drawing/2014/main" id="{3EF57033-0606-4ED7-931B-F28D40B90301}"/>
              </a:ext>
            </a:extLst>
          </p:cNvPr>
          <p:cNvSpPr/>
          <p:nvPr/>
        </p:nvSpPr>
        <p:spPr>
          <a:xfrm>
            <a:off x="6483114" y="3850907"/>
            <a:ext cx="567499" cy="210312"/>
          </a:xfrm>
          <a:prstGeom prst="roundRect">
            <a:avLst>
              <a:gd name="adj" fmla="val 12894"/>
            </a:avLst>
          </a:prstGeom>
          <a:solidFill>
            <a:srgbClr val="0071BC"/>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1000" b="1" dirty="0">
                <a:solidFill>
                  <a:schemeClr val="bg1"/>
                </a:solidFill>
              </a:rPr>
              <a:t>Cancel</a:t>
            </a:r>
          </a:p>
        </p:txBody>
      </p:sp>
      <p:sp>
        <p:nvSpPr>
          <p:cNvPr id="30" name="Rectangle: Rounded Corners 29">
            <a:extLst>
              <a:ext uri="{FF2B5EF4-FFF2-40B4-BE49-F238E27FC236}">
                <a16:creationId xmlns:a16="http://schemas.microsoft.com/office/drawing/2014/main" id="{411A9F5F-E16B-44E5-8AD6-A900B6AF4499}"/>
              </a:ext>
            </a:extLst>
          </p:cNvPr>
          <p:cNvSpPr/>
          <p:nvPr/>
        </p:nvSpPr>
        <p:spPr>
          <a:xfrm>
            <a:off x="2892756" y="3850907"/>
            <a:ext cx="567499" cy="210312"/>
          </a:xfrm>
          <a:prstGeom prst="roundRect">
            <a:avLst>
              <a:gd name="adj" fmla="val 12894"/>
            </a:avLst>
          </a:prstGeom>
          <a:solidFill>
            <a:srgbClr val="0071BC"/>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1000" b="1" dirty="0">
                <a:solidFill>
                  <a:schemeClr val="bg1"/>
                </a:solidFill>
              </a:rPr>
              <a:t>Ok</a:t>
            </a:r>
          </a:p>
        </p:txBody>
      </p:sp>
      <p:sp>
        <p:nvSpPr>
          <p:cNvPr id="15" name="Speech Bubble: Rectangle 14">
            <a:extLst>
              <a:ext uri="{FF2B5EF4-FFF2-40B4-BE49-F238E27FC236}">
                <a16:creationId xmlns:a16="http://schemas.microsoft.com/office/drawing/2014/main" id="{DEA1D7D8-F763-49C9-AE71-0F71B04C5E69}"/>
              </a:ext>
            </a:extLst>
          </p:cNvPr>
          <p:cNvSpPr/>
          <p:nvPr/>
        </p:nvSpPr>
        <p:spPr>
          <a:xfrm>
            <a:off x="7595788" y="2462262"/>
            <a:ext cx="845762" cy="881121"/>
          </a:xfrm>
          <a:prstGeom prst="wedgeRectCallout">
            <a:avLst>
              <a:gd name="adj1" fmla="val -351298"/>
              <a:gd name="adj2" fmla="val -64665"/>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dirty="0">
                <a:solidFill>
                  <a:schemeClr val="tx1"/>
                </a:solidFill>
              </a:rPr>
              <a:t>If the dataset follow button is clicked...</a:t>
            </a:r>
          </a:p>
        </p:txBody>
      </p:sp>
    </p:spTree>
    <p:extLst>
      <p:ext uri="{BB962C8B-B14F-4D97-AF65-F5344CB8AC3E}">
        <p14:creationId xmlns:p14="http://schemas.microsoft.com/office/powerpoint/2010/main" val="3259954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D71C16F-FFF4-4099-BA94-12F1686AB3A9}"/>
              </a:ext>
            </a:extLst>
          </p:cNvPr>
          <p:cNvSpPr/>
          <p:nvPr/>
        </p:nvSpPr>
        <p:spPr>
          <a:xfrm>
            <a:off x="6860731" y="1072514"/>
            <a:ext cx="1313781" cy="2638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Comparison Table</a:t>
            </a:r>
          </a:p>
        </p:txBody>
      </p:sp>
      <p:sp>
        <p:nvSpPr>
          <p:cNvPr id="27" name="Rectangle 26">
            <a:extLst>
              <a:ext uri="{FF2B5EF4-FFF2-40B4-BE49-F238E27FC236}">
                <a16:creationId xmlns:a16="http://schemas.microsoft.com/office/drawing/2014/main" id="{6CF579A4-D652-4FAB-AB22-512610487DB8}"/>
              </a:ext>
            </a:extLst>
          </p:cNvPr>
          <p:cNvSpPr/>
          <p:nvPr/>
        </p:nvSpPr>
        <p:spPr>
          <a:xfrm>
            <a:off x="5781677" y="1072514"/>
            <a:ext cx="1069529" cy="263844"/>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Graph</a:t>
            </a:r>
          </a:p>
        </p:txBody>
      </p:sp>
      <p:pic>
        <p:nvPicPr>
          <p:cNvPr id="31" name="Picture 30">
            <a:extLst>
              <a:ext uri="{FF2B5EF4-FFF2-40B4-BE49-F238E27FC236}">
                <a16:creationId xmlns:a16="http://schemas.microsoft.com/office/drawing/2014/main" id="{0167D820-0CAD-482D-A484-F2E1BA63130B}"/>
              </a:ext>
            </a:extLst>
          </p:cNvPr>
          <p:cNvPicPr>
            <a:picLocks noChangeAspect="1"/>
          </p:cNvPicPr>
          <p:nvPr/>
        </p:nvPicPr>
        <p:blipFill>
          <a:blip r:embed="rId2"/>
          <a:stretch>
            <a:fillRect/>
          </a:stretch>
        </p:blipFill>
        <p:spPr>
          <a:xfrm>
            <a:off x="0" y="0"/>
            <a:ext cx="12192000" cy="508000"/>
          </a:xfrm>
          <a:prstGeom prst="rect">
            <a:avLst/>
          </a:prstGeom>
        </p:spPr>
      </p:pic>
      <p:sp>
        <p:nvSpPr>
          <p:cNvPr id="32" name="Rectangle 31">
            <a:extLst>
              <a:ext uri="{FF2B5EF4-FFF2-40B4-BE49-F238E27FC236}">
                <a16:creationId xmlns:a16="http://schemas.microsoft.com/office/drawing/2014/main" id="{CB7896D9-CC20-4E07-BA55-886D53CB8CA4}"/>
              </a:ext>
            </a:extLst>
          </p:cNvPr>
          <p:cNvSpPr/>
          <p:nvPr/>
        </p:nvSpPr>
        <p:spPr>
          <a:xfrm>
            <a:off x="1250830" y="267418"/>
            <a:ext cx="2838091" cy="15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tx1"/>
                </a:solidFill>
                <a:latin typeface="Calibri" panose="020F0502020204030204" pitchFamily="34" charset="0"/>
                <a:cs typeface="Calibri" panose="020F0502020204030204" pitchFamily="34" charset="0"/>
              </a:rPr>
              <a:t>https://www.usda.dataanalystis.gov</a:t>
            </a:r>
          </a:p>
        </p:txBody>
      </p:sp>
      <p:sp>
        <p:nvSpPr>
          <p:cNvPr id="33" name="TextBox 32">
            <a:extLst>
              <a:ext uri="{FF2B5EF4-FFF2-40B4-BE49-F238E27FC236}">
                <a16:creationId xmlns:a16="http://schemas.microsoft.com/office/drawing/2014/main" id="{4F28944C-E5B7-4FBE-BEAF-9CF70AF0B2F5}"/>
              </a:ext>
            </a:extLst>
          </p:cNvPr>
          <p:cNvSpPr txBox="1"/>
          <p:nvPr/>
        </p:nvSpPr>
        <p:spPr>
          <a:xfrm>
            <a:off x="8488393" y="992037"/>
            <a:ext cx="690113" cy="338554"/>
          </a:xfrm>
          <a:prstGeom prst="rect">
            <a:avLst/>
          </a:prstGeom>
          <a:noFill/>
        </p:spPr>
        <p:txBody>
          <a:bodyPr wrap="square" rtlCol="0">
            <a:spAutoFit/>
          </a:bodyPr>
          <a:lstStyle/>
          <a:p>
            <a:r>
              <a:rPr lang="en-US" sz="800" dirty="0"/>
              <a:t>CONTACT US</a:t>
            </a:r>
          </a:p>
        </p:txBody>
      </p:sp>
      <p:sp>
        <p:nvSpPr>
          <p:cNvPr id="35" name="Rectangle 34">
            <a:extLst>
              <a:ext uri="{FF2B5EF4-FFF2-40B4-BE49-F238E27FC236}">
                <a16:creationId xmlns:a16="http://schemas.microsoft.com/office/drawing/2014/main" id="{885AB73B-3FF9-4692-90F3-D0712EE1E47D}"/>
              </a:ext>
            </a:extLst>
          </p:cNvPr>
          <p:cNvSpPr/>
          <p:nvPr/>
        </p:nvSpPr>
        <p:spPr>
          <a:xfrm>
            <a:off x="0" y="1035170"/>
            <a:ext cx="12192000" cy="405442"/>
          </a:xfrm>
          <a:prstGeom prst="rect">
            <a:avLst/>
          </a:prstGeom>
          <a:solidFill>
            <a:srgbClr val="007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D665C1FF-9C5F-4391-B92C-3B70AD27724F}"/>
              </a:ext>
            </a:extLst>
          </p:cNvPr>
          <p:cNvSpPr txBox="1"/>
          <p:nvPr/>
        </p:nvSpPr>
        <p:spPr>
          <a:xfrm>
            <a:off x="8351170" y="854018"/>
            <a:ext cx="788337" cy="215444"/>
          </a:xfrm>
          <a:prstGeom prst="rect">
            <a:avLst/>
          </a:prstGeom>
          <a:noFill/>
        </p:spPr>
        <p:txBody>
          <a:bodyPr wrap="square" rtlCol="0">
            <a:spAutoFit/>
          </a:bodyPr>
          <a:lstStyle/>
          <a:p>
            <a:r>
              <a:rPr lang="en-US" sz="800" dirty="0"/>
              <a:t>CONTACT US</a:t>
            </a:r>
          </a:p>
        </p:txBody>
      </p:sp>
      <p:sp>
        <p:nvSpPr>
          <p:cNvPr id="38" name="Oval 37">
            <a:extLst>
              <a:ext uri="{FF2B5EF4-FFF2-40B4-BE49-F238E27FC236}">
                <a16:creationId xmlns:a16="http://schemas.microsoft.com/office/drawing/2014/main" id="{F13040A9-C259-46E4-B16C-6E5D4C69CBA6}"/>
              </a:ext>
            </a:extLst>
          </p:cNvPr>
          <p:cNvSpPr/>
          <p:nvPr/>
        </p:nvSpPr>
        <p:spPr>
          <a:xfrm>
            <a:off x="8800130" y="1134614"/>
            <a:ext cx="182880" cy="18288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0071BC"/>
                </a:solidFill>
              </a:rPr>
              <a:t>?</a:t>
            </a:r>
          </a:p>
        </p:txBody>
      </p:sp>
      <p:sp>
        <p:nvSpPr>
          <p:cNvPr id="39" name="TextBox 38">
            <a:extLst>
              <a:ext uri="{FF2B5EF4-FFF2-40B4-BE49-F238E27FC236}">
                <a16:creationId xmlns:a16="http://schemas.microsoft.com/office/drawing/2014/main" id="{485C4E64-A5A1-4454-AB8C-88515DA888A2}"/>
              </a:ext>
            </a:extLst>
          </p:cNvPr>
          <p:cNvSpPr txBox="1"/>
          <p:nvPr/>
        </p:nvSpPr>
        <p:spPr>
          <a:xfrm>
            <a:off x="2995165" y="1104707"/>
            <a:ext cx="5804965" cy="253916"/>
          </a:xfrm>
          <a:prstGeom prst="rect">
            <a:avLst/>
          </a:prstGeom>
          <a:noFill/>
        </p:spPr>
        <p:txBody>
          <a:bodyPr wrap="square" rtlCol="0">
            <a:spAutoFit/>
          </a:bodyPr>
          <a:lstStyle/>
          <a:p>
            <a:r>
              <a:rPr lang="en-US" sz="1050" b="1" dirty="0">
                <a:solidFill>
                  <a:schemeClr val="bg1"/>
                </a:solidFill>
              </a:rPr>
              <a:t>COMMUNITY STORIES     </a:t>
            </a:r>
            <a:r>
              <a:rPr lang="en-US" sz="1050" dirty="0"/>
              <a:t>|</a:t>
            </a:r>
            <a:r>
              <a:rPr lang="en-US" sz="1050" b="1" dirty="0">
                <a:solidFill>
                  <a:schemeClr val="bg1"/>
                </a:solidFill>
              </a:rPr>
              <a:t>     </a:t>
            </a:r>
            <a:r>
              <a:rPr lang="en-US" sz="1050" b="1" u="sng" dirty="0">
                <a:solidFill>
                  <a:schemeClr val="bg1"/>
                </a:solidFill>
              </a:rPr>
              <a:t>NEW VISUALIZATION</a:t>
            </a:r>
            <a:r>
              <a:rPr lang="en-US" sz="1050" b="1" dirty="0">
                <a:solidFill>
                  <a:schemeClr val="bg1"/>
                </a:solidFill>
              </a:rPr>
              <a:t>     </a:t>
            </a:r>
            <a:r>
              <a:rPr lang="en-US" sz="1050" dirty="0"/>
              <a:t>|</a:t>
            </a:r>
            <a:r>
              <a:rPr lang="en-US" sz="1050" b="1" dirty="0">
                <a:solidFill>
                  <a:schemeClr val="bg1"/>
                </a:solidFill>
              </a:rPr>
              <a:t>     MY VISUALIZATIONS </a:t>
            </a:r>
          </a:p>
        </p:txBody>
      </p:sp>
      <p:sp>
        <p:nvSpPr>
          <p:cNvPr id="40" name="TextBox 39">
            <a:extLst>
              <a:ext uri="{FF2B5EF4-FFF2-40B4-BE49-F238E27FC236}">
                <a16:creationId xmlns:a16="http://schemas.microsoft.com/office/drawing/2014/main" id="{32E3EBBE-30A1-44BF-8EC2-08221731269C}"/>
              </a:ext>
            </a:extLst>
          </p:cNvPr>
          <p:cNvSpPr txBox="1"/>
          <p:nvPr/>
        </p:nvSpPr>
        <p:spPr>
          <a:xfrm>
            <a:off x="3082382" y="6522"/>
            <a:ext cx="997014" cy="215444"/>
          </a:xfrm>
          <a:prstGeom prst="rect">
            <a:avLst/>
          </a:prstGeom>
          <a:solidFill>
            <a:srgbClr val="EDE8E6"/>
          </a:solidFill>
        </p:spPr>
        <p:txBody>
          <a:bodyPr wrap="square" rtlCol="0">
            <a:spAutoFit/>
          </a:bodyPr>
          <a:lstStyle/>
          <a:p>
            <a:r>
              <a:rPr lang="en-US" sz="800" dirty="0"/>
              <a:t>Data Analysis...</a:t>
            </a:r>
          </a:p>
        </p:txBody>
      </p:sp>
      <p:sp>
        <p:nvSpPr>
          <p:cNvPr id="42" name="TextBox 41">
            <a:extLst>
              <a:ext uri="{FF2B5EF4-FFF2-40B4-BE49-F238E27FC236}">
                <a16:creationId xmlns:a16="http://schemas.microsoft.com/office/drawing/2014/main" id="{61170159-0577-4D27-A701-25FA26EE0D69}"/>
              </a:ext>
            </a:extLst>
          </p:cNvPr>
          <p:cNvSpPr txBox="1"/>
          <p:nvPr/>
        </p:nvSpPr>
        <p:spPr>
          <a:xfrm>
            <a:off x="7228584" y="855862"/>
            <a:ext cx="583296" cy="215444"/>
          </a:xfrm>
          <a:prstGeom prst="rect">
            <a:avLst/>
          </a:prstGeom>
          <a:noFill/>
        </p:spPr>
        <p:txBody>
          <a:bodyPr wrap="square" rtlCol="0">
            <a:spAutoFit/>
          </a:bodyPr>
          <a:lstStyle/>
          <a:p>
            <a:r>
              <a:rPr lang="en-US" sz="800" dirty="0"/>
              <a:t>LOGIN</a:t>
            </a:r>
          </a:p>
        </p:txBody>
      </p:sp>
      <p:sp>
        <p:nvSpPr>
          <p:cNvPr id="47" name="TextBox 46">
            <a:extLst>
              <a:ext uri="{FF2B5EF4-FFF2-40B4-BE49-F238E27FC236}">
                <a16:creationId xmlns:a16="http://schemas.microsoft.com/office/drawing/2014/main" id="{EAD82779-9073-40B5-AE6A-F69D4F649615}"/>
              </a:ext>
            </a:extLst>
          </p:cNvPr>
          <p:cNvSpPr txBox="1"/>
          <p:nvPr/>
        </p:nvSpPr>
        <p:spPr>
          <a:xfrm>
            <a:off x="7707492" y="847980"/>
            <a:ext cx="934452" cy="215444"/>
          </a:xfrm>
          <a:prstGeom prst="rect">
            <a:avLst/>
          </a:prstGeom>
          <a:noFill/>
        </p:spPr>
        <p:txBody>
          <a:bodyPr wrap="square" rtlCol="0">
            <a:spAutoFit/>
          </a:bodyPr>
          <a:lstStyle/>
          <a:p>
            <a:r>
              <a:rPr lang="en-US" sz="800" dirty="0"/>
              <a:t>MY PROFILE</a:t>
            </a:r>
          </a:p>
        </p:txBody>
      </p:sp>
      <p:pic>
        <p:nvPicPr>
          <p:cNvPr id="15" name="Picture 14">
            <a:extLst>
              <a:ext uri="{FF2B5EF4-FFF2-40B4-BE49-F238E27FC236}">
                <a16:creationId xmlns:a16="http://schemas.microsoft.com/office/drawing/2014/main" id="{51867FDE-7160-433B-9C08-C539F91043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6690" y="511013"/>
            <a:ext cx="5976319" cy="384048"/>
          </a:xfrm>
          <a:prstGeom prst="rect">
            <a:avLst/>
          </a:prstGeom>
        </p:spPr>
      </p:pic>
      <p:sp>
        <p:nvSpPr>
          <p:cNvPr id="30" name="Rectangle 29">
            <a:extLst>
              <a:ext uri="{FF2B5EF4-FFF2-40B4-BE49-F238E27FC236}">
                <a16:creationId xmlns:a16="http://schemas.microsoft.com/office/drawing/2014/main" id="{A12FE9FC-E7AA-4643-B558-B27F51824C45}"/>
              </a:ext>
            </a:extLst>
          </p:cNvPr>
          <p:cNvSpPr/>
          <p:nvPr/>
        </p:nvSpPr>
        <p:spPr>
          <a:xfrm>
            <a:off x="3006689" y="1469862"/>
            <a:ext cx="2926080" cy="347472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3E8E3435-F2DE-4C89-91B6-8CB0DC4270DB}"/>
              </a:ext>
            </a:extLst>
          </p:cNvPr>
          <p:cNvSpPr txBox="1"/>
          <p:nvPr/>
        </p:nvSpPr>
        <p:spPr>
          <a:xfrm>
            <a:off x="3006691" y="1469862"/>
            <a:ext cx="2145410" cy="253916"/>
          </a:xfrm>
          <a:prstGeom prst="rect">
            <a:avLst/>
          </a:prstGeom>
          <a:noFill/>
        </p:spPr>
        <p:txBody>
          <a:bodyPr wrap="square" rtlCol="0">
            <a:spAutoFit/>
          </a:bodyPr>
          <a:lstStyle/>
          <a:p>
            <a:r>
              <a:rPr lang="en-US" sz="1050" b="1" dirty="0"/>
              <a:t>1. Choose your data</a:t>
            </a:r>
          </a:p>
        </p:txBody>
      </p:sp>
      <p:sp>
        <p:nvSpPr>
          <p:cNvPr id="36" name="Rectangle 35">
            <a:extLst>
              <a:ext uri="{FF2B5EF4-FFF2-40B4-BE49-F238E27FC236}">
                <a16:creationId xmlns:a16="http://schemas.microsoft.com/office/drawing/2014/main" id="{3D49973E-D6A2-47FC-BF4D-39AD4E3D6FB9}"/>
              </a:ext>
            </a:extLst>
          </p:cNvPr>
          <p:cNvSpPr/>
          <p:nvPr/>
        </p:nvSpPr>
        <p:spPr>
          <a:xfrm>
            <a:off x="3145462" y="1982202"/>
            <a:ext cx="2377440" cy="217649"/>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i="1" dirty="0">
                <a:solidFill>
                  <a:schemeClr val="bg1">
                    <a:lumMod val="65000"/>
                  </a:schemeClr>
                </a:solidFill>
              </a:rPr>
              <a:t>Search datasets....</a:t>
            </a:r>
          </a:p>
        </p:txBody>
      </p:sp>
      <p:pic>
        <p:nvPicPr>
          <p:cNvPr id="41" name="Picture 40">
            <a:extLst>
              <a:ext uri="{FF2B5EF4-FFF2-40B4-BE49-F238E27FC236}">
                <a16:creationId xmlns:a16="http://schemas.microsoft.com/office/drawing/2014/main" id="{AED70B2B-EDDE-4844-9430-172F3F9BDAF6}"/>
              </a:ext>
            </a:extLst>
          </p:cNvPr>
          <p:cNvPicPr>
            <a:picLocks noChangeAspect="1"/>
          </p:cNvPicPr>
          <p:nvPr/>
        </p:nvPicPr>
        <p:blipFill>
          <a:blip r:embed="rId4"/>
          <a:stretch>
            <a:fillRect/>
          </a:stretch>
        </p:blipFill>
        <p:spPr>
          <a:xfrm>
            <a:off x="5524913" y="1982202"/>
            <a:ext cx="352014" cy="241578"/>
          </a:xfrm>
          <a:prstGeom prst="rect">
            <a:avLst/>
          </a:prstGeom>
        </p:spPr>
      </p:pic>
      <p:sp>
        <p:nvSpPr>
          <p:cNvPr id="43" name="Rectangle: Rounded Corners 42">
            <a:extLst>
              <a:ext uri="{FF2B5EF4-FFF2-40B4-BE49-F238E27FC236}">
                <a16:creationId xmlns:a16="http://schemas.microsoft.com/office/drawing/2014/main" id="{B2D14B58-2524-4570-A0CF-DF47D62F37D7}"/>
              </a:ext>
            </a:extLst>
          </p:cNvPr>
          <p:cNvSpPr/>
          <p:nvPr/>
        </p:nvSpPr>
        <p:spPr>
          <a:xfrm>
            <a:off x="3065317" y="4694100"/>
            <a:ext cx="567499" cy="210312"/>
          </a:xfrm>
          <a:prstGeom prst="roundRect">
            <a:avLst>
              <a:gd name="adj" fmla="val 12894"/>
            </a:avLst>
          </a:prstGeom>
          <a:solidFill>
            <a:srgbClr val="0071BC"/>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1000" b="1" dirty="0">
                <a:solidFill>
                  <a:schemeClr val="bg1"/>
                </a:solidFill>
              </a:rPr>
              <a:t>Import</a:t>
            </a:r>
          </a:p>
        </p:txBody>
      </p:sp>
      <p:sp>
        <p:nvSpPr>
          <p:cNvPr id="44" name="Rectangle 43">
            <a:extLst>
              <a:ext uri="{FF2B5EF4-FFF2-40B4-BE49-F238E27FC236}">
                <a16:creationId xmlns:a16="http://schemas.microsoft.com/office/drawing/2014/main" id="{BABACE17-7F59-4202-B62C-C129C6E8FFF3}"/>
              </a:ext>
            </a:extLst>
          </p:cNvPr>
          <p:cNvSpPr/>
          <p:nvPr/>
        </p:nvSpPr>
        <p:spPr>
          <a:xfrm>
            <a:off x="3006126" y="5077579"/>
            <a:ext cx="2926080" cy="173736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C121A958-42DF-44A8-8B82-3B7DCAAB4EA2}"/>
              </a:ext>
            </a:extLst>
          </p:cNvPr>
          <p:cNvSpPr/>
          <p:nvPr/>
        </p:nvSpPr>
        <p:spPr>
          <a:xfrm>
            <a:off x="5321273" y="6568358"/>
            <a:ext cx="567499" cy="210312"/>
          </a:xfrm>
          <a:prstGeom prst="roundRect">
            <a:avLst>
              <a:gd name="adj" fmla="val 12894"/>
            </a:avLst>
          </a:prstGeom>
          <a:solidFill>
            <a:srgbClr val="D6D7D9"/>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1000" b="1" dirty="0">
                <a:solidFill>
                  <a:schemeClr val="bg1"/>
                </a:solidFill>
              </a:rPr>
              <a:t>Next step</a:t>
            </a:r>
          </a:p>
        </p:txBody>
      </p:sp>
      <p:sp>
        <p:nvSpPr>
          <p:cNvPr id="2" name="TextBox 1">
            <a:extLst>
              <a:ext uri="{FF2B5EF4-FFF2-40B4-BE49-F238E27FC236}">
                <a16:creationId xmlns:a16="http://schemas.microsoft.com/office/drawing/2014/main" id="{F15388FD-F04A-4FBA-98E2-2AF9A82451EB}"/>
              </a:ext>
            </a:extLst>
          </p:cNvPr>
          <p:cNvSpPr txBox="1"/>
          <p:nvPr/>
        </p:nvSpPr>
        <p:spPr>
          <a:xfrm>
            <a:off x="3036527" y="1701137"/>
            <a:ext cx="2743200" cy="246221"/>
          </a:xfrm>
          <a:prstGeom prst="rect">
            <a:avLst/>
          </a:prstGeom>
          <a:noFill/>
        </p:spPr>
        <p:txBody>
          <a:bodyPr wrap="square" rtlCol="0">
            <a:spAutoFit/>
          </a:bodyPr>
          <a:lstStyle/>
          <a:p>
            <a:pPr algn="ctr"/>
            <a:r>
              <a:rPr lang="en-US" sz="1000" u="sng" dirty="0">
                <a:solidFill>
                  <a:srgbClr val="0071BC"/>
                </a:solidFill>
              </a:rPr>
              <a:t>Supported</a:t>
            </a:r>
            <a:r>
              <a:rPr lang="en-US" sz="1000" dirty="0"/>
              <a:t>  |  </a:t>
            </a:r>
            <a:r>
              <a:rPr lang="en-US" sz="1000" dirty="0">
                <a:solidFill>
                  <a:srgbClr val="0071BC"/>
                </a:solidFill>
              </a:rPr>
              <a:t>Merged</a:t>
            </a:r>
            <a:r>
              <a:rPr lang="en-US" sz="1000" dirty="0"/>
              <a:t>  |  </a:t>
            </a:r>
            <a:r>
              <a:rPr lang="en-US" sz="1000" dirty="0">
                <a:solidFill>
                  <a:srgbClr val="0071BC"/>
                </a:solidFill>
              </a:rPr>
              <a:t>To be supported</a:t>
            </a:r>
          </a:p>
        </p:txBody>
      </p:sp>
      <p:sp>
        <p:nvSpPr>
          <p:cNvPr id="50" name="Rectangle: Rounded Corners 49">
            <a:extLst>
              <a:ext uri="{FF2B5EF4-FFF2-40B4-BE49-F238E27FC236}">
                <a16:creationId xmlns:a16="http://schemas.microsoft.com/office/drawing/2014/main" id="{9425B96B-4271-4595-A9F6-BAA4CB6A57E1}"/>
              </a:ext>
            </a:extLst>
          </p:cNvPr>
          <p:cNvSpPr/>
          <p:nvPr/>
        </p:nvSpPr>
        <p:spPr>
          <a:xfrm>
            <a:off x="5323071" y="4704786"/>
            <a:ext cx="567499" cy="210312"/>
          </a:xfrm>
          <a:prstGeom prst="roundRect">
            <a:avLst>
              <a:gd name="adj" fmla="val 12894"/>
            </a:avLst>
          </a:prstGeom>
          <a:solidFill>
            <a:srgbClr val="0071BC"/>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1000" b="1" dirty="0">
                <a:solidFill>
                  <a:schemeClr val="bg1"/>
                </a:solidFill>
              </a:rPr>
              <a:t>Next step</a:t>
            </a:r>
          </a:p>
        </p:txBody>
      </p:sp>
      <p:sp>
        <p:nvSpPr>
          <p:cNvPr id="51" name="TextBox 50">
            <a:extLst>
              <a:ext uri="{FF2B5EF4-FFF2-40B4-BE49-F238E27FC236}">
                <a16:creationId xmlns:a16="http://schemas.microsoft.com/office/drawing/2014/main" id="{EE7B0E36-89EC-4151-B401-6520E320AD3E}"/>
              </a:ext>
            </a:extLst>
          </p:cNvPr>
          <p:cNvSpPr txBox="1"/>
          <p:nvPr/>
        </p:nvSpPr>
        <p:spPr>
          <a:xfrm>
            <a:off x="3235864" y="2426925"/>
            <a:ext cx="2109987" cy="523220"/>
          </a:xfrm>
          <a:prstGeom prst="rect">
            <a:avLst/>
          </a:prstGeom>
          <a:noFill/>
        </p:spPr>
        <p:txBody>
          <a:bodyPr wrap="square" rtlCol="0">
            <a:spAutoFit/>
          </a:bodyPr>
          <a:lstStyle/>
          <a:p>
            <a:r>
              <a:rPr lang="en-US" sz="1000" b="1" u="sng" dirty="0">
                <a:solidFill>
                  <a:srgbClr val="0071BC"/>
                </a:solidFill>
              </a:rPr>
              <a:t>Data set name</a:t>
            </a:r>
            <a:r>
              <a:rPr lang="en-US" sz="1000" b="1" dirty="0"/>
              <a:t>                       </a:t>
            </a:r>
            <a:r>
              <a:rPr lang="en-US" sz="1000" dirty="0"/>
              <a:t>Yes</a:t>
            </a:r>
            <a:r>
              <a:rPr lang="en-US" sz="1000" b="1" dirty="0"/>
              <a:t> </a:t>
            </a:r>
          </a:p>
          <a:p>
            <a:r>
              <a:rPr lang="en-US" sz="900" dirty="0"/>
              <a:t>Description here can wrap</a:t>
            </a:r>
          </a:p>
          <a:p>
            <a:r>
              <a:rPr lang="en-US" sz="900" dirty="0"/>
              <a:t>up to 2 lines</a:t>
            </a:r>
          </a:p>
        </p:txBody>
      </p:sp>
      <p:sp>
        <p:nvSpPr>
          <p:cNvPr id="52" name="Rectangle 51">
            <a:extLst>
              <a:ext uri="{FF2B5EF4-FFF2-40B4-BE49-F238E27FC236}">
                <a16:creationId xmlns:a16="http://schemas.microsoft.com/office/drawing/2014/main" id="{6AD417A9-FDF0-4217-9122-05C27F2730FD}"/>
              </a:ext>
            </a:extLst>
          </p:cNvPr>
          <p:cNvSpPr/>
          <p:nvPr/>
        </p:nvSpPr>
        <p:spPr>
          <a:xfrm>
            <a:off x="3155854" y="2511186"/>
            <a:ext cx="109728" cy="1097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rPr>
              <a:t>X</a:t>
            </a:r>
          </a:p>
        </p:txBody>
      </p:sp>
      <p:sp>
        <p:nvSpPr>
          <p:cNvPr id="56" name="Rectangle 55">
            <a:extLst>
              <a:ext uri="{FF2B5EF4-FFF2-40B4-BE49-F238E27FC236}">
                <a16:creationId xmlns:a16="http://schemas.microsoft.com/office/drawing/2014/main" id="{A32C61C9-F657-4B62-9CF2-816582772BD4}"/>
              </a:ext>
            </a:extLst>
          </p:cNvPr>
          <p:cNvSpPr/>
          <p:nvPr/>
        </p:nvSpPr>
        <p:spPr>
          <a:xfrm>
            <a:off x="3063332" y="2940620"/>
            <a:ext cx="2675906" cy="478855"/>
          </a:xfrm>
          <a:prstGeom prst="rect">
            <a:avLst/>
          </a:prstGeom>
          <a:solidFill>
            <a:srgbClr val="2E854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Picture 57">
            <a:extLst>
              <a:ext uri="{FF2B5EF4-FFF2-40B4-BE49-F238E27FC236}">
                <a16:creationId xmlns:a16="http://schemas.microsoft.com/office/drawing/2014/main" id="{3A89FB03-4C3B-4B29-A0E3-5DCFDBF7442F}"/>
              </a:ext>
            </a:extLst>
          </p:cNvPr>
          <p:cNvPicPr>
            <a:picLocks/>
          </p:cNvPicPr>
          <p:nvPr/>
        </p:nvPicPr>
        <p:blipFill rotWithShape="1">
          <a:blip r:embed="rId5">
            <a:extLst>
              <a:ext uri="{28A0092B-C50C-407E-A947-70E740481C1C}">
                <a14:useLocalDpi xmlns:a14="http://schemas.microsoft.com/office/drawing/2010/main" val="0"/>
              </a:ext>
            </a:extLst>
          </a:blip>
          <a:srcRect l="26342" t="2229" r="70991" b="12228"/>
          <a:stretch/>
        </p:blipFill>
        <p:spPr>
          <a:xfrm>
            <a:off x="5739238" y="2420575"/>
            <a:ext cx="137160" cy="2194560"/>
          </a:xfrm>
          <a:prstGeom prst="rect">
            <a:avLst/>
          </a:prstGeom>
        </p:spPr>
      </p:pic>
      <p:sp>
        <p:nvSpPr>
          <p:cNvPr id="60" name="Rectangle: Rounded Corners 59">
            <a:extLst>
              <a:ext uri="{FF2B5EF4-FFF2-40B4-BE49-F238E27FC236}">
                <a16:creationId xmlns:a16="http://schemas.microsoft.com/office/drawing/2014/main" id="{2D4395D3-6EE3-413C-A8E8-A323DDF638DF}"/>
              </a:ext>
            </a:extLst>
          </p:cNvPr>
          <p:cNvSpPr/>
          <p:nvPr/>
        </p:nvSpPr>
        <p:spPr>
          <a:xfrm>
            <a:off x="3981009" y="4698599"/>
            <a:ext cx="914400" cy="210312"/>
          </a:xfrm>
          <a:prstGeom prst="roundRect">
            <a:avLst>
              <a:gd name="adj" fmla="val 12894"/>
            </a:avLst>
          </a:prstGeom>
          <a:solidFill>
            <a:srgbClr val="0071BC"/>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1000" b="1" dirty="0">
                <a:solidFill>
                  <a:schemeClr val="bg1"/>
                </a:solidFill>
              </a:rPr>
              <a:t>Merge Selected</a:t>
            </a:r>
          </a:p>
        </p:txBody>
      </p:sp>
      <p:sp>
        <p:nvSpPr>
          <p:cNvPr id="3" name="TextBox 2">
            <a:extLst>
              <a:ext uri="{FF2B5EF4-FFF2-40B4-BE49-F238E27FC236}">
                <a16:creationId xmlns:a16="http://schemas.microsoft.com/office/drawing/2014/main" id="{45A321D3-695B-42AC-8F53-8B1D0AEE739C}"/>
              </a:ext>
            </a:extLst>
          </p:cNvPr>
          <p:cNvSpPr txBox="1"/>
          <p:nvPr/>
        </p:nvSpPr>
        <p:spPr>
          <a:xfrm>
            <a:off x="3226183" y="2271405"/>
            <a:ext cx="2676769" cy="246221"/>
          </a:xfrm>
          <a:prstGeom prst="rect">
            <a:avLst/>
          </a:prstGeom>
          <a:noFill/>
        </p:spPr>
        <p:txBody>
          <a:bodyPr wrap="square" rtlCol="0">
            <a:spAutoFit/>
          </a:bodyPr>
          <a:lstStyle/>
          <a:p>
            <a:r>
              <a:rPr lang="en-US" sz="1000" dirty="0">
                <a:solidFill>
                  <a:schemeClr val="bg1">
                    <a:lumMod val="50000"/>
                  </a:schemeClr>
                </a:solidFill>
              </a:rPr>
              <a:t>Name                                  Mergable?      Details</a:t>
            </a:r>
          </a:p>
        </p:txBody>
      </p:sp>
      <p:sp>
        <p:nvSpPr>
          <p:cNvPr id="61" name="Rectangle: Rounded Corners 60">
            <a:extLst>
              <a:ext uri="{FF2B5EF4-FFF2-40B4-BE49-F238E27FC236}">
                <a16:creationId xmlns:a16="http://schemas.microsoft.com/office/drawing/2014/main" id="{8FA156D0-4E50-47FF-93BA-C3D5160F1870}"/>
              </a:ext>
            </a:extLst>
          </p:cNvPr>
          <p:cNvSpPr/>
          <p:nvPr/>
        </p:nvSpPr>
        <p:spPr>
          <a:xfrm>
            <a:off x="5321725" y="2490327"/>
            <a:ext cx="365760" cy="164592"/>
          </a:xfrm>
          <a:prstGeom prst="roundRect">
            <a:avLst>
              <a:gd name="adj" fmla="val 12894"/>
            </a:avLst>
          </a:prstGeom>
          <a:solidFill>
            <a:srgbClr val="0071BC"/>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900" b="1" dirty="0">
                <a:solidFill>
                  <a:schemeClr val="bg1"/>
                </a:solidFill>
              </a:rPr>
              <a:t>View</a:t>
            </a:r>
          </a:p>
        </p:txBody>
      </p:sp>
      <p:sp>
        <p:nvSpPr>
          <p:cNvPr id="74" name="Rectangle 73">
            <a:extLst>
              <a:ext uri="{FF2B5EF4-FFF2-40B4-BE49-F238E27FC236}">
                <a16:creationId xmlns:a16="http://schemas.microsoft.com/office/drawing/2014/main" id="{EBD7CAC1-5FFD-485C-8F15-03A6192BD6C2}"/>
              </a:ext>
            </a:extLst>
          </p:cNvPr>
          <p:cNvSpPr/>
          <p:nvPr/>
        </p:nvSpPr>
        <p:spPr>
          <a:xfrm>
            <a:off x="3063431" y="3968389"/>
            <a:ext cx="2675807" cy="478855"/>
          </a:xfrm>
          <a:prstGeom prst="rect">
            <a:avLst/>
          </a:prstGeom>
          <a:solidFill>
            <a:srgbClr val="2E854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1CFE5E05-3547-474E-B751-FA541EB21BC7}"/>
              </a:ext>
            </a:extLst>
          </p:cNvPr>
          <p:cNvPicPr>
            <a:picLocks noChangeAspect="1"/>
          </p:cNvPicPr>
          <p:nvPr/>
        </p:nvPicPr>
        <p:blipFill>
          <a:blip r:embed="rId6">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666309" y="1481895"/>
            <a:ext cx="216248" cy="216248"/>
          </a:xfrm>
          <a:prstGeom prst="rect">
            <a:avLst/>
          </a:prstGeom>
        </p:spPr>
      </p:pic>
      <p:sp>
        <p:nvSpPr>
          <p:cNvPr id="11" name="Rectangle 10">
            <a:extLst>
              <a:ext uri="{FF2B5EF4-FFF2-40B4-BE49-F238E27FC236}">
                <a16:creationId xmlns:a16="http://schemas.microsoft.com/office/drawing/2014/main" id="{7847FF14-A06C-4265-991A-8E820867528D}"/>
              </a:ext>
            </a:extLst>
          </p:cNvPr>
          <p:cNvSpPr/>
          <p:nvPr/>
        </p:nvSpPr>
        <p:spPr>
          <a:xfrm>
            <a:off x="3078694" y="1908325"/>
            <a:ext cx="2824258" cy="272589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37CA0475-B248-4F47-A17A-C72CDFB391AD}"/>
              </a:ext>
            </a:extLst>
          </p:cNvPr>
          <p:cNvSpPr txBox="1"/>
          <p:nvPr/>
        </p:nvSpPr>
        <p:spPr>
          <a:xfrm>
            <a:off x="3226183" y="2914061"/>
            <a:ext cx="2109987" cy="523220"/>
          </a:xfrm>
          <a:prstGeom prst="rect">
            <a:avLst/>
          </a:prstGeom>
          <a:noFill/>
        </p:spPr>
        <p:txBody>
          <a:bodyPr wrap="square" rtlCol="0">
            <a:spAutoFit/>
          </a:bodyPr>
          <a:lstStyle/>
          <a:p>
            <a:r>
              <a:rPr lang="en-US" sz="1000" b="1" u="sng" dirty="0">
                <a:solidFill>
                  <a:srgbClr val="0071BC"/>
                </a:solidFill>
              </a:rPr>
              <a:t>Data set name</a:t>
            </a:r>
            <a:r>
              <a:rPr lang="en-US" sz="1000" b="1" dirty="0"/>
              <a:t>                       </a:t>
            </a:r>
            <a:r>
              <a:rPr lang="en-US" sz="1000" dirty="0"/>
              <a:t>Yes</a:t>
            </a:r>
            <a:r>
              <a:rPr lang="en-US" sz="1000" b="1" dirty="0"/>
              <a:t> </a:t>
            </a:r>
          </a:p>
          <a:p>
            <a:r>
              <a:rPr lang="en-US" sz="900" dirty="0"/>
              <a:t>Description here can wrap</a:t>
            </a:r>
          </a:p>
          <a:p>
            <a:r>
              <a:rPr lang="en-US" sz="900" dirty="0"/>
              <a:t>up to 2 lines</a:t>
            </a:r>
          </a:p>
        </p:txBody>
      </p:sp>
      <p:sp>
        <p:nvSpPr>
          <p:cNvPr id="85" name="Rectangle 84">
            <a:extLst>
              <a:ext uri="{FF2B5EF4-FFF2-40B4-BE49-F238E27FC236}">
                <a16:creationId xmlns:a16="http://schemas.microsoft.com/office/drawing/2014/main" id="{88ACBECC-7C8D-47A9-AD11-10304F6BB49B}"/>
              </a:ext>
            </a:extLst>
          </p:cNvPr>
          <p:cNvSpPr/>
          <p:nvPr/>
        </p:nvSpPr>
        <p:spPr>
          <a:xfrm>
            <a:off x="3146173" y="2998322"/>
            <a:ext cx="109728" cy="1097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rPr>
              <a:t>X</a:t>
            </a:r>
          </a:p>
        </p:txBody>
      </p:sp>
      <p:sp>
        <p:nvSpPr>
          <p:cNvPr id="86" name="Rectangle: Rounded Corners 85">
            <a:extLst>
              <a:ext uri="{FF2B5EF4-FFF2-40B4-BE49-F238E27FC236}">
                <a16:creationId xmlns:a16="http://schemas.microsoft.com/office/drawing/2014/main" id="{6B6AC863-05BA-451C-8EC9-3F42C69F2623}"/>
              </a:ext>
            </a:extLst>
          </p:cNvPr>
          <p:cNvSpPr/>
          <p:nvPr/>
        </p:nvSpPr>
        <p:spPr>
          <a:xfrm>
            <a:off x="5312044" y="2977463"/>
            <a:ext cx="365760" cy="164592"/>
          </a:xfrm>
          <a:prstGeom prst="roundRect">
            <a:avLst>
              <a:gd name="adj" fmla="val 12894"/>
            </a:avLst>
          </a:prstGeom>
          <a:solidFill>
            <a:srgbClr val="0071BC"/>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900" b="1" dirty="0">
                <a:solidFill>
                  <a:schemeClr val="bg1"/>
                </a:solidFill>
              </a:rPr>
              <a:t>View</a:t>
            </a:r>
          </a:p>
        </p:txBody>
      </p:sp>
      <p:sp>
        <p:nvSpPr>
          <p:cNvPr id="87" name="TextBox 86">
            <a:extLst>
              <a:ext uri="{FF2B5EF4-FFF2-40B4-BE49-F238E27FC236}">
                <a16:creationId xmlns:a16="http://schemas.microsoft.com/office/drawing/2014/main" id="{46DAD32A-8DA2-4BF5-935C-C3CD4D951940}"/>
              </a:ext>
            </a:extLst>
          </p:cNvPr>
          <p:cNvSpPr txBox="1"/>
          <p:nvPr/>
        </p:nvSpPr>
        <p:spPr>
          <a:xfrm>
            <a:off x="3226183" y="3416517"/>
            <a:ext cx="2109987" cy="523220"/>
          </a:xfrm>
          <a:prstGeom prst="rect">
            <a:avLst/>
          </a:prstGeom>
          <a:noFill/>
        </p:spPr>
        <p:txBody>
          <a:bodyPr wrap="square" rtlCol="0">
            <a:spAutoFit/>
          </a:bodyPr>
          <a:lstStyle/>
          <a:p>
            <a:r>
              <a:rPr lang="en-US" sz="1000" b="1" u="sng" dirty="0">
                <a:solidFill>
                  <a:srgbClr val="0071BC"/>
                </a:solidFill>
              </a:rPr>
              <a:t>Data set name</a:t>
            </a:r>
            <a:r>
              <a:rPr lang="en-US" sz="1000" b="1" dirty="0"/>
              <a:t>                       </a:t>
            </a:r>
            <a:r>
              <a:rPr lang="en-US" sz="1000" dirty="0"/>
              <a:t>Yes</a:t>
            </a:r>
            <a:r>
              <a:rPr lang="en-US" sz="1000" b="1" dirty="0"/>
              <a:t> </a:t>
            </a:r>
          </a:p>
          <a:p>
            <a:r>
              <a:rPr lang="en-US" sz="900" dirty="0"/>
              <a:t>Description here can wrap</a:t>
            </a:r>
          </a:p>
          <a:p>
            <a:r>
              <a:rPr lang="en-US" sz="900" dirty="0"/>
              <a:t>up to 2 lines</a:t>
            </a:r>
          </a:p>
        </p:txBody>
      </p:sp>
      <p:sp>
        <p:nvSpPr>
          <p:cNvPr id="88" name="Rectangle 87">
            <a:extLst>
              <a:ext uri="{FF2B5EF4-FFF2-40B4-BE49-F238E27FC236}">
                <a16:creationId xmlns:a16="http://schemas.microsoft.com/office/drawing/2014/main" id="{AF7C821D-CFC7-44CF-9DE2-072801B2F8AC}"/>
              </a:ext>
            </a:extLst>
          </p:cNvPr>
          <p:cNvSpPr/>
          <p:nvPr/>
        </p:nvSpPr>
        <p:spPr>
          <a:xfrm>
            <a:off x="3146173" y="3500778"/>
            <a:ext cx="109728" cy="1097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9" name="Rectangle: Rounded Corners 88">
            <a:extLst>
              <a:ext uri="{FF2B5EF4-FFF2-40B4-BE49-F238E27FC236}">
                <a16:creationId xmlns:a16="http://schemas.microsoft.com/office/drawing/2014/main" id="{EFE766B8-131F-4D3E-872B-FC1DB18F9F12}"/>
              </a:ext>
            </a:extLst>
          </p:cNvPr>
          <p:cNvSpPr/>
          <p:nvPr/>
        </p:nvSpPr>
        <p:spPr>
          <a:xfrm>
            <a:off x="5312044" y="3479919"/>
            <a:ext cx="365760" cy="164592"/>
          </a:xfrm>
          <a:prstGeom prst="roundRect">
            <a:avLst>
              <a:gd name="adj" fmla="val 12894"/>
            </a:avLst>
          </a:prstGeom>
          <a:solidFill>
            <a:srgbClr val="0071BC"/>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900" b="1" dirty="0">
                <a:solidFill>
                  <a:schemeClr val="bg1"/>
                </a:solidFill>
              </a:rPr>
              <a:t>View</a:t>
            </a:r>
          </a:p>
        </p:txBody>
      </p:sp>
      <p:sp>
        <p:nvSpPr>
          <p:cNvPr id="90" name="TextBox 89">
            <a:extLst>
              <a:ext uri="{FF2B5EF4-FFF2-40B4-BE49-F238E27FC236}">
                <a16:creationId xmlns:a16="http://schemas.microsoft.com/office/drawing/2014/main" id="{46DD5E7D-0C65-4714-BB19-3EFBF9D92547}"/>
              </a:ext>
            </a:extLst>
          </p:cNvPr>
          <p:cNvSpPr txBox="1"/>
          <p:nvPr/>
        </p:nvSpPr>
        <p:spPr>
          <a:xfrm>
            <a:off x="3226183" y="3938224"/>
            <a:ext cx="2109987" cy="523220"/>
          </a:xfrm>
          <a:prstGeom prst="rect">
            <a:avLst/>
          </a:prstGeom>
          <a:noFill/>
        </p:spPr>
        <p:txBody>
          <a:bodyPr wrap="square" rtlCol="0">
            <a:spAutoFit/>
          </a:bodyPr>
          <a:lstStyle/>
          <a:p>
            <a:r>
              <a:rPr lang="en-US" sz="1000" b="1" u="sng" dirty="0">
                <a:solidFill>
                  <a:srgbClr val="0071BC"/>
                </a:solidFill>
              </a:rPr>
              <a:t>Data set name</a:t>
            </a:r>
            <a:r>
              <a:rPr lang="en-US" sz="1000" b="1" dirty="0"/>
              <a:t>                       </a:t>
            </a:r>
            <a:r>
              <a:rPr lang="en-US" sz="1000" dirty="0"/>
              <a:t>Yes</a:t>
            </a:r>
            <a:r>
              <a:rPr lang="en-US" sz="1000" b="1" dirty="0"/>
              <a:t> </a:t>
            </a:r>
          </a:p>
          <a:p>
            <a:r>
              <a:rPr lang="en-US" sz="900" dirty="0"/>
              <a:t>Description here can wrap</a:t>
            </a:r>
          </a:p>
          <a:p>
            <a:r>
              <a:rPr lang="en-US" sz="900" dirty="0"/>
              <a:t>up to 2 lines</a:t>
            </a:r>
          </a:p>
        </p:txBody>
      </p:sp>
      <p:sp>
        <p:nvSpPr>
          <p:cNvPr id="91" name="Rectangle 90">
            <a:extLst>
              <a:ext uri="{FF2B5EF4-FFF2-40B4-BE49-F238E27FC236}">
                <a16:creationId xmlns:a16="http://schemas.microsoft.com/office/drawing/2014/main" id="{4DF949F7-3BBE-4703-BC8B-43817DF4B5E7}"/>
              </a:ext>
            </a:extLst>
          </p:cNvPr>
          <p:cNvSpPr/>
          <p:nvPr/>
        </p:nvSpPr>
        <p:spPr>
          <a:xfrm>
            <a:off x="3146173" y="4022485"/>
            <a:ext cx="109728" cy="1097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2" name="Rectangle: Rounded Corners 91">
            <a:extLst>
              <a:ext uri="{FF2B5EF4-FFF2-40B4-BE49-F238E27FC236}">
                <a16:creationId xmlns:a16="http://schemas.microsoft.com/office/drawing/2014/main" id="{EAA999B4-963F-46B4-A378-BE44BB07DA0C}"/>
              </a:ext>
            </a:extLst>
          </p:cNvPr>
          <p:cNvSpPr/>
          <p:nvPr/>
        </p:nvSpPr>
        <p:spPr>
          <a:xfrm>
            <a:off x="5312044" y="4001626"/>
            <a:ext cx="365760" cy="164592"/>
          </a:xfrm>
          <a:prstGeom prst="roundRect">
            <a:avLst>
              <a:gd name="adj" fmla="val 12894"/>
            </a:avLst>
          </a:prstGeom>
          <a:solidFill>
            <a:srgbClr val="0071BC"/>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900" b="1" dirty="0">
                <a:solidFill>
                  <a:schemeClr val="bg1"/>
                </a:solidFill>
              </a:rPr>
              <a:t>View</a:t>
            </a:r>
          </a:p>
        </p:txBody>
      </p:sp>
      <p:sp>
        <p:nvSpPr>
          <p:cNvPr id="93" name="TextBox 92">
            <a:extLst>
              <a:ext uri="{FF2B5EF4-FFF2-40B4-BE49-F238E27FC236}">
                <a16:creationId xmlns:a16="http://schemas.microsoft.com/office/drawing/2014/main" id="{B011F9FB-5A60-4C20-8754-B31D492171F9}"/>
              </a:ext>
            </a:extLst>
          </p:cNvPr>
          <p:cNvSpPr txBox="1"/>
          <p:nvPr/>
        </p:nvSpPr>
        <p:spPr>
          <a:xfrm>
            <a:off x="4041499" y="1483202"/>
            <a:ext cx="1834899" cy="230832"/>
          </a:xfrm>
          <a:prstGeom prst="rect">
            <a:avLst/>
          </a:prstGeom>
          <a:noFill/>
        </p:spPr>
        <p:txBody>
          <a:bodyPr wrap="square" rtlCol="0">
            <a:spAutoFit/>
          </a:bodyPr>
          <a:lstStyle/>
          <a:p>
            <a:pPr algn="ctr"/>
            <a:r>
              <a:rPr lang="en-US" sz="900" i="1" dirty="0"/>
              <a:t>2 of n datasets selected</a:t>
            </a:r>
          </a:p>
        </p:txBody>
      </p:sp>
      <p:sp>
        <p:nvSpPr>
          <p:cNvPr id="53" name="Rectangle 52">
            <a:extLst>
              <a:ext uri="{FF2B5EF4-FFF2-40B4-BE49-F238E27FC236}">
                <a16:creationId xmlns:a16="http://schemas.microsoft.com/office/drawing/2014/main" id="{D5281CC7-D024-4BAD-A3B9-D711A4391EB9}"/>
              </a:ext>
            </a:extLst>
          </p:cNvPr>
          <p:cNvSpPr/>
          <p:nvPr/>
        </p:nvSpPr>
        <p:spPr>
          <a:xfrm>
            <a:off x="6055994" y="1468005"/>
            <a:ext cx="2926080" cy="5346933"/>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33F3AA40-8BB5-4F6A-8E2D-61C97EB20FA5}"/>
              </a:ext>
            </a:extLst>
          </p:cNvPr>
          <p:cNvSpPr txBox="1"/>
          <p:nvPr/>
        </p:nvSpPr>
        <p:spPr>
          <a:xfrm>
            <a:off x="6067424" y="1473046"/>
            <a:ext cx="2868236" cy="253916"/>
          </a:xfrm>
          <a:prstGeom prst="rect">
            <a:avLst/>
          </a:prstGeom>
          <a:noFill/>
        </p:spPr>
        <p:txBody>
          <a:bodyPr wrap="square" rtlCol="0">
            <a:spAutoFit/>
          </a:bodyPr>
          <a:lstStyle/>
          <a:p>
            <a:r>
              <a:rPr lang="en-US" sz="1050" b="1" dirty="0">
                <a:solidFill>
                  <a:schemeClr val="bg1">
                    <a:lumMod val="65000"/>
                  </a:schemeClr>
                </a:solidFill>
              </a:rPr>
              <a:t>3. Choose your variables and visualize results</a:t>
            </a:r>
          </a:p>
        </p:txBody>
      </p:sp>
      <p:sp>
        <p:nvSpPr>
          <p:cNvPr id="57" name="TextBox 56">
            <a:extLst>
              <a:ext uri="{FF2B5EF4-FFF2-40B4-BE49-F238E27FC236}">
                <a16:creationId xmlns:a16="http://schemas.microsoft.com/office/drawing/2014/main" id="{B0FD844D-E20B-4128-94F8-44F040F8DAEA}"/>
              </a:ext>
            </a:extLst>
          </p:cNvPr>
          <p:cNvSpPr txBox="1"/>
          <p:nvPr/>
        </p:nvSpPr>
        <p:spPr>
          <a:xfrm>
            <a:off x="3015651" y="5087098"/>
            <a:ext cx="2145410" cy="253916"/>
          </a:xfrm>
          <a:prstGeom prst="rect">
            <a:avLst/>
          </a:prstGeom>
          <a:noFill/>
        </p:spPr>
        <p:txBody>
          <a:bodyPr wrap="square" rtlCol="0">
            <a:spAutoFit/>
          </a:bodyPr>
          <a:lstStyle/>
          <a:p>
            <a:r>
              <a:rPr lang="en-US" sz="1050" b="1" dirty="0">
                <a:solidFill>
                  <a:schemeClr val="bg1">
                    <a:lumMod val="65000"/>
                  </a:schemeClr>
                </a:solidFill>
              </a:rPr>
              <a:t>2. Choose your insight</a:t>
            </a:r>
          </a:p>
        </p:txBody>
      </p:sp>
    </p:spTree>
    <p:extLst>
      <p:ext uri="{BB962C8B-B14F-4D97-AF65-F5344CB8AC3E}">
        <p14:creationId xmlns:p14="http://schemas.microsoft.com/office/powerpoint/2010/main" val="3216449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9622D182-F103-460D-AECD-9F638A71103D}"/>
              </a:ext>
            </a:extLst>
          </p:cNvPr>
          <p:cNvSpPr/>
          <p:nvPr/>
        </p:nvSpPr>
        <p:spPr>
          <a:xfrm>
            <a:off x="6055994" y="1468005"/>
            <a:ext cx="2926080" cy="5346933"/>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1D5BC67C-4F07-4DF4-BA84-BD31004463F3}"/>
              </a:ext>
            </a:extLst>
          </p:cNvPr>
          <p:cNvSpPr txBox="1"/>
          <p:nvPr/>
        </p:nvSpPr>
        <p:spPr>
          <a:xfrm>
            <a:off x="6067424" y="1473046"/>
            <a:ext cx="2868236" cy="253916"/>
          </a:xfrm>
          <a:prstGeom prst="rect">
            <a:avLst/>
          </a:prstGeom>
          <a:noFill/>
        </p:spPr>
        <p:txBody>
          <a:bodyPr wrap="square" rtlCol="0">
            <a:spAutoFit/>
          </a:bodyPr>
          <a:lstStyle/>
          <a:p>
            <a:r>
              <a:rPr lang="en-US" sz="1050" b="1" dirty="0">
                <a:solidFill>
                  <a:schemeClr val="bg1">
                    <a:lumMod val="65000"/>
                  </a:schemeClr>
                </a:solidFill>
              </a:rPr>
              <a:t>3. Choose your variables and visualize results</a:t>
            </a:r>
          </a:p>
        </p:txBody>
      </p:sp>
      <p:sp>
        <p:nvSpPr>
          <p:cNvPr id="18" name="Rectangle 17">
            <a:extLst>
              <a:ext uri="{FF2B5EF4-FFF2-40B4-BE49-F238E27FC236}">
                <a16:creationId xmlns:a16="http://schemas.microsoft.com/office/drawing/2014/main" id="{1D71C16F-FFF4-4099-BA94-12F1686AB3A9}"/>
              </a:ext>
            </a:extLst>
          </p:cNvPr>
          <p:cNvSpPr/>
          <p:nvPr/>
        </p:nvSpPr>
        <p:spPr>
          <a:xfrm>
            <a:off x="6860731" y="1072514"/>
            <a:ext cx="1313781" cy="2638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Comparison Table</a:t>
            </a:r>
          </a:p>
        </p:txBody>
      </p:sp>
      <p:sp>
        <p:nvSpPr>
          <p:cNvPr id="27" name="Rectangle 26">
            <a:extLst>
              <a:ext uri="{FF2B5EF4-FFF2-40B4-BE49-F238E27FC236}">
                <a16:creationId xmlns:a16="http://schemas.microsoft.com/office/drawing/2014/main" id="{6CF579A4-D652-4FAB-AB22-512610487DB8}"/>
              </a:ext>
            </a:extLst>
          </p:cNvPr>
          <p:cNvSpPr/>
          <p:nvPr/>
        </p:nvSpPr>
        <p:spPr>
          <a:xfrm>
            <a:off x="5781677" y="1072514"/>
            <a:ext cx="1069529" cy="263844"/>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Graph</a:t>
            </a:r>
          </a:p>
        </p:txBody>
      </p:sp>
      <p:pic>
        <p:nvPicPr>
          <p:cNvPr id="31" name="Picture 30">
            <a:extLst>
              <a:ext uri="{FF2B5EF4-FFF2-40B4-BE49-F238E27FC236}">
                <a16:creationId xmlns:a16="http://schemas.microsoft.com/office/drawing/2014/main" id="{0167D820-0CAD-482D-A484-F2E1BA63130B}"/>
              </a:ext>
            </a:extLst>
          </p:cNvPr>
          <p:cNvPicPr>
            <a:picLocks noChangeAspect="1"/>
          </p:cNvPicPr>
          <p:nvPr/>
        </p:nvPicPr>
        <p:blipFill>
          <a:blip r:embed="rId2"/>
          <a:stretch>
            <a:fillRect/>
          </a:stretch>
        </p:blipFill>
        <p:spPr>
          <a:xfrm>
            <a:off x="0" y="0"/>
            <a:ext cx="12192000" cy="508000"/>
          </a:xfrm>
          <a:prstGeom prst="rect">
            <a:avLst/>
          </a:prstGeom>
        </p:spPr>
      </p:pic>
      <p:sp>
        <p:nvSpPr>
          <p:cNvPr id="32" name="Rectangle 31">
            <a:extLst>
              <a:ext uri="{FF2B5EF4-FFF2-40B4-BE49-F238E27FC236}">
                <a16:creationId xmlns:a16="http://schemas.microsoft.com/office/drawing/2014/main" id="{CB7896D9-CC20-4E07-BA55-886D53CB8CA4}"/>
              </a:ext>
            </a:extLst>
          </p:cNvPr>
          <p:cNvSpPr/>
          <p:nvPr/>
        </p:nvSpPr>
        <p:spPr>
          <a:xfrm>
            <a:off x="1250830" y="267418"/>
            <a:ext cx="2838091" cy="15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tx1"/>
                </a:solidFill>
                <a:latin typeface="Calibri" panose="020F0502020204030204" pitchFamily="34" charset="0"/>
                <a:cs typeface="Calibri" panose="020F0502020204030204" pitchFamily="34" charset="0"/>
              </a:rPr>
              <a:t>https://www.usda.dataanalystis.gov</a:t>
            </a:r>
          </a:p>
        </p:txBody>
      </p:sp>
      <p:sp>
        <p:nvSpPr>
          <p:cNvPr id="33" name="TextBox 32">
            <a:extLst>
              <a:ext uri="{FF2B5EF4-FFF2-40B4-BE49-F238E27FC236}">
                <a16:creationId xmlns:a16="http://schemas.microsoft.com/office/drawing/2014/main" id="{4F28944C-E5B7-4FBE-BEAF-9CF70AF0B2F5}"/>
              </a:ext>
            </a:extLst>
          </p:cNvPr>
          <p:cNvSpPr txBox="1"/>
          <p:nvPr/>
        </p:nvSpPr>
        <p:spPr>
          <a:xfrm>
            <a:off x="8488393" y="992037"/>
            <a:ext cx="690113" cy="338554"/>
          </a:xfrm>
          <a:prstGeom prst="rect">
            <a:avLst/>
          </a:prstGeom>
          <a:noFill/>
        </p:spPr>
        <p:txBody>
          <a:bodyPr wrap="square" rtlCol="0">
            <a:spAutoFit/>
          </a:bodyPr>
          <a:lstStyle/>
          <a:p>
            <a:r>
              <a:rPr lang="en-US" sz="800" dirty="0"/>
              <a:t>CONTACT US</a:t>
            </a:r>
          </a:p>
        </p:txBody>
      </p:sp>
      <p:sp>
        <p:nvSpPr>
          <p:cNvPr id="35" name="Rectangle 34">
            <a:extLst>
              <a:ext uri="{FF2B5EF4-FFF2-40B4-BE49-F238E27FC236}">
                <a16:creationId xmlns:a16="http://schemas.microsoft.com/office/drawing/2014/main" id="{885AB73B-3FF9-4692-90F3-D0712EE1E47D}"/>
              </a:ext>
            </a:extLst>
          </p:cNvPr>
          <p:cNvSpPr/>
          <p:nvPr/>
        </p:nvSpPr>
        <p:spPr>
          <a:xfrm>
            <a:off x="0" y="1035170"/>
            <a:ext cx="12192000" cy="405442"/>
          </a:xfrm>
          <a:prstGeom prst="rect">
            <a:avLst/>
          </a:prstGeom>
          <a:solidFill>
            <a:srgbClr val="007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D665C1FF-9C5F-4391-B92C-3B70AD27724F}"/>
              </a:ext>
            </a:extLst>
          </p:cNvPr>
          <p:cNvSpPr txBox="1"/>
          <p:nvPr/>
        </p:nvSpPr>
        <p:spPr>
          <a:xfrm>
            <a:off x="8351170" y="854018"/>
            <a:ext cx="788337" cy="215444"/>
          </a:xfrm>
          <a:prstGeom prst="rect">
            <a:avLst/>
          </a:prstGeom>
          <a:noFill/>
        </p:spPr>
        <p:txBody>
          <a:bodyPr wrap="square" rtlCol="0">
            <a:spAutoFit/>
          </a:bodyPr>
          <a:lstStyle/>
          <a:p>
            <a:r>
              <a:rPr lang="en-US" sz="800" dirty="0"/>
              <a:t>CONTACT US</a:t>
            </a:r>
          </a:p>
        </p:txBody>
      </p:sp>
      <p:sp>
        <p:nvSpPr>
          <p:cNvPr id="38" name="Oval 37">
            <a:extLst>
              <a:ext uri="{FF2B5EF4-FFF2-40B4-BE49-F238E27FC236}">
                <a16:creationId xmlns:a16="http://schemas.microsoft.com/office/drawing/2014/main" id="{F13040A9-C259-46E4-B16C-6E5D4C69CBA6}"/>
              </a:ext>
            </a:extLst>
          </p:cNvPr>
          <p:cNvSpPr/>
          <p:nvPr/>
        </p:nvSpPr>
        <p:spPr>
          <a:xfrm>
            <a:off x="8800130" y="1134614"/>
            <a:ext cx="182880" cy="18288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0071BC"/>
                </a:solidFill>
              </a:rPr>
              <a:t>?</a:t>
            </a:r>
          </a:p>
        </p:txBody>
      </p:sp>
      <p:sp>
        <p:nvSpPr>
          <p:cNvPr id="39" name="TextBox 38">
            <a:extLst>
              <a:ext uri="{FF2B5EF4-FFF2-40B4-BE49-F238E27FC236}">
                <a16:creationId xmlns:a16="http://schemas.microsoft.com/office/drawing/2014/main" id="{485C4E64-A5A1-4454-AB8C-88515DA888A2}"/>
              </a:ext>
            </a:extLst>
          </p:cNvPr>
          <p:cNvSpPr txBox="1"/>
          <p:nvPr/>
        </p:nvSpPr>
        <p:spPr>
          <a:xfrm>
            <a:off x="2995165" y="1104707"/>
            <a:ext cx="5804965" cy="253916"/>
          </a:xfrm>
          <a:prstGeom prst="rect">
            <a:avLst/>
          </a:prstGeom>
          <a:noFill/>
        </p:spPr>
        <p:txBody>
          <a:bodyPr wrap="square" rtlCol="0">
            <a:spAutoFit/>
          </a:bodyPr>
          <a:lstStyle/>
          <a:p>
            <a:r>
              <a:rPr lang="en-US" sz="1050" b="1" dirty="0">
                <a:solidFill>
                  <a:schemeClr val="bg1"/>
                </a:solidFill>
              </a:rPr>
              <a:t>COMMUNITY STORIES     </a:t>
            </a:r>
            <a:r>
              <a:rPr lang="en-US" sz="1050" dirty="0"/>
              <a:t>|</a:t>
            </a:r>
            <a:r>
              <a:rPr lang="en-US" sz="1050" b="1" dirty="0">
                <a:solidFill>
                  <a:schemeClr val="bg1"/>
                </a:solidFill>
              </a:rPr>
              <a:t>     </a:t>
            </a:r>
            <a:r>
              <a:rPr lang="en-US" sz="1050" b="1" u="sng" dirty="0">
                <a:solidFill>
                  <a:schemeClr val="bg1"/>
                </a:solidFill>
              </a:rPr>
              <a:t>NEW VISUALIZATION</a:t>
            </a:r>
            <a:r>
              <a:rPr lang="en-US" sz="1050" b="1" dirty="0">
                <a:solidFill>
                  <a:schemeClr val="bg1"/>
                </a:solidFill>
              </a:rPr>
              <a:t>     </a:t>
            </a:r>
            <a:r>
              <a:rPr lang="en-US" sz="1050" dirty="0"/>
              <a:t>|</a:t>
            </a:r>
            <a:r>
              <a:rPr lang="en-US" sz="1050" b="1" dirty="0">
                <a:solidFill>
                  <a:schemeClr val="bg1"/>
                </a:solidFill>
              </a:rPr>
              <a:t>     MY VISUALIZATIONS </a:t>
            </a:r>
          </a:p>
        </p:txBody>
      </p:sp>
      <p:sp>
        <p:nvSpPr>
          <p:cNvPr id="40" name="TextBox 39">
            <a:extLst>
              <a:ext uri="{FF2B5EF4-FFF2-40B4-BE49-F238E27FC236}">
                <a16:creationId xmlns:a16="http://schemas.microsoft.com/office/drawing/2014/main" id="{32E3EBBE-30A1-44BF-8EC2-08221731269C}"/>
              </a:ext>
            </a:extLst>
          </p:cNvPr>
          <p:cNvSpPr txBox="1"/>
          <p:nvPr/>
        </p:nvSpPr>
        <p:spPr>
          <a:xfrm>
            <a:off x="3082382" y="6522"/>
            <a:ext cx="997014" cy="215444"/>
          </a:xfrm>
          <a:prstGeom prst="rect">
            <a:avLst/>
          </a:prstGeom>
          <a:solidFill>
            <a:srgbClr val="EDE8E6"/>
          </a:solidFill>
        </p:spPr>
        <p:txBody>
          <a:bodyPr wrap="square" rtlCol="0">
            <a:spAutoFit/>
          </a:bodyPr>
          <a:lstStyle/>
          <a:p>
            <a:r>
              <a:rPr lang="en-US" sz="800" dirty="0"/>
              <a:t>Data Analysis...</a:t>
            </a:r>
          </a:p>
        </p:txBody>
      </p:sp>
      <p:sp>
        <p:nvSpPr>
          <p:cNvPr id="42" name="TextBox 41">
            <a:extLst>
              <a:ext uri="{FF2B5EF4-FFF2-40B4-BE49-F238E27FC236}">
                <a16:creationId xmlns:a16="http://schemas.microsoft.com/office/drawing/2014/main" id="{61170159-0577-4D27-A701-25FA26EE0D69}"/>
              </a:ext>
            </a:extLst>
          </p:cNvPr>
          <p:cNvSpPr txBox="1"/>
          <p:nvPr/>
        </p:nvSpPr>
        <p:spPr>
          <a:xfrm>
            <a:off x="7228584" y="855862"/>
            <a:ext cx="583296" cy="215444"/>
          </a:xfrm>
          <a:prstGeom prst="rect">
            <a:avLst/>
          </a:prstGeom>
          <a:noFill/>
        </p:spPr>
        <p:txBody>
          <a:bodyPr wrap="square" rtlCol="0">
            <a:spAutoFit/>
          </a:bodyPr>
          <a:lstStyle/>
          <a:p>
            <a:r>
              <a:rPr lang="en-US" sz="800" dirty="0"/>
              <a:t>LOGIN</a:t>
            </a:r>
          </a:p>
        </p:txBody>
      </p:sp>
      <p:sp>
        <p:nvSpPr>
          <p:cNvPr id="47" name="TextBox 46">
            <a:extLst>
              <a:ext uri="{FF2B5EF4-FFF2-40B4-BE49-F238E27FC236}">
                <a16:creationId xmlns:a16="http://schemas.microsoft.com/office/drawing/2014/main" id="{EAD82779-9073-40B5-AE6A-F69D4F649615}"/>
              </a:ext>
            </a:extLst>
          </p:cNvPr>
          <p:cNvSpPr txBox="1"/>
          <p:nvPr/>
        </p:nvSpPr>
        <p:spPr>
          <a:xfrm>
            <a:off x="7707492" y="847980"/>
            <a:ext cx="934452" cy="215444"/>
          </a:xfrm>
          <a:prstGeom prst="rect">
            <a:avLst/>
          </a:prstGeom>
          <a:noFill/>
        </p:spPr>
        <p:txBody>
          <a:bodyPr wrap="square" rtlCol="0">
            <a:spAutoFit/>
          </a:bodyPr>
          <a:lstStyle/>
          <a:p>
            <a:r>
              <a:rPr lang="en-US" sz="800" dirty="0"/>
              <a:t>MY PROFILE</a:t>
            </a:r>
          </a:p>
        </p:txBody>
      </p:sp>
      <p:pic>
        <p:nvPicPr>
          <p:cNvPr id="15" name="Picture 14">
            <a:extLst>
              <a:ext uri="{FF2B5EF4-FFF2-40B4-BE49-F238E27FC236}">
                <a16:creationId xmlns:a16="http://schemas.microsoft.com/office/drawing/2014/main" id="{51867FDE-7160-433B-9C08-C539F91043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6690" y="511013"/>
            <a:ext cx="5976319" cy="384048"/>
          </a:xfrm>
          <a:prstGeom prst="rect">
            <a:avLst/>
          </a:prstGeom>
        </p:spPr>
      </p:pic>
      <p:sp>
        <p:nvSpPr>
          <p:cNvPr id="30" name="Rectangle 29">
            <a:extLst>
              <a:ext uri="{FF2B5EF4-FFF2-40B4-BE49-F238E27FC236}">
                <a16:creationId xmlns:a16="http://schemas.microsoft.com/office/drawing/2014/main" id="{A12FE9FC-E7AA-4643-B558-B27F51824C45}"/>
              </a:ext>
            </a:extLst>
          </p:cNvPr>
          <p:cNvSpPr/>
          <p:nvPr/>
        </p:nvSpPr>
        <p:spPr>
          <a:xfrm>
            <a:off x="3006689" y="1469862"/>
            <a:ext cx="2926080" cy="347472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3E8E3435-F2DE-4C89-91B6-8CB0DC4270DB}"/>
              </a:ext>
            </a:extLst>
          </p:cNvPr>
          <p:cNvSpPr txBox="1"/>
          <p:nvPr/>
        </p:nvSpPr>
        <p:spPr>
          <a:xfrm>
            <a:off x="3006691" y="1469862"/>
            <a:ext cx="2145410" cy="253916"/>
          </a:xfrm>
          <a:prstGeom prst="rect">
            <a:avLst/>
          </a:prstGeom>
          <a:noFill/>
        </p:spPr>
        <p:txBody>
          <a:bodyPr wrap="square" rtlCol="0">
            <a:spAutoFit/>
          </a:bodyPr>
          <a:lstStyle/>
          <a:p>
            <a:r>
              <a:rPr lang="en-US" sz="1050" b="1" dirty="0"/>
              <a:t>1. Choose your data</a:t>
            </a:r>
          </a:p>
        </p:txBody>
      </p:sp>
      <p:sp>
        <p:nvSpPr>
          <p:cNvPr id="36" name="Rectangle 35">
            <a:extLst>
              <a:ext uri="{FF2B5EF4-FFF2-40B4-BE49-F238E27FC236}">
                <a16:creationId xmlns:a16="http://schemas.microsoft.com/office/drawing/2014/main" id="{3D49973E-D6A2-47FC-BF4D-39AD4E3D6FB9}"/>
              </a:ext>
            </a:extLst>
          </p:cNvPr>
          <p:cNvSpPr/>
          <p:nvPr/>
        </p:nvSpPr>
        <p:spPr>
          <a:xfrm>
            <a:off x="3145462" y="1982202"/>
            <a:ext cx="2377440" cy="217649"/>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i="1" dirty="0">
                <a:solidFill>
                  <a:schemeClr val="bg1">
                    <a:lumMod val="65000"/>
                  </a:schemeClr>
                </a:solidFill>
              </a:rPr>
              <a:t>Search datasets....</a:t>
            </a:r>
          </a:p>
        </p:txBody>
      </p:sp>
      <p:pic>
        <p:nvPicPr>
          <p:cNvPr id="41" name="Picture 40">
            <a:extLst>
              <a:ext uri="{FF2B5EF4-FFF2-40B4-BE49-F238E27FC236}">
                <a16:creationId xmlns:a16="http://schemas.microsoft.com/office/drawing/2014/main" id="{AED70B2B-EDDE-4844-9430-172F3F9BDAF6}"/>
              </a:ext>
            </a:extLst>
          </p:cNvPr>
          <p:cNvPicPr>
            <a:picLocks noChangeAspect="1"/>
          </p:cNvPicPr>
          <p:nvPr/>
        </p:nvPicPr>
        <p:blipFill>
          <a:blip r:embed="rId4"/>
          <a:stretch>
            <a:fillRect/>
          </a:stretch>
        </p:blipFill>
        <p:spPr>
          <a:xfrm>
            <a:off x="5524913" y="1982202"/>
            <a:ext cx="352014" cy="241578"/>
          </a:xfrm>
          <a:prstGeom prst="rect">
            <a:avLst/>
          </a:prstGeom>
        </p:spPr>
      </p:pic>
      <p:sp>
        <p:nvSpPr>
          <p:cNvPr id="43" name="Rectangle: Rounded Corners 42">
            <a:extLst>
              <a:ext uri="{FF2B5EF4-FFF2-40B4-BE49-F238E27FC236}">
                <a16:creationId xmlns:a16="http://schemas.microsoft.com/office/drawing/2014/main" id="{B2D14B58-2524-4570-A0CF-DF47D62F37D7}"/>
              </a:ext>
            </a:extLst>
          </p:cNvPr>
          <p:cNvSpPr/>
          <p:nvPr/>
        </p:nvSpPr>
        <p:spPr>
          <a:xfrm>
            <a:off x="3065317" y="4694100"/>
            <a:ext cx="567499" cy="210312"/>
          </a:xfrm>
          <a:prstGeom prst="roundRect">
            <a:avLst>
              <a:gd name="adj" fmla="val 12894"/>
            </a:avLst>
          </a:prstGeom>
          <a:solidFill>
            <a:srgbClr val="0071BC"/>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1000" b="1" dirty="0">
                <a:solidFill>
                  <a:schemeClr val="bg1"/>
                </a:solidFill>
              </a:rPr>
              <a:t>Import</a:t>
            </a:r>
          </a:p>
        </p:txBody>
      </p:sp>
      <p:sp>
        <p:nvSpPr>
          <p:cNvPr id="44" name="Rectangle 43">
            <a:extLst>
              <a:ext uri="{FF2B5EF4-FFF2-40B4-BE49-F238E27FC236}">
                <a16:creationId xmlns:a16="http://schemas.microsoft.com/office/drawing/2014/main" id="{BABACE17-7F59-4202-B62C-C129C6E8FFF3}"/>
              </a:ext>
            </a:extLst>
          </p:cNvPr>
          <p:cNvSpPr/>
          <p:nvPr/>
        </p:nvSpPr>
        <p:spPr>
          <a:xfrm>
            <a:off x="3006126" y="5077579"/>
            <a:ext cx="2926080" cy="173736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C121A958-42DF-44A8-8B82-3B7DCAAB4EA2}"/>
              </a:ext>
            </a:extLst>
          </p:cNvPr>
          <p:cNvSpPr/>
          <p:nvPr/>
        </p:nvSpPr>
        <p:spPr>
          <a:xfrm>
            <a:off x="5321273" y="6568358"/>
            <a:ext cx="567499" cy="210312"/>
          </a:xfrm>
          <a:prstGeom prst="roundRect">
            <a:avLst>
              <a:gd name="adj" fmla="val 12894"/>
            </a:avLst>
          </a:prstGeom>
          <a:solidFill>
            <a:srgbClr val="D6D7D9"/>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1000" b="1" dirty="0">
                <a:solidFill>
                  <a:schemeClr val="bg1"/>
                </a:solidFill>
              </a:rPr>
              <a:t>Next step</a:t>
            </a:r>
          </a:p>
        </p:txBody>
      </p:sp>
      <p:sp>
        <p:nvSpPr>
          <p:cNvPr id="2" name="TextBox 1">
            <a:extLst>
              <a:ext uri="{FF2B5EF4-FFF2-40B4-BE49-F238E27FC236}">
                <a16:creationId xmlns:a16="http://schemas.microsoft.com/office/drawing/2014/main" id="{F15388FD-F04A-4FBA-98E2-2AF9A82451EB}"/>
              </a:ext>
            </a:extLst>
          </p:cNvPr>
          <p:cNvSpPr txBox="1"/>
          <p:nvPr/>
        </p:nvSpPr>
        <p:spPr>
          <a:xfrm>
            <a:off x="3036527" y="1701137"/>
            <a:ext cx="2743200" cy="246221"/>
          </a:xfrm>
          <a:prstGeom prst="rect">
            <a:avLst/>
          </a:prstGeom>
          <a:noFill/>
        </p:spPr>
        <p:txBody>
          <a:bodyPr wrap="square" rtlCol="0">
            <a:spAutoFit/>
          </a:bodyPr>
          <a:lstStyle/>
          <a:p>
            <a:pPr algn="ctr"/>
            <a:r>
              <a:rPr lang="en-US" sz="1000" u="sng" dirty="0">
                <a:solidFill>
                  <a:srgbClr val="0071BC"/>
                </a:solidFill>
              </a:rPr>
              <a:t>Supported</a:t>
            </a:r>
            <a:r>
              <a:rPr lang="en-US" sz="1000" dirty="0"/>
              <a:t>  |  </a:t>
            </a:r>
            <a:r>
              <a:rPr lang="en-US" sz="1000" dirty="0">
                <a:solidFill>
                  <a:srgbClr val="0071BC"/>
                </a:solidFill>
              </a:rPr>
              <a:t>Merged</a:t>
            </a:r>
            <a:r>
              <a:rPr lang="en-US" sz="1000" dirty="0"/>
              <a:t>  |  </a:t>
            </a:r>
            <a:r>
              <a:rPr lang="en-US" sz="1000" dirty="0">
                <a:solidFill>
                  <a:srgbClr val="0071BC"/>
                </a:solidFill>
              </a:rPr>
              <a:t>To be supported</a:t>
            </a:r>
          </a:p>
        </p:txBody>
      </p:sp>
      <p:sp>
        <p:nvSpPr>
          <p:cNvPr id="50" name="Rectangle: Rounded Corners 49">
            <a:extLst>
              <a:ext uri="{FF2B5EF4-FFF2-40B4-BE49-F238E27FC236}">
                <a16:creationId xmlns:a16="http://schemas.microsoft.com/office/drawing/2014/main" id="{9425B96B-4271-4595-A9F6-BAA4CB6A57E1}"/>
              </a:ext>
            </a:extLst>
          </p:cNvPr>
          <p:cNvSpPr/>
          <p:nvPr/>
        </p:nvSpPr>
        <p:spPr>
          <a:xfrm>
            <a:off x="5323071" y="4704786"/>
            <a:ext cx="567499" cy="210312"/>
          </a:xfrm>
          <a:prstGeom prst="roundRect">
            <a:avLst>
              <a:gd name="adj" fmla="val 12894"/>
            </a:avLst>
          </a:prstGeom>
          <a:solidFill>
            <a:srgbClr val="0071BC"/>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1000" b="1" dirty="0">
                <a:solidFill>
                  <a:schemeClr val="bg1"/>
                </a:solidFill>
              </a:rPr>
              <a:t>Next step</a:t>
            </a:r>
          </a:p>
        </p:txBody>
      </p:sp>
      <p:sp>
        <p:nvSpPr>
          <p:cNvPr id="51" name="TextBox 50">
            <a:extLst>
              <a:ext uri="{FF2B5EF4-FFF2-40B4-BE49-F238E27FC236}">
                <a16:creationId xmlns:a16="http://schemas.microsoft.com/office/drawing/2014/main" id="{EE7B0E36-89EC-4151-B401-6520E320AD3E}"/>
              </a:ext>
            </a:extLst>
          </p:cNvPr>
          <p:cNvSpPr txBox="1"/>
          <p:nvPr/>
        </p:nvSpPr>
        <p:spPr>
          <a:xfrm>
            <a:off x="3235864" y="2426925"/>
            <a:ext cx="2109987" cy="523220"/>
          </a:xfrm>
          <a:prstGeom prst="rect">
            <a:avLst/>
          </a:prstGeom>
          <a:noFill/>
        </p:spPr>
        <p:txBody>
          <a:bodyPr wrap="square" rtlCol="0">
            <a:spAutoFit/>
          </a:bodyPr>
          <a:lstStyle/>
          <a:p>
            <a:r>
              <a:rPr lang="en-US" sz="1000" b="1" u="sng" dirty="0">
                <a:solidFill>
                  <a:srgbClr val="0071BC"/>
                </a:solidFill>
              </a:rPr>
              <a:t>Data set name</a:t>
            </a:r>
            <a:r>
              <a:rPr lang="en-US" sz="1000" b="1" dirty="0"/>
              <a:t>                       </a:t>
            </a:r>
            <a:r>
              <a:rPr lang="en-US" sz="1000" dirty="0"/>
              <a:t>Yes</a:t>
            </a:r>
            <a:r>
              <a:rPr lang="en-US" sz="1000" b="1" dirty="0"/>
              <a:t> </a:t>
            </a:r>
          </a:p>
          <a:p>
            <a:r>
              <a:rPr lang="en-US" sz="900" dirty="0"/>
              <a:t>Description here can wrap</a:t>
            </a:r>
          </a:p>
          <a:p>
            <a:r>
              <a:rPr lang="en-US" sz="900" dirty="0"/>
              <a:t>up to 2 lines</a:t>
            </a:r>
          </a:p>
        </p:txBody>
      </p:sp>
      <p:sp>
        <p:nvSpPr>
          <p:cNvPr id="52" name="Rectangle 51">
            <a:extLst>
              <a:ext uri="{FF2B5EF4-FFF2-40B4-BE49-F238E27FC236}">
                <a16:creationId xmlns:a16="http://schemas.microsoft.com/office/drawing/2014/main" id="{6AD417A9-FDF0-4217-9122-05C27F2730FD}"/>
              </a:ext>
            </a:extLst>
          </p:cNvPr>
          <p:cNvSpPr/>
          <p:nvPr/>
        </p:nvSpPr>
        <p:spPr>
          <a:xfrm>
            <a:off x="3155854" y="2511186"/>
            <a:ext cx="109728" cy="1097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rPr>
              <a:t>X</a:t>
            </a:r>
          </a:p>
        </p:txBody>
      </p:sp>
      <p:sp>
        <p:nvSpPr>
          <p:cNvPr id="56" name="Rectangle 55">
            <a:extLst>
              <a:ext uri="{FF2B5EF4-FFF2-40B4-BE49-F238E27FC236}">
                <a16:creationId xmlns:a16="http://schemas.microsoft.com/office/drawing/2014/main" id="{A32C61C9-F657-4B62-9CF2-816582772BD4}"/>
              </a:ext>
            </a:extLst>
          </p:cNvPr>
          <p:cNvSpPr/>
          <p:nvPr/>
        </p:nvSpPr>
        <p:spPr>
          <a:xfrm>
            <a:off x="3063331" y="2940620"/>
            <a:ext cx="2675807" cy="478855"/>
          </a:xfrm>
          <a:prstGeom prst="rect">
            <a:avLst/>
          </a:prstGeom>
          <a:solidFill>
            <a:srgbClr val="2E854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Picture 57">
            <a:extLst>
              <a:ext uri="{FF2B5EF4-FFF2-40B4-BE49-F238E27FC236}">
                <a16:creationId xmlns:a16="http://schemas.microsoft.com/office/drawing/2014/main" id="{3A89FB03-4C3B-4B29-A0E3-5DCFDBF7442F}"/>
              </a:ext>
            </a:extLst>
          </p:cNvPr>
          <p:cNvPicPr>
            <a:picLocks/>
          </p:cNvPicPr>
          <p:nvPr/>
        </p:nvPicPr>
        <p:blipFill rotWithShape="1">
          <a:blip r:embed="rId5">
            <a:extLst>
              <a:ext uri="{28A0092B-C50C-407E-A947-70E740481C1C}">
                <a14:useLocalDpi xmlns:a14="http://schemas.microsoft.com/office/drawing/2010/main" val="0"/>
              </a:ext>
            </a:extLst>
          </a:blip>
          <a:srcRect l="26342" t="2229" r="70991" b="12228"/>
          <a:stretch/>
        </p:blipFill>
        <p:spPr>
          <a:xfrm>
            <a:off x="5739238" y="2420575"/>
            <a:ext cx="137160" cy="2194560"/>
          </a:xfrm>
          <a:prstGeom prst="rect">
            <a:avLst/>
          </a:prstGeom>
        </p:spPr>
      </p:pic>
      <p:sp>
        <p:nvSpPr>
          <p:cNvPr id="60" name="Rectangle: Rounded Corners 59">
            <a:extLst>
              <a:ext uri="{FF2B5EF4-FFF2-40B4-BE49-F238E27FC236}">
                <a16:creationId xmlns:a16="http://schemas.microsoft.com/office/drawing/2014/main" id="{2D4395D3-6EE3-413C-A8E8-A323DDF638DF}"/>
              </a:ext>
            </a:extLst>
          </p:cNvPr>
          <p:cNvSpPr/>
          <p:nvPr/>
        </p:nvSpPr>
        <p:spPr>
          <a:xfrm>
            <a:off x="3981009" y="4698599"/>
            <a:ext cx="914400" cy="210312"/>
          </a:xfrm>
          <a:prstGeom prst="roundRect">
            <a:avLst>
              <a:gd name="adj" fmla="val 12894"/>
            </a:avLst>
          </a:prstGeom>
          <a:solidFill>
            <a:srgbClr val="0071BC"/>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1000" b="1" dirty="0">
                <a:solidFill>
                  <a:schemeClr val="bg1"/>
                </a:solidFill>
              </a:rPr>
              <a:t>Merge Selected</a:t>
            </a:r>
          </a:p>
        </p:txBody>
      </p:sp>
      <p:sp>
        <p:nvSpPr>
          <p:cNvPr id="3" name="TextBox 2">
            <a:extLst>
              <a:ext uri="{FF2B5EF4-FFF2-40B4-BE49-F238E27FC236}">
                <a16:creationId xmlns:a16="http://schemas.microsoft.com/office/drawing/2014/main" id="{45A321D3-695B-42AC-8F53-8B1D0AEE739C}"/>
              </a:ext>
            </a:extLst>
          </p:cNvPr>
          <p:cNvSpPr txBox="1"/>
          <p:nvPr/>
        </p:nvSpPr>
        <p:spPr>
          <a:xfrm>
            <a:off x="3226183" y="2271405"/>
            <a:ext cx="2676769" cy="246221"/>
          </a:xfrm>
          <a:prstGeom prst="rect">
            <a:avLst/>
          </a:prstGeom>
          <a:noFill/>
        </p:spPr>
        <p:txBody>
          <a:bodyPr wrap="square" rtlCol="0">
            <a:spAutoFit/>
          </a:bodyPr>
          <a:lstStyle/>
          <a:p>
            <a:r>
              <a:rPr lang="en-US" sz="1000" dirty="0">
                <a:solidFill>
                  <a:schemeClr val="bg1">
                    <a:lumMod val="50000"/>
                  </a:schemeClr>
                </a:solidFill>
              </a:rPr>
              <a:t>Name                                  Mergable?      Details</a:t>
            </a:r>
          </a:p>
        </p:txBody>
      </p:sp>
      <p:sp>
        <p:nvSpPr>
          <p:cNvPr id="61" name="Rectangle: Rounded Corners 60">
            <a:extLst>
              <a:ext uri="{FF2B5EF4-FFF2-40B4-BE49-F238E27FC236}">
                <a16:creationId xmlns:a16="http://schemas.microsoft.com/office/drawing/2014/main" id="{8FA156D0-4E50-47FF-93BA-C3D5160F1870}"/>
              </a:ext>
            </a:extLst>
          </p:cNvPr>
          <p:cNvSpPr/>
          <p:nvPr/>
        </p:nvSpPr>
        <p:spPr>
          <a:xfrm>
            <a:off x="5321725" y="2490327"/>
            <a:ext cx="365760" cy="164592"/>
          </a:xfrm>
          <a:prstGeom prst="roundRect">
            <a:avLst>
              <a:gd name="adj" fmla="val 12894"/>
            </a:avLst>
          </a:prstGeom>
          <a:solidFill>
            <a:srgbClr val="0071BC"/>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900" b="1" dirty="0">
                <a:solidFill>
                  <a:schemeClr val="bg1"/>
                </a:solidFill>
              </a:rPr>
              <a:t>View</a:t>
            </a:r>
          </a:p>
        </p:txBody>
      </p:sp>
      <p:sp>
        <p:nvSpPr>
          <p:cNvPr id="74" name="Rectangle 73">
            <a:extLst>
              <a:ext uri="{FF2B5EF4-FFF2-40B4-BE49-F238E27FC236}">
                <a16:creationId xmlns:a16="http://schemas.microsoft.com/office/drawing/2014/main" id="{EBD7CAC1-5FFD-485C-8F15-03A6192BD6C2}"/>
              </a:ext>
            </a:extLst>
          </p:cNvPr>
          <p:cNvSpPr/>
          <p:nvPr/>
        </p:nvSpPr>
        <p:spPr>
          <a:xfrm>
            <a:off x="3063431" y="3968389"/>
            <a:ext cx="2675807" cy="478855"/>
          </a:xfrm>
          <a:prstGeom prst="rect">
            <a:avLst/>
          </a:prstGeom>
          <a:solidFill>
            <a:srgbClr val="2E854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1CFE5E05-3547-474E-B751-FA541EB21BC7}"/>
              </a:ext>
            </a:extLst>
          </p:cNvPr>
          <p:cNvPicPr>
            <a:picLocks noChangeAspect="1"/>
          </p:cNvPicPr>
          <p:nvPr/>
        </p:nvPicPr>
        <p:blipFill>
          <a:blip r:embed="rId6">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666309" y="1481895"/>
            <a:ext cx="216248" cy="216248"/>
          </a:xfrm>
          <a:prstGeom prst="rect">
            <a:avLst/>
          </a:prstGeom>
        </p:spPr>
      </p:pic>
      <p:sp>
        <p:nvSpPr>
          <p:cNvPr id="11" name="Rectangle 10">
            <a:extLst>
              <a:ext uri="{FF2B5EF4-FFF2-40B4-BE49-F238E27FC236}">
                <a16:creationId xmlns:a16="http://schemas.microsoft.com/office/drawing/2014/main" id="{7847FF14-A06C-4265-991A-8E820867528D}"/>
              </a:ext>
            </a:extLst>
          </p:cNvPr>
          <p:cNvSpPr/>
          <p:nvPr/>
        </p:nvSpPr>
        <p:spPr>
          <a:xfrm>
            <a:off x="3078694" y="1908325"/>
            <a:ext cx="2824258" cy="272589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37CA0475-B248-4F47-A17A-C72CDFB391AD}"/>
              </a:ext>
            </a:extLst>
          </p:cNvPr>
          <p:cNvSpPr txBox="1"/>
          <p:nvPr/>
        </p:nvSpPr>
        <p:spPr>
          <a:xfrm>
            <a:off x="3226183" y="2914061"/>
            <a:ext cx="2109987" cy="523220"/>
          </a:xfrm>
          <a:prstGeom prst="rect">
            <a:avLst/>
          </a:prstGeom>
          <a:noFill/>
        </p:spPr>
        <p:txBody>
          <a:bodyPr wrap="square" rtlCol="0">
            <a:spAutoFit/>
          </a:bodyPr>
          <a:lstStyle/>
          <a:p>
            <a:r>
              <a:rPr lang="en-US" sz="1000" b="1" u="sng" dirty="0">
                <a:solidFill>
                  <a:srgbClr val="0071BC"/>
                </a:solidFill>
              </a:rPr>
              <a:t>Data set name</a:t>
            </a:r>
            <a:r>
              <a:rPr lang="en-US" sz="1000" b="1" dirty="0"/>
              <a:t>                       </a:t>
            </a:r>
            <a:r>
              <a:rPr lang="en-US" sz="1000" dirty="0"/>
              <a:t>Yes</a:t>
            </a:r>
            <a:r>
              <a:rPr lang="en-US" sz="1000" b="1" dirty="0"/>
              <a:t> </a:t>
            </a:r>
          </a:p>
          <a:p>
            <a:r>
              <a:rPr lang="en-US" sz="900" dirty="0"/>
              <a:t>Description here can wrap</a:t>
            </a:r>
          </a:p>
          <a:p>
            <a:r>
              <a:rPr lang="en-US" sz="900" dirty="0"/>
              <a:t>up to 2 lines</a:t>
            </a:r>
          </a:p>
        </p:txBody>
      </p:sp>
      <p:sp>
        <p:nvSpPr>
          <p:cNvPr id="85" name="Rectangle 84">
            <a:extLst>
              <a:ext uri="{FF2B5EF4-FFF2-40B4-BE49-F238E27FC236}">
                <a16:creationId xmlns:a16="http://schemas.microsoft.com/office/drawing/2014/main" id="{88ACBECC-7C8D-47A9-AD11-10304F6BB49B}"/>
              </a:ext>
            </a:extLst>
          </p:cNvPr>
          <p:cNvSpPr/>
          <p:nvPr/>
        </p:nvSpPr>
        <p:spPr>
          <a:xfrm>
            <a:off x="3146173" y="2998322"/>
            <a:ext cx="109728" cy="1097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rPr>
              <a:t>X</a:t>
            </a:r>
          </a:p>
        </p:txBody>
      </p:sp>
      <p:sp>
        <p:nvSpPr>
          <p:cNvPr id="86" name="Rectangle: Rounded Corners 85">
            <a:extLst>
              <a:ext uri="{FF2B5EF4-FFF2-40B4-BE49-F238E27FC236}">
                <a16:creationId xmlns:a16="http://schemas.microsoft.com/office/drawing/2014/main" id="{6B6AC863-05BA-451C-8EC9-3F42C69F2623}"/>
              </a:ext>
            </a:extLst>
          </p:cNvPr>
          <p:cNvSpPr/>
          <p:nvPr/>
        </p:nvSpPr>
        <p:spPr>
          <a:xfrm>
            <a:off x="5312044" y="2977463"/>
            <a:ext cx="365760" cy="164592"/>
          </a:xfrm>
          <a:prstGeom prst="roundRect">
            <a:avLst>
              <a:gd name="adj" fmla="val 12894"/>
            </a:avLst>
          </a:prstGeom>
          <a:solidFill>
            <a:srgbClr val="0071BC"/>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900" b="1" dirty="0">
                <a:solidFill>
                  <a:schemeClr val="bg1"/>
                </a:solidFill>
              </a:rPr>
              <a:t>View</a:t>
            </a:r>
          </a:p>
        </p:txBody>
      </p:sp>
      <p:sp>
        <p:nvSpPr>
          <p:cNvPr id="87" name="TextBox 86">
            <a:extLst>
              <a:ext uri="{FF2B5EF4-FFF2-40B4-BE49-F238E27FC236}">
                <a16:creationId xmlns:a16="http://schemas.microsoft.com/office/drawing/2014/main" id="{46DAD32A-8DA2-4BF5-935C-C3CD4D951940}"/>
              </a:ext>
            </a:extLst>
          </p:cNvPr>
          <p:cNvSpPr txBox="1"/>
          <p:nvPr/>
        </p:nvSpPr>
        <p:spPr>
          <a:xfrm>
            <a:off x="3226183" y="3416517"/>
            <a:ext cx="2109987" cy="523220"/>
          </a:xfrm>
          <a:prstGeom prst="rect">
            <a:avLst/>
          </a:prstGeom>
          <a:noFill/>
        </p:spPr>
        <p:txBody>
          <a:bodyPr wrap="square" rtlCol="0">
            <a:spAutoFit/>
          </a:bodyPr>
          <a:lstStyle/>
          <a:p>
            <a:r>
              <a:rPr lang="en-US" sz="1000" b="1" u="sng" dirty="0">
                <a:solidFill>
                  <a:srgbClr val="0071BC"/>
                </a:solidFill>
              </a:rPr>
              <a:t>Data set name</a:t>
            </a:r>
            <a:r>
              <a:rPr lang="en-US" sz="1000" b="1" dirty="0"/>
              <a:t>                       </a:t>
            </a:r>
            <a:r>
              <a:rPr lang="en-US" sz="1000" dirty="0"/>
              <a:t>Yes</a:t>
            </a:r>
            <a:r>
              <a:rPr lang="en-US" sz="1000" b="1" dirty="0"/>
              <a:t> </a:t>
            </a:r>
          </a:p>
          <a:p>
            <a:r>
              <a:rPr lang="en-US" sz="900" dirty="0"/>
              <a:t>Description here can wrap</a:t>
            </a:r>
          </a:p>
          <a:p>
            <a:r>
              <a:rPr lang="en-US" sz="900" dirty="0"/>
              <a:t>up to 2 lines</a:t>
            </a:r>
          </a:p>
        </p:txBody>
      </p:sp>
      <p:sp>
        <p:nvSpPr>
          <p:cNvPr id="88" name="Rectangle 87">
            <a:extLst>
              <a:ext uri="{FF2B5EF4-FFF2-40B4-BE49-F238E27FC236}">
                <a16:creationId xmlns:a16="http://schemas.microsoft.com/office/drawing/2014/main" id="{AF7C821D-CFC7-44CF-9DE2-072801B2F8AC}"/>
              </a:ext>
            </a:extLst>
          </p:cNvPr>
          <p:cNvSpPr/>
          <p:nvPr/>
        </p:nvSpPr>
        <p:spPr>
          <a:xfrm>
            <a:off x="3146173" y="3500778"/>
            <a:ext cx="109728" cy="1097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9" name="Rectangle: Rounded Corners 88">
            <a:extLst>
              <a:ext uri="{FF2B5EF4-FFF2-40B4-BE49-F238E27FC236}">
                <a16:creationId xmlns:a16="http://schemas.microsoft.com/office/drawing/2014/main" id="{EFE766B8-131F-4D3E-872B-FC1DB18F9F12}"/>
              </a:ext>
            </a:extLst>
          </p:cNvPr>
          <p:cNvSpPr/>
          <p:nvPr/>
        </p:nvSpPr>
        <p:spPr>
          <a:xfrm>
            <a:off x="5312044" y="3479919"/>
            <a:ext cx="365760" cy="164592"/>
          </a:xfrm>
          <a:prstGeom prst="roundRect">
            <a:avLst>
              <a:gd name="adj" fmla="val 12894"/>
            </a:avLst>
          </a:prstGeom>
          <a:solidFill>
            <a:srgbClr val="0071BC"/>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900" b="1" dirty="0">
                <a:solidFill>
                  <a:schemeClr val="bg1"/>
                </a:solidFill>
              </a:rPr>
              <a:t>View</a:t>
            </a:r>
          </a:p>
        </p:txBody>
      </p:sp>
      <p:sp>
        <p:nvSpPr>
          <p:cNvPr id="90" name="TextBox 89">
            <a:extLst>
              <a:ext uri="{FF2B5EF4-FFF2-40B4-BE49-F238E27FC236}">
                <a16:creationId xmlns:a16="http://schemas.microsoft.com/office/drawing/2014/main" id="{46DD5E7D-0C65-4714-BB19-3EFBF9D92547}"/>
              </a:ext>
            </a:extLst>
          </p:cNvPr>
          <p:cNvSpPr txBox="1"/>
          <p:nvPr/>
        </p:nvSpPr>
        <p:spPr>
          <a:xfrm>
            <a:off x="3226183" y="3938224"/>
            <a:ext cx="2109987" cy="523220"/>
          </a:xfrm>
          <a:prstGeom prst="rect">
            <a:avLst/>
          </a:prstGeom>
          <a:noFill/>
        </p:spPr>
        <p:txBody>
          <a:bodyPr wrap="square" rtlCol="0">
            <a:spAutoFit/>
          </a:bodyPr>
          <a:lstStyle/>
          <a:p>
            <a:r>
              <a:rPr lang="en-US" sz="1000" b="1" u="sng" dirty="0">
                <a:solidFill>
                  <a:srgbClr val="0071BC"/>
                </a:solidFill>
              </a:rPr>
              <a:t>Data set name</a:t>
            </a:r>
            <a:r>
              <a:rPr lang="en-US" sz="1000" b="1" dirty="0"/>
              <a:t>                       </a:t>
            </a:r>
            <a:r>
              <a:rPr lang="en-US" sz="1000" dirty="0"/>
              <a:t>Yes</a:t>
            </a:r>
            <a:r>
              <a:rPr lang="en-US" sz="1000" b="1" dirty="0"/>
              <a:t> </a:t>
            </a:r>
          </a:p>
          <a:p>
            <a:r>
              <a:rPr lang="en-US" sz="900" dirty="0"/>
              <a:t>Description here can wrap</a:t>
            </a:r>
          </a:p>
          <a:p>
            <a:r>
              <a:rPr lang="en-US" sz="900" dirty="0"/>
              <a:t>up to 2 lines</a:t>
            </a:r>
          </a:p>
        </p:txBody>
      </p:sp>
      <p:sp>
        <p:nvSpPr>
          <p:cNvPr id="91" name="Rectangle 90">
            <a:extLst>
              <a:ext uri="{FF2B5EF4-FFF2-40B4-BE49-F238E27FC236}">
                <a16:creationId xmlns:a16="http://schemas.microsoft.com/office/drawing/2014/main" id="{4DF949F7-3BBE-4703-BC8B-43817DF4B5E7}"/>
              </a:ext>
            </a:extLst>
          </p:cNvPr>
          <p:cNvSpPr/>
          <p:nvPr/>
        </p:nvSpPr>
        <p:spPr>
          <a:xfrm>
            <a:off x="3146173" y="4022485"/>
            <a:ext cx="109728" cy="1097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2" name="Rectangle: Rounded Corners 91">
            <a:extLst>
              <a:ext uri="{FF2B5EF4-FFF2-40B4-BE49-F238E27FC236}">
                <a16:creationId xmlns:a16="http://schemas.microsoft.com/office/drawing/2014/main" id="{EAA999B4-963F-46B4-A378-BE44BB07DA0C}"/>
              </a:ext>
            </a:extLst>
          </p:cNvPr>
          <p:cNvSpPr/>
          <p:nvPr/>
        </p:nvSpPr>
        <p:spPr>
          <a:xfrm>
            <a:off x="5312044" y="4001626"/>
            <a:ext cx="365760" cy="164592"/>
          </a:xfrm>
          <a:prstGeom prst="roundRect">
            <a:avLst>
              <a:gd name="adj" fmla="val 12894"/>
            </a:avLst>
          </a:prstGeom>
          <a:solidFill>
            <a:srgbClr val="0071BC"/>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900" b="1" dirty="0">
                <a:solidFill>
                  <a:schemeClr val="bg1"/>
                </a:solidFill>
              </a:rPr>
              <a:t>View</a:t>
            </a:r>
          </a:p>
        </p:txBody>
      </p:sp>
      <p:sp>
        <p:nvSpPr>
          <p:cNvPr id="93" name="TextBox 92">
            <a:extLst>
              <a:ext uri="{FF2B5EF4-FFF2-40B4-BE49-F238E27FC236}">
                <a16:creationId xmlns:a16="http://schemas.microsoft.com/office/drawing/2014/main" id="{B011F9FB-5A60-4C20-8754-B31D492171F9}"/>
              </a:ext>
            </a:extLst>
          </p:cNvPr>
          <p:cNvSpPr txBox="1"/>
          <p:nvPr/>
        </p:nvSpPr>
        <p:spPr>
          <a:xfrm>
            <a:off x="4041499" y="1483202"/>
            <a:ext cx="1834899" cy="230832"/>
          </a:xfrm>
          <a:prstGeom prst="rect">
            <a:avLst/>
          </a:prstGeom>
          <a:noFill/>
        </p:spPr>
        <p:txBody>
          <a:bodyPr wrap="square" rtlCol="0">
            <a:spAutoFit/>
          </a:bodyPr>
          <a:lstStyle/>
          <a:p>
            <a:pPr algn="ctr"/>
            <a:r>
              <a:rPr lang="en-US" sz="900" i="1" dirty="0"/>
              <a:t>2 of n datasets selected</a:t>
            </a:r>
          </a:p>
        </p:txBody>
      </p:sp>
      <p:sp>
        <p:nvSpPr>
          <p:cNvPr id="4" name="Rectangle 3">
            <a:extLst>
              <a:ext uri="{FF2B5EF4-FFF2-40B4-BE49-F238E27FC236}">
                <a16:creationId xmlns:a16="http://schemas.microsoft.com/office/drawing/2014/main" id="{66A8EB07-A68D-463C-9144-3CC23C55ADF6}"/>
              </a:ext>
            </a:extLst>
          </p:cNvPr>
          <p:cNvSpPr/>
          <p:nvPr/>
        </p:nvSpPr>
        <p:spPr>
          <a:xfrm>
            <a:off x="0" y="504993"/>
            <a:ext cx="12192000" cy="6343478"/>
          </a:xfrm>
          <a:prstGeom prst="rect">
            <a:avLst/>
          </a:prstGeom>
          <a:solidFill>
            <a:srgbClr val="273959">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93D5E40-4C93-4370-BDD0-3FD648AED149}"/>
              </a:ext>
            </a:extLst>
          </p:cNvPr>
          <p:cNvSpPr/>
          <p:nvPr/>
        </p:nvSpPr>
        <p:spPr>
          <a:xfrm>
            <a:off x="4564567" y="2490326"/>
            <a:ext cx="6787795" cy="33464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Reuse the developed merge dialog we already have in place of this box</a:t>
            </a:r>
          </a:p>
          <a:p>
            <a:pPr algn="ctr"/>
            <a:endParaRPr lang="en-US" dirty="0"/>
          </a:p>
          <a:p>
            <a:pPr algn="ctr"/>
            <a:r>
              <a:rPr lang="en-US" dirty="0"/>
              <a:t>Ensure these are fields for users to fill out in this dialog:</a:t>
            </a:r>
          </a:p>
          <a:p>
            <a:pPr algn="ctr"/>
            <a:r>
              <a:rPr lang="en-US" dirty="0"/>
              <a:t>Name new dataset; write a description</a:t>
            </a:r>
          </a:p>
          <a:p>
            <a:pPr algn="ctr"/>
            <a:endParaRPr lang="en-US" dirty="0"/>
          </a:p>
          <a:p>
            <a:pPr algn="ctr"/>
            <a:r>
              <a:rPr lang="en-US" dirty="0"/>
              <a:t>(enhancement) add choices: </a:t>
            </a:r>
          </a:p>
          <a:p>
            <a:pPr marL="342900" indent="-342900">
              <a:buAutoNum type="alphaUcPeriod"/>
            </a:pPr>
            <a:r>
              <a:rPr lang="en-US" dirty="0"/>
              <a:t>Continue with this data set (upon click of this button, dialog closes, prototype unchecks previously selected datasets, the ‘merged’ list of datasets comes into focus, the merged dataset is checked)</a:t>
            </a:r>
          </a:p>
          <a:p>
            <a:pPr marL="342900" indent="-342900">
              <a:buAutoNum type="alphaUcPeriod"/>
            </a:pPr>
            <a:r>
              <a:rPr lang="en-US" dirty="0"/>
              <a:t>Go back and merge another (upon click of this button, dialog closes, user is simply shown the last state of the prototype with the 2 datasets selected and the ‘supported’ list in focus)</a:t>
            </a:r>
          </a:p>
        </p:txBody>
      </p:sp>
      <p:sp>
        <p:nvSpPr>
          <p:cNvPr id="64" name="TextBox 63">
            <a:extLst>
              <a:ext uri="{FF2B5EF4-FFF2-40B4-BE49-F238E27FC236}">
                <a16:creationId xmlns:a16="http://schemas.microsoft.com/office/drawing/2014/main" id="{E78671FA-A3C0-48B1-B659-5C9E16905CC3}"/>
              </a:ext>
            </a:extLst>
          </p:cNvPr>
          <p:cNvSpPr txBox="1"/>
          <p:nvPr/>
        </p:nvSpPr>
        <p:spPr>
          <a:xfrm>
            <a:off x="3015651" y="5087098"/>
            <a:ext cx="2145410" cy="253916"/>
          </a:xfrm>
          <a:prstGeom prst="rect">
            <a:avLst/>
          </a:prstGeom>
          <a:noFill/>
        </p:spPr>
        <p:txBody>
          <a:bodyPr wrap="square" rtlCol="0">
            <a:spAutoFit/>
          </a:bodyPr>
          <a:lstStyle/>
          <a:p>
            <a:r>
              <a:rPr lang="en-US" sz="1050" b="1" dirty="0">
                <a:solidFill>
                  <a:schemeClr val="bg1">
                    <a:lumMod val="65000"/>
                  </a:schemeClr>
                </a:solidFill>
              </a:rPr>
              <a:t>2. Choose your insight</a:t>
            </a:r>
          </a:p>
        </p:txBody>
      </p:sp>
    </p:spTree>
    <p:extLst>
      <p:ext uri="{BB962C8B-B14F-4D97-AF65-F5344CB8AC3E}">
        <p14:creationId xmlns:p14="http://schemas.microsoft.com/office/powerpoint/2010/main" val="1338165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D71C16F-FFF4-4099-BA94-12F1686AB3A9}"/>
              </a:ext>
            </a:extLst>
          </p:cNvPr>
          <p:cNvSpPr/>
          <p:nvPr/>
        </p:nvSpPr>
        <p:spPr>
          <a:xfrm>
            <a:off x="6860731" y="1072514"/>
            <a:ext cx="1313781" cy="2638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Comparison Table</a:t>
            </a:r>
          </a:p>
        </p:txBody>
      </p:sp>
      <p:sp>
        <p:nvSpPr>
          <p:cNvPr id="27" name="Rectangle 26">
            <a:extLst>
              <a:ext uri="{FF2B5EF4-FFF2-40B4-BE49-F238E27FC236}">
                <a16:creationId xmlns:a16="http://schemas.microsoft.com/office/drawing/2014/main" id="{6CF579A4-D652-4FAB-AB22-512610487DB8}"/>
              </a:ext>
            </a:extLst>
          </p:cNvPr>
          <p:cNvSpPr/>
          <p:nvPr/>
        </p:nvSpPr>
        <p:spPr>
          <a:xfrm>
            <a:off x="5781677" y="1072514"/>
            <a:ext cx="1069529" cy="263844"/>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Graph</a:t>
            </a:r>
          </a:p>
        </p:txBody>
      </p:sp>
      <p:pic>
        <p:nvPicPr>
          <p:cNvPr id="31" name="Picture 30">
            <a:extLst>
              <a:ext uri="{FF2B5EF4-FFF2-40B4-BE49-F238E27FC236}">
                <a16:creationId xmlns:a16="http://schemas.microsoft.com/office/drawing/2014/main" id="{0167D820-0CAD-482D-A484-F2E1BA63130B}"/>
              </a:ext>
            </a:extLst>
          </p:cNvPr>
          <p:cNvPicPr>
            <a:picLocks noChangeAspect="1"/>
          </p:cNvPicPr>
          <p:nvPr/>
        </p:nvPicPr>
        <p:blipFill>
          <a:blip r:embed="rId2"/>
          <a:stretch>
            <a:fillRect/>
          </a:stretch>
        </p:blipFill>
        <p:spPr>
          <a:xfrm>
            <a:off x="0" y="0"/>
            <a:ext cx="12192000" cy="508000"/>
          </a:xfrm>
          <a:prstGeom prst="rect">
            <a:avLst/>
          </a:prstGeom>
        </p:spPr>
      </p:pic>
      <p:sp>
        <p:nvSpPr>
          <p:cNvPr id="32" name="Rectangle 31">
            <a:extLst>
              <a:ext uri="{FF2B5EF4-FFF2-40B4-BE49-F238E27FC236}">
                <a16:creationId xmlns:a16="http://schemas.microsoft.com/office/drawing/2014/main" id="{CB7896D9-CC20-4E07-BA55-886D53CB8CA4}"/>
              </a:ext>
            </a:extLst>
          </p:cNvPr>
          <p:cNvSpPr/>
          <p:nvPr/>
        </p:nvSpPr>
        <p:spPr>
          <a:xfrm>
            <a:off x="1250830" y="267418"/>
            <a:ext cx="2838091" cy="15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tx1"/>
                </a:solidFill>
                <a:latin typeface="Calibri" panose="020F0502020204030204" pitchFamily="34" charset="0"/>
                <a:cs typeface="Calibri" panose="020F0502020204030204" pitchFamily="34" charset="0"/>
              </a:rPr>
              <a:t>https://www.usda.dataanalystis.gov</a:t>
            </a:r>
          </a:p>
        </p:txBody>
      </p:sp>
      <p:sp>
        <p:nvSpPr>
          <p:cNvPr id="33" name="TextBox 32">
            <a:extLst>
              <a:ext uri="{FF2B5EF4-FFF2-40B4-BE49-F238E27FC236}">
                <a16:creationId xmlns:a16="http://schemas.microsoft.com/office/drawing/2014/main" id="{4F28944C-E5B7-4FBE-BEAF-9CF70AF0B2F5}"/>
              </a:ext>
            </a:extLst>
          </p:cNvPr>
          <p:cNvSpPr txBox="1"/>
          <p:nvPr/>
        </p:nvSpPr>
        <p:spPr>
          <a:xfrm>
            <a:off x="8488393" y="992037"/>
            <a:ext cx="690113" cy="338554"/>
          </a:xfrm>
          <a:prstGeom prst="rect">
            <a:avLst/>
          </a:prstGeom>
          <a:noFill/>
        </p:spPr>
        <p:txBody>
          <a:bodyPr wrap="square" rtlCol="0">
            <a:spAutoFit/>
          </a:bodyPr>
          <a:lstStyle/>
          <a:p>
            <a:r>
              <a:rPr lang="en-US" sz="800" dirty="0"/>
              <a:t>CONTACT US</a:t>
            </a:r>
          </a:p>
        </p:txBody>
      </p:sp>
      <p:sp>
        <p:nvSpPr>
          <p:cNvPr id="35" name="Rectangle 34">
            <a:extLst>
              <a:ext uri="{FF2B5EF4-FFF2-40B4-BE49-F238E27FC236}">
                <a16:creationId xmlns:a16="http://schemas.microsoft.com/office/drawing/2014/main" id="{885AB73B-3FF9-4692-90F3-D0712EE1E47D}"/>
              </a:ext>
            </a:extLst>
          </p:cNvPr>
          <p:cNvSpPr/>
          <p:nvPr/>
        </p:nvSpPr>
        <p:spPr>
          <a:xfrm>
            <a:off x="0" y="1035170"/>
            <a:ext cx="12192000" cy="405442"/>
          </a:xfrm>
          <a:prstGeom prst="rect">
            <a:avLst/>
          </a:prstGeom>
          <a:solidFill>
            <a:srgbClr val="007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D665C1FF-9C5F-4391-B92C-3B70AD27724F}"/>
              </a:ext>
            </a:extLst>
          </p:cNvPr>
          <p:cNvSpPr txBox="1"/>
          <p:nvPr/>
        </p:nvSpPr>
        <p:spPr>
          <a:xfrm>
            <a:off x="8351170" y="854018"/>
            <a:ext cx="788337" cy="215444"/>
          </a:xfrm>
          <a:prstGeom prst="rect">
            <a:avLst/>
          </a:prstGeom>
          <a:noFill/>
        </p:spPr>
        <p:txBody>
          <a:bodyPr wrap="square" rtlCol="0">
            <a:spAutoFit/>
          </a:bodyPr>
          <a:lstStyle/>
          <a:p>
            <a:r>
              <a:rPr lang="en-US" sz="800" dirty="0"/>
              <a:t>CONTACT US</a:t>
            </a:r>
          </a:p>
        </p:txBody>
      </p:sp>
      <p:sp>
        <p:nvSpPr>
          <p:cNvPr id="38" name="Oval 37">
            <a:extLst>
              <a:ext uri="{FF2B5EF4-FFF2-40B4-BE49-F238E27FC236}">
                <a16:creationId xmlns:a16="http://schemas.microsoft.com/office/drawing/2014/main" id="{F13040A9-C259-46E4-B16C-6E5D4C69CBA6}"/>
              </a:ext>
            </a:extLst>
          </p:cNvPr>
          <p:cNvSpPr/>
          <p:nvPr/>
        </p:nvSpPr>
        <p:spPr>
          <a:xfrm>
            <a:off x="8800130" y="1134614"/>
            <a:ext cx="182880" cy="18288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0071BC"/>
                </a:solidFill>
              </a:rPr>
              <a:t>?</a:t>
            </a:r>
          </a:p>
        </p:txBody>
      </p:sp>
      <p:sp>
        <p:nvSpPr>
          <p:cNvPr id="39" name="TextBox 38">
            <a:extLst>
              <a:ext uri="{FF2B5EF4-FFF2-40B4-BE49-F238E27FC236}">
                <a16:creationId xmlns:a16="http://schemas.microsoft.com/office/drawing/2014/main" id="{485C4E64-A5A1-4454-AB8C-88515DA888A2}"/>
              </a:ext>
            </a:extLst>
          </p:cNvPr>
          <p:cNvSpPr txBox="1"/>
          <p:nvPr/>
        </p:nvSpPr>
        <p:spPr>
          <a:xfrm>
            <a:off x="2995165" y="1104707"/>
            <a:ext cx="5804965" cy="253916"/>
          </a:xfrm>
          <a:prstGeom prst="rect">
            <a:avLst/>
          </a:prstGeom>
          <a:noFill/>
        </p:spPr>
        <p:txBody>
          <a:bodyPr wrap="square" rtlCol="0">
            <a:spAutoFit/>
          </a:bodyPr>
          <a:lstStyle/>
          <a:p>
            <a:r>
              <a:rPr lang="en-US" sz="1050" b="1" dirty="0">
                <a:solidFill>
                  <a:schemeClr val="bg1"/>
                </a:solidFill>
              </a:rPr>
              <a:t>COMMUNITY STORIES     </a:t>
            </a:r>
            <a:r>
              <a:rPr lang="en-US" sz="1050" dirty="0"/>
              <a:t>|</a:t>
            </a:r>
            <a:r>
              <a:rPr lang="en-US" sz="1050" b="1" dirty="0">
                <a:solidFill>
                  <a:schemeClr val="bg1"/>
                </a:solidFill>
              </a:rPr>
              <a:t>     </a:t>
            </a:r>
            <a:r>
              <a:rPr lang="en-US" sz="1050" b="1" u="sng" dirty="0">
                <a:solidFill>
                  <a:schemeClr val="bg1"/>
                </a:solidFill>
              </a:rPr>
              <a:t>NEW VISUALIZATION</a:t>
            </a:r>
            <a:r>
              <a:rPr lang="en-US" sz="1050" b="1" dirty="0">
                <a:solidFill>
                  <a:schemeClr val="bg1"/>
                </a:solidFill>
              </a:rPr>
              <a:t>     </a:t>
            </a:r>
            <a:r>
              <a:rPr lang="en-US" sz="1050" dirty="0"/>
              <a:t>|</a:t>
            </a:r>
            <a:r>
              <a:rPr lang="en-US" sz="1050" b="1" dirty="0">
                <a:solidFill>
                  <a:schemeClr val="bg1"/>
                </a:solidFill>
              </a:rPr>
              <a:t>     MY VISUALIZATIONS </a:t>
            </a:r>
          </a:p>
        </p:txBody>
      </p:sp>
      <p:sp>
        <p:nvSpPr>
          <p:cNvPr id="40" name="TextBox 39">
            <a:extLst>
              <a:ext uri="{FF2B5EF4-FFF2-40B4-BE49-F238E27FC236}">
                <a16:creationId xmlns:a16="http://schemas.microsoft.com/office/drawing/2014/main" id="{32E3EBBE-30A1-44BF-8EC2-08221731269C}"/>
              </a:ext>
            </a:extLst>
          </p:cNvPr>
          <p:cNvSpPr txBox="1"/>
          <p:nvPr/>
        </p:nvSpPr>
        <p:spPr>
          <a:xfrm>
            <a:off x="3082382" y="6522"/>
            <a:ext cx="997014" cy="215444"/>
          </a:xfrm>
          <a:prstGeom prst="rect">
            <a:avLst/>
          </a:prstGeom>
          <a:solidFill>
            <a:srgbClr val="EDE8E6"/>
          </a:solidFill>
        </p:spPr>
        <p:txBody>
          <a:bodyPr wrap="square" rtlCol="0">
            <a:spAutoFit/>
          </a:bodyPr>
          <a:lstStyle/>
          <a:p>
            <a:r>
              <a:rPr lang="en-US" sz="800" dirty="0"/>
              <a:t>Data Analysis...</a:t>
            </a:r>
          </a:p>
        </p:txBody>
      </p:sp>
      <p:sp>
        <p:nvSpPr>
          <p:cNvPr id="42" name="TextBox 41">
            <a:extLst>
              <a:ext uri="{FF2B5EF4-FFF2-40B4-BE49-F238E27FC236}">
                <a16:creationId xmlns:a16="http://schemas.microsoft.com/office/drawing/2014/main" id="{61170159-0577-4D27-A701-25FA26EE0D69}"/>
              </a:ext>
            </a:extLst>
          </p:cNvPr>
          <p:cNvSpPr txBox="1"/>
          <p:nvPr/>
        </p:nvSpPr>
        <p:spPr>
          <a:xfrm>
            <a:off x="7228584" y="855862"/>
            <a:ext cx="583296" cy="215444"/>
          </a:xfrm>
          <a:prstGeom prst="rect">
            <a:avLst/>
          </a:prstGeom>
          <a:noFill/>
        </p:spPr>
        <p:txBody>
          <a:bodyPr wrap="square" rtlCol="0">
            <a:spAutoFit/>
          </a:bodyPr>
          <a:lstStyle/>
          <a:p>
            <a:r>
              <a:rPr lang="en-US" sz="800" dirty="0"/>
              <a:t>LOGIN</a:t>
            </a:r>
          </a:p>
        </p:txBody>
      </p:sp>
      <p:sp>
        <p:nvSpPr>
          <p:cNvPr id="47" name="TextBox 46">
            <a:extLst>
              <a:ext uri="{FF2B5EF4-FFF2-40B4-BE49-F238E27FC236}">
                <a16:creationId xmlns:a16="http://schemas.microsoft.com/office/drawing/2014/main" id="{EAD82779-9073-40B5-AE6A-F69D4F649615}"/>
              </a:ext>
            </a:extLst>
          </p:cNvPr>
          <p:cNvSpPr txBox="1"/>
          <p:nvPr/>
        </p:nvSpPr>
        <p:spPr>
          <a:xfrm>
            <a:off x="7707492" y="847980"/>
            <a:ext cx="934452" cy="215444"/>
          </a:xfrm>
          <a:prstGeom prst="rect">
            <a:avLst/>
          </a:prstGeom>
          <a:noFill/>
        </p:spPr>
        <p:txBody>
          <a:bodyPr wrap="square" rtlCol="0">
            <a:spAutoFit/>
          </a:bodyPr>
          <a:lstStyle/>
          <a:p>
            <a:r>
              <a:rPr lang="en-US" sz="800" dirty="0"/>
              <a:t>MY PROFILE</a:t>
            </a:r>
          </a:p>
        </p:txBody>
      </p:sp>
      <p:pic>
        <p:nvPicPr>
          <p:cNvPr id="15" name="Picture 14">
            <a:extLst>
              <a:ext uri="{FF2B5EF4-FFF2-40B4-BE49-F238E27FC236}">
                <a16:creationId xmlns:a16="http://schemas.microsoft.com/office/drawing/2014/main" id="{51867FDE-7160-433B-9C08-C539F91043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6690" y="511013"/>
            <a:ext cx="5976319" cy="384048"/>
          </a:xfrm>
          <a:prstGeom prst="rect">
            <a:avLst/>
          </a:prstGeom>
        </p:spPr>
      </p:pic>
      <p:sp>
        <p:nvSpPr>
          <p:cNvPr id="30" name="Rectangle 29">
            <a:extLst>
              <a:ext uri="{FF2B5EF4-FFF2-40B4-BE49-F238E27FC236}">
                <a16:creationId xmlns:a16="http://schemas.microsoft.com/office/drawing/2014/main" id="{A12FE9FC-E7AA-4643-B558-B27F51824C45}"/>
              </a:ext>
            </a:extLst>
          </p:cNvPr>
          <p:cNvSpPr/>
          <p:nvPr/>
        </p:nvSpPr>
        <p:spPr>
          <a:xfrm>
            <a:off x="3006689" y="1469862"/>
            <a:ext cx="2926080" cy="347472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3E8E3435-F2DE-4C89-91B6-8CB0DC4270DB}"/>
              </a:ext>
            </a:extLst>
          </p:cNvPr>
          <p:cNvSpPr txBox="1"/>
          <p:nvPr/>
        </p:nvSpPr>
        <p:spPr>
          <a:xfrm>
            <a:off x="3006691" y="1469862"/>
            <a:ext cx="2145410" cy="253916"/>
          </a:xfrm>
          <a:prstGeom prst="rect">
            <a:avLst/>
          </a:prstGeom>
          <a:noFill/>
        </p:spPr>
        <p:txBody>
          <a:bodyPr wrap="square" rtlCol="0">
            <a:spAutoFit/>
          </a:bodyPr>
          <a:lstStyle/>
          <a:p>
            <a:r>
              <a:rPr lang="en-US" sz="1050" b="1" dirty="0"/>
              <a:t>1. Choose your data</a:t>
            </a:r>
          </a:p>
        </p:txBody>
      </p:sp>
      <p:sp>
        <p:nvSpPr>
          <p:cNvPr id="36" name="Rectangle 35">
            <a:extLst>
              <a:ext uri="{FF2B5EF4-FFF2-40B4-BE49-F238E27FC236}">
                <a16:creationId xmlns:a16="http://schemas.microsoft.com/office/drawing/2014/main" id="{3D49973E-D6A2-47FC-BF4D-39AD4E3D6FB9}"/>
              </a:ext>
            </a:extLst>
          </p:cNvPr>
          <p:cNvSpPr/>
          <p:nvPr/>
        </p:nvSpPr>
        <p:spPr>
          <a:xfrm>
            <a:off x="3145462" y="1982202"/>
            <a:ext cx="2377440" cy="217649"/>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i="1" dirty="0">
                <a:solidFill>
                  <a:schemeClr val="bg1">
                    <a:lumMod val="65000"/>
                  </a:schemeClr>
                </a:solidFill>
              </a:rPr>
              <a:t>Search datasets....</a:t>
            </a:r>
          </a:p>
        </p:txBody>
      </p:sp>
      <p:pic>
        <p:nvPicPr>
          <p:cNvPr id="41" name="Picture 40">
            <a:extLst>
              <a:ext uri="{FF2B5EF4-FFF2-40B4-BE49-F238E27FC236}">
                <a16:creationId xmlns:a16="http://schemas.microsoft.com/office/drawing/2014/main" id="{AED70B2B-EDDE-4844-9430-172F3F9BDAF6}"/>
              </a:ext>
            </a:extLst>
          </p:cNvPr>
          <p:cNvPicPr>
            <a:picLocks noChangeAspect="1"/>
          </p:cNvPicPr>
          <p:nvPr/>
        </p:nvPicPr>
        <p:blipFill>
          <a:blip r:embed="rId4"/>
          <a:stretch>
            <a:fillRect/>
          </a:stretch>
        </p:blipFill>
        <p:spPr>
          <a:xfrm>
            <a:off x="5524913" y="1982202"/>
            <a:ext cx="352014" cy="241578"/>
          </a:xfrm>
          <a:prstGeom prst="rect">
            <a:avLst/>
          </a:prstGeom>
        </p:spPr>
      </p:pic>
      <p:sp>
        <p:nvSpPr>
          <p:cNvPr id="43" name="Rectangle: Rounded Corners 42">
            <a:extLst>
              <a:ext uri="{FF2B5EF4-FFF2-40B4-BE49-F238E27FC236}">
                <a16:creationId xmlns:a16="http://schemas.microsoft.com/office/drawing/2014/main" id="{B2D14B58-2524-4570-A0CF-DF47D62F37D7}"/>
              </a:ext>
            </a:extLst>
          </p:cNvPr>
          <p:cNvSpPr/>
          <p:nvPr/>
        </p:nvSpPr>
        <p:spPr>
          <a:xfrm>
            <a:off x="3065317" y="4694100"/>
            <a:ext cx="567499" cy="210312"/>
          </a:xfrm>
          <a:prstGeom prst="roundRect">
            <a:avLst>
              <a:gd name="adj" fmla="val 12894"/>
            </a:avLst>
          </a:prstGeom>
          <a:solidFill>
            <a:srgbClr val="0071BC"/>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1000" b="1" dirty="0">
                <a:solidFill>
                  <a:schemeClr val="bg1"/>
                </a:solidFill>
              </a:rPr>
              <a:t>Import</a:t>
            </a:r>
          </a:p>
        </p:txBody>
      </p:sp>
      <p:sp>
        <p:nvSpPr>
          <p:cNvPr id="44" name="Rectangle 43">
            <a:extLst>
              <a:ext uri="{FF2B5EF4-FFF2-40B4-BE49-F238E27FC236}">
                <a16:creationId xmlns:a16="http://schemas.microsoft.com/office/drawing/2014/main" id="{BABACE17-7F59-4202-B62C-C129C6E8FFF3}"/>
              </a:ext>
            </a:extLst>
          </p:cNvPr>
          <p:cNvSpPr/>
          <p:nvPr/>
        </p:nvSpPr>
        <p:spPr>
          <a:xfrm>
            <a:off x="3006126" y="5077579"/>
            <a:ext cx="2926080" cy="173736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C121A958-42DF-44A8-8B82-3B7DCAAB4EA2}"/>
              </a:ext>
            </a:extLst>
          </p:cNvPr>
          <p:cNvSpPr/>
          <p:nvPr/>
        </p:nvSpPr>
        <p:spPr>
          <a:xfrm>
            <a:off x="5321273" y="6568358"/>
            <a:ext cx="567499" cy="210312"/>
          </a:xfrm>
          <a:prstGeom prst="roundRect">
            <a:avLst>
              <a:gd name="adj" fmla="val 12894"/>
            </a:avLst>
          </a:prstGeom>
          <a:solidFill>
            <a:srgbClr val="D6D7D9"/>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1000" b="1" dirty="0">
                <a:solidFill>
                  <a:schemeClr val="bg1"/>
                </a:solidFill>
              </a:rPr>
              <a:t>Next step</a:t>
            </a:r>
          </a:p>
        </p:txBody>
      </p:sp>
      <p:sp>
        <p:nvSpPr>
          <p:cNvPr id="2" name="TextBox 1">
            <a:extLst>
              <a:ext uri="{FF2B5EF4-FFF2-40B4-BE49-F238E27FC236}">
                <a16:creationId xmlns:a16="http://schemas.microsoft.com/office/drawing/2014/main" id="{F15388FD-F04A-4FBA-98E2-2AF9A82451EB}"/>
              </a:ext>
            </a:extLst>
          </p:cNvPr>
          <p:cNvSpPr txBox="1"/>
          <p:nvPr/>
        </p:nvSpPr>
        <p:spPr>
          <a:xfrm>
            <a:off x="3036527" y="1701137"/>
            <a:ext cx="2743200" cy="246221"/>
          </a:xfrm>
          <a:prstGeom prst="rect">
            <a:avLst/>
          </a:prstGeom>
          <a:noFill/>
        </p:spPr>
        <p:txBody>
          <a:bodyPr wrap="square" rtlCol="0">
            <a:spAutoFit/>
          </a:bodyPr>
          <a:lstStyle/>
          <a:p>
            <a:pPr algn="ctr"/>
            <a:r>
              <a:rPr lang="en-US" sz="1000" dirty="0">
                <a:solidFill>
                  <a:srgbClr val="0071BC"/>
                </a:solidFill>
              </a:rPr>
              <a:t>Supported</a:t>
            </a:r>
            <a:r>
              <a:rPr lang="en-US" sz="1000" dirty="0"/>
              <a:t>  |  </a:t>
            </a:r>
            <a:r>
              <a:rPr lang="en-US" sz="1000" u="sng" dirty="0">
                <a:solidFill>
                  <a:srgbClr val="0071BC"/>
                </a:solidFill>
              </a:rPr>
              <a:t>Merged</a:t>
            </a:r>
            <a:r>
              <a:rPr lang="en-US" sz="1000" dirty="0"/>
              <a:t>  |  </a:t>
            </a:r>
            <a:r>
              <a:rPr lang="en-US" sz="1000" dirty="0">
                <a:solidFill>
                  <a:srgbClr val="0071BC"/>
                </a:solidFill>
              </a:rPr>
              <a:t>To be supported</a:t>
            </a:r>
          </a:p>
        </p:txBody>
      </p:sp>
      <p:sp>
        <p:nvSpPr>
          <p:cNvPr id="50" name="Rectangle: Rounded Corners 49">
            <a:extLst>
              <a:ext uri="{FF2B5EF4-FFF2-40B4-BE49-F238E27FC236}">
                <a16:creationId xmlns:a16="http://schemas.microsoft.com/office/drawing/2014/main" id="{9425B96B-4271-4595-A9F6-BAA4CB6A57E1}"/>
              </a:ext>
            </a:extLst>
          </p:cNvPr>
          <p:cNvSpPr/>
          <p:nvPr/>
        </p:nvSpPr>
        <p:spPr>
          <a:xfrm>
            <a:off x="5323071" y="4704786"/>
            <a:ext cx="567499" cy="210312"/>
          </a:xfrm>
          <a:prstGeom prst="roundRect">
            <a:avLst>
              <a:gd name="adj" fmla="val 12894"/>
            </a:avLst>
          </a:prstGeom>
          <a:solidFill>
            <a:srgbClr val="0071BC"/>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1000" b="1" dirty="0">
                <a:solidFill>
                  <a:schemeClr val="bg1"/>
                </a:solidFill>
              </a:rPr>
              <a:t>Next step</a:t>
            </a:r>
          </a:p>
        </p:txBody>
      </p:sp>
      <p:sp>
        <p:nvSpPr>
          <p:cNvPr id="51" name="TextBox 50">
            <a:extLst>
              <a:ext uri="{FF2B5EF4-FFF2-40B4-BE49-F238E27FC236}">
                <a16:creationId xmlns:a16="http://schemas.microsoft.com/office/drawing/2014/main" id="{EE7B0E36-89EC-4151-B401-6520E320AD3E}"/>
              </a:ext>
            </a:extLst>
          </p:cNvPr>
          <p:cNvSpPr txBox="1"/>
          <p:nvPr/>
        </p:nvSpPr>
        <p:spPr>
          <a:xfrm>
            <a:off x="3235864" y="2426925"/>
            <a:ext cx="2542773" cy="538609"/>
          </a:xfrm>
          <a:prstGeom prst="rect">
            <a:avLst/>
          </a:prstGeom>
          <a:noFill/>
        </p:spPr>
        <p:txBody>
          <a:bodyPr wrap="square" rtlCol="0">
            <a:spAutoFit/>
          </a:bodyPr>
          <a:lstStyle/>
          <a:p>
            <a:r>
              <a:rPr lang="en-US" sz="1000" b="1" u="sng" dirty="0">
                <a:solidFill>
                  <a:srgbClr val="0071BC"/>
                </a:solidFill>
              </a:rPr>
              <a:t>Merged data set name</a:t>
            </a:r>
            <a:r>
              <a:rPr lang="en-US" sz="1000" dirty="0">
                <a:solidFill>
                  <a:srgbClr val="0071BC"/>
                </a:solidFill>
              </a:rPr>
              <a:t>     </a:t>
            </a:r>
            <a:r>
              <a:rPr lang="en-US" sz="1000" dirty="0"/>
              <a:t>Dataset name 1; </a:t>
            </a:r>
            <a:r>
              <a:rPr lang="en-US" sz="1000" b="1" dirty="0"/>
              <a:t>                      </a:t>
            </a:r>
          </a:p>
          <a:p>
            <a:r>
              <a:rPr lang="en-US" sz="900" dirty="0"/>
              <a:t>Description here can wrap    </a:t>
            </a:r>
            <a:r>
              <a:rPr lang="en-US" sz="1000" dirty="0"/>
              <a:t>Dataset name </a:t>
            </a:r>
            <a:endParaRPr lang="en-US" sz="900" dirty="0"/>
          </a:p>
          <a:p>
            <a:r>
              <a:rPr lang="en-US" sz="900" dirty="0"/>
              <a:t>up to 2 lines</a:t>
            </a:r>
          </a:p>
        </p:txBody>
      </p:sp>
      <p:sp>
        <p:nvSpPr>
          <p:cNvPr id="52" name="Rectangle 51">
            <a:extLst>
              <a:ext uri="{FF2B5EF4-FFF2-40B4-BE49-F238E27FC236}">
                <a16:creationId xmlns:a16="http://schemas.microsoft.com/office/drawing/2014/main" id="{6AD417A9-FDF0-4217-9122-05C27F2730FD}"/>
              </a:ext>
            </a:extLst>
          </p:cNvPr>
          <p:cNvSpPr/>
          <p:nvPr/>
        </p:nvSpPr>
        <p:spPr>
          <a:xfrm>
            <a:off x="3155854" y="2511186"/>
            <a:ext cx="109728" cy="1097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rPr>
              <a:t>X</a:t>
            </a:r>
          </a:p>
        </p:txBody>
      </p:sp>
      <p:pic>
        <p:nvPicPr>
          <p:cNvPr id="58" name="Picture 57">
            <a:extLst>
              <a:ext uri="{FF2B5EF4-FFF2-40B4-BE49-F238E27FC236}">
                <a16:creationId xmlns:a16="http://schemas.microsoft.com/office/drawing/2014/main" id="{3A89FB03-4C3B-4B29-A0E3-5DCFDBF7442F}"/>
              </a:ext>
            </a:extLst>
          </p:cNvPr>
          <p:cNvPicPr>
            <a:picLocks/>
          </p:cNvPicPr>
          <p:nvPr/>
        </p:nvPicPr>
        <p:blipFill rotWithShape="1">
          <a:blip r:embed="rId5">
            <a:extLst>
              <a:ext uri="{28A0092B-C50C-407E-A947-70E740481C1C}">
                <a14:useLocalDpi xmlns:a14="http://schemas.microsoft.com/office/drawing/2010/main" val="0"/>
              </a:ext>
            </a:extLst>
          </a:blip>
          <a:srcRect l="26342" t="2229" r="70991" b="12228"/>
          <a:stretch/>
        </p:blipFill>
        <p:spPr>
          <a:xfrm>
            <a:off x="5739238" y="2420575"/>
            <a:ext cx="137160" cy="2194560"/>
          </a:xfrm>
          <a:prstGeom prst="rect">
            <a:avLst/>
          </a:prstGeom>
        </p:spPr>
      </p:pic>
      <p:sp>
        <p:nvSpPr>
          <p:cNvPr id="60" name="Rectangle: Rounded Corners 59">
            <a:extLst>
              <a:ext uri="{FF2B5EF4-FFF2-40B4-BE49-F238E27FC236}">
                <a16:creationId xmlns:a16="http://schemas.microsoft.com/office/drawing/2014/main" id="{2D4395D3-6EE3-413C-A8E8-A323DDF638DF}"/>
              </a:ext>
            </a:extLst>
          </p:cNvPr>
          <p:cNvSpPr/>
          <p:nvPr/>
        </p:nvSpPr>
        <p:spPr>
          <a:xfrm>
            <a:off x="3981009" y="4698599"/>
            <a:ext cx="914400" cy="210312"/>
          </a:xfrm>
          <a:prstGeom prst="roundRect">
            <a:avLst>
              <a:gd name="adj" fmla="val 12894"/>
            </a:avLst>
          </a:prstGeom>
          <a:solidFill>
            <a:srgbClr val="D6D7D9"/>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1000" b="1" dirty="0">
                <a:solidFill>
                  <a:schemeClr val="bg1"/>
                </a:solidFill>
              </a:rPr>
              <a:t>Merge Selected</a:t>
            </a:r>
          </a:p>
        </p:txBody>
      </p:sp>
      <p:sp>
        <p:nvSpPr>
          <p:cNvPr id="3" name="TextBox 2">
            <a:extLst>
              <a:ext uri="{FF2B5EF4-FFF2-40B4-BE49-F238E27FC236}">
                <a16:creationId xmlns:a16="http://schemas.microsoft.com/office/drawing/2014/main" id="{45A321D3-695B-42AC-8F53-8B1D0AEE739C}"/>
              </a:ext>
            </a:extLst>
          </p:cNvPr>
          <p:cNvSpPr txBox="1"/>
          <p:nvPr/>
        </p:nvSpPr>
        <p:spPr>
          <a:xfrm>
            <a:off x="3226183" y="2271405"/>
            <a:ext cx="2676769" cy="246221"/>
          </a:xfrm>
          <a:prstGeom prst="rect">
            <a:avLst/>
          </a:prstGeom>
          <a:noFill/>
        </p:spPr>
        <p:txBody>
          <a:bodyPr wrap="square" rtlCol="0">
            <a:spAutoFit/>
          </a:bodyPr>
          <a:lstStyle/>
          <a:p>
            <a:r>
              <a:rPr lang="en-US" sz="1000" dirty="0">
                <a:solidFill>
                  <a:schemeClr val="bg1">
                    <a:lumMod val="50000"/>
                  </a:schemeClr>
                </a:solidFill>
              </a:rPr>
              <a:t>Name                                    Data set sources</a:t>
            </a:r>
          </a:p>
        </p:txBody>
      </p:sp>
      <p:pic>
        <p:nvPicPr>
          <p:cNvPr id="6" name="Picture 5">
            <a:extLst>
              <a:ext uri="{FF2B5EF4-FFF2-40B4-BE49-F238E27FC236}">
                <a16:creationId xmlns:a16="http://schemas.microsoft.com/office/drawing/2014/main" id="{1CFE5E05-3547-474E-B751-FA541EB21BC7}"/>
              </a:ext>
            </a:extLst>
          </p:cNvPr>
          <p:cNvPicPr>
            <a:picLocks noChangeAspect="1"/>
          </p:cNvPicPr>
          <p:nvPr/>
        </p:nvPicPr>
        <p:blipFill>
          <a:blip r:embed="rId6">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666309" y="1481895"/>
            <a:ext cx="216248" cy="216248"/>
          </a:xfrm>
          <a:prstGeom prst="rect">
            <a:avLst/>
          </a:prstGeom>
        </p:spPr>
      </p:pic>
      <p:sp>
        <p:nvSpPr>
          <p:cNvPr id="11" name="Rectangle 10">
            <a:extLst>
              <a:ext uri="{FF2B5EF4-FFF2-40B4-BE49-F238E27FC236}">
                <a16:creationId xmlns:a16="http://schemas.microsoft.com/office/drawing/2014/main" id="{7847FF14-A06C-4265-991A-8E820867528D}"/>
              </a:ext>
            </a:extLst>
          </p:cNvPr>
          <p:cNvSpPr/>
          <p:nvPr/>
        </p:nvSpPr>
        <p:spPr>
          <a:xfrm>
            <a:off x="3078694" y="1908325"/>
            <a:ext cx="2824258" cy="272589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id="{B011F9FB-5A60-4C20-8754-B31D492171F9}"/>
              </a:ext>
            </a:extLst>
          </p:cNvPr>
          <p:cNvSpPr txBox="1"/>
          <p:nvPr/>
        </p:nvSpPr>
        <p:spPr>
          <a:xfrm>
            <a:off x="4041499" y="1483202"/>
            <a:ext cx="1834899" cy="230832"/>
          </a:xfrm>
          <a:prstGeom prst="rect">
            <a:avLst/>
          </a:prstGeom>
          <a:noFill/>
        </p:spPr>
        <p:txBody>
          <a:bodyPr wrap="square" rtlCol="0">
            <a:spAutoFit/>
          </a:bodyPr>
          <a:lstStyle/>
          <a:p>
            <a:pPr algn="ctr"/>
            <a:r>
              <a:rPr lang="en-US" sz="900" i="1" dirty="0"/>
              <a:t>1 of n datasets selected</a:t>
            </a:r>
          </a:p>
        </p:txBody>
      </p:sp>
      <p:sp>
        <p:nvSpPr>
          <p:cNvPr id="53" name="Rectangle 52">
            <a:extLst>
              <a:ext uri="{FF2B5EF4-FFF2-40B4-BE49-F238E27FC236}">
                <a16:creationId xmlns:a16="http://schemas.microsoft.com/office/drawing/2014/main" id="{8DFAEADE-660E-4EBA-99D6-9378D94E3484}"/>
              </a:ext>
            </a:extLst>
          </p:cNvPr>
          <p:cNvSpPr/>
          <p:nvPr/>
        </p:nvSpPr>
        <p:spPr>
          <a:xfrm>
            <a:off x="6055994" y="1468005"/>
            <a:ext cx="2926080" cy="5346933"/>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4656A71A-B74B-4AC8-84D2-9E81E4E2E4DB}"/>
              </a:ext>
            </a:extLst>
          </p:cNvPr>
          <p:cNvSpPr txBox="1"/>
          <p:nvPr/>
        </p:nvSpPr>
        <p:spPr>
          <a:xfrm>
            <a:off x="6067424" y="1473046"/>
            <a:ext cx="2868236" cy="253916"/>
          </a:xfrm>
          <a:prstGeom prst="rect">
            <a:avLst/>
          </a:prstGeom>
          <a:noFill/>
        </p:spPr>
        <p:txBody>
          <a:bodyPr wrap="square" rtlCol="0">
            <a:spAutoFit/>
          </a:bodyPr>
          <a:lstStyle/>
          <a:p>
            <a:r>
              <a:rPr lang="en-US" sz="1050" b="1" dirty="0">
                <a:solidFill>
                  <a:schemeClr val="bg1">
                    <a:lumMod val="65000"/>
                  </a:schemeClr>
                </a:solidFill>
              </a:rPr>
              <a:t>3. Choose your variables and visualize results</a:t>
            </a:r>
          </a:p>
        </p:txBody>
      </p:sp>
      <p:sp>
        <p:nvSpPr>
          <p:cNvPr id="57" name="TextBox 56">
            <a:extLst>
              <a:ext uri="{FF2B5EF4-FFF2-40B4-BE49-F238E27FC236}">
                <a16:creationId xmlns:a16="http://schemas.microsoft.com/office/drawing/2014/main" id="{CB4C3DFB-0F71-406F-B181-08ECB11F9F6E}"/>
              </a:ext>
            </a:extLst>
          </p:cNvPr>
          <p:cNvSpPr txBox="1"/>
          <p:nvPr/>
        </p:nvSpPr>
        <p:spPr>
          <a:xfrm>
            <a:off x="3015651" y="5087098"/>
            <a:ext cx="2145410" cy="253916"/>
          </a:xfrm>
          <a:prstGeom prst="rect">
            <a:avLst/>
          </a:prstGeom>
          <a:noFill/>
        </p:spPr>
        <p:txBody>
          <a:bodyPr wrap="square" rtlCol="0">
            <a:spAutoFit/>
          </a:bodyPr>
          <a:lstStyle/>
          <a:p>
            <a:r>
              <a:rPr lang="en-US" sz="1050" b="1" dirty="0">
                <a:solidFill>
                  <a:schemeClr val="bg1">
                    <a:lumMod val="65000"/>
                  </a:schemeClr>
                </a:solidFill>
              </a:rPr>
              <a:t>2. Choose your insight</a:t>
            </a:r>
          </a:p>
        </p:txBody>
      </p:sp>
    </p:spTree>
    <p:extLst>
      <p:ext uri="{BB962C8B-B14F-4D97-AF65-F5344CB8AC3E}">
        <p14:creationId xmlns:p14="http://schemas.microsoft.com/office/powerpoint/2010/main" val="3762861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D71C16F-FFF4-4099-BA94-12F1686AB3A9}"/>
              </a:ext>
            </a:extLst>
          </p:cNvPr>
          <p:cNvSpPr/>
          <p:nvPr/>
        </p:nvSpPr>
        <p:spPr>
          <a:xfrm>
            <a:off x="6860731" y="1072514"/>
            <a:ext cx="1313781" cy="2638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Comparison Table</a:t>
            </a:r>
          </a:p>
        </p:txBody>
      </p:sp>
      <p:sp>
        <p:nvSpPr>
          <p:cNvPr id="27" name="Rectangle 26">
            <a:extLst>
              <a:ext uri="{FF2B5EF4-FFF2-40B4-BE49-F238E27FC236}">
                <a16:creationId xmlns:a16="http://schemas.microsoft.com/office/drawing/2014/main" id="{6CF579A4-D652-4FAB-AB22-512610487DB8}"/>
              </a:ext>
            </a:extLst>
          </p:cNvPr>
          <p:cNvSpPr/>
          <p:nvPr/>
        </p:nvSpPr>
        <p:spPr>
          <a:xfrm>
            <a:off x="5781677" y="1072514"/>
            <a:ext cx="1069529" cy="263844"/>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Graph</a:t>
            </a:r>
          </a:p>
        </p:txBody>
      </p:sp>
      <p:pic>
        <p:nvPicPr>
          <p:cNvPr id="31" name="Picture 30">
            <a:extLst>
              <a:ext uri="{FF2B5EF4-FFF2-40B4-BE49-F238E27FC236}">
                <a16:creationId xmlns:a16="http://schemas.microsoft.com/office/drawing/2014/main" id="{0167D820-0CAD-482D-A484-F2E1BA63130B}"/>
              </a:ext>
            </a:extLst>
          </p:cNvPr>
          <p:cNvPicPr>
            <a:picLocks noChangeAspect="1"/>
          </p:cNvPicPr>
          <p:nvPr/>
        </p:nvPicPr>
        <p:blipFill>
          <a:blip r:embed="rId2"/>
          <a:stretch>
            <a:fillRect/>
          </a:stretch>
        </p:blipFill>
        <p:spPr>
          <a:xfrm>
            <a:off x="0" y="0"/>
            <a:ext cx="12192000" cy="508000"/>
          </a:xfrm>
          <a:prstGeom prst="rect">
            <a:avLst/>
          </a:prstGeom>
        </p:spPr>
      </p:pic>
      <p:sp>
        <p:nvSpPr>
          <p:cNvPr id="32" name="Rectangle 31">
            <a:extLst>
              <a:ext uri="{FF2B5EF4-FFF2-40B4-BE49-F238E27FC236}">
                <a16:creationId xmlns:a16="http://schemas.microsoft.com/office/drawing/2014/main" id="{CB7896D9-CC20-4E07-BA55-886D53CB8CA4}"/>
              </a:ext>
            </a:extLst>
          </p:cNvPr>
          <p:cNvSpPr/>
          <p:nvPr/>
        </p:nvSpPr>
        <p:spPr>
          <a:xfrm>
            <a:off x="1250830" y="267418"/>
            <a:ext cx="2838091" cy="15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tx1"/>
                </a:solidFill>
                <a:latin typeface="Calibri" panose="020F0502020204030204" pitchFamily="34" charset="0"/>
                <a:cs typeface="Calibri" panose="020F0502020204030204" pitchFamily="34" charset="0"/>
              </a:rPr>
              <a:t>https://www.usda.dataanalystis.gov</a:t>
            </a:r>
          </a:p>
        </p:txBody>
      </p:sp>
      <p:sp>
        <p:nvSpPr>
          <p:cNvPr id="33" name="TextBox 32">
            <a:extLst>
              <a:ext uri="{FF2B5EF4-FFF2-40B4-BE49-F238E27FC236}">
                <a16:creationId xmlns:a16="http://schemas.microsoft.com/office/drawing/2014/main" id="{4F28944C-E5B7-4FBE-BEAF-9CF70AF0B2F5}"/>
              </a:ext>
            </a:extLst>
          </p:cNvPr>
          <p:cNvSpPr txBox="1"/>
          <p:nvPr/>
        </p:nvSpPr>
        <p:spPr>
          <a:xfrm>
            <a:off x="8488393" y="992037"/>
            <a:ext cx="690113" cy="338554"/>
          </a:xfrm>
          <a:prstGeom prst="rect">
            <a:avLst/>
          </a:prstGeom>
          <a:noFill/>
        </p:spPr>
        <p:txBody>
          <a:bodyPr wrap="square" rtlCol="0">
            <a:spAutoFit/>
          </a:bodyPr>
          <a:lstStyle/>
          <a:p>
            <a:r>
              <a:rPr lang="en-US" sz="800" dirty="0"/>
              <a:t>CONTACT US</a:t>
            </a:r>
          </a:p>
        </p:txBody>
      </p:sp>
      <p:sp>
        <p:nvSpPr>
          <p:cNvPr id="35" name="Rectangle 34">
            <a:extLst>
              <a:ext uri="{FF2B5EF4-FFF2-40B4-BE49-F238E27FC236}">
                <a16:creationId xmlns:a16="http://schemas.microsoft.com/office/drawing/2014/main" id="{885AB73B-3FF9-4692-90F3-D0712EE1E47D}"/>
              </a:ext>
            </a:extLst>
          </p:cNvPr>
          <p:cNvSpPr/>
          <p:nvPr/>
        </p:nvSpPr>
        <p:spPr>
          <a:xfrm>
            <a:off x="0" y="1035170"/>
            <a:ext cx="12192000" cy="405442"/>
          </a:xfrm>
          <a:prstGeom prst="rect">
            <a:avLst/>
          </a:prstGeom>
          <a:solidFill>
            <a:srgbClr val="007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D665C1FF-9C5F-4391-B92C-3B70AD27724F}"/>
              </a:ext>
            </a:extLst>
          </p:cNvPr>
          <p:cNvSpPr txBox="1"/>
          <p:nvPr/>
        </p:nvSpPr>
        <p:spPr>
          <a:xfrm>
            <a:off x="8351170" y="854018"/>
            <a:ext cx="788337" cy="215444"/>
          </a:xfrm>
          <a:prstGeom prst="rect">
            <a:avLst/>
          </a:prstGeom>
          <a:noFill/>
        </p:spPr>
        <p:txBody>
          <a:bodyPr wrap="square" rtlCol="0">
            <a:spAutoFit/>
          </a:bodyPr>
          <a:lstStyle/>
          <a:p>
            <a:r>
              <a:rPr lang="en-US" sz="800" dirty="0"/>
              <a:t>CONTACT US</a:t>
            </a:r>
          </a:p>
        </p:txBody>
      </p:sp>
      <p:sp>
        <p:nvSpPr>
          <p:cNvPr id="38" name="Oval 37">
            <a:extLst>
              <a:ext uri="{FF2B5EF4-FFF2-40B4-BE49-F238E27FC236}">
                <a16:creationId xmlns:a16="http://schemas.microsoft.com/office/drawing/2014/main" id="{F13040A9-C259-46E4-B16C-6E5D4C69CBA6}"/>
              </a:ext>
            </a:extLst>
          </p:cNvPr>
          <p:cNvSpPr/>
          <p:nvPr/>
        </p:nvSpPr>
        <p:spPr>
          <a:xfrm>
            <a:off x="8800130" y="1134614"/>
            <a:ext cx="182880" cy="18288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0071BC"/>
                </a:solidFill>
              </a:rPr>
              <a:t>?</a:t>
            </a:r>
          </a:p>
        </p:txBody>
      </p:sp>
      <p:sp>
        <p:nvSpPr>
          <p:cNvPr id="39" name="TextBox 38">
            <a:extLst>
              <a:ext uri="{FF2B5EF4-FFF2-40B4-BE49-F238E27FC236}">
                <a16:creationId xmlns:a16="http://schemas.microsoft.com/office/drawing/2014/main" id="{485C4E64-A5A1-4454-AB8C-88515DA888A2}"/>
              </a:ext>
            </a:extLst>
          </p:cNvPr>
          <p:cNvSpPr txBox="1"/>
          <p:nvPr/>
        </p:nvSpPr>
        <p:spPr>
          <a:xfrm>
            <a:off x="2995165" y="1104707"/>
            <a:ext cx="5804965" cy="253916"/>
          </a:xfrm>
          <a:prstGeom prst="rect">
            <a:avLst/>
          </a:prstGeom>
          <a:noFill/>
        </p:spPr>
        <p:txBody>
          <a:bodyPr wrap="square" rtlCol="0">
            <a:spAutoFit/>
          </a:bodyPr>
          <a:lstStyle/>
          <a:p>
            <a:r>
              <a:rPr lang="en-US" sz="1050" b="1" dirty="0">
                <a:solidFill>
                  <a:schemeClr val="bg1"/>
                </a:solidFill>
              </a:rPr>
              <a:t>COMMUNITY STORIES     </a:t>
            </a:r>
            <a:r>
              <a:rPr lang="en-US" sz="1050" dirty="0"/>
              <a:t>|</a:t>
            </a:r>
            <a:r>
              <a:rPr lang="en-US" sz="1050" b="1" dirty="0">
                <a:solidFill>
                  <a:schemeClr val="bg1"/>
                </a:solidFill>
              </a:rPr>
              <a:t>     </a:t>
            </a:r>
            <a:r>
              <a:rPr lang="en-US" sz="1050" b="1" u="sng" dirty="0">
                <a:solidFill>
                  <a:schemeClr val="bg1"/>
                </a:solidFill>
              </a:rPr>
              <a:t>NEW VISUALIZATION</a:t>
            </a:r>
            <a:r>
              <a:rPr lang="en-US" sz="1050" b="1" dirty="0">
                <a:solidFill>
                  <a:schemeClr val="bg1"/>
                </a:solidFill>
              </a:rPr>
              <a:t>     </a:t>
            </a:r>
            <a:r>
              <a:rPr lang="en-US" sz="1050" dirty="0"/>
              <a:t>|</a:t>
            </a:r>
            <a:r>
              <a:rPr lang="en-US" sz="1050" b="1" dirty="0">
                <a:solidFill>
                  <a:schemeClr val="bg1"/>
                </a:solidFill>
              </a:rPr>
              <a:t>     MY VISUALIZATIONS </a:t>
            </a:r>
          </a:p>
        </p:txBody>
      </p:sp>
      <p:sp>
        <p:nvSpPr>
          <p:cNvPr id="40" name="TextBox 39">
            <a:extLst>
              <a:ext uri="{FF2B5EF4-FFF2-40B4-BE49-F238E27FC236}">
                <a16:creationId xmlns:a16="http://schemas.microsoft.com/office/drawing/2014/main" id="{32E3EBBE-30A1-44BF-8EC2-08221731269C}"/>
              </a:ext>
            </a:extLst>
          </p:cNvPr>
          <p:cNvSpPr txBox="1"/>
          <p:nvPr/>
        </p:nvSpPr>
        <p:spPr>
          <a:xfrm>
            <a:off x="3082382" y="6522"/>
            <a:ext cx="997014" cy="215444"/>
          </a:xfrm>
          <a:prstGeom prst="rect">
            <a:avLst/>
          </a:prstGeom>
          <a:solidFill>
            <a:srgbClr val="EDE8E6"/>
          </a:solidFill>
        </p:spPr>
        <p:txBody>
          <a:bodyPr wrap="square" rtlCol="0">
            <a:spAutoFit/>
          </a:bodyPr>
          <a:lstStyle/>
          <a:p>
            <a:r>
              <a:rPr lang="en-US" sz="800" dirty="0"/>
              <a:t>Data Analysis...</a:t>
            </a:r>
          </a:p>
        </p:txBody>
      </p:sp>
      <p:sp>
        <p:nvSpPr>
          <p:cNvPr id="42" name="TextBox 41">
            <a:extLst>
              <a:ext uri="{FF2B5EF4-FFF2-40B4-BE49-F238E27FC236}">
                <a16:creationId xmlns:a16="http://schemas.microsoft.com/office/drawing/2014/main" id="{61170159-0577-4D27-A701-25FA26EE0D69}"/>
              </a:ext>
            </a:extLst>
          </p:cNvPr>
          <p:cNvSpPr txBox="1"/>
          <p:nvPr/>
        </p:nvSpPr>
        <p:spPr>
          <a:xfrm>
            <a:off x="7228584" y="855862"/>
            <a:ext cx="583296" cy="215444"/>
          </a:xfrm>
          <a:prstGeom prst="rect">
            <a:avLst/>
          </a:prstGeom>
          <a:noFill/>
        </p:spPr>
        <p:txBody>
          <a:bodyPr wrap="square" rtlCol="0">
            <a:spAutoFit/>
          </a:bodyPr>
          <a:lstStyle/>
          <a:p>
            <a:r>
              <a:rPr lang="en-US" sz="800" dirty="0"/>
              <a:t>LOGIN</a:t>
            </a:r>
          </a:p>
        </p:txBody>
      </p:sp>
      <p:sp>
        <p:nvSpPr>
          <p:cNvPr id="47" name="TextBox 46">
            <a:extLst>
              <a:ext uri="{FF2B5EF4-FFF2-40B4-BE49-F238E27FC236}">
                <a16:creationId xmlns:a16="http://schemas.microsoft.com/office/drawing/2014/main" id="{EAD82779-9073-40B5-AE6A-F69D4F649615}"/>
              </a:ext>
            </a:extLst>
          </p:cNvPr>
          <p:cNvSpPr txBox="1"/>
          <p:nvPr/>
        </p:nvSpPr>
        <p:spPr>
          <a:xfrm>
            <a:off x="7707492" y="847980"/>
            <a:ext cx="934452" cy="215444"/>
          </a:xfrm>
          <a:prstGeom prst="rect">
            <a:avLst/>
          </a:prstGeom>
          <a:noFill/>
        </p:spPr>
        <p:txBody>
          <a:bodyPr wrap="square" rtlCol="0">
            <a:spAutoFit/>
          </a:bodyPr>
          <a:lstStyle/>
          <a:p>
            <a:r>
              <a:rPr lang="en-US" sz="800" dirty="0"/>
              <a:t>MY PROFILE</a:t>
            </a:r>
          </a:p>
        </p:txBody>
      </p:sp>
      <p:pic>
        <p:nvPicPr>
          <p:cNvPr id="15" name="Picture 14">
            <a:extLst>
              <a:ext uri="{FF2B5EF4-FFF2-40B4-BE49-F238E27FC236}">
                <a16:creationId xmlns:a16="http://schemas.microsoft.com/office/drawing/2014/main" id="{51867FDE-7160-433B-9C08-C539F91043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6690" y="511013"/>
            <a:ext cx="5976319" cy="384048"/>
          </a:xfrm>
          <a:prstGeom prst="rect">
            <a:avLst/>
          </a:prstGeom>
        </p:spPr>
      </p:pic>
      <p:sp>
        <p:nvSpPr>
          <p:cNvPr id="30" name="Rectangle 29">
            <a:extLst>
              <a:ext uri="{FF2B5EF4-FFF2-40B4-BE49-F238E27FC236}">
                <a16:creationId xmlns:a16="http://schemas.microsoft.com/office/drawing/2014/main" id="{A12FE9FC-E7AA-4643-B558-B27F51824C45}"/>
              </a:ext>
            </a:extLst>
          </p:cNvPr>
          <p:cNvSpPr/>
          <p:nvPr/>
        </p:nvSpPr>
        <p:spPr>
          <a:xfrm>
            <a:off x="3006689" y="1469862"/>
            <a:ext cx="2926080" cy="347472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3E8E3435-F2DE-4C89-91B6-8CB0DC4270DB}"/>
              </a:ext>
            </a:extLst>
          </p:cNvPr>
          <p:cNvSpPr txBox="1"/>
          <p:nvPr/>
        </p:nvSpPr>
        <p:spPr>
          <a:xfrm>
            <a:off x="3006691" y="1469862"/>
            <a:ext cx="2145410" cy="253916"/>
          </a:xfrm>
          <a:prstGeom prst="rect">
            <a:avLst/>
          </a:prstGeom>
          <a:noFill/>
        </p:spPr>
        <p:txBody>
          <a:bodyPr wrap="square" rtlCol="0">
            <a:spAutoFit/>
          </a:bodyPr>
          <a:lstStyle/>
          <a:p>
            <a:r>
              <a:rPr lang="en-US" sz="1050" b="1" dirty="0"/>
              <a:t>1. Choose your data</a:t>
            </a:r>
          </a:p>
        </p:txBody>
      </p:sp>
      <p:sp>
        <p:nvSpPr>
          <p:cNvPr id="36" name="Rectangle 35">
            <a:extLst>
              <a:ext uri="{FF2B5EF4-FFF2-40B4-BE49-F238E27FC236}">
                <a16:creationId xmlns:a16="http://schemas.microsoft.com/office/drawing/2014/main" id="{3D49973E-D6A2-47FC-BF4D-39AD4E3D6FB9}"/>
              </a:ext>
            </a:extLst>
          </p:cNvPr>
          <p:cNvSpPr/>
          <p:nvPr/>
        </p:nvSpPr>
        <p:spPr>
          <a:xfrm>
            <a:off x="3145462" y="1982202"/>
            <a:ext cx="2377440" cy="217649"/>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i="1" dirty="0">
                <a:solidFill>
                  <a:schemeClr val="bg1">
                    <a:lumMod val="65000"/>
                  </a:schemeClr>
                </a:solidFill>
              </a:rPr>
              <a:t>Search datasets....</a:t>
            </a:r>
          </a:p>
        </p:txBody>
      </p:sp>
      <p:pic>
        <p:nvPicPr>
          <p:cNvPr id="41" name="Picture 40">
            <a:extLst>
              <a:ext uri="{FF2B5EF4-FFF2-40B4-BE49-F238E27FC236}">
                <a16:creationId xmlns:a16="http://schemas.microsoft.com/office/drawing/2014/main" id="{AED70B2B-EDDE-4844-9430-172F3F9BDAF6}"/>
              </a:ext>
            </a:extLst>
          </p:cNvPr>
          <p:cNvPicPr>
            <a:picLocks noChangeAspect="1"/>
          </p:cNvPicPr>
          <p:nvPr/>
        </p:nvPicPr>
        <p:blipFill>
          <a:blip r:embed="rId4"/>
          <a:stretch>
            <a:fillRect/>
          </a:stretch>
        </p:blipFill>
        <p:spPr>
          <a:xfrm>
            <a:off x="5524913" y="1982202"/>
            <a:ext cx="352014" cy="241578"/>
          </a:xfrm>
          <a:prstGeom prst="rect">
            <a:avLst/>
          </a:prstGeom>
        </p:spPr>
      </p:pic>
      <p:sp>
        <p:nvSpPr>
          <p:cNvPr id="43" name="Rectangle: Rounded Corners 42">
            <a:extLst>
              <a:ext uri="{FF2B5EF4-FFF2-40B4-BE49-F238E27FC236}">
                <a16:creationId xmlns:a16="http://schemas.microsoft.com/office/drawing/2014/main" id="{B2D14B58-2524-4570-A0CF-DF47D62F37D7}"/>
              </a:ext>
            </a:extLst>
          </p:cNvPr>
          <p:cNvSpPr/>
          <p:nvPr/>
        </p:nvSpPr>
        <p:spPr>
          <a:xfrm>
            <a:off x="3065317" y="4694100"/>
            <a:ext cx="567499" cy="210312"/>
          </a:xfrm>
          <a:prstGeom prst="roundRect">
            <a:avLst>
              <a:gd name="adj" fmla="val 12894"/>
            </a:avLst>
          </a:prstGeom>
          <a:solidFill>
            <a:srgbClr val="0071BC"/>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1000" b="1" dirty="0">
                <a:solidFill>
                  <a:schemeClr val="bg1"/>
                </a:solidFill>
              </a:rPr>
              <a:t>Import</a:t>
            </a:r>
          </a:p>
        </p:txBody>
      </p:sp>
      <p:sp>
        <p:nvSpPr>
          <p:cNvPr id="44" name="Rectangle 43">
            <a:extLst>
              <a:ext uri="{FF2B5EF4-FFF2-40B4-BE49-F238E27FC236}">
                <a16:creationId xmlns:a16="http://schemas.microsoft.com/office/drawing/2014/main" id="{BABACE17-7F59-4202-B62C-C129C6E8FFF3}"/>
              </a:ext>
            </a:extLst>
          </p:cNvPr>
          <p:cNvSpPr/>
          <p:nvPr/>
        </p:nvSpPr>
        <p:spPr>
          <a:xfrm>
            <a:off x="3006126" y="5077579"/>
            <a:ext cx="2926080" cy="173736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C121A958-42DF-44A8-8B82-3B7DCAAB4EA2}"/>
              </a:ext>
            </a:extLst>
          </p:cNvPr>
          <p:cNvSpPr/>
          <p:nvPr/>
        </p:nvSpPr>
        <p:spPr>
          <a:xfrm>
            <a:off x="5321273" y="6568358"/>
            <a:ext cx="567499" cy="210312"/>
          </a:xfrm>
          <a:prstGeom prst="roundRect">
            <a:avLst>
              <a:gd name="adj" fmla="val 12894"/>
            </a:avLst>
          </a:prstGeom>
          <a:solidFill>
            <a:srgbClr val="D6D7D9"/>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1000" b="1" dirty="0">
                <a:solidFill>
                  <a:schemeClr val="bg1"/>
                </a:solidFill>
              </a:rPr>
              <a:t>Next step</a:t>
            </a:r>
          </a:p>
        </p:txBody>
      </p:sp>
      <p:sp>
        <p:nvSpPr>
          <p:cNvPr id="2" name="TextBox 1">
            <a:extLst>
              <a:ext uri="{FF2B5EF4-FFF2-40B4-BE49-F238E27FC236}">
                <a16:creationId xmlns:a16="http://schemas.microsoft.com/office/drawing/2014/main" id="{F15388FD-F04A-4FBA-98E2-2AF9A82451EB}"/>
              </a:ext>
            </a:extLst>
          </p:cNvPr>
          <p:cNvSpPr txBox="1"/>
          <p:nvPr/>
        </p:nvSpPr>
        <p:spPr>
          <a:xfrm>
            <a:off x="3036527" y="1701137"/>
            <a:ext cx="2743200" cy="246221"/>
          </a:xfrm>
          <a:prstGeom prst="rect">
            <a:avLst/>
          </a:prstGeom>
          <a:noFill/>
        </p:spPr>
        <p:txBody>
          <a:bodyPr wrap="square" rtlCol="0">
            <a:spAutoFit/>
          </a:bodyPr>
          <a:lstStyle/>
          <a:p>
            <a:pPr algn="ctr"/>
            <a:r>
              <a:rPr lang="en-US" sz="1000" dirty="0">
                <a:solidFill>
                  <a:srgbClr val="0071BC"/>
                </a:solidFill>
              </a:rPr>
              <a:t>Supported</a:t>
            </a:r>
            <a:r>
              <a:rPr lang="en-US" sz="1000" dirty="0"/>
              <a:t>  |  </a:t>
            </a:r>
            <a:r>
              <a:rPr lang="en-US" sz="1000" u="sng" dirty="0">
                <a:solidFill>
                  <a:srgbClr val="0071BC"/>
                </a:solidFill>
              </a:rPr>
              <a:t>Merged</a:t>
            </a:r>
            <a:r>
              <a:rPr lang="en-US" sz="1000" dirty="0"/>
              <a:t>  |  </a:t>
            </a:r>
            <a:r>
              <a:rPr lang="en-US" sz="1000" dirty="0">
                <a:solidFill>
                  <a:srgbClr val="0071BC"/>
                </a:solidFill>
              </a:rPr>
              <a:t>To be supported</a:t>
            </a:r>
          </a:p>
        </p:txBody>
      </p:sp>
      <p:sp>
        <p:nvSpPr>
          <p:cNvPr id="50" name="Rectangle: Rounded Corners 49">
            <a:extLst>
              <a:ext uri="{FF2B5EF4-FFF2-40B4-BE49-F238E27FC236}">
                <a16:creationId xmlns:a16="http://schemas.microsoft.com/office/drawing/2014/main" id="{9425B96B-4271-4595-A9F6-BAA4CB6A57E1}"/>
              </a:ext>
            </a:extLst>
          </p:cNvPr>
          <p:cNvSpPr/>
          <p:nvPr/>
        </p:nvSpPr>
        <p:spPr>
          <a:xfrm>
            <a:off x="5323071" y="4704786"/>
            <a:ext cx="567499" cy="210312"/>
          </a:xfrm>
          <a:prstGeom prst="roundRect">
            <a:avLst>
              <a:gd name="adj" fmla="val 12894"/>
            </a:avLst>
          </a:prstGeom>
          <a:solidFill>
            <a:srgbClr val="D6D7D9"/>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1000" b="1" dirty="0">
                <a:solidFill>
                  <a:schemeClr val="bg1"/>
                </a:solidFill>
              </a:rPr>
              <a:t>Next step</a:t>
            </a:r>
          </a:p>
        </p:txBody>
      </p:sp>
      <p:sp>
        <p:nvSpPr>
          <p:cNvPr id="51" name="TextBox 50">
            <a:extLst>
              <a:ext uri="{FF2B5EF4-FFF2-40B4-BE49-F238E27FC236}">
                <a16:creationId xmlns:a16="http://schemas.microsoft.com/office/drawing/2014/main" id="{EE7B0E36-89EC-4151-B401-6520E320AD3E}"/>
              </a:ext>
            </a:extLst>
          </p:cNvPr>
          <p:cNvSpPr txBox="1"/>
          <p:nvPr/>
        </p:nvSpPr>
        <p:spPr>
          <a:xfrm>
            <a:off x="3235864" y="2426925"/>
            <a:ext cx="2542773" cy="538609"/>
          </a:xfrm>
          <a:prstGeom prst="rect">
            <a:avLst/>
          </a:prstGeom>
          <a:noFill/>
        </p:spPr>
        <p:txBody>
          <a:bodyPr wrap="square" rtlCol="0">
            <a:spAutoFit/>
          </a:bodyPr>
          <a:lstStyle/>
          <a:p>
            <a:r>
              <a:rPr lang="en-US" sz="1000" b="1" u="sng" dirty="0">
                <a:solidFill>
                  <a:srgbClr val="0071BC"/>
                </a:solidFill>
              </a:rPr>
              <a:t>Merged data set name</a:t>
            </a:r>
            <a:r>
              <a:rPr lang="en-US" sz="1000" dirty="0">
                <a:solidFill>
                  <a:srgbClr val="0071BC"/>
                </a:solidFill>
              </a:rPr>
              <a:t>     </a:t>
            </a:r>
            <a:r>
              <a:rPr lang="en-US" sz="1000" dirty="0"/>
              <a:t>Dataset name 1; </a:t>
            </a:r>
            <a:r>
              <a:rPr lang="en-US" sz="1000" b="1" dirty="0"/>
              <a:t>                      </a:t>
            </a:r>
          </a:p>
          <a:p>
            <a:r>
              <a:rPr lang="en-US" sz="900" dirty="0"/>
              <a:t>Description here can wrap    </a:t>
            </a:r>
            <a:r>
              <a:rPr lang="en-US" sz="1000" dirty="0"/>
              <a:t>Dataset name </a:t>
            </a:r>
            <a:endParaRPr lang="en-US" sz="900" dirty="0"/>
          </a:p>
          <a:p>
            <a:r>
              <a:rPr lang="en-US" sz="900" dirty="0"/>
              <a:t>up to 2 lines</a:t>
            </a:r>
          </a:p>
        </p:txBody>
      </p:sp>
      <p:sp>
        <p:nvSpPr>
          <p:cNvPr id="52" name="Rectangle 51">
            <a:extLst>
              <a:ext uri="{FF2B5EF4-FFF2-40B4-BE49-F238E27FC236}">
                <a16:creationId xmlns:a16="http://schemas.microsoft.com/office/drawing/2014/main" id="{6AD417A9-FDF0-4217-9122-05C27F2730FD}"/>
              </a:ext>
            </a:extLst>
          </p:cNvPr>
          <p:cNvSpPr/>
          <p:nvPr/>
        </p:nvSpPr>
        <p:spPr>
          <a:xfrm>
            <a:off x="3155854" y="2511186"/>
            <a:ext cx="109728" cy="1097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rPr>
              <a:t>X</a:t>
            </a:r>
          </a:p>
        </p:txBody>
      </p:sp>
      <p:pic>
        <p:nvPicPr>
          <p:cNvPr id="58" name="Picture 57">
            <a:extLst>
              <a:ext uri="{FF2B5EF4-FFF2-40B4-BE49-F238E27FC236}">
                <a16:creationId xmlns:a16="http://schemas.microsoft.com/office/drawing/2014/main" id="{3A89FB03-4C3B-4B29-A0E3-5DCFDBF7442F}"/>
              </a:ext>
            </a:extLst>
          </p:cNvPr>
          <p:cNvPicPr>
            <a:picLocks/>
          </p:cNvPicPr>
          <p:nvPr/>
        </p:nvPicPr>
        <p:blipFill rotWithShape="1">
          <a:blip r:embed="rId5">
            <a:extLst>
              <a:ext uri="{28A0092B-C50C-407E-A947-70E740481C1C}">
                <a14:useLocalDpi xmlns:a14="http://schemas.microsoft.com/office/drawing/2010/main" val="0"/>
              </a:ext>
            </a:extLst>
          </a:blip>
          <a:srcRect l="26342" t="2229" r="70991" b="12228"/>
          <a:stretch/>
        </p:blipFill>
        <p:spPr>
          <a:xfrm>
            <a:off x="5739238" y="2420575"/>
            <a:ext cx="137160" cy="2194560"/>
          </a:xfrm>
          <a:prstGeom prst="rect">
            <a:avLst/>
          </a:prstGeom>
        </p:spPr>
      </p:pic>
      <p:sp>
        <p:nvSpPr>
          <p:cNvPr id="60" name="Rectangle: Rounded Corners 59">
            <a:extLst>
              <a:ext uri="{FF2B5EF4-FFF2-40B4-BE49-F238E27FC236}">
                <a16:creationId xmlns:a16="http://schemas.microsoft.com/office/drawing/2014/main" id="{2D4395D3-6EE3-413C-A8E8-A323DDF638DF}"/>
              </a:ext>
            </a:extLst>
          </p:cNvPr>
          <p:cNvSpPr/>
          <p:nvPr/>
        </p:nvSpPr>
        <p:spPr>
          <a:xfrm>
            <a:off x="3981009" y="4698599"/>
            <a:ext cx="914400" cy="210312"/>
          </a:xfrm>
          <a:prstGeom prst="roundRect">
            <a:avLst>
              <a:gd name="adj" fmla="val 12894"/>
            </a:avLst>
          </a:prstGeom>
          <a:solidFill>
            <a:srgbClr val="D6D7D9"/>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1000" b="1" dirty="0">
                <a:solidFill>
                  <a:schemeClr val="bg1"/>
                </a:solidFill>
              </a:rPr>
              <a:t>Merge Selected</a:t>
            </a:r>
          </a:p>
        </p:txBody>
      </p:sp>
      <p:sp>
        <p:nvSpPr>
          <p:cNvPr id="3" name="TextBox 2">
            <a:extLst>
              <a:ext uri="{FF2B5EF4-FFF2-40B4-BE49-F238E27FC236}">
                <a16:creationId xmlns:a16="http://schemas.microsoft.com/office/drawing/2014/main" id="{45A321D3-695B-42AC-8F53-8B1D0AEE739C}"/>
              </a:ext>
            </a:extLst>
          </p:cNvPr>
          <p:cNvSpPr txBox="1"/>
          <p:nvPr/>
        </p:nvSpPr>
        <p:spPr>
          <a:xfrm>
            <a:off x="3226183" y="2271405"/>
            <a:ext cx="2676769" cy="246221"/>
          </a:xfrm>
          <a:prstGeom prst="rect">
            <a:avLst/>
          </a:prstGeom>
          <a:noFill/>
        </p:spPr>
        <p:txBody>
          <a:bodyPr wrap="square" rtlCol="0">
            <a:spAutoFit/>
          </a:bodyPr>
          <a:lstStyle/>
          <a:p>
            <a:r>
              <a:rPr lang="en-US" sz="1000" dirty="0">
                <a:solidFill>
                  <a:schemeClr val="bg1">
                    <a:lumMod val="50000"/>
                  </a:schemeClr>
                </a:solidFill>
              </a:rPr>
              <a:t>Name                                    Data set sources</a:t>
            </a:r>
          </a:p>
        </p:txBody>
      </p:sp>
      <p:pic>
        <p:nvPicPr>
          <p:cNvPr id="6" name="Picture 5">
            <a:extLst>
              <a:ext uri="{FF2B5EF4-FFF2-40B4-BE49-F238E27FC236}">
                <a16:creationId xmlns:a16="http://schemas.microsoft.com/office/drawing/2014/main" id="{1CFE5E05-3547-474E-B751-FA541EB21BC7}"/>
              </a:ext>
            </a:extLst>
          </p:cNvPr>
          <p:cNvPicPr>
            <a:picLocks noChangeAspect="1"/>
          </p:cNvPicPr>
          <p:nvPr/>
        </p:nvPicPr>
        <p:blipFill>
          <a:blip r:embed="rId6">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666309" y="1481895"/>
            <a:ext cx="216248" cy="216248"/>
          </a:xfrm>
          <a:prstGeom prst="rect">
            <a:avLst/>
          </a:prstGeom>
        </p:spPr>
      </p:pic>
      <p:sp>
        <p:nvSpPr>
          <p:cNvPr id="11" name="Rectangle 10">
            <a:extLst>
              <a:ext uri="{FF2B5EF4-FFF2-40B4-BE49-F238E27FC236}">
                <a16:creationId xmlns:a16="http://schemas.microsoft.com/office/drawing/2014/main" id="{7847FF14-A06C-4265-991A-8E820867528D}"/>
              </a:ext>
            </a:extLst>
          </p:cNvPr>
          <p:cNvSpPr/>
          <p:nvPr/>
        </p:nvSpPr>
        <p:spPr>
          <a:xfrm>
            <a:off x="3078694" y="1908325"/>
            <a:ext cx="2824258" cy="272589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id="{B011F9FB-5A60-4C20-8754-B31D492171F9}"/>
              </a:ext>
            </a:extLst>
          </p:cNvPr>
          <p:cNvSpPr txBox="1"/>
          <p:nvPr/>
        </p:nvSpPr>
        <p:spPr>
          <a:xfrm>
            <a:off x="4041499" y="1483202"/>
            <a:ext cx="1834899" cy="230832"/>
          </a:xfrm>
          <a:prstGeom prst="rect">
            <a:avLst/>
          </a:prstGeom>
          <a:noFill/>
        </p:spPr>
        <p:txBody>
          <a:bodyPr wrap="square" rtlCol="0">
            <a:spAutoFit/>
          </a:bodyPr>
          <a:lstStyle/>
          <a:p>
            <a:pPr algn="ctr"/>
            <a:r>
              <a:rPr lang="en-US" sz="900" i="1" dirty="0"/>
              <a:t>1 of n datasets selected</a:t>
            </a:r>
          </a:p>
        </p:txBody>
      </p:sp>
      <p:sp>
        <p:nvSpPr>
          <p:cNvPr id="54" name="TextBox 53">
            <a:extLst>
              <a:ext uri="{FF2B5EF4-FFF2-40B4-BE49-F238E27FC236}">
                <a16:creationId xmlns:a16="http://schemas.microsoft.com/office/drawing/2014/main" id="{4D3508B8-B466-4EA5-AC76-7BBF8A17ADB5}"/>
              </a:ext>
            </a:extLst>
          </p:cNvPr>
          <p:cNvSpPr txBox="1"/>
          <p:nvPr/>
        </p:nvSpPr>
        <p:spPr>
          <a:xfrm>
            <a:off x="3265582" y="5512888"/>
            <a:ext cx="2790412" cy="246221"/>
          </a:xfrm>
          <a:prstGeom prst="rect">
            <a:avLst/>
          </a:prstGeom>
          <a:noFill/>
        </p:spPr>
        <p:txBody>
          <a:bodyPr wrap="square" rtlCol="0">
            <a:spAutoFit/>
          </a:bodyPr>
          <a:lstStyle/>
          <a:p>
            <a:r>
              <a:rPr lang="en-US" sz="1000" dirty="0"/>
              <a:t>I want to see </a:t>
            </a:r>
            <a:r>
              <a:rPr lang="en-US" sz="1000" b="1" dirty="0"/>
              <a:t>trends</a:t>
            </a:r>
            <a:r>
              <a:rPr lang="en-US" sz="1000" dirty="0"/>
              <a:t> in the data</a:t>
            </a:r>
          </a:p>
        </p:txBody>
      </p:sp>
      <p:sp>
        <p:nvSpPr>
          <p:cNvPr id="57" name="TextBox 56">
            <a:extLst>
              <a:ext uri="{FF2B5EF4-FFF2-40B4-BE49-F238E27FC236}">
                <a16:creationId xmlns:a16="http://schemas.microsoft.com/office/drawing/2014/main" id="{9624B3C1-FA55-4D3D-BD2B-9A2052A3DB9B}"/>
              </a:ext>
            </a:extLst>
          </p:cNvPr>
          <p:cNvSpPr txBox="1"/>
          <p:nvPr/>
        </p:nvSpPr>
        <p:spPr>
          <a:xfrm>
            <a:off x="3265581" y="5732628"/>
            <a:ext cx="2675475" cy="246221"/>
          </a:xfrm>
          <a:prstGeom prst="rect">
            <a:avLst/>
          </a:prstGeom>
          <a:noFill/>
        </p:spPr>
        <p:txBody>
          <a:bodyPr wrap="square" rtlCol="0">
            <a:spAutoFit/>
          </a:bodyPr>
          <a:lstStyle/>
          <a:p>
            <a:r>
              <a:rPr lang="en-US" sz="1000" dirty="0"/>
              <a:t>I want to see </a:t>
            </a:r>
            <a:r>
              <a:rPr lang="en-US" sz="1000" b="1" dirty="0"/>
              <a:t>predictions</a:t>
            </a:r>
          </a:p>
        </p:txBody>
      </p:sp>
      <p:sp>
        <p:nvSpPr>
          <p:cNvPr id="61" name="TextBox 60">
            <a:extLst>
              <a:ext uri="{FF2B5EF4-FFF2-40B4-BE49-F238E27FC236}">
                <a16:creationId xmlns:a16="http://schemas.microsoft.com/office/drawing/2014/main" id="{84D46310-29CF-4C88-BAFB-E66D35278FF3}"/>
              </a:ext>
            </a:extLst>
          </p:cNvPr>
          <p:cNvSpPr txBox="1"/>
          <p:nvPr/>
        </p:nvSpPr>
        <p:spPr>
          <a:xfrm>
            <a:off x="4159201" y="5109429"/>
            <a:ext cx="1834899" cy="230832"/>
          </a:xfrm>
          <a:prstGeom prst="rect">
            <a:avLst/>
          </a:prstGeom>
          <a:noFill/>
        </p:spPr>
        <p:txBody>
          <a:bodyPr wrap="square" rtlCol="0">
            <a:spAutoFit/>
          </a:bodyPr>
          <a:lstStyle/>
          <a:p>
            <a:pPr algn="ctr"/>
            <a:r>
              <a:rPr lang="en-US" sz="900" i="1" dirty="0"/>
              <a:t>0 of n insights selected</a:t>
            </a:r>
          </a:p>
        </p:txBody>
      </p:sp>
      <p:sp>
        <p:nvSpPr>
          <p:cNvPr id="62" name="Rectangle 61">
            <a:extLst>
              <a:ext uri="{FF2B5EF4-FFF2-40B4-BE49-F238E27FC236}">
                <a16:creationId xmlns:a16="http://schemas.microsoft.com/office/drawing/2014/main" id="{84408474-0325-40E0-A665-0004B171901F}"/>
              </a:ext>
            </a:extLst>
          </p:cNvPr>
          <p:cNvSpPr/>
          <p:nvPr/>
        </p:nvSpPr>
        <p:spPr>
          <a:xfrm>
            <a:off x="6055994" y="1468005"/>
            <a:ext cx="2926080" cy="5346933"/>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a:extLst>
              <a:ext uri="{FF2B5EF4-FFF2-40B4-BE49-F238E27FC236}">
                <a16:creationId xmlns:a16="http://schemas.microsoft.com/office/drawing/2014/main" id="{36DA765D-C1BB-4EEC-B8EC-CA9423DD84AE}"/>
              </a:ext>
            </a:extLst>
          </p:cNvPr>
          <p:cNvSpPr txBox="1"/>
          <p:nvPr/>
        </p:nvSpPr>
        <p:spPr>
          <a:xfrm>
            <a:off x="6067424" y="1473046"/>
            <a:ext cx="2868236" cy="253916"/>
          </a:xfrm>
          <a:prstGeom prst="rect">
            <a:avLst/>
          </a:prstGeom>
          <a:noFill/>
        </p:spPr>
        <p:txBody>
          <a:bodyPr wrap="square" rtlCol="0">
            <a:spAutoFit/>
          </a:bodyPr>
          <a:lstStyle/>
          <a:p>
            <a:r>
              <a:rPr lang="en-US" sz="1050" b="1" dirty="0">
                <a:solidFill>
                  <a:schemeClr val="bg1">
                    <a:lumMod val="65000"/>
                  </a:schemeClr>
                </a:solidFill>
              </a:rPr>
              <a:t>3. Choose your variables and visualize results</a:t>
            </a:r>
          </a:p>
        </p:txBody>
      </p:sp>
      <p:sp>
        <p:nvSpPr>
          <p:cNvPr id="65" name="TextBox 64">
            <a:extLst>
              <a:ext uri="{FF2B5EF4-FFF2-40B4-BE49-F238E27FC236}">
                <a16:creationId xmlns:a16="http://schemas.microsoft.com/office/drawing/2014/main" id="{F57D9D83-CFF1-475F-8712-6AE33DE7C36D}"/>
              </a:ext>
            </a:extLst>
          </p:cNvPr>
          <p:cNvSpPr txBox="1"/>
          <p:nvPr/>
        </p:nvSpPr>
        <p:spPr>
          <a:xfrm>
            <a:off x="3015651" y="5087098"/>
            <a:ext cx="1556349" cy="253916"/>
          </a:xfrm>
          <a:prstGeom prst="rect">
            <a:avLst/>
          </a:prstGeom>
          <a:noFill/>
        </p:spPr>
        <p:txBody>
          <a:bodyPr wrap="square" rtlCol="0">
            <a:spAutoFit/>
          </a:bodyPr>
          <a:lstStyle/>
          <a:p>
            <a:r>
              <a:rPr lang="en-US" sz="1050" b="1" dirty="0"/>
              <a:t>2. Choose your insight</a:t>
            </a:r>
          </a:p>
        </p:txBody>
      </p:sp>
      <p:sp>
        <p:nvSpPr>
          <p:cNvPr id="66" name="TextBox 65">
            <a:extLst>
              <a:ext uri="{FF2B5EF4-FFF2-40B4-BE49-F238E27FC236}">
                <a16:creationId xmlns:a16="http://schemas.microsoft.com/office/drawing/2014/main" id="{CBBBC8D6-22E5-4505-B4EA-FB76846912B9}"/>
              </a:ext>
            </a:extLst>
          </p:cNvPr>
          <p:cNvSpPr txBox="1"/>
          <p:nvPr/>
        </p:nvSpPr>
        <p:spPr>
          <a:xfrm>
            <a:off x="3091410" y="5508125"/>
            <a:ext cx="266700" cy="276999"/>
          </a:xfrm>
          <a:prstGeom prst="rect">
            <a:avLst/>
          </a:prstGeom>
          <a:noFill/>
        </p:spPr>
        <p:txBody>
          <a:bodyPr wrap="square" rtlCol="0">
            <a:spAutoFit/>
          </a:bodyPr>
          <a:lstStyle/>
          <a:p>
            <a:r>
              <a:rPr lang="en-US" sz="1200" b="1" dirty="0"/>
              <a:t>+</a:t>
            </a:r>
          </a:p>
        </p:txBody>
      </p:sp>
      <p:sp>
        <p:nvSpPr>
          <p:cNvPr id="67" name="TextBox 66">
            <a:extLst>
              <a:ext uri="{FF2B5EF4-FFF2-40B4-BE49-F238E27FC236}">
                <a16:creationId xmlns:a16="http://schemas.microsoft.com/office/drawing/2014/main" id="{B29EE7EF-1B74-4BD5-AAD4-2CF0EFF1B8A8}"/>
              </a:ext>
            </a:extLst>
          </p:cNvPr>
          <p:cNvSpPr txBox="1"/>
          <p:nvPr/>
        </p:nvSpPr>
        <p:spPr>
          <a:xfrm>
            <a:off x="3090992" y="5707738"/>
            <a:ext cx="266700" cy="276999"/>
          </a:xfrm>
          <a:prstGeom prst="rect">
            <a:avLst/>
          </a:prstGeom>
          <a:noFill/>
        </p:spPr>
        <p:txBody>
          <a:bodyPr wrap="square" rtlCol="0">
            <a:spAutoFit/>
          </a:bodyPr>
          <a:lstStyle/>
          <a:p>
            <a:r>
              <a:rPr lang="en-US" sz="1200" b="1" dirty="0"/>
              <a:t>+</a:t>
            </a:r>
          </a:p>
        </p:txBody>
      </p:sp>
      <p:sp>
        <p:nvSpPr>
          <p:cNvPr id="68" name="TextBox 67">
            <a:extLst>
              <a:ext uri="{FF2B5EF4-FFF2-40B4-BE49-F238E27FC236}">
                <a16:creationId xmlns:a16="http://schemas.microsoft.com/office/drawing/2014/main" id="{9E5D6303-BA06-45F5-B29F-EE0168228EE1}"/>
              </a:ext>
            </a:extLst>
          </p:cNvPr>
          <p:cNvSpPr txBox="1"/>
          <p:nvPr/>
        </p:nvSpPr>
        <p:spPr>
          <a:xfrm>
            <a:off x="3091410" y="5298349"/>
            <a:ext cx="266700" cy="276999"/>
          </a:xfrm>
          <a:prstGeom prst="rect">
            <a:avLst/>
          </a:prstGeom>
          <a:noFill/>
        </p:spPr>
        <p:txBody>
          <a:bodyPr wrap="square" rtlCol="0">
            <a:spAutoFit/>
          </a:bodyPr>
          <a:lstStyle/>
          <a:p>
            <a:r>
              <a:rPr lang="en-US" sz="1200" b="1" dirty="0"/>
              <a:t>+</a:t>
            </a:r>
          </a:p>
        </p:txBody>
      </p:sp>
      <p:sp>
        <p:nvSpPr>
          <p:cNvPr id="69" name="TextBox 68">
            <a:extLst>
              <a:ext uri="{FF2B5EF4-FFF2-40B4-BE49-F238E27FC236}">
                <a16:creationId xmlns:a16="http://schemas.microsoft.com/office/drawing/2014/main" id="{1DAE60AF-4721-4FF2-B02F-8F756B8293DC}"/>
              </a:ext>
            </a:extLst>
          </p:cNvPr>
          <p:cNvSpPr txBox="1"/>
          <p:nvPr/>
        </p:nvSpPr>
        <p:spPr>
          <a:xfrm>
            <a:off x="3265582" y="5303505"/>
            <a:ext cx="2637370" cy="253916"/>
          </a:xfrm>
          <a:prstGeom prst="rect">
            <a:avLst/>
          </a:prstGeom>
          <a:noFill/>
        </p:spPr>
        <p:txBody>
          <a:bodyPr wrap="square" rtlCol="0">
            <a:spAutoFit/>
          </a:bodyPr>
          <a:lstStyle/>
          <a:p>
            <a:r>
              <a:rPr lang="en-US" sz="1000" dirty="0"/>
              <a:t>I want to see the data </a:t>
            </a:r>
            <a:r>
              <a:rPr lang="en-US" sz="1000" b="1" dirty="0"/>
              <a:t>organized</a:t>
            </a:r>
            <a:endParaRPr lang="en-US" sz="1000" dirty="0"/>
          </a:p>
        </p:txBody>
      </p:sp>
      <p:sp>
        <p:nvSpPr>
          <p:cNvPr id="45" name="TextBox 44">
            <a:extLst>
              <a:ext uri="{FF2B5EF4-FFF2-40B4-BE49-F238E27FC236}">
                <a16:creationId xmlns:a16="http://schemas.microsoft.com/office/drawing/2014/main" id="{9D906445-04C5-4DC8-8A62-E66F1E88DE0A}"/>
              </a:ext>
            </a:extLst>
          </p:cNvPr>
          <p:cNvSpPr txBox="1"/>
          <p:nvPr/>
        </p:nvSpPr>
        <p:spPr>
          <a:xfrm>
            <a:off x="3265581" y="5946058"/>
            <a:ext cx="2675475" cy="246221"/>
          </a:xfrm>
          <a:prstGeom prst="rect">
            <a:avLst/>
          </a:prstGeom>
          <a:noFill/>
        </p:spPr>
        <p:txBody>
          <a:bodyPr wrap="square" rtlCol="0">
            <a:spAutoFit/>
          </a:bodyPr>
          <a:lstStyle/>
          <a:p>
            <a:r>
              <a:rPr lang="en-US" sz="1000" dirty="0"/>
              <a:t>I need a new type of insight</a:t>
            </a:r>
            <a:endParaRPr lang="en-US" sz="1000" b="1" dirty="0"/>
          </a:p>
        </p:txBody>
      </p:sp>
      <p:sp>
        <p:nvSpPr>
          <p:cNvPr id="48" name="TextBox 47">
            <a:extLst>
              <a:ext uri="{FF2B5EF4-FFF2-40B4-BE49-F238E27FC236}">
                <a16:creationId xmlns:a16="http://schemas.microsoft.com/office/drawing/2014/main" id="{9C83849E-6B42-47FF-ADB2-6E4B29376CDF}"/>
              </a:ext>
            </a:extLst>
          </p:cNvPr>
          <p:cNvSpPr txBox="1"/>
          <p:nvPr/>
        </p:nvSpPr>
        <p:spPr>
          <a:xfrm>
            <a:off x="3090992" y="5921168"/>
            <a:ext cx="266700" cy="276999"/>
          </a:xfrm>
          <a:prstGeom prst="rect">
            <a:avLst/>
          </a:prstGeom>
          <a:noFill/>
        </p:spPr>
        <p:txBody>
          <a:bodyPr wrap="square" rtlCol="0">
            <a:spAutoFit/>
          </a:bodyPr>
          <a:lstStyle/>
          <a:p>
            <a:r>
              <a:rPr lang="en-US" sz="1200" b="1" dirty="0"/>
              <a:t>+</a:t>
            </a:r>
          </a:p>
        </p:txBody>
      </p:sp>
      <p:sp>
        <p:nvSpPr>
          <p:cNvPr id="49" name="Speech Bubble: Rectangle 48">
            <a:extLst>
              <a:ext uri="{FF2B5EF4-FFF2-40B4-BE49-F238E27FC236}">
                <a16:creationId xmlns:a16="http://schemas.microsoft.com/office/drawing/2014/main" id="{8E78AD2F-AFB8-40E0-B626-63BA193F918D}"/>
              </a:ext>
            </a:extLst>
          </p:cNvPr>
          <p:cNvSpPr/>
          <p:nvPr/>
        </p:nvSpPr>
        <p:spPr>
          <a:xfrm>
            <a:off x="80046" y="5218981"/>
            <a:ext cx="1947162" cy="1461207"/>
          </a:xfrm>
          <a:prstGeom prst="wedgeRectCallout">
            <a:avLst>
              <a:gd name="adj1" fmla="val 103564"/>
              <a:gd name="adj2" fmla="val 10240"/>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dirty="0">
                <a:solidFill>
                  <a:schemeClr val="tx1"/>
                </a:solidFill>
              </a:rPr>
              <a:t>Needs further discussion, is this a relevant use-case that should have front-end support, or would be done by experts/analysts? Could see this function being misunderstood or a misused</a:t>
            </a:r>
          </a:p>
        </p:txBody>
      </p:sp>
    </p:spTree>
    <p:extLst>
      <p:ext uri="{BB962C8B-B14F-4D97-AF65-F5344CB8AC3E}">
        <p14:creationId xmlns:p14="http://schemas.microsoft.com/office/powerpoint/2010/main" val="2799468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D71C16F-FFF4-4099-BA94-12F1686AB3A9}"/>
              </a:ext>
            </a:extLst>
          </p:cNvPr>
          <p:cNvSpPr/>
          <p:nvPr/>
        </p:nvSpPr>
        <p:spPr>
          <a:xfrm>
            <a:off x="6860731" y="1072514"/>
            <a:ext cx="1313781" cy="2638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Comparison Table</a:t>
            </a:r>
          </a:p>
        </p:txBody>
      </p:sp>
      <p:sp>
        <p:nvSpPr>
          <p:cNvPr id="27" name="Rectangle 26">
            <a:extLst>
              <a:ext uri="{FF2B5EF4-FFF2-40B4-BE49-F238E27FC236}">
                <a16:creationId xmlns:a16="http://schemas.microsoft.com/office/drawing/2014/main" id="{6CF579A4-D652-4FAB-AB22-512610487DB8}"/>
              </a:ext>
            </a:extLst>
          </p:cNvPr>
          <p:cNvSpPr/>
          <p:nvPr/>
        </p:nvSpPr>
        <p:spPr>
          <a:xfrm>
            <a:off x="5781677" y="1072514"/>
            <a:ext cx="1069529" cy="263844"/>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Graph</a:t>
            </a:r>
          </a:p>
        </p:txBody>
      </p:sp>
      <p:pic>
        <p:nvPicPr>
          <p:cNvPr id="31" name="Picture 30">
            <a:extLst>
              <a:ext uri="{FF2B5EF4-FFF2-40B4-BE49-F238E27FC236}">
                <a16:creationId xmlns:a16="http://schemas.microsoft.com/office/drawing/2014/main" id="{0167D820-0CAD-482D-A484-F2E1BA63130B}"/>
              </a:ext>
            </a:extLst>
          </p:cNvPr>
          <p:cNvPicPr>
            <a:picLocks noChangeAspect="1"/>
          </p:cNvPicPr>
          <p:nvPr/>
        </p:nvPicPr>
        <p:blipFill>
          <a:blip r:embed="rId2"/>
          <a:stretch>
            <a:fillRect/>
          </a:stretch>
        </p:blipFill>
        <p:spPr>
          <a:xfrm>
            <a:off x="0" y="0"/>
            <a:ext cx="12192000" cy="508000"/>
          </a:xfrm>
          <a:prstGeom prst="rect">
            <a:avLst/>
          </a:prstGeom>
        </p:spPr>
      </p:pic>
      <p:sp>
        <p:nvSpPr>
          <p:cNvPr id="32" name="Rectangle 31">
            <a:extLst>
              <a:ext uri="{FF2B5EF4-FFF2-40B4-BE49-F238E27FC236}">
                <a16:creationId xmlns:a16="http://schemas.microsoft.com/office/drawing/2014/main" id="{CB7896D9-CC20-4E07-BA55-886D53CB8CA4}"/>
              </a:ext>
            </a:extLst>
          </p:cNvPr>
          <p:cNvSpPr/>
          <p:nvPr/>
        </p:nvSpPr>
        <p:spPr>
          <a:xfrm>
            <a:off x="1250830" y="267418"/>
            <a:ext cx="2838091" cy="15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tx1"/>
                </a:solidFill>
                <a:latin typeface="Calibri" panose="020F0502020204030204" pitchFamily="34" charset="0"/>
                <a:cs typeface="Calibri" panose="020F0502020204030204" pitchFamily="34" charset="0"/>
              </a:rPr>
              <a:t>https://www.usda.dataanalystis.gov</a:t>
            </a:r>
          </a:p>
        </p:txBody>
      </p:sp>
      <p:sp>
        <p:nvSpPr>
          <p:cNvPr id="33" name="TextBox 32">
            <a:extLst>
              <a:ext uri="{FF2B5EF4-FFF2-40B4-BE49-F238E27FC236}">
                <a16:creationId xmlns:a16="http://schemas.microsoft.com/office/drawing/2014/main" id="{4F28944C-E5B7-4FBE-BEAF-9CF70AF0B2F5}"/>
              </a:ext>
            </a:extLst>
          </p:cNvPr>
          <p:cNvSpPr txBox="1"/>
          <p:nvPr/>
        </p:nvSpPr>
        <p:spPr>
          <a:xfrm>
            <a:off x="8488393" y="992037"/>
            <a:ext cx="690113" cy="338554"/>
          </a:xfrm>
          <a:prstGeom prst="rect">
            <a:avLst/>
          </a:prstGeom>
          <a:noFill/>
        </p:spPr>
        <p:txBody>
          <a:bodyPr wrap="square" rtlCol="0">
            <a:spAutoFit/>
          </a:bodyPr>
          <a:lstStyle/>
          <a:p>
            <a:r>
              <a:rPr lang="en-US" sz="800" dirty="0"/>
              <a:t>CONTACT US</a:t>
            </a:r>
          </a:p>
        </p:txBody>
      </p:sp>
      <p:sp>
        <p:nvSpPr>
          <p:cNvPr id="35" name="Rectangle 34">
            <a:extLst>
              <a:ext uri="{FF2B5EF4-FFF2-40B4-BE49-F238E27FC236}">
                <a16:creationId xmlns:a16="http://schemas.microsoft.com/office/drawing/2014/main" id="{885AB73B-3FF9-4692-90F3-D0712EE1E47D}"/>
              </a:ext>
            </a:extLst>
          </p:cNvPr>
          <p:cNvSpPr/>
          <p:nvPr/>
        </p:nvSpPr>
        <p:spPr>
          <a:xfrm>
            <a:off x="0" y="1035170"/>
            <a:ext cx="12192000" cy="405442"/>
          </a:xfrm>
          <a:prstGeom prst="rect">
            <a:avLst/>
          </a:prstGeom>
          <a:solidFill>
            <a:srgbClr val="007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D665C1FF-9C5F-4391-B92C-3B70AD27724F}"/>
              </a:ext>
            </a:extLst>
          </p:cNvPr>
          <p:cNvSpPr txBox="1"/>
          <p:nvPr/>
        </p:nvSpPr>
        <p:spPr>
          <a:xfrm>
            <a:off x="8351170" y="854018"/>
            <a:ext cx="788337" cy="215444"/>
          </a:xfrm>
          <a:prstGeom prst="rect">
            <a:avLst/>
          </a:prstGeom>
          <a:noFill/>
        </p:spPr>
        <p:txBody>
          <a:bodyPr wrap="square" rtlCol="0">
            <a:spAutoFit/>
          </a:bodyPr>
          <a:lstStyle/>
          <a:p>
            <a:r>
              <a:rPr lang="en-US" sz="800" dirty="0"/>
              <a:t>CONTACT US</a:t>
            </a:r>
          </a:p>
        </p:txBody>
      </p:sp>
      <p:sp>
        <p:nvSpPr>
          <p:cNvPr id="38" name="Oval 37">
            <a:extLst>
              <a:ext uri="{FF2B5EF4-FFF2-40B4-BE49-F238E27FC236}">
                <a16:creationId xmlns:a16="http://schemas.microsoft.com/office/drawing/2014/main" id="{F13040A9-C259-46E4-B16C-6E5D4C69CBA6}"/>
              </a:ext>
            </a:extLst>
          </p:cNvPr>
          <p:cNvSpPr/>
          <p:nvPr/>
        </p:nvSpPr>
        <p:spPr>
          <a:xfrm>
            <a:off x="8800130" y="1134614"/>
            <a:ext cx="182880" cy="18288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0071BC"/>
                </a:solidFill>
              </a:rPr>
              <a:t>?</a:t>
            </a:r>
          </a:p>
        </p:txBody>
      </p:sp>
      <p:sp>
        <p:nvSpPr>
          <p:cNvPr id="39" name="TextBox 38">
            <a:extLst>
              <a:ext uri="{FF2B5EF4-FFF2-40B4-BE49-F238E27FC236}">
                <a16:creationId xmlns:a16="http://schemas.microsoft.com/office/drawing/2014/main" id="{485C4E64-A5A1-4454-AB8C-88515DA888A2}"/>
              </a:ext>
            </a:extLst>
          </p:cNvPr>
          <p:cNvSpPr txBox="1"/>
          <p:nvPr/>
        </p:nvSpPr>
        <p:spPr>
          <a:xfrm>
            <a:off x="2995165" y="1104707"/>
            <a:ext cx="5804965" cy="253916"/>
          </a:xfrm>
          <a:prstGeom prst="rect">
            <a:avLst/>
          </a:prstGeom>
          <a:noFill/>
        </p:spPr>
        <p:txBody>
          <a:bodyPr wrap="square" rtlCol="0">
            <a:spAutoFit/>
          </a:bodyPr>
          <a:lstStyle/>
          <a:p>
            <a:r>
              <a:rPr lang="en-US" sz="1050" b="1" dirty="0">
                <a:solidFill>
                  <a:schemeClr val="bg1"/>
                </a:solidFill>
              </a:rPr>
              <a:t>COMMUNITY STORIES     </a:t>
            </a:r>
            <a:r>
              <a:rPr lang="en-US" sz="1050" dirty="0"/>
              <a:t>|</a:t>
            </a:r>
            <a:r>
              <a:rPr lang="en-US" sz="1050" b="1" dirty="0">
                <a:solidFill>
                  <a:schemeClr val="bg1"/>
                </a:solidFill>
              </a:rPr>
              <a:t>     </a:t>
            </a:r>
            <a:r>
              <a:rPr lang="en-US" sz="1050" b="1" u="sng" dirty="0">
                <a:solidFill>
                  <a:schemeClr val="bg1"/>
                </a:solidFill>
              </a:rPr>
              <a:t>NEW VISUALIZATION</a:t>
            </a:r>
            <a:r>
              <a:rPr lang="en-US" sz="1050" b="1" dirty="0">
                <a:solidFill>
                  <a:schemeClr val="bg1"/>
                </a:solidFill>
              </a:rPr>
              <a:t>     </a:t>
            </a:r>
            <a:r>
              <a:rPr lang="en-US" sz="1050" dirty="0"/>
              <a:t>|</a:t>
            </a:r>
            <a:r>
              <a:rPr lang="en-US" sz="1050" b="1" dirty="0">
                <a:solidFill>
                  <a:schemeClr val="bg1"/>
                </a:solidFill>
              </a:rPr>
              <a:t>     MY VISUALIZATIONS </a:t>
            </a:r>
          </a:p>
        </p:txBody>
      </p:sp>
      <p:sp>
        <p:nvSpPr>
          <p:cNvPr id="40" name="TextBox 39">
            <a:extLst>
              <a:ext uri="{FF2B5EF4-FFF2-40B4-BE49-F238E27FC236}">
                <a16:creationId xmlns:a16="http://schemas.microsoft.com/office/drawing/2014/main" id="{32E3EBBE-30A1-44BF-8EC2-08221731269C}"/>
              </a:ext>
            </a:extLst>
          </p:cNvPr>
          <p:cNvSpPr txBox="1"/>
          <p:nvPr/>
        </p:nvSpPr>
        <p:spPr>
          <a:xfrm>
            <a:off x="3082382" y="6522"/>
            <a:ext cx="997014" cy="215444"/>
          </a:xfrm>
          <a:prstGeom prst="rect">
            <a:avLst/>
          </a:prstGeom>
          <a:solidFill>
            <a:srgbClr val="EDE8E6"/>
          </a:solidFill>
        </p:spPr>
        <p:txBody>
          <a:bodyPr wrap="square" rtlCol="0">
            <a:spAutoFit/>
          </a:bodyPr>
          <a:lstStyle/>
          <a:p>
            <a:r>
              <a:rPr lang="en-US" sz="800" dirty="0"/>
              <a:t>Data Analysis...</a:t>
            </a:r>
          </a:p>
        </p:txBody>
      </p:sp>
      <p:sp>
        <p:nvSpPr>
          <p:cNvPr id="42" name="TextBox 41">
            <a:extLst>
              <a:ext uri="{FF2B5EF4-FFF2-40B4-BE49-F238E27FC236}">
                <a16:creationId xmlns:a16="http://schemas.microsoft.com/office/drawing/2014/main" id="{61170159-0577-4D27-A701-25FA26EE0D69}"/>
              </a:ext>
            </a:extLst>
          </p:cNvPr>
          <p:cNvSpPr txBox="1"/>
          <p:nvPr/>
        </p:nvSpPr>
        <p:spPr>
          <a:xfrm>
            <a:off x="7228584" y="855862"/>
            <a:ext cx="583296" cy="215444"/>
          </a:xfrm>
          <a:prstGeom prst="rect">
            <a:avLst/>
          </a:prstGeom>
          <a:noFill/>
        </p:spPr>
        <p:txBody>
          <a:bodyPr wrap="square" rtlCol="0">
            <a:spAutoFit/>
          </a:bodyPr>
          <a:lstStyle/>
          <a:p>
            <a:r>
              <a:rPr lang="en-US" sz="800" dirty="0"/>
              <a:t>LOGIN</a:t>
            </a:r>
          </a:p>
        </p:txBody>
      </p:sp>
      <p:sp>
        <p:nvSpPr>
          <p:cNvPr id="47" name="TextBox 46">
            <a:extLst>
              <a:ext uri="{FF2B5EF4-FFF2-40B4-BE49-F238E27FC236}">
                <a16:creationId xmlns:a16="http://schemas.microsoft.com/office/drawing/2014/main" id="{EAD82779-9073-40B5-AE6A-F69D4F649615}"/>
              </a:ext>
            </a:extLst>
          </p:cNvPr>
          <p:cNvSpPr txBox="1"/>
          <p:nvPr/>
        </p:nvSpPr>
        <p:spPr>
          <a:xfrm>
            <a:off x="7707492" y="847980"/>
            <a:ext cx="934452" cy="215444"/>
          </a:xfrm>
          <a:prstGeom prst="rect">
            <a:avLst/>
          </a:prstGeom>
          <a:noFill/>
        </p:spPr>
        <p:txBody>
          <a:bodyPr wrap="square" rtlCol="0">
            <a:spAutoFit/>
          </a:bodyPr>
          <a:lstStyle/>
          <a:p>
            <a:r>
              <a:rPr lang="en-US" sz="800" dirty="0"/>
              <a:t>MY PROFILE</a:t>
            </a:r>
          </a:p>
        </p:txBody>
      </p:sp>
      <p:pic>
        <p:nvPicPr>
          <p:cNvPr id="15" name="Picture 14">
            <a:extLst>
              <a:ext uri="{FF2B5EF4-FFF2-40B4-BE49-F238E27FC236}">
                <a16:creationId xmlns:a16="http://schemas.microsoft.com/office/drawing/2014/main" id="{51867FDE-7160-433B-9C08-C539F91043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6690" y="511013"/>
            <a:ext cx="5976319" cy="384048"/>
          </a:xfrm>
          <a:prstGeom prst="rect">
            <a:avLst/>
          </a:prstGeom>
        </p:spPr>
      </p:pic>
      <p:sp>
        <p:nvSpPr>
          <p:cNvPr id="30" name="Rectangle 29">
            <a:extLst>
              <a:ext uri="{FF2B5EF4-FFF2-40B4-BE49-F238E27FC236}">
                <a16:creationId xmlns:a16="http://schemas.microsoft.com/office/drawing/2014/main" id="{A12FE9FC-E7AA-4643-B558-B27F51824C45}"/>
              </a:ext>
            </a:extLst>
          </p:cNvPr>
          <p:cNvSpPr/>
          <p:nvPr/>
        </p:nvSpPr>
        <p:spPr>
          <a:xfrm>
            <a:off x="3006689" y="1469862"/>
            <a:ext cx="2926080" cy="347472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3E8E3435-F2DE-4C89-91B6-8CB0DC4270DB}"/>
              </a:ext>
            </a:extLst>
          </p:cNvPr>
          <p:cNvSpPr txBox="1"/>
          <p:nvPr/>
        </p:nvSpPr>
        <p:spPr>
          <a:xfrm>
            <a:off x="3006691" y="1469862"/>
            <a:ext cx="2145410" cy="253916"/>
          </a:xfrm>
          <a:prstGeom prst="rect">
            <a:avLst/>
          </a:prstGeom>
          <a:noFill/>
        </p:spPr>
        <p:txBody>
          <a:bodyPr wrap="square" rtlCol="0">
            <a:spAutoFit/>
          </a:bodyPr>
          <a:lstStyle/>
          <a:p>
            <a:r>
              <a:rPr lang="en-US" sz="1050" b="1" dirty="0"/>
              <a:t>1. Choose your data</a:t>
            </a:r>
          </a:p>
        </p:txBody>
      </p:sp>
      <p:sp>
        <p:nvSpPr>
          <p:cNvPr id="36" name="Rectangle 35">
            <a:extLst>
              <a:ext uri="{FF2B5EF4-FFF2-40B4-BE49-F238E27FC236}">
                <a16:creationId xmlns:a16="http://schemas.microsoft.com/office/drawing/2014/main" id="{3D49973E-D6A2-47FC-BF4D-39AD4E3D6FB9}"/>
              </a:ext>
            </a:extLst>
          </p:cNvPr>
          <p:cNvSpPr/>
          <p:nvPr/>
        </p:nvSpPr>
        <p:spPr>
          <a:xfrm>
            <a:off x="3145462" y="1982202"/>
            <a:ext cx="2377440" cy="217649"/>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i="1" dirty="0">
                <a:solidFill>
                  <a:schemeClr val="bg1">
                    <a:lumMod val="65000"/>
                  </a:schemeClr>
                </a:solidFill>
              </a:rPr>
              <a:t>Search datasets....</a:t>
            </a:r>
          </a:p>
        </p:txBody>
      </p:sp>
      <p:pic>
        <p:nvPicPr>
          <p:cNvPr id="41" name="Picture 40">
            <a:extLst>
              <a:ext uri="{FF2B5EF4-FFF2-40B4-BE49-F238E27FC236}">
                <a16:creationId xmlns:a16="http://schemas.microsoft.com/office/drawing/2014/main" id="{AED70B2B-EDDE-4844-9430-172F3F9BDAF6}"/>
              </a:ext>
            </a:extLst>
          </p:cNvPr>
          <p:cNvPicPr>
            <a:picLocks noChangeAspect="1"/>
          </p:cNvPicPr>
          <p:nvPr/>
        </p:nvPicPr>
        <p:blipFill>
          <a:blip r:embed="rId4"/>
          <a:stretch>
            <a:fillRect/>
          </a:stretch>
        </p:blipFill>
        <p:spPr>
          <a:xfrm>
            <a:off x="5524913" y="1982202"/>
            <a:ext cx="352014" cy="241578"/>
          </a:xfrm>
          <a:prstGeom prst="rect">
            <a:avLst/>
          </a:prstGeom>
        </p:spPr>
      </p:pic>
      <p:sp>
        <p:nvSpPr>
          <p:cNvPr id="43" name="Rectangle: Rounded Corners 42">
            <a:extLst>
              <a:ext uri="{FF2B5EF4-FFF2-40B4-BE49-F238E27FC236}">
                <a16:creationId xmlns:a16="http://schemas.microsoft.com/office/drawing/2014/main" id="{B2D14B58-2524-4570-A0CF-DF47D62F37D7}"/>
              </a:ext>
            </a:extLst>
          </p:cNvPr>
          <p:cNvSpPr/>
          <p:nvPr/>
        </p:nvSpPr>
        <p:spPr>
          <a:xfrm>
            <a:off x="3065317" y="4694100"/>
            <a:ext cx="567499" cy="210312"/>
          </a:xfrm>
          <a:prstGeom prst="roundRect">
            <a:avLst>
              <a:gd name="adj" fmla="val 12894"/>
            </a:avLst>
          </a:prstGeom>
          <a:solidFill>
            <a:srgbClr val="0071BC"/>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1000" b="1" dirty="0">
                <a:solidFill>
                  <a:schemeClr val="bg1"/>
                </a:solidFill>
              </a:rPr>
              <a:t>Import</a:t>
            </a:r>
          </a:p>
        </p:txBody>
      </p:sp>
      <p:sp>
        <p:nvSpPr>
          <p:cNvPr id="44" name="Rectangle 43">
            <a:extLst>
              <a:ext uri="{FF2B5EF4-FFF2-40B4-BE49-F238E27FC236}">
                <a16:creationId xmlns:a16="http://schemas.microsoft.com/office/drawing/2014/main" id="{BABACE17-7F59-4202-B62C-C129C6E8FFF3}"/>
              </a:ext>
            </a:extLst>
          </p:cNvPr>
          <p:cNvSpPr/>
          <p:nvPr/>
        </p:nvSpPr>
        <p:spPr>
          <a:xfrm>
            <a:off x="3006126" y="5077579"/>
            <a:ext cx="2926080" cy="173736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C121A958-42DF-44A8-8B82-3B7DCAAB4EA2}"/>
              </a:ext>
            </a:extLst>
          </p:cNvPr>
          <p:cNvSpPr/>
          <p:nvPr/>
        </p:nvSpPr>
        <p:spPr>
          <a:xfrm>
            <a:off x="5321273" y="6568358"/>
            <a:ext cx="567499" cy="210312"/>
          </a:xfrm>
          <a:prstGeom prst="roundRect">
            <a:avLst>
              <a:gd name="adj" fmla="val 12894"/>
            </a:avLst>
          </a:prstGeom>
          <a:solidFill>
            <a:srgbClr val="0071BC"/>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1000" b="1" dirty="0">
                <a:solidFill>
                  <a:schemeClr val="bg1"/>
                </a:solidFill>
              </a:rPr>
              <a:t>Next step</a:t>
            </a:r>
          </a:p>
        </p:txBody>
      </p:sp>
      <p:sp>
        <p:nvSpPr>
          <p:cNvPr id="2" name="TextBox 1">
            <a:extLst>
              <a:ext uri="{FF2B5EF4-FFF2-40B4-BE49-F238E27FC236}">
                <a16:creationId xmlns:a16="http://schemas.microsoft.com/office/drawing/2014/main" id="{F15388FD-F04A-4FBA-98E2-2AF9A82451EB}"/>
              </a:ext>
            </a:extLst>
          </p:cNvPr>
          <p:cNvSpPr txBox="1"/>
          <p:nvPr/>
        </p:nvSpPr>
        <p:spPr>
          <a:xfrm>
            <a:off x="3036527" y="1701137"/>
            <a:ext cx="2743200" cy="246221"/>
          </a:xfrm>
          <a:prstGeom prst="rect">
            <a:avLst/>
          </a:prstGeom>
          <a:noFill/>
        </p:spPr>
        <p:txBody>
          <a:bodyPr wrap="square" rtlCol="0">
            <a:spAutoFit/>
          </a:bodyPr>
          <a:lstStyle/>
          <a:p>
            <a:pPr algn="ctr"/>
            <a:r>
              <a:rPr lang="en-US" sz="1000" dirty="0">
                <a:solidFill>
                  <a:srgbClr val="0071BC"/>
                </a:solidFill>
              </a:rPr>
              <a:t>Supported</a:t>
            </a:r>
            <a:r>
              <a:rPr lang="en-US" sz="1000" dirty="0"/>
              <a:t>  |  </a:t>
            </a:r>
            <a:r>
              <a:rPr lang="en-US" sz="1000" u="sng" dirty="0">
                <a:solidFill>
                  <a:srgbClr val="0071BC"/>
                </a:solidFill>
              </a:rPr>
              <a:t>Merged</a:t>
            </a:r>
            <a:r>
              <a:rPr lang="en-US" sz="1000" dirty="0"/>
              <a:t>  |  </a:t>
            </a:r>
            <a:r>
              <a:rPr lang="en-US" sz="1000" dirty="0">
                <a:solidFill>
                  <a:srgbClr val="0071BC"/>
                </a:solidFill>
              </a:rPr>
              <a:t>To be supported</a:t>
            </a:r>
          </a:p>
        </p:txBody>
      </p:sp>
      <p:sp>
        <p:nvSpPr>
          <p:cNvPr id="50" name="Rectangle: Rounded Corners 49">
            <a:extLst>
              <a:ext uri="{FF2B5EF4-FFF2-40B4-BE49-F238E27FC236}">
                <a16:creationId xmlns:a16="http://schemas.microsoft.com/office/drawing/2014/main" id="{9425B96B-4271-4595-A9F6-BAA4CB6A57E1}"/>
              </a:ext>
            </a:extLst>
          </p:cNvPr>
          <p:cNvSpPr/>
          <p:nvPr/>
        </p:nvSpPr>
        <p:spPr>
          <a:xfrm>
            <a:off x="5323071" y="4704786"/>
            <a:ext cx="567499" cy="210312"/>
          </a:xfrm>
          <a:prstGeom prst="roundRect">
            <a:avLst>
              <a:gd name="adj" fmla="val 12894"/>
            </a:avLst>
          </a:prstGeom>
          <a:solidFill>
            <a:srgbClr val="D6D7D9"/>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1000" b="1" dirty="0">
                <a:solidFill>
                  <a:schemeClr val="bg1"/>
                </a:solidFill>
              </a:rPr>
              <a:t>Next step</a:t>
            </a:r>
          </a:p>
        </p:txBody>
      </p:sp>
      <p:sp>
        <p:nvSpPr>
          <p:cNvPr id="51" name="TextBox 50">
            <a:extLst>
              <a:ext uri="{FF2B5EF4-FFF2-40B4-BE49-F238E27FC236}">
                <a16:creationId xmlns:a16="http://schemas.microsoft.com/office/drawing/2014/main" id="{EE7B0E36-89EC-4151-B401-6520E320AD3E}"/>
              </a:ext>
            </a:extLst>
          </p:cNvPr>
          <p:cNvSpPr txBox="1"/>
          <p:nvPr/>
        </p:nvSpPr>
        <p:spPr>
          <a:xfrm>
            <a:off x="3235864" y="2426925"/>
            <a:ext cx="2542773" cy="538609"/>
          </a:xfrm>
          <a:prstGeom prst="rect">
            <a:avLst/>
          </a:prstGeom>
          <a:noFill/>
        </p:spPr>
        <p:txBody>
          <a:bodyPr wrap="square" rtlCol="0">
            <a:spAutoFit/>
          </a:bodyPr>
          <a:lstStyle/>
          <a:p>
            <a:r>
              <a:rPr lang="en-US" sz="1000" b="1" u="sng" dirty="0">
                <a:solidFill>
                  <a:srgbClr val="0071BC"/>
                </a:solidFill>
              </a:rPr>
              <a:t>Merged data set name</a:t>
            </a:r>
            <a:r>
              <a:rPr lang="en-US" sz="1000" dirty="0">
                <a:solidFill>
                  <a:srgbClr val="0071BC"/>
                </a:solidFill>
              </a:rPr>
              <a:t>     </a:t>
            </a:r>
            <a:r>
              <a:rPr lang="en-US" sz="1000" dirty="0"/>
              <a:t>Dataset name 1; </a:t>
            </a:r>
            <a:r>
              <a:rPr lang="en-US" sz="1000" b="1" dirty="0"/>
              <a:t>                      </a:t>
            </a:r>
          </a:p>
          <a:p>
            <a:r>
              <a:rPr lang="en-US" sz="900" dirty="0"/>
              <a:t>Description here can wrap    </a:t>
            </a:r>
            <a:r>
              <a:rPr lang="en-US" sz="1000" dirty="0"/>
              <a:t>Dataset name </a:t>
            </a:r>
            <a:endParaRPr lang="en-US" sz="900" dirty="0"/>
          </a:p>
          <a:p>
            <a:r>
              <a:rPr lang="en-US" sz="900" dirty="0"/>
              <a:t>up to 2 lines</a:t>
            </a:r>
          </a:p>
        </p:txBody>
      </p:sp>
      <p:sp>
        <p:nvSpPr>
          <p:cNvPr id="52" name="Rectangle 51">
            <a:extLst>
              <a:ext uri="{FF2B5EF4-FFF2-40B4-BE49-F238E27FC236}">
                <a16:creationId xmlns:a16="http://schemas.microsoft.com/office/drawing/2014/main" id="{6AD417A9-FDF0-4217-9122-05C27F2730FD}"/>
              </a:ext>
            </a:extLst>
          </p:cNvPr>
          <p:cNvSpPr/>
          <p:nvPr/>
        </p:nvSpPr>
        <p:spPr>
          <a:xfrm>
            <a:off x="3155854" y="2511186"/>
            <a:ext cx="109728" cy="1097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rPr>
              <a:t>X</a:t>
            </a:r>
          </a:p>
        </p:txBody>
      </p:sp>
      <p:pic>
        <p:nvPicPr>
          <p:cNvPr id="58" name="Picture 57">
            <a:extLst>
              <a:ext uri="{FF2B5EF4-FFF2-40B4-BE49-F238E27FC236}">
                <a16:creationId xmlns:a16="http://schemas.microsoft.com/office/drawing/2014/main" id="{3A89FB03-4C3B-4B29-A0E3-5DCFDBF7442F}"/>
              </a:ext>
            </a:extLst>
          </p:cNvPr>
          <p:cNvPicPr>
            <a:picLocks/>
          </p:cNvPicPr>
          <p:nvPr/>
        </p:nvPicPr>
        <p:blipFill rotWithShape="1">
          <a:blip r:embed="rId5">
            <a:extLst>
              <a:ext uri="{28A0092B-C50C-407E-A947-70E740481C1C}">
                <a14:useLocalDpi xmlns:a14="http://schemas.microsoft.com/office/drawing/2010/main" val="0"/>
              </a:ext>
            </a:extLst>
          </a:blip>
          <a:srcRect l="26342" t="2229" r="70991" b="12228"/>
          <a:stretch/>
        </p:blipFill>
        <p:spPr>
          <a:xfrm>
            <a:off x="5739238" y="2420575"/>
            <a:ext cx="137160" cy="2194560"/>
          </a:xfrm>
          <a:prstGeom prst="rect">
            <a:avLst/>
          </a:prstGeom>
        </p:spPr>
      </p:pic>
      <p:sp>
        <p:nvSpPr>
          <p:cNvPr id="60" name="Rectangle: Rounded Corners 59">
            <a:extLst>
              <a:ext uri="{FF2B5EF4-FFF2-40B4-BE49-F238E27FC236}">
                <a16:creationId xmlns:a16="http://schemas.microsoft.com/office/drawing/2014/main" id="{2D4395D3-6EE3-413C-A8E8-A323DDF638DF}"/>
              </a:ext>
            </a:extLst>
          </p:cNvPr>
          <p:cNvSpPr/>
          <p:nvPr/>
        </p:nvSpPr>
        <p:spPr>
          <a:xfrm>
            <a:off x="3981009" y="4698599"/>
            <a:ext cx="914400" cy="210312"/>
          </a:xfrm>
          <a:prstGeom prst="roundRect">
            <a:avLst>
              <a:gd name="adj" fmla="val 12894"/>
            </a:avLst>
          </a:prstGeom>
          <a:solidFill>
            <a:srgbClr val="D6D7D9"/>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1000" b="1" dirty="0">
                <a:solidFill>
                  <a:schemeClr val="bg1"/>
                </a:solidFill>
              </a:rPr>
              <a:t>Merge Selected</a:t>
            </a:r>
          </a:p>
        </p:txBody>
      </p:sp>
      <p:sp>
        <p:nvSpPr>
          <p:cNvPr id="3" name="TextBox 2">
            <a:extLst>
              <a:ext uri="{FF2B5EF4-FFF2-40B4-BE49-F238E27FC236}">
                <a16:creationId xmlns:a16="http://schemas.microsoft.com/office/drawing/2014/main" id="{45A321D3-695B-42AC-8F53-8B1D0AEE739C}"/>
              </a:ext>
            </a:extLst>
          </p:cNvPr>
          <p:cNvSpPr txBox="1"/>
          <p:nvPr/>
        </p:nvSpPr>
        <p:spPr>
          <a:xfrm>
            <a:off x="3226183" y="2271405"/>
            <a:ext cx="2676769" cy="246221"/>
          </a:xfrm>
          <a:prstGeom prst="rect">
            <a:avLst/>
          </a:prstGeom>
          <a:noFill/>
        </p:spPr>
        <p:txBody>
          <a:bodyPr wrap="square" rtlCol="0">
            <a:spAutoFit/>
          </a:bodyPr>
          <a:lstStyle/>
          <a:p>
            <a:r>
              <a:rPr lang="en-US" sz="1000" dirty="0">
                <a:solidFill>
                  <a:schemeClr val="bg1">
                    <a:lumMod val="50000"/>
                  </a:schemeClr>
                </a:solidFill>
              </a:rPr>
              <a:t>Name                                    Data set sources</a:t>
            </a:r>
          </a:p>
        </p:txBody>
      </p:sp>
      <p:pic>
        <p:nvPicPr>
          <p:cNvPr id="6" name="Picture 5">
            <a:extLst>
              <a:ext uri="{FF2B5EF4-FFF2-40B4-BE49-F238E27FC236}">
                <a16:creationId xmlns:a16="http://schemas.microsoft.com/office/drawing/2014/main" id="{1CFE5E05-3547-474E-B751-FA541EB21BC7}"/>
              </a:ext>
            </a:extLst>
          </p:cNvPr>
          <p:cNvPicPr>
            <a:picLocks noChangeAspect="1"/>
          </p:cNvPicPr>
          <p:nvPr/>
        </p:nvPicPr>
        <p:blipFill>
          <a:blip r:embed="rId6">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666309" y="1481895"/>
            <a:ext cx="216248" cy="216248"/>
          </a:xfrm>
          <a:prstGeom prst="rect">
            <a:avLst/>
          </a:prstGeom>
        </p:spPr>
      </p:pic>
      <p:sp>
        <p:nvSpPr>
          <p:cNvPr id="11" name="Rectangle 10">
            <a:extLst>
              <a:ext uri="{FF2B5EF4-FFF2-40B4-BE49-F238E27FC236}">
                <a16:creationId xmlns:a16="http://schemas.microsoft.com/office/drawing/2014/main" id="{7847FF14-A06C-4265-991A-8E820867528D}"/>
              </a:ext>
            </a:extLst>
          </p:cNvPr>
          <p:cNvSpPr/>
          <p:nvPr/>
        </p:nvSpPr>
        <p:spPr>
          <a:xfrm>
            <a:off x="3078694" y="1908325"/>
            <a:ext cx="2824258" cy="272589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id="{B011F9FB-5A60-4C20-8754-B31D492171F9}"/>
              </a:ext>
            </a:extLst>
          </p:cNvPr>
          <p:cNvSpPr txBox="1"/>
          <p:nvPr/>
        </p:nvSpPr>
        <p:spPr>
          <a:xfrm>
            <a:off x="4041499" y="1483202"/>
            <a:ext cx="1834899" cy="230832"/>
          </a:xfrm>
          <a:prstGeom prst="rect">
            <a:avLst/>
          </a:prstGeom>
          <a:noFill/>
        </p:spPr>
        <p:txBody>
          <a:bodyPr wrap="square" rtlCol="0">
            <a:spAutoFit/>
          </a:bodyPr>
          <a:lstStyle/>
          <a:p>
            <a:pPr algn="ctr"/>
            <a:r>
              <a:rPr lang="en-US" sz="900" i="1" dirty="0"/>
              <a:t>1 of n datasets selected</a:t>
            </a:r>
          </a:p>
        </p:txBody>
      </p:sp>
      <p:sp>
        <p:nvSpPr>
          <p:cNvPr id="62" name="Rectangle 61">
            <a:extLst>
              <a:ext uri="{FF2B5EF4-FFF2-40B4-BE49-F238E27FC236}">
                <a16:creationId xmlns:a16="http://schemas.microsoft.com/office/drawing/2014/main" id="{84408474-0325-40E0-A665-0004B171901F}"/>
              </a:ext>
            </a:extLst>
          </p:cNvPr>
          <p:cNvSpPr/>
          <p:nvPr/>
        </p:nvSpPr>
        <p:spPr>
          <a:xfrm>
            <a:off x="6055994" y="1468005"/>
            <a:ext cx="2926080" cy="5346933"/>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a:extLst>
              <a:ext uri="{FF2B5EF4-FFF2-40B4-BE49-F238E27FC236}">
                <a16:creationId xmlns:a16="http://schemas.microsoft.com/office/drawing/2014/main" id="{36DA765D-C1BB-4EEC-B8EC-CA9423DD84AE}"/>
              </a:ext>
            </a:extLst>
          </p:cNvPr>
          <p:cNvSpPr txBox="1"/>
          <p:nvPr/>
        </p:nvSpPr>
        <p:spPr>
          <a:xfrm>
            <a:off x="6067424" y="1473046"/>
            <a:ext cx="2868236" cy="253916"/>
          </a:xfrm>
          <a:prstGeom prst="rect">
            <a:avLst/>
          </a:prstGeom>
          <a:noFill/>
        </p:spPr>
        <p:txBody>
          <a:bodyPr wrap="square" rtlCol="0">
            <a:spAutoFit/>
          </a:bodyPr>
          <a:lstStyle/>
          <a:p>
            <a:r>
              <a:rPr lang="en-US" sz="1050" b="1" dirty="0">
                <a:solidFill>
                  <a:schemeClr val="bg1">
                    <a:lumMod val="65000"/>
                  </a:schemeClr>
                </a:solidFill>
              </a:rPr>
              <a:t>3. Choose your variables and visualize results</a:t>
            </a:r>
          </a:p>
        </p:txBody>
      </p:sp>
      <p:sp>
        <p:nvSpPr>
          <p:cNvPr id="65" name="TextBox 64">
            <a:extLst>
              <a:ext uri="{FF2B5EF4-FFF2-40B4-BE49-F238E27FC236}">
                <a16:creationId xmlns:a16="http://schemas.microsoft.com/office/drawing/2014/main" id="{F57D9D83-CFF1-475F-8712-6AE33DE7C36D}"/>
              </a:ext>
            </a:extLst>
          </p:cNvPr>
          <p:cNvSpPr txBox="1"/>
          <p:nvPr/>
        </p:nvSpPr>
        <p:spPr>
          <a:xfrm>
            <a:off x="3015651" y="5087098"/>
            <a:ext cx="2145410" cy="253916"/>
          </a:xfrm>
          <a:prstGeom prst="rect">
            <a:avLst/>
          </a:prstGeom>
          <a:noFill/>
        </p:spPr>
        <p:txBody>
          <a:bodyPr wrap="square" rtlCol="0">
            <a:spAutoFit/>
          </a:bodyPr>
          <a:lstStyle/>
          <a:p>
            <a:r>
              <a:rPr lang="en-US" sz="1050" b="1" dirty="0"/>
              <a:t>2. Choose your insight</a:t>
            </a:r>
          </a:p>
        </p:txBody>
      </p:sp>
      <p:sp>
        <p:nvSpPr>
          <p:cNvPr id="49" name="TextBox 48">
            <a:extLst>
              <a:ext uri="{FF2B5EF4-FFF2-40B4-BE49-F238E27FC236}">
                <a16:creationId xmlns:a16="http://schemas.microsoft.com/office/drawing/2014/main" id="{45F18679-FD59-4160-81E7-3F87DF2F3932}"/>
              </a:ext>
            </a:extLst>
          </p:cNvPr>
          <p:cNvSpPr txBox="1"/>
          <p:nvPr/>
        </p:nvSpPr>
        <p:spPr>
          <a:xfrm>
            <a:off x="4159201" y="5109429"/>
            <a:ext cx="1834899" cy="230832"/>
          </a:xfrm>
          <a:prstGeom prst="rect">
            <a:avLst/>
          </a:prstGeom>
          <a:noFill/>
        </p:spPr>
        <p:txBody>
          <a:bodyPr wrap="square" rtlCol="0">
            <a:spAutoFit/>
          </a:bodyPr>
          <a:lstStyle/>
          <a:p>
            <a:pPr algn="ctr"/>
            <a:r>
              <a:rPr lang="en-US" sz="900" i="1" dirty="0"/>
              <a:t>2 of n insights selected</a:t>
            </a:r>
          </a:p>
        </p:txBody>
      </p:sp>
      <p:sp>
        <p:nvSpPr>
          <p:cNvPr id="74" name="Rectangle 73">
            <a:extLst>
              <a:ext uri="{FF2B5EF4-FFF2-40B4-BE49-F238E27FC236}">
                <a16:creationId xmlns:a16="http://schemas.microsoft.com/office/drawing/2014/main" id="{6CDBEDEC-F8AB-483C-B591-F8EEC34208CE}"/>
              </a:ext>
            </a:extLst>
          </p:cNvPr>
          <p:cNvSpPr/>
          <p:nvPr/>
        </p:nvSpPr>
        <p:spPr>
          <a:xfrm>
            <a:off x="3357547" y="5535030"/>
            <a:ext cx="109728" cy="1097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a:solidFill>
                <a:schemeClr val="tx1"/>
              </a:solidFill>
            </a:endParaRPr>
          </a:p>
        </p:txBody>
      </p:sp>
      <p:sp>
        <p:nvSpPr>
          <p:cNvPr id="75" name="TextBox 74">
            <a:extLst>
              <a:ext uri="{FF2B5EF4-FFF2-40B4-BE49-F238E27FC236}">
                <a16:creationId xmlns:a16="http://schemas.microsoft.com/office/drawing/2014/main" id="{4AA9CDC3-2905-4217-A221-AFE030C363D3}"/>
              </a:ext>
            </a:extLst>
          </p:cNvPr>
          <p:cNvSpPr txBox="1"/>
          <p:nvPr/>
        </p:nvSpPr>
        <p:spPr>
          <a:xfrm>
            <a:off x="4976333" y="5473258"/>
            <a:ext cx="783123" cy="707886"/>
          </a:xfrm>
          <a:prstGeom prst="rect">
            <a:avLst/>
          </a:prstGeom>
          <a:noFill/>
        </p:spPr>
        <p:txBody>
          <a:bodyPr wrap="square" rtlCol="0">
            <a:spAutoFit/>
          </a:bodyPr>
          <a:lstStyle/>
          <a:p>
            <a:r>
              <a:rPr lang="en-US" sz="1000" u="sng" dirty="0">
                <a:solidFill>
                  <a:srgbClr val="0071BC"/>
                </a:solidFill>
              </a:rPr>
              <a:t>Learn more</a:t>
            </a:r>
          </a:p>
          <a:p>
            <a:r>
              <a:rPr lang="en-US" sz="1000" u="sng" dirty="0">
                <a:solidFill>
                  <a:srgbClr val="0071BC"/>
                </a:solidFill>
              </a:rPr>
              <a:t>Learn more</a:t>
            </a:r>
          </a:p>
          <a:p>
            <a:r>
              <a:rPr lang="en-US" sz="1000" u="sng" dirty="0">
                <a:solidFill>
                  <a:srgbClr val="0071BC"/>
                </a:solidFill>
              </a:rPr>
              <a:t>Learn more</a:t>
            </a:r>
          </a:p>
          <a:p>
            <a:r>
              <a:rPr lang="en-US" sz="1000" u="sng" dirty="0">
                <a:solidFill>
                  <a:srgbClr val="0071BC"/>
                </a:solidFill>
              </a:rPr>
              <a:t>Learn more</a:t>
            </a:r>
          </a:p>
        </p:txBody>
      </p:sp>
      <p:sp>
        <p:nvSpPr>
          <p:cNvPr id="76" name="TextBox 75">
            <a:extLst>
              <a:ext uri="{FF2B5EF4-FFF2-40B4-BE49-F238E27FC236}">
                <a16:creationId xmlns:a16="http://schemas.microsoft.com/office/drawing/2014/main" id="{FC056A99-E433-49F1-8729-EB5E9A2BA999}"/>
              </a:ext>
            </a:extLst>
          </p:cNvPr>
          <p:cNvSpPr txBox="1"/>
          <p:nvPr/>
        </p:nvSpPr>
        <p:spPr>
          <a:xfrm>
            <a:off x="3091410" y="5298349"/>
            <a:ext cx="266700" cy="276999"/>
          </a:xfrm>
          <a:prstGeom prst="rect">
            <a:avLst/>
          </a:prstGeom>
          <a:noFill/>
        </p:spPr>
        <p:txBody>
          <a:bodyPr wrap="square" rtlCol="0">
            <a:spAutoFit/>
          </a:bodyPr>
          <a:lstStyle/>
          <a:p>
            <a:r>
              <a:rPr lang="en-US" sz="1200" b="1" dirty="0"/>
              <a:t>-</a:t>
            </a:r>
          </a:p>
        </p:txBody>
      </p:sp>
      <p:sp>
        <p:nvSpPr>
          <p:cNvPr id="77" name="TextBox 76">
            <a:extLst>
              <a:ext uri="{FF2B5EF4-FFF2-40B4-BE49-F238E27FC236}">
                <a16:creationId xmlns:a16="http://schemas.microsoft.com/office/drawing/2014/main" id="{1C086043-6840-4A94-B684-E0828ABABE1E}"/>
              </a:ext>
            </a:extLst>
          </p:cNvPr>
          <p:cNvSpPr txBox="1"/>
          <p:nvPr/>
        </p:nvSpPr>
        <p:spPr>
          <a:xfrm>
            <a:off x="3091410" y="6041525"/>
            <a:ext cx="266700" cy="276999"/>
          </a:xfrm>
          <a:prstGeom prst="rect">
            <a:avLst/>
          </a:prstGeom>
          <a:noFill/>
        </p:spPr>
        <p:txBody>
          <a:bodyPr wrap="square" rtlCol="0">
            <a:spAutoFit/>
          </a:bodyPr>
          <a:lstStyle/>
          <a:p>
            <a:r>
              <a:rPr lang="en-US" sz="1200" b="1" dirty="0"/>
              <a:t>-</a:t>
            </a:r>
          </a:p>
        </p:txBody>
      </p:sp>
      <p:sp>
        <p:nvSpPr>
          <p:cNvPr id="78" name="TextBox 77">
            <a:extLst>
              <a:ext uri="{FF2B5EF4-FFF2-40B4-BE49-F238E27FC236}">
                <a16:creationId xmlns:a16="http://schemas.microsoft.com/office/drawing/2014/main" id="{20DAD6C5-CDCC-43BF-A5E8-96A1EBF3530D}"/>
              </a:ext>
            </a:extLst>
          </p:cNvPr>
          <p:cNvSpPr txBox="1"/>
          <p:nvPr/>
        </p:nvSpPr>
        <p:spPr>
          <a:xfrm>
            <a:off x="3481335" y="5473664"/>
            <a:ext cx="1670766" cy="707886"/>
          </a:xfrm>
          <a:prstGeom prst="rect">
            <a:avLst/>
          </a:prstGeom>
          <a:noFill/>
        </p:spPr>
        <p:txBody>
          <a:bodyPr wrap="square" rtlCol="0">
            <a:spAutoFit/>
          </a:bodyPr>
          <a:lstStyle/>
          <a:p>
            <a:r>
              <a:rPr lang="en-US" sz="1000" dirty="0"/>
              <a:t>Comparison tables</a:t>
            </a:r>
          </a:p>
          <a:p>
            <a:r>
              <a:rPr lang="en-US" sz="1000" dirty="0"/>
              <a:t>Box plots</a:t>
            </a:r>
          </a:p>
          <a:p>
            <a:r>
              <a:rPr lang="en-US" sz="1000" dirty="0"/>
              <a:t>Scatter plots</a:t>
            </a:r>
          </a:p>
          <a:p>
            <a:r>
              <a:rPr lang="en-US" sz="1000" dirty="0">
                <a:solidFill>
                  <a:schemeClr val="bg1">
                    <a:lumMod val="50000"/>
                  </a:schemeClr>
                </a:solidFill>
              </a:rPr>
              <a:t>Pie charts</a:t>
            </a:r>
          </a:p>
        </p:txBody>
      </p:sp>
      <p:sp>
        <p:nvSpPr>
          <p:cNvPr id="79" name="Rectangle 78">
            <a:extLst>
              <a:ext uri="{FF2B5EF4-FFF2-40B4-BE49-F238E27FC236}">
                <a16:creationId xmlns:a16="http://schemas.microsoft.com/office/drawing/2014/main" id="{2F57FB76-DCE8-486B-93D7-7C1AE3F8DFFC}"/>
              </a:ext>
            </a:extLst>
          </p:cNvPr>
          <p:cNvSpPr/>
          <p:nvPr/>
        </p:nvSpPr>
        <p:spPr>
          <a:xfrm>
            <a:off x="3357547" y="5687364"/>
            <a:ext cx="109728" cy="1097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a:solidFill>
                <a:schemeClr val="tx1"/>
              </a:solidFill>
            </a:endParaRPr>
          </a:p>
        </p:txBody>
      </p:sp>
      <p:sp>
        <p:nvSpPr>
          <p:cNvPr id="80" name="Rectangle 79">
            <a:extLst>
              <a:ext uri="{FF2B5EF4-FFF2-40B4-BE49-F238E27FC236}">
                <a16:creationId xmlns:a16="http://schemas.microsoft.com/office/drawing/2014/main" id="{3C9DD7B3-E926-45CD-96B0-D12316587085}"/>
              </a:ext>
            </a:extLst>
          </p:cNvPr>
          <p:cNvSpPr/>
          <p:nvPr/>
        </p:nvSpPr>
        <p:spPr>
          <a:xfrm>
            <a:off x="3357547" y="5838275"/>
            <a:ext cx="109728" cy="1097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rPr>
              <a:t>X</a:t>
            </a:r>
          </a:p>
        </p:txBody>
      </p:sp>
      <p:sp>
        <p:nvSpPr>
          <p:cNvPr id="81" name="Rectangle 80">
            <a:extLst>
              <a:ext uri="{FF2B5EF4-FFF2-40B4-BE49-F238E27FC236}">
                <a16:creationId xmlns:a16="http://schemas.microsoft.com/office/drawing/2014/main" id="{232E63D0-B15F-4A4A-A5FA-DE587C636E25}"/>
              </a:ext>
            </a:extLst>
          </p:cNvPr>
          <p:cNvSpPr/>
          <p:nvPr/>
        </p:nvSpPr>
        <p:spPr>
          <a:xfrm>
            <a:off x="3357547" y="5962575"/>
            <a:ext cx="109728" cy="109728"/>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a:solidFill>
                <a:schemeClr val="tx1"/>
              </a:solidFill>
            </a:endParaRPr>
          </a:p>
        </p:txBody>
      </p:sp>
      <p:sp>
        <p:nvSpPr>
          <p:cNvPr id="82" name="Rectangle 81">
            <a:extLst>
              <a:ext uri="{FF2B5EF4-FFF2-40B4-BE49-F238E27FC236}">
                <a16:creationId xmlns:a16="http://schemas.microsoft.com/office/drawing/2014/main" id="{8FC4F6BA-00C6-4164-A861-E3C3ABA406B2}"/>
              </a:ext>
            </a:extLst>
          </p:cNvPr>
          <p:cNvSpPr/>
          <p:nvPr/>
        </p:nvSpPr>
        <p:spPr>
          <a:xfrm>
            <a:off x="3357547" y="6287079"/>
            <a:ext cx="109728" cy="1097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rPr>
              <a:t>X</a:t>
            </a:r>
          </a:p>
        </p:txBody>
      </p:sp>
      <p:sp>
        <p:nvSpPr>
          <p:cNvPr id="83" name="Rectangle 82">
            <a:extLst>
              <a:ext uri="{FF2B5EF4-FFF2-40B4-BE49-F238E27FC236}">
                <a16:creationId xmlns:a16="http://schemas.microsoft.com/office/drawing/2014/main" id="{9D6DD0CB-E637-46A1-BFD9-1A565117732E}"/>
              </a:ext>
            </a:extLst>
          </p:cNvPr>
          <p:cNvSpPr/>
          <p:nvPr/>
        </p:nvSpPr>
        <p:spPr>
          <a:xfrm>
            <a:off x="3357547" y="6448938"/>
            <a:ext cx="109728" cy="1097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a:solidFill>
                <a:schemeClr val="tx1"/>
              </a:solidFill>
            </a:endParaRPr>
          </a:p>
        </p:txBody>
      </p:sp>
      <p:sp>
        <p:nvSpPr>
          <p:cNvPr id="84" name="TextBox 83">
            <a:extLst>
              <a:ext uri="{FF2B5EF4-FFF2-40B4-BE49-F238E27FC236}">
                <a16:creationId xmlns:a16="http://schemas.microsoft.com/office/drawing/2014/main" id="{E5AE87B9-44B8-450F-B009-63E46F75421B}"/>
              </a:ext>
            </a:extLst>
          </p:cNvPr>
          <p:cNvSpPr txBox="1"/>
          <p:nvPr/>
        </p:nvSpPr>
        <p:spPr>
          <a:xfrm>
            <a:off x="3265582" y="5303505"/>
            <a:ext cx="2637370" cy="253916"/>
          </a:xfrm>
          <a:prstGeom prst="rect">
            <a:avLst/>
          </a:prstGeom>
          <a:noFill/>
        </p:spPr>
        <p:txBody>
          <a:bodyPr wrap="square" rtlCol="0">
            <a:spAutoFit/>
          </a:bodyPr>
          <a:lstStyle/>
          <a:p>
            <a:r>
              <a:rPr lang="en-US" sz="1000" dirty="0"/>
              <a:t>I want to see the data </a:t>
            </a:r>
            <a:r>
              <a:rPr lang="en-US" sz="1000" b="1" dirty="0"/>
              <a:t>organized</a:t>
            </a:r>
            <a:endParaRPr lang="en-US" sz="1000" dirty="0"/>
          </a:p>
        </p:txBody>
      </p:sp>
      <p:sp>
        <p:nvSpPr>
          <p:cNvPr id="85" name="TextBox 84">
            <a:extLst>
              <a:ext uri="{FF2B5EF4-FFF2-40B4-BE49-F238E27FC236}">
                <a16:creationId xmlns:a16="http://schemas.microsoft.com/office/drawing/2014/main" id="{3B9EC4E8-E3A4-47EB-A8D2-8905C2D755DF}"/>
              </a:ext>
            </a:extLst>
          </p:cNvPr>
          <p:cNvSpPr txBox="1"/>
          <p:nvPr/>
        </p:nvSpPr>
        <p:spPr>
          <a:xfrm>
            <a:off x="3265582" y="6065338"/>
            <a:ext cx="2790412" cy="246221"/>
          </a:xfrm>
          <a:prstGeom prst="rect">
            <a:avLst/>
          </a:prstGeom>
          <a:noFill/>
        </p:spPr>
        <p:txBody>
          <a:bodyPr wrap="square" rtlCol="0">
            <a:spAutoFit/>
          </a:bodyPr>
          <a:lstStyle/>
          <a:p>
            <a:r>
              <a:rPr lang="en-US" sz="1000" dirty="0"/>
              <a:t>I want to see </a:t>
            </a:r>
            <a:r>
              <a:rPr lang="en-US" sz="1000" b="1" dirty="0"/>
              <a:t>trends</a:t>
            </a:r>
            <a:r>
              <a:rPr lang="en-US" sz="1000" dirty="0"/>
              <a:t> in the data</a:t>
            </a:r>
          </a:p>
        </p:txBody>
      </p:sp>
      <p:pic>
        <p:nvPicPr>
          <p:cNvPr id="86" name="Picture 85">
            <a:extLst>
              <a:ext uri="{FF2B5EF4-FFF2-40B4-BE49-F238E27FC236}">
                <a16:creationId xmlns:a16="http://schemas.microsoft.com/office/drawing/2014/main" id="{CE29BBA1-961B-4D65-8DE1-A5A09F572C6F}"/>
              </a:ext>
            </a:extLst>
          </p:cNvPr>
          <p:cNvPicPr>
            <a:picLocks/>
          </p:cNvPicPr>
          <p:nvPr/>
        </p:nvPicPr>
        <p:blipFill rotWithShape="1">
          <a:blip r:embed="rId5">
            <a:extLst>
              <a:ext uri="{28A0092B-C50C-407E-A947-70E740481C1C}">
                <a14:useLocalDpi xmlns:a14="http://schemas.microsoft.com/office/drawing/2010/main" val="0"/>
              </a:ext>
            </a:extLst>
          </a:blip>
          <a:srcRect l="26342" t="2229" r="70991" b="12228"/>
          <a:stretch/>
        </p:blipFill>
        <p:spPr>
          <a:xfrm>
            <a:off x="5739238" y="5392291"/>
            <a:ext cx="137160" cy="1143000"/>
          </a:xfrm>
          <a:prstGeom prst="rect">
            <a:avLst/>
          </a:prstGeom>
        </p:spPr>
      </p:pic>
      <p:sp>
        <p:nvSpPr>
          <p:cNvPr id="87" name="TextBox 86">
            <a:extLst>
              <a:ext uri="{FF2B5EF4-FFF2-40B4-BE49-F238E27FC236}">
                <a16:creationId xmlns:a16="http://schemas.microsoft.com/office/drawing/2014/main" id="{FBD01EF4-E18B-45DA-B318-190FE6370B35}"/>
              </a:ext>
            </a:extLst>
          </p:cNvPr>
          <p:cNvSpPr txBox="1"/>
          <p:nvPr/>
        </p:nvSpPr>
        <p:spPr>
          <a:xfrm>
            <a:off x="4976333" y="6235216"/>
            <a:ext cx="783123" cy="400110"/>
          </a:xfrm>
          <a:prstGeom prst="rect">
            <a:avLst/>
          </a:prstGeom>
          <a:noFill/>
        </p:spPr>
        <p:txBody>
          <a:bodyPr wrap="square" rtlCol="0">
            <a:spAutoFit/>
          </a:bodyPr>
          <a:lstStyle/>
          <a:p>
            <a:r>
              <a:rPr lang="en-US" sz="1000" u="sng" dirty="0">
                <a:solidFill>
                  <a:srgbClr val="0071BC"/>
                </a:solidFill>
              </a:rPr>
              <a:t>Learn more</a:t>
            </a:r>
          </a:p>
          <a:p>
            <a:r>
              <a:rPr lang="en-US" sz="1000" u="sng" dirty="0">
                <a:solidFill>
                  <a:srgbClr val="0071BC"/>
                </a:solidFill>
              </a:rPr>
              <a:t>Learn more</a:t>
            </a:r>
          </a:p>
        </p:txBody>
      </p:sp>
      <p:sp>
        <p:nvSpPr>
          <p:cNvPr id="88" name="TextBox 87">
            <a:extLst>
              <a:ext uri="{FF2B5EF4-FFF2-40B4-BE49-F238E27FC236}">
                <a16:creationId xmlns:a16="http://schemas.microsoft.com/office/drawing/2014/main" id="{5D5DFA50-3A09-4F56-93C9-604F5C836C3A}"/>
              </a:ext>
            </a:extLst>
          </p:cNvPr>
          <p:cNvSpPr txBox="1"/>
          <p:nvPr/>
        </p:nvSpPr>
        <p:spPr>
          <a:xfrm>
            <a:off x="3481335" y="6234637"/>
            <a:ext cx="1494998" cy="400110"/>
          </a:xfrm>
          <a:prstGeom prst="rect">
            <a:avLst/>
          </a:prstGeom>
          <a:noFill/>
        </p:spPr>
        <p:txBody>
          <a:bodyPr wrap="square" rtlCol="0">
            <a:spAutoFit/>
          </a:bodyPr>
          <a:lstStyle/>
          <a:p>
            <a:r>
              <a:rPr lang="en-US" sz="1000" dirty="0"/>
              <a:t>Trend lines</a:t>
            </a:r>
          </a:p>
          <a:p>
            <a:r>
              <a:rPr lang="en-US" sz="1000" dirty="0"/>
              <a:t>Correlation heat maps</a:t>
            </a:r>
          </a:p>
        </p:txBody>
      </p:sp>
      <p:sp>
        <p:nvSpPr>
          <p:cNvPr id="53" name="Speech Bubble: Rectangle 52">
            <a:extLst>
              <a:ext uri="{FF2B5EF4-FFF2-40B4-BE49-F238E27FC236}">
                <a16:creationId xmlns:a16="http://schemas.microsoft.com/office/drawing/2014/main" id="{345D8CFA-F92A-4B7D-B192-3E78738C080E}"/>
              </a:ext>
            </a:extLst>
          </p:cNvPr>
          <p:cNvSpPr/>
          <p:nvPr/>
        </p:nvSpPr>
        <p:spPr>
          <a:xfrm>
            <a:off x="80046" y="5838275"/>
            <a:ext cx="1947162" cy="841913"/>
          </a:xfrm>
          <a:prstGeom prst="wedgeRectCallout">
            <a:avLst>
              <a:gd name="adj1" fmla="val 102678"/>
              <a:gd name="adj2" fmla="val 34831"/>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dirty="0">
                <a:solidFill>
                  <a:schemeClr val="tx1"/>
                </a:solidFill>
              </a:rPr>
              <a:t>May not need a vertical scrollbar, but put it in here to support the restriction within PPT of fitting this all on one slide</a:t>
            </a:r>
          </a:p>
        </p:txBody>
      </p:sp>
    </p:spTree>
    <p:extLst>
      <p:ext uri="{BB962C8B-B14F-4D97-AF65-F5344CB8AC3E}">
        <p14:creationId xmlns:p14="http://schemas.microsoft.com/office/powerpoint/2010/main" val="2898085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D71C16F-FFF4-4099-BA94-12F1686AB3A9}"/>
              </a:ext>
            </a:extLst>
          </p:cNvPr>
          <p:cNvSpPr/>
          <p:nvPr/>
        </p:nvSpPr>
        <p:spPr>
          <a:xfrm>
            <a:off x="6860731" y="1072514"/>
            <a:ext cx="1313781" cy="2638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Comparison Table</a:t>
            </a:r>
          </a:p>
        </p:txBody>
      </p:sp>
      <p:sp>
        <p:nvSpPr>
          <p:cNvPr id="27" name="Rectangle 26">
            <a:extLst>
              <a:ext uri="{FF2B5EF4-FFF2-40B4-BE49-F238E27FC236}">
                <a16:creationId xmlns:a16="http://schemas.microsoft.com/office/drawing/2014/main" id="{6CF579A4-D652-4FAB-AB22-512610487DB8}"/>
              </a:ext>
            </a:extLst>
          </p:cNvPr>
          <p:cNvSpPr/>
          <p:nvPr/>
        </p:nvSpPr>
        <p:spPr>
          <a:xfrm>
            <a:off x="5781677" y="1072514"/>
            <a:ext cx="1069529" cy="263844"/>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Graph</a:t>
            </a:r>
          </a:p>
        </p:txBody>
      </p:sp>
      <p:pic>
        <p:nvPicPr>
          <p:cNvPr id="31" name="Picture 30">
            <a:extLst>
              <a:ext uri="{FF2B5EF4-FFF2-40B4-BE49-F238E27FC236}">
                <a16:creationId xmlns:a16="http://schemas.microsoft.com/office/drawing/2014/main" id="{0167D820-0CAD-482D-A484-F2E1BA63130B}"/>
              </a:ext>
            </a:extLst>
          </p:cNvPr>
          <p:cNvPicPr>
            <a:picLocks noChangeAspect="1"/>
          </p:cNvPicPr>
          <p:nvPr/>
        </p:nvPicPr>
        <p:blipFill>
          <a:blip r:embed="rId2"/>
          <a:stretch>
            <a:fillRect/>
          </a:stretch>
        </p:blipFill>
        <p:spPr>
          <a:xfrm>
            <a:off x="0" y="0"/>
            <a:ext cx="12192000" cy="508000"/>
          </a:xfrm>
          <a:prstGeom prst="rect">
            <a:avLst/>
          </a:prstGeom>
        </p:spPr>
      </p:pic>
      <p:sp>
        <p:nvSpPr>
          <p:cNvPr id="32" name="Rectangle 31">
            <a:extLst>
              <a:ext uri="{FF2B5EF4-FFF2-40B4-BE49-F238E27FC236}">
                <a16:creationId xmlns:a16="http://schemas.microsoft.com/office/drawing/2014/main" id="{CB7896D9-CC20-4E07-BA55-886D53CB8CA4}"/>
              </a:ext>
            </a:extLst>
          </p:cNvPr>
          <p:cNvSpPr/>
          <p:nvPr/>
        </p:nvSpPr>
        <p:spPr>
          <a:xfrm>
            <a:off x="1250830" y="267418"/>
            <a:ext cx="2838091" cy="15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tx1"/>
                </a:solidFill>
                <a:latin typeface="Calibri" panose="020F0502020204030204" pitchFamily="34" charset="0"/>
                <a:cs typeface="Calibri" panose="020F0502020204030204" pitchFamily="34" charset="0"/>
              </a:rPr>
              <a:t>https://www.usda.dataanalystis.gov</a:t>
            </a:r>
          </a:p>
        </p:txBody>
      </p:sp>
      <p:sp>
        <p:nvSpPr>
          <p:cNvPr id="33" name="TextBox 32">
            <a:extLst>
              <a:ext uri="{FF2B5EF4-FFF2-40B4-BE49-F238E27FC236}">
                <a16:creationId xmlns:a16="http://schemas.microsoft.com/office/drawing/2014/main" id="{4F28944C-E5B7-4FBE-BEAF-9CF70AF0B2F5}"/>
              </a:ext>
            </a:extLst>
          </p:cNvPr>
          <p:cNvSpPr txBox="1"/>
          <p:nvPr/>
        </p:nvSpPr>
        <p:spPr>
          <a:xfrm>
            <a:off x="8488393" y="992037"/>
            <a:ext cx="690113" cy="338554"/>
          </a:xfrm>
          <a:prstGeom prst="rect">
            <a:avLst/>
          </a:prstGeom>
          <a:noFill/>
        </p:spPr>
        <p:txBody>
          <a:bodyPr wrap="square" rtlCol="0">
            <a:spAutoFit/>
          </a:bodyPr>
          <a:lstStyle/>
          <a:p>
            <a:r>
              <a:rPr lang="en-US" sz="800" dirty="0"/>
              <a:t>CONTACT US</a:t>
            </a:r>
          </a:p>
        </p:txBody>
      </p:sp>
      <p:sp>
        <p:nvSpPr>
          <p:cNvPr id="35" name="Rectangle 34">
            <a:extLst>
              <a:ext uri="{FF2B5EF4-FFF2-40B4-BE49-F238E27FC236}">
                <a16:creationId xmlns:a16="http://schemas.microsoft.com/office/drawing/2014/main" id="{885AB73B-3FF9-4692-90F3-D0712EE1E47D}"/>
              </a:ext>
            </a:extLst>
          </p:cNvPr>
          <p:cNvSpPr/>
          <p:nvPr/>
        </p:nvSpPr>
        <p:spPr>
          <a:xfrm>
            <a:off x="0" y="1035170"/>
            <a:ext cx="12192000" cy="405442"/>
          </a:xfrm>
          <a:prstGeom prst="rect">
            <a:avLst/>
          </a:prstGeom>
          <a:solidFill>
            <a:srgbClr val="007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D665C1FF-9C5F-4391-B92C-3B70AD27724F}"/>
              </a:ext>
            </a:extLst>
          </p:cNvPr>
          <p:cNvSpPr txBox="1"/>
          <p:nvPr/>
        </p:nvSpPr>
        <p:spPr>
          <a:xfrm>
            <a:off x="8351170" y="854018"/>
            <a:ext cx="788337" cy="215444"/>
          </a:xfrm>
          <a:prstGeom prst="rect">
            <a:avLst/>
          </a:prstGeom>
          <a:noFill/>
        </p:spPr>
        <p:txBody>
          <a:bodyPr wrap="square" rtlCol="0">
            <a:spAutoFit/>
          </a:bodyPr>
          <a:lstStyle/>
          <a:p>
            <a:r>
              <a:rPr lang="en-US" sz="800" dirty="0"/>
              <a:t>CONTACT US</a:t>
            </a:r>
          </a:p>
        </p:txBody>
      </p:sp>
      <p:sp>
        <p:nvSpPr>
          <p:cNvPr id="38" name="Oval 37">
            <a:extLst>
              <a:ext uri="{FF2B5EF4-FFF2-40B4-BE49-F238E27FC236}">
                <a16:creationId xmlns:a16="http://schemas.microsoft.com/office/drawing/2014/main" id="{F13040A9-C259-46E4-B16C-6E5D4C69CBA6}"/>
              </a:ext>
            </a:extLst>
          </p:cNvPr>
          <p:cNvSpPr/>
          <p:nvPr/>
        </p:nvSpPr>
        <p:spPr>
          <a:xfrm>
            <a:off x="8800130" y="1134614"/>
            <a:ext cx="182880" cy="18288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0071BC"/>
                </a:solidFill>
              </a:rPr>
              <a:t>?</a:t>
            </a:r>
          </a:p>
        </p:txBody>
      </p:sp>
      <p:sp>
        <p:nvSpPr>
          <p:cNvPr id="39" name="TextBox 38">
            <a:extLst>
              <a:ext uri="{FF2B5EF4-FFF2-40B4-BE49-F238E27FC236}">
                <a16:creationId xmlns:a16="http://schemas.microsoft.com/office/drawing/2014/main" id="{485C4E64-A5A1-4454-AB8C-88515DA888A2}"/>
              </a:ext>
            </a:extLst>
          </p:cNvPr>
          <p:cNvSpPr txBox="1"/>
          <p:nvPr/>
        </p:nvSpPr>
        <p:spPr>
          <a:xfrm>
            <a:off x="2995165" y="1104707"/>
            <a:ext cx="5804965" cy="253916"/>
          </a:xfrm>
          <a:prstGeom prst="rect">
            <a:avLst/>
          </a:prstGeom>
          <a:noFill/>
        </p:spPr>
        <p:txBody>
          <a:bodyPr wrap="square" rtlCol="0">
            <a:spAutoFit/>
          </a:bodyPr>
          <a:lstStyle/>
          <a:p>
            <a:r>
              <a:rPr lang="en-US" sz="1050" b="1" dirty="0">
                <a:solidFill>
                  <a:schemeClr val="bg1"/>
                </a:solidFill>
              </a:rPr>
              <a:t>COMMUNITY STORIES     </a:t>
            </a:r>
            <a:r>
              <a:rPr lang="en-US" sz="1050" dirty="0"/>
              <a:t>|</a:t>
            </a:r>
            <a:r>
              <a:rPr lang="en-US" sz="1050" b="1" dirty="0">
                <a:solidFill>
                  <a:schemeClr val="bg1"/>
                </a:solidFill>
              </a:rPr>
              <a:t>     </a:t>
            </a:r>
            <a:r>
              <a:rPr lang="en-US" sz="1050" b="1" u="sng" dirty="0">
                <a:solidFill>
                  <a:schemeClr val="bg1"/>
                </a:solidFill>
              </a:rPr>
              <a:t>NEW VISUALIZATION</a:t>
            </a:r>
            <a:r>
              <a:rPr lang="en-US" sz="1050" b="1" dirty="0">
                <a:solidFill>
                  <a:schemeClr val="bg1"/>
                </a:solidFill>
              </a:rPr>
              <a:t>     </a:t>
            </a:r>
            <a:r>
              <a:rPr lang="en-US" sz="1050" dirty="0"/>
              <a:t>|</a:t>
            </a:r>
            <a:r>
              <a:rPr lang="en-US" sz="1050" b="1" dirty="0">
                <a:solidFill>
                  <a:schemeClr val="bg1"/>
                </a:solidFill>
              </a:rPr>
              <a:t>     MY VISUALIZATIONS </a:t>
            </a:r>
          </a:p>
        </p:txBody>
      </p:sp>
      <p:sp>
        <p:nvSpPr>
          <p:cNvPr id="40" name="TextBox 39">
            <a:extLst>
              <a:ext uri="{FF2B5EF4-FFF2-40B4-BE49-F238E27FC236}">
                <a16:creationId xmlns:a16="http://schemas.microsoft.com/office/drawing/2014/main" id="{32E3EBBE-30A1-44BF-8EC2-08221731269C}"/>
              </a:ext>
            </a:extLst>
          </p:cNvPr>
          <p:cNvSpPr txBox="1"/>
          <p:nvPr/>
        </p:nvSpPr>
        <p:spPr>
          <a:xfrm>
            <a:off x="3082382" y="6522"/>
            <a:ext cx="997014" cy="215444"/>
          </a:xfrm>
          <a:prstGeom prst="rect">
            <a:avLst/>
          </a:prstGeom>
          <a:solidFill>
            <a:srgbClr val="EDE8E6"/>
          </a:solidFill>
        </p:spPr>
        <p:txBody>
          <a:bodyPr wrap="square" rtlCol="0">
            <a:spAutoFit/>
          </a:bodyPr>
          <a:lstStyle/>
          <a:p>
            <a:r>
              <a:rPr lang="en-US" sz="800" dirty="0"/>
              <a:t>Data Analysis...</a:t>
            </a:r>
          </a:p>
        </p:txBody>
      </p:sp>
      <p:sp>
        <p:nvSpPr>
          <p:cNvPr id="42" name="TextBox 41">
            <a:extLst>
              <a:ext uri="{FF2B5EF4-FFF2-40B4-BE49-F238E27FC236}">
                <a16:creationId xmlns:a16="http://schemas.microsoft.com/office/drawing/2014/main" id="{61170159-0577-4D27-A701-25FA26EE0D69}"/>
              </a:ext>
            </a:extLst>
          </p:cNvPr>
          <p:cNvSpPr txBox="1"/>
          <p:nvPr/>
        </p:nvSpPr>
        <p:spPr>
          <a:xfrm>
            <a:off x="7228584" y="855862"/>
            <a:ext cx="583296" cy="215444"/>
          </a:xfrm>
          <a:prstGeom prst="rect">
            <a:avLst/>
          </a:prstGeom>
          <a:noFill/>
        </p:spPr>
        <p:txBody>
          <a:bodyPr wrap="square" rtlCol="0">
            <a:spAutoFit/>
          </a:bodyPr>
          <a:lstStyle/>
          <a:p>
            <a:r>
              <a:rPr lang="en-US" sz="800" dirty="0"/>
              <a:t>LOGIN</a:t>
            </a:r>
          </a:p>
        </p:txBody>
      </p:sp>
      <p:sp>
        <p:nvSpPr>
          <p:cNvPr id="47" name="TextBox 46">
            <a:extLst>
              <a:ext uri="{FF2B5EF4-FFF2-40B4-BE49-F238E27FC236}">
                <a16:creationId xmlns:a16="http://schemas.microsoft.com/office/drawing/2014/main" id="{EAD82779-9073-40B5-AE6A-F69D4F649615}"/>
              </a:ext>
            </a:extLst>
          </p:cNvPr>
          <p:cNvSpPr txBox="1"/>
          <p:nvPr/>
        </p:nvSpPr>
        <p:spPr>
          <a:xfrm>
            <a:off x="7707492" y="847980"/>
            <a:ext cx="934452" cy="215444"/>
          </a:xfrm>
          <a:prstGeom prst="rect">
            <a:avLst/>
          </a:prstGeom>
          <a:noFill/>
        </p:spPr>
        <p:txBody>
          <a:bodyPr wrap="square" rtlCol="0">
            <a:spAutoFit/>
          </a:bodyPr>
          <a:lstStyle/>
          <a:p>
            <a:r>
              <a:rPr lang="en-US" sz="800" dirty="0"/>
              <a:t>MY PROFILE</a:t>
            </a:r>
          </a:p>
        </p:txBody>
      </p:sp>
      <p:pic>
        <p:nvPicPr>
          <p:cNvPr id="15" name="Picture 14">
            <a:extLst>
              <a:ext uri="{FF2B5EF4-FFF2-40B4-BE49-F238E27FC236}">
                <a16:creationId xmlns:a16="http://schemas.microsoft.com/office/drawing/2014/main" id="{51867FDE-7160-433B-9C08-C539F91043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6690" y="511013"/>
            <a:ext cx="5976319" cy="384048"/>
          </a:xfrm>
          <a:prstGeom prst="rect">
            <a:avLst/>
          </a:prstGeom>
        </p:spPr>
      </p:pic>
      <p:sp>
        <p:nvSpPr>
          <p:cNvPr id="30" name="Rectangle 29">
            <a:extLst>
              <a:ext uri="{FF2B5EF4-FFF2-40B4-BE49-F238E27FC236}">
                <a16:creationId xmlns:a16="http://schemas.microsoft.com/office/drawing/2014/main" id="{A12FE9FC-E7AA-4643-B558-B27F51824C45}"/>
              </a:ext>
            </a:extLst>
          </p:cNvPr>
          <p:cNvSpPr/>
          <p:nvPr/>
        </p:nvSpPr>
        <p:spPr>
          <a:xfrm>
            <a:off x="3006689" y="1469862"/>
            <a:ext cx="2926080" cy="347472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3E8E3435-F2DE-4C89-91B6-8CB0DC4270DB}"/>
              </a:ext>
            </a:extLst>
          </p:cNvPr>
          <p:cNvSpPr txBox="1"/>
          <p:nvPr/>
        </p:nvSpPr>
        <p:spPr>
          <a:xfrm>
            <a:off x="3006691" y="1469862"/>
            <a:ext cx="2145410" cy="253916"/>
          </a:xfrm>
          <a:prstGeom prst="rect">
            <a:avLst/>
          </a:prstGeom>
          <a:noFill/>
        </p:spPr>
        <p:txBody>
          <a:bodyPr wrap="square" rtlCol="0">
            <a:spAutoFit/>
          </a:bodyPr>
          <a:lstStyle/>
          <a:p>
            <a:r>
              <a:rPr lang="en-US" sz="1050" b="1" dirty="0"/>
              <a:t>1. Choose your data</a:t>
            </a:r>
          </a:p>
        </p:txBody>
      </p:sp>
      <p:sp>
        <p:nvSpPr>
          <p:cNvPr id="36" name="Rectangle 35">
            <a:extLst>
              <a:ext uri="{FF2B5EF4-FFF2-40B4-BE49-F238E27FC236}">
                <a16:creationId xmlns:a16="http://schemas.microsoft.com/office/drawing/2014/main" id="{3D49973E-D6A2-47FC-BF4D-39AD4E3D6FB9}"/>
              </a:ext>
            </a:extLst>
          </p:cNvPr>
          <p:cNvSpPr/>
          <p:nvPr/>
        </p:nvSpPr>
        <p:spPr>
          <a:xfrm>
            <a:off x="3145462" y="1982202"/>
            <a:ext cx="2377440" cy="217649"/>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i="1" dirty="0">
                <a:solidFill>
                  <a:schemeClr val="bg1">
                    <a:lumMod val="65000"/>
                  </a:schemeClr>
                </a:solidFill>
              </a:rPr>
              <a:t>Search datasets....</a:t>
            </a:r>
          </a:p>
        </p:txBody>
      </p:sp>
      <p:pic>
        <p:nvPicPr>
          <p:cNvPr id="41" name="Picture 40">
            <a:extLst>
              <a:ext uri="{FF2B5EF4-FFF2-40B4-BE49-F238E27FC236}">
                <a16:creationId xmlns:a16="http://schemas.microsoft.com/office/drawing/2014/main" id="{AED70B2B-EDDE-4844-9430-172F3F9BDAF6}"/>
              </a:ext>
            </a:extLst>
          </p:cNvPr>
          <p:cNvPicPr>
            <a:picLocks noChangeAspect="1"/>
          </p:cNvPicPr>
          <p:nvPr/>
        </p:nvPicPr>
        <p:blipFill>
          <a:blip r:embed="rId4"/>
          <a:stretch>
            <a:fillRect/>
          </a:stretch>
        </p:blipFill>
        <p:spPr>
          <a:xfrm>
            <a:off x="5524913" y="1982202"/>
            <a:ext cx="352014" cy="241578"/>
          </a:xfrm>
          <a:prstGeom prst="rect">
            <a:avLst/>
          </a:prstGeom>
        </p:spPr>
      </p:pic>
      <p:sp>
        <p:nvSpPr>
          <p:cNvPr id="43" name="Rectangle: Rounded Corners 42">
            <a:extLst>
              <a:ext uri="{FF2B5EF4-FFF2-40B4-BE49-F238E27FC236}">
                <a16:creationId xmlns:a16="http://schemas.microsoft.com/office/drawing/2014/main" id="{B2D14B58-2524-4570-A0CF-DF47D62F37D7}"/>
              </a:ext>
            </a:extLst>
          </p:cNvPr>
          <p:cNvSpPr/>
          <p:nvPr/>
        </p:nvSpPr>
        <p:spPr>
          <a:xfrm>
            <a:off x="3065317" y="4694100"/>
            <a:ext cx="567499" cy="210312"/>
          </a:xfrm>
          <a:prstGeom prst="roundRect">
            <a:avLst>
              <a:gd name="adj" fmla="val 12894"/>
            </a:avLst>
          </a:prstGeom>
          <a:solidFill>
            <a:srgbClr val="0071BC"/>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1000" b="1" dirty="0">
                <a:solidFill>
                  <a:schemeClr val="bg1"/>
                </a:solidFill>
              </a:rPr>
              <a:t>Import</a:t>
            </a:r>
          </a:p>
        </p:txBody>
      </p:sp>
      <p:sp>
        <p:nvSpPr>
          <p:cNvPr id="44" name="Rectangle 43">
            <a:extLst>
              <a:ext uri="{FF2B5EF4-FFF2-40B4-BE49-F238E27FC236}">
                <a16:creationId xmlns:a16="http://schemas.microsoft.com/office/drawing/2014/main" id="{BABACE17-7F59-4202-B62C-C129C6E8FFF3}"/>
              </a:ext>
            </a:extLst>
          </p:cNvPr>
          <p:cNvSpPr/>
          <p:nvPr/>
        </p:nvSpPr>
        <p:spPr>
          <a:xfrm>
            <a:off x="3006126" y="5077579"/>
            <a:ext cx="2926080" cy="173736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C121A958-42DF-44A8-8B82-3B7DCAAB4EA2}"/>
              </a:ext>
            </a:extLst>
          </p:cNvPr>
          <p:cNvSpPr/>
          <p:nvPr/>
        </p:nvSpPr>
        <p:spPr>
          <a:xfrm>
            <a:off x="5321273" y="6568358"/>
            <a:ext cx="567499" cy="210312"/>
          </a:xfrm>
          <a:prstGeom prst="roundRect">
            <a:avLst>
              <a:gd name="adj" fmla="val 12894"/>
            </a:avLst>
          </a:prstGeom>
          <a:solidFill>
            <a:srgbClr val="0071BC"/>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1000" b="1" dirty="0">
                <a:solidFill>
                  <a:schemeClr val="bg1"/>
                </a:solidFill>
              </a:rPr>
              <a:t>Next step</a:t>
            </a:r>
          </a:p>
        </p:txBody>
      </p:sp>
      <p:sp>
        <p:nvSpPr>
          <p:cNvPr id="2" name="TextBox 1">
            <a:extLst>
              <a:ext uri="{FF2B5EF4-FFF2-40B4-BE49-F238E27FC236}">
                <a16:creationId xmlns:a16="http://schemas.microsoft.com/office/drawing/2014/main" id="{F15388FD-F04A-4FBA-98E2-2AF9A82451EB}"/>
              </a:ext>
            </a:extLst>
          </p:cNvPr>
          <p:cNvSpPr txBox="1"/>
          <p:nvPr/>
        </p:nvSpPr>
        <p:spPr>
          <a:xfrm>
            <a:off x="3036527" y="1701137"/>
            <a:ext cx="2743200" cy="246221"/>
          </a:xfrm>
          <a:prstGeom prst="rect">
            <a:avLst/>
          </a:prstGeom>
          <a:noFill/>
        </p:spPr>
        <p:txBody>
          <a:bodyPr wrap="square" rtlCol="0">
            <a:spAutoFit/>
          </a:bodyPr>
          <a:lstStyle/>
          <a:p>
            <a:pPr algn="ctr"/>
            <a:r>
              <a:rPr lang="en-US" sz="1000" dirty="0">
                <a:solidFill>
                  <a:srgbClr val="0071BC"/>
                </a:solidFill>
              </a:rPr>
              <a:t>Supported</a:t>
            </a:r>
            <a:r>
              <a:rPr lang="en-US" sz="1000" dirty="0"/>
              <a:t>  |  </a:t>
            </a:r>
            <a:r>
              <a:rPr lang="en-US" sz="1000" u="sng" dirty="0">
                <a:solidFill>
                  <a:srgbClr val="0071BC"/>
                </a:solidFill>
              </a:rPr>
              <a:t>Merged</a:t>
            </a:r>
            <a:r>
              <a:rPr lang="en-US" sz="1000" dirty="0"/>
              <a:t>  |  </a:t>
            </a:r>
            <a:r>
              <a:rPr lang="en-US" sz="1000" dirty="0">
                <a:solidFill>
                  <a:srgbClr val="0071BC"/>
                </a:solidFill>
              </a:rPr>
              <a:t>To be supported</a:t>
            </a:r>
          </a:p>
        </p:txBody>
      </p:sp>
      <p:sp>
        <p:nvSpPr>
          <p:cNvPr id="50" name="Rectangle: Rounded Corners 49">
            <a:extLst>
              <a:ext uri="{FF2B5EF4-FFF2-40B4-BE49-F238E27FC236}">
                <a16:creationId xmlns:a16="http://schemas.microsoft.com/office/drawing/2014/main" id="{9425B96B-4271-4595-A9F6-BAA4CB6A57E1}"/>
              </a:ext>
            </a:extLst>
          </p:cNvPr>
          <p:cNvSpPr/>
          <p:nvPr/>
        </p:nvSpPr>
        <p:spPr>
          <a:xfrm>
            <a:off x="5323071" y="4704786"/>
            <a:ext cx="567499" cy="210312"/>
          </a:xfrm>
          <a:prstGeom prst="roundRect">
            <a:avLst>
              <a:gd name="adj" fmla="val 12894"/>
            </a:avLst>
          </a:prstGeom>
          <a:solidFill>
            <a:srgbClr val="D6D7D9"/>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1000" b="1" dirty="0">
                <a:solidFill>
                  <a:schemeClr val="bg1"/>
                </a:solidFill>
              </a:rPr>
              <a:t>Next step</a:t>
            </a:r>
          </a:p>
        </p:txBody>
      </p:sp>
      <p:sp>
        <p:nvSpPr>
          <p:cNvPr id="51" name="TextBox 50">
            <a:extLst>
              <a:ext uri="{FF2B5EF4-FFF2-40B4-BE49-F238E27FC236}">
                <a16:creationId xmlns:a16="http://schemas.microsoft.com/office/drawing/2014/main" id="{EE7B0E36-89EC-4151-B401-6520E320AD3E}"/>
              </a:ext>
            </a:extLst>
          </p:cNvPr>
          <p:cNvSpPr txBox="1"/>
          <p:nvPr/>
        </p:nvSpPr>
        <p:spPr>
          <a:xfrm>
            <a:off x="3235864" y="2426925"/>
            <a:ext cx="2542773" cy="538609"/>
          </a:xfrm>
          <a:prstGeom prst="rect">
            <a:avLst/>
          </a:prstGeom>
          <a:noFill/>
        </p:spPr>
        <p:txBody>
          <a:bodyPr wrap="square" rtlCol="0">
            <a:spAutoFit/>
          </a:bodyPr>
          <a:lstStyle/>
          <a:p>
            <a:r>
              <a:rPr lang="en-US" sz="1000" b="1" u="sng" dirty="0">
                <a:solidFill>
                  <a:srgbClr val="0071BC"/>
                </a:solidFill>
              </a:rPr>
              <a:t>Merged data set name</a:t>
            </a:r>
            <a:r>
              <a:rPr lang="en-US" sz="1000" dirty="0">
                <a:solidFill>
                  <a:srgbClr val="0071BC"/>
                </a:solidFill>
              </a:rPr>
              <a:t>     </a:t>
            </a:r>
            <a:r>
              <a:rPr lang="en-US" sz="1000" dirty="0"/>
              <a:t>Dataset name 1; </a:t>
            </a:r>
            <a:r>
              <a:rPr lang="en-US" sz="1000" b="1" dirty="0"/>
              <a:t>                      </a:t>
            </a:r>
          </a:p>
          <a:p>
            <a:r>
              <a:rPr lang="en-US" sz="900" dirty="0"/>
              <a:t>Description here can wrap    </a:t>
            </a:r>
            <a:r>
              <a:rPr lang="en-US" sz="1000" dirty="0"/>
              <a:t>Dataset name </a:t>
            </a:r>
            <a:endParaRPr lang="en-US" sz="900" dirty="0"/>
          </a:p>
          <a:p>
            <a:r>
              <a:rPr lang="en-US" sz="900" dirty="0"/>
              <a:t>up to 2 lines</a:t>
            </a:r>
          </a:p>
        </p:txBody>
      </p:sp>
      <p:sp>
        <p:nvSpPr>
          <p:cNvPr id="52" name="Rectangle 51">
            <a:extLst>
              <a:ext uri="{FF2B5EF4-FFF2-40B4-BE49-F238E27FC236}">
                <a16:creationId xmlns:a16="http://schemas.microsoft.com/office/drawing/2014/main" id="{6AD417A9-FDF0-4217-9122-05C27F2730FD}"/>
              </a:ext>
            </a:extLst>
          </p:cNvPr>
          <p:cNvSpPr/>
          <p:nvPr/>
        </p:nvSpPr>
        <p:spPr>
          <a:xfrm>
            <a:off x="3155854" y="2511186"/>
            <a:ext cx="109728" cy="1097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rPr>
              <a:t>X</a:t>
            </a:r>
          </a:p>
        </p:txBody>
      </p:sp>
      <p:pic>
        <p:nvPicPr>
          <p:cNvPr id="58" name="Picture 57">
            <a:extLst>
              <a:ext uri="{FF2B5EF4-FFF2-40B4-BE49-F238E27FC236}">
                <a16:creationId xmlns:a16="http://schemas.microsoft.com/office/drawing/2014/main" id="{3A89FB03-4C3B-4B29-A0E3-5DCFDBF7442F}"/>
              </a:ext>
            </a:extLst>
          </p:cNvPr>
          <p:cNvPicPr>
            <a:picLocks/>
          </p:cNvPicPr>
          <p:nvPr/>
        </p:nvPicPr>
        <p:blipFill rotWithShape="1">
          <a:blip r:embed="rId5">
            <a:extLst>
              <a:ext uri="{28A0092B-C50C-407E-A947-70E740481C1C}">
                <a14:useLocalDpi xmlns:a14="http://schemas.microsoft.com/office/drawing/2010/main" val="0"/>
              </a:ext>
            </a:extLst>
          </a:blip>
          <a:srcRect l="26342" t="2229" r="70991" b="12228"/>
          <a:stretch/>
        </p:blipFill>
        <p:spPr>
          <a:xfrm>
            <a:off x="5739238" y="2420575"/>
            <a:ext cx="137160" cy="2194560"/>
          </a:xfrm>
          <a:prstGeom prst="rect">
            <a:avLst/>
          </a:prstGeom>
        </p:spPr>
      </p:pic>
      <p:sp>
        <p:nvSpPr>
          <p:cNvPr id="60" name="Rectangle: Rounded Corners 59">
            <a:extLst>
              <a:ext uri="{FF2B5EF4-FFF2-40B4-BE49-F238E27FC236}">
                <a16:creationId xmlns:a16="http://schemas.microsoft.com/office/drawing/2014/main" id="{2D4395D3-6EE3-413C-A8E8-A323DDF638DF}"/>
              </a:ext>
            </a:extLst>
          </p:cNvPr>
          <p:cNvSpPr/>
          <p:nvPr/>
        </p:nvSpPr>
        <p:spPr>
          <a:xfrm>
            <a:off x="3981009" y="4698599"/>
            <a:ext cx="914400" cy="210312"/>
          </a:xfrm>
          <a:prstGeom prst="roundRect">
            <a:avLst>
              <a:gd name="adj" fmla="val 12894"/>
            </a:avLst>
          </a:prstGeom>
          <a:solidFill>
            <a:srgbClr val="D6D7D9"/>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1000" b="1" dirty="0">
                <a:solidFill>
                  <a:schemeClr val="bg1"/>
                </a:solidFill>
              </a:rPr>
              <a:t>Merge Selected</a:t>
            </a:r>
          </a:p>
        </p:txBody>
      </p:sp>
      <p:sp>
        <p:nvSpPr>
          <p:cNvPr id="3" name="TextBox 2">
            <a:extLst>
              <a:ext uri="{FF2B5EF4-FFF2-40B4-BE49-F238E27FC236}">
                <a16:creationId xmlns:a16="http://schemas.microsoft.com/office/drawing/2014/main" id="{45A321D3-695B-42AC-8F53-8B1D0AEE739C}"/>
              </a:ext>
            </a:extLst>
          </p:cNvPr>
          <p:cNvSpPr txBox="1"/>
          <p:nvPr/>
        </p:nvSpPr>
        <p:spPr>
          <a:xfrm>
            <a:off x="3226183" y="2271405"/>
            <a:ext cx="2676769" cy="246221"/>
          </a:xfrm>
          <a:prstGeom prst="rect">
            <a:avLst/>
          </a:prstGeom>
          <a:noFill/>
        </p:spPr>
        <p:txBody>
          <a:bodyPr wrap="square" rtlCol="0">
            <a:spAutoFit/>
          </a:bodyPr>
          <a:lstStyle/>
          <a:p>
            <a:r>
              <a:rPr lang="en-US" sz="1000" dirty="0">
                <a:solidFill>
                  <a:schemeClr val="bg1">
                    <a:lumMod val="50000"/>
                  </a:schemeClr>
                </a:solidFill>
              </a:rPr>
              <a:t>Name                                    Data set sources</a:t>
            </a:r>
          </a:p>
        </p:txBody>
      </p:sp>
      <p:pic>
        <p:nvPicPr>
          <p:cNvPr id="6" name="Picture 5">
            <a:extLst>
              <a:ext uri="{FF2B5EF4-FFF2-40B4-BE49-F238E27FC236}">
                <a16:creationId xmlns:a16="http://schemas.microsoft.com/office/drawing/2014/main" id="{1CFE5E05-3547-474E-B751-FA541EB21BC7}"/>
              </a:ext>
            </a:extLst>
          </p:cNvPr>
          <p:cNvPicPr>
            <a:picLocks noChangeAspect="1"/>
          </p:cNvPicPr>
          <p:nvPr/>
        </p:nvPicPr>
        <p:blipFill>
          <a:blip r:embed="rId6">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666309" y="1481895"/>
            <a:ext cx="216248" cy="216248"/>
          </a:xfrm>
          <a:prstGeom prst="rect">
            <a:avLst/>
          </a:prstGeom>
        </p:spPr>
      </p:pic>
      <p:sp>
        <p:nvSpPr>
          <p:cNvPr id="11" name="Rectangle 10">
            <a:extLst>
              <a:ext uri="{FF2B5EF4-FFF2-40B4-BE49-F238E27FC236}">
                <a16:creationId xmlns:a16="http://schemas.microsoft.com/office/drawing/2014/main" id="{7847FF14-A06C-4265-991A-8E820867528D}"/>
              </a:ext>
            </a:extLst>
          </p:cNvPr>
          <p:cNvSpPr/>
          <p:nvPr/>
        </p:nvSpPr>
        <p:spPr>
          <a:xfrm>
            <a:off x="3078694" y="1908325"/>
            <a:ext cx="2824258" cy="272589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id="{B011F9FB-5A60-4C20-8754-B31D492171F9}"/>
              </a:ext>
            </a:extLst>
          </p:cNvPr>
          <p:cNvSpPr txBox="1"/>
          <p:nvPr/>
        </p:nvSpPr>
        <p:spPr>
          <a:xfrm>
            <a:off x="4041499" y="1483202"/>
            <a:ext cx="1834899" cy="230832"/>
          </a:xfrm>
          <a:prstGeom prst="rect">
            <a:avLst/>
          </a:prstGeom>
          <a:noFill/>
        </p:spPr>
        <p:txBody>
          <a:bodyPr wrap="square" rtlCol="0">
            <a:spAutoFit/>
          </a:bodyPr>
          <a:lstStyle/>
          <a:p>
            <a:pPr algn="ctr"/>
            <a:r>
              <a:rPr lang="en-US" sz="900" i="1" dirty="0"/>
              <a:t>1 of n datasets selected</a:t>
            </a:r>
          </a:p>
        </p:txBody>
      </p:sp>
      <p:sp>
        <p:nvSpPr>
          <p:cNvPr id="48" name="Rectangle 47">
            <a:extLst>
              <a:ext uri="{FF2B5EF4-FFF2-40B4-BE49-F238E27FC236}">
                <a16:creationId xmlns:a16="http://schemas.microsoft.com/office/drawing/2014/main" id="{214B9C41-53AA-47BB-A42C-B7E8F35CE3D8}"/>
              </a:ext>
            </a:extLst>
          </p:cNvPr>
          <p:cNvSpPr/>
          <p:nvPr/>
        </p:nvSpPr>
        <p:spPr>
          <a:xfrm>
            <a:off x="3357547" y="5535030"/>
            <a:ext cx="109728" cy="1097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a:solidFill>
                <a:schemeClr val="tx1"/>
              </a:solidFill>
            </a:endParaRPr>
          </a:p>
        </p:txBody>
      </p:sp>
      <p:sp>
        <p:nvSpPr>
          <p:cNvPr id="5" name="TextBox 4">
            <a:extLst>
              <a:ext uri="{FF2B5EF4-FFF2-40B4-BE49-F238E27FC236}">
                <a16:creationId xmlns:a16="http://schemas.microsoft.com/office/drawing/2014/main" id="{DDA50FDD-A35C-4CFA-808B-4EBD65CEFA89}"/>
              </a:ext>
            </a:extLst>
          </p:cNvPr>
          <p:cNvSpPr txBox="1"/>
          <p:nvPr/>
        </p:nvSpPr>
        <p:spPr>
          <a:xfrm>
            <a:off x="3265582" y="5303505"/>
            <a:ext cx="2637370" cy="253916"/>
          </a:xfrm>
          <a:prstGeom prst="rect">
            <a:avLst/>
          </a:prstGeom>
          <a:noFill/>
        </p:spPr>
        <p:txBody>
          <a:bodyPr wrap="square" rtlCol="0">
            <a:spAutoFit/>
          </a:bodyPr>
          <a:lstStyle/>
          <a:p>
            <a:r>
              <a:rPr lang="en-US" sz="1000" dirty="0"/>
              <a:t>I want to see the data </a:t>
            </a:r>
            <a:r>
              <a:rPr lang="en-US" sz="1000" b="1" dirty="0"/>
              <a:t>organized</a:t>
            </a:r>
            <a:endParaRPr lang="en-US" sz="1000" dirty="0"/>
          </a:p>
        </p:txBody>
      </p:sp>
      <p:sp>
        <p:nvSpPr>
          <p:cNvPr id="54" name="TextBox 53">
            <a:extLst>
              <a:ext uri="{FF2B5EF4-FFF2-40B4-BE49-F238E27FC236}">
                <a16:creationId xmlns:a16="http://schemas.microsoft.com/office/drawing/2014/main" id="{4D3508B8-B466-4EA5-AC76-7BBF8A17ADB5}"/>
              </a:ext>
            </a:extLst>
          </p:cNvPr>
          <p:cNvSpPr txBox="1"/>
          <p:nvPr/>
        </p:nvSpPr>
        <p:spPr>
          <a:xfrm>
            <a:off x="3265582" y="6065338"/>
            <a:ext cx="2790412" cy="246221"/>
          </a:xfrm>
          <a:prstGeom prst="rect">
            <a:avLst/>
          </a:prstGeom>
          <a:noFill/>
        </p:spPr>
        <p:txBody>
          <a:bodyPr wrap="square" rtlCol="0">
            <a:spAutoFit/>
          </a:bodyPr>
          <a:lstStyle/>
          <a:p>
            <a:r>
              <a:rPr lang="en-US" sz="1000" dirty="0"/>
              <a:t>I want to see </a:t>
            </a:r>
            <a:r>
              <a:rPr lang="en-US" sz="1000" b="1" dirty="0"/>
              <a:t>trends</a:t>
            </a:r>
            <a:r>
              <a:rPr lang="en-US" sz="1000" dirty="0"/>
              <a:t> in the data</a:t>
            </a:r>
          </a:p>
        </p:txBody>
      </p:sp>
      <p:sp>
        <p:nvSpPr>
          <p:cNvPr id="59" name="TextBox 58">
            <a:extLst>
              <a:ext uri="{FF2B5EF4-FFF2-40B4-BE49-F238E27FC236}">
                <a16:creationId xmlns:a16="http://schemas.microsoft.com/office/drawing/2014/main" id="{3B66925D-F3B5-4080-A9FE-E91DED5CFF8C}"/>
              </a:ext>
            </a:extLst>
          </p:cNvPr>
          <p:cNvSpPr txBox="1"/>
          <p:nvPr/>
        </p:nvSpPr>
        <p:spPr>
          <a:xfrm>
            <a:off x="4976333" y="5473258"/>
            <a:ext cx="783123" cy="707886"/>
          </a:xfrm>
          <a:prstGeom prst="rect">
            <a:avLst/>
          </a:prstGeom>
          <a:noFill/>
        </p:spPr>
        <p:txBody>
          <a:bodyPr wrap="square" rtlCol="0">
            <a:spAutoFit/>
          </a:bodyPr>
          <a:lstStyle/>
          <a:p>
            <a:r>
              <a:rPr lang="en-US" sz="1000" u="sng" dirty="0">
                <a:solidFill>
                  <a:srgbClr val="0071BC"/>
                </a:solidFill>
              </a:rPr>
              <a:t>Learn more</a:t>
            </a:r>
          </a:p>
          <a:p>
            <a:r>
              <a:rPr lang="en-US" sz="1000" u="sng" dirty="0">
                <a:solidFill>
                  <a:srgbClr val="0071BC"/>
                </a:solidFill>
              </a:rPr>
              <a:t>Learn more</a:t>
            </a:r>
          </a:p>
          <a:p>
            <a:r>
              <a:rPr lang="en-US" sz="1000" u="sng" dirty="0">
                <a:solidFill>
                  <a:srgbClr val="0071BC"/>
                </a:solidFill>
              </a:rPr>
              <a:t>Learn more</a:t>
            </a:r>
          </a:p>
          <a:p>
            <a:r>
              <a:rPr lang="en-US" sz="1000" u="sng" dirty="0">
                <a:solidFill>
                  <a:srgbClr val="0071BC"/>
                </a:solidFill>
              </a:rPr>
              <a:t>Learn more</a:t>
            </a:r>
          </a:p>
        </p:txBody>
      </p:sp>
      <p:sp>
        <p:nvSpPr>
          <p:cNvPr id="62" name="Rectangle 61">
            <a:extLst>
              <a:ext uri="{FF2B5EF4-FFF2-40B4-BE49-F238E27FC236}">
                <a16:creationId xmlns:a16="http://schemas.microsoft.com/office/drawing/2014/main" id="{84408474-0325-40E0-A665-0004B171901F}"/>
              </a:ext>
            </a:extLst>
          </p:cNvPr>
          <p:cNvSpPr/>
          <p:nvPr/>
        </p:nvSpPr>
        <p:spPr>
          <a:xfrm>
            <a:off x="6055994" y="1468005"/>
            <a:ext cx="2926080" cy="5346933"/>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a:extLst>
              <a:ext uri="{FF2B5EF4-FFF2-40B4-BE49-F238E27FC236}">
                <a16:creationId xmlns:a16="http://schemas.microsoft.com/office/drawing/2014/main" id="{36DA765D-C1BB-4EEC-B8EC-CA9423DD84AE}"/>
              </a:ext>
            </a:extLst>
          </p:cNvPr>
          <p:cNvSpPr txBox="1"/>
          <p:nvPr/>
        </p:nvSpPr>
        <p:spPr>
          <a:xfrm>
            <a:off x="6067424" y="1473046"/>
            <a:ext cx="2868236" cy="253916"/>
          </a:xfrm>
          <a:prstGeom prst="rect">
            <a:avLst/>
          </a:prstGeom>
          <a:noFill/>
        </p:spPr>
        <p:txBody>
          <a:bodyPr wrap="square" rtlCol="0">
            <a:spAutoFit/>
          </a:bodyPr>
          <a:lstStyle/>
          <a:p>
            <a:r>
              <a:rPr lang="en-US" sz="1050" b="1" dirty="0"/>
              <a:t>3. Choose your variables and visualize results</a:t>
            </a:r>
          </a:p>
        </p:txBody>
      </p:sp>
      <p:sp>
        <p:nvSpPr>
          <p:cNvPr id="64" name="Rectangle: Rounded Corners 63">
            <a:extLst>
              <a:ext uri="{FF2B5EF4-FFF2-40B4-BE49-F238E27FC236}">
                <a16:creationId xmlns:a16="http://schemas.microsoft.com/office/drawing/2014/main" id="{1626A7C5-C455-489E-B225-9E0811BCC980}"/>
              </a:ext>
            </a:extLst>
          </p:cNvPr>
          <p:cNvSpPr/>
          <p:nvPr/>
        </p:nvSpPr>
        <p:spPr>
          <a:xfrm>
            <a:off x="8336865" y="6530258"/>
            <a:ext cx="567499" cy="210312"/>
          </a:xfrm>
          <a:prstGeom prst="roundRect">
            <a:avLst>
              <a:gd name="adj" fmla="val 12894"/>
            </a:avLst>
          </a:prstGeom>
          <a:solidFill>
            <a:srgbClr val="D6D7D9"/>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1000" b="1" dirty="0">
                <a:solidFill>
                  <a:schemeClr val="bg1"/>
                </a:solidFill>
              </a:rPr>
              <a:t>Post</a:t>
            </a:r>
          </a:p>
        </p:txBody>
      </p:sp>
      <p:sp>
        <p:nvSpPr>
          <p:cNvPr id="65" name="TextBox 64">
            <a:extLst>
              <a:ext uri="{FF2B5EF4-FFF2-40B4-BE49-F238E27FC236}">
                <a16:creationId xmlns:a16="http://schemas.microsoft.com/office/drawing/2014/main" id="{F57D9D83-CFF1-475F-8712-6AE33DE7C36D}"/>
              </a:ext>
            </a:extLst>
          </p:cNvPr>
          <p:cNvSpPr txBox="1"/>
          <p:nvPr/>
        </p:nvSpPr>
        <p:spPr>
          <a:xfrm>
            <a:off x="3015651" y="5087098"/>
            <a:ext cx="2145410" cy="253916"/>
          </a:xfrm>
          <a:prstGeom prst="rect">
            <a:avLst/>
          </a:prstGeom>
          <a:noFill/>
        </p:spPr>
        <p:txBody>
          <a:bodyPr wrap="square" rtlCol="0">
            <a:spAutoFit/>
          </a:bodyPr>
          <a:lstStyle/>
          <a:p>
            <a:r>
              <a:rPr lang="en-US" sz="1050" b="1" dirty="0"/>
              <a:t>2. Choose your insight</a:t>
            </a:r>
          </a:p>
        </p:txBody>
      </p:sp>
      <p:sp>
        <p:nvSpPr>
          <p:cNvPr id="7" name="TextBox 6">
            <a:extLst>
              <a:ext uri="{FF2B5EF4-FFF2-40B4-BE49-F238E27FC236}">
                <a16:creationId xmlns:a16="http://schemas.microsoft.com/office/drawing/2014/main" id="{3AC862CC-33C5-4056-9005-DA43362032EF}"/>
              </a:ext>
            </a:extLst>
          </p:cNvPr>
          <p:cNvSpPr txBox="1"/>
          <p:nvPr/>
        </p:nvSpPr>
        <p:spPr>
          <a:xfrm>
            <a:off x="3091410" y="5298349"/>
            <a:ext cx="266700" cy="276999"/>
          </a:xfrm>
          <a:prstGeom prst="rect">
            <a:avLst/>
          </a:prstGeom>
          <a:noFill/>
        </p:spPr>
        <p:txBody>
          <a:bodyPr wrap="square" rtlCol="0">
            <a:spAutoFit/>
          </a:bodyPr>
          <a:lstStyle/>
          <a:p>
            <a:r>
              <a:rPr lang="en-US" sz="1200" b="1" dirty="0"/>
              <a:t>-</a:t>
            </a:r>
          </a:p>
        </p:txBody>
      </p:sp>
      <p:sp>
        <p:nvSpPr>
          <p:cNvPr id="66" name="TextBox 65">
            <a:extLst>
              <a:ext uri="{FF2B5EF4-FFF2-40B4-BE49-F238E27FC236}">
                <a16:creationId xmlns:a16="http://schemas.microsoft.com/office/drawing/2014/main" id="{CBBBC8D6-22E5-4505-B4EA-FB76846912B9}"/>
              </a:ext>
            </a:extLst>
          </p:cNvPr>
          <p:cNvSpPr txBox="1"/>
          <p:nvPr/>
        </p:nvSpPr>
        <p:spPr>
          <a:xfrm>
            <a:off x="3091410" y="6041525"/>
            <a:ext cx="266700" cy="276999"/>
          </a:xfrm>
          <a:prstGeom prst="rect">
            <a:avLst/>
          </a:prstGeom>
          <a:noFill/>
        </p:spPr>
        <p:txBody>
          <a:bodyPr wrap="square" rtlCol="0">
            <a:spAutoFit/>
          </a:bodyPr>
          <a:lstStyle/>
          <a:p>
            <a:r>
              <a:rPr lang="en-US" sz="1200" b="1" dirty="0"/>
              <a:t>-</a:t>
            </a:r>
          </a:p>
        </p:txBody>
      </p:sp>
      <p:sp>
        <p:nvSpPr>
          <p:cNvPr id="49" name="TextBox 48">
            <a:extLst>
              <a:ext uri="{FF2B5EF4-FFF2-40B4-BE49-F238E27FC236}">
                <a16:creationId xmlns:a16="http://schemas.microsoft.com/office/drawing/2014/main" id="{45F18679-FD59-4160-81E7-3F87DF2F3932}"/>
              </a:ext>
            </a:extLst>
          </p:cNvPr>
          <p:cNvSpPr txBox="1"/>
          <p:nvPr/>
        </p:nvSpPr>
        <p:spPr>
          <a:xfrm>
            <a:off x="4159201" y="5109429"/>
            <a:ext cx="1834899" cy="230832"/>
          </a:xfrm>
          <a:prstGeom prst="rect">
            <a:avLst/>
          </a:prstGeom>
          <a:noFill/>
        </p:spPr>
        <p:txBody>
          <a:bodyPr wrap="square" rtlCol="0">
            <a:spAutoFit/>
          </a:bodyPr>
          <a:lstStyle/>
          <a:p>
            <a:pPr algn="ctr"/>
            <a:r>
              <a:rPr lang="en-US" sz="900" i="1" dirty="0"/>
              <a:t>2 of n insights selected</a:t>
            </a:r>
          </a:p>
        </p:txBody>
      </p:sp>
      <p:sp>
        <p:nvSpPr>
          <p:cNvPr id="53" name="TextBox 52">
            <a:extLst>
              <a:ext uri="{FF2B5EF4-FFF2-40B4-BE49-F238E27FC236}">
                <a16:creationId xmlns:a16="http://schemas.microsoft.com/office/drawing/2014/main" id="{B37DA06F-73DD-41CA-B43D-06C7153C93CC}"/>
              </a:ext>
            </a:extLst>
          </p:cNvPr>
          <p:cNvSpPr txBox="1"/>
          <p:nvPr/>
        </p:nvSpPr>
        <p:spPr>
          <a:xfrm>
            <a:off x="3481335" y="5473664"/>
            <a:ext cx="1670766" cy="707886"/>
          </a:xfrm>
          <a:prstGeom prst="rect">
            <a:avLst/>
          </a:prstGeom>
          <a:noFill/>
        </p:spPr>
        <p:txBody>
          <a:bodyPr wrap="square" rtlCol="0">
            <a:spAutoFit/>
          </a:bodyPr>
          <a:lstStyle/>
          <a:p>
            <a:r>
              <a:rPr lang="en-US" sz="1000" dirty="0"/>
              <a:t>Comparison tables</a:t>
            </a:r>
          </a:p>
          <a:p>
            <a:r>
              <a:rPr lang="en-US" sz="1000" dirty="0"/>
              <a:t>Box plots</a:t>
            </a:r>
          </a:p>
          <a:p>
            <a:r>
              <a:rPr lang="en-US" sz="1000" dirty="0"/>
              <a:t>Scatter plots</a:t>
            </a:r>
          </a:p>
          <a:p>
            <a:r>
              <a:rPr lang="en-US" sz="1000" dirty="0">
                <a:solidFill>
                  <a:schemeClr val="bg1">
                    <a:lumMod val="50000"/>
                  </a:schemeClr>
                </a:solidFill>
              </a:rPr>
              <a:t>Pie charts</a:t>
            </a:r>
          </a:p>
        </p:txBody>
      </p:sp>
      <p:sp>
        <p:nvSpPr>
          <p:cNvPr id="56" name="Rectangle 55">
            <a:extLst>
              <a:ext uri="{FF2B5EF4-FFF2-40B4-BE49-F238E27FC236}">
                <a16:creationId xmlns:a16="http://schemas.microsoft.com/office/drawing/2014/main" id="{F9A8C3DD-B969-424E-9E36-096C6225FE74}"/>
              </a:ext>
            </a:extLst>
          </p:cNvPr>
          <p:cNvSpPr/>
          <p:nvPr/>
        </p:nvSpPr>
        <p:spPr>
          <a:xfrm>
            <a:off x="3357547" y="5687364"/>
            <a:ext cx="109728" cy="1097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a:solidFill>
                <a:schemeClr val="tx1"/>
              </a:solidFill>
            </a:endParaRPr>
          </a:p>
        </p:txBody>
      </p:sp>
      <p:sp>
        <p:nvSpPr>
          <p:cNvPr id="68" name="Rectangle 67">
            <a:extLst>
              <a:ext uri="{FF2B5EF4-FFF2-40B4-BE49-F238E27FC236}">
                <a16:creationId xmlns:a16="http://schemas.microsoft.com/office/drawing/2014/main" id="{9FD23A32-6C77-45B7-8D12-5A37CF3B7287}"/>
              </a:ext>
            </a:extLst>
          </p:cNvPr>
          <p:cNvSpPr/>
          <p:nvPr/>
        </p:nvSpPr>
        <p:spPr>
          <a:xfrm>
            <a:off x="3357547" y="5838275"/>
            <a:ext cx="109728" cy="1097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rPr>
              <a:t>X</a:t>
            </a:r>
          </a:p>
        </p:txBody>
      </p:sp>
      <p:sp>
        <p:nvSpPr>
          <p:cNvPr id="69" name="Rectangle 68">
            <a:extLst>
              <a:ext uri="{FF2B5EF4-FFF2-40B4-BE49-F238E27FC236}">
                <a16:creationId xmlns:a16="http://schemas.microsoft.com/office/drawing/2014/main" id="{3CC837E7-92BE-495D-AA57-2ABE63487CE8}"/>
              </a:ext>
            </a:extLst>
          </p:cNvPr>
          <p:cNvSpPr/>
          <p:nvPr/>
        </p:nvSpPr>
        <p:spPr>
          <a:xfrm>
            <a:off x="3357547" y="5962575"/>
            <a:ext cx="109728" cy="109728"/>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a:solidFill>
                <a:schemeClr val="tx1"/>
              </a:solidFill>
            </a:endParaRPr>
          </a:p>
        </p:txBody>
      </p:sp>
      <p:sp>
        <p:nvSpPr>
          <p:cNvPr id="70" name="TextBox 69">
            <a:extLst>
              <a:ext uri="{FF2B5EF4-FFF2-40B4-BE49-F238E27FC236}">
                <a16:creationId xmlns:a16="http://schemas.microsoft.com/office/drawing/2014/main" id="{07FB5B64-769D-4A96-804A-E1AB4726477F}"/>
              </a:ext>
            </a:extLst>
          </p:cNvPr>
          <p:cNvSpPr txBox="1"/>
          <p:nvPr/>
        </p:nvSpPr>
        <p:spPr>
          <a:xfrm>
            <a:off x="3481335" y="6234637"/>
            <a:ext cx="1494998" cy="400110"/>
          </a:xfrm>
          <a:prstGeom prst="rect">
            <a:avLst/>
          </a:prstGeom>
          <a:noFill/>
        </p:spPr>
        <p:txBody>
          <a:bodyPr wrap="square" rtlCol="0">
            <a:spAutoFit/>
          </a:bodyPr>
          <a:lstStyle/>
          <a:p>
            <a:r>
              <a:rPr lang="en-US" sz="1000" dirty="0"/>
              <a:t>Trend lines</a:t>
            </a:r>
          </a:p>
          <a:p>
            <a:r>
              <a:rPr lang="en-US" sz="1000" dirty="0"/>
              <a:t>Correlation heat maps</a:t>
            </a:r>
          </a:p>
        </p:txBody>
      </p:sp>
      <p:sp>
        <p:nvSpPr>
          <p:cNvPr id="72" name="Rectangle 71">
            <a:extLst>
              <a:ext uri="{FF2B5EF4-FFF2-40B4-BE49-F238E27FC236}">
                <a16:creationId xmlns:a16="http://schemas.microsoft.com/office/drawing/2014/main" id="{E75A0A2B-7836-4B20-89E0-1A1ADDDBAFF9}"/>
              </a:ext>
            </a:extLst>
          </p:cNvPr>
          <p:cNvSpPr/>
          <p:nvPr/>
        </p:nvSpPr>
        <p:spPr>
          <a:xfrm>
            <a:off x="3357547" y="6287079"/>
            <a:ext cx="109728" cy="1097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rPr>
              <a:t>X</a:t>
            </a:r>
          </a:p>
        </p:txBody>
      </p:sp>
      <p:sp>
        <p:nvSpPr>
          <p:cNvPr id="73" name="Rectangle 72">
            <a:extLst>
              <a:ext uri="{FF2B5EF4-FFF2-40B4-BE49-F238E27FC236}">
                <a16:creationId xmlns:a16="http://schemas.microsoft.com/office/drawing/2014/main" id="{FE589B6B-CD8D-4364-A786-076B7D13B509}"/>
              </a:ext>
            </a:extLst>
          </p:cNvPr>
          <p:cNvSpPr/>
          <p:nvPr/>
        </p:nvSpPr>
        <p:spPr>
          <a:xfrm>
            <a:off x="3357547" y="6448938"/>
            <a:ext cx="109728" cy="1097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a:solidFill>
                <a:schemeClr val="tx1"/>
              </a:solidFill>
            </a:endParaRPr>
          </a:p>
        </p:txBody>
      </p:sp>
      <p:sp>
        <p:nvSpPr>
          <p:cNvPr id="57" name="TextBox 56">
            <a:extLst>
              <a:ext uri="{FF2B5EF4-FFF2-40B4-BE49-F238E27FC236}">
                <a16:creationId xmlns:a16="http://schemas.microsoft.com/office/drawing/2014/main" id="{6B5F9338-90EA-4EA2-B345-39E7A26EACE9}"/>
              </a:ext>
            </a:extLst>
          </p:cNvPr>
          <p:cNvSpPr txBox="1"/>
          <p:nvPr/>
        </p:nvSpPr>
        <p:spPr>
          <a:xfrm>
            <a:off x="4976333" y="6235216"/>
            <a:ext cx="783123" cy="400110"/>
          </a:xfrm>
          <a:prstGeom prst="rect">
            <a:avLst/>
          </a:prstGeom>
          <a:noFill/>
        </p:spPr>
        <p:txBody>
          <a:bodyPr wrap="square" rtlCol="0">
            <a:spAutoFit/>
          </a:bodyPr>
          <a:lstStyle/>
          <a:p>
            <a:r>
              <a:rPr lang="en-US" sz="1000" u="sng" dirty="0">
                <a:solidFill>
                  <a:srgbClr val="0071BC"/>
                </a:solidFill>
              </a:rPr>
              <a:t>Learn more</a:t>
            </a:r>
          </a:p>
          <a:p>
            <a:r>
              <a:rPr lang="en-US" sz="1000" u="sng" dirty="0">
                <a:solidFill>
                  <a:srgbClr val="0071BC"/>
                </a:solidFill>
              </a:rPr>
              <a:t>Learn more</a:t>
            </a:r>
          </a:p>
        </p:txBody>
      </p:sp>
      <p:pic>
        <p:nvPicPr>
          <p:cNvPr id="61" name="Picture 60">
            <a:extLst>
              <a:ext uri="{FF2B5EF4-FFF2-40B4-BE49-F238E27FC236}">
                <a16:creationId xmlns:a16="http://schemas.microsoft.com/office/drawing/2014/main" id="{6E58B8BC-2096-473E-AB39-6DEDF7DDAC51}"/>
              </a:ext>
            </a:extLst>
          </p:cNvPr>
          <p:cNvPicPr>
            <a:picLocks/>
          </p:cNvPicPr>
          <p:nvPr/>
        </p:nvPicPr>
        <p:blipFill rotWithShape="1">
          <a:blip r:embed="rId5">
            <a:extLst>
              <a:ext uri="{28A0092B-C50C-407E-A947-70E740481C1C}">
                <a14:useLocalDpi xmlns:a14="http://schemas.microsoft.com/office/drawing/2010/main" val="0"/>
              </a:ext>
            </a:extLst>
          </a:blip>
          <a:srcRect l="26342" t="2229" r="70991" b="12228"/>
          <a:stretch/>
        </p:blipFill>
        <p:spPr>
          <a:xfrm>
            <a:off x="5739238" y="5392291"/>
            <a:ext cx="137160" cy="1143000"/>
          </a:xfrm>
          <a:prstGeom prst="rect">
            <a:avLst/>
          </a:prstGeom>
        </p:spPr>
      </p:pic>
      <p:sp>
        <p:nvSpPr>
          <p:cNvPr id="71" name="Rectangle 70">
            <a:extLst>
              <a:ext uri="{FF2B5EF4-FFF2-40B4-BE49-F238E27FC236}">
                <a16:creationId xmlns:a16="http://schemas.microsoft.com/office/drawing/2014/main" id="{447BC572-658E-4F75-8DD6-49828D0DE27E}"/>
              </a:ext>
            </a:extLst>
          </p:cNvPr>
          <p:cNvSpPr/>
          <p:nvPr/>
        </p:nvSpPr>
        <p:spPr>
          <a:xfrm>
            <a:off x="6154993" y="2215210"/>
            <a:ext cx="1371600" cy="1138202"/>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39CB50A7-7AE4-40CA-9036-370282420C46}"/>
              </a:ext>
            </a:extLst>
          </p:cNvPr>
          <p:cNvSpPr/>
          <p:nvPr/>
        </p:nvSpPr>
        <p:spPr>
          <a:xfrm>
            <a:off x="7530335" y="2215210"/>
            <a:ext cx="1371600" cy="1138202"/>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Rounded Corners 74">
            <a:extLst>
              <a:ext uri="{FF2B5EF4-FFF2-40B4-BE49-F238E27FC236}">
                <a16:creationId xmlns:a16="http://schemas.microsoft.com/office/drawing/2014/main" id="{49FAC77D-B56E-4DE0-8BE2-8F23F529AC83}"/>
              </a:ext>
            </a:extLst>
          </p:cNvPr>
          <p:cNvSpPr/>
          <p:nvPr/>
        </p:nvSpPr>
        <p:spPr>
          <a:xfrm>
            <a:off x="6119284" y="1723778"/>
            <a:ext cx="1188720" cy="201168"/>
          </a:xfrm>
          <a:prstGeom prst="roundRect">
            <a:avLst>
              <a:gd name="adj" fmla="val 709"/>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1000" b="1" dirty="0">
                <a:solidFill>
                  <a:schemeClr val="tx1"/>
                </a:solidFill>
              </a:rPr>
              <a:t>Scatter plots</a:t>
            </a:r>
          </a:p>
        </p:txBody>
      </p:sp>
      <p:sp>
        <p:nvSpPr>
          <p:cNvPr id="78" name="TextBox 77">
            <a:extLst>
              <a:ext uri="{FF2B5EF4-FFF2-40B4-BE49-F238E27FC236}">
                <a16:creationId xmlns:a16="http://schemas.microsoft.com/office/drawing/2014/main" id="{5223E8A3-1EE7-428A-9ACD-431B954262EF}"/>
              </a:ext>
            </a:extLst>
          </p:cNvPr>
          <p:cNvSpPr txBox="1"/>
          <p:nvPr/>
        </p:nvSpPr>
        <p:spPr>
          <a:xfrm>
            <a:off x="6154568" y="2225499"/>
            <a:ext cx="1371600" cy="561692"/>
          </a:xfrm>
          <a:prstGeom prst="rect">
            <a:avLst/>
          </a:prstGeom>
          <a:noFill/>
        </p:spPr>
        <p:txBody>
          <a:bodyPr wrap="square" rtlCol="0">
            <a:spAutoFit/>
          </a:bodyPr>
          <a:lstStyle/>
          <a:p>
            <a:pPr algn="ctr"/>
            <a:r>
              <a:rPr lang="en-US" sz="1050" b="1" dirty="0"/>
              <a:t>X Axis</a:t>
            </a:r>
          </a:p>
          <a:p>
            <a:r>
              <a:rPr lang="en-US" sz="1000" dirty="0"/>
              <a:t>  </a:t>
            </a:r>
          </a:p>
          <a:p>
            <a:r>
              <a:rPr lang="en-US" sz="1000" dirty="0"/>
              <a:t>Variable 1</a:t>
            </a:r>
          </a:p>
        </p:txBody>
      </p:sp>
      <p:sp>
        <p:nvSpPr>
          <p:cNvPr id="79" name="TextBox 78">
            <a:extLst>
              <a:ext uri="{FF2B5EF4-FFF2-40B4-BE49-F238E27FC236}">
                <a16:creationId xmlns:a16="http://schemas.microsoft.com/office/drawing/2014/main" id="{21E61370-55CD-4402-8817-1E2DABF449AF}"/>
              </a:ext>
            </a:extLst>
          </p:cNvPr>
          <p:cNvSpPr txBox="1"/>
          <p:nvPr/>
        </p:nvSpPr>
        <p:spPr>
          <a:xfrm>
            <a:off x="7526593" y="2232919"/>
            <a:ext cx="1375342" cy="869469"/>
          </a:xfrm>
          <a:prstGeom prst="rect">
            <a:avLst/>
          </a:prstGeom>
          <a:noFill/>
        </p:spPr>
        <p:txBody>
          <a:bodyPr wrap="square" rtlCol="0">
            <a:spAutoFit/>
          </a:bodyPr>
          <a:lstStyle/>
          <a:p>
            <a:pPr algn="ctr"/>
            <a:r>
              <a:rPr lang="en-US" sz="1050" b="1" dirty="0"/>
              <a:t>Y Axis</a:t>
            </a:r>
          </a:p>
          <a:p>
            <a:r>
              <a:rPr lang="en-US" sz="1000" dirty="0"/>
              <a:t>  </a:t>
            </a:r>
          </a:p>
          <a:p>
            <a:r>
              <a:rPr lang="en-US" sz="1000" dirty="0"/>
              <a:t>Variable 4</a:t>
            </a:r>
          </a:p>
          <a:p>
            <a:r>
              <a:rPr lang="en-US" sz="1000" dirty="0"/>
              <a:t>Variable 6</a:t>
            </a:r>
          </a:p>
          <a:p>
            <a:r>
              <a:rPr lang="en-US" sz="1000" dirty="0"/>
              <a:t>Variable 10</a:t>
            </a:r>
          </a:p>
        </p:txBody>
      </p:sp>
      <p:sp>
        <p:nvSpPr>
          <p:cNvPr id="80" name="Rectangle 79">
            <a:extLst>
              <a:ext uri="{FF2B5EF4-FFF2-40B4-BE49-F238E27FC236}">
                <a16:creationId xmlns:a16="http://schemas.microsoft.com/office/drawing/2014/main" id="{E8DB35C3-A7E6-4F48-88A3-BC0D1A82206B}"/>
              </a:ext>
            </a:extLst>
          </p:cNvPr>
          <p:cNvSpPr/>
          <p:nvPr/>
        </p:nvSpPr>
        <p:spPr>
          <a:xfrm>
            <a:off x="6118206" y="1924947"/>
            <a:ext cx="2824258" cy="48537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Rounded Corners 80">
            <a:extLst>
              <a:ext uri="{FF2B5EF4-FFF2-40B4-BE49-F238E27FC236}">
                <a16:creationId xmlns:a16="http://schemas.microsoft.com/office/drawing/2014/main" id="{3833BA94-3566-4E12-AD5A-491BBB205A7A}"/>
              </a:ext>
            </a:extLst>
          </p:cNvPr>
          <p:cNvSpPr/>
          <p:nvPr/>
        </p:nvSpPr>
        <p:spPr>
          <a:xfrm>
            <a:off x="7320873" y="1723778"/>
            <a:ext cx="1188720" cy="201168"/>
          </a:xfrm>
          <a:prstGeom prst="roundRect">
            <a:avLst>
              <a:gd name="adj" fmla="val 709"/>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1000" b="1" dirty="0">
                <a:solidFill>
                  <a:schemeClr val="tx1"/>
                </a:solidFill>
              </a:rPr>
              <a:t>Trend lines</a:t>
            </a:r>
          </a:p>
        </p:txBody>
      </p:sp>
      <p:sp>
        <p:nvSpPr>
          <p:cNvPr id="82" name="TextBox 81">
            <a:extLst>
              <a:ext uri="{FF2B5EF4-FFF2-40B4-BE49-F238E27FC236}">
                <a16:creationId xmlns:a16="http://schemas.microsoft.com/office/drawing/2014/main" id="{7A7C1CF6-29BD-4680-8A93-7E72493487B4}"/>
              </a:ext>
            </a:extLst>
          </p:cNvPr>
          <p:cNvSpPr txBox="1"/>
          <p:nvPr/>
        </p:nvSpPr>
        <p:spPr>
          <a:xfrm>
            <a:off x="6600171" y="1977694"/>
            <a:ext cx="1834899" cy="246221"/>
          </a:xfrm>
          <a:prstGeom prst="rect">
            <a:avLst/>
          </a:prstGeom>
          <a:noFill/>
        </p:spPr>
        <p:txBody>
          <a:bodyPr wrap="square" rtlCol="0">
            <a:spAutoFit/>
          </a:bodyPr>
          <a:lstStyle/>
          <a:p>
            <a:pPr algn="ctr"/>
            <a:r>
              <a:rPr lang="en-US" sz="1000" dirty="0"/>
              <a:t>Variables to display</a:t>
            </a:r>
          </a:p>
        </p:txBody>
      </p:sp>
      <p:sp>
        <p:nvSpPr>
          <p:cNvPr id="77" name="Rectangle 76">
            <a:extLst>
              <a:ext uri="{FF2B5EF4-FFF2-40B4-BE49-F238E27FC236}">
                <a16:creationId xmlns:a16="http://schemas.microsoft.com/office/drawing/2014/main" id="{8E7142BF-9E86-4AB4-8503-9CC2F2A04600}"/>
              </a:ext>
            </a:extLst>
          </p:cNvPr>
          <p:cNvSpPr/>
          <p:nvPr/>
        </p:nvSpPr>
        <p:spPr>
          <a:xfrm>
            <a:off x="6205169" y="2579670"/>
            <a:ext cx="1280160" cy="171594"/>
          </a:xfrm>
          <a:prstGeom prst="rect">
            <a:avLst/>
          </a:prstGeom>
          <a:solidFill>
            <a:srgbClr val="0071BC">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38CBAD2A-FC7F-4B7B-AAB2-787276F1C257}"/>
              </a:ext>
            </a:extLst>
          </p:cNvPr>
          <p:cNvSpPr/>
          <p:nvPr/>
        </p:nvSpPr>
        <p:spPr>
          <a:xfrm>
            <a:off x="7595177" y="2731923"/>
            <a:ext cx="1280160" cy="171594"/>
          </a:xfrm>
          <a:prstGeom prst="rect">
            <a:avLst/>
          </a:prstGeom>
          <a:solidFill>
            <a:srgbClr val="0071BC">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Rounded Corners 83">
            <a:extLst>
              <a:ext uri="{FF2B5EF4-FFF2-40B4-BE49-F238E27FC236}">
                <a16:creationId xmlns:a16="http://schemas.microsoft.com/office/drawing/2014/main" id="{EDFFB7D2-BDD1-4B30-96D9-89F01A1450FD}"/>
              </a:ext>
            </a:extLst>
          </p:cNvPr>
          <p:cNvSpPr/>
          <p:nvPr/>
        </p:nvSpPr>
        <p:spPr>
          <a:xfrm>
            <a:off x="6846325" y="3443652"/>
            <a:ext cx="1371600" cy="210312"/>
          </a:xfrm>
          <a:prstGeom prst="roundRect">
            <a:avLst>
              <a:gd name="adj" fmla="val 12894"/>
            </a:avLst>
          </a:prstGeom>
          <a:solidFill>
            <a:srgbClr val="0071BC"/>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1000" b="1" dirty="0">
                <a:solidFill>
                  <a:schemeClr val="bg1"/>
                </a:solidFill>
              </a:rPr>
              <a:t>Generate Visualization</a:t>
            </a:r>
          </a:p>
        </p:txBody>
      </p:sp>
      <p:sp>
        <p:nvSpPr>
          <p:cNvPr id="67" name="Rectangle 66">
            <a:extLst>
              <a:ext uri="{FF2B5EF4-FFF2-40B4-BE49-F238E27FC236}">
                <a16:creationId xmlns:a16="http://schemas.microsoft.com/office/drawing/2014/main" id="{6CA865CB-7DEC-49A8-AFC1-D9555ECC3073}"/>
              </a:ext>
            </a:extLst>
          </p:cNvPr>
          <p:cNvSpPr/>
          <p:nvPr/>
        </p:nvSpPr>
        <p:spPr>
          <a:xfrm>
            <a:off x="7595177" y="2901716"/>
            <a:ext cx="1280160" cy="171594"/>
          </a:xfrm>
          <a:prstGeom prst="rect">
            <a:avLst/>
          </a:prstGeom>
          <a:solidFill>
            <a:srgbClr val="0071BC">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4819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D71C16F-FFF4-4099-BA94-12F1686AB3A9}"/>
              </a:ext>
            </a:extLst>
          </p:cNvPr>
          <p:cNvSpPr/>
          <p:nvPr/>
        </p:nvSpPr>
        <p:spPr>
          <a:xfrm>
            <a:off x="6860731" y="1072514"/>
            <a:ext cx="1313781" cy="2638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Comparison Table</a:t>
            </a:r>
          </a:p>
        </p:txBody>
      </p:sp>
      <p:sp>
        <p:nvSpPr>
          <p:cNvPr id="27" name="Rectangle 26">
            <a:extLst>
              <a:ext uri="{FF2B5EF4-FFF2-40B4-BE49-F238E27FC236}">
                <a16:creationId xmlns:a16="http://schemas.microsoft.com/office/drawing/2014/main" id="{6CF579A4-D652-4FAB-AB22-512610487DB8}"/>
              </a:ext>
            </a:extLst>
          </p:cNvPr>
          <p:cNvSpPr/>
          <p:nvPr/>
        </p:nvSpPr>
        <p:spPr>
          <a:xfrm>
            <a:off x="5781677" y="1072514"/>
            <a:ext cx="1069529" cy="263844"/>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Graph</a:t>
            </a:r>
          </a:p>
        </p:txBody>
      </p:sp>
      <p:pic>
        <p:nvPicPr>
          <p:cNvPr id="31" name="Picture 30">
            <a:extLst>
              <a:ext uri="{FF2B5EF4-FFF2-40B4-BE49-F238E27FC236}">
                <a16:creationId xmlns:a16="http://schemas.microsoft.com/office/drawing/2014/main" id="{0167D820-0CAD-482D-A484-F2E1BA63130B}"/>
              </a:ext>
            </a:extLst>
          </p:cNvPr>
          <p:cNvPicPr>
            <a:picLocks noChangeAspect="1"/>
          </p:cNvPicPr>
          <p:nvPr/>
        </p:nvPicPr>
        <p:blipFill>
          <a:blip r:embed="rId2"/>
          <a:stretch>
            <a:fillRect/>
          </a:stretch>
        </p:blipFill>
        <p:spPr>
          <a:xfrm>
            <a:off x="0" y="0"/>
            <a:ext cx="12192000" cy="508000"/>
          </a:xfrm>
          <a:prstGeom prst="rect">
            <a:avLst/>
          </a:prstGeom>
        </p:spPr>
      </p:pic>
      <p:sp>
        <p:nvSpPr>
          <p:cNvPr id="32" name="Rectangle 31">
            <a:extLst>
              <a:ext uri="{FF2B5EF4-FFF2-40B4-BE49-F238E27FC236}">
                <a16:creationId xmlns:a16="http://schemas.microsoft.com/office/drawing/2014/main" id="{CB7896D9-CC20-4E07-BA55-886D53CB8CA4}"/>
              </a:ext>
            </a:extLst>
          </p:cNvPr>
          <p:cNvSpPr/>
          <p:nvPr/>
        </p:nvSpPr>
        <p:spPr>
          <a:xfrm>
            <a:off x="1250830" y="267418"/>
            <a:ext cx="2838091" cy="15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tx1"/>
                </a:solidFill>
                <a:latin typeface="Calibri" panose="020F0502020204030204" pitchFamily="34" charset="0"/>
                <a:cs typeface="Calibri" panose="020F0502020204030204" pitchFamily="34" charset="0"/>
              </a:rPr>
              <a:t>https://www.usda.dataanalystis.gov</a:t>
            </a:r>
          </a:p>
        </p:txBody>
      </p:sp>
      <p:sp>
        <p:nvSpPr>
          <p:cNvPr id="33" name="TextBox 32">
            <a:extLst>
              <a:ext uri="{FF2B5EF4-FFF2-40B4-BE49-F238E27FC236}">
                <a16:creationId xmlns:a16="http://schemas.microsoft.com/office/drawing/2014/main" id="{4F28944C-E5B7-4FBE-BEAF-9CF70AF0B2F5}"/>
              </a:ext>
            </a:extLst>
          </p:cNvPr>
          <p:cNvSpPr txBox="1"/>
          <p:nvPr/>
        </p:nvSpPr>
        <p:spPr>
          <a:xfrm>
            <a:off x="8488393" y="992037"/>
            <a:ext cx="690113" cy="338554"/>
          </a:xfrm>
          <a:prstGeom prst="rect">
            <a:avLst/>
          </a:prstGeom>
          <a:noFill/>
        </p:spPr>
        <p:txBody>
          <a:bodyPr wrap="square" rtlCol="0">
            <a:spAutoFit/>
          </a:bodyPr>
          <a:lstStyle/>
          <a:p>
            <a:r>
              <a:rPr lang="en-US" sz="800" dirty="0"/>
              <a:t>CONTACT US</a:t>
            </a:r>
          </a:p>
        </p:txBody>
      </p:sp>
      <p:sp>
        <p:nvSpPr>
          <p:cNvPr id="35" name="Rectangle 34">
            <a:extLst>
              <a:ext uri="{FF2B5EF4-FFF2-40B4-BE49-F238E27FC236}">
                <a16:creationId xmlns:a16="http://schemas.microsoft.com/office/drawing/2014/main" id="{885AB73B-3FF9-4692-90F3-D0712EE1E47D}"/>
              </a:ext>
            </a:extLst>
          </p:cNvPr>
          <p:cNvSpPr/>
          <p:nvPr/>
        </p:nvSpPr>
        <p:spPr>
          <a:xfrm>
            <a:off x="0" y="1035170"/>
            <a:ext cx="12192000" cy="405442"/>
          </a:xfrm>
          <a:prstGeom prst="rect">
            <a:avLst/>
          </a:prstGeom>
          <a:solidFill>
            <a:srgbClr val="007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D665C1FF-9C5F-4391-B92C-3B70AD27724F}"/>
              </a:ext>
            </a:extLst>
          </p:cNvPr>
          <p:cNvSpPr txBox="1"/>
          <p:nvPr/>
        </p:nvSpPr>
        <p:spPr>
          <a:xfrm>
            <a:off x="8351170" y="854018"/>
            <a:ext cx="788337" cy="215444"/>
          </a:xfrm>
          <a:prstGeom prst="rect">
            <a:avLst/>
          </a:prstGeom>
          <a:noFill/>
        </p:spPr>
        <p:txBody>
          <a:bodyPr wrap="square" rtlCol="0">
            <a:spAutoFit/>
          </a:bodyPr>
          <a:lstStyle/>
          <a:p>
            <a:r>
              <a:rPr lang="en-US" sz="800" dirty="0"/>
              <a:t>CONTACT US</a:t>
            </a:r>
          </a:p>
        </p:txBody>
      </p:sp>
      <p:sp>
        <p:nvSpPr>
          <p:cNvPr id="38" name="Oval 37">
            <a:extLst>
              <a:ext uri="{FF2B5EF4-FFF2-40B4-BE49-F238E27FC236}">
                <a16:creationId xmlns:a16="http://schemas.microsoft.com/office/drawing/2014/main" id="{F13040A9-C259-46E4-B16C-6E5D4C69CBA6}"/>
              </a:ext>
            </a:extLst>
          </p:cNvPr>
          <p:cNvSpPr/>
          <p:nvPr/>
        </p:nvSpPr>
        <p:spPr>
          <a:xfrm>
            <a:off x="8800130" y="1134614"/>
            <a:ext cx="182880" cy="18288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0071BC"/>
                </a:solidFill>
              </a:rPr>
              <a:t>?</a:t>
            </a:r>
          </a:p>
        </p:txBody>
      </p:sp>
      <p:sp>
        <p:nvSpPr>
          <p:cNvPr id="39" name="TextBox 38">
            <a:extLst>
              <a:ext uri="{FF2B5EF4-FFF2-40B4-BE49-F238E27FC236}">
                <a16:creationId xmlns:a16="http://schemas.microsoft.com/office/drawing/2014/main" id="{485C4E64-A5A1-4454-AB8C-88515DA888A2}"/>
              </a:ext>
            </a:extLst>
          </p:cNvPr>
          <p:cNvSpPr txBox="1"/>
          <p:nvPr/>
        </p:nvSpPr>
        <p:spPr>
          <a:xfrm>
            <a:off x="2995165" y="1104707"/>
            <a:ext cx="5804965" cy="253916"/>
          </a:xfrm>
          <a:prstGeom prst="rect">
            <a:avLst/>
          </a:prstGeom>
          <a:noFill/>
        </p:spPr>
        <p:txBody>
          <a:bodyPr wrap="square" rtlCol="0">
            <a:spAutoFit/>
          </a:bodyPr>
          <a:lstStyle/>
          <a:p>
            <a:r>
              <a:rPr lang="en-US" sz="1050" b="1" dirty="0">
                <a:solidFill>
                  <a:schemeClr val="bg1"/>
                </a:solidFill>
              </a:rPr>
              <a:t>COMMUNITY STORIES     </a:t>
            </a:r>
            <a:r>
              <a:rPr lang="en-US" sz="1050" dirty="0"/>
              <a:t>|</a:t>
            </a:r>
            <a:r>
              <a:rPr lang="en-US" sz="1050" b="1" dirty="0">
                <a:solidFill>
                  <a:schemeClr val="bg1"/>
                </a:solidFill>
              </a:rPr>
              <a:t>     </a:t>
            </a:r>
            <a:r>
              <a:rPr lang="en-US" sz="1050" b="1" u="sng" dirty="0">
                <a:solidFill>
                  <a:schemeClr val="bg1"/>
                </a:solidFill>
              </a:rPr>
              <a:t>NEW VISUALIZATION</a:t>
            </a:r>
            <a:r>
              <a:rPr lang="en-US" sz="1050" b="1" dirty="0">
                <a:solidFill>
                  <a:schemeClr val="bg1"/>
                </a:solidFill>
              </a:rPr>
              <a:t>     </a:t>
            </a:r>
            <a:r>
              <a:rPr lang="en-US" sz="1050" dirty="0"/>
              <a:t>|</a:t>
            </a:r>
            <a:r>
              <a:rPr lang="en-US" sz="1050" b="1" dirty="0">
                <a:solidFill>
                  <a:schemeClr val="bg1"/>
                </a:solidFill>
              </a:rPr>
              <a:t>     MY VISUALIZATIONS </a:t>
            </a:r>
          </a:p>
        </p:txBody>
      </p:sp>
      <p:sp>
        <p:nvSpPr>
          <p:cNvPr id="40" name="TextBox 39">
            <a:extLst>
              <a:ext uri="{FF2B5EF4-FFF2-40B4-BE49-F238E27FC236}">
                <a16:creationId xmlns:a16="http://schemas.microsoft.com/office/drawing/2014/main" id="{32E3EBBE-30A1-44BF-8EC2-08221731269C}"/>
              </a:ext>
            </a:extLst>
          </p:cNvPr>
          <p:cNvSpPr txBox="1"/>
          <p:nvPr/>
        </p:nvSpPr>
        <p:spPr>
          <a:xfrm>
            <a:off x="3082382" y="6522"/>
            <a:ext cx="997014" cy="215444"/>
          </a:xfrm>
          <a:prstGeom prst="rect">
            <a:avLst/>
          </a:prstGeom>
          <a:solidFill>
            <a:srgbClr val="EDE8E6"/>
          </a:solidFill>
        </p:spPr>
        <p:txBody>
          <a:bodyPr wrap="square" rtlCol="0">
            <a:spAutoFit/>
          </a:bodyPr>
          <a:lstStyle/>
          <a:p>
            <a:r>
              <a:rPr lang="en-US" sz="800" dirty="0"/>
              <a:t>Data Analysis...</a:t>
            </a:r>
          </a:p>
        </p:txBody>
      </p:sp>
      <p:sp>
        <p:nvSpPr>
          <p:cNvPr id="42" name="TextBox 41">
            <a:extLst>
              <a:ext uri="{FF2B5EF4-FFF2-40B4-BE49-F238E27FC236}">
                <a16:creationId xmlns:a16="http://schemas.microsoft.com/office/drawing/2014/main" id="{61170159-0577-4D27-A701-25FA26EE0D69}"/>
              </a:ext>
            </a:extLst>
          </p:cNvPr>
          <p:cNvSpPr txBox="1"/>
          <p:nvPr/>
        </p:nvSpPr>
        <p:spPr>
          <a:xfrm>
            <a:off x="7228584" y="855862"/>
            <a:ext cx="583296" cy="215444"/>
          </a:xfrm>
          <a:prstGeom prst="rect">
            <a:avLst/>
          </a:prstGeom>
          <a:noFill/>
        </p:spPr>
        <p:txBody>
          <a:bodyPr wrap="square" rtlCol="0">
            <a:spAutoFit/>
          </a:bodyPr>
          <a:lstStyle/>
          <a:p>
            <a:r>
              <a:rPr lang="en-US" sz="800" dirty="0"/>
              <a:t>LOGIN</a:t>
            </a:r>
          </a:p>
        </p:txBody>
      </p:sp>
      <p:sp>
        <p:nvSpPr>
          <p:cNvPr id="47" name="TextBox 46">
            <a:extLst>
              <a:ext uri="{FF2B5EF4-FFF2-40B4-BE49-F238E27FC236}">
                <a16:creationId xmlns:a16="http://schemas.microsoft.com/office/drawing/2014/main" id="{EAD82779-9073-40B5-AE6A-F69D4F649615}"/>
              </a:ext>
            </a:extLst>
          </p:cNvPr>
          <p:cNvSpPr txBox="1"/>
          <p:nvPr/>
        </p:nvSpPr>
        <p:spPr>
          <a:xfrm>
            <a:off x="7707492" y="847980"/>
            <a:ext cx="934452" cy="215444"/>
          </a:xfrm>
          <a:prstGeom prst="rect">
            <a:avLst/>
          </a:prstGeom>
          <a:noFill/>
        </p:spPr>
        <p:txBody>
          <a:bodyPr wrap="square" rtlCol="0">
            <a:spAutoFit/>
          </a:bodyPr>
          <a:lstStyle/>
          <a:p>
            <a:r>
              <a:rPr lang="en-US" sz="800" dirty="0"/>
              <a:t>MY PROFILE</a:t>
            </a:r>
          </a:p>
        </p:txBody>
      </p:sp>
      <p:pic>
        <p:nvPicPr>
          <p:cNvPr id="15" name="Picture 14">
            <a:extLst>
              <a:ext uri="{FF2B5EF4-FFF2-40B4-BE49-F238E27FC236}">
                <a16:creationId xmlns:a16="http://schemas.microsoft.com/office/drawing/2014/main" id="{51867FDE-7160-433B-9C08-C539F91043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6690" y="511013"/>
            <a:ext cx="5976319" cy="384048"/>
          </a:xfrm>
          <a:prstGeom prst="rect">
            <a:avLst/>
          </a:prstGeom>
        </p:spPr>
      </p:pic>
      <p:sp>
        <p:nvSpPr>
          <p:cNvPr id="30" name="Rectangle 29">
            <a:extLst>
              <a:ext uri="{FF2B5EF4-FFF2-40B4-BE49-F238E27FC236}">
                <a16:creationId xmlns:a16="http://schemas.microsoft.com/office/drawing/2014/main" id="{A12FE9FC-E7AA-4643-B558-B27F51824C45}"/>
              </a:ext>
            </a:extLst>
          </p:cNvPr>
          <p:cNvSpPr/>
          <p:nvPr/>
        </p:nvSpPr>
        <p:spPr>
          <a:xfrm>
            <a:off x="3006689" y="1469862"/>
            <a:ext cx="2926080" cy="347472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3E8E3435-F2DE-4C89-91B6-8CB0DC4270DB}"/>
              </a:ext>
            </a:extLst>
          </p:cNvPr>
          <p:cNvSpPr txBox="1"/>
          <p:nvPr/>
        </p:nvSpPr>
        <p:spPr>
          <a:xfrm>
            <a:off x="3006691" y="1469862"/>
            <a:ext cx="2145410" cy="253916"/>
          </a:xfrm>
          <a:prstGeom prst="rect">
            <a:avLst/>
          </a:prstGeom>
          <a:noFill/>
        </p:spPr>
        <p:txBody>
          <a:bodyPr wrap="square" rtlCol="0">
            <a:spAutoFit/>
          </a:bodyPr>
          <a:lstStyle/>
          <a:p>
            <a:r>
              <a:rPr lang="en-US" sz="1050" b="1" dirty="0"/>
              <a:t>1. Choose your data</a:t>
            </a:r>
          </a:p>
        </p:txBody>
      </p:sp>
      <p:sp>
        <p:nvSpPr>
          <p:cNvPr id="36" name="Rectangle 35">
            <a:extLst>
              <a:ext uri="{FF2B5EF4-FFF2-40B4-BE49-F238E27FC236}">
                <a16:creationId xmlns:a16="http://schemas.microsoft.com/office/drawing/2014/main" id="{3D49973E-D6A2-47FC-BF4D-39AD4E3D6FB9}"/>
              </a:ext>
            </a:extLst>
          </p:cNvPr>
          <p:cNvSpPr/>
          <p:nvPr/>
        </p:nvSpPr>
        <p:spPr>
          <a:xfrm>
            <a:off x="3145462" y="1982202"/>
            <a:ext cx="2377440" cy="217649"/>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i="1" dirty="0">
                <a:solidFill>
                  <a:schemeClr val="bg1">
                    <a:lumMod val="65000"/>
                  </a:schemeClr>
                </a:solidFill>
              </a:rPr>
              <a:t>Search datasets....</a:t>
            </a:r>
          </a:p>
        </p:txBody>
      </p:sp>
      <p:pic>
        <p:nvPicPr>
          <p:cNvPr id="41" name="Picture 40">
            <a:extLst>
              <a:ext uri="{FF2B5EF4-FFF2-40B4-BE49-F238E27FC236}">
                <a16:creationId xmlns:a16="http://schemas.microsoft.com/office/drawing/2014/main" id="{AED70B2B-EDDE-4844-9430-172F3F9BDAF6}"/>
              </a:ext>
            </a:extLst>
          </p:cNvPr>
          <p:cNvPicPr>
            <a:picLocks noChangeAspect="1"/>
          </p:cNvPicPr>
          <p:nvPr/>
        </p:nvPicPr>
        <p:blipFill>
          <a:blip r:embed="rId4"/>
          <a:stretch>
            <a:fillRect/>
          </a:stretch>
        </p:blipFill>
        <p:spPr>
          <a:xfrm>
            <a:off x="5524913" y="1982202"/>
            <a:ext cx="352014" cy="241578"/>
          </a:xfrm>
          <a:prstGeom prst="rect">
            <a:avLst/>
          </a:prstGeom>
        </p:spPr>
      </p:pic>
      <p:sp>
        <p:nvSpPr>
          <p:cNvPr id="43" name="Rectangle: Rounded Corners 42">
            <a:extLst>
              <a:ext uri="{FF2B5EF4-FFF2-40B4-BE49-F238E27FC236}">
                <a16:creationId xmlns:a16="http://schemas.microsoft.com/office/drawing/2014/main" id="{B2D14B58-2524-4570-A0CF-DF47D62F37D7}"/>
              </a:ext>
            </a:extLst>
          </p:cNvPr>
          <p:cNvSpPr/>
          <p:nvPr/>
        </p:nvSpPr>
        <p:spPr>
          <a:xfrm>
            <a:off x="3065317" y="4694100"/>
            <a:ext cx="567499" cy="210312"/>
          </a:xfrm>
          <a:prstGeom prst="roundRect">
            <a:avLst>
              <a:gd name="adj" fmla="val 12894"/>
            </a:avLst>
          </a:prstGeom>
          <a:solidFill>
            <a:srgbClr val="0071BC"/>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1000" b="1" dirty="0">
                <a:solidFill>
                  <a:schemeClr val="bg1"/>
                </a:solidFill>
              </a:rPr>
              <a:t>Import</a:t>
            </a:r>
          </a:p>
        </p:txBody>
      </p:sp>
      <p:sp>
        <p:nvSpPr>
          <p:cNvPr id="44" name="Rectangle 43">
            <a:extLst>
              <a:ext uri="{FF2B5EF4-FFF2-40B4-BE49-F238E27FC236}">
                <a16:creationId xmlns:a16="http://schemas.microsoft.com/office/drawing/2014/main" id="{BABACE17-7F59-4202-B62C-C129C6E8FFF3}"/>
              </a:ext>
            </a:extLst>
          </p:cNvPr>
          <p:cNvSpPr/>
          <p:nvPr/>
        </p:nvSpPr>
        <p:spPr>
          <a:xfrm>
            <a:off x="3006126" y="5077579"/>
            <a:ext cx="2926080" cy="173736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C121A958-42DF-44A8-8B82-3B7DCAAB4EA2}"/>
              </a:ext>
            </a:extLst>
          </p:cNvPr>
          <p:cNvSpPr/>
          <p:nvPr/>
        </p:nvSpPr>
        <p:spPr>
          <a:xfrm>
            <a:off x="5321273" y="6568358"/>
            <a:ext cx="567499" cy="210312"/>
          </a:xfrm>
          <a:prstGeom prst="roundRect">
            <a:avLst>
              <a:gd name="adj" fmla="val 12894"/>
            </a:avLst>
          </a:prstGeom>
          <a:solidFill>
            <a:srgbClr val="0071BC"/>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1000" b="1" dirty="0">
                <a:solidFill>
                  <a:schemeClr val="bg1"/>
                </a:solidFill>
              </a:rPr>
              <a:t>Next step</a:t>
            </a:r>
          </a:p>
        </p:txBody>
      </p:sp>
      <p:sp>
        <p:nvSpPr>
          <p:cNvPr id="2" name="TextBox 1">
            <a:extLst>
              <a:ext uri="{FF2B5EF4-FFF2-40B4-BE49-F238E27FC236}">
                <a16:creationId xmlns:a16="http://schemas.microsoft.com/office/drawing/2014/main" id="{F15388FD-F04A-4FBA-98E2-2AF9A82451EB}"/>
              </a:ext>
            </a:extLst>
          </p:cNvPr>
          <p:cNvSpPr txBox="1"/>
          <p:nvPr/>
        </p:nvSpPr>
        <p:spPr>
          <a:xfrm>
            <a:off x="3036527" y="1701137"/>
            <a:ext cx="2743200" cy="246221"/>
          </a:xfrm>
          <a:prstGeom prst="rect">
            <a:avLst/>
          </a:prstGeom>
          <a:noFill/>
        </p:spPr>
        <p:txBody>
          <a:bodyPr wrap="square" rtlCol="0">
            <a:spAutoFit/>
          </a:bodyPr>
          <a:lstStyle/>
          <a:p>
            <a:pPr algn="ctr"/>
            <a:r>
              <a:rPr lang="en-US" sz="1000" dirty="0">
                <a:solidFill>
                  <a:srgbClr val="0071BC"/>
                </a:solidFill>
              </a:rPr>
              <a:t>Supported</a:t>
            </a:r>
            <a:r>
              <a:rPr lang="en-US" sz="1000" dirty="0"/>
              <a:t>  |  </a:t>
            </a:r>
            <a:r>
              <a:rPr lang="en-US" sz="1000" u="sng" dirty="0">
                <a:solidFill>
                  <a:srgbClr val="0071BC"/>
                </a:solidFill>
              </a:rPr>
              <a:t>Merged</a:t>
            </a:r>
            <a:r>
              <a:rPr lang="en-US" sz="1000" dirty="0"/>
              <a:t>  |  </a:t>
            </a:r>
            <a:r>
              <a:rPr lang="en-US" sz="1000" dirty="0">
                <a:solidFill>
                  <a:srgbClr val="0071BC"/>
                </a:solidFill>
              </a:rPr>
              <a:t>To be supported</a:t>
            </a:r>
          </a:p>
        </p:txBody>
      </p:sp>
      <p:sp>
        <p:nvSpPr>
          <p:cNvPr id="50" name="Rectangle: Rounded Corners 49">
            <a:extLst>
              <a:ext uri="{FF2B5EF4-FFF2-40B4-BE49-F238E27FC236}">
                <a16:creationId xmlns:a16="http://schemas.microsoft.com/office/drawing/2014/main" id="{9425B96B-4271-4595-A9F6-BAA4CB6A57E1}"/>
              </a:ext>
            </a:extLst>
          </p:cNvPr>
          <p:cNvSpPr/>
          <p:nvPr/>
        </p:nvSpPr>
        <p:spPr>
          <a:xfrm>
            <a:off x="5323071" y="4704786"/>
            <a:ext cx="567499" cy="210312"/>
          </a:xfrm>
          <a:prstGeom prst="roundRect">
            <a:avLst>
              <a:gd name="adj" fmla="val 12894"/>
            </a:avLst>
          </a:prstGeom>
          <a:solidFill>
            <a:srgbClr val="D6D7D9"/>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1000" b="1" dirty="0">
                <a:solidFill>
                  <a:schemeClr val="bg1"/>
                </a:solidFill>
              </a:rPr>
              <a:t>Next step</a:t>
            </a:r>
          </a:p>
        </p:txBody>
      </p:sp>
      <p:sp>
        <p:nvSpPr>
          <p:cNvPr id="51" name="TextBox 50">
            <a:extLst>
              <a:ext uri="{FF2B5EF4-FFF2-40B4-BE49-F238E27FC236}">
                <a16:creationId xmlns:a16="http://schemas.microsoft.com/office/drawing/2014/main" id="{EE7B0E36-89EC-4151-B401-6520E320AD3E}"/>
              </a:ext>
            </a:extLst>
          </p:cNvPr>
          <p:cNvSpPr txBox="1"/>
          <p:nvPr/>
        </p:nvSpPr>
        <p:spPr>
          <a:xfrm>
            <a:off x="3235864" y="2426925"/>
            <a:ext cx="2542773" cy="538609"/>
          </a:xfrm>
          <a:prstGeom prst="rect">
            <a:avLst/>
          </a:prstGeom>
          <a:noFill/>
        </p:spPr>
        <p:txBody>
          <a:bodyPr wrap="square" rtlCol="0">
            <a:spAutoFit/>
          </a:bodyPr>
          <a:lstStyle/>
          <a:p>
            <a:r>
              <a:rPr lang="en-US" sz="1000" b="1" u="sng" dirty="0">
                <a:solidFill>
                  <a:srgbClr val="0071BC"/>
                </a:solidFill>
              </a:rPr>
              <a:t>Merged data set name</a:t>
            </a:r>
            <a:r>
              <a:rPr lang="en-US" sz="1000" dirty="0">
                <a:solidFill>
                  <a:srgbClr val="0071BC"/>
                </a:solidFill>
              </a:rPr>
              <a:t>     </a:t>
            </a:r>
            <a:r>
              <a:rPr lang="en-US" sz="1000" dirty="0"/>
              <a:t>Dataset name 1; </a:t>
            </a:r>
            <a:r>
              <a:rPr lang="en-US" sz="1000" b="1" dirty="0"/>
              <a:t>                      </a:t>
            </a:r>
          </a:p>
          <a:p>
            <a:r>
              <a:rPr lang="en-US" sz="900" dirty="0"/>
              <a:t>Description here can wrap    </a:t>
            </a:r>
            <a:r>
              <a:rPr lang="en-US" sz="1000" dirty="0"/>
              <a:t>Dataset name </a:t>
            </a:r>
            <a:endParaRPr lang="en-US" sz="900" dirty="0"/>
          </a:p>
          <a:p>
            <a:r>
              <a:rPr lang="en-US" sz="900" dirty="0"/>
              <a:t>up to 2 lines</a:t>
            </a:r>
          </a:p>
        </p:txBody>
      </p:sp>
      <p:sp>
        <p:nvSpPr>
          <p:cNvPr id="52" name="Rectangle 51">
            <a:extLst>
              <a:ext uri="{FF2B5EF4-FFF2-40B4-BE49-F238E27FC236}">
                <a16:creationId xmlns:a16="http://schemas.microsoft.com/office/drawing/2014/main" id="{6AD417A9-FDF0-4217-9122-05C27F2730FD}"/>
              </a:ext>
            </a:extLst>
          </p:cNvPr>
          <p:cNvSpPr/>
          <p:nvPr/>
        </p:nvSpPr>
        <p:spPr>
          <a:xfrm>
            <a:off x="3155854" y="2511186"/>
            <a:ext cx="109728" cy="1097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rPr>
              <a:t>X</a:t>
            </a:r>
          </a:p>
        </p:txBody>
      </p:sp>
      <p:pic>
        <p:nvPicPr>
          <p:cNvPr id="58" name="Picture 57">
            <a:extLst>
              <a:ext uri="{FF2B5EF4-FFF2-40B4-BE49-F238E27FC236}">
                <a16:creationId xmlns:a16="http://schemas.microsoft.com/office/drawing/2014/main" id="{3A89FB03-4C3B-4B29-A0E3-5DCFDBF7442F}"/>
              </a:ext>
            </a:extLst>
          </p:cNvPr>
          <p:cNvPicPr>
            <a:picLocks/>
          </p:cNvPicPr>
          <p:nvPr/>
        </p:nvPicPr>
        <p:blipFill rotWithShape="1">
          <a:blip r:embed="rId5">
            <a:extLst>
              <a:ext uri="{28A0092B-C50C-407E-A947-70E740481C1C}">
                <a14:useLocalDpi xmlns:a14="http://schemas.microsoft.com/office/drawing/2010/main" val="0"/>
              </a:ext>
            </a:extLst>
          </a:blip>
          <a:srcRect l="26342" t="2229" r="70991" b="12228"/>
          <a:stretch/>
        </p:blipFill>
        <p:spPr>
          <a:xfrm>
            <a:off x="5739238" y="2420575"/>
            <a:ext cx="137160" cy="2194560"/>
          </a:xfrm>
          <a:prstGeom prst="rect">
            <a:avLst/>
          </a:prstGeom>
        </p:spPr>
      </p:pic>
      <p:sp>
        <p:nvSpPr>
          <p:cNvPr id="60" name="Rectangle: Rounded Corners 59">
            <a:extLst>
              <a:ext uri="{FF2B5EF4-FFF2-40B4-BE49-F238E27FC236}">
                <a16:creationId xmlns:a16="http://schemas.microsoft.com/office/drawing/2014/main" id="{2D4395D3-6EE3-413C-A8E8-A323DDF638DF}"/>
              </a:ext>
            </a:extLst>
          </p:cNvPr>
          <p:cNvSpPr/>
          <p:nvPr/>
        </p:nvSpPr>
        <p:spPr>
          <a:xfrm>
            <a:off x="3981009" y="4698599"/>
            <a:ext cx="914400" cy="210312"/>
          </a:xfrm>
          <a:prstGeom prst="roundRect">
            <a:avLst>
              <a:gd name="adj" fmla="val 12894"/>
            </a:avLst>
          </a:prstGeom>
          <a:solidFill>
            <a:srgbClr val="D6D7D9"/>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1000" b="1" dirty="0">
                <a:solidFill>
                  <a:schemeClr val="bg1"/>
                </a:solidFill>
              </a:rPr>
              <a:t>Merge Selected</a:t>
            </a:r>
          </a:p>
        </p:txBody>
      </p:sp>
      <p:sp>
        <p:nvSpPr>
          <p:cNvPr id="3" name="TextBox 2">
            <a:extLst>
              <a:ext uri="{FF2B5EF4-FFF2-40B4-BE49-F238E27FC236}">
                <a16:creationId xmlns:a16="http://schemas.microsoft.com/office/drawing/2014/main" id="{45A321D3-695B-42AC-8F53-8B1D0AEE739C}"/>
              </a:ext>
            </a:extLst>
          </p:cNvPr>
          <p:cNvSpPr txBox="1"/>
          <p:nvPr/>
        </p:nvSpPr>
        <p:spPr>
          <a:xfrm>
            <a:off x="3226183" y="2271405"/>
            <a:ext cx="2676769" cy="246221"/>
          </a:xfrm>
          <a:prstGeom prst="rect">
            <a:avLst/>
          </a:prstGeom>
          <a:noFill/>
        </p:spPr>
        <p:txBody>
          <a:bodyPr wrap="square" rtlCol="0">
            <a:spAutoFit/>
          </a:bodyPr>
          <a:lstStyle/>
          <a:p>
            <a:r>
              <a:rPr lang="en-US" sz="1000" dirty="0">
                <a:solidFill>
                  <a:schemeClr val="bg1">
                    <a:lumMod val="50000"/>
                  </a:schemeClr>
                </a:solidFill>
              </a:rPr>
              <a:t>Name                                    Data set sources</a:t>
            </a:r>
          </a:p>
        </p:txBody>
      </p:sp>
      <p:pic>
        <p:nvPicPr>
          <p:cNvPr id="6" name="Picture 5">
            <a:extLst>
              <a:ext uri="{FF2B5EF4-FFF2-40B4-BE49-F238E27FC236}">
                <a16:creationId xmlns:a16="http://schemas.microsoft.com/office/drawing/2014/main" id="{1CFE5E05-3547-474E-B751-FA541EB21BC7}"/>
              </a:ext>
            </a:extLst>
          </p:cNvPr>
          <p:cNvPicPr>
            <a:picLocks noChangeAspect="1"/>
          </p:cNvPicPr>
          <p:nvPr/>
        </p:nvPicPr>
        <p:blipFill>
          <a:blip r:embed="rId6">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666309" y="1481895"/>
            <a:ext cx="216248" cy="216248"/>
          </a:xfrm>
          <a:prstGeom prst="rect">
            <a:avLst/>
          </a:prstGeom>
        </p:spPr>
      </p:pic>
      <p:sp>
        <p:nvSpPr>
          <p:cNvPr id="11" name="Rectangle 10">
            <a:extLst>
              <a:ext uri="{FF2B5EF4-FFF2-40B4-BE49-F238E27FC236}">
                <a16:creationId xmlns:a16="http://schemas.microsoft.com/office/drawing/2014/main" id="{7847FF14-A06C-4265-991A-8E820867528D}"/>
              </a:ext>
            </a:extLst>
          </p:cNvPr>
          <p:cNvSpPr/>
          <p:nvPr/>
        </p:nvSpPr>
        <p:spPr>
          <a:xfrm>
            <a:off x="3078694" y="1908325"/>
            <a:ext cx="2824258" cy="272589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id="{B011F9FB-5A60-4C20-8754-B31D492171F9}"/>
              </a:ext>
            </a:extLst>
          </p:cNvPr>
          <p:cNvSpPr txBox="1"/>
          <p:nvPr/>
        </p:nvSpPr>
        <p:spPr>
          <a:xfrm>
            <a:off x="4041499" y="1483202"/>
            <a:ext cx="1834899" cy="230832"/>
          </a:xfrm>
          <a:prstGeom prst="rect">
            <a:avLst/>
          </a:prstGeom>
          <a:noFill/>
        </p:spPr>
        <p:txBody>
          <a:bodyPr wrap="square" rtlCol="0">
            <a:spAutoFit/>
          </a:bodyPr>
          <a:lstStyle/>
          <a:p>
            <a:pPr algn="ctr"/>
            <a:r>
              <a:rPr lang="en-US" sz="900" i="1" dirty="0"/>
              <a:t>1 of n datasets selected</a:t>
            </a:r>
          </a:p>
        </p:txBody>
      </p:sp>
      <p:sp>
        <p:nvSpPr>
          <p:cNvPr id="48" name="Rectangle 47">
            <a:extLst>
              <a:ext uri="{FF2B5EF4-FFF2-40B4-BE49-F238E27FC236}">
                <a16:creationId xmlns:a16="http://schemas.microsoft.com/office/drawing/2014/main" id="{214B9C41-53AA-47BB-A42C-B7E8F35CE3D8}"/>
              </a:ext>
            </a:extLst>
          </p:cNvPr>
          <p:cNvSpPr/>
          <p:nvPr/>
        </p:nvSpPr>
        <p:spPr>
          <a:xfrm>
            <a:off x="3357547" y="5535030"/>
            <a:ext cx="109728" cy="1097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a:solidFill>
                <a:schemeClr val="tx1"/>
              </a:solidFill>
            </a:endParaRPr>
          </a:p>
        </p:txBody>
      </p:sp>
      <p:sp>
        <p:nvSpPr>
          <p:cNvPr id="5" name="TextBox 4">
            <a:extLst>
              <a:ext uri="{FF2B5EF4-FFF2-40B4-BE49-F238E27FC236}">
                <a16:creationId xmlns:a16="http://schemas.microsoft.com/office/drawing/2014/main" id="{DDA50FDD-A35C-4CFA-808B-4EBD65CEFA89}"/>
              </a:ext>
            </a:extLst>
          </p:cNvPr>
          <p:cNvSpPr txBox="1"/>
          <p:nvPr/>
        </p:nvSpPr>
        <p:spPr>
          <a:xfrm>
            <a:off x="3265582" y="5303505"/>
            <a:ext cx="2637370" cy="253916"/>
          </a:xfrm>
          <a:prstGeom prst="rect">
            <a:avLst/>
          </a:prstGeom>
          <a:noFill/>
        </p:spPr>
        <p:txBody>
          <a:bodyPr wrap="square" rtlCol="0">
            <a:spAutoFit/>
          </a:bodyPr>
          <a:lstStyle/>
          <a:p>
            <a:r>
              <a:rPr lang="en-US" sz="1000" dirty="0"/>
              <a:t>I want to see the data </a:t>
            </a:r>
            <a:r>
              <a:rPr lang="en-US" sz="1000" b="1" dirty="0"/>
              <a:t>organized</a:t>
            </a:r>
            <a:endParaRPr lang="en-US" sz="1000" dirty="0"/>
          </a:p>
        </p:txBody>
      </p:sp>
      <p:sp>
        <p:nvSpPr>
          <p:cNvPr id="54" name="TextBox 53">
            <a:extLst>
              <a:ext uri="{FF2B5EF4-FFF2-40B4-BE49-F238E27FC236}">
                <a16:creationId xmlns:a16="http://schemas.microsoft.com/office/drawing/2014/main" id="{4D3508B8-B466-4EA5-AC76-7BBF8A17ADB5}"/>
              </a:ext>
            </a:extLst>
          </p:cNvPr>
          <p:cNvSpPr txBox="1"/>
          <p:nvPr/>
        </p:nvSpPr>
        <p:spPr>
          <a:xfrm>
            <a:off x="3265582" y="6065338"/>
            <a:ext cx="2790412" cy="246221"/>
          </a:xfrm>
          <a:prstGeom prst="rect">
            <a:avLst/>
          </a:prstGeom>
          <a:noFill/>
        </p:spPr>
        <p:txBody>
          <a:bodyPr wrap="square" rtlCol="0">
            <a:spAutoFit/>
          </a:bodyPr>
          <a:lstStyle/>
          <a:p>
            <a:r>
              <a:rPr lang="en-US" sz="1000" dirty="0"/>
              <a:t>I want to see </a:t>
            </a:r>
            <a:r>
              <a:rPr lang="en-US" sz="1000" b="1" dirty="0"/>
              <a:t>trends</a:t>
            </a:r>
            <a:r>
              <a:rPr lang="en-US" sz="1000" dirty="0"/>
              <a:t> in the data</a:t>
            </a:r>
          </a:p>
        </p:txBody>
      </p:sp>
      <p:sp>
        <p:nvSpPr>
          <p:cNvPr id="59" name="TextBox 58">
            <a:extLst>
              <a:ext uri="{FF2B5EF4-FFF2-40B4-BE49-F238E27FC236}">
                <a16:creationId xmlns:a16="http://schemas.microsoft.com/office/drawing/2014/main" id="{3B66925D-F3B5-4080-A9FE-E91DED5CFF8C}"/>
              </a:ext>
            </a:extLst>
          </p:cNvPr>
          <p:cNvSpPr txBox="1"/>
          <p:nvPr/>
        </p:nvSpPr>
        <p:spPr>
          <a:xfrm>
            <a:off x="4976333" y="5473258"/>
            <a:ext cx="783123" cy="707886"/>
          </a:xfrm>
          <a:prstGeom prst="rect">
            <a:avLst/>
          </a:prstGeom>
          <a:noFill/>
        </p:spPr>
        <p:txBody>
          <a:bodyPr wrap="square" rtlCol="0">
            <a:spAutoFit/>
          </a:bodyPr>
          <a:lstStyle/>
          <a:p>
            <a:r>
              <a:rPr lang="en-US" sz="1000" u="sng" dirty="0">
                <a:solidFill>
                  <a:srgbClr val="0071BC"/>
                </a:solidFill>
              </a:rPr>
              <a:t>Learn more</a:t>
            </a:r>
          </a:p>
          <a:p>
            <a:r>
              <a:rPr lang="en-US" sz="1000" u="sng" dirty="0">
                <a:solidFill>
                  <a:srgbClr val="0071BC"/>
                </a:solidFill>
              </a:rPr>
              <a:t>Learn more</a:t>
            </a:r>
          </a:p>
          <a:p>
            <a:r>
              <a:rPr lang="en-US" sz="1000" u="sng" dirty="0">
                <a:solidFill>
                  <a:srgbClr val="0071BC"/>
                </a:solidFill>
              </a:rPr>
              <a:t>Learn more</a:t>
            </a:r>
          </a:p>
          <a:p>
            <a:r>
              <a:rPr lang="en-US" sz="1000" u="sng" dirty="0">
                <a:solidFill>
                  <a:srgbClr val="0071BC"/>
                </a:solidFill>
              </a:rPr>
              <a:t>Learn more</a:t>
            </a:r>
          </a:p>
        </p:txBody>
      </p:sp>
      <p:sp>
        <p:nvSpPr>
          <p:cNvPr id="62" name="Rectangle 61">
            <a:extLst>
              <a:ext uri="{FF2B5EF4-FFF2-40B4-BE49-F238E27FC236}">
                <a16:creationId xmlns:a16="http://schemas.microsoft.com/office/drawing/2014/main" id="{84408474-0325-40E0-A665-0004B171901F}"/>
              </a:ext>
            </a:extLst>
          </p:cNvPr>
          <p:cNvSpPr/>
          <p:nvPr/>
        </p:nvSpPr>
        <p:spPr>
          <a:xfrm>
            <a:off x="6055994" y="1468005"/>
            <a:ext cx="2926080" cy="5346933"/>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a:extLst>
              <a:ext uri="{FF2B5EF4-FFF2-40B4-BE49-F238E27FC236}">
                <a16:creationId xmlns:a16="http://schemas.microsoft.com/office/drawing/2014/main" id="{36DA765D-C1BB-4EEC-B8EC-CA9423DD84AE}"/>
              </a:ext>
            </a:extLst>
          </p:cNvPr>
          <p:cNvSpPr txBox="1"/>
          <p:nvPr/>
        </p:nvSpPr>
        <p:spPr>
          <a:xfrm>
            <a:off x="6067424" y="1473046"/>
            <a:ext cx="2868236" cy="253916"/>
          </a:xfrm>
          <a:prstGeom prst="rect">
            <a:avLst/>
          </a:prstGeom>
          <a:noFill/>
        </p:spPr>
        <p:txBody>
          <a:bodyPr wrap="square" rtlCol="0">
            <a:spAutoFit/>
          </a:bodyPr>
          <a:lstStyle/>
          <a:p>
            <a:r>
              <a:rPr lang="en-US" sz="1050" b="1" dirty="0"/>
              <a:t>3. Choose your variables and visualize results</a:t>
            </a:r>
          </a:p>
        </p:txBody>
      </p:sp>
      <p:sp>
        <p:nvSpPr>
          <p:cNvPr id="64" name="Rectangle: Rounded Corners 63">
            <a:extLst>
              <a:ext uri="{FF2B5EF4-FFF2-40B4-BE49-F238E27FC236}">
                <a16:creationId xmlns:a16="http://schemas.microsoft.com/office/drawing/2014/main" id="{1626A7C5-C455-489E-B225-9E0811BCC980}"/>
              </a:ext>
            </a:extLst>
          </p:cNvPr>
          <p:cNvSpPr/>
          <p:nvPr/>
        </p:nvSpPr>
        <p:spPr>
          <a:xfrm>
            <a:off x="8336865" y="6530258"/>
            <a:ext cx="567499" cy="210312"/>
          </a:xfrm>
          <a:prstGeom prst="roundRect">
            <a:avLst>
              <a:gd name="adj" fmla="val 12894"/>
            </a:avLst>
          </a:prstGeom>
          <a:solidFill>
            <a:srgbClr val="0071BC"/>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1000" b="1" dirty="0">
                <a:solidFill>
                  <a:schemeClr val="bg1"/>
                </a:solidFill>
              </a:rPr>
              <a:t>Post</a:t>
            </a:r>
          </a:p>
        </p:txBody>
      </p:sp>
      <p:sp>
        <p:nvSpPr>
          <p:cNvPr id="65" name="TextBox 64">
            <a:extLst>
              <a:ext uri="{FF2B5EF4-FFF2-40B4-BE49-F238E27FC236}">
                <a16:creationId xmlns:a16="http://schemas.microsoft.com/office/drawing/2014/main" id="{F57D9D83-CFF1-475F-8712-6AE33DE7C36D}"/>
              </a:ext>
            </a:extLst>
          </p:cNvPr>
          <p:cNvSpPr txBox="1"/>
          <p:nvPr/>
        </p:nvSpPr>
        <p:spPr>
          <a:xfrm>
            <a:off x="3015651" y="5087098"/>
            <a:ext cx="2145410" cy="253916"/>
          </a:xfrm>
          <a:prstGeom prst="rect">
            <a:avLst/>
          </a:prstGeom>
          <a:noFill/>
        </p:spPr>
        <p:txBody>
          <a:bodyPr wrap="square" rtlCol="0">
            <a:spAutoFit/>
          </a:bodyPr>
          <a:lstStyle/>
          <a:p>
            <a:r>
              <a:rPr lang="en-US" sz="1050" b="1" dirty="0"/>
              <a:t>2. Choose your insight</a:t>
            </a:r>
          </a:p>
        </p:txBody>
      </p:sp>
      <p:sp>
        <p:nvSpPr>
          <p:cNvPr id="7" name="TextBox 6">
            <a:extLst>
              <a:ext uri="{FF2B5EF4-FFF2-40B4-BE49-F238E27FC236}">
                <a16:creationId xmlns:a16="http://schemas.microsoft.com/office/drawing/2014/main" id="{3AC862CC-33C5-4056-9005-DA43362032EF}"/>
              </a:ext>
            </a:extLst>
          </p:cNvPr>
          <p:cNvSpPr txBox="1"/>
          <p:nvPr/>
        </p:nvSpPr>
        <p:spPr>
          <a:xfrm>
            <a:off x="3091410" y="5298349"/>
            <a:ext cx="266700" cy="276999"/>
          </a:xfrm>
          <a:prstGeom prst="rect">
            <a:avLst/>
          </a:prstGeom>
          <a:noFill/>
        </p:spPr>
        <p:txBody>
          <a:bodyPr wrap="square" rtlCol="0">
            <a:spAutoFit/>
          </a:bodyPr>
          <a:lstStyle/>
          <a:p>
            <a:r>
              <a:rPr lang="en-US" sz="1200" b="1" dirty="0"/>
              <a:t>-</a:t>
            </a:r>
          </a:p>
        </p:txBody>
      </p:sp>
      <p:sp>
        <p:nvSpPr>
          <p:cNvPr id="66" name="TextBox 65">
            <a:extLst>
              <a:ext uri="{FF2B5EF4-FFF2-40B4-BE49-F238E27FC236}">
                <a16:creationId xmlns:a16="http://schemas.microsoft.com/office/drawing/2014/main" id="{CBBBC8D6-22E5-4505-B4EA-FB76846912B9}"/>
              </a:ext>
            </a:extLst>
          </p:cNvPr>
          <p:cNvSpPr txBox="1"/>
          <p:nvPr/>
        </p:nvSpPr>
        <p:spPr>
          <a:xfrm>
            <a:off x="3091410" y="6041525"/>
            <a:ext cx="266700" cy="276999"/>
          </a:xfrm>
          <a:prstGeom prst="rect">
            <a:avLst/>
          </a:prstGeom>
          <a:noFill/>
        </p:spPr>
        <p:txBody>
          <a:bodyPr wrap="square" rtlCol="0">
            <a:spAutoFit/>
          </a:bodyPr>
          <a:lstStyle/>
          <a:p>
            <a:r>
              <a:rPr lang="en-US" sz="1200" b="1" dirty="0"/>
              <a:t>-</a:t>
            </a:r>
          </a:p>
        </p:txBody>
      </p:sp>
      <p:sp>
        <p:nvSpPr>
          <p:cNvPr id="49" name="TextBox 48">
            <a:extLst>
              <a:ext uri="{FF2B5EF4-FFF2-40B4-BE49-F238E27FC236}">
                <a16:creationId xmlns:a16="http://schemas.microsoft.com/office/drawing/2014/main" id="{45F18679-FD59-4160-81E7-3F87DF2F3932}"/>
              </a:ext>
            </a:extLst>
          </p:cNvPr>
          <p:cNvSpPr txBox="1"/>
          <p:nvPr/>
        </p:nvSpPr>
        <p:spPr>
          <a:xfrm>
            <a:off x="4159201" y="5109429"/>
            <a:ext cx="1834899" cy="230832"/>
          </a:xfrm>
          <a:prstGeom prst="rect">
            <a:avLst/>
          </a:prstGeom>
          <a:noFill/>
        </p:spPr>
        <p:txBody>
          <a:bodyPr wrap="square" rtlCol="0">
            <a:spAutoFit/>
          </a:bodyPr>
          <a:lstStyle/>
          <a:p>
            <a:pPr algn="ctr"/>
            <a:r>
              <a:rPr lang="en-US" sz="900" i="1" dirty="0"/>
              <a:t>2 of n insights selected</a:t>
            </a:r>
          </a:p>
        </p:txBody>
      </p:sp>
      <p:sp>
        <p:nvSpPr>
          <p:cNvPr id="53" name="TextBox 52">
            <a:extLst>
              <a:ext uri="{FF2B5EF4-FFF2-40B4-BE49-F238E27FC236}">
                <a16:creationId xmlns:a16="http://schemas.microsoft.com/office/drawing/2014/main" id="{B37DA06F-73DD-41CA-B43D-06C7153C93CC}"/>
              </a:ext>
            </a:extLst>
          </p:cNvPr>
          <p:cNvSpPr txBox="1"/>
          <p:nvPr/>
        </p:nvSpPr>
        <p:spPr>
          <a:xfrm>
            <a:off x="3481335" y="5473664"/>
            <a:ext cx="1670766" cy="707886"/>
          </a:xfrm>
          <a:prstGeom prst="rect">
            <a:avLst/>
          </a:prstGeom>
          <a:noFill/>
        </p:spPr>
        <p:txBody>
          <a:bodyPr wrap="square" rtlCol="0">
            <a:spAutoFit/>
          </a:bodyPr>
          <a:lstStyle/>
          <a:p>
            <a:r>
              <a:rPr lang="en-US" sz="1000" dirty="0"/>
              <a:t>Comparison tables</a:t>
            </a:r>
          </a:p>
          <a:p>
            <a:r>
              <a:rPr lang="en-US" sz="1000" dirty="0"/>
              <a:t>Box plots</a:t>
            </a:r>
          </a:p>
          <a:p>
            <a:r>
              <a:rPr lang="en-US" sz="1000" dirty="0"/>
              <a:t>Scatter plots</a:t>
            </a:r>
          </a:p>
          <a:p>
            <a:r>
              <a:rPr lang="en-US" sz="1000" dirty="0">
                <a:solidFill>
                  <a:schemeClr val="bg1">
                    <a:lumMod val="50000"/>
                  </a:schemeClr>
                </a:solidFill>
              </a:rPr>
              <a:t>Pie charts</a:t>
            </a:r>
          </a:p>
        </p:txBody>
      </p:sp>
      <p:sp>
        <p:nvSpPr>
          <p:cNvPr id="56" name="Rectangle 55">
            <a:extLst>
              <a:ext uri="{FF2B5EF4-FFF2-40B4-BE49-F238E27FC236}">
                <a16:creationId xmlns:a16="http://schemas.microsoft.com/office/drawing/2014/main" id="{F9A8C3DD-B969-424E-9E36-096C6225FE74}"/>
              </a:ext>
            </a:extLst>
          </p:cNvPr>
          <p:cNvSpPr/>
          <p:nvPr/>
        </p:nvSpPr>
        <p:spPr>
          <a:xfrm>
            <a:off x="3357547" y="5687364"/>
            <a:ext cx="109728" cy="1097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a:solidFill>
                <a:schemeClr val="tx1"/>
              </a:solidFill>
            </a:endParaRPr>
          </a:p>
        </p:txBody>
      </p:sp>
      <p:sp>
        <p:nvSpPr>
          <p:cNvPr id="68" name="Rectangle 67">
            <a:extLst>
              <a:ext uri="{FF2B5EF4-FFF2-40B4-BE49-F238E27FC236}">
                <a16:creationId xmlns:a16="http://schemas.microsoft.com/office/drawing/2014/main" id="{9FD23A32-6C77-45B7-8D12-5A37CF3B7287}"/>
              </a:ext>
            </a:extLst>
          </p:cNvPr>
          <p:cNvSpPr/>
          <p:nvPr/>
        </p:nvSpPr>
        <p:spPr>
          <a:xfrm>
            <a:off x="3357547" y="5838275"/>
            <a:ext cx="109728" cy="1097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rPr>
              <a:t>X</a:t>
            </a:r>
          </a:p>
        </p:txBody>
      </p:sp>
      <p:sp>
        <p:nvSpPr>
          <p:cNvPr id="69" name="Rectangle 68">
            <a:extLst>
              <a:ext uri="{FF2B5EF4-FFF2-40B4-BE49-F238E27FC236}">
                <a16:creationId xmlns:a16="http://schemas.microsoft.com/office/drawing/2014/main" id="{3CC837E7-92BE-495D-AA57-2ABE63487CE8}"/>
              </a:ext>
            </a:extLst>
          </p:cNvPr>
          <p:cNvSpPr/>
          <p:nvPr/>
        </p:nvSpPr>
        <p:spPr>
          <a:xfrm>
            <a:off x="3357547" y="5962575"/>
            <a:ext cx="109728" cy="109728"/>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a:solidFill>
                <a:schemeClr val="tx1"/>
              </a:solidFill>
            </a:endParaRPr>
          </a:p>
        </p:txBody>
      </p:sp>
      <p:sp>
        <p:nvSpPr>
          <p:cNvPr id="70" name="TextBox 69">
            <a:extLst>
              <a:ext uri="{FF2B5EF4-FFF2-40B4-BE49-F238E27FC236}">
                <a16:creationId xmlns:a16="http://schemas.microsoft.com/office/drawing/2014/main" id="{07FB5B64-769D-4A96-804A-E1AB4726477F}"/>
              </a:ext>
            </a:extLst>
          </p:cNvPr>
          <p:cNvSpPr txBox="1"/>
          <p:nvPr/>
        </p:nvSpPr>
        <p:spPr>
          <a:xfrm>
            <a:off x="3481335" y="6234637"/>
            <a:ext cx="1494998" cy="400110"/>
          </a:xfrm>
          <a:prstGeom prst="rect">
            <a:avLst/>
          </a:prstGeom>
          <a:noFill/>
        </p:spPr>
        <p:txBody>
          <a:bodyPr wrap="square" rtlCol="0">
            <a:spAutoFit/>
          </a:bodyPr>
          <a:lstStyle/>
          <a:p>
            <a:r>
              <a:rPr lang="en-US" sz="1000" dirty="0"/>
              <a:t>Trend lines</a:t>
            </a:r>
          </a:p>
          <a:p>
            <a:r>
              <a:rPr lang="en-US" sz="1000" dirty="0"/>
              <a:t>Correlation heat maps</a:t>
            </a:r>
          </a:p>
        </p:txBody>
      </p:sp>
      <p:sp>
        <p:nvSpPr>
          <p:cNvPr id="72" name="Rectangle 71">
            <a:extLst>
              <a:ext uri="{FF2B5EF4-FFF2-40B4-BE49-F238E27FC236}">
                <a16:creationId xmlns:a16="http://schemas.microsoft.com/office/drawing/2014/main" id="{E75A0A2B-7836-4B20-89E0-1A1ADDDBAFF9}"/>
              </a:ext>
            </a:extLst>
          </p:cNvPr>
          <p:cNvSpPr/>
          <p:nvPr/>
        </p:nvSpPr>
        <p:spPr>
          <a:xfrm>
            <a:off x="3357547" y="6287079"/>
            <a:ext cx="109728" cy="1097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rPr>
              <a:t>X</a:t>
            </a:r>
          </a:p>
        </p:txBody>
      </p:sp>
      <p:sp>
        <p:nvSpPr>
          <p:cNvPr id="73" name="Rectangle 72">
            <a:extLst>
              <a:ext uri="{FF2B5EF4-FFF2-40B4-BE49-F238E27FC236}">
                <a16:creationId xmlns:a16="http://schemas.microsoft.com/office/drawing/2014/main" id="{FE589B6B-CD8D-4364-A786-076B7D13B509}"/>
              </a:ext>
            </a:extLst>
          </p:cNvPr>
          <p:cNvSpPr/>
          <p:nvPr/>
        </p:nvSpPr>
        <p:spPr>
          <a:xfrm>
            <a:off x="3357547" y="6448938"/>
            <a:ext cx="109728" cy="1097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a:solidFill>
                <a:schemeClr val="tx1"/>
              </a:solidFill>
            </a:endParaRPr>
          </a:p>
        </p:txBody>
      </p:sp>
      <p:sp>
        <p:nvSpPr>
          <p:cNvPr id="57" name="TextBox 56">
            <a:extLst>
              <a:ext uri="{FF2B5EF4-FFF2-40B4-BE49-F238E27FC236}">
                <a16:creationId xmlns:a16="http://schemas.microsoft.com/office/drawing/2014/main" id="{6B5F9338-90EA-4EA2-B345-39E7A26EACE9}"/>
              </a:ext>
            </a:extLst>
          </p:cNvPr>
          <p:cNvSpPr txBox="1"/>
          <p:nvPr/>
        </p:nvSpPr>
        <p:spPr>
          <a:xfrm>
            <a:off x="4976333" y="6235216"/>
            <a:ext cx="783123" cy="400110"/>
          </a:xfrm>
          <a:prstGeom prst="rect">
            <a:avLst/>
          </a:prstGeom>
          <a:noFill/>
        </p:spPr>
        <p:txBody>
          <a:bodyPr wrap="square" rtlCol="0">
            <a:spAutoFit/>
          </a:bodyPr>
          <a:lstStyle/>
          <a:p>
            <a:r>
              <a:rPr lang="en-US" sz="1000" u="sng" dirty="0">
                <a:solidFill>
                  <a:srgbClr val="0071BC"/>
                </a:solidFill>
              </a:rPr>
              <a:t>Learn more</a:t>
            </a:r>
          </a:p>
          <a:p>
            <a:r>
              <a:rPr lang="en-US" sz="1000" u="sng" dirty="0">
                <a:solidFill>
                  <a:srgbClr val="0071BC"/>
                </a:solidFill>
              </a:rPr>
              <a:t>Learn more</a:t>
            </a:r>
          </a:p>
        </p:txBody>
      </p:sp>
      <p:pic>
        <p:nvPicPr>
          <p:cNvPr id="61" name="Picture 60">
            <a:extLst>
              <a:ext uri="{FF2B5EF4-FFF2-40B4-BE49-F238E27FC236}">
                <a16:creationId xmlns:a16="http://schemas.microsoft.com/office/drawing/2014/main" id="{6E58B8BC-2096-473E-AB39-6DEDF7DDAC51}"/>
              </a:ext>
            </a:extLst>
          </p:cNvPr>
          <p:cNvPicPr>
            <a:picLocks/>
          </p:cNvPicPr>
          <p:nvPr/>
        </p:nvPicPr>
        <p:blipFill rotWithShape="1">
          <a:blip r:embed="rId5">
            <a:extLst>
              <a:ext uri="{28A0092B-C50C-407E-A947-70E740481C1C}">
                <a14:useLocalDpi xmlns:a14="http://schemas.microsoft.com/office/drawing/2010/main" val="0"/>
              </a:ext>
            </a:extLst>
          </a:blip>
          <a:srcRect l="26342" t="2229" r="70991" b="12228"/>
          <a:stretch/>
        </p:blipFill>
        <p:spPr>
          <a:xfrm>
            <a:off x="5739238" y="5392291"/>
            <a:ext cx="137160" cy="1143000"/>
          </a:xfrm>
          <a:prstGeom prst="rect">
            <a:avLst/>
          </a:prstGeom>
        </p:spPr>
      </p:pic>
      <p:sp>
        <p:nvSpPr>
          <p:cNvPr id="71" name="Rectangle 70">
            <a:extLst>
              <a:ext uri="{FF2B5EF4-FFF2-40B4-BE49-F238E27FC236}">
                <a16:creationId xmlns:a16="http://schemas.microsoft.com/office/drawing/2014/main" id="{447BC572-658E-4F75-8DD6-49828D0DE27E}"/>
              </a:ext>
            </a:extLst>
          </p:cNvPr>
          <p:cNvSpPr/>
          <p:nvPr/>
        </p:nvSpPr>
        <p:spPr>
          <a:xfrm>
            <a:off x="6154993" y="2215210"/>
            <a:ext cx="1371600" cy="1138202"/>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39CB50A7-7AE4-40CA-9036-370282420C46}"/>
              </a:ext>
            </a:extLst>
          </p:cNvPr>
          <p:cNvSpPr/>
          <p:nvPr/>
        </p:nvSpPr>
        <p:spPr>
          <a:xfrm>
            <a:off x="7530335" y="2215210"/>
            <a:ext cx="1371600" cy="1138202"/>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Rounded Corners 74">
            <a:extLst>
              <a:ext uri="{FF2B5EF4-FFF2-40B4-BE49-F238E27FC236}">
                <a16:creationId xmlns:a16="http://schemas.microsoft.com/office/drawing/2014/main" id="{49FAC77D-B56E-4DE0-8BE2-8F23F529AC83}"/>
              </a:ext>
            </a:extLst>
          </p:cNvPr>
          <p:cNvSpPr/>
          <p:nvPr/>
        </p:nvSpPr>
        <p:spPr>
          <a:xfrm>
            <a:off x="6119284" y="1723778"/>
            <a:ext cx="1188720" cy="201168"/>
          </a:xfrm>
          <a:prstGeom prst="roundRect">
            <a:avLst>
              <a:gd name="adj" fmla="val 709"/>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1000" b="1" dirty="0">
                <a:solidFill>
                  <a:schemeClr val="tx1"/>
                </a:solidFill>
              </a:rPr>
              <a:t>Scatter plots</a:t>
            </a:r>
          </a:p>
        </p:txBody>
      </p:sp>
      <p:sp>
        <p:nvSpPr>
          <p:cNvPr id="78" name="TextBox 77">
            <a:extLst>
              <a:ext uri="{FF2B5EF4-FFF2-40B4-BE49-F238E27FC236}">
                <a16:creationId xmlns:a16="http://schemas.microsoft.com/office/drawing/2014/main" id="{5223E8A3-1EE7-428A-9ACD-431B954262EF}"/>
              </a:ext>
            </a:extLst>
          </p:cNvPr>
          <p:cNvSpPr txBox="1"/>
          <p:nvPr/>
        </p:nvSpPr>
        <p:spPr>
          <a:xfrm>
            <a:off x="6154568" y="2225499"/>
            <a:ext cx="1371600" cy="561692"/>
          </a:xfrm>
          <a:prstGeom prst="rect">
            <a:avLst/>
          </a:prstGeom>
          <a:noFill/>
        </p:spPr>
        <p:txBody>
          <a:bodyPr wrap="square" rtlCol="0">
            <a:spAutoFit/>
          </a:bodyPr>
          <a:lstStyle/>
          <a:p>
            <a:pPr algn="ctr"/>
            <a:r>
              <a:rPr lang="en-US" sz="1050" b="1" dirty="0"/>
              <a:t>X Axis</a:t>
            </a:r>
          </a:p>
          <a:p>
            <a:r>
              <a:rPr lang="en-US" sz="1000" dirty="0"/>
              <a:t>  </a:t>
            </a:r>
          </a:p>
          <a:p>
            <a:r>
              <a:rPr lang="en-US" sz="1000" dirty="0"/>
              <a:t>Variable 1</a:t>
            </a:r>
          </a:p>
        </p:txBody>
      </p:sp>
      <p:sp>
        <p:nvSpPr>
          <p:cNvPr id="79" name="TextBox 78">
            <a:extLst>
              <a:ext uri="{FF2B5EF4-FFF2-40B4-BE49-F238E27FC236}">
                <a16:creationId xmlns:a16="http://schemas.microsoft.com/office/drawing/2014/main" id="{21E61370-55CD-4402-8817-1E2DABF449AF}"/>
              </a:ext>
            </a:extLst>
          </p:cNvPr>
          <p:cNvSpPr txBox="1"/>
          <p:nvPr/>
        </p:nvSpPr>
        <p:spPr>
          <a:xfrm>
            <a:off x="7526593" y="2232919"/>
            <a:ext cx="1375342" cy="869469"/>
          </a:xfrm>
          <a:prstGeom prst="rect">
            <a:avLst/>
          </a:prstGeom>
          <a:noFill/>
        </p:spPr>
        <p:txBody>
          <a:bodyPr wrap="square" rtlCol="0">
            <a:spAutoFit/>
          </a:bodyPr>
          <a:lstStyle/>
          <a:p>
            <a:pPr algn="ctr"/>
            <a:r>
              <a:rPr lang="en-US" sz="1050" b="1" dirty="0"/>
              <a:t>Y Axis</a:t>
            </a:r>
          </a:p>
          <a:p>
            <a:r>
              <a:rPr lang="en-US" sz="1000" dirty="0"/>
              <a:t>  </a:t>
            </a:r>
          </a:p>
          <a:p>
            <a:r>
              <a:rPr lang="en-US" sz="1000" dirty="0"/>
              <a:t>Variable 4</a:t>
            </a:r>
          </a:p>
          <a:p>
            <a:r>
              <a:rPr lang="en-US" sz="1000" dirty="0"/>
              <a:t>Variable 6</a:t>
            </a:r>
          </a:p>
          <a:p>
            <a:r>
              <a:rPr lang="en-US" sz="1000" dirty="0"/>
              <a:t>Variable 10</a:t>
            </a:r>
          </a:p>
        </p:txBody>
      </p:sp>
      <p:sp>
        <p:nvSpPr>
          <p:cNvPr id="80" name="Rectangle 79">
            <a:extLst>
              <a:ext uri="{FF2B5EF4-FFF2-40B4-BE49-F238E27FC236}">
                <a16:creationId xmlns:a16="http://schemas.microsoft.com/office/drawing/2014/main" id="{E8DB35C3-A7E6-4F48-88A3-BC0D1A82206B}"/>
              </a:ext>
            </a:extLst>
          </p:cNvPr>
          <p:cNvSpPr/>
          <p:nvPr/>
        </p:nvSpPr>
        <p:spPr>
          <a:xfrm>
            <a:off x="6118206" y="1924947"/>
            <a:ext cx="2824258" cy="48537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Rounded Corners 80">
            <a:extLst>
              <a:ext uri="{FF2B5EF4-FFF2-40B4-BE49-F238E27FC236}">
                <a16:creationId xmlns:a16="http://schemas.microsoft.com/office/drawing/2014/main" id="{3833BA94-3566-4E12-AD5A-491BBB205A7A}"/>
              </a:ext>
            </a:extLst>
          </p:cNvPr>
          <p:cNvSpPr/>
          <p:nvPr/>
        </p:nvSpPr>
        <p:spPr>
          <a:xfrm>
            <a:off x="7320873" y="1723778"/>
            <a:ext cx="1188720" cy="201168"/>
          </a:xfrm>
          <a:prstGeom prst="roundRect">
            <a:avLst>
              <a:gd name="adj" fmla="val 709"/>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1000" b="1" dirty="0">
                <a:solidFill>
                  <a:schemeClr val="tx1"/>
                </a:solidFill>
              </a:rPr>
              <a:t>Trend lines</a:t>
            </a:r>
          </a:p>
        </p:txBody>
      </p:sp>
      <p:sp>
        <p:nvSpPr>
          <p:cNvPr id="82" name="TextBox 81">
            <a:extLst>
              <a:ext uri="{FF2B5EF4-FFF2-40B4-BE49-F238E27FC236}">
                <a16:creationId xmlns:a16="http://schemas.microsoft.com/office/drawing/2014/main" id="{7A7C1CF6-29BD-4680-8A93-7E72493487B4}"/>
              </a:ext>
            </a:extLst>
          </p:cNvPr>
          <p:cNvSpPr txBox="1"/>
          <p:nvPr/>
        </p:nvSpPr>
        <p:spPr>
          <a:xfrm>
            <a:off x="6600171" y="1977694"/>
            <a:ext cx="1834899" cy="246221"/>
          </a:xfrm>
          <a:prstGeom prst="rect">
            <a:avLst/>
          </a:prstGeom>
          <a:noFill/>
        </p:spPr>
        <p:txBody>
          <a:bodyPr wrap="square" rtlCol="0">
            <a:spAutoFit/>
          </a:bodyPr>
          <a:lstStyle/>
          <a:p>
            <a:pPr algn="ctr"/>
            <a:r>
              <a:rPr lang="en-US" sz="1000" dirty="0"/>
              <a:t>Variables to display</a:t>
            </a:r>
          </a:p>
        </p:txBody>
      </p:sp>
      <p:sp>
        <p:nvSpPr>
          <p:cNvPr id="77" name="Rectangle 76">
            <a:extLst>
              <a:ext uri="{FF2B5EF4-FFF2-40B4-BE49-F238E27FC236}">
                <a16:creationId xmlns:a16="http://schemas.microsoft.com/office/drawing/2014/main" id="{8E7142BF-9E86-4AB4-8503-9CC2F2A04600}"/>
              </a:ext>
            </a:extLst>
          </p:cNvPr>
          <p:cNvSpPr/>
          <p:nvPr/>
        </p:nvSpPr>
        <p:spPr>
          <a:xfrm>
            <a:off x="6205169" y="2579670"/>
            <a:ext cx="1280160" cy="171594"/>
          </a:xfrm>
          <a:prstGeom prst="rect">
            <a:avLst/>
          </a:prstGeom>
          <a:solidFill>
            <a:srgbClr val="0071BC">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38CBAD2A-FC7F-4B7B-AAB2-787276F1C257}"/>
              </a:ext>
            </a:extLst>
          </p:cNvPr>
          <p:cNvSpPr/>
          <p:nvPr/>
        </p:nvSpPr>
        <p:spPr>
          <a:xfrm>
            <a:off x="7595177" y="2722398"/>
            <a:ext cx="1280160" cy="171594"/>
          </a:xfrm>
          <a:prstGeom prst="rect">
            <a:avLst/>
          </a:prstGeom>
          <a:solidFill>
            <a:srgbClr val="0071BC">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Rounded Corners 83">
            <a:extLst>
              <a:ext uri="{FF2B5EF4-FFF2-40B4-BE49-F238E27FC236}">
                <a16:creationId xmlns:a16="http://schemas.microsoft.com/office/drawing/2014/main" id="{EDFFB7D2-BDD1-4B30-96D9-89F01A1450FD}"/>
              </a:ext>
            </a:extLst>
          </p:cNvPr>
          <p:cNvSpPr/>
          <p:nvPr/>
        </p:nvSpPr>
        <p:spPr>
          <a:xfrm>
            <a:off x="6846325" y="3443652"/>
            <a:ext cx="1371600" cy="210312"/>
          </a:xfrm>
          <a:prstGeom prst="roundRect">
            <a:avLst>
              <a:gd name="adj" fmla="val 12894"/>
            </a:avLst>
          </a:prstGeom>
          <a:solidFill>
            <a:srgbClr val="D6D7D9"/>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1000" b="1" dirty="0">
                <a:solidFill>
                  <a:schemeClr val="bg1"/>
                </a:solidFill>
              </a:rPr>
              <a:t>Generate Visualization</a:t>
            </a:r>
          </a:p>
        </p:txBody>
      </p:sp>
      <p:pic>
        <p:nvPicPr>
          <p:cNvPr id="8" name="Picture 7">
            <a:extLst>
              <a:ext uri="{FF2B5EF4-FFF2-40B4-BE49-F238E27FC236}">
                <a16:creationId xmlns:a16="http://schemas.microsoft.com/office/drawing/2014/main" id="{920134C9-7EAA-4E1D-AA2F-B752F71DB79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08049" y="4547166"/>
            <a:ext cx="2693886" cy="1298887"/>
          </a:xfrm>
          <a:prstGeom prst="rect">
            <a:avLst/>
          </a:prstGeom>
        </p:spPr>
      </p:pic>
      <p:sp>
        <p:nvSpPr>
          <p:cNvPr id="76" name="Rectangle 75">
            <a:extLst>
              <a:ext uri="{FF2B5EF4-FFF2-40B4-BE49-F238E27FC236}">
                <a16:creationId xmlns:a16="http://schemas.microsoft.com/office/drawing/2014/main" id="{D0DA86CF-9D1C-44C4-96E3-0B5294BD30C9}"/>
              </a:ext>
            </a:extLst>
          </p:cNvPr>
          <p:cNvSpPr/>
          <p:nvPr/>
        </p:nvSpPr>
        <p:spPr>
          <a:xfrm>
            <a:off x="7595177" y="2901716"/>
            <a:ext cx="1280160" cy="171594"/>
          </a:xfrm>
          <a:prstGeom prst="rect">
            <a:avLst/>
          </a:prstGeom>
          <a:solidFill>
            <a:srgbClr val="0071BC">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7308F32-ED1B-4D45-A06D-995E6C8B431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34219" y="4558325"/>
            <a:ext cx="109728" cy="135775"/>
          </a:xfrm>
          <a:prstGeom prst="rect">
            <a:avLst/>
          </a:prstGeom>
        </p:spPr>
      </p:pic>
      <p:sp>
        <p:nvSpPr>
          <p:cNvPr id="67" name="Speech Bubble: Rectangle 66">
            <a:extLst>
              <a:ext uri="{FF2B5EF4-FFF2-40B4-BE49-F238E27FC236}">
                <a16:creationId xmlns:a16="http://schemas.microsoft.com/office/drawing/2014/main" id="{CD5880CC-2521-457D-A65A-323CC89B98D0}"/>
              </a:ext>
            </a:extLst>
          </p:cNvPr>
          <p:cNvSpPr/>
          <p:nvPr/>
        </p:nvSpPr>
        <p:spPr>
          <a:xfrm>
            <a:off x="9885967" y="5846053"/>
            <a:ext cx="1947162" cy="894517"/>
          </a:xfrm>
          <a:prstGeom prst="wedgeRectCallout">
            <a:avLst>
              <a:gd name="adj1" fmla="val -98012"/>
              <a:gd name="adj2" fmla="val 4507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dirty="0">
                <a:solidFill>
                  <a:schemeClr val="tx1"/>
                </a:solidFill>
              </a:rPr>
              <a:t>Favored ‘post’ over ‘publish’ because it less formal; to scientists/academics, publish has a very serious meaning and could deter some from using it</a:t>
            </a:r>
          </a:p>
        </p:txBody>
      </p:sp>
    </p:spTree>
    <p:extLst>
      <p:ext uri="{BB962C8B-B14F-4D97-AF65-F5344CB8AC3E}">
        <p14:creationId xmlns:p14="http://schemas.microsoft.com/office/powerpoint/2010/main" val="82305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D71C16F-FFF4-4099-BA94-12F1686AB3A9}"/>
              </a:ext>
            </a:extLst>
          </p:cNvPr>
          <p:cNvSpPr/>
          <p:nvPr/>
        </p:nvSpPr>
        <p:spPr>
          <a:xfrm>
            <a:off x="6860731" y="1072514"/>
            <a:ext cx="1313781" cy="2638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Comparison Table</a:t>
            </a:r>
          </a:p>
        </p:txBody>
      </p:sp>
      <p:sp>
        <p:nvSpPr>
          <p:cNvPr id="27" name="Rectangle 26">
            <a:extLst>
              <a:ext uri="{FF2B5EF4-FFF2-40B4-BE49-F238E27FC236}">
                <a16:creationId xmlns:a16="http://schemas.microsoft.com/office/drawing/2014/main" id="{6CF579A4-D652-4FAB-AB22-512610487DB8}"/>
              </a:ext>
            </a:extLst>
          </p:cNvPr>
          <p:cNvSpPr/>
          <p:nvPr/>
        </p:nvSpPr>
        <p:spPr>
          <a:xfrm>
            <a:off x="5781677" y="1072514"/>
            <a:ext cx="1069529" cy="263844"/>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Graph</a:t>
            </a:r>
          </a:p>
        </p:txBody>
      </p:sp>
      <p:pic>
        <p:nvPicPr>
          <p:cNvPr id="31" name="Picture 30">
            <a:extLst>
              <a:ext uri="{FF2B5EF4-FFF2-40B4-BE49-F238E27FC236}">
                <a16:creationId xmlns:a16="http://schemas.microsoft.com/office/drawing/2014/main" id="{0167D820-0CAD-482D-A484-F2E1BA63130B}"/>
              </a:ext>
            </a:extLst>
          </p:cNvPr>
          <p:cNvPicPr>
            <a:picLocks noChangeAspect="1"/>
          </p:cNvPicPr>
          <p:nvPr/>
        </p:nvPicPr>
        <p:blipFill>
          <a:blip r:embed="rId2"/>
          <a:stretch>
            <a:fillRect/>
          </a:stretch>
        </p:blipFill>
        <p:spPr>
          <a:xfrm>
            <a:off x="0" y="0"/>
            <a:ext cx="12192000" cy="508000"/>
          </a:xfrm>
          <a:prstGeom prst="rect">
            <a:avLst/>
          </a:prstGeom>
        </p:spPr>
      </p:pic>
      <p:sp>
        <p:nvSpPr>
          <p:cNvPr id="32" name="Rectangle 31">
            <a:extLst>
              <a:ext uri="{FF2B5EF4-FFF2-40B4-BE49-F238E27FC236}">
                <a16:creationId xmlns:a16="http://schemas.microsoft.com/office/drawing/2014/main" id="{CB7896D9-CC20-4E07-BA55-886D53CB8CA4}"/>
              </a:ext>
            </a:extLst>
          </p:cNvPr>
          <p:cNvSpPr/>
          <p:nvPr/>
        </p:nvSpPr>
        <p:spPr>
          <a:xfrm>
            <a:off x="1250830" y="267418"/>
            <a:ext cx="2838091" cy="15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tx1"/>
                </a:solidFill>
                <a:latin typeface="Calibri" panose="020F0502020204030204" pitchFamily="34" charset="0"/>
                <a:cs typeface="Calibri" panose="020F0502020204030204" pitchFamily="34" charset="0"/>
              </a:rPr>
              <a:t>https://www.usda.dataanalystis.gov</a:t>
            </a:r>
          </a:p>
        </p:txBody>
      </p:sp>
      <p:sp>
        <p:nvSpPr>
          <p:cNvPr id="33" name="TextBox 32">
            <a:extLst>
              <a:ext uri="{FF2B5EF4-FFF2-40B4-BE49-F238E27FC236}">
                <a16:creationId xmlns:a16="http://schemas.microsoft.com/office/drawing/2014/main" id="{4F28944C-E5B7-4FBE-BEAF-9CF70AF0B2F5}"/>
              </a:ext>
            </a:extLst>
          </p:cNvPr>
          <p:cNvSpPr txBox="1"/>
          <p:nvPr/>
        </p:nvSpPr>
        <p:spPr>
          <a:xfrm>
            <a:off x="8488393" y="992037"/>
            <a:ext cx="690113" cy="338554"/>
          </a:xfrm>
          <a:prstGeom prst="rect">
            <a:avLst/>
          </a:prstGeom>
          <a:noFill/>
        </p:spPr>
        <p:txBody>
          <a:bodyPr wrap="square" rtlCol="0">
            <a:spAutoFit/>
          </a:bodyPr>
          <a:lstStyle/>
          <a:p>
            <a:r>
              <a:rPr lang="en-US" sz="800" dirty="0"/>
              <a:t>CONTACT US</a:t>
            </a:r>
          </a:p>
        </p:txBody>
      </p:sp>
      <p:sp>
        <p:nvSpPr>
          <p:cNvPr id="35" name="Rectangle 34">
            <a:extLst>
              <a:ext uri="{FF2B5EF4-FFF2-40B4-BE49-F238E27FC236}">
                <a16:creationId xmlns:a16="http://schemas.microsoft.com/office/drawing/2014/main" id="{885AB73B-3FF9-4692-90F3-D0712EE1E47D}"/>
              </a:ext>
            </a:extLst>
          </p:cNvPr>
          <p:cNvSpPr/>
          <p:nvPr/>
        </p:nvSpPr>
        <p:spPr>
          <a:xfrm>
            <a:off x="0" y="1035170"/>
            <a:ext cx="12192000" cy="405442"/>
          </a:xfrm>
          <a:prstGeom prst="rect">
            <a:avLst/>
          </a:prstGeom>
          <a:solidFill>
            <a:srgbClr val="007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D665C1FF-9C5F-4391-B92C-3B70AD27724F}"/>
              </a:ext>
            </a:extLst>
          </p:cNvPr>
          <p:cNvSpPr txBox="1"/>
          <p:nvPr/>
        </p:nvSpPr>
        <p:spPr>
          <a:xfrm>
            <a:off x="8351170" y="854018"/>
            <a:ext cx="788337" cy="215444"/>
          </a:xfrm>
          <a:prstGeom prst="rect">
            <a:avLst/>
          </a:prstGeom>
          <a:noFill/>
        </p:spPr>
        <p:txBody>
          <a:bodyPr wrap="square" rtlCol="0">
            <a:spAutoFit/>
          </a:bodyPr>
          <a:lstStyle/>
          <a:p>
            <a:r>
              <a:rPr lang="en-US" sz="800" dirty="0"/>
              <a:t>CONTACT US</a:t>
            </a:r>
          </a:p>
        </p:txBody>
      </p:sp>
      <p:sp>
        <p:nvSpPr>
          <p:cNvPr id="38" name="Oval 37">
            <a:extLst>
              <a:ext uri="{FF2B5EF4-FFF2-40B4-BE49-F238E27FC236}">
                <a16:creationId xmlns:a16="http://schemas.microsoft.com/office/drawing/2014/main" id="{F13040A9-C259-46E4-B16C-6E5D4C69CBA6}"/>
              </a:ext>
            </a:extLst>
          </p:cNvPr>
          <p:cNvSpPr/>
          <p:nvPr/>
        </p:nvSpPr>
        <p:spPr>
          <a:xfrm>
            <a:off x="8800130" y="1134614"/>
            <a:ext cx="182880" cy="18288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0071BC"/>
                </a:solidFill>
              </a:rPr>
              <a:t>?</a:t>
            </a:r>
          </a:p>
        </p:txBody>
      </p:sp>
      <p:sp>
        <p:nvSpPr>
          <p:cNvPr id="39" name="TextBox 38">
            <a:extLst>
              <a:ext uri="{FF2B5EF4-FFF2-40B4-BE49-F238E27FC236}">
                <a16:creationId xmlns:a16="http://schemas.microsoft.com/office/drawing/2014/main" id="{485C4E64-A5A1-4454-AB8C-88515DA888A2}"/>
              </a:ext>
            </a:extLst>
          </p:cNvPr>
          <p:cNvSpPr txBox="1"/>
          <p:nvPr/>
        </p:nvSpPr>
        <p:spPr>
          <a:xfrm>
            <a:off x="2995165" y="1104707"/>
            <a:ext cx="5804965" cy="253916"/>
          </a:xfrm>
          <a:prstGeom prst="rect">
            <a:avLst/>
          </a:prstGeom>
          <a:noFill/>
        </p:spPr>
        <p:txBody>
          <a:bodyPr wrap="square" rtlCol="0">
            <a:spAutoFit/>
          </a:bodyPr>
          <a:lstStyle/>
          <a:p>
            <a:r>
              <a:rPr lang="en-US" sz="1050" b="1" dirty="0">
                <a:solidFill>
                  <a:schemeClr val="bg1"/>
                </a:solidFill>
              </a:rPr>
              <a:t>COMMUNITY STORIES     </a:t>
            </a:r>
            <a:r>
              <a:rPr lang="en-US" sz="1050" dirty="0"/>
              <a:t>|</a:t>
            </a:r>
            <a:r>
              <a:rPr lang="en-US" sz="1050" b="1" dirty="0">
                <a:solidFill>
                  <a:schemeClr val="bg1"/>
                </a:solidFill>
              </a:rPr>
              <a:t>     </a:t>
            </a:r>
            <a:r>
              <a:rPr lang="en-US" sz="1050" b="1" u="sng" dirty="0">
                <a:solidFill>
                  <a:schemeClr val="bg1"/>
                </a:solidFill>
              </a:rPr>
              <a:t>NEW VISUALIZATION</a:t>
            </a:r>
            <a:r>
              <a:rPr lang="en-US" sz="1050" b="1" dirty="0">
                <a:solidFill>
                  <a:schemeClr val="bg1"/>
                </a:solidFill>
              </a:rPr>
              <a:t>     </a:t>
            </a:r>
            <a:r>
              <a:rPr lang="en-US" sz="1050" dirty="0"/>
              <a:t>|</a:t>
            </a:r>
            <a:r>
              <a:rPr lang="en-US" sz="1050" b="1" dirty="0">
                <a:solidFill>
                  <a:schemeClr val="bg1"/>
                </a:solidFill>
              </a:rPr>
              <a:t>     MY VISUALIZATIONS </a:t>
            </a:r>
          </a:p>
        </p:txBody>
      </p:sp>
      <p:sp>
        <p:nvSpPr>
          <p:cNvPr id="40" name="TextBox 39">
            <a:extLst>
              <a:ext uri="{FF2B5EF4-FFF2-40B4-BE49-F238E27FC236}">
                <a16:creationId xmlns:a16="http://schemas.microsoft.com/office/drawing/2014/main" id="{32E3EBBE-30A1-44BF-8EC2-08221731269C}"/>
              </a:ext>
            </a:extLst>
          </p:cNvPr>
          <p:cNvSpPr txBox="1"/>
          <p:nvPr/>
        </p:nvSpPr>
        <p:spPr>
          <a:xfrm>
            <a:off x="3082382" y="6522"/>
            <a:ext cx="997014" cy="215444"/>
          </a:xfrm>
          <a:prstGeom prst="rect">
            <a:avLst/>
          </a:prstGeom>
          <a:solidFill>
            <a:srgbClr val="EDE8E6"/>
          </a:solidFill>
        </p:spPr>
        <p:txBody>
          <a:bodyPr wrap="square" rtlCol="0">
            <a:spAutoFit/>
          </a:bodyPr>
          <a:lstStyle/>
          <a:p>
            <a:r>
              <a:rPr lang="en-US" sz="800" dirty="0"/>
              <a:t>Data Analysis...</a:t>
            </a:r>
          </a:p>
        </p:txBody>
      </p:sp>
      <p:sp>
        <p:nvSpPr>
          <p:cNvPr id="42" name="TextBox 41">
            <a:extLst>
              <a:ext uri="{FF2B5EF4-FFF2-40B4-BE49-F238E27FC236}">
                <a16:creationId xmlns:a16="http://schemas.microsoft.com/office/drawing/2014/main" id="{61170159-0577-4D27-A701-25FA26EE0D69}"/>
              </a:ext>
            </a:extLst>
          </p:cNvPr>
          <p:cNvSpPr txBox="1"/>
          <p:nvPr/>
        </p:nvSpPr>
        <p:spPr>
          <a:xfrm>
            <a:off x="7228584" y="855862"/>
            <a:ext cx="583296" cy="215444"/>
          </a:xfrm>
          <a:prstGeom prst="rect">
            <a:avLst/>
          </a:prstGeom>
          <a:noFill/>
        </p:spPr>
        <p:txBody>
          <a:bodyPr wrap="square" rtlCol="0">
            <a:spAutoFit/>
          </a:bodyPr>
          <a:lstStyle/>
          <a:p>
            <a:r>
              <a:rPr lang="en-US" sz="800" dirty="0"/>
              <a:t>LOGIN</a:t>
            </a:r>
          </a:p>
        </p:txBody>
      </p:sp>
      <p:sp>
        <p:nvSpPr>
          <p:cNvPr id="47" name="TextBox 46">
            <a:extLst>
              <a:ext uri="{FF2B5EF4-FFF2-40B4-BE49-F238E27FC236}">
                <a16:creationId xmlns:a16="http://schemas.microsoft.com/office/drawing/2014/main" id="{EAD82779-9073-40B5-AE6A-F69D4F649615}"/>
              </a:ext>
            </a:extLst>
          </p:cNvPr>
          <p:cNvSpPr txBox="1"/>
          <p:nvPr/>
        </p:nvSpPr>
        <p:spPr>
          <a:xfrm>
            <a:off x="7707492" y="847980"/>
            <a:ext cx="934452" cy="215444"/>
          </a:xfrm>
          <a:prstGeom prst="rect">
            <a:avLst/>
          </a:prstGeom>
          <a:noFill/>
        </p:spPr>
        <p:txBody>
          <a:bodyPr wrap="square" rtlCol="0">
            <a:spAutoFit/>
          </a:bodyPr>
          <a:lstStyle/>
          <a:p>
            <a:r>
              <a:rPr lang="en-US" sz="800" dirty="0"/>
              <a:t>MY PROFILE</a:t>
            </a:r>
          </a:p>
        </p:txBody>
      </p:sp>
      <p:pic>
        <p:nvPicPr>
          <p:cNvPr id="15" name="Picture 14">
            <a:extLst>
              <a:ext uri="{FF2B5EF4-FFF2-40B4-BE49-F238E27FC236}">
                <a16:creationId xmlns:a16="http://schemas.microsoft.com/office/drawing/2014/main" id="{51867FDE-7160-433B-9C08-C539F91043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6690" y="511013"/>
            <a:ext cx="5976319" cy="384048"/>
          </a:xfrm>
          <a:prstGeom prst="rect">
            <a:avLst/>
          </a:prstGeom>
        </p:spPr>
      </p:pic>
      <p:sp>
        <p:nvSpPr>
          <p:cNvPr id="30" name="Rectangle 29">
            <a:extLst>
              <a:ext uri="{FF2B5EF4-FFF2-40B4-BE49-F238E27FC236}">
                <a16:creationId xmlns:a16="http://schemas.microsoft.com/office/drawing/2014/main" id="{A12FE9FC-E7AA-4643-B558-B27F51824C45}"/>
              </a:ext>
            </a:extLst>
          </p:cNvPr>
          <p:cNvSpPr/>
          <p:nvPr/>
        </p:nvSpPr>
        <p:spPr>
          <a:xfrm>
            <a:off x="3006689" y="1469862"/>
            <a:ext cx="2926080" cy="347472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3E8E3435-F2DE-4C89-91B6-8CB0DC4270DB}"/>
              </a:ext>
            </a:extLst>
          </p:cNvPr>
          <p:cNvSpPr txBox="1"/>
          <p:nvPr/>
        </p:nvSpPr>
        <p:spPr>
          <a:xfrm>
            <a:off x="3006691" y="1469862"/>
            <a:ext cx="2145410" cy="253916"/>
          </a:xfrm>
          <a:prstGeom prst="rect">
            <a:avLst/>
          </a:prstGeom>
          <a:noFill/>
        </p:spPr>
        <p:txBody>
          <a:bodyPr wrap="square" rtlCol="0">
            <a:spAutoFit/>
          </a:bodyPr>
          <a:lstStyle/>
          <a:p>
            <a:r>
              <a:rPr lang="en-US" sz="1050" b="1" dirty="0"/>
              <a:t>1. Choose your data</a:t>
            </a:r>
          </a:p>
        </p:txBody>
      </p:sp>
      <p:sp>
        <p:nvSpPr>
          <p:cNvPr id="36" name="Rectangle 35">
            <a:extLst>
              <a:ext uri="{FF2B5EF4-FFF2-40B4-BE49-F238E27FC236}">
                <a16:creationId xmlns:a16="http://schemas.microsoft.com/office/drawing/2014/main" id="{3D49973E-D6A2-47FC-BF4D-39AD4E3D6FB9}"/>
              </a:ext>
            </a:extLst>
          </p:cNvPr>
          <p:cNvSpPr/>
          <p:nvPr/>
        </p:nvSpPr>
        <p:spPr>
          <a:xfrm>
            <a:off x="3145462" y="1982202"/>
            <a:ext cx="2377440" cy="217649"/>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i="1" dirty="0">
                <a:solidFill>
                  <a:schemeClr val="bg1">
                    <a:lumMod val="65000"/>
                  </a:schemeClr>
                </a:solidFill>
              </a:rPr>
              <a:t>Search datasets....</a:t>
            </a:r>
          </a:p>
        </p:txBody>
      </p:sp>
      <p:pic>
        <p:nvPicPr>
          <p:cNvPr id="41" name="Picture 40">
            <a:extLst>
              <a:ext uri="{FF2B5EF4-FFF2-40B4-BE49-F238E27FC236}">
                <a16:creationId xmlns:a16="http://schemas.microsoft.com/office/drawing/2014/main" id="{AED70B2B-EDDE-4844-9430-172F3F9BDAF6}"/>
              </a:ext>
            </a:extLst>
          </p:cNvPr>
          <p:cNvPicPr>
            <a:picLocks noChangeAspect="1"/>
          </p:cNvPicPr>
          <p:nvPr/>
        </p:nvPicPr>
        <p:blipFill>
          <a:blip r:embed="rId4"/>
          <a:stretch>
            <a:fillRect/>
          </a:stretch>
        </p:blipFill>
        <p:spPr>
          <a:xfrm>
            <a:off x="5524913" y="1982202"/>
            <a:ext cx="352014" cy="241578"/>
          </a:xfrm>
          <a:prstGeom prst="rect">
            <a:avLst/>
          </a:prstGeom>
        </p:spPr>
      </p:pic>
      <p:sp>
        <p:nvSpPr>
          <p:cNvPr id="43" name="Rectangle: Rounded Corners 42">
            <a:extLst>
              <a:ext uri="{FF2B5EF4-FFF2-40B4-BE49-F238E27FC236}">
                <a16:creationId xmlns:a16="http://schemas.microsoft.com/office/drawing/2014/main" id="{B2D14B58-2524-4570-A0CF-DF47D62F37D7}"/>
              </a:ext>
            </a:extLst>
          </p:cNvPr>
          <p:cNvSpPr/>
          <p:nvPr/>
        </p:nvSpPr>
        <p:spPr>
          <a:xfrm>
            <a:off x="3065317" y="4694100"/>
            <a:ext cx="567499" cy="210312"/>
          </a:xfrm>
          <a:prstGeom prst="roundRect">
            <a:avLst>
              <a:gd name="adj" fmla="val 12894"/>
            </a:avLst>
          </a:prstGeom>
          <a:solidFill>
            <a:srgbClr val="0071BC"/>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1000" b="1" dirty="0">
                <a:solidFill>
                  <a:schemeClr val="bg1"/>
                </a:solidFill>
              </a:rPr>
              <a:t>Import</a:t>
            </a:r>
          </a:p>
        </p:txBody>
      </p:sp>
      <p:sp>
        <p:nvSpPr>
          <p:cNvPr id="44" name="Rectangle 43">
            <a:extLst>
              <a:ext uri="{FF2B5EF4-FFF2-40B4-BE49-F238E27FC236}">
                <a16:creationId xmlns:a16="http://schemas.microsoft.com/office/drawing/2014/main" id="{BABACE17-7F59-4202-B62C-C129C6E8FFF3}"/>
              </a:ext>
            </a:extLst>
          </p:cNvPr>
          <p:cNvSpPr/>
          <p:nvPr/>
        </p:nvSpPr>
        <p:spPr>
          <a:xfrm>
            <a:off x="3006126" y="5077579"/>
            <a:ext cx="2926080" cy="173736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C121A958-42DF-44A8-8B82-3B7DCAAB4EA2}"/>
              </a:ext>
            </a:extLst>
          </p:cNvPr>
          <p:cNvSpPr/>
          <p:nvPr/>
        </p:nvSpPr>
        <p:spPr>
          <a:xfrm>
            <a:off x="5321273" y="6568358"/>
            <a:ext cx="567499" cy="210312"/>
          </a:xfrm>
          <a:prstGeom prst="roundRect">
            <a:avLst>
              <a:gd name="adj" fmla="val 12894"/>
            </a:avLst>
          </a:prstGeom>
          <a:solidFill>
            <a:srgbClr val="0071BC"/>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1000" b="1" dirty="0">
                <a:solidFill>
                  <a:schemeClr val="bg1"/>
                </a:solidFill>
              </a:rPr>
              <a:t>Next step</a:t>
            </a:r>
          </a:p>
        </p:txBody>
      </p:sp>
      <p:sp>
        <p:nvSpPr>
          <p:cNvPr id="2" name="TextBox 1">
            <a:extLst>
              <a:ext uri="{FF2B5EF4-FFF2-40B4-BE49-F238E27FC236}">
                <a16:creationId xmlns:a16="http://schemas.microsoft.com/office/drawing/2014/main" id="{F15388FD-F04A-4FBA-98E2-2AF9A82451EB}"/>
              </a:ext>
            </a:extLst>
          </p:cNvPr>
          <p:cNvSpPr txBox="1"/>
          <p:nvPr/>
        </p:nvSpPr>
        <p:spPr>
          <a:xfrm>
            <a:off x="3036527" y="1701137"/>
            <a:ext cx="2743200" cy="246221"/>
          </a:xfrm>
          <a:prstGeom prst="rect">
            <a:avLst/>
          </a:prstGeom>
          <a:noFill/>
        </p:spPr>
        <p:txBody>
          <a:bodyPr wrap="square" rtlCol="0">
            <a:spAutoFit/>
          </a:bodyPr>
          <a:lstStyle/>
          <a:p>
            <a:pPr algn="ctr"/>
            <a:r>
              <a:rPr lang="en-US" sz="1000" dirty="0">
                <a:solidFill>
                  <a:srgbClr val="0071BC"/>
                </a:solidFill>
              </a:rPr>
              <a:t>Supported</a:t>
            </a:r>
            <a:r>
              <a:rPr lang="en-US" sz="1000" dirty="0"/>
              <a:t>  |  </a:t>
            </a:r>
            <a:r>
              <a:rPr lang="en-US" sz="1000" u="sng" dirty="0">
                <a:solidFill>
                  <a:srgbClr val="0071BC"/>
                </a:solidFill>
              </a:rPr>
              <a:t>Merged</a:t>
            </a:r>
            <a:r>
              <a:rPr lang="en-US" sz="1000" dirty="0"/>
              <a:t>  |  </a:t>
            </a:r>
            <a:r>
              <a:rPr lang="en-US" sz="1000" dirty="0">
                <a:solidFill>
                  <a:srgbClr val="0071BC"/>
                </a:solidFill>
              </a:rPr>
              <a:t>To be supported</a:t>
            </a:r>
          </a:p>
        </p:txBody>
      </p:sp>
      <p:sp>
        <p:nvSpPr>
          <p:cNvPr id="50" name="Rectangle: Rounded Corners 49">
            <a:extLst>
              <a:ext uri="{FF2B5EF4-FFF2-40B4-BE49-F238E27FC236}">
                <a16:creationId xmlns:a16="http://schemas.microsoft.com/office/drawing/2014/main" id="{9425B96B-4271-4595-A9F6-BAA4CB6A57E1}"/>
              </a:ext>
            </a:extLst>
          </p:cNvPr>
          <p:cNvSpPr/>
          <p:nvPr/>
        </p:nvSpPr>
        <p:spPr>
          <a:xfrm>
            <a:off x="5323071" y="4704786"/>
            <a:ext cx="567499" cy="210312"/>
          </a:xfrm>
          <a:prstGeom prst="roundRect">
            <a:avLst>
              <a:gd name="adj" fmla="val 12894"/>
            </a:avLst>
          </a:prstGeom>
          <a:solidFill>
            <a:srgbClr val="D6D7D9"/>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1000" b="1" dirty="0">
                <a:solidFill>
                  <a:schemeClr val="bg1"/>
                </a:solidFill>
              </a:rPr>
              <a:t>Next step</a:t>
            </a:r>
          </a:p>
        </p:txBody>
      </p:sp>
      <p:sp>
        <p:nvSpPr>
          <p:cNvPr id="51" name="TextBox 50">
            <a:extLst>
              <a:ext uri="{FF2B5EF4-FFF2-40B4-BE49-F238E27FC236}">
                <a16:creationId xmlns:a16="http://schemas.microsoft.com/office/drawing/2014/main" id="{EE7B0E36-89EC-4151-B401-6520E320AD3E}"/>
              </a:ext>
            </a:extLst>
          </p:cNvPr>
          <p:cNvSpPr txBox="1"/>
          <p:nvPr/>
        </p:nvSpPr>
        <p:spPr>
          <a:xfrm>
            <a:off x="3235864" y="2426925"/>
            <a:ext cx="2542773" cy="538609"/>
          </a:xfrm>
          <a:prstGeom prst="rect">
            <a:avLst/>
          </a:prstGeom>
          <a:noFill/>
        </p:spPr>
        <p:txBody>
          <a:bodyPr wrap="square" rtlCol="0">
            <a:spAutoFit/>
          </a:bodyPr>
          <a:lstStyle/>
          <a:p>
            <a:r>
              <a:rPr lang="en-US" sz="1000" b="1" u="sng" dirty="0">
                <a:solidFill>
                  <a:srgbClr val="0071BC"/>
                </a:solidFill>
              </a:rPr>
              <a:t>Merged data set name</a:t>
            </a:r>
            <a:r>
              <a:rPr lang="en-US" sz="1000" dirty="0">
                <a:solidFill>
                  <a:srgbClr val="0071BC"/>
                </a:solidFill>
              </a:rPr>
              <a:t>     </a:t>
            </a:r>
            <a:r>
              <a:rPr lang="en-US" sz="1000" dirty="0"/>
              <a:t>Dataset name 1; </a:t>
            </a:r>
            <a:r>
              <a:rPr lang="en-US" sz="1000" b="1" dirty="0"/>
              <a:t>                      </a:t>
            </a:r>
          </a:p>
          <a:p>
            <a:r>
              <a:rPr lang="en-US" sz="900" dirty="0"/>
              <a:t>Description here can wrap    </a:t>
            </a:r>
            <a:r>
              <a:rPr lang="en-US" sz="1000" dirty="0"/>
              <a:t>Dataset name </a:t>
            </a:r>
            <a:endParaRPr lang="en-US" sz="900" dirty="0"/>
          </a:p>
          <a:p>
            <a:r>
              <a:rPr lang="en-US" sz="900" dirty="0"/>
              <a:t>up to 2 lines</a:t>
            </a:r>
          </a:p>
        </p:txBody>
      </p:sp>
      <p:sp>
        <p:nvSpPr>
          <p:cNvPr id="52" name="Rectangle 51">
            <a:extLst>
              <a:ext uri="{FF2B5EF4-FFF2-40B4-BE49-F238E27FC236}">
                <a16:creationId xmlns:a16="http://schemas.microsoft.com/office/drawing/2014/main" id="{6AD417A9-FDF0-4217-9122-05C27F2730FD}"/>
              </a:ext>
            </a:extLst>
          </p:cNvPr>
          <p:cNvSpPr/>
          <p:nvPr/>
        </p:nvSpPr>
        <p:spPr>
          <a:xfrm>
            <a:off x="3155854" y="2511186"/>
            <a:ext cx="109728" cy="1097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rPr>
              <a:t>X</a:t>
            </a:r>
          </a:p>
        </p:txBody>
      </p:sp>
      <p:pic>
        <p:nvPicPr>
          <p:cNvPr id="58" name="Picture 57">
            <a:extLst>
              <a:ext uri="{FF2B5EF4-FFF2-40B4-BE49-F238E27FC236}">
                <a16:creationId xmlns:a16="http://schemas.microsoft.com/office/drawing/2014/main" id="{3A89FB03-4C3B-4B29-A0E3-5DCFDBF7442F}"/>
              </a:ext>
            </a:extLst>
          </p:cNvPr>
          <p:cNvPicPr>
            <a:picLocks/>
          </p:cNvPicPr>
          <p:nvPr/>
        </p:nvPicPr>
        <p:blipFill rotWithShape="1">
          <a:blip r:embed="rId5">
            <a:extLst>
              <a:ext uri="{28A0092B-C50C-407E-A947-70E740481C1C}">
                <a14:useLocalDpi xmlns:a14="http://schemas.microsoft.com/office/drawing/2010/main" val="0"/>
              </a:ext>
            </a:extLst>
          </a:blip>
          <a:srcRect l="26342" t="2229" r="70991" b="12228"/>
          <a:stretch/>
        </p:blipFill>
        <p:spPr>
          <a:xfrm>
            <a:off x="5739238" y="2420575"/>
            <a:ext cx="137160" cy="2194560"/>
          </a:xfrm>
          <a:prstGeom prst="rect">
            <a:avLst/>
          </a:prstGeom>
        </p:spPr>
      </p:pic>
      <p:sp>
        <p:nvSpPr>
          <p:cNvPr id="60" name="Rectangle: Rounded Corners 59">
            <a:extLst>
              <a:ext uri="{FF2B5EF4-FFF2-40B4-BE49-F238E27FC236}">
                <a16:creationId xmlns:a16="http://schemas.microsoft.com/office/drawing/2014/main" id="{2D4395D3-6EE3-413C-A8E8-A323DDF638DF}"/>
              </a:ext>
            </a:extLst>
          </p:cNvPr>
          <p:cNvSpPr/>
          <p:nvPr/>
        </p:nvSpPr>
        <p:spPr>
          <a:xfrm>
            <a:off x="3981009" y="4698599"/>
            <a:ext cx="914400" cy="210312"/>
          </a:xfrm>
          <a:prstGeom prst="roundRect">
            <a:avLst>
              <a:gd name="adj" fmla="val 12894"/>
            </a:avLst>
          </a:prstGeom>
          <a:solidFill>
            <a:srgbClr val="D6D7D9"/>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1000" b="1" dirty="0">
                <a:solidFill>
                  <a:schemeClr val="bg1"/>
                </a:solidFill>
              </a:rPr>
              <a:t>Merge Selected</a:t>
            </a:r>
          </a:p>
        </p:txBody>
      </p:sp>
      <p:sp>
        <p:nvSpPr>
          <p:cNvPr id="3" name="TextBox 2">
            <a:extLst>
              <a:ext uri="{FF2B5EF4-FFF2-40B4-BE49-F238E27FC236}">
                <a16:creationId xmlns:a16="http://schemas.microsoft.com/office/drawing/2014/main" id="{45A321D3-695B-42AC-8F53-8B1D0AEE739C}"/>
              </a:ext>
            </a:extLst>
          </p:cNvPr>
          <p:cNvSpPr txBox="1"/>
          <p:nvPr/>
        </p:nvSpPr>
        <p:spPr>
          <a:xfrm>
            <a:off x="3226183" y="2271405"/>
            <a:ext cx="2676769" cy="246221"/>
          </a:xfrm>
          <a:prstGeom prst="rect">
            <a:avLst/>
          </a:prstGeom>
          <a:noFill/>
        </p:spPr>
        <p:txBody>
          <a:bodyPr wrap="square" rtlCol="0">
            <a:spAutoFit/>
          </a:bodyPr>
          <a:lstStyle/>
          <a:p>
            <a:r>
              <a:rPr lang="en-US" sz="1000" dirty="0">
                <a:solidFill>
                  <a:schemeClr val="bg1">
                    <a:lumMod val="50000"/>
                  </a:schemeClr>
                </a:solidFill>
              </a:rPr>
              <a:t>Name                                    Data set sources</a:t>
            </a:r>
          </a:p>
        </p:txBody>
      </p:sp>
      <p:pic>
        <p:nvPicPr>
          <p:cNvPr id="6" name="Picture 5">
            <a:extLst>
              <a:ext uri="{FF2B5EF4-FFF2-40B4-BE49-F238E27FC236}">
                <a16:creationId xmlns:a16="http://schemas.microsoft.com/office/drawing/2014/main" id="{1CFE5E05-3547-474E-B751-FA541EB21BC7}"/>
              </a:ext>
            </a:extLst>
          </p:cNvPr>
          <p:cNvPicPr>
            <a:picLocks noChangeAspect="1"/>
          </p:cNvPicPr>
          <p:nvPr/>
        </p:nvPicPr>
        <p:blipFill>
          <a:blip r:embed="rId6">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666309" y="1481895"/>
            <a:ext cx="216248" cy="216248"/>
          </a:xfrm>
          <a:prstGeom prst="rect">
            <a:avLst/>
          </a:prstGeom>
        </p:spPr>
      </p:pic>
      <p:sp>
        <p:nvSpPr>
          <p:cNvPr id="11" name="Rectangle 10">
            <a:extLst>
              <a:ext uri="{FF2B5EF4-FFF2-40B4-BE49-F238E27FC236}">
                <a16:creationId xmlns:a16="http://schemas.microsoft.com/office/drawing/2014/main" id="{7847FF14-A06C-4265-991A-8E820867528D}"/>
              </a:ext>
            </a:extLst>
          </p:cNvPr>
          <p:cNvSpPr/>
          <p:nvPr/>
        </p:nvSpPr>
        <p:spPr>
          <a:xfrm>
            <a:off x="3078694" y="1908325"/>
            <a:ext cx="2824258" cy="272589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id="{B011F9FB-5A60-4C20-8754-B31D492171F9}"/>
              </a:ext>
            </a:extLst>
          </p:cNvPr>
          <p:cNvSpPr txBox="1"/>
          <p:nvPr/>
        </p:nvSpPr>
        <p:spPr>
          <a:xfrm>
            <a:off x="4041499" y="1483202"/>
            <a:ext cx="1834899" cy="230832"/>
          </a:xfrm>
          <a:prstGeom prst="rect">
            <a:avLst/>
          </a:prstGeom>
          <a:noFill/>
        </p:spPr>
        <p:txBody>
          <a:bodyPr wrap="square" rtlCol="0">
            <a:spAutoFit/>
          </a:bodyPr>
          <a:lstStyle/>
          <a:p>
            <a:pPr algn="ctr"/>
            <a:r>
              <a:rPr lang="en-US" sz="900" i="1" dirty="0"/>
              <a:t>1 of n datasets selected</a:t>
            </a:r>
          </a:p>
        </p:txBody>
      </p:sp>
      <p:sp>
        <p:nvSpPr>
          <p:cNvPr id="48" name="Rectangle 47">
            <a:extLst>
              <a:ext uri="{FF2B5EF4-FFF2-40B4-BE49-F238E27FC236}">
                <a16:creationId xmlns:a16="http://schemas.microsoft.com/office/drawing/2014/main" id="{214B9C41-53AA-47BB-A42C-B7E8F35CE3D8}"/>
              </a:ext>
            </a:extLst>
          </p:cNvPr>
          <p:cNvSpPr/>
          <p:nvPr/>
        </p:nvSpPr>
        <p:spPr>
          <a:xfrm>
            <a:off x="3357547" y="5535030"/>
            <a:ext cx="109728" cy="1097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a:solidFill>
                <a:schemeClr val="tx1"/>
              </a:solidFill>
            </a:endParaRPr>
          </a:p>
        </p:txBody>
      </p:sp>
      <p:sp>
        <p:nvSpPr>
          <p:cNvPr id="5" name="TextBox 4">
            <a:extLst>
              <a:ext uri="{FF2B5EF4-FFF2-40B4-BE49-F238E27FC236}">
                <a16:creationId xmlns:a16="http://schemas.microsoft.com/office/drawing/2014/main" id="{DDA50FDD-A35C-4CFA-808B-4EBD65CEFA89}"/>
              </a:ext>
            </a:extLst>
          </p:cNvPr>
          <p:cNvSpPr txBox="1"/>
          <p:nvPr/>
        </p:nvSpPr>
        <p:spPr>
          <a:xfrm>
            <a:off x="3265582" y="5303505"/>
            <a:ext cx="2637370" cy="253916"/>
          </a:xfrm>
          <a:prstGeom prst="rect">
            <a:avLst/>
          </a:prstGeom>
          <a:noFill/>
        </p:spPr>
        <p:txBody>
          <a:bodyPr wrap="square" rtlCol="0">
            <a:spAutoFit/>
          </a:bodyPr>
          <a:lstStyle/>
          <a:p>
            <a:r>
              <a:rPr lang="en-US" sz="1000" dirty="0"/>
              <a:t>I want to see the data </a:t>
            </a:r>
            <a:r>
              <a:rPr lang="en-US" sz="1000" b="1" dirty="0"/>
              <a:t>organized</a:t>
            </a:r>
            <a:endParaRPr lang="en-US" sz="1000" dirty="0"/>
          </a:p>
        </p:txBody>
      </p:sp>
      <p:sp>
        <p:nvSpPr>
          <p:cNvPr id="54" name="TextBox 53">
            <a:extLst>
              <a:ext uri="{FF2B5EF4-FFF2-40B4-BE49-F238E27FC236}">
                <a16:creationId xmlns:a16="http://schemas.microsoft.com/office/drawing/2014/main" id="{4D3508B8-B466-4EA5-AC76-7BBF8A17ADB5}"/>
              </a:ext>
            </a:extLst>
          </p:cNvPr>
          <p:cNvSpPr txBox="1"/>
          <p:nvPr/>
        </p:nvSpPr>
        <p:spPr>
          <a:xfrm>
            <a:off x="3265582" y="6065338"/>
            <a:ext cx="2790412" cy="246221"/>
          </a:xfrm>
          <a:prstGeom prst="rect">
            <a:avLst/>
          </a:prstGeom>
          <a:noFill/>
        </p:spPr>
        <p:txBody>
          <a:bodyPr wrap="square" rtlCol="0">
            <a:spAutoFit/>
          </a:bodyPr>
          <a:lstStyle/>
          <a:p>
            <a:r>
              <a:rPr lang="en-US" sz="1000" dirty="0"/>
              <a:t>I want to see </a:t>
            </a:r>
            <a:r>
              <a:rPr lang="en-US" sz="1000" b="1" dirty="0"/>
              <a:t>trends</a:t>
            </a:r>
            <a:r>
              <a:rPr lang="en-US" sz="1000" dirty="0"/>
              <a:t> in the data</a:t>
            </a:r>
          </a:p>
        </p:txBody>
      </p:sp>
      <p:sp>
        <p:nvSpPr>
          <p:cNvPr id="59" name="TextBox 58">
            <a:extLst>
              <a:ext uri="{FF2B5EF4-FFF2-40B4-BE49-F238E27FC236}">
                <a16:creationId xmlns:a16="http://schemas.microsoft.com/office/drawing/2014/main" id="{3B66925D-F3B5-4080-A9FE-E91DED5CFF8C}"/>
              </a:ext>
            </a:extLst>
          </p:cNvPr>
          <p:cNvSpPr txBox="1"/>
          <p:nvPr/>
        </p:nvSpPr>
        <p:spPr>
          <a:xfrm>
            <a:off x="4976333" y="5473258"/>
            <a:ext cx="783123" cy="707886"/>
          </a:xfrm>
          <a:prstGeom prst="rect">
            <a:avLst/>
          </a:prstGeom>
          <a:noFill/>
        </p:spPr>
        <p:txBody>
          <a:bodyPr wrap="square" rtlCol="0">
            <a:spAutoFit/>
          </a:bodyPr>
          <a:lstStyle/>
          <a:p>
            <a:r>
              <a:rPr lang="en-US" sz="1000" u="sng" dirty="0">
                <a:solidFill>
                  <a:srgbClr val="0071BC"/>
                </a:solidFill>
              </a:rPr>
              <a:t>Learn more</a:t>
            </a:r>
          </a:p>
          <a:p>
            <a:r>
              <a:rPr lang="en-US" sz="1000" u="sng" dirty="0">
                <a:solidFill>
                  <a:srgbClr val="0071BC"/>
                </a:solidFill>
              </a:rPr>
              <a:t>Learn more</a:t>
            </a:r>
          </a:p>
          <a:p>
            <a:r>
              <a:rPr lang="en-US" sz="1000" u="sng" dirty="0">
                <a:solidFill>
                  <a:srgbClr val="0071BC"/>
                </a:solidFill>
              </a:rPr>
              <a:t>Learn more</a:t>
            </a:r>
          </a:p>
          <a:p>
            <a:r>
              <a:rPr lang="en-US" sz="1000" u="sng" dirty="0">
                <a:solidFill>
                  <a:srgbClr val="0071BC"/>
                </a:solidFill>
              </a:rPr>
              <a:t>Learn more</a:t>
            </a:r>
          </a:p>
        </p:txBody>
      </p:sp>
      <p:sp>
        <p:nvSpPr>
          <p:cNvPr id="62" name="Rectangle 61">
            <a:extLst>
              <a:ext uri="{FF2B5EF4-FFF2-40B4-BE49-F238E27FC236}">
                <a16:creationId xmlns:a16="http://schemas.microsoft.com/office/drawing/2014/main" id="{84408474-0325-40E0-A665-0004B171901F}"/>
              </a:ext>
            </a:extLst>
          </p:cNvPr>
          <p:cNvSpPr/>
          <p:nvPr/>
        </p:nvSpPr>
        <p:spPr>
          <a:xfrm>
            <a:off x="6055994" y="1468005"/>
            <a:ext cx="2926080" cy="5346933"/>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a:extLst>
              <a:ext uri="{FF2B5EF4-FFF2-40B4-BE49-F238E27FC236}">
                <a16:creationId xmlns:a16="http://schemas.microsoft.com/office/drawing/2014/main" id="{36DA765D-C1BB-4EEC-B8EC-CA9423DD84AE}"/>
              </a:ext>
            </a:extLst>
          </p:cNvPr>
          <p:cNvSpPr txBox="1"/>
          <p:nvPr/>
        </p:nvSpPr>
        <p:spPr>
          <a:xfrm>
            <a:off x="6067424" y="1473046"/>
            <a:ext cx="2868236" cy="253916"/>
          </a:xfrm>
          <a:prstGeom prst="rect">
            <a:avLst/>
          </a:prstGeom>
          <a:noFill/>
        </p:spPr>
        <p:txBody>
          <a:bodyPr wrap="square" rtlCol="0">
            <a:spAutoFit/>
          </a:bodyPr>
          <a:lstStyle/>
          <a:p>
            <a:r>
              <a:rPr lang="en-US" sz="1050" b="1" dirty="0"/>
              <a:t>3. Choose your variables and visualize results</a:t>
            </a:r>
          </a:p>
        </p:txBody>
      </p:sp>
      <p:sp>
        <p:nvSpPr>
          <p:cNvPr id="65" name="TextBox 64">
            <a:extLst>
              <a:ext uri="{FF2B5EF4-FFF2-40B4-BE49-F238E27FC236}">
                <a16:creationId xmlns:a16="http://schemas.microsoft.com/office/drawing/2014/main" id="{F57D9D83-CFF1-475F-8712-6AE33DE7C36D}"/>
              </a:ext>
            </a:extLst>
          </p:cNvPr>
          <p:cNvSpPr txBox="1"/>
          <p:nvPr/>
        </p:nvSpPr>
        <p:spPr>
          <a:xfrm>
            <a:off x="3015651" y="5087098"/>
            <a:ext cx="2145410" cy="253916"/>
          </a:xfrm>
          <a:prstGeom prst="rect">
            <a:avLst/>
          </a:prstGeom>
          <a:noFill/>
        </p:spPr>
        <p:txBody>
          <a:bodyPr wrap="square" rtlCol="0">
            <a:spAutoFit/>
          </a:bodyPr>
          <a:lstStyle/>
          <a:p>
            <a:r>
              <a:rPr lang="en-US" sz="1050" b="1" dirty="0"/>
              <a:t>2. Choose your insight</a:t>
            </a:r>
          </a:p>
        </p:txBody>
      </p:sp>
      <p:sp>
        <p:nvSpPr>
          <p:cNvPr id="7" name="TextBox 6">
            <a:extLst>
              <a:ext uri="{FF2B5EF4-FFF2-40B4-BE49-F238E27FC236}">
                <a16:creationId xmlns:a16="http://schemas.microsoft.com/office/drawing/2014/main" id="{3AC862CC-33C5-4056-9005-DA43362032EF}"/>
              </a:ext>
            </a:extLst>
          </p:cNvPr>
          <p:cNvSpPr txBox="1"/>
          <p:nvPr/>
        </p:nvSpPr>
        <p:spPr>
          <a:xfrm>
            <a:off x="3091410" y="5298349"/>
            <a:ext cx="266700" cy="276999"/>
          </a:xfrm>
          <a:prstGeom prst="rect">
            <a:avLst/>
          </a:prstGeom>
          <a:noFill/>
        </p:spPr>
        <p:txBody>
          <a:bodyPr wrap="square" rtlCol="0">
            <a:spAutoFit/>
          </a:bodyPr>
          <a:lstStyle/>
          <a:p>
            <a:r>
              <a:rPr lang="en-US" sz="1200" b="1" dirty="0"/>
              <a:t>-</a:t>
            </a:r>
          </a:p>
        </p:txBody>
      </p:sp>
      <p:sp>
        <p:nvSpPr>
          <p:cNvPr id="66" name="TextBox 65">
            <a:extLst>
              <a:ext uri="{FF2B5EF4-FFF2-40B4-BE49-F238E27FC236}">
                <a16:creationId xmlns:a16="http://schemas.microsoft.com/office/drawing/2014/main" id="{CBBBC8D6-22E5-4505-B4EA-FB76846912B9}"/>
              </a:ext>
            </a:extLst>
          </p:cNvPr>
          <p:cNvSpPr txBox="1"/>
          <p:nvPr/>
        </p:nvSpPr>
        <p:spPr>
          <a:xfrm>
            <a:off x="3091410" y="6041525"/>
            <a:ext cx="266700" cy="276999"/>
          </a:xfrm>
          <a:prstGeom prst="rect">
            <a:avLst/>
          </a:prstGeom>
          <a:noFill/>
        </p:spPr>
        <p:txBody>
          <a:bodyPr wrap="square" rtlCol="0">
            <a:spAutoFit/>
          </a:bodyPr>
          <a:lstStyle/>
          <a:p>
            <a:r>
              <a:rPr lang="en-US" sz="1200" b="1" dirty="0"/>
              <a:t>-</a:t>
            </a:r>
          </a:p>
        </p:txBody>
      </p:sp>
      <p:sp>
        <p:nvSpPr>
          <p:cNvPr id="49" name="TextBox 48">
            <a:extLst>
              <a:ext uri="{FF2B5EF4-FFF2-40B4-BE49-F238E27FC236}">
                <a16:creationId xmlns:a16="http://schemas.microsoft.com/office/drawing/2014/main" id="{45F18679-FD59-4160-81E7-3F87DF2F3932}"/>
              </a:ext>
            </a:extLst>
          </p:cNvPr>
          <p:cNvSpPr txBox="1"/>
          <p:nvPr/>
        </p:nvSpPr>
        <p:spPr>
          <a:xfrm>
            <a:off x="4159201" y="5109429"/>
            <a:ext cx="1834899" cy="230832"/>
          </a:xfrm>
          <a:prstGeom prst="rect">
            <a:avLst/>
          </a:prstGeom>
          <a:noFill/>
        </p:spPr>
        <p:txBody>
          <a:bodyPr wrap="square" rtlCol="0">
            <a:spAutoFit/>
          </a:bodyPr>
          <a:lstStyle/>
          <a:p>
            <a:pPr algn="ctr"/>
            <a:r>
              <a:rPr lang="en-US" sz="900" i="1" dirty="0"/>
              <a:t>2 of n insights selected</a:t>
            </a:r>
          </a:p>
        </p:txBody>
      </p:sp>
      <p:sp>
        <p:nvSpPr>
          <p:cNvPr id="53" name="TextBox 52">
            <a:extLst>
              <a:ext uri="{FF2B5EF4-FFF2-40B4-BE49-F238E27FC236}">
                <a16:creationId xmlns:a16="http://schemas.microsoft.com/office/drawing/2014/main" id="{B37DA06F-73DD-41CA-B43D-06C7153C93CC}"/>
              </a:ext>
            </a:extLst>
          </p:cNvPr>
          <p:cNvSpPr txBox="1"/>
          <p:nvPr/>
        </p:nvSpPr>
        <p:spPr>
          <a:xfrm>
            <a:off x="3481335" y="5473664"/>
            <a:ext cx="1670766" cy="707886"/>
          </a:xfrm>
          <a:prstGeom prst="rect">
            <a:avLst/>
          </a:prstGeom>
          <a:noFill/>
        </p:spPr>
        <p:txBody>
          <a:bodyPr wrap="square" rtlCol="0">
            <a:spAutoFit/>
          </a:bodyPr>
          <a:lstStyle/>
          <a:p>
            <a:r>
              <a:rPr lang="en-US" sz="1000" dirty="0"/>
              <a:t>Comparison tables</a:t>
            </a:r>
          </a:p>
          <a:p>
            <a:r>
              <a:rPr lang="en-US" sz="1000" dirty="0"/>
              <a:t>Box plots</a:t>
            </a:r>
          </a:p>
          <a:p>
            <a:r>
              <a:rPr lang="en-US" sz="1000" dirty="0"/>
              <a:t>Scatter plots</a:t>
            </a:r>
          </a:p>
          <a:p>
            <a:r>
              <a:rPr lang="en-US" sz="1000" dirty="0">
                <a:solidFill>
                  <a:schemeClr val="bg1">
                    <a:lumMod val="50000"/>
                  </a:schemeClr>
                </a:solidFill>
              </a:rPr>
              <a:t>Pie charts</a:t>
            </a:r>
          </a:p>
        </p:txBody>
      </p:sp>
      <p:sp>
        <p:nvSpPr>
          <p:cNvPr id="56" name="Rectangle 55">
            <a:extLst>
              <a:ext uri="{FF2B5EF4-FFF2-40B4-BE49-F238E27FC236}">
                <a16:creationId xmlns:a16="http://schemas.microsoft.com/office/drawing/2014/main" id="{F9A8C3DD-B969-424E-9E36-096C6225FE74}"/>
              </a:ext>
            </a:extLst>
          </p:cNvPr>
          <p:cNvSpPr/>
          <p:nvPr/>
        </p:nvSpPr>
        <p:spPr>
          <a:xfrm>
            <a:off x="3357547" y="5687364"/>
            <a:ext cx="109728" cy="1097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a:solidFill>
                <a:schemeClr val="tx1"/>
              </a:solidFill>
            </a:endParaRPr>
          </a:p>
        </p:txBody>
      </p:sp>
      <p:sp>
        <p:nvSpPr>
          <p:cNvPr id="68" name="Rectangle 67">
            <a:extLst>
              <a:ext uri="{FF2B5EF4-FFF2-40B4-BE49-F238E27FC236}">
                <a16:creationId xmlns:a16="http://schemas.microsoft.com/office/drawing/2014/main" id="{9FD23A32-6C77-45B7-8D12-5A37CF3B7287}"/>
              </a:ext>
            </a:extLst>
          </p:cNvPr>
          <p:cNvSpPr/>
          <p:nvPr/>
        </p:nvSpPr>
        <p:spPr>
          <a:xfrm>
            <a:off x="3357547" y="5838275"/>
            <a:ext cx="109728" cy="1097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rPr>
              <a:t>X</a:t>
            </a:r>
          </a:p>
        </p:txBody>
      </p:sp>
      <p:sp>
        <p:nvSpPr>
          <p:cNvPr id="69" name="Rectangle 68">
            <a:extLst>
              <a:ext uri="{FF2B5EF4-FFF2-40B4-BE49-F238E27FC236}">
                <a16:creationId xmlns:a16="http://schemas.microsoft.com/office/drawing/2014/main" id="{3CC837E7-92BE-495D-AA57-2ABE63487CE8}"/>
              </a:ext>
            </a:extLst>
          </p:cNvPr>
          <p:cNvSpPr/>
          <p:nvPr/>
        </p:nvSpPr>
        <p:spPr>
          <a:xfrm>
            <a:off x="3357547" y="5962575"/>
            <a:ext cx="109728" cy="109728"/>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a:solidFill>
                <a:schemeClr val="tx1"/>
              </a:solidFill>
            </a:endParaRPr>
          </a:p>
        </p:txBody>
      </p:sp>
      <p:sp>
        <p:nvSpPr>
          <p:cNvPr id="70" name="TextBox 69">
            <a:extLst>
              <a:ext uri="{FF2B5EF4-FFF2-40B4-BE49-F238E27FC236}">
                <a16:creationId xmlns:a16="http://schemas.microsoft.com/office/drawing/2014/main" id="{07FB5B64-769D-4A96-804A-E1AB4726477F}"/>
              </a:ext>
            </a:extLst>
          </p:cNvPr>
          <p:cNvSpPr txBox="1"/>
          <p:nvPr/>
        </p:nvSpPr>
        <p:spPr>
          <a:xfrm>
            <a:off x="3481335" y="6234637"/>
            <a:ext cx="1494998" cy="400110"/>
          </a:xfrm>
          <a:prstGeom prst="rect">
            <a:avLst/>
          </a:prstGeom>
          <a:noFill/>
        </p:spPr>
        <p:txBody>
          <a:bodyPr wrap="square" rtlCol="0">
            <a:spAutoFit/>
          </a:bodyPr>
          <a:lstStyle/>
          <a:p>
            <a:r>
              <a:rPr lang="en-US" sz="1000" dirty="0"/>
              <a:t>Trend lines</a:t>
            </a:r>
          </a:p>
          <a:p>
            <a:r>
              <a:rPr lang="en-US" sz="1000" dirty="0"/>
              <a:t>Correlation heat maps</a:t>
            </a:r>
          </a:p>
        </p:txBody>
      </p:sp>
      <p:sp>
        <p:nvSpPr>
          <p:cNvPr id="72" name="Rectangle 71">
            <a:extLst>
              <a:ext uri="{FF2B5EF4-FFF2-40B4-BE49-F238E27FC236}">
                <a16:creationId xmlns:a16="http://schemas.microsoft.com/office/drawing/2014/main" id="{E75A0A2B-7836-4B20-89E0-1A1ADDDBAFF9}"/>
              </a:ext>
            </a:extLst>
          </p:cNvPr>
          <p:cNvSpPr/>
          <p:nvPr/>
        </p:nvSpPr>
        <p:spPr>
          <a:xfrm>
            <a:off x="3357547" y="6287079"/>
            <a:ext cx="109728" cy="1097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rPr>
              <a:t>X</a:t>
            </a:r>
          </a:p>
        </p:txBody>
      </p:sp>
      <p:sp>
        <p:nvSpPr>
          <p:cNvPr id="73" name="Rectangle 72">
            <a:extLst>
              <a:ext uri="{FF2B5EF4-FFF2-40B4-BE49-F238E27FC236}">
                <a16:creationId xmlns:a16="http://schemas.microsoft.com/office/drawing/2014/main" id="{FE589B6B-CD8D-4364-A786-076B7D13B509}"/>
              </a:ext>
            </a:extLst>
          </p:cNvPr>
          <p:cNvSpPr/>
          <p:nvPr/>
        </p:nvSpPr>
        <p:spPr>
          <a:xfrm>
            <a:off x="3357547" y="6448938"/>
            <a:ext cx="109728" cy="1097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a:solidFill>
                <a:schemeClr val="tx1"/>
              </a:solidFill>
            </a:endParaRPr>
          </a:p>
        </p:txBody>
      </p:sp>
      <p:sp>
        <p:nvSpPr>
          <p:cNvPr id="57" name="TextBox 56">
            <a:extLst>
              <a:ext uri="{FF2B5EF4-FFF2-40B4-BE49-F238E27FC236}">
                <a16:creationId xmlns:a16="http://schemas.microsoft.com/office/drawing/2014/main" id="{6B5F9338-90EA-4EA2-B345-39E7A26EACE9}"/>
              </a:ext>
            </a:extLst>
          </p:cNvPr>
          <p:cNvSpPr txBox="1"/>
          <p:nvPr/>
        </p:nvSpPr>
        <p:spPr>
          <a:xfrm>
            <a:off x="4976333" y="6235216"/>
            <a:ext cx="783123" cy="400110"/>
          </a:xfrm>
          <a:prstGeom prst="rect">
            <a:avLst/>
          </a:prstGeom>
          <a:noFill/>
        </p:spPr>
        <p:txBody>
          <a:bodyPr wrap="square" rtlCol="0">
            <a:spAutoFit/>
          </a:bodyPr>
          <a:lstStyle/>
          <a:p>
            <a:r>
              <a:rPr lang="en-US" sz="1000" u="sng" dirty="0">
                <a:solidFill>
                  <a:srgbClr val="0071BC"/>
                </a:solidFill>
              </a:rPr>
              <a:t>Learn more</a:t>
            </a:r>
          </a:p>
          <a:p>
            <a:r>
              <a:rPr lang="en-US" sz="1000" u="sng" dirty="0">
                <a:solidFill>
                  <a:srgbClr val="0071BC"/>
                </a:solidFill>
              </a:rPr>
              <a:t>Learn more</a:t>
            </a:r>
          </a:p>
        </p:txBody>
      </p:sp>
      <p:pic>
        <p:nvPicPr>
          <p:cNvPr id="61" name="Picture 60">
            <a:extLst>
              <a:ext uri="{FF2B5EF4-FFF2-40B4-BE49-F238E27FC236}">
                <a16:creationId xmlns:a16="http://schemas.microsoft.com/office/drawing/2014/main" id="{6E58B8BC-2096-473E-AB39-6DEDF7DDAC51}"/>
              </a:ext>
            </a:extLst>
          </p:cNvPr>
          <p:cNvPicPr>
            <a:picLocks/>
          </p:cNvPicPr>
          <p:nvPr/>
        </p:nvPicPr>
        <p:blipFill rotWithShape="1">
          <a:blip r:embed="rId5">
            <a:extLst>
              <a:ext uri="{28A0092B-C50C-407E-A947-70E740481C1C}">
                <a14:useLocalDpi xmlns:a14="http://schemas.microsoft.com/office/drawing/2010/main" val="0"/>
              </a:ext>
            </a:extLst>
          </a:blip>
          <a:srcRect l="26342" t="2229" r="70991" b="12228"/>
          <a:stretch/>
        </p:blipFill>
        <p:spPr>
          <a:xfrm>
            <a:off x="5739238" y="5392291"/>
            <a:ext cx="137160" cy="1143000"/>
          </a:xfrm>
          <a:prstGeom prst="rect">
            <a:avLst/>
          </a:prstGeom>
        </p:spPr>
      </p:pic>
      <p:sp>
        <p:nvSpPr>
          <p:cNvPr id="71" name="Rectangle 70">
            <a:extLst>
              <a:ext uri="{FF2B5EF4-FFF2-40B4-BE49-F238E27FC236}">
                <a16:creationId xmlns:a16="http://schemas.microsoft.com/office/drawing/2014/main" id="{447BC572-658E-4F75-8DD6-49828D0DE27E}"/>
              </a:ext>
            </a:extLst>
          </p:cNvPr>
          <p:cNvSpPr/>
          <p:nvPr/>
        </p:nvSpPr>
        <p:spPr>
          <a:xfrm>
            <a:off x="6154993" y="2215210"/>
            <a:ext cx="1371600" cy="1138202"/>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39CB50A7-7AE4-40CA-9036-370282420C46}"/>
              </a:ext>
            </a:extLst>
          </p:cNvPr>
          <p:cNvSpPr/>
          <p:nvPr/>
        </p:nvSpPr>
        <p:spPr>
          <a:xfrm>
            <a:off x="7530335" y="2215210"/>
            <a:ext cx="1371600" cy="1138202"/>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Rounded Corners 74">
            <a:extLst>
              <a:ext uri="{FF2B5EF4-FFF2-40B4-BE49-F238E27FC236}">
                <a16:creationId xmlns:a16="http://schemas.microsoft.com/office/drawing/2014/main" id="{49FAC77D-B56E-4DE0-8BE2-8F23F529AC83}"/>
              </a:ext>
            </a:extLst>
          </p:cNvPr>
          <p:cNvSpPr/>
          <p:nvPr/>
        </p:nvSpPr>
        <p:spPr>
          <a:xfrm>
            <a:off x="6119284" y="1723778"/>
            <a:ext cx="1188720" cy="201168"/>
          </a:xfrm>
          <a:prstGeom prst="roundRect">
            <a:avLst>
              <a:gd name="adj" fmla="val 709"/>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1000" b="1" dirty="0">
                <a:solidFill>
                  <a:schemeClr val="tx1"/>
                </a:solidFill>
              </a:rPr>
              <a:t>Scatter plots</a:t>
            </a:r>
          </a:p>
        </p:txBody>
      </p:sp>
      <p:sp>
        <p:nvSpPr>
          <p:cNvPr id="78" name="TextBox 77">
            <a:extLst>
              <a:ext uri="{FF2B5EF4-FFF2-40B4-BE49-F238E27FC236}">
                <a16:creationId xmlns:a16="http://schemas.microsoft.com/office/drawing/2014/main" id="{5223E8A3-1EE7-428A-9ACD-431B954262EF}"/>
              </a:ext>
            </a:extLst>
          </p:cNvPr>
          <p:cNvSpPr txBox="1"/>
          <p:nvPr/>
        </p:nvSpPr>
        <p:spPr>
          <a:xfrm>
            <a:off x="6154568" y="2225499"/>
            <a:ext cx="1371600" cy="561692"/>
          </a:xfrm>
          <a:prstGeom prst="rect">
            <a:avLst/>
          </a:prstGeom>
          <a:noFill/>
        </p:spPr>
        <p:txBody>
          <a:bodyPr wrap="square" rtlCol="0">
            <a:spAutoFit/>
          </a:bodyPr>
          <a:lstStyle/>
          <a:p>
            <a:pPr algn="ctr"/>
            <a:r>
              <a:rPr lang="en-US" sz="1050" b="1" dirty="0"/>
              <a:t>X Axis</a:t>
            </a:r>
          </a:p>
          <a:p>
            <a:r>
              <a:rPr lang="en-US" sz="1000" dirty="0"/>
              <a:t>  </a:t>
            </a:r>
          </a:p>
          <a:p>
            <a:r>
              <a:rPr lang="en-US" sz="1000" dirty="0"/>
              <a:t>Variable 1</a:t>
            </a:r>
          </a:p>
        </p:txBody>
      </p:sp>
      <p:sp>
        <p:nvSpPr>
          <p:cNvPr id="79" name="TextBox 78">
            <a:extLst>
              <a:ext uri="{FF2B5EF4-FFF2-40B4-BE49-F238E27FC236}">
                <a16:creationId xmlns:a16="http://schemas.microsoft.com/office/drawing/2014/main" id="{21E61370-55CD-4402-8817-1E2DABF449AF}"/>
              </a:ext>
            </a:extLst>
          </p:cNvPr>
          <p:cNvSpPr txBox="1"/>
          <p:nvPr/>
        </p:nvSpPr>
        <p:spPr>
          <a:xfrm>
            <a:off x="7526593" y="2232919"/>
            <a:ext cx="1375342" cy="869469"/>
          </a:xfrm>
          <a:prstGeom prst="rect">
            <a:avLst/>
          </a:prstGeom>
          <a:noFill/>
        </p:spPr>
        <p:txBody>
          <a:bodyPr wrap="square" rtlCol="0">
            <a:spAutoFit/>
          </a:bodyPr>
          <a:lstStyle/>
          <a:p>
            <a:pPr algn="ctr"/>
            <a:r>
              <a:rPr lang="en-US" sz="1050" b="1" dirty="0"/>
              <a:t>Y Axis</a:t>
            </a:r>
          </a:p>
          <a:p>
            <a:r>
              <a:rPr lang="en-US" sz="1000" dirty="0"/>
              <a:t>  </a:t>
            </a:r>
          </a:p>
          <a:p>
            <a:r>
              <a:rPr lang="en-US" sz="1000" dirty="0"/>
              <a:t>Variable 4</a:t>
            </a:r>
          </a:p>
          <a:p>
            <a:r>
              <a:rPr lang="en-US" sz="1000" dirty="0"/>
              <a:t>Variable 6</a:t>
            </a:r>
          </a:p>
          <a:p>
            <a:r>
              <a:rPr lang="en-US" sz="1000" dirty="0"/>
              <a:t>Variable 10</a:t>
            </a:r>
          </a:p>
        </p:txBody>
      </p:sp>
      <p:sp>
        <p:nvSpPr>
          <p:cNvPr id="80" name="Rectangle 79">
            <a:extLst>
              <a:ext uri="{FF2B5EF4-FFF2-40B4-BE49-F238E27FC236}">
                <a16:creationId xmlns:a16="http://schemas.microsoft.com/office/drawing/2014/main" id="{E8DB35C3-A7E6-4F48-88A3-BC0D1A82206B}"/>
              </a:ext>
            </a:extLst>
          </p:cNvPr>
          <p:cNvSpPr/>
          <p:nvPr/>
        </p:nvSpPr>
        <p:spPr>
          <a:xfrm>
            <a:off x="6118206" y="1924947"/>
            <a:ext cx="2824258" cy="48537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Rounded Corners 80">
            <a:extLst>
              <a:ext uri="{FF2B5EF4-FFF2-40B4-BE49-F238E27FC236}">
                <a16:creationId xmlns:a16="http://schemas.microsoft.com/office/drawing/2014/main" id="{3833BA94-3566-4E12-AD5A-491BBB205A7A}"/>
              </a:ext>
            </a:extLst>
          </p:cNvPr>
          <p:cNvSpPr/>
          <p:nvPr/>
        </p:nvSpPr>
        <p:spPr>
          <a:xfrm>
            <a:off x="7320873" y="1723778"/>
            <a:ext cx="1188720" cy="201168"/>
          </a:xfrm>
          <a:prstGeom prst="roundRect">
            <a:avLst>
              <a:gd name="adj" fmla="val 709"/>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1000" b="1" dirty="0">
                <a:solidFill>
                  <a:schemeClr val="tx1"/>
                </a:solidFill>
              </a:rPr>
              <a:t>Trend lines</a:t>
            </a:r>
          </a:p>
        </p:txBody>
      </p:sp>
      <p:sp>
        <p:nvSpPr>
          <p:cNvPr id="82" name="TextBox 81">
            <a:extLst>
              <a:ext uri="{FF2B5EF4-FFF2-40B4-BE49-F238E27FC236}">
                <a16:creationId xmlns:a16="http://schemas.microsoft.com/office/drawing/2014/main" id="{7A7C1CF6-29BD-4680-8A93-7E72493487B4}"/>
              </a:ext>
            </a:extLst>
          </p:cNvPr>
          <p:cNvSpPr txBox="1"/>
          <p:nvPr/>
        </p:nvSpPr>
        <p:spPr>
          <a:xfrm>
            <a:off x="6600171" y="1977694"/>
            <a:ext cx="1834899" cy="246221"/>
          </a:xfrm>
          <a:prstGeom prst="rect">
            <a:avLst/>
          </a:prstGeom>
          <a:noFill/>
        </p:spPr>
        <p:txBody>
          <a:bodyPr wrap="square" rtlCol="0">
            <a:spAutoFit/>
          </a:bodyPr>
          <a:lstStyle/>
          <a:p>
            <a:pPr algn="ctr"/>
            <a:r>
              <a:rPr lang="en-US" sz="1000" dirty="0"/>
              <a:t>Variables to display</a:t>
            </a:r>
          </a:p>
        </p:txBody>
      </p:sp>
      <p:sp>
        <p:nvSpPr>
          <p:cNvPr id="77" name="Rectangle 76">
            <a:extLst>
              <a:ext uri="{FF2B5EF4-FFF2-40B4-BE49-F238E27FC236}">
                <a16:creationId xmlns:a16="http://schemas.microsoft.com/office/drawing/2014/main" id="{8E7142BF-9E86-4AB4-8503-9CC2F2A04600}"/>
              </a:ext>
            </a:extLst>
          </p:cNvPr>
          <p:cNvSpPr/>
          <p:nvPr/>
        </p:nvSpPr>
        <p:spPr>
          <a:xfrm>
            <a:off x="6205169" y="2579670"/>
            <a:ext cx="1280160" cy="171594"/>
          </a:xfrm>
          <a:prstGeom prst="rect">
            <a:avLst/>
          </a:prstGeom>
          <a:solidFill>
            <a:srgbClr val="0071BC">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38CBAD2A-FC7F-4B7B-AAB2-787276F1C257}"/>
              </a:ext>
            </a:extLst>
          </p:cNvPr>
          <p:cNvSpPr/>
          <p:nvPr/>
        </p:nvSpPr>
        <p:spPr>
          <a:xfrm>
            <a:off x="7595177" y="2722398"/>
            <a:ext cx="1280160" cy="171594"/>
          </a:xfrm>
          <a:prstGeom prst="rect">
            <a:avLst/>
          </a:prstGeom>
          <a:solidFill>
            <a:srgbClr val="0071BC">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Rounded Corners 83">
            <a:extLst>
              <a:ext uri="{FF2B5EF4-FFF2-40B4-BE49-F238E27FC236}">
                <a16:creationId xmlns:a16="http://schemas.microsoft.com/office/drawing/2014/main" id="{EDFFB7D2-BDD1-4B30-96D9-89F01A1450FD}"/>
              </a:ext>
            </a:extLst>
          </p:cNvPr>
          <p:cNvSpPr/>
          <p:nvPr/>
        </p:nvSpPr>
        <p:spPr>
          <a:xfrm>
            <a:off x="6846325" y="3443652"/>
            <a:ext cx="1371600" cy="210312"/>
          </a:xfrm>
          <a:prstGeom prst="roundRect">
            <a:avLst>
              <a:gd name="adj" fmla="val 12894"/>
            </a:avLst>
          </a:prstGeom>
          <a:solidFill>
            <a:srgbClr val="D6D7D9"/>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1000" b="1" dirty="0">
                <a:solidFill>
                  <a:schemeClr val="bg1"/>
                </a:solidFill>
              </a:rPr>
              <a:t>Generate Visualization</a:t>
            </a:r>
          </a:p>
        </p:txBody>
      </p:sp>
      <p:pic>
        <p:nvPicPr>
          <p:cNvPr id="8" name="Picture 7">
            <a:extLst>
              <a:ext uri="{FF2B5EF4-FFF2-40B4-BE49-F238E27FC236}">
                <a16:creationId xmlns:a16="http://schemas.microsoft.com/office/drawing/2014/main" id="{920134C9-7EAA-4E1D-AA2F-B752F71DB79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08049" y="4547166"/>
            <a:ext cx="2693886" cy="1298887"/>
          </a:xfrm>
          <a:prstGeom prst="rect">
            <a:avLst/>
          </a:prstGeom>
        </p:spPr>
      </p:pic>
      <p:sp>
        <p:nvSpPr>
          <p:cNvPr id="88" name="Rectangle: Rounded Corners 87">
            <a:extLst>
              <a:ext uri="{FF2B5EF4-FFF2-40B4-BE49-F238E27FC236}">
                <a16:creationId xmlns:a16="http://schemas.microsoft.com/office/drawing/2014/main" id="{B3F3E2A3-63C6-40B7-94CC-517C1EBB890A}"/>
              </a:ext>
            </a:extLst>
          </p:cNvPr>
          <p:cNvSpPr/>
          <p:nvPr/>
        </p:nvSpPr>
        <p:spPr>
          <a:xfrm>
            <a:off x="8336865" y="6530258"/>
            <a:ext cx="567499" cy="210312"/>
          </a:xfrm>
          <a:prstGeom prst="roundRect">
            <a:avLst>
              <a:gd name="adj" fmla="val 12894"/>
            </a:avLst>
          </a:prstGeom>
          <a:solidFill>
            <a:srgbClr val="0071BC"/>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1000" b="1" dirty="0">
                <a:solidFill>
                  <a:schemeClr val="bg1"/>
                </a:solidFill>
              </a:rPr>
              <a:t>Post</a:t>
            </a:r>
          </a:p>
        </p:txBody>
      </p:sp>
      <p:sp>
        <p:nvSpPr>
          <p:cNvPr id="76" name="Rectangle 75">
            <a:extLst>
              <a:ext uri="{FF2B5EF4-FFF2-40B4-BE49-F238E27FC236}">
                <a16:creationId xmlns:a16="http://schemas.microsoft.com/office/drawing/2014/main" id="{D0DA86CF-9D1C-44C4-96E3-0B5294BD30C9}"/>
              </a:ext>
            </a:extLst>
          </p:cNvPr>
          <p:cNvSpPr/>
          <p:nvPr/>
        </p:nvSpPr>
        <p:spPr>
          <a:xfrm>
            <a:off x="7595177" y="2901716"/>
            <a:ext cx="1280160" cy="171594"/>
          </a:xfrm>
          <a:prstGeom prst="rect">
            <a:avLst/>
          </a:prstGeom>
          <a:solidFill>
            <a:srgbClr val="0071BC">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18E1AC68-C85A-4789-B663-A46C62415127}"/>
              </a:ext>
            </a:extLst>
          </p:cNvPr>
          <p:cNvSpPr/>
          <p:nvPr/>
        </p:nvSpPr>
        <p:spPr>
          <a:xfrm>
            <a:off x="0" y="504993"/>
            <a:ext cx="12192000" cy="6343478"/>
          </a:xfrm>
          <a:prstGeom prst="rect">
            <a:avLst/>
          </a:prstGeom>
          <a:solidFill>
            <a:srgbClr val="273959">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829B46A9-3B51-4B82-87C1-64C9F1729D23}"/>
              </a:ext>
            </a:extLst>
          </p:cNvPr>
          <p:cNvSpPr/>
          <p:nvPr/>
        </p:nvSpPr>
        <p:spPr>
          <a:xfrm>
            <a:off x="4159201" y="2787191"/>
            <a:ext cx="4482743" cy="326725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579E55B-2369-407D-A8C7-9429D037C198}"/>
              </a:ext>
            </a:extLst>
          </p:cNvPr>
          <p:cNvSpPr txBox="1"/>
          <p:nvPr/>
        </p:nvSpPr>
        <p:spPr>
          <a:xfrm>
            <a:off x="5888772" y="2808747"/>
            <a:ext cx="1241828" cy="253916"/>
          </a:xfrm>
          <a:prstGeom prst="rect">
            <a:avLst/>
          </a:prstGeom>
          <a:noFill/>
        </p:spPr>
        <p:txBody>
          <a:bodyPr wrap="square" rtlCol="0">
            <a:spAutoFit/>
          </a:bodyPr>
          <a:lstStyle/>
          <a:p>
            <a:r>
              <a:rPr lang="en-US" sz="1050" b="1" dirty="0"/>
              <a:t>Post to this site</a:t>
            </a:r>
          </a:p>
        </p:txBody>
      </p:sp>
      <p:sp>
        <p:nvSpPr>
          <p:cNvPr id="85" name="TextBox 84">
            <a:extLst>
              <a:ext uri="{FF2B5EF4-FFF2-40B4-BE49-F238E27FC236}">
                <a16:creationId xmlns:a16="http://schemas.microsoft.com/office/drawing/2014/main" id="{2EF95B35-23EA-4E74-B2C0-519FB78956B9}"/>
              </a:ext>
            </a:extLst>
          </p:cNvPr>
          <p:cNvSpPr txBox="1"/>
          <p:nvPr/>
        </p:nvSpPr>
        <p:spPr>
          <a:xfrm>
            <a:off x="8365510" y="2817110"/>
            <a:ext cx="296239" cy="261610"/>
          </a:xfrm>
          <a:prstGeom prst="rect">
            <a:avLst/>
          </a:prstGeom>
          <a:noFill/>
        </p:spPr>
        <p:txBody>
          <a:bodyPr wrap="square" rtlCol="0">
            <a:spAutoFit/>
          </a:bodyPr>
          <a:lstStyle/>
          <a:p>
            <a:r>
              <a:rPr lang="en-US" sz="1050" b="1" dirty="0"/>
              <a:t>x</a:t>
            </a:r>
          </a:p>
        </p:txBody>
      </p:sp>
      <p:sp>
        <p:nvSpPr>
          <p:cNvPr id="86" name="Rectangle: Rounded Corners 85">
            <a:extLst>
              <a:ext uri="{FF2B5EF4-FFF2-40B4-BE49-F238E27FC236}">
                <a16:creationId xmlns:a16="http://schemas.microsoft.com/office/drawing/2014/main" id="{C8A6EF24-3DBB-4FBC-8321-0A33E3482353}"/>
              </a:ext>
            </a:extLst>
          </p:cNvPr>
          <p:cNvSpPr/>
          <p:nvPr/>
        </p:nvSpPr>
        <p:spPr>
          <a:xfrm>
            <a:off x="4331318" y="5676940"/>
            <a:ext cx="914400" cy="210312"/>
          </a:xfrm>
          <a:prstGeom prst="roundRect">
            <a:avLst>
              <a:gd name="adj" fmla="val 12894"/>
            </a:avLst>
          </a:prstGeom>
          <a:solidFill>
            <a:srgbClr val="0071BC"/>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1000" b="1" dirty="0">
                <a:solidFill>
                  <a:schemeClr val="bg1"/>
                </a:solidFill>
              </a:rPr>
              <a:t>Submit posting</a:t>
            </a:r>
          </a:p>
        </p:txBody>
      </p:sp>
      <p:sp>
        <p:nvSpPr>
          <p:cNvPr id="87" name="Rectangle: Rounded Corners 86">
            <a:extLst>
              <a:ext uri="{FF2B5EF4-FFF2-40B4-BE49-F238E27FC236}">
                <a16:creationId xmlns:a16="http://schemas.microsoft.com/office/drawing/2014/main" id="{5E16C6F2-A320-483D-A5FD-5E00CA70DC99}"/>
              </a:ext>
            </a:extLst>
          </p:cNvPr>
          <p:cNvSpPr/>
          <p:nvPr/>
        </p:nvSpPr>
        <p:spPr>
          <a:xfrm>
            <a:off x="7920691" y="5676940"/>
            <a:ext cx="567499" cy="210312"/>
          </a:xfrm>
          <a:prstGeom prst="roundRect">
            <a:avLst>
              <a:gd name="adj" fmla="val 12894"/>
            </a:avLst>
          </a:prstGeom>
          <a:solidFill>
            <a:srgbClr val="0071BC"/>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1000" b="1" dirty="0">
                <a:solidFill>
                  <a:schemeClr val="bg1"/>
                </a:solidFill>
              </a:rPr>
              <a:t>Cancel</a:t>
            </a:r>
          </a:p>
        </p:txBody>
      </p:sp>
      <p:sp>
        <p:nvSpPr>
          <p:cNvPr id="12" name="TextBox 11">
            <a:extLst>
              <a:ext uri="{FF2B5EF4-FFF2-40B4-BE49-F238E27FC236}">
                <a16:creationId xmlns:a16="http://schemas.microsoft.com/office/drawing/2014/main" id="{D1006AA7-0852-4D2D-A7B1-71FD36139937}"/>
              </a:ext>
            </a:extLst>
          </p:cNvPr>
          <p:cNvSpPr txBox="1"/>
          <p:nvPr/>
        </p:nvSpPr>
        <p:spPr>
          <a:xfrm>
            <a:off x="4228834" y="3083338"/>
            <a:ext cx="4279621" cy="707886"/>
          </a:xfrm>
          <a:prstGeom prst="rect">
            <a:avLst/>
          </a:prstGeom>
          <a:noFill/>
        </p:spPr>
        <p:txBody>
          <a:bodyPr wrap="square" rtlCol="0">
            <a:spAutoFit/>
          </a:bodyPr>
          <a:lstStyle/>
          <a:p>
            <a:pPr algn="just"/>
            <a:r>
              <a:rPr lang="en-US" sz="1000" dirty="0"/>
              <a:t>Posting makes this visualization available to other users to learn from.</a:t>
            </a:r>
          </a:p>
          <a:p>
            <a:pPr algn="just"/>
            <a:r>
              <a:rPr lang="en-US" sz="1000" dirty="0"/>
              <a:t>Your username, &lt;count of graphs&gt; graph(s) for &lt;tab name&gt;, and the date will be automatically captured.</a:t>
            </a:r>
          </a:p>
          <a:p>
            <a:pPr algn="just"/>
            <a:r>
              <a:rPr lang="en-US" sz="1000" dirty="0"/>
              <a:t>Please fill in the below fields to add context and value to your post.</a:t>
            </a:r>
          </a:p>
        </p:txBody>
      </p:sp>
      <p:sp>
        <p:nvSpPr>
          <p:cNvPr id="13" name="Rectangle 12">
            <a:extLst>
              <a:ext uri="{FF2B5EF4-FFF2-40B4-BE49-F238E27FC236}">
                <a16:creationId xmlns:a16="http://schemas.microsoft.com/office/drawing/2014/main" id="{115E47EF-5977-422B-B301-044096A83B38}"/>
              </a:ext>
            </a:extLst>
          </p:cNvPr>
          <p:cNvSpPr/>
          <p:nvPr/>
        </p:nvSpPr>
        <p:spPr>
          <a:xfrm>
            <a:off x="4855799" y="3873660"/>
            <a:ext cx="3652656" cy="237246"/>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i="1" dirty="0">
                <a:solidFill>
                  <a:schemeClr val="tx1"/>
                </a:solidFill>
              </a:rPr>
              <a:t>Say something concise and informative here as a caption to your post</a:t>
            </a:r>
          </a:p>
        </p:txBody>
      </p:sp>
      <p:sp>
        <p:nvSpPr>
          <p:cNvPr id="14" name="TextBox 13">
            <a:extLst>
              <a:ext uri="{FF2B5EF4-FFF2-40B4-BE49-F238E27FC236}">
                <a16:creationId xmlns:a16="http://schemas.microsoft.com/office/drawing/2014/main" id="{EF614720-B406-4EFB-9382-C2EDF7F2781F}"/>
              </a:ext>
            </a:extLst>
          </p:cNvPr>
          <p:cNvSpPr txBox="1"/>
          <p:nvPr/>
        </p:nvSpPr>
        <p:spPr>
          <a:xfrm>
            <a:off x="4241206" y="3863361"/>
            <a:ext cx="614593" cy="253916"/>
          </a:xfrm>
          <a:prstGeom prst="rect">
            <a:avLst/>
          </a:prstGeom>
          <a:noFill/>
        </p:spPr>
        <p:txBody>
          <a:bodyPr wrap="square" rtlCol="0">
            <a:spAutoFit/>
          </a:bodyPr>
          <a:lstStyle/>
          <a:p>
            <a:r>
              <a:rPr lang="en-US" sz="1000" b="1" dirty="0"/>
              <a:t>Caption</a:t>
            </a:r>
          </a:p>
        </p:txBody>
      </p:sp>
      <p:sp>
        <p:nvSpPr>
          <p:cNvPr id="89" name="TextBox 88">
            <a:extLst>
              <a:ext uri="{FF2B5EF4-FFF2-40B4-BE49-F238E27FC236}">
                <a16:creationId xmlns:a16="http://schemas.microsoft.com/office/drawing/2014/main" id="{73696CA6-7D0F-4F4D-8D90-0AEFD446D32D}"/>
              </a:ext>
            </a:extLst>
          </p:cNvPr>
          <p:cNvSpPr txBox="1"/>
          <p:nvPr/>
        </p:nvSpPr>
        <p:spPr>
          <a:xfrm>
            <a:off x="7191524" y="4091841"/>
            <a:ext cx="1371599" cy="230832"/>
          </a:xfrm>
          <a:prstGeom prst="rect">
            <a:avLst/>
          </a:prstGeom>
          <a:noFill/>
        </p:spPr>
        <p:txBody>
          <a:bodyPr wrap="square" rtlCol="0">
            <a:spAutoFit/>
          </a:bodyPr>
          <a:lstStyle/>
          <a:p>
            <a:r>
              <a:rPr lang="en-US" sz="900" i="1" dirty="0">
                <a:solidFill>
                  <a:schemeClr val="bg1">
                    <a:lumMod val="50000"/>
                  </a:schemeClr>
                </a:solidFill>
              </a:rPr>
              <a:t>256 characters remaining</a:t>
            </a:r>
          </a:p>
        </p:txBody>
      </p:sp>
      <p:sp>
        <p:nvSpPr>
          <p:cNvPr id="90" name="Rectangle 89">
            <a:extLst>
              <a:ext uri="{FF2B5EF4-FFF2-40B4-BE49-F238E27FC236}">
                <a16:creationId xmlns:a16="http://schemas.microsoft.com/office/drawing/2014/main" id="{83BCFB5D-2319-40B9-9C7F-AF279C3CAA3F}"/>
              </a:ext>
            </a:extLst>
          </p:cNvPr>
          <p:cNvSpPr/>
          <p:nvPr/>
        </p:nvSpPr>
        <p:spPr>
          <a:xfrm>
            <a:off x="4855799" y="4292251"/>
            <a:ext cx="3652656" cy="661033"/>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900" i="1" dirty="0">
                <a:solidFill>
                  <a:schemeClr val="tx1"/>
                </a:solidFill>
              </a:rPr>
              <a:t>Describe what you found, why it might be valuable to others, a lesson-learned, a question to pose, or anything that you think other users would find valuable to read</a:t>
            </a:r>
          </a:p>
        </p:txBody>
      </p:sp>
      <p:sp>
        <p:nvSpPr>
          <p:cNvPr id="91" name="TextBox 90">
            <a:extLst>
              <a:ext uri="{FF2B5EF4-FFF2-40B4-BE49-F238E27FC236}">
                <a16:creationId xmlns:a16="http://schemas.microsoft.com/office/drawing/2014/main" id="{11E4809D-4FF3-48F2-A7DF-6BC1BE6395D1}"/>
              </a:ext>
            </a:extLst>
          </p:cNvPr>
          <p:cNvSpPr txBox="1"/>
          <p:nvPr/>
        </p:nvSpPr>
        <p:spPr>
          <a:xfrm>
            <a:off x="4241206" y="4281953"/>
            <a:ext cx="614593" cy="253916"/>
          </a:xfrm>
          <a:prstGeom prst="rect">
            <a:avLst/>
          </a:prstGeom>
          <a:noFill/>
        </p:spPr>
        <p:txBody>
          <a:bodyPr wrap="square" rtlCol="0">
            <a:spAutoFit/>
          </a:bodyPr>
          <a:lstStyle/>
          <a:p>
            <a:r>
              <a:rPr lang="en-US" sz="1000" b="1" dirty="0"/>
              <a:t>Details</a:t>
            </a:r>
          </a:p>
        </p:txBody>
      </p:sp>
      <p:sp>
        <p:nvSpPr>
          <p:cNvPr id="92" name="TextBox 91">
            <a:extLst>
              <a:ext uri="{FF2B5EF4-FFF2-40B4-BE49-F238E27FC236}">
                <a16:creationId xmlns:a16="http://schemas.microsoft.com/office/drawing/2014/main" id="{6B137698-5560-4013-8E5E-FF8F0180007B}"/>
              </a:ext>
            </a:extLst>
          </p:cNvPr>
          <p:cNvSpPr txBox="1"/>
          <p:nvPr/>
        </p:nvSpPr>
        <p:spPr>
          <a:xfrm>
            <a:off x="7130600" y="4919190"/>
            <a:ext cx="1432523" cy="230832"/>
          </a:xfrm>
          <a:prstGeom prst="rect">
            <a:avLst/>
          </a:prstGeom>
          <a:noFill/>
        </p:spPr>
        <p:txBody>
          <a:bodyPr wrap="square" rtlCol="0">
            <a:spAutoFit/>
          </a:bodyPr>
          <a:lstStyle/>
          <a:p>
            <a:r>
              <a:rPr lang="en-US" sz="900" i="1" dirty="0">
                <a:solidFill>
                  <a:schemeClr val="bg1">
                    <a:lumMod val="50000"/>
                  </a:schemeClr>
                </a:solidFill>
              </a:rPr>
              <a:t>1024 characters remaining</a:t>
            </a:r>
          </a:p>
        </p:txBody>
      </p:sp>
      <p:sp>
        <p:nvSpPr>
          <p:cNvPr id="94" name="TextBox 93">
            <a:extLst>
              <a:ext uri="{FF2B5EF4-FFF2-40B4-BE49-F238E27FC236}">
                <a16:creationId xmlns:a16="http://schemas.microsoft.com/office/drawing/2014/main" id="{62D1FA3A-2F41-4E2F-8D7E-E58AD6B77DD6}"/>
              </a:ext>
            </a:extLst>
          </p:cNvPr>
          <p:cNvSpPr txBox="1"/>
          <p:nvPr/>
        </p:nvSpPr>
        <p:spPr>
          <a:xfrm>
            <a:off x="4251008" y="5159215"/>
            <a:ext cx="614593" cy="253916"/>
          </a:xfrm>
          <a:prstGeom prst="rect">
            <a:avLst/>
          </a:prstGeom>
          <a:noFill/>
        </p:spPr>
        <p:txBody>
          <a:bodyPr wrap="square" rtlCol="0">
            <a:spAutoFit/>
          </a:bodyPr>
          <a:lstStyle/>
          <a:p>
            <a:r>
              <a:rPr lang="en-US" sz="1000" b="1" dirty="0"/>
              <a:t>Topic</a:t>
            </a:r>
          </a:p>
        </p:txBody>
      </p:sp>
      <p:pic>
        <p:nvPicPr>
          <p:cNvPr id="95" name="Picture 94">
            <a:extLst>
              <a:ext uri="{FF2B5EF4-FFF2-40B4-BE49-F238E27FC236}">
                <a16:creationId xmlns:a16="http://schemas.microsoft.com/office/drawing/2014/main" id="{3C9EF156-BA15-4D5D-8EA7-FFAD7B5FFD3F}"/>
              </a:ext>
            </a:extLst>
          </p:cNvPr>
          <p:cNvPicPr>
            <a:picLocks noChangeAspect="1"/>
          </p:cNvPicPr>
          <p:nvPr/>
        </p:nvPicPr>
        <p:blipFill>
          <a:blip r:embed="rId8"/>
          <a:stretch>
            <a:fillRect/>
          </a:stretch>
        </p:blipFill>
        <p:spPr>
          <a:xfrm>
            <a:off x="4858955" y="5127126"/>
            <a:ext cx="1929906" cy="310896"/>
          </a:xfrm>
          <a:prstGeom prst="rect">
            <a:avLst/>
          </a:prstGeom>
        </p:spPr>
      </p:pic>
      <p:sp>
        <p:nvSpPr>
          <p:cNvPr id="16" name="TextBox 15">
            <a:extLst>
              <a:ext uri="{FF2B5EF4-FFF2-40B4-BE49-F238E27FC236}">
                <a16:creationId xmlns:a16="http://schemas.microsoft.com/office/drawing/2014/main" id="{56C43AE5-824E-4DE8-93CC-56C55C62971E}"/>
              </a:ext>
            </a:extLst>
          </p:cNvPr>
          <p:cNvSpPr txBox="1"/>
          <p:nvPr/>
        </p:nvSpPr>
        <p:spPr>
          <a:xfrm>
            <a:off x="4895409" y="5160820"/>
            <a:ext cx="1563182" cy="230832"/>
          </a:xfrm>
          <a:prstGeom prst="rect">
            <a:avLst/>
          </a:prstGeom>
          <a:solidFill>
            <a:schemeClr val="bg1"/>
          </a:solidFill>
        </p:spPr>
        <p:txBody>
          <a:bodyPr wrap="square" rtlCol="0">
            <a:spAutoFit/>
          </a:bodyPr>
          <a:lstStyle/>
          <a:p>
            <a:r>
              <a:rPr lang="en-US" sz="900" dirty="0"/>
              <a:t>- Select a relevant topic -</a:t>
            </a:r>
          </a:p>
        </p:txBody>
      </p:sp>
    </p:spTree>
    <p:extLst>
      <p:ext uri="{BB962C8B-B14F-4D97-AF65-F5344CB8AC3E}">
        <p14:creationId xmlns:p14="http://schemas.microsoft.com/office/powerpoint/2010/main" val="1618479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38707-5F69-49B0-B281-54373FBD0661}"/>
              </a:ext>
            </a:extLst>
          </p:cNvPr>
          <p:cNvSpPr>
            <a:spLocks noGrp="1"/>
          </p:cNvSpPr>
          <p:nvPr>
            <p:ph type="title"/>
          </p:nvPr>
        </p:nvSpPr>
        <p:spPr/>
        <p:txBody>
          <a:bodyPr/>
          <a:lstStyle/>
          <a:p>
            <a:r>
              <a:rPr lang="en-US" dirty="0"/>
              <a:t>Workflow (as of 8/22)</a:t>
            </a:r>
          </a:p>
        </p:txBody>
      </p:sp>
      <p:sp>
        <p:nvSpPr>
          <p:cNvPr id="3" name="Content Placeholder 2">
            <a:extLst>
              <a:ext uri="{FF2B5EF4-FFF2-40B4-BE49-F238E27FC236}">
                <a16:creationId xmlns:a16="http://schemas.microsoft.com/office/drawing/2014/main" id="{67821BBE-8FBD-4229-A7B8-060822C6406B}"/>
              </a:ext>
            </a:extLst>
          </p:cNvPr>
          <p:cNvSpPr>
            <a:spLocks noGrp="1"/>
          </p:cNvSpPr>
          <p:nvPr>
            <p:ph idx="1"/>
          </p:nvPr>
        </p:nvSpPr>
        <p:spPr>
          <a:xfrm>
            <a:off x="103517" y="1825625"/>
            <a:ext cx="11964838" cy="4920232"/>
          </a:xfrm>
        </p:spPr>
        <p:txBody>
          <a:bodyPr>
            <a:normAutofit fontScale="62500" lnSpcReduction="20000"/>
          </a:bodyPr>
          <a:lstStyle/>
          <a:p>
            <a:r>
              <a:rPr lang="en-US" dirty="0"/>
              <a:t>User first sees the Discuss page, where some comments from mock users have already been made, to illustrate how this page can be used to ask for and gain insight as a community of users who are learning and advancing their knowledge</a:t>
            </a:r>
          </a:p>
          <a:p>
            <a:r>
              <a:rPr lang="en-US" dirty="0"/>
              <a:t>User can choose to see topics that are of interest to them, and even follow a topic to be informed of when new posts have been made</a:t>
            </a:r>
          </a:p>
          <a:p>
            <a:r>
              <a:rPr lang="en-US" dirty="0"/>
              <a:t>User can add to the discussion by posting a new comment in the box provided at the bottom and can choose to follow a discussion thread</a:t>
            </a:r>
          </a:p>
          <a:p>
            <a:r>
              <a:rPr lang="en-US" dirty="0"/>
              <a:t>User can create new analytics and visualizations on the Analyze page</a:t>
            </a:r>
          </a:p>
          <a:p>
            <a:r>
              <a:rPr lang="en-US" dirty="0"/>
              <a:t>User can choose one or more datasets to analyze in Step 1, then proceed to Step 2</a:t>
            </a:r>
          </a:p>
          <a:p>
            <a:r>
              <a:rPr lang="en-US" dirty="0"/>
              <a:t>User can look through analytical categories (insights) and choose one or more analytics that would help them achieve their analysis/visualization goal, then proceed to Step 3</a:t>
            </a:r>
          </a:p>
          <a:p>
            <a:r>
              <a:rPr lang="en-US" dirty="0"/>
              <a:t>User receives tabs, one for each type of analytic they chose in Step 2, where they can choose what variables they want to the visualization to consider</a:t>
            </a:r>
          </a:p>
          <a:p>
            <a:r>
              <a:rPr lang="en-US" dirty="0"/>
              <a:t>User can then run the analytics and receive a visualization</a:t>
            </a:r>
          </a:p>
          <a:p>
            <a:r>
              <a:rPr lang="en-US" dirty="0"/>
              <a:t>As an alternative to analyzing datasets individually, 2 datasets can be merged to provide even more understanding of trends and make predictions across datasets; to do this the user selects 2 datasets, clicks the merge button, and chooses what variables from each dataset they want to perform analytics on, then progresses through Step 2 and 3 as above</a:t>
            </a:r>
          </a:p>
          <a:p>
            <a:r>
              <a:rPr lang="en-US" dirty="0"/>
              <a:t>User can choose to post their work to the Discuss page along with a caption and their insights to help the community</a:t>
            </a:r>
          </a:p>
        </p:txBody>
      </p:sp>
    </p:spTree>
    <p:extLst>
      <p:ext uri="{BB962C8B-B14F-4D97-AF65-F5344CB8AC3E}">
        <p14:creationId xmlns:p14="http://schemas.microsoft.com/office/powerpoint/2010/main" val="36603631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D40CD0E-3F72-4E35-8BFE-C7BACF946CE5}"/>
              </a:ext>
            </a:extLst>
          </p:cNvPr>
          <p:cNvPicPr>
            <a:picLocks noChangeAspect="1"/>
          </p:cNvPicPr>
          <p:nvPr/>
        </p:nvPicPr>
        <p:blipFill>
          <a:blip r:embed="rId2"/>
          <a:stretch>
            <a:fillRect/>
          </a:stretch>
        </p:blipFill>
        <p:spPr>
          <a:xfrm>
            <a:off x="1070930" y="0"/>
            <a:ext cx="10050140" cy="6858000"/>
          </a:xfrm>
          <a:prstGeom prst="rect">
            <a:avLst/>
          </a:prstGeom>
        </p:spPr>
      </p:pic>
      <p:sp>
        <p:nvSpPr>
          <p:cNvPr id="2" name="Rectangle 1">
            <a:extLst>
              <a:ext uri="{FF2B5EF4-FFF2-40B4-BE49-F238E27FC236}">
                <a16:creationId xmlns:a16="http://schemas.microsoft.com/office/drawing/2014/main" id="{C8FF03E6-7E4C-448C-82B5-F44CFCF135A8}"/>
              </a:ext>
            </a:extLst>
          </p:cNvPr>
          <p:cNvSpPr/>
          <p:nvPr/>
        </p:nvSpPr>
        <p:spPr>
          <a:xfrm>
            <a:off x="103517" y="0"/>
            <a:ext cx="2803585" cy="48307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New Slide</a:t>
            </a:r>
          </a:p>
        </p:txBody>
      </p:sp>
      <p:sp>
        <p:nvSpPr>
          <p:cNvPr id="14" name="Speech Bubble: Rectangle 13">
            <a:extLst>
              <a:ext uri="{FF2B5EF4-FFF2-40B4-BE49-F238E27FC236}">
                <a16:creationId xmlns:a16="http://schemas.microsoft.com/office/drawing/2014/main" id="{81E322F0-D703-4B25-B0D3-44C8B83BF31D}"/>
              </a:ext>
            </a:extLst>
          </p:cNvPr>
          <p:cNvSpPr/>
          <p:nvPr/>
        </p:nvSpPr>
        <p:spPr>
          <a:xfrm>
            <a:off x="4270075" y="4688843"/>
            <a:ext cx="1270959" cy="1746463"/>
          </a:xfrm>
          <a:prstGeom prst="wedgeRectCallout">
            <a:avLst>
              <a:gd name="adj1" fmla="val 274796"/>
              <a:gd name="adj2" fmla="val 3274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dirty="0">
                <a:solidFill>
                  <a:schemeClr val="tx1"/>
                </a:solidFill>
              </a:rPr>
              <a:t>Toast message confirming posting; could be persisting text instead of toast; currently no feedback after clicking the post button that anything happened</a:t>
            </a:r>
          </a:p>
        </p:txBody>
      </p:sp>
      <p:sp>
        <p:nvSpPr>
          <p:cNvPr id="16" name="Rectangle 15">
            <a:extLst>
              <a:ext uri="{FF2B5EF4-FFF2-40B4-BE49-F238E27FC236}">
                <a16:creationId xmlns:a16="http://schemas.microsoft.com/office/drawing/2014/main" id="{4731E876-C9E2-464E-9AD6-5F310B941855}"/>
              </a:ext>
            </a:extLst>
          </p:cNvPr>
          <p:cNvSpPr/>
          <p:nvPr/>
        </p:nvSpPr>
        <p:spPr>
          <a:xfrm>
            <a:off x="9929004" y="2562045"/>
            <a:ext cx="595222" cy="3709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9916A7AE-F241-46DC-85E3-0DC7CA7B5D79}"/>
              </a:ext>
            </a:extLst>
          </p:cNvPr>
          <p:cNvSpPr/>
          <p:nvPr/>
        </p:nvSpPr>
        <p:spPr>
          <a:xfrm>
            <a:off x="10293657" y="5995421"/>
            <a:ext cx="567499" cy="210312"/>
          </a:xfrm>
          <a:prstGeom prst="roundRect">
            <a:avLst>
              <a:gd name="adj" fmla="val 12894"/>
            </a:avLst>
          </a:prstGeom>
          <a:solidFill>
            <a:srgbClr val="0071BC"/>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1000" b="1" dirty="0">
                <a:solidFill>
                  <a:schemeClr val="bg1"/>
                </a:solidFill>
              </a:rPr>
              <a:t>Post</a:t>
            </a:r>
          </a:p>
        </p:txBody>
      </p:sp>
      <p:sp>
        <p:nvSpPr>
          <p:cNvPr id="18" name="Speech Bubble: Rectangle 17">
            <a:extLst>
              <a:ext uri="{FF2B5EF4-FFF2-40B4-BE49-F238E27FC236}">
                <a16:creationId xmlns:a16="http://schemas.microsoft.com/office/drawing/2014/main" id="{F911FD68-FAB7-4207-893D-C2D612A86386}"/>
              </a:ext>
            </a:extLst>
          </p:cNvPr>
          <p:cNvSpPr/>
          <p:nvPr/>
        </p:nvSpPr>
        <p:spPr>
          <a:xfrm>
            <a:off x="10861155" y="652267"/>
            <a:ext cx="1227327" cy="460540"/>
          </a:xfrm>
          <a:prstGeom prst="wedgeRectCallout">
            <a:avLst>
              <a:gd name="adj1" fmla="val -123985"/>
              <a:gd name="adj2" fmla="val 37358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dirty="0">
                <a:solidFill>
                  <a:schemeClr val="tx1"/>
                </a:solidFill>
              </a:rPr>
              <a:t>Move this button to the right</a:t>
            </a:r>
          </a:p>
        </p:txBody>
      </p:sp>
      <p:sp>
        <p:nvSpPr>
          <p:cNvPr id="19" name="TextBox 18">
            <a:extLst>
              <a:ext uri="{FF2B5EF4-FFF2-40B4-BE49-F238E27FC236}">
                <a16:creationId xmlns:a16="http://schemas.microsoft.com/office/drawing/2014/main" id="{5F630CE4-DBC7-4AF2-B35F-0063104FBF68}"/>
              </a:ext>
            </a:extLst>
          </p:cNvPr>
          <p:cNvSpPr txBox="1"/>
          <p:nvPr/>
        </p:nvSpPr>
        <p:spPr>
          <a:xfrm>
            <a:off x="8289987" y="6029222"/>
            <a:ext cx="1969166" cy="246221"/>
          </a:xfrm>
          <a:prstGeom prst="rect">
            <a:avLst/>
          </a:prstGeom>
          <a:solidFill>
            <a:schemeClr val="bg1">
              <a:lumMod val="85000"/>
            </a:schemeClr>
          </a:solidFill>
        </p:spPr>
        <p:txBody>
          <a:bodyPr wrap="square" rtlCol="0">
            <a:spAutoFit/>
          </a:bodyPr>
          <a:lstStyle/>
          <a:p>
            <a:pPr algn="ctr"/>
            <a:r>
              <a:rPr lang="en-US" sz="1000" i="1" dirty="0"/>
              <a:t>Posted to Community Discussion!</a:t>
            </a:r>
          </a:p>
        </p:txBody>
      </p:sp>
      <p:sp>
        <p:nvSpPr>
          <p:cNvPr id="20" name="TextBox 19">
            <a:extLst>
              <a:ext uri="{FF2B5EF4-FFF2-40B4-BE49-F238E27FC236}">
                <a16:creationId xmlns:a16="http://schemas.microsoft.com/office/drawing/2014/main" id="{B2B170A1-3A7D-437D-A51D-8683B4FAC8A0}"/>
              </a:ext>
            </a:extLst>
          </p:cNvPr>
          <p:cNvSpPr txBox="1"/>
          <p:nvPr/>
        </p:nvSpPr>
        <p:spPr>
          <a:xfrm>
            <a:off x="6840747" y="586423"/>
            <a:ext cx="500332" cy="261610"/>
          </a:xfrm>
          <a:prstGeom prst="rect">
            <a:avLst/>
          </a:prstGeom>
          <a:noFill/>
        </p:spPr>
        <p:txBody>
          <a:bodyPr wrap="square" rtlCol="0">
            <a:spAutoFit/>
          </a:bodyPr>
          <a:lstStyle/>
          <a:p>
            <a:r>
              <a:rPr lang="en-US" sz="1050" b="1" dirty="0">
                <a:solidFill>
                  <a:schemeClr val="bg1"/>
                </a:solidFill>
              </a:rPr>
              <a:t>(1)</a:t>
            </a:r>
          </a:p>
        </p:txBody>
      </p:sp>
      <p:sp>
        <p:nvSpPr>
          <p:cNvPr id="21" name="Speech Bubble: Rectangle 20">
            <a:extLst>
              <a:ext uri="{FF2B5EF4-FFF2-40B4-BE49-F238E27FC236}">
                <a16:creationId xmlns:a16="http://schemas.microsoft.com/office/drawing/2014/main" id="{6EB83806-2610-4266-8FE5-B11412B35D92}"/>
              </a:ext>
            </a:extLst>
          </p:cNvPr>
          <p:cNvSpPr/>
          <p:nvPr/>
        </p:nvSpPr>
        <p:spPr>
          <a:xfrm>
            <a:off x="4190061" y="1130058"/>
            <a:ext cx="1227327" cy="1431987"/>
          </a:xfrm>
          <a:prstGeom prst="wedgeRectCallout">
            <a:avLst>
              <a:gd name="adj1" fmla="val 168406"/>
              <a:gd name="adj2" fmla="val -76945"/>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dirty="0">
                <a:solidFill>
                  <a:schemeClr val="tx1"/>
                </a:solidFill>
              </a:rPr>
              <a:t>Nice to have:</a:t>
            </a:r>
          </a:p>
          <a:p>
            <a:r>
              <a:rPr lang="en-US" sz="1050" dirty="0">
                <a:solidFill>
                  <a:schemeClr val="tx1"/>
                </a:solidFill>
              </a:rPr>
              <a:t>After a posting, provide this added text in the tab; number in parentheses goes away once the user clicks this tab</a:t>
            </a:r>
          </a:p>
        </p:txBody>
      </p:sp>
    </p:spTree>
    <p:extLst>
      <p:ext uri="{BB962C8B-B14F-4D97-AF65-F5344CB8AC3E}">
        <p14:creationId xmlns:p14="http://schemas.microsoft.com/office/powerpoint/2010/main" val="15514331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00626-C9E8-4FC1-B84D-2FEB32941471}"/>
              </a:ext>
            </a:extLst>
          </p:cNvPr>
          <p:cNvSpPr>
            <a:spLocks noGrp="1"/>
          </p:cNvSpPr>
          <p:nvPr>
            <p:ph type="title"/>
          </p:nvPr>
        </p:nvSpPr>
        <p:spPr/>
        <p:txBody>
          <a:bodyPr/>
          <a:lstStyle/>
          <a:p>
            <a:r>
              <a:rPr lang="en-US" dirty="0"/>
              <a:t>Backups</a:t>
            </a:r>
          </a:p>
        </p:txBody>
      </p:sp>
      <p:sp>
        <p:nvSpPr>
          <p:cNvPr id="3" name="Content Placeholder 2">
            <a:extLst>
              <a:ext uri="{FF2B5EF4-FFF2-40B4-BE49-F238E27FC236}">
                <a16:creationId xmlns:a16="http://schemas.microsoft.com/office/drawing/2014/main" id="{F1E92300-E3F9-4876-910C-DE25DF60AD4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041064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38">
            <a:extLst>
              <a:ext uri="{FF2B5EF4-FFF2-40B4-BE49-F238E27FC236}">
                <a16:creationId xmlns:a16="http://schemas.microsoft.com/office/drawing/2014/main" id="{904F1918-E5AD-42D9-B1C0-E5CBF9F9A5ED}"/>
              </a:ext>
            </a:extLst>
          </p:cNvPr>
          <p:cNvPicPr>
            <a:picLocks noChangeAspect="1"/>
          </p:cNvPicPr>
          <p:nvPr/>
        </p:nvPicPr>
        <p:blipFill>
          <a:blip r:embed="rId2"/>
          <a:stretch>
            <a:fillRect/>
          </a:stretch>
        </p:blipFill>
        <p:spPr>
          <a:xfrm>
            <a:off x="0" y="0"/>
            <a:ext cx="12192000" cy="508000"/>
          </a:xfrm>
          <a:prstGeom prst="rect">
            <a:avLst/>
          </a:prstGeom>
        </p:spPr>
      </p:pic>
      <p:sp>
        <p:nvSpPr>
          <p:cNvPr id="40" name="Rectangle 39">
            <a:extLst>
              <a:ext uri="{FF2B5EF4-FFF2-40B4-BE49-F238E27FC236}">
                <a16:creationId xmlns:a16="http://schemas.microsoft.com/office/drawing/2014/main" id="{8846F45D-099D-4C93-B1E1-84FC06A7B533}"/>
              </a:ext>
            </a:extLst>
          </p:cNvPr>
          <p:cNvSpPr/>
          <p:nvPr/>
        </p:nvSpPr>
        <p:spPr>
          <a:xfrm>
            <a:off x="1250830" y="267418"/>
            <a:ext cx="2838091" cy="15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tx1"/>
                </a:solidFill>
                <a:latin typeface="Calibri" panose="020F0502020204030204" pitchFamily="34" charset="0"/>
                <a:cs typeface="Calibri" panose="020F0502020204030204" pitchFamily="34" charset="0"/>
              </a:rPr>
              <a:t>https://www.usda.dataanalystis.gov</a:t>
            </a:r>
          </a:p>
        </p:txBody>
      </p:sp>
      <p:sp>
        <p:nvSpPr>
          <p:cNvPr id="41" name="TextBox 40">
            <a:extLst>
              <a:ext uri="{FF2B5EF4-FFF2-40B4-BE49-F238E27FC236}">
                <a16:creationId xmlns:a16="http://schemas.microsoft.com/office/drawing/2014/main" id="{E4A29E04-EC28-4A70-8CBA-AB25FFAD3F62}"/>
              </a:ext>
            </a:extLst>
          </p:cNvPr>
          <p:cNvSpPr txBox="1"/>
          <p:nvPr/>
        </p:nvSpPr>
        <p:spPr>
          <a:xfrm>
            <a:off x="8488393" y="992037"/>
            <a:ext cx="690113" cy="200055"/>
          </a:xfrm>
          <a:prstGeom prst="rect">
            <a:avLst/>
          </a:prstGeom>
          <a:noFill/>
        </p:spPr>
        <p:txBody>
          <a:bodyPr wrap="square" rtlCol="0">
            <a:spAutoFit/>
          </a:bodyPr>
          <a:lstStyle/>
          <a:p>
            <a:r>
              <a:rPr lang="en-US" sz="700" dirty="0"/>
              <a:t>CONTACT US</a:t>
            </a:r>
          </a:p>
        </p:txBody>
      </p:sp>
      <p:sp>
        <p:nvSpPr>
          <p:cNvPr id="42" name="TextBox 41">
            <a:extLst>
              <a:ext uri="{FF2B5EF4-FFF2-40B4-BE49-F238E27FC236}">
                <a16:creationId xmlns:a16="http://schemas.microsoft.com/office/drawing/2014/main" id="{0D67958E-396C-480E-BC4E-EDE5D62888B2}"/>
              </a:ext>
            </a:extLst>
          </p:cNvPr>
          <p:cNvSpPr txBox="1"/>
          <p:nvPr/>
        </p:nvSpPr>
        <p:spPr>
          <a:xfrm>
            <a:off x="3378681" y="816479"/>
            <a:ext cx="4157932" cy="246221"/>
          </a:xfrm>
          <a:prstGeom prst="rect">
            <a:avLst/>
          </a:prstGeom>
          <a:noFill/>
        </p:spPr>
        <p:txBody>
          <a:bodyPr wrap="square" rtlCol="0">
            <a:spAutoFit/>
          </a:bodyPr>
          <a:lstStyle/>
          <a:p>
            <a:r>
              <a:rPr lang="en-US" sz="1000" dirty="0"/>
              <a:t>DATA VISUALIZATION AND ANALYTICS</a:t>
            </a:r>
          </a:p>
        </p:txBody>
      </p:sp>
      <p:sp>
        <p:nvSpPr>
          <p:cNvPr id="43" name="Rectangle 42">
            <a:extLst>
              <a:ext uri="{FF2B5EF4-FFF2-40B4-BE49-F238E27FC236}">
                <a16:creationId xmlns:a16="http://schemas.microsoft.com/office/drawing/2014/main" id="{4681B6B8-68F8-4744-A455-512BB2292B5E}"/>
              </a:ext>
            </a:extLst>
          </p:cNvPr>
          <p:cNvSpPr/>
          <p:nvPr/>
        </p:nvSpPr>
        <p:spPr>
          <a:xfrm>
            <a:off x="0" y="1035170"/>
            <a:ext cx="12192000" cy="405442"/>
          </a:xfrm>
          <a:prstGeom prst="rect">
            <a:avLst/>
          </a:prstGeom>
          <a:solidFill>
            <a:srgbClr val="007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a:extLst>
              <a:ext uri="{FF2B5EF4-FFF2-40B4-BE49-F238E27FC236}">
                <a16:creationId xmlns:a16="http://schemas.microsoft.com/office/drawing/2014/main" id="{556CC1B6-92FC-4433-904C-E2CEC3F768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1907" y="733173"/>
            <a:ext cx="263768" cy="263768"/>
          </a:xfrm>
          <a:prstGeom prst="rect">
            <a:avLst/>
          </a:prstGeom>
        </p:spPr>
      </p:pic>
      <p:sp>
        <p:nvSpPr>
          <p:cNvPr id="45" name="TextBox 44">
            <a:extLst>
              <a:ext uri="{FF2B5EF4-FFF2-40B4-BE49-F238E27FC236}">
                <a16:creationId xmlns:a16="http://schemas.microsoft.com/office/drawing/2014/main" id="{B6B8C9AF-8885-44A8-BF81-54907378ABE8}"/>
              </a:ext>
            </a:extLst>
          </p:cNvPr>
          <p:cNvSpPr txBox="1"/>
          <p:nvPr/>
        </p:nvSpPr>
        <p:spPr>
          <a:xfrm>
            <a:off x="8449394" y="854018"/>
            <a:ext cx="690113" cy="200055"/>
          </a:xfrm>
          <a:prstGeom prst="rect">
            <a:avLst/>
          </a:prstGeom>
          <a:noFill/>
        </p:spPr>
        <p:txBody>
          <a:bodyPr wrap="square" rtlCol="0">
            <a:spAutoFit/>
          </a:bodyPr>
          <a:lstStyle/>
          <a:p>
            <a:r>
              <a:rPr lang="en-US" sz="700" dirty="0"/>
              <a:t>CONTACT US</a:t>
            </a:r>
          </a:p>
        </p:txBody>
      </p:sp>
      <p:sp>
        <p:nvSpPr>
          <p:cNvPr id="46" name="Rectangle 45">
            <a:extLst>
              <a:ext uri="{FF2B5EF4-FFF2-40B4-BE49-F238E27FC236}">
                <a16:creationId xmlns:a16="http://schemas.microsoft.com/office/drawing/2014/main" id="{33962598-3898-4E38-B83E-DE36C82D9D33}"/>
              </a:ext>
            </a:extLst>
          </p:cNvPr>
          <p:cNvSpPr/>
          <p:nvPr/>
        </p:nvSpPr>
        <p:spPr>
          <a:xfrm>
            <a:off x="3053751" y="1718103"/>
            <a:ext cx="5943600" cy="244139"/>
          </a:xfrm>
          <a:prstGeom prst="rect">
            <a:avLst/>
          </a:prstGeom>
          <a:solidFill>
            <a:srgbClr val="F1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a:solidFill>
                  <a:schemeClr val="tx1"/>
                </a:solidFill>
              </a:rPr>
              <a:t>Choose Data</a:t>
            </a:r>
          </a:p>
        </p:txBody>
      </p:sp>
      <p:cxnSp>
        <p:nvCxnSpPr>
          <p:cNvPr id="47" name="Straight Connector 46">
            <a:extLst>
              <a:ext uri="{FF2B5EF4-FFF2-40B4-BE49-F238E27FC236}">
                <a16:creationId xmlns:a16="http://schemas.microsoft.com/office/drawing/2014/main" id="{CD95FB5A-459F-4BC6-AFCC-76705DDFD83B}"/>
              </a:ext>
            </a:extLst>
          </p:cNvPr>
          <p:cNvCxnSpPr/>
          <p:nvPr/>
        </p:nvCxnSpPr>
        <p:spPr>
          <a:xfrm>
            <a:off x="8775652" y="1830242"/>
            <a:ext cx="914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Rectangle: Rounded Corners 47">
            <a:extLst>
              <a:ext uri="{FF2B5EF4-FFF2-40B4-BE49-F238E27FC236}">
                <a16:creationId xmlns:a16="http://schemas.microsoft.com/office/drawing/2014/main" id="{A1ACE793-C51A-4B91-8937-6842AFD64C44}"/>
              </a:ext>
            </a:extLst>
          </p:cNvPr>
          <p:cNvSpPr/>
          <p:nvPr/>
        </p:nvSpPr>
        <p:spPr>
          <a:xfrm>
            <a:off x="8469343" y="1475123"/>
            <a:ext cx="533401" cy="182880"/>
          </a:xfrm>
          <a:prstGeom prst="roundRect">
            <a:avLst/>
          </a:prstGeom>
          <a:solidFill>
            <a:srgbClr val="0071B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1100" b="1" dirty="0"/>
              <a:t>Reset</a:t>
            </a:r>
          </a:p>
        </p:txBody>
      </p:sp>
      <p:sp>
        <p:nvSpPr>
          <p:cNvPr id="49" name="Rectangle: Rounded Corners 48">
            <a:extLst>
              <a:ext uri="{FF2B5EF4-FFF2-40B4-BE49-F238E27FC236}">
                <a16:creationId xmlns:a16="http://schemas.microsoft.com/office/drawing/2014/main" id="{8B9F9B37-7B25-4520-BE43-5F170E38E774}"/>
              </a:ext>
            </a:extLst>
          </p:cNvPr>
          <p:cNvSpPr/>
          <p:nvPr/>
        </p:nvSpPr>
        <p:spPr>
          <a:xfrm>
            <a:off x="3055426" y="1483745"/>
            <a:ext cx="533401" cy="182880"/>
          </a:xfrm>
          <a:prstGeom prst="roundRect">
            <a:avLst/>
          </a:prstGeom>
          <a:solidFill>
            <a:srgbClr val="0071B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1100" b="1" dirty="0"/>
              <a:t>Save</a:t>
            </a:r>
          </a:p>
        </p:txBody>
      </p:sp>
      <p:sp>
        <p:nvSpPr>
          <p:cNvPr id="50" name="Rectangle 49">
            <a:extLst>
              <a:ext uri="{FF2B5EF4-FFF2-40B4-BE49-F238E27FC236}">
                <a16:creationId xmlns:a16="http://schemas.microsoft.com/office/drawing/2014/main" id="{6E58A2BC-C002-4113-9D88-7B55F8561B66}"/>
              </a:ext>
            </a:extLst>
          </p:cNvPr>
          <p:cNvSpPr/>
          <p:nvPr/>
        </p:nvSpPr>
        <p:spPr>
          <a:xfrm>
            <a:off x="3052315" y="5602987"/>
            <a:ext cx="5943600" cy="244139"/>
          </a:xfrm>
          <a:prstGeom prst="rect">
            <a:avLst/>
          </a:prstGeom>
          <a:solidFill>
            <a:srgbClr val="F1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a:solidFill>
                  <a:schemeClr val="tx1"/>
                </a:solidFill>
              </a:rPr>
              <a:t>Add Analytics</a:t>
            </a:r>
          </a:p>
        </p:txBody>
      </p:sp>
      <p:sp>
        <p:nvSpPr>
          <p:cNvPr id="51" name="Rectangle 50">
            <a:extLst>
              <a:ext uri="{FF2B5EF4-FFF2-40B4-BE49-F238E27FC236}">
                <a16:creationId xmlns:a16="http://schemas.microsoft.com/office/drawing/2014/main" id="{8EE92562-D5D4-4398-9017-581B857623D8}"/>
              </a:ext>
            </a:extLst>
          </p:cNvPr>
          <p:cNvSpPr/>
          <p:nvPr/>
        </p:nvSpPr>
        <p:spPr>
          <a:xfrm>
            <a:off x="3052315" y="5900687"/>
            <a:ext cx="5943600" cy="244139"/>
          </a:xfrm>
          <a:prstGeom prst="rect">
            <a:avLst/>
          </a:prstGeom>
          <a:solidFill>
            <a:srgbClr val="F1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a:solidFill>
                  <a:schemeClr val="tx1"/>
                </a:solidFill>
              </a:rPr>
              <a:t>See Visualizations</a:t>
            </a:r>
          </a:p>
        </p:txBody>
      </p:sp>
      <p:sp>
        <p:nvSpPr>
          <p:cNvPr id="52" name="TextBox 51">
            <a:extLst>
              <a:ext uri="{FF2B5EF4-FFF2-40B4-BE49-F238E27FC236}">
                <a16:creationId xmlns:a16="http://schemas.microsoft.com/office/drawing/2014/main" id="{DB16FF2C-1B12-467A-B5D7-FBA20BE10D9E}"/>
              </a:ext>
            </a:extLst>
          </p:cNvPr>
          <p:cNvSpPr txBox="1"/>
          <p:nvPr/>
        </p:nvSpPr>
        <p:spPr>
          <a:xfrm>
            <a:off x="8673734" y="5551773"/>
            <a:ext cx="295275" cy="369332"/>
          </a:xfrm>
          <a:prstGeom prst="rect">
            <a:avLst/>
          </a:prstGeom>
          <a:noFill/>
        </p:spPr>
        <p:txBody>
          <a:bodyPr wrap="square" rtlCol="0">
            <a:spAutoFit/>
          </a:bodyPr>
          <a:lstStyle/>
          <a:p>
            <a:r>
              <a:rPr lang="en-US" b="1" dirty="0"/>
              <a:t>+</a:t>
            </a:r>
          </a:p>
        </p:txBody>
      </p:sp>
      <p:sp>
        <p:nvSpPr>
          <p:cNvPr id="53" name="TextBox 52">
            <a:extLst>
              <a:ext uri="{FF2B5EF4-FFF2-40B4-BE49-F238E27FC236}">
                <a16:creationId xmlns:a16="http://schemas.microsoft.com/office/drawing/2014/main" id="{87ED7B50-1EC9-41AA-920F-627DD34D8F23}"/>
              </a:ext>
            </a:extLst>
          </p:cNvPr>
          <p:cNvSpPr txBox="1"/>
          <p:nvPr/>
        </p:nvSpPr>
        <p:spPr>
          <a:xfrm>
            <a:off x="8673734" y="5831485"/>
            <a:ext cx="295275" cy="369332"/>
          </a:xfrm>
          <a:prstGeom prst="rect">
            <a:avLst/>
          </a:prstGeom>
          <a:noFill/>
        </p:spPr>
        <p:txBody>
          <a:bodyPr wrap="square" rtlCol="0">
            <a:spAutoFit/>
          </a:bodyPr>
          <a:lstStyle/>
          <a:p>
            <a:r>
              <a:rPr lang="en-US" b="1" dirty="0"/>
              <a:t>+</a:t>
            </a:r>
          </a:p>
        </p:txBody>
      </p:sp>
      <p:sp>
        <p:nvSpPr>
          <p:cNvPr id="54" name="Oval 53">
            <a:extLst>
              <a:ext uri="{FF2B5EF4-FFF2-40B4-BE49-F238E27FC236}">
                <a16:creationId xmlns:a16="http://schemas.microsoft.com/office/drawing/2014/main" id="{3321B63D-A370-4F7D-92D7-DCB627299F57}"/>
              </a:ext>
            </a:extLst>
          </p:cNvPr>
          <p:cNvSpPr/>
          <p:nvPr/>
        </p:nvSpPr>
        <p:spPr>
          <a:xfrm>
            <a:off x="8800130" y="1151866"/>
            <a:ext cx="182880" cy="18288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0071BC"/>
                </a:solidFill>
              </a:rPr>
              <a:t>?</a:t>
            </a:r>
          </a:p>
        </p:txBody>
      </p:sp>
      <p:sp>
        <p:nvSpPr>
          <p:cNvPr id="55" name="TextBox 54">
            <a:extLst>
              <a:ext uri="{FF2B5EF4-FFF2-40B4-BE49-F238E27FC236}">
                <a16:creationId xmlns:a16="http://schemas.microsoft.com/office/drawing/2014/main" id="{652382D0-A7EC-4E75-B704-93060033C54C}"/>
              </a:ext>
            </a:extLst>
          </p:cNvPr>
          <p:cNvSpPr txBox="1"/>
          <p:nvPr/>
        </p:nvSpPr>
        <p:spPr>
          <a:xfrm>
            <a:off x="2995166" y="1104707"/>
            <a:ext cx="5436078" cy="276999"/>
          </a:xfrm>
          <a:prstGeom prst="rect">
            <a:avLst/>
          </a:prstGeom>
          <a:noFill/>
        </p:spPr>
        <p:txBody>
          <a:bodyPr wrap="square" rtlCol="0">
            <a:spAutoFit/>
          </a:bodyPr>
          <a:lstStyle/>
          <a:p>
            <a:r>
              <a:rPr lang="en-US" sz="1200" b="1" dirty="0">
                <a:solidFill>
                  <a:schemeClr val="bg1"/>
                </a:solidFill>
              </a:rPr>
              <a:t>USDA Data Set Analysis and Visualization Tool</a:t>
            </a:r>
          </a:p>
        </p:txBody>
      </p:sp>
      <p:sp>
        <p:nvSpPr>
          <p:cNvPr id="56" name="TextBox 55">
            <a:extLst>
              <a:ext uri="{FF2B5EF4-FFF2-40B4-BE49-F238E27FC236}">
                <a16:creationId xmlns:a16="http://schemas.microsoft.com/office/drawing/2014/main" id="{8D259B28-A260-48BD-8A52-679A1313BEEC}"/>
              </a:ext>
            </a:extLst>
          </p:cNvPr>
          <p:cNvSpPr txBox="1"/>
          <p:nvPr/>
        </p:nvSpPr>
        <p:spPr>
          <a:xfrm>
            <a:off x="3082382" y="6522"/>
            <a:ext cx="997014" cy="215444"/>
          </a:xfrm>
          <a:prstGeom prst="rect">
            <a:avLst/>
          </a:prstGeom>
          <a:solidFill>
            <a:srgbClr val="EDE8E6"/>
          </a:solidFill>
        </p:spPr>
        <p:txBody>
          <a:bodyPr wrap="square" rtlCol="0">
            <a:spAutoFit/>
          </a:bodyPr>
          <a:lstStyle/>
          <a:p>
            <a:r>
              <a:rPr lang="en-US" sz="800" dirty="0"/>
              <a:t>Data Analysis...</a:t>
            </a:r>
          </a:p>
        </p:txBody>
      </p:sp>
      <p:sp>
        <p:nvSpPr>
          <p:cNvPr id="57" name="TextBox 56">
            <a:extLst>
              <a:ext uri="{FF2B5EF4-FFF2-40B4-BE49-F238E27FC236}">
                <a16:creationId xmlns:a16="http://schemas.microsoft.com/office/drawing/2014/main" id="{AE8C35F8-8D53-4C36-8E2D-7BAA2096308A}"/>
              </a:ext>
            </a:extLst>
          </p:cNvPr>
          <p:cNvSpPr txBox="1"/>
          <p:nvPr/>
        </p:nvSpPr>
        <p:spPr>
          <a:xfrm>
            <a:off x="7997675" y="1104473"/>
            <a:ext cx="791707" cy="276999"/>
          </a:xfrm>
          <a:prstGeom prst="rect">
            <a:avLst/>
          </a:prstGeom>
          <a:noFill/>
        </p:spPr>
        <p:txBody>
          <a:bodyPr wrap="square" rtlCol="0">
            <a:spAutoFit/>
          </a:bodyPr>
          <a:lstStyle/>
          <a:p>
            <a:r>
              <a:rPr lang="en-US" sz="1200" b="1" dirty="0">
                <a:solidFill>
                  <a:schemeClr val="bg1"/>
                </a:solidFill>
              </a:rPr>
              <a:t>My Saves</a:t>
            </a:r>
          </a:p>
        </p:txBody>
      </p:sp>
      <p:sp>
        <p:nvSpPr>
          <p:cNvPr id="58" name="TextBox 57">
            <a:extLst>
              <a:ext uri="{FF2B5EF4-FFF2-40B4-BE49-F238E27FC236}">
                <a16:creationId xmlns:a16="http://schemas.microsoft.com/office/drawing/2014/main" id="{79F1B613-E9C1-4CBC-899D-31E799B590CC}"/>
              </a:ext>
            </a:extLst>
          </p:cNvPr>
          <p:cNvSpPr txBox="1"/>
          <p:nvPr/>
        </p:nvSpPr>
        <p:spPr>
          <a:xfrm>
            <a:off x="7997675" y="854018"/>
            <a:ext cx="432219" cy="200055"/>
          </a:xfrm>
          <a:prstGeom prst="rect">
            <a:avLst/>
          </a:prstGeom>
          <a:noFill/>
        </p:spPr>
        <p:txBody>
          <a:bodyPr wrap="square" rtlCol="0">
            <a:spAutoFit/>
          </a:bodyPr>
          <a:lstStyle/>
          <a:p>
            <a:r>
              <a:rPr lang="en-US" sz="700" dirty="0"/>
              <a:t>LOGIN</a:t>
            </a:r>
          </a:p>
        </p:txBody>
      </p:sp>
      <p:sp>
        <p:nvSpPr>
          <p:cNvPr id="59" name="Rectangle 58">
            <a:extLst>
              <a:ext uri="{FF2B5EF4-FFF2-40B4-BE49-F238E27FC236}">
                <a16:creationId xmlns:a16="http://schemas.microsoft.com/office/drawing/2014/main" id="{E5C96A78-5983-4B9C-9F2F-F48A1BDA49F9}"/>
              </a:ext>
            </a:extLst>
          </p:cNvPr>
          <p:cNvSpPr/>
          <p:nvPr/>
        </p:nvSpPr>
        <p:spPr>
          <a:xfrm>
            <a:off x="3061840" y="2072105"/>
            <a:ext cx="5541180" cy="2441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i="1" dirty="0">
                <a:solidFill>
                  <a:schemeClr val="bg1">
                    <a:lumMod val="65000"/>
                  </a:schemeClr>
                </a:solidFill>
              </a:rPr>
              <a:t>Search USDA data sets....</a:t>
            </a:r>
          </a:p>
        </p:txBody>
      </p:sp>
      <p:pic>
        <p:nvPicPr>
          <p:cNvPr id="60" name="Picture 59">
            <a:extLst>
              <a:ext uri="{FF2B5EF4-FFF2-40B4-BE49-F238E27FC236}">
                <a16:creationId xmlns:a16="http://schemas.microsoft.com/office/drawing/2014/main" id="{8E292224-1800-4F72-84A6-3643FA7BBD4A}"/>
              </a:ext>
            </a:extLst>
          </p:cNvPr>
          <p:cNvPicPr>
            <a:picLocks noChangeAspect="1"/>
          </p:cNvPicPr>
          <p:nvPr/>
        </p:nvPicPr>
        <p:blipFill>
          <a:blip r:embed="rId4"/>
          <a:stretch>
            <a:fillRect/>
          </a:stretch>
        </p:blipFill>
        <p:spPr>
          <a:xfrm>
            <a:off x="8603020" y="2070862"/>
            <a:ext cx="399724" cy="274320"/>
          </a:xfrm>
          <a:prstGeom prst="rect">
            <a:avLst/>
          </a:prstGeom>
        </p:spPr>
      </p:pic>
      <p:pic>
        <p:nvPicPr>
          <p:cNvPr id="61" name="Picture 60">
            <a:extLst>
              <a:ext uri="{FF2B5EF4-FFF2-40B4-BE49-F238E27FC236}">
                <a16:creationId xmlns:a16="http://schemas.microsoft.com/office/drawing/2014/main" id="{F65C8C12-18A9-469C-AAD1-06226D25F3F8}"/>
              </a:ext>
            </a:extLst>
          </p:cNvPr>
          <p:cNvPicPr>
            <a:picLocks noChangeAspect="1"/>
          </p:cNvPicPr>
          <p:nvPr/>
        </p:nvPicPr>
        <p:blipFill>
          <a:blip r:embed="rId5"/>
          <a:stretch>
            <a:fillRect/>
          </a:stretch>
        </p:blipFill>
        <p:spPr>
          <a:xfrm>
            <a:off x="3061840" y="2828553"/>
            <a:ext cx="1929906" cy="310896"/>
          </a:xfrm>
          <a:prstGeom prst="rect">
            <a:avLst/>
          </a:prstGeom>
        </p:spPr>
      </p:pic>
      <p:sp>
        <p:nvSpPr>
          <p:cNvPr id="62" name="TextBox 61">
            <a:extLst>
              <a:ext uri="{FF2B5EF4-FFF2-40B4-BE49-F238E27FC236}">
                <a16:creationId xmlns:a16="http://schemas.microsoft.com/office/drawing/2014/main" id="{B3E83E77-8AA8-4777-9B62-1C3EF1A5AA83}"/>
              </a:ext>
            </a:extLst>
          </p:cNvPr>
          <p:cNvSpPr txBox="1"/>
          <p:nvPr/>
        </p:nvSpPr>
        <p:spPr>
          <a:xfrm>
            <a:off x="3009185" y="2379578"/>
            <a:ext cx="671422" cy="253916"/>
          </a:xfrm>
          <a:prstGeom prst="rect">
            <a:avLst/>
          </a:prstGeom>
          <a:noFill/>
        </p:spPr>
        <p:txBody>
          <a:bodyPr wrap="square" rtlCol="0">
            <a:spAutoFit/>
          </a:bodyPr>
          <a:lstStyle/>
          <a:p>
            <a:r>
              <a:rPr lang="en-US" sz="1050" b="1" dirty="0"/>
              <a:t>Filters</a:t>
            </a:r>
          </a:p>
        </p:txBody>
      </p:sp>
      <p:pic>
        <p:nvPicPr>
          <p:cNvPr id="64" name="Picture 63">
            <a:extLst>
              <a:ext uri="{FF2B5EF4-FFF2-40B4-BE49-F238E27FC236}">
                <a16:creationId xmlns:a16="http://schemas.microsoft.com/office/drawing/2014/main" id="{DD3E3FF3-58F7-44BD-9AA2-4023F8A29C08}"/>
              </a:ext>
            </a:extLst>
          </p:cNvPr>
          <p:cNvPicPr>
            <a:picLocks noChangeAspect="1"/>
          </p:cNvPicPr>
          <p:nvPr/>
        </p:nvPicPr>
        <p:blipFill>
          <a:blip r:embed="rId5"/>
          <a:stretch>
            <a:fillRect/>
          </a:stretch>
        </p:blipFill>
        <p:spPr>
          <a:xfrm>
            <a:off x="3370054" y="3343293"/>
            <a:ext cx="1613065" cy="310896"/>
          </a:xfrm>
          <a:prstGeom prst="rect">
            <a:avLst/>
          </a:prstGeom>
        </p:spPr>
      </p:pic>
      <p:sp>
        <p:nvSpPr>
          <p:cNvPr id="66" name="TextBox 65">
            <a:extLst>
              <a:ext uri="{FF2B5EF4-FFF2-40B4-BE49-F238E27FC236}">
                <a16:creationId xmlns:a16="http://schemas.microsoft.com/office/drawing/2014/main" id="{D19B405F-9B9A-465C-A9FE-D490E4CA3002}"/>
              </a:ext>
            </a:extLst>
          </p:cNvPr>
          <p:cNvSpPr txBox="1"/>
          <p:nvPr/>
        </p:nvSpPr>
        <p:spPr>
          <a:xfrm>
            <a:off x="3458654" y="2347963"/>
            <a:ext cx="295275" cy="307777"/>
          </a:xfrm>
          <a:prstGeom prst="rect">
            <a:avLst/>
          </a:prstGeom>
          <a:noFill/>
        </p:spPr>
        <p:txBody>
          <a:bodyPr wrap="square" rtlCol="0">
            <a:spAutoFit/>
          </a:bodyPr>
          <a:lstStyle/>
          <a:p>
            <a:r>
              <a:rPr lang="en-US" sz="1400" b="1" dirty="0"/>
              <a:t>-</a:t>
            </a:r>
          </a:p>
        </p:txBody>
      </p:sp>
      <p:pic>
        <p:nvPicPr>
          <p:cNvPr id="67" name="Picture 66">
            <a:extLst>
              <a:ext uri="{FF2B5EF4-FFF2-40B4-BE49-F238E27FC236}">
                <a16:creationId xmlns:a16="http://schemas.microsoft.com/office/drawing/2014/main" id="{63C5960B-E361-4A28-8415-1CDEB5E7080F}"/>
              </a:ext>
            </a:extLst>
          </p:cNvPr>
          <p:cNvPicPr>
            <a:picLocks noChangeAspect="1"/>
          </p:cNvPicPr>
          <p:nvPr/>
        </p:nvPicPr>
        <p:blipFill>
          <a:blip r:embed="rId5"/>
          <a:stretch>
            <a:fillRect/>
          </a:stretch>
        </p:blipFill>
        <p:spPr>
          <a:xfrm>
            <a:off x="3061840" y="3930243"/>
            <a:ext cx="1929906" cy="310896"/>
          </a:xfrm>
          <a:prstGeom prst="rect">
            <a:avLst/>
          </a:prstGeom>
        </p:spPr>
      </p:pic>
      <p:pic>
        <p:nvPicPr>
          <p:cNvPr id="69" name="Picture 68">
            <a:extLst>
              <a:ext uri="{FF2B5EF4-FFF2-40B4-BE49-F238E27FC236}">
                <a16:creationId xmlns:a16="http://schemas.microsoft.com/office/drawing/2014/main" id="{1BDEB432-4220-4382-9ED2-557CEE6621A0}"/>
              </a:ext>
            </a:extLst>
          </p:cNvPr>
          <p:cNvPicPr>
            <a:picLocks noChangeAspect="1"/>
          </p:cNvPicPr>
          <p:nvPr/>
        </p:nvPicPr>
        <p:blipFill>
          <a:blip r:embed="rId5"/>
          <a:stretch>
            <a:fillRect/>
          </a:stretch>
        </p:blipFill>
        <p:spPr>
          <a:xfrm>
            <a:off x="3370054" y="4536842"/>
            <a:ext cx="1613065" cy="310896"/>
          </a:xfrm>
          <a:prstGeom prst="rect">
            <a:avLst/>
          </a:prstGeom>
        </p:spPr>
      </p:pic>
      <p:sp>
        <p:nvSpPr>
          <p:cNvPr id="71" name="Rectangle 70">
            <a:extLst>
              <a:ext uri="{FF2B5EF4-FFF2-40B4-BE49-F238E27FC236}">
                <a16:creationId xmlns:a16="http://schemas.microsoft.com/office/drawing/2014/main" id="{D7E662EC-5CBF-49E3-B7AF-03638289FDC1}"/>
              </a:ext>
            </a:extLst>
          </p:cNvPr>
          <p:cNvSpPr/>
          <p:nvPr/>
        </p:nvSpPr>
        <p:spPr>
          <a:xfrm>
            <a:off x="5072332" y="2616861"/>
            <a:ext cx="3896677" cy="2905973"/>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053C7CC9-B274-4607-80A4-AF3086A1FB56}"/>
              </a:ext>
            </a:extLst>
          </p:cNvPr>
          <p:cNvSpPr txBox="1"/>
          <p:nvPr/>
        </p:nvSpPr>
        <p:spPr>
          <a:xfrm>
            <a:off x="4991745" y="2369805"/>
            <a:ext cx="690113" cy="253916"/>
          </a:xfrm>
          <a:prstGeom prst="rect">
            <a:avLst/>
          </a:prstGeom>
          <a:noFill/>
        </p:spPr>
        <p:txBody>
          <a:bodyPr wrap="square" rtlCol="0">
            <a:spAutoFit/>
          </a:bodyPr>
          <a:lstStyle/>
          <a:p>
            <a:r>
              <a:rPr lang="en-US" sz="1050" b="1" dirty="0"/>
              <a:t>Results</a:t>
            </a:r>
          </a:p>
        </p:txBody>
      </p:sp>
      <p:sp>
        <p:nvSpPr>
          <p:cNvPr id="74" name="TextBox 73">
            <a:extLst>
              <a:ext uri="{FF2B5EF4-FFF2-40B4-BE49-F238E27FC236}">
                <a16:creationId xmlns:a16="http://schemas.microsoft.com/office/drawing/2014/main" id="{61F3B5AD-7668-4B4C-A9AA-10EB8B8CA378}"/>
              </a:ext>
            </a:extLst>
          </p:cNvPr>
          <p:cNvSpPr txBox="1"/>
          <p:nvPr/>
        </p:nvSpPr>
        <p:spPr>
          <a:xfrm>
            <a:off x="3061840" y="4939096"/>
            <a:ext cx="1863844" cy="253916"/>
          </a:xfrm>
          <a:prstGeom prst="rect">
            <a:avLst/>
          </a:prstGeom>
          <a:noFill/>
        </p:spPr>
        <p:txBody>
          <a:bodyPr wrap="square" rtlCol="0">
            <a:spAutoFit/>
          </a:bodyPr>
          <a:lstStyle/>
          <a:p>
            <a:r>
              <a:rPr lang="en-US" sz="1000" u="sng" dirty="0">
                <a:solidFill>
                  <a:srgbClr val="0070C0"/>
                </a:solidFill>
              </a:rPr>
              <a:t>Reset</a:t>
            </a:r>
          </a:p>
        </p:txBody>
      </p:sp>
      <p:sp>
        <p:nvSpPr>
          <p:cNvPr id="85" name="TextBox 84">
            <a:extLst>
              <a:ext uri="{FF2B5EF4-FFF2-40B4-BE49-F238E27FC236}">
                <a16:creationId xmlns:a16="http://schemas.microsoft.com/office/drawing/2014/main" id="{7920308B-BC85-494A-9A22-5FEA309854BC}"/>
              </a:ext>
            </a:extLst>
          </p:cNvPr>
          <p:cNvSpPr txBox="1"/>
          <p:nvPr/>
        </p:nvSpPr>
        <p:spPr>
          <a:xfrm>
            <a:off x="4468769" y="4939096"/>
            <a:ext cx="603563" cy="253916"/>
          </a:xfrm>
          <a:prstGeom prst="rect">
            <a:avLst/>
          </a:prstGeom>
          <a:noFill/>
        </p:spPr>
        <p:txBody>
          <a:bodyPr wrap="square" rtlCol="0">
            <a:spAutoFit/>
          </a:bodyPr>
          <a:lstStyle/>
          <a:p>
            <a:r>
              <a:rPr lang="en-US" sz="1000" u="sng" dirty="0">
                <a:solidFill>
                  <a:srgbClr val="0070C0"/>
                </a:solidFill>
              </a:rPr>
              <a:t>Apply &gt;</a:t>
            </a:r>
          </a:p>
        </p:txBody>
      </p:sp>
      <p:sp>
        <p:nvSpPr>
          <p:cNvPr id="75" name="TextBox 74">
            <a:extLst>
              <a:ext uri="{FF2B5EF4-FFF2-40B4-BE49-F238E27FC236}">
                <a16:creationId xmlns:a16="http://schemas.microsoft.com/office/drawing/2014/main" id="{B33FD5FE-CC65-4096-9F84-EFFFA9984ACE}"/>
              </a:ext>
            </a:extLst>
          </p:cNvPr>
          <p:cNvSpPr txBox="1"/>
          <p:nvPr/>
        </p:nvSpPr>
        <p:spPr>
          <a:xfrm>
            <a:off x="3007745" y="2616862"/>
            <a:ext cx="1929906" cy="253916"/>
          </a:xfrm>
          <a:prstGeom prst="rect">
            <a:avLst/>
          </a:prstGeom>
          <a:noFill/>
        </p:spPr>
        <p:txBody>
          <a:bodyPr wrap="square" rtlCol="0">
            <a:spAutoFit/>
          </a:bodyPr>
          <a:lstStyle/>
          <a:p>
            <a:r>
              <a:rPr lang="en-US" sz="1050" dirty="0"/>
              <a:t>USDA Topic </a:t>
            </a:r>
            <a:r>
              <a:rPr lang="en-US" sz="900" dirty="0"/>
              <a:t>(# of data sets)</a:t>
            </a:r>
            <a:endParaRPr lang="en-US" sz="1050" dirty="0"/>
          </a:p>
        </p:txBody>
      </p:sp>
      <p:sp>
        <p:nvSpPr>
          <p:cNvPr id="80" name="TextBox 79">
            <a:extLst>
              <a:ext uri="{FF2B5EF4-FFF2-40B4-BE49-F238E27FC236}">
                <a16:creationId xmlns:a16="http://schemas.microsoft.com/office/drawing/2014/main" id="{0286ACF8-65F8-4DCB-8E93-831AA6EC87C7}"/>
              </a:ext>
            </a:extLst>
          </p:cNvPr>
          <p:cNvSpPr txBox="1"/>
          <p:nvPr/>
        </p:nvSpPr>
        <p:spPr>
          <a:xfrm>
            <a:off x="3303919" y="3107496"/>
            <a:ext cx="1679200" cy="253916"/>
          </a:xfrm>
          <a:prstGeom prst="rect">
            <a:avLst/>
          </a:prstGeom>
          <a:noFill/>
        </p:spPr>
        <p:txBody>
          <a:bodyPr wrap="square" rtlCol="0">
            <a:spAutoFit/>
          </a:bodyPr>
          <a:lstStyle/>
          <a:p>
            <a:r>
              <a:rPr lang="en-US" sz="1050" dirty="0"/>
              <a:t>Subtopic </a:t>
            </a:r>
            <a:r>
              <a:rPr lang="en-US" sz="900" dirty="0"/>
              <a:t>(# of data sets)</a:t>
            </a:r>
            <a:endParaRPr lang="en-US" sz="1050" dirty="0"/>
          </a:p>
        </p:txBody>
      </p:sp>
      <p:sp>
        <p:nvSpPr>
          <p:cNvPr id="81" name="TextBox 80">
            <a:extLst>
              <a:ext uri="{FF2B5EF4-FFF2-40B4-BE49-F238E27FC236}">
                <a16:creationId xmlns:a16="http://schemas.microsoft.com/office/drawing/2014/main" id="{8889A769-0B16-40A2-8DF7-653095572D06}"/>
              </a:ext>
            </a:extLst>
          </p:cNvPr>
          <p:cNvSpPr txBox="1"/>
          <p:nvPr/>
        </p:nvSpPr>
        <p:spPr>
          <a:xfrm>
            <a:off x="2999119" y="3718552"/>
            <a:ext cx="1938532" cy="253916"/>
          </a:xfrm>
          <a:prstGeom prst="rect">
            <a:avLst/>
          </a:prstGeom>
          <a:noFill/>
        </p:spPr>
        <p:txBody>
          <a:bodyPr wrap="square" rtlCol="0">
            <a:spAutoFit/>
          </a:bodyPr>
          <a:lstStyle/>
          <a:p>
            <a:r>
              <a:rPr lang="en-US" sz="1050" dirty="0"/>
              <a:t>Type </a:t>
            </a:r>
            <a:r>
              <a:rPr lang="en-US" sz="900" dirty="0"/>
              <a:t>(# of data sets)</a:t>
            </a:r>
            <a:endParaRPr lang="en-US" sz="1050" dirty="0"/>
          </a:p>
        </p:txBody>
      </p:sp>
      <p:sp>
        <p:nvSpPr>
          <p:cNvPr id="86" name="TextBox 85">
            <a:extLst>
              <a:ext uri="{FF2B5EF4-FFF2-40B4-BE49-F238E27FC236}">
                <a16:creationId xmlns:a16="http://schemas.microsoft.com/office/drawing/2014/main" id="{47EB3035-D429-477E-BB0A-5AA0845BDB35}"/>
              </a:ext>
            </a:extLst>
          </p:cNvPr>
          <p:cNvSpPr txBox="1"/>
          <p:nvPr/>
        </p:nvSpPr>
        <p:spPr>
          <a:xfrm>
            <a:off x="3295293" y="4301045"/>
            <a:ext cx="1687826" cy="253916"/>
          </a:xfrm>
          <a:prstGeom prst="rect">
            <a:avLst/>
          </a:prstGeom>
          <a:noFill/>
        </p:spPr>
        <p:txBody>
          <a:bodyPr wrap="square" rtlCol="0">
            <a:spAutoFit/>
          </a:bodyPr>
          <a:lstStyle/>
          <a:p>
            <a:r>
              <a:rPr lang="en-US" sz="1050" dirty="0"/>
              <a:t>Subtype </a:t>
            </a:r>
            <a:r>
              <a:rPr lang="en-US" sz="900" dirty="0"/>
              <a:t>(# of data sets)</a:t>
            </a:r>
            <a:endParaRPr lang="en-US" sz="1050" dirty="0"/>
          </a:p>
        </p:txBody>
      </p:sp>
    </p:spTree>
    <p:extLst>
      <p:ext uri="{BB962C8B-B14F-4D97-AF65-F5344CB8AC3E}">
        <p14:creationId xmlns:p14="http://schemas.microsoft.com/office/powerpoint/2010/main" val="1366859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 name="Picture 59">
            <a:extLst>
              <a:ext uri="{FF2B5EF4-FFF2-40B4-BE49-F238E27FC236}">
                <a16:creationId xmlns:a16="http://schemas.microsoft.com/office/drawing/2014/main" id="{8CB447A6-0717-49D8-B1EB-244553B4F7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6408588" y="569366"/>
            <a:ext cx="658368" cy="658368"/>
          </a:xfrm>
          <a:prstGeom prst="rect">
            <a:avLst/>
          </a:prstGeom>
        </p:spPr>
      </p:pic>
      <p:pic>
        <p:nvPicPr>
          <p:cNvPr id="58" name="Picture 57">
            <a:extLst>
              <a:ext uri="{FF2B5EF4-FFF2-40B4-BE49-F238E27FC236}">
                <a16:creationId xmlns:a16="http://schemas.microsoft.com/office/drawing/2014/main" id="{9F7E56EA-BC37-4C6A-A0C5-75C58E27D5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0409" y="594111"/>
            <a:ext cx="662198" cy="662198"/>
          </a:xfrm>
          <a:prstGeom prst="rect">
            <a:avLst/>
          </a:prstGeom>
        </p:spPr>
      </p:pic>
      <p:sp>
        <p:nvSpPr>
          <p:cNvPr id="18" name="Rectangle 17">
            <a:extLst>
              <a:ext uri="{FF2B5EF4-FFF2-40B4-BE49-F238E27FC236}">
                <a16:creationId xmlns:a16="http://schemas.microsoft.com/office/drawing/2014/main" id="{1D71C16F-FFF4-4099-BA94-12F1686AB3A9}"/>
              </a:ext>
            </a:extLst>
          </p:cNvPr>
          <p:cNvSpPr/>
          <p:nvPr/>
        </p:nvSpPr>
        <p:spPr>
          <a:xfrm>
            <a:off x="6860731" y="1072514"/>
            <a:ext cx="1313781" cy="2638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Comparison Table</a:t>
            </a:r>
          </a:p>
        </p:txBody>
      </p:sp>
      <p:sp>
        <p:nvSpPr>
          <p:cNvPr id="27" name="Rectangle 26">
            <a:extLst>
              <a:ext uri="{FF2B5EF4-FFF2-40B4-BE49-F238E27FC236}">
                <a16:creationId xmlns:a16="http://schemas.microsoft.com/office/drawing/2014/main" id="{6CF579A4-D652-4FAB-AB22-512610487DB8}"/>
              </a:ext>
            </a:extLst>
          </p:cNvPr>
          <p:cNvSpPr/>
          <p:nvPr/>
        </p:nvSpPr>
        <p:spPr>
          <a:xfrm>
            <a:off x="5781677" y="1072514"/>
            <a:ext cx="1069529" cy="263844"/>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Graph</a:t>
            </a:r>
          </a:p>
        </p:txBody>
      </p:sp>
      <p:pic>
        <p:nvPicPr>
          <p:cNvPr id="31" name="Picture 30">
            <a:extLst>
              <a:ext uri="{FF2B5EF4-FFF2-40B4-BE49-F238E27FC236}">
                <a16:creationId xmlns:a16="http://schemas.microsoft.com/office/drawing/2014/main" id="{0167D820-0CAD-482D-A484-F2E1BA63130B}"/>
              </a:ext>
            </a:extLst>
          </p:cNvPr>
          <p:cNvPicPr>
            <a:picLocks noChangeAspect="1"/>
          </p:cNvPicPr>
          <p:nvPr/>
        </p:nvPicPr>
        <p:blipFill>
          <a:blip r:embed="rId4"/>
          <a:stretch>
            <a:fillRect/>
          </a:stretch>
        </p:blipFill>
        <p:spPr>
          <a:xfrm>
            <a:off x="0" y="0"/>
            <a:ext cx="12192000" cy="508000"/>
          </a:xfrm>
          <a:prstGeom prst="rect">
            <a:avLst/>
          </a:prstGeom>
        </p:spPr>
      </p:pic>
      <p:sp>
        <p:nvSpPr>
          <p:cNvPr id="32" name="Rectangle 31">
            <a:extLst>
              <a:ext uri="{FF2B5EF4-FFF2-40B4-BE49-F238E27FC236}">
                <a16:creationId xmlns:a16="http://schemas.microsoft.com/office/drawing/2014/main" id="{CB7896D9-CC20-4E07-BA55-886D53CB8CA4}"/>
              </a:ext>
            </a:extLst>
          </p:cNvPr>
          <p:cNvSpPr/>
          <p:nvPr/>
        </p:nvSpPr>
        <p:spPr>
          <a:xfrm>
            <a:off x="1250830" y="267418"/>
            <a:ext cx="2838091" cy="15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tx1"/>
                </a:solidFill>
                <a:latin typeface="Calibri" panose="020F0502020204030204" pitchFamily="34" charset="0"/>
                <a:cs typeface="Calibri" panose="020F0502020204030204" pitchFamily="34" charset="0"/>
              </a:rPr>
              <a:t>https://www.usda.dataanalystis.gov</a:t>
            </a:r>
          </a:p>
        </p:txBody>
      </p:sp>
      <p:sp>
        <p:nvSpPr>
          <p:cNvPr id="33" name="TextBox 32">
            <a:extLst>
              <a:ext uri="{FF2B5EF4-FFF2-40B4-BE49-F238E27FC236}">
                <a16:creationId xmlns:a16="http://schemas.microsoft.com/office/drawing/2014/main" id="{4F28944C-E5B7-4FBE-BEAF-9CF70AF0B2F5}"/>
              </a:ext>
            </a:extLst>
          </p:cNvPr>
          <p:cNvSpPr txBox="1"/>
          <p:nvPr/>
        </p:nvSpPr>
        <p:spPr>
          <a:xfrm>
            <a:off x="8488393" y="992037"/>
            <a:ext cx="690113" cy="338554"/>
          </a:xfrm>
          <a:prstGeom prst="rect">
            <a:avLst/>
          </a:prstGeom>
          <a:noFill/>
        </p:spPr>
        <p:txBody>
          <a:bodyPr wrap="square" rtlCol="0">
            <a:spAutoFit/>
          </a:bodyPr>
          <a:lstStyle/>
          <a:p>
            <a:r>
              <a:rPr lang="en-US" sz="800" dirty="0"/>
              <a:t>CONTACT US</a:t>
            </a:r>
          </a:p>
        </p:txBody>
      </p:sp>
      <p:sp>
        <p:nvSpPr>
          <p:cNvPr id="35" name="Rectangle 34">
            <a:extLst>
              <a:ext uri="{FF2B5EF4-FFF2-40B4-BE49-F238E27FC236}">
                <a16:creationId xmlns:a16="http://schemas.microsoft.com/office/drawing/2014/main" id="{885AB73B-3FF9-4692-90F3-D0712EE1E47D}"/>
              </a:ext>
            </a:extLst>
          </p:cNvPr>
          <p:cNvSpPr/>
          <p:nvPr/>
        </p:nvSpPr>
        <p:spPr>
          <a:xfrm>
            <a:off x="0" y="1035170"/>
            <a:ext cx="12192000" cy="405442"/>
          </a:xfrm>
          <a:prstGeom prst="rect">
            <a:avLst/>
          </a:prstGeom>
          <a:solidFill>
            <a:srgbClr val="007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D665C1FF-9C5F-4391-B92C-3B70AD27724F}"/>
              </a:ext>
            </a:extLst>
          </p:cNvPr>
          <p:cNvSpPr txBox="1"/>
          <p:nvPr/>
        </p:nvSpPr>
        <p:spPr>
          <a:xfrm>
            <a:off x="8351170" y="854018"/>
            <a:ext cx="788337" cy="215444"/>
          </a:xfrm>
          <a:prstGeom prst="rect">
            <a:avLst/>
          </a:prstGeom>
          <a:noFill/>
        </p:spPr>
        <p:txBody>
          <a:bodyPr wrap="square" rtlCol="0">
            <a:spAutoFit/>
          </a:bodyPr>
          <a:lstStyle/>
          <a:p>
            <a:r>
              <a:rPr lang="en-US" sz="800" dirty="0"/>
              <a:t>CONTACT US</a:t>
            </a:r>
          </a:p>
        </p:txBody>
      </p:sp>
      <p:sp>
        <p:nvSpPr>
          <p:cNvPr id="38" name="Oval 37">
            <a:extLst>
              <a:ext uri="{FF2B5EF4-FFF2-40B4-BE49-F238E27FC236}">
                <a16:creationId xmlns:a16="http://schemas.microsoft.com/office/drawing/2014/main" id="{F13040A9-C259-46E4-B16C-6E5D4C69CBA6}"/>
              </a:ext>
            </a:extLst>
          </p:cNvPr>
          <p:cNvSpPr/>
          <p:nvPr/>
        </p:nvSpPr>
        <p:spPr>
          <a:xfrm>
            <a:off x="8800130" y="1151866"/>
            <a:ext cx="182880" cy="18288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0071BC"/>
                </a:solidFill>
              </a:rPr>
              <a:t>?</a:t>
            </a:r>
          </a:p>
        </p:txBody>
      </p:sp>
      <p:sp>
        <p:nvSpPr>
          <p:cNvPr id="39" name="TextBox 38">
            <a:extLst>
              <a:ext uri="{FF2B5EF4-FFF2-40B4-BE49-F238E27FC236}">
                <a16:creationId xmlns:a16="http://schemas.microsoft.com/office/drawing/2014/main" id="{485C4E64-A5A1-4454-AB8C-88515DA888A2}"/>
              </a:ext>
            </a:extLst>
          </p:cNvPr>
          <p:cNvSpPr txBox="1"/>
          <p:nvPr/>
        </p:nvSpPr>
        <p:spPr>
          <a:xfrm>
            <a:off x="2995165" y="1104707"/>
            <a:ext cx="5804965" cy="253916"/>
          </a:xfrm>
          <a:prstGeom prst="rect">
            <a:avLst/>
          </a:prstGeom>
          <a:noFill/>
        </p:spPr>
        <p:txBody>
          <a:bodyPr wrap="square" rtlCol="0">
            <a:spAutoFit/>
          </a:bodyPr>
          <a:lstStyle/>
          <a:p>
            <a:r>
              <a:rPr lang="en-US" sz="1050" b="1" dirty="0">
                <a:solidFill>
                  <a:schemeClr val="bg1">
                    <a:lumMod val="85000"/>
                  </a:schemeClr>
                </a:solidFill>
              </a:rPr>
              <a:t>DASHBOARD</a:t>
            </a:r>
            <a:r>
              <a:rPr lang="en-US" sz="1050" b="1" dirty="0">
                <a:solidFill>
                  <a:schemeClr val="bg1"/>
                </a:solidFill>
              </a:rPr>
              <a:t>     </a:t>
            </a:r>
            <a:r>
              <a:rPr lang="en-US" sz="1050" dirty="0"/>
              <a:t>|</a:t>
            </a:r>
            <a:r>
              <a:rPr lang="en-US" sz="1050" b="1" dirty="0">
                <a:solidFill>
                  <a:schemeClr val="bg1"/>
                </a:solidFill>
              </a:rPr>
              <a:t>     NEW WORK     </a:t>
            </a:r>
            <a:r>
              <a:rPr lang="en-US" sz="1050" dirty="0"/>
              <a:t>|</a:t>
            </a:r>
            <a:r>
              <a:rPr lang="en-US" sz="1050" b="1" dirty="0">
                <a:solidFill>
                  <a:schemeClr val="bg1"/>
                </a:solidFill>
              </a:rPr>
              <a:t>     </a:t>
            </a:r>
            <a:r>
              <a:rPr lang="en-US" sz="1050" b="1" dirty="0">
                <a:solidFill>
                  <a:schemeClr val="bg1">
                    <a:lumMod val="85000"/>
                  </a:schemeClr>
                </a:solidFill>
              </a:rPr>
              <a:t>SAVED WORK</a:t>
            </a:r>
            <a:r>
              <a:rPr lang="en-US" sz="1050" b="1" dirty="0">
                <a:solidFill>
                  <a:schemeClr val="bg1"/>
                </a:solidFill>
              </a:rPr>
              <a:t>     </a:t>
            </a:r>
            <a:r>
              <a:rPr lang="en-US" sz="1050" dirty="0"/>
              <a:t>|</a:t>
            </a:r>
            <a:r>
              <a:rPr lang="en-US" sz="1050" b="1" dirty="0">
                <a:solidFill>
                  <a:schemeClr val="bg1"/>
                </a:solidFill>
              </a:rPr>
              <a:t>     </a:t>
            </a:r>
            <a:r>
              <a:rPr lang="en-US" sz="1050" b="1" dirty="0">
                <a:solidFill>
                  <a:schemeClr val="bg1">
                    <a:lumMod val="85000"/>
                  </a:schemeClr>
                </a:solidFill>
              </a:rPr>
              <a:t>ANALYTICS and VISUALIZATION LIBRARY</a:t>
            </a:r>
          </a:p>
        </p:txBody>
      </p:sp>
      <p:sp>
        <p:nvSpPr>
          <p:cNvPr id="40" name="TextBox 39">
            <a:extLst>
              <a:ext uri="{FF2B5EF4-FFF2-40B4-BE49-F238E27FC236}">
                <a16:creationId xmlns:a16="http://schemas.microsoft.com/office/drawing/2014/main" id="{32E3EBBE-30A1-44BF-8EC2-08221731269C}"/>
              </a:ext>
            </a:extLst>
          </p:cNvPr>
          <p:cNvSpPr txBox="1"/>
          <p:nvPr/>
        </p:nvSpPr>
        <p:spPr>
          <a:xfrm>
            <a:off x="3082382" y="6522"/>
            <a:ext cx="997014" cy="215444"/>
          </a:xfrm>
          <a:prstGeom prst="rect">
            <a:avLst/>
          </a:prstGeom>
          <a:solidFill>
            <a:srgbClr val="EDE8E6"/>
          </a:solidFill>
        </p:spPr>
        <p:txBody>
          <a:bodyPr wrap="square" rtlCol="0">
            <a:spAutoFit/>
          </a:bodyPr>
          <a:lstStyle/>
          <a:p>
            <a:r>
              <a:rPr lang="en-US" sz="800" dirty="0"/>
              <a:t>Data Analysis...</a:t>
            </a:r>
          </a:p>
        </p:txBody>
      </p:sp>
      <p:sp>
        <p:nvSpPr>
          <p:cNvPr id="42" name="TextBox 41">
            <a:extLst>
              <a:ext uri="{FF2B5EF4-FFF2-40B4-BE49-F238E27FC236}">
                <a16:creationId xmlns:a16="http://schemas.microsoft.com/office/drawing/2014/main" id="{61170159-0577-4D27-A701-25FA26EE0D69}"/>
              </a:ext>
            </a:extLst>
          </p:cNvPr>
          <p:cNvSpPr txBox="1"/>
          <p:nvPr/>
        </p:nvSpPr>
        <p:spPr>
          <a:xfrm>
            <a:off x="7228584" y="855862"/>
            <a:ext cx="583296" cy="215444"/>
          </a:xfrm>
          <a:prstGeom prst="rect">
            <a:avLst/>
          </a:prstGeom>
          <a:noFill/>
        </p:spPr>
        <p:txBody>
          <a:bodyPr wrap="square" rtlCol="0">
            <a:spAutoFit/>
          </a:bodyPr>
          <a:lstStyle/>
          <a:p>
            <a:r>
              <a:rPr lang="en-US" sz="800" dirty="0"/>
              <a:t>LOGIN</a:t>
            </a:r>
          </a:p>
        </p:txBody>
      </p:sp>
      <p:sp>
        <p:nvSpPr>
          <p:cNvPr id="47" name="TextBox 46">
            <a:extLst>
              <a:ext uri="{FF2B5EF4-FFF2-40B4-BE49-F238E27FC236}">
                <a16:creationId xmlns:a16="http://schemas.microsoft.com/office/drawing/2014/main" id="{EAD82779-9073-40B5-AE6A-F69D4F649615}"/>
              </a:ext>
            </a:extLst>
          </p:cNvPr>
          <p:cNvSpPr txBox="1"/>
          <p:nvPr/>
        </p:nvSpPr>
        <p:spPr>
          <a:xfrm>
            <a:off x="7707492" y="847980"/>
            <a:ext cx="934452" cy="215444"/>
          </a:xfrm>
          <a:prstGeom prst="rect">
            <a:avLst/>
          </a:prstGeom>
          <a:noFill/>
        </p:spPr>
        <p:txBody>
          <a:bodyPr wrap="square" rtlCol="0">
            <a:spAutoFit/>
          </a:bodyPr>
          <a:lstStyle/>
          <a:p>
            <a:r>
              <a:rPr lang="en-US" sz="800" dirty="0"/>
              <a:t>MY PROFILE</a:t>
            </a:r>
          </a:p>
        </p:txBody>
      </p:sp>
      <p:sp>
        <p:nvSpPr>
          <p:cNvPr id="73" name="Rectangle 72">
            <a:extLst>
              <a:ext uri="{FF2B5EF4-FFF2-40B4-BE49-F238E27FC236}">
                <a16:creationId xmlns:a16="http://schemas.microsoft.com/office/drawing/2014/main" id="{F252AC45-04AE-4320-9519-E005281F7270}"/>
              </a:ext>
            </a:extLst>
          </p:cNvPr>
          <p:cNvSpPr/>
          <p:nvPr/>
        </p:nvSpPr>
        <p:spPr>
          <a:xfrm>
            <a:off x="3044227" y="1456667"/>
            <a:ext cx="2340620" cy="352044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1B462AB4-E7C1-4DC0-AE5D-56DC3E3F3708}"/>
              </a:ext>
            </a:extLst>
          </p:cNvPr>
          <p:cNvSpPr txBox="1"/>
          <p:nvPr/>
        </p:nvSpPr>
        <p:spPr>
          <a:xfrm>
            <a:off x="3006691" y="1469862"/>
            <a:ext cx="2145410" cy="253916"/>
          </a:xfrm>
          <a:prstGeom prst="rect">
            <a:avLst/>
          </a:prstGeom>
          <a:noFill/>
        </p:spPr>
        <p:txBody>
          <a:bodyPr wrap="square" rtlCol="0">
            <a:spAutoFit/>
          </a:bodyPr>
          <a:lstStyle/>
          <a:p>
            <a:r>
              <a:rPr lang="en-US" sz="1050" b="1" dirty="0"/>
              <a:t>1. Choose available datasets</a:t>
            </a:r>
          </a:p>
        </p:txBody>
      </p:sp>
      <p:sp>
        <p:nvSpPr>
          <p:cNvPr id="88" name="Rectangle 87">
            <a:extLst>
              <a:ext uri="{FF2B5EF4-FFF2-40B4-BE49-F238E27FC236}">
                <a16:creationId xmlns:a16="http://schemas.microsoft.com/office/drawing/2014/main" id="{A7FB20E1-D612-43F3-837F-FA5F7B80126B}"/>
              </a:ext>
            </a:extLst>
          </p:cNvPr>
          <p:cNvSpPr/>
          <p:nvPr/>
        </p:nvSpPr>
        <p:spPr>
          <a:xfrm>
            <a:off x="3053751" y="5106154"/>
            <a:ext cx="2331096" cy="1715207"/>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FB4EC64B-9EFA-4FC1-A993-5CF7CECD9E09}"/>
              </a:ext>
            </a:extLst>
          </p:cNvPr>
          <p:cNvSpPr/>
          <p:nvPr/>
        </p:nvSpPr>
        <p:spPr>
          <a:xfrm>
            <a:off x="5505449" y="1458001"/>
            <a:ext cx="3491901" cy="536336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3C844202-F406-4632-A26E-D729016273C6}"/>
              </a:ext>
            </a:extLst>
          </p:cNvPr>
          <p:cNvSpPr/>
          <p:nvPr/>
        </p:nvSpPr>
        <p:spPr>
          <a:xfrm>
            <a:off x="3101966" y="1784465"/>
            <a:ext cx="1323385" cy="21764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i="1" dirty="0">
                <a:solidFill>
                  <a:schemeClr val="bg1">
                    <a:lumMod val="65000"/>
                  </a:schemeClr>
                </a:solidFill>
              </a:rPr>
              <a:t>Search datasets....</a:t>
            </a:r>
          </a:p>
        </p:txBody>
      </p:sp>
      <p:pic>
        <p:nvPicPr>
          <p:cNvPr id="91" name="Picture 90">
            <a:extLst>
              <a:ext uri="{FF2B5EF4-FFF2-40B4-BE49-F238E27FC236}">
                <a16:creationId xmlns:a16="http://schemas.microsoft.com/office/drawing/2014/main" id="{CA8A00E6-1993-4FB3-A943-AD1F534AB86F}"/>
              </a:ext>
            </a:extLst>
          </p:cNvPr>
          <p:cNvPicPr>
            <a:picLocks noChangeAspect="1"/>
          </p:cNvPicPr>
          <p:nvPr/>
        </p:nvPicPr>
        <p:blipFill>
          <a:blip r:embed="rId5"/>
          <a:stretch>
            <a:fillRect/>
          </a:stretch>
        </p:blipFill>
        <p:spPr>
          <a:xfrm>
            <a:off x="4426338" y="1783984"/>
            <a:ext cx="352014" cy="241578"/>
          </a:xfrm>
          <a:prstGeom prst="rect">
            <a:avLst/>
          </a:prstGeom>
        </p:spPr>
      </p:pic>
      <p:sp>
        <p:nvSpPr>
          <p:cNvPr id="97" name="TextBox 96">
            <a:extLst>
              <a:ext uri="{FF2B5EF4-FFF2-40B4-BE49-F238E27FC236}">
                <a16:creationId xmlns:a16="http://schemas.microsoft.com/office/drawing/2014/main" id="{03D0D190-8C83-400A-B22D-A181EDE893BC}"/>
              </a:ext>
            </a:extLst>
          </p:cNvPr>
          <p:cNvSpPr txBox="1"/>
          <p:nvPr/>
        </p:nvSpPr>
        <p:spPr>
          <a:xfrm>
            <a:off x="3053751" y="4731059"/>
            <a:ext cx="1834900" cy="253916"/>
          </a:xfrm>
          <a:prstGeom prst="rect">
            <a:avLst/>
          </a:prstGeom>
          <a:noFill/>
        </p:spPr>
        <p:txBody>
          <a:bodyPr wrap="square" rtlCol="0">
            <a:spAutoFit/>
          </a:bodyPr>
          <a:lstStyle/>
          <a:p>
            <a:pPr algn="ctr"/>
            <a:r>
              <a:rPr lang="en-US" sz="1000" i="1" dirty="0"/>
              <a:t>2 of 4 datasets selected</a:t>
            </a:r>
          </a:p>
        </p:txBody>
      </p:sp>
      <p:sp>
        <p:nvSpPr>
          <p:cNvPr id="98" name="Rectangle: Rounded Corners 97">
            <a:extLst>
              <a:ext uri="{FF2B5EF4-FFF2-40B4-BE49-F238E27FC236}">
                <a16:creationId xmlns:a16="http://schemas.microsoft.com/office/drawing/2014/main" id="{8CF14291-AF41-495D-B84F-992CAA76D0A5}"/>
              </a:ext>
            </a:extLst>
          </p:cNvPr>
          <p:cNvSpPr/>
          <p:nvPr/>
        </p:nvSpPr>
        <p:spPr>
          <a:xfrm>
            <a:off x="4778351" y="1793249"/>
            <a:ext cx="567499" cy="210312"/>
          </a:xfrm>
          <a:prstGeom prst="roundRect">
            <a:avLst>
              <a:gd name="adj" fmla="val 12894"/>
            </a:avLst>
          </a:prstGeom>
          <a:solidFill>
            <a:srgbClr val="D6D7D9"/>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1000" b="1" dirty="0">
                <a:solidFill>
                  <a:schemeClr val="bg1"/>
                </a:solidFill>
              </a:rPr>
              <a:t>Filters</a:t>
            </a:r>
          </a:p>
        </p:txBody>
      </p:sp>
      <p:sp>
        <p:nvSpPr>
          <p:cNvPr id="99" name="Rectangle: Rounded Corners 98">
            <a:extLst>
              <a:ext uri="{FF2B5EF4-FFF2-40B4-BE49-F238E27FC236}">
                <a16:creationId xmlns:a16="http://schemas.microsoft.com/office/drawing/2014/main" id="{01F9C48E-CEE1-4511-9C7B-0335FA1C3987}"/>
              </a:ext>
            </a:extLst>
          </p:cNvPr>
          <p:cNvSpPr/>
          <p:nvPr/>
        </p:nvSpPr>
        <p:spPr>
          <a:xfrm>
            <a:off x="4778350" y="1497600"/>
            <a:ext cx="567499" cy="210312"/>
          </a:xfrm>
          <a:prstGeom prst="roundRect">
            <a:avLst>
              <a:gd name="adj" fmla="val 12894"/>
            </a:avLst>
          </a:prstGeom>
          <a:solidFill>
            <a:srgbClr val="0071BC"/>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1000" b="1" dirty="0">
                <a:solidFill>
                  <a:schemeClr val="bg1"/>
                </a:solidFill>
              </a:rPr>
              <a:t>Import</a:t>
            </a:r>
          </a:p>
        </p:txBody>
      </p:sp>
      <p:sp>
        <p:nvSpPr>
          <p:cNvPr id="100" name="Rectangle: Rounded Corners 99">
            <a:extLst>
              <a:ext uri="{FF2B5EF4-FFF2-40B4-BE49-F238E27FC236}">
                <a16:creationId xmlns:a16="http://schemas.microsoft.com/office/drawing/2014/main" id="{2F056912-6E0E-436E-9E70-E050095BF195}"/>
              </a:ext>
            </a:extLst>
          </p:cNvPr>
          <p:cNvSpPr/>
          <p:nvPr/>
        </p:nvSpPr>
        <p:spPr>
          <a:xfrm>
            <a:off x="4778349" y="4731059"/>
            <a:ext cx="567499" cy="210312"/>
          </a:xfrm>
          <a:prstGeom prst="roundRect">
            <a:avLst>
              <a:gd name="adj" fmla="val 12894"/>
            </a:avLst>
          </a:prstGeom>
          <a:solidFill>
            <a:srgbClr val="0071BC"/>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1000" b="1" dirty="0">
                <a:solidFill>
                  <a:schemeClr val="bg1"/>
                </a:solidFill>
              </a:rPr>
              <a:t>Next</a:t>
            </a:r>
          </a:p>
        </p:txBody>
      </p:sp>
      <p:sp>
        <p:nvSpPr>
          <p:cNvPr id="101" name="TextBox 100">
            <a:extLst>
              <a:ext uri="{FF2B5EF4-FFF2-40B4-BE49-F238E27FC236}">
                <a16:creationId xmlns:a16="http://schemas.microsoft.com/office/drawing/2014/main" id="{5A5D1AE2-11E3-48EF-9D0C-99638A3BBED9}"/>
              </a:ext>
            </a:extLst>
          </p:cNvPr>
          <p:cNvSpPr txBox="1"/>
          <p:nvPr/>
        </p:nvSpPr>
        <p:spPr>
          <a:xfrm>
            <a:off x="3053751" y="5115673"/>
            <a:ext cx="2145410" cy="253916"/>
          </a:xfrm>
          <a:prstGeom prst="rect">
            <a:avLst/>
          </a:prstGeom>
          <a:noFill/>
        </p:spPr>
        <p:txBody>
          <a:bodyPr wrap="square" rtlCol="0">
            <a:spAutoFit/>
          </a:bodyPr>
          <a:lstStyle/>
          <a:p>
            <a:r>
              <a:rPr lang="en-US" sz="1050" b="1" dirty="0"/>
              <a:t>2. Choose analytics</a:t>
            </a:r>
          </a:p>
        </p:txBody>
      </p:sp>
      <p:sp>
        <p:nvSpPr>
          <p:cNvPr id="102" name="TextBox 101">
            <a:extLst>
              <a:ext uri="{FF2B5EF4-FFF2-40B4-BE49-F238E27FC236}">
                <a16:creationId xmlns:a16="http://schemas.microsoft.com/office/drawing/2014/main" id="{72419400-47A8-4630-9EBE-9E1E1167C969}"/>
              </a:ext>
            </a:extLst>
          </p:cNvPr>
          <p:cNvSpPr txBox="1"/>
          <p:nvPr/>
        </p:nvSpPr>
        <p:spPr>
          <a:xfrm>
            <a:off x="5505449" y="1453996"/>
            <a:ext cx="2145410" cy="253916"/>
          </a:xfrm>
          <a:prstGeom prst="rect">
            <a:avLst/>
          </a:prstGeom>
          <a:noFill/>
        </p:spPr>
        <p:txBody>
          <a:bodyPr wrap="square" rtlCol="0">
            <a:spAutoFit/>
          </a:bodyPr>
          <a:lstStyle/>
          <a:p>
            <a:r>
              <a:rPr lang="en-US" sz="1050" b="1" dirty="0"/>
              <a:t>3. View and tailor visualizations</a:t>
            </a:r>
          </a:p>
        </p:txBody>
      </p:sp>
      <p:sp>
        <p:nvSpPr>
          <p:cNvPr id="48" name="Rectangle: Rounded Corners 47">
            <a:extLst>
              <a:ext uri="{FF2B5EF4-FFF2-40B4-BE49-F238E27FC236}">
                <a16:creationId xmlns:a16="http://schemas.microsoft.com/office/drawing/2014/main" id="{A16F001E-A91C-4A27-B75B-658B2AF9B5A0}"/>
              </a:ext>
            </a:extLst>
          </p:cNvPr>
          <p:cNvSpPr/>
          <p:nvPr/>
        </p:nvSpPr>
        <p:spPr>
          <a:xfrm>
            <a:off x="4778348" y="6568358"/>
            <a:ext cx="567499" cy="210312"/>
          </a:xfrm>
          <a:prstGeom prst="roundRect">
            <a:avLst>
              <a:gd name="adj" fmla="val 12894"/>
            </a:avLst>
          </a:prstGeom>
          <a:solidFill>
            <a:srgbClr val="0071BC"/>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1000" b="1" dirty="0">
                <a:solidFill>
                  <a:schemeClr val="bg1"/>
                </a:solidFill>
              </a:rPr>
              <a:t>Next</a:t>
            </a:r>
          </a:p>
        </p:txBody>
      </p:sp>
      <p:sp>
        <p:nvSpPr>
          <p:cNvPr id="56" name="TextBox 55">
            <a:extLst>
              <a:ext uri="{FF2B5EF4-FFF2-40B4-BE49-F238E27FC236}">
                <a16:creationId xmlns:a16="http://schemas.microsoft.com/office/drawing/2014/main" id="{CC561645-40E2-4B6D-BB26-7869CC91891F}"/>
              </a:ext>
            </a:extLst>
          </p:cNvPr>
          <p:cNvSpPr txBox="1"/>
          <p:nvPr/>
        </p:nvSpPr>
        <p:spPr>
          <a:xfrm>
            <a:off x="3059598" y="6540437"/>
            <a:ext cx="1834899" cy="253916"/>
          </a:xfrm>
          <a:prstGeom prst="rect">
            <a:avLst/>
          </a:prstGeom>
          <a:noFill/>
        </p:spPr>
        <p:txBody>
          <a:bodyPr wrap="square" rtlCol="0">
            <a:spAutoFit/>
          </a:bodyPr>
          <a:lstStyle/>
          <a:p>
            <a:pPr algn="ctr"/>
            <a:r>
              <a:rPr lang="en-US" sz="1000" i="1" dirty="0"/>
              <a:t>1 of 3 analytics selected</a:t>
            </a:r>
          </a:p>
        </p:txBody>
      </p:sp>
      <p:sp>
        <p:nvSpPr>
          <p:cNvPr id="5" name="Rectangle 4">
            <a:extLst>
              <a:ext uri="{FF2B5EF4-FFF2-40B4-BE49-F238E27FC236}">
                <a16:creationId xmlns:a16="http://schemas.microsoft.com/office/drawing/2014/main" id="{2B3C8CFB-8C31-40A4-B045-3863D665446A}"/>
              </a:ext>
            </a:extLst>
          </p:cNvPr>
          <p:cNvSpPr/>
          <p:nvPr/>
        </p:nvSpPr>
        <p:spPr>
          <a:xfrm>
            <a:off x="5570927" y="1906416"/>
            <a:ext cx="3359733" cy="4872253"/>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874EE77E-D276-4CC4-BE3D-5C8BA2270AB4}"/>
              </a:ext>
            </a:extLst>
          </p:cNvPr>
          <p:cNvSpPr txBox="1"/>
          <p:nvPr/>
        </p:nvSpPr>
        <p:spPr>
          <a:xfrm>
            <a:off x="5583370" y="1953157"/>
            <a:ext cx="3104593" cy="253916"/>
          </a:xfrm>
          <a:prstGeom prst="rect">
            <a:avLst/>
          </a:prstGeom>
          <a:noFill/>
        </p:spPr>
        <p:txBody>
          <a:bodyPr wrap="square" rtlCol="0">
            <a:spAutoFit/>
          </a:bodyPr>
          <a:lstStyle/>
          <a:p>
            <a:r>
              <a:rPr lang="en-US" sz="1050" b="1" dirty="0"/>
              <a:t>3a. Choose variables</a:t>
            </a:r>
          </a:p>
        </p:txBody>
      </p:sp>
      <p:sp>
        <p:nvSpPr>
          <p:cNvPr id="78" name="Rectangle 77">
            <a:extLst>
              <a:ext uri="{FF2B5EF4-FFF2-40B4-BE49-F238E27FC236}">
                <a16:creationId xmlns:a16="http://schemas.microsoft.com/office/drawing/2014/main" id="{EC1A215F-E1A4-4BE3-A285-158F0A5E756E}"/>
              </a:ext>
            </a:extLst>
          </p:cNvPr>
          <p:cNvSpPr/>
          <p:nvPr/>
        </p:nvSpPr>
        <p:spPr>
          <a:xfrm>
            <a:off x="5616160" y="2194678"/>
            <a:ext cx="1598521" cy="1138202"/>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9FB0494F-8C5D-46C3-8F44-D50E24060C43}"/>
              </a:ext>
            </a:extLst>
          </p:cNvPr>
          <p:cNvSpPr/>
          <p:nvPr/>
        </p:nvSpPr>
        <p:spPr>
          <a:xfrm>
            <a:off x="7287783" y="2194678"/>
            <a:ext cx="1598521" cy="1138202"/>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a:extLst>
              <a:ext uri="{FF2B5EF4-FFF2-40B4-BE49-F238E27FC236}">
                <a16:creationId xmlns:a16="http://schemas.microsoft.com/office/drawing/2014/main" id="{EA554553-25BA-4693-BE55-3EEA80949A0E}"/>
              </a:ext>
            </a:extLst>
          </p:cNvPr>
          <p:cNvSpPr txBox="1"/>
          <p:nvPr/>
        </p:nvSpPr>
        <p:spPr>
          <a:xfrm>
            <a:off x="3235864" y="2093372"/>
            <a:ext cx="2109987" cy="561692"/>
          </a:xfrm>
          <a:prstGeom prst="rect">
            <a:avLst/>
          </a:prstGeom>
          <a:noFill/>
        </p:spPr>
        <p:txBody>
          <a:bodyPr wrap="square" rtlCol="0">
            <a:spAutoFit/>
          </a:bodyPr>
          <a:lstStyle/>
          <a:p>
            <a:r>
              <a:rPr lang="en-US" sz="1050" b="1" dirty="0"/>
              <a:t>Data set name 1</a:t>
            </a:r>
          </a:p>
          <a:p>
            <a:r>
              <a:rPr lang="en-US" sz="1000" dirty="0"/>
              <a:t>Description</a:t>
            </a:r>
          </a:p>
          <a:p>
            <a:r>
              <a:rPr lang="en-US" sz="1000" dirty="0"/>
              <a:t>(description wrapped)</a:t>
            </a:r>
          </a:p>
        </p:txBody>
      </p:sp>
      <p:sp>
        <p:nvSpPr>
          <p:cNvPr id="65" name="TextBox 64">
            <a:extLst>
              <a:ext uri="{FF2B5EF4-FFF2-40B4-BE49-F238E27FC236}">
                <a16:creationId xmlns:a16="http://schemas.microsoft.com/office/drawing/2014/main" id="{AED6C812-3419-4700-AAC2-986827F358BA}"/>
              </a:ext>
            </a:extLst>
          </p:cNvPr>
          <p:cNvSpPr txBox="1"/>
          <p:nvPr/>
        </p:nvSpPr>
        <p:spPr>
          <a:xfrm>
            <a:off x="3235864" y="2686189"/>
            <a:ext cx="2109987" cy="577081"/>
          </a:xfrm>
          <a:prstGeom prst="rect">
            <a:avLst/>
          </a:prstGeom>
          <a:noFill/>
        </p:spPr>
        <p:txBody>
          <a:bodyPr wrap="square" rtlCol="0">
            <a:spAutoFit/>
          </a:bodyPr>
          <a:lstStyle/>
          <a:p>
            <a:r>
              <a:rPr lang="en-US" sz="1050" b="1" dirty="0"/>
              <a:t>Data set name 2</a:t>
            </a:r>
          </a:p>
          <a:p>
            <a:r>
              <a:rPr lang="en-US" sz="1000" dirty="0"/>
              <a:t>Description</a:t>
            </a:r>
          </a:p>
          <a:p>
            <a:r>
              <a:rPr lang="en-US" sz="1000" dirty="0"/>
              <a:t>(description wrapped)</a:t>
            </a:r>
          </a:p>
        </p:txBody>
      </p:sp>
      <p:sp>
        <p:nvSpPr>
          <p:cNvPr id="66" name="Rectangle 65">
            <a:extLst>
              <a:ext uri="{FF2B5EF4-FFF2-40B4-BE49-F238E27FC236}">
                <a16:creationId xmlns:a16="http://schemas.microsoft.com/office/drawing/2014/main" id="{00DD66FA-A944-4E89-B48C-412732A1545D}"/>
              </a:ext>
            </a:extLst>
          </p:cNvPr>
          <p:cNvSpPr/>
          <p:nvPr/>
        </p:nvSpPr>
        <p:spPr>
          <a:xfrm>
            <a:off x="3107762" y="2165015"/>
            <a:ext cx="137160"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X</a:t>
            </a:r>
          </a:p>
        </p:txBody>
      </p:sp>
      <p:sp>
        <p:nvSpPr>
          <p:cNvPr id="70" name="TextBox 69">
            <a:extLst>
              <a:ext uri="{FF2B5EF4-FFF2-40B4-BE49-F238E27FC236}">
                <a16:creationId xmlns:a16="http://schemas.microsoft.com/office/drawing/2014/main" id="{6C86068F-173A-4102-9C90-3E2EAC7F385B}"/>
              </a:ext>
            </a:extLst>
          </p:cNvPr>
          <p:cNvSpPr txBox="1"/>
          <p:nvPr/>
        </p:nvSpPr>
        <p:spPr>
          <a:xfrm>
            <a:off x="3230307" y="3243756"/>
            <a:ext cx="2109987" cy="577081"/>
          </a:xfrm>
          <a:prstGeom prst="rect">
            <a:avLst/>
          </a:prstGeom>
          <a:noFill/>
        </p:spPr>
        <p:txBody>
          <a:bodyPr wrap="square" rtlCol="0">
            <a:spAutoFit/>
          </a:bodyPr>
          <a:lstStyle/>
          <a:p>
            <a:r>
              <a:rPr lang="en-US" sz="1050" b="1" dirty="0">
                <a:solidFill>
                  <a:schemeClr val="bg1">
                    <a:lumMod val="65000"/>
                  </a:schemeClr>
                </a:solidFill>
              </a:rPr>
              <a:t>Data set name 3</a:t>
            </a:r>
          </a:p>
          <a:p>
            <a:r>
              <a:rPr lang="en-US" sz="1000" dirty="0">
                <a:solidFill>
                  <a:schemeClr val="bg1">
                    <a:lumMod val="65000"/>
                  </a:schemeClr>
                </a:solidFill>
              </a:rPr>
              <a:t>Description</a:t>
            </a:r>
          </a:p>
          <a:p>
            <a:r>
              <a:rPr lang="en-US" sz="1000" dirty="0">
                <a:solidFill>
                  <a:schemeClr val="bg1">
                    <a:lumMod val="65000"/>
                  </a:schemeClr>
                </a:solidFill>
              </a:rPr>
              <a:t>(description wrapped)</a:t>
            </a:r>
          </a:p>
        </p:txBody>
      </p:sp>
      <p:sp>
        <p:nvSpPr>
          <p:cNvPr id="82" name="TextBox 81">
            <a:extLst>
              <a:ext uri="{FF2B5EF4-FFF2-40B4-BE49-F238E27FC236}">
                <a16:creationId xmlns:a16="http://schemas.microsoft.com/office/drawing/2014/main" id="{8AFA8698-F13F-4105-8271-BB162B31E5AF}"/>
              </a:ext>
            </a:extLst>
          </p:cNvPr>
          <p:cNvSpPr txBox="1"/>
          <p:nvPr/>
        </p:nvSpPr>
        <p:spPr>
          <a:xfrm>
            <a:off x="3230307" y="3836892"/>
            <a:ext cx="2109987" cy="577081"/>
          </a:xfrm>
          <a:prstGeom prst="rect">
            <a:avLst/>
          </a:prstGeom>
          <a:noFill/>
        </p:spPr>
        <p:txBody>
          <a:bodyPr wrap="square" rtlCol="0">
            <a:spAutoFit/>
          </a:bodyPr>
          <a:lstStyle/>
          <a:p>
            <a:r>
              <a:rPr lang="en-US" sz="1050" b="1" dirty="0">
                <a:solidFill>
                  <a:schemeClr val="bg1">
                    <a:lumMod val="65000"/>
                  </a:schemeClr>
                </a:solidFill>
              </a:rPr>
              <a:t>Data set name 4</a:t>
            </a:r>
          </a:p>
          <a:p>
            <a:r>
              <a:rPr lang="en-US" sz="1000" dirty="0">
                <a:solidFill>
                  <a:schemeClr val="bg1">
                    <a:lumMod val="65000"/>
                  </a:schemeClr>
                </a:solidFill>
              </a:rPr>
              <a:t>Description</a:t>
            </a:r>
          </a:p>
          <a:p>
            <a:r>
              <a:rPr lang="en-US" sz="1000" dirty="0">
                <a:solidFill>
                  <a:schemeClr val="bg1">
                    <a:lumMod val="65000"/>
                  </a:schemeClr>
                </a:solidFill>
              </a:rPr>
              <a:t>(description wrapped)</a:t>
            </a:r>
          </a:p>
        </p:txBody>
      </p:sp>
      <p:pic>
        <p:nvPicPr>
          <p:cNvPr id="84" name="Picture 83">
            <a:extLst>
              <a:ext uri="{FF2B5EF4-FFF2-40B4-BE49-F238E27FC236}">
                <a16:creationId xmlns:a16="http://schemas.microsoft.com/office/drawing/2014/main" id="{2C043737-F72F-4973-A28A-0AD9A810F2EE}"/>
              </a:ext>
            </a:extLst>
          </p:cNvPr>
          <p:cNvPicPr>
            <a:picLocks noChangeAspect="1"/>
          </p:cNvPicPr>
          <p:nvPr/>
        </p:nvPicPr>
        <p:blipFill>
          <a:blip r:embed="rId6">
            <a:extLst>
              <a:ext uri="{BEBA8EAE-BF5A-486C-A8C5-ECC9F3942E4B}">
                <a14:imgProps xmlns:a14="http://schemas.microsoft.com/office/drawing/2010/main">
                  <a14:imgLayer r:embed="rId7">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055648" y="2249986"/>
            <a:ext cx="253916" cy="253916"/>
          </a:xfrm>
          <a:prstGeom prst="rect">
            <a:avLst/>
          </a:prstGeom>
        </p:spPr>
      </p:pic>
      <p:pic>
        <p:nvPicPr>
          <p:cNvPr id="85" name="Picture 84">
            <a:extLst>
              <a:ext uri="{FF2B5EF4-FFF2-40B4-BE49-F238E27FC236}">
                <a16:creationId xmlns:a16="http://schemas.microsoft.com/office/drawing/2014/main" id="{81459646-45F2-44B3-A61F-CBC6646A59D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67284" y="2865054"/>
            <a:ext cx="228600" cy="228600"/>
          </a:xfrm>
          <a:prstGeom prst="rect">
            <a:avLst/>
          </a:prstGeom>
        </p:spPr>
      </p:pic>
      <p:pic>
        <p:nvPicPr>
          <p:cNvPr id="86" name="Picture 85">
            <a:extLst>
              <a:ext uri="{FF2B5EF4-FFF2-40B4-BE49-F238E27FC236}">
                <a16:creationId xmlns:a16="http://schemas.microsoft.com/office/drawing/2014/main" id="{D6FF2BD5-D9C1-4B02-9997-B8B414F888ED}"/>
              </a:ext>
            </a:extLst>
          </p:cNvPr>
          <p:cNvPicPr>
            <a:picLocks noChangeAspect="1"/>
          </p:cNvPicPr>
          <p:nvPr/>
        </p:nvPicPr>
        <p:blipFill>
          <a:blip r:embed="rId9">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049583" y="3398689"/>
            <a:ext cx="256032" cy="256032"/>
          </a:xfrm>
          <a:prstGeom prst="rect">
            <a:avLst/>
          </a:prstGeom>
        </p:spPr>
      </p:pic>
      <p:pic>
        <p:nvPicPr>
          <p:cNvPr id="87" name="Picture 86">
            <a:extLst>
              <a:ext uri="{FF2B5EF4-FFF2-40B4-BE49-F238E27FC236}">
                <a16:creationId xmlns:a16="http://schemas.microsoft.com/office/drawing/2014/main" id="{D9B08AC2-BFAE-467C-87A1-5372BA1B38D8}"/>
              </a:ext>
            </a:extLst>
          </p:cNvPr>
          <p:cNvPicPr>
            <a:picLocks noChangeAspect="1"/>
          </p:cNvPicPr>
          <p:nvPr/>
        </p:nvPicPr>
        <p:blipFill>
          <a:blip r:embed="rId10">
            <a:grayscl/>
            <a:extLst>
              <a:ext uri="{28A0092B-C50C-407E-A947-70E740481C1C}">
                <a14:useLocalDpi xmlns:a14="http://schemas.microsoft.com/office/drawing/2010/main" val="0"/>
              </a:ext>
            </a:extLst>
          </a:blip>
          <a:stretch>
            <a:fillRect/>
          </a:stretch>
        </p:blipFill>
        <p:spPr>
          <a:xfrm>
            <a:off x="5015402" y="3977903"/>
            <a:ext cx="320040" cy="320040"/>
          </a:xfrm>
          <a:prstGeom prst="rect">
            <a:avLst/>
          </a:prstGeom>
        </p:spPr>
      </p:pic>
      <p:sp>
        <p:nvSpPr>
          <p:cNvPr id="93" name="TextBox 92">
            <a:extLst>
              <a:ext uri="{FF2B5EF4-FFF2-40B4-BE49-F238E27FC236}">
                <a16:creationId xmlns:a16="http://schemas.microsoft.com/office/drawing/2014/main" id="{C170C2FD-060B-46B4-B51D-1192B4CF9647}"/>
              </a:ext>
            </a:extLst>
          </p:cNvPr>
          <p:cNvSpPr txBox="1"/>
          <p:nvPr/>
        </p:nvSpPr>
        <p:spPr>
          <a:xfrm>
            <a:off x="3711073" y="585255"/>
            <a:ext cx="2812357" cy="461665"/>
          </a:xfrm>
          <a:prstGeom prst="rect">
            <a:avLst/>
          </a:prstGeom>
          <a:noFill/>
          <a:ln>
            <a:noFill/>
          </a:ln>
        </p:spPr>
        <p:txBody>
          <a:bodyPr wrap="square" rtlCol="0">
            <a:spAutoFit/>
          </a:bodyPr>
          <a:lstStyle/>
          <a:p>
            <a:r>
              <a:rPr lang="en-US" sz="1200" b="1" dirty="0"/>
              <a:t>USDA DATA ANALYTICS </a:t>
            </a:r>
          </a:p>
          <a:p>
            <a:r>
              <a:rPr lang="en-US" sz="1200" b="1" dirty="0"/>
              <a:t>	and VISUALIZATION TOOL</a:t>
            </a:r>
          </a:p>
        </p:txBody>
      </p:sp>
      <p:sp>
        <p:nvSpPr>
          <p:cNvPr id="95" name="Rectangle 94">
            <a:extLst>
              <a:ext uri="{FF2B5EF4-FFF2-40B4-BE49-F238E27FC236}">
                <a16:creationId xmlns:a16="http://schemas.microsoft.com/office/drawing/2014/main" id="{7C55980F-E30F-4DD0-BB5F-4913F7678E71}"/>
              </a:ext>
            </a:extLst>
          </p:cNvPr>
          <p:cNvSpPr/>
          <p:nvPr/>
        </p:nvSpPr>
        <p:spPr>
          <a:xfrm>
            <a:off x="3069810" y="543518"/>
            <a:ext cx="3984574" cy="511607"/>
          </a:xfrm>
          <a:prstGeom prst="rect">
            <a:avLst/>
          </a:prstGeom>
          <a:gradFill flip="none" rotWithShape="1">
            <a:gsLst>
              <a:gs pos="5000">
                <a:srgbClr val="4C965B">
                  <a:alpha val="25000"/>
                </a:srgbClr>
              </a:gs>
              <a:gs pos="0">
                <a:srgbClr val="2E8540"/>
              </a:gs>
              <a:gs pos="50000">
                <a:schemeClr val="bg1">
                  <a:alpha val="0"/>
                </a:schemeClr>
              </a:gs>
              <a:gs pos="95000">
                <a:srgbClr val="539B62">
                  <a:alpha val="25000"/>
                </a:srgbClr>
              </a:gs>
              <a:gs pos="100000">
                <a:srgbClr val="2E854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E67D43BA-0B13-4750-B6FD-742760C2FDD4}"/>
              </a:ext>
            </a:extLst>
          </p:cNvPr>
          <p:cNvSpPr/>
          <p:nvPr/>
        </p:nvSpPr>
        <p:spPr>
          <a:xfrm>
            <a:off x="3800475" y="569366"/>
            <a:ext cx="1398686" cy="45719"/>
          </a:xfrm>
          <a:prstGeom prst="rect">
            <a:avLst/>
          </a:prstGeom>
          <a:solidFill>
            <a:srgbClr val="2E8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618ABBA0-FD42-4B9B-92A1-D94C94DEF796}"/>
              </a:ext>
            </a:extLst>
          </p:cNvPr>
          <p:cNvSpPr/>
          <p:nvPr/>
        </p:nvSpPr>
        <p:spPr>
          <a:xfrm>
            <a:off x="4699997" y="989065"/>
            <a:ext cx="1645920" cy="45719"/>
          </a:xfrm>
          <a:prstGeom prst="rect">
            <a:avLst/>
          </a:prstGeom>
          <a:solidFill>
            <a:srgbClr val="2E8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0840EAA7-FF42-40C0-8C7C-48A0818C8206}"/>
              </a:ext>
            </a:extLst>
          </p:cNvPr>
          <p:cNvSpPr/>
          <p:nvPr/>
        </p:nvSpPr>
        <p:spPr>
          <a:xfrm>
            <a:off x="3055689" y="2689257"/>
            <a:ext cx="2320532" cy="554499"/>
          </a:xfrm>
          <a:prstGeom prst="rect">
            <a:avLst/>
          </a:prstGeom>
          <a:solidFill>
            <a:srgbClr val="2E854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8AA32D6E-C7E2-4C56-97E3-1309FC1A0F51}"/>
              </a:ext>
            </a:extLst>
          </p:cNvPr>
          <p:cNvSpPr/>
          <p:nvPr/>
        </p:nvSpPr>
        <p:spPr>
          <a:xfrm>
            <a:off x="3055689" y="3826838"/>
            <a:ext cx="2320532" cy="554499"/>
          </a:xfrm>
          <a:prstGeom prst="rect">
            <a:avLst/>
          </a:prstGeom>
          <a:solidFill>
            <a:srgbClr val="2E854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Rounded Corners 63">
            <a:extLst>
              <a:ext uri="{FF2B5EF4-FFF2-40B4-BE49-F238E27FC236}">
                <a16:creationId xmlns:a16="http://schemas.microsoft.com/office/drawing/2014/main" id="{B014385C-5AAE-4ABB-87FD-C9E0EDB0317D}"/>
              </a:ext>
            </a:extLst>
          </p:cNvPr>
          <p:cNvSpPr/>
          <p:nvPr/>
        </p:nvSpPr>
        <p:spPr>
          <a:xfrm>
            <a:off x="5570927" y="1703246"/>
            <a:ext cx="1188720" cy="201168"/>
          </a:xfrm>
          <a:prstGeom prst="roundRect">
            <a:avLst>
              <a:gd name="adj" fmla="val 709"/>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1000" b="1" dirty="0">
                <a:solidFill>
                  <a:schemeClr val="tx1"/>
                </a:solidFill>
              </a:rPr>
              <a:t>Analytic 1</a:t>
            </a:r>
          </a:p>
        </p:txBody>
      </p:sp>
      <p:sp>
        <p:nvSpPr>
          <p:cNvPr id="108" name="Rectangle 107">
            <a:extLst>
              <a:ext uri="{FF2B5EF4-FFF2-40B4-BE49-F238E27FC236}">
                <a16:creationId xmlns:a16="http://schemas.microsoft.com/office/drawing/2014/main" id="{938D088B-F30B-40D2-954B-05F0827B952C}"/>
              </a:ext>
            </a:extLst>
          </p:cNvPr>
          <p:cNvSpPr/>
          <p:nvPr/>
        </p:nvSpPr>
        <p:spPr>
          <a:xfrm>
            <a:off x="3107762" y="2165015"/>
            <a:ext cx="137160"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X</a:t>
            </a:r>
          </a:p>
        </p:txBody>
      </p:sp>
      <p:sp>
        <p:nvSpPr>
          <p:cNvPr id="109" name="Rectangle 108">
            <a:extLst>
              <a:ext uri="{FF2B5EF4-FFF2-40B4-BE49-F238E27FC236}">
                <a16:creationId xmlns:a16="http://schemas.microsoft.com/office/drawing/2014/main" id="{109ED3F7-999E-4D43-B336-B5A0CEE986CB}"/>
              </a:ext>
            </a:extLst>
          </p:cNvPr>
          <p:cNvSpPr/>
          <p:nvPr/>
        </p:nvSpPr>
        <p:spPr>
          <a:xfrm>
            <a:off x="3107762" y="2757832"/>
            <a:ext cx="137160"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X</a:t>
            </a:r>
          </a:p>
        </p:txBody>
      </p:sp>
      <p:sp>
        <p:nvSpPr>
          <p:cNvPr id="110" name="Rectangle 109">
            <a:extLst>
              <a:ext uri="{FF2B5EF4-FFF2-40B4-BE49-F238E27FC236}">
                <a16:creationId xmlns:a16="http://schemas.microsoft.com/office/drawing/2014/main" id="{346C895D-5413-4A30-A457-8EE17C70CDC1}"/>
              </a:ext>
            </a:extLst>
          </p:cNvPr>
          <p:cNvSpPr/>
          <p:nvPr/>
        </p:nvSpPr>
        <p:spPr>
          <a:xfrm>
            <a:off x="3102205" y="3315399"/>
            <a:ext cx="137160" cy="137160"/>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1" name="Rectangle 110">
            <a:extLst>
              <a:ext uri="{FF2B5EF4-FFF2-40B4-BE49-F238E27FC236}">
                <a16:creationId xmlns:a16="http://schemas.microsoft.com/office/drawing/2014/main" id="{68D2411F-CA51-4866-8390-804641767FD0}"/>
              </a:ext>
            </a:extLst>
          </p:cNvPr>
          <p:cNvSpPr/>
          <p:nvPr/>
        </p:nvSpPr>
        <p:spPr>
          <a:xfrm>
            <a:off x="3102205" y="3908535"/>
            <a:ext cx="137160" cy="137160"/>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2" name="Rectangle: Rounded Corners 111">
            <a:extLst>
              <a:ext uri="{FF2B5EF4-FFF2-40B4-BE49-F238E27FC236}">
                <a16:creationId xmlns:a16="http://schemas.microsoft.com/office/drawing/2014/main" id="{4B1F527E-12BC-467D-9E8F-75EED2B1D242}"/>
              </a:ext>
            </a:extLst>
          </p:cNvPr>
          <p:cNvSpPr/>
          <p:nvPr/>
        </p:nvSpPr>
        <p:spPr>
          <a:xfrm>
            <a:off x="5616160" y="3453669"/>
            <a:ext cx="1421141" cy="210312"/>
          </a:xfrm>
          <a:prstGeom prst="roundRect">
            <a:avLst>
              <a:gd name="adj" fmla="val 12894"/>
            </a:avLst>
          </a:prstGeom>
          <a:solidFill>
            <a:srgbClr val="0071BC"/>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1000" b="1" dirty="0">
                <a:solidFill>
                  <a:schemeClr val="bg1"/>
                </a:solidFill>
              </a:rPr>
              <a:t>3b. Visualize Analytic</a:t>
            </a:r>
          </a:p>
        </p:txBody>
      </p:sp>
      <p:pic>
        <p:nvPicPr>
          <p:cNvPr id="113" name="Picture 112">
            <a:extLst>
              <a:ext uri="{FF2B5EF4-FFF2-40B4-BE49-F238E27FC236}">
                <a16:creationId xmlns:a16="http://schemas.microsoft.com/office/drawing/2014/main" id="{5A8C0B7B-F841-4C1C-80F5-8907A6B639F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717135" y="3742095"/>
            <a:ext cx="2995092" cy="2997073"/>
          </a:xfrm>
          <a:prstGeom prst="rect">
            <a:avLst/>
          </a:prstGeom>
        </p:spPr>
      </p:pic>
      <p:sp>
        <p:nvSpPr>
          <p:cNvPr id="114" name="Rectangle 113">
            <a:extLst>
              <a:ext uri="{FF2B5EF4-FFF2-40B4-BE49-F238E27FC236}">
                <a16:creationId xmlns:a16="http://schemas.microsoft.com/office/drawing/2014/main" id="{CFCB9B4A-5B48-45FB-9684-FDAE1E17C2A6}"/>
              </a:ext>
            </a:extLst>
          </p:cNvPr>
          <p:cNvSpPr/>
          <p:nvPr/>
        </p:nvSpPr>
        <p:spPr>
          <a:xfrm>
            <a:off x="7310473" y="2693460"/>
            <a:ext cx="1553350" cy="17159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0AC042B6-DBC4-40E5-9FC3-2DDD163CAB7F}"/>
              </a:ext>
            </a:extLst>
          </p:cNvPr>
          <p:cNvSpPr/>
          <p:nvPr/>
        </p:nvSpPr>
        <p:spPr>
          <a:xfrm>
            <a:off x="5647287" y="2616288"/>
            <a:ext cx="1553350" cy="17159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5CEE68E-0688-44E9-9B6E-00EC18B8AA7F}"/>
              </a:ext>
            </a:extLst>
          </p:cNvPr>
          <p:cNvSpPr txBox="1"/>
          <p:nvPr/>
        </p:nvSpPr>
        <p:spPr>
          <a:xfrm>
            <a:off x="5616160" y="2253939"/>
            <a:ext cx="1570433" cy="561692"/>
          </a:xfrm>
          <a:prstGeom prst="rect">
            <a:avLst/>
          </a:prstGeom>
          <a:noFill/>
        </p:spPr>
        <p:txBody>
          <a:bodyPr wrap="square" rtlCol="0">
            <a:spAutoFit/>
          </a:bodyPr>
          <a:lstStyle/>
          <a:p>
            <a:pPr algn="ctr"/>
            <a:r>
              <a:rPr lang="en-US" sz="1050" dirty="0"/>
              <a:t>X Axis</a:t>
            </a:r>
          </a:p>
          <a:p>
            <a:r>
              <a:rPr lang="en-US" sz="1000" dirty="0"/>
              <a:t>  </a:t>
            </a:r>
          </a:p>
          <a:p>
            <a:r>
              <a:rPr lang="en-US" sz="1000" dirty="0"/>
              <a:t>Variable 1</a:t>
            </a:r>
          </a:p>
        </p:txBody>
      </p:sp>
      <p:sp>
        <p:nvSpPr>
          <p:cNvPr id="80" name="TextBox 79">
            <a:extLst>
              <a:ext uri="{FF2B5EF4-FFF2-40B4-BE49-F238E27FC236}">
                <a16:creationId xmlns:a16="http://schemas.microsoft.com/office/drawing/2014/main" id="{7B8CA9E6-9E88-443A-BCB1-2DC7365457FD}"/>
              </a:ext>
            </a:extLst>
          </p:cNvPr>
          <p:cNvSpPr txBox="1"/>
          <p:nvPr/>
        </p:nvSpPr>
        <p:spPr>
          <a:xfrm>
            <a:off x="7305309" y="2199151"/>
            <a:ext cx="1570433" cy="869469"/>
          </a:xfrm>
          <a:prstGeom prst="rect">
            <a:avLst/>
          </a:prstGeom>
          <a:noFill/>
        </p:spPr>
        <p:txBody>
          <a:bodyPr wrap="square" rtlCol="0">
            <a:spAutoFit/>
          </a:bodyPr>
          <a:lstStyle/>
          <a:p>
            <a:pPr algn="ctr"/>
            <a:r>
              <a:rPr lang="en-US" sz="1050" dirty="0"/>
              <a:t>Y Axis</a:t>
            </a:r>
          </a:p>
          <a:p>
            <a:r>
              <a:rPr lang="en-US" sz="1000" dirty="0"/>
              <a:t>  </a:t>
            </a:r>
          </a:p>
          <a:p>
            <a:r>
              <a:rPr lang="en-US" sz="1000" dirty="0"/>
              <a:t>Variable 4</a:t>
            </a:r>
          </a:p>
          <a:p>
            <a:r>
              <a:rPr lang="en-US" sz="1000" dirty="0"/>
              <a:t>Variable 6</a:t>
            </a:r>
          </a:p>
          <a:p>
            <a:r>
              <a:rPr lang="en-US" sz="1000" dirty="0"/>
              <a:t>Variable 10</a:t>
            </a:r>
          </a:p>
        </p:txBody>
      </p:sp>
      <p:sp>
        <p:nvSpPr>
          <p:cNvPr id="116" name="TextBox 115">
            <a:extLst>
              <a:ext uri="{FF2B5EF4-FFF2-40B4-BE49-F238E27FC236}">
                <a16:creationId xmlns:a16="http://schemas.microsoft.com/office/drawing/2014/main" id="{510D78C1-4C02-4D65-9400-E30D9F4638B4}"/>
              </a:ext>
            </a:extLst>
          </p:cNvPr>
          <p:cNvSpPr txBox="1"/>
          <p:nvPr/>
        </p:nvSpPr>
        <p:spPr>
          <a:xfrm>
            <a:off x="3235860" y="5568269"/>
            <a:ext cx="2109987" cy="407804"/>
          </a:xfrm>
          <a:prstGeom prst="rect">
            <a:avLst/>
          </a:prstGeom>
          <a:noFill/>
        </p:spPr>
        <p:txBody>
          <a:bodyPr wrap="square" rtlCol="0">
            <a:spAutoFit/>
          </a:bodyPr>
          <a:lstStyle/>
          <a:p>
            <a:r>
              <a:rPr lang="en-US" sz="1050" b="1" dirty="0"/>
              <a:t>Analytic 1</a:t>
            </a:r>
          </a:p>
          <a:p>
            <a:r>
              <a:rPr lang="en-US" sz="1000" dirty="0"/>
              <a:t>Description</a:t>
            </a:r>
          </a:p>
        </p:txBody>
      </p:sp>
      <p:sp>
        <p:nvSpPr>
          <p:cNvPr id="117" name="TextBox 116">
            <a:extLst>
              <a:ext uri="{FF2B5EF4-FFF2-40B4-BE49-F238E27FC236}">
                <a16:creationId xmlns:a16="http://schemas.microsoft.com/office/drawing/2014/main" id="{0E13BD22-89A7-43EF-BBC8-5563C00342ED}"/>
              </a:ext>
            </a:extLst>
          </p:cNvPr>
          <p:cNvSpPr txBox="1"/>
          <p:nvPr/>
        </p:nvSpPr>
        <p:spPr>
          <a:xfrm>
            <a:off x="3235860" y="5985851"/>
            <a:ext cx="2109987" cy="407804"/>
          </a:xfrm>
          <a:prstGeom prst="rect">
            <a:avLst/>
          </a:prstGeom>
          <a:noFill/>
        </p:spPr>
        <p:txBody>
          <a:bodyPr wrap="square" rtlCol="0">
            <a:spAutoFit/>
          </a:bodyPr>
          <a:lstStyle/>
          <a:p>
            <a:r>
              <a:rPr lang="en-US" sz="1050" b="1" dirty="0"/>
              <a:t>Analytic 2</a:t>
            </a:r>
          </a:p>
          <a:p>
            <a:r>
              <a:rPr lang="en-US" sz="1000" dirty="0"/>
              <a:t>Description</a:t>
            </a:r>
          </a:p>
        </p:txBody>
      </p:sp>
      <p:sp>
        <p:nvSpPr>
          <p:cNvPr id="118" name="TextBox 117">
            <a:extLst>
              <a:ext uri="{FF2B5EF4-FFF2-40B4-BE49-F238E27FC236}">
                <a16:creationId xmlns:a16="http://schemas.microsoft.com/office/drawing/2014/main" id="{C688E7B2-44A0-443B-9A5B-6771E7FEBB74}"/>
              </a:ext>
            </a:extLst>
          </p:cNvPr>
          <p:cNvSpPr txBox="1"/>
          <p:nvPr/>
        </p:nvSpPr>
        <p:spPr>
          <a:xfrm>
            <a:off x="3235860" y="5344081"/>
            <a:ext cx="2109987" cy="253916"/>
          </a:xfrm>
          <a:prstGeom prst="rect">
            <a:avLst/>
          </a:prstGeom>
          <a:noFill/>
        </p:spPr>
        <p:txBody>
          <a:bodyPr wrap="square" rtlCol="0">
            <a:spAutoFit/>
          </a:bodyPr>
          <a:lstStyle/>
          <a:p>
            <a:r>
              <a:rPr lang="en-US" sz="1050" b="1" dirty="0">
                <a:solidFill>
                  <a:schemeClr val="bg1">
                    <a:lumMod val="65000"/>
                  </a:schemeClr>
                </a:solidFill>
              </a:rPr>
              <a:t>Simple plot</a:t>
            </a:r>
            <a:endParaRPr lang="en-US" sz="1000" dirty="0">
              <a:solidFill>
                <a:schemeClr val="bg1">
                  <a:lumMod val="65000"/>
                </a:schemeClr>
              </a:solidFill>
            </a:endParaRPr>
          </a:p>
        </p:txBody>
      </p:sp>
      <p:sp>
        <p:nvSpPr>
          <p:cNvPr id="119" name="Rectangle 118">
            <a:extLst>
              <a:ext uri="{FF2B5EF4-FFF2-40B4-BE49-F238E27FC236}">
                <a16:creationId xmlns:a16="http://schemas.microsoft.com/office/drawing/2014/main" id="{8772D106-8720-4DA3-A2BB-0EB65DD58DBD}"/>
              </a:ext>
            </a:extLst>
          </p:cNvPr>
          <p:cNvSpPr/>
          <p:nvPr/>
        </p:nvSpPr>
        <p:spPr>
          <a:xfrm>
            <a:off x="3107758" y="5398472"/>
            <a:ext cx="137160" cy="137160"/>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0" name="Rectangle 119">
            <a:extLst>
              <a:ext uri="{FF2B5EF4-FFF2-40B4-BE49-F238E27FC236}">
                <a16:creationId xmlns:a16="http://schemas.microsoft.com/office/drawing/2014/main" id="{68B7D07A-6F9F-4CED-8BE5-9D3D5C49FD62}"/>
              </a:ext>
            </a:extLst>
          </p:cNvPr>
          <p:cNvSpPr/>
          <p:nvPr/>
        </p:nvSpPr>
        <p:spPr>
          <a:xfrm>
            <a:off x="3053751" y="5954653"/>
            <a:ext cx="2320532" cy="416813"/>
          </a:xfrm>
          <a:prstGeom prst="rect">
            <a:avLst/>
          </a:prstGeom>
          <a:solidFill>
            <a:srgbClr val="2E854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71DAC030-5469-4CE5-B9A1-53825FBE881F}"/>
              </a:ext>
            </a:extLst>
          </p:cNvPr>
          <p:cNvSpPr/>
          <p:nvPr/>
        </p:nvSpPr>
        <p:spPr>
          <a:xfrm>
            <a:off x="3107758" y="5639912"/>
            <a:ext cx="137160"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X</a:t>
            </a:r>
          </a:p>
        </p:txBody>
      </p:sp>
      <p:sp>
        <p:nvSpPr>
          <p:cNvPr id="122" name="Rectangle 121">
            <a:extLst>
              <a:ext uri="{FF2B5EF4-FFF2-40B4-BE49-F238E27FC236}">
                <a16:creationId xmlns:a16="http://schemas.microsoft.com/office/drawing/2014/main" id="{DFF24076-3121-4183-B2B0-15125B9C5927}"/>
              </a:ext>
            </a:extLst>
          </p:cNvPr>
          <p:cNvSpPr/>
          <p:nvPr/>
        </p:nvSpPr>
        <p:spPr>
          <a:xfrm>
            <a:off x="3107758" y="6057494"/>
            <a:ext cx="137160"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endParaRPr>
          </a:p>
        </p:txBody>
      </p:sp>
      <p:sp>
        <p:nvSpPr>
          <p:cNvPr id="123" name="Rectangle 122">
            <a:extLst>
              <a:ext uri="{FF2B5EF4-FFF2-40B4-BE49-F238E27FC236}">
                <a16:creationId xmlns:a16="http://schemas.microsoft.com/office/drawing/2014/main" id="{B0B9EB8B-C537-4836-BCA7-0F77CD0F7F13}"/>
              </a:ext>
            </a:extLst>
          </p:cNvPr>
          <p:cNvSpPr/>
          <p:nvPr/>
        </p:nvSpPr>
        <p:spPr>
          <a:xfrm>
            <a:off x="3107758" y="5398472"/>
            <a:ext cx="137160" cy="137160"/>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14392287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 name="Picture 59">
            <a:extLst>
              <a:ext uri="{FF2B5EF4-FFF2-40B4-BE49-F238E27FC236}">
                <a16:creationId xmlns:a16="http://schemas.microsoft.com/office/drawing/2014/main" id="{8CB447A6-0717-49D8-B1EB-244553B4F7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6408588" y="569366"/>
            <a:ext cx="658368" cy="658368"/>
          </a:xfrm>
          <a:prstGeom prst="rect">
            <a:avLst/>
          </a:prstGeom>
        </p:spPr>
      </p:pic>
      <p:pic>
        <p:nvPicPr>
          <p:cNvPr id="58" name="Picture 57">
            <a:extLst>
              <a:ext uri="{FF2B5EF4-FFF2-40B4-BE49-F238E27FC236}">
                <a16:creationId xmlns:a16="http://schemas.microsoft.com/office/drawing/2014/main" id="{9F7E56EA-BC37-4C6A-A0C5-75C58E27D5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0409" y="594111"/>
            <a:ext cx="662198" cy="662198"/>
          </a:xfrm>
          <a:prstGeom prst="rect">
            <a:avLst/>
          </a:prstGeom>
        </p:spPr>
      </p:pic>
      <p:sp>
        <p:nvSpPr>
          <p:cNvPr id="18" name="Rectangle 17">
            <a:extLst>
              <a:ext uri="{FF2B5EF4-FFF2-40B4-BE49-F238E27FC236}">
                <a16:creationId xmlns:a16="http://schemas.microsoft.com/office/drawing/2014/main" id="{1D71C16F-FFF4-4099-BA94-12F1686AB3A9}"/>
              </a:ext>
            </a:extLst>
          </p:cNvPr>
          <p:cNvSpPr/>
          <p:nvPr/>
        </p:nvSpPr>
        <p:spPr>
          <a:xfrm>
            <a:off x="6860731" y="1072514"/>
            <a:ext cx="1313781" cy="2638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Comparison Table</a:t>
            </a:r>
          </a:p>
        </p:txBody>
      </p:sp>
      <p:sp>
        <p:nvSpPr>
          <p:cNvPr id="27" name="Rectangle 26">
            <a:extLst>
              <a:ext uri="{FF2B5EF4-FFF2-40B4-BE49-F238E27FC236}">
                <a16:creationId xmlns:a16="http://schemas.microsoft.com/office/drawing/2014/main" id="{6CF579A4-D652-4FAB-AB22-512610487DB8}"/>
              </a:ext>
            </a:extLst>
          </p:cNvPr>
          <p:cNvSpPr/>
          <p:nvPr/>
        </p:nvSpPr>
        <p:spPr>
          <a:xfrm>
            <a:off x="5781677" y="1072514"/>
            <a:ext cx="1069529" cy="263844"/>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Graph</a:t>
            </a:r>
          </a:p>
        </p:txBody>
      </p:sp>
      <p:pic>
        <p:nvPicPr>
          <p:cNvPr id="31" name="Picture 30">
            <a:extLst>
              <a:ext uri="{FF2B5EF4-FFF2-40B4-BE49-F238E27FC236}">
                <a16:creationId xmlns:a16="http://schemas.microsoft.com/office/drawing/2014/main" id="{0167D820-0CAD-482D-A484-F2E1BA63130B}"/>
              </a:ext>
            </a:extLst>
          </p:cNvPr>
          <p:cNvPicPr>
            <a:picLocks noChangeAspect="1"/>
          </p:cNvPicPr>
          <p:nvPr/>
        </p:nvPicPr>
        <p:blipFill>
          <a:blip r:embed="rId4"/>
          <a:stretch>
            <a:fillRect/>
          </a:stretch>
        </p:blipFill>
        <p:spPr>
          <a:xfrm>
            <a:off x="0" y="0"/>
            <a:ext cx="12192000" cy="508000"/>
          </a:xfrm>
          <a:prstGeom prst="rect">
            <a:avLst/>
          </a:prstGeom>
        </p:spPr>
      </p:pic>
      <p:sp>
        <p:nvSpPr>
          <p:cNvPr id="32" name="Rectangle 31">
            <a:extLst>
              <a:ext uri="{FF2B5EF4-FFF2-40B4-BE49-F238E27FC236}">
                <a16:creationId xmlns:a16="http://schemas.microsoft.com/office/drawing/2014/main" id="{CB7896D9-CC20-4E07-BA55-886D53CB8CA4}"/>
              </a:ext>
            </a:extLst>
          </p:cNvPr>
          <p:cNvSpPr/>
          <p:nvPr/>
        </p:nvSpPr>
        <p:spPr>
          <a:xfrm>
            <a:off x="1250830" y="267418"/>
            <a:ext cx="2838091" cy="15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tx1"/>
                </a:solidFill>
                <a:latin typeface="Calibri" panose="020F0502020204030204" pitchFamily="34" charset="0"/>
                <a:cs typeface="Calibri" panose="020F0502020204030204" pitchFamily="34" charset="0"/>
              </a:rPr>
              <a:t>https://www.usda.dataanalystis.gov</a:t>
            </a:r>
          </a:p>
        </p:txBody>
      </p:sp>
      <p:sp>
        <p:nvSpPr>
          <p:cNvPr id="33" name="TextBox 32">
            <a:extLst>
              <a:ext uri="{FF2B5EF4-FFF2-40B4-BE49-F238E27FC236}">
                <a16:creationId xmlns:a16="http://schemas.microsoft.com/office/drawing/2014/main" id="{4F28944C-E5B7-4FBE-BEAF-9CF70AF0B2F5}"/>
              </a:ext>
            </a:extLst>
          </p:cNvPr>
          <p:cNvSpPr txBox="1"/>
          <p:nvPr/>
        </p:nvSpPr>
        <p:spPr>
          <a:xfrm>
            <a:off x="8488393" y="992037"/>
            <a:ext cx="690113" cy="338554"/>
          </a:xfrm>
          <a:prstGeom prst="rect">
            <a:avLst/>
          </a:prstGeom>
          <a:noFill/>
        </p:spPr>
        <p:txBody>
          <a:bodyPr wrap="square" rtlCol="0">
            <a:spAutoFit/>
          </a:bodyPr>
          <a:lstStyle/>
          <a:p>
            <a:r>
              <a:rPr lang="en-US" sz="800" dirty="0"/>
              <a:t>CONTACT US</a:t>
            </a:r>
          </a:p>
        </p:txBody>
      </p:sp>
      <p:sp>
        <p:nvSpPr>
          <p:cNvPr id="35" name="Rectangle 34">
            <a:extLst>
              <a:ext uri="{FF2B5EF4-FFF2-40B4-BE49-F238E27FC236}">
                <a16:creationId xmlns:a16="http://schemas.microsoft.com/office/drawing/2014/main" id="{885AB73B-3FF9-4692-90F3-D0712EE1E47D}"/>
              </a:ext>
            </a:extLst>
          </p:cNvPr>
          <p:cNvSpPr/>
          <p:nvPr/>
        </p:nvSpPr>
        <p:spPr>
          <a:xfrm>
            <a:off x="0" y="1035170"/>
            <a:ext cx="12192000" cy="405442"/>
          </a:xfrm>
          <a:prstGeom prst="rect">
            <a:avLst/>
          </a:prstGeom>
          <a:solidFill>
            <a:srgbClr val="007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D665C1FF-9C5F-4391-B92C-3B70AD27724F}"/>
              </a:ext>
            </a:extLst>
          </p:cNvPr>
          <p:cNvSpPr txBox="1"/>
          <p:nvPr/>
        </p:nvSpPr>
        <p:spPr>
          <a:xfrm>
            <a:off x="8351170" y="854018"/>
            <a:ext cx="788337" cy="215444"/>
          </a:xfrm>
          <a:prstGeom prst="rect">
            <a:avLst/>
          </a:prstGeom>
          <a:noFill/>
        </p:spPr>
        <p:txBody>
          <a:bodyPr wrap="square" rtlCol="0">
            <a:spAutoFit/>
          </a:bodyPr>
          <a:lstStyle/>
          <a:p>
            <a:r>
              <a:rPr lang="en-US" sz="800" dirty="0"/>
              <a:t>CONTACT US</a:t>
            </a:r>
          </a:p>
        </p:txBody>
      </p:sp>
      <p:sp>
        <p:nvSpPr>
          <p:cNvPr id="38" name="Oval 37">
            <a:extLst>
              <a:ext uri="{FF2B5EF4-FFF2-40B4-BE49-F238E27FC236}">
                <a16:creationId xmlns:a16="http://schemas.microsoft.com/office/drawing/2014/main" id="{F13040A9-C259-46E4-B16C-6E5D4C69CBA6}"/>
              </a:ext>
            </a:extLst>
          </p:cNvPr>
          <p:cNvSpPr/>
          <p:nvPr/>
        </p:nvSpPr>
        <p:spPr>
          <a:xfrm>
            <a:off x="8800130" y="1151866"/>
            <a:ext cx="182880" cy="18288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0071BC"/>
                </a:solidFill>
              </a:rPr>
              <a:t>?</a:t>
            </a:r>
          </a:p>
        </p:txBody>
      </p:sp>
      <p:sp>
        <p:nvSpPr>
          <p:cNvPr id="39" name="TextBox 38">
            <a:extLst>
              <a:ext uri="{FF2B5EF4-FFF2-40B4-BE49-F238E27FC236}">
                <a16:creationId xmlns:a16="http://schemas.microsoft.com/office/drawing/2014/main" id="{485C4E64-A5A1-4454-AB8C-88515DA888A2}"/>
              </a:ext>
            </a:extLst>
          </p:cNvPr>
          <p:cNvSpPr txBox="1"/>
          <p:nvPr/>
        </p:nvSpPr>
        <p:spPr>
          <a:xfrm>
            <a:off x="2995165" y="1104707"/>
            <a:ext cx="5804965" cy="253916"/>
          </a:xfrm>
          <a:prstGeom prst="rect">
            <a:avLst/>
          </a:prstGeom>
          <a:noFill/>
        </p:spPr>
        <p:txBody>
          <a:bodyPr wrap="square" rtlCol="0">
            <a:spAutoFit/>
          </a:bodyPr>
          <a:lstStyle/>
          <a:p>
            <a:r>
              <a:rPr lang="en-US" sz="1050" b="1" dirty="0">
                <a:solidFill>
                  <a:schemeClr val="bg1">
                    <a:lumMod val="85000"/>
                  </a:schemeClr>
                </a:solidFill>
              </a:rPr>
              <a:t>DASHBOARD</a:t>
            </a:r>
            <a:r>
              <a:rPr lang="en-US" sz="1050" b="1" dirty="0">
                <a:solidFill>
                  <a:schemeClr val="bg1"/>
                </a:solidFill>
              </a:rPr>
              <a:t>     </a:t>
            </a:r>
            <a:r>
              <a:rPr lang="en-US" sz="1050" dirty="0"/>
              <a:t>|</a:t>
            </a:r>
            <a:r>
              <a:rPr lang="en-US" sz="1050" b="1" dirty="0">
                <a:solidFill>
                  <a:schemeClr val="bg1"/>
                </a:solidFill>
              </a:rPr>
              <a:t>     NEW WORK     </a:t>
            </a:r>
            <a:r>
              <a:rPr lang="en-US" sz="1050" dirty="0"/>
              <a:t>|</a:t>
            </a:r>
            <a:r>
              <a:rPr lang="en-US" sz="1050" b="1" dirty="0">
                <a:solidFill>
                  <a:schemeClr val="bg1"/>
                </a:solidFill>
              </a:rPr>
              <a:t>     </a:t>
            </a:r>
            <a:r>
              <a:rPr lang="en-US" sz="1050" b="1" dirty="0">
                <a:solidFill>
                  <a:schemeClr val="bg1">
                    <a:lumMod val="85000"/>
                  </a:schemeClr>
                </a:solidFill>
              </a:rPr>
              <a:t>SAVED WORK</a:t>
            </a:r>
            <a:r>
              <a:rPr lang="en-US" sz="1050" b="1" dirty="0">
                <a:solidFill>
                  <a:schemeClr val="bg1"/>
                </a:solidFill>
              </a:rPr>
              <a:t>     </a:t>
            </a:r>
            <a:r>
              <a:rPr lang="en-US" sz="1050" dirty="0"/>
              <a:t>|</a:t>
            </a:r>
            <a:r>
              <a:rPr lang="en-US" sz="1050" b="1" dirty="0">
                <a:solidFill>
                  <a:schemeClr val="bg1"/>
                </a:solidFill>
              </a:rPr>
              <a:t>     </a:t>
            </a:r>
            <a:r>
              <a:rPr lang="en-US" sz="1050" b="1" dirty="0">
                <a:solidFill>
                  <a:schemeClr val="bg1">
                    <a:lumMod val="85000"/>
                  </a:schemeClr>
                </a:solidFill>
              </a:rPr>
              <a:t>ANALYTICS and VISUALIZATION LIBRARY</a:t>
            </a:r>
          </a:p>
        </p:txBody>
      </p:sp>
      <p:sp>
        <p:nvSpPr>
          <p:cNvPr id="40" name="TextBox 39">
            <a:extLst>
              <a:ext uri="{FF2B5EF4-FFF2-40B4-BE49-F238E27FC236}">
                <a16:creationId xmlns:a16="http://schemas.microsoft.com/office/drawing/2014/main" id="{32E3EBBE-30A1-44BF-8EC2-08221731269C}"/>
              </a:ext>
            </a:extLst>
          </p:cNvPr>
          <p:cNvSpPr txBox="1"/>
          <p:nvPr/>
        </p:nvSpPr>
        <p:spPr>
          <a:xfrm>
            <a:off x="3082382" y="6522"/>
            <a:ext cx="997014" cy="215444"/>
          </a:xfrm>
          <a:prstGeom prst="rect">
            <a:avLst/>
          </a:prstGeom>
          <a:solidFill>
            <a:srgbClr val="EDE8E6"/>
          </a:solidFill>
        </p:spPr>
        <p:txBody>
          <a:bodyPr wrap="square" rtlCol="0">
            <a:spAutoFit/>
          </a:bodyPr>
          <a:lstStyle/>
          <a:p>
            <a:r>
              <a:rPr lang="en-US" sz="800" dirty="0"/>
              <a:t>Data Analysis...</a:t>
            </a:r>
          </a:p>
        </p:txBody>
      </p:sp>
      <p:sp>
        <p:nvSpPr>
          <p:cNvPr id="42" name="TextBox 41">
            <a:extLst>
              <a:ext uri="{FF2B5EF4-FFF2-40B4-BE49-F238E27FC236}">
                <a16:creationId xmlns:a16="http://schemas.microsoft.com/office/drawing/2014/main" id="{61170159-0577-4D27-A701-25FA26EE0D69}"/>
              </a:ext>
            </a:extLst>
          </p:cNvPr>
          <p:cNvSpPr txBox="1"/>
          <p:nvPr/>
        </p:nvSpPr>
        <p:spPr>
          <a:xfrm>
            <a:off x="7228584" y="855862"/>
            <a:ext cx="583296" cy="215444"/>
          </a:xfrm>
          <a:prstGeom prst="rect">
            <a:avLst/>
          </a:prstGeom>
          <a:noFill/>
        </p:spPr>
        <p:txBody>
          <a:bodyPr wrap="square" rtlCol="0">
            <a:spAutoFit/>
          </a:bodyPr>
          <a:lstStyle/>
          <a:p>
            <a:r>
              <a:rPr lang="en-US" sz="800" dirty="0"/>
              <a:t>LOGIN</a:t>
            </a:r>
          </a:p>
        </p:txBody>
      </p:sp>
      <p:sp>
        <p:nvSpPr>
          <p:cNvPr id="47" name="TextBox 46">
            <a:extLst>
              <a:ext uri="{FF2B5EF4-FFF2-40B4-BE49-F238E27FC236}">
                <a16:creationId xmlns:a16="http://schemas.microsoft.com/office/drawing/2014/main" id="{EAD82779-9073-40B5-AE6A-F69D4F649615}"/>
              </a:ext>
            </a:extLst>
          </p:cNvPr>
          <p:cNvSpPr txBox="1"/>
          <p:nvPr/>
        </p:nvSpPr>
        <p:spPr>
          <a:xfrm>
            <a:off x="7707492" y="847980"/>
            <a:ext cx="934452" cy="215444"/>
          </a:xfrm>
          <a:prstGeom prst="rect">
            <a:avLst/>
          </a:prstGeom>
          <a:noFill/>
        </p:spPr>
        <p:txBody>
          <a:bodyPr wrap="square" rtlCol="0">
            <a:spAutoFit/>
          </a:bodyPr>
          <a:lstStyle/>
          <a:p>
            <a:r>
              <a:rPr lang="en-US" sz="800" dirty="0"/>
              <a:t>MY PROFILE</a:t>
            </a:r>
          </a:p>
        </p:txBody>
      </p:sp>
      <p:sp>
        <p:nvSpPr>
          <p:cNvPr id="73" name="Rectangle 72">
            <a:extLst>
              <a:ext uri="{FF2B5EF4-FFF2-40B4-BE49-F238E27FC236}">
                <a16:creationId xmlns:a16="http://schemas.microsoft.com/office/drawing/2014/main" id="{F252AC45-04AE-4320-9519-E005281F7270}"/>
              </a:ext>
            </a:extLst>
          </p:cNvPr>
          <p:cNvSpPr/>
          <p:nvPr/>
        </p:nvSpPr>
        <p:spPr>
          <a:xfrm>
            <a:off x="3044227" y="1456667"/>
            <a:ext cx="2340620" cy="352044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1B462AB4-E7C1-4DC0-AE5D-56DC3E3F3708}"/>
              </a:ext>
            </a:extLst>
          </p:cNvPr>
          <p:cNvSpPr txBox="1"/>
          <p:nvPr/>
        </p:nvSpPr>
        <p:spPr>
          <a:xfrm>
            <a:off x="3006691" y="1469862"/>
            <a:ext cx="2145410" cy="253916"/>
          </a:xfrm>
          <a:prstGeom prst="rect">
            <a:avLst/>
          </a:prstGeom>
          <a:noFill/>
        </p:spPr>
        <p:txBody>
          <a:bodyPr wrap="square" rtlCol="0">
            <a:spAutoFit/>
          </a:bodyPr>
          <a:lstStyle/>
          <a:p>
            <a:r>
              <a:rPr lang="en-US" sz="1050" b="1" dirty="0"/>
              <a:t>1. Choose available datasets</a:t>
            </a:r>
          </a:p>
        </p:txBody>
      </p:sp>
      <p:sp>
        <p:nvSpPr>
          <p:cNvPr id="88" name="Rectangle 87">
            <a:extLst>
              <a:ext uri="{FF2B5EF4-FFF2-40B4-BE49-F238E27FC236}">
                <a16:creationId xmlns:a16="http://schemas.microsoft.com/office/drawing/2014/main" id="{A7FB20E1-D612-43F3-837F-FA5F7B80126B}"/>
              </a:ext>
            </a:extLst>
          </p:cNvPr>
          <p:cNvSpPr/>
          <p:nvPr/>
        </p:nvSpPr>
        <p:spPr>
          <a:xfrm>
            <a:off x="3053751" y="5106154"/>
            <a:ext cx="2331096" cy="1715207"/>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FB4EC64B-9EFA-4FC1-A993-5CF7CECD9E09}"/>
              </a:ext>
            </a:extLst>
          </p:cNvPr>
          <p:cNvSpPr/>
          <p:nvPr/>
        </p:nvSpPr>
        <p:spPr>
          <a:xfrm>
            <a:off x="5505449" y="1458001"/>
            <a:ext cx="3491901" cy="536336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3C844202-F406-4632-A26E-D729016273C6}"/>
              </a:ext>
            </a:extLst>
          </p:cNvPr>
          <p:cNvSpPr/>
          <p:nvPr/>
        </p:nvSpPr>
        <p:spPr>
          <a:xfrm>
            <a:off x="3101966" y="1784465"/>
            <a:ext cx="1323385" cy="21764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i="1" dirty="0">
                <a:solidFill>
                  <a:schemeClr val="bg1">
                    <a:lumMod val="65000"/>
                  </a:schemeClr>
                </a:solidFill>
              </a:rPr>
              <a:t>Search datasets....</a:t>
            </a:r>
          </a:p>
        </p:txBody>
      </p:sp>
      <p:pic>
        <p:nvPicPr>
          <p:cNvPr id="91" name="Picture 90">
            <a:extLst>
              <a:ext uri="{FF2B5EF4-FFF2-40B4-BE49-F238E27FC236}">
                <a16:creationId xmlns:a16="http://schemas.microsoft.com/office/drawing/2014/main" id="{CA8A00E6-1993-4FB3-A943-AD1F534AB86F}"/>
              </a:ext>
            </a:extLst>
          </p:cNvPr>
          <p:cNvPicPr>
            <a:picLocks noChangeAspect="1"/>
          </p:cNvPicPr>
          <p:nvPr/>
        </p:nvPicPr>
        <p:blipFill>
          <a:blip r:embed="rId5"/>
          <a:stretch>
            <a:fillRect/>
          </a:stretch>
        </p:blipFill>
        <p:spPr>
          <a:xfrm>
            <a:off x="4426338" y="1783984"/>
            <a:ext cx="352014" cy="241578"/>
          </a:xfrm>
          <a:prstGeom prst="rect">
            <a:avLst/>
          </a:prstGeom>
        </p:spPr>
      </p:pic>
      <p:sp>
        <p:nvSpPr>
          <p:cNvPr id="97" name="TextBox 96">
            <a:extLst>
              <a:ext uri="{FF2B5EF4-FFF2-40B4-BE49-F238E27FC236}">
                <a16:creationId xmlns:a16="http://schemas.microsoft.com/office/drawing/2014/main" id="{03D0D190-8C83-400A-B22D-A181EDE893BC}"/>
              </a:ext>
            </a:extLst>
          </p:cNvPr>
          <p:cNvSpPr txBox="1"/>
          <p:nvPr/>
        </p:nvSpPr>
        <p:spPr>
          <a:xfrm>
            <a:off x="3053751" y="4731059"/>
            <a:ext cx="1834900" cy="253916"/>
          </a:xfrm>
          <a:prstGeom prst="rect">
            <a:avLst/>
          </a:prstGeom>
          <a:noFill/>
        </p:spPr>
        <p:txBody>
          <a:bodyPr wrap="square" rtlCol="0">
            <a:spAutoFit/>
          </a:bodyPr>
          <a:lstStyle/>
          <a:p>
            <a:pPr algn="ctr"/>
            <a:r>
              <a:rPr lang="en-US" sz="1000" i="1" dirty="0"/>
              <a:t>2 of 4 datasets selected</a:t>
            </a:r>
          </a:p>
        </p:txBody>
      </p:sp>
      <p:sp>
        <p:nvSpPr>
          <p:cNvPr id="98" name="Rectangle: Rounded Corners 97">
            <a:extLst>
              <a:ext uri="{FF2B5EF4-FFF2-40B4-BE49-F238E27FC236}">
                <a16:creationId xmlns:a16="http://schemas.microsoft.com/office/drawing/2014/main" id="{8CF14291-AF41-495D-B84F-992CAA76D0A5}"/>
              </a:ext>
            </a:extLst>
          </p:cNvPr>
          <p:cNvSpPr/>
          <p:nvPr/>
        </p:nvSpPr>
        <p:spPr>
          <a:xfrm>
            <a:off x="4778351" y="1793249"/>
            <a:ext cx="567499" cy="210312"/>
          </a:xfrm>
          <a:prstGeom prst="roundRect">
            <a:avLst>
              <a:gd name="adj" fmla="val 12894"/>
            </a:avLst>
          </a:prstGeom>
          <a:solidFill>
            <a:srgbClr val="D6D7D9"/>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1000" b="1" dirty="0">
                <a:solidFill>
                  <a:schemeClr val="bg1"/>
                </a:solidFill>
              </a:rPr>
              <a:t>Filters</a:t>
            </a:r>
          </a:p>
        </p:txBody>
      </p:sp>
      <p:sp>
        <p:nvSpPr>
          <p:cNvPr id="99" name="Rectangle: Rounded Corners 98">
            <a:extLst>
              <a:ext uri="{FF2B5EF4-FFF2-40B4-BE49-F238E27FC236}">
                <a16:creationId xmlns:a16="http://schemas.microsoft.com/office/drawing/2014/main" id="{01F9C48E-CEE1-4511-9C7B-0335FA1C3987}"/>
              </a:ext>
            </a:extLst>
          </p:cNvPr>
          <p:cNvSpPr/>
          <p:nvPr/>
        </p:nvSpPr>
        <p:spPr>
          <a:xfrm>
            <a:off x="4778350" y="1497600"/>
            <a:ext cx="567499" cy="210312"/>
          </a:xfrm>
          <a:prstGeom prst="roundRect">
            <a:avLst>
              <a:gd name="adj" fmla="val 12894"/>
            </a:avLst>
          </a:prstGeom>
          <a:solidFill>
            <a:srgbClr val="0071BC"/>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1000" b="1" dirty="0">
                <a:solidFill>
                  <a:schemeClr val="bg1"/>
                </a:solidFill>
              </a:rPr>
              <a:t>Import</a:t>
            </a:r>
          </a:p>
        </p:txBody>
      </p:sp>
      <p:sp>
        <p:nvSpPr>
          <p:cNvPr id="100" name="Rectangle: Rounded Corners 99">
            <a:extLst>
              <a:ext uri="{FF2B5EF4-FFF2-40B4-BE49-F238E27FC236}">
                <a16:creationId xmlns:a16="http://schemas.microsoft.com/office/drawing/2014/main" id="{2F056912-6E0E-436E-9E70-E050095BF195}"/>
              </a:ext>
            </a:extLst>
          </p:cNvPr>
          <p:cNvSpPr/>
          <p:nvPr/>
        </p:nvSpPr>
        <p:spPr>
          <a:xfrm>
            <a:off x="4778349" y="4731059"/>
            <a:ext cx="567499" cy="210312"/>
          </a:xfrm>
          <a:prstGeom prst="roundRect">
            <a:avLst>
              <a:gd name="adj" fmla="val 12894"/>
            </a:avLst>
          </a:prstGeom>
          <a:solidFill>
            <a:srgbClr val="0071BC"/>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1000" b="1" dirty="0">
                <a:solidFill>
                  <a:schemeClr val="bg1"/>
                </a:solidFill>
              </a:rPr>
              <a:t>Next</a:t>
            </a:r>
          </a:p>
        </p:txBody>
      </p:sp>
      <p:sp>
        <p:nvSpPr>
          <p:cNvPr id="101" name="TextBox 100">
            <a:extLst>
              <a:ext uri="{FF2B5EF4-FFF2-40B4-BE49-F238E27FC236}">
                <a16:creationId xmlns:a16="http://schemas.microsoft.com/office/drawing/2014/main" id="{5A5D1AE2-11E3-48EF-9D0C-99638A3BBED9}"/>
              </a:ext>
            </a:extLst>
          </p:cNvPr>
          <p:cNvSpPr txBox="1"/>
          <p:nvPr/>
        </p:nvSpPr>
        <p:spPr>
          <a:xfrm>
            <a:off x="3053751" y="5115673"/>
            <a:ext cx="2145410" cy="253916"/>
          </a:xfrm>
          <a:prstGeom prst="rect">
            <a:avLst/>
          </a:prstGeom>
          <a:noFill/>
        </p:spPr>
        <p:txBody>
          <a:bodyPr wrap="square" rtlCol="0">
            <a:spAutoFit/>
          </a:bodyPr>
          <a:lstStyle/>
          <a:p>
            <a:r>
              <a:rPr lang="en-US" sz="1050" b="1" dirty="0"/>
              <a:t>2. Choose analytics</a:t>
            </a:r>
          </a:p>
        </p:txBody>
      </p:sp>
      <p:sp>
        <p:nvSpPr>
          <p:cNvPr id="102" name="TextBox 101">
            <a:extLst>
              <a:ext uri="{FF2B5EF4-FFF2-40B4-BE49-F238E27FC236}">
                <a16:creationId xmlns:a16="http://schemas.microsoft.com/office/drawing/2014/main" id="{72419400-47A8-4630-9EBE-9E1E1167C969}"/>
              </a:ext>
            </a:extLst>
          </p:cNvPr>
          <p:cNvSpPr txBox="1"/>
          <p:nvPr/>
        </p:nvSpPr>
        <p:spPr>
          <a:xfrm>
            <a:off x="5505449" y="1453996"/>
            <a:ext cx="2145410" cy="253916"/>
          </a:xfrm>
          <a:prstGeom prst="rect">
            <a:avLst/>
          </a:prstGeom>
          <a:noFill/>
        </p:spPr>
        <p:txBody>
          <a:bodyPr wrap="square" rtlCol="0">
            <a:spAutoFit/>
          </a:bodyPr>
          <a:lstStyle/>
          <a:p>
            <a:r>
              <a:rPr lang="en-US" sz="1050" b="1" dirty="0"/>
              <a:t>3. View and tailor visualizations</a:t>
            </a:r>
          </a:p>
        </p:txBody>
      </p:sp>
      <p:sp>
        <p:nvSpPr>
          <p:cNvPr id="48" name="Rectangle: Rounded Corners 47">
            <a:extLst>
              <a:ext uri="{FF2B5EF4-FFF2-40B4-BE49-F238E27FC236}">
                <a16:creationId xmlns:a16="http://schemas.microsoft.com/office/drawing/2014/main" id="{A16F001E-A91C-4A27-B75B-658B2AF9B5A0}"/>
              </a:ext>
            </a:extLst>
          </p:cNvPr>
          <p:cNvSpPr/>
          <p:nvPr/>
        </p:nvSpPr>
        <p:spPr>
          <a:xfrm>
            <a:off x="4778348" y="6568358"/>
            <a:ext cx="567499" cy="210312"/>
          </a:xfrm>
          <a:prstGeom prst="roundRect">
            <a:avLst>
              <a:gd name="adj" fmla="val 12894"/>
            </a:avLst>
          </a:prstGeom>
          <a:solidFill>
            <a:srgbClr val="0071BC"/>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1000" b="1" dirty="0">
                <a:solidFill>
                  <a:schemeClr val="bg1"/>
                </a:solidFill>
              </a:rPr>
              <a:t>Next</a:t>
            </a:r>
          </a:p>
        </p:txBody>
      </p:sp>
      <p:sp>
        <p:nvSpPr>
          <p:cNvPr id="56" name="TextBox 55">
            <a:extLst>
              <a:ext uri="{FF2B5EF4-FFF2-40B4-BE49-F238E27FC236}">
                <a16:creationId xmlns:a16="http://schemas.microsoft.com/office/drawing/2014/main" id="{CC561645-40E2-4B6D-BB26-7869CC91891F}"/>
              </a:ext>
            </a:extLst>
          </p:cNvPr>
          <p:cNvSpPr txBox="1"/>
          <p:nvPr/>
        </p:nvSpPr>
        <p:spPr>
          <a:xfrm>
            <a:off x="3059598" y="6540437"/>
            <a:ext cx="1834899" cy="253916"/>
          </a:xfrm>
          <a:prstGeom prst="rect">
            <a:avLst/>
          </a:prstGeom>
          <a:noFill/>
        </p:spPr>
        <p:txBody>
          <a:bodyPr wrap="square" rtlCol="0">
            <a:spAutoFit/>
          </a:bodyPr>
          <a:lstStyle/>
          <a:p>
            <a:pPr algn="ctr"/>
            <a:r>
              <a:rPr lang="en-US" sz="1000" i="1" dirty="0"/>
              <a:t>2 of 3 analytics selected</a:t>
            </a:r>
          </a:p>
        </p:txBody>
      </p:sp>
      <p:sp>
        <p:nvSpPr>
          <p:cNvPr id="67" name="Rectangle: Rounded Corners 66">
            <a:extLst>
              <a:ext uri="{FF2B5EF4-FFF2-40B4-BE49-F238E27FC236}">
                <a16:creationId xmlns:a16="http://schemas.microsoft.com/office/drawing/2014/main" id="{938C1922-C0B0-4B1F-8FDC-FE9DAA39D3F2}"/>
              </a:ext>
            </a:extLst>
          </p:cNvPr>
          <p:cNvSpPr/>
          <p:nvPr/>
        </p:nvSpPr>
        <p:spPr>
          <a:xfrm>
            <a:off x="5578238" y="1796123"/>
            <a:ext cx="1188720" cy="201168"/>
          </a:xfrm>
          <a:prstGeom prst="roundRect">
            <a:avLst>
              <a:gd name="adj" fmla="val 0"/>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1000" b="1" dirty="0">
                <a:solidFill>
                  <a:schemeClr val="tx1"/>
                </a:solidFill>
              </a:rPr>
              <a:t>Analytic 1</a:t>
            </a:r>
          </a:p>
        </p:txBody>
      </p:sp>
      <p:sp>
        <p:nvSpPr>
          <p:cNvPr id="64" name="Rectangle: Rounded Corners 63">
            <a:extLst>
              <a:ext uri="{FF2B5EF4-FFF2-40B4-BE49-F238E27FC236}">
                <a16:creationId xmlns:a16="http://schemas.microsoft.com/office/drawing/2014/main" id="{B014385C-5AAE-4ABB-87FD-C9E0EDB0317D}"/>
              </a:ext>
            </a:extLst>
          </p:cNvPr>
          <p:cNvSpPr/>
          <p:nvPr/>
        </p:nvSpPr>
        <p:spPr>
          <a:xfrm>
            <a:off x="6766958" y="1790084"/>
            <a:ext cx="1188720" cy="201168"/>
          </a:xfrm>
          <a:prstGeom prst="roundRect">
            <a:avLst>
              <a:gd name="adj" fmla="val 709"/>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1000" b="1" dirty="0">
                <a:solidFill>
                  <a:schemeClr val="tx1"/>
                </a:solidFill>
              </a:rPr>
              <a:t>Analytic 2</a:t>
            </a:r>
          </a:p>
        </p:txBody>
      </p:sp>
      <p:sp>
        <p:nvSpPr>
          <p:cNvPr id="5" name="Rectangle 4">
            <a:extLst>
              <a:ext uri="{FF2B5EF4-FFF2-40B4-BE49-F238E27FC236}">
                <a16:creationId xmlns:a16="http://schemas.microsoft.com/office/drawing/2014/main" id="{2B3C8CFB-8C31-40A4-B045-3863D665446A}"/>
              </a:ext>
            </a:extLst>
          </p:cNvPr>
          <p:cNvSpPr/>
          <p:nvPr/>
        </p:nvSpPr>
        <p:spPr>
          <a:xfrm>
            <a:off x="5582225" y="2002114"/>
            <a:ext cx="3359733" cy="4776556"/>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874EE77E-D276-4CC4-BE3D-5C8BA2270AB4}"/>
              </a:ext>
            </a:extLst>
          </p:cNvPr>
          <p:cNvSpPr txBox="1"/>
          <p:nvPr/>
        </p:nvSpPr>
        <p:spPr>
          <a:xfrm>
            <a:off x="5669519" y="2026834"/>
            <a:ext cx="3404607" cy="253916"/>
          </a:xfrm>
          <a:prstGeom prst="rect">
            <a:avLst/>
          </a:prstGeom>
          <a:noFill/>
        </p:spPr>
        <p:txBody>
          <a:bodyPr wrap="square" rtlCol="0">
            <a:spAutoFit/>
          </a:bodyPr>
          <a:lstStyle/>
          <a:p>
            <a:r>
              <a:rPr lang="en-US" sz="1050" b="1" dirty="0"/>
              <a:t>What content would they want to control for a table?</a:t>
            </a:r>
          </a:p>
        </p:txBody>
      </p:sp>
      <p:pic>
        <p:nvPicPr>
          <p:cNvPr id="3" name="Picture 2">
            <a:extLst>
              <a:ext uri="{FF2B5EF4-FFF2-40B4-BE49-F238E27FC236}">
                <a16:creationId xmlns:a16="http://schemas.microsoft.com/office/drawing/2014/main" id="{01408F14-7D07-461C-8F61-D278F5C6C7B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15959" y="3915413"/>
            <a:ext cx="2833360" cy="2833360"/>
          </a:xfrm>
          <a:prstGeom prst="rect">
            <a:avLst/>
          </a:prstGeom>
        </p:spPr>
      </p:pic>
      <p:sp>
        <p:nvSpPr>
          <p:cNvPr id="59" name="TextBox 58">
            <a:extLst>
              <a:ext uri="{FF2B5EF4-FFF2-40B4-BE49-F238E27FC236}">
                <a16:creationId xmlns:a16="http://schemas.microsoft.com/office/drawing/2014/main" id="{3634DE5B-70D8-4E8B-B2F6-95A5C164812A}"/>
              </a:ext>
            </a:extLst>
          </p:cNvPr>
          <p:cNvSpPr txBox="1"/>
          <p:nvPr/>
        </p:nvSpPr>
        <p:spPr>
          <a:xfrm>
            <a:off x="3235864" y="2093372"/>
            <a:ext cx="2109987" cy="561692"/>
          </a:xfrm>
          <a:prstGeom prst="rect">
            <a:avLst/>
          </a:prstGeom>
          <a:noFill/>
        </p:spPr>
        <p:txBody>
          <a:bodyPr wrap="square" rtlCol="0">
            <a:spAutoFit/>
          </a:bodyPr>
          <a:lstStyle/>
          <a:p>
            <a:r>
              <a:rPr lang="en-US" sz="1050" b="1" dirty="0"/>
              <a:t>Data set name 1</a:t>
            </a:r>
          </a:p>
          <a:p>
            <a:r>
              <a:rPr lang="en-US" sz="1000" dirty="0"/>
              <a:t>Description</a:t>
            </a:r>
          </a:p>
          <a:p>
            <a:r>
              <a:rPr lang="en-US" sz="1000" dirty="0"/>
              <a:t>(description wrapped)</a:t>
            </a:r>
          </a:p>
        </p:txBody>
      </p:sp>
      <p:sp>
        <p:nvSpPr>
          <p:cNvPr id="63" name="TextBox 62">
            <a:extLst>
              <a:ext uri="{FF2B5EF4-FFF2-40B4-BE49-F238E27FC236}">
                <a16:creationId xmlns:a16="http://schemas.microsoft.com/office/drawing/2014/main" id="{E6722F07-6A96-409C-BC07-F9A6CFB262E8}"/>
              </a:ext>
            </a:extLst>
          </p:cNvPr>
          <p:cNvSpPr txBox="1"/>
          <p:nvPr/>
        </p:nvSpPr>
        <p:spPr>
          <a:xfrm>
            <a:off x="3235864" y="2686189"/>
            <a:ext cx="2109987" cy="577081"/>
          </a:xfrm>
          <a:prstGeom prst="rect">
            <a:avLst/>
          </a:prstGeom>
          <a:noFill/>
        </p:spPr>
        <p:txBody>
          <a:bodyPr wrap="square" rtlCol="0">
            <a:spAutoFit/>
          </a:bodyPr>
          <a:lstStyle/>
          <a:p>
            <a:r>
              <a:rPr lang="en-US" sz="1050" b="1" dirty="0"/>
              <a:t>Data set name 2</a:t>
            </a:r>
          </a:p>
          <a:p>
            <a:r>
              <a:rPr lang="en-US" sz="1000" dirty="0"/>
              <a:t>Description</a:t>
            </a:r>
          </a:p>
          <a:p>
            <a:r>
              <a:rPr lang="en-US" sz="1000" dirty="0"/>
              <a:t>(description wrapped)</a:t>
            </a:r>
          </a:p>
        </p:txBody>
      </p:sp>
      <p:sp>
        <p:nvSpPr>
          <p:cNvPr id="65" name="Rectangle 64">
            <a:extLst>
              <a:ext uri="{FF2B5EF4-FFF2-40B4-BE49-F238E27FC236}">
                <a16:creationId xmlns:a16="http://schemas.microsoft.com/office/drawing/2014/main" id="{1BA1811D-CFC1-4171-BEF4-2DFA0D4545EE}"/>
              </a:ext>
            </a:extLst>
          </p:cNvPr>
          <p:cNvSpPr/>
          <p:nvPr/>
        </p:nvSpPr>
        <p:spPr>
          <a:xfrm>
            <a:off x="3107762" y="2165015"/>
            <a:ext cx="137160"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X</a:t>
            </a:r>
          </a:p>
        </p:txBody>
      </p:sp>
      <p:sp>
        <p:nvSpPr>
          <p:cNvPr id="66" name="Rectangle 65">
            <a:extLst>
              <a:ext uri="{FF2B5EF4-FFF2-40B4-BE49-F238E27FC236}">
                <a16:creationId xmlns:a16="http://schemas.microsoft.com/office/drawing/2014/main" id="{926E1EC2-06F4-476E-A600-05E9FF52A415}"/>
              </a:ext>
            </a:extLst>
          </p:cNvPr>
          <p:cNvSpPr/>
          <p:nvPr/>
        </p:nvSpPr>
        <p:spPr>
          <a:xfrm>
            <a:off x="3107762" y="2757832"/>
            <a:ext cx="137160"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X</a:t>
            </a:r>
          </a:p>
        </p:txBody>
      </p:sp>
      <p:sp>
        <p:nvSpPr>
          <p:cNvPr id="68" name="TextBox 67">
            <a:extLst>
              <a:ext uri="{FF2B5EF4-FFF2-40B4-BE49-F238E27FC236}">
                <a16:creationId xmlns:a16="http://schemas.microsoft.com/office/drawing/2014/main" id="{5DDEC16E-CFBE-452A-A902-E82FFFF5B440}"/>
              </a:ext>
            </a:extLst>
          </p:cNvPr>
          <p:cNvSpPr txBox="1"/>
          <p:nvPr/>
        </p:nvSpPr>
        <p:spPr>
          <a:xfrm>
            <a:off x="3230307" y="3243756"/>
            <a:ext cx="2109987" cy="577081"/>
          </a:xfrm>
          <a:prstGeom prst="rect">
            <a:avLst/>
          </a:prstGeom>
          <a:noFill/>
        </p:spPr>
        <p:txBody>
          <a:bodyPr wrap="square" rtlCol="0">
            <a:spAutoFit/>
          </a:bodyPr>
          <a:lstStyle/>
          <a:p>
            <a:r>
              <a:rPr lang="en-US" sz="1050" b="1" dirty="0">
                <a:solidFill>
                  <a:schemeClr val="bg1">
                    <a:lumMod val="65000"/>
                  </a:schemeClr>
                </a:solidFill>
              </a:rPr>
              <a:t>Data set name 3</a:t>
            </a:r>
          </a:p>
          <a:p>
            <a:r>
              <a:rPr lang="en-US" sz="1000" dirty="0">
                <a:solidFill>
                  <a:schemeClr val="bg1">
                    <a:lumMod val="65000"/>
                  </a:schemeClr>
                </a:solidFill>
              </a:rPr>
              <a:t>Description</a:t>
            </a:r>
          </a:p>
          <a:p>
            <a:r>
              <a:rPr lang="en-US" sz="1000" dirty="0">
                <a:solidFill>
                  <a:schemeClr val="bg1">
                    <a:lumMod val="65000"/>
                  </a:schemeClr>
                </a:solidFill>
              </a:rPr>
              <a:t>(description wrapped)</a:t>
            </a:r>
          </a:p>
        </p:txBody>
      </p:sp>
      <p:sp>
        <p:nvSpPr>
          <p:cNvPr id="70" name="Rectangle 69">
            <a:extLst>
              <a:ext uri="{FF2B5EF4-FFF2-40B4-BE49-F238E27FC236}">
                <a16:creationId xmlns:a16="http://schemas.microsoft.com/office/drawing/2014/main" id="{36404077-3C85-41E2-B769-C61EDAB1641A}"/>
              </a:ext>
            </a:extLst>
          </p:cNvPr>
          <p:cNvSpPr/>
          <p:nvPr/>
        </p:nvSpPr>
        <p:spPr>
          <a:xfrm>
            <a:off x="3102205" y="3315399"/>
            <a:ext cx="137160" cy="137160"/>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1" name="TextBox 70">
            <a:extLst>
              <a:ext uri="{FF2B5EF4-FFF2-40B4-BE49-F238E27FC236}">
                <a16:creationId xmlns:a16="http://schemas.microsoft.com/office/drawing/2014/main" id="{21E265B0-FC5D-4287-B6FB-581561899AA2}"/>
              </a:ext>
            </a:extLst>
          </p:cNvPr>
          <p:cNvSpPr txBox="1"/>
          <p:nvPr/>
        </p:nvSpPr>
        <p:spPr>
          <a:xfrm>
            <a:off x="3230307" y="3836892"/>
            <a:ext cx="2109987" cy="577081"/>
          </a:xfrm>
          <a:prstGeom prst="rect">
            <a:avLst/>
          </a:prstGeom>
          <a:noFill/>
        </p:spPr>
        <p:txBody>
          <a:bodyPr wrap="square" rtlCol="0">
            <a:spAutoFit/>
          </a:bodyPr>
          <a:lstStyle/>
          <a:p>
            <a:r>
              <a:rPr lang="en-US" sz="1050" b="1" dirty="0">
                <a:solidFill>
                  <a:schemeClr val="bg1">
                    <a:lumMod val="65000"/>
                  </a:schemeClr>
                </a:solidFill>
              </a:rPr>
              <a:t>Data set name 4</a:t>
            </a:r>
          </a:p>
          <a:p>
            <a:r>
              <a:rPr lang="en-US" sz="1000" dirty="0">
                <a:solidFill>
                  <a:schemeClr val="bg1">
                    <a:lumMod val="65000"/>
                  </a:schemeClr>
                </a:solidFill>
              </a:rPr>
              <a:t>Description</a:t>
            </a:r>
          </a:p>
          <a:p>
            <a:r>
              <a:rPr lang="en-US" sz="1000" dirty="0">
                <a:solidFill>
                  <a:schemeClr val="bg1">
                    <a:lumMod val="65000"/>
                  </a:schemeClr>
                </a:solidFill>
              </a:rPr>
              <a:t>(description wrapped)</a:t>
            </a:r>
          </a:p>
        </p:txBody>
      </p:sp>
      <p:sp>
        <p:nvSpPr>
          <p:cNvPr id="72" name="Rectangle 71">
            <a:extLst>
              <a:ext uri="{FF2B5EF4-FFF2-40B4-BE49-F238E27FC236}">
                <a16:creationId xmlns:a16="http://schemas.microsoft.com/office/drawing/2014/main" id="{52C16839-6064-49E3-8F9F-F9C0430F2BDB}"/>
              </a:ext>
            </a:extLst>
          </p:cNvPr>
          <p:cNvSpPr/>
          <p:nvPr/>
        </p:nvSpPr>
        <p:spPr>
          <a:xfrm>
            <a:off x="3102205" y="3908535"/>
            <a:ext cx="137160" cy="137160"/>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75" name="Picture 74">
            <a:extLst>
              <a:ext uri="{FF2B5EF4-FFF2-40B4-BE49-F238E27FC236}">
                <a16:creationId xmlns:a16="http://schemas.microsoft.com/office/drawing/2014/main" id="{332A932D-A7E5-47EA-97CB-9511601E8304}"/>
              </a:ext>
            </a:extLst>
          </p:cNvPr>
          <p:cNvPicPr>
            <a:picLocks noChangeAspect="1"/>
          </p:cNvPicPr>
          <p:nvPr/>
        </p:nvPicPr>
        <p:blipFill>
          <a:blip r:embed="rId7">
            <a:extLst>
              <a:ext uri="{BEBA8EAE-BF5A-486C-A8C5-ECC9F3942E4B}">
                <a14:imgProps xmlns:a14="http://schemas.microsoft.com/office/drawing/2010/main">
                  <a14:imgLayer r:embed="rId8">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055648" y="2249986"/>
            <a:ext cx="253916" cy="253916"/>
          </a:xfrm>
          <a:prstGeom prst="rect">
            <a:avLst/>
          </a:prstGeom>
        </p:spPr>
      </p:pic>
      <p:pic>
        <p:nvPicPr>
          <p:cNvPr id="77" name="Picture 76">
            <a:extLst>
              <a:ext uri="{FF2B5EF4-FFF2-40B4-BE49-F238E27FC236}">
                <a16:creationId xmlns:a16="http://schemas.microsoft.com/office/drawing/2014/main" id="{53683E6E-D4C2-44ED-84A9-E3ABAB50030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067284" y="2865054"/>
            <a:ext cx="228600" cy="228600"/>
          </a:xfrm>
          <a:prstGeom prst="rect">
            <a:avLst/>
          </a:prstGeom>
        </p:spPr>
      </p:pic>
      <p:pic>
        <p:nvPicPr>
          <p:cNvPr id="78" name="Picture 77">
            <a:extLst>
              <a:ext uri="{FF2B5EF4-FFF2-40B4-BE49-F238E27FC236}">
                <a16:creationId xmlns:a16="http://schemas.microsoft.com/office/drawing/2014/main" id="{559165B5-4773-42F2-831E-28396CC09769}"/>
              </a:ext>
            </a:extLst>
          </p:cNvPr>
          <p:cNvPicPr>
            <a:picLocks noChangeAspect="1"/>
          </p:cNvPicPr>
          <p:nvPr/>
        </p:nvPicPr>
        <p:blipFill>
          <a:blip r:embed="rId10">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049583" y="3398689"/>
            <a:ext cx="256032" cy="256032"/>
          </a:xfrm>
          <a:prstGeom prst="rect">
            <a:avLst/>
          </a:prstGeom>
        </p:spPr>
      </p:pic>
      <p:pic>
        <p:nvPicPr>
          <p:cNvPr id="79" name="Picture 78">
            <a:extLst>
              <a:ext uri="{FF2B5EF4-FFF2-40B4-BE49-F238E27FC236}">
                <a16:creationId xmlns:a16="http://schemas.microsoft.com/office/drawing/2014/main" id="{9B50F252-6F7F-4169-8838-FE85E8B1B8E1}"/>
              </a:ext>
            </a:extLst>
          </p:cNvPr>
          <p:cNvPicPr>
            <a:picLocks noChangeAspect="1"/>
          </p:cNvPicPr>
          <p:nvPr/>
        </p:nvPicPr>
        <p:blipFill>
          <a:blip r:embed="rId11">
            <a:grayscl/>
            <a:extLst>
              <a:ext uri="{28A0092B-C50C-407E-A947-70E740481C1C}">
                <a14:useLocalDpi xmlns:a14="http://schemas.microsoft.com/office/drawing/2010/main" val="0"/>
              </a:ext>
            </a:extLst>
          </a:blip>
          <a:stretch>
            <a:fillRect/>
          </a:stretch>
        </p:blipFill>
        <p:spPr>
          <a:xfrm>
            <a:off x="5015402" y="3977903"/>
            <a:ext cx="320040" cy="320040"/>
          </a:xfrm>
          <a:prstGeom prst="rect">
            <a:avLst/>
          </a:prstGeom>
        </p:spPr>
      </p:pic>
      <p:sp>
        <p:nvSpPr>
          <p:cNvPr id="81" name="TextBox 80">
            <a:extLst>
              <a:ext uri="{FF2B5EF4-FFF2-40B4-BE49-F238E27FC236}">
                <a16:creationId xmlns:a16="http://schemas.microsoft.com/office/drawing/2014/main" id="{3FBF098F-BE61-4E95-8FC3-0A0FD3F52A7C}"/>
              </a:ext>
            </a:extLst>
          </p:cNvPr>
          <p:cNvSpPr txBox="1"/>
          <p:nvPr/>
        </p:nvSpPr>
        <p:spPr>
          <a:xfrm>
            <a:off x="3711073" y="585255"/>
            <a:ext cx="2812357" cy="461665"/>
          </a:xfrm>
          <a:prstGeom prst="rect">
            <a:avLst/>
          </a:prstGeom>
          <a:noFill/>
          <a:ln>
            <a:noFill/>
          </a:ln>
        </p:spPr>
        <p:txBody>
          <a:bodyPr wrap="square" rtlCol="0">
            <a:spAutoFit/>
          </a:bodyPr>
          <a:lstStyle/>
          <a:p>
            <a:r>
              <a:rPr lang="en-US" sz="1200" b="1" dirty="0"/>
              <a:t>USDA DATA ANALYTICS </a:t>
            </a:r>
          </a:p>
          <a:p>
            <a:r>
              <a:rPr lang="en-US" sz="1200" b="1" dirty="0"/>
              <a:t>	and VISUALIZATION TOOL</a:t>
            </a:r>
          </a:p>
        </p:txBody>
      </p:sp>
      <p:sp>
        <p:nvSpPr>
          <p:cNvPr id="82" name="Rectangle 81">
            <a:extLst>
              <a:ext uri="{FF2B5EF4-FFF2-40B4-BE49-F238E27FC236}">
                <a16:creationId xmlns:a16="http://schemas.microsoft.com/office/drawing/2014/main" id="{2E29291B-C0E0-4D92-9CE2-987AAB086462}"/>
              </a:ext>
            </a:extLst>
          </p:cNvPr>
          <p:cNvSpPr/>
          <p:nvPr/>
        </p:nvSpPr>
        <p:spPr>
          <a:xfrm>
            <a:off x="3069810" y="543518"/>
            <a:ext cx="3984574" cy="511607"/>
          </a:xfrm>
          <a:prstGeom prst="rect">
            <a:avLst/>
          </a:prstGeom>
          <a:gradFill flip="none" rotWithShape="1">
            <a:gsLst>
              <a:gs pos="5000">
                <a:srgbClr val="4C965B">
                  <a:alpha val="25000"/>
                </a:srgbClr>
              </a:gs>
              <a:gs pos="0">
                <a:srgbClr val="2E8540"/>
              </a:gs>
              <a:gs pos="50000">
                <a:schemeClr val="bg1">
                  <a:alpha val="0"/>
                </a:schemeClr>
              </a:gs>
              <a:gs pos="95000">
                <a:srgbClr val="539B62">
                  <a:alpha val="25000"/>
                </a:srgbClr>
              </a:gs>
              <a:gs pos="100000">
                <a:srgbClr val="2E854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2D8CC738-B23E-46A6-A9C4-1686D36992FA}"/>
              </a:ext>
            </a:extLst>
          </p:cNvPr>
          <p:cNvSpPr/>
          <p:nvPr/>
        </p:nvSpPr>
        <p:spPr>
          <a:xfrm>
            <a:off x="3800475" y="569366"/>
            <a:ext cx="1398686" cy="45719"/>
          </a:xfrm>
          <a:prstGeom prst="rect">
            <a:avLst/>
          </a:prstGeom>
          <a:solidFill>
            <a:srgbClr val="2E8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32398965-EC71-4851-82C1-DD09ACA026B1}"/>
              </a:ext>
            </a:extLst>
          </p:cNvPr>
          <p:cNvSpPr/>
          <p:nvPr/>
        </p:nvSpPr>
        <p:spPr>
          <a:xfrm>
            <a:off x="4699997" y="989065"/>
            <a:ext cx="1645920" cy="45719"/>
          </a:xfrm>
          <a:prstGeom prst="rect">
            <a:avLst/>
          </a:prstGeom>
          <a:solidFill>
            <a:srgbClr val="2E8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6ADF8897-C648-407C-BEBC-281D6FAEFA25}"/>
              </a:ext>
            </a:extLst>
          </p:cNvPr>
          <p:cNvSpPr/>
          <p:nvPr/>
        </p:nvSpPr>
        <p:spPr>
          <a:xfrm>
            <a:off x="3055689" y="2689257"/>
            <a:ext cx="2320532" cy="554499"/>
          </a:xfrm>
          <a:prstGeom prst="rect">
            <a:avLst/>
          </a:prstGeom>
          <a:solidFill>
            <a:srgbClr val="2E854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131F3D81-31A2-4C9F-B24D-5F26BBD57174}"/>
              </a:ext>
            </a:extLst>
          </p:cNvPr>
          <p:cNvSpPr/>
          <p:nvPr/>
        </p:nvSpPr>
        <p:spPr>
          <a:xfrm>
            <a:off x="3055689" y="3826838"/>
            <a:ext cx="2320532" cy="554499"/>
          </a:xfrm>
          <a:prstGeom prst="rect">
            <a:avLst/>
          </a:prstGeom>
          <a:solidFill>
            <a:srgbClr val="2E854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201FF195-74FA-46D4-9AB2-A30FAC24564B}"/>
              </a:ext>
            </a:extLst>
          </p:cNvPr>
          <p:cNvSpPr txBox="1"/>
          <p:nvPr/>
        </p:nvSpPr>
        <p:spPr>
          <a:xfrm>
            <a:off x="3235860" y="5568269"/>
            <a:ext cx="2109987" cy="407804"/>
          </a:xfrm>
          <a:prstGeom prst="rect">
            <a:avLst/>
          </a:prstGeom>
          <a:noFill/>
        </p:spPr>
        <p:txBody>
          <a:bodyPr wrap="square" rtlCol="0">
            <a:spAutoFit/>
          </a:bodyPr>
          <a:lstStyle/>
          <a:p>
            <a:r>
              <a:rPr lang="en-US" sz="1050" b="1" dirty="0"/>
              <a:t>Analytic 1</a:t>
            </a:r>
          </a:p>
          <a:p>
            <a:r>
              <a:rPr lang="en-US" sz="1000" dirty="0"/>
              <a:t>Description</a:t>
            </a:r>
          </a:p>
        </p:txBody>
      </p:sp>
      <p:sp>
        <p:nvSpPr>
          <p:cNvPr id="62" name="TextBox 61">
            <a:extLst>
              <a:ext uri="{FF2B5EF4-FFF2-40B4-BE49-F238E27FC236}">
                <a16:creationId xmlns:a16="http://schemas.microsoft.com/office/drawing/2014/main" id="{FC8D76E1-8916-4E75-B073-7BEBD7F36030}"/>
              </a:ext>
            </a:extLst>
          </p:cNvPr>
          <p:cNvSpPr txBox="1"/>
          <p:nvPr/>
        </p:nvSpPr>
        <p:spPr>
          <a:xfrm>
            <a:off x="3235860" y="5985851"/>
            <a:ext cx="2109987" cy="407804"/>
          </a:xfrm>
          <a:prstGeom prst="rect">
            <a:avLst/>
          </a:prstGeom>
          <a:noFill/>
        </p:spPr>
        <p:txBody>
          <a:bodyPr wrap="square" rtlCol="0">
            <a:spAutoFit/>
          </a:bodyPr>
          <a:lstStyle/>
          <a:p>
            <a:r>
              <a:rPr lang="en-US" sz="1050" b="1" dirty="0"/>
              <a:t>Analytic 2</a:t>
            </a:r>
          </a:p>
          <a:p>
            <a:r>
              <a:rPr lang="en-US" sz="1000" dirty="0"/>
              <a:t>Description</a:t>
            </a:r>
          </a:p>
        </p:txBody>
      </p:sp>
      <p:sp>
        <p:nvSpPr>
          <p:cNvPr id="76" name="TextBox 75">
            <a:extLst>
              <a:ext uri="{FF2B5EF4-FFF2-40B4-BE49-F238E27FC236}">
                <a16:creationId xmlns:a16="http://schemas.microsoft.com/office/drawing/2014/main" id="{DD2FAC48-1D14-4E8F-886C-5F92821525B1}"/>
              </a:ext>
            </a:extLst>
          </p:cNvPr>
          <p:cNvSpPr txBox="1"/>
          <p:nvPr/>
        </p:nvSpPr>
        <p:spPr>
          <a:xfrm>
            <a:off x="3235860" y="5344081"/>
            <a:ext cx="2109987" cy="253916"/>
          </a:xfrm>
          <a:prstGeom prst="rect">
            <a:avLst/>
          </a:prstGeom>
          <a:noFill/>
        </p:spPr>
        <p:txBody>
          <a:bodyPr wrap="square" rtlCol="0">
            <a:spAutoFit/>
          </a:bodyPr>
          <a:lstStyle/>
          <a:p>
            <a:r>
              <a:rPr lang="en-US" sz="1050" b="1" dirty="0">
                <a:solidFill>
                  <a:schemeClr val="bg1">
                    <a:lumMod val="65000"/>
                  </a:schemeClr>
                </a:solidFill>
              </a:rPr>
              <a:t>Simple plot</a:t>
            </a:r>
            <a:endParaRPr lang="en-US" sz="1000" dirty="0">
              <a:solidFill>
                <a:schemeClr val="bg1">
                  <a:lumMod val="65000"/>
                </a:schemeClr>
              </a:solidFill>
            </a:endParaRPr>
          </a:p>
        </p:txBody>
      </p:sp>
      <p:sp>
        <p:nvSpPr>
          <p:cNvPr id="80" name="Rectangle 79">
            <a:extLst>
              <a:ext uri="{FF2B5EF4-FFF2-40B4-BE49-F238E27FC236}">
                <a16:creationId xmlns:a16="http://schemas.microsoft.com/office/drawing/2014/main" id="{6D9EA7CC-DB50-4CBA-9532-6914B9336EA5}"/>
              </a:ext>
            </a:extLst>
          </p:cNvPr>
          <p:cNvSpPr/>
          <p:nvPr/>
        </p:nvSpPr>
        <p:spPr>
          <a:xfrm>
            <a:off x="3107758" y="5398472"/>
            <a:ext cx="137160" cy="137160"/>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2" name="Rectangle 91">
            <a:extLst>
              <a:ext uri="{FF2B5EF4-FFF2-40B4-BE49-F238E27FC236}">
                <a16:creationId xmlns:a16="http://schemas.microsoft.com/office/drawing/2014/main" id="{35BE5EBC-8E32-4067-9C16-0B1CEF7141C6}"/>
              </a:ext>
            </a:extLst>
          </p:cNvPr>
          <p:cNvSpPr/>
          <p:nvPr/>
        </p:nvSpPr>
        <p:spPr>
          <a:xfrm>
            <a:off x="3053751" y="5954653"/>
            <a:ext cx="2320532" cy="416813"/>
          </a:xfrm>
          <a:prstGeom prst="rect">
            <a:avLst/>
          </a:prstGeom>
          <a:solidFill>
            <a:srgbClr val="2E854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F338442C-8EF0-41F5-B35A-D1A2814825C7}"/>
              </a:ext>
            </a:extLst>
          </p:cNvPr>
          <p:cNvSpPr/>
          <p:nvPr/>
        </p:nvSpPr>
        <p:spPr>
          <a:xfrm>
            <a:off x="3107758" y="5639912"/>
            <a:ext cx="137160"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X</a:t>
            </a:r>
          </a:p>
        </p:txBody>
      </p:sp>
      <p:sp>
        <p:nvSpPr>
          <p:cNvPr id="94" name="Rectangle 93">
            <a:extLst>
              <a:ext uri="{FF2B5EF4-FFF2-40B4-BE49-F238E27FC236}">
                <a16:creationId xmlns:a16="http://schemas.microsoft.com/office/drawing/2014/main" id="{59885B3F-BDE1-43DB-8084-DBDE31D96055}"/>
              </a:ext>
            </a:extLst>
          </p:cNvPr>
          <p:cNvSpPr/>
          <p:nvPr/>
        </p:nvSpPr>
        <p:spPr>
          <a:xfrm>
            <a:off x="3107758" y="6057494"/>
            <a:ext cx="137160" cy="137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X</a:t>
            </a:r>
          </a:p>
        </p:txBody>
      </p:sp>
      <p:sp>
        <p:nvSpPr>
          <p:cNvPr id="95" name="Rectangle 94">
            <a:extLst>
              <a:ext uri="{FF2B5EF4-FFF2-40B4-BE49-F238E27FC236}">
                <a16:creationId xmlns:a16="http://schemas.microsoft.com/office/drawing/2014/main" id="{3EF1F361-83EA-4E64-8135-8F6AE5C06BB3}"/>
              </a:ext>
            </a:extLst>
          </p:cNvPr>
          <p:cNvSpPr/>
          <p:nvPr/>
        </p:nvSpPr>
        <p:spPr>
          <a:xfrm>
            <a:off x="3107758" y="5398472"/>
            <a:ext cx="137160" cy="137160"/>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6" name="Rectangle: Rounded Corners 95">
            <a:extLst>
              <a:ext uri="{FF2B5EF4-FFF2-40B4-BE49-F238E27FC236}">
                <a16:creationId xmlns:a16="http://schemas.microsoft.com/office/drawing/2014/main" id="{FCCEF7FA-444D-4155-BCE9-B033509B693D}"/>
              </a:ext>
            </a:extLst>
          </p:cNvPr>
          <p:cNvSpPr/>
          <p:nvPr/>
        </p:nvSpPr>
        <p:spPr>
          <a:xfrm>
            <a:off x="5633243" y="3647451"/>
            <a:ext cx="1421141" cy="210312"/>
          </a:xfrm>
          <a:prstGeom prst="roundRect">
            <a:avLst>
              <a:gd name="adj" fmla="val 12894"/>
            </a:avLst>
          </a:prstGeom>
          <a:solidFill>
            <a:srgbClr val="0071BC"/>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1000" b="1" dirty="0">
                <a:solidFill>
                  <a:schemeClr val="bg1"/>
                </a:solidFill>
              </a:rPr>
              <a:t>3b. Visualize Analytic</a:t>
            </a:r>
          </a:p>
        </p:txBody>
      </p:sp>
    </p:spTree>
    <p:extLst>
      <p:ext uri="{BB962C8B-B14F-4D97-AF65-F5344CB8AC3E}">
        <p14:creationId xmlns:p14="http://schemas.microsoft.com/office/powerpoint/2010/main" val="2808073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989555E5-42A2-44CA-907F-F0387DC8B25D}"/>
              </a:ext>
            </a:extLst>
          </p:cNvPr>
          <p:cNvGraphicFramePr>
            <a:graphicFrameLocks noGrp="1"/>
          </p:cNvGraphicFramePr>
          <p:nvPr>
            <p:extLst/>
          </p:nvPr>
        </p:nvGraphicFramePr>
        <p:xfrm>
          <a:off x="575034" y="719666"/>
          <a:ext cx="10935093" cy="5679440"/>
        </p:xfrm>
        <a:graphic>
          <a:graphicData uri="http://schemas.openxmlformats.org/drawingml/2006/table">
            <a:tbl>
              <a:tblPr firstRow="1" bandRow="1">
                <a:tableStyleId>{5940675A-B579-460E-94D1-54222C63F5DA}</a:tableStyleId>
              </a:tblPr>
              <a:tblGrid>
                <a:gridCol w="1649692">
                  <a:extLst>
                    <a:ext uri="{9D8B030D-6E8A-4147-A177-3AD203B41FA5}">
                      <a16:colId xmlns:a16="http://schemas.microsoft.com/office/drawing/2014/main" val="1422868638"/>
                    </a:ext>
                  </a:extLst>
                </a:gridCol>
                <a:gridCol w="9285401">
                  <a:extLst>
                    <a:ext uri="{9D8B030D-6E8A-4147-A177-3AD203B41FA5}">
                      <a16:colId xmlns:a16="http://schemas.microsoft.com/office/drawing/2014/main" val="4229245384"/>
                    </a:ext>
                  </a:extLst>
                </a:gridCol>
              </a:tblGrid>
              <a:tr h="370840">
                <a:tc>
                  <a:txBody>
                    <a:bodyPr/>
                    <a:lstStyle/>
                    <a:p>
                      <a:r>
                        <a:rPr lang="en-US" dirty="0"/>
                        <a:t>Persona</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USDA/Agency Executive Level User</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59860513"/>
                  </a:ext>
                </a:extLst>
              </a:tr>
              <a:tr h="370840">
                <a:tc>
                  <a:txBody>
                    <a:bodyPr/>
                    <a:lstStyle/>
                    <a:p>
                      <a:r>
                        <a:rPr lang="en-US" dirty="0"/>
                        <a:t>Fictional Name</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John Vision</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265945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Job title/major responsibilities </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Agency CIO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Strategic information consumer responsible for understanding and improving the experience and capabilities of USDA (and related sites) for customers.</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296557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Experience and Expectations</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US" dirty="0">
                          <a:solidFill>
                            <a:schemeClr val="tx1"/>
                          </a:solidFill>
                        </a:rPr>
                        <a:t>USDA or agency head.</a:t>
                      </a:r>
                    </a:p>
                    <a:p>
                      <a:r>
                        <a:rPr lang="en-US" dirty="0">
                          <a:solidFill>
                            <a:schemeClr val="tx1"/>
                          </a:solidFill>
                        </a:rPr>
                        <a:t>Technically savvy.</a:t>
                      </a:r>
                    </a:p>
                    <a:p>
                      <a:r>
                        <a:rPr lang="en-US" dirty="0">
                          <a:solidFill>
                            <a:schemeClr val="tx1"/>
                          </a:solidFill>
                        </a:rPr>
                        <a:t>Very familiar with the technology, support, and application USDA data and services within their scope of authority.</a:t>
                      </a:r>
                    </a:p>
                    <a:p>
                      <a:r>
                        <a:rPr lang="en-US" dirty="0">
                          <a:solidFill>
                            <a:schemeClr val="tx1"/>
                          </a:solidFill>
                        </a:rPr>
                        <a:t>Expects a highly intuitive, easy to use solution for self-serving quick-hit information needs.</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08920908"/>
                  </a:ext>
                </a:extLst>
              </a:tr>
              <a:tr h="370840">
                <a:tc>
                  <a:txBody>
                    <a:bodyPr/>
                    <a:lstStyle/>
                    <a:p>
                      <a:r>
                        <a:rPr lang="en-US" dirty="0"/>
                        <a:t>Goals</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US" dirty="0">
                          <a:solidFill>
                            <a:schemeClr val="tx1"/>
                          </a:solidFill>
                        </a:rPr>
                        <a:t>Understand how customers feel about USDA data and services, if they are satisfied, to gauge how well USDA, Agencies and Mission Areas are doing – Voice of the Customer insights.</a:t>
                      </a:r>
                    </a:p>
                    <a:p>
                      <a:r>
                        <a:rPr lang="en-US" dirty="0">
                          <a:solidFill>
                            <a:schemeClr val="tx1"/>
                          </a:solidFill>
                        </a:rPr>
                        <a:t>Understand historically USDA data and services to continue providing current level of support.</a:t>
                      </a:r>
                    </a:p>
                    <a:p>
                      <a:r>
                        <a:rPr lang="en-US" dirty="0">
                          <a:solidFill>
                            <a:schemeClr val="tx1"/>
                          </a:solidFill>
                        </a:rPr>
                        <a:t>Understand near-term customer needs and how they might translate to new or improved services.</a:t>
                      </a:r>
                    </a:p>
                    <a:p>
                      <a:r>
                        <a:rPr lang="en-US" dirty="0">
                          <a:solidFill>
                            <a:schemeClr val="tx1"/>
                          </a:solidFill>
                        </a:rPr>
                        <a:t>Predict long-term customer needs.</a:t>
                      </a:r>
                    </a:p>
                    <a:p>
                      <a:r>
                        <a:rPr lang="en-US" dirty="0">
                          <a:solidFill>
                            <a:schemeClr val="tx1"/>
                          </a:solidFill>
                        </a:rPr>
                        <a:t>Understand how customer needs are changing.</a:t>
                      </a:r>
                    </a:p>
                    <a:p>
                      <a:r>
                        <a:rPr lang="en-US" dirty="0">
                          <a:solidFill>
                            <a:schemeClr val="tx1"/>
                          </a:solidFill>
                        </a:rPr>
                        <a:t>Ability to analyze new feedback, perhaps in a new type of survey, to serve the aforementioned goals.</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65402850"/>
                  </a:ext>
                </a:extLst>
              </a:tr>
            </a:tbl>
          </a:graphicData>
        </a:graphic>
      </p:graphicFrame>
      <p:sp>
        <p:nvSpPr>
          <p:cNvPr id="4" name="Title 1">
            <a:extLst>
              <a:ext uri="{FF2B5EF4-FFF2-40B4-BE49-F238E27FC236}">
                <a16:creationId xmlns:a16="http://schemas.microsoft.com/office/drawing/2014/main" id="{462C6D48-8FED-4A35-8E74-79B7633C7E0A}"/>
              </a:ext>
            </a:extLst>
          </p:cNvPr>
          <p:cNvSpPr txBox="1">
            <a:spLocks/>
          </p:cNvSpPr>
          <p:nvPr/>
        </p:nvSpPr>
        <p:spPr>
          <a:xfrm>
            <a:off x="838200" y="1"/>
            <a:ext cx="10515600" cy="71966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Personas (as of 8/22) (1 of 3)</a:t>
            </a:r>
          </a:p>
        </p:txBody>
      </p:sp>
    </p:spTree>
    <p:extLst>
      <p:ext uri="{BB962C8B-B14F-4D97-AF65-F5344CB8AC3E}">
        <p14:creationId xmlns:p14="http://schemas.microsoft.com/office/powerpoint/2010/main" val="2182563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989555E5-42A2-44CA-907F-F0387DC8B25D}"/>
              </a:ext>
            </a:extLst>
          </p:cNvPr>
          <p:cNvGraphicFramePr>
            <a:graphicFrameLocks noGrp="1"/>
          </p:cNvGraphicFramePr>
          <p:nvPr>
            <p:extLst/>
          </p:nvPr>
        </p:nvGraphicFramePr>
        <p:xfrm>
          <a:off x="0" y="423470"/>
          <a:ext cx="12192000" cy="6492240"/>
        </p:xfrm>
        <a:graphic>
          <a:graphicData uri="http://schemas.openxmlformats.org/drawingml/2006/table">
            <a:tbl>
              <a:tblPr firstRow="1" bandRow="1">
                <a:tableStyleId>{5940675A-B579-460E-94D1-54222C63F5DA}</a:tableStyleId>
              </a:tblPr>
              <a:tblGrid>
                <a:gridCol w="1656272">
                  <a:extLst>
                    <a:ext uri="{9D8B030D-6E8A-4147-A177-3AD203B41FA5}">
                      <a16:colId xmlns:a16="http://schemas.microsoft.com/office/drawing/2014/main" val="1422868638"/>
                    </a:ext>
                  </a:extLst>
                </a:gridCol>
                <a:gridCol w="10535728">
                  <a:extLst>
                    <a:ext uri="{9D8B030D-6E8A-4147-A177-3AD203B41FA5}">
                      <a16:colId xmlns:a16="http://schemas.microsoft.com/office/drawing/2014/main" val="4229245384"/>
                    </a:ext>
                  </a:extLst>
                </a:gridCol>
              </a:tblGrid>
              <a:tr h="308730">
                <a:tc>
                  <a:txBody>
                    <a:bodyPr/>
                    <a:lstStyle/>
                    <a:p>
                      <a:r>
                        <a:rPr lang="en-US" dirty="0"/>
                        <a:t>Persona</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USDA/Agency Management Level User</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59860513"/>
                  </a:ext>
                </a:extLst>
              </a:tr>
              <a:tr h="308730">
                <a:tc>
                  <a:txBody>
                    <a:bodyPr/>
                    <a:lstStyle/>
                    <a:p>
                      <a:r>
                        <a:rPr lang="en-US" dirty="0"/>
                        <a:t>Fictional Name</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Jane </a:t>
                      </a:r>
                      <a:r>
                        <a:rPr lang="en-US" dirty="0" err="1">
                          <a:solidFill>
                            <a:schemeClr val="tx1"/>
                          </a:solidFill>
                        </a:rPr>
                        <a:t>Pathforger</a:t>
                      </a:r>
                      <a:endParaRPr lang="en-US"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2659450"/>
                  </a:ext>
                </a:extLst>
              </a:tr>
              <a:tr h="14664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Job title/major responsibilities </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Department Chief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Strategic and tactical information consumer.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Agency mission area responsibilities include maintaining keen insight on the current, historical and potential future performance and needs of their organization, and the upstream and downstream needs of inter-agency partners, with emphasis on understanding and improving the experience and capabilities of USDA (and related sites) supporting customers.</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2965570"/>
                  </a:ext>
                </a:extLst>
              </a:tr>
              <a:tr h="18767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Experience and Expectations</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US" dirty="0">
                          <a:solidFill>
                            <a:schemeClr val="tx1"/>
                          </a:solidFill>
                        </a:rPr>
                        <a:t>USDA employee.</a:t>
                      </a:r>
                    </a:p>
                    <a:p>
                      <a:r>
                        <a:rPr lang="en-US" dirty="0">
                          <a:solidFill>
                            <a:schemeClr val="tx1"/>
                          </a:solidFill>
                        </a:rPr>
                        <a:t>Power user.</a:t>
                      </a:r>
                    </a:p>
                    <a:p>
                      <a:r>
                        <a:rPr lang="en-US" dirty="0">
                          <a:solidFill>
                            <a:schemeClr val="tx1"/>
                          </a:solidFill>
                        </a:rPr>
                        <a:t>Has specific recurring reporting needs.</a:t>
                      </a:r>
                    </a:p>
                    <a:p>
                      <a:r>
                        <a:rPr lang="en-US" dirty="0">
                          <a:solidFill>
                            <a:schemeClr val="tx1"/>
                          </a:solidFill>
                        </a:rPr>
                        <a:t>Needs the latest and greatest data.</a:t>
                      </a:r>
                    </a:p>
                    <a:p>
                      <a:r>
                        <a:rPr lang="en-US" dirty="0">
                          <a:solidFill>
                            <a:schemeClr val="tx1"/>
                          </a:solidFill>
                        </a:rPr>
                        <a:t>May not be an expert in statistical analysis, but is fairly familiar with datasets, how to use them in novel ways, interpreting complex graphs, and using websites.</a:t>
                      </a:r>
                    </a:p>
                    <a:p>
                      <a:r>
                        <a:rPr lang="en-US" dirty="0">
                          <a:solidFill>
                            <a:schemeClr val="tx1"/>
                          </a:solidFill>
                        </a:rPr>
                        <a:t>May care less about mobile capability as the full capabilities of the application are needed most often.</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08920908"/>
                  </a:ext>
                </a:extLst>
              </a:tr>
              <a:tr h="1876739">
                <a:tc>
                  <a:txBody>
                    <a:bodyPr/>
                    <a:lstStyle/>
                    <a:p>
                      <a:r>
                        <a:rPr lang="en-US" dirty="0"/>
                        <a:t>Goals</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US" dirty="0">
                          <a:solidFill>
                            <a:schemeClr val="tx1"/>
                          </a:solidFill>
                        </a:rPr>
                        <a:t>Quick access to saved work for reuse and repurposing.</a:t>
                      </a:r>
                    </a:p>
                    <a:p>
                      <a:r>
                        <a:rPr lang="en-US" dirty="0">
                          <a:solidFill>
                            <a:schemeClr val="tx1"/>
                          </a:solidFill>
                        </a:rPr>
                        <a:t>Quickly seeing and understanding changes in data.</a:t>
                      </a:r>
                    </a:p>
                    <a:p>
                      <a:r>
                        <a:rPr lang="en-US" dirty="0">
                          <a:solidFill>
                            <a:schemeClr val="tx1"/>
                          </a:solidFill>
                        </a:rPr>
                        <a:t>Be able to answer new and challenging questions within and across datasets.</a:t>
                      </a:r>
                    </a:p>
                    <a:p>
                      <a:r>
                        <a:rPr lang="en-US" dirty="0">
                          <a:solidFill>
                            <a:schemeClr val="tx1"/>
                          </a:solidFill>
                        </a:rPr>
                        <a:t>Complex search, analysis, and visualizations.</a:t>
                      </a:r>
                    </a:p>
                    <a:p>
                      <a:r>
                        <a:rPr lang="en-US" dirty="0">
                          <a:solidFill>
                            <a:schemeClr val="tx1"/>
                          </a:solidFill>
                        </a:rPr>
                        <a:t>Tweak and tailor visualizations.</a:t>
                      </a:r>
                    </a:p>
                    <a:p>
                      <a:r>
                        <a:rPr lang="en-US" dirty="0">
                          <a:solidFill>
                            <a:schemeClr val="tx1"/>
                          </a:solidFill>
                        </a:rPr>
                        <a:t>Make near-term and far-ranging decisions using analytics and visualizations.</a:t>
                      </a:r>
                    </a:p>
                    <a:p>
                      <a:r>
                        <a:rPr lang="en-US" dirty="0">
                          <a:solidFill>
                            <a:schemeClr val="tx1"/>
                          </a:solidFill>
                        </a:rPr>
                        <a:t>See, comment, and share visualizations to help the user community’s interaction and understanding grow.</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65402850"/>
                  </a:ext>
                </a:extLst>
              </a:tr>
            </a:tbl>
          </a:graphicData>
        </a:graphic>
      </p:graphicFrame>
      <p:sp>
        <p:nvSpPr>
          <p:cNvPr id="4" name="Title 1">
            <a:extLst>
              <a:ext uri="{FF2B5EF4-FFF2-40B4-BE49-F238E27FC236}">
                <a16:creationId xmlns:a16="http://schemas.microsoft.com/office/drawing/2014/main" id="{8EC8CCA2-CAAB-40EF-99C9-7BB9BB1E2A45}"/>
              </a:ext>
            </a:extLst>
          </p:cNvPr>
          <p:cNvSpPr txBox="1">
            <a:spLocks/>
          </p:cNvSpPr>
          <p:nvPr/>
        </p:nvSpPr>
        <p:spPr>
          <a:xfrm>
            <a:off x="838200" y="1"/>
            <a:ext cx="10515600" cy="71966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Personas (as of 8/22) (2 of 3)</a:t>
            </a:r>
          </a:p>
        </p:txBody>
      </p:sp>
    </p:spTree>
    <p:extLst>
      <p:ext uri="{BB962C8B-B14F-4D97-AF65-F5344CB8AC3E}">
        <p14:creationId xmlns:p14="http://schemas.microsoft.com/office/powerpoint/2010/main" val="1479796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989555E5-42A2-44CA-907F-F0387DC8B25D}"/>
              </a:ext>
            </a:extLst>
          </p:cNvPr>
          <p:cNvGraphicFramePr>
            <a:graphicFrameLocks noGrp="1"/>
          </p:cNvGraphicFramePr>
          <p:nvPr>
            <p:extLst/>
          </p:nvPr>
        </p:nvGraphicFramePr>
        <p:xfrm>
          <a:off x="575035" y="719666"/>
          <a:ext cx="10642862" cy="5953760"/>
        </p:xfrm>
        <a:graphic>
          <a:graphicData uri="http://schemas.openxmlformats.org/drawingml/2006/table">
            <a:tbl>
              <a:tblPr firstRow="1" bandRow="1">
                <a:tableStyleId>{5940675A-B579-460E-94D1-54222C63F5DA}</a:tableStyleId>
              </a:tblPr>
              <a:tblGrid>
                <a:gridCol w="1772239">
                  <a:extLst>
                    <a:ext uri="{9D8B030D-6E8A-4147-A177-3AD203B41FA5}">
                      <a16:colId xmlns:a16="http://schemas.microsoft.com/office/drawing/2014/main" val="1422868638"/>
                    </a:ext>
                  </a:extLst>
                </a:gridCol>
                <a:gridCol w="8870623">
                  <a:extLst>
                    <a:ext uri="{9D8B030D-6E8A-4147-A177-3AD203B41FA5}">
                      <a16:colId xmlns:a16="http://schemas.microsoft.com/office/drawing/2014/main" val="4229245384"/>
                    </a:ext>
                  </a:extLst>
                </a:gridCol>
              </a:tblGrid>
              <a:tr h="370840">
                <a:tc>
                  <a:txBody>
                    <a:bodyPr/>
                    <a:lstStyle/>
                    <a:p>
                      <a:r>
                        <a:rPr lang="en-US" dirty="0"/>
                        <a:t>Persona</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US" dirty="0"/>
                        <a:t>USDA/Agency Individual Contributor</a:t>
                      </a:r>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59860513"/>
                  </a:ext>
                </a:extLst>
              </a:tr>
              <a:tr h="370840">
                <a:tc>
                  <a:txBody>
                    <a:bodyPr/>
                    <a:lstStyle/>
                    <a:p>
                      <a:r>
                        <a:rPr lang="en-US" dirty="0"/>
                        <a:t>Fictional Name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US" dirty="0"/>
                        <a:t>Tracy Taskmaster</a:t>
                      </a:r>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265945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Job title/major responsibilities </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US" dirty="0"/>
                        <a:t>Business Data Analyst</a:t>
                      </a:r>
                    </a:p>
                    <a:p>
                      <a:r>
                        <a:rPr lang="en-US" dirty="0"/>
                        <a:t>Strategic, tactical and operational </a:t>
                      </a:r>
                      <a:r>
                        <a:rPr lang="en-US"/>
                        <a:t>information provider.</a:t>
                      </a:r>
                    </a:p>
                    <a:p>
                      <a:r>
                        <a:rPr lang="en-US" dirty="0"/>
                        <a:t>Responds to upper management requests for information on a wide range of unpredictable topics/scenarios with very short turn-around. Required to be aware of current and new data sets and their potential value to the management chain they support.</a:t>
                      </a:r>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296557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Experience and Expectations</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US" dirty="0"/>
                        <a:t>USDA/Agency associate (employee or contractor)</a:t>
                      </a:r>
                    </a:p>
                    <a:p>
                      <a:r>
                        <a:rPr lang="en-US" dirty="0"/>
                        <a:t>Power user with strong statistical analysis skills.</a:t>
                      </a:r>
                    </a:p>
                    <a:p>
                      <a:r>
                        <a:rPr lang="en-US" dirty="0"/>
                        <a:t>Highly familiar with available data sets.</a:t>
                      </a:r>
                    </a:p>
                    <a:p>
                      <a:r>
                        <a:rPr lang="en-US" dirty="0"/>
                        <a:t>Relies on current, trusted data.</a:t>
                      </a:r>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08920908"/>
                  </a:ext>
                </a:extLst>
              </a:tr>
              <a:tr h="370840">
                <a:tc>
                  <a:txBody>
                    <a:bodyPr/>
                    <a:lstStyle/>
                    <a:p>
                      <a:r>
                        <a:rPr lang="en-US" dirty="0"/>
                        <a:t>Goals</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US" dirty="0">
                          <a:solidFill>
                            <a:schemeClr val="tx1"/>
                          </a:solidFill>
                        </a:rPr>
                        <a:t>Satisfy simple information requests within 4 hours, medium complexity requests within 8 hours, complex requests within 24 hours.</a:t>
                      </a:r>
                    </a:p>
                    <a:p>
                      <a:r>
                        <a:rPr lang="en-US" dirty="0">
                          <a:solidFill>
                            <a:schemeClr val="tx1"/>
                          </a:solidFill>
                        </a:rPr>
                        <a:t>Quick access to saved work for reuse and repurposing.</a:t>
                      </a:r>
                    </a:p>
                    <a:p>
                      <a:r>
                        <a:rPr lang="en-US" dirty="0">
                          <a:solidFill>
                            <a:schemeClr val="tx1"/>
                          </a:solidFill>
                        </a:rPr>
                        <a:t>Quickly seeing and understanding changes in data.</a:t>
                      </a:r>
                    </a:p>
                    <a:p>
                      <a:r>
                        <a:rPr lang="en-US" dirty="0">
                          <a:solidFill>
                            <a:schemeClr val="tx1"/>
                          </a:solidFill>
                        </a:rPr>
                        <a:t>Be able to answer new and challenging questions within and across datasets.</a:t>
                      </a:r>
                    </a:p>
                    <a:p>
                      <a:r>
                        <a:rPr lang="en-US" dirty="0">
                          <a:solidFill>
                            <a:schemeClr val="tx1"/>
                          </a:solidFill>
                        </a:rPr>
                        <a:t>Complex search, analysis, and visualizations.</a:t>
                      </a:r>
                    </a:p>
                    <a:p>
                      <a:r>
                        <a:rPr lang="en-US" dirty="0">
                          <a:solidFill>
                            <a:schemeClr val="tx1"/>
                          </a:solidFill>
                        </a:rPr>
                        <a:t>Tweak and tailor visualizations based on evolving management needs.</a:t>
                      </a:r>
                    </a:p>
                    <a:p>
                      <a:r>
                        <a:rPr lang="en-US" dirty="0">
                          <a:solidFill>
                            <a:schemeClr val="tx1"/>
                          </a:solidFill>
                        </a:rPr>
                        <a:t>See, comment, and share visualizations to help the user community’s interaction and understanding grow.</a:t>
                      </a:r>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65402850"/>
                  </a:ext>
                </a:extLst>
              </a:tr>
            </a:tbl>
          </a:graphicData>
        </a:graphic>
      </p:graphicFrame>
      <p:sp>
        <p:nvSpPr>
          <p:cNvPr id="4" name="Title 1">
            <a:extLst>
              <a:ext uri="{FF2B5EF4-FFF2-40B4-BE49-F238E27FC236}">
                <a16:creationId xmlns:a16="http://schemas.microsoft.com/office/drawing/2014/main" id="{0B1C1EE8-8A47-420D-98EA-7CF0F1B57661}"/>
              </a:ext>
            </a:extLst>
          </p:cNvPr>
          <p:cNvSpPr txBox="1">
            <a:spLocks/>
          </p:cNvSpPr>
          <p:nvPr/>
        </p:nvSpPr>
        <p:spPr>
          <a:xfrm>
            <a:off x="838200" y="1"/>
            <a:ext cx="10515600" cy="71966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Personas (as of 8/22) (3 of 3)</a:t>
            </a:r>
          </a:p>
        </p:txBody>
      </p:sp>
    </p:spTree>
    <p:extLst>
      <p:ext uri="{BB962C8B-B14F-4D97-AF65-F5344CB8AC3E}">
        <p14:creationId xmlns:p14="http://schemas.microsoft.com/office/powerpoint/2010/main" val="4162166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D71C16F-FFF4-4099-BA94-12F1686AB3A9}"/>
              </a:ext>
            </a:extLst>
          </p:cNvPr>
          <p:cNvSpPr/>
          <p:nvPr/>
        </p:nvSpPr>
        <p:spPr>
          <a:xfrm>
            <a:off x="6860731" y="1072514"/>
            <a:ext cx="1313781" cy="2638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Comparison Table</a:t>
            </a:r>
          </a:p>
        </p:txBody>
      </p:sp>
      <p:sp>
        <p:nvSpPr>
          <p:cNvPr id="27" name="Rectangle 26">
            <a:extLst>
              <a:ext uri="{FF2B5EF4-FFF2-40B4-BE49-F238E27FC236}">
                <a16:creationId xmlns:a16="http://schemas.microsoft.com/office/drawing/2014/main" id="{6CF579A4-D652-4FAB-AB22-512610487DB8}"/>
              </a:ext>
            </a:extLst>
          </p:cNvPr>
          <p:cNvSpPr/>
          <p:nvPr/>
        </p:nvSpPr>
        <p:spPr>
          <a:xfrm>
            <a:off x="5781677" y="1072514"/>
            <a:ext cx="1069529" cy="263844"/>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Graph</a:t>
            </a:r>
          </a:p>
        </p:txBody>
      </p:sp>
      <p:pic>
        <p:nvPicPr>
          <p:cNvPr id="31" name="Picture 30">
            <a:extLst>
              <a:ext uri="{FF2B5EF4-FFF2-40B4-BE49-F238E27FC236}">
                <a16:creationId xmlns:a16="http://schemas.microsoft.com/office/drawing/2014/main" id="{0167D820-0CAD-482D-A484-F2E1BA63130B}"/>
              </a:ext>
            </a:extLst>
          </p:cNvPr>
          <p:cNvPicPr>
            <a:picLocks noChangeAspect="1"/>
          </p:cNvPicPr>
          <p:nvPr/>
        </p:nvPicPr>
        <p:blipFill>
          <a:blip r:embed="rId2"/>
          <a:stretch>
            <a:fillRect/>
          </a:stretch>
        </p:blipFill>
        <p:spPr>
          <a:xfrm>
            <a:off x="0" y="0"/>
            <a:ext cx="12192000" cy="508000"/>
          </a:xfrm>
          <a:prstGeom prst="rect">
            <a:avLst/>
          </a:prstGeom>
        </p:spPr>
      </p:pic>
      <p:sp>
        <p:nvSpPr>
          <p:cNvPr id="32" name="Rectangle 31">
            <a:extLst>
              <a:ext uri="{FF2B5EF4-FFF2-40B4-BE49-F238E27FC236}">
                <a16:creationId xmlns:a16="http://schemas.microsoft.com/office/drawing/2014/main" id="{CB7896D9-CC20-4E07-BA55-886D53CB8CA4}"/>
              </a:ext>
            </a:extLst>
          </p:cNvPr>
          <p:cNvSpPr/>
          <p:nvPr/>
        </p:nvSpPr>
        <p:spPr>
          <a:xfrm>
            <a:off x="1250830" y="267418"/>
            <a:ext cx="2838091" cy="15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tx1"/>
                </a:solidFill>
                <a:latin typeface="Calibri" panose="020F0502020204030204" pitchFamily="34" charset="0"/>
                <a:cs typeface="Calibri" panose="020F0502020204030204" pitchFamily="34" charset="0"/>
              </a:rPr>
              <a:t>https://www.usda.dataanalystis.gov</a:t>
            </a:r>
          </a:p>
        </p:txBody>
      </p:sp>
      <p:sp>
        <p:nvSpPr>
          <p:cNvPr id="33" name="TextBox 32">
            <a:extLst>
              <a:ext uri="{FF2B5EF4-FFF2-40B4-BE49-F238E27FC236}">
                <a16:creationId xmlns:a16="http://schemas.microsoft.com/office/drawing/2014/main" id="{4F28944C-E5B7-4FBE-BEAF-9CF70AF0B2F5}"/>
              </a:ext>
            </a:extLst>
          </p:cNvPr>
          <p:cNvSpPr txBox="1"/>
          <p:nvPr/>
        </p:nvSpPr>
        <p:spPr>
          <a:xfrm>
            <a:off x="8488393" y="992037"/>
            <a:ext cx="690113" cy="338554"/>
          </a:xfrm>
          <a:prstGeom prst="rect">
            <a:avLst/>
          </a:prstGeom>
          <a:noFill/>
        </p:spPr>
        <p:txBody>
          <a:bodyPr wrap="square" rtlCol="0">
            <a:spAutoFit/>
          </a:bodyPr>
          <a:lstStyle/>
          <a:p>
            <a:r>
              <a:rPr lang="en-US" sz="800" dirty="0"/>
              <a:t>CONTACT US</a:t>
            </a:r>
          </a:p>
        </p:txBody>
      </p:sp>
      <p:sp>
        <p:nvSpPr>
          <p:cNvPr id="35" name="Rectangle 34">
            <a:extLst>
              <a:ext uri="{FF2B5EF4-FFF2-40B4-BE49-F238E27FC236}">
                <a16:creationId xmlns:a16="http://schemas.microsoft.com/office/drawing/2014/main" id="{885AB73B-3FF9-4692-90F3-D0712EE1E47D}"/>
              </a:ext>
            </a:extLst>
          </p:cNvPr>
          <p:cNvSpPr/>
          <p:nvPr/>
        </p:nvSpPr>
        <p:spPr>
          <a:xfrm>
            <a:off x="0" y="1035170"/>
            <a:ext cx="12192000" cy="405442"/>
          </a:xfrm>
          <a:prstGeom prst="rect">
            <a:avLst/>
          </a:prstGeom>
          <a:solidFill>
            <a:srgbClr val="007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D665C1FF-9C5F-4391-B92C-3B70AD27724F}"/>
              </a:ext>
            </a:extLst>
          </p:cNvPr>
          <p:cNvSpPr txBox="1"/>
          <p:nvPr/>
        </p:nvSpPr>
        <p:spPr>
          <a:xfrm>
            <a:off x="8351170" y="854018"/>
            <a:ext cx="788337" cy="215444"/>
          </a:xfrm>
          <a:prstGeom prst="rect">
            <a:avLst/>
          </a:prstGeom>
          <a:noFill/>
        </p:spPr>
        <p:txBody>
          <a:bodyPr wrap="square" rtlCol="0">
            <a:spAutoFit/>
          </a:bodyPr>
          <a:lstStyle/>
          <a:p>
            <a:r>
              <a:rPr lang="en-US" sz="800" dirty="0"/>
              <a:t>CONTACT US</a:t>
            </a:r>
          </a:p>
        </p:txBody>
      </p:sp>
      <p:sp>
        <p:nvSpPr>
          <p:cNvPr id="38" name="Oval 37">
            <a:extLst>
              <a:ext uri="{FF2B5EF4-FFF2-40B4-BE49-F238E27FC236}">
                <a16:creationId xmlns:a16="http://schemas.microsoft.com/office/drawing/2014/main" id="{F13040A9-C259-46E4-B16C-6E5D4C69CBA6}"/>
              </a:ext>
            </a:extLst>
          </p:cNvPr>
          <p:cNvSpPr/>
          <p:nvPr/>
        </p:nvSpPr>
        <p:spPr>
          <a:xfrm>
            <a:off x="8800130" y="1134614"/>
            <a:ext cx="182880" cy="18288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0071BC"/>
                </a:solidFill>
              </a:rPr>
              <a:t>?</a:t>
            </a:r>
          </a:p>
        </p:txBody>
      </p:sp>
      <p:sp>
        <p:nvSpPr>
          <p:cNvPr id="39" name="TextBox 38">
            <a:extLst>
              <a:ext uri="{FF2B5EF4-FFF2-40B4-BE49-F238E27FC236}">
                <a16:creationId xmlns:a16="http://schemas.microsoft.com/office/drawing/2014/main" id="{485C4E64-A5A1-4454-AB8C-88515DA888A2}"/>
              </a:ext>
            </a:extLst>
          </p:cNvPr>
          <p:cNvSpPr txBox="1"/>
          <p:nvPr/>
        </p:nvSpPr>
        <p:spPr>
          <a:xfrm>
            <a:off x="2995165" y="1104707"/>
            <a:ext cx="5804965" cy="253916"/>
          </a:xfrm>
          <a:prstGeom prst="rect">
            <a:avLst/>
          </a:prstGeom>
          <a:noFill/>
        </p:spPr>
        <p:txBody>
          <a:bodyPr wrap="square" rtlCol="0">
            <a:spAutoFit/>
          </a:bodyPr>
          <a:lstStyle/>
          <a:p>
            <a:r>
              <a:rPr lang="en-US" sz="1050" b="1" u="sng" dirty="0">
                <a:solidFill>
                  <a:schemeClr val="bg1"/>
                </a:solidFill>
              </a:rPr>
              <a:t>COMMUNITY STORIES</a:t>
            </a:r>
            <a:r>
              <a:rPr lang="en-US" sz="1050" b="1" dirty="0">
                <a:solidFill>
                  <a:schemeClr val="bg1"/>
                </a:solidFill>
              </a:rPr>
              <a:t>     </a:t>
            </a:r>
            <a:r>
              <a:rPr lang="en-US" sz="1050" dirty="0"/>
              <a:t>|</a:t>
            </a:r>
            <a:r>
              <a:rPr lang="en-US" sz="1050" b="1" dirty="0">
                <a:solidFill>
                  <a:schemeClr val="bg1"/>
                </a:solidFill>
              </a:rPr>
              <a:t>     NEW VISUALIZATION     </a:t>
            </a:r>
            <a:r>
              <a:rPr lang="en-US" sz="1050" dirty="0"/>
              <a:t>|</a:t>
            </a:r>
            <a:r>
              <a:rPr lang="en-US" sz="1050" b="1" dirty="0">
                <a:solidFill>
                  <a:schemeClr val="bg1"/>
                </a:solidFill>
              </a:rPr>
              <a:t>     MY VISUALIZATIONS </a:t>
            </a:r>
          </a:p>
        </p:txBody>
      </p:sp>
      <p:sp>
        <p:nvSpPr>
          <p:cNvPr id="40" name="TextBox 39">
            <a:extLst>
              <a:ext uri="{FF2B5EF4-FFF2-40B4-BE49-F238E27FC236}">
                <a16:creationId xmlns:a16="http://schemas.microsoft.com/office/drawing/2014/main" id="{32E3EBBE-30A1-44BF-8EC2-08221731269C}"/>
              </a:ext>
            </a:extLst>
          </p:cNvPr>
          <p:cNvSpPr txBox="1"/>
          <p:nvPr/>
        </p:nvSpPr>
        <p:spPr>
          <a:xfrm>
            <a:off x="3082382" y="6522"/>
            <a:ext cx="997014" cy="215444"/>
          </a:xfrm>
          <a:prstGeom prst="rect">
            <a:avLst/>
          </a:prstGeom>
          <a:solidFill>
            <a:srgbClr val="EDE8E6"/>
          </a:solidFill>
        </p:spPr>
        <p:txBody>
          <a:bodyPr wrap="square" rtlCol="0">
            <a:spAutoFit/>
          </a:bodyPr>
          <a:lstStyle/>
          <a:p>
            <a:r>
              <a:rPr lang="en-US" sz="800" dirty="0"/>
              <a:t>Data Analysis...</a:t>
            </a:r>
          </a:p>
        </p:txBody>
      </p:sp>
      <p:sp>
        <p:nvSpPr>
          <p:cNvPr id="42" name="TextBox 41">
            <a:extLst>
              <a:ext uri="{FF2B5EF4-FFF2-40B4-BE49-F238E27FC236}">
                <a16:creationId xmlns:a16="http://schemas.microsoft.com/office/drawing/2014/main" id="{61170159-0577-4D27-A701-25FA26EE0D69}"/>
              </a:ext>
            </a:extLst>
          </p:cNvPr>
          <p:cNvSpPr txBox="1"/>
          <p:nvPr/>
        </p:nvSpPr>
        <p:spPr>
          <a:xfrm>
            <a:off x="7228584" y="855862"/>
            <a:ext cx="583296" cy="215444"/>
          </a:xfrm>
          <a:prstGeom prst="rect">
            <a:avLst/>
          </a:prstGeom>
          <a:noFill/>
        </p:spPr>
        <p:txBody>
          <a:bodyPr wrap="square" rtlCol="0">
            <a:spAutoFit/>
          </a:bodyPr>
          <a:lstStyle/>
          <a:p>
            <a:r>
              <a:rPr lang="en-US" sz="800" dirty="0"/>
              <a:t>LOGIN</a:t>
            </a:r>
          </a:p>
        </p:txBody>
      </p:sp>
      <p:sp>
        <p:nvSpPr>
          <p:cNvPr id="47" name="TextBox 46">
            <a:extLst>
              <a:ext uri="{FF2B5EF4-FFF2-40B4-BE49-F238E27FC236}">
                <a16:creationId xmlns:a16="http://schemas.microsoft.com/office/drawing/2014/main" id="{EAD82779-9073-40B5-AE6A-F69D4F649615}"/>
              </a:ext>
            </a:extLst>
          </p:cNvPr>
          <p:cNvSpPr txBox="1"/>
          <p:nvPr/>
        </p:nvSpPr>
        <p:spPr>
          <a:xfrm>
            <a:off x="7707492" y="847980"/>
            <a:ext cx="934452" cy="215444"/>
          </a:xfrm>
          <a:prstGeom prst="rect">
            <a:avLst/>
          </a:prstGeom>
          <a:noFill/>
        </p:spPr>
        <p:txBody>
          <a:bodyPr wrap="square" rtlCol="0">
            <a:spAutoFit/>
          </a:bodyPr>
          <a:lstStyle/>
          <a:p>
            <a:r>
              <a:rPr lang="en-US" sz="800" dirty="0"/>
              <a:t>MY PROFILE</a:t>
            </a:r>
          </a:p>
        </p:txBody>
      </p:sp>
      <p:sp>
        <p:nvSpPr>
          <p:cNvPr id="48" name="TextBox 47">
            <a:extLst>
              <a:ext uri="{FF2B5EF4-FFF2-40B4-BE49-F238E27FC236}">
                <a16:creationId xmlns:a16="http://schemas.microsoft.com/office/drawing/2014/main" id="{41BDFC60-5994-4F8F-BCB4-8AEF334B688D}"/>
              </a:ext>
            </a:extLst>
          </p:cNvPr>
          <p:cNvSpPr txBox="1"/>
          <p:nvPr/>
        </p:nvSpPr>
        <p:spPr>
          <a:xfrm>
            <a:off x="3006690" y="1469862"/>
            <a:ext cx="5976319" cy="261610"/>
          </a:xfrm>
          <a:prstGeom prst="rect">
            <a:avLst/>
          </a:prstGeom>
          <a:noFill/>
        </p:spPr>
        <p:txBody>
          <a:bodyPr wrap="square" rtlCol="0">
            <a:spAutoFit/>
          </a:bodyPr>
          <a:lstStyle/>
          <a:p>
            <a:pPr algn="ctr"/>
            <a:r>
              <a:rPr lang="en-US" sz="1100" b="1" dirty="0"/>
              <a:t>Join the discussion!</a:t>
            </a:r>
          </a:p>
        </p:txBody>
      </p:sp>
      <p:sp>
        <p:nvSpPr>
          <p:cNvPr id="4" name="Rectangle 3">
            <a:extLst>
              <a:ext uri="{FF2B5EF4-FFF2-40B4-BE49-F238E27FC236}">
                <a16:creationId xmlns:a16="http://schemas.microsoft.com/office/drawing/2014/main" id="{919C04D3-EEFF-4F1B-8F00-B5C81FBA35DE}"/>
              </a:ext>
            </a:extLst>
          </p:cNvPr>
          <p:cNvSpPr/>
          <p:nvPr/>
        </p:nvSpPr>
        <p:spPr>
          <a:xfrm>
            <a:off x="3082380" y="2078964"/>
            <a:ext cx="5621671" cy="2743200"/>
          </a:xfrm>
          <a:prstGeom prst="rect">
            <a:avLst/>
          </a:prstGeom>
          <a:solidFill>
            <a:schemeClr val="bg1"/>
          </a:solidFill>
          <a:ln w="28575">
            <a:solidFill>
              <a:srgbClr val="2E854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a:extLst>
              <a:ext uri="{FF2B5EF4-FFF2-40B4-BE49-F238E27FC236}">
                <a16:creationId xmlns:a16="http://schemas.microsoft.com/office/drawing/2014/main" id="{3FE07E5F-6A1A-4661-9B82-D6F9C986B35D}"/>
              </a:ext>
            </a:extLst>
          </p:cNvPr>
          <p:cNvPicPr>
            <a:picLocks/>
          </p:cNvPicPr>
          <p:nvPr/>
        </p:nvPicPr>
        <p:blipFill rotWithShape="1">
          <a:blip r:embed="rId3">
            <a:extLst>
              <a:ext uri="{28A0092B-C50C-407E-A947-70E740481C1C}">
                <a14:useLocalDpi xmlns:a14="http://schemas.microsoft.com/office/drawing/2010/main" val="0"/>
              </a:ext>
            </a:extLst>
          </a:blip>
          <a:srcRect l="26342" t="2229" r="70991" b="12228"/>
          <a:stretch/>
        </p:blipFill>
        <p:spPr>
          <a:xfrm>
            <a:off x="8800130" y="1857760"/>
            <a:ext cx="182880" cy="4572000"/>
          </a:xfrm>
          <a:prstGeom prst="rect">
            <a:avLst/>
          </a:prstGeom>
        </p:spPr>
      </p:pic>
      <p:sp>
        <p:nvSpPr>
          <p:cNvPr id="7" name="TextBox 6">
            <a:extLst>
              <a:ext uri="{FF2B5EF4-FFF2-40B4-BE49-F238E27FC236}">
                <a16:creationId xmlns:a16="http://schemas.microsoft.com/office/drawing/2014/main" id="{816B0E5D-BD4F-4D88-9CBA-B026B8E130F7}"/>
              </a:ext>
            </a:extLst>
          </p:cNvPr>
          <p:cNvSpPr txBox="1"/>
          <p:nvPr/>
        </p:nvSpPr>
        <p:spPr>
          <a:xfrm>
            <a:off x="4424735" y="2477226"/>
            <a:ext cx="2743200" cy="230832"/>
          </a:xfrm>
          <a:prstGeom prst="rect">
            <a:avLst/>
          </a:prstGeom>
          <a:noFill/>
        </p:spPr>
        <p:txBody>
          <a:bodyPr wrap="square" rtlCol="0">
            <a:spAutoFit/>
          </a:bodyPr>
          <a:lstStyle/>
          <a:p>
            <a:pPr algn="ctr"/>
            <a:r>
              <a:rPr lang="en-US" sz="900" i="1" dirty="0"/>
              <a:t>Joe Smith on August 8, 2018</a:t>
            </a:r>
          </a:p>
        </p:txBody>
      </p:sp>
      <p:sp>
        <p:nvSpPr>
          <p:cNvPr id="57" name="TextBox 56">
            <a:extLst>
              <a:ext uri="{FF2B5EF4-FFF2-40B4-BE49-F238E27FC236}">
                <a16:creationId xmlns:a16="http://schemas.microsoft.com/office/drawing/2014/main" id="{2D4DB7CD-62CB-472D-89A0-D8784DC409D4}"/>
              </a:ext>
            </a:extLst>
          </p:cNvPr>
          <p:cNvSpPr txBox="1"/>
          <p:nvPr/>
        </p:nvSpPr>
        <p:spPr>
          <a:xfrm>
            <a:off x="4428101" y="2104626"/>
            <a:ext cx="2746564" cy="253916"/>
          </a:xfrm>
          <a:prstGeom prst="rect">
            <a:avLst/>
          </a:prstGeom>
          <a:noFill/>
        </p:spPr>
        <p:txBody>
          <a:bodyPr wrap="square" rtlCol="0">
            <a:spAutoFit/>
          </a:bodyPr>
          <a:lstStyle/>
          <a:p>
            <a:pPr algn="ctr"/>
            <a:r>
              <a:rPr lang="en-US" sz="1000" b="1" dirty="0"/>
              <a:t>Corn production outpaces demand recently</a:t>
            </a:r>
          </a:p>
        </p:txBody>
      </p:sp>
      <p:pic>
        <p:nvPicPr>
          <p:cNvPr id="59" name="Picture 58">
            <a:extLst>
              <a:ext uri="{FF2B5EF4-FFF2-40B4-BE49-F238E27FC236}">
                <a16:creationId xmlns:a16="http://schemas.microsoft.com/office/drawing/2014/main" id="{BDF4F6BF-7ED9-425E-8BB1-E6356A884543}"/>
              </a:ext>
            </a:extLst>
          </p:cNvPr>
          <p:cNvPicPr>
            <a:picLocks noChangeAspect="1"/>
          </p:cNvPicPr>
          <p:nvPr/>
        </p:nvPicPr>
        <p:blipFill>
          <a:blip r:embed="rId4"/>
          <a:stretch>
            <a:fillRect/>
          </a:stretch>
        </p:blipFill>
        <p:spPr>
          <a:xfrm>
            <a:off x="5029896" y="1697293"/>
            <a:ext cx="1929906" cy="310896"/>
          </a:xfrm>
          <a:prstGeom prst="rect">
            <a:avLst/>
          </a:prstGeom>
        </p:spPr>
      </p:pic>
      <p:sp>
        <p:nvSpPr>
          <p:cNvPr id="10" name="TextBox 9">
            <a:extLst>
              <a:ext uri="{FF2B5EF4-FFF2-40B4-BE49-F238E27FC236}">
                <a16:creationId xmlns:a16="http://schemas.microsoft.com/office/drawing/2014/main" id="{68C41B88-B68F-4619-93A5-0D68AA5A0F5D}"/>
              </a:ext>
            </a:extLst>
          </p:cNvPr>
          <p:cNvSpPr txBox="1"/>
          <p:nvPr/>
        </p:nvSpPr>
        <p:spPr>
          <a:xfrm>
            <a:off x="5072334" y="1732518"/>
            <a:ext cx="828136" cy="230832"/>
          </a:xfrm>
          <a:prstGeom prst="rect">
            <a:avLst/>
          </a:prstGeom>
          <a:solidFill>
            <a:schemeClr val="bg1"/>
          </a:solidFill>
        </p:spPr>
        <p:txBody>
          <a:bodyPr wrap="square" rtlCol="0">
            <a:spAutoFit/>
          </a:bodyPr>
          <a:lstStyle/>
          <a:p>
            <a:r>
              <a:rPr lang="en-US" sz="900" dirty="0"/>
              <a:t>Newest</a:t>
            </a:r>
          </a:p>
        </p:txBody>
      </p:sp>
      <p:pic>
        <p:nvPicPr>
          <p:cNvPr id="12" name="Picture 11">
            <a:extLst>
              <a:ext uri="{FF2B5EF4-FFF2-40B4-BE49-F238E27FC236}">
                <a16:creationId xmlns:a16="http://schemas.microsoft.com/office/drawing/2014/main" id="{9D49379D-D403-401A-A823-AC2DC5C5BC9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7522" y="2642132"/>
            <a:ext cx="2201541" cy="1572529"/>
          </a:xfrm>
          <a:prstGeom prst="rect">
            <a:avLst/>
          </a:prstGeom>
        </p:spPr>
      </p:pic>
      <p:sp>
        <p:nvSpPr>
          <p:cNvPr id="13" name="TextBox 12">
            <a:extLst>
              <a:ext uri="{FF2B5EF4-FFF2-40B4-BE49-F238E27FC236}">
                <a16:creationId xmlns:a16="http://schemas.microsoft.com/office/drawing/2014/main" id="{D458A0C9-F0E1-4C9E-BA41-B6091D93B435}"/>
              </a:ext>
            </a:extLst>
          </p:cNvPr>
          <p:cNvSpPr txBox="1"/>
          <p:nvPr/>
        </p:nvSpPr>
        <p:spPr>
          <a:xfrm>
            <a:off x="3070718" y="4149761"/>
            <a:ext cx="5571226" cy="400110"/>
          </a:xfrm>
          <a:prstGeom prst="rect">
            <a:avLst/>
          </a:prstGeom>
          <a:noFill/>
        </p:spPr>
        <p:txBody>
          <a:bodyPr wrap="square" rtlCol="0">
            <a:spAutoFit/>
          </a:bodyPr>
          <a:lstStyle/>
          <a:p>
            <a:r>
              <a:rPr lang="en-US" sz="1000" dirty="0"/>
              <a:t>I know that the uses of corn have only been expanding, so it makes sense that cultivation has grown too, but the actual demand for... </a:t>
            </a:r>
            <a:endParaRPr lang="en-US" sz="1000" u="sng" dirty="0">
              <a:solidFill>
                <a:srgbClr val="0071BC"/>
              </a:solidFill>
            </a:endParaRPr>
          </a:p>
        </p:txBody>
      </p:sp>
      <p:pic>
        <p:nvPicPr>
          <p:cNvPr id="15" name="Picture 14">
            <a:extLst>
              <a:ext uri="{FF2B5EF4-FFF2-40B4-BE49-F238E27FC236}">
                <a16:creationId xmlns:a16="http://schemas.microsoft.com/office/drawing/2014/main" id="{51867FDE-7160-433B-9C08-C539F91043F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06690" y="511013"/>
            <a:ext cx="5976319" cy="384048"/>
          </a:xfrm>
          <a:prstGeom prst="rect">
            <a:avLst/>
          </a:prstGeom>
        </p:spPr>
      </p:pic>
      <p:sp>
        <p:nvSpPr>
          <p:cNvPr id="72" name="Rectangle 71">
            <a:extLst>
              <a:ext uri="{FF2B5EF4-FFF2-40B4-BE49-F238E27FC236}">
                <a16:creationId xmlns:a16="http://schemas.microsoft.com/office/drawing/2014/main" id="{6720E0DE-7ADB-497F-BF21-D674C5B9ED64}"/>
              </a:ext>
            </a:extLst>
          </p:cNvPr>
          <p:cNvSpPr/>
          <p:nvPr/>
        </p:nvSpPr>
        <p:spPr>
          <a:xfrm>
            <a:off x="3079343" y="4952428"/>
            <a:ext cx="5624709" cy="1840143"/>
          </a:xfrm>
          <a:prstGeom prst="rect">
            <a:avLst/>
          </a:prstGeom>
          <a:solidFill>
            <a:schemeClr val="bg1"/>
          </a:solidFill>
          <a:ln w="28575">
            <a:solidFill>
              <a:srgbClr val="2E854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5F553D4B-0F87-4897-9A4D-CCFC56E1A798}"/>
              </a:ext>
            </a:extLst>
          </p:cNvPr>
          <p:cNvSpPr/>
          <p:nvPr/>
        </p:nvSpPr>
        <p:spPr>
          <a:xfrm>
            <a:off x="2995166" y="6400809"/>
            <a:ext cx="5804964" cy="457187"/>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E6749618-5140-44A4-925D-256B4FB5BAE7}"/>
              </a:ext>
            </a:extLst>
          </p:cNvPr>
          <p:cNvSpPr txBox="1"/>
          <p:nvPr/>
        </p:nvSpPr>
        <p:spPr>
          <a:xfrm>
            <a:off x="4424736" y="2274667"/>
            <a:ext cx="2743527" cy="230832"/>
          </a:xfrm>
          <a:prstGeom prst="rect">
            <a:avLst/>
          </a:prstGeom>
          <a:noFill/>
        </p:spPr>
        <p:txBody>
          <a:bodyPr wrap="square" rtlCol="0">
            <a:spAutoFit/>
          </a:bodyPr>
          <a:lstStyle/>
          <a:p>
            <a:pPr algn="ctr"/>
            <a:r>
              <a:rPr lang="en-US" sz="900" dirty="0"/>
              <a:t>Topic: Agriculture</a:t>
            </a:r>
          </a:p>
        </p:txBody>
      </p:sp>
      <p:pic>
        <p:nvPicPr>
          <p:cNvPr id="30" name="Picture 29">
            <a:extLst>
              <a:ext uri="{FF2B5EF4-FFF2-40B4-BE49-F238E27FC236}">
                <a16:creationId xmlns:a16="http://schemas.microsoft.com/office/drawing/2014/main" id="{253DD6F6-2FB8-4B4C-86AB-6F7970383B0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02122" y="2759315"/>
            <a:ext cx="109728" cy="135775"/>
          </a:xfrm>
          <a:prstGeom prst="rect">
            <a:avLst/>
          </a:prstGeom>
        </p:spPr>
      </p:pic>
      <p:pic>
        <p:nvPicPr>
          <p:cNvPr id="3" name="Picture 2">
            <a:extLst>
              <a:ext uri="{FF2B5EF4-FFF2-40B4-BE49-F238E27FC236}">
                <a16:creationId xmlns:a16="http://schemas.microsoft.com/office/drawing/2014/main" id="{CA09ED4D-0CFE-44DC-B394-EA4C66A1E21C}"/>
              </a:ext>
            </a:extLst>
          </p:cNvPr>
          <p:cNvPicPr>
            <a:picLocks noChangeAspect="1"/>
          </p:cNvPicPr>
          <p:nvPr/>
        </p:nvPicPr>
        <p:blipFill>
          <a:blip r:embed="rId8">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191773" y="4557265"/>
            <a:ext cx="198408" cy="198408"/>
          </a:xfrm>
          <a:prstGeom prst="rect">
            <a:avLst/>
          </a:prstGeom>
        </p:spPr>
      </p:pic>
      <p:sp>
        <p:nvSpPr>
          <p:cNvPr id="34" name="Speech Bubble: Rectangle 33">
            <a:extLst>
              <a:ext uri="{FF2B5EF4-FFF2-40B4-BE49-F238E27FC236}">
                <a16:creationId xmlns:a16="http://schemas.microsoft.com/office/drawing/2014/main" id="{B6A38029-4513-4562-8D4C-0075BA9F25CF}"/>
              </a:ext>
            </a:extLst>
          </p:cNvPr>
          <p:cNvSpPr/>
          <p:nvPr/>
        </p:nvSpPr>
        <p:spPr>
          <a:xfrm>
            <a:off x="155275" y="1915063"/>
            <a:ext cx="845762" cy="1353572"/>
          </a:xfrm>
          <a:prstGeom prst="wedgeRectCallout">
            <a:avLst>
              <a:gd name="adj1" fmla="val 252516"/>
              <a:gd name="adj2" fmla="val -25090"/>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dirty="0">
                <a:solidFill>
                  <a:schemeClr val="tx1"/>
                </a:solidFill>
              </a:rPr>
              <a:t>Look and feel more like Slack, to promote the ‘discussion’ aspect of this page</a:t>
            </a:r>
          </a:p>
        </p:txBody>
      </p:sp>
      <p:sp>
        <p:nvSpPr>
          <p:cNvPr id="36" name="Speech Bubble: Rectangle 35">
            <a:extLst>
              <a:ext uri="{FF2B5EF4-FFF2-40B4-BE49-F238E27FC236}">
                <a16:creationId xmlns:a16="http://schemas.microsoft.com/office/drawing/2014/main" id="{A691C1D2-ED87-48B1-8A9B-1BCFFD5A296B}"/>
              </a:ext>
            </a:extLst>
          </p:cNvPr>
          <p:cNvSpPr/>
          <p:nvPr/>
        </p:nvSpPr>
        <p:spPr>
          <a:xfrm>
            <a:off x="232913" y="4201247"/>
            <a:ext cx="1161442" cy="1621583"/>
          </a:xfrm>
          <a:prstGeom prst="wedgeRectCallout">
            <a:avLst>
              <a:gd name="adj1" fmla="val 196811"/>
              <a:gd name="adj2" fmla="val -24026"/>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dirty="0">
                <a:solidFill>
                  <a:schemeClr val="tx1"/>
                </a:solidFill>
              </a:rPr>
              <a:t>Comment on this card to get a new card; prototype likely cannot support spin-off threads, cards will be added sequentially in a vertical list</a:t>
            </a:r>
          </a:p>
        </p:txBody>
      </p:sp>
      <p:sp>
        <p:nvSpPr>
          <p:cNvPr id="41" name="Speech Bubble: Rectangle 40">
            <a:extLst>
              <a:ext uri="{FF2B5EF4-FFF2-40B4-BE49-F238E27FC236}">
                <a16:creationId xmlns:a16="http://schemas.microsoft.com/office/drawing/2014/main" id="{E3BCB290-CDD5-4051-B25D-D5DBA773E682}"/>
              </a:ext>
            </a:extLst>
          </p:cNvPr>
          <p:cNvSpPr/>
          <p:nvPr/>
        </p:nvSpPr>
        <p:spPr>
          <a:xfrm>
            <a:off x="9939632" y="2092294"/>
            <a:ext cx="845762" cy="924778"/>
          </a:xfrm>
          <a:prstGeom prst="wedgeRectCallout">
            <a:avLst>
              <a:gd name="adj1" fmla="val -381897"/>
              <a:gd name="adj2" fmla="val -71969"/>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dirty="0">
                <a:solidFill>
                  <a:schemeClr val="tx1"/>
                </a:solidFill>
              </a:rPr>
              <a:t>Contains topics from USDA, but all are disabled</a:t>
            </a:r>
          </a:p>
        </p:txBody>
      </p:sp>
      <p:sp>
        <p:nvSpPr>
          <p:cNvPr id="43" name="Speech Bubble: Rectangle 42">
            <a:extLst>
              <a:ext uri="{FF2B5EF4-FFF2-40B4-BE49-F238E27FC236}">
                <a16:creationId xmlns:a16="http://schemas.microsoft.com/office/drawing/2014/main" id="{E4F1C67C-76FE-4F8A-9CED-3A832B682815}"/>
              </a:ext>
            </a:extLst>
          </p:cNvPr>
          <p:cNvSpPr/>
          <p:nvPr/>
        </p:nvSpPr>
        <p:spPr>
          <a:xfrm>
            <a:off x="10060091" y="88744"/>
            <a:ext cx="2005299" cy="903293"/>
          </a:xfrm>
          <a:prstGeom prst="wedgeRectCallout">
            <a:avLst>
              <a:gd name="adj1" fmla="val -88638"/>
              <a:gd name="adj2" fmla="val 41012"/>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dirty="0">
                <a:solidFill>
                  <a:schemeClr val="tx1"/>
                </a:solidFill>
              </a:rPr>
              <a:t>May want to use these in multiple places so we can inform the prototype users what is disabled (doesn’t work or requires a specific action)</a:t>
            </a:r>
          </a:p>
        </p:txBody>
      </p:sp>
      <p:pic>
        <p:nvPicPr>
          <p:cNvPr id="44" name="Picture 43">
            <a:extLst>
              <a:ext uri="{FF2B5EF4-FFF2-40B4-BE49-F238E27FC236}">
                <a16:creationId xmlns:a16="http://schemas.microsoft.com/office/drawing/2014/main" id="{BD2EA33F-EBC4-4C9A-981E-1017B6ECB29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012360" y="890366"/>
            <a:ext cx="137160" cy="137160"/>
          </a:xfrm>
          <a:prstGeom prst="rect">
            <a:avLst/>
          </a:prstGeom>
        </p:spPr>
      </p:pic>
    </p:spTree>
    <p:extLst>
      <p:ext uri="{BB962C8B-B14F-4D97-AF65-F5344CB8AC3E}">
        <p14:creationId xmlns:p14="http://schemas.microsoft.com/office/powerpoint/2010/main" val="1797646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8F9799-5F12-4308-A40E-FEE70F9E5CAA}"/>
              </a:ext>
            </a:extLst>
          </p:cNvPr>
          <p:cNvPicPr>
            <a:picLocks noChangeAspect="1"/>
          </p:cNvPicPr>
          <p:nvPr/>
        </p:nvPicPr>
        <p:blipFill>
          <a:blip r:embed="rId2"/>
          <a:stretch>
            <a:fillRect/>
          </a:stretch>
        </p:blipFill>
        <p:spPr>
          <a:xfrm>
            <a:off x="3063353" y="0"/>
            <a:ext cx="5309993" cy="6003985"/>
          </a:xfrm>
          <a:prstGeom prst="rect">
            <a:avLst/>
          </a:prstGeom>
        </p:spPr>
      </p:pic>
      <p:sp>
        <p:nvSpPr>
          <p:cNvPr id="5" name="Rectangle 4">
            <a:extLst>
              <a:ext uri="{FF2B5EF4-FFF2-40B4-BE49-F238E27FC236}">
                <a16:creationId xmlns:a16="http://schemas.microsoft.com/office/drawing/2014/main" id="{D6DA8AC7-3813-459B-89F1-C1A146FBBEDE}"/>
              </a:ext>
            </a:extLst>
          </p:cNvPr>
          <p:cNvSpPr/>
          <p:nvPr/>
        </p:nvSpPr>
        <p:spPr>
          <a:xfrm>
            <a:off x="3165894" y="914399"/>
            <a:ext cx="4813540" cy="9834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FB7AC9C-1547-4237-92F8-ADFA1357CEF9}"/>
              </a:ext>
            </a:extLst>
          </p:cNvPr>
          <p:cNvPicPr>
            <a:picLocks noChangeAspect="1"/>
          </p:cNvPicPr>
          <p:nvPr/>
        </p:nvPicPr>
        <p:blipFill rotWithShape="1">
          <a:blip r:embed="rId2"/>
          <a:srcRect t="15262"/>
          <a:stretch/>
        </p:blipFill>
        <p:spPr>
          <a:xfrm>
            <a:off x="3063353" y="1483744"/>
            <a:ext cx="5309008" cy="5086709"/>
          </a:xfrm>
          <a:prstGeom prst="rect">
            <a:avLst/>
          </a:prstGeom>
        </p:spPr>
      </p:pic>
      <p:sp>
        <p:nvSpPr>
          <p:cNvPr id="6" name="TextBox 5">
            <a:extLst>
              <a:ext uri="{FF2B5EF4-FFF2-40B4-BE49-F238E27FC236}">
                <a16:creationId xmlns:a16="http://schemas.microsoft.com/office/drawing/2014/main" id="{EEB68649-15BE-4921-909F-229080683B50}"/>
              </a:ext>
            </a:extLst>
          </p:cNvPr>
          <p:cNvSpPr txBox="1"/>
          <p:nvPr/>
        </p:nvSpPr>
        <p:spPr>
          <a:xfrm>
            <a:off x="2756528" y="943654"/>
            <a:ext cx="5976319" cy="261610"/>
          </a:xfrm>
          <a:prstGeom prst="rect">
            <a:avLst/>
          </a:prstGeom>
          <a:noFill/>
        </p:spPr>
        <p:txBody>
          <a:bodyPr wrap="square" rtlCol="0">
            <a:spAutoFit/>
          </a:bodyPr>
          <a:lstStyle/>
          <a:p>
            <a:pPr algn="ctr"/>
            <a:r>
              <a:rPr lang="en-US" sz="1100" b="1" dirty="0"/>
              <a:t>Join the discussion!</a:t>
            </a:r>
          </a:p>
        </p:txBody>
      </p:sp>
      <p:pic>
        <p:nvPicPr>
          <p:cNvPr id="7" name="Picture 6">
            <a:extLst>
              <a:ext uri="{FF2B5EF4-FFF2-40B4-BE49-F238E27FC236}">
                <a16:creationId xmlns:a16="http://schemas.microsoft.com/office/drawing/2014/main" id="{8BAB8273-74C1-444A-8CE0-54E4773D8103}"/>
              </a:ext>
            </a:extLst>
          </p:cNvPr>
          <p:cNvPicPr>
            <a:picLocks noChangeAspect="1"/>
          </p:cNvPicPr>
          <p:nvPr/>
        </p:nvPicPr>
        <p:blipFill>
          <a:blip r:embed="rId3"/>
          <a:stretch>
            <a:fillRect/>
          </a:stretch>
        </p:blipFill>
        <p:spPr>
          <a:xfrm>
            <a:off x="5400839" y="1171085"/>
            <a:ext cx="1316266" cy="310896"/>
          </a:xfrm>
          <a:prstGeom prst="rect">
            <a:avLst/>
          </a:prstGeom>
        </p:spPr>
      </p:pic>
      <p:sp>
        <p:nvSpPr>
          <p:cNvPr id="8" name="TextBox 7">
            <a:extLst>
              <a:ext uri="{FF2B5EF4-FFF2-40B4-BE49-F238E27FC236}">
                <a16:creationId xmlns:a16="http://schemas.microsoft.com/office/drawing/2014/main" id="{F96F60AC-633C-45EB-A5F0-CFC0BF066D1F}"/>
              </a:ext>
            </a:extLst>
          </p:cNvPr>
          <p:cNvSpPr txBox="1"/>
          <p:nvPr/>
        </p:nvSpPr>
        <p:spPr>
          <a:xfrm>
            <a:off x="5443282" y="1206310"/>
            <a:ext cx="828136" cy="230832"/>
          </a:xfrm>
          <a:prstGeom prst="rect">
            <a:avLst/>
          </a:prstGeom>
          <a:solidFill>
            <a:schemeClr val="bg1"/>
          </a:solidFill>
        </p:spPr>
        <p:txBody>
          <a:bodyPr wrap="square" rtlCol="0">
            <a:spAutoFit/>
          </a:bodyPr>
          <a:lstStyle/>
          <a:p>
            <a:r>
              <a:rPr lang="en-US" sz="900" dirty="0"/>
              <a:t>Newest</a:t>
            </a:r>
          </a:p>
        </p:txBody>
      </p:sp>
      <p:sp>
        <p:nvSpPr>
          <p:cNvPr id="9" name="TextBox 8">
            <a:extLst>
              <a:ext uri="{FF2B5EF4-FFF2-40B4-BE49-F238E27FC236}">
                <a16:creationId xmlns:a16="http://schemas.microsoft.com/office/drawing/2014/main" id="{63DD4B86-552E-4B8D-BE07-4E7C178A5E81}"/>
              </a:ext>
            </a:extLst>
          </p:cNvPr>
          <p:cNvSpPr txBox="1"/>
          <p:nvPr/>
        </p:nvSpPr>
        <p:spPr>
          <a:xfrm>
            <a:off x="4037164" y="1205264"/>
            <a:ext cx="1480471" cy="246221"/>
          </a:xfrm>
          <a:prstGeom prst="rect">
            <a:avLst/>
          </a:prstGeom>
          <a:noFill/>
        </p:spPr>
        <p:txBody>
          <a:bodyPr wrap="square" rtlCol="0">
            <a:spAutoFit/>
          </a:bodyPr>
          <a:lstStyle/>
          <a:p>
            <a:r>
              <a:rPr lang="en-US" sz="1000" dirty="0"/>
              <a:t>Choose a topic to view:</a:t>
            </a:r>
          </a:p>
        </p:txBody>
      </p:sp>
      <p:sp>
        <p:nvSpPr>
          <p:cNvPr id="12" name="Rectangle: Rounded Corners 11">
            <a:extLst>
              <a:ext uri="{FF2B5EF4-FFF2-40B4-BE49-F238E27FC236}">
                <a16:creationId xmlns:a16="http://schemas.microsoft.com/office/drawing/2014/main" id="{F41ADE6C-DEDD-4D2E-B7E8-DADE77D589A3}"/>
              </a:ext>
            </a:extLst>
          </p:cNvPr>
          <p:cNvSpPr/>
          <p:nvPr/>
        </p:nvSpPr>
        <p:spPr>
          <a:xfrm>
            <a:off x="6802394" y="1216570"/>
            <a:ext cx="567499" cy="210312"/>
          </a:xfrm>
          <a:prstGeom prst="roundRect">
            <a:avLst>
              <a:gd name="adj" fmla="val 12894"/>
            </a:avLst>
          </a:prstGeom>
          <a:solidFill>
            <a:srgbClr val="0071BC"/>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1000" b="1" dirty="0">
                <a:solidFill>
                  <a:schemeClr val="bg1"/>
                </a:solidFill>
              </a:rPr>
              <a:t>Follow</a:t>
            </a:r>
          </a:p>
        </p:txBody>
      </p:sp>
      <p:sp>
        <p:nvSpPr>
          <p:cNvPr id="13" name="Rectangle: Rounded Corners 12">
            <a:extLst>
              <a:ext uri="{FF2B5EF4-FFF2-40B4-BE49-F238E27FC236}">
                <a16:creationId xmlns:a16="http://schemas.microsoft.com/office/drawing/2014/main" id="{B3F36DB2-E9CC-4901-853C-4C6A4CDD0920}"/>
              </a:ext>
            </a:extLst>
          </p:cNvPr>
          <p:cNvSpPr/>
          <p:nvPr/>
        </p:nvSpPr>
        <p:spPr>
          <a:xfrm>
            <a:off x="7747414" y="2270481"/>
            <a:ext cx="567499" cy="210312"/>
          </a:xfrm>
          <a:prstGeom prst="roundRect">
            <a:avLst>
              <a:gd name="adj" fmla="val 12894"/>
            </a:avLst>
          </a:prstGeom>
          <a:solidFill>
            <a:srgbClr val="0071BC"/>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1000" b="1" dirty="0">
                <a:solidFill>
                  <a:schemeClr val="bg1"/>
                </a:solidFill>
              </a:rPr>
              <a:t>Follow</a:t>
            </a:r>
          </a:p>
        </p:txBody>
      </p:sp>
      <p:sp>
        <p:nvSpPr>
          <p:cNvPr id="14" name="Speech Bubble: Rectangle 13">
            <a:extLst>
              <a:ext uri="{FF2B5EF4-FFF2-40B4-BE49-F238E27FC236}">
                <a16:creationId xmlns:a16="http://schemas.microsoft.com/office/drawing/2014/main" id="{81E322F0-D703-4B25-B0D3-44C8B83BF31D}"/>
              </a:ext>
            </a:extLst>
          </p:cNvPr>
          <p:cNvSpPr/>
          <p:nvPr/>
        </p:nvSpPr>
        <p:spPr>
          <a:xfrm>
            <a:off x="10905791" y="2739274"/>
            <a:ext cx="845762" cy="2126024"/>
          </a:xfrm>
          <a:prstGeom prst="wedgeRectCallout">
            <a:avLst>
              <a:gd name="adj1" fmla="val -351298"/>
              <a:gd name="adj2" fmla="val -64665"/>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dirty="0">
                <a:solidFill>
                  <a:schemeClr val="tx1"/>
                </a:solidFill>
              </a:rPr>
              <a:t>Can hang out here like the ‘post’ button, or if easier to develop, put inside the card, preferably at the top middle</a:t>
            </a:r>
          </a:p>
        </p:txBody>
      </p:sp>
      <p:sp>
        <p:nvSpPr>
          <p:cNvPr id="15" name="Speech Bubble: Rectangle 14">
            <a:extLst>
              <a:ext uri="{FF2B5EF4-FFF2-40B4-BE49-F238E27FC236}">
                <a16:creationId xmlns:a16="http://schemas.microsoft.com/office/drawing/2014/main" id="{020F3E89-C009-4CDB-9BD4-0B7BD1A71437}"/>
              </a:ext>
            </a:extLst>
          </p:cNvPr>
          <p:cNvSpPr/>
          <p:nvPr/>
        </p:nvSpPr>
        <p:spPr>
          <a:xfrm>
            <a:off x="9212200" y="3676678"/>
            <a:ext cx="1139559" cy="2126024"/>
          </a:xfrm>
          <a:prstGeom prst="wedgeRectCallout">
            <a:avLst>
              <a:gd name="adj1" fmla="val -135554"/>
              <a:gd name="adj2" fmla="val -102806"/>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dirty="0">
                <a:solidFill>
                  <a:schemeClr val="tx1"/>
                </a:solidFill>
              </a:rPr>
              <a:t>Looked at ‘follow’, ‘like’ and ‘subscribe’ icons choices but wanted it absolutely clear in the prototype what this was, so went with a worded button</a:t>
            </a:r>
          </a:p>
        </p:txBody>
      </p:sp>
    </p:spTree>
    <p:extLst>
      <p:ext uri="{BB962C8B-B14F-4D97-AF65-F5344CB8AC3E}">
        <p14:creationId xmlns:p14="http://schemas.microsoft.com/office/powerpoint/2010/main" val="1916826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8F9799-5F12-4308-A40E-FEE70F9E5CAA}"/>
              </a:ext>
            </a:extLst>
          </p:cNvPr>
          <p:cNvPicPr>
            <a:picLocks noChangeAspect="1"/>
          </p:cNvPicPr>
          <p:nvPr/>
        </p:nvPicPr>
        <p:blipFill>
          <a:blip r:embed="rId2"/>
          <a:stretch>
            <a:fillRect/>
          </a:stretch>
        </p:blipFill>
        <p:spPr>
          <a:xfrm>
            <a:off x="3063353" y="0"/>
            <a:ext cx="5309993" cy="6003985"/>
          </a:xfrm>
          <a:prstGeom prst="rect">
            <a:avLst/>
          </a:prstGeom>
        </p:spPr>
      </p:pic>
      <p:sp>
        <p:nvSpPr>
          <p:cNvPr id="5" name="Rectangle 4">
            <a:extLst>
              <a:ext uri="{FF2B5EF4-FFF2-40B4-BE49-F238E27FC236}">
                <a16:creationId xmlns:a16="http://schemas.microsoft.com/office/drawing/2014/main" id="{D6DA8AC7-3813-459B-89F1-C1A146FBBEDE}"/>
              </a:ext>
            </a:extLst>
          </p:cNvPr>
          <p:cNvSpPr/>
          <p:nvPr/>
        </p:nvSpPr>
        <p:spPr>
          <a:xfrm>
            <a:off x="3165894" y="914399"/>
            <a:ext cx="4813540" cy="9834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FB7AC9C-1547-4237-92F8-ADFA1357CEF9}"/>
              </a:ext>
            </a:extLst>
          </p:cNvPr>
          <p:cNvPicPr>
            <a:picLocks noChangeAspect="1"/>
          </p:cNvPicPr>
          <p:nvPr/>
        </p:nvPicPr>
        <p:blipFill rotWithShape="1">
          <a:blip r:embed="rId2"/>
          <a:srcRect t="15262"/>
          <a:stretch/>
        </p:blipFill>
        <p:spPr>
          <a:xfrm>
            <a:off x="3063353" y="1483744"/>
            <a:ext cx="5309008" cy="5086709"/>
          </a:xfrm>
          <a:prstGeom prst="rect">
            <a:avLst/>
          </a:prstGeom>
        </p:spPr>
      </p:pic>
      <p:sp>
        <p:nvSpPr>
          <p:cNvPr id="6" name="TextBox 5">
            <a:extLst>
              <a:ext uri="{FF2B5EF4-FFF2-40B4-BE49-F238E27FC236}">
                <a16:creationId xmlns:a16="http://schemas.microsoft.com/office/drawing/2014/main" id="{EEB68649-15BE-4921-909F-229080683B50}"/>
              </a:ext>
            </a:extLst>
          </p:cNvPr>
          <p:cNvSpPr txBox="1"/>
          <p:nvPr/>
        </p:nvSpPr>
        <p:spPr>
          <a:xfrm>
            <a:off x="2756528" y="943654"/>
            <a:ext cx="5976319" cy="261610"/>
          </a:xfrm>
          <a:prstGeom prst="rect">
            <a:avLst/>
          </a:prstGeom>
          <a:noFill/>
        </p:spPr>
        <p:txBody>
          <a:bodyPr wrap="square" rtlCol="0">
            <a:spAutoFit/>
          </a:bodyPr>
          <a:lstStyle/>
          <a:p>
            <a:pPr algn="ctr"/>
            <a:r>
              <a:rPr lang="en-US" sz="1100" b="1" dirty="0"/>
              <a:t>Join the discussion!</a:t>
            </a:r>
          </a:p>
        </p:txBody>
      </p:sp>
      <p:pic>
        <p:nvPicPr>
          <p:cNvPr id="7" name="Picture 6">
            <a:extLst>
              <a:ext uri="{FF2B5EF4-FFF2-40B4-BE49-F238E27FC236}">
                <a16:creationId xmlns:a16="http://schemas.microsoft.com/office/drawing/2014/main" id="{8BAB8273-74C1-444A-8CE0-54E4773D8103}"/>
              </a:ext>
            </a:extLst>
          </p:cNvPr>
          <p:cNvPicPr>
            <a:picLocks noChangeAspect="1"/>
          </p:cNvPicPr>
          <p:nvPr/>
        </p:nvPicPr>
        <p:blipFill>
          <a:blip r:embed="rId3"/>
          <a:stretch>
            <a:fillRect/>
          </a:stretch>
        </p:blipFill>
        <p:spPr>
          <a:xfrm>
            <a:off x="5400839" y="1171085"/>
            <a:ext cx="1316266" cy="310896"/>
          </a:xfrm>
          <a:prstGeom prst="rect">
            <a:avLst/>
          </a:prstGeom>
        </p:spPr>
      </p:pic>
      <p:sp>
        <p:nvSpPr>
          <p:cNvPr id="8" name="TextBox 7">
            <a:extLst>
              <a:ext uri="{FF2B5EF4-FFF2-40B4-BE49-F238E27FC236}">
                <a16:creationId xmlns:a16="http://schemas.microsoft.com/office/drawing/2014/main" id="{F96F60AC-633C-45EB-A5F0-CFC0BF066D1F}"/>
              </a:ext>
            </a:extLst>
          </p:cNvPr>
          <p:cNvSpPr txBox="1"/>
          <p:nvPr/>
        </p:nvSpPr>
        <p:spPr>
          <a:xfrm>
            <a:off x="5443282" y="1206310"/>
            <a:ext cx="828136" cy="230832"/>
          </a:xfrm>
          <a:prstGeom prst="rect">
            <a:avLst/>
          </a:prstGeom>
          <a:solidFill>
            <a:schemeClr val="bg1"/>
          </a:solidFill>
        </p:spPr>
        <p:txBody>
          <a:bodyPr wrap="square" rtlCol="0">
            <a:spAutoFit/>
          </a:bodyPr>
          <a:lstStyle/>
          <a:p>
            <a:r>
              <a:rPr lang="en-US" sz="900" dirty="0"/>
              <a:t>Newest</a:t>
            </a:r>
          </a:p>
        </p:txBody>
      </p:sp>
      <p:sp>
        <p:nvSpPr>
          <p:cNvPr id="9" name="TextBox 8">
            <a:extLst>
              <a:ext uri="{FF2B5EF4-FFF2-40B4-BE49-F238E27FC236}">
                <a16:creationId xmlns:a16="http://schemas.microsoft.com/office/drawing/2014/main" id="{63DD4B86-552E-4B8D-BE07-4E7C178A5E81}"/>
              </a:ext>
            </a:extLst>
          </p:cNvPr>
          <p:cNvSpPr txBox="1"/>
          <p:nvPr/>
        </p:nvSpPr>
        <p:spPr>
          <a:xfrm>
            <a:off x="4037164" y="1205264"/>
            <a:ext cx="1480471" cy="246221"/>
          </a:xfrm>
          <a:prstGeom prst="rect">
            <a:avLst/>
          </a:prstGeom>
          <a:noFill/>
        </p:spPr>
        <p:txBody>
          <a:bodyPr wrap="square" rtlCol="0">
            <a:spAutoFit/>
          </a:bodyPr>
          <a:lstStyle/>
          <a:p>
            <a:r>
              <a:rPr lang="en-US" sz="1000" dirty="0"/>
              <a:t>Choose a topic to view:</a:t>
            </a:r>
          </a:p>
        </p:txBody>
      </p:sp>
      <p:sp>
        <p:nvSpPr>
          <p:cNvPr id="12" name="Rectangle: Rounded Corners 11">
            <a:extLst>
              <a:ext uri="{FF2B5EF4-FFF2-40B4-BE49-F238E27FC236}">
                <a16:creationId xmlns:a16="http://schemas.microsoft.com/office/drawing/2014/main" id="{F41ADE6C-DEDD-4D2E-B7E8-DADE77D589A3}"/>
              </a:ext>
            </a:extLst>
          </p:cNvPr>
          <p:cNvSpPr/>
          <p:nvPr/>
        </p:nvSpPr>
        <p:spPr>
          <a:xfrm>
            <a:off x="6802394" y="1216570"/>
            <a:ext cx="567499" cy="210312"/>
          </a:xfrm>
          <a:prstGeom prst="roundRect">
            <a:avLst>
              <a:gd name="adj" fmla="val 12894"/>
            </a:avLst>
          </a:prstGeom>
          <a:solidFill>
            <a:srgbClr val="0071BC"/>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1000" b="1" dirty="0">
                <a:solidFill>
                  <a:schemeClr val="bg1"/>
                </a:solidFill>
              </a:rPr>
              <a:t>Follow</a:t>
            </a:r>
          </a:p>
        </p:txBody>
      </p:sp>
      <p:sp>
        <p:nvSpPr>
          <p:cNvPr id="13" name="Rectangle: Rounded Corners 12">
            <a:extLst>
              <a:ext uri="{FF2B5EF4-FFF2-40B4-BE49-F238E27FC236}">
                <a16:creationId xmlns:a16="http://schemas.microsoft.com/office/drawing/2014/main" id="{B3F36DB2-E9CC-4901-853C-4C6A4CDD0920}"/>
              </a:ext>
            </a:extLst>
          </p:cNvPr>
          <p:cNvSpPr/>
          <p:nvPr/>
        </p:nvSpPr>
        <p:spPr>
          <a:xfrm>
            <a:off x="7747414" y="2270481"/>
            <a:ext cx="567499" cy="210312"/>
          </a:xfrm>
          <a:prstGeom prst="roundRect">
            <a:avLst>
              <a:gd name="adj" fmla="val 12894"/>
            </a:avLst>
          </a:prstGeom>
          <a:solidFill>
            <a:srgbClr val="0071BC"/>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1000" b="1" dirty="0">
                <a:solidFill>
                  <a:schemeClr val="bg1"/>
                </a:solidFill>
              </a:rPr>
              <a:t>Follow</a:t>
            </a:r>
          </a:p>
        </p:txBody>
      </p:sp>
      <p:sp>
        <p:nvSpPr>
          <p:cNvPr id="15" name="Rectangle 14">
            <a:extLst>
              <a:ext uri="{FF2B5EF4-FFF2-40B4-BE49-F238E27FC236}">
                <a16:creationId xmlns:a16="http://schemas.microsoft.com/office/drawing/2014/main" id="{F843C219-5D51-48E7-9909-CCE3CF0348F5}"/>
              </a:ext>
            </a:extLst>
          </p:cNvPr>
          <p:cNvSpPr/>
          <p:nvPr/>
        </p:nvSpPr>
        <p:spPr>
          <a:xfrm>
            <a:off x="2907102" y="0"/>
            <a:ext cx="5684807" cy="6848471"/>
          </a:xfrm>
          <a:prstGeom prst="rect">
            <a:avLst/>
          </a:prstGeom>
          <a:solidFill>
            <a:srgbClr val="273959">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9AA7B56D-9A5B-4A56-A93B-E45D9BCB0DFE}"/>
              </a:ext>
            </a:extLst>
          </p:cNvPr>
          <p:cNvSpPr/>
          <p:nvPr/>
        </p:nvSpPr>
        <p:spPr>
          <a:xfrm>
            <a:off x="6113088" y="2345419"/>
            <a:ext cx="1371600" cy="210312"/>
          </a:xfrm>
          <a:prstGeom prst="roundRect">
            <a:avLst>
              <a:gd name="adj" fmla="val 12894"/>
            </a:avLst>
          </a:prstGeom>
          <a:solidFill>
            <a:srgbClr val="D6D7D9"/>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1000" b="1" dirty="0">
                <a:solidFill>
                  <a:schemeClr val="bg1"/>
                </a:solidFill>
              </a:rPr>
              <a:t>Generate Visualization</a:t>
            </a:r>
          </a:p>
        </p:txBody>
      </p:sp>
      <p:sp>
        <p:nvSpPr>
          <p:cNvPr id="24" name="Rectangle 23">
            <a:extLst>
              <a:ext uri="{FF2B5EF4-FFF2-40B4-BE49-F238E27FC236}">
                <a16:creationId xmlns:a16="http://schemas.microsoft.com/office/drawing/2014/main" id="{5255F2B6-3465-4E5D-B4A4-159F9A58656C}"/>
              </a:ext>
            </a:extLst>
          </p:cNvPr>
          <p:cNvSpPr/>
          <p:nvPr/>
        </p:nvSpPr>
        <p:spPr>
          <a:xfrm>
            <a:off x="3425964" y="1688958"/>
            <a:ext cx="4482743" cy="112325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4E616BF7-226B-4D8C-8016-D409878BD2F3}"/>
              </a:ext>
            </a:extLst>
          </p:cNvPr>
          <p:cNvSpPr txBox="1"/>
          <p:nvPr/>
        </p:nvSpPr>
        <p:spPr>
          <a:xfrm>
            <a:off x="5155535" y="1710514"/>
            <a:ext cx="1241828" cy="253916"/>
          </a:xfrm>
          <a:prstGeom prst="rect">
            <a:avLst/>
          </a:prstGeom>
          <a:noFill/>
        </p:spPr>
        <p:txBody>
          <a:bodyPr wrap="square" rtlCol="0">
            <a:spAutoFit/>
          </a:bodyPr>
          <a:lstStyle/>
          <a:p>
            <a:r>
              <a:rPr lang="en-US" sz="1050" b="1" dirty="0"/>
              <a:t>Follow this topic</a:t>
            </a:r>
          </a:p>
        </p:txBody>
      </p:sp>
      <p:sp>
        <p:nvSpPr>
          <p:cNvPr id="26" name="TextBox 25">
            <a:extLst>
              <a:ext uri="{FF2B5EF4-FFF2-40B4-BE49-F238E27FC236}">
                <a16:creationId xmlns:a16="http://schemas.microsoft.com/office/drawing/2014/main" id="{AA01F4DD-9F9F-4877-9488-1D2210CE5B77}"/>
              </a:ext>
            </a:extLst>
          </p:cNvPr>
          <p:cNvSpPr txBox="1"/>
          <p:nvPr/>
        </p:nvSpPr>
        <p:spPr>
          <a:xfrm>
            <a:off x="7632273" y="1718877"/>
            <a:ext cx="296239" cy="261610"/>
          </a:xfrm>
          <a:prstGeom prst="rect">
            <a:avLst/>
          </a:prstGeom>
          <a:noFill/>
        </p:spPr>
        <p:txBody>
          <a:bodyPr wrap="square" rtlCol="0">
            <a:spAutoFit/>
          </a:bodyPr>
          <a:lstStyle/>
          <a:p>
            <a:r>
              <a:rPr lang="en-US" sz="1050" b="1" dirty="0"/>
              <a:t>x</a:t>
            </a:r>
          </a:p>
        </p:txBody>
      </p:sp>
      <p:sp>
        <p:nvSpPr>
          <p:cNvPr id="39" name="Rectangle 38">
            <a:extLst>
              <a:ext uri="{FF2B5EF4-FFF2-40B4-BE49-F238E27FC236}">
                <a16:creationId xmlns:a16="http://schemas.microsoft.com/office/drawing/2014/main" id="{8D3C8122-815D-498E-B735-228752D9EEE5}"/>
              </a:ext>
            </a:extLst>
          </p:cNvPr>
          <p:cNvSpPr/>
          <p:nvPr/>
        </p:nvSpPr>
        <p:spPr>
          <a:xfrm>
            <a:off x="3612866" y="2140534"/>
            <a:ext cx="109728" cy="1097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rPr>
              <a:t>X</a:t>
            </a:r>
          </a:p>
        </p:txBody>
      </p:sp>
      <p:sp>
        <p:nvSpPr>
          <p:cNvPr id="40" name="TextBox 39">
            <a:extLst>
              <a:ext uri="{FF2B5EF4-FFF2-40B4-BE49-F238E27FC236}">
                <a16:creationId xmlns:a16="http://schemas.microsoft.com/office/drawing/2014/main" id="{C9CC262F-FC5E-4EC7-B8A3-44E2DEA7772F}"/>
              </a:ext>
            </a:extLst>
          </p:cNvPr>
          <p:cNvSpPr txBox="1"/>
          <p:nvPr/>
        </p:nvSpPr>
        <p:spPr>
          <a:xfrm>
            <a:off x="3779661" y="2065402"/>
            <a:ext cx="4035872" cy="246221"/>
          </a:xfrm>
          <a:prstGeom prst="rect">
            <a:avLst/>
          </a:prstGeom>
          <a:noFill/>
        </p:spPr>
        <p:txBody>
          <a:bodyPr wrap="square" rtlCol="0">
            <a:spAutoFit/>
          </a:bodyPr>
          <a:lstStyle/>
          <a:p>
            <a:pPr algn="just"/>
            <a:r>
              <a:rPr lang="en-US" sz="1000" dirty="0"/>
              <a:t>Alert me when someone posts to this topic</a:t>
            </a:r>
          </a:p>
        </p:txBody>
      </p:sp>
      <p:sp>
        <p:nvSpPr>
          <p:cNvPr id="45" name="Rectangle: Rounded Corners 44">
            <a:extLst>
              <a:ext uri="{FF2B5EF4-FFF2-40B4-BE49-F238E27FC236}">
                <a16:creationId xmlns:a16="http://schemas.microsoft.com/office/drawing/2014/main" id="{5DD6BDE5-5C3C-406E-BD3F-8948C2E59284}"/>
              </a:ext>
            </a:extLst>
          </p:cNvPr>
          <p:cNvSpPr/>
          <p:nvPr/>
        </p:nvSpPr>
        <p:spPr>
          <a:xfrm>
            <a:off x="7202239" y="2430951"/>
            <a:ext cx="567499" cy="210312"/>
          </a:xfrm>
          <a:prstGeom prst="roundRect">
            <a:avLst>
              <a:gd name="adj" fmla="val 12894"/>
            </a:avLst>
          </a:prstGeom>
          <a:solidFill>
            <a:srgbClr val="0071BC"/>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1000" b="1" dirty="0">
                <a:solidFill>
                  <a:schemeClr val="bg1"/>
                </a:solidFill>
              </a:rPr>
              <a:t>Cancel</a:t>
            </a:r>
          </a:p>
        </p:txBody>
      </p:sp>
      <p:sp>
        <p:nvSpPr>
          <p:cNvPr id="46" name="Rectangle: Rounded Corners 45">
            <a:extLst>
              <a:ext uri="{FF2B5EF4-FFF2-40B4-BE49-F238E27FC236}">
                <a16:creationId xmlns:a16="http://schemas.microsoft.com/office/drawing/2014/main" id="{B9494252-305B-41CD-AE2D-DB424F332ADC}"/>
              </a:ext>
            </a:extLst>
          </p:cNvPr>
          <p:cNvSpPr/>
          <p:nvPr/>
        </p:nvSpPr>
        <p:spPr>
          <a:xfrm>
            <a:off x="3611881" y="2430951"/>
            <a:ext cx="567499" cy="210312"/>
          </a:xfrm>
          <a:prstGeom prst="roundRect">
            <a:avLst>
              <a:gd name="adj" fmla="val 12894"/>
            </a:avLst>
          </a:prstGeom>
          <a:solidFill>
            <a:srgbClr val="0071BC"/>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1000" b="1" dirty="0">
                <a:solidFill>
                  <a:schemeClr val="bg1"/>
                </a:solidFill>
              </a:rPr>
              <a:t>Ok</a:t>
            </a:r>
          </a:p>
        </p:txBody>
      </p:sp>
      <p:sp>
        <p:nvSpPr>
          <p:cNvPr id="47" name="Speech Bubble: Rectangle 46">
            <a:extLst>
              <a:ext uri="{FF2B5EF4-FFF2-40B4-BE49-F238E27FC236}">
                <a16:creationId xmlns:a16="http://schemas.microsoft.com/office/drawing/2014/main" id="{94755273-3B11-4899-817B-5FEAD04092DF}"/>
              </a:ext>
            </a:extLst>
          </p:cNvPr>
          <p:cNvSpPr/>
          <p:nvPr/>
        </p:nvSpPr>
        <p:spPr>
          <a:xfrm>
            <a:off x="9981092" y="1464298"/>
            <a:ext cx="845762" cy="806183"/>
          </a:xfrm>
          <a:prstGeom prst="wedgeRectCallout">
            <a:avLst>
              <a:gd name="adj1" fmla="val -351298"/>
              <a:gd name="adj2" fmla="val -64665"/>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dirty="0">
                <a:solidFill>
                  <a:schemeClr val="tx1"/>
                </a:solidFill>
              </a:rPr>
              <a:t>If the topic follow button is clicked...</a:t>
            </a:r>
          </a:p>
        </p:txBody>
      </p:sp>
      <p:sp>
        <p:nvSpPr>
          <p:cNvPr id="48" name="Speech Bubble: Rectangle 47">
            <a:extLst>
              <a:ext uri="{FF2B5EF4-FFF2-40B4-BE49-F238E27FC236}">
                <a16:creationId xmlns:a16="http://schemas.microsoft.com/office/drawing/2014/main" id="{6C08503D-3C11-4251-BDC2-D7F59C31770F}"/>
              </a:ext>
            </a:extLst>
          </p:cNvPr>
          <p:cNvSpPr/>
          <p:nvPr/>
        </p:nvSpPr>
        <p:spPr>
          <a:xfrm>
            <a:off x="10124866" y="2812209"/>
            <a:ext cx="1270628" cy="1276712"/>
          </a:xfrm>
          <a:prstGeom prst="wedgeRectCallout">
            <a:avLst>
              <a:gd name="adj1" fmla="val -220947"/>
              <a:gd name="adj2" fmla="val -57908"/>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dirty="0">
                <a:solidFill>
                  <a:schemeClr val="tx1"/>
                </a:solidFill>
              </a:rPr>
              <a:t>Size here is arbitrary, development can reduce this to use less space/conform to the size of other dialogs </a:t>
            </a:r>
          </a:p>
        </p:txBody>
      </p:sp>
    </p:spTree>
    <p:extLst>
      <p:ext uri="{BB962C8B-B14F-4D97-AF65-F5344CB8AC3E}">
        <p14:creationId xmlns:p14="http://schemas.microsoft.com/office/powerpoint/2010/main" val="3914238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8F9799-5F12-4308-A40E-FEE70F9E5CAA}"/>
              </a:ext>
            </a:extLst>
          </p:cNvPr>
          <p:cNvPicPr>
            <a:picLocks noChangeAspect="1"/>
          </p:cNvPicPr>
          <p:nvPr/>
        </p:nvPicPr>
        <p:blipFill>
          <a:blip r:embed="rId2"/>
          <a:stretch>
            <a:fillRect/>
          </a:stretch>
        </p:blipFill>
        <p:spPr>
          <a:xfrm>
            <a:off x="3063353" y="0"/>
            <a:ext cx="5309993" cy="6003985"/>
          </a:xfrm>
          <a:prstGeom prst="rect">
            <a:avLst/>
          </a:prstGeom>
        </p:spPr>
      </p:pic>
      <p:sp>
        <p:nvSpPr>
          <p:cNvPr id="5" name="Rectangle 4">
            <a:extLst>
              <a:ext uri="{FF2B5EF4-FFF2-40B4-BE49-F238E27FC236}">
                <a16:creationId xmlns:a16="http://schemas.microsoft.com/office/drawing/2014/main" id="{D6DA8AC7-3813-459B-89F1-C1A146FBBEDE}"/>
              </a:ext>
            </a:extLst>
          </p:cNvPr>
          <p:cNvSpPr/>
          <p:nvPr/>
        </p:nvSpPr>
        <p:spPr>
          <a:xfrm>
            <a:off x="3165894" y="914399"/>
            <a:ext cx="4813540" cy="9834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FB7AC9C-1547-4237-92F8-ADFA1357CEF9}"/>
              </a:ext>
            </a:extLst>
          </p:cNvPr>
          <p:cNvPicPr>
            <a:picLocks noChangeAspect="1"/>
          </p:cNvPicPr>
          <p:nvPr/>
        </p:nvPicPr>
        <p:blipFill rotWithShape="1">
          <a:blip r:embed="rId2"/>
          <a:srcRect t="15262"/>
          <a:stretch/>
        </p:blipFill>
        <p:spPr>
          <a:xfrm>
            <a:off x="3063353" y="1483744"/>
            <a:ext cx="5309008" cy="5086709"/>
          </a:xfrm>
          <a:prstGeom prst="rect">
            <a:avLst/>
          </a:prstGeom>
        </p:spPr>
      </p:pic>
      <p:sp>
        <p:nvSpPr>
          <p:cNvPr id="6" name="TextBox 5">
            <a:extLst>
              <a:ext uri="{FF2B5EF4-FFF2-40B4-BE49-F238E27FC236}">
                <a16:creationId xmlns:a16="http://schemas.microsoft.com/office/drawing/2014/main" id="{EEB68649-15BE-4921-909F-229080683B50}"/>
              </a:ext>
            </a:extLst>
          </p:cNvPr>
          <p:cNvSpPr txBox="1"/>
          <p:nvPr/>
        </p:nvSpPr>
        <p:spPr>
          <a:xfrm>
            <a:off x="2756528" y="943654"/>
            <a:ext cx="5976319" cy="261610"/>
          </a:xfrm>
          <a:prstGeom prst="rect">
            <a:avLst/>
          </a:prstGeom>
          <a:noFill/>
        </p:spPr>
        <p:txBody>
          <a:bodyPr wrap="square" rtlCol="0">
            <a:spAutoFit/>
          </a:bodyPr>
          <a:lstStyle/>
          <a:p>
            <a:pPr algn="ctr"/>
            <a:r>
              <a:rPr lang="en-US" sz="1100" b="1" dirty="0"/>
              <a:t>Join the discussion!</a:t>
            </a:r>
          </a:p>
        </p:txBody>
      </p:sp>
      <p:pic>
        <p:nvPicPr>
          <p:cNvPr id="7" name="Picture 6">
            <a:extLst>
              <a:ext uri="{FF2B5EF4-FFF2-40B4-BE49-F238E27FC236}">
                <a16:creationId xmlns:a16="http://schemas.microsoft.com/office/drawing/2014/main" id="{8BAB8273-74C1-444A-8CE0-54E4773D8103}"/>
              </a:ext>
            </a:extLst>
          </p:cNvPr>
          <p:cNvPicPr>
            <a:picLocks noChangeAspect="1"/>
          </p:cNvPicPr>
          <p:nvPr/>
        </p:nvPicPr>
        <p:blipFill>
          <a:blip r:embed="rId3"/>
          <a:stretch>
            <a:fillRect/>
          </a:stretch>
        </p:blipFill>
        <p:spPr>
          <a:xfrm>
            <a:off x="5400839" y="1171085"/>
            <a:ext cx="1316266" cy="310896"/>
          </a:xfrm>
          <a:prstGeom prst="rect">
            <a:avLst/>
          </a:prstGeom>
        </p:spPr>
      </p:pic>
      <p:sp>
        <p:nvSpPr>
          <p:cNvPr id="8" name="TextBox 7">
            <a:extLst>
              <a:ext uri="{FF2B5EF4-FFF2-40B4-BE49-F238E27FC236}">
                <a16:creationId xmlns:a16="http://schemas.microsoft.com/office/drawing/2014/main" id="{F96F60AC-633C-45EB-A5F0-CFC0BF066D1F}"/>
              </a:ext>
            </a:extLst>
          </p:cNvPr>
          <p:cNvSpPr txBox="1"/>
          <p:nvPr/>
        </p:nvSpPr>
        <p:spPr>
          <a:xfrm>
            <a:off x="5443282" y="1206310"/>
            <a:ext cx="828136" cy="230832"/>
          </a:xfrm>
          <a:prstGeom prst="rect">
            <a:avLst/>
          </a:prstGeom>
          <a:solidFill>
            <a:schemeClr val="bg1"/>
          </a:solidFill>
        </p:spPr>
        <p:txBody>
          <a:bodyPr wrap="square" rtlCol="0">
            <a:spAutoFit/>
          </a:bodyPr>
          <a:lstStyle/>
          <a:p>
            <a:r>
              <a:rPr lang="en-US" sz="900" dirty="0"/>
              <a:t>Newest</a:t>
            </a:r>
          </a:p>
        </p:txBody>
      </p:sp>
      <p:sp>
        <p:nvSpPr>
          <p:cNvPr id="9" name="TextBox 8">
            <a:extLst>
              <a:ext uri="{FF2B5EF4-FFF2-40B4-BE49-F238E27FC236}">
                <a16:creationId xmlns:a16="http://schemas.microsoft.com/office/drawing/2014/main" id="{63DD4B86-552E-4B8D-BE07-4E7C178A5E81}"/>
              </a:ext>
            </a:extLst>
          </p:cNvPr>
          <p:cNvSpPr txBox="1"/>
          <p:nvPr/>
        </p:nvSpPr>
        <p:spPr>
          <a:xfrm>
            <a:off x="4037164" y="1205264"/>
            <a:ext cx="1480471" cy="246221"/>
          </a:xfrm>
          <a:prstGeom prst="rect">
            <a:avLst/>
          </a:prstGeom>
          <a:noFill/>
        </p:spPr>
        <p:txBody>
          <a:bodyPr wrap="square" rtlCol="0">
            <a:spAutoFit/>
          </a:bodyPr>
          <a:lstStyle/>
          <a:p>
            <a:r>
              <a:rPr lang="en-US" sz="1000" dirty="0"/>
              <a:t>Choose a topic to view:</a:t>
            </a:r>
          </a:p>
        </p:txBody>
      </p:sp>
      <p:sp>
        <p:nvSpPr>
          <p:cNvPr id="12" name="Rectangle: Rounded Corners 11">
            <a:extLst>
              <a:ext uri="{FF2B5EF4-FFF2-40B4-BE49-F238E27FC236}">
                <a16:creationId xmlns:a16="http://schemas.microsoft.com/office/drawing/2014/main" id="{F41ADE6C-DEDD-4D2E-B7E8-DADE77D589A3}"/>
              </a:ext>
            </a:extLst>
          </p:cNvPr>
          <p:cNvSpPr/>
          <p:nvPr/>
        </p:nvSpPr>
        <p:spPr>
          <a:xfrm>
            <a:off x="6802394" y="1216570"/>
            <a:ext cx="567499" cy="210312"/>
          </a:xfrm>
          <a:prstGeom prst="roundRect">
            <a:avLst>
              <a:gd name="adj" fmla="val 12894"/>
            </a:avLst>
          </a:prstGeom>
          <a:solidFill>
            <a:srgbClr val="0071BC"/>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1000" b="1" dirty="0">
                <a:solidFill>
                  <a:schemeClr val="bg1"/>
                </a:solidFill>
              </a:rPr>
              <a:t>Follow</a:t>
            </a:r>
          </a:p>
        </p:txBody>
      </p:sp>
      <p:sp>
        <p:nvSpPr>
          <p:cNvPr id="13" name="Rectangle: Rounded Corners 12">
            <a:extLst>
              <a:ext uri="{FF2B5EF4-FFF2-40B4-BE49-F238E27FC236}">
                <a16:creationId xmlns:a16="http://schemas.microsoft.com/office/drawing/2014/main" id="{B3F36DB2-E9CC-4901-853C-4C6A4CDD0920}"/>
              </a:ext>
            </a:extLst>
          </p:cNvPr>
          <p:cNvSpPr/>
          <p:nvPr/>
        </p:nvSpPr>
        <p:spPr>
          <a:xfrm>
            <a:off x="7747414" y="2270481"/>
            <a:ext cx="567499" cy="210312"/>
          </a:xfrm>
          <a:prstGeom prst="roundRect">
            <a:avLst>
              <a:gd name="adj" fmla="val 12894"/>
            </a:avLst>
          </a:prstGeom>
          <a:solidFill>
            <a:srgbClr val="0071BC"/>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1000" b="1" dirty="0">
                <a:solidFill>
                  <a:schemeClr val="bg1"/>
                </a:solidFill>
              </a:rPr>
              <a:t>Follow</a:t>
            </a:r>
          </a:p>
        </p:txBody>
      </p:sp>
      <p:sp>
        <p:nvSpPr>
          <p:cNvPr id="15" name="Rectangle 14">
            <a:extLst>
              <a:ext uri="{FF2B5EF4-FFF2-40B4-BE49-F238E27FC236}">
                <a16:creationId xmlns:a16="http://schemas.microsoft.com/office/drawing/2014/main" id="{F843C219-5D51-48E7-9909-CCE3CF0348F5}"/>
              </a:ext>
            </a:extLst>
          </p:cNvPr>
          <p:cNvSpPr/>
          <p:nvPr/>
        </p:nvSpPr>
        <p:spPr>
          <a:xfrm>
            <a:off x="2907102" y="0"/>
            <a:ext cx="5684807" cy="6848471"/>
          </a:xfrm>
          <a:prstGeom prst="rect">
            <a:avLst/>
          </a:prstGeom>
          <a:solidFill>
            <a:srgbClr val="273959">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9AA7B56D-9A5B-4A56-A93B-E45D9BCB0DFE}"/>
              </a:ext>
            </a:extLst>
          </p:cNvPr>
          <p:cNvSpPr/>
          <p:nvPr/>
        </p:nvSpPr>
        <p:spPr>
          <a:xfrm>
            <a:off x="6113088" y="2345419"/>
            <a:ext cx="1371600" cy="210312"/>
          </a:xfrm>
          <a:prstGeom prst="roundRect">
            <a:avLst>
              <a:gd name="adj" fmla="val 12894"/>
            </a:avLst>
          </a:prstGeom>
          <a:solidFill>
            <a:srgbClr val="D6D7D9"/>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1000" b="1" dirty="0">
                <a:solidFill>
                  <a:schemeClr val="bg1"/>
                </a:solidFill>
              </a:rPr>
              <a:t>Generate Visualization</a:t>
            </a:r>
          </a:p>
        </p:txBody>
      </p:sp>
      <p:sp>
        <p:nvSpPr>
          <p:cNvPr id="24" name="Rectangle 23">
            <a:extLst>
              <a:ext uri="{FF2B5EF4-FFF2-40B4-BE49-F238E27FC236}">
                <a16:creationId xmlns:a16="http://schemas.microsoft.com/office/drawing/2014/main" id="{5255F2B6-3465-4E5D-B4A4-159F9A58656C}"/>
              </a:ext>
            </a:extLst>
          </p:cNvPr>
          <p:cNvSpPr/>
          <p:nvPr/>
        </p:nvSpPr>
        <p:spPr>
          <a:xfrm>
            <a:off x="3425964" y="1688958"/>
            <a:ext cx="4482743" cy="183061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4E616BF7-226B-4D8C-8016-D409878BD2F3}"/>
              </a:ext>
            </a:extLst>
          </p:cNvPr>
          <p:cNvSpPr txBox="1"/>
          <p:nvPr/>
        </p:nvSpPr>
        <p:spPr>
          <a:xfrm>
            <a:off x="5155535" y="1710514"/>
            <a:ext cx="1241828" cy="253916"/>
          </a:xfrm>
          <a:prstGeom prst="rect">
            <a:avLst/>
          </a:prstGeom>
          <a:noFill/>
        </p:spPr>
        <p:txBody>
          <a:bodyPr wrap="square" rtlCol="0">
            <a:spAutoFit/>
          </a:bodyPr>
          <a:lstStyle/>
          <a:p>
            <a:r>
              <a:rPr lang="en-US" sz="1050" b="1" dirty="0"/>
              <a:t>Follow this topic</a:t>
            </a:r>
          </a:p>
        </p:txBody>
      </p:sp>
      <p:sp>
        <p:nvSpPr>
          <p:cNvPr id="26" name="TextBox 25">
            <a:extLst>
              <a:ext uri="{FF2B5EF4-FFF2-40B4-BE49-F238E27FC236}">
                <a16:creationId xmlns:a16="http://schemas.microsoft.com/office/drawing/2014/main" id="{AA01F4DD-9F9F-4877-9488-1D2210CE5B77}"/>
              </a:ext>
            </a:extLst>
          </p:cNvPr>
          <p:cNvSpPr txBox="1"/>
          <p:nvPr/>
        </p:nvSpPr>
        <p:spPr>
          <a:xfrm>
            <a:off x="7632273" y="1718877"/>
            <a:ext cx="296239" cy="261610"/>
          </a:xfrm>
          <a:prstGeom prst="rect">
            <a:avLst/>
          </a:prstGeom>
          <a:noFill/>
        </p:spPr>
        <p:txBody>
          <a:bodyPr wrap="square" rtlCol="0">
            <a:spAutoFit/>
          </a:bodyPr>
          <a:lstStyle/>
          <a:p>
            <a:r>
              <a:rPr lang="en-US" sz="1050" b="1" dirty="0"/>
              <a:t>x</a:t>
            </a:r>
          </a:p>
        </p:txBody>
      </p:sp>
      <p:sp>
        <p:nvSpPr>
          <p:cNvPr id="39" name="Rectangle 38">
            <a:extLst>
              <a:ext uri="{FF2B5EF4-FFF2-40B4-BE49-F238E27FC236}">
                <a16:creationId xmlns:a16="http://schemas.microsoft.com/office/drawing/2014/main" id="{8D3C8122-815D-498E-B735-228752D9EEE5}"/>
              </a:ext>
            </a:extLst>
          </p:cNvPr>
          <p:cNvSpPr/>
          <p:nvPr/>
        </p:nvSpPr>
        <p:spPr>
          <a:xfrm>
            <a:off x="3612866" y="2140534"/>
            <a:ext cx="109728" cy="1097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rPr>
              <a:t>X</a:t>
            </a:r>
          </a:p>
        </p:txBody>
      </p:sp>
      <p:sp>
        <p:nvSpPr>
          <p:cNvPr id="40" name="TextBox 39">
            <a:extLst>
              <a:ext uri="{FF2B5EF4-FFF2-40B4-BE49-F238E27FC236}">
                <a16:creationId xmlns:a16="http://schemas.microsoft.com/office/drawing/2014/main" id="{C9CC262F-FC5E-4EC7-B8A3-44E2DEA7772F}"/>
              </a:ext>
            </a:extLst>
          </p:cNvPr>
          <p:cNvSpPr txBox="1"/>
          <p:nvPr/>
        </p:nvSpPr>
        <p:spPr>
          <a:xfrm>
            <a:off x="3779661" y="2065402"/>
            <a:ext cx="4035872" cy="246221"/>
          </a:xfrm>
          <a:prstGeom prst="rect">
            <a:avLst/>
          </a:prstGeom>
          <a:noFill/>
        </p:spPr>
        <p:txBody>
          <a:bodyPr wrap="square" rtlCol="0">
            <a:spAutoFit/>
          </a:bodyPr>
          <a:lstStyle/>
          <a:p>
            <a:pPr algn="just"/>
            <a:r>
              <a:rPr lang="en-US" sz="1000" dirty="0"/>
              <a:t>Alert me when someone comments on this post</a:t>
            </a:r>
          </a:p>
        </p:txBody>
      </p:sp>
      <p:sp>
        <p:nvSpPr>
          <p:cNvPr id="41" name="Rectangle 40">
            <a:extLst>
              <a:ext uri="{FF2B5EF4-FFF2-40B4-BE49-F238E27FC236}">
                <a16:creationId xmlns:a16="http://schemas.microsoft.com/office/drawing/2014/main" id="{7DC1479D-DBFA-4BE1-AD86-AB29A58CBAC5}"/>
              </a:ext>
            </a:extLst>
          </p:cNvPr>
          <p:cNvSpPr/>
          <p:nvPr/>
        </p:nvSpPr>
        <p:spPr>
          <a:xfrm>
            <a:off x="3897499" y="2446003"/>
            <a:ext cx="109728" cy="1097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rPr>
              <a:t>X</a:t>
            </a:r>
          </a:p>
        </p:txBody>
      </p:sp>
      <p:sp>
        <p:nvSpPr>
          <p:cNvPr id="42" name="Rectangle 41">
            <a:extLst>
              <a:ext uri="{FF2B5EF4-FFF2-40B4-BE49-F238E27FC236}">
                <a16:creationId xmlns:a16="http://schemas.microsoft.com/office/drawing/2014/main" id="{2E98B59E-ED2A-4BFD-B1C5-1E608E493B84}"/>
              </a:ext>
            </a:extLst>
          </p:cNvPr>
          <p:cNvSpPr/>
          <p:nvPr/>
        </p:nvSpPr>
        <p:spPr>
          <a:xfrm>
            <a:off x="4102297" y="2428756"/>
            <a:ext cx="3652656" cy="661033"/>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900" i="1" dirty="0">
                <a:solidFill>
                  <a:schemeClr val="tx1"/>
                </a:solidFill>
              </a:rPr>
              <a:t>Add usernames separated by a semicolon for those that you would like to also be alerted</a:t>
            </a:r>
          </a:p>
        </p:txBody>
      </p:sp>
      <p:sp>
        <p:nvSpPr>
          <p:cNvPr id="27" name="Rectangle: Rounded Corners 26">
            <a:extLst>
              <a:ext uri="{FF2B5EF4-FFF2-40B4-BE49-F238E27FC236}">
                <a16:creationId xmlns:a16="http://schemas.microsoft.com/office/drawing/2014/main" id="{DE05F8D4-9500-4496-8EF7-B2C682980D63}"/>
              </a:ext>
            </a:extLst>
          </p:cNvPr>
          <p:cNvSpPr/>
          <p:nvPr/>
        </p:nvSpPr>
        <p:spPr>
          <a:xfrm>
            <a:off x="7202239" y="3190073"/>
            <a:ext cx="567499" cy="210312"/>
          </a:xfrm>
          <a:prstGeom prst="roundRect">
            <a:avLst>
              <a:gd name="adj" fmla="val 12894"/>
            </a:avLst>
          </a:prstGeom>
          <a:solidFill>
            <a:srgbClr val="0071BC"/>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1000" b="1" dirty="0">
                <a:solidFill>
                  <a:schemeClr val="bg1"/>
                </a:solidFill>
              </a:rPr>
              <a:t>Cancel</a:t>
            </a:r>
          </a:p>
        </p:txBody>
      </p:sp>
      <p:sp>
        <p:nvSpPr>
          <p:cNvPr id="28" name="Rectangle: Rounded Corners 27">
            <a:extLst>
              <a:ext uri="{FF2B5EF4-FFF2-40B4-BE49-F238E27FC236}">
                <a16:creationId xmlns:a16="http://schemas.microsoft.com/office/drawing/2014/main" id="{FBF3C20A-01A3-4C59-A851-D8203B6D5F92}"/>
              </a:ext>
            </a:extLst>
          </p:cNvPr>
          <p:cNvSpPr/>
          <p:nvPr/>
        </p:nvSpPr>
        <p:spPr>
          <a:xfrm>
            <a:off x="3611881" y="3190073"/>
            <a:ext cx="567499" cy="210312"/>
          </a:xfrm>
          <a:prstGeom prst="roundRect">
            <a:avLst>
              <a:gd name="adj" fmla="val 12894"/>
            </a:avLst>
          </a:prstGeom>
          <a:solidFill>
            <a:srgbClr val="0071BC"/>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1000" b="1" dirty="0">
                <a:solidFill>
                  <a:schemeClr val="bg1"/>
                </a:solidFill>
              </a:rPr>
              <a:t>Ok</a:t>
            </a:r>
          </a:p>
        </p:txBody>
      </p:sp>
      <p:sp>
        <p:nvSpPr>
          <p:cNvPr id="29" name="Speech Bubble: Rectangle 28">
            <a:extLst>
              <a:ext uri="{FF2B5EF4-FFF2-40B4-BE49-F238E27FC236}">
                <a16:creationId xmlns:a16="http://schemas.microsoft.com/office/drawing/2014/main" id="{85F6B4E7-4D53-4566-A43A-354A6A841C8A}"/>
              </a:ext>
            </a:extLst>
          </p:cNvPr>
          <p:cNvSpPr/>
          <p:nvPr/>
        </p:nvSpPr>
        <p:spPr>
          <a:xfrm>
            <a:off x="10792597" y="2463539"/>
            <a:ext cx="845762" cy="881121"/>
          </a:xfrm>
          <a:prstGeom prst="wedgeRectCallout">
            <a:avLst>
              <a:gd name="adj1" fmla="val -351298"/>
              <a:gd name="adj2" fmla="val -64665"/>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dirty="0">
                <a:solidFill>
                  <a:schemeClr val="tx1"/>
                </a:solidFill>
              </a:rPr>
              <a:t>If the comment follow button is clicked...</a:t>
            </a:r>
          </a:p>
        </p:txBody>
      </p:sp>
    </p:spTree>
    <p:extLst>
      <p:ext uri="{BB962C8B-B14F-4D97-AF65-F5344CB8AC3E}">
        <p14:creationId xmlns:p14="http://schemas.microsoft.com/office/powerpoint/2010/main" val="27994664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9E410FD3A3EC343A633241D341CE721" ma:contentTypeVersion="7" ma:contentTypeDescription="Create a new document." ma:contentTypeScope="" ma:versionID="c88d03be361dfcb969b447d84bd41614">
  <xsd:schema xmlns:xsd="http://www.w3.org/2001/XMLSchema" xmlns:xs="http://www.w3.org/2001/XMLSchema" xmlns:p="http://schemas.microsoft.com/office/2006/metadata/properties" xmlns:ns2="5e2f647a-90aa-4bed-92fe-503cb21d4619" xmlns:ns3="e369ee9d-383a-4821-bbf0-ac0d40cd60c0" targetNamespace="http://schemas.microsoft.com/office/2006/metadata/properties" ma:root="true" ma:fieldsID="bf6220b330435d759291856e5d389c9c" ns2:_="" ns3:_="">
    <xsd:import namespace="5e2f647a-90aa-4bed-92fe-503cb21d4619"/>
    <xsd:import namespace="e369ee9d-383a-4821-bbf0-ac0d40cd60c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2f647a-90aa-4bed-92fe-503cb21d461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369ee9d-383a-4821-bbf0-ac0d40cd60c0"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44C3E9B-ABE8-493F-89E8-67AD36B51E5F}"/>
</file>

<file path=customXml/itemProps2.xml><?xml version="1.0" encoding="utf-8"?>
<ds:datastoreItem xmlns:ds="http://schemas.openxmlformats.org/officeDocument/2006/customXml" ds:itemID="{9DD2D8ED-ADCF-44DB-9854-EB61958A2DD6}"/>
</file>

<file path=customXml/itemProps3.xml><?xml version="1.0" encoding="utf-8"?>
<ds:datastoreItem xmlns:ds="http://schemas.openxmlformats.org/officeDocument/2006/customXml" ds:itemID="{98B7B1F5-3911-4937-BB1C-C7FF1CF5B152}"/>
</file>

<file path=docProps/app.xml><?xml version="1.0" encoding="utf-8"?>
<Properties xmlns="http://schemas.openxmlformats.org/officeDocument/2006/extended-properties" xmlns:vt="http://schemas.openxmlformats.org/officeDocument/2006/docPropsVTypes">
  <TotalTime>2018</TotalTime>
  <Words>3399</Words>
  <Application>Microsoft Office PowerPoint</Application>
  <PresentationFormat>Widescreen</PresentationFormat>
  <Paragraphs>701</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USDA FSA Prototype Design</vt:lpstr>
      <vt:lpstr>Workflow (as of 8/22)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Backups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Moulton</dc:creator>
  <cp:lastModifiedBy>Christopher Moulton</cp:lastModifiedBy>
  <cp:revision>133</cp:revision>
  <dcterms:created xsi:type="dcterms:W3CDTF">2018-08-07T19:30:27Z</dcterms:created>
  <dcterms:modified xsi:type="dcterms:W3CDTF">2018-08-24T14:32:50Z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0x010100D9E410FD3A3EC343A633241D341CE721</vt:lpwstr>
  </property>
</Properties>
</file>