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9" r:id="rId4"/>
    <p:sldId id="310" r:id="rId5"/>
    <p:sldId id="304" r:id="rId6"/>
    <p:sldId id="30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540"/>
    <a:srgbClr val="02BFE7"/>
    <a:srgbClr val="0071BC"/>
    <a:srgbClr val="273959"/>
    <a:srgbClr val="205493"/>
    <a:srgbClr val="39516E"/>
    <a:srgbClr val="D6D7D9"/>
    <a:srgbClr val="F1F1F1"/>
    <a:srgbClr val="ED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23FD-F6BB-4707-8B14-EEE841768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ED6B4C-E222-4754-9C68-92C4D554C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E8085-F3E3-4CB8-85CA-86F23BC3B8D2}"/>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9CD3E6B0-370E-4FE8-A62B-A0327C989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07F55-2F8C-4B8F-AF54-305FC015CD2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217037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C5B1-B1E4-40EB-A7D1-938D0A8961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22D026-8A12-4A04-93B1-81AE220E9B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C21C4-DC2A-4262-A226-D5F735C043A7}"/>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688A911A-28BB-49C4-B7FF-E0C25BDE4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29AED-F1B1-4BCA-B67B-C10B4BF5EDDE}"/>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39269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A9553-1EF6-4273-96DB-000E1168C6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7F4BA-3658-4226-94CD-AA2096B927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9E1CA-3301-4A41-A359-69F6693649F7}"/>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B7525063-C248-41A9-BCA1-2D5B14A9E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E73D9-8E29-401C-9FDF-276CE556BEED}"/>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65768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CFA0-4A86-4143-8C0E-DFE30A272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6D3A2-43CA-40E2-89AC-395F5C4390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5CEA-C8A0-4F25-A6A4-F4770855D24D}"/>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87E2AAD6-5E60-405E-BCD4-8942A3E65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A149A-C5D7-493D-BF2B-C4D92C5E57EF}"/>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74793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72E3-151F-4C30-92F7-587793FA2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5B8F1D-62C7-411A-95C1-E0E4027CA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6D0FF6-1135-4EDF-9801-ED7D15D2115A}"/>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F29C4670-76DE-4215-983E-9A4079531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3A0CC-B8E5-4024-92DC-FA87050D8306}"/>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28854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A0F8-1A00-4082-A25D-6CAE2C53D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13DC9-5EAB-4E1D-AFB2-43DE1D1C11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D91A78-8083-4085-8A40-4E88A46922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D9D42-320E-4778-970D-63715587C5CE}"/>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6" name="Footer Placeholder 5">
            <a:extLst>
              <a:ext uri="{FF2B5EF4-FFF2-40B4-BE49-F238E27FC236}">
                <a16:creationId xmlns:a16="http://schemas.microsoft.com/office/drawing/2014/main" id="{C0DD66AE-0C22-4C44-96A6-60CD6F7A0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09CD3-BD3A-4B1F-A4C0-55E8C64D076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393683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8F04-701D-4BAF-B079-542936CADD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6AB21-5CF6-4760-9314-F01FAAA80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8408F8-F975-45BB-AD12-5313D6D9A9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458F50-21CA-4548-B300-397621D9A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562A4A-93C2-4B5E-B21B-A4DBF58C4E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603C4C-081B-4485-BB4F-E6D0BF98DE16}"/>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8" name="Footer Placeholder 7">
            <a:extLst>
              <a:ext uri="{FF2B5EF4-FFF2-40B4-BE49-F238E27FC236}">
                <a16:creationId xmlns:a16="http://schemas.microsoft.com/office/drawing/2014/main" id="{C23064B4-DFF0-443A-81A3-9E0836E1D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A8FFC-7665-4C47-A987-5D744C570B4C}"/>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0413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6DBA-B4AB-4402-8BC6-219164202C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DCA2F-5D36-40E5-A213-B1982DAA9AA3}"/>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4" name="Footer Placeholder 3">
            <a:extLst>
              <a:ext uri="{FF2B5EF4-FFF2-40B4-BE49-F238E27FC236}">
                <a16:creationId xmlns:a16="http://schemas.microsoft.com/office/drawing/2014/main" id="{D69BBC6A-BF02-4334-8D66-15B8C0389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E128A0-77D0-42A2-BC61-D18CAE605CA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46112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73F0E-A068-4D36-B2CA-9402D317D25B}"/>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3" name="Footer Placeholder 2">
            <a:extLst>
              <a:ext uri="{FF2B5EF4-FFF2-40B4-BE49-F238E27FC236}">
                <a16:creationId xmlns:a16="http://schemas.microsoft.com/office/drawing/2014/main" id="{44852785-EB45-4742-8E92-8E67179F9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A5DC4-941B-4E5B-9AFD-2AD76A9CC556}"/>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322181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DCC1-237F-4BA5-849F-CF0F1AC21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BACB9-5CE2-49D1-AB9A-F3FE8FC89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828D0-1217-4FD0-B487-1DF71DAED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71918-785C-438D-B867-57F5BEC6C7C0}"/>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6" name="Footer Placeholder 5">
            <a:extLst>
              <a:ext uri="{FF2B5EF4-FFF2-40B4-BE49-F238E27FC236}">
                <a16:creationId xmlns:a16="http://schemas.microsoft.com/office/drawing/2014/main" id="{4663B9C8-3E23-464D-AC67-4ADA78D3A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82426-1945-43C1-A1BC-E43357BE2C7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72913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5BF0-18FD-412A-A1C9-8F4161E96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DB483-C525-4106-A242-6D1905AA4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EA339C-E7DB-48C6-8CE7-3FBE9EEC9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EBA138-9FA6-4982-8BA9-6C06B3D7DA3D}"/>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6" name="Footer Placeholder 5">
            <a:extLst>
              <a:ext uri="{FF2B5EF4-FFF2-40B4-BE49-F238E27FC236}">
                <a16:creationId xmlns:a16="http://schemas.microsoft.com/office/drawing/2014/main" id="{3B11C883-37DE-4D23-9B4A-9981CF205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73F43-D8A3-450E-A6A8-69D0924CD740}"/>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37331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BB3945-C51E-470F-ACE3-FEF431F0F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B003D-62AE-48BE-B095-C938C4611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2F116-F1CD-4EAE-9EE2-BA75F89EA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4596D460-B3A9-4753-9C3E-DB4B7003F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B0C96C-5AC6-4B26-A011-61F52A7A4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43587-0EE8-480D-8104-700551E690F7}" type="slidenum">
              <a:rPr lang="en-US" smtClean="0"/>
              <a:t>‹#›</a:t>
            </a:fld>
            <a:endParaRPr lang="en-US"/>
          </a:p>
        </p:txBody>
      </p:sp>
    </p:spTree>
    <p:extLst>
      <p:ext uri="{BB962C8B-B14F-4D97-AF65-F5344CB8AC3E}">
        <p14:creationId xmlns:p14="http://schemas.microsoft.com/office/powerpoint/2010/main" val="2951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7A61-1466-400F-B0DD-3BC88E7D6940}"/>
              </a:ext>
            </a:extLst>
          </p:cNvPr>
          <p:cNvSpPr>
            <a:spLocks noGrp="1"/>
          </p:cNvSpPr>
          <p:nvPr>
            <p:ph type="ctrTitle"/>
          </p:nvPr>
        </p:nvSpPr>
        <p:spPr/>
        <p:txBody>
          <a:bodyPr>
            <a:normAutofit fontScale="90000"/>
          </a:bodyPr>
          <a:lstStyle/>
          <a:p>
            <a:r>
              <a:rPr lang="en-US" dirty="0"/>
              <a:t>USDA FSA Prototype</a:t>
            </a:r>
            <a:br>
              <a:rPr lang="en-US" dirty="0"/>
            </a:br>
            <a:r>
              <a:rPr lang="en-US" dirty="0"/>
              <a:t>Knowledge Elicitation Findings</a:t>
            </a:r>
          </a:p>
        </p:txBody>
      </p:sp>
      <p:sp>
        <p:nvSpPr>
          <p:cNvPr id="3" name="Subtitle 2">
            <a:extLst>
              <a:ext uri="{FF2B5EF4-FFF2-40B4-BE49-F238E27FC236}">
                <a16:creationId xmlns:a16="http://schemas.microsoft.com/office/drawing/2014/main" id="{3BF15D4D-A64C-4DF9-A687-A52DF6685F5A}"/>
              </a:ext>
            </a:extLst>
          </p:cNvPr>
          <p:cNvSpPr>
            <a:spLocks noGrp="1"/>
          </p:cNvSpPr>
          <p:nvPr>
            <p:ph type="subTitle" idx="1"/>
          </p:nvPr>
        </p:nvSpPr>
        <p:spPr/>
        <p:txBody>
          <a:bodyPr>
            <a:normAutofit lnSpcReduction="10000"/>
          </a:bodyPr>
          <a:lstStyle/>
          <a:p>
            <a:r>
              <a:rPr lang="en-US" dirty="0"/>
              <a:t>Version 1</a:t>
            </a:r>
          </a:p>
          <a:p>
            <a:r>
              <a:rPr lang="en-US" dirty="0"/>
              <a:t>8/22/2018</a:t>
            </a:r>
          </a:p>
          <a:p>
            <a:r>
              <a:rPr lang="en-US" dirty="0"/>
              <a:t>Includes: Findings and a couple UI changes based upon those findings as evidence of how feedback influenced design</a:t>
            </a:r>
          </a:p>
        </p:txBody>
      </p:sp>
    </p:spTree>
    <p:extLst>
      <p:ext uri="{BB962C8B-B14F-4D97-AF65-F5344CB8AC3E}">
        <p14:creationId xmlns:p14="http://schemas.microsoft.com/office/powerpoint/2010/main" val="347263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4132-D808-48F0-B61D-18C26F0B57E0}"/>
              </a:ext>
            </a:extLst>
          </p:cNvPr>
          <p:cNvSpPr>
            <a:spLocks noGrp="1"/>
          </p:cNvSpPr>
          <p:nvPr>
            <p:ph type="title"/>
          </p:nvPr>
        </p:nvSpPr>
        <p:spPr/>
        <p:txBody>
          <a:bodyPr/>
          <a:lstStyle/>
          <a:p>
            <a:r>
              <a:rPr lang="en-US" dirty="0"/>
              <a:t>Knowledge Elicitation Findings: General</a:t>
            </a:r>
          </a:p>
        </p:txBody>
      </p:sp>
      <p:sp>
        <p:nvSpPr>
          <p:cNvPr id="3" name="Content Placeholder 2">
            <a:extLst>
              <a:ext uri="{FF2B5EF4-FFF2-40B4-BE49-F238E27FC236}">
                <a16:creationId xmlns:a16="http://schemas.microsoft.com/office/drawing/2014/main" id="{6AB20593-FD4B-4155-9631-52258A9B809B}"/>
              </a:ext>
            </a:extLst>
          </p:cNvPr>
          <p:cNvSpPr>
            <a:spLocks noGrp="1"/>
          </p:cNvSpPr>
          <p:nvPr>
            <p:ph idx="1"/>
          </p:nvPr>
        </p:nvSpPr>
        <p:spPr/>
        <p:txBody>
          <a:bodyPr>
            <a:normAutofit/>
          </a:bodyPr>
          <a:lstStyle/>
          <a:p>
            <a:r>
              <a:rPr lang="en-US" dirty="0"/>
              <a:t>More use of color/style</a:t>
            </a:r>
          </a:p>
          <a:p>
            <a:r>
              <a:rPr lang="en-US" dirty="0"/>
              <a:t>Utilize more of the white space to the left and right of pages, but be mindful of responsive design layout</a:t>
            </a:r>
          </a:p>
          <a:p>
            <a:r>
              <a:rPr lang="en-US" dirty="0"/>
              <a:t>‘I’ icons to for tooltips (what is disabled purposefully, what requires action to make active, and for help)</a:t>
            </a:r>
          </a:p>
          <a:p>
            <a:endParaRPr lang="en-US" dirty="0"/>
          </a:p>
          <a:p>
            <a:r>
              <a:rPr lang="en-US" dirty="0"/>
              <a:t>Ratings </a:t>
            </a:r>
            <a:r>
              <a:rPr lang="en-US" dirty="0" err="1"/>
              <a:t>descriptives</a:t>
            </a:r>
            <a:r>
              <a:rPr lang="en-US" dirty="0"/>
              <a:t> (From responses to a scale of 1-5)</a:t>
            </a:r>
          </a:p>
          <a:p>
            <a:pPr lvl="1"/>
            <a:r>
              <a:rPr lang="en-US" dirty="0"/>
              <a:t>Means: Discuss page (3.25); Analyze page (3)</a:t>
            </a:r>
          </a:p>
          <a:p>
            <a:pPr lvl="1"/>
            <a:r>
              <a:rPr lang="en-US" dirty="0"/>
              <a:t>Frequencies: Discuss page (4); Analyze page (3)</a:t>
            </a:r>
          </a:p>
        </p:txBody>
      </p:sp>
    </p:spTree>
    <p:extLst>
      <p:ext uri="{BB962C8B-B14F-4D97-AF65-F5344CB8AC3E}">
        <p14:creationId xmlns:p14="http://schemas.microsoft.com/office/powerpoint/2010/main" val="289084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4132-D808-48F0-B61D-18C26F0B57E0}"/>
              </a:ext>
            </a:extLst>
          </p:cNvPr>
          <p:cNvSpPr>
            <a:spLocks noGrp="1"/>
          </p:cNvSpPr>
          <p:nvPr>
            <p:ph type="title"/>
          </p:nvPr>
        </p:nvSpPr>
        <p:spPr/>
        <p:txBody>
          <a:bodyPr/>
          <a:lstStyle/>
          <a:p>
            <a:r>
              <a:rPr lang="en-US" dirty="0"/>
              <a:t>Knowledge Elicitation Findings: Discuss Page</a:t>
            </a:r>
          </a:p>
        </p:txBody>
      </p:sp>
      <p:sp>
        <p:nvSpPr>
          <p:cNvPr id="3" name="Content Placeholder 2">
            <a:extLst>
              <a:ext uri="{FF2B5EF4-FFF2-40B4-BE49-F238E27FC236}">
                <a16:creationId xmlns:a16="http://schemas.microsoft.com/office/drawing/2014/main" id="{6AB20593-FD4B-4155-9631-52258A9B809B}"/>
              </a:ext>
            </a:extLst>
          </p:cNvPr>
          <p:cNvSpPr>
            <a:spLocks noGrp="1"/>
          </p:cNvSpPr>
          <p:nvPr>
            <p:ph idx="1"/>
          </p:nvPr>
        </p:nvSpPr>
        <p:spPr/>
        <p:txBody>
          <a:bodyPr>
            <a:normAutofit/>
          </a:bodyPr>
          <a:lstStyle/>
          <a:p>
            <a:r>
              <a:rPr lang="en-US" dirty="0"/>
              <a:t>Change top follow button to say “Follow topic”</a:t>
            </a:r>
          </a:p>
          <a:p>
            <a:r>
              <a:rPr lang="en-US" dirty="0"/>
              <a:t>Change follow buttons within cards to say “Follow post”</a:t>
            </a:r>
          </a:p>
          <a:p>
            <a:r>
              <a:rPr lang="en-US" dirty="0"/>
              <a:t>Enlarge font size for the graph title (or increase size of the whole graph overall)</a:t>
            </a:r>
          </a:p>
          <a:p>
            <a:r>
              <a:rPr lang="en-US" dirty="0"/>
              <a:t>Decrease relative font size of poster’s name and timestamp</a:t>
            </a:r>
          </a:p>
          <a:p>
            <a:r>
              <a:rPr lang="en-US" dirty="0"/>
              <a:t>Add text to timestamps for clarification: ‘Posted on 08/21/2018’</a:t>
            </a:r>
          </a:p>
          <a:p>
            <a:r>
              <a:rPr lang="en-US" dirty="0"/>
              <a:t>Add posts for topics suggested: Crop Acreage Reporting; Payments; Recently Released Programs</a:t>
            </a:r>
          </a:p>
          <a:p>
            <a:endParaRPr lang="en-US" dirty="0"/>
          </a:p>
        </p:txBody>
      </p:sp>
    </p:spTree>
    <p:extLst>
      <p:ext uri="{BB962C8B-B14F-4D97-AF65-F5344CB8AC3E}">
        <p14:creationId xmlns:p14="http://schemas.microsoft.com/office/powerpoint/2010/main" val="343271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4132-D808-48F0-B61D-18C26F0B57E0}"/>
              </a:ext>
            </a:extLst>
          </p:cNvPr>
          <p:cNvSpPr>
            <a:spLocks noGrp="1"/>
          </p:cNvSpPr>
          <p:nvPr>
            <p:ph type="title"/>
          </p:nvPr>
        </p:nvSpPr>
        <p:spPr/>
        <p:txBody>
          <a:bodyPr/>
          <a:lstStyle/>
          <a:p>
            <a:r>
              <a:rPr lang="en-US" dirty="0"/>
              <a:t>Knowledge Elicitation Findings: Analyze Page</a:t>
            </a:r>
          </a:p>
        </p:txBody>
      </p:sp>
      <p:sp>
        <p:nvSpPr>
          <p:cNvPr id="3" name="Content Placeholder 2">
            <a:extLst>
              <a:ext uri="{FF2B5EF4-FFF2-40B4-BE49-F238E27FC236}">
                <a16:creationId xmlns:a16="http://schemas.microsoft.com/office/drawing/2014/main" id="{6AB20593-FD4B-4155-9631-52258A9B809B}"/>
              </a:ext>
            </a:extLst>
          </p:cNvPr>
          <p:cNvSpPr>
            <a:spLocks noGrp="1"/>
          </p:cNvSpPr>
          <p:nvPr>
            <p:ph idx="1"/>
          </p:nvPr>
        </p:nvSpPr>
        <p:spPr>
          <a:xfrm>
            <a:off x="838200" y="1825624"/>
            <a:ext cx="10515600" cy="4960657"/>
          </a:xfrm>
        </p:spPr>
        <p:txBody>
          <a:bodyPr>
            <a:normAutofit fontScale="70000" lnSpcReduction="20000"/>
          </a:bodyPr>
          <a:lstStyle/>
          <a:p>
            <a:r>
              <a:rPr lang="en-US" dirty="0"/>
              <a:t>Consider a complete vertical approach where step 3 is underneath step 2; need to reduce the jarring effect of workflow that is top-to-bottom from left-to-right when some step boxes may be longer than the default size of the page</a:t>
            </a:r>
          </a:p>
          <a:p>
            <a:r>
              <a:rPr lang="en-US" dirty="0"/>
              <a:t>Optional buttons should have a different style than Next buttons, such as like the ‘View’ buttons, confusing what is required and optional</a:t>
            </a:r>
          </a:p>
          <a:p>
            <a:r>
              <a:rPr lang="en-US" dirty="0"/>
              <a:t>Step 1 box</a:t>
            </a:r>
          </a:p>
          <a:p>
            <a:pPr lvl="1"/>
            <a:r>
              <a:rPr lang="en-US" dirty="0"/>
              <a:t>Move ‘Merge’ button up with ‘Import’ button as they are both optional</a:t>
            </a:r>
          </a:p>
          <a:p>
            <a:pPr lvl="1"/>
            <a:r>
              <a:rPr lang="en-US" dirty="0"/>
              <a:t>Change ‘View’ button to read ‘View source data’ for clarity</a:t>
            </a:r>
          </a:p>
          <a:p>
            <a:pPr lvl="1"/>
            <a:r>
              <a:rPr lang="en-US" dirty="0"/>
              <a:t>Add planned changes (i.e. dataset description, separate datasets into lists/tabs; title case or merge column, import functionality</a:t>
            </a:r>
          </a:p>
          <a:p>
            <a:r>
              <a:rPr lang="en-US" dirty="0"/>
              <a:t>Step 2 box</a:t>
            </a:r>
          </a:p>
          <a:p>
            <a:pPr lvl="1"/>
            <a:r>
              <a:rPr lang="en-US" dirty="0"/>
              <a:t>Replace analytic text with a phrase or sentence that a novice would understand followed by the analytics name (i.e. Linear Regression) in parentheses</a:t>
            </a:r>
          </a:p>
          <a:p>
            <a:r>
              <a:rPr lang="en-US" dirty="0"/>
              <a:t>Step 3 box</a:t>
            </a:r>
          </a:p>
          <a:p>
            <a:pPr lvl="1"/>
            <a:r>
              <a:rPr lang="en-US" dirty="0"/>
              <a:t>Provide units of measurement wherever possible for graph axes (where that axis unit of measurement is defined or 100% predictable by the graph type so it can be hard-coded)</a:t>
            </a:r>
          </a:p>
          <a:p>
            <a:pPr lvl="1"/>
            <a:r>
              <a:rPr lang="en-US" dirty="0"/>
              <a:t>Fix bug where the tab in focus reverts back to the first tab</a:t>
            </a:r>
          </a:p>
          <a:p>
            <a:pPr lvl="1"/>
            <a:r>
              <a:rPr lang="en-US" dirty="0"/>
              <a:t>Move the ‘Run Analytic’ button to the left and the Post button to the far right</a:t>
            </a:r>
          </a:p>
        </p:txBody>
      </p:sp>
    </p:spTree>
    <p:extLst>
      <p:ext uri="{BB962C8B-B14F-4D97-AF65-F5344CB8AC3E}">
        <p14:creationId xmlns:p14="http://schemas.microsoft.com/office/powerpoint/2010/main" val="237447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F9FDD0-4F43-46C4-8E3D-A82FCC3F4987}"/>
              </a:ext>
            </a:extLst>
          </p:cNvPr>
          <p:cNvPicPr>
            <a:picLocks noChangeAspect="1"/>
          </p:cNvPicPr>
          <p:nvPr/>
        </p:nvPicPr>
        <p:blipFill>
          <a:blip r:embed="rId2"/>
          <a:stretch>
            <a:fillRect/>
          </a:stretch>
        </p:blipFill>
        <p:spPr>
          <a:xfrm>
            <a:off x="0" y="844176"/>
            <a:ext cx="12192000" cy="5994400"/>
          </a:xfrm>
          <a:prstGeom prst="rect">
            <a:avLst/>
          </a:prstGeom>
          <a:solidFill>
            <a:schemeClr val="bg1"/>
          </a:solidFill>
        </p:spPr>
      </p:pic>
      <p:sp>
        <p:nvSpPr>
          <p:cNvPr id="4" name="Rectangle 3">
            <a:extLst>
              <a:ext uri="{FF2B5EF4-FFF2-40B4-BE49-F238E27FC236}">
                <a16:creationId xmlns:a16="http://schemas.microsoft.com/office/drawing/2014/main" id="{7652D993-B356-4CD7-8B6B-3360E1695510}"/>
              </a:ext>
            </a:extLst>
          </p:cNvPr>
          <p:cNvSpPr/>
          <p:nvPr/>
        </p:nvSpPr>
        <p:spPr>
          <a:xfrm>
            <a:off x="5604293" y="1725932"/>
            <a:ext cx="983412" cy="12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9BB6F8-AEDC-4608-9656-C39ACB424C3A}"/>
              </a:ext>
            </a:extLst>
          </p:cNvPr>
          <p:cNvSpPr txBox="1"/>
          <p:nvPr/>
        </p:nvSpPr>
        <p:spPr>
          <a:xfrm>
            <a:off x="5487837" y="1663207"/>
            <a:ext cx="1216325" cy="246221"/>
          </a:xfrm>
          <a:prstGeom prst="rect">
            <a:avLst/>
          </a:prstGeom>
          <a:noFill/>
        </p:spPr>
        <p:txBody>
          <a:bodyPr wrap="square" rtlCol="0">
            <a:spAutoFit/>
          </a:bodyPr>
          <a:lstStyle/>
          <a:p>
            <a:r>
              <a:rPr lang="en-US" sz="1000" b="1" dirty="0">
                <a:solidFill>
                  <a:srgbClr val="2E8540"/>
                </a:solidFill>
              </a:rPr>
              <a:t>Join the discussion!</a:t>
            </a:r>
          </a:p>
        </p:txBody>
      </p:sp>
      <p:sp>
        <p:nvSpPr>
          <p:cNvPr id="8" name="Rectangle 7">
            <a:extLst>
              <a:ext uri="{FF2B5EF4-FFF2-40B4-BE49-F238E27FC236}">
                <a16:creationId xmlns:a16="http://schemas.microsoft.com/office/drawing/2014/main" id="{C5CF38E1-1FC4-42A5-8D7E-E379DA0F71AA}"/>
              </a:ext>
            </a:extLst>
          </p:cNvPr>
          <p:cNvSpPr/>
          <p:nvPr/>
        </p:nvSpPr>
        <p:spPr>
          <a:xfrm>
            <a:off x="2846717" y="2119256"/>
            <a:ext cx="5796951" cy="4400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A0E87C-8E67-4461-BA64-A5EA691BB602}"/>
              </a:ext>
            </a:extLst>
          </p:cNvPr>
          <p:cNvSpPr/>
          <p:nvPr/>
        </p:nvSpPr>
        <p:spPr>
          <a:xfrm>
            <a:off x="1985009" y="2119256"/>
            <a:ext cx="8221980" cy="3356826"/>
          </a:xfrm>
          <a:prstGeom prst="roundRect">
            <a:avLst>
              <a:gd name="adj" fmla="val 790"/>
            </a:avLst>
          </a:prstGeom>
          <a:solidFill>
            <a:schemeClr val="bg1"/>
          </a:solidFill>
          <a:ln>
            <a:solidFill>
              <a:srgbClr val="2E8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45D9C50-56AA-489A-809E-D6EB63C8584D}"/>
              </a:ext>
            </a:extLst>
          </p:cNvPr>
          <p:cNvPicPr>
            <a:picLocks noChangeAspect="1"/>
          </p:cNvPicPr>
          <p:nvPr/>
        </p:nvPicPr>
        <p:blipFill rotWithShape="1">
          <a:blip r:embed="rId2"/>
          <a:srcRect l="32975" t="91402" r="30162" b="4841"/>
          <a:stretch/>
        </p:blipFill>
        <p:spPr>
          <a:xfrm>
            <a:off x="5753818" y="5514659"/>
            <a:ext cx="4494363" cy="225185"/>
          </a:xfrm>
          <a:prstGeom prst="rect">
            <a:avLst/>
          </a:prstGeom>
          <a:solidFill>
            <a:schemeClr val="bg1"/>
          </a:solidFill>
        </p:spPr>
      </p:pic>
      <p:pic>
        <p:nvPicPr>
          <p:cNvPr id="10" name="Picture 9">
            <a:extLst>
              <a:ext uri="{FF2B5EF4-FFF2-40B4-BE49-F238E27FC236}">
                <a16:creationId xmlns:a16="http://schemas.microsoft.com/office/drawing/2014/main" id="{D93E9C50-B8CE-4F78-8E53-7B1794F50FEA}"/>
              </a:ext>
            </a:extLst>
          </p:cNvPr>
          <p:cNvPicPr>
            <a:picLocks noChangeAspect="1"/>
          </p:cNvPicPr>
          <p:nvPr/>
        </p:nvPicPr>
        <p:blipFill rotWithShape="1">
          <a:blip r:embed="rId2"/>
          <a:srcRect l="34764" t="31267" r="43303" b="28207"/>
          <a:stretch/>
        </p:blipFill>
        <p:spPr>
          <a:xfrm>
            <a:off x="2348683" y="2659641"/>
            <a:ext cx="2857500" cy="2595816"/>
          </a:xfrm>
          <a:prstGeom prst="rect">
            <a:avLst/>
          </a:prstGeom>
        </p:spPr>
      </p:pic>
      <p:cxnSp>
        <p:nvCxnSpPr>
          <p:cNvPr id="12" name="Straight Connector 11">
            <a:extLst>
              <a:ext uri="{FF2B5EF4-FFF2-40B4-BE49-F238E27FC236}">
                <a16:creationId xmlns:a16="http://schemas.microsoft.com/office/drawing/2014/main" id="{B384E947-0B84-48E7-B459-5A10EA1AB5EB}"/>
              </a:ext>
            </a:extLst>
          </p:cNvPr>
          <p:cNvCxnSpPr/>
          <p:nvPr/>
        </p:nvCxnSpPr>
        <p:spPr>
          <a:xfrm>
            <a:off x="5771070" y="2508588"/>
            <a:ext cx="0" cy="27777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973F5E9-C56D-441B-A04E-35E213011E5F}"/>
              </a:ext>
            </a:extLst>
          </p:cNvPr>
          <p:cNvSpPr txBox="1"/>
          <p:nvPr/>
        </p:nvSpPr>
        <p:spPr>
          <a:xfrm>
            <a:off x="5762446" y="2673127"/>
            <a:ext cx="4444543" cy="1277273"/>
          </a:xfrm>
          <a:prstGeom prst="rect">
            <a:avLst/>
          </a:prstGeom>
          <a:noFill/>
        </p:spPr>
        <p:txBody>
          <a:bodyPr wrap="square" rtlCol="0">
            <a:spAutoFit/>
          </a:bodyPr>
          <a:lstStyle/>
          <a:p>
            <a:r>
              <a:rPr lang="en-US" sz="1100" dirty="0"/>
              <a:t>Utilizing an x-axis of Year and a y-axis of Total Operating Costs, it clearly shows that the cost of growing corn increased at a steady pace of 2-3%, but then reached 6-8% between 2003 and 2011, but has since returned to its steady state increase of 2-3%. This is due to the changes in tax laws by the Republican administration that incentivized the increase in growing corn due ethanol subsidies at the time. After 2010, we revert back to the steady state growth of 2-3% “the democratic growth rate”</a:t>
            </a:r>
          </a:p>
        </p:txBody>
      </p:sp>
      <p:sp>
        <p:nvSpPr>
          <p:cNvPr id="16" name="TextBox 15">
            <a:extLst>
              <a:ext uri="{FF2B5EF4-FFF2-40B4-BE49-F238E27FC236}">
                <a16:creationId xmlns:a16="http://schemas.microsoft.com/office/drawing/2014/main" id="{52403E78-B4B8-47B6-B768-292B28E58489}"/>
              </a:ext>
            </a:extLst>
          </p:cNvPr>
          <p:cNvSpPr txBox="1"/>
          <p:nvPr/>
        </p:nvSpPr>
        <p:spPr>
          <a:xfrm>
            <a:off x="1976486" y="2368657"/>
            <a:ext cx="3777434" cy="261610"/>
          </a:xfrm>
          <a:prstGeom prst="rect">
            <a:avLst/>
          </a:prstGeom>
          <a:noFill/>
        </p:spPr>
        <p:txBody>
          <a:bodyPr wrap="square" rtlCol="0">
            <a:spAutoFit/>
          </a:bodyPr>
          <a:lstStyle/>
          <a:p>
            <a:pPr algn="ctr"/>
            <a:r>
              <a:rPr lang="en-US" sz="1100" b="1" dirty="0"/>
              <a:t>Corn cost returns tapering off</a:t>
            </a:r>
          </a:p>
        </p:txBody>
      </p:sp>
      <p:sp>
        <p:nvSpPr>
          <p:cNvPr id="17" name="TextBox 16">
            <a:extLst>
              <a:ext uri="{FF2B5EF4-FFF2-40B4-BE49-F238E27FC236}">
                <a16:creationId xmlns:a16="http://schemas.microsoft.com/office/drawing/2014/main" id="{9E713CC6-C778-4CFC-BADF-A89C724743A4}"/>
              </a:ext>
            </a:extLst>
          </p:cNvPr>
          <p:cNvSpPr txBox="1"/>
          <p:nvPr/>
        </p:nvSpPr>
        <p:spPr>
          <a:xfrm>
            <a:off x="5780675" y="2391629"/>
            <a:ext cx="4377681" cy="261610"/>
          </a:xfrm>
          <a:prstGeom prst="rect">
            <a:avLst/>
          </a:prstGeom>
          <a:noFill/>
        </p:spPr>
        <p:txBody>
          <a:bodyPr wrap="square" rtlCol="0">
            <a:spAutoFit/>
          </a:bodyPr>
          <a:lstStyle/>
          <a:p>
            <a:r>
              <a:rPr lang="en-US" sz="1050" b="1" dirty="0"/>
              <a:t>Insights</a:t>
            </a:r>
          </a:p>
        </p:txBody>
      </p:sp>
      <p:pic>
        <p:nvPicPr>
          <p:cNvPr id="18" name="Picture 17">
            <a:extLst>
              <a:ext uri="{FF2B5EF4-FFF2-40B4-BE49-F238E27FC236}">
                <a16:creationId xmlns:a16="http://schemas.microsoft.com/office/drawing/2014/main" id="{DF702E06-0EC9-4330-9963-48AE983322A7}"/>
              </a:ext>
            </a:extLst>
          </p:cNvPr>
          <p:cNvPicPr>
            <a:picLocks noChangeAspect="1"/>
          </p:cNvPicPr>
          <p:nvPr/>
        </p:nvPicPr>
        <p:blipFill rotWithShape="1">
          <a:blip r:embed="rId2"/>
          <a:srcRect l="44032" t="72944" r="43303" b="24121"/>
          <a:stretch/>
        </p:blipFill>
        <p:spPr>
          <a:xfrm>
            <a:off x="3086100" y="5195147"/>
            <a:ext cx="1861865" cy="212126"/>
          </a:xfrm>
          <a:prstGeom prst="rect">
            <a:avLst/>
          </a:prstGeom>
        </p:spPr>
      </p:pic>
      <p:sp>
        <p:nvSpPr>
          <p:cNvPr id="19" name="Rectangle: Rounded Corners 18">
            <a:extLst>
              <a:ext uri="{FF2B5EF4-FFF2-40B4-BE49-F238E27FC236}">
                <a16:creationId xmlns:a16="http://schemas.microsoft.com/office/drawing/2014/main" id="{6D7CFEF1-1806-4CB5-AD34-DE82BAD16E5A}"/>
              </a:ext>
            </a:extLst>
          </p:cNvPr>
          <p:cNvSpPr/>
          <p:nvPr/>
        </p:nvSpPr>
        <p:spPr>
          <a:xfrm>
            <a:off x="9187253" y="2401634"/>
            <a:ext cx="897026"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sz="1000" b="1" dirty="0">
                <a:solidFill>
                  <a:schemeClr val="bg1"/>
                </a:solidFill>
              </a:rPr>
              <a:t>Follow Post</a:t>
            </a:r>
          </a:p>
        </p:txBody>
      </p:sp>
      <p:pic>
        <p:nvPicPr>
          <p:cNvPr id="21" name="Picture 20">
            <a:extLst>
              <a:ext uri="{FF2B5EF4-FFF2-40B4-BE49-F238E27FC236}">
                <a16:creationId xmlns:a16="http://schemas.microsoft.com/office/drawing/2014/main" id="{979288B5-AC4C-4874-BA6D-8441D9B9456B}"/>
              </a:ext>
            </a:extLst>
          </p:cNvPr>
          <p:cNvPicPr>
            <a:picLocks noChangeAspect="1"/>
          </p:cNvPicPr>
          <p:nvPr/>
        </p:nvPicPr>
        <p:blipFill rotWithShape="1">
          <a:blip r:embed="rId2"/>
          <a:srcRect l="11250" t="6489" r="20391" b="92379"/>
          <a:stretch/>
        </p:blipFill>
        <p:spPr>
          <a:xfrm>
            <a:off x="1417044" y="886865"/>
            <a:ext cx="8334375" cy="400948"/>
          </a:xfrm>
          <a:prstGeom prst="rect">
            <a:avLst/>
          </a:prstGeom>
          <a:solidFill>
            <a:schemeClr val="bg1"/>
          </a:solidFill>
        </p:spPr>
      </p:pic>
      <p:sp>
        <p:nvSpPr>
          <p:cNvPr id="20" name="TextBox 19">
            <a:extLst>
              <a:ext uri="{FF2B5EF4-FFF2-40B4-BE49-F238E27FC236}">
                <a16:creationId xmlns:a16="http://schemas.microsoft.com/office/drawing/2014/main" id="{AAB84DBB-6589-444A-8C75-DBC0EC4B0A2B}"/>
              </a:ext>
            </a:extLst>
          </p:cNvPr>
          <p:cNvSpPr txBox="1"/>
          <p:nvPr/>
        </p:nvSpPr>
        <p:spPr>
          <a:xfrm>
            <a:off x="1774974" y="824133"/>
            <a:ext cx="8432015" cy="523220"/>
          </a:xfrm>
          <a:prstGeom prst="rect">
            <a:avLst/>
          </a:prstGeom>
          <a:noFill/>
        </p:spPr>
        <p:txBody>
          <a:bodyPr wrap="square" rtlCol="0">
            <a:spAutoFit/>
          </a:bodyPr>
          <a:lstStyle/>
          <a:p>
            <a:r>
              <a:rPr lang="en-US" sz="2800" b="1" dirty="0">
                <a:solidFill>
                  <a:schemeClr val="bg1"/>
                </a:solidFill>
              </a:rPr>
              <a:t>Analytics and Visualizations for Insights into USDA Data</a:t>
            </a:r>
          </a:p>
        </p:txBody>
      </p:sp>
      <p:pic>
        <p:nvPicPr>
          <p:cNvPr id="22" name="Picture 21">
            <a:extLst>
              <a:ext uri="{FF2B5EF4-FFF2-40B4-BE49-F238E27FC236}">
                <a16:creationId xmlns:a16="http://schemas.microsoft.com/office/drawing/2014/main" id="{4CADCA83-3B9C-4F25-815E-452A513F1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335" y="1410011"/>
            <a:ext cx="137160" cy="137160"/>
          </a:xfrm>
          <a:prstGeom prst="rect">
            <a:avLst/>
          </a:prstGeom>
        </p:spPr>
      </p:pic>
      <p:sp>
        <p:nvSpPr>
          <p:cNvPr id="24" name="TextBox 23">
            <a:extLst>
              <a:ext uri="{FF2B5EF4-FFF2-40B4-BE49-F238E27FC236}">
                <a16:creationId xmlns:a16="http://schemas.microsoft.com/office/drawing/2014/main" id="{36BD43E3-7FF8-4B6D-9478-531F65B87B2E}"/>
              </a:ext>
            </a:extLst>
          </p:cNvPr>
          <p:cNvSpPr txBox="1"/>
          <p:nvPr/>
        </p:nvSpPr>
        <p:spPr>
          <a:xfrm>
            <a:off x="8622396" y="5043109"/>
            <a:ext cx="1563320" cy="400110"/>
          </a:xfrm>
          <a:prstGeom prst="rect">
            <a:avLst/>
          </a:prstGeom>
          <a:noFill/>
        </p:spPr>
        <p:txBody>
          <a:bodyPr wrap="square" rtlCol="0">
            <a:spAutoFit/>
          </a:bodyPr>
          <a:lstStyle/>
          <a:p>
            <a:r>
              <a:rPr lang="en-US" sz="1000" i="1" dirty="0"/>
              <a:t>Posted by: Sara Matthews</a:t>
            </a:r>
          </a:p>
          <a:p>
            <a:r>
              <a:rPr lang="en-US" sz="1000" i="1" dirty="0"/>
              <a:t>Posted on: 08/21/2018</a:t>
            </a:r>
          </a:p>
        </p:txBody>
      </p:sp>
      <p:pic>
        <p:nvPicPr>
          <p:cNvPr id="25" name="Picture 24">
            <a:extLst>
              <a:ext uri="{FF2B5EF4-FFF2-40B4-BE49-F238E27FC236}">
                <a16:creationId xmlns:a16="http://schemas.microsoft.com/office/drawing/2014/main" id="{C942D970-2B1C-4BCD-8927-97773FBA939A}"/>
              </a:ext>
            </a:extLst>
          </p:cNvPr>
          <p:cNvPicPr>
            <a:picLocks noChangeAspect="1"/>
          </p:cNvPicPr>
          <p:nvPr/>
        </p:nvPicPr>
        <p:blipFill rotWithShape="1">
          <a:blip r:embed="rId2"/>
          <a:srcRect l="11250" t="6489" r="20391" b="92379"/>
          <a:stretch/>
        </p:blipFill>
        <p:spPr>
          <a:xfrm>
            <a:off x="1993369" y="2116324"/>
            <a:ext cx="8213620" cy="217915"/>
          </a:xfrm>
          <a:prstGeom prst="rect">
            <a:avLst/>
          </a:prstGeom>
          <a:solidFill>
            <a:schemeClr val="bg1"/>
          </a:solidFill>
        </p:spPr>
      </p:pic>
      <p:pic>
        <p:nvPicPr>
          <p:cNvPr id="26" name="Picture 25">
            <a:extLst>
              <a:ext uri="{FF2B5EF4-FFF2-40B4-BE49-F238E27FC236}">
                <a16:creationId xmlns:a16="http://schemas.microsoft.com/office/drawing/2014/main" id="{35FCCB33-A44B-40C4-9423-ABC79FFF6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27" y="1906191"/>
            <a:ext cx="137160" cy="137160"/>
          </a:xfrm>
          <a:prstGeom prst="rect">
            <a:avLst/>
          </a:prstGeom>
        </p:spPr>
      </p:pic>
      <p:pic>
        <p:nvPicPr>
          <p:cNvPr id="27" name="Picture 26">
            <a:extLst>
              <a:ext uri="{FF2B5EF4-FFF2-40B4-BE49-F238E27FC236}">
                <a16:creationId xmlns:a16="http://schemas.microsoft.com/office/drawing/2014/main" id="{8425C50D-1BE8-4BF1-BE0C-C47C1DCC3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170" y="2438210"/>
            <a:ext cx="137160" cy="137160"/>
          </a:xfrm>
          <a:prstGeom prst="rect">
            <a:avLst/>
          </a:prstGeom>
        </p:spPr>
      </p:pic>
      <p:sp>
        <p:nvSpPr>
          <p:cNvPr id="28" name="Rectangle: Rounded Corners 27">
            <a:extLst>
              <a:ext uri="{FF2B5EF4-FFF2-40B4-BE49-F238E27FC236}">
                <a16:creationId xmlns:a16="http://schemas.microsoft.com/office/drawing/2014/main" id="{0A49EACD-1345-4FCD-97C2-93857C4E49CC}"/>
              </a:ext>
            </a:extLst>
          </p:cNvPr>
          <p:cNvSpPr/>
          <p:nvPr/>
        </p:nvSpPr>
        <p:spPr>
          <a:xfrm>
            <a:off x="6710769" y="1861133"/>
            <a:ext cx="958113"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sz="1000" b="1" dirty="0">
                <a:solidFill>
                  <a:schemeClr val="bg1"/>
                </a:solidFill>
              </a:rPr>
              <a:t>Follow Topic</a:t>
            </a:r>
          </a:p>
        </p:txBody>
      </p:sp>
      <p:pic>
        <p:nvPicPr>
          <p:cNvPr id="29" name="Picture 28">
            <a:extLst>
              <a:ext uri="{FF2B5EF4-FFF2-40B4-BE49-F238E27FC236}">
                <a16:creationId xmlns:a16="http://schemas.microsoft.com/office/drawing/2014/main" id="{9D553176-F8E4-497C-9318-04C405E5D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069" y="1897709"/>
            <a:ext cx="137160" cy="137160"/>
          </a:xfrm>
          <a:prstGeom prst="rect">
            <a:avLst/>
          </a:prstGeom>
        </p:spPr>
      </p:pic>
      <p:sp>
        <p:nvSpPr>
          <p:cNvPr id="30" name="Title 1">
            <a:extLst>
              <a:ext uri="{FF2B5EF4-FFF2-40B4-BE49-F238E27FC236}">
                <a16:creationId xmlns:a16="http://schemas.microsoft.com/office/drawing/2014/main" id="{FF0A6E93-2AA7-4680-824B-7CF86BA04E06}"/>
              </a:ext>
            </a:extLst>
          </p:cNvPr>
          <p:cNvSpPr txBox="1">
            <a:spLocks/>
          </p:cNvSpPr>
          <p:nvPr/>
        </p:nvSpPr>
        <p:spPr>
          <a:xfrm>
            <a:off x="838200" y="19425"/>
            <a:ext cx="10515600" cy="7795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Design Change Based upon Findings: Discuss Page</a:t>
            </a:r>
          </a:p>
        </p:txBody>
      </p:sp>
    </p:spTree>
    <p:extLst>
      <p:ext uri="{BB962C8B-B14F-4D97-AF65-F5344CB8AC3E}">
        <p14:creationId xmlns:p14="http://schemas.microsoft.com/office/powerpoint/2010/main" val="180189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2D47E2-C247-4858-A94E-A3BD63031ACE}"/>
              </a:ext>
            </a:extLst>
          </p:cNvPr>
          <p:cNvPicPr>
            <a:picLocks noChangeAspect="1"/>
          </p:cNvPicPr>
          <p:nvPr/>
        </p:nvPicPr>
        <p:blipFill>
          <a:blip r:embed="rId2"/>
          <a:stretch>
            <a:fillRect/>
          </a:stretch>
        </p:blipFill>
        <p:spPr>
          <a:xfrm>
            <a:off x="21486" y="865736"/>
            <a:ext cx="12161888" cy="5973036"/>
          </a:xfrm>
          <a:prstGeom prst="rect">
            <a:avLst/>
          </a:prstGeom>
        </p:spPr>
      </p:pic>
      <p:pic>
        <p:nvPicPr>
          <p:cNvPr id="3" name="Picture 2">
            <a:extLst>
              <a:ext uri="{FF2B5EF4-FFF2-40B4-BE49-F238E27FC236}">
                <a16:creationId xmlns:a16="http://schemas.microsoft.com/office/drawing/2014/main" id="{432C15E6-5BAE-4711-85E3-211D2B29BB6B}"/>
              </a:ext>
            </a:extLst>
          </p:cNvPr>
          <p:cNvPicPr>
            <a:picLocks noChangeAspect="1"/>
          </p:cNvPicPr>
          <p:nvPr/>
        </p:nvPicPr>
        <p:blipFill rotWithShape="1">
          <a:blip r:embed="rId3"/>
          <a:srcRect l="11250" t="6489" r="20391" b="92379"/>
          <a:stretch/>
        </p:blipFill>
        <p:spPr>
          <a:xfrm>
            <a:off x="1408418" y="905137"/>
            <a:ext cx="8334375" cy="400948"/>
          </a:xfrm>
          <a:prstGeom prst="rect">
            <a:avLst/>
          </a:prstGeom>
          <a:solidFill>
            <a:schemeClr val="bg1"/>
          </a:solidFill>
        </p:spPr>
      </p:pic>
      <p:pic>
        <p:nvPicPr>
          <p:cNvPr id="4" name="Picture 3">
            <a:extLst>
              <a:ext uri="{FF2B5EF4-FFF2-40B4-BE49-F238E27FC236}">
                <a16:creationId xmlns:a16="http://schemas.microsoft.com/office/drawing/2014/main" id="{F79F4CB5-B928-4015-8E12-B045D0A7C5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709" y="1428283"/>
            <a:ext cx="137160" cy="137160"/>
          </a:xfrm>
          <a:prstGeom prst="rect">
            <a:avLst/>
          </a:prstGeom>
        </p:spPr>
      </p:pic>
      <p:sp>
        <p:nvSpPr>
          <p:cNvPr id="9" name="Rectangle 8">
            <a:extLst>
              <a:ext uri="{FF2B5EF4-FFF2-40B4-BE49-F238E27FC236}">
                <a16:creationId xmlns:a16="http://schemas.microsoft.com/office/drawing/2014/main" id="{0F7D0A5C-9C5D-411E-840B-8B7C60E85F81}"/>
              </a:ext>
            </a:extLst>
          </p:cNvPr>
          <p:cNvSpPr/>
          <p:nvPr/>
        </p:nvSpPr>
        <p:spPr>
          <a:xfrm>
            <a:off x="1134375" y="1697473"/>
            <a:ext cx="8608418" cy="4840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8D83274-9165-4304-9520-0F2B011FDB11}"/>
              </a:ext>
            </a:extLst>
          </p:cNvPr>
          <p:cNvPicPr>
            <a:picLocks/>
          </p:cNvPicPr>
          <p:nvPr/>
        </p:nvPicPr>
        <p:blipFill rotWithShape="1">
          <a:blip r:embed="rId2"/>
          <a:srcRect l="44844" t="13732" r="20000" b="7846"/>
          <a:stretch/>
        </p:blipFill>
        <p:spPr>
          <a:xfrm>
            <a:off x="7986714" y="1729431"/>
            <a:ext cx="4114800" cy="4594860"/>
          </a:xfrm>
          <a:prstGeom prst="rect">
            <a:avLst/>
          </a:prstGeom>
        </p:spPr>
      </p:pic>
      <p:pic>
        <p:nvPicPr>
          <p:cNvPr id="7" name="Picture 6">
            <a:extLst>
              <a:ext uri="{FF2B5EF4-FFF2-40B4-BE49-F238E27FC236}">
                <a16:creationId xmlns:a16="http://schemas.microsoft.com/office/drawing/2014/main" id="{048D16CA-DEB6-4848-8798-E2559EB77DC8}"/>
              </a:ext>
            </a:extLst>
          </p:cNvPr>
          <p:cNvPicPr>
            <a:picLocks/>
          </p:cNvPicPr>
          <p:nvPr/>
        </p:nvPicPr>
        <p:blipFill rotWithShape="1">
          <a:blip r:embed="rId2"/>
          <a:srcRect l="9609" t="45661" r="55187" b="22003"/>
          <a:stretch/>
        </p:blipFill>
        <p:spPr>
          <a:xfrm>
            <a:off x="4244122" y="1720805"/>
            <a:ext cx="3657600" cy="2011680"/>
          </a:xfrm>
          <a:prstGeom prst="rect">
            <a:avLst/>
          </a:prstGeom>
        </p:spPr>
      </p:pic>
      <p:pic>
        <p:nvPicPr>
          <p:cNvPr id="6" name="Picture 5">
            <a:extLst>
              <a:ext uri="{FF2B5EF4-FFF2-40B4-BE49-F238E27FC236}">
                <a16:creationId xmlns:a16="http://schemas.microsoft.com/office/drawing/2014/main" id="{53F3DC4D-B40C-4995-ADE1-19B419832032}"/>
              </a:ext>
            </a:extLst>
          </p:cNvPr>
          <p:cNvPicPr>
            <a:picLocks noChangeAspect="1"/>
          </p:cNvPicPr>
          <p:nvPr/>
        </p:nvPicPr>
        <p:blipFill rotWithShape="1">
          <a:blip r:embed="rId2"/>
          <a:srcRect l="9765" t="13732" r="55078" b="53976"/>
          <a:stretch/>
        </p:blipFill>
        <p:spPr>
          <a:xfrm>
            <a:off x="77099" y="1697474"/>
            <a:ext cx="4114800" cy="1856232"/>
          </a:xfrm>
          <a:prstGeom prst="rect">
            <a:avLst/>
          </a:prstGeom>
        </p:spPr>
      </p:pic>
      <p:sp>
        <p:nvSpPr>
          <p:cNvPr id="13" name="Rectangle 12">
            <a:extLst>
              <a:ext uri="{FF2B5EF4-FFF2-40B4-BE49-F238E27FC236}">
                <a16:creationId xmlns:a16="http://schemas.microsoft.com/office/drawing/2014/main" id="{C00FBE80-2061-4A07-BE9D-A4B5CB2A12E1}"/>
              </a:ext>
            </a:extLst>
          </p:cNvPr>
          <p:cNvSpPr/>
          <p:nvPr/>
        </p:nvSpPr>
        <p:spPr>
          <a:xfrm>
            <a:off x="120546" y="3306551"/>
            <a:ext cx="4029973" cy="226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462F9B2-DFAA-436F-8643-17FD60E84D26}"/>
              </a:ext>
            </a:extLst>
          </p:cNvPr>
          <p:cNvSpPr/>
          <p:nvPr/>
        </p:nvSpPr>
        <p:spPr>
          <a:xfrm>
            <a:off x="3582592" y="3321678"/>
            <a:ext cx="548640" cy="182880"/>
          </a:xfrm>
          <a:prstGeom prst="roundRect">
            <a:avLst>
              <a:gd name="adj" fmla="val 12894"/>
            </a:avLst>
          </a:prstGeom>
          <a:solidFill>
            <a:srgbClr val="2E854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sz="900" b="1" dirty="0">
                <a:solidFill>
                  <a:schemeClr val="bg1"/>
                </a:solidFill>
              </a:rPr>
              <a:t>Next</a:t>
            </a:r>
          </a:p>
        </p:txBody>
      </p:sp>
      <p:pic>
        <p:nvPicPr>
          <p:cNvPr id="17" name="Picture 16">
            <a:extLst>
              <a:ext uri="{FF2B5EF4-FFF2-40B4-BE49-F238E27FC236}">
                <a16:creationId xmlns:a16="http://schemas.microsoft.com/office/drawing/2014/main" id="{088079DC-4A6B-4917-8E19-5D66295CB3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1583" y="3344020"/>
            <a:ext cx="137160" cy="137160"/>
          </a:xfrm>
          <a:prstGeom prst="rect">
            <a:avLst/>
          </a:prstGeom>
        </p:spPr>
      </p:pic>
      <p:sp>
        <p:nvSpPr>
          <p:cNvPr id="23" name="Rectangle: Rounded Corners 22">
            <a:extLst>
              <a:ext uri="{FF2B5EF4-FFF2-40B4-BE49-F238E27FC236}">
                <a16:creationId xmlns:a16="http://schemas.microsoft.com/office/drawing/2014/main" id="{E96858A0-879D-4243-B86E-870286ACE08A}"/>
              </a:ext>
            </a:extLst>
          </p:cNvPr>
          <p:cNvSpPr/>
          <p:nvPr/>
        </p:nvSpPr>
        <p:spPr>
          <a:xfrm>
            <a:off x="3575895" y="2490275"/>
            <a:ext cx="548640" cy="182880"/>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 File</a:t>
            </a:r>
          </a:p>
        </p:txBody>
      </p:sp>
      <p:sp>
        <p:nvSpPr>
          <p:cNvPr id="25" name="Rectangle: Rounded Corners 24">
            <a:extLst>
              <a:ext uri="{FF2B5EF4-FFF2-40B4-BE49-F238E27FC236}">
                <a16:creationId xmlns:a16="http://schemas.microsoft.com/office/drawing/2014/main" id="{E269892D-C2C9-4380-9D84-7EA4E2DC087A}"/>
              </a:ext>
            </a:extLst>
          </p:cNvPr>
          <p:cNvSpPr/>
          <p:nvPr/>
        </p:nvSpPr>
        <p:spPr>
          <a:xfrm>
            <a:off x="3575895" y="2767798"/>
            <a:ext cx="548640" cy="182880"/>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 File</a:t>
            </a:r>
          </a:p>
        </p:txBody>
      </p:sp>
      <p:sp>
        <p:nvSpPr>
          <p:cNvPr id="26" name="Rectangle: Rounded Corners 25">
            <a:extLst>
              <a:ext uri="{FF2B5EF4-FFF2-40B4-BE49-F238E27FC236}">
                <a16:creationId xmlns:a16="http://schemas.microsoft.com/office/drawing/2014/main" id="{BC568595-EC73-4A3A-8044-9E01FD6C597A}"/>
              </a:ext>
            </a:extLst>
          </p:cNvPr>
          <p:cNvSpPr/>
          <p:nvPr/>
        </p:nvSpPr>
        <p:spPr>
          <a:xfrm>
            <a:off x="3575895" y="3067560"/>
            <a:ext cx="548640" cy="182880"/>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 File</a:t>
            </a:r>
          </a:p>
        </p:txBody>
      </p:sp>
      <p:sp>
        <p:nvSpPr>
          <p:cNvPr id="31" name="TextBox 30">
            <a:extLst>
              <a:ext uri="{FF2B5EF4-FFF2-40B4-BE49-F238E27FC236}">
                <a16:creationId xmlns:a16="http://schemas.microsoft.com/office/drawing/2014/main" id="{8B76F9B1-42EF-4EA9-A36B-6CCE443508A4}"/>
              </a:ext>
            </a:extLst>
          </p:cNvPr>
          <p:cNvSpPr txBox="1"/>
          <p:nvPr/>
        </p:nvSpPr>
        <p:spPr>
          <a:xfrm>
            <a:off x="1774974" y="851031"/>
            <a:ext cx="8432015" cy="523220"/>
          </a:xfrm>
          <a:prstGeom prst="rect">
            <a:avLst/>
          </a:prstGeom>
          <a:noFill/>
        </p:spPr>
        <p:txBody>
          <a:bodyPr wrap="square" rtlCol="0">
            <a:spAutoFit/>
          </a:bodyPr>
          <a:lstStyle/>
          <a:p>
            <a:r>
              <a:rPr lang="en-US" sz="2800" b="1" dirty="0">
                <a:solidFill>
                  <a:schemeClr val="bg1"/>
                </a:solidFill>
              </a:rPr>
              <a:t>Analytics and Visualizations for Insights into USDA Data</a:t>
            </a:r>
          </a:p>
        </p:txBody>
      </p:sp>
      <p:sp>
        <p:nvSpPr>
          <p:cNvPr id="32" name="TextBox 31">
            <a:extLst>
              <a:ext uri="{FF2B5EF4-FFF2-40B4-BE49-F238E27FC236}">
                <a16:creationId xmlns:a16="http://schemas.microsoft.com/office/drawing/2014/main" id="{8AA5F47A-A723-4AF3-9222-ADD34498F840}"/>
              </a:ext>
            </a:extLst>
          </p:cNvPr>
          <p:cNvSpPr txBox="1"/>
          <p:nvPr/>
        </p:nvSpPr>
        <p:spPr>
          <a:xfrm>
            <a:off x="2286998" y="2189653"/>
            <a:ext cx="1062710" cy="215444"/>
          </a:xfrm>
          <a:prstGeom prst="rect">
            <a:avLst/>
          </a:prstGeom>
          <a:noFill/>
        </p:spPr>
        <p:txBody>
          <a:bodyPr wrap="square" rtlCol="0">
            <a:spAutoFit/>
          </a:bodyPr>
          <a:lstStyle/>
          <a:p>
            <a:r>
              <a:rPr lang="en-US" sz="800" b="1" dirty="0"/>
              <a:t>Description</a:t>
            </a:r>
          </a:p>
        </p:txBody>
      </p:sp>
      <p:sp>
        <p:nvSpPr>
          <p:cNvPr id="33" name="TextBox 32">
            <a:extLst>
              <a:ext uri="{FF2B5EF4-FFF2-40B4-BE49-F238E27FC236}">
                <a16:creationId xmlns:a16="http://schemas.microsoft.com/office/drawing/2014/main" id="{DD2AAC4F-9094-4EF2-A5BC-57B8DD8938B8}"/>
              </a:ext>
            </a:extLst>
          </p:cNvPr>
          <p:cNvSpPr txBox="1"/>
          <p:nvPr/>
        </p:nvSpPr>
        <p:spPr>
          <a:xfrm>
            <a:off x="2302714" y="2473023"/>
            <a:ext cx="1262102" cy="215444"/>
          </a:xfrm>
          <a:prstGeom prst="rect">
            <a:avLst/>
          </a:prstGeom>
          <a:noFill/>
        </p:spPr>
        <p:txBody>
          <a:bodyPr wrap="square" rtlCol="0">
            <a:spAutoFit/>
          </a:bodyPr>
          <a:lstStyle/>
          <a:p>
            <a:r>
              <a:rPr lang="en-US" sz="800" dirty="0"/>
              <a:t>Lora imp sum blah...</a:t>
            </a:r>
          </a:p>
        </p:txBody>
      </p:sp>
      <p:sp>
        <p:nvSpPr>
          <p:cNvPr id="34" name="TextBox 33">
            <a:extLst>
              <a:ext uri="{FF2B5EF4-FFF2-40B4-BE49-F238E27FC236}">
                <a16:creationId xmlns:a16="http://schemas.microsoft.com/office/drawing/2014/main" id="{A19358B5-384E-4041-8A1C-A772FAC82A6B}"/>
              </a:ext>
            </a:extLst>
          </p:cNvPr>
          <p:cNvSpPr txBox="1"/>
          <p:nvPr/>
        </p:nvSpPr>
        <p:spPr>
          <a:xfrm>
            <a:off x="2308359" y="2780618"/>
            <a:ext cx="1262102" cy="215444"/>
          </a:xfrm>
          <a:prstGeom prst="rect">
            <a:avLst/>
          </a:prstGeom>
          <a:noFill/>
        </p:spPr>
        <p:txBody>
          <a:bodyPr wrap="square" rtlCol="0">
            <a:spAutoFit/>
          </a:bodyPr>
          <a:lstStyle/>
          <a:p>
            <a:r>
              <a:rPr lang="en-US" sz="800" dirty="0"/>
              <a:t>Lora imp sum blah...</a:t>
            </a:r>
          </a:p>
        </p:txBody>
      </p:sp>
      <p:sp>
        <p:nvSpPr>
          <p:cNvPr id="35" name="TextBox 34">
            <a:extLst>
              <a:ext uri="{FF2B5EF4-FFF2-40B4-BE49-F238E27FC236}">
                <a16:creationId xmlns:a16="http://schemas.microsoft.com/office/drawing/2014/main" id="{14BCC498-6C67-4F94-9C32-424391E90E62}"/>
              </a:ext>
            </a:extLst>
          </p:cNvPr>
          <p:cNvSpPr txBox="1"/>
          <p:nvPr/>
        </p:nvSpPr>
        <p:spPr>
          <a:xfrm>
            <a:off x="2308359" y="3046345"/>
            <a:ext cx="1262102" cy="215444"/>
          </a:xfrm>
          <a:prstGeom prst="rect">
            <a:avLst/>
          </a:prstGeom>
          <a:noFill/>
        </p:spPr>
        <p:txBody>
          <a:bodyPr wrap="square" rtlCol="0">
            <a:spAutoFit/>
          </a:bodyPr>
          <a:lstStyle/>
          <a:p>
            <a:r>
              <a:rPr lang="en-US" sz="800" dirty="0"/>
              <a:t>Lora imp sum blah...</a:t>
            </a:r>
          </a:p>
        </p:txBody>
      </p:sp>
      <p:pic>
        <p:nvPicPr>
          <p:cNvPr id="38" name="Picture 37">
            <a:extLst>
              <a:ext uri="{FF2B5EF4-FFF2-40B4-BE49-F238E27FC236}">
                <a16:creationId xmlns:a16="http://schemas.microsoft.com/office/drawing/2014/main" id="{2DEC5A5A-23BB-47DE-AF79-D6F808CFFC04}"/>
              </a:ext>
            </a:extLst>
          </p:cNvPr>
          <p:cNvPicPr>
            <a:picLocks noChangeAspect="1"/>
          </p:cNvPicPr>
          <p:nvPr/>
        </p:nvPicPr>
        <p:blipFill rotWithShape="1">
          <a:blip r:embed="rId2"/>
          <a:srcRect l="30554" t="18007" r="55439" b="77709"/>
          <a:stretch/>
        </p:blipFill>
        <p:spPr>
          <a:xfrm>
            <a:off x="1133097" y="1942003"/>
            <a:ext cx="1648922" cy="247650"/>
          </a:xfrm>
          <a:prstGeom prst="rect">
            <a:avLst/>
          </a:prstGeom>
        </p:spPr>
      </p:pic>
      <p:sp>
        <p:nvSpPr>
          <p:cNvPr id="39" name="Rectangle 38">
            <a:extLst>
              <a:ext uri="{FF2B5EF4-FFF2-40B4-BE49-F238E27FC236}">
                <a16:creationId xmlns:a16="http://schemas.microsoft.com/office/drawing/2014/main" id="{D2DA2A70-E7A0-41B2-AF13-FC351F3EA6DB}"/>
              </a:ext>
            </a:extLst>
          </p:cNvPr>
          <p:cNvSpPr/>
          <p:nvPr/>
        </p:nvSpPr>
        <p:spPr>
          <a:xfrm>
            <a:off x="2786690" y="1738956"/>
            <a:ext cx="1385097" cy="41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2162486-199E-4517-B2C0-A37E6CAF0BBC}"/>
              </a:ext>
            </a:extLst>
          </p:cNvPr>
          <p:cNvSpPr/>
          <p:nvPr/>
        </p:nvSpPr>
        <p:spPr>
          <a:xfrm>
            <a:off x="3586078" y="1957633"/>
            <a:ext cx="548640" cy="182880"/>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sz="900" b="1" dirty="0">
                <a:solidFill>
                  <a:schemeClr val="bg1"/>
                </a:solidFill>
              </a:rPr>
              <a:t>Merge</a:t>
            </a:r>
          </a:p>
        </p:txBody>
      </p:sp>
      <p:pic>
        <p:nvPicPr>
          <p:cNvPr id="15" name="Picture 14">
            <a:extLst>
              <a:ext uri="{FF2B5EF4-FFF2-40B4-BE49-F238E27FC236}">
                <a16:creationId xmlns:a16="http://schemas.microsoft.com/office/drawing/2014/main" id="{984F7F64-E8D7-4CC9-B385-2D9CAC174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5069" y="1979975"/>
            <a:ext cx="137160" cy="137160"/>
          </a:xfrm>
          <a:prstGeom prst="rect">
            <a:avLst/>
          </a:prstGeom>
        </p:spPr>
      </p:pic>
      <p:pic>
        <p:nvPicPr>
          <p:cNvPr id="40" name="Picture 39">
            <a:extLst>
              <a:ext uri="{FF2B5EF4-FFF2-40B4-BE49-F238E27FC236}">
                <a16:creationId xmlns:a16="http://schemas.microsoft.com/office/drawing/2014/main" id="{8D82A7D1-1C1C-41DB-B173-09AED13937EB}"/>
              </a:ext>
            </a:extLst>
          </p:cNvPr>
          <p:cNvPicPr>
            <a:picLocks noChangeAspect="1"/>
          </p:cNvPicPr>
          <p:nvPr/>
        </p:nvPicPr>
        <p:blipFill rotWithShape="1">
          <a:blip r:embed="rId2"/>
          <a:srcRect l="38666" t="14647" r="55347" b="81994"/>
          <a:stretch/>
        </p:blipFill>
        <p:spPr>
          <a:xfrm>
            <a:off x="2845608" y="1946359"/>
            <a:ext cx="704692" cy="194154"/>
          </a:xfrm>
          <a:prstGeom prst="rect">
            <a:avLst/>
          </a:prstGeom>
        </p:spPr>
      </p:pic>
      <p:pic>
        <p:nvPicPr>
          <p:cNvPr id="27" name="Picture 26">
            <a:extLst>
              <a:ext uri="{FF2B5EF4-FFF2-40B4-BE49-F238E27FC236}">
                <a16:creationId xmlns:a16="http://schemas.microsoft.com/office/drawing/2014/main" id="{C1AD70DA-28F4-41CE-AA8A-EE3A8470A9BC}"/>
              </a:ext>
            </a:extLst>
          </p:cNvPr>
          <p:cNvPicPr>
            <a:picLocks noChangeAspect="1"/>
          </p:cNvPicPr>
          <p:nvPr/>
        </p:nvPicPr>
        <p:blipFill rotWithShape="1">
          <a:blip r:embed="rId3"/>
          <a:srcRect l="11250" t="6489" r="20391" b="92379"/>
          <a:stretch/>
        </p:blipFill>
        <p:spPr>
          <a:xfrm>
            <a:off x="124462" y="1729431"/>
            <a:ext cx="4047325" cy="217915"/>
          </a:xfrm>
          <a:prstGeom prst="rect">
            <a:avLst/>
          </a:prstGeom>
          <a:solidFill>
            <a:schemeClr val="bg1"/>
          </a:solidFill>
        </p:spPr>
      </p:pic>
      <p:sp>
        <p:nvSpPr>
          <p:cNvPr id="28" name="TextBox 27">
            <a:extLst>
              <a:ext uri="{FF2B5EF4-FFF2-40B4-BE49-F238E27FC236}">
                <a16:creationId xmlns:a16="http://schemas.microsoft.com/office/drawing/2014/main" id="{225C08D5-FF40-43B3-9CF0-7D12FD4BC8EE}"/>
              </a:ext>
            </a:extLst>
          </p:cNvPr>
          <p:cNvSpPr txBox="1"/>
          <p:nvPr/>
        </p:nvSpPr>
        <p:spPr>
          <a:xfrm>
            <a:off x="70171" y="1717369"/>
            <a:ext cx="1897812" cy="246221"/>
          </a:xfrm>
          <a:prstGeom prst="rect">
            <a:avLst/>
          </a:prstGeom>
          <a:noFill/>
        </p:spPr>
        <p:txBody>
          <a:bodyPr wrap="square" rtlCol="0">
            <a:spAutoFit/>
          </a:bodyPr>
          <a:lstStyle/>
          <a:p>
            <a:r>
              <a:rPr lang="en-US" sz="1000" dirty="0">
                <a:solidFill>
                  <a:schemeClr val="bg1"/>
                </a:solidFill>
              </a:rPr>
              <a:t>1. Choose data</a:t>
            </a:r>
          </a:p>
        </p:txBody>
      </p:sp>
      <p:pic>
        <p:nvPicPr>
          <p:cNvPr id="41" name="Picture 40">
            <a:extLst>
              <a:ext uri="{FF2B5EF4-FFF2-40B4-BE49-F238E27FC236}">
                <a16:creationId xmlns:a16="http://schemas.microsoft.com/office/drawing/2014/main" id="{6D1B5342-6A78-4399-94E2-9DDB632050A0}"/>
              </a:ext>
            </a:extLst>
          </p:cNvPr>
          <p:cNvPicPr>
            <a:picLocks noChangeAspect="1"/>
          </p:cNvPicPr>
          <p:nvPr/>
        </p:nvPicPr>
        <p:blipFill rotWithShape="1">
          <a:blip r:embed="rId3"/>
          <a:srcRect l="11250" t="6489" r="20391" b="92379"/>
          <a:stretch/>
        </p:blipFill>
        <p:spPr>
          <a:xfrm>
            <a:off x="4302873" y="1734506"/>
            <a:ext cx="3598849" cy="217915"/>
          </a:xfrm>
          <a:prstGeom prst="rect">
            <a:avLst/>
          </a:prstGeom>
          <a:solidFill>
            <a:schemeClr val="bg1"/>
          </a:solidFill>
        </p:spPr>
      </p:pic>
      <p:sp>
        <p:nvSpPr>
          <p:cNvPr id="37" name="TextBox 36">
            <a:extLst>
              <a:ext uri="{FF2B5EF4-FFF2-40B4-BE49-F238E27FC236}">
                <a16:creationId xmlns:a16="http://schemas.microsoft.com/office/drawing/2014/main" id="{EE2B1F27-342F-4192-ADA4-4EC86F21ACFA}"/>
              </a:ext>
            </a:extLst>
          </p:cNvPr>
          <p:cNvSpPr txBox="1"/>
          <p:nvPr/>
        </p:nvSpPr>
        <p:spPr>
          <a:xfrm>
            <a:off x="4277402" y="1717369"/>
            <a:ext cx="1897812" cy="246221"/>
          </a:xfrm>
          <a:prstGeom prst="rect">
            <a:avLst/>
          </a:prstGeom>
          <a:noFill/>
        </p:spPr>
        <p:txBody>
          <a:bodyPr wrap="square" rtlCol="0">
            <a:spAutoFit/>
          </a:bodyPr>
          <a:lstStyle/>
          <a:p>
            <a:r>
              <a:rPr lang="en-US" sz="1000" dirty="0">
                <a:solidFill>
                  <a:schemeClr val="bg1"/>
                </a:solidFill>
              </a:rPr>
              <a:t>2. Choose insight</a:t>
            </a:r>
          </a:p>
        </p:txBody>
      </p:sp>
      <p:pic>
        <p:nvPicPr>
          <p:cNvPr id="42" name="Picture 41">
            <a:extLst>
              <a:ext uri="{FF2B5EF4-FFF2-40B4-BE49-F238E27FC236}">
                <a16:creationId xmlns:a16="http://schemas.microsoft.com/office/drawing/2014/main" id="{FA873DB8-2E8E-4504-AEE0-02562A7274C1}"/>
              </a:ext>
            </a:extLst>
          </p:cNvPr>
          <p:cNvPicPr>
            <a:picLocks noChangeAspect="1"/>
          </p:cNvPicPr>
          <p:nvPr/>
        </p:nvPicPr>
        <p:blipFill rotWithShape="1">
          <a:blip r:embed="rId3"/>
          <a:srcRect l="11250" t="6489" r="20391" b="92379"/>
          <a:stretch/>
        </p:blipFill>
        <p:spPr>
          <a:xfrm>
            <a:off x="8010525" y="1733613"/>
            <a:ext cx="4062414" cy="217915"/>
          </a:xfrm>
          <a:prstGeom prst="rect">
            <a:avLst/>
          </a:prstGeom>
          <a:solidFill>
            <a:schemeClr val="bg1"/>
          </a:solidFill>
        </p:spPr>
      </p:pic>
      <p:sp>
        <p:nvSpPr>
          <p:cNvPr id="43" name="TextBox 42">
            <a:extLst>
              <a:ext uri="{FF2B5EF4-FFF2-40B4-BE49-F238E27FC236}">
                <a16:creationId xmlns:a16="http://schemas.microsoft.com/office/drawing/2014/main" id="{6709E2CB-C0D0-4906-94AB-E1612EE7BC6A}"/>
              </a:ext>
            </a:extLst>
          </p:cNvPr>
          <p:cNvSpPr txBox="1"/>
          <p:nvPr/>
        </p:nvSpPr>
        <p:spPr>
          <a:xfrm>
            <a:off x="7953945" y="1725336"/>
            <a:ext cx="1897812" cy="246221"/>
          </a:xfrm>
          <a:prstGeom prst="rect">
            <a:avLst/>
          </a:prstGeom>
          <a:noFill/>
        </p:spPr>
        <p:txBody>
          <a:bodyPr wrap="square" rtlCol="0">
            <a:spAutoFit/>
          </a:bodyPr>
          <a:lstStyle/>
          <a:p>
            <a:r>
              <a:rPr lang="en-US" sz="1000" dirty="0">
                <a:solidFill>
                  <a:schemeClr val="bg1"/>
                </a:solidFill>
              </a:rPr>
              <a:t>3. View and tailor visualizations</a:t>
            </a:r>
          </a:p>
        </p:txBody>
      </p:sp>
      <p:sp>
        <p:nvSpPr>
          <p:cNvPr id="46" name="Rectangle 45">
            <a:extLst>
              <a:ext uri="{FF2B5EF4-FFF2-40B4-BE49-F238E27FC236}">
                <a16:creationId xmlns:a16="http://schemas.microsoft.com/office/drawing/2014/main" id="{34E2377A-1050-4781-B175-3A30452AEAE4}"/>
              </a:ext>
            </a:extLst>
          </p:cNvPr>
          <p:cNvSpPr/>
          <p:nvPr/>
        </p:nvSpPr>
        <p:spPr>
          <a:xfrm>
            <a:off x="4356680" y="3454923"/>
            <a:ext cx="3525258" cy="246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63B9014-CB75-4F0E-9A2E-4F188093072A}"/>
              </a:ext>
            </a:extLst>
          </p:cNvPr>
          <p:cNvSpPr/>
          <p:nvPr/>
        </p:nvSpPr>
        <p:spPr>
          <a:xfrm>
            <a:off x="7312895" y="3478269"/>
            <a:ext cx="548640" cy="182880"/>
          </a:xfrm>
          <a:prstGeom prst="roundRect">
            <a:avLst>
              <a:gd name="adj" fmla="val 12894"/>
            </a:avLst>
          </a:prstGeom>
          <a:solidFill>
            <a:srgbClr val="2E854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sz="900" b="1" dirty="0">
                <a:solidFill>
                  <a:schemeClr val="bg1"/>
                </a:solidFill>
              </a:rPr>
              <a:t>Next</a:t>
            </a:r>
          </a:p>
        </p:txBody>
      </p:sp>
      <p:pic>
        <p:nvPicPr>
          <p:cNvPr id="22" name="Picture 21">
            <a:extLst>
              <a:ext uri="{FF2B5EF4-FFF2-40B4-BE49-F238E27FC236}">
                <a16:creationId xmlns:a16="http://schemas.microsoft.com/office/drawing/2014/main" id="{6E07D956-CE22-4C85-BF20-23808D239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886" y="3500611"/>
            <a:ext cx="137160" cy="137160"/>
          </a:xfrm>
          <a:prstGeom prst="rect">
            <a:avLst/>
          </a:prstGeom>
        </p:spPr>
      </p:pic>
      <p:pic>
        <p:nvPicPr>
          <p:cNvPr id="48" name="Picture 47">
            <a:extLst>
              <a:ext uri="{FF2B5EF4-FFF2-40B4-BE49-F238E27FC236}">
                <a16:creationId xmlns:a16="http://schemas.microsoft.com/office/drawing/2014/main" id="{79A3484B-F0FC-430D-B8F7-7F1D8D40C0A0}"/>
              </a:ext>
            </a:extLst>
          </p:cNvPr>
          <p:cNvPicPr>
            <a:picLocks/>
          </p:cNvPicPr>
          <p:nvPr/>
        </p:nvPicPr>
        <p:blipFill rotWithShape="1">
          <a:blip r:embed="rId2"/>
          <a:srcRect l="44844" t="23767" r="20000" b="7845"/>
          <a:stretch/>
        </p:blipFill>
        <p:spPr>
          <a:xfrm>
            <a:off x="7986714" y="2177855"/>
            <a:ext cx="4114800" cy="4146436"/>
          </a:xfrm>
          <a:prstGeom prst="rect">
            <a:avLst/>
          </a:prstGeom>
        </p:spPr>
      </p:pic>
      <p:sp>
        <p:nvSpPr>
          <p:cNvPr id="49" name="Rectangle 48">
            <a:extLst>
              <a:ext uri="{FF2B5EF4-FFF2-40B4-BE49-F238E27FC236}">
                <a16:creationId xmlns:a16="http://schemas.microsoft.com/office/drawing/2014/main" id="{EC3A60A7-25ED-40F9-AFD4-E89B80823B8D}"/>
              </a:ext>
            </a:extLst>
          </p:cNvPr>
          <p:cNvSpPr/>
          <p:nvPr/>
        </p:nvSpPr>
        <p:spPr>
          <a:xfrm>
            <a:off x="8290883" y="3015568"/>
            <a:ext cx="3525258" cy="246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A1DBE261-3105-4696-BB1C-0F949E010BEA}"/>
              </a:ext>
            </a:extLst>
          </p:cNvPr>
          <p:cNvSpPr/>
          <p:nvPr/>
        </p:nvSpPr>
        <p:spPr>
          <a:xfrm>
            <a:off x="11027474" y="3023485"/>
            <a:ext cx="914400" cy="182880"/>
          </a:xfrm>
          <a:prstGeom prst="roundRect">
            <a:avLst>
              <a:gd name="adj" fmla="val 12894"/>
            </a:avLst>
          </a:prstGeom>
          <a:solidFill>
            <a:srgbClr val="2E854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sz="900" b="1" dirty="0">
                <a:solidFill>
                  <a:schemeClr val="bg1"/>
                </a:solidFill>
              </a:rPr>
              <a:t>Run Analytic</a:t>
            </a:r>
          </a:p>
        </p:txBody>
      </p:sp>
      <p:pic>
        <p:nvPicPr>
          <p:cNvPr id="45" name="Picture 44">
            <a:extLst>
              <a:ext uri="{FF2B5EF4-FFF2-40B4-BE49-F238E27FC236}">
                <a16:creationId xmlns:a16="http://schemas.microsoft.com/office/drawing/2014/main" id="{3A5D3A21-B769-4507-ACB5-1D4DC2AE5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2286" y="3046345"/>
            <a:ext cx="137160" cy="137160"/>
          </a:xfrm>
          <a:prstGeom prst="rect">
            <a:avLst/>
          </a:prstGeom>
        </p:spPr>
      </p:pic>
      <p:sp>
        <p:nvSpPr>
          <p:cNvPr id="50" name="Rectangle: Rounded Corners 49">
            <a:extLst>
              <a:ext uri="{FF2B5EF4-FFF2-40B4-BE49-F238E27FC236}">
                <a16:creationId xmlns:a16="http://schemas.microsoft.com/office/drawing/2014/main" id="{31BAED68-03CE-43FD-B283-6B43FE116185}"/>
              </a:ext>
            </a:extLst>
          </p:cNvPr>
          <p:cNvSpPr/>
          <p:nvPr/>
        </p:nvSpPr>
        <p:spPr>
          <a:xfrm>
            <a:off x="9756670" y="6054318"/>
            <a:ext cx="365760" cy="182880"/>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Post</a:t>
            </a:r>
          </a:p>
        </p:txBody>
      </p:sp>
      <p:pic>
        <p:nvPicPr>
          <p:cNvPr id="52" name="Picture 51">
            <a:extLst>
              <a:ext uri="{FF2B5EF4-FFF2-40B4-BE49-F238E27FC236}">
                <a16:creationId xmlns:a16="http://schemas.microsoft.com/office/drawing/2014/main" id="{47E4EE35-8369-4707-8B09-9FA7D6E34731}"/>
              </a:ext>
            </a:extLst>
          </p:cNvPr>
          <p:cNvPicPr>
            <a:picLocks noChangeAspect="1"/>
          </p:cNvPicPr>
          <p:nvPr/>
        </p:nvPicPr>
        <p:blipFill rotWithShape="1">
          <a:blip r:embed="rId3"/>
          <a:srcRect l="11250" t="6489" r="20391" b="92379"/>
          <a:stretch/>
        </p:blipFill>
        <p:spPr>
          <a:xfrm>
            <a:off x="8127899" y="2205153"/>
            <a:ext cx="3813975" cy="217915"/>
          </a:xfrm>
          <a:prstGeom prst="rect">
            <a:avLst/>
          </a:prstGeom>
          <a:solidFill>
            <a:schemeClr val="bg1"/>
          </a:solidFill>
        </p:spPr>
      </p:pic>
      <p:sp>
        <p:nvSpPr>
          <p:cNvPr id="53" name="TextBox 52">
            <a:extLst>
              <a:ext uri="{FF2B5EF4-FFF2-40B4-BE49-F238E27FC236}">
                <a16:creationId xmlns:a16="http://schemas.microsoft.com/office/drawing/2014/main" id="{0BCA144E-283E-4A39-A07C-B3CB0BE68DBA}"/>
              </a:ext>
            </a:extLst>
          </p:cNvPr>
          <p:cNvSpPr txBox="1"/>
          <p:nvPr/>
        </p:nvSpPr>
        <p:spPr>
          <a:xfrm>
            <a:off x="8109842" y="2189653"/>
            <a:ext cx="1897812" cy="246221"/>
          </a:xfrm>
          <a:prstGeom prst="rect">
            <a:avLst/>
          </a:prstGeom>
          <a:noFill/>
        </p:spPr>
        <p:txBody>
          <a:bodyPr wrap="square" rtlCol="0">
            <a:spAutoFit/>
          </a:bodyPr>
          <a:lstStyle/>
          <a:p>
            <a:r>
              <a:rPr lang="en-US" sz="1000" dirty="0">
                <a:solidFill>
                  <a:schemeClr val="bg1"/>
                </a:solidFill>
              </a:rPr>
              <a:t>3a. Choose variables</a:t>
            </a:r>
          </a:p>
        </p:txBody>
      </p:sp>
      <p:pic>
        <p:nvPicPr>
          <p:cNvPr id="54" name="Picture 53">
            <a:extLst>
              <a:ext uri="{FF2B5EF4-FFF2-40B4-BE49-F238E27FC236}">
                <a16:creationId xmlns:a16="http://schemas.microsoft.com/office/drawing/2014/main" id="{60C5FA9A-D269-42B1-828D-8A20CD9D7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3273" y="2177855"/>
            <a:ext cx="137160" cy="137160"/>
          </a:xfrm>
          <a:prstGeom prst="rect">
            <a:avLst/>
          </a:prstGeom>
        </p:spPr>
      </p:pic>
      <p:pic>
        <p:nvPicPr>
          <p:cNvPr id="55" name="Picture 54">
            <a:extLst>
              <a:ext uri="{FF2B5EF4-FFF2-40B4-BE49-F238E27FC236}">
                <a16:creationId xmlns:a16="http://schemas.microsoft.com/office/drawing/2014/main" id="{49B9499E-4620-4C20-B40D-569A166B2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983" y="2385215"/>
            <a:ext cx="137160" cy="137160"/>
          </a:xfrm>
          <a:prstGeom prst="rect">
            <a:avLst/>
          </a:prstGeom>
        </p:spPr>
      </p:pic>
      <p:pic>
        <p:nvPicPr>
          <p:cNvPr id="56" name="Picture 55">
            <a:extLst>
              <a:ext uri="{FF2B5EF4-FFF2-40B4-BE49-F238E27FC236}">
                <a16:creationId xmlns:a16="http://schemas.microsoft.com/office/drawing/2014/main" id="{05F28B4C-188F-4E26-8308-9292ECDC3E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93" y="2610649"/>
            <a:ext cx="137160" cy="137160"/>
          </a:xfrm>
          <a:prstGeom prst="rect">
            <a:avLst/>
          </a:prstGeom>
        </p:spPr>
      </p:pic>
      <p:sp>
        <p:nvSpPr>
          <p:cNvPr id="60" name="Rectangle: Rounded Corners 59">
            <a:extLst>
              <a:ext uri="{FF2B5EF4-FFF2-40B4-BE49-F238E27FC236}">
                <a16:creationId xmlns:a16="http://schemas.microsoft.com/office/drawing/2014/main" id="{D3267EE1-781B-445D-9355-9A366D74F3E9}"/>
              </a:ext>
            </a:extLst>
          </p:cNvPr>
          <p:cNvSpPr/>
          <p:nvPr/>
        </p:nvSpPr>
        <p:spPr>
          <a:xfrm>
            <a:off x="104137" y="1713790"/>
            <a:ext cx="4082867" cy="1818811"/>
          </a:xfrm>
          <a:prstGeom prst="roundRect">
            <a:avLst>
              <a:gd name="adj" fmla="val 790"/>
            </a:avLst>
          </a:prstGeom>
          <a:noFill/>
          <a:ln>
            <a:solidFill>
              <a:srgbClr val="2E8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0FEDE8C8-6AB1-4AB4-930C-DD57063686AE}"/>
              </a:ext>
            </a:extLst>
          </p:cNvPr>
          <p:cNvSpPr/>
          <p:nvPr/>
        </p:nvSpPr>
        <p:spPr>
          <a:xfrm>
            <a:off x="4271996" y="1720804"/>
            <a:ext cx="3629521" cy="1980340"/>
          </a:xfrm>
          <a:prstGeom prst="roundRect">
            <a:avLst>
              <a:gd name="adj" fmla="val 790"/>
            </a:avLst>
          </a:prstGeom>
          <a:noFill/>
          <a:ln>
            <a:solidFill>
              <a:srgbClr val="2E8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DA163916-74B2-450E-A5D0-BA1AB7043BBD}"/>
              </a:ext>
            </a:extLst>
          </p:cNvPr>
          <p:cNvSpPr/>
          <p:nvPr/>
        </p:nvSpPr>
        <p:spPr>
          <a:xfrm>
            <a:off x="8004996" y="1734895"/>
            <a:ext cx="4082867" cy="4589396"/>
          </a:xfrm>
          <a:prstGeom prst="roundRect">
            <a:avLst>
              <a:gd name="adj" fmla="val 790"/>
            </a:avLst>
          </a:prstGeom>
          <a:noFill/>
          <a:ln>
            <a:solidFill>
              <a:srgbClr val="2E8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8D8AD180-3C57-41AB-99E0-88DCDAC6388C}"/>
              </a:ext>
            </a:extLst>
          </p:cNvPr>
          <p:cNvSpPr txBox="1">
            <a:spLocks/>
          </p:cNvSpPr>
          <p:nvPr/>
        </p:nvSpPr>
        <p:spPr>
          <a:xfrm>
            <a:off x="838200" y="19425"/>
            <a:ext cx="10515600" cy="7795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Design Change Based upon Findings: Analyze Page</a:t>
            </a:r>
          </a:p>
        </p:txBody>
      </p:sp>
    </p:spTree>
    <p:extLst>
      <p:ext uri="{BB962C8B-B14F-4D97-AF65-F5344CB8AC3E}">
        <p14:creationId xmlns:p14="http://schemas.microsoft.com/office/powerpoint/2010/main" val="1339605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E410FD3A3EC343A633241D341CE721" ma:contentTypeVersion="7" ma:contentTypeDescription="Create a new document." ma:contentTypeScope="" ma:versionID="c88d03be361dfcb969b447d84bd41614">
  <xsd:schema xmlns:xsd="http://www.w3.org/2001/XMLSchema" xmlns:xs="http://www.w3.org/2001/XMLSchema" xmlns:p="http://schemas.microsoft.com/office/2006/metadata/properties" xmlns:ns2="5e2f647a-90aa-4bed-92fe-503cb21d4619" xmlns:ns3="e369ee9d-383a-4821-bbf0-ac0d40cd60c0" targetNamespace="http://schemas.microsoft.com/office/2006/metadata/properties" ma:root="true" ma:fieldsID="bf6220b330435d759291856e5d389c9c" ns2:_="" ns3:_="">
    <xsd:import namespace="5e2f647a-90aa-4bed-92fe-503cb21d4619"/>
    <xsd:import namespace="e369ee9d-383a-4821-bbf0-ac0d40cd60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2f647a-90aa-4bed-92fe-503cb21d46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369ee9d-383a-4821-bbf0-ac0d40cd60c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90428A-A691-4B8F-95ED-3FF517C6AF53}"/>
</file>

<file path=customXml/itemProps2.xml><?xml version="1.0" encoding="utf-8"?>
<ds:datastoreItem xmlns:ds="http://schemas.openxmlformats.org/officeDocument/2006/customXml" ds:itemID="{35987B72-6BBE-4EC2-8070-1C22EA989EC6}"/>
</file>

<file path=customXml/itemProps3.xml><?xml version="1.0" encoding="utf-8"?>
<ds:datastoreItem xmlns:ds="http://schemas.openxmlformats.org/officeDocument/2006/customXml" ds:itemID="{61276FBD-63DB-453C-A2CD-7A7A3194DC9E}"/>
</file>

<file path=docProps/app.xml><?xml version="1.0" encoding="utf-8"?>
<Properties xmlns="http://schemas.openxmlformats.org/officeDocument/2006/extended-properties" xmlns:vt="http://schemas.openxmlformats.org/officeDocument/2006/docPropsVTypes">
  <TotalTime>105</TotalTime>
  <Words>624</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USDA FSA Prototype Knowledge Elicitation Findings</vt:lpstr>
      <vt:lpstr>Knowledge Elicitation Findings: General</vt:lpstr>
      <vt:lpstr>Knowledge Elicitation Findings: Discuss Page</vt:lpstr>
      <vt:lpstr>Knowledge Elicitation Findings: Analyze Page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USDA FSA Prototype Design Artifacts</dc:title>
  <dc:creator>Christopher Moulton</dc:creator>
  <cp:lastModifiedBy>Christopher Moulton</cp:lastModifiedBy>
  <cp:revision>15</cp:revision>
  <dcterms:created xsi:type="dcterms:W3CDTF">2018-08-22T23:36:49Z</dcterms:created>
  <dcterms:modified xsi:type="dcterms:W3CDTF">2018-08-24T15:13:00Z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0x010100D9E410FD3A3EC343A633241D341CE721</vt:lpwstr>
  </property>
</Properties>
</file>