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0" r:id="rId6"/>
    <p:sldId id="263" r:id="rId7"/>
    <p:sldId id="265" r:id="rId8"/>
    <p:sldId id="268" r:id="rId9"/>
    <p:sldId id="271" r:id="rId10"/>
    <p:sldId id="272" r:id="rId11"/>
    <p:sldId id="275" r:id="rId12"/>
    <p:sldId id="27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64B1-6564-40C0-A13E-32A9B3A4C5CE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8E44F-323D-45F3-A3C9-39E897EB7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8E44F-323D-45F3-A3C9-39E897EB724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68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0A334A0-4E8A-45B7-9AB8-B0772C18E052}" type="datetimeFigureOut">
              <a:rPr lang="de-DE" smtClean="0"/>
              <a:t>08.02.2015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1D3F2CE-646D-491B-9BFD-47D459BC727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44009" y="2420888"/>
            <a:ext cx="3528392" cy="3384376"/>
          </a:xfrm>
        </p:spPr>
        <p:txBody>
          <a:bodyPr>
            <a:noAutofit/>
          </a:bodyPr>
          <a:lstStyle/>
          <a:p>
            <a:pPr algn="ctr"/>
            <a:r>
              <a:rPr lang="de-DE" sz="3000" b="1" dirty="0" smtClean="0"/>
              <a:t>Natur und Mensch in der deutsch-sprachigen Lyrik vom Sturm und Drang bis zur Gegenwart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1284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0"/>
          <p:cNvSpPr>
            <a:spLocks noGrp="1"/>
          </p:cNvSpPr>
          <p:nvPr>
            <p:ph type="title"/>
          </p:nvPr>
        </p:nvSpPr>
        <p:spPr>
          <a:xfrm>
            <a:off x="1018599" y="620688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de-DE" sz="4800" b="1" dirty="0" smtClean="0"/>
              <a:t>Natur in den Epochen</a:t>
            </a:r>
            <a:endParaRPr lang="de-DE" sz="4800" b="1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42539" y="3861048"/>
            <a:ext cx="7776864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12676" y="1530611"/>
            <a:ext cx="2087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Sturm und Drang (Geniezeit) 1740-1785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Wilde Natur, Natur als Objekt UND schöpfe-</a:t>
            </a:r>
            <a:r>
              <a:rPr lang="de-DE" sz="1400" dirty="0" err="1" smtClean="0">
                <a:sym typeface="Wingdings" panose="05000000000000000000" pitchFamily="2" charset="2"/>
              </a:rPr>
              <a:t>risches</a:t>
            </a:r>
            <a:r>
              <a:rPr lang="de-DE" sz="1400" dirty="0" smtClean="0">
                <a:sym typeface="Wingdings" panose="05000000000000000000" pitchFamily="2" charset="2"/>
              </a:rPr>
              <a:t> Subjekt; Erlebnislyrik: Hymnen, Oden (Goethe, Klopstock); Ellipsen, Inversionen, Ausrufe</a:t>
            </a:r>
          </a:p>
        </p:txBody>
      </p:sp>
      <p:sp>
        <p:nvSpPr>
          <p:cNvPr id="6" name="Rechteck 5"/>
          <p:cNvSpPr/>
          <p:nvPr/>
        </p:nvSpPr>
        <p:spPr>
          <a:xfrm>
            <a:off x="5076056" y="1530610"/>
            <a:ext cx="25020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Romantik 1798- 1835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Naturschau / -mystik, die Natur spricht zum Dichter; Wunsch nach Einklang und Verschmelzung (Brentano, Eichendorff, Novalis); Lieder, einfaches Reimschema, </a:t>
            </a:r>
            <a:r>
              <a:rPr lang="de-DE" sz="1400" dirty="0" err="1" smtClean="0">
                <a:sym typeface="Wingdings" panose="05000000000000000000" pitchFamily="2" charset="2"/>
              </a:rPr>
              <a:t>Personifi-zierung</a:t>
            </a:r>
            <a:r>
              <a:rPr lang="de-DE" sz="1400" dirty="0" smtClean="0">
                <a:sym typeface="Wingdings" panose="05000000000000000000" pitchFamily="2" charset="2"/>
              </a:rPr>
              <a:t> der Natur, Alliterationen, Anaphern</a:t>
            </a:r>
          </a:p>
        </p:txBody>
      </p:sp>
      <p:sp>
        <p:nvSpPr>
          <p:cNvPr id="10" name="Rechteck 9"/>
          <p:cNvSpPr/>
          <p:nvPr/>
        </p:nvSpPr>
        <p:spPr>
          <a:xfrm>
            <a:off x="2267744" y="3933056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(Weimarer) Klassik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1786-1805 / 1832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Schiller (+1805), Goethe (+1832)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Naturerkenntnis = Selbsterkenntnis, Abgrenzung zu Naturwissen-</a:t>
            </a:r>
            <a:r>
              <a:rPr lang="de-DE" sz="1400" dirty="0" err="1" smtClean="0">
                <a:sym typeface="Wingdings" panose="05000000000000000000" pitchFamily="2" charset="2"/>
              </a:rPr>
              <a:t>schaften</a:t>
            </a:r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Ideenlyrik, Personifizierung der Natur, Wiederaufnahme antiker Formen</a:t>
            </a:r>
          </a:p>
        </p:txBody>
      </p:sp>
    </p:spTree>
    <p:extLst>
      <p:ext uri="{BB962C8B-B14F-4D97-AF65-F5344CB8AC3E}">
        <p14:creationId xmlns:p14="http://schemas.microsoft.com/office/powerpoint/2010/main" val="35634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0"/>
          <p:cNvSpPr txBox="1">
            <a:spLocks/>
          </p:cNvSpPr>
          <p:nvPr/>
        </p:nvSpPr>
        <p:spPr>
          <a:xfrm>
            <a:off x="1043608" y="764704"/>
            <a:ext cx="7024744" cy="817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b="1" dirty="0" smtClean="0"/>
              <a:t>Natur in den Epochen</a:t>
            </a:r>
            <a:endParaRPr lang="de-DE" sz="4800" b="1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22485" y="3861048"/>
            <a:ext cx="7776864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724451" y="2514181"/>
            <a:ext cx="28477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Biedermeier / Vormärz </a:t>
            </a:r>
          </a:p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1815-1848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Apolitische Lyrik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Politische Lyrik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Lyrik Heinrich Heines</a:t>
            </a:r>
          </a:p>
        </p:txBody>
      </p:sp>
      <p:sp>
        <p:nvSpPr>
          <p:cNvPr id="6" name="Rechteck 5"/>
          <p:cNvSpPr/>
          <p:nvPr/>
        </p:nvSpPr>
        <p:spPr>
          <a:xfrm>
            <a:off x="3455292" y="3993601"/>
            <a:ext cx="25020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Naturalismus</a:t>
            </a:r>
            <a:r>
              <a:rPr lang="de-DE" sz="1400" dirty="0" smtClean="0">
                <a:sym typeface="Wingdings" panose="05000000000000000000" pitchFamily="2" charset="2"/>
              </a:rPr>
              <a:t>: KEIN literarisches Thema 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Impressionismus und Symbolismus</a:t>
            </a:r>
            <a:r>
              <a:rPr lang="de-DE" sz="1400" dirty="0" smtClean="0">
                <a:sym typeface="Wingdings" panose="05000000000000000000" pitchFamily="2" charset="2"/>
              </a:rPr>
              <a:t>: subjektive Naturstimmungen oder alltagsverklärend  (Rilke, </a:t>
            </a:r>
            <a:r>
              <a:rPr lang="de-DE" sz="1400" dirty="0" err="1" smtClean="0">
                <a:sym typeface="Wingdings" panose="05000000000000000000" pitchFamily="2" charset="2"/>
              </a:rPr>
              <a:t>Hoffmannsthal</a:t>
            </a:r>
            <a:r>
              <a:rPr lang="de-DE" sz="14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5963191" y="2729625"/>
            <a:ext cx="2502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Moderne</a:t>
            </a:r>
            <a:r>
              <a:rPr lang="de-DE" sz="1400" dirty="0" smtClean="0">
                <a:sym typeface="Wingdings" panose="05000000000000000000" pitchFamily="2" charset="2"/>
              </a:rPr>
              <a:t>: Aufschwung durch Nietzsche: häufig extreme Darstellungen und pos.-</a:t>
            </a:r>
            <a:r>
              <a:rPr lang="de-DE" sz="1400" dirty="0" err="1" smtClean="0">
                <a:sym typeface="Wingdings" panose="05000000000000000000" pitchFamily="2" charset="2"/>
              </a:rPr>
              <a:t>utop</a:t>
            </a:r>
            <a:r>
              <a:rPr lang="de-DE" sz="1400" dirty="0" smtClean="0">
                <a:sym typeface="Wingdings" panose="05000000000000000000" pitchFamily="2" charset="2"/>
              </a:rPr>
              <a:t>. Darstellung</a:t>
            </a:r>
          </a:p>
        </p:txBody>
      </p:sp>
    </p:spTree>
    <p:extLst>
      <p:ext uri="{BB962C8B-B14F-4D97-AF65-F5344CB8AC3E}">
        <p14:creationId xmlns:p14="http://schemas.microsoft.com/office/powerpoint/2010/main" val="2076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0"/>
          <p:cNvSpPr txBox="1">
            <a:spLocks/>
          </p:cNvSpPr>
          <p:nvPr/>
        </p:nvSpPr>
        <p:spPr>
          <a:xfrm>
            <a:off x="1043608" y="764704"/>
            <a:ext cx="7024744" cy="817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b="1" dirty="0" smtClean="0"/>
              <a:t>Natur in den Epochen</a:t>
            </a:r>
            <a:endParaRPr lang="de-DE" sz="4800" b="1" dirty="0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634964" y="3356992"/>
            <a:ext cx="7776864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827584" y="1916832"/>
            <a:ext cx="2502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Moderne</a:t>
            </a:r>
            <a:r>
              <a:rPr lang="de-DE" sz="1600" dirty="0" smtClean="0">
                <a:sym typeface="Wingdings" panose="05000000000000000000" pitchFamily="2" charset="2"/>
              </a:rPr>
              <a:t>: Aufschwung durch Nietzsche: häufig extreme Darstellungen und pos.-</a:t>
            </a:r>
            <a:r>
              <a:rPr lang="de-DE" sz="1600" dirty="0" err="1" smtClean="0">
                <a:sym typeface="Wingdings" panose="05000000000000000000" pitchFamily="2" charset="2"/>
              </a:rPr>
              <a:t>utop</a:t>
            </a:r>
            <a:r>
              <a:rPr lang="de-DE" sz="1600" dirty="0" smtClean="0">
                <a:sym typeface="Wingdings" panose="05000000000000000000" pitchFamily="2" charset="2"/>
              </a:rPr>
              <a:t>. Darstellung</a:t>
            </a:r>
          </a:p>
        </p:txBody>
      </p:sp>
      <p:sp>
        <p:nvSpPr>
          <p:cNvPr id="5" name="Rechteck 4"/>
          <p:cNvSpPr/>
          <p:nvPr/>
        </p:nvSpPr>
        <p:spPr>
          <a:xfrm>
            <a:off x="2555776" y="3501008"/>
            <a:ext cx="2232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20er-50er</a:t>
            </a:r>
            <a:r>
              <a:rPr lang="de-DE" sz="1600" dirty="0" smtClean="0">
                <a:sym typeface="Wingdings" panose="05000000000000000000" pitchFamily="2" charset="2"/>
              </a:rPr>
              <a:t>: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Ablösung durch </a:t>
            </a:r>
            <a:r>
              <a:rPr lang="de-DE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Naturmagie</a:t>
            </a:r>
            <a:r>
              <a:rPr lang="de-DE" sz="1600" dirty="0" smtClean="0">
                <a:sym typeface="Wingdings" panose="05000000000000000000" pitchFamily="2" charset="2"/>
              </a:rPr>
              <a:t> / reine Naturlyrik (Celan, Bachmann, Piontek); </a:t>
            </a:r>
            <a:r>
              <a:rPr lang="de-DE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Naturmagische Schule </a:t>
            </a:r>
            <a:r>
              <a:rPr lang="de-DE" sz="1600" dirty="0" smtClean="0">
                <a:sym typeface="Wingdings" panose="05000000000000000000" pitchFamily="2" charset="2"/>
              </a:rPr>
              <a:t>(Lehmann, </a:t>
            </a:r>
            <a:r>
              <a:rPr lang="de-DE" sz="1600" dirty="0" err="1" smtClean="0">
                <a:sym typeface="Wingdings" panose="05000000000000000000" pitchFamily="2" charset="2"/>
              </a:rPr>
              <a:t>Loerke</a:t>
            </a:r>
            <a:r>
              <a:rPr lang="de-DE" sz="1600" dirty="0" smtClean="0">
                <a:sym typeface="Wingdings" panose="05000000000000000000" pitchFamily="2" charset="2"/>
              </a:rPr>
              <a:t>, </a:t>
            </a:r>
            <a:r>
              <a:rPr lang="de-DE" sz="1600" dirty="0" err="1" smtClean="0">
                <a:sym typeface="Wingdings" panose="05000000000000000000" pitchFamily="2" charset="2"/>
              </a:rPr>
              <a:t>Langgässer</a:t>
            </a:r>
            <a:r>
              <a:rPr lang="de-DE" sz="1600" dirty="0" smtClean="0">
                <a:sym typeface="Wingdings" panose="05000000000000000000" pitchFamily="2" charset="2"/>
              </a:rPr>
              <a:t>, Eich)</a:t>
            </a:r>
          </a:p>
        </p:txBody>
      </p:sp>
      <p:sp>
        <p:nvSpPr>
          <p:cNvPr id="6" name="Rechteck 5"/>
          <p:cNvSpPr/>
          <p:nvPr/>
        </p:nvSpPr>
        <p:spPr>
          <a:xfrm>
            <a:off x="4283968" y="1929091"/>
            <a:ext cx="2502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60er Jahre</a:t>
            </a:r>
            <a:r>
              <a:rPr lang="de-DE" sz="1600" dirty="0" smtClean="0">
                <a:sym typeface="Wingdings" panose="05000000000000000000" pitchFamily="2" charset="2"/>
              </a:rPr>
              <a:t>: Langsame Verdrängung der Natur (Benn, Eich), Eich vom Naturlyriker zum sozialkritischen Warner</a:t>
            </a:r>
          </a:p>
        </p:txBody>
      </p:sp>
      <p:sp>
        <p:nvSpPr>
          <p:cNvPr id="7" name="Rechteck 6"/>
          <p:cNvSpPr/>
          <p:nvPr/>
        </p:nvSpPr>
        <p:spPr>
          <a:xfrm>
            <a:off x="5712580" y="3645024"/>
            <a:ext cx="2502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Seit 1970er Natur- / </a:t>
            </a:r>
            <a:r>
              <a:rPr lang="de-DE" sz="16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Ökolyrik</a:t>
            </a:r>
            <a:r>
              <a:rPr lang="de-DE" sz="1600" dirty="0" smtClean="0">
                <a:sym typeface="Wingdings" panose="05000000000000000000" pitchFamily="2" charset="2"/>
              </a:rPr>
              <a:t>:  Hinwendung zur Natur angesichts ökologischer Krise(Kirsch, Kunert, der jüngere Enzensberger)</a:t>
            </a:r>
          </a:p>
        </p:txBody>
      </p:sp>
    </p:spTree>
    <p:extLst>
      <p:ext uri="{BB962C8B-B14F-4D97-AF65-F5344CB8AC3E}">
        <p14:creationId xmlns:p14="http://schemas.microsoft.com/office/powerpoint/2010/main" val="16053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148064" y="836712"/>
            <a:ext cx="317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Carl Friedrich </a:t>
            </a:r>
            <a:r>
              <a:rPr lang="de-DE" sz="1000" dirty="0" err="1" smtClean="0"/>
              <a:t>Leesing</a:t>
            </a:r>
            <a:r>
              <a:rPr lang="de-DE" sz="1000" dirty="0" smtClean="0"/>
              <a:t>: Romantische Landschaft, 1. Hälfte 19. Jahrhundert, http://de.wikipedia.org/wiki/D%C3%BCsseldorfer_Malerschule#mediaviewer/File:Lessing2.jpg</a:t>
            </a:r>
            <a:endParaRPr lang="de-DE" sz="1000" dirty="0"/>
          </a:p>
        </p:txBody>
      </p:sp>
      <p:sp>
        <p:nvSpPr>
          <p:cNvPr id="8" name="Textfeld 7"/>
          <p:cNvSpPr txBox="1"/>
          <p:nvPr/>
        </p:nvSpPr>
        <p:spPr>
          <a:xfrm>
            <a:off x="3059832" y="3717032"/>
            <a:ext cx="44644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„Ein gar zu ruhig Schauen </a:t>
            </a:r>
            <a:br>
              <a:rPr lang="de-DE" dirty="0" smtClean="0"/>
            </a:br>
            <a:r>
              <a:rPr lang="de-DE" dirty="0" smtClean="0"/>
              <a:t>Auf weite Landschaftsauen </a:t>
            </a:r>
            <a:br>
              <a:rPr lang="de-DE" dirty="0" smtClean="0"/>
            </a:br>
            <a:r>
              <a:rPr lang="de-DE" dirty="0" smtClean="0"/>
              <a:t>Könnt' endlich mich ermatten. </a:t>
            </a:r>
            <a:br>
              <a:rPr lang="de-DE" dirty="0" smtClean="0"/>
            </a:br>
            <a:r>
              <a:rPr lang="de-DE" dirty="0" smtClean="0"/>
              <a:t>Drum Dank dem Wolkenschatten, </a:t>
            </a:r>
            <a:br>
              <a:rPr lang="de-DE" dirty="0" smtClean="0"/>
            </a:br>
            <a:r>
              <a:rPr lang="de-DE" dirty="0" smtClean="0"/>
              <a:t>Der schnell das Land verdunkelt, </a:t>
            </a:r>
            <a:br>
              <a:rPr lang="de-DE" dirty="0" smtClean="0"/>
            </a:br>
            <a:r>
              <a:rPr lang="de-DE" dirty="0" err="1" smtClean="0"/>
              <a:t>Daß</a:t>
            </a:r>
            <a:r>
              <a:rPr lang="de-DE" dirty="0" smtClean="0"/>
              <a:t> dann es lichter funkelt, </a:t>
            </a:r>
            <a:br>
              <a:rPr lang="de-DE" dirty="0" smtClean="0"/>
            </a:br>
            <a:r>
              <a:rPr lang="de-DE" dirty="0" smtClean="0"/>
              <a:t>Der Wechsel in die Ruhe trägt, </a:t>
            </a:r>
            <a:br>
              <a:rPr lang="de-DE" dirty="0" smtClean="0"/>
            </a:br>
            <a:r>
              <a:rPr lang="de-DE" dirty="0" smtClean="0"/>
              <a:t>Ja, mir die Landschaft selbst bewegt.“</a:t>
            </a:r>
          </a:p>
          <a:p>
            <a:endParaRPr lang="de-DE" sz="1000" dirty="0" smtClean="0"/>
          </a:p>
          <a:p>
            <a:r>
              <a:rPr lang="de-DE" sz="1000" dirty="0" smtClean="0"/>
              <a:t>Karl Mayer: Die bewegte Landschaft (1855)</a:t>
            </a:r>
            <a:endParaRPr lang="de-DE" sz="1000" dirty="0"/>
          </a:p>
        </p:txBody>
      </p:sp>
      <p:pic>
        <p:nvPicPr>
          <p:cNvPr id="1030" name="Picture 6" descr="http://upload.wikimedia.org/wikipedia/commons/0/0b/Less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6271"/>
            <a:ext cx="4318744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smtClean="0"/>
              <a:t>Was ist Naturlyrik?</a:t>
            </a:r>
            <a:endParaRPr lang="de-DE" sz="4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56900" cy="3508977"/>
          </a:xfrm>
        </p:spPr>
        <p:txBody>
          <a:bodyPr/>
          <a:lstStyle/>
          <a:p>
            <a:pPr marL="68580" indent="0">
              <a:buNone/>
            </a:pPr>
            <a:r>
              <a:rPr lang="de-DE" dirty="0" smtClean="0"/>
              <a:t>Naturlyrik ist eine </a:t>
            </a:r>
            <a:r>
              <a:rPr lang="de-DE" dirty="0"/>
              <a:t>„stoffbestimmte Sammelbezeichnung für alle Formen der Lyrik, deren Zentralmotive </a:t>
            </a:r>
            <a:r>
              <a:rPr lang="de-DE" dirty="0" smtClean="0"/>
              <a:t>Naturerscheinungen </a:t>
            </a:r>
            <a:r>
              <a:rPr lang="de-DE" dirty="0"/>
              <a:t>(Landschaft, Wetter, </a:t>
            </a:r>
            <a:r>
              <a:rPr lang="de-DE" dirty="0" smtClean="0"/>
              <a:t>Tier- </a:t>
            </a:r>
            <a:r>
              <a:rPr lang="de-DE" dirty="0"/>
              <a:t>und Pflanzenwelt) sind und die auf dem Erlebnis der Natur aufbauen</a:t>
            </a:r>
            <a:r>
              <a:rPr lang="de-DE" dirty="0" smtClean="0"/>
              <a:t>".</a:t>
            </a:r>
          </a:p>
          <a:p>
            <a:pPr marL="68580" indent="0" algn="r">
              <a:buNone/>
            </a:pPr>
            <a:r>
              <a:rPr lang="de-DE" dirty="0" smtClean="0"/>
              <a:t> </a:t>
            </a:r>
            <a:r>
              <a:rPr lang="de-DE" sz="1400" dirty="0" smtClean="0"/>
              <a:t>(Gero v. Wilpert: Sachwörterbuch der Literatur)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594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969264" y="908721"/>
            <a:ext cx="3419856" cy="1944215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de-DE" sz="3500" b="1" dirty="0" smtClean="0"/>
              <a:t>Natur</a:t>
            </a:r>
            <a:endParaRPr lang="de-DE" sz="2600" b="1" dirty="0" smtClean="0"/>
          </a:p>
          <a:p>
            <a:pPr marL="68580" indent="0">
              <a:buNone/>
            </a:pPr>
            <a:endParaRPr lang="de-DE" b="1" dirty="0" smtClean="0"/>
          </a:p>
          <a:p>
            <a:r>
              <a:rPr lang="de-DE" sz="2200" dirty="0" smtClean="0"/>
              <a:t>in </a:t>
            </a:r>
            <a:r>
              <a:rPr lang="de-DE" sz="2200" dirty="0"/>
              <a:t>der westlichen Philosophie </a:t>
            </a:r>
            <a:r>
              <a:rPr lang="de-DE" sz="2200" dirty="0" smtClean="0"/>
              <a:t>das</a:t>
            </a:r>
            <a:r>
              <a:rPr lang="de-DE" sz="2200" dirty="0"/>
              <a:t>, was nicht vom Menschen geschaffen </a:t>
            </a:r>
            <a:r>
              <a:rPr lang="de-DE" sz="2200" dirty="0" smtClean="0"/>
              <a:t>wurde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572000" y="908720"/>
            <a:ext cx="3419856" cy="16561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de-DE" sz="2800" b="1" dirty="0" smtClean="0"/>
              <a:t>Lyrik</a:t>
            </a:r>
            <a:endParaRPr lang="de-DE" sz="3400" b="1" dirty="0" smtClean="0"/>
          </a:p>
          <a:p>
            <a:pPr marL="68580" indent="0">
              <a:buNone/>
            </a:pPr>
            <a:endParaRPr lang="de-DE" sz="2800" b="1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71600" y="2780928"/>
            <a:ext cx="341985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Gegensatz: Kultur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smtClean="0"/>
              <a:t>vom Menschen geschaffen 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71600" y="4005064"/>
            <a:ext cx="3419856" cy="123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Unterschiedliche Bedeutung, oft widersprüchlich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92168" y="3068960"/>
            <a:ext cx="3608927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Individuelle Begegnung eines lyrischen Ichs mit einem (Natur-) Phänomen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8280" y="1598679"/>
            <a:ext cx="3608927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Seit dem 18. Jhd. Gattungsbezeichnung, dritte Gattung neben Epik und Drama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5699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ei:Joseph Anton Koch 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66" y="1268760"/>
            <a:ext cx="3721108" cy="384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256876" y="5227459"/>
            <a:ext cx="316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i="1" dirty="0" smtClean="0"/>
              <a:t>Joseph Anton Koch:</a:t>
            </a:r>
          </a:p>
          <a:p>
            <a:pPr algn="r"/>
            <a:r>
              <a:rPr lang="de-DE" sz="900" i="1" dirty="0" smtClean="0">
                <a:effectLst/>
              </a:rPr>
              <a:t>Heroische Landschaft mit Regenbogen (1805)</a:t>
            </a:r>
          </a:p>
          <a:p>
            <a:pPr algn="r"/>
            <a:r>
              <a:rPr lang="de-DE" sz="900" i="1" dirty="0" smtClean="0"/>
              <a:t>http://de.wikipedia.org/wiki/Datei:Joseph_Anton_Koch_005.jpg</a:t>
            </a:r>
            <a:endParaRPr lang="de-DE" sz="900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810" y="1844824"/>
            <a:ext cx="42893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„Grau und trüb und immer trüber</a:t>
            </a:r>
            <a:br>
              <a:rPr lang="de-DE" dirty="0" smtClean="0"/>
            </a:br>
            <a:r>
              <a:rPr lang="de-DE" dirty="0" smtClean="0"/>
              <a:t>Kommt das Wetter angezogen,</a:t>
            </a:r>
            <a:br>
              <a:rPr lang="de-DE" dirty="0" smtClean="0"/>
            </a:br>
            <a:r>
              <a:rPr lang="de-DE" dirty="0" smtClean="0"/>
              <a:t>Blitz und Donner sind vorüber,</a:t>
            </a:r>
            <a:br>
              <a:rPr lang="de-DE" dirty="0" smtClean="0"/>
            </a:br>
            <a:r>
              <a:rPr lang="de-DE" dirty="0" smtClean="0"/>
              <a:t>Euch erquickt ein Regenbogen.“</a:t>
            </a:r>
          </a:p>
          <a:p>
            <a:endParaRPr lang="de-DE" sz="1000" dirty="0" smtClean="0"/>
          </a:p>
          <a:p>
            <a:r>
              <a:rPr lang="de-DE" sz="1000" dirty="0" smtClean="0"/>
              <a:t>(Goethe, Regenbogen über den Hügeln einer anmutigen Landschaft)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456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eldhase (Albrecht Düre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83568" y="4564619"/>
            <a:ext cx="312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Albrecht Dürer: Feldhase, 1502, http://de.wikipedia.org/wiki/Feldhase_%28D%C3%BCrer%29#mediaviewer/File:Durer_Young_Hare.jpg</a:t>
            </a:r>
            <a:endParaRPr lang="de-DE" sz="1000" dirty="0"/>
          </a:p>
        </p:txBody>
      </p:sp>
      <p:sp>
        <p:nvSpPr>
          <p:cNvPr id="3" name="Textfeld 2"/>
          <p:cNvSpPr txBox="1"/>
          <p:nvPr/>
        </p:nvSpPr>
        <p:spPr>
          <a:xfrm>
            <a:off x="3995936" y="1564918"/>
            <a:ext cx="45365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„Ein </a:t>
            </a:r>
            <a:r>
              <a:rPr lang="de-DE" dirty="0"/>
              <a:t>Hase sitzt auf einer Wiese,</a:t>
            </a:r>
            <a:br>
              <a:rPr lang="de-DE" dirty="0"/>
            </a:br>
            <a:r>
              <a:rPr lang="de-DE" dirty="0"/>
              <a:t>des Glaubens, niemand sähe diese.</a:t>
            </a:r>
            <a:br>
              <a:rPr lang="de-DE" dirty="0"/>
            </a:br>
            <a:endParaRPr lang="de-DE" dirty="0" smtClean="0"/>
          </a:p>
          <a:p>
            <a:r>
              <a:rPr lang="de-DE" dirty="0" smtClean="0"/>
              <a:t>Doch</a:t>
            </a:r>
            <a:r>
              <a:rPr lang="de-DE" dirty="0"/>
              <a:t>, im Besitze eines </a:t>
            </a:r>
            <a:r>
              <a:rPr lang="de-DE" dirty="0" err="1"/>
              <a:t>Zeißes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betrachtet voll </a:t>
            </a:r>
            <a:r>
              <a:rPr lang="de-DE" dirty="0" err="1"/>
              <a:t>gehaltnen</a:t>
            </a:r>
            <a:r>
              <a:rPr lang="de-DE" dirty="0"/>
              <a:t> Fleißes</a:t>
            </a:r>
            <a:br>
              <a:rPr lang="de-DE" dirty="0"/>
            </a:br>
            <a:r>
              <a:rPr lang="de-DE" dirty="0" smtClean="0"/>
              <a:t>vom </a:t>
            </a:r>
            <a:r>
              <a:rPr lang="de-DE" dirty="0" err="1"/>
              <a:t>vis</a:t>
            </a:r>
            <a:r>
              <a:rPr lang="de-DE" dirty="0"/>
              <a:t>-a-</a:t>
            </a:r>
            <a:r>
              <a:rPr lang="de-DE" dirty="0" err="1"/>
              <a:t>vis</a:t>
            </a:r>
            <a:r>
              <a:rPr lang="de-DE" dirty="0"/>
              <a:t> </a:t>
            </a:r>
            <a:r>
              <a:rPr lang="de-DE" dirty="0" err="1"/>
              <a:t>gelegnen</a:t>
            </a:r>
            <a:r>
              <a:rPr lang="de-DE" dirty="0"/>
              <a:t> Berg</a:t>
            </a:r>
            <a:br>
              <a:rPr lang="de-DE" dirty="0"/>
            </a:br>
            <a:r>
              <a:rPr lang="de-DE" dirty="0"/>
              <a:t>ein Mensch den kleinen Löffelzwerg</a:t>
            </a:r>
            <a:r>
              <a:rPr lang="de-DE" dirty="0" smtClean="0"/>
              <a:t>.</a:t>
            </a:r>
          </a:p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Ihn </a:t>
            </a:r>
            <a:r>
              <a:rPr lang="de-DE" dirty="0"/>
              <a:t>aber blickt hinwiederum</a:t>
            </a:r>
            <a:br>
              <a:rPr lang="de-DE" dirty="0"/>
            </a:br>
            <a:r>
              <a:rPr lang="de-DE" dirty="0"/>
              <a:t>ein Gott von fern an, mild und </a:t>
            </a:r>
            <a:r>
              <a:rPr lang="de-DE" dirty="0" smtClean="0"/>
              <a:t>stumm.“</a:t>
            </a:r>
          </a:p>
          <a:p>
            <a:endParaRPr lang="de-DE" sz="1000" i="1" dirty="0" smtClean="0"/>
          </a:p>
          <a:p>
            <a:r>
              <a:rPr lang="de-DE" sz="1000" i="1" dirty="0" smtClean="0"/>
              <a:t>Christian Morgenstern, ohne Titel </a:t>
            </a:r>
            <a:r>
              <a:rPr lang="de-DE" sz="1000" i="1" dirty="0"/>
              <a:t>(1871-1914)</a:t>
            </a:r>
            <a:endParaRPr lang="de-DE" sz="10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9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29896"/>
          </a:xfrm>
        </p:spPr>
        <p:txBody>
          <a:bodyPr>
            <a:normAutofit/>
          </a:bodyPr>
          <a:lstStyle/>
          <a:p>
            <a:r>
              <a:rPr lang="de-DE" sz="4800" b="1" dirty="0" smtClean="0"/>
              <a:t>Motive der Naturlyrik</a:t>
            </a:r>
            <a:endParaRPr lang="de-DE" sz="4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Wald, Wiesen und Bäume</a:t>
            </a:r>
          </a:p>
          <a:p>
            <a:r>
              <a:rPr lang="de-DE" dirty="0"/>
              <a:t>Meer / </a:t>
            </a:r>
            <a:r>
              <a:rPr lang="de-DE" dirty="0" smtClean="0"/>
              <a:t>Wasser, Berge</a:t>
            </a:r>
          </a:p>
          <a:p>
            <a:r>
              <a:rPr lang="de-DE" dirty="0" smtClean="0"/>
              <a:t>Tiere</a:t>
            </a:r>
          </a:p>
          <a:p>
            <a:r>
              <a:rPr lang="de-DE" dirty="0" smtClean="0"/>
              <a:t>Beziehung Mensch-Natur; Himmel-Erde</a:t>
            </a:r>
            <a:endParaRPr lang="de-DE" dirty="0"/>
          </a:p>
          <a:p>
            <a:r>
              <a:rPr lang="de-DE" dirty="0" smtClean="0"/>
              <a:t>Sonne, Tag</a:t>
            </a:r>
          </a:p>
          <a:p>
            <a:r>
              <a:rPr lang="de-DE" dirty="0" smtClean="0"/>
              <a:t>Mond, Nacht, Sterne</a:t>
            </a:r>
          </a:p>
          <a:p>
            <a:r>
              <a:rPr lang="de-DE" dirty="0" smtClean="0"/>
              <a:t>Naturerscheinungen (Gewitter, Regen, Wind, Regenbogen etc.)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82987" y="1404060"/>
            <a:ext cx="7024744" cy="82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3600" b="1" dirty="0" smtClean="0"/>
              <a:t>sind zum Beispiel: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9894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829896"/>
          </a:xfrm>
        </p:spPr>
        <p:txBody>
          <a:bodyPr>
            <a:normAutofit/>
          </a:bodyPr>
          <a:lstStyle/>
          <a:p>
            <a:r>
              <a:rPr lang="de-DE" sz="4800" b="1" dirty="0" smtClean="0"/>
              <a:t>Natur in der Dichtung</a:t>
            </a:r>
            <a:endParaRPr lang="de-DE" sz="4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1700808"/>
            <a:ext cx="7100650" cy="4131821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affektiv, kosmisch, religiös </a:t>
            </a:r>
          </a:p>
          <a:p>
            <a:r>
              <a:rPr lang="de-DE" dirty="0" smtClean="0"/>
              <a:t>lehrhaft</a:t>
            </a:r>
          </a:p>
          <a:p>
            <a:r>
              <a:rPr lang="de-DE" dirty="0" smtClean="0"/>
              <a:t>Ausdruck eines Einheitsempfindens (Mutter Natur), eines humanen Ordnungsempfindens und Pantheismus (</a:t>
            </a:r>
            <a:r>
              <a:rPr lang="de-DE" dirty="0" smtClean="0">
                <a:sym typeface="Wingdings" panose="05000000000000000000" pitchFamily="2" charset="2"/>
              </a:rPr>
              <a:t> Gott existiert in allen Dingen)  Hymnen</a:t>
            </a:r>
            <a:r>
              <a:rPr lang="de-DE" dirty="0">
                <a:sym typeface="Wingdings" panose="05000000000000000000" pitchFamily="2" charset="2"/>
              </a:rPr>
              <a:t>, Oden</a:t>
            </a:r>
          </a:p>
          <a:p>
            <a:r>
              <a:rPr lang="de-DE" dirty="0" smtClean="0"/>
              <a:t>Unterlegenheits- oder Distanzgefühl</a:t>
            </a:r>
          </a:p>
          <a:p>
            <a:r>
              <a:rPr lang="de-DE" dirty="0" smtClean="0"/>
              <a:t>Trennungsangst Mensch-Natur (</a:t>
            </a:r>
            <a:r>
              <a:rPr lang="de-DE" dirty="0" smtClean="0">
                <a:sym typeface="Wingdings" panose="05000000000000000000" pitchFamily="2" charset="2"/>
              </a:rPr>
              <a:t> Elegien)</a:t>
            </a:r>
          </a:p>
          <a:p>
            <a:r>
              <a:rPr lang="de-DE" dirty="0" smtClean="0"/>
              <a:t>zivilisationskritisch</a:t>
            </a:r>
            <a:endParaRPr lang="de-DE" dirty="0"/>
          </a:p>
          <a:p>
            <a:r>
              <a:rPr lang="de-DE" dirty="0"/>
              <a:t>utopisch  / antitechnisch</a:t>
            </a:r>
          </a:p>
          <a:p>
            <a:r>
              <a:rPr lang="de-DE" dirty="0"/>
              <a:t>Spiegelung innerer Zustände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76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34964" y="3356992"/>
            <a:ext cx="7776864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658368" y="2451085"/>
            <a:ext cx="1997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Antike</a:t>
            </a:r>
            <a:r>
              <a:rPr lang="de-DE" sz="1600" dirty="0" smtClean="0"/>
              <a:t>: Idylle und Elegie (Horaz, Vergil, u.a.)</a:t>
            </a:r>
          </a:p>
        </p:txBody>
      </p:sp>
      <p:sp>
        <p:nvSpPr>
          <p:cNvPr id="6" name="Rechteck 5"/>
          <p:cNvSpPr/>
          <p:nvPr/>
        </p:nvSpPr>
        <p:spPr>
          <a:xfrm>
            <a:off x="2075124" y="3501007"/>
            <a:ext cx="1969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Frühmittelalter</a:t>
            </a:r>
            <a:r>
              <a:rPr lang="de-DE" sz="1600" dirty="0" smtClean="0"/>
              <a:t>: Unwichtig </a:t>
            </a:r>
            <a:r>
              <a:rPr lang="de-DE" sz="1600" dirty="0" smtClean="0">
                <a:sym typeface="Wingdings" panose="05000000000000000000" pitchFamily="2" charset="2"/>
              </a:rPr>
              <a:t> Spiritualisierung durch Christentum  Naturferne / 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-feindlichkeit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3803316" y="2204864"/>
            <a:ext cx="19696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Humanismus / Renaissance</a:t>
            </a:r>
            <a:r>
              <a:rPr lang="de-DE" sz="1600" dirty="0" smtClean="0">
                <a:sym typeface="Wingdings" panose="05000000000000000000" pitchFamily="2" charset="2"/>
              </a:rPr>
              <a:t>: Anknüpfung an Antike</a:t>
            </a:r>
          </a:p>
        </p:txBody>
      </p:sp>
      <p:sp>
        <p:nvSpPr>
          <p:cNvPr id="9" name="Rechteck 8"/>
          <p:cNvSpPr/>
          <p:nvPr/>
        </p:nvSpPr>
        <p:spPr>
          <a:xfrm>
            <a:off x="4883436" y="3507670"/>
            <a:ext cx="19696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Aufklärung</a:t>
            </a:r>
            <a:r>
              <a:rPr lang="de-DE" sz="1600" dirty="0" smtClean="0">
                <a:sym typeface="Wingdings" panose="05000000000000000000" pitchFamily="2" charset="2"/>
              </a:rPr>
              <a:t>: 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Natur als vom Menschen geschaffen</a:t>
            </a:r>
          </a:p>
        </p:txBody>
      </p:sp>
      <p:sp>
        <p:nvSpPr>
          <p:cNvPr id="10" name="Rechteck 9"/>
          <p:cNvSpPr/>
          <p:nvPr/>
        </p:nvSpPr>
        <p:spPr>
          <a:xfrm>
            <a:off x="6161686" y="2272163"/>
            <a:ext cx="21242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Empfindsamkeit</a:t>
            </a:r>
            <a:r>
              <a:rPr lang="de-DE" sz="1600" dirty="0" smtClean="0">
                <a:sym typeface="Wingdings" panose="05000000000000000000" pitchFamily="2" charset="2"/>
              </a:rPr>
              <a:t>: ursprüngliches Erleben der Natur (Rousseau, Herder)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827584" y="1124744"/>
            <a:ext cx="7024744" cy="81716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800" b="1" dirty="0" smtClean="0"/>
              <a:t>Natur in den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3795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558</Words>
  <Application>Microsoft Office PowerPoint</Application>
  <PresentationFormat>Bildschirmpräsentation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Austin</vt:lpstr>
      <vt:lpstr>Natur und Mensch in der deutsch-sprachigen Lyrik vom Sturm und Drang bis zur Gegenwart</vt:lpstr>
      <vt:lpstr>PowerPoint-Präsentation</vt:lpstr>
      <vt:lpstr>Was ist Naturlyrik?</vt:lpstr>
      <vt:lpstr>PowerPoint-Präsentation</vt:lpstr>
      <vt:lpstr>PowerPoint-Präsentation</vt:lpstr>
      <vt:lpstr>PowerPoint-Präsentation</vt:lpstr>
      <vt:lpstr>Motive der Naturlyrik</vt:lpstr>
      <vt:lpstr>Natur in der Dichtung</vt:lpstr>
      <vt:lpstr>Natur in den Epochen</vt:lpstr>
      <vt:lpstr>Natur in den Epochen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Naturlyrik</dc:title>
  <dc:creator>Schweigert</dc:creator>
  <cp:lastModifiedBy>M. Schweigert; LBS</cp:lastModifiedBy>
  <cp:revision>52</cp:revision>
  <dcterms:created xsi:type="dcterms:W3CDTF">2014-11-18T08:20:06Z</dcterms:created>
  <dcterms:modified xsi:type="dcterms:W3CDTF">2015-02-08T09:11:28Z</dcterms:modified>
</cp:coreProperties>
</file>