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68" r:id="rId4"/>
    <p:sldId id="270" r:id="rId5"/>
    <p:sldId id="257" r:id="rId6"/>
    <p:sldId id="258" r:id="rId7"/>
    <p:sldId id="259" r:id="rId8"/>
    <p:sldId id="260" r:id="rId9"/>
    <p:sldId id="262" r:id="rId10"/>
    <p:sldId id="271" r:id="rId11"/>
    <p:sldId id="275" r:id="rId12"/>
    <p:sldId id="265" r:id="rId13"/>
    <p:sldId id="266" r:id="rId14"/>
    <p:sldId id="26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6CB2C-B9E7-44B2-AC1C-390B040C7118}">
          <p14:sldIdLst>
            <p14:sldId id="256"/>
            <p14:sldId id="274"/>
            <p14:sldId id="268"/>
            <p14:sldId id="270"/>
            <p14:sldId id="257"/>
            <p14:sldId id="258"/>
            <p14:sldId id="259"/>
            <p14:sldId id="260"/>
            <p14:sldId id="262"/>
            <p14:sldId id="271"/>
            <p14:sldId id="275"/>
            <p14:sldId id="265"/>
            <p14:sldId id="266"/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He" initials="JH" lastIdx="1" clrIdx="0">
    <p:extLst>
      <p:ext uri="{19B8F6BF-5375-455C-9EA6-DF929625EA0E}">
        <p15:presenceInfo xmlns:p15="http://schemas.microsoft.com/office/powerpoint/2012/main" userId="d1c856d44e4221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57BEB-02F9-48BD-867F-0F8F1F1A94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329A2E-F943-437F-9158-371FDA55A3BE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Our tool can successfully produce customizable synthetic datasets which we can describe using geometry.</a:t>
          </a:r>
        </a:p>
      </dgm:t>
    </dgm:pt>
    <dgm:pt modelId="{732CDEE4-12A7-408E-8207-4CB9A0622A26}" type="parTrans" cxnId="{9510EEA0-A10A-474A-B224-AA9B3ACB7DDD}">
      <dgm:prSet/>
      <dgm:spPr/>
      <dgm:t>
        <a:bodyPr/>
        <a:lstStyle/>
        <a:p>
          <a:endParaRPr lang="en-US"/>
        </a:p>
      </dgm:t>
    </dgm:pt>
    <dgm:pt modelId="{645DE2C8-781A-4A6B-8325-F0DB469E3517}" type="sibTrans" cxnId="{9510EEA0-A10A-474A-B224-AA9B3ACB7DDD}">
      <dgm:prSet/>
      <dgm:spPr/>
      <dgm:t>
        <a:bodyPr/>
        <a:lstStyle/>
        <a:p>
          <a:endParaRPr lang="en-US"/>
        </a:p>
      </dgm:t>
    </dgm:pt>
    <dgm:pt modelId="{FF331C99-C584-4DC4-B3F9-B92CE749F71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We have demonstrated a situation where LIME’s explanation violates local faithfulness.</a:t>
          </a:r>
        </a:p>
      </dgm:t>
    </dgm:pt>
    <dgm:pt modelId="{2A2200A2-E757-430C-92A2-EDB5D15F450A}" type="parTrans" cxnId="{768AAB67-D91C-4E3E-AD0C-3C33C5BEA8BA}">
      <dgm:prSet/>
      <dgm:spPr/>
      <dgm:t>
        <a:bodyPr/>
        <a:lstStyle/>
        <a:p>
          <a:endParaRPr lang="en-US"/>
        </a:p>
      </dgm:t>
    </dgm:pt>
    <dgm:pt modelId="{2C0CFA5B-A34C-4A90-92AA-6B560DACD366}" type="sibTrans" cxnId="{768AAB67-D91C-4E3E-AD0C-3C33C5BEA8BA}">
      <dgm:prSet/>
      <dgm:spPr/>
      <dgm:t>
        <a:bodyPr/>
        <a:lstStyle/>
        <a:p>
          <a:endParaRPr lang="en-US"/>
        </a:p>
      </dgm:t>
    </dgm:pt>
    <dgm:pt modelId="{858B983F-241F-48A1-A7F9-FE7A0BCF7793}" type="pres">
      <dgm:prSet presAssocID="{B0057BEB-02F9-48BD-867F-0F8F1F1A94D5}" presName="linear" presStyleCnt="0">
        <dgm:presLayoutVars>
          <dgm:animLvl val="lvl"/>
          <dgm:resizeHandles val="exact"/>
        </dgm:presLayoutVars>
      </dgm:prSet>
      <dgm:spPr/>
    </dgm:pt>
    <dgm:pt modelId="{4C4AFC0F-9F4B-4B04-8870-F50838E93BD4}" type="pres">
      <dgm:prSet presAssocID="{5F329A2E-F943-437F-9158-371FDA55A3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E5FC97-11BC-4DA0-A02E-BB495E933610}" type="pres">
      <dgm:prSet presAssocID="{645DE2C8-781A-4A6B-8325-F0DB469E3517}" presName="spacer" presStyleCnt="0"/>
      <dgm:spPr/>
    </dgm:pt>
    <dgm:pt modelId="{51EDBFE3-B6C8-4394-B034-90D5164ECA16}" type="pres">
      <dgm:prSet presAssocID="{FF331C99-C584-4DC4-B3F9-B92CE749F71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9211404-79A0-4892-BC8E-7F8A3DEA4554}" type="presOf" srcId="{B0057BEB-02F9-48BD-867F-0F8F1F1A94D5}" destId="{858B983F-241F-48A1-A7F9-FE7A0BCF7793}" srcOrd="0" destOrd="0" presId="urn:microsoft.com/office/officeart/2005/8/layout/vList2"/>
    <dgm:cxn modelId="{768AAB67-D91C-4E3E-AD0C-3C33C5BEA8BA}" srcId="{B0057BEB-02F9-48BD-867F-0F8F1F1A94D5}" destId="{FF331C99-C584-4DC4-B3F9-B92CE749F719}" srcOrd="1" destOrd="0" parTransId="{2A2200A2-E757-430C-92A2-EDB5D15F450A}" sibTransId="{2C0CFA5B-A34C-4A90-92AA-6B560DACD366}"/>
    <dgm:cxn modelId="{F06FB595-EE1C-47C9-BC15-8B7128C4F6E1}" type="presOf" srcId="{5F329A2E-F943-437F-9158-371FDA55A3BE}" destId="{4C4AFC0F-9F4B-4B04-8870-F50838E93BD4}" srcOrd="0" destOrd="0" presId="urn:microsoft.com/office/officeart/2005/8/layout/vList2"/>
    <dgm:cxn modelId="{9510EEA0-A10A-474A-B224-AA9B3ACB7DDD}" srcId="{B0057BEB-02F9-48BD-867F-0F8F1F1A94D5}" destId="{5F329A2E-F943-437F-9158-371FDA55A3BE}" srcOrd="0" destOrd="0" parTransId="{732CDEE4-12A7-408E-8207-4CB9A0622A26}" sibTransId="{645DE2C8-781A-4A6B-8325-F0DB469E3517}"/>
    <dgm:cxn modelId="{674CB8E9-640E-424E-827D-0AA94D956462}" type="presOf" srcId="{FF331C99-C584-4DC4-B3F9-B92CE749F719}" destId="{51EDBFE3-B6C8-4394-B034-90D5164ECA16}" srcOrd="0" destOrd="0" presId="urn:microsoft.com/office/officeart/2005/8/layout/vList2"/>
    <dgm:cxn modelId="{49EF85FC-A984-47EC-A28D-BE85702DEFA0}" type="presParOf" srcId="{858B983F-241F-48A1-A7F9-FE7A0BCF7793}" destId="{4C4AFC0F-9F4B-4B04-8870-F50838E93BD4}" srcOrd="0" destOrd="0" presId="urn:microsoft.com/office/officeart/2005/8/layout/vList2"/>
    <dgm:cxn modelId="{4F016924-4487-4BFF-A1A2-1ABFBA37B424}" type="presParOf" srcId="{858B983F-241F-48A1-A7F9-FE7A0BCF7793}" destId="{83E5FC97-11BC-4DA0-A02E-BB495E933610}" srcOrd="1" destOrd="0" presId="urn:microsoft.com/office/officeart/2005/8/layout/vList2"/>
    <dgm:cxn modelId="{B1BC9FB0-EE01-4AA4-B0F3-A37C41A97213}" type="presParOf" srcId="{858B983F-241F-48A1-A7F9-FE7A0BCF7793}" destId="{51EDBFE3-B6C8-4394-B034-90D5164ECA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AFC0F-9F4B-4B04-8870-F50838E93BD4}">
      <dsp:nvSpPr>
        <dsp:cNvPr id="0" name=""/>
        <dsp:cNvSpPr/>
      </dsp:nvSpPr>
      <dsp:spPr>
        <a:xfrm>
          <a:off x="0" y="494831"/>
          <a:ext cx="6898534" cy="1759680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Our tool can successfully produce customizable synthetic datasets which we can describe using geometry.</a:t>
          </a:r>
        </a:p>
      </dsp:txBody>
      <dsp:txXfrm>
        <a:off x="85900" y="580731"/>
        <a:ext cx="6726734" cy="1587880"/>
      </dsp:txXfrm>
    </dsp:sp>
    <dsp:sp modelId="{51EDBFE3-B6C8-4394-B034-90D5164ECA16}">
      <dsp:nvSpPr>
        <dsp:cNvPr id="0" name=""/>
        <dsp:cNvSpPr/>
      </dsp:nvSpPr>
      <dsp:spPr>
        <a:xfrm>
          <a:off x="0" y="2346671"/>
          <a:ext cx="6898534" cy="1759680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have demonstrated a situation where LIME’s explanation violates local faithfulness.</a:t>
          </a:r>
        </a:p>
      </dsp:txBody>
      <dsp:txXfrm>
        <a:off x="85900" y="2432571"/>
        <a:ext cx="6726734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8F51-B728-45B9-BAB6-32B39D63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Using Polygonal Data Clusters to Investigate LIME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494B3-210C-4E77-A4B0-DFFA51C88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  <a:ln>
            <a:noFill/>
          </a:ln>
        </p:spPr>
        <p:txBody>
          <a:bodyPr>
            <a:noAutofit/>
          </a:bodyPr>
          <a:lstStyle/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Jesse He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>
                <a:solidFill>
                  <a:schemeClr val="tx2"/>
                </a:solidFill>
              </a:rPr>
              <a:t>Ohio State University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Subhasish</a:t>
            </a:r>
            <a:r>
              <a:rPr lang="en-US" sz="1600" b="1" dirty="0">
                <a:solidFill>
                  <a:schemeClr val="accent1"/>
                </a:solidFill>
              </a:rPr>
              <a:t> Mazumdar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>
                <a:solidFill>
                  <a:schemeClr val="tx2"/>
                </a:solidFill>
              </a:rPr>
              <a:t>New Mexico Institute of Mining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44260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8C4E4-ACBC-4C3F-BF6B-3A80C55A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r>
              <a:rPr lang="en-US" dirty="0"/>
              <a:t>LIME and Polygonal Clusters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7CAF4C-3668-49C1-8C38-5CC7D772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this example, we trained an </a:t>
            </a:r>
            <a:r>
              <a:rPr lang="en-US" b="1" u="sng" dirty="0">
                <a:solidFill>
                  <a:srgbClr val="FFFFFF"/>
                </a:solidFill>
              </a:rPr>
              <a:t>MLP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i="1" dirty="0">
                <a:solidFill>
                  <a:srgbClr val="FFFFFF"/>
                </a:solidFill>
              </a:rPr>
              <a:t>Multi-Layer Perceptron</a:t>
            </a:r>
            <a:r>
              <a:rPr lang="en-US" dirty="0">
                <a:solidFill>
                  <a:srgbClr val="FFFFFF"/>
                </a:solidFill>
              </a:rPr>
              <a:t>) classifier to identify points as being </a:t>
            </a:r>
            <a:r>
              <a:rPr lang="en-US" i="1" dirty="0">
                <a:solidFill>
                  <a:srgbClr val="FFFFFF"/>
                </a:solidFill>
              </a:rPr>
              <a:t>inside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i="1" dirty="0">
                <a:solidFill>
                  <a:srgbClr val="FFFFFF"/>
                </a:solidFill>
              </a:rPr>
              <a:t>outside</a:t>
            </a:r>
            <a:r>
              <a:rPr lang="en-US" dirty="0">
                <a:solidFill>
                  <a:srgbClr val="FFFFFF"/>
                </a:solidFill>
              </a:rPr>
              <a:t> a concave polygon</a:t>
            </a:r>
          </a:p>
          <a:p>
            <a:r>
              <a:rPr lang="en-US" dirty="0">
                <a:solidFill>
                  <a:srgbClr val="FFFFFF"/>
                </a:solidFill>
              </a:rPr>
              <a:t>LIME’s explanations do not match the classifier’s behavior, violating its local faithfulness at the example points</a:t>
            </a:r>
          </a:p>
        </p:txBody>
      </p:sp>
      <p:pic>
        <p:nvPicPr>
          <p:cNvPr id="7" name="Picture 6" descr="A picture containing polygon&#10;&#10;Description automatically generated">
            <a:extLst>
              <a:ext uri="{FF2B5EF4-FFF2-40B4-BE49-F238E27FC236}">
                <a16:creationId xmlns:a16="http://schemas.microsoft.com/office/drawing/2014/main" id="{5F9EE1F6-19FD-449E-B65A-5419D781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800" y="762000"/>
            <a:ext cx="3435968" cy="2290645"/>
          </a:xfrm>
          <a:prstGeom prst="rect">
            <a:avLst/>
          </a:prstGeom>
        </p:spPr>
      </p:pic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AC74DAE-FF89-4DB7-9338-EBB4051A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878" y="3429000"/>
            <a:ext cx="6592214" cy="269519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3050638-BFAF-4EFC-8022-4E6A11707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124" y="789372"/>
            <a:ext cx="3435968" cy="2278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2915A7-0DA6-9D40-B8FC-CFE4D1927F9C}"/>
              </a:ext>
            </a:extLst>
          </p:cNvPr>
          <p:cNvSpPr txBox="1"/>
          <p:nvPr/>
        </p:nvSpPr>
        <p:spPr>
          <a:xfrm>
            <a:off x="4470075" y="2979211"/>
            <a:ext cx="343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Two classes: </a:t>
            </a:r>
            <a:r>
              <a:rPr lang="en-US" sz="1200" i="1" dirty="0"/>
              <a:t>inside</a:t>
            </a:r>
            <a:r>
              <a:rPr lang="en-US" sz="1200" dirty="0"/>
              <a:t> polygon (blue) and </a:t>
            </a:r>
            <a:r>
              <a:rPr lang="en-US" sz="1200" i="1" dirty="0"/>
              <a:t>outside</a:t>
            </a:r>
            <a:r>
              <a:rPr lang="en-US" sz="1200" dirty="0"/>
              <a:t> polygon (orange)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F597C-F829-E241-B646-8357D4547824}"/>
              </a:ext>
            </a:extLst>
          </p:cNvPr>
          <p:cNvSpPr txBox="1"/>
          <p:nvPr/>
        </p:nvSpPr>
        <p:spPr>
          <a:xfrm>
            <a:off x="8545061" y="3052645"/>
            <a:ext cx="276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Heatmap of MLP prediction probabilities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CB193-D2DE-8248-9C44-6564762AC89F}"/>
              </a:ext>
            </a:extLst>
          </p:cNvPr>
          <p:cNvSpPr/>
          <p:nvPr/>
        </p:nvSpPr>
        <p:spPr>
          <a:xfrm>
            <a:off x="4350429" y="357214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CDA0C-480B-9B44-8610-009E44594553}"/>
              </a:ext>
            </a:extLst>
          </p:cNvPr>
          <p:cNvSpPr/>
          <p:nvPr/>
        </p:nvSpPr>
        <p:spPr>
          <a:xfrm>
            <a:off x="4343216" y="459378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BE5A7-F5C2-DC45-88E6-DF3E2EAAE7ED}"/>
              </a:ext>
            </a:extLst>
          </p:cNvPr>
          <p:cNvSpPr/>
          <p:nvPr/>
        </p:nvSpPr>
        <p:spPr>
          <a:xfrm>
            <a:off x="4350429" y="5615415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9267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CF9B-CA54-4D91-B7B4-CE2CCF32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LIME: Another Hard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CCCE-82EC-437B-A458-3C74AFC3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126" y="645904"/>
            <a:ext cx="7315200" cy="2993517"/>
          </a:xfrm>
        </p:spPr>
        <p:txBody>
          <a:bodyPr>
            <a:normAutofit/>
          </a:bodyPr>
          <a:lstStyle/>
          <a:p>
            <a:r>
              <a:rPr lang="en-US" dirty="0"/>
              <a:t>We generated a 2-dimensional clustering problem with an overlap of </a:t>
            </a:r>
            <a:r>
              <a:rPr lang="en-US" sz="2000" dirty="0"/>
              <a:t>0.1061, trained an MLP classifier on it, and picked three challenging points: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asked LIME to explain the MLP’s predictions:</a:t>
            </a:r>
          </a:p>
        </p:txBody>
      </p:sp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D8629284-ECF5-4A11-876F-F59CC1C8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32" y="3424428"/>
            <a:ext cx="6825469" cy="2672316"/>
          </a:xfrm>
          <a:prstGeom prst="rect">
            <a:avLst/>
          </a:prstGeom>
        </p:spPr>
      </p:pic>
      <p:pic>
        <p:nvPicPr>
          <p:cNvPr id="5" name="Picture 4" descr="A picture containing text, envelope&#10;&#10;Description automatically generated">
            <a:extLst>
              <a:ext uri="{FF2B5EF4-FFF2-40B4-BE49-F238E27FC236}">
                <a16:creationId xmlns:a16="http://schemas.microsoft.com/office/drawing/2014/main" id="{688BD23A-F34F-4CE1-B8F7-4A41883E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51" y="1749303"/>
            <a:ext cx="1993195" cy="1335979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B06E6FE7-F622-4631-90EC-E566D1405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593" y="1749303"/>
            <a:ext cx="2125774" cy="1394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1A9F8-6D58-F945-8CF5-B5D0E2851310}"/>
              </a:ext>
            </a:extLst>
          </p:cNvPr>
          <p:cNvSpPr txBox="1"/>
          <p:nvPr/>
        </p:nvSpPr>
        <p:spPr>
          <a:xfrm>
            <a:off x="3810126" y="34290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B76BC-37AF-2B45-860B-9461DC4F81A1}"/>
              </a:ext>
            </a:extLst>
          </p:cNvPr>
          <p:cNvSpPr/>
          <p:nvPr/>
        </p:nvSpPr>
        <p:spPr>
          <a:xfrm>
            <a:off x="3842126" y="439125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BCA550-D026-334C-9DEB-A19363696FAF}"/>
              </a:ext>
            </a:extLst>
          </p:cNvPr>
          <p:cNvSpPr/>
          <p:nvPr/>
        </p:nvSpPr>
        <p:spPr>
          <a:xfrm>
            <a:off x="3842126" y="5355688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0472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1E255-41F2-47B7-8AA0-CDC30B57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BA4B9A-BF0D-472B-AC88-712AA7C7A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83866"/>
              </p:ext>
            </p:extLst>
          </p:nvPr>
        </p:nvGraphicFramePr>
        <p:xfrm>
          <a:off x="4649999" y="1128408"/>
          <a:ext cx="6898534" cy="460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59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8627-ED80-4459-8F23-8F96ADD7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7227-CEDB-472C-B101-BDBABE0B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Evaluate a wider variety of classification techniques</a:t>
            </a:r>
          </a:p>
          <a:p>
            <a:r>
              <a:rPr lang="en-US" dirty="0"/>
              <a:t>More robust methods of representing higher-dimensional polytopes</a:t>
            </a:r>
          </a:p>
          <a:p>
            <a:r>
              <a:rPr lang="en-US" dirty="0"/>
              <a:t>Extending overlap functionality to higher dimensions</a:t>
            </a:r>
          </a:p>
          <a:p>
            <a:r>
              <a:rPr lang="en-US" dirty="0"/>
              <a:t>Investigate other explanation frameworks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57EB4-5D76-490C-A3D9-BCC12691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36DC-DA76-4139-B9CB-D17CC718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738507"/>
            <a:ext cx="8983490" cy="3351396"/>
          </a:xfrm>
        </p:spPr>
        <p:txBody>
          <a:bodyPr>
            <a:normAutofit fontScale="55000" lnSpcReduction="20000"/>
          </a:bodyPr>
          <a:lstStyle/>
          <a:p>
            <a:pPr marL="0" lv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600" dirty="0"/>
              <a:t>[1]  S.  Lundberg  and  S.  Lee,  “A  unified  approach  to  interpreting  model predictions,”</a:t>
            </a:r>
            <a:r>
              <a:rPr lang="en-US" sz="2600" dirty="0" err="1"/>
              <a:t>CoRR</a:t>
            </a:r>
            <a:r>
              <a:rPr lang="en-US" sz="2600" dirty="0"/>
              <a:t>,  vol.  abs/1705.07874,  2017.</a:t>
            </a:r>
          </a:p>
          <a:p>
            <a:pPr marL="0" lvl="0" indent="0">
              <a:spcBef>
                <a:spcPts val="0"/>
              </a:spcBef>
              <a:spcAft>
                <a:spcPts val="300"/>
              </a:spcAft>
              <a:buNone/>
            </a:pPr>
            <a:endParaRPr lang="en-GB" sz="2600" dirty="0"/>
          </a:p>
          <a:p>
            <a:pPr marL="0" lv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sz="2600" dirty="0"/>
              <a:t>[2] </a:t>
            </a:r>
            <a:r>
              <a:rPr lang="en-US" sz="2600" dirty="0"/>
              <a:t>M. Ribeiro, S. Singh, and C. </a:t>
            </a:r>
            <a:r>
              <a:rPr lang="en-US" sz="2600" dirty="0" err="1"/>
              <a:t>Guestrin</a:t>
            </a:r>
            <a:r>
              <a:rPr lang="en-US" sz="2600" dirty="0"/>
              <a:t>. 2016. "Why Should I Trust You?": Explaining the Predictions of Any Classifier. </a:t>
            </a:r>
            <a:r>
              <a:rPr lang="en-US" sz="2600" i="1" dirty="0" err="1"/>
              <a:t>InProceedings</a:t>
            </a:r>
            <a:r>
              <a:rPr lang="en-US" sz="2600" i="1" dirty="0"/>
              <a:t> of the 22nd ACM SIGKDD International Conference on Knowledge Discovery and Data Mining</a:t>
            </a:r>
            <a:r>
              <a:rPr lang="en-US" sz="2600" dirty="0"/>
              <a:t> (KDD ’16). ACM, New York, NY, USA, 1135–1144.</a:t>
            </a:r>
          </a:p>
          <a:p>
            <a:pPr marL="0" lv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600" dirty="0"/>
          </a:p>
          <a:p>
            <a:pPr marL="0" lv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600" dirty="0"/>
              <a:t>[3] P. </a:t>
            </a:r>
            <a:r>
              <a:rPr lang="en-US" sz="2600" dirty="0" err="1"/>
              <a:t>Biecek</a:t>
            </a:r>
            <a:r>
              <a:rPr lang="en-US" sz="2600" dirty="0"/>
              <a:t> and T. </a:t>
            </a:r>
            <a:r>
              <a:rPr lang="en-US" sz="2600" dirty="0" err="1"/>
              <a:t>Burzykowski</a:t>
            </a:r>
            <a:r>
              <a:rPr lang="en-US" sz="2600" dirty="0"/>
              <a:t>. 2021. </a:t>
            </a:r>
            <a:r>
              <a:rPr lang="en-US" sz="2600" i="1" dirty="0"/>
              <a:t>Explanatory Model Analysis.</a:t>
            </a:r>
            <a:r>
              <a:rPr lang="en-US" sz="2600" dirty="0"/>
              <a:t> Chapman and Hall/CRC, New York.</a:t>
            </a:r>
          </a:p>
          <a:p>
            <a:pPr marL="0" lv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600" dirty="0"/>
          </a:p>
          <a:p>
            <a:pPr marL="0" indent="0">
              <a:spcAft>
                <a:spcPts val="300"/>
              </a:spcAft>
              <a:buNone/>
            </a:pPr>
            <a:r>
              <a:rPr lang="en-US" sz="2600" dirty="0"/>
              <a:t>[4] F. </a:t>
            </a:r>
            <a:r>
              <a:rPr lang="en-US" sz="2600" dirty="0" err="1"/>
              <a:t>Akdag</a:t>
            </a:r>
            <a:r>
              <a:rPr lang="en-US" sz="2600" dirty="0"/>
              <a:t>, C. </a:t>
            </a:r>
            <a:r>
              <a:rPr lang="en-US" sz="2600" dirty="0" err="1"/>
              <a:t>Eick</a:t>
            </a:r>
            <a:r>
              <a:rPr lang="en-US" sz="2600" dirty="0"/>
              <a:t>, and G. Chen. 2014. Creating Polygon Models for Spatial Clusters. </a:t>
            </a:r>
            <a:r>
              <a:rPr lang="en-US" sz="2600" i="1" dirty="0" err="1"/>
              <a:t>InFoundations</a:t>
            </a:r>
            <a:r>
              <a:rPr lang="en-US" sz="2600" i="1" dirty="0"/>
              <a:t> of Intelligent Systems, Troels Andreasen, Henning Christiansen, Juan-Carlos Cubero, and Zbigniew W. </a:t>
            </a:r>
            <a:r>
              <a:rPr lang="en-US" sz="2600" i="1" dirty="0" err="1"/>
              <a:t>Raś</a:t>
            </a:r>
            <a:r>
              <a:rPr lang="en-US" sz="2600" i="1" dirty="0"/>
              <a:t> (Eds.).</a:t>
            </a:r>
            <a:r>
              <a:rPr lang="en-US" sz="2600" dirty="0"/>
              <a:t> Springer International Publishing, Cham, 493–499.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600" dirty="0"/>
              <a:t>[5] D.  Slack,  S.  Hilgard,  E.  Jia,  S.  Singh,  and  H.  </a:t>
            </a:r>
            <a:r>
              <a:rPr lang="en-US" sz="2600" dirty="0" err="1"/>
              <a:t>Lakkaraju</a:t>
            </a:r>
            <a:r>
              <a:rPr lang="en-US" sz="2600" dirty="0"/>
              <a:t>,  “Fooling LIME   and   SHAP:   Adversarial   attacks   on   post   hoc   explanation methods,”  </a:t>
            </a:r>
            <a:r>
              <a:rPr lang="en-US" sz="2600" i="1" dirty="0" err="1"/>
              <a:t>inProceedings</a:t>
            </a:r>
            <a:r>
              <a:rPr lang="en-US" sz="2600" i="1" dirty="0"/>
              <a:t> of the AAAI/ACM Conference on AI, Ethics, and Society</a:t>
            </a:r>
            <a:r>
              <a:rPr lang="en-US" sz="2600" dirty="0"/>
              <a:t>,   ser.   AIES   ’20. New   York,   NY,   USA:   Association for  Computing  Machinery,  2020,  pp.  180–186.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4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08256-9A34-4320-9033-D5AD8028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2041-C6B0-4EA3-A040-2D31D3A7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work is supported by the National Science Foundation under grant number CNS-1757945 and was inspired by work performed by the second author under Subcontract number 612048 from the Los Alamos National Laboratory.</a:t>
            </a:r>
          </a:p>
        </p:txBody>
      </p:sp>
    </p:spTree>
    <p:extLst>
      <p:ext uri="{BB962C8B-B14F-4D97-AF65-F5344CB8AC3E}">
        <p14:creationId xmlns:p14="http://schemas.microsoft.com/office/powerpoint/2010/main" val="215452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9F7A-8C8B-4035-8D04-91DB710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D9B8-8DED-452C-A9AB-080E6BCA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representative data samples with class labels, an algorithm can </a:t>
            </a:r>
            <a:r>
              <a:rPr lang="en-US" i="1" dirty="0"/>
              <a:t>learn</a:t>
            </a:r>
            <a:r>
              <a:rPr lang="en-US" dirty="0"/>
              <a:t> and predict the label of a novel, unseen sample.</a:t>
            </a:r>
          </a:p>
          <a:p>
            <a:r>
              <a:rPr lang="en-US" dirty="0"/>
              <a:t>Greater adoption of machine learning in diverse fields requires </a:t>
            </a:r>
            <a:r>
              <a:rPr lang="en-US" b="1" dirty="0">
                <a:solidFill>
                  <a:schemeClr val="accent1"/>
                </a:solidFill>
              </a:rPr>
              <a:t>interpretable explanation</a:t>
            </a:r>
            <a:r>
              <a:rPr lang="en-US" b="1" dirty="0">
                <a:solidFill>
                  <a:srgbClr val="5959FF"/>
                </a:solidFill>
              </a:rPr>
              <a:t> </a:t>
            </a:r>
            <a:r>
              <a:rPr lang="en-US" dirty="0"/>
              <a:t>in order to trust models</a:t>
            </a:r>
          </a:p>
          <a:p>
            <a:r>
              <a:rPr lang="en-US" dirty="0"/>
              <a:t>Models which rely on features relevant to humans are considered </a:t>
            </a:r>
            <a:r>
              <a:rPr lang="en-US" b="1" dirty="0">
                <a:solidFill>
                  <a:schemeClr val="accent1"/>
                </a:solidFill>
              </a:rPr>
              <a:t>more trustworthy </a:t>
            </a:r>
            <a:r>
              <a:rPr lang="en-US" dirty="0"/>
              <a:t>than those which rely on accidentally correlated features</a:t>
            </a:r>
          </a:p>
          <a:p>
            <a:r>
              <a:rPr lang="en-US" dirty="0"/>
              <a:t>Rules-based models like </a:t>
            </a:r>
            <a:r>
              <a:rPr lang="en-US" i="1" dirty="0"/>
              <a:t>decision trees </a:t>
            </a:r>
            <a:r>
              <a:rPr lang="en-US" dirty="0"/>
              <a:t>are </a:t>
            </a:r>
            <a:r>
              <a:rPr lang="en-US" dirty="0">
                <a:solidFill>
                  <a:schemeClr val="tx2"/>
                </a:solidFill>
              </a:rPr>
              <a:t>easy to explain</a:t>
            </a:r>
            <a:r>
              <a:rPr lang="en-US" dirty="0"/>
              <a:t>, while “black box” classifiers like </a:t>
            </a:r>
            <a:r>
              <a:rPr lang="en-US" i="1" dirty="0"/>
              <a:t>neural networks </a:t>
            </a:r>
            <a:r>
              <a:rPr lang="en-US" dirty="0"/>
              <a:t>are more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5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B5B68-D1A5-4A8D-871D-8DFAAB2E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Synthetic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F40D-DDA2-462F-8AC6-F356C7DE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We can use existing datasets to test models and explanation frameworks, but appropriate ones may be difficult to find or gather</a:t>
            </a:r>
          </a:p>
          <a:p>
            <a:r>
              <a:rPr lang="en-US" dirty="0"/>
              <a:t>Generating new datasets that are easy to visualize lets us investigate these models and explanations more easily</a:t>
            </a:r>
          </a:p>
          <a:p>
            <a:r>
              <a:rPr lang="en-US" dirty="0"/>
              <a:t>A tool for generating such datasets lets us customize these example problems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EB2BB-512C-4016-AE79-157B3331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Post-Hoc Explanations and Vulnerabilities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AC2E-F0FC-41A6-AFB0-19AF5361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One approach to machine learning explanations is </a:t>
            </a:r>
            <a:r>
              <a:rPr lang="en-US" i="1" dirty="0"/>
              <a:t>post-hoc</a:t>
            </a:r>
            <a:r>
              <a:rPr lang="en-US" dirty="0"/>
              <a:t> explanation, which attempts to explain a classifier using its predictions rather than its structure [3]</a:t>
            </a:r>
          </a:p>
          <a:p>
            <a:pPr lvl="1"/>
            <a:r>
              <a:rPr lang="en-US" dirty="0"/>
              <a:t>Two particularly popular examples are 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LIME</a:t>
            </a:r>
            <a:r>
              <a:rPr lang="en-US" dirty="0"/>
              <a:t> (</a:t>
            </a:r>
            <a:r>
              <a:rPr lang="en-US" b="1" dirty="0"/>
              <a:t>L</a:t>
            </a:r>
            <a:r>
              <a:rPr lang="en-US" dirty="0"/>
              <a:t>ocal </a:t>
            </a:r>
            <a:r>
              <a:rPr lang="en-US" b="1" dirty="0"/>
              <a:t>I</a:t>
            </a:r>
            <a:r>
              <a:rPr lang="en-US" dirty="0"/>
              <a:t>nterpretable </a:t>
            </a:r>
            <a:r>
              <a:rPr lang="en-US" b="1" dirty="0"/>
              <a:t>M</a:t>
            </a:r>
            <a:r>
              <a:rPr lang="en-US" dirty="0"/>
              <a:t>odel-agnostic </a:t>
            </a:r>
            <a:r>
              <a:rPr lang="en-US" b="1" dirty="0"/>
              <a:t>E</a:t>
            </a:r>
            <a:r>
              <a:rPr lang="en-US" dirty="0"/>
              <a:t>xplanations) [2] and 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SHAP</a:t>
            </a:r>
            <a:r>
              <a:rPr lang="en-US" dirty="0"/>
              <a:t> (</a:t>
            </a:r>
            <a:r>
              <a:rPr lang="en-US" b="1" dirty="0" err="1"/>
              <a:t>SH</a:t>
            </a:r>
            <a:r>
              <a:rPr lang="en-US" dirty="0" err="1"/>
              <a:t>apely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dditive  </a:t>
            </a:r>
            <a:r>
              <a:rPr lang="en-US" dirty="0" err="1"/>
              <a:t>ex</a:t>
            </a:r>
            <a:r>
              <a:rPr lang="en-US" b="1" dirty="0" err="1"/>
              <a:t>P</a:t>
            </a:r>
            <a:r>
              <a:rPr lang="en-US" dirty="0" err="1"/>
              <a:t>lanations</a:t>
            </a:r>
            <a:r>
              <a:rPr lang="en-US" dirty="0"/>
              <a:t>) [1]</a:t>
            </a:r>
          </a:p>
          <a:p>
            <a:r>
              <a:rPr lang="en-US" dirty="0"/>
              <a:t>Sharp et al. demonstrated a </a:t>
            </a:r>
            <a:r>
              <a:rPr lang="en-US" i="1" dirty="0"/>
              <a:t>scaffolding</a:t>
            </a:r>
            <a:r>
              <a:rPr lang="en-US" dirty="0"/>
              <a:t> technique which can create a biased classifier whose bias is undetected by LIME and SHAP [5]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F579A-1B05-403A-8CD2-22F5974B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dirty="0"/>
              <a:t>What Is LIME?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BAF6-9D6C-4E38-A98B-39B3D351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LIME tries to explain why a classifier makes a prediction by observing the classifier’s behavior on nearby points. [2]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LIME has been successful with image and text data but has trouble with tabular data. [3]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EDDD77C-2340-43DF-B4E1-DFF905C9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90" y="753848"/>
            <a:ext cx="5238340" cy="3260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250598-5472-4A72-881A-BBA004413AAA}"/>
              </a:ext>
            </a:extLst>
          </p:cNvPr>
          <p:cNvSpPr txBox="1"/>
          <p:nvPr/>
        </p:nvSpPr>
        <p:spPr>
          <a:xfrm>
            <a:off x="6092890" y="4014716"/>
            <a:ext cx="5238340" cy="3260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Intuition for LIME 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7B079-5F81-1E49-9860-9603A64ED143}"/>
              </a:ext>
            </a:extLst>
          </p:cNvPr>
          <p:cNvSpPr txBox="1"/>
          <p:nvPr/>
        </p:nvSpPr>
        <p:spPr>
          <a:xfrm>
            <a:off x="6092890" y="4340802"/>
            <a:ext cx="52383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data element is of the form (</a:t>
            </a:r>
            <a:r>
              <a:rPr lang="en-US" sz="1400" dirty="0" err="1"/>
              <a:t>x,y</a:t>
            </a:r>
            <a:r>
              <a:rPr lang="en-US" sz="1400" dirty="0"/>
              <a:t>) and has been classified as either a circle or a cross.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Question</a:t>
            </a:r>
            <a:r>
              <a:rPr lang="en-US" sz="1400" dirty="0"/>
              <a:t>: how can we explain the classifier’s behavior near the red cross?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LIME queries the classifier at the other data points marked and uses those predictions, weighted by their distance from the red cross, to produce the dashed line</a:t>
            </a:r>
          </a:p>
        </p:txBody>
      </p:sp>
    </p:spTree>
    <p:extLst>
      <p:ext uri="{BB962C8B-B14F-4D97-AF65-F5344CB8AC3E}">
        <p14:creationId xmlns:p14="http://schemas.microsoft.com/office/powerpoint/2010/main" val="37671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60B96-377E-4040-AF1E-FE637A2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Polygons?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A58C-7828-4A93-AB60-C75D3215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Generate synthetic classification problems with tabular data to see what LIME is doing</a:t>
            </a:r>
          </a:p>
          <a:p>
            <a:r>
              <a:rPr lang="en-US" dirty="0"/>
              <a:t>Use geometry to describe </a:t>
            </a:r>
            <a:r>
              <a:rPr lang="en-US" i="1" dirty="0"/>
              <a:t>n</a:t>
            </a:r>
            <a:r>
              <a:rPr lang="en-US" dirty="0"/>
              <a:t>-dimensional data clusters (we will refer to these as </a:t>
            </a:r>
            <a:r>
              <a:rPr lang="en-US" i="1" dirty="0"/>
              <a:t>polygonal clusters</a:t>
            </a:r>
            <a:r>
              <a:rPr lang="en-US" dirty="0"/>
              <a:t>)</a:t>
            </a:r>
          </a:p>
          <a:p>
            <a:r>
              <a:rPr lang="en-US" dirty="0"/>
              <a:t>Geometrically defined boundaries let us easily customize the difficulty of the classification problem</a:t>
            </a:r>
          </a:p>
          <a:p>
            <a:r>
              <a:rPr lang="en-US" dirty="0"/>
              <a:t>Polygonal models can be helpful representations of clusters in machine learning [4] but polygonal datasets lack a robust synthetic generation tool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FFE9-27CC-4FC4-9952-ECF9CA0C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Polygonal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2122-316B-4216-8E9A-255B6479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Start by generating a random polygon</a:t>
            </a:r>
          </a:p>
          <a:p>
            <a:pPr lvl="1"/>
            <a:r>
              <a:rPr lang="en-US" dirty="0"/>
              <a:t>Generate a few points in polar and connect them counterclockwise</a:t>
            </a:r>
          </a:p>
          <a:p>
            <a:pPr lvl="1"/>
            <a:r>
              <a:rPr lang="en-US" dirty="0"/>
              <a:t>The distance from each point to a “center” point is in some range</a:t>
            </a:r>
          </a:p>
          <a:p>
            <a:r>
              <a:rPr lang="en-US" dirty="0"/>
              <a:t>Use rejection sampling to generate points inside the polygon</a:t>
            </a:r>
          </a:p>
          <a:p>
            <a:r>
              <a:rPr lang="en-US" dirty="0"/>
              <a:t>Use this to generate multiple polygons around different centers</a:t>
            </a:r>
          </a:p>
        </p:txBody>
      </p:sp>
      <p:pic>
        <p:nvPicPr>
          <p:cNvPr id="4" name="Picture 3" descr="A picture containing ax, outdoor object&#10;&#10;Description automatically generated">
            <a:extLst>
              <a:ext uri="{FF2B5EF4-FFF2-40B4-BE49-F238E27FC236}">
                <a16:creationId xmlns:a16="http://schemas.microsoft.com/office/drawing/2014/main" id="{8D48E625-40C8-4C3F-BCA0-9C00FD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03" y="2883366"/>
            <a:ext cx="4766129" cy="31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C69-D709-4D52-99DE-EF10CE53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Overlap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2ED0E-D48C-4D24-B2C1-497D27CDA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926842"/>
              </a:xfrm>
            </p:spPr>
            <p:txBody>
              <a:bodyPr/>
              <a:lstStyle/>
              <a:p>
                <a:r>
                  <a:rPr lang="en-US" dirty="0"/>
                  <a:t>We can define a way to quantify how hard we want a classification problem to be by the </a:t>
                </a:r>
                <a:r>
                  <a:rPr lang="en-US" i="1" dirty="0"/>
                  <a:t>overlap</a:t>
                </a:r>
                <a:r>
                  <a:rPr lang="en-US" dirty="0"/>
                  <a:t> of clusters: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i="1" dirty="0"/>
                  <a:t>X</a:t>
                </a:r>
                <a:r>
                  <a:rPr lang="en-US" dirty="0"/>
                  <a:t> is a set of points and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, P</a:t>
                </a:r>
                <a:r>
                  <a:rPr lang="en-US" i="1" baseline="-25000" dirty="0"/>
                  <a:t>2 </a:t>
                </a:r>
                <a:r>
                  <a:rPr lang="en-US" i="1" dirty="0"/>
                  <a:t>, …,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n</a:t>
                </a:r>
                <a:r>
                  <a:rPr lang="en-US" i="1" baseline="-25000" dirty="0"/>
                  <a:t> </a:t>
                </a:r>
                <a:r>
                  <a:rPr lang="en-US" dirty="0"/>
                  <a:t>are polygonal regions,</a:t>
                </a:r>
              </a:p>
              <a:p>
                <a:pPr marL="502920" lvl="1" indent="0">
                  <a:buNone/>
                </a:pPr>
                <a:endParaRPr lang="en-US" dirty="0"/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overlap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⋃"/>
                                      <m:supHide m:val="on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moving clusters closer and farther apart lets us change the overlap</a:t>
                </a:r>
              </a:p>
              <a:p>
                <a:pPr marL="5029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2ED0E-D48C-4D24-B2C1-497D27CDA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926842"/>
              </a:xfrm>
              <a:blipFill>
                <a:blip r:embed="rId2"/>
                <a:stretch>
                  <a:fillRect l="-667" t="-1250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998D6766-84E2-49A3-89AE-DA4D307B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7" y="3424428"/>
            <a:ext cx="6970182" cy="25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864B4-0E6E-456E-B7EC-182614DC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en-US" sz="3200"/>
              <a:t>Other 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B757-C248-4EB1-9925-0D4C7A4C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tool we created can generate these clusters with a certain proportion of points outside each polygon, or with a normal distribution instead of uniform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9EEFFA0-E929-4396-9637-6F8639C7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3" y="1011068"/>
            <a:ext cx="7466072" cy="48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49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Tab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1F77B4"/>
      </a:accent1>
      <a:accent2>
        <a:srgbClr val="FF7F0E"/>
      </a:accent2>
      <a:accent3>
        <a:srgbClr val="2CA02C"/>
      </a:accent3>
      <a:accent4>
        <a:srgbClr val="EE7008"/>
      </a:accent4>
      <a:accent5>
        <a:srgbClr val="1AB39F"/>
      </a:accent5>
      <a:accent6>
        <a:srgbClr val="D62728"/>
      </a:accent6>
      <a:hlink>
        <a:srgbClr val="65B0E4"/>
      </a:hlink>
      <a:folHlink>
        <a:srgbClr val="934BC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1368</TotalTime>
  <Words>1014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Corbel</vt:lpstr>
      <vt:lpstr>Wingdings 2</vt:lpstr>
      <vt:lpstr>Frame</vt:lpstr>
      <vt:lpstr>Using Polygonal Data Clusters to Investigate LIME</vt:lpstr>
      <vt:lpstr>Machine Learning and Explanations</vt:lpstr>
      <vt:lpstr>Synthetic Datasets</vt:lpstr>
      <vt:lpstr>Post-Hoc Explanations and Vulnerabilities</vt:lpstr>
      <vt:lpstr>What Is LIME?</vt:lpstr>
      <vt:lpstr>Why Polygons?</vt:lpstr>
      <vt:lpstr>Generating Polygonal Clusters</vt:lpstr>
      <vt:lpstr>Controlling Overlap</vt:lpstr>
      <vt:lpstr>Other Capabilities</vt:lpstr>
      <vt:lpstr>LIME and Polygonal Clusters</vt:lpstr>
      <vt:lpstr>LIME: Another Hard Example</vt:lpstr>
      <vt:lpstr>Results</vt:lpstr>
      <vt:lpstr>Future Work</vt:lpstr>
      <vt:lpstr>References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Polygonal Data Clusters and LIME</dc:title>
  <dc:creator>Jesse He</dc:creator>
  <cp:lastModifiedBy>Jesse He</cp:lastModifiedBy>
  <cp:revision>13</cp:revision>
  <dcterms:created xsi:type="dcterms:W3CDTF">2021-07-29T22:04:17Z</dcterms:created>
  <dcterms:modified xsi:type="dcterms:W3CDTF">2021-10-27T02:24:36Z</dcterms:modified>
</cp:coreProperties>
</file>