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Untitled Section" id="{55840CC5-542E-427A-91B2-9439182DBFA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50">
          <p15:clr>
            <a:srgbClr val="A4A3A4"/>
          </p15:clr>
        </p15:guide>
        <p15:guide id="2" pos="1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30" y="-2040"/>
      </p:cViewPr>
      <p:guideLst>
        <p:guide orient="horz" pos="10350"/>
        <p:guide pos="1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76" y="685800"/>
            <a:ext cx="4571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43891200" cy="59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600" dirty="0">
                <a:solidFill>
                  <a:schemeClr val="dk1"/>
                </a:solidFill>
              </a:rPr>
              <a:t>Using Polygonal Data Clusters to Investigate LIME</a:t>
            </a:r>
            <a:endParaRPr sz="96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3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6000" dirty="0">
                <a:solidFill>
                  <a:schemeClr val="tx1"/>
                </a:solidFill>
              </a:rPr>
              <a:t>Jesse He</a:t>
            </a:r>
            <a:r>
              <a:rPr lang="en-US" altLang="en-GB" sz="6000" baseline="30000" dirty="0">
                <a:solidFill>
                  <a:schemeClr val="tx1"/>
                </a:solidFill>
              </a:rPr>
              <a:t>1</a:t>
            </a:r>
            <a:r>
              <a:rPr lang="en-US" altLang="en-GB" sz="6000" dirty="0">
                <a:solidFill>
                  <a:schemeClr val="tx1"/>
                </a:solidFill>
              </a:rPr>
              <a:t>,</a:t>
            </a:r>
            <a:r>
              <a:rPr lang="en-GB" sz="6000" dirty="0">
                <a:solidFill>
                  <a:schemeClr val="tx1"/>
                </a:solidFill>
              </a:rPr>
              <a:t> </a:t>
            </a:r>
            <a:r>
              <a:rPr lang="en-GB" sz="6000" dirty="0" err="1">
                <a:solidFill>
                  <a:schemeClr val="tx1"/>
                </a:solidFill>
              </a:rPr>
              <a:t>Subhasish</a:t>
            </a:r>
            <a:r>
              <a:rPr lang="en-GB" sz="6000" dirty="0">
                <a:solidFill>
                  <a:schemeClr val="tx1"/>
                </a:solidFill>
              </a:rPr>
              <a:t> Mazumdar</a:t>
            </a:r>
            <a:r>
              <a:rPr lang="en-US" altLang="en-GB" sz="6000" baseline="30000" dirty="0">
                <a:solidFill>
                  <a:schemeClr val="tx1"/>
                </a:solidFill>
              </a:rPr>
              <a:t>2</a:t>
            </a:r>
            <a:endParaRPr lang="en-GB" sz="60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6000" dirty="0">
                <a:solidFill>
                  <a:schemeClr val="tx1"/>
                </a:solidFill>
              </a:rPr>
              <a:t>1. The Ohio State University, Columbus, OH</a:t>
            </a:r>
            <a:endParaRPr lang="en-GB" sz="6000" dirty="0">
              <a:solidFill>
                <a:schemeClr val="tx1"/>
              </a:solidFill>
            </a:endParaRPr>
          </a:p>
          <a:p>
            <a:pPr marL="0" lvl="0" indent="0" algn="ctr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6000" dirty="0">
                <a:solidFill>
                  <a:schemeClr val="tx1"/>
                </a:solidFill>
              </a:rPr>
              <a:t>2. </a:t>
            </a:r>
            <a:r>
              <a:rPr lang="en-GB" sz="6000" dirty="0">
                <a:solidFill>
                  <a:schemeClr val="tx1"/>
                </a:solidFill>
              </a:rPr>
              <a:t>New Mexico Institute of Mining and Technology</a:t>
            </a:r>
            <a:r>
              <a:rPr lang="en-US" altLang="en-GB" sz="6000" dirty="0">
                <a:solidFill>
                  <a:schemeClr val="tx1"/>
                </a:solidFill>
              </a:rPr>
              <a:t>, Socorro, NM</a:t>
            </a:r>
            <a:endParaRPr sz="4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800" dirty="0">
              <a:solidFill>
                <a:schemeClr val="dk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96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667385" y="7023735"/>
            <a:ext cx="13286740" cy="1137905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800" b="1" u="sng" dirty="0">
                <a:solidFill>
                  <a:schemeClr val="dk1"/>
                </a:solidFill>
              </a:rPr>
              <a:t>Background</a:t>
            </a:r>
            <a:endParaRPr sz="4800" b="1" u="sng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Increasing adoption of “black-box” machine learning methods have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prompted efforts to create frameworks for generating interpretable 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explanations of predictions. One such framework is Local Interpretable 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Model-agnostic Explanation (LIME) [1], which attempts to create a locally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faithful explanation of a model’s prediction by probing the model’s 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behavior on small perturbations of the sample. Although LIME has seen 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success with image and text data, difficulties exist with tabular and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spatial data [2]. In order to investigate classifier and explainer behavior,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it is useful to generate synthetic datasets which are easy to visualize.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One particularly interesting class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of spatial clustering problem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involves developing polygonal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models for spatial data, which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allows for a higher-level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representation of cluster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geometry [3]. However, this class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of clustering problem lacks a robust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solution for generating new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example datasets.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Google Shape;57;p13"/>
              <p:cNvSpPr txBox="1"/>
              <p:nvPr/>
            </p:nvSpPr>
            <p:spPr>
              <a:xfrm>
                <a:off x="14937325" y="7023849"/>
                <a:ext cx="14052900" cy="1288647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800" b="1" u="sng" dirty="0"/>
                  <a:t>Dataset Generation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/>
                  <a:t>Randomly generate cluster center locations inside a specified bounding box</a:t>
                </a:r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/>
                  <a:t>Generate a random polygon about each cluster center by generating each vertex as a polar point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, where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000" dirty="0"/>
                  <a:t> is in some specified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3000" dirty="0"/>
                  <a:t>), then</a:t>
                </a:r>
              </a:p>
              <a:p>
                <a:pPr lvl="2"/>
                <a:r>
                  <a:rPr lang="en-US" sz="3000" dirty="0"/>
                  <a:t>    converting to rectangular coordinates and connecting the vertices counter-</a:t>
                </a:r>
              </a:p>
              <a:p>
                <a:pPr lvl="2"/>
                <a:r>
                  <a:rPr lang="en-US" sz="3000" dirty="0"/>
                  <a:t>    clockwise.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/>
                  <a:t>Use rejection sampling to generate points inside each polygon.</a:t>
                </a:r>
              </a:p>
            </p:txBody>
          </p:sp>
        </mc:Choice>
        <mc:Fallback>
          <p:sp>
            <p:nvSpPr>
              <p:cNvPr id="57" name="Google Shape;57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325" y="7023849"/>
                <a:ext cx="14052900" cy="12886473"/>
              </a:xfrm>
              <a:prstGeom prst="rect">
                <a:avLst/>
              </a:prstGeom>
              <a:blipFill>
                <a:blip r:embed="rId3"/>
                <a:stretch>
                  <a:fillRect l="-867" t="-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Google Shape;58;p13"/>
          <p:cNvSpPr txBox="1"/>
          <p:nvPr/>
        </p:nvSpPr>
        <p:spPr>
          <a:xfrm>
            <a:off x="29937710" y="7023735"/>
            <a:ext cx="13017500" cy="1386522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 dirty="0"/>
              <a:t>Results</a:t>
            </a:r>
            <a:endParaRPr sz="4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We generated a 2-polygon dataset of 10000 points with an overlap of 0.1061 and trained a multi-layer perceptron (MLP) classifier on a sample.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We then asked LIME to explain predictions for three challenging points: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59;p13"/>
              <p:cNvSpPr txBox="1"/>
              <p:nvPr/>
            </p:nvSpPr>
            <p:spPr>
              <a:xfrm>
                <a:off x="14932397" y="20888960"/>
                <a:ext cx="14053185" cy="1110043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800" b="1" u="sng" dirty="0"/>
                  <a:t>Controlling Overlap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0" b="1" u="sng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    With polygons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/>
                  <a:t> and a point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 dirty="0"/>
                  <a:t>, we define overlap as the number 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    of points in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 dirty="0"/>
                  <a:t> that are enclosed by at least two polygons divided by the total 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    number of points in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is the area enclosed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,</a:t>
                </a:r>
              </a:p>
              <a:p>
                <a:pPr lvl="0"/>
                <a:endParaRPr lang="en-US" sz="30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overlap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⋃"/>
                                    <m:supHide m:val="on"/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en-US" sz="30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0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    Then moving clusters closer and farther apart can change the overlap:</a:t>
                </a:r>
              </a:p>
            </p:txBody>
          </p:sp>
        </mc:Choice>
        <mc:Fallback xmlns="">
          <p:sp>
            <p:nvSpPr>
              <p:cNvPr id="59" name="Google Shape;59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397" y="20888960"/>
                <a:ext cx="14053185" cy="11100435"/>
              </a:xfrm>
              <a:prstGeom prst="rect">
                <a:avLst/>
              </a:prstGeom>
              <a:blipFill>
                <a:blip r:embed="rId4"/>
                <a:stretch>
                  <a:fillRect t="-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Google Shape;61;p13"/>
          <p:cNvSpPr txBox="1"/>
          <p:nvPr/>
        </p:nvSpPr>
        <p:spPr>
          <a:xfrm>
            <a:off x="667575" y="19297650"/>
            <a:ext cx="13286700" cy="671752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 dirty="0"/>
              <a:t>Objectives</a:t>
            </a:r>
            <a:endParaRPr sz="4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dk1"/>
                </a:solidFill>
              </a:rPr>
              <a:t>De</a:t>
            </a:r>
            <a:r>
              <a:rPr lang="en-US" altLang="en-GB" sz="3000" dirty="0" err="1">
                <a:solidFill>
                  <a:schemeClr val="dk1"/>
                </a:solidFill>
              </a:rPr>
              <a:t>velop</a:t>
            </a:r>
            <a:r>
              <a:rPr lang="en-GB" sz="3000" dirty="0">
                <a:solidFill>
                  <a:schemeClr val="dk1"/>
                </a:solidFill>
              </a:rPr>
              <a:t> a </a:t>
            </a:r>
            <a:r>
              <a:rPr lang="en-US" altLang="en-GB" sz="3000" dirty="0">
                <a:solidFill>
                  <a:schemeClr val="dk1"/>
                </a:solidFill>
              </a:rPr>
              <a:t>tool for generating and manipulating synthetic data sets with polygonal cluster boundaries.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Develop a method of adjusting the difficulty of generated polygonal clustering problems.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Utilize the generated datasets to train classifiers on clustering tasks of varying difficulty.</a:t>
            </a:r>
            <a:endParaRPr sz="3000" dirty="0"/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Investigate LIME’s ability to provide meaningful explanations for classifier behavior.</a:t>
            </a:r>
            <a:endParaRPr sz="30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29937710" y="21918995"/>
            <a:ext cx="13017500" cy="686792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 dirty="0"/>
              <a:t>Conclusions</a:t>
            </a:r>
            <a:endParaRPr sz="4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Our results show the efficacy of our synthetic data tool for generating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synthetic datasets. The generated datasets are easily visualized and can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be customized to fit different geometric and statistical structures. Using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polygons to specify the geometric structure allows for customization 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cluster shape, and using overlap allows for customization of the difficulty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of a generated classification problem.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We have also shown that this method of polygonal data can be used 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investigate classifier and explainer behavior by producing interesting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behavior of LIME. The explanation for point Q3 at (-0.22, 0) above shows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that LIME’s explanation may differ from the actual prediction of the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classifier.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</a:t>
            </a:r>
          </a:p>
        </p:txBody>
      </p:sp>
      <p:sp>
        <p:nvSpPr>
          <p:cNvPr id="66" name="Google Shape;66;p13"/>
          <p:cNvSpPr txBox="1"/>
          <p:nvPr/>
        </p:nvSpPr>
        <p:spPr>
          <a:xfrm>
            <a:off x="7279739" y="17059630"/>
            <a:ext cx="6360955" cy="5648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LIME Intuition [1].</a:t>
            </a:r>
            <a:endParaRPr sz="18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9973225" y="29346524"/>
            <a:ext cx="13017600" cy="264322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 dirty="0"/>
              <a:t>Acknowledgements</a:t>
            </a:r>
            <a:endParaRPr sz="4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3000" dirty="0">
                <a:solidFill>
                  <a:schemeClr val="dk1"/>
                </a:solidFill>
              </a:rPr>
              <a:t>This work</a:t>
            </a:r>
            <a:r>
              <a:rPr lang="en-GB" sz="3000" dirty="0">
                <a:solidFill>
                  <a:schemeClr val="dk1"/>
                </a:solidFill>
              </a:rPr>
              <a:t> is </a:t>
            </a:r>
            <a:r>
              <a:rPr lang="en-US" altLang="en-GB" sz="3000" dirty="0">
                <a:solidFill>
                  <a:schemeClr val="dk1"/>
                </a:solidFill>
              </a:rPr>
              <a:t>supported</a:t>
            </a:r>
            <a:r>
              <a:rPr lang="en-GB" sz="3000" dirty="0">
                <a:solidFill>
                  <a:schemeClr val="dk1"/>
                </a:solidFill>
              </a:rPr>
              <a:t> by the National Science Foundation </a:t>
            </a:r>
            <a:r>
              <a:rPr lang="en-US" altLang="en-GB" sz="3000" dirty="0">
                <a:solidFill>
                  <a:schemeClr val="dk1"/>
                </a:solidFill>
              </a:rPr>
              <a:t>under grant no. </a:t>
            </a:r>
            <a:r>
              <a:rPr lang="en-GB" sz="3000" dirty="0">
                <a:solidFill>
                  <a:schemeClr val="dk1"/>
                </a:solidFill>
              </a:rPr>
              <a:t>CNS-1757945.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68" name="Google Shape;68;p13" descr="C:\Users\Jun\Dropbox\Research\Grant\2018\REU\nmt_color.pngnmt_color"/>
          <p:cNvPicPr preferRelativeResize="0"/>
          <p:nvPr/>
        </p:nvPicPr>
        <p:blipFill>
          <a:blip r:embed="rId5"/>
          <a:srcRect/>
          <a:stretch>
            <a:fillRect/>
          </a:stretch>
        </p:blipFill>
        <p:spPr>
          <a:xfrm>
            <a:off x="34239835" y="1957705"/>
            <a:ext cx="8715375" cy="26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 descr="C:\Users\Jun\Dropbox\Research\Grant\2018\REU\nsf1.jpgnsf1"/>
          <p:cNvPicPr preferRelativeResize="0"/>
          <p:nvPr/>
        </p:nvPicPr>
        <p:blipFill>
          <a:blip r:embed="rId6"/>
          <a:srcRect/>
          <a:stretch>
            <a:fillRect/>
          </a:stretch>
        </p:blipFill>
        <p:spPr>
          <a:xfrm>
            <a:off x="695960" y="1918335"/>
            <a:ext cx="2821940" cy="307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667385" y="26910030"/>
            <a:ext cx="13286740" cy="50793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/>
              <a:t>References</a:t>
            </a:r>
            <a:endParaRPr sz="3000"/>
          </a:p>
        </p:txBody>
      </p:sp>
      <p:sp>
        <p:nvSpPr>
          <p:cNvPr id="101" name="Google Shape;101;p13"/>
          <p:cNvSpPr txBox="1"/>
          <p:nvPr/>
        </p:nvSpPr>
        <p:spPr>
          <a:xfrm>
            <a:off x="3773805" y="1918970"/>
            <a:ext cx="4891405" cy="240157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tx1"/>
                </a:solidFill>
              </a:rPr>
              <a:t>National Science Foundation</a:t>
            </a:r>
          </a:p>
        </p:txBody>
      </p:sp>
      <p:sp>
        <p:nvSpPr>
          <p:cNvPr id="102" name="Google Shape;102;p13"/>
          <p:cNvSpPr txBox="1"/>
          <p:nvPr/>
        </p:nvSpPr>
        <p:spPr>
          <a:xfrm>
            <a:off x="695960" y="27875230"/>
            <a:ext cx="13293725" cy="359473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[1] </a:t>
            </a:r>
            <a:r>
              <a:rPr lang="en-US" sz="2400" dirty="0"/>
              <a:t>M. Ribeiro, S. Singh, and C. </a:t>
            </a:r>
            <a:r>
              <a:rPr lang="en-US" sz="2400" dirty="0" err="1"/>
              <a:t>Guestrin</a:t>
            </a:r>
            <a:r>
              <a:rPr lang="en-US" sz="2400" dirty="0"/>
              <a:t>. 2016. "Why Should I Trust You?": Explaining the Predictions of Any Classifier. </a:t>
            </a:r>
            <a:r>
              <a:rPr lang="en-US" sz="2400" i="1" dirty="0" err="1"/>
              <a:t>InProceedings</a:t>
            </a:r>
            <a:r>
              <a:rPr lang="en-US" sz="2400" i="1" dirty="0"/>
              <a:t> of the 22nd ACM SIGKDD International Conference on Knowledge Discovery and Data Mining</a:t>
            </a:r>
            <a:r>
              <a:rPr lang="en-US" sz="2400" dirty="0"/>
              <a:t> (KDD ’16). ACM, New York, NY, USA, 1135–1144.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[2] P. </a:t>
            </a:r>
            <a:r>
              <a:rPr lang="en-US" sz="2400" dirty="0" err="1"/>
              <a:t>Biecek</a:t>
            </a:r>
            <a:r>
              <a:rPr lang="en-US" sz="2400" dirty="0"/>
              <a:t> and T. </a:t>
            </a:r>
            <a:r>
              <a:rPr lang="en-US" sz="2400" dirty="0" err="1"/>
              <a:t>Burzykowski</a:t>
            </a:r>
            <a:r>
              <a:rPr lang="en-US" sz="2400" dirty="0"/>
              <a:t>. 2021. </a:t>
            </a:r>
            <a:r>
              <a:rPr lang="en-US" sz="2400" i="1" dirty="0"/>
              <a:t>Explanatory Model Analysis.</a:t>
            </a:r>
            <a:r>
              <a:rPr lang="en-US" sz="2400" dirty="0"/>
              <a:t> Chapman and Hall/CRC, New York.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r>
              <a:rPr lang="en-US" sz="2400" dirty="0"/>
              <a:t>[3] F. </a:t>
            </a:r>
            <a:r>
              <a:rPr lang="en-US" sz="2400" dirty="0" err="1"/>
              <a:t>Akdag</a:t>
            </a:r>
            <a:r>
              <a:rPr lang="en-US" sz="2400" dirty="0"/>
              <a:t>, C. </a:t>
            </a:r>
            <a:r>
              <a:rPr lang="en-US" sz="2400" dirty="0" err="1"/>
              <a:t>Eick</a:t>
            </a:r>
            <a:r>
              <a:rPr lang="en-US" sz="2400" dirty="0"/>
              <a:t>, and G. Chen. 2014. Creating Polygon Models for Spatial Clusters. </a:t>
            </a:r>
            <a:r>
              <a:rPr lang="en-US" sz="2400" i="1" dirty="0" err="1"/>
              <a:t>InFoundations</a:t>
            </a:r>
            <a:r>
              <a:rPr lang="en-US" sz="2400" i="1" dirty="0"/>
              <a:t> of Intelligent Systems, </a:t>
            </a:r>
            <a:r>
              <a:rPr lang="en-US" sz="2400" i="1" dirty="0" err="1"/>
              <a:t>TroelsAndreasen</a:t>
            </a:r>
            <a:r>
              <a:rPr lang="en-US" sz="2400" i="1" dirty="0"/>
              <a:t>, Henning Christiansen, Juan-Carlos Cubero, and Zbigniew W. </a:t>
            </a:r>
            <a:r>
              <a:rPr lang="en-US" sz="2400" i="1" dirty="0" err="1"/>
              <a:t>Raś</a:t>
            </a:r>
            <a:r>
              <a:rPr lang="en-US" sz="2400" i="1" dirty="0"/>
              <a:t> (Eds.).</a:t>
            </a:r>
            <a:r>
              <a:rPr lang="en-US" sz="2400" dirty="0"/>
              <a:t> Springer International Publishing, Cham, 493–499.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pic>
        <p:nvPicPr>
          <p:cNvPr id="104" name="Picture 103" descr="A picture containing text&#10;&#10;Description automatically generated">
            <a:extLst>
              <a:ext uri="{FF2B5EF4-FFF2-40B4-BE49-F238E27FC236}">
                <a16:creationId xmlns:a16="http://schemas.microsoft.com/office/drawing/2014/main" id="{592C4CD0-AB62-4605-B0A8-D32557B29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9739" y="13077699"/>
            <a:ext cx="6360955" cy="3956906"/>
          </a:xfrm>
          <a:prstGeom prst="rect">
            <a:avLst/>
          </a:prstGeom>
        </p:spPr>
      </p:pic>
      <p:pic>
        <p:nvPicPr>
          <p:cNvPr id="7" name="Picture 6" descr="A picture containing ax, outdoor object&#10;&#10;Description automatically generated">
            <a:extLst>
              <a:ext uri="{FF2B5EF4-FFF2-40B4-BE49-F238E27FC236}">
                <a16:creationId xmlns:a16="http://schemas.microsoft.com/office/drawing/2014/main" id="{6FC0B804-2EF6-4947-8BCE-1492C611E1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9278" y="12325337"/>
            <a:ext cx="9839916" cy="6421839"/>
          </a:xfrm>
          <a:prstGeom prst="rect">
            <a:avLst/>
          </a:prstGeom>
        </p:spPr>
      </p:pic>
      <p:pic>
        <p:nvPicPr>
          <p:cNvPr id="9" name="Picture 8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630F077E-41C7-4FFC-81F2-4533FD0D9F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4846" y="26504969"/>
            <a:ext cx="12665686" cy="4676561"/>
          </a:xfrm>
          <a:prstGeom prst="rect">
            <a:avLst/>
          </a:prstGeom>
        </p:spPr>
      </p:pic>
      <p:sp>
        <p:nvSpPr>
          <p:cNvPr id="105" name="Google Shape;66;p13">
            <a:extLst>
              <a:ext uri="{FF2B5EF4-FFF2-40B4-BE49-F238E27FC236}">
                <a16:creationId xmlns:a16="http://schemas.microsoft.com/office/drawing/2014/main" id="{770DC330-5C35-4C11-B91E-8B0E843BECCD}"/>
              </a:ext>
            </a:extLst>
          </p:cNvPr>
          <p:cNvSpPr txBox="1"/>
          <p:nvPr/>
        </p:nvSpPr>
        <p:spPr>
          <a:xfrm>
            <a:off x="30953429" y="13891476"/>
            <a:ext cx="5396579" cy="5648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generated dataset with test points marked by red ‘X’s</a:t>
            </a:r>
            <a:endParaRPr sz="1800" dirty="0"/>
          </a:p>
        </p:txBody>
      </p:sp>
      <p:sp>
        <p:nvSpPr>
          <p:cNvPr id="106" name="Google Shape;66;p13">
            <a:extLst>
              <a:ext uri="{FF2B5EF4-FFF2-40B4-BE49-F238E27FC236}">
                <a16:creationId xmlns:a16="http://schemas.microsoft.com/office/drawing/2014/main" id="{C728556D-2470-4A17-8725-81D16FEB8D51}"/>
              </a:ext>
            </a:extLst>
          </p:cNvPr>
          <p:cNvSpPr txBox="1"/>
          <p:nvPr/>
        </p:nvSpPr>
        <p:spPr>
          <a:xfrm>
            <a:off x="36954319" y="13891476"/>
            <a:ext cx="5396579" cy="5648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MLP’s decision function with test points marked by red ‘X’s</a:t>
            </a:r>
            <a:endParaRPr sz="1800" dirty="0"/>
          </a:p>
        </p:txBody>
      </p:sp>
      <p:sp>
        <p:nvSpPr>
          <p:cNvPr id="107" name="Google Shape;66;p13">
            <a:extLst>
              <a:ext uri="{FF2B5EF4-FFF2-40B4-BE49-F238E27FC236}">
                <a16:creationId xmlns:a16="http://schemas.microsoft.com/office/drawing/2014/main" id="{B90A5A2A-B491-47A6-AF62-4953825876AA}"/>
              </a:ext>
            </a:extLst>
          </p:cNvPr>
          <p:cNvSpPr txBox="1"/>
          <p:nvPr/>
        </p:nvSpPr>
        <p:spPr>
          <a:xfrm>
            <a:off x="34194877" y="19896762"/>
            <a:ext cx="5237942" cy="5648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LIME explanations for the test points</a:t>
            </a:r>
            <a:endParaRPr sz="1800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2F7D39E5-E13C-42FB-99EE-32031007D4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59088" y="14986440"/>
            <a:ext cx="12445873" cy="4766286"/>
          </a:xfrm>
          <a:prstGeom prst="rect">
            <a:avLst/>
          </a:prstGeom>
        </p:spPr>
      </p:pic>
      <p:pic>
        <p:nvPicPr>
          <p:cNvPr id="8" name="Picture 7" descr="A picture containing text, envelope&#10;&#10;Description automatically generated">
            <a:extLst>
              <a:ext uri="{FF2B5EF4-FFF2-40B4-BE49-F238E27FC236}">
                <a16:creationId xmlns:a16="http://schemas.microsoft.com/office/drawing/2014/main" id="{99F29974-DB35-48E9-9877-5B5A31A62C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33399" y="9747906"/>
            <a:ext cx="6269047" cy="4201955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3487F846-2882-4C42-805E-4C6A9CB7F8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02918" y="9747906"/>
            <a:ext cx="6404594" cy="4201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764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He</dc:creator>
  <cp:lastModifiedBy>Jesse He</cp:lastModifiedBy>
  <cp:revision>41</cp:revision>
  <dcterms:created xsi:type="dcterms:W3CDTF">2018-08-09T22:21:00Z</dcterms:created>
  <dcterms:modified xsi:type="dcterms:W3CDTF">2021-07-30T18:11:19Z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