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D6CB2C-B9E7-44B2-AC1C-390B040C7118}">
          <p14:sldIdLst>
            <p14:sldId id="256"/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He" initials="JH" lastIdx="1" clrIdx="0">
    <p:extLst>
      <p:ext uri="{19B8F6BF-5375-455C-9EA6-DF929625EA0E}">
        <p15:presenceInfo xmlns:p15="http://schemas.microsoft.com/office/powerpoint/2012/main" userId="d1c856d44e4221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57BEB-02F9-48BD-867F-0F8F1F1A94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329A2E-F943-437F-9158-371FDA55A3BE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Our tool can successfully produce customizable synthetic datasets which we can describe using geometry.</a:t>
          </a:r>
        </a:p>
      </dgm:t>
    </dgm:pt>
    <dgm:pt modelId="{732CDEE4-12A7-408E-8207-4CB9A0622A26}" type="parTrans" cxnId="{9510EEA0-A10A-474A-B224-AA9B3ACB7DDD}">
      <dgm:prSet/>
      <dgm:spPr/>
      <dgm:t>
        <a:bodyPr/>
        <a:lstStyle/>
        <a:p>
          <a:endParaRPr lang="en-US"/>
        </a:p>
      </dgm:t>
    </dgm:pt>
    <dgm:pt modelId="{645DE2C8-781A-4A6B-8325-F0DB469E3517}" type="sibTrans" cxnId="{9510EEA0-A10A-474A-B224-AA9B3ACB7DDD}">
      <dgm:prSet/>
      <dgm:spPr/>
      <dgm:t>
        <a:bodyPr/>
        <a:lstStyle/>
        <a:p>
          <a:endParaRPr lang="en-US"/>
        </a:p>
      </dgm:t>
    </dgm:pt>
    <dgm:pt modelId="{FF331C99-C584-4DC4-B3F9-B92CE749F719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We have demonstrated that the datasets our tool produces are useful in investigating explainer behavior.</a:t>
          </a:r>
        </a:p>
      </dgm:t>
    </dgm:pt>
    <dgm:pt modelId="{2A2200A2-E757-430C-92A2-EDB5D15F450A}" type="parTrans" cxnId="{768AAB67-D91C-4E3E-AD0C-3C33C5BEA8BA}">
      <dgm:prSet/>
      <dgm:spPr/>
      <dgm:t>
        <a:bodyPr/>
        <a:lstStyle/>
        <a:p>
          <a:endParaRPr lang="en-US"/>
        </a:p>
      </dgm:t>
    </dgm:pt>
    <dgm:pt modelId="{2C0CFA5B-A34C-4A90-92AA-6B560DACD366}" type="sibTrans" cxnId="{768AAB67-D91C-4E3E-AD0C-3C33C5BEA8BA}">
      <dgm:prSet/>
      <dgm:spPr/>
      <dgm:t>
        <a:bodyPr/>
        <a:lstStyle/>
        <a:p>
          <a:endParaRPr lang="en-US"/>
        </a:p>
      </dgm:t>
    </dgm:pt>
    <dgm:pt modelId="{858B983F-241F-48A1-A7F9-FE7A0BCF7793}" type="pres">
      <dgm:prSet presAssocID="{B0057BEB-02F9-48BD-867F-0F8F1F1A94D5}" presName="linear" presStyleCnt="0">
        <dgm:presLayoutVars>
          <dgm:animLvl val="lvl"/>
          <dgm:resizeHandles val="exact"/>
        </dgm:presLayoutVars>
      </dgm:prSet>
      <dgm:spPr/>
    </dgm:pt>
    <dgm:pt modelId="{4C4AFC0F-9F4B-4B04-8870-F50838E93BD4}" type="pres">
      <dgm:prSet presAssocID="{5F329A2E-F943-437F-9158-371FDA55A3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E5FC97-11BC-4DA0-A02E-BB495E933610}" type="pres">
      <dgm:prSet presAssocID="{645DE2C8-781A-4A6B-8325-F0DB469E3517}" presName="spacer" presStyleCnt="0"/>
      <dgm:spPr/>
    </dgm:pt>
    <dgm:pt modelId="{51EDBFE3-B6C8-4394-B034-90D5164ECA16}" type="pres">
      <dgm:prSet presAssocID="{FF331C99-C584-4DC4-B3F9-B92CE749F71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9211404-79A0-4892-BC8E-7F8A3DEA4554}" type="presOf" srcId="{B0057BEB-02F9-48BD-867F-0F8F1F1A94D5}" destId="{858B983F-241F-48A1-A7F9-FE7A0BCF7793}" srcOrd="0" destOrd="0" presId="urn:microsoft.com/office/officeart/2005/8/layout/vList2"/>
    <dgm:cxn modelId="{768AAB67-D91C-4E3E-AD0C-3C33C5BEA8BA}" srcId="{B0057BEB-02F9-48BD-867F-0F8F1F1A94D5}" destId="{FF331C99-C584-4DC4-B3F9-B92CE749F719}" srcOrd="1" destOrd="0" parTransId="{2A2200A2-E757-430C-92A2-EDB5D15F450A}" sibTransId="{2C0CFA5B-A34C-4A90-92AA-6B560DACD366}"/>
    <dgm:cxn modelId="{F06FB595-EE1C-47C9-BC15-8B7128C4F6E1}" type="presOf" srcId="{5F329A2E-F943-437F-9158-371FDA55A3BE}" destId="{4C4AFC0F-9F4B-4B04-8870-F50838E93BD4}" srcOrd="0" destOrd="0" presId="urn:microsoft.com/office/officeart/2005/8/layout/vList2"/>
    <dgm:cxn modelId="{9510EEA0-A10A-474A-B224-AA9B3ACB7DDD}" srcId="{B0057BEB-02F9-48BD-867F-0F8F1F1A94D5}" destId="{5F329A2E-F943-437F-9158-371FDA55A3BE}" srcOrd="0" destOrd="0" parTransId="{732CDEE4-12A7-408E-8207-4CB9A0622A26}" sibTransId="{645DE2C8-781A-4A6B-8325-F0DB469E3517}"/>
    <dgm:cxn modelId="{674CB8E9-640E-424E-827D-0AA94D956462}" type="presOf" srcId="{FF331C99-C584-4DC4-B3F9-B92CE749F719}" destId="{51EDBFE3-B6C8-4394-B034-90D5164ECA16}" srcOrd="0" destOrd="0" presId="urn:microsoft.com/office/officeart/2005/8/layout/vList2"/>
    <dgm:cxn modelId="{49EF85FC-A984-47EC-A28D-BE85702DEFA0}" type="presParOf" srcId="{858B983F-241F-48A1-A7F9-FE7A0BCF7793}" destId="{4C4AFC0F-9F4B-4B04-8870-F50838E93BD4}" srcOrd="0" destOrd="0" presId="urn:microsoft.com/office/officeart/2005/8/layout/vList2"/>
    <dgm:cxn modelId="{4F016924-4487-4BFF-A1A2-1ABFBA37B424}" type="presParOf" srcId="{858B983F-241F-48A1-A7F9-FE7A0BCF7793}" destId="{83E5FC97-11BC-4DA0-A02E-BB495E933610}" srcOrd="1" destOrd="0" presId="urn:microsoft.com/office/officeart/2005/8/layout/vList2"/>
    <dgm:cxn modelId="{B1BC9FB0-EE01-4AA4-B0F3-A37C41A97213}" type="presParOf" srcId="{858B983F-241F-48A1-A7F9-FE7A0BCF7793}" destId="{51EDBFE3-B6C8-4394-B034-90D5164ECA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AFC0F-9F4B-4B04-8870-F50838E93BD4}">
      <dsp:nvSpPr>
        <dsp:cNvPr id="0" name=""/>
        <dsp:cNvSpPr/>
      </dsp:nvSpPr>
      <dsp:spPr>
        <a:xfrm>
          <a:off x="0" y="494831"/>
          <a:ext cx="6898534" cy="1759680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Our tool can successfully produce customizable synthetic datasets which we can describe using geometry.</a:t>
          </a:r>
        </a:p>
      </dsp:txBody>
      <dsp:txXfrm>
        <a:off x="85900" y="580731"/>
        <a:ext cx="6726734" cy="1587880"/>
      </dsp:txXfrm>
    </dsp:sp>
    <dsp:sp modelId="{51EDBFE3-B6C8-4394-B034-90D5164ECA16}">
      <dsp:nvSpPr>
        <dsp:cNvPr id="0" name=""/>
        <dsp:cNvSpPr/>
      </dsp:nvSpPr>
      <dsp:spPr>
        <a:xfrm>
          <a:off x="0" y="2346671"/>
          <a:ext cx="6898534" cy="1759680"/>
        </a:xfrm>
        <a:prstGeom prst="roundRect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have demonstrated that the datasets our tool produces are useful in investigating explainer behavior.</a:t>
          </a:r>
        </a:p>
      </dsp:txBody>
      <dsp:txXfrm>
        <a:off x="85900" y="2432571"/>
        <a:ext cx="6726734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8F51-B728-45B9-BAB6-32B39D63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Synthetic Datasets and Explainability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494B3-210C-4E77-A4B0-DFFA51C88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Jesse He</a:t>
            </a:r>
          </a:p>
        </p:txBody>
      </p:sp>
    </p:spTree>
    <p:extLst>
      <p:ext uri="{BB962C8B-B14F-4D97-AF65-F5344CB8AC3E}">
        <p14:creationId xmlns:p14="http://schemas.microsoft.com/office/powerpoint/2010/main" val="244260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CF9B-CA54-4D91-B7B4-CE2CCF32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LIME: A Hard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CCCE-82EC-437B-A458-3C74AFC3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35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generated a 2-dimensional clustering problem with an overlap of </a:t>
            </a:r>
            <a:r>
              <a:rPr lang="en-US" sz="2000" dirty="0"/>
              <a:t>0.1061, trained an MLP classifier on it, and picked three challenging points: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asked LIME to explain the MLP’s predictions:</a:t>
            </a:r>
          </a:p>
        </p:txBody>
      </p:sp>
      <p:pic>
        <p:nvPicPr>
          <p:cNvPr id="7" name="Picture 6" descr="A blue and orange hot air balloon&#10;&#10;Description automatically generated with low confidence">
            <a:extLst>
              <a:ext uri="{FF2B5EF4-FFF2-40B4-BE49-F238E27FC236}">
                <a16:creationId xmlns:a16="http://schemas.microsoft.com/office/drawing/2014/main" id="{FE401284-C8BC-4836-898B-33811970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37" y="1749303"/>
            <a:ext cx="2387395" cy="16002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1672E8D2-3B2B-4EA6-83D3-7FA37B1D7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599" y="1749303"/>
            <a:ext cx="2439015" cy="1600200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D8629284-ECF5-4A11-876F-F59CC1C85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122" y="3857624"/>
            <a:ext cx="5981492" cy="23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1E255-41F2-47B7-8AA0-CDC30B57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3BA4B9A-BF0D-472B-AC88-712AA7C7A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321673"/>
              </p:ext>
            </p:extLst>
          </p:nvPr>
        </p:nvGraphicFramePr>
        <p:xfrm>
          <a:off x="4649999" y="1128408"/>
          <a:ext cx="6898534" cy="460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59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B8627-ED80-4459-8F23-8F96ADD7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7227-CEDB-472C-B101-BDBABE0B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Evaluate a wider variety of classification techniques</a:t>
            </a:r>
          </a:p>
          <a:p>
            <a:r>
              <a:rPr lang="en-US" dirty="0"/>
              <a:t>More robust methods of representing higher-dimensional polytopes</a:t>
            </a:r>
          </a:p>
          <a:p>
            <a:r>
              <a:rPr lang="en-US" dirty="0"/>
              <a:t>Extending overlap functionality to higher dimensions</a:t>
            </a:r>
          </a:p>
          <a:p>
            <a:r>
              <a:rPr lang="en-US" dirty="0"/>
              <a:t>Investigate other explanation frameworks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57EB4-5D76-490C-A3D9-BCC12691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36DC-DA76-4139-B9CB-D17CC718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[1] </a:t>
            </a:r>
            <a:r>
              <a:rPr lang="en-US" sz="1800" dirty="0"/>
              <a:t>M. Ribeiro, S. Singh, and C. </a:t>
            </a:r>
            <a:r>
              <a:rPr lang="en-US" sz="1800" dirty="0" err="1"/>
              <a:t>Guestrin</a:t>
            </a:r>
            <a:r>
              <a:rPr lang="en-US" sz="1800" dirty="0"/>
              <a:t>. 2016. "Why Should I Trust You?": Explaining the Predictions of Any Classifier. </a:t>
            </a:r>
            <a:r>
              <a:rPr lang="en-US" sz="1800" i="1" dirty="0" err="1"/>
              <a:t>InProceedings</a:t>
            </a:r>
            <a:r>
              <a:rPr lang="en-US" sz="1800" i="1" dirty="0"/>
              <a:t> of the 22nd ACM SIGKDD International Conference on Knowledge Discovery and Data Mining</a:t>
            </a:r>
            <a:r>
              <a:rPr lang="en-US" sz="1800" dirty="0"/>
              <a:t> (KDD ’16). ACM, New York, NY, USA, 1135–1144.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[2] P. </a:t>
            </a:r>
            <a:r>
              <a:rPr lang="en-US" sz="1800" dirty="0" err="1"/>
              <a:t>Biecek</a:t>
            </a:r>
            <a:r>
              <a:rPr lang="en-US" sz="1800" dirty="0"/>
              <a:t> and T. </a:t>
            </a:r>
            <a:r>
              <a:rPr lang="en-US" sz="1800" dirty="0" err="1"/>
              <a:t>Burzykowski</a:t>
            </a:r>
            <a:r>
              <a:rPr lang="en-US" sz="1800" dirty="0"/>
              <a:t>. 2021. </a:t>
            </a:r>
            <a:r>
              <a:rPr lang="en-US" sz="1800" i="1" dirty="0"/>
              <a:t>Explanatory Model Analysis.</a:t>
            </a:r>
            <a:r>
              <a:rPr lang="en-US" sz="1800" dirty="0"/>
              <a:t> Chapman and Hall/CRC, New York.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[3] F. </a:t>
            </a:r>
            <a:r>
              <a:rPr lang="en-US" sz="1800" dirty="0" err="1"/>
              <a:t>Akdag</a:t>
            </a:r>
            <a:r>
              <a:rPr lang="en-US" sz="1800" dirty="0"/>
              <a:t>, C. </a:t>
            </a:r>
            <a:r>
              <a:rPr lang="en-US" sz="1800" dirty="0" err="1"/>
              <a:t>Eick</a:t>
            </a:r>
            <a:r>
              <a:rPr lang="en-US" sz="1800" dirty="0"/>
              <a:t>, and G. Chen. 2014. Creating Polygon Models for Spatial Clusters. </a:t>
            </a:r>
            <a:r>
              <a:rPr lang="en-US" sz="1800" i="1" dirty="0" err="1"/>
              <a:t>InFoundations</a:t>
            </a:r>
            <a:r>
              <a:rPr lang="en-US" sz="1800" i="1" dirty="0"/>
              <a:t> of Intelligent Systems, </a:t>
            </a:r>
            <a:r>
              <a:rPr lang="en-US" sz="1800" i="1" dirty="0" err="1"/>
              <a:t>TroelsAndreasen</a:t>
            </a:r>
            <a:r>
              <a:rPr lang="en-US" sz="1800" i="1" dirty="0"/>
              <a:t>, Henning Christiansen, Juan-Carlos Cubero, and Zbigniew W. </a:t>
            </a:r>
            <a:r>
              <a:rPr lang="en-US" sz="1800" i="1" dirty="0" err="1"/>
              <a:t>Raś</a:t>
            </a:r>
            <a:r>
              <a:rPr lang="en-US" sz="1800" i="1" dirty="0"/>
              <a:t> (Eds.).</a:t>
            </a:r>
            <a:r>
              <a:rPr lang="en-US" sz="1800" dirty="0"/>
              <a:t> Springer International Publishing, Cham, 493–499.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4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B5B68-D1A5-4A8D-871D-8DFAAB2E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Explanations and Synthetic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F40D-DDA2-462F-8AC6-F356C7DE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Greater adoption of machine learning in diverse fields requires interpretable explanation in order to trust models</a:t>
            </a:r>
          </a:p>
          <a:p>
            <a:r>
              <a:rPr lang="en-US" dirty="0"/>
              <a:t>We can use existing datasets to test models and explanation frameworks, but these may be difficult to find or gather</a:t>
            </a:r>
          </a:p>
          <a:p>
            <a:r>
              <a:rPr lang="en-US" dirty="0"/>
              <a:t>Generating new datasets that are easy to visualize lets us investigate these models and explanations more easily</a:t>
            </a:r>
          </a:p>
          <a:p>
            <a:r>
              <a:rPr lang="en-US" dirty="0"/>
              <a:t>A tool for generating such datasets lets us customize these example problems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F579A-1B05-403A-8CD2-22F5974B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dirty="0"/>
              <a:t>What Is LIME?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BAF6-9D6C-4E38-A98B-39B3D3512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LIME stands for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Local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Interpretable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Model-agnostic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Explanation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LIME tries to explain why a classifier makes a prediction by observing the classifier’s behavior on nearby points. [1]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LIME has been successful with image and text data but has trouble with tabular data. [2]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EDDD77C-2340-43DF-B4E1-DFF905C9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90" y="1788739"/>
            <a:ext cx="5238340" cy="3260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250598-5472-4A72-881A-BBA004413AAA}"/>
              </a:ext>
            </a:extLst>
          </p:cNvPr>
          <p:cNvSpPr txBox="1"/>
          <p:nvPr/>
        </p:nvSpPr>
        <p:spPr>
          <a:xfrm>
            <a:off x="6092890" y="4723521"/>
            <a:ext cx="5238340" cy="3260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Intuition for LIME [1]</a:t>
            </a:r>
          </a:p>
        </p:txBody>
      </p:sp>
    </p:spTree>
    <p:extLst>
      <p:ext uri="{BB962C8B-B14F-4D97-AF65-F5344CB8AC3E}">
        <p14:creationId xmlns:p14="http://schemas.microsoft.com/office/powerpoint/2010/main" val="37671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60B96-377E-4040-AF1E-FE637A2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Why Polygons?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A58C-7828-4A93-AB60-C75D3215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Generate synthetic classification problems with tabular data to see what LIME is doing</a:t>
            </a:r>
          </a:p>
          <a:p>
            <a:r>
              <a:rPr lang="en-US" dirty="0">
                <a:solidFill>
                  <a:schemeClr val="tx1"/>
                </a:solidFill>
              </a:rPr>
              <a:t>Use geometry to describe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-dimensional data clusters </a:t>
            </a:r>
          </a:p>
          <a:p>
            <a:r>
              <a:rPr lang="en-US" dirty="0">
                <a:solidFill>
                  <a:schemeClr val="tx1"/>
                </a:solidFill>
              </a:rPr>
              <a:t>Geometrically defined boundaries let us easily customize the difficulty of the classification problem</a:t>
            </a:r>
          </a:p>
          <a:p>
            <a:r>
              <a:rPr lang="en-US" dirty="0">
                <a:solidFill>
                  <a:schemeClr val="tx1"/>
                </a:solidFill>
              </a:rPr>
              <a:t>Polygonal models can be helpful representations of clusters in machine learning [3] but polygonal datasets lack a robust synthetic generation tool</a:t>
            </a:r>
          </a:p>
        </p:txBody>
      </p:sp>
    </p:spTree>
    <p:extLst>
      <p:ext uri="{BB962C8B-B14F-4D97-AF65-F5344CB8AC3E}">
        <p14:creationId xmlns:p14="http://schemas.microsoft.com/office/powerpoint/2010/main" val="256864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FFE9-27CC-4FC4-9952-ECF9CA0C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Polygonal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2122-316B-4216-8E9A-255B6479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Start by generating a random polygon</a:t>
            </a:r>
          </a:p>
          <a:p>
            <a:pPr lvl="1"/>
            <a:r>
              <a:rPr lang="en-US" dirty="0"/>
              <a:t>Generate a few points in polar and connect them counterclockwise</a:t>
            </a:r>
          </a:p>
          <a:p>
            <a:pPr lvl="1"/>
            <a:r>
              <a:rPr lang="en-US" dirty="0"/>
              <a:t>The distance from each point to a “center” point is in some range</a:t>
            </a:r>
          </a:p>
          <a:p>
            <a:r>
              <a:rPr lang="en-US" dirty="0"/>
              <a:t>Use rejection sampling to generate points inside the polygon</a:t>
            </a:r>
          </a:p>
          <a:p>
            <a:r>
              <a:rPr lang="en-US" dirty="0"/>
              <a:t>Use this to generate multiple polygons around different centers</a:t>
            </a:r>
          </a:p>
        </p:txBody>
      </p:sp>
      <p:pic>
        <p:nvPicPr>
          <p:cNvPr id="4" name="Picture 3" descr="A picture containing ax, outdoor object&#10;&#10;Description automatically generated">
            <a:extLst>
              <a:ext uri="{FF2B5EF4-FFF2-40B4-BE49-F238E27FC236}">
                <a16:creationId xmlns:a16="http://schemas.microsoft.com/office/drawing/2014/main" id="{8D48E625-40C8-4C3F-BCA0-9C00FD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03" y="2883366"/>
            <a:ext cx="4766129" cy="31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C69-D709-4D52-99DE-EF10CE53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Overlap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2ED0E-D48C-4D24-B2C1-497D27CDA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926842"/>
              </a:xfrm>
            </p:spPr>
            <p:txBody>
              <a:bodyPr/>
              <a:lstStyle/>
              <a:p>
                <a:r>
                  <a:rPr lang="en-US" dirty="0"/>
                  <a:t>We can define a way to quantify how hard we want a classification problem to be by the </a:t>
                </a:r>
                <a:r>
                  <a:rPr lang="en-US" i="1" dirty="0"/>
                  <a:t>overlap</a:t>
                </a:r>
                <a:r>
                  <a:rPr lang="en-US" dirty="0"/>
                  <a:t> of clusters: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i="1" dirty="0"/>
                  <a:t>X</a:t>
                </a:r>
                <a:r>
                  <a:rPr lang="en-US" dirty="0"/>
                  <a:t> is a set of points and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, P</a:t>
                </a:r>
                <a:r>
                  <a:rPr lang="en-US" i="1" baseline="-25000" dirty="0"/>
                  <a:t>2 </a:t>
                </a:r>
                <a:r>
                  <a:rPr lang="en-US" i="1" dirty="0"/>
                  <a:t>, …,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n</a:t>
                </a:r>
                <a:r>
                  <a:rPr lang="en-US" i="1" baseline="-25000" dirty="0"/>
                  <a:t> </a:t>
                </a:r>
                <a:r>
                  <a:rPr lang="en-US" dirty="0"/>
                  <a:t>are polygonal regions,</a:t>
                </a:r>
              </a:p>
              <a:p>
                <a:pPr marL="502920" lvl="1" indent="0">
                  <a:buNone/>
                </a:pPr>
                <a:endParaRPr lang="en-US" dirty="0"/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/>
                        <m:t>overlap</m:t>
                      </m:r>
                      <m:d>
                        <m:dPr>
                          <m:ctrlPr>
                            <a:rPr lang="en-US" sz="1800" b="0" i="1" smtClean="0"/>
                          </m:ctrlPr>
                        </m:dPr>
                        <m:e>
                          <m:r>
                            <a:rPr lang="en-US" sz="1800" b="0" i="1" smtClean="0"/>
                            <m:t>𝑋</m:t>
                          </m:r>
                          <m:r>
                            <a:rPr lang="en-US" sz="1800" b="0" i="1" smtClean="0"/>
                            <m:t>, </m:t>
                          </m:r>
                          <m:sSub>
                            <m:sSubPr>
                              <m:ctrlPr>
                                <a:rPr lang="en-US" sz="1800" b="0" i="1" smtClean="0"/>
                              </m:ctrlPr>
                            </m:sSubPr>
                            <m:e>
                              <m:r>
                                <a:rPr lang="en-US" sz="1800" b="0" i="1" smtClean="0"/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/>
                                <m:t>1</m:t>
                              </m:r>
                            </m:sub>
                          </m:sSub>
                          <m:r>
                            <a:rPr lang="en-US" sz="1800" b="0" i="1" smtClean="0"/>
                            <m:t>,</m:t>
                          </m:r>
                          <m:sSub>
                            <m:sSubPr>
                              <m:ctrlPr>
                                <a:rPr lang="en-US" sz="1800" b="0" i="1" smtClean="0"/>
                              </m:ctrlPr>
                            </m:sSubPr>
                            <m:e>
                              <m:r>
                                <a:rPr lang="en-US" sz="1800" b="0" i="1" smtClean="0"/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/>
                                <m:t>2</m:t>
                              </m:r>
                            </m:sub>
                          </m:sSub>
                          <m:r>
                            <a:rPr lang="en-US" sz="1800" b="0" i="1" smtClean="0"/>
                            <m:t>,…, </m:t>
                          </m:r>
                          <m:sSub>
                            <m:sSubPr>
                              <m:ctrlPr>
                                <a:rPr lang="en-US" sz="1800" b="0" i="1" smtClean="0"/>
                              </m:ctrlPr>
                            </m:sSubPr>
                            <m:e>
                              <m:r>
                                <a:rPr lang="en-US" sz="1800" b="0" i="1" smtClean="0"/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/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/>
                        <m:t>=</m:t>
                      </m:r>
                      <m:f>
                        <m:fPr>
                          <m:ctrlPr>
                            <a:rPr lang="en-US" sz="1800" b="0" i="1" smtClean="0"/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/>
                              </m:ctrlPr>
                            </m:dPr>
                            <m:e>
                              <m:r>
                                <a:rPr lang="en-US" sz="1800" b="0" i="1" smtClean="0"/>
                                <m:t>𝑋</m:t>
                              </m:r>
                              <m:r>
                                <a:rPr lang="en-US" sz="1800" b="0" i="1" smtClean="0"/>
                                <m:t>∩</m:t>
                              </m:r>
                              <m:d>
                                <m:dPr>
                                  <m:ctrlPr>
                                    <a:rPr lang="en-US" sz="1800" b="0" i="1" smtClean="0"/>
                                  </m:ctrlPr>
                                </m:dPr>
                                <m:e>
                                  <m:nary>
                                    <m:naryPr>
                                      <m:chr m:val="⋃"/>
                                      <m:supHide m:val="on"/>
                                      <m:ctrlPr>
                                        <a:rPr lang="en-US" sz="1800" b="0" i="1" smtClean="0"/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/>
                                        <m:t>1≤</m:t>
                                      </m:r>
                                      <m:r>
                                        <a:rPr lang="en-US" sz="1800" b="0" i="1" smtClean="0"/>
                                        <m:t>𝑖</m:t>
                                      </m:r>
                                      <m:r>
                                        <a:rPr lang="en-US" sz="1800" b="0" i="1" smtClean="0"/>
                                        <m:t>&lt;</m:t>
                                      </m:r>
                                      <m:r>
                                        <a:rPr lang="en-US" sz="1800" b="0" i="1" smtClean="0"/>
                                        <m:t>𝑗</m:t>
                                      </m:r>
                                      <m:r>
                                        <a:rPr lang="en-US" sz="1800" b="0" i="1" smtClean="0"/>
                                        <m:t>≤</m:t>
                                      </m:r>
                                      <m:r>
                                        <a:rPr lang="en-US" sz="1800" b="0" i="1" smtClean="0"/>
                                        <m:t>𝑛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/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/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/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/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/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/>
                              </m:ctrlPr>
                            </m:dPr>
                            <m:e>
                              <m:r>
                                <a:rPr lang="en-US" sz="1800" b="0" i="1" smtClean="0"/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moving clusters closer and farther apart lets us change the overlap</a:t>
                </a:r>
              </a:p>
              <a:p>
                <a:pPr marL="5029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2ED0E-D48C-4D24-B2C1-497D27CDA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926842"/>
              </a:xfrm>
              <a:blipFill>
                <a:blip r:embed="rId2"/>
                <a:stretch>
                  <a:fillRect l="-667" t="-1250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998D6766-84E2-49A3-89AE-DA4D307B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7" y="3424428"/>
            <a:ext cx="6970182" cy="25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8FCA-10B4-41C1-9C9A-3818AB33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Polytopes in Higher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17C2-4EB7-4AE3-8F79-87FBB46FA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3550663"/>
          </a:xfrm>
        </p:spPr>
        <p:txBody>
          <a:bodyPr>
            <a:normAutofit/>
          </a:bodyPr>
          <a:lstStyle/>
          <a:p>
            <a:r>
              <a:rPr lang="en-US" dirty="0"/>
              <a:t>We may want to generate datasets in higher dimensions</a:t>
            </a:r>
          </a:p>
          <a:p>
            <a:pPr lvl="1"/>
            <a:r>
              <a:rPr lang="en-US" dirty="0"/>
              <a:t>Clusters with polytope boundaries</a:t>
            </a:r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lvl="1"/>
            <a:r>
              <a:rPr lang="en-US" dirty="0"/>
              <a:t>Create features correlated with existing features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E9BB4F9-DB85-424D-8D62-5B78EE4C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88" y="4289523"/>
            <a:ext cx="2299360" cy="22162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DC288C1-98DA-404C-B475-56C945E24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64" y="1716468"/>
            <a:ext cx="2061236" cy="1970542"/>
          </a:xfrm>
          <a:prstGeom prst="rect">
            <a:avLst/>
          </a:prstGeom>
        </p:spPr>
      </p:pic>
      <p:pic>
        <p:nvPicPr>
          <p:cNvPr id="9" name="Picture 8" descr="Scatter chart&#10;&#10;Description automatically generated">
            <a:extLst>
              <a:ext uri="{FF2B5EF4-FFF2-40B4-BE49-F238E27FC236}">
                <a16:creationId xmlns:a16="http://schemas.microsoft.com/office/drawing/2014/main" id="{E1F36534-1326-40BD-BAE6-4A01EC9D5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4" y="1846985"/>
            <a:ext cx="5200651" cy="18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3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864B4-0E6E-456E-B7EC-182614DC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>
            <a:normAutofit/>
          </a:bodyPr>
          <a:lstStyle/>
          <a:p>
            <a:r>
              <a:rPr lang="en-US" sz="3200"/>
              <a:t>Other 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B757-C248-4EB1-9925-0D4C7A4C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tool we created can generate these clusters with a certain proportion of points outside each polygon, or with a normal distribution instead of uniform: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09EEFFA0-E929-4396-9637-6F8639C7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3" y="1011068"/>
            <a:ext cx="7466072" cy="48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AEFB-A8E5-4F42-BD27-85544043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LIME: An Easy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3412B-0C77-4840-AA11-C19EE2373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6045" y="645224"/>
                <a:ext cx="7315200" cy="4048620"/>
              </a:xfrm>
            </p:spPr>
            <p:txBody>
              <a:bodyPr/>
              <a:lstStyle/>
              <a:p>
                <a:r>
                  <a:rPr lang="en-US" dirty="0"/>
                  <a:t>We created an easy clustering problem with two polyhedral clusters that are separable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plane: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then trained a multi-layer perceptron (MLP) classifier on a subset of this data and asked LIME to explain the classifier’s prediction: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3412B-0C77-4840-AA11-C19EE2373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6045" y="645224"/>
                <a:ext cx="7315200" cy="4048620"/>
              </a:xfrm>
              <a:blipFill>
                <a:blip r:embed="rId2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1D0F6D4-C0F2-42D8-A883-99FC3115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45" y="1407433"/>
            <a:ext cx="2282230" cy="2190941"/>
          </a:xfrm>
          <a:prstGeom prst="rect">
            <a:avLst/>
          </a:prstGeom>
        </p:spPr>
      </p:pic>
      <p:pic>
        <p:nvPicPr>
          <p:cNvPr id="9" name="Picture 8" descr="A picture containing text, screenshot, vector graphics, picture frame&#10;&#10;Description automatically generated">
            <a:extLst>
              <a:ext uri="{FF2B5EF4-FFF2-40B4-BE49-F238E27FC236}">
                <a16:creationId xmlns:a16="http://schemas.microsoft.com/office/drawing/2014/main" id="{C31D7BA9-2894-4E04-B5C1-8AF8EB9AC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275" y="1686971"/>
            <a:ext cx="5467849" cy="196512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FDE171E-14F5-439C-8D52-8815DC152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044" y="4790592"/>
            <a:ext cx="7750079" cy="11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0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rame">
  <a:themeElements>
    <a:clrScheme name="Tab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1F77B4"/>
      </a:accent1>
      <a:accent2>
        <a:srgbClr val="FF7F0E"/>
      </a:accent2>
      <a:accent3>
        <a:srgbClr val="2CA02C"/>
      </a:accent3>
      <a:accent4>
        <a:srgbClr val="EE7008"/>
      </a:accent4>
      <a:accent5>
        <a:srgbClr val="1AB39F"/>
      </a:accent5>
      <a:accent6>
        <a:srgbClr val="D62728"/>
      </a:accent6>
      <a:hlink>
        <a:srgbClr val="65B0E4"/>
      </a:hlink>
      <a:folHlink>
        <a:srgbClr val="934BC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1220</TotalTime>
  <Words>647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Corbel</vt:lpstr>
      <vt:lpstr>Wingdings 2</vt:lpstr>
      <vt:lpstr>Frame</vt:lpstr>
      <vt:lpstr>Synthetic Datasets and Explainability</vt:lpstr>
      <vt:lpstr>Machine Learning Explanations and Synthetic Datasets</vt:lpstr>
      <vt:lpstr>What Is LIME?</vt:lpstr>
      <vt:lpstr>Why Polygons?</vt:lpstr>
      <vt:lpstr>Generating Polygonal Clusters</vt:lpstr>
      <vt:lpstr>Controlling Overlap</vt:lpstr>
      <vt:lpstr>Polytopes in Higher Dimensions</vt:lpstr>
      <vt:lpstr>Other Capabilities</vt:lpstr>
      <vt:lpstr>LIME: An Easy Example</vt:lpstr>
      <vt:lpstr>LIME: A Hard Example</vt:lpstr>
      <vt:lpstr>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Polygonal Data Clusters and LIME</dc:title>
  <dc:creator>Jesse He</dc:creator>
  <cp:lastModifiedBy>Jesse He</cp:lastModifiedBy>
  <cp:revision>5</cp:revision>
  <dcterms:created xsi:type="dcterms:W3CDTF">2021-07-29T22:04:17Z</dcterms:created>
  <dcterms:modified xsi:type="dcterms:W3CDTF">2021-07-30T18:24:50Z</dcterms:modified>
</cp:coreProperties>
</file>