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Maven Pro" panose="020B0604020202020204" charset="0"/>
      <p:regular r:id="rId29"/>
      <p:bold r:id="rId30"/>
    </p:embeddedFont>
    <p:embeddedFont>
      <p:font typeface="Nunito"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4c3276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24c3276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24c327696e_6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24c327696e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24c327696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24c327696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24c327696e_7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24c327696e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4c327696e_7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24c327696e_7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24c327696e_7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24c327696e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24c327696e_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24c327696e_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24c327696e_8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24c327696e_8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24c327696e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24c327696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24c327696e_8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24c327696e_8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24c327696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24c327696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4c327696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4c32769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4c327696e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4c327696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24c327696e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24c327696e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24c327696e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24c327696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24c327696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24c327696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24c327696e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24c327696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24c327696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24c327696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24c327696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24c327696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24c327696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24c327696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4c327696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24c327696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4c327696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24c327696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24c327696e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24c327696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24c327696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24c327696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4c327696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4c327696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24c327696e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24c327696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23.jpg"/><Relationship Id="rId12"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7.jp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861025" y="175876"/>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600">
                <a:solidFill>
                  <a:srgbClr val="E06666"/>
                </a:solidFill>
              </a:rPr>
              <a:t>Shopping Website</a:t>
            </a:r>
            <a:endParaRPr sz="5800">
              <a:solidFill>
                <a:srgbClr val="E06666"/>
              </a:solidFill>
            </a:endParaRPr>
          </a:p>
        </p:txBody>
      </p:sp>
      <p:sp>
        <p:nvSpPr>
          <p:cNvPr id="278" name="Google Shape;278;p13"/>
          <p:cNvSpPr txBox="1">
            <a:spLocks noGrp="1"/>
          </p:cNvSpPr>
          <p:nvPr>
            <p:ph type="body" idx="1"/>
          </p:nvPr>
        </p:nvSpPr>
        <p:spPr>
          <a:xfrm>
            <a:off x="414400" y="2032900"/>
            <a:ext cx="7030500" cy="2541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3100" dirty="0"/>
              <a:t>Group Members : G7</a:t>
            </a:r>
            <a:endParaRPr sz="3100" dirty="0"/>
          </a:p>
          <a:p>
            <a:pPr marL="0" lvl="0" indent="0" algn="l" rtl="0">
              <a:spcBef>
                <a:spcPts val="1200"/>
              </a:spcBef>
              <a:spcAft>
                <a:spcPts val="0"/>
              </a:spcAft>
              <a:buNone/>
            </a:pPr>
            <a:r>
              <a:rPr lang="en" sz="2100" dirty="0"/>
              <a:t>Mridul Mayank     (1901114)</a:t>
            </a:r>
            <a:endParaRPr sz="2100" dirty="0"/>
          </a:p>
          <a:p>
            <a:pPr marL="0" lvl="0" indent="0" algn="l" rtl="0">
              <a:spcBef>
                <a:spcPts val="1200"/>
              </a:spcBef>
              <a:spcAft>
                <a:spcPts val="0"/>
              </a:spcAft>
              <a:buNone/>
            </a:pPr>
            <a:r>
              <a:rPr lang="en" sz="2100" dirty="0"/>
              <a:t>Prabhat Kumar Rajak   (1901139)</a:t>
            </a:r>
            <a:endParaRPr sz="2100" dirty="0"/>
          </a:p>
          <a:p>
            <a:pPr marL="0" lvl="0" indent="0" algn="l" rtl="0">
              <a:spcBef>
                <a:spcPts val="1200"/>
              </a:spcBef>
              <a:spcAft>
                <a:spcPts val="0"/>
              </a:spcAft>
              <a:buNone/>
            </a:pPr>
            <a:r>
              <a:rPr lang="en" sz="2100" dirty="0"/>
              <a:t>Navneet Ranjan    (1901118)</a:t>
            </a:r>
            <a:endParaRPr sz="2100" dirty="0"/>
          </a:p>
          <a:p>
            <a:pPr marL="0" lvl="0" indent="0" algn="l" rtl="0">
              <a:spcBef>
                <a:spcPts val="1200"/>
              </a:spcBef>
              <a:spcAft>
                <a:spcPts val="1200"/>
              </a:spcAft>
              <a:buNone/>
            </a:pPr>
            <a:r>
              <a:rPr lang="en" sz="2100" dirty="0"/>
              <a:t>Nikita Gupta      (1901121)</a:t>
            </a:r>
            <a:endParaRPr sz="2100" dirty="0"/>
          </a:p>
        </p:txBody>
      </p:sp>
      <p:sp>
        <p:nvSpPr>
          <p:cNvPr id="2" name="TextBox 1">
            <a:extLst>
              <a:ext uri="{FF2B5EF4-FFF2-40B4-BE49-F238E27FC236}">
                <a16:creationId xmlns:a16="http://schemas.microsoft.com/office/drawing/2014/main" id="{6EF8257D-85C8-4DE5-A58D-B3C81AE7A6BC}"/>
              </a:ext>
            </a:extLst>
          </p:cNvPr>
          <p:cNvSpPr txBox="1"/>
          <p:nvPr/>
        </p:nvSpPr>
        <p:spPr>
          <a:xfrm>
            <a:off x="414400" y="1190675"/>
            <a:ext cx="4397824" cy="646331"/>
          </a:xfrm>
          <a:prstGeom prst="rect">
            <a:avLst/>
          </a:prstGeom>
          <a:noFill/>
        </p:spPr>
        <p:txBody>
          <a:bodyPr wrap="square" rtlCol="0">
            <a:spAutoFit/>
          </a:bodyPr>
          <a:lstStyle/>
          <a:p>
            <a:r>
              <a:rPr lang="en-IN" sz="3600" dirty="0"/>
              <a:t>CS331 Section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Google Shape;347;p22"/>
          <p:cNvSpPr txBox="1">
            <a:spLocks noGrp="1"/>
          </p:cNvSpPr>
          <p:nvPr>
            <p:ph type="title"/>
          </p:nvPr>
        </p:nvSpPr>
        <p:spPr>
          <a:xfrm>
            <a:off x="446550" y="2771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a:solidFill>
                  <a:srgbClr val="856DC0"/>
                </a:solidFill>
              </a:rPr>
              <a:t>Forgot Password Page</a:t>
            </a:r>
            <a:endParaRPr sz="3100">
              <a:solidFill>
                <a:srgbClr val="856DC0"/>
              </a:solidFill>
            </a:endParaRPr>
          </a:p>
        </p:txBody>
      </p:sp>
      <p:pic>
        <p:nvPicPr>
          <p:cNvPr id="348" name="Google Shape;348;p22"/>
          <p:cNvPicPr preferRelativeResize="0"/>
          <p:nvPr/>
        </p:nvPicPr>
        <p:blipFill>
          <a:blip r:embed="rId4">
            <a:alphaModFix/>
          </a:blip>
          <a:stretch>
            <a:fillRect/>
          </a:stretch>
        </p:blipFill>
        <p:spPr>
          <a:xfrm>
            <a:off x="446550" y="1276400"/>
            <a:ext cx="5753624" cy="2453925"/>
          </a:xfrm>
          <a:prstGeom prst="rect">
            <a:avLst/>
          </a:prstGeom>
          <a:noFill/>
          <a:ln>
            <a:noFill/>
          </a:ln>
        </p:spPr>
      </p:pic>
      <p:sp>
        <p:nvSpPr>
          <p:cNvPr id="349" name="Google Shape;349;p22"/>
          <p:cNvSpPr txBox="1"/>
          <p:nvPr/>
        </p:nvSpPr>
        <p:spPr>
          <a:xfrm>
            <a:off x="326325" y="3853750"/>
            <a:ext cx="85155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Nunito"/>
                <a:ea typeface="Nunito"/>
                <a:cs typeface="Nunito"/>
                <a:sym typeface="Nunito"/>
              </a:rPr>
              <a:t>Here, user can change the password where he/she gets an otp and after confirming the otp, the password is reset.</a:t>
            </a:r>
            <a:endParaRPr sz="1600">
              <a:latin typeface="Nunito"/>
              <a:ea typeface="Nunito"/>
              <a:cs typeface="Nunito"/>
              <a:sym typeface="Nunito"/>
            </a:endParaRPr>
          </a:p>
          <a:p>
            <a:pPr marL="0" lvl="0" indent="0" algn="l" rtl="0">
              <a:spcBef>
                <a:spcPts val="0"/>
              </a:spcBef>
              <a:spcAft>
                <a:spcPts val="0"/>
              </a:spcAft>
              <a:buNone/>
            </a:pPr>
            <a:r>
              <a:rPr lang="en" sz="1600">
                <a:latin typeface="Nunito"/>
                <a:ea typeface="Nunito"/>
                <a:cs typeface="Nunito"/>
                <a:sym typeface="Nunito"/>
              </a:rPr>
              <a:t> Here we are using nodemailer for the mail and otp functionality and the otp is sent to the mail.</a:t>
            </a:r>
            <a:endParaRPr sz="1600">
              <a:latin typeface="Nunito"/>
              <a:ea typeface="Nunito"/>
              <a:cs typeface="Nunito"/>
              <a:sym typeface="Nunito"/>
            </a:endParaRPr>
          </a:p>
        </p:txBody>
      </p:sp>
      <p:pic>
        <p:nvPicPr>
          <p:cNvPr id="350" name="Google Shape;350;p22"/>
          <p:cNvPicPr preferRelativeResize="0"/>
          <p:nvPr/>
        </p:nvPicPr>
        <p:blipFill>
          <a:blip r:embed="rId5">
            <a:alphaModFix/>
          </a:blip>
          <a:stretch>
            <a:fillRect/>
          </a:stretch>
        </p:blipFill>
        <p:spPr>
          <a:xfrm>
            <a:off x="6455325" y="1852125"/>
            <a:ext cx="2386500" cy="116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4"/>
        <p:cNvGrpSpPr/>
        <p:nvPr/>
      </p:nvGrpSpPr>
      <p:grpSpPr>
        <a:xfrm>
          <a:off x="0" y="0"/>
          <a:ext cx="0" cy="0"/>
          <a:chOff x="0" y="0"/>
          <a:chExt cx="0" cy="0"/>
        </a:xfrm>
      </p:grpSpPr>
      <p:sp>
        <p:nvSpPr>
          <p:cNvPr id="355" name="Google Shape;355;p23"/>
          <p:cNvSpPr txBox="1">
            <a:spLocks noGrp="1"/>
          </p:cNvSpPr>
          <p:nvPr>
            <p:ph type="title"/>
          </p:nvPr>
        </p:nvSpPr>
        <p:spPr>
          <a:xfrm>
            <a:off x="278625" y="1056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Owner Add Item:</a:t>
            </a:r>
            <a:endParaRPr/>
          </a:p>
        </p:txBody>
      </p:sp>
      <p:sp>
        <p:nvSpPr>
          <p:cNvPr id="356" name="Google Shape;356;p23"/>
          <p:cNvSpPr txBox="1">
            <a:spLocks noGrp="1"/>
          </p:cNvSpPr>
          <p:nvPr>
            <p:ph type="body" idx="1"/>
          </p:nvPr>
        </p:nvSpPr>
        <p:spPr>
          <a:xfrm>
            <a:off x="390300" y="4288550"/>
            <a:ext cx="8533200" cy="58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745"/>
              <a:t>Owner can add items to the database. Where he will have to specify the name,price,category and will have to add the image for the product.</a:t>
            </a:r>
            <a:endParaRPr sz="1745"/>
          </a:p>
        </p:txBody>
      </p:sp>
      <p:pic>
        <p:nvPicPr>
          <p:cNvPr id="357" name="Google Shape;357;p23"/>
          <p:cNvPicPr preferRelativeResize="0"/>
          <p:nvPr/>
        </p:nvPicPr>
        <p:blipFill>
          <a:blip r:embed="rId4">
            <a:alphaModFix/>
          </a:blip>
          <a:stretch>
            <a:fillRect/>
          </a:stretch>
        </p:blipFill>
        <p:spPr>
          <a:xfrm>
            <a:off x="913825" y="1104925"/>
            <a:ext cx="6708834" cy="3034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1"/>
        <p:cNvGrpSpPr/>
        <p:nvPr/>
      </p:nvGrpSpPr>
      <p:grpSpPr>
        <a:xfrm>
          <a:off x="0" y="0"/>
          <a:ext cx="0" cy="0"/>
          <a:chOff x="0" y="0"/>
          <a:chExt cx="0" cy="0"/>
        </a:xfrm>
      </p:grpSpPr>
      <p:sp>
        <p:nvSpPr>
          <p:cNvPr id="362" name="Google Shape;362;p24"/>
          <p:cNvSpPr txBox="1">
            <a:spLocks noGrp="1"/>
          </p:cNvSpPr>
          <p:nvPr>
            <p:ph type="title"/>
          </p:nvPr>
        </p:nvSpPr>
        <p:spPr>
          <a:xfrm>
            <a:off x="278625" y="1056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Owner’s Product:</a:t>
            </a:r>
            <a:endParaRPr/>
          </a:p>
        </p:txBody>
      </p:sp>
      <p:sp>
        <p:nvSpPr>
          <p:cNvPr id="363" name="Google Shape;363;p24"/>
          <p:cNvSpPr txBox="1">
            <a:spLocks noGrp="1"/>
          </p:cNvSpPr>
          <p:nvPr>
            <p:ph type="body" idx="1"/>
          </p:nvPr>
        </p:nvSpPr>
        <p:spPr>
          <a:xfrm>
            <a:off x="157225" y="4443925"/>
            <a:ext cx="8533200" cy="58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745"/>
              <a:t>Here, Owner can see all his products. He is also given the liberty to view, delete and update his product.</a:t>
            </a:r>
            <a:endParaRPr sz="1745"/>
          </a:p>
        </p:txBody>
      </p:sp>
      <p:pic>
        <p:nvPicPr>
          <p:cNvPr id="364" name="Google Shape;364;p24"/>
          <p:cNvPicPr preferRelativeResize="0"/>
          <p:nvPr/>
        </p:nvPicPr>
        <p:blipFill>
          <a:blip r:embed="rId4">
            <a:alphaModFix/>
          </a:blip>
          <a:stretch>
            <a:fillRect/>
          </a:stretch>
        </p:blipFill>
        <p:spPr>
          <a:xfrm>
            <a:off x="1100988" y="1257325"/>
            <a:ext cx="6645670" cy="3034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8"/>
        <p:cNvGrpSpPr/>
        <p:nvPr/>
      </p:nvGrpSpPr>
      <p:grpSpPr>
        <a:xfrm>
          <a:off x="0" y="0"/>
          <a:ext cx="0" cy="0"/>
          <a:chOff x="0" y="0"/>
          <a:chExt cx="0" cy="0"/>
        </a:xfrm>
      </p:grpSpPr>
      <p:sp>
        <p:nvSpPr>
          <p:cNvPr id="369" name="Google Shape;369;p25"/>
          <p:cNvSpPr txBox="1">
            <a:spLocks noGrp="1"/>
          </p:cNvSpPr>
          <p:nvPr>
            <p:ph type="title"/>
          </p:nvPr>
        </p:nvSpPr>
        <p:spPr>
          <a:xfrm>
            <a:off x="278625"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Owner view product</a:t>
            </a:r>
            <a:endParaRPr/>
          </a:p>
        </p:txBody>
      </p:sp>
      <p:sp>
        <p:nvSpPr>
          <p:cNvPr id="370" name="Google Shape;370;p25"/>
          <p:cNvSpPr txBox="1">
            <a:spLocks noGrp="1"/>
          </p:cNvSpPr>
          <p:nvPr>
            <p:ph type="body" idx="1"/>
          </p:nvPr>
        </p:nvSpPr>
        <p:spPr>
          <a:xfrm>
            <a:off x="278625" y="3822350"/>
            <a:ext cx="8533200" cy="58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745"/>
              <a:t>After clicking the view/Update product button owner can see his product. Here, owner is given two options i.e, update the product or delete .Delete button deletes the product and update button redirects to a new page where owner can update the product</a:t>
            </a:r>
            <a:endParaRPr sz="1745"/>
          </a:p>
        </p:txBody>
      </p:sp>
      <p:pic>
        <p:nvPicPr>
          <p:cNvPr id="371" name="Google Shape;371;p25"/>
          <p:cNvPicPr preferRelativeResize="0"/>
          <p:nvPr/>
        </p:nvPicPr>
        <p:blipFill>
          <a:blip r:embed="rId4">
            <a:alphaModFix/>
          </a:blip>
          <a:stretch>
            <a:fillRect/>
          </a:stretch>
        </p:blipFill>
        <p:spPr>
          <a:xfrm>
            <a:off x="1001338" y="604675"/>
            <a:ext cx="6720614" cy="3034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5"/>
        <p:cNvGrpSpPr/>
        <p:nvPr/>
      </p:nvGrpSpPr>
      <p:grpSpPr>
        <a:xfrm>
          <a:off x="0" y="0"/>
          <a:ext cx="0" cy="0"/>
          <a:chOff x="0" y="0"/>
          <a:chExt cx="0" cy="0"/>
        </a:xfrm>
      </p:grpSpPr>
      <p:sp>
        <p:nvSpPr>
          <p:cNvPr id="376" name="Google Shape;376;p26"/>
          <p:cNvSpPr txBox="1">
            <a:spLocks noGrp="1"/>
          </p:cNvSpPr>
          <p:nvPr>
            <p:ph type="title"/>
          </p:nvPr>
        </p:nvSpPr>
        <p:spPr>
          <a:xfrm>
            <a:off x="278625" y="1056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Owner Update Product:</a:t>
            </a:r>
            <a:endParaRPr/>
          </a:p>
        </p:txBody>
      </p:sp>
      <p:sp>
        <p:nvSpPr>
          <p:cNvPr id="377" name="Google Shape;377;p26"/>
          <p:cNvSpPr txBox="1">
            <a:spLocks noGrp="1"/>
          </p:cNvSpPr>
          <p:nvPr>
            <p:ph type="body" idx="1"/>
          </p:nvPr>
        </p:nvSpPr>
        <p:spPr>
          <a:xfrm>
            <a:off x="172750" y="4195300"/>
            <a:ext cx="8533200" cy="58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745"/>
              <a:t>Owner will have to fill the form with the values which he wants to modify. On clicking the button “Update Product ”, The product will be updated!!!</a:t>
            </a:r>
            <a:endParaRPr sz="1745"/>
          </a:p>
        </p:txBody>
      </p:sp>
      <p:pic>
        <p:nvPicPr>
          <p:cNvPr id="378" name="Google Shape;378;p26"/>
          <p:cNvPicPr preferRelativeResize="0"/>
          <p:nvPr/>
        </p:nvPicPr>
        <p:blipFill>
          <a:blip r:embed="rId4">
            <a:alphaModFix/>
          </a:blip>
          <a:stretch>
            <a:fillRect/>
          </a:stretch>
        </p:blipFill>
        <p:spPr>
          <a:xfrm>
            <a:off x="1175825" y="791150"/>
            <a:ext cx="6792351" cy="303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2"/>
        <p:cNvGrpSpPr/>
        <p:nvPr/>
      </p:nvGrpSpPr>
      <p:grpSpPr>
        <a:xfrm>
          <a:off x="0" y="0"/>
          <a:ext cx="0" cy="0"/>
          <a:chOff x="0" y="0"/>
          <a:chExt cx="0" cy="0"/>
        </a:xfrm>
      </p:grpSpPr>
      <p:sp>
        <p:nvSpPr>
          <p:cNvPr id="383" name="Google Shape;383;p27"/>
          <p:cNvSpPr txBox="1">
            <a:spLocks noGrp="1"/>
          </p:cNvSpPr>
          <p:nvPr>
            <p:ph type="title"/>
          </p:nvPr>
        </p:nvSpPr>
        <p:spPr>
          <a:xfrm>
            <a:off x="382250" y="3307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00">
                <a:solidFill>
                  <a:srgbClr val="C36689"/>
                </a:solidFill>
              </a:rPr>
              <a:t>View Product</a:t>
            </a:r>
            <a:endParaRPr sz="3300">
              <a:solidFill>
                <a:srgbClr val="C36689"/>
              </a:solidFill>
            </a:endParaRPr>
          </a:p>
        </p:txBody>
      </p:sp>
      <p:sp>
        <p:nvSpPr>
          <p:cNvPr id="384" name="Google Shape;384;p27"/>
          <p:cNvSpPr txBox="1">
            <a:spLocks noGrp="1"/>
          </p:cNvSpPr>
          <p:nvPr>
            <p:ph type="body" idx="1"/>
          </p:nvPr>
        </p:nvSpPr>
        <p:spPr>
          <a:xfrm>
            <a:off x="219150" y="4010300"/>
            <a:ext cx="8329800" cy="653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845"/>
              <a:t>This is the view product page where customer can view the product, rate it and add comments to the product. Also customer can complain about the product.</a:t>
            </a:r>
            <a:endParaRPr sz="1845"/>
          </a:p>
        </p:txBody>
      </p:sp>
      <p:pic>
        <p:nvPicPr>
          <p:cNvPr id="385" name="Google Shape;385;p27"/>
          <p:cNvPicPr preferRelativeResize="0"/>
          <p:nvPr/>
        </p:nvPicPr>
        <p:blipFill>
          <a:blip r:embed="rId4">
            <a:alphaModFix/>
          </a:blip>
          <a:stretch>
            <a:fillRect/>
          </a:stretch>
        </p:blipFill>
        <p:spPr>
          <a:xfrm>
            <a:off x="1591938" y="1016225"/>
            <a:ext cx="5742565" cy="260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9"/>
        <p:cNvGrpSpPr/>
        <p:nvPr/>
      </p:nvGrpSpPr>
      <p:grpSpPr>
        <a:xfrm>
          <a:off x="0" y="0"/>
          <a:ext cx="0" cy="0"/>
          <a:chOff x="0" y="0"/>
          <a:chExt cx="0" cy="0"/>
        </a:xfrm>
      </p:grpSpPr>
      <p:sp>
        <p:nvSpPr>
          <p:cNvPr id="390" name="Google Shape;390;p28"/>
          <p:cNvSpPr txBox="1">
            <a:spLocks noGrp="1"/>
          </p:cNvSpPr>
          <p:nvPr>
            <p:ph type="title"/>
          </p:nvPr>
        </p:nvSpPr>
        <p:spPr>
          <a:xfrm>
            <a:off x="178675" y="633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solidFill>
                  <a:srgbClr val="B45F06"/>
                </a:solidFill>
              </a:rPr>
              <a:t>Complaint Page:</a:t>
            </a:r>
            <a:endParaRPr sz="3000">
              <a:solidFill>
                <a:srgbClr val="B45F06"/>
              </a:solidFill>
            </a:endParaRPr>
          </a:p>
        </p:txBody>
      </p:sp>
      <p:pic>
        <p:nvPicPr>
          <p:cNvPr id="391" name="Google Shape;391;p28"/>
          <p:cNvPicPr preferRelativeResize="0"/>
          <p:nvPr/>
        </p:nvPicPr>
        <p:blipFill>
          <a:blip r:embed="rId4">
            <a:alphaModFix/>
          </a:blip>
          <a:stretch>
            <a:fillRect/>
          </a:stretch>
        </p:blipFill>
        <p:spPr>
          <a:xfrm>
            <a:off x="314250" y="1557175"/>
            <a:ext cx="5429023" cy="2376974"/>
          </a:xfrm>
          <a:prstGeom prst="rect">
            <a:avLst/>
          </a:prstGeom>
          <a:noFill/>
          <a:ln>
            <a:noFill/>
          </a:ln>
        </p:spPr>
      </p:pic>
      <p:sp>
        <p:nvSpPr>
          <p:cNvPr id="392" name="Google Shape;392;p28"/>
          <p:cNvSpPr txBox="1"/>
          <p:nvPr/>
        </p:nvSpPr>
        <p:spPr>
          <a:xfrm>
            <a:off x="-1072200" y="2330900"/>
            <a:ext cx="733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93" name="Google Shape;393;p28"/>
          <p:cNvSpPr txBox="1"/>
          <p:nvPr/>
        </p:nvSpPr>
        <p:spPr>
          <a:xfrm>
            <a:off x="314250" y="4428700"/>
            <a:ext cx="851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Nunito"/>
                <a:ea typeface="Nunito"/>
                <a:cs typeface="Nunito"/>
                <a:sym typeface="Nunito"/>
              </a:rPr>
              <a:t>Here, customer can register the complaint about the product and mail will be sent to us.</a:t>
            </a:r>
            <a:endParaRPr sz="1600">
              <a:latin typeface="Nunito"/>
              <a:ea typeface="Nunito"/>
              <a:cs typeface="Nunito"/>
              <a:sym typeface="Nunito"/>
            </a:endParaRPr>
          </a:p>
        </p:txBody>
      </p:sp>
      <p:pic>
        <p:nvPicPr>
          <p:cNvPr id="394" name="Google Shape;394;p28"/>
          <p:cNvPicPr preferRelativeResize="0"/>
          <p:nvPr/>
        </p:nvPicPr>
        <p:blipFill>
          <a:blip r:embed="rId5">
            <a:alphaModFix/>
          </a:blip>
          <a:stretch>
            <a:fillRect/>
          </a:stretch>
        </p:blipFill>
        <p:spPr>
          <a:xfrm>
            <a:off x="5880825" y="1557175"/>
            <a:ext cx="2882475" cy="237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8"/>
        <p:cNvGrpSpPr/>
        <p:nvPr/>
      </p:nvGrpSpPr>
      <p:grpSpPr>
        <a:xfrm>
          <a:off x="0" y="0"/>
          <a:ext cx="0" cy="0"/>
          <a:chOff x="0" y="0"/>
          <a:chExt cx="0" cy="0"/>
        </a:xfrm>
      </p:grpSpPr>
      <p:sp>
        <p:nvSpPr>
          <p:cNvPr id="399" name="Google Shape;399;p29"/>
          <p:cNvSpPr txBox="1">
            <a:spLocks noGrp="1"/>
          </p:cNvSpPr>
          <p:nvPr>
            <p:ph type="title"/>
          </p:nvPr>
        </p:nvSpPr>
        <p:spPr>
          <a:xfrm>
            <a:off x="178675" y="788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solidFill>
                  <a:srgbClr val="B45F06"/>
                </a:solidFill>
              </a:rPr>
              <a:t>Customer’s profile</a:t>
            </a:r>
            <a:endParaRPr sz="3000">
              <a:solidFill>
                <a:srgbClr val="B45F06"/>
              </a:solidFill>
            </a:endParaRPr>
          </a:p>
        </p:txBody>
      </p:sp>
      <p:pic>
        <p:nvPicPr>
          <p:cNvPr id="400" name="Google Shape;400;p29"/>
          <p:cNvPicPr preferRelativeResize="0"/>
          <p:nvPr/>
        </p:nvPicPr>
        <p:blipFill rotWithShape="1">
          <a:blip r:embed="rId4">
            <a:alphaModFix/>
          </a:blip>
          <a:srcRect t="-3230" b="3229"/>
          <a:stretch/>
        </p:blipFill>
        <p:spPr>
          <a:xfrm>
            <a:off x="813300" y="534300"/>
            <a:ext cx="7350077" cy="3372849"/>
          </a:xfrm>
          <a:prstGeom prst="rect">
            <a:avLst/>
          </a:prstGeom>
          <a:noFill/>
          <a:ln>
            <a:noFill/>
          </a:ln>
        </p:spPr>
      </p:pic>
      <p:sp>
        <p:nvSpPr>
          <p:cNvPr id="401" name="Google Shape;401;p29"/>
          <p:cNvSpPr txBox="1"/>
          <p:nvPr/>
        </p:nvSpPr>
        <p:spPr>
          <a:xfrm>
            <a:off x="512800" y="4133450"/>
            <a:ext cx="7987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Nunito"/>
                <a:ea typeface="Nunito"/>
                <a:cs typeface="Nunito"/>
                <a:sym typeface="Nunito"/>
              </a:rPr>
              <a:t>Customer can view their ordered history, saved addresses, can save new address also.</a:t>
            </a:r>
            <a:endParaRPr sz="1600">
              <a:latin typeface="Nunito"/>
              <a:ea typeface="Nunito"/>
              <a:cs typeface="Nunito"/>
              <a:sym typeface="Nunito"/>
            </a:endParaRPr>
          </a:p>
          <a:p>
            <a:pPr marL="0" lvl="0" indent="0" algn="l" rtl="0">
              <a:spcBef>
                <a:spcPts val="0"/>
              </a:spcBef>
              <a:spcAft>
                <a:spcPts val="0"/>
              </a:spcAft>
              <a:buNone/>
            </a:pPr>
            <a:r>
              <a:rPr lang="en" sz="1600">
                <a:latin typeface="Nunito"/>
                <a:ea typeface="Nunito"/>
                <a:cs typeface="Nunito"/>
                <a:sym typeface="Nunito"/>
              </a:rPr>
              <a:t>Also customer can directly logout from here.</a:t>
            </a:r>
            <a:endParaRPr sz="16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30"/>
          <p:cNvSpPr txBox="1">
            <a:spLocks noGrp="1"/>
          </p:cNvSpPr>
          <p:nvPr>
            <p:ph type="title"/>
          </p:nvPr>
        </p:nvSpPr>
        <p:spPr>
          <a:xfrm>
            <a:off x="178675" y="633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solidFill>
                  <a:srgbClr val="B45F06"/>
                </a:solidFill>
              </a:rPr>
              <a:t>Customer’s profile</a:t>
            </a:r>
            <a:endParaRPr sz="3000">
              <a:solidFill>
                <a:srgbClr val="B45F06"/>
              </a:solidFill>
            </a:endParaRPr>
          </a:p>
        </p:txBody>
      </p:sp>
      <p:pic>
        <p:nvPicPr>
          <p:cNvPr id="407" name="Google Shape;407;p30"/>
          <p:cNvPicPr preferRelativeResize="0"/>
          <p:nvPr/>
        </p:nvPicPr>
        <p:blipFill>
          <a:blip r:embed="rId4">
            <a:alphaModFix/>
          </a:blip>
          <a:stretch>
            <a:fillRect/>
          </a:stretch>
        </p:blipFill>
        <p:spPr>
          <a:xfrm>
            <a:off x="587500" y="751850"/>
            <a:ext cx="7570627" cy="3391125"/>
          </a:xfrm>
          <a:prstGeom prst="rect">
            <a:avLst/>
          </a:prstGeom>
          <a:noFill/>
          <a:ln>
            <a:noFill/>
          </a:ln>
        </p:spPr>
      </p:pic>
      <p:sp>
        <p:nvSpPr>
          <p:cNvPr id="408" name="Google Shape;408;p30"/>
          <p:cNvSpPr txBox="1"/>
          <p:nvPr/>
        </p:nvSpPr>
        <p:spPr>
          <a:xfrm>
            <a:off x="543875" y="4413150"/>
            <a:ext cx="7909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Nunito"/>
                <a:ea typeface="Nunito"/>
                <a:cs typeface="Nunito"/>
                <a:sym typeface="Nunito"/>
              </a:rPr>
              <a:t>Here, customer can add address and view their already saved addresses</a:t>
            </a:r>
            <a:endParaRPr sz="18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2"/>
        <p:cNvGrpSpPr/>
        <p:nvPr/>
      </p:nvGrpSpPr>
      <p:grpSpPr>
        <a:xfrm>
          <a:off x="0" y="0"/>
          <a:ext cx="0" cy="0"/>
          <a:chOff x="0" y="0"/>
          <a:chExt cx="0" cy="0"/>
        </a:xfrm>
      </p:grpSpPr>
      <p:sp>
        <p:nvSpPr>
          <p:cNvPr id="413" name="Google Shape;413;p31"/>
          <p:cNvSpPr txBox="1">
            <a:spLocks noGrp="1"/>
          </p:cNvSpPr>
          <p:nvPr>
            <p:ph type="title"/>
          </p:nvPr>
        </p:nvSpPr>
        <p:spPr>
          <a:xfrm>
            <a:off x="382250" y="3307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00">
                <a:solidFill>
                  <a:srgbClr val="C36689"/>
                </a:solidFill>
              </a:rPr>
              <a:t>Cart</a:t>
            </a:r>
            <a:endParaRPr sz="3300">
              <a:solidFill>
                <a:srgbClr val="C36689"/>
              </a:solidFill>
            </a:endParaRPr>
          </a:p>
        </p:txBody>
      </p:sp>
      <p:sp>
        <p:nvSpPr>
          <p:cNvPr id="414" name="Google Shape;414;p31"/>
          <p:cNvSpPr txBox="1">
            <a:spLocks noGrp="1"/>
          </p:cNvSpPr>
          <p:nvPr>
            <p:ph type="body" idx="1"/>
          </p:nvPr>
        </p:nvSpPr>
        <p:spPr>
          <a:xfrm>
            <a:off x="172525" y="3684000"/>
            <a:ext cx="8329800" cy="653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845"/>
              <a:t>This is the cart page of the customer where he can view the products in his cart. Also each product can be viewed or deleted from the cart. If everything is per the desire, then the customer can checkout to payment and finally place order.</a:t>
            </a:r>
            <a:endParaRPr sz="1845"/>
          </a:p>
        </p:txBody>
      </p:sp>
      <p:pic>
        <p:nvPicPr>
          <p:cNvPr id="415" name="Google Shape;415;p31"/>
          <p:cNvPicPr preferRelativeResize="0"/>
          <p:nvPr/>
        </p:nvPicPr>
        <p:blipFill>
          <a:blip r:embed="rId4">
            <a:alphaModFix/>
          </a:blip>
          <a:stretch>
            <a:fillRect/>
          </a:stretch>
        </p:blipFill>
        <p:spPr>
          <a:xfrm>
            <a:off x="1597575" y="720975"/>
            <a:ext cx="5746214" cy="2608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67925" y="1056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700">
                <a:solidFill>
                  <a:srgbClr val="45818E"/>
                </a:solidFill>
              </a:rPr>
              <a:t>Purpose</a:t>
            </a:r>
            <a:endParaRPr sz="3700">
              <a:solidFill>
                <a:srgbClr val="45818E"/>
              </a:solidFill>
            </a:endParaRPr>
          </a:p>
        </p:txBody>
      </p:sp>
      <p:sp>
        <p:nvSpPr>
          <p:cNvPr id="284" name="Google Shape;284;p14"/>
          <p:cNvSpPr txBox="1">
            <a:spLocks noGrp="1"/>
          </p:cNvSpPr>
          <p:nvPr>
            <p:ph type="body" idx="1"/>
          </p:nvPr>
        </p:nvSpPr>
        <p:spPr>
          <a:xfrm>
            <a:off x="307250" y="950625"/>
            <a:ext cx="8308200" cy="1428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200">
                <a:solidFill>
                  <a:srgbClr val="000000"/>
                </a:solidFill>
              </a:rPr>
              <a:t>The purpose of developing this web application is to provide a common platform where different stores of the market can sell their product.</a:t>
            </a:r>
            <a:endParaRPr sz="2200">
              <a:solidFill>
                <a:srgbClr val="000000"/>
              </a:solidFill>
            </a:endParaRPr>
          </a:p>
        </p:txBody>
      </p:sp>
      <p:sp>
        <p:nvSpPr>
          <p:cNvPr id="285" name="Google Shape;285;p14"/>
          <p:cNvSpPr txBox="1"/>
          <p:nvPr/>
        </p:nvSpPr>
        <p:spPr>
          <a:xfrm>
            <a:off x="717950" y="260390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286" name="Google Shape;286;p14"/>
          <p:cNvSpPr txBox="1"/>
          <p:nvPr/>
        </p:nvSpPr>
        <p:spPr>
          <a:xfrm>
            <a:off x="235750" y="2309025"/>
            <a:ext cx="61722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b="1">
                <a:solidFill>
                  <a:srgbClr val="134F5C"/>
                </a:solidFill>
                <a:latin typeface="Maven Pro"/>
                <a:ea typeface="Maven Pro"/>
                <a:cs typeface="Maven Pro"/>
                <a:sym typeface="Maven Pro"/>
              </a:rPr>
              <a:t>Scope</a:t>
            </a:r>
            <a:r>
              <a:rPr lang="en">
                <a:solidFill>
                  <a:srgbClr val="45818E"/>
                </a:solidFill>
                <a:latin typeface="Maven Pro"/>
                <a:ea typeface="Maven Pro"/>
                <a:cs typeface="Maven Pro"/>
                <a:sym typeface="Maven Pro"/>
              </a:rPr>
              <a:t>:</a:t>
            </a:r>
            <a:endParaRPr>
              <a:solidFill>
                <a:srgbClr val="45818E"/>
              </a:solidFill>
              <a:latin typeface="Maven Pro"/>
              <a:ea typeface="Maven Pro"/>
              <a:cs typeface="Maven Pro"/>
              <a:sym typeface="Maven Pro"/>
            </a:endParaRPr>
          </a:p>
        </p:txBody>
      </p:sp>
      <p:sp>
        <p:nvSpPr>
          <p:cNvPr id="287" name="Google Shape;287;p14"/>
          <p:cNvSpPr txBox="1"/>
          <p:nvPr/>
        </p:nvSpPr>
        <p:spPr>
          <a:xfrm>
            <a:off x="373400" y="3133075"/>
            <a:ext cx="81759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Nunito"/>
                <a:ea typeface="Nunito"/>
                <a:cs typeface="Nunito"/>
                <a:sym typeface="Nunito"/>
              </a:rPr>
              <a:t>It will integrate the benefits of non-physical contact purchasing where customers will have to purchase from the web app and their product is delivered to them. It also provides opportunities to those small daily essentials stores to sell their product along with big stores and have a fair competition.</a:t>
            </a:r>
            <a:endParaRPr sz="20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9"/>
        <p:cNvGrpSpPr/>
        <p:nvPr/>
      </p:nvGrpSpPr>
      <p:grpSpPr>
        <a:xfrm>
          <a:off x="0" y="0"/>
          <a:ext cx="0" cy="0"/>
          <a:chOff x="0" y="0"/>
          <a:chExt cx="0" cy="0"/>
        </a:xfrm>
      </p:grpSpPr>
      <p:sp>
        <p:nvSpPr>
          <p:cNvPr id="420" name="Google Shape;420;p32"/>
          <p:cNvSpPr txBox="1">
            <a:spLocks noGrp="1"/>
          </p:cNvSpPr>
          <p:nvPr>
            <p:ph type="title"/>
          </p:nvPr>
        </p:nvSpPr>
        <p:spPr>
          <a:xfrm>
            <a:off x="435825" y="1270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a:solidFill>
                  <a:srgbClr val="A1A885"/>
                </a:solidFill>
              </a:rPr>
              <a:t>Payment </a:t>
            </a:r>
            <a:endParaRPr sz="3200">
              <a:solidFill>
                <a:srgbClr val="A1A885"/>
              </a:solidFill>
            </a:endParaRPr>
          </a:p>
        </p:txBody>
      </p:sp>
      <p:pic>
        <p:nvPicPr>
          <p:cNvPr id="421" name="Google Shape;421;p32"/>
          <p:cNvPicPr preferRelativeResize="0"/>
          <p:nvPr/>
        </p:nvPicPr>
        <p:blipFill>
          <a:blip r:embed="rId4">
            <a:alphaModFix/>
          </a:blip>
          <a:stretch>
            <a:fillRect/>
          </a:stretch>
        </p:blipFill>
        <p:spPr>
          <a:xfrm>
            <a:off x="216025" y="837875"/>
            <a:ext cx="5269349" cy="2907099"/>
          </a:xfrm>
          <a:prstGeom prst="rect">
            <a:avLst/>
          </a:prstGeom>
          <a:noFill/>
          <a:ln>
            <a:noFill/>
          </a:ln>
        </p:spPr>
      </p:pic>
      <p:sp>
        <p:nvSpPr>
          <p:cNvPr id="422" name="Google Shape;422;p32"/>
          <p:cNvSpPr txBox="1"/>
          <p:nvPr/>
        </p:nvSpPr>
        <p:spPr>
          <a:xfrm>
            <a:off x="435825" y="3884825"/>
            <a:ext cx="79560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Nunito"/>
                <a:ea typeface="Nunito"/>
                <a:cs typeface="Nunito"/>
                <a:sym typeface="Nunito"/>
              </a:rPr>
              <a:t>This is the checkout cum payment page where the customer chooses the delivery address and chooses the payment option through paypal gateway to place the order.</a:t>
            </a:r>
            <a:endParaRPr sz="1600">
              <a:latin typeface="Nunito"/>
              <a:ea typeface="Nunito"/>
              <a:cs typeface="Nunito"/>
              <a:sym typeface="Nunito"/>
            </a:endParaRPr>
          </a:p>
          <a:p>
            <a:pPr marL="0" lvl="0" indent="0" algn="l" rtl="0">
              <a:spcBef>
                <a:spcPts val="0"/>
              </a:spcBef>
              <a:spcAft>
                <a:spcPts val="0"/>
              </a:spcAft>
              <a:buNone/>
            </a:pPr>
            <a:r>
              <a:rPr lang="en" sz="1600">
                <a:latin typeface="Nunito"/>
                <a:ea typeface="Nunito"/>
                <a:cs typeface="Nunito"/>
                <a:sym typeface="Nunito"/>
              </a:rPr>
              <a:t>After selecting the payment method, the paypal gateway activates through which we can pay .</a:t>
            </a:r>
            <a:endParaRPr sz="1600">
              <a:latin typeface="Nunito"/>
              <a:ea typeface="Nunito"/>
              <a:cs typeface="Nunito"/>
              <a:sym typeface="Nunito"/>
            </a:endParaRPr>
          </a:p>
        </p:txBody>
      </p:sp>
      <p:pic>
        <p:nvPicPr>
          <p:cNvPr id="423" name="Google Shape;423;p32"/>
          <p:cNvPicPr preferRelativeResize="0"/>
          <p:nvPr/>
        </p:nvPicPr>
        <p:blipFill>
          <a:blip r:embed="rId5">
            <a:alphaModFix/>
          </a:blip>
          <a:stretch>
            <a:fillRect/>
          </a:stretch>
        </p:blipFill>
        <p:spPr>
          <a:xfrm>
            <a:off x="5870850" y="837875"/>
            <a:ext cx="2229451" cy="29071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7"/>
        <p:cNvGrpSpPr/>
        <p:nvPr/>
      </p:nvGrpSpPr>
      <p:grpSpPr>
        <a:xfrm>
          <a:off x="0" y="0"/>
          <a:ext cx="0" cy="0"/>
          <a:chOff x="0" y="0"/>
          <a:chExt cx="0" cy="0"/>
        </a:xfrm>
      </p:grpSpPr>
      <p:sp>
        <p:nvSpPr>
          <p:cNvPr id="428" name="Google Shape;428;p33"/>
          <p:cNvSpPr txBox="1">
            <a:spLocks noGrp="1"/>
          </p:cNvSpPr>
          <p:nvPr>
            <p:ph type="title"/>
          </p:nvPr>
        </p:nvSpPr>
        <p:spPr>
          <a:xfrm>
            <a:off x="2377200" y="127075"/>
            <a:ext cx="4389600" cy="999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3200">
                <a:solidFill>
                  <a:srgbClr val="980000"/>
                </a:solidFill>
              </a:rPr>
              <a:t>Technologies Used:</a:t>
            </a:r>
            <a:endParaRPr sz="3200">
              <a:solidFill>
                <a:srgbClr val="980000"/>
              </a:solidFill>
            </a:endParaRPr>
          </a:p>
        </p:txBody>
      </p:sp>
      <p:pic>
        <p:nvPicPr>
          <p:cNvPr id="429" name="Google Shape;429;p33"/>
          <p:cNvPicPr preferRelativeResize="0"/>
          <p:nvPr/>
        </p:nvPicPr>
        <p:blipFill>
          <a:blip r:embed="rId4">
            <a:alphaModFix/>
          </a:blip>
          <a:stretch>
            <a:fillRect/>
          </a:stretch>
        </p:blipFill>
        <p:spPr>
          <a:xfrm>
            <a:off x="5705300" y="818150"/>
            <a:ext cx="2880573" cy="782476"/>
          </a:xfrm>
          <a:prstGeom prst="rect">
            <a:avLst/>
          </a:prstGeom>
          <a:noFill/>
          <a:ln>
            <a:noFill/>
          </a:ln>
        </p:spPr>
      </p:pic>
      <p:pic>
        <p:nvPicPr>
          <p:cNvPr id="430" name="Google Shape;430;p33"/>
          <p:cNvPicPr preferRelativeResize="0"/>
          <p:nvPr/>
        </p:nvPicPr>
        <p:blipFill>
          <a:blip r:embed="rId5">
            <a:alphaModFix/>
          </a:blip>
          <a:stretch>
            <a:fillRect/>
          </a:stretch>
        </p:blipFill>
        <p:spPr>
          <a:xfrm>
            <a:off x="477100" y="818148"/>
            <a:ext cx="1715251" cy="1300874"/>
          </a:xfrm>
          <a:prstGeom prst="rect">
            <a:avLst/>
          </a:prstGeom>
          <a:noFill/>
          <a:ln>
            <a:noFill/>
          </a:ln>
        </p:spPr>
      </p:pic>
      <p:pic>
        <p:nvPicPr>
          <p:cNvPr id="431" name="Google Shape;431;p33"/>
          <p:cNvPicPr preferRelativeResize="0"/>
          <p:nvPr/>
        </p:nvPicPr>
        <p:blipFill>
          <a:blip r:embed="rId6">
            <a:alphaModFix/>
          </a:blip>
          <a:stretch>
            <a:fillRect/>
          </a:stretch>
        </p:blipFill>
        <p:spPr>
          <a:xfrm>
            <a:off x="2775500" y="2119025"/>
            <a:ext cx="3113424" cy="2465824"/>
          </a:xfrm>
          <a:prstGeom prst="rect">
            <a:avLst/>
          </a:prstGeom>
          <a:noFill/>
          <a:ln>
            <a:noFill/>
          </a:ln>
        </p:spPr>
      </p:pic>
      <p:pic>
        <p:nvPicPr>
          <p:cNvPr id="432" name="Google Shape;432;p33"/>
          <p:cNvPicPr preferRelativeResize="0"/>
          <p:nvPr/>
        </p:nvPicPr>
        <p:blipFill>
          <a:blip r:embed="rId7">
            <a:alphaModFix/>
          </a:blip>
          <a:stretch>
            <a:fillRect/>
          </a:stretch>
        </p:blipFill>
        <p:spPr>
          <a:xfrm>
            <a:off x="2775500" y="818150"/>
            <a:ext cx="2111699" cy="1187825"/>
          </a:xfrm>
          <a:prstGeom prst="rect">
            <a:avLst/>
          </a:prstGeom>
          <a:noFill/>
          <a:ln>
            <a:noFill/>
          </a:ln>
        </p:spPr>
      </p:pic>
      <p:pic>
        <p:nvPicPr>
          <p:cNvPr id="433" name="Google Shape;433;p33"/>
          <p:cNvPicPr preferRelativeResize="0"/>
          <p:nvPr/>
        </p:nvPicPr>
        <p:blipFill>
          <a:blip r:embed="rId8">
            <a:alphaModFix/>
          </a:blip>
          <a:stretch>
            <a:fillRect/>
          </a:stretch>
        </p:blipFill>
        <p:spPr>
          <a:xfrm>
            <a:off x="753975" y="2375550"/>
            <a:ext cx="1715250" cy="1485050"/>
          </a:xfrm>
          <a:prstGeom prst="rect">
            <a:avLst/>
          </a:prstGeom>
          <a:noFill/>
          <a:ln>
            <a:noFill/>
          </a:ln>
        </p:spPr>
      </p:pic>
      <p:pic>
        <p:nvPicPr>
          <p:cNvPr id="434" name="Google Shape;434;p33"/>
          <p:cNvPicPr preferRelativeResize="0"/>
          <p:nvPr/>
        </p:nvPicPr>
        <p:blipFill>
          <a:blip r:embed="rId9">
            <a:alphaModFix/>
          </a:blip>
          <a:stretch>
            <a:fillRect/>
          </a:stretch>
        </p:blipFill>
        <p:spPr>
          <a:xfrm>
            <a:off x="477108" y="4117113"/>
            <a:ext cx="1715251" cy="857626"/>
          </a:xfrm>
          <a:prstGeom prst="rect">
            <a:avLst/>
          </a:prstGeom>
          <a:noFill/>
          <a:ln>
            <a:noFill/>
          </a:ln>
        </p:spPr>
      </p:pic>
      <p:pic>
        <p:nvPicPr>
          <p:cNvPr id="435" name="Google Shape;435;p33"/>
          <p:cNvPicPr preferRelativeResize="0"/>
          <p:nvPr/>
        </p:nvPicPr>
        <p:blipFill>
          <a:blip r:embed="rId10">
            <a:alphaModFix/>
          </a:blip>
          <a:stretch>
            <a:fillRect/>
          </a:stretch>
        </p:blipFill>
        <p:spPr>
          <a:xfrm>
            <a:off x="6336900" y="1820340"/>
            <a:ext cx="2152650" cy="1485050"/>
          </a:xfrm>
          <a:prstGeom prst="rect">
            <a:avLst/>
          </a:prstGeom>
          <a:noFill/>
          <a:ln>
            <a:noFill/>
          </a:ln>
        </p:spPr>
      </p:pic>
      <p:pic>
        <p:nvPicPr>
          <p:cNvPr id="436" name="Google Shape;436;p33"/>
          <p:cNvPicPr preferRelativeResize="0"/>
          <p:nvPr/>
        </p:nvPicPr>
        <p:blipFill>
          <a:blip r:embed="rId11">
            <a:alphaModFix/>
          </a:blip>
          <a:stretch>
            <a:fillRect/>
          </a:stretch>
        </p:blipFill>
        <p:spPr>
          <a:xfrm>
            <a:off x="2469225" y="4117125"/>
            <a:ext cx="2171700" cy="857625"/>
          </a:xfrm>
          <a:prstGeom prst="rect">
            <a:avLst/>
          </a:prstGeom>
          <a:noFill/>
          <a:ln>
            <a:noFill/>
          </a:ln>
        </p:spPr>
      </p:pic>
      <p:pic>
        <p:nvPicPr>
          <p:cNvPr id="437" name="Google Shape;437;p33"/>
          <p:cNvPicPr preferRelativeResize="0"/>
          <p:nvPr/>
        </p:nvPicPr>
        <p:blipFill>
          <a:blip r:embed="rId12">
            <a:alphaModFix/>
          </a:blip>
          <a:stretch>
            <a:fillRect/>
          </a:stretch>
        </p:blipFill>
        <p:spPr>
          <a:xfrm>
            <a:off x="7006725" y="3652600"/>
            <a:ext cx="1579150" cy="1093175"/>
          </a:xfrm>
          <a:prstGeom prst="rect">
            <a:avLst/>
          </a:prstGeom>
          <a:noFill/>
          <a:ln>
            <a:noFill/>
          </a:ln>
        </p:spPr>
      </p:pic>
      <p:pic>
        <p:nvPicPr>
          <p:cNvPr id="438" name="Google Shape;438;p33"/>
          <p:cNvPicPr preferRelativeResize="0"/>
          <p:nvPr/>
        </p:nvPicPr>
        <p:blipFill>
          <a:blip r:embed="rId13">
            <a:alphaModFix/>
          </a:blip>
          <a:stretch>
            <a:fillRect/>
          </a:stretch>
        </p:blipFill>
        <p:spPr>
          <a:xfrm>
            <a:off x="4966200" y="3786771"/>
            <a:ext cx="1715250" cy="11879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2"/>
        <p:cNvGrpSpPr/>
        <p:nvPr/>
      </p:nvGrpSpPr>
      <p:grpSpPr>
        <a:xfrm>
          <a:off x="0" y="0"/>
          <a:ext cx="0" cy="0"/>
          <a:chOff x="0" y="0"/>
          <a:chExt cx="0" cy="0"/>
        </a:xfrm>
      </p:grpSpPr>
      <p:sp>
        <p:nvSpPr>
          <p:cNvPr id="443" name="Google Shape;443;p34"/>
          <p:cNvSpPr txBox="1">
            <a:spLocks noGrp="1"/>
          </p:cNvSpPr>
          <p:nvPr>
            <p:ph type="title"/>
          </p:nvPr>
        </p:nvSpPr>
        <p:spPr>
          <a:xfrm>
            <a:off x="221525" y="2128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400"/>
              <a:t>Contributions</a:t>
            </a:r>
            <a:endParaRPr sz="3400"/>
          </a:p>
        </p:txBody>
      </p:sp>
      <p:sp>
        <p:nvSpPr>
          <p:cNvPr id="444" name="Google Shape;444;p34"/>
          <p:cNvSpPr txBox="1">
            <a:spLocks noGrp="1"/>
          </p:cNvSpPr>
          <p:nvPr>
            <p:ph type="body" idx="1"/>
          </p:nvPr>
        </p:nvSpPr>
        <p:spPr>
          <a:xfrm>
            <a:off x="221525" y="1212125"/>
            <a:ext cx="7030500" cy="3729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3400"/>
              <a:t>Mridul Mayank:</a:t>
            </a:r>
            <a:endParaRPr sz="3400"/>
          </a:p>
          <a:p>
            <a:pPr marL="457200" lvl="0" indent="-381000" algn="l" rtl="0">
              <a:lnSpc>
                <a:spcPct val="95000"/>
              </a:lnSpc>
              <a:spcBef>
                <a:spcPts val="1200"/>
              </a:spcBef>
              <a:spcAft>
                <a:spcPts val="0"/>
              </a:spcAft>
              <a:buSzPts val="2400"/>
              <a:buAutoNum type="arabicPeriod"/>
            </a:pPr>
            <a:r>
              <a:rPr lang="en" sz="2400"/>
              <a:t>Implemented the backend services</a:t>
            </a:r>
            <a:endParaRPr sz="2400"/>
          </a:p>
          <a:p>
            <a:pPr marL="457200" lvl="0" indent="-381000" algn="l" rtl="0">
              <a:lnSpc>
                <a:spcPct val="95000"/>
              </a:lnSpc>
              <a:spcBef>
                <a:spcPts val="0"/>
              </a:spcBef>
              <a:spcAft>
                <a:spcPts val="0"/>
              </a:spcAft>
              <a:buSzPts val="2400"/>
              <a:buAutoNum type="arabicPeriod"/>
            </a:pPr>
            <a:r>
              <a:rPr lang="en" sz="2400"/>
              <a:t>Implemented the Forget Password functionality</a:t>
            </a:r>
            <a:endParaRPr sz="2400"/>
          </a:p>
          <a:p>
            <a:pPr marL="457200" lvl="0" indent="-381000" algn="l" rtl="0">
              <a:lnSpc>
                <a:spcPct val="95000"/>
              </a:lnSpc>
              <a:spcBef>
                <a:spcPts val="0"/>
              </a:spcBef>
              <a:spcAft>
                <a:spcPts val="0"/>
              </a:spcAft>
              <a:buSzPts val="2400"/>
              <a:buAutoNum type="arabicPeriod"/>
            </a:pPr>
            <a:r>
              <a:rPr lang="en" sz="2400"/>
              <a:t>Implemented the view Product functionality</a:t>
            </a:r>
            <a:endParaRPr sz="2400"/>
          </a:p>
          <a:p>
            <a:pPr marL="457200" lvl="0" indent="-381000" algn="l" rtl="0">
              <a:lnSpc>
                <a:spcPct val="95000"/>
              </a:lnSpc>
              <a:spcBef>
                <a:spcPts val="0"/>
              </a:spcBef>
              <a:spcAft>
                <a:spcPts val="0"/>
              </a:spcAft>
              <a:buSzPts val="2400"/>
              <a:buAutoNum type="arabicPeriod"/>
            </a:pPr>
            <a:r>
              <a:rPr lang="en" sz="2400"/>
              <a:t>Tested the web app</a:t>
            </a:r>
            <a:endParaRPr sz="2400"/>
          </a:p>
          <a:p>
            <a:pPr marL="457200" lvl="0" indent="-381000" algn="l" rtl="0">
              <a:lnSpc>
                <a:spcPct val="95000"/>
              </a:lnSpc>
              <a:spcBef>
                <a:spcPts val="0"/>
              </a:spcBef>
              <a:spcAft>
                <a:spcPts val="0"/>
              </a:spcAft>
              <a:buSzPts val="2400"/>
              <a:buAutoNum type="arabicPeriod"/>
            </a:pPr>
            <a:r>
              <a:rPr lang="en" sz="2400"/>
              <a:t>Implemented the home page for customer</a:t>
            </a:r>
            <a:endParaRPr sz="2400"/>
          </a:p>
          <a:p>
            <a:pPr marL="457200" lvl="0" indent="-381000" algn="l" rtl="0">
              <a:lnSpc>
                <a:spcPct val="95000"/>
              </a:lnSpc>
              <a:spcBef>
                <a:spcPts val="0"/>
              </a:spcBef>
              <a:spcAft>
                <a:spcPts val="0"/>
              </a:spcAft>
              <a:buSzPts val="2400"/>
              <a:buAutoNum type="arabicPeriod"/>
            </a:pPr>
            <a:r>
              <a:rPr lang="en" sz="2400"/>
              <a:t>Managed the CRUD operations and database.</a:t>
            </a:r>
            <a:endParaRPr sz="2400"/>
          </a:p>
          <a:p>
            <a:pPr marL="0" lvl="0" indent="0" algn="l" rtl="0">
              <a:lnSpc>
                <a:spcPct val="95000"/>
              </a:lnSpc>
              <a:spcBef>
                <a:spcPts val="1200"/>
              </a:spcBef>
              <a:spcAft>
                <a:spcPts val="0"/>
              </a:spcAft>
              <a:buNone/>
            </a:pPr>
            <a:endParaRPr sz="2400"/>
          </a:p>
          <a:p>
            <a:pPr marL="0" lvl="0" indent="0" algn="l" rtl="0">
              <a:lnSpc>
                <a:spcPct val="95000"/>
              </a:lnSpc>
              <a:spcBef>
                <a:spcPts val="1200"/>
              </a:spcBef>
              <a:spcAft>
                <a:spcPts val="1200"/>
              </a:spcAft>
              <a:buNone/>
            </a:pPr>
            <a:endParaRPr sz="2400"/>
          </a:p>
        </p:txBody>
      </p:sp>
      <p:sp>
        <p:nvSpPr>
          <p:cNvPr id="445" name="Google Shape;445;p34"/>
          <p:cNvSpPr txBox="1"/>
          <p:nvPr/>
        </p:nvSpPr>
        <p:spPr>
          <a:xfrm>
            <a:off x="407200" y="3429000"/>
            <a:ext cx="703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9"/>
        <p:cNvGrpSpPr/>
        <p:nvPr/>
      </p:nvGrpSpPr>
      <p:grpSpPr>
        <a:xfrm>
          <a:off x="0" y="0"/>
          <a:ext cx="0" cy="0"/>
          <a:chOff x="0" y="0"/>
          <a:chExt cx="0" cy="0"/>
        </a:xfrm>
      </p:grpSpPr>
      <p:sp>
        <p:nvSpPr>
          <p:cNvPr id="450" name="Google Shape;450;p35"/>
          <p:cNvSpPr txBox="1">
            <a:spLocks noGrp="1"/>
          </p:cNvSpPr>
          <p:nvPr>
            <p:ph type="body" idx="1"/>
          </p:nvPr>
        </p:nvSpPr>
        <p:spPr>
          <a:xfrm>
            <a:off x="317950" y="6184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3100"/>
              <a:t>Prabhat Kumar Rajak :</a:t>
            </a:r>
            <a:endParaRPr sz="3100"/>
          </a:p>
        </p:txBody>
      </p:sp>
      <p:sp>
        <p:nvSpPr>
          <p:cNvPr id="451" name="Google Shape;451;p35"/>
          <p:cNvSpPr txBox="1"/>
          <p:nvPr/>
        </p:nvSpPr>
        <p:spPr>
          <a:xfrm>
            <a:off x="388475" y="1678250"/>
            <a:ext cx="8064900" cy="27705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Nunito"/>
              <a:buAutoNum type="arabicPeriod"/>
            </a:pPr>
            <a:r>
              <a:rPr lang="en" sz="2400">
                <a:latin typeface="Nunito"/>
                <a:ea typeface="Nunito"/>
                <a:cs typeface="Nunito"/>
                <a:sym typeface="Nunito"/>
              </a:rPr>
              <a:t>Implemented the payment option and paypal gateway.</a:t>
            </a:r>
            <a:endParaRPr sz="2400">
              <a:latin typeface="Nunito"/>
              <a:ea typeface="Nunito"/>
              <a:cs typeface="Nunito"/>
              <a:sym typeface="Nunito"/>
            </a:endParaRPr>
          </a:p>
          <a:p>
            <a:pPr marL="457200" lvl="0" indent="-381000" algn="l" rtl="0">
              <a:spcBef>
                <a:spcPts val="0"/>
              </a:spcBef>
              <a:spcAft>
                <a:spcPts val="0"/>
              </a:spcAft>
              <a:buSzPts val="2400"/>
              <a:buFont typeface="Nunito"/>
              <a:buAutoNum type="arabicPeriod"/>
            </a:pPr>
            <a:r>
              <a:rPr lang="en" sz="2400">
                <a:latin typeface="Nunito"/>
                <a:ea typeface="Nunito"/>
                <a:cs typeface="Nunito"/>
                <a:sym typeface="Nunito"/>
              </a:rPr>
              <a:t>Implemented the home page for Owner</a:t>
            </a:r>
            <a:endParaRPr sz="2400">
              <a:latin typeface="Nunito"/>
              <a:ea typeface="Nunito"/>
              <a:cs typeface="Nunito"/>
              <a:sym typeface="Nunito"/>
            </a:endParaRPr>
          </a:p>
          <a:p>
            <a:pPr marL="457200" lvl="0" indent="-381000" algn="l" rtl="0">
              <a:spcBef>
                <a:spcPts val="0"/>
              </a:spcBef>
              <a:spcAft>
                <a:spcPts val="0"/>
              </a:spcAft>
              <a:buSzPts val="2400"/>
              <a:buFont typeface="Nunito"/>
              <a:buAutoNum type="arabicPeriod"/>
            </a:pPr>
            <a:r>
              <a:rPr lang="en" sz="2400">
                <a:latin typeface="Nunito"/>
                <a:ea typeface="Nunito"/>
                <a:cs typeface="Nunito"/>
                <a:sym typeface="Nunito"/>
              </a:rPr>
              <a:t>Implemented the Cart Screen.</a:t>
            </a:r>
            <a:endParaRPr sz="2400">
              <a:latin typeface="Nunito"/>
              <a:ea typeface="Nunito"/>
              <a:cs typeface="Nunito"/>
              <a:sym typeface="Nunito"/>
            </a:endParaRPr>
          </a:p>
          <a:p>
            <a:pPr marL="457200" lvl="0" indent="-381000" algn="l" rtl="0">
              <a:spcBef>
                <a:spcPts val="0"/>
              </a:spcBef>
              <a:spcAft>
                <a:spcPts val="0"/>
              </a:spcAft>
              <a:buSzPts val="2400"/>
              <a:buFont typeface="Nunito"/>
              <a:buAutoNum type="arabicPeriod"/>
            </a:pPr>
            <a:r>
              <a:rPr lang="en" sz="2400">
                <a:latin typeface="Nunito"/>
                <a:ea typeface="Nunito"/>
                <a:cs typeface="Nunito"/>
                <a:sym typeface="Nunito"/>
              </a:rPr>
              <a:t>Implemented the Complain page.</a:t>
            </a:r>
            <a:endParaRPr sz="2400">
              <a:latin typeface="Nunito"/>
              <a:ea typeface="Nunito"/>
              <a:cs typeface="Nunito"/>
              <a:sym typeface="Nunito"/>
            </a:endParaRPr>
          </a:p>
          <a:p>
            <a:pPr marL="457200" lvl="0" indent="-381000" algn="l" rtl="0">
              <a:spcBef>
                <a:spcPts val="0"/>
              </a:spcBef>
              <a:spcAft>
                <a:spcPts val="0"/>
              </a:spcAft>
              <a:buSzPts val="2400"/>
              <a:buFont typeface="Nunito"/>
              <a:buAutoNum type="arabicPeriod"/>
            </a:pPr>
            <a:r>
              <a:rPr lang="en" sz="2400">
                <a:latin typeface="Nunito"/>
                <a:ea typeface="Nunito"/>
                <a:cs typeface="Nunito"/>
                <a:sym typeface="Nunito"/>
              </a:rPr>
              <a:t>Implemented the update product details.</a:t>
            </a:r>
            <a:endParaRPr sz="2400">
              <a:latin typeface="Nunito"/>
              <a:ea typeface="Nunito"/>
              <a:cs typeface="Nunito"/>
              <a:sym typeface="Nunito"/>
            </a:endParaRPr>
          </a:p>
          <a:p>
            <a:pPr marL="457200" lvl="0" indent="-381000" algn="l" rtl="0">
              <a:spcBef>
                <a:spcPts val="0"/>
              </a:spcBef>
              <a:spcAft>
                <a:spcPts val="0"/>
              </a:spcAft>
              <a:buSzPts val="2400"/>
              <a:buFont typeface="Nunito"/>
              <a:buAutoNum type="arabicPeriod"/>
            </a:pPr>
            <a:r>
              <a:rPr lang="en" sz="2400">
                <a:latin typeface="Nunito"/>
                <a:ea typeface="Nunito"/>
                <a:cs typeface="Nunito"/>
                <a:sym typeface="Nunito"/>
              </a:rPr>
              <a:t>Helped with managing database.</a:t>
            </a:r>
            <a:endParaRPr sz="24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5"/>
        <p:cNvGrpSpPr/>
        <p:nvPr/>
      </p:nvGrpSpPr>
      <p:grpSpPr>
        <a:xfrm>
          <a:off x="0" y="0"/>
          <a:ext cx="0" cy="0"/>
          <a:chOff x="0" y="0"/>
          <a:chExt cx="0" cy="0"/>
        </a:xfrm>
      </p:grpSpPr>
      <p:sp>
        <p:nvSpPr>
          <p:cNvPr id="456" name="Google Shape;456;p36"/>
          <p:cNvSpPr txBox="1">
            <a:spLocks noGrp="1"/>
          </p:cNvSpPr>
          <p:nvPr>
            <p:ph type="body" idx="1"/>
          </p:nvPr>
        </p:nvSpPr>
        <p:spPr>
          <a:xfrm>
            <a:off x="183525" y="459275"/>
            <a:ext cx="8860200" cy="435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a:latin typeface="Maven Pro"/>
                <a:ea typeface="Maven Pro"/>
                <a:cs typeface="Maven Pro"/>
                <a:sym typeface="Maven Pro"/>
              </a:rPr>
              <a:t>Navneet Ranjan:</a:t>
            </a:r>
            <a:endParaRPr sz="3100">
              <a:latin typeface="Maven Pro"/>
              <a:ea typeface="Maven Pro"/>
              <a:cs typeface="Maven Pro"/>
              <a:sym typeface="Maven Pro"/>
            </a:endParaRPr>
          </a:p>
          <a:p>
            <a:pPr marL="0" lvl="0" indent="0" algn="l" rtl="0">
              <a:spcBef>
                <a:spcPts val="1200"/>
              </a:spcBef>
              <a:spcAft>
                <a:spcPts val="0"/>
              </a:spcAft>
              <a:buNone/>
            </a:pPr>
            <a:endParaRPr sz="1900">
              <a:latin typeface="Maven Pro"/>
              <a:ea typeface="Maven Pro"/>
              <a:cs typeface="Maven Pro"/>
              <a:sym typeface="Maven Pro"/>
            </a:endParaRPr>
          </a:p>
          <a:p>
            <a:pPr marL="0" lvl="0" indent="0" algn="l" rtl="0">
              <a:spcBef>
                <a:spcPts val="1200"/>
              </a:spcBef>
              <a:spcAft>
                <a:spcPts val="0"/>
              </a:spcAft>
              <a:buNone/>
            </a:pPr>
            <a:r>
              <a:rPr lang="en" sz="2400">
                <a:latin typeface="Maven Pro"/>
                <a:ea typeface="Maven Pro"/>
                <a:cs typeface="Maven Pro"/>
                <a:sym typeface="Maven Pro"/>
              </a:rPr>
              <a:t>1. Implemented the Profile Page of the customer.</a:t>
            </a:r>
            <a:endParaRPr sz="2400">
              <a:latin typeface="Maven Pro"/>
              <a:ea typeface="Maven Pro"/>
              <a:cs typeface="Maven Pro"/>
              <a:sym typeface="Maven Pro"/>
            </a:endParaRPr>
          </a:p>
          <a:p>
            <a:pPr marL="0" lvl="0" indent="0" algn="l" rtl="0">
              <a:spcBef>
                <a:spcPts val="1200"/>
              </a:spcBef>
              <a:spcAft>
                <a:spcPts val="0"/>
              </a:spcAft>
              <a:buNone/>
            </a:pPr>
            <a:r>
              <a:rPr lang="en" sz="2400">
                <a:latin typeface="Maven Pro"/>
                <a:ea typeface="Maven Pro"/>
                <a:cs typeface="Maven Pro"/>
                <a:sym typeface="Maven Pro"/>
              </a:rPr>
              <a:t>2. Implemented the Login page of Customer and Owner.</a:t>
            </a:r>
            <a:endParaRPr sz="2400">
              <a:latin typeface="Maven Pro"/>
              <a:ea typeface="Maven Pro"/>
              <a:cs typeface="Maven Pro"/>
              <a:sym typeface="Maven Pro"/>
            </a:endParaRPr>
          </a:p>
          <a:p>
            <a:pPr marL="0" lvl="0" indent="0" algn="l" rtl="0">
              <a:spcBef>
                <a:spcPts val="1200"/>
              </a:spcBef>
              <a:spcAft>
                <a:spcPts val="0"/>
              </a:spcAft>
              <a:buNone/>
            </a:pPr>
            <a:r>
              <a:rPr lang="en" sz="2400">
                <a:latin typeface="Maven Pro"/>
                <a:ea typeface="Maven Pro"/>
                <a:cs typeface="Maven Pro"/>
                <a:sym typeface="Maven Pro"/>
              </a:rPr>
              <a:t>3. Implemented form for updating the product details.</a:t>
            </a:r>
            <a:endParaRPr sz="2400">
              <a:latin typeface="Maven Pro"/>
              <a:ea typeface="Maven Pro"/>
              <a:cs typeface="Maven Pro"/>
              <a:sym typeface="Maven Pro"/>
            </a:endParaRPr>
          </a:p>
          <a:p>
            <a:pPr marL="0" lvl="0" indent="0" algn="l" rtl="0">
              <a:spcBef>
                <a:spcPts val="1200"/>
              </a:spcBef>
              <a:spcAft>
                <a:spcPts val="0"/>
              </a:spcAft>
              <a:buNone/>
            </a:pPr>
            <a:r>
              <a:rPr lang="en" sz="2400">
                <a:latin typeface="Maven Pro"/>
                <a:ea typeface="Maven Pro"/>
                <a:cs typeface="Maven Pro"/>
                <a:sym typeface="Maven Pro"/>
              </a:rPr>
              <a:t>4. Helped with frontend.</a:t>
            </a:r>
            <a:endParaRPr sz="2400">
              <a:latin typeface="Maven Pro"/>
              <a:ea typeface="Maven Pro"/>
              <a:cs typeface="Maven Pro"/>
              <a:sym typeface="Maven Pro"/>
            </a:endParaRPr>
          </a:p>
          <a:p>
            <a:pPr marL="0" lvl="0" indent="0" algn="l" rtl="0">
              <a:spcBef>
                <a:spcPts val="1200"/>
              </a:spcBef>
              <a:spcAft>
                <a:spcPts val="1200"/>
              </a:spcAft>
              <a:buNone/>
            </a:pPr>
            <a:endParaRPr sz="3100">
              <a:latin typeface="Maven Pro"/>
              <a:ea typeface="Maven Pro"/>
              <a:cs typeface="Maven Pro"/>
              <a:sym typeface="Maven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0"/>
        <p:cNvGrpSpPr/>
        <p:nvPr/>
      </p:nvGrpSpPr>
      <p:grpSpPr>
        <a:xfrm>
          <a:off x="0" y="0"/>
          <a:ext cx="0" cy="0"/>
          <a:chOff x="0" y="0"/>
          <a:chExt cx="0" cy="0"/>
        </a:xfrm>
      </p:grpSpPr>
      <p:sp>
        <p:nvSpPr>
          <p:cNvPr id="461" name="Google Shape;461;p37"/>
          <p:cNvSpPr txBox="1">
            <a:spLocks noGrp="1"/>
          </p:cNvSpPr>
          <p:nvPr>
            <p:ph type="body" idx="1"/>
          </p:nvPr>
        </p:nvSpPr>
        <p:spPr>
          <a:xfrm>
            <a:off x="317950" y="618450"/>
            <a:ext cx="7030500" cy="2007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3600"/>
              <a:t>Nikita Gupta:</a:t>
            </a:r>
            <a:endParaRPr sz="3600"/>
          </a:p>
        </p:txBody>
      </p:sp>
      <p:sp>
        <p:nvSpPr>
          <p:cNvPr id="462" name="Google Shape;462;p37"/>
          <p:cNvSpPr txBox="1"/>
          <p:nvPr/>
        </p:nvSpPr>
        <p:spPr>
          <a:xfrm>
            <a:off x="415200" y="1755925"/>
            <a:ext cx="8313600" cy="24936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SzPts val="2500"/>
              <a:buFont typeface="Nunito"/>
              <a:buAutoNum type="arabicPeriod"/>
            </a:pPr>
            <a:r>
              <a:rPr lang="en" sz="2500">
                <a:latin typeface="Nunito"/>
                <a:ea typeface="Nunito"/>
                <a:cs typeface="Nunito"/>
                <a:sym typeface="Nunito"/>
              </a:rPr>
              <a:t>Implemented functionality of the upload product by the owner .</a:t>
            </a:r>
            <a:endParaRPr sz="2500">
              <a:latin typeface="Nunito"/>
              <a:ea typeface="Nunito"/>
              <a:cs typeface="Nunito"/>
              <a:sym typeface="Nunito"/>
            </a:endParaRPr>
          </a:p>
          <a:p>
            <a:pPr marL="457200" lvl="0" indent="-387350" algn="l" rtl="0">
              <a:spcBef>
                <a:spcPts val="0"/>
              </a:spcBef>
              <a:spcAft>
                <a:spcPts val="0"/>
              </a:spcAft>
              <a:buSzPts val="2500"/>
              <a:buFont typeface="Nunito"/>
              <a:buAutoNum type="arabicPeriod"/>
            </a:pPr>
            <a:r>
              <a:rPr lang="en" sz="2500">
                <a:latin typeface="Nunito"/>
                <a:ea typeface="Nunito"/>
                <a:cs typeface="Nunito"/>
                <a:sym typeface="Nunito"/>
              </a:rPr>
              <a:t>Implemented the deletion of the product by the owner.</a:t>
            </a:r>
            <a:endParaRPr sz="2500">
              <a:latin typeface="Nunito"/>
              <a:ea typeface="Nunito"/>
              <a:cs typeface="Nunito"/>
              <a:sym typeface="Nunito"/>
            </a:endParaRPr>
          </a:p>
          <a:p>
            <a:pPr marL="457200" lvl="0" indent="-387350" algn="l" rtl="0">
              <a:spcBef>
                <a:spcPts val="0"/>
              </a:spcBef>
              <a:spcAft>
                <a:spcPts val="0"/>
              </a:spcAft>
              <a:buSzPts val="2500"/>
              <a:buFont typeface="Nunito"/>
              <a:buAutoNum type="arabicPeriod"/>
            </a:pPr>
            <a:r>
              <a:rPr lang="en" sz="2500">
                <a:latin typeface="Nunito"/>
                <a:ea typeface="Nunito"/>
                <a:cs typeface="Nunito"/>
                <a:sym typeface="Nunito"/>
              </a:rPr>
              <a:t>Helped with frontend of the application.</a:t>
            </a:r>
            <a:endParaRPr sz="2500">
              <a:latin typeface="Nunito"/>
              <a:ea typeface="Nunito"/>
              <a:cs typeface="Nunito"/>
              <a:sym typeface="Nunito"/>
            </a:endParaRPr>
          </a:p>
          <a:p>
            <a:pPr marL="457200" lvl="0" indent="-387350" algn="l" rtl="0">
              <a:spcBef>
                <a:spcPts val="0"/>
              </a:spcBef>
              <a:spcAft>
                <a:spcPts val="0"/>
              </a:spcAft>
              <a:buSzPts val="2500"/>
              <a:buFont typeface="Nunito"/>
              <a:buAutoNum type="arabicPeriod"/>
            </a:pPr>
            <a:r>
              <a:rPr lang="en" sz="2500">
                <a:latin typeface="Nunito"/>
                <a:ea typeface="Nunito"/>
                <a:cs typeface="Nunito"/>
                <a:sym typeface="Nunito"/>
              </a:rPr>
              <a:t>Presentation.</a:t>
            </a:r>
            <a:endParaRPr sz="25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403675" y="1914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700">
                <a:solidFill>
                  <a:srgbClr val="A64D79"/>
                </a:solidFill>
              </a:rPr>
              <a:t>Existing System</a:t>
            </a:r>
            <a:endParaRPr sz="3700">
              <a:solidFill>
                <a:srgbClr val="A64D79"/>
              </a:solidFill>
            </a:endParaRPr>
          </a:p>
        </p:txBody>
      </p:sp>
      <p:sp>
        <p:nvSpPr>
          <p:cNvPr id="293" name="Google Shape;293;p15"/>
          <p:cNvSpPr txBox="1">
            <a:spLocks noGrp="1"/>
          </p:cNvSpPr>
          <p:nvPr>
            <p:ph type="body" idx="1"/>
          </p:nvPr>
        </p:nvSpPr>
        <p:spPr>
          <a:xfrm>
            <a:off x="317950" y="1190700"/>
            <a:ext cx="8104500" cy="3609900"/>
          </a:xfrm>
          <a:prstGeom prst="rect">
            <a:avLst/>
          </a:prstGeom>
        </p:spPr>
        <p:txBody>
          <a:bodyPr spcFirstLastPara="1" wrap="square" lIns="91425" tIns="91425" rIns="91425" bIns="91425" anchor="t" anchorCtr="0">
            <a:noAutofit/>
          </a:bodyPr>
          <a:lstStyle/>
          <a:p>
            <a:pPr marL="457200" lvl="0" indent="-343535" algn="l" rtl="0">
              <a:lnSpc>
                <a:spcPct val="95000"/>
              </a:lnSpc>
              <a:spcBef>
                <a:spcPts val="0"/>
              </a:spcBef>
              <a:spcAft>
                <a:spcPts val="0"/>
              </a:spcAft>
              <a:buSzPts val="1810"/>
              <a:buAutoNum type="arabicPeriod"/>
            </a:pPr>
            <a:r>
              <a:rPr lang="en" sz="1810"/>
              <a:t>The present system does not allow customers to purchase their required items from different kind of stores non-physically from nearby localities.</a:t>
            </a:r>
            <a:endParaRPr sz="1810"/>
          </a:p>
          <a:p>
            <a:pPr marL="457200" lvl="0" indent="-343535" algn="l" rtl="0">
              <a:lnSpc>
                <a:spcPct val="95000"/>
              </a:lnSpc>
              <a:spcBef>
                <a:spcPts val="0"/>
              </a:spcBef>
              <a:spcAft>
                <a:spcPts val="0"/>
              </a:spcAft>
              <a:buSzPts val="1810"/>
              <a:buAutoNum type="arabicPeriod"/>
            </a:pPr>
            <a:r>
              <a:rPr lang="en" sz="1810"/>
              <a:t>So in this pandemic it is necessary for the people to purchase non-physically.</a:t>
            </a:r>
            <a:endParaRPr sz="1810"/>
          </a:p>
          <a:p>
            <a:pPr marL="457200" lvl="0" indent="-343535" algn="l" rtl="0">
              <a:lnSpc>
                <a:spcPct val="95000"/>
              </a:lnSpc>
              <a:spcBef>
                <a:spcPts val="0"/>
              </a:spcBef>
              <a:spcAft>
                <a:spcPts val="0"/>
              </a:spcAft>
              <a:buSzPts val="1810"/>
              <a:buAutoNum type="arabicPeriod"/>
            </a:pPr>
            <a:r>
              <a:rPr lang="en" sz="1810"/>
              <a:t>The small stores can not sell their product to the large number of customers.</a:t>
            </a:r>
            <a:endParaRPr sz="1810"/>
          </a:p>
          <a:p>
            <a:pPr marL="457200" lvl="0" indent="-343535" algn="l" rtl="0">
              <a:lnSpc>
                <a:spcPct val="95000"/>
              </a:lnSpc>
              <a:spcBef>
                <a:spcPts val="0"/>
              </a:spcBef>
              <a:spcAft>
                <a:spcPts val="0"/>
              </a:spcAft>
              <a:buSzPts val="1810"/>
              <a:buAutoNum type="arabicPeriod"/>
            </a:pPr>
            <a:r>
              <a:rPr lang="en" sz="1810"/>
              <a:t>People in village area do not get premium product around their location due to unavailability of good stores.</a:t>
            </a:r>
            <a:endParaRPr sz="1810"/>
          </a:p>
          <a:p>
            <a:pPr marL="457200" lvl="0" indent="-343535" algn="l" rtl="0">
              <a:lnSpc>
                <a:spcPct val="95000"/>
              </a:lnSpc>
              <a:spcBef>
                <a:spcPts val="0"/>
              </a:spcBef>
              <a:spcAft>
                <a:spcPts val="0"/>
              </a:spcAft>
              <a:buSzPts val="1810"/>
              <a:buAutoNum type="arabicPeriod"/>
            </a:pPr>
            <a:r>
              <a:rPr lang="en" sz="1810"/>
              <a:t>Stores have monopolised their access to some locations which needs to be tackled for fair competition in the market.</a:t>
            </a:r>
            <a:endParaRPr sz="1810"/>
          </a:p>
          <a:p>
            <a:pPr marL="457200" lvl="0" indent="-343535" algn="l" rtl="0">
              <a:lnSpc>
                <a:spcPct val="95000"/>
              </a:lnSpc>
              <a:spcBef>
                <a:spcPts val="0"/>
              </a:spcBef>
              <a:spcAft>
                <a:spcPts val="0"/>
              </a:spcAft>
              <a:buSzPts val="1810"/>
              <a:buAutoNum type="arabicPeriod"/>
            </a:pPr>
            <a:r>
              <a:rPr lang="en" sz="1810"/>
              <a:t>Currently, delivery system is slow due to which it takes 4-5 days for a product to be deliver</a:t>
            </a:r>
            <a:endParaRPr sz="18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232225" y="2235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00">
                <a:solidFill>
                  <a:srgbClr val="A61C00"/>
                </a:solidFill>
              </a:rPr>
              <a:t>Proposed System</a:t>
            </a:r>
            <a:endParaRPr sz="3300">
              <a:solidFill>
                <a:srgbClr val="A61C00"/>
              </a:solidFill>
            </a:endParaRPr>
          </a:p>
        </p:txBody>
      </p:sp>
      <p:sp>
        <p:nvSpPr>
          <p:cNvPr id="299" name="Google Shape;299;p16"/>
          <p:cNvSpPr txBox="1">
            <a:spLocks noGrp="1"/>
          </p:cNvSpPr>
          <p:nvPr>
            <p:ph type="body" idx="1"/>
          </p:nvPr>
        </p:nvSpPr>
        <p:spPr>
          <a:xfrm>
            <a:off x="428325" y="1016400"/>
            <a:ext cx="8072400" cy="3110700"/>
          </a:xfrm>
          <a:prstGeom prst="rect">
            <a:avLst/>
          </a:prstGeom>
        </p:spPr>
        <p:txBody>
          <a:bodyPr spcFirstLastPara="1" wrap="square" lIns="91425" tIns="91425" rIns="91425" bIns="91425" anchor="t" anchorCtr="0">
            <a:noAutofit/>
          </a:bodyPr>
          <a:lstStyle/>
          <a:p>
            <a:pPr marL="457200" lvl="0" indent="-343058" algn="l" rtl="0">
              <a:lnSpc>
                <a:spcPct val="95000"/>
              </a:lnSpc>
              <a:spcBef>
                <a:spcPts val="0"/>
              </a:spcBef>
              <a:spcAft>
                <a:spcPts val="0"/>
              </a:spcAft>
              <a:buSzPts val="1803"/>
              <a:buAutoNum type="arabicPeriod"/>
            </a:pPr>
            <a:r>
              <a:rPr lang="en" sz="1802"/>
              <a:t>This app gives fair opportunities to all the sellers on the platform to showcase their products and sell them.</a:t>
            </a:r>
            <a:endParaRPr sz="1802"/>
          </a:p>
          <a:p>
            <a:pPr marL="457200" lvl="0" indent="-343058" algn="l" rtl="0">
              <a:lnSpc>
                <a:spcPct val="95000"/>
              </a:lnSpc>
              <a:spcBef>
                <a:spcPts val="0"/>
              </a:spcBef>
              <a:spcAft>
                <a:spcPts val="0"/>
              </a:spcAft>
              <a:buSzPts val="1803"/>
              <a:buAutoNum type="arabicPeriod"/>
            </a:pPr>
            <a:r>
              <a:rPr lang="en" sz="1802"/>
              <a:t>Customers can order their product sitting at home and there will be no need to do the physical shopping.</a:t>
            </a:r>
            <a:endParaRPr sz="1802"/>
          </a:p>
          <a:p>
            <a:pPr marL="457200" lvl="0" indent="-343058" algn="l" rtl="0">
              <a:lnSpc>
                <a:spcPct val="95000"/>
              </a:lnSpc>
              <a:spcBef>
                <a:spcPts val="0"/>
              </a:spcBef>
              <a:spcAft>
                <a:spcPts val="0"/>
              </a:spcAft>
              <a:buSzPts val="1803"/>
              <a:buAutoNum type="arabicPeriod"/>
            </a:pPr>
            <a:r>
              <a:rPr lang="en" sz="1802"/>
              <a:t>Also, this application targets to promotes technology like digital payment.</a:t>
            </a:r>
            <a:endParaRPr sz="1802"/>
          </a:p>
          <a:p>
            <a:pPr marL="457200" lvl="0" indent="-343058" algn="l" rtl="0">
              <a:lnSpc>
                <a:spcPct val="95000"/>
              </a:lnSpc>
              <a:spcBef>
                <a:spcPts val="0"/>
              </a:spcBef>
              <a:spcAft>
                <a:spcPts val="0"/>
              </a:spcAft>
              <a:buSzPts val="1803"/>
              <a:buAutoNum type="arabicPeriod"/>
            </a:pPr>
            <a:r>
              <a:rPr lang="en" sz="1802"/>
              <a:t>Like in the markets, we have all kind of stores. Here also we provide the customers to choose which type of shopping they want to do.</a:t>
            </a:r>
            <a:endParaRPr sz="1802"/>
          </a:p>
          <a:p>
            <a:pPr marL="457200" lvl="0" indent="-343058" algn="l" rtl="0">
              <a:lnSpc>
                <a:spcPct val="95000"/>
              </a:lnSpc>
              <a:spcBef>
                <a:spcPts val="0"/>
              </a:spcBef>
              <a:spcAft>
                <a:spcPts val="0"/>
              </a:spcAft>
              <a:buSzPts val="1803"/>
              <a:buAutoNum type="arabicPeriod"/>
            </a:pPr>
            <a:r>
              <a:rPr lang="en" sz="1802"/>
              <a:t>There will be separate sections for different kind of products like medicines, cosmetics, clothing etc. from which the customer can select to purchase.</a:t>
            </a:r>
            <a:endParaRPr sz="1802"/>
          </a:p>
          <a:p>
            <a:pPr marL="457200" lvl="0" indent="-343058" algn="l" rtl="0">
              <a:lnSpc>
                <a:spcPct val="95000"/>
              </a:lnSpc>
              <a:spcBef>
                <a:spcPts val="0"/>
              </a:spcBef>
              <a:spcAft>
                <a:spcPts val="0"/>
              </a:spcAft>
              <a:buSzPts val="1803"/>
              <a:buAutoNum type="arabicPeriod"/>
            </a:pPr>
            <a:r>
              <a:rPr lang="en" sz="1802"/>
              <a:t>All users will be registered on the app.</a:t>
            </a:r>
            <a:endParaRPr sz="1802"/>
          </a:p>
          <a:p>
            <a:pPr marL="457200" lvl="0" indent="-343058" algn="l" rtl="0">
              <a:lnSpc>
                <a:spcPct val="95000"/>
              </a:lnSpc>
              <a:spcBef>
                <a:spcPts val="0"/>
              </a:spcBef>
              <a:spcAft>
                <a:spcPts val="0"/>
              </a:spcAft>
              <a:buSzPts val="1803"/>
              <a:buAutoNum type="arabicPeriod"/>
            </a:pPr>
            <a:r>
              <a:rPr lang="en" sz="1802"/>
              <a:t>All users will have the full access of their data like purchasing history..</a:t>
            </a:r>
            <a:endParaRPr sz="1802"/>
          </a:p>
          <a:p>
            <a:pPr marL="0" lvl="0" indent="0" algn="l" rtl="0">
              <a:lnSpc>
                <a:spcPct val="95000"/>
              </a:lnSpc>
              <a:spcBef>
                <a:spcPts val="1200"/>
              </a:spcBef>
              <a:spcAft>
                <a:spcPts val="1200"/>
              </a:spcAft>
              <a:buSzPts val="1018"/>
              <a:buNone/>
            </a:pPr>
            <a:endParaRPr sz="1802"/>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242950" y="2878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400">
                <a:solidFill>
                  <a:srgbClr val="980000"/>
                </a:solidFill>
              </a:rPr>
              <a:t>Functional Requirements</a:t>
            </a:r>
            <a:endParaRPr sz="3400">
              <a:solidFill>
                <a:srgbClr val="980000"/>
              </a:solidFill>
            </a:endParaRPr>
          </a:p>
        </p:txBody>
      </p:sp>
      <p:sp>
        <p:nvSpPr>
          <p:cNvPr id="305" name="Google Shape;305;p17"/>
          <p:cNvSpPr txBox="1">
            <a:spLocks noGrp="1"/>
          </p:cNvSpPr>
          <p:nvPr>
            <p:ph type="body" idx="1"/>
          </p:nvPr>
        </p:nvSpPr>
        <p:spPr>
          <a:xfrm>
            <a:off x="435825" y="1300950"/>
            <a:ext cx="8266200" cy="2541600"/>
          </a:xfrm>
          <a:prstGeom prst="rect">
            <a:avLst/>
          </a:prstGeom>
        </p:spPr>
        <p:txBody>
          <a:bodyPr spcFirstLastPara="1" wrap="square" lIns="91425" tIns="91425" rIns="91425" bIns="91425" anchor="t" anchorCtr="0">
            <a:noAutofit/>
          </a:bodyPr>
          <a:lstStyle/>
          <a:p>
            <a:pPr marL="0" lvl="0" indent="-228600" algn="l" rtl="0">
              <a:lnSpc>
                <a:spcPct val="105000"/>
              </a:lnSpc>
              <a:spcBef>
                <a:spcPts val="1200"/>
              </a:spcBef>
              <a:spcAft>
                <a:spcPts val="0"/>
              </a:spcAft>
              <a:buSzPts val="605"/>
              <a:buNone/>
            </a:pPr>
            <a:r>
              <a:rPr lang="en" sz="1305">
                <a:solidFill>
                  <a:srgbClr val="000000"/>
                </a:solidFill>
                <a:latin typeface="Arial"/>
                <a:ea typeface="Arial"/>
                <a:cs typeface="Arial"/>
                <a:sym typeface="Arial"/>
              </a:rPr>
              <a:t>1.</a:t>
            </a:r>
            <a:r>
              <a:rPr lang="en" sz="1085">
                <a:solidFill>
                  <a:srgbClr val="000000"/>
                </a:solidFill>
                <a:latin typeface="Arial"/>
                <a:ea typeface="Arial"/>
                <a:cs typeface="Arial"/>
                <a:sym typeface="Arial"/>
              </a:rPr>
              <a:t>      </a:t>
            </a:r>
            <a:r>
              <a:rPr lang="en" sz="1305">
                <a:solidFill>
                  <a:srgbClr val="000000"/>
                </a:solidFill>
                <a:latin typeface="Arial"/>
                <a:ea typeface="Arial"/>
                <a:cs typeface="Arial"/>
                <a:sym typeface="Arial"/>
              </a:rPr>
              <a:t>All users on the Application (including customers and sellers) must have a user id and password to    log in.</a:t>
            </a:r>
            <a:endParaRPr sz="1305">
              <a:solidFill>
                <a:srgbClr val="000000"/>
              </a:solidFill>
              <a:latin typeface="Arial"/>
              <a:ea typeface="Arial"/>
              <a:cs typeface="Arial"/>
              <a:sym typeface="Arial"/>
            </a:endParaRPr>
          </a:p>
          <a:p>
            <a:pPr marL="0" lvl="0" indent="-228600" algn="l" rtl="0">
              <a:lnSpc>
                <a:spcPct val="105000"/>
              </a:lnSpc>
              <a:spcBef>
                <a:spcPts val="1200"/>
              </a:spcBef>
              <a:spcAft>
                <a:spcPts val="0"/>
              </a:spcAft>
              <a:buSzPts val="605"/>
              <a:buNone/>
            </a:pPr>
            <a:r>
              <a:rPr lang="en" sz="1305">
                <a:solidFill>
                  <a:srgbClr val="000000"/>
                </a:solidFill>
                <a:latin typeface="Arial"/>
                <a:ea typeface="Arial"/>
                <a:cs typeface="Arial"/>
                <a:sym typeface="Arial"/>
              </a:rPr>
              <a:t>2.</a:t>
            </a:r>
            <a:r>
              <a:rPr lang="en" sz="1085">
                <a:solidFill>
                  <a:srgbClr val="000000"/>
                </a:solidFill>
                <a:latin typeface="Arial"/>
                <a:ea typeface="Arial"/>
                <a:cs typeface="Arial"/>
                <a:sym typeface="Arial"/>
              </a:rPr>
              <a:t>      </a:t>
            </a:r>
            <a:r>
              <a:rPr lang="en" sz="1305">
                <a:solidFill>
                  <a:srgbClr val="000000"/>
                </a:solidFill>
                <a:latin typeface="Arial"/>
                <a:ea typeface="Arial"/>
                <a:cs typeface="Arial"/>
                <a:sym typeface="Arial"/>
              </a:rPr>
              <a:t>Seller will have the privilege to add photo, price and their quantity of product on the app.</a:t>
            </a:r>
            <a:endParaRPr sz="1305">
              <a:solidFill>
                <a:srgbClr val="000000"/>
              </a:solidFill>
              <a:latin typeface="Arial"/>
              <a:ea typeface="Arial"/>
              <a:cs typeface="Arial"/>
              <a:sym typeface="Arial"/>
            </a:endParaRPr>
          </a:p>
          <a:p>
            <a:pPr marL="0" lvl="0" indent="-228600" algn="l" rtl="0">
              <a:lnSpc>
                <a:spcPct val="105000"/>
              </a:lnSpc>
              <a:spcBef>
                <a:spcPts val="1200"/>
              </a:spcBef>
              <a:spcAft>
                <a:spcPts val="0"/>
              </a:spcAft>
              <a:buSzPts val="605"/>
              <a:buNone/>
            </a:pPr>
            <a:r>
              <a:rPr lang="en" sz="1305">
                <a:solidFill>
                  <a:srgbClr val="000000"/>
                </a:solidFill>
                <a:latin typeface="Arial"/>
                <a:ea typeface="Arial"/>
                <a:cs typeface="Arial"/>
                <a:sym typeface="Arial"/>
              </a:rPr>
              <a:t>3.</a:t>
            </a:r>
            <a:r>
              <a:rPr lang="en" sz="1085">
                <a:solidFill>
                  <a:srgbClr val="000000"/>
                </a:solidFill>
                <a:latin typeface="Arial"/>
                <a:ea typeface="Arial"/>
                <a:cs typeface="Arial"/>
                <a:sym typeface="Arial"/>
              </a:rPr>
              <a:t>      </a:t>
            </a:r>
            <a:r>
              <a:rPr lang="en" sz="1305">
                <a:solidFill>
                  <a:srgbClr val="000000"/>
                </a:solidFill>
                <a:latin typeface="Arial"/>
                <a:ea typeface="Arial"/>
                <a:cs typeface="Arial"/>
                <a:sym typeface="Arial"/>
              </a:rPr>
              <a:t>Customers will have full liberty to choose and purchase products that are showcased on our app.</a:t>
            </a:r>
            <a:endParaRPr sz="1305">
              <a:solidFill>
                <a:srgbClr val="000000"/>
              </a:solidFill>
              <a:latin typeface="Arial"/>
              <a:ea typeface="Arial"/>
              <a:cs typeface="Arial"/>
              <a:sym typeface="Arial"/>
            </a:endParaRPr>
          </a:p>
          <a:p>
            <a:pPr marL="0" lvl="0" indent="-228600" algn="l" rtl="0">
              <a:lnSpc>
                <a:spcPct val="105000"/>
              </a:lnSpc>
              <a:spcBef>
                <a:spcPts val="1200"/>
              </a:spcBef>
              <a:spcAft>
                <a:spcPts val="0"/>
              </a:spcAft>
              <a:buSzPts val="605"/>
              <a:buNone/>
            </a:pPr>
            <a:r>
              <a:rPr lang="en" sz="1305">
                <a:solidFill>
                  <a:srgbClr val="000000"/>
                </a:solidFill>
                <a:latin typeface="Arial"/>
                <a:ea typeface="Arial"/>
                <a:cs typeface="Arial"/>
                <a:sym typeface="Arial"/>
              </a:rPr>
              <a:t>4.</a:t>
            </a:r>
            <a:r>
              <a:rPr lang="en" sz="1085">
                <a:solidFill>
                  <a:srgbClr val="000000"/>
                </a:solidFill>
                <a:latin typeface="Arial"/>
                <a:ea typeface="Arial"/>
                <a:cs typeface="Arial"/>
                <a:sym typeface="Arial"/>
              </a:rPr>
              <a:t>      </a:t>
            </a:r>
            <a:r>
              <a:rPr lang="en" sz="1305">
                <a:solidFill>
                  <a:srgbClr val="000000"/>
                </a:solidFill>
                <a:latin typeface="Arial"/>
                <a:ea typeface="Arial"/>
                <a:cs typeface="Arial"/>
                <a:sym typeface="Arial"/>
              </a:rPr>
              <a:t>Customers can also rate and comment on delivery processes and products.</a:t>
            </a:r>
            <a:endParaRPr sz="1305">
              <a:solidFill>
                <a:srgbClr val="000000"/>
              </a:solidFill>
              <a:latin typeface="Arial"/>
              <a:ea typeface="Arial"/>
              <a:cs typeface="Arial"/>
              <a:sym typeface="Arial"/>
            </a:endParaRPr>
          </a:p>
          <a:p>
            <a:pPr marL="0" lvl="0" indent="-228600" algn="l" rtl="0">
              <a:lnSpc>
                <a:spcPct val="105000"/>
              </a:lnSpc>
              <a:spcBef>
                <a:spcPts val="1200"/>
              </a:spcBef>
              <a:spcAft>
                <a:spcPts val="0"/>
              </a:spcAft>
              <a:buSzPts val="605"/>
              <a:buNone/>
            </a:pPr>
            <a:r>
              <a:rPr lang="en" sz="1305">
                <a:solidFill>
                  <a:srgbClr val="000000"/>
                </a:solidFill>
                <a:latin typeface="Arial"/>
                <a:ea typeface="Arial"/>
                <a:cs typeface="Arial"/>
                <a:sym typeface="Arial"/>
              </a:rPr>
              <a:t>5.</a:t>
            </a:r>
            <a:r>
              <a:rPr lang="en" sz="1085">
                <a:solidFill>
                  <a:srgbClr val="000000"/>
                </a:solidFill>
                <a:latin typeface="Arial"/>
                <a:ea typeface="Arial"/>
                <a:cs typeface="Arial"/>
                <a:sym typeface="Arial"/>
              </a:rPr>
              <a:t>      </a:t>
            </a:r>
            <a:r>
              <a:rPr lang="en" sz="1305">
                <a:solidFill>
                  <a:srgbClr val="000000"/>
                </a:solidFill>
                <a:latin typeface="Arial"/>
                <a:ea typeface="Arial"/>
                <a:cs typeface="Arial"/>
                <a:sym typeface="Arial"/>
              </a:rPr>
              <a:t>Customer can view their order history.</a:t>
            </a:r>
            <a:endParaRPr sz="1305">
              <a:solidFill>
                <a:srgbClr val="000000"/>
              </a:solidFill>
              <a:latin typeface="Arial"/>
              <a:ea typeface="Arial"/>
              <a:cs typeface="Arial"/>
              <a:sym typeface="Arial"/>
            </a:endParaRPr>
          </a:p>
          <a:p>
            <a:pPr marL="0" lvl="0" indent="-228600" algn="l" rtl="0">
              <a:lnSpc>
                <a:spcPct val="105000"/>
              </a:lnSpc>
              <a:spcBef>
                <a:spcPts val="1200"/>
              </a:spcBef>
              <a:spcAft>
                <a:spcPts val="0"/>
              </a:spcAft>
              <a:buSzPts val="605"/>
              <a:buNone/>
            </a:pPr>
            <a:r>
              <a:rPr lang="en" sz="1305">
                <a:solidFill>
                  <a:srgbClr val="000000"/>
                </a:solidFill>
                <a:latin typeface="Arial"/>
                <a:ea typeface="Arial"/>
                <a:cs typeface="Arial"/>
                <a:sym typeface="Arial"/>
              </a:rPr>
              <a:t>6.</a:t>
            </a:r>
            <a:r>
              <a:rPr lang="en" sz="1085">
                <a:solidFill>
                  <a:srgbClr val="000000"/>
                </a:solidFill>
                <a:latin typeface="Arial"/>
                <a:ea typeface="Arial"/>
                <a:cs typeface="Arial"/>
                <a:sym typeface="Arial"/>
              </a:rPr>
              <a:t>      </a:t>
            </a:r>
            <a:r>
              <a:rPr lang="en" sz="1305">
                <a:solidFill>
                  <a:srgbClr val="000000"/>
                </a:solidFill>
                <a:latin typeface="Arial"/>
                <a:ea typeface="Arial"/>
                <a:cs typeface="Arial"/>
                <a:sym typeface="Arial"/>
              </a:rPr>
              <a:t>Customer can also add their address for their delivery.</a:t>
            </a:r>
            <a:endParaRPr sz="1305">
              <a:solidFill>
                <a:srgbClr val="000000"/>
              </a:solidFill>
              <a:latin typeface="Arial"/>
              <a:ea typeface="Arial"/>
              <a:cs typeface="Arial"/>
              <a:sym typeface="Arial"/>
            </a:endParaRPr>
          </a:p>
          <a:p>
            <a:pPr marL="0" lvl="0" indent="-228600" algn="l" rtl="0">
              <a:lnSpc>
                <a:spcPct val="105000"/>
              </a:lnSpc>
              <a:spcBef>
                <a:spcPts val="1200"/>
              </a:spcBef>
              <a:spcAft>
                <a:spcPts val="0"/>
              </a:spcAft>
              <a:buSzPts val="605"/>
              <a:buNone/>
            </a:pPr>
            <a:r>
              <a:rPr lang="en" sz="1305">
                <a:solidFill>
                  <a:srgbClr val="000000"/>
                </a:solidFill>
                <a:latin typeface="Arial"/>
                <a:ea typeface="Arial"/>
                <a:cs typeface="Arial"/>
                <a:sym typeface="Arial"/>
              </a:rPr>
              <a:t>7.</a:t>
            </a:r>
            <a:r>
              <a:rPr lang="en" sz="1085">
                <a:solidFill>
                  <a:srgbClr val="000000"/>
                </a:solidFill>
                <a:latin typeface="Arial"/>
                <a:ea typeface="Arial"/>
                <a:cs typeface="Arial"/>
                <a:sym typeface="Arial"/>
              </a:rPr>
              <a:t>      </a:t>
            </a:r>
            <a:r>
              <a:rPr lang="en" sz="1305">
                <a:solidFill>
                  <a:srgbClr val="000000"/>
                </a:solidFill>
                <a:latin typeface="Arial"/>
                <a:ea typeface="Arial"/>
                <a:cs typeface="Arial"/>
                <a:sym typeface="Arial"/>
              </a:rPr>
              <a:t>Customer can view their product in the cart screen from the cart.</a:t>
            </a:r>
            <a:endParaRPr sz="1305">
              <a:solidFill>
                <a:srgbClr val="000000"/>
              </a:solidFill>
              <a:latin typeface="Arial"/>
              <a:ea typeface="Arial"/>
              <a:cs typeface="Arial"/>
              <a:sym typeface="Arial"/>
            </a:endParaRPr>
          </a:p>
          <a:p>
            <a:pPr marL="0" lvl="0" indent="-228600" algn="l" rtl="0">
              <a:lnSpc>
                <a:spcPct val="105000"/>
              </a:lnSpc>
              <a:spcBef>
                <a:spcPts val="1200"/>
              </a:spcBef>
              <a:spcAft>
                <a:spcPts val="0"/>
              </a:spcAft>
              <a:buSzPts val="605"/>
              <a:buNone/>
            </a:pPr>
            <a:r>
              <a:rPr lang="en" sz="1305">
                <a:solidFill>
                  <a:srgbClr val="000000"/>
                </a:solidFill>
                <a:latin typeface="Arial"/>
                <a:ea typeface="Arial"/>
                <a:cs typeface="Arial"/>
                <a:sym typeface="Arial"/>
              </a:rPr>
              <a:t>8.</a:t>
            </a:r>
            <a:r>
              <a:rPr lang="en" sz="1085">
                <a:solidFill>
                  <a:srgbClr val="000000"/>
                </a:solidFill>
                <a:latin typeface="Arial"/>
                <a:ea typeface="Arial"/>
                <a:cs typeface="Arial"/>
                <a:sym typeface="Arial"/>
              </a:rPr>
              <a:t>      </a:t>
            </a:r>
            <a:r>
              <a:rPr lang="en" sz="1305">
                <a:solidFill>
                  <a:srgbClr val="000000"/>
                </a:solidFill>
                <a:latin typeface="Arial"/>
                <a:ea typeface="Arial"/>
                <a:cs typeface="Arial"/>
                <a:sym typeface="Arial"/>
              </a:rPr>
              <a:t>Seller can view their products.</a:t>
            </a:r>
            <a:endParaRPr sz="1305">
              <a:solidFill>
                <a:srgbClr val="000000"/>
              </a:solidFill>
              <a:latin typeface="Arial"/>
              <a:ea typeface="Arial"/>
              <a:cs typeface="Arial"/>
              <a:sym typeface="Arial"/>
            </a:endParaRPr>
          </a:p>
          <a:p>
            <a:pPr marL="0" lvl="0" indent="-228600" algn="l" rtl="0">
              <a:lnSpc>
                <a:spcPct val="105000"/>
              </a:lnSpc>
              <a:spcBef>
                <a:spcPts val="1200"/>
              </a:spcBef>
              <a:spcAft>
                <a:spcPts val="0"/>
              </a:spcAft>
              <a:buSzPts val="605"/>
              <a:buNone/>
            </a:pPr>
            <a:r>
              <a:rPr lang="en" sz="1305">
                <a:solidFill>
                  <a:srgbClr val="000000"/>
                </a:solidFill>
                <a:latin typeface="Arial"/>
                <a:ea typeface="Arial"/>
                <a:cs typeface="Arial"/>
                <a:sym typeface="Arial"/>
              </a:rPr>
              <a:t>9.</a:t>
            </a:r>
            <a:r>
              <a:rPr lang="en" sz="1085">
                <a:solidFill>
                  <a:srgbClr val="000000"/>
                </a:solidFill>
                <a:latin typeface="Arial"/>
                <a:ea typeface="Arial"/>
                <a:cs typeface="Arial"/>
                <a:sym typeface="Arial"/>
              </a:rPr>
              <a:t>      </a:t>
            </a:r>
            <a:r>
              <a:rPr lang="en" sz="1305">
                <a:solidFill>
                  <a:srgbClr val="000000"/>
                </a:solidFill>
                <a:latin typeface="Arial"/>
                <a:ea typeface="Arial"/>
                <a:cs typeface="Arial"/>
                <a:sym typeface="Arial"/>
              </a:rPr>
              <a:t>Customer can choose their product as per the category.</a:t>
            </a:r>
            <a:endParaRPr sz="1305">
              <a:solidFill>
                <a:srgbClr val="000000"/>
              </a:solidFill>
              <a:latin typeface="Arial"/>
              <a:ea typeface="Arial"/>
              <a:cs typeface="Arial"/>
              <a:sym typeface="Arial"/>
            </a:endParaRPr>
          </a:p>
          <a:p>
            <a:pPr marL="0" lvl="0" indent="-228600" algn="l" rtl="0">
              <a:lnSpc>
                <a:spcPct val="105000"/>
              </a:lnSpc>
              <a:spcBef>
                <a:spcPts val="1200"/>
              </a:spcBef>
              <a:spcAft>
                <a:spcPts val="1200"/>
              </a:spcAft>
              <a:buSzPts val="605"/>
              <a:buNone/>
            </a:pPr>
            <a:r>
              <a:rPr lang="en" sz="1305">
                <a:solidFill>
                  <a:srgbClr val="000000"/>
                </a:solidFill>
                <a:latin typeface="Arial"/>
                <a:ea typeface="Arial"/>
                <a:cs typeface="Arial"/>
                <a:sym typeface="Arial"/>
              </a:rPr>
              <a:t>10.   Customer will have to do the payment for placing an order</a:t>
            </a:r>
            <a:endParaRPr sz="141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392975" y="2663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solidFill>
                  <a:srgbClr val="DD7E6B"/>
                </a:solidFill>
              </a:rPr>
              <a:t>Non-Functional Requirements</a:t>
            </a:r>
            <a:endParaRPr sz="3000">
              <a:solidFill>
                <a:srgbClr val="DD7E6B"/>
              </a:solidFill>
            </a:endParaRPr>
          </a:p>
        </p:txBody>
      </p:sp>
      <p:sp>
        <p:nvSpPr>
          <p:cNvPr id="311" name="Google Shape;311;p18"/>
          <p:cNvSpPr txBox="1">
            <a:spLocks noGrp="1"/>
          </p:cNvSpPr>
          <p:nvPr>
            <p:ph type="body" idx="1"/>
          </p:nvPr>
        </p:nvSpPr>
        <p:spPr>
          <a:xfrm>
            <a:off x="467975" y="167930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1.	Maximum time availability.</a:t>
            </a:r>
            <a:endParaRPr sz="2400"/>
          </a:p>
          <a:p>
            <a:pPr marL="0" lvl="0" indent="0" algn="l" rtl="0">
              <a:spcBef>
                <a:spcPts val="1200"/>
              </a:spcBef>
              <a:spcAft>
                <a:spcPts val="0"/>
              </a:spcAft>
              <a:buNone/>
            </a:pPr>
            <a:r>
              <a:rPr lang="en" sz="2400"/>
              <a:t>2.	User friendly interface.</a:t>
            </a:r>
            <a:endParaRPr sz="2400"/>
          </a:p>
          <a:p>
            <a:pPr marL="0" lvl="0" indent="0" algn="l" rtl="0">
              <a:spcBef>
                <a:spcPts val="1200"/>
              </a:spcBef>
              <a:spcAft>
                <a:spcPts val="0"/>
              </a:spcAft>
              <a:buNone/>
            </a:pPr>
            <a:r>
              <a:rPr lang="en" sz="2400"/>
              <a:t>3.	Data security of the users.</a:t>
            </a:r>
            <a:endParaRPr sz="2400"/>
          </a:p>
          <a:p>
            <a:pPr marL="0" lvl="0" indent="0" algn="l" rtl="0">
              <a:spcBef>
                <a:spcPts val="1200"/>
              </a:spcBef>
              <a:spcAft>
                <a:spcPts val="0"/>
              </a:spcAft>
              <a:buNone/>
            </a:pPr>
            <a:endParaRPr sz="2400"/>
          </a:p>
          <a:p>
            <a:pPr marL="0" lvl="0" indent="0" algn="l" rtl="0">
              <a:spcBef>
                <a:spcPts val="1200"/>
              </a:spcBef>
              <a:spcAft>
                <a:spcPts val="1200"/>
              </a:spcAft>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275100" y="2985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solidFill>
                  <a:srgbClr val="DD6363"/>
                </a:solidFill>
              </a:rPr>
              <a:t>Home Page</a:t>
            </a:r>
            <a:endParaRPr sz="3500">
              <a:solidFill>
                <a:srgbClr val="DD6363"/>
              </a:solidFill>
            </a:endParaRPr>
          </a:p>
        </p:txBody>
      </p:sp>
      <p:sp>
        <p:nvSpPr>
          <p:cNvPr id="317" name="Google Shape;317;p19"/>
          <p:cNvSpPr txBox="1">
            <a:spLocks noGrp="1"/>
          </p:cNvSpPr>
          <p:nvPr>
            <p:ph type="body" idx="1"/>
          </p:nvPr>
        </p:nvSpPr>
        <p:spPr>
          <a:xfrm>
            <a:off x="1303800" y="1990050"/>
            <a:ext cx="6001800" cy="201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a:p>
        </p:txBody>
      </p:sp>
      <p:pic>
        <p:nvPicPr>
          <p:cNvPr id="318" name="Google Shape;318;p19"/>
          <p:cNvPicPr preferRelativeResize="0"/>
          <p:nvPr/>
        </p:nvPicPr>
        <p:blipFill>
          <a:blip r:embed="rId4">
            <a:alphaModFix/>
          </a:blip>
          <a:stretch>
            <a:fillRect/>
          </a:stretch>
        </p:blipFill>
        <p:spPr>
          <a:xfrm>
            <a:off x="1346850" y="1990051"/>
            <a:ext cx="6450301" cy="2929176"/>
          </a:xfrm>
          <a:prstGeom prst="rect">
            <a:avLst/>
          </a:prstGeom>
          <a:noFill/>
          <a:ln>
            <a:noFill/>
          </a:ln>
        </p:spPr>
      </p:pic>
      <p:cxnSp>
        <p:nvCxnSpPr>
          <p:cNvPr id="319" name="Google Shape;319;p19"/>
          <p:cNvCxnSpPr/>
          <p:nvPr/>
        </p:nvCxnSpPr>
        <p:spPr>
          <a:xfrm rot="10800000">
            <a:off x="1880250" y="1584875"/>
            <a:ext cx="0" cy="497400"/>
          </a:xfrm>
          <a:prstGeom prst="straightConnector1">
            <a:avLst/>
          </a:prstGeom>
          <a:noFill/>
          <a:ln w="9525" cap="flat" cmpd="sng">
            <a:solidFill>
              <a:schemeClr val="dk2"/>
            </a:solidFill>
            <a:prstDash val="solid"/>
            <a:round/>
            <a:headEnd type="none" w="med" len="med"/>
            <a:tailEnd type="none" w="med" len="med"/>
          </a:ln>
        </p:spPr>
      </p:cxnSp>
      <p:sp>
        <p:nvSpPr>
          <p:cNvPr id="320" name="Google Shape;320;p19"/>
          <p:cNvSpPr txBox="1"/>
          <p:nvPr/>
        </p:nvSpPr>
        <p:spPr>
          <a:xfrm>
            <a:off x="1336350" y="1315625"/>
            <a:ext cx="1087800" cy="3120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75"/>
              <a:buNone/>
            </a:pPr>
            <a:r>
              <a:rPr lang="en" sz="1500">
                <a:latin typeface="Nunito"/>
                <a:ea typeface="Nunito"/>
                <a:cs typeface="Nunito"/>
                <a:sym typeface="Nunito"/>
              </a:rPr>
              <a:t>Navbar</a:t>
            </a:r>
            <a:endParaRPr sz="1500">
              <a:latin typeface="Nunito"/>
              <a:ea typeface="Nunito"/>
              <a:cs typeface="Nunito"/>
              <a:sym typeface="Nunito"/>
            </a:endParaRPr>
          </a:p>
        </p:txBody>
      </p:sp>
      <p:cxnSp>
        <p:nvCxnSpPr>
          <p:cNvPr id="321" name="Google Shape;321;p19"/>
          <p:cNvCxnSpPr/>
          <p:nvPr/>
        </p:nvCxnSpPr>
        <p:spPr>
          <a:xfrm rot="10800000">
            <a:off x="7198575" y="1676925"/>
            <a:ext cx="0" cy="388500"/>
          </a:xfrm>
          <a:prstGeom prst="straightConnector1">
            <a:avLst/>
          </a:prstGeom>
          <a:noFill/>
          <a:ln w="9525" cap="flat" cmpd="sng">
            <a:solidFill>
              <a:schemeClr val="dk2"/>
            </a:solidFill>
            <a:prstDash val="solid"/>
            <a:round/>
            <a:headEnd type="none" w="med" len="med"/>
            <a:tailEnd type="none" w="med" len="med"/>
          </a:ln>
        </p:spPr>
      </p:cxnSp>
      <p:sp>
        <p:nvSpPr>
          <p:cNvPr id="322" name="Google Shape;322;p19"/>
          <p:cNvSpPr txBox="1"/>
          <p:nvPr/>
        </p:nvSpPr>
        <p:spPr>
          <a:xfrm>
            <a:off x="7052225" y="1366175"/>
            <a:ext cx="129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Login Button</a:t>
            </a:r>
            <a:endParaRPr>
              <a:latin typeface="Nunito"/>
              <a:ea typeface="Nunito"/>
              <a:cs typeface="Nunito"/>
              <a:sym typeface="Nunito"/>
            </a:endParaRPr>
          </a:p>
        </p:txBody>
      </p:sp>
      <p:cxnSp>
        <p:nvCxnSpPr>
          <p:cNvPr id="323" name="Google Shape;323;p19"/>
          <p:cNvCxnSpPr/>
          <p:nvPr/>
        </p:nvCxnSpPr>
        <p:spPr>
          <a:xfrm rot="10800000">
            <a:off x="6903275" y="1131750"/>
            <a:ext cx="11700" cy="981600"/>
          </a:xfrm>
          <a:prstGeom prst="straightConnector1">
            <a:avLst/>
          </a:prstGeom>
          <a:noFill/>
          <a:ln w="9525" cap="flat" cmpd="sng">
            <a:solidFill>
              <a:schemeClr val="dk2"/>
            </a:solidFill>
            <a:prstDash val="solid"/>
            <a:round/>
            <a:headEnd type="none" w="med" len="med"/>
            <a:tailEnd type="none" w="med" len="med"/>
          </a:ln>
        </p:spPr>
      </p:cxnSp>
      <p:sp>
        <p:nvSpPr>
          <p:cNvPr id="324" name="Google Shape;324;p19"/>
          <p:cNvSpPr txBox="1"/>
          <p:nvPr/>
        </p:nvSpPr>
        <p:spPr>
          <a:xfrm>
            <a:off x="6631325" y="822300"/>
            <a:ext cx="55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Cart</a:t>
            </a:r>
            <a:endParaRPr>
              <a:latin typeface="Nunito"/>
              <a:ea typeface="Nunito"/>
              <a:cs typeface="Nunito"/>
              <a:sym typeface="Nunito"/>
            </a:endParaRPr>
          </a:p>
        </p:txBody>
      </p:sp>
      <p:cxnSp>
        <p:nvCxnSpPr>
          <p:cNvPr id="325" name="Google Shape;325;p19"/>
          <p:cNvCxnSpPr/>
          <p:nvPr/>
        </p:nvCxnSpPr>
        <p:spPr>
          <a:xfrm rot="10800000">
            <a:off x="6738850" y="1683575"/>
            <a:ext cx="3900" cy="419400"/>
          </a:xfrm>
          <a:prstGeom prst="straightConnector1">
            <a:avLst/>
          </a:prstGeom>
          <a:noFill/>
          <a:ln w="9525" cap="flat" cmpd="sng">
            <a:solidFill>
              <a:schemeClr val="dk2"/>
            </a:solidFill>
            <a:prstDash val="solid"/>
            <a:round/>
            <a:headEnd type="none" w="med" len="med"/>
            <a:tailEnd type="none" w="med" len="med"/>
          </a:ln>
        </p:spPr>
      </p:cxnSp>
      <p:sp>
        <p:nvSpPr>
          <p:cNvPr id="326" name="Google Shape;326;p19"/>
          <p:cNvSpPr txBox="1"/>
          <p:nvPr/>
        </p:nvSpPr>
        <p:spPr>
          <a:xfrm>
            <a:off x="5401275" y="1381725"/>
            <a:ext cx="17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Customer Profile</a:t>
            </a:r>
            <a:endParaRPr>
              <a:latin typeface="Nunito"/>
              <a:ea typeface="Nunito"/>
              <a:cs typeface="Nunito"/>
              <a:sym typeface="Nunito"/>
            </a:endParaRPr>
          </a:p>
        </p:txBody>
      </p:sp>
      <p:sp>
        <p:nvSpPr>
          <p:cNvPr id="327" name="Google Shape;327;p19"/>
          <p:cNvSpPr/>
          <p:nvPr/>
        </p:nvSpPr>
        <p:spPr>
          <a:xfrm rot="5400000">
            <a:off x="4540950" y="314675"/>
            <a:ext cx="62100" cy="41490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8" name="Google Shape;328;p19"/>
          <p:cNvCxnSpPr>
            <a:endCxn id="327" idx="1"/>
          </p:cNvCxnSpPr>
          <p:nvPr/>
        </p:nvCxnSpPr>
        <p:spPr>
          <a:xfrm>
            <a:off x="4560900" y="1349225"/>
            <a:ext cx="11100" cy="1008900"/>
          </a:xfrm>
          <a:prstGeom prst="straightConnector1">
            <a:avLst/>
          </a:prstGeom>
          <a:noFill/>
          <a:ln w="9525" cap="flat" cmpd="sng">
            <a:solidFill>
              <a:schemeClr val="dk2"/>
            </a:solidFill>
            <a:prstDash val="solid"/>
            <a:round/>
            <a:headEnd type="none" w="med" len="med"/>
            <a:tailEnd type="none" w="med" len="med"/>
          </a:ln>
        </p:spPr>
      </p:cxnSp>
      <p:sp>
        <p:nvSpPr>
          <p:cNvPr id="329" name="Google Shape;329;p19"/>
          <p:cNvSpPr txBox="1"/>
          <p:nvPr/>
        </p:nvSpPr>
        <p:spPr>
          <a:xfrm>
            <a:off x="3970788" y="1074750"/>
            <a:ext cx="120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Category</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3"/>
        <p:cNvGrpSpPr/>
        <p:nvPr/>
      </p:nvGrpSpPr>
      <p:grpSpPr>
        <a:xfrm>
          <a:off x="0" y="0"/>
          <a:ext cx="0" cy="0"/>
          <a:chOff x="0" y="0"/>
          <a:chExt cx="0" cy="0"/>
        </a:xfrm>
      </p:grpSpPr>
      <p:sp>
        <p:nvSpPr>
          <p:cNvPr id="334" name="Google Shape;334;p20"/>
          <p:cNvSpPr txBox="1">
            <a:spLocks noGrp="1"/>
          </p:cNvSpPr>
          <p:nvPr>
            <p:ph type="title"/>
          </p:nvPr>
        </p:nvSpPr>
        <p:spPr>
          <a:xfrm>
            <a:off x="297600"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solidFill>
                  <a:srgbClr val="518EA8"/>
                </a:solidFill>
              </a:rPr>
              <a:t>Login Page for Customer</a:t>
            </a:r>
            <a:endParaRPr sz="3000">
              <a:solidFill>
                <a:srgbClr val="518EA8"/>
              </a:solidFill>
            </a:endParaRPr>
          </a:p>
        </p:txBody>
      </p:sp>
      <p:pic>
        <p:nvPicPr>
          <p:cNvPr id="335" name="Google Shape;335;p20"/>
          <p:cNvPicPr preferRelativeResize="0"/>
          <p:nvPr/>
        </p:nvPicPr>
        <p:blipFill>
          <a:blip r:embed="rId4">
            <a:alphaModFix/>
          </a:blip>
          <a:stretch>
            <a:fillRect/>
          </a:stretch>
        </p:blipFill>
        <p:spPr>
          <a:xfrm>
            <a:off x="1204275" y="631225"/>
            <a:ext cx="6580049" cy="2756325"/>
          </a:xfrm>
          <a:prstGeom prst="rect">
            <a:avLst/>
          </a:prstGeom>
          <a:noFill/>
          <a:ln>
            <a:noFill/>
          </a:ln>
        </p:spPr>
      </p:pic>
      <p:sp>
        <p:nvSpPr>
          <p:cNvPr id="336" name="Google Shape;336;p20"/>
          <p:cNvSpPr txBox="1"/>
          <p:nvPr/>
        </p:nvSpPr>
        <p:spPr>
          <a:xfrm>
            <a:off x="637125" y="3509950"/>
            <a:ext cx="80649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Nunito"/>
                <a:ea typeface="Nunito"/>
                <a:cs typeface="Nunito"/>
                <a:sym typeface="Nunito"/>
              </a:rPr>
              <a:t>In this page, the users are given the option to login or register as customer or owner where the options are :</a:t>
            </a:r>
            <a:endParaRPr sz="1600">
              <a:latin typeface="Nunito"/>
              <a:ea typeface="Nunito"/>
              <a:cs typeface="Nunito"/>
              <a:sym typeface="Nunito"/>
            </a:endParaRPr>
          </a:p>
          <a:p>
            <a:pPr marL="0" lvl="0" indent="0" algn="l" rtl="0">
              <a:spcBef>
                <a:spcPts val="0"/>
              </a:spcBef>
              <a:spcAft>
                <a:spcPts val="0"/>
              </a:spcAft>
              <a:buNone/>
            </a:pPr>
            <a:r>
              <a:rPr lang="en" sz="1600">
                <a:latin typeface="Nunito"/>
                <a:ea typeface="Nunito"/>
                <a:cs typeface="Nunito"/>
                <a:sym typeface="Nunito"/>
              </a:rPr>
              <a:t>New customer =&gt; if the user is new to web app.</a:t>
            </a:r>
            <a:endParaRPr sz="1600">
              <a:latin typeface="Nunito"/>
              <a:ea typeface="Nunito"/>
              <a:cs typeface="Nunito"/>
              <a:sym typeface="Nunito"/>
            </a:endParaRPr>
          </a:p>
          <a:p>
            <a:pPr marL="0" lvl="0" indent="0" algn="l" rtl="0">
              <a:spcBef>
                <a:spcPts val="0"/>
              </a:spcBef>
              <a:spcAft>
                <a:spcPts val="0"/>
              </a:spcAft>
              <a:buNone/>
            </a:pPr>
            <a:r>
              <a:rPr lang="en" sz="1600">
                <a:latin typeface="Nunito"/>
                <a:ea typeface="Nunito"/>
                <a:cs typeface="Nunito"/>
                <a:sym typeface="Nunito"/>
              </a:rPr>
              <a:t>Already a customer =&gt; if the user has already registered on the app.</a:t>
            </a:r>
            <a:endParaRPr sz="1600">
              <a:latin typeface="Nunito"/>
              <a:ea typeface="Nunito"/>
              <a:cs typeface="Nunito"/>
              <a:sym typeface="Nunito"/>
            </a:endParaRPr>
          </a:p>
          <a:p>
            <a:pPr marL="0" lvl="0" indent="0" algn="l" rtl="0">
              <a:spcBef>
                <a:spcPts val="0"/>
              </a:spcBef>
              <a:spcAft>
                <a:spcPts val="0"/>
              </a:spcAft>
              <a:buNone/>
            </a:pPr>
            <a:r>
              <a:rPr lang="en" sz="1600">
                <a:latin typeface="Nunito"/>
                <a:ea typeface="Nunito"/>
                <a:cs typeface="Nunito"/>
                <a:sym typeface="Nunito"/>
              </a:rPr>
              <a:t>Also, users have the option to reset password by simply clicking on the forget password button.</a:t>
            </a:r>
            <a:endParaRPr sz="1600">
              <a:latin typeface="Nunito"/>
              <a:ea typeface="Nunito"/>
              <a:cs typeface="Nunito"/>
              <a:sym typeface="Nunito"/>
            </a:endParaRPr>
          </a:p>
          <a:p>
            <a:pPr marL="0" lvl="0" indent="0" algn="l" rtl="0">
              <a:spcBef>
                <a:spcPts val="0"/>
              </a:spcBef>
              <a:spcAft>
                <a:spcPts val="0"/>
              </a:spcAft>
              <a:buNone/>
            </a:pPr>
            <a:endParaRPr sz="16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1" name="Google Shape;341;p21"/>
          <p:cNvSpPr txBox="1">
            <a:spLocks noGrp="1"/>
          </p:cNvSpPr>
          <p:nvPr>
            <p:ph type="title"/>
          </p:nvPr>
        </p:nvSpPr>
        <p:spPr>
          <a:xfrm>
            <a:off x="446550" y="2771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a:solidFill>
                  <a:srgbClr val="856DC0"/>
                </a:solidFill>
              </a:rPr>
              <a:t>Login Page for Store Owners</a:t>
            </a:r>
            <a:endParaRPr sz="3100">
              <a:solidFill>
                <a:srgbClr val="856DC0"/>
              </a:solidFill>
            </a:endParaRPr>
          </a:p>
        </p:txBody>
      </p:sp>
      <p:pic>
        <p:nvPicPr>
          <p:cNvPr id="342" name="Google Shape;342;p21"/>
          <p:cNvPicPr preferRelativeResize="0"/>
          <p:nvPr/>
        </p:nvPicPr>
        <p:blipFill>
          <a:blip r:embed="rId4">
            <a:alphaModFix/>
          </a:blip>
          <a:stretch>
            <a:fillRect/>
          </a:stretch>
        </p:blipFill>
        <p:spPr>
          <a:xfrm>
            <a:off x="1001024" y="1618275"/>
            <a:ext cx="7141951" cy="3187451"/>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1145</Words>
  <Application>Microsoft Office PowerPoint</Application>
  <PresentationFormat>On-screen Show (16:9)</PresentationFormat>
  <Paragraphs>105</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Maven Pro</vt:lpstr>
      <vt:lpstr>Nunito</vt:lpstr>
      <vt:lpstr>Arial</vt:lpstr>
      <vt:lpstr>Momentum</vt:lpstr>
      <vt:lpstr>Shopping Website</vt:lpstr>
      <vt:lpstr>Purpose</vt:lpstr>
      <vt:lpstr>Existing System</vt:lpstr>
      <vt:lpstr>Proposed System</vt:lpstr>
      <vt:lpstr>Functional Requirements</vt:lpstr>
      <vt:lpstr>Non-Functional Requirements</vt:lpstr>
      <vt:lpstr>Home Page</vt:lpstr>
      <vt:lpstr>Login Page for Customer</vt:lpstr>
      <vt:lpstr>Login Page for Store Owners</vt:lpstr>
      <vt:lpstr>Forgot Password Page</vt:lpstr>
      <vt:lpstr>Owner Add Item:</vt:lpstr>
      <vt:lpstr>Owner’s Product:</vt:lpstr>
      <vt:lpstr>Owner view product</vt:lpstr>
      <vt:lpstr>Owner Update Product:</vt:lpstr>
      <vt:lpstr>View Product</vt:lpstr>
      <vt:lpstr>Complaint Page:</vt:lpstr>
      <vt:lpstr>Customer’s profile</vt:lpstr>
      <vt:lpstr>Customer’s profile</vt:lpstr>
      <vt:lpstr>Cart</vt:lpstr>
      <vt:lpstr>Payment </vt:lpstr>
      <vt:lpstr>Technologies Used:</vt:lpstr>
      <vt:lpstr>Contributions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Website</dc:title>
  <cp:lastModifiedBy>Prabhat Kumar</cp:lastModifiedBy>
  <cp:revision>3</cp:revision>
  <dcterms:modified xsi:type="dcterms:W3CDTF">2022-04-18T11:34:35Z</dcterms:modified>
</cp:coreProperties>
</file>