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573" r:id="rId2"/>
    <p:sldId id="1058" r:id="rId3"/>
    <p:sldId id="1062" r:id="rId4"/>
    <p:sldId id="1063" r:id="rId5"/>
    <p:sldId id="1064" r:id="rId6"/>
    <p:sldId id="1065" r:id="rId7"/>
    <p:sldId id="1080" r:id="rId8"/>
    <p:sldId id="1082" r:id="rId9"/>
    <p:sldId id="1083" r:id="rId10"/>
    <p:sldId id="1084" r:id="rId11"/>
    <p:sldId id="1071" r:id="rId12"/>
    <p:sldId id="1073" r:id="rId13"/>
    <p:sldId id="1085" r:id="rId14"/>
    <p:sldId id="1086" r:id="rId15"/>
    <p:sldId id="1087" r:id="rId16"/>
    <p:sldId id="1088" r:id="rId17"/>
    <p:sldId id="1089" r:id="rId18"/>
    <p:sldId id="1090" r:id="rId19"/>
    <p:sldId id="1091" r:id="rId20"/>
    <p:sldId id="1095" r:id="rId21"/>
    <p:sldId id="1096" r:id="rId22"/>
    <p:sldId id="1075" r:id="rId23"/>
    <p:sldId id="1106" r:id="rId24"/>
    <p:sldId id="634" r:id="rId25"/>
    <p:sldId id="1109" r:id="rId26"/>
    <p:sldId id="637" r:id="rId27"/>
    <p:sldId id="638" r:id="rId28"/>
    <p:sldId id="1110" r:id="rId29"/>
    <p:sldId id="640" r:id="rId30"/>
    <p:sldId id="641" r:id="rId31"/>
    <p:sldId id="1111" r:id="rId32"/>
    <p:sldId id="1112" r:id="rId33"/>
    <p:sldId id="1116" r:id="rId34"/>
    <p:sldId id="1117" r:id="rId35"/>
    <p:sldId id="1118" r:id="rId36"/>
    <p:sldId id="1120" r:id="rId37"/>
    <p:sldId id="633" r:id="rId38"/>
    <p:sldId id="1121" r:id="rId39"/>
    <p:sldId id="1122" r:id="rId40"/>
    <p:sldId id="1123" r:id="rId41"/>
    <p:sldId id="1124" r:id="rId42"/>
    <p:sldId id="1125" r:id="rId43"/>
    <p:sldId id="575" r:id="rId44"/>
    <p:sldId id="692" r:id="rId45"/>
    <p:sldId id="694" r:id="rId46"/>
    <p:sldId id="736" r:id="rId47"/>
    <p:sldId id="1077" r:id="rId48"/>
    <p:sldId id="1078" r:id="rId49"/>
    <p:sldId id="1079" r:id="rId50"/>
    <p:sldId id="1097" r:id="rId51"/>
    <p:sldId id="1098" r:id="rId52"/>
    <p:sldId id="1126" r:id="rId53"/>
    <p:sldId id="611" r:id="rId54"/>
    <p:sldId id="612" r:id="rId55"/>
    <p:sldId id="613" r:id="rId56"/>
    <p:sldId id="617" r:id="rId57"/>
    <p:sldId id="614" r:id="rId58"/>
    <p:sldId id="615" r:id="rId59"/>
    <p:sldId id="618" r:id="rId60"/>
    <p:sldId id="616" r:id="rId61"/>
    <p:sldId id="622" r:id="rId62"/>
    <p:sldId id="619" r:id="rId63"/>
    <p:sldId id="620" r:id="rId64"/>
    <p:sldId id="621" r:id="rId65"/>
    <p:sldId id="623" r:id="rId66"/>
    <p:sldId id="624" r:id="rId67"/>
    <p:sldId id="627" r:id="rId68"/>
    <p:sldId id="628" r:id="rId69"/>
    <p:sldId id="630" r:id="rId70"/>
    <p:sldId id="629" r:id="rId71"/>
    <p:sldId id="652" r:id="rId72"/>
    <p:sldId id="664" r:id="rId73"/>
    <p:sldId id="649" r:id="rId74"/>
    <p:sldId id="650" r:id="rId75"/>
    <p:sldId id="653" r:id="rId76"/>
    <p:sldId id="655" r:id="rId77"/>
    <p:sldId id="659" r:id="rId78"/>
    <p:sldId id="656" r:id="rId79"/>
  </p:sldIdLst>
  <p:sldSz cx="12192000" cy="6858000"/>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8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9494" autoAdjust="0"/>
  </p:normalViewPr>
  <p:slideViewPr>
    <p:cSldViewPr snapToGrid="0">
      <p:cViewPr varScale="1">
        <p:scale>
          <a:sx n="79" d="100"/>
          <a:sy n="79" d="100"/>
        </p:scale>
        <p:origin x="1416"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5BC054A6-08E4-4150-8366-6EF63CC08869}" type="datetimeFigureOut">
              <a:rPr lang="zh-CN" altLang="en-US" smtClean="0"/>
              <a:t>2019/4/14</a:t>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78BA5DBB-C275-48A1-B148-E10BF005FCEB}" type="slidenum">
              <a:rPr lang="zh-CN" altLang="en-US" smtClean="0"/>
              <a:t>‹#›</a:t>
            </a:fld>
            <a:endParaRPr lang="zh-CN" altLang="en-US"/>
          </a:p>
        </p:txBody>
      </p:sp>
    </p:spTree>
    <p:extLst>
      <p:ext uri="{BB962C8B-B14F-4D97-AF65-F5344CB8AC3E}">
        <p14:creationId xmlns:p14="http://schemas.microsoft.com/office/powerpoint/2010/main" val="317398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0CB019F6-6802-4F57-A2CF-65FF6DFB4DA2}"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313E6AAA-3FC3-4240-8542-FCA09E482EE8}" type="slidenum">
              <a:rPr lang="zh-CN" altLang="en-US" smtClean="0"/>
              <a:t>‹#›</a:t>
            </a:fld>
            <a:endParaRPr lang="zh-CN" altLang="en-US"/>
          </a:p>
        </p:txBody>
      </p:sp>
    </p:spTree>
    <p:extLst>
      <p:ext uri="{BB962C8B-B14F-4D97-AF65-F5344CB8AC3E}">
        <p14:creationId xmlns:p14="http://schemas.microsoft.com/office/powerpoint/2010/main" val="87185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a:t>
            </a:fld>
            <a:endParaRPr lang="zh-CN" altLang="en-US"/>
          </a:p>
        </p:txBody>
      </p:sp>
    </p:spTree>
    <p:extLst>
      <p:ext uri="{BB962C8B-B14F-4D97-AF65-F5344CB8AC3E}">
        <p14:creationId xmlns:p14="http://schemas.microsoft.com/office/powerpoint/2010/main" val="2795913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11</a:t>
            </a:fld>
            <a:endParaRPr lang="zh-CN" altLang="en-US"/>
          </a:p>
        </p:txBody>
      </p:sp>
    </p:spTree>
    <p:extLst>
      <p:ext uri="{BB962C8B-B14F-4D97-AF65-F5344CB8AC3E}">
        <p14:creationId xmlns:p14="http://schemas.microsoft.com/office/powerpoint/2010/main" val="420275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12</a:t>
            </a:fld>
            <a:endParaRPr lang="zh-CN" altLang="en-US"/>
          </a:p>
        </p:txBody>
      </p:sp>
    </p:spTree>
    <p:extLst>
      <p:ext uri="{BB962C8B-B14F-4D97-AF65-F5344CB8AC3E}">
        <p14:creationId xmlns:p14="http://schemas.microsoft.com/office/powerpoint/2010/main" val="3061193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13</a:t>
            </a:fld>
            <a:endParaRPr lang="zh-CN" altLang="en-US"/>
          </a:p>
        </p:txBody>
      </p:sp>
    </p:spTree>
    <p:extLst>
      <p:ext uri="{BB962C8B-B14F-4D97-AF65-F5344CB8AC3E}">
        <p14:creationId xmlns:p14="http://schemas.microsoft.com/office/powerpoint/2010/main" val="3718905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14</a:t>
            </a:fld>
            <a:endParaRPr lang="zh-CN" altLang="en-US"/>
          </a:p>
        </p:txBody>
      </p:sp>
    </p:spTree>
    <p:extLst>
      <p:ext uri="{BB962C8B-B14F-4D97-AF65-F5344CB8AC3E}">
        <p14:creationId xmlns:p14="http://schemas.microsoft.com/office/powerpoint/2010/main" val="2857057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15</a:t>
            </a:fld>
            <a:endParaRPr lang="zh-CN" altLang="en-US"/>
          </a:p>
        </p:txBody>
      </p:sp>
    </p:spTree>
    <p:extLst>
      <p:ext uri="{BB962C8B-B14F-4D97-AF65-F5344CB8AC3E}">
        <p14:creationId xmlns:p14="http://schemas.microsoft.com/office/powerpoint/2010/main" val="35611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16</a:t>
            </a:fld>
            <a:endParaRPr lang="zh-CN" altLang="en-US"/>
          </a:p>
        </p:txBody>
      </p:sp>
    </p:spTree>
    <p:extLst>
      <p:ext uri="{BB962C8B-B14F-4D97-AF65-F5344CB8AC3E}">
        <p14:creationId xmlns:p14="http://schemas.microsoft.com/office/powerpoint/2010/main" val="511202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17</a:t>
            </a:fld>
            <a:endParaRPr lang="zh-CN" altLang="en-US"/>
          </a:p>
        </p:txBody>
      </p:sp>
    </p:spTree>
    <p:extLst>
      <p:ext uri="{BB962C8B-B14F-4D97-AF65-F5344CB8AC3E}">
        <p14:creationId xmlns:p14="http://schemas.microsoft.com/office/powerpoint/2010/main" val="1291526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18</a:t>
            </a:fld>
            <a:endParaRPr lang="zh-CN" altLang="en-US"/>
          </a:p>
        </p:txBody>
      </p:sp>
    </p:spTree>
    <p:extLst>
      <p:ext uri="{BB962C8B-B14F-4D97-AF65-F5344CB8AC3E}">
        <p14:creationId xmlns:p14="http://schemas.microsoft.com/office/powerpoint/2010/main" val="3503580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19</a:t>
            </a:fld>
            <a:endParaRPr lang="zh-CN" altLang="en-US"/>
          </a:p>
        </p:txBody>
      </p:sp>
    </p:spTree>
    <p:extLst>
      <p:ext uri="{BB962C8B-B14F-4D97-AF65-F5344CB8AC3E}">
        <p14:creationId xmlns:p14="http://schemas.microsoft.com/office/powerpoint/2010/main" val="2260165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20</a:t>
            </a:fld>
            <a:endParaRPr lang="zh-CN" altLang="en-US"/>
          </a:p>
        </p:txBody>
      </p:sp>
    </p:spTree>
    <p:extLst>
      <p:ext uri="{BB962C8B-B14F-4D97-AF65-F5344CB8AC3E}">
        <p14:creationId xmlns:p14="http://schemas.microsoft.com/office/powerpoint/2010/main" val="416903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a:t>
            </a:fld>
            <a:endParaRPr lang="zh-CN" altLang="en-US"/>
          </a:p>
        </p:txBody>
      </p:sp>
    </p:spTree>
    <p:extLst>
      <p:ext uri="{BB962C8B-B14F-4D97-AF65-F5344CB8AC3E}">
        <p14:creationId xmlns:p14="http://schemas.microsoft.com/office/powerpoint/2010/main" val="1116468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21</a:t>
            </a:fld>
            <a:endParaRPr lang="zh-CN" altLang="en-US"/>
          </a:p>
        </p:txBody>
      </p:sp>
    </p:spTree>
    <p:extLst>
      <p:ext uri="{BB962C8B-B14F-4D97-AF65-F5344CB8AC3E}">
        <p14:creationId xmlns:p14="http://schemas.microsoft.com/office/powerpoint/2010/main" val="2565987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23</a:t>
            </a:fld>
            <a:endParaRPr lang="zh-CN" altLang="en-US"/>
          </a:p>
        </p:txBody>
      </p:sp>
    </p:spTree>
    <p:extLst>
      <p:ext uri="{BB962C8B-B14F-4D97-AF65-F5344CB8AC3E}">
        <p14:creationId xmlns:p14="http://schemas.microsoft.com/office/powerpoint/2010/main" val="137745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33</a:t>
            </a:fld>
            <a:endParaRPr lang="zh-CN" altLang="en-US"/>
          </a:p>
        </p:txBody>
      </p:sp>
    </p:spTree>
    <p:extLst>
      <p:ext uri="{BB962C8B-B14F-4D97-AF65-F5344CB8AC3E}">
        <p14:creationId xmlns:p14="http://schemas.microsoft.com/office/powerpoint/2010/main" val="378142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34</a:t>
            </a:fld>
            <a:endParaRPr lang="zh-CN" altLang="en-US"/>
          </a:p>
        </p:txBody>
      </p:sp>
    </p:spTree>
    <p:extLst>
      <p:ext uri="{BB962C8B-B14F-4D97-AF65-F5344CB8AC3E}">
        <p14:creationId xmlns:p14="http://schemas.microsoft.com/office/powerpoint/2010/main" val="3484480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35</a:t>
            </a:fld>
            <a:endParaRPr lang="zh-CN" altLang="en-US"/>
          </a:p>
        </p:txBody>
      </p:sp>
    </p:spTree>
    <p:extLst>
      <p:ext uri="{BB962C8B-B14F-4D97-AF65-F5344CB8AC3E}">
        <p14:creationId xmlns:p14="http://schemas.microsoft.com/office/powerpoint/2010/main" val="668027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36</a:t>
            </a:fld>
            <a:endParaRPr lang="zh-CN" altLang="en-US"/>
          </a:p>
        </p:txBody>
      </p:sp>
    </p:spTree>
    <p:extLst>
      <p:ext uri="{BB962C8B-B14F-4D97-AF65-F5344CB8AC3E}">
        <p14:creationId xmlns:p14="http://schemas.microsoft.com/office/powerpoint/2010/main" val="3765906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38</a:t>
            </a:fld>
            <a:endParaRPr lang="zh-CN" altLang="en-US"/>
          </a:p>
        </p:txBody>
      </p:sp>
    </p:spTree>
    <p:extLst>
      <p:ext uri="{BB962C8B-B14F-4D97-AF65-F5344CB8AC3E}">
        <p14:creationId xmlns:p14="http://schemas.microsoft.com/office/powerpoint/2010/main" val="1545974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39</a:t>
            </a:fld>
            <a:endParaRPr lang="zh-CN" altLang="en-US"/>
          </a:p>
        </p:txBody>
      </p:sp>
    </p:spTree>
    <p:extLst>
      <p:ext uri="{BB962C8B-B14F-4D97-AF65-F5344CB8AC3E}">
        <p14:creationId xmlns:p14="http://schemas.microsoft.com/office/powerpoint/2010/main" val="741492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40</a:t>
            </a:fld>
            <a:endParaRPr lang="zh-CN" altLang="en-US"/>
          </a:p>
        </p:txBody>
      </p:sp>
    </p:spTree>
    <p:extLst>
      <p:ext uri="{BB962C8B-B14F-4D97-AF65-F5344CB8AC3E}">
        <p14:creationId xmlns:p14="http://schemas.microsoft.com/office/powerpoint/2010/main" val="1479783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41</a:t>
            </a:fld>
            <a:endParaRPr lang="zh-CN" altLang="en-US"/>
          </a:p>
        </p:txBody>
      </p:sp>
    </p:spTree>
    <p:extLst>
      <p:ext uri="{BB962C8B-B14F-4D97-AF65-F5344CB8AC3E}">
        <p14:creationId xmlns:p14="http://schemas.microsoft.com/office/powerpoint/2010/main" val="136782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a:t>
            </a:fld>
            <a:endParaRPr lang="zh-CN" altLang="en-US"/>
          </a:p>
        </p:txBody>
      </p:sp>
    </p:spTree>
    <p:extLst>
      <p:ext uri="{BB962C8B-B14F-4D97-AF65-F5344CB8AC3E}">
        <p14:creationId xmlns:p14="http://schemas.microsoft.com/office/powerpoint/2010/main" val="2339335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42</a:t>
            </a:fld>
            <a:endParaRPr lang="zh-CN" altLang="en-US"/>
          </a:p>
        </p:txBody>
      </p:sp>
    </p:spTree>
    <p:extLst>
      <p:ext uri="{BB962C8B-B14F-4D97-AF65-F5344CB8AC3E}">
        <p14:creationId xmlns:p14="http://schemas.microsoft.com/office/powerpoint/2010/main" val="3921215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44</a:t>
            </a:fld>
            <a:endParaRPr lang="zh-CN" altLang="en-US"/>
          </a:p>
        </p:txBody>
      </p:sp>
    </p:spTree>
    <p:extLst>
      <p:ext uri="{BB962C8B-B14F-4D97-AF65-F5344CB8AC3E}">
        <p14:creationId xmlns:p14="http://schemas.microsoft.com/office/powerpoint/2010/main" val="3268450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45</a:t>
            </a:fld>
            <a:endParaRPr lang="zh-CN" altLang="en-US"/>
          </a:p>
        </p:txBody>
      </p:sp>
    </p:spTree>
    <p:extLst>
      <p:ext uri="{BB962C8B-B14F-4D97-AF65-F5344CB8AC3E}">
        <p14:creationId xmlns:p14="http://schemas.microsoft.com/office/powerpoint/2010/main" val="1274095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46</a:t>
            </a:fld>
            <a:endParaRPr lang="zh-CN" altLang="en-US"/>
          </a:p>
        </p:txBody>
      </p:sp>
    </p:spTree>
    <p:extLst>
      <p:ext uri="{BB962C8B-B14F-4D97-AF65-F5344CB8AC3E}">
        <p14:creationId xmlns:p14="http://schemas.microsoft.com/office/powerpoint/2010/main" val="4281078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47</a:t>
            </a:fld>
            <a:endParaRPr lang="zh-CN" altLang="en-US"/>
          </a:p>
        </p:txBody>
      </p:sp>
    </p:spTree>
    <p:extLst>
      <p:ext uri="{BB962C8B-B14F-4D97-AF65-F5344CB8AC3E}">
        <p14:creationId xmlns:p14="http://schemas.microsoft.com/office/powerpoint/2010/main" val="1312757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48</a:t>
            </a:fld>
            <a:endParaRPr lang="zh-CN" altLang="en-US"/>
          </a:p>
        </p:txBody>
      </p:sp>
    </p:spTree>
    <p:extLst>
      <p:ext uri="{BB962C8B-B14F-4D97-AF65-F5344CB8AC3E}">
        <p14:creationId xmlns:p14="http://schemas.microsoft.com/office/powerpoint/2010/main" val="3822447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49</a:t>
            </a:fld>
            <a:endParaRPr lang="zh-CN" altLang="en-US"/>
          </a:p>
        </p:txBody>
      </p:sp>
    </p:spTree>
    <p:extLst>
      <p:ext uri="{BB962C8B-B14F-4D97-AF65-F5344CB8AC3E}">
        <p14:creationId xmlns:p14="http://schemas.microsoft.com/office/powerpoint/2010/main" val="145390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50</a:t>
            </a:fld>
            <a:endParaRPr lang="zh-CN" altLang="en-US"/>
          </a:p>
        </p:txBody>
      </p:sp>
    </p:spTree>
    <p:extLst>
      <p:ext uri="{BB962C8B-B14F-4D97-AF65-F5344CB8AC3E}">
        <p14:creationId xmlns:p14="http://schemas.microsoft.com/office/powerpoint/2010/main" val="746786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51</a:t>
            </a:fld>
            <a:endParaRPr lang="zh-CN" altLang="en-US"/>
          </a:p>
        </p:txBody>
      </p:sp>
    </p:spTree>
    <p:extLst>
      <p:ext uri="{BB962C8B-B14F-4D97-AF65-F5344CB8AC3E}">
        <p14:creationId xmlns:p14="http://schemas.microsoft.com/office/powerpoint/2010/main" val="3906107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52</a:t>
            </a:fld>
            <a:endParaRPr lang="zh-CN" altLang="en-US"/>
          </a:p>
        </p:txBody>
      </p:sp>
    </p:spTree>
    <p:extLst>
      <p:ext uri="{BB962C8B-B14F-4D97-AF65-F5344CB8AC3E}">
        <p14:creationId xmlns:p14="http://schemas.microsoft.com/office/powerpoint/2010/main" val="388267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5</a:t>
            </a:fld>
            <a:endParaRPr lang="zh-CN" altLang="en-US"/>
          </a:p>
        </p:txBody>
      </p:sp>
    </p:spTree>
    <p:extLst>
      <p:ext uri="{BB962C8B-B14F-4D97-AF65-F5344CB8AC3E}">
        <p14:creationId xmlns:p14="http://schemas.microsoft.com/office/powerpoint/2010/main" val="8099733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56</a:t>
            </a:fld>
            <a:endParaRPr lang="zh-CN" altLang="en-US"/>
          </a:p>
        </p:txBody>
      </p:sp>
    </p:spTree>
    <p:extLst>
      <p:ext uri="{BB962C8B-B14F-4D97-AF65-F5344CB8AC3E}">
        <p14:creationId xmlns:p14="http://schemas.microsoft.com/office/powerpoint/2010/main" val="491014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6</a:t>
            </a:fld>
            <a:endParaRPr lang="zh-CN" altLang="en-US"/>
          </a:p>
        </p:txBody>
      </p:sp>
    </p:spTree>
    <p:extLst>
      <p:ext uri="{BB962C8B-B14F-4D97-AF65-F5344CB8AC3E}">
        <p14:creationId xmlns:p14="http://schemas.microsoft.com/office/powerpoint/2010/main" val="3853920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7</a:t>
            </a:fld>
            <a:endParaRPr lang="zh-CN" altLang="en-US"/>
          </a:p>
        </p:txBody>
      </p:sp>
    </p:spTree>
    <p:extLst>
      <p:ext uri="{BB962C8B-B14F-4D97-AF65-F5344CB8AC3E}">
        <p14:creationId xmlns:p14="http://schemas.microsoft.com/office/powerpoint/2010/main" val="247471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8</a:t>
            </a:fld>
            <a:endParaRPr lang="zh-CN" altLang="en-US"/>
          </a:p>
        </p:txBody>
      </p:sp>
    </p:spTree>
    <p:extLst>
      <p:ext uri="{BB962C8B-B14F-4D97-AF65-F5344CB8AC3E}">
        <p14:creationId xmlns:p14="http://schemas.microsoft.com/office/powerpoint/2010/main" val="127450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9</a:t>
            </a:fld>
            <a:endParaRPr lang="zh-CN" altLang="en-US"/>
          </a:p>
        </p:txBody>
      </p:sp>
    </p:spTree>
    <p:extLst>
      <p:ext uri="{BB962C8B-B14F-4D97-AF65-F5344CB8AC3E}">
        <p14:creationId xmlns:p14="http://schemas.microsoft.com/office/powerpoint/2010/main" val="352405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10</a:t>
            </a:fld>
            <a:endParaRPr lang="zh-CN" altLang="en-US"/>
          </a:p>
        </p:txBody>
      </p:sp>
    </p:spTree>
    <p:extLst>
      <p:ext uri="{BB962C8B-B14F-4D97-AF65-F5344CB8AC3E}">
        <p14:creationId xmlns:p14="http://schemas.microsoft.com/office/powerpoint/2010/main" val="224972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6E277-0442-44D4-A289-FBA2F2A502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035CA0-84FE-46E0-87E2-FF97EFDF0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F032A4-6F4D-42D8-9F9E-1DD9D5ECF481}"/>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4C03C1F7-96F5-4EE0-9F53-241FB73847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A7661-DD53-4C58-A47B-68C08154928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06442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ACBAA-10A6-4EC8-BA39-C1075C892B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73A12D-3774-42BD-920C-C68118228B5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EDB4AC-E1B0-4EE1-B69D-540F1A8BA8AE}"/>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41DFC1D6-C0C0-4CB1-B157-FF1041CFCD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C34A43-EBDC-4A6B-84F3-E2576196C04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74321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A4706E-9CE3-41D8-AAFF-065ECD9F6C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1EF7A4-F12C-492E-8749-D607BA1D0EC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16FF50-8943-488A-8AFB-2F3D9F43F7B1}"/>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C2690D10-01B0-4A72-A9F6-9806D6CAA7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00A8CA-2CD7-4310-B924-E396AD0AF389}"/>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36720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FEE79-737A-4C8D-BBA6-A9CC3C48CB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3DE24-88A3-4025-AB2F-43C62AB23C1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7CF22D-1066-4352-B1A0-A970E9789E96}"/>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80BDF854-A62A-4280-BE8B-5F0548C1F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D7739A-40FF-4830-BF04-825D0162A5A4}"/>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78635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C5214-7D0D-489D-932D-CD82985E1C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F44B76-87FF-416B-88C3-EA63C97D7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F1C3F81-D118-416B-84A4-517A7AF4E073}"/>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A551734B-45A6-4DA1-8D4E-F0FD2CE7C9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0CEF29-34BE-4791-987C-4A7C92893254}"/>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81408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3A6DF-705A-4DBB-83A2-1915DDD2B1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EA07FC-BC6A-4D97-8C36-B7818279FC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5C99FE9-D147-4DF1-B585-2FEA7798D42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470E85-1D84-441C-9E1C-A3B66A521DEE}"/>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C2A90D6B-AF2B-4288-9A37-E51AFBBC91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FC4EE2-A402-4282-BFFE-BD60EBA48078}"/>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15588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B06C1-E4BE-40DF-A070-A964CC0D3E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508BD2-BB07-4431-A164-82ACAD511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3A28200-2235-461E-A799-21D70B0D42A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BE3D173-68E7-4124-B450-BEBAF5218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9F6F156-4FE5-4B7F-9CAA-AC5E6F5D06A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CA1A5C-8A96-4AC5-BCE5-AF1A0FB41DA9}"/>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8" name="页脚占位符 7">
            <a:extLst>
              <a:ext uri="{FF2B5EF4-FFF2-40B4-BE49-F238E27FC236}">
                <a16:creationId xmlns:a16="http://schemas.microsoft.com/office/drawing/2014/main" id="{7770ABEC-2A45-4AFC-B8AD-58B383DEAF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678CE8-FD95-4B0E-A09C-20B69C1B2478}"/>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5333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8E3EE-393D-47B3-8798-93B16B2D99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63B1D1-9A1F-4817-9308-A9610B659E46}"/>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4" name="页脚占位符 3">
            <a:extLst>
              <a:ext uri="{FF2B5EF4-FFF2-40B4-BE49-F238E27FC236}">
                <a16:creationId xmlns:a16="http://schemas.microsoft.com/office/drawing/2014/main" id="{92066CB8-669D-44D8-9B90-624F3AC18A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54B854-97D6-450C-A412-319CD1E9E287}"/>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9725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9044A3-0F17-40B1-A168-F3A13D107446}"/>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3" name="页脚占位符 2">
            <a:extLst>
              <a:ext uri="{FF2B5EF4-FFF2-40B4-BE49-F238E27FC236}">
                <a16:creationId xmlns:a16="http://schemas.microsoft.com/office/drawing/2014/main" id="{080CDC5E-D77E-4369-96D7-CAA4845DA2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EF79C5-4B01-4C72-B3C0-D1E2EE5C7CA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58223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2FC0E-E5FA-4244-8769-F56B56ACE1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A9AC1D-1824-4389-A94D-6B0AF607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7BDFBDC-AEEF-40DD-8E7F-C2A89FEA0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B449CB-6F03-4C52-B767-A09377D13CB3}"/>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4D5FDD1E-CE4A-4AB7-83F3-36B2F3B59F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E7904B-0035-4DBA-B0F5-FC4CB8AB50AD}"/>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49223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7D34-5BCB-4968-A67E-752A4E6549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82556A-B7EE-4D27-9D6B-A9D9DFC1F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5FA078-9662-42A4-91C6-5BC92A2D0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4773FF-5D34-45A5-8619-5EB28C21F8B1}"/>
              </a:ext>
            </a:extLst>
          </p:cNvPr>
          <p:cNvSpPr>
            <a:spLocks noGrp="1"/>
          </p:cNvSpPr>
          <p:nvPr>
            <p:ph type="dt" sz="half" idx="10"/>
          </p:nvPr>
        </p:nvSpPr>
        <p:spPr/>
        <p:txBody>
          <a:bodyPr/>
          <a:lstStyle/>
          <a:p>
            <a:fld id="{2ACBBF1D-C4E6-49DB-9865-F4E9CD1D3642}"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AB13036C-5AF1-4574-AAF7-21067DB5C6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FA1B6-3C93-45E3-A1E2-01C81E5C6067}"/>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2494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2F00DAB-537A-40FC-96F5-2AB45AB4E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74AC48-BD68-405C-A9C4-A8010C421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C65D25-E4A2-4E2D-9DFD-7D222E04D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BBF1D-C4E6-49DB-9865-F4E9CD1D3642}"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9E634E6A-132F-4C7A-AC22-859D9ACEB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F5CB1F-F2A4-4E34-ABF2-44A153DFE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42290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程序设计</a:t>
            </a:r>
          </a:p>
        </p:txBody>
      </p:sp>
    </p:spTree>
    <p:extLst>
      <p:ext uri="{BB962C8B-B14F-4D97-AF65-F5344CB8AC3E}">
        <p14:creationId xmlns:p14="http://schemas.microsoft.com/office/powerpoint/2010/main" val="26641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实参传递：传递任意数量的实参</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31766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适用情况：预先不知道函数需要接受多少个实参；</a:t>
            </a:r>
            <a:r>
              <a:rPr lang="zh-CN" altLang="en-US" sz="2800" dirty="0"/>
              <a:t>通过参数前增加星号（*）实现。</a:t>
            </a:r>
            <a:endParaRPr lang="zh-CN" altLang="en-US"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348438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charset="0"/>
                <a:ea typeface="微软雅黑" charset="0"/>
              </a:rPr>
              <a:t>返回值</a:t>
            </a: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65666"/>
          </a:xfrm>
          <a:prstGeom prst="rect">
            <a:avLst/>
          </a:prstGeom>
        </p:spPr>
        <p:txBody>
          <a:bodyPr wrap="square">
            <a:spAutoFit/>
          </a:bodyPr>
          <a:lstStyle/>
          <a:p>
            <a:pPr lvl="0" algn="just">
              <a:lnSpc>
                <a:spcPct val="150000"/>
              </a:lnSpc>
            </a:pPr>
            <a:r>
              <a:rPr lang="en-US" altLang="zh-CN" sz="2800" dirty="0">
                <a:latin typeface="+mj-lt"/>
                <a:ea typeface="+mj-ea"/>
                <a:cs typeface="+mj-cs"/>
              </a:rPr>
              <a:t>return</a:t>
            </a:r>
            <a:r>
              <a:rPr lang="zh-CN" altLang="en-US" sz="2800" dirty="0">
                <a:latin typeface="+mj-lt"/>
                <a:ea typeface="+mj-ea"/>
                <a:cs typeface="+mj-cs"/>
              </a:rPr>
              <a:t>语句用来退出函数并将程序返回到函数被调用位置继续执行。</a:t>
            </a:r>
          </a:p>
          <a:p>
            <a:pPr lvl="0" algn="just">
              <a:lnSpc>
                <a:spcPct val="150000"/>
              </a:lnSpc>
            </a:pPr>
            <a:r>
              <a:rPr lang="en-US" altLang="zh-CN" sz="2800" dirty="0">
                <a:latin typeface="+mj-lt"/>
                <a:ea typeface="+mj-ea"/>
                <a:cs typeface="+mj-cs"/>
              </a:rPr>
              <a:t>return</a:t>
            </a:r>
            <a:r>
              <a:rPr lang="zh-CN" altLang="en-US" sz="2800" dirty="0">
                <a:latin typeface="+mj-lt"/>
                <a:ea typeface="+mj-ea"/>
                <a:cs typeface="+mj-cs"/>
              </a:rPr>
              <a:t>语句同时可以将</a:t>
            </a:r>
            <a:r>
              <a:rPr lang="en-US" altLang="zh-CN" sz="2800" dirty="0">
                <a:latin typeface="+mj-lt"/>
                <a:ea typeface="+mj-ea"/>
                <a:cs typeface="+mj-cs"/>
              </a:rPr>
              <a:t>0</a:t>
            </a:r>
            <a:r>
              <a:rPr lang="zh-CN" altLang="en-US" sz="2800" dirty="0">
                <a:latin typeface="+mj-lt"/>
                <a:ea typeface="+mj-ea"/>
                <a:cs typeface="+mj-cs"/>
              </a:rPr>
              <a:t>个、</a:t>
            </a:r>
            <a:r>
              <a:rPr lang="en-US" altLang="zh-CN" sz="2800" dirty="0">
                <a:latin typeface="+mj-lt"/>
                <a:ea typeface="+mj-ea"/>
                <a:cs typeface="+mj-cs"/>
              </a:rPr>
              <a:t>1</a:t>
            </a:r>
            <a:r>
              <a:rPr lang="zh-CN" altLang="en-US" sz="2800" dirty="0">
                <a:latin typeface="+mj-lt"/>
                <a:ea typeface="+mj-ea"/>
                <a:cs typeface="+mj-cs"/>
              </a:rPr>
              <a:t>个或多个函数运算完的结果返回给函数被调用处的变量，例如。</a:t>
            </a:r>
          </a:p>
        </p:txBody>
      </p:sp>
      <p:graphicFrame>
        <p:nvGraphicFramePr>
          <p:cNvPr id="5" name="表格 4">
            <a:extLst>
              <a:ext uri="{FF2B5EF4-FFF2-40B4-BE49-F238E27FC236}">
                <a16:creationId xmlns:a16="http://schemas.microsoft.com/office/drawing/2014/main" id="{2B004E81-8FF1-465A-B285-E1B2607E50E0}"/>
              </a:ext>
            </a:extLst>
          </p:cNvPr>
          <p:cNvGraphicFramePr>
            <a:graphicFrameLocks noGrp="1"/>
          </p:cNvGraphicFramePr>
          <p:nvPr>
            <p:extLst>
              <p:ext uri="{D42A27DB-BD31-4B8C-83A1-F6EECF244321}">
                <p14:modId xmlns:p14="http://schemas.microsoft.com/office/powerpoint/2010/main" val="2381475721"/>
              </p:ext>
            </p:extLst>
          </p:nvPr>
        </p:nvGraphicFramePr>
        <p:xfrm>
          <a:off x="2857106" y="3526895"/>
          <a:ext cx="6769100" cy="2697480"/>
        </p:xfrm>
        <a:graphic>
          <a:graphicData uri="http://schemas.openxmlformats.org/drawingml/2006/table">
            <a:tbl>
              <a:tblPr firstRow="1" firstCol="1" bandRow="1"/>
              <a:tblGrid>
                <a:gridCol w="6769100">
                  <a:extLst>
                    <a:ext uri="{9D8B030D-6E8A-4147-A177-3AD203B41FA5}">
                      <a16:colId xmlns:a16="http://schemas.microsoft.com/office/drawing/2014/main" val="20000"/>
                    </a:ext>
                  </a:extLst>
                </a:gridCol>
              </a:tblGrid>
              <a:tr h="1511300">
                <a:tc>
                  <a:txBody>
                    <a:bodyPr/>
                    <a:lstStyle/>
                    <a:p>
                      <a:pPr algn="l" fontAlgn="auto">
                        <a:lnSpc>
                          <a:spcPct val="150000"/>
                        </a:lnSpc>
                        <a:spcAft>
                          <a:spcPts val="0"/>
                        </a:spcAft>
                      </a:pPr>
                      <a:r>
                        <a:rPr lang="en-US" sz="2400" b="1" kern="0" dirty="0">
                          <a:effectLst/>
                          <a:latin typeface="Courier New" charset="0"/>
                          <a:ea typeface="宋体" charset="0"/>
                          <a:cs typeface="Times New Roman" charset="0"/>
                        </a:rPr>
                        <a:t>&gt;&gt;&gt;</a:t>
                      </a:r>
                      <a:r>
                        <a:rPr lang="en-US" sz="2400" b="1" kern="0" dirty="0" err="1">
                          <a:effectLst/>
                          <a:latin typeface="Courier New" charset="0"/>
                          <a:ea typeface="宋体" charset="0"/>
                          <a:cs typeface="Times New Roman" charset="0"/>
                        </a:rPr>
                        <a:t>def</a:t>
                      </a:r>
                      <a:r>
                        <a:rPr lang="en-US" sz="2400" b="1" kern="0" dirty="0">
                          <a:effectLst/>
                          <a:latin typeface="Courier New" charset="0"/>
                          <a:ea typeface="宋体" charset="0"/>
                          <a:cs typeface="Times New Roman" charset="0"/>
                        </a:rPr>
                        <a:t> </a:t>
                      </a:r>
                      <a:r>
                        <a:rPr lang="en-US" sz="2400" b="1" kern="0" dirty="0" err="1">
                          <a:effectLst/>
                          <a:latin typeface="Courier New" charset="0"/>
                          <a:ea typeface="宋体" charset="0"/>
                          <a:cs typeface="Times New Roman" charset="0"/>
                        </a:rPr>
                        <a:t>func</a:t>
                      </a:r>
                      <a:r>
                        <a:rPr lang="en-US" sz="2400" b="1" kern="0" dirty="0">
                          <a:effectLst/>
                          <a:latin typeface="Courier New" charset="0"/>
                          <a:ea typeface="宋体" charset="0"/>
                          <a:cs typeface="Times New Roman" charset="0"/>
                        </a:rPr>
                        <a:t>(a, b):</a:t>
                      </a:r>
                      <a:endParaRPr lang="zh-CN" sz="2400" kern="100" dirty="0">
                        <a:effectLst/>
                        <a:latin typeface="Calibri" charset="0"/>
                        <a:ea typeface="宋体" charset="0"/>
                        <a:cs typeface="Times New Roman" charset="0"/>
                      </a:endParaRPr>
                    </a:p>
                    <a:p>
                      <a:pPr algn="l" fontAlgn="auto">
                        <a:lnSpc>
                          <a:spcPct val="150000"/>
                        </a:lnSpc>
                        <a:spcAft>
                          <a:spcPts val="0"/>
                        </a:spcAft>
                      </a:pPr>
                      <a:r>
                        <a:rPr lang="en-US" sz="2400" b="1" kern="0" dirty="0">
                          <a:effectLst/>
                          <a:latin typeface="Courier New" charset="0"/>
                          <a:ea typeface="宋体" charset="0"/>
                          <a:cs typeface="Times New Roman" charset="0"/>
                        </a:rPr>
                        <a:t>        return a*b</a:t>
                      </a:r>
                      <a:endParaRPr lang="zh-CN" sz="2400" kern="100" dirty="0">
                        <a:effectLst/>
                        <a:latin typeface="Calibri" charset="0"/>
                        <a:ea typeface="宋体" charset="0"/>
                        <a:cs typeface="Times New Roman" charset="0"/>
                      </a:endParaRPr>
                    </a:p>
                    <a:p>
                      <a:pPr algn="l" fontAlgn="auto">
                        <a:lnSpc>
                          <a:spcPct val="150000"/>
                        </a:lnSpc>
                        <a:spcAft>
                          <a:spcPts val="0"/>
                        </a:spcAft>
                      </a:pPr>
                      <a:r>
                        <a:rPr lang="en-US" sz="2400" b="1" kern="0" dirty="0">
                          <a:effectLst/>
                          <a:latin typeface="Courier New" charset="0"/>
                          <a:ea typeface="宋体" charset="0"/>
                          <a:cs typeface="Times New Roman" charset="0"/>
                        </a:rPr>
                        <a:t>&gt;&gt;&gt;s = </a:t>
                      </a:r>
                      <a:r>
                        <a:rPr lang="en-US" sz="2400" b="1" kern="0" dirty="0" err="1">
                          <a:effectLst/>
                          <a:latin typeface="Courier New" charset="0"/>
                          <a:ea typeface="宋体" charset="0"/>
                          <a:cs typeface="Times New Roman" charset="0"/>
                        </a:rPr>
                        <a:t>func</a:t>
                      </a:r>
                      <a:r>
                        <a:rPr lang="en-US" sz="2400" b="1" kern="0" dirty="0">
                          <a:effectLst/>
                          <a:latin typeface="Courier New" charset="0"/>
                          <a:ea typeface="宋体" charset="0"/>
                          <a:cs typeface="Times New Roman" charset="0"/>
                        </a:rPr>
                        <a:t>("knock~", 2)</a:t>
                      </a:r>
                      <a:endParaRPr lang="zh-CN" sz="2400" kern="100" dirty="0">
                        <a:effectLst/>
                        <a:latin typeface="Calibri" charset="0"/>
                        <a:ea typeface="宋体" charset="0"/>
                        <a:cs typeface="Times New Roman" charset="0"/>
                      </a:endParaRPr>
                    </a:p>
                    <a:p>
                      <a:pPr algn="l" fontAlgn="auto">
                        <a:lnSpc>
                          <a:spcPct val="150000"/>
                        </a:lnSpc>
                        <a:spcAft>
                          <a:spcPts val="0"/>
                        </a:spcAft>
                      </a:pPr>
                      <a:r>
                        <a:rPr lang="en-US" sz="2400" b="1" kern="0" dirty="0">
                          <a:effectLst/>
                          <a:latin typeface="Courier New" charset="0"/>
                          <a:ea typeface="宋体" charset="0"/>
                          <a:cs typeface="Times New Roman" charset="0"/>
                        </a:rPr>
                        <a:t>&gt;&gt;&gt;print(s)</a:t>
                      </a:r>
                      <a:endParaRPr lang="zh-CN" sz="2400" kern="100" dirty="0">
                        <a:effectLst/>
                        <a:latin typeface="Calibri" charset="0"/>
                        <a:ea typeface="宋体" charset="0"/>
                        <a:cs typeface="Times New Roman" charset="0"/>
                      </a:endParaRPr>
                    </a:p>
                    <a:p>
                      <a:pPr algn="l" fontAlgn="auto">
                        <a:lnSpc>
                          <a:spcPct val="150000"/>
                        </a:lnSpc>
                        <a:spcAft>
                          <a:spcPts val="0"/>
                        </a:spcAft>
                      </a:pPr>
                      <a:r>
                        <a:rPr lang="en-US" sz="2400" kern="0" dirty="0" err="1">
                          <a:effectLst/>
                          <a:latin typeface="Courier New" charset="0"/>
                          <a:ea typeface="宋体" charset="0"/>
                          <a:cs typeface="Times New Roman" charset="0"/>
                        </a:rPr>
                        <a:t>knock~knock</a:t>
                      </a:r>
                      <a:r>
                        <a:rPr lang="en-US" sz="2400" kern="0" dirty="0">
                          <a:effectLst/>
                          <a:latin typeface="Courier New" charset="0"/>
                          <a:ea typeface="宋体" charset="0"/>
                          <a:cs typeface="Times New Roman" charset="0"/>
                        </a:rPr>
                        <a:t>~</a:t>
                      </a:r>
                      <a:endParaRPr lang="zh-CN" sz="2400" kern="100" dirty="0">
                        <a:effectLst/>
                        <a:latin typeface="Calibri" charset="0"/>
                        <a:ea typeface="宋体" charset="0"/>
                        <a:cs typeface="Times New Roman" charset="0"/>
                      </a:endParaRPr>
                    </a:p>
                  </a:txBody>
                  <a:tcPr marL="68584" marR="6858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9636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8328"/>
          </a:xfrm>
          <a:prstGeom prst="rect">
            <a:avLst/>
          </a:prstGeom>
        </p:spPr>
        <p:txBody>
          <a:bodyPr wrap="square">
            <a:spAutoFit/>
          </a:bodyPr>
          <a:lstStyle/>
          <a:p>
            <a:pPr lvl="0" algn="just">
              <a:lnSpc>
                <a:spcPct val="150000"/>
              </a:lnSpc>
            </a:pPr>
            <a:r>
              <a:rPr lang="zh-CN" altLang="en-US" sz="2800" dirty="0">
                <a:latin typeface="+mj-lt"/>
                <a:ea typeface="+mj-ea"/>
                <a:cs typeface="+mj-cs"/>
              </a:rPr>
              <a:t>一个程序中的变量包括两类：全局变量和局部变量。</a:t>
            </a:r>
          </a:p>
          <a:p>
            <a:pPr marL="457200" lvl="0" indent="-457200" algn="just">
              <a:lnSpc>
                <a:spcPct val="150000"/>
              </a:lnSpc>
              <a:buFont typeface="Wingdings" panose="05000000000000000000" pitchFamily="2" charset="2"/>
              <a:buChar char="Ø"/>
            </a:pPr>
            <a:r>
              <a:rPr lang="zh-CN" altLang="en-US" sz="2800" dirty="0">
                <a:latin typeface="+mj-lt"/>
                <a:ea typeface="+mj-ea"/>
                <a:cs typeface="+mj-cs"/>
              </a:rPr>
              <a:t>全局变量指在函数之外定义的变量，一般没有缩进，在程序执行全过程有效。</a:t>
            </a:r>
          </a:p>
          <a:p>
            <a:pPr marL="457200" lvl="0" indent="-457200" algn="just">
              <a:lnSpc>
                <a:spcPct val="150000"/>
              </a:lnSpc>
              <a:buFont typeface="Wingdings" panose="05000000000000000000" pitchFamily="2" charset="2"/>
              <a:buChar char="Ø"/>
            </a:pPr>
            <a:r>
              <a:rPr lang="zh-CN" altLang="en-US" sz="2800" dirty="0">
                <a:latin typeface="+mj-lt"/>
                <a:ea typeface="+mj-ea"/>
                <a:cs typeface="+mj-cs"/>
              </a:rPr>
              <a:t>局部变量指在函数内部使用的变量，仅在函数内部有效，当函数退出时变量将不存在。</a:t>
            </a:r>
          </a:p>
        </p:txBody>
      </p:sp>
    </p:spTree>
    <p:extLst>
      <p:ext uri="{BB962C8B-B14F-4D97-AF65-F5344CB8AC3E}">
        <p14:creationId xmlns:p14="http://schemas.microsoft.com/office/powerpoint/2010/main" val="167965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757645" y="2168276"/>
            <a:ext cx="10676710" cy="1004762"/>
          </a:xfrm>
          <a:prstGeom prst="rect">
            <a:avLst/>
          </a:prstGeom>
        </p:spPr>
        <p:txBody>
          <a:bodyPr wrap="square">
            <a:spAutoFit/>
          </a:bodyPr>
          <a:lstStyle/>
          <a:p>
            <a:pPr lvl="0" algn="ctr">
              <a:lnSpc>
                <a:spcPct val="150000"/>
              </a:lnSpc>
            </a:pPr>
            <a:r>
              <a:rPr lang="zh-CN" altLang="en-US" sz="4400" dirty="0">
                <a:latin typeface="+mj-lt"/>
                <a:ea typeface="+mj-ea"/>
                <a:cs typeface="+mj-cs"/>
              </a:rPr>
              <a:t>一、局部变量不能在全局作用域中使用</a:t>
            </a:r>
          </a:p>
        </p:txBody>
      </p:sp>
    </p:spTree>
    <p:extLst>
      <p:ext uri="{BB962C8B-B14F-4D97-AF65-F5344CB8AC3E}">
        <p14:creationId xmlns:p14="http://schemas.microsoft.com/office/powerpoint/2010/main" val="16615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457201" y="2168276"/>
            <a:ext cx="11420474" cy="921855"/>
          </a:xfrm>
          <a:prstGeom prst="rect">
            <a:avLst/>
          </a:prstGeom>
        </p:spPr>
        <p:txBody>
          <a:bodyPr wrap="square">
            <a:spAutoFit/>
          </a:bodyPr>
          <a:lstStyle/>
          <a:p>
            <a:pPr lvl="0" algn="ctr">
              <a:lnSpc>
                <a:spcPct val="150000"/>
              </a:lnSpc>
            </a:pPr>
            <a:r>
              <a:rPr lang="zh-CN" altLang="en-US" sz="4000" dirty="0">
                <a:latin typeface="+mj-lt"/>
                <a:ea typeface="+mj-ea"/>
                <a:cs typeface="+mj-cs"/>
              </a:rPr>
              <a:t>二、局部作用域不能使用其他局部作用域内的变量</a:t>
            </a:r>
          </a:p>
        </p:txBody>
      </p:sp>
    </p:spTree>
    <p:extLst>
      <p:ext uri="{BB962C8B-B14F-4D97-AF65-F5344CB8AC3E}">
        <p14:creationId xmlns:p14="http://schemas.microsoft.com/office/powerpoint/2010/main" val="181522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457201" y="2168276"/>
            <a:ext cx="11420474" cy="921855"/>
          </a:xfrm>
          <a:prstGeom prst="rect">
            <a:avLst/>
          </a:prstGeom>
        </p:spPr>
        <p:txBody>
          <a:bodyPr wrap="square">
            <a:spAutoFit/>
          </a:bodyPr>
          <a:lstStyle/>
          <a:p>
            <a:pPr lvl="0" algn="ctr">
              <a:lnSpc>
                <a:spcPct val="150000"/>
              </a:lnSpc>
            </a:pPr>
            <a:r>
              <a:rPr lang="zh-CN" altLang="en-US" sz="4000" dirty="0">
                <a:latin typeface="+mj-lt"/>
                <a:ea typeface="+mj-ea"/>
                <a:cs typeface="+mj-cs"/>
              </a:rPr>
              <a:t>二、局部作用域不能使用其他局部作用域内的变量</a:t>
            </a:r>
          </a:p>
        </p:txBody>
      </p:sp>
    </p:spTree>
    <p:extLst>
      <p:ext uri="{BB962C8B-B14F-4D97-AF65-F5344CB8AC3E}">
        <p14:creationId xmlns:p14="http://schemas.microsoft.com/office/powerpoint/2010/main" val="417912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457201" y="2168276"/>
            <a:ext cx="11420474" cy="1004762"/>
          </a:xfrm>
          <a:prstGeom prst="rect">
            <a:avLst/>
          </a:prstGeom>
        </p:spPr>
        <p:txBody>
          <a:bodyPr wrap="square">
            <a:spAutoFit/>
          </a:bodyPr>
          <a:lstStyle/>
          <a:p>
            <a:pPr lvl="0" algn="ctr">
              <a:lnSpc>
                <a:spcPct val="150000"/>
              </a:lnSpc>
            </a:pPr>
            <a:r>
              <a:rPr lang="zh-CN" altLang="en-US" sz="4400" dirty="0">
                <a:latin typeface="+mj-lt"/>
                <a:ea typeface="+mj-ea"/>
                <a:cs typeface="+mj-cs"/>
              </a:rPr>
              <a:t>三、全局变量可以在局部作用域中读取</a:t>
            </a:r>
          </a:p>
        </p:txBody>
      </p:sp>
    </p:spTree>
    <p:extLst>
      <p:ext uri="{BB962C8B-B14F-4D97-AF65-F5344CB8AC3E}">
        <p14:creationId xmlns:p14="http://schemas.microsoft.com/office/powerpoint/2010/main" val="3533634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457201" y="2168276"/>
            <a:ext cx="11420474" cy="1004762"/>
          </a:xfrm>
          <a:prstGeom prst="rect">
            <a:avLst/>
          </a:prstGeom>
        </p:spPr>
        <p:txBody>
          <a:bodyPr wrap="square">
            <a:spAutoFit/>
          </a:bodyPr>
          <a:lstStyle/>
          <a:p>
            <a:pPr lvl="0" algn="ctr">
              <a:lnSpc>
                <a:spcPct val="150000"/>
              </a:lnSpc>
            </a:pPr>
            <a:r>
              <a:rPr lang="zh-CN" altLang="en-US" sz="4400" dirty="0">
                <a:latin typeface="+mj-lt"/>
                <a:ea typeface="+mj-ea"/>
                <a:cs typeface="+mj-cs"/>
              </a:rPr>
              <a:t>四、名称相同的局部变量和全局变量</a:t>
            </a:r>
          </a:p>
        </p:txBody>
      </p:sp>
    </p:spTree>
    <p:extLst>
      <p:ext uri="{BB962C8B-B14F-4D97-AF65-F5344CB8AC3E}">
        <p14:creationId xmlns:p14="http://schemas.microsoft.com/office/powerpoint/2010/main" val="39693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41B6884-B60F-409D-88BA-C2DE1C87661C}"/>
              </a:ext>
            </a:extLst>
          </p:cNvPr>
          <p:cNvPicPr>
            <a:picLocks noChangeAspect="1"/>
          </p:cNvPicPr>
          <p:nvPr/>
        </p:nvPicPr>
        <p:blipFill>
          <a:blip r:embed="rId3"/>
          <a:stretch>
            <a:fillRect/>
          </a:stretch>
        </p:blipFill>
        <p:spPr>
          <a:xfrm>
            <a:off x="3138643" y="1013545"/>
            <a:ext cx="5914713" cy="5282607"/>
          </a:xfrm>
          <a:prstGeom prst="rect">
            <a:avLst/>
          </a:prstGeom>
        </p:spPr>
      </p:pic>
    </p:spTree>
    <p:extLst>
      <p:ext uri="{BB962C8B-B14F-4D97-AF65-F5344CB8AC3E}">
        <p14:creationId xmlns:p14="http://schemas.microsoft.com/office/powerpoint/2010/main" val="428034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457201" y="2168276"/>
            <a:ext cx="11420474" cy="1004762"/>
          </a:xfrm>
          <a:prstGeom prst="rect">
            <a:avLst/>
          </a:prstGeom>
        </p:spPr>
        <p:txBody>
          <a:bodyPr wrap="square">
            <a:spAutoFit/>
          </a:bodyPr>
          <a:lstStyle/>
          <a:p>
            <a:pPr lvl="0" algn="ctr">
              <a:lnSpc>
                <a:spcPct val="150000"/>
              </a:lnSpc>
            </a:pPr>
            <a:r>
              <a:rPr lang="zh-CN" altLang="en-US" sz="4400" dirty="0">
                <a:latin typeface="+mj-lt"/>
                <a:ea typeface="+mj-ea"/>
                <a:cs typeface="+mj-cs"/>
              </a:rPr>
              <a:t>五、使用</a:t>
            </a:r>
            <a:r>
              <a:rPr lang="en-US" altLang="zh-CN" sz="4400" dirty="0">
                <a:latin typeface="+mj-lt"/>
                <a:ea typeface="+mj-ea"/>
                <a:cs typeface="+mj-cs"/>
              </a:rPr>
              <a:t>global </a:t>
            </a:r>
            <a:r>
              <a:rPr lang="zh-CN" altLang="en-US" sz="4400" dirty="0">
                <a:latin typeface="+mj-lt"/>
                <a:ea typeface="+mj-ea"/>
                <a:cs typeface="+mj-cs"/>
              </a:rPr>
              <a:t>语句在函数内修改全局变量</a:t>
            </a:r>
          </a:p>
        </p:txBody>
      </p:sp>
    </p:spTree>
    <p:extLst>
      <p:ext uri="{BB962C8B-B14F-4D97-AF65-F5344CB8AC3E}">
        <p14:creationId xmlns:p14="http://schemas.microsoft.com/office/powerpoint/2010/main" val="86177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函数的定义</a:t>
            </a: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843651"/>
          </a:xfrm>
          <a:prstGeom prst="rect">
            <a:avLst/>
          </a:prstGeom>
        </p:spPr>
        <p:txBody>
          <a:bodyPr wrap="square">
            <a:spAutoFit/>
          </a:bodyPr>
          <a:lstStyle/>
          <a:p>
            <a:pPr lvl="0" algn="just">
              <a:lnSpc>
                <a:spcPct val="150000"/>
              </a:lnSpc>
            </a:pPr>
            <a:r>
              <a:rPr lang="en-US" altLang="zh-CN" sz="2800" dirty="0">
                <a:latin typeface="+mj-lt"/>
                <a:ea typeface="+mj-ea"/>
                <a:cs typeface="+mj-cs"/>
              </a:rPr>
              <a:t>Python</a:t>
            </a:r>
            <a:r>
              <a:rPr lang="zh-CN" altLang="en-US" sz="2800" dirty="0">
                <a:latin typeface="+mj-lt"/>
                <a:ea typeface="+mj-ea"/>
                <a:cs typeface="+mj-cs"/>
              </a:rPr>
              <a:t>定义一个函数使用</a:t>
            </a:r>
            <a:r>
              <a:rPr lang="en-US" altLang="zh-CN" sz="2800" dirty="0">
                <a:latin typeface="+mj-lt"/>
                <a:ea typeface="+mj-ea"/>
                <a:cs typeface="+mj-cs"/>
              </a:rPr>
              <a:t>def</a:t>
            </a:r>
            <a:r>
              <a:rPr lang="zh-CN" altLang="en-US" sz="2800" dirty="0">
                <a:latin typeface="+mj-lt"/>
                <a:ea typeface="+mj-ea"/>
                <a:cs typeface="+mj-cs"/>
              </a:rPr>
              <a:t>保留字，语法形式如下：</a:t>
            </a:r>
          </a:p>
          <a:p>
            <a:pPr lvl="0" algn="just">
              <a:lnSpc>
                <a:spcPct val="150000"/>
              </a:lnSpc>
            </a:pPr>
            <a:r>
              <a:rPr lang="en-US" altLang="zh-CN" sz="2800" dirty="0">
                <a:solidFill>
                  <a:srgbClr val="FF0000"/>
                </a:solidFill>
                <a:latin typeface="+mj-lt"/>
                <a:ea typeface="+mj-ea"/>
                <a:cs typeface="+mj-cs"/>
              </a:rPr>
              <a:t>def &lt;</a:t>
            </a:r>
            <a:r>
              <a:rPr lang="zh-CN" altLang="en-US" sz="2800" dirty="0">
                <a:solidFill>
                  <a:srgbClr val="FF0000"/>
                </a:solidFill>
                <a:latin typeface="+mj-lt"/>
                <a:ea typeface="+mj-ea"/>
                <a:cs typeface="+mj-cs"/>
              </a:rPr>
              <a:t>函数名</a:t>
            </a:r>
            <a:r>
              <a:rPr lang="en-US" altLang="zh-CN" sz="2800" dirty="0">
                <a:solidFill>
                  <a:srgbClr val="FF0000"/>
                </a:solidFill>
                <a:latin typeface="+mj-lt"/>
                <a:ea typeface="+mj-ea"/>
                <a:cs typeface="+mj-cs"/>
              </a:rPr>
              <a:t>&gt;(&lt;</a:t>
            </a:r>
            <a:r>
              <a:rPr lang="zh-CN" altLang="en-US" sz="2800" dirty="0">
                <a:solidFill>
                  <a:srgbClr val="FF0000"/>
                </a:solidFill>
                <a:latin typeface="+mj-lt"/>
                <a:ea typeface="+mj-ea"/>
                <a:cs typeface="+mj-cs"/>
              </a:rPr>
              <a:t>形式参数列表</a:t>
            </a:r>
            <a:r>
              <a:rPr lang="en-US" altLang="zh-CN" sz="2800" dirty="0">
                <a:solidFill>
                  <a:srgbClr val="FF0000"/>
                </a:solidFill>
                <a:latin typeface="+mj-lt"/>
                <a:ea typeface="+mj-ea"/>
                <a:cs typeface="+mj-cs"/>
              </a:rPr>
              <a:t>&gt;):</a:t>
            </a:r>
          </a:p>
          <a:p>
            <a:pPr lvl="0" algn="just">
              <a:lnSpc>
                <a:spcPct val="150000"/>
              </a:lnSpc>
            </a:pPr>
            <a:r>
              <a:rPr lang="en-US" altLang="zh-CN" sz="2800" dirty="0">
                <a:solidFill>
                  <a:srgbClr val="FF0000"/>
                </a:solidFill>
                <a:latin typeface="+mj-lt"/>
                <a:ea typeface="+mj-ea"/>
                <a:cs typeface="+mj-cs"/>
              </a:rPr>
              <a:t>	&lt;</a:t>
            </a:r>
            <a:r>
              <a:rPr lang="zh-CN" altLang="en-US" sz="2800" dirty="0">
                <a:solidFill>
                  <a:srgbClr val="FF0000"/>
                </a:solidFill>
                <a:latin typeface="+mj-lt"/>
                <a:ea typeface="+mj-ea"/>
                <a:cs typeface="+mj-cs"/>
              </a:rPr>
              <a:t>函数体</a:t>
            </a:r>
            <a:r>
              <a:rPr lang="en-US" altLang="zh-CN" sz="2800" dirty="0">
                <a:solidFill>
                  <a:srgbClr val="FF0000"/>
                </a:solidFill>
                <a:latin typeface="+mj-lt"/>
                <a:ea typeface="+mj-ea"/>
                <a:cs typeface="+mj-cs"/>
              </a:rPr>
              <a:t>&gt;</a:t>
            </a:r>
          </a:p>
          <a:p>
            <a:pPr lvl="0" algn="just">
              <a:lnSpc>
                <a:spcPct val="150000"/>
              </a:lnSpc>
            </a:pPr>
            <a:r>
              <a:rPr lang="en-US" altLang="zh-CN" sz="2800" dirty="0">
                <a:solidFill>
                  <a:srgbClr val="FF0000"/>
                </a:solidFill>
                <a:latin typeface="+mj-lt"/>
                <a:ea typeface="+mj-ea"/>
                <a:cs typeface="+mj-cs"/>
              </a:rPr>
              <a:t>	return &lt;</a:t>
            </a:r>
            <a:r>
              <a:rPr lang="zh-CN" altLang="en-US" sz="2800" dirty="0">
                <a:solidFill>
                  <a:srgbClr val="FF0000"/>
                </a:solidFill>
                <a:latin typeface="+mj-lt"/>
                <a:ea typeface="+mj-ea"/>
                <a:cs typeface="+mj-cs"/>
              </a:rPr>
              <a:t>返回值列表</a:t>
            </a:r>
            <a:r>
              <a:rPr lang="en-US" altLang="zh-CN" sz="2800" dirty="0">
                <a:solidFill>
                  <a:srgbClr val="FF0000"/>
                </a:solidFill>
                <a:latin typeface="+mj-lt"/>
                <a:ea typeface="+mj-ea"/>
                <a:cs typeface="+mj-cs"/>
              </a:rPr>
              <a:t>&gt;</a:t>
            </a:r>
          </a:p>
          <a:p>
            <a:pPr lvl="0" algn="just">
              <a:lnSpc>
                <a:spcPct val="150000"/>
              </a:lnSpc>
            </a:pPr>
            <a:endParaRPr lang="en-US" altLang="zh-CN" sz="2800" dirty="0">
              <a:solidFill>
                <a:srgbClr val="FF0000"/>
              </a:solidFill>
              <a:latin typeface="+mj-lt"/>
              <a:ea typeface="+mj-ea"/>
              <a:cs typeface="+mj-cs"/>
            </a:endParaRPr>
          </a:p>
          <a:p>
            <a:pPr lvl="0" algn="just">
              <a:lnSpc>
                <a:spcPct val="150000"/>
              </a:lnSpc>
            </a:pPr>
            <a:r>
              <a:rPr lang="en-US" altLang="zh-CN" sz="2800" dirty="0"/>
              <a:t>Python</a:t>
            </a:r>
            <a:r>
              <a:rPr lang="zh-CN" altLang="en-US" sz="2800" dirty="0"/>
              <a:t>定义一个函数使用</a:t>
            </a:r>
            <a:r>
              <a:rPr lang="en-US" altLang="zh-CN" sz="2800" dirty="0"/>
              <a:t>def</a:t>
            </a:r>
            <a:r>
              <a:rPr lang="zh-CN" altLang="en-US" sz="2800" dirty="0"/>
              <a:t>保留字，语法形式如下：</a:t>
            </a:r>
          </a:p>
          <a:p>
            <a:pPr lvl="0" algn="just">
              <a:lnSpc>
                <a:spcPct val="150000"/>
              </a:lnSpc>
            </a:pPr>
            <a:r>
              <a:rPr lang="en-US" altLang="zh-CN" sz="2800" dirty="0">
                <a:solidFill>
                  <a:srgbClr val="FF0000"/>
                </a:solidFill>
              </a:rPr>
              <a:t>&lt;</a:t>
            </a:r>
            <a:r>
              <a:rPr lang="zh-CN" altLang="en-US" sz="2800" dirty="0">
                <a:solidFill>
                  <a:srgbClr val="FF0000"/>
                </a:solidFill>
              </a:rPr>
              <a:t>函数名</a:t>
            </a:r>
            <a:r>
              <a:rPr lang="en-US" altLang="zh-CN" sz="2800" dirty="0">
                <a:solidFill>
                  <a:srgbClr val="FF0000"/>
                </a:solidFill>
              </a:rPr>
              <a:t>&gt;(&lt;</a:t>
            </a:r>
            <a:r>
              <a:rPr lang="zh-CN" altLang="en-US" sz="2800" dirty="0">
                <a:solidFill>
                  <a:srgbClr val="FF0000"/>
                </a:solidFill>
              </a:rPr>
              <a:t>实际参数列表</a:t>
            </a:r>
            <a:r>
              <a:rPr lang="en-US" altLang="zh-CN" sz="2800" dirty="0">
                <a:solidFill>
                  <a:srgbClr val="FF0000"/>
                </a:solidFill>
              </a:rPr>
              <a:t>&gt;):</a:t>
            </a:r>
          </a:p>
          <a:p>
            <a:pPr lvl="0" algn="just">
              <a:lnSpc>
                <a:spcPct val="150000"/>
              </a:lnSpc>
            </a:pPr>
            <a:endParaRPr lang="en-US" altLang="zh-CN" sz="2800" dirty="0">
              <a:solidFill>
                <a:srgbClr val="FF0000"/>
              </a:solidFill>
              <a:latin typeface="+mj-lt"/>
              <a:ea typeface="+mj-ea"/>
              <a:cs typeface="+mj-cs"/>
            </a:endParaRPr>
          </a:p>
          <a:p>
            <a:pPr lvl="0" algn="just">
              <a:lnSpc>
                <a:spcPct val="150000"/>
              </a:lnSpc>
            </a:pPr>
            <a:endParaRPr lang="zh-CN" altLang="en-US" sz="2800" dirty="0">
              <a:latin typeface="+mj-lt"/>
              <a:ea typeface="+mj-ea"/>
              <a:cs typeface="+mj-cs"/>
            </a:endParaRPr>
          </a:p>
        </p:txBody>
      </p:sp>
    </p:spTree>
    <p:extLst>
      <p:ext uri="{BB962C8B-B14F-4D97-AF65-F5344CB8AC3E}">
        <p14:creationId xmlns:p14="http://schemas.microsoft.com/office/powerpoint/2010/main" val="62041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嵌套循环</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鸡兔同笼问题：一个农场主，同时养了鸡和兔。要求输入头和腿的个数，使用穷举法，计算出鸡与兔的个数。如果不存在结果，则返回“不存在” 。</a:t>
            </a:r>
          </a:p>
        </p:txBody>
      </p:sp>
    </p:spTree>
    <p:extLst>
      <p:ext uri="{BB962C8B-B14F-4D97-AF65-F5344CB8AC3E}">
        <p14:creationId xmlns:p14="http://schemas.microsoft.com/office/powerpoint/2010/main" val="4064383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嵌套循环</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蜘蛛，鸡，兔同笼问题：一个农场主，同时养了蜘蛛，鸡和兔。输入头和腿的个数，使用穷举法，计算出蜘蛛，鸡与兔所有可能的组合情况。如果不存在组合情况，则返回“不存在”，代码如下：</a:t>
            </a:r>
          </a:p>
        </p:txBody>
      </p:sp>
    </p:spTree>
    <p:extLst>
      <p:ext uri="{BB962C8B-B14F-4D97-AF65-F5344CB8AC3E}">
        <p14:creationId xmlns:p14="http://schemas.microsoft.com/office/powerpoint/2010/main" val="4126133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程序设计：函数下</a:t>
            </a:r>
          </a:p>
        </p:txBody>
      </p:sp>
    </p:spTree>
    <p:extLst>
      <p:ext uri="{BB962C8B-B14F-4D97-AF65-F5344CB8AC3E}">
        <p14:creationId xmlns:p14="http://schemas.microsoft.com/office/powerpoint/2010/main" val="307206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嵌套循环</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蜘蛛，鸡，兔同笼问题：一个农场主，同时养了蜘蛛，鸡和兔。输入头和腿的个数，使用穷举法，计算出蜘蛛，鸡与兔所有可能的组合情况。如果不存在组合情况，则返回“不存在”，代码如下：</a:t>
            </a:r>
          </a:p>
        </p:txBody>
      </p:sp>
    </p:spTree>
    <p:extLst>
      <p:ext uri="{BB962C8B-B14F-4D97-AF65-F5344CB8AC3E}">
        <p14:creationId xmlns:p14="http://schemas.microsoft.com/office/powerpoint/2010/main" val="77827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迭代</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1698029"/>
          </a:xfrm>
          <a:prstGeom prst="rect">
            <a:avLst/>
          </a:prstGeom>
        </p:spPr>
        <p:txBody>
          <a:bodyPr wrap="square">
            <a:spAutoFit/>
          </a:bodyPr>
          <a:lstStyle/>
          <a:p>
            <a:pPr lvl="0" algn="just">
              <a:lnSpc>
                <a:spcPct val="150000"/>
              </a:lnSpc>
            </a:pPr>
            <a:r>
              <a:rPr lang="zh-CN" altLang="en-US" sz="2400" b="1" dirty="0">
                <a:latin typeface="+mj-lt"/>
                <a:ea typeface="+mj-ea"/>
                <a:cs typeface="+mj-cs"/>
              </a:rPr>
              <a:t>一组指令以循环的方式重复执行</a:t>
            </a:r>
            <a:endParaRPr lang="en-US" altLang="zh-CN" sz="2400" b="1" dirty="0">
              <a:latin typeface="+mj-lt"/>
              <a:ea typeface="+mj-ea"/>
              <a:cs typeface="+mj-cs"/>
            </a:endParaRPr>
          </a:p>
          <a:p>
            <a:pPr lvl="0" algn="just">
              <a:lnSpc>
                <a:spcPct val="150000"/>
              </a:lnSpc>
            </a:pPr>
            <a:r>
              <a:rPr lang="zh-CN" altLang="en-US" sz="2400" dirty="0">
                <a:latin typeface="+mj-lt"/>
                <a:ea typeface="+mj-ea"/>
                <a:cs typeface="+mj-cs"/>
              </a:rPr>
              <a:t>将复杂的问题化为简单的问题</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使用旧值推新值</a:t>
            </a:r>
            <a:endParaRPr lang="en-US" altLang="zh-CN" sz="2400" dirty="0">
              <a:latin typeface="+mj-lt"/>
              <a:ea typeface="+mj-ea"/>
              <a:cs typeface="+mj-cs"/>
            </a:endParaRPr>
          </a:p>
        </p:txBody>
      </p:sp>
    </p:spTree>
    <p:extLst>
      <p:ext uri="{BB962C8B-B14F-4D97-AF65-F5344CB8AC3E}">
        <p14:creationId xmlns:p14="http://schemas.microsoft.com/office/powerpoint/2010/main" val="410691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2252027"/>
          </a:xfrm>
          <a:prstGeom prst="rect">
            <a:avLst/>
          </a:prstGeom>
        </p:spPr>
        <p:txBody>
          <a:bodyPr wrap="square">
            <a:spAutoFit/>
          </a:bodyPr>
          <a:lstStyle/>
          <a:p>
            <a:pPr lvl="0" algn="just">
              <a:lnSpc>
                <a:spcPct val="150000"/>
              </a:lnSpc>
            </a:pPr>
            <a:r>
              <a:rPr lang="zh-CN" altLang="en-US" sz="2400" dirty="0">
                <a:latin typeface="+mj-lt"/>
                <a:ea typeface="+mj-ea"/>
                <a:cs typeface="+mj-cs"/>
              </a:rPr>
              <a:t>把问题进行分解</a:t>
            </a:r>
            <a:endParaRPr lang="en-US" altLang="zh-CN" sz="2400" dirty="0">
              <a:latin typeface="+mj-lt"/>
              <a:ea typeface="+mj-ea"/>
              <a:cs typeface="+mj-cs"/>
            </a:endParaRPr>
          </a:p>
          <a:p>
            <a:pPr lvl="0" algn="just">
              <a:lnSpc>
                <a:spcPct val="150000"/>
              </a:lnSpc>
            </a:pPr>
            <a:r>
              <a:rPr lang="zh-CN" altLang="en-US" sz="2400" b="1" dirty="0">
                <a:latin typeface="+mj-lt"/>
                <a:ea typeface="+mj-ea"/>
                <a:cs typeface="+mj-cs"/>
              </a:rPr>
              <a:t>自己调用自己</a:t>
            </a:r>
            <a:endParaRPr lang="en-US" altLang="zh-CN" sz="2400" b="1" dirty="0">
              <a:latin typeface="+mj-lt"/>
              <a:ea typeface="+mj-ea"/>
              <a:cs typeface="+mj-cs"/>
            </a:endParaRPr>
          </a:p>
          <a:p>
            <a:pPr lvl="0" algn="just">
              <a:lnSpc>
                <a:spcPct val="150000"/>
              </a:lnSpc>
            </a:pPr>
            <a:r>
              <a:rPr lang="zh-CN" altLang="en-US" sz="2400" dirty="0">
                <a:latin typeface="+mj-lt"/>
                <a:ea typeface="+mj-ea"/>
                <a:cs typeface="+mj-cs"/>
              </a:rPr>
              <a:t>递归公式</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递归出口</a:t>
            </a:r>
            <a:endParaRPr lang="en-US" altLang="zh-CN" sz="2400" dirty="0">
              <a:latin typeface="+mj-lt"/>
              <a:ea typeface="+mj-ea"/>
              <a:cs typeface="+mj-cs"/>
            </a:endParaRPr>
          </a:p>
        </p:txBody>
      </p:sp>
    </p:spTree>
    <p:extLst>
      <p:ext uri="{BB962C8B-B14F-4D97-AF65-F5344CB8AC3E}">
        <p14:creationId xmlns:p14="http://schemas.microsoft.com/office/powerpoint/2010/main" val="15711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2252027"/>
          </a:xfrm>
          <a:prstGeom prst="rect">
            <a:avLst/>
          </a:prstGeom>
        </p:spPr>
        <p:txBody>
          <a:bodyPr wrap="square">
            <a:spAutoFit/>
          </a:bodyPr>
          <a:lstStyle/>
          <a:p>
            <a:pPr lvl="0" algn="just">
              <a:lnSpc>
                <a:spcPct val="150000"/>
              </a:lnSpc>
            </a:pPr>
            <a:r>
              <a:rPr lang="zh-CN" altLang="en-US" sz="2400" dirty="0">
                <a:latin typeface="+mj-lt"/>
                <a:ea typeface="+mj-ea"/>
                <a:cs typeface="+mj-cs"/>
              </a:rPr>
              <a:t>问题：有人想知道一年内一对兔子可繁殖成多少对，便筑了一道围墙把一对兔子关在里面。已知一对兔子每一个月可以生一对小兔子，而一对兔子出生后两个月就开始生小兔子。假如一年内没有发生死亡，则一对兔子一年内能繁殖成多少对？</a:t>
            </a:r>
            <a:endParaRPr lang="en-US" altLang="zh-CN" sz="2400" dirty="0">
              <a:latin typeface="+mj-lt"/>
              <a:ea typeface="+mj-ea"/>
              <a:cs typeface="+mj-cs"/>
            </a:endParaRPr>
          </a:p>
        </p:txBody>
      </p:sp>
    </p:spTree>
    <p:extLst>
      <p:ext uri="{BB962C8B-B14F-4D97-AF65-F5344CB8AC3E}">
        <p14:creationId xmlns:p14="http://schemas.microsoft.com/office/powerpoint/2010/main" val="202815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590033"/>
          </a:xfrm>
          <a:prstGeom prst="rect">
            <a:avLst/>
          </a:prstGeom>
        </p:spPr>
        <p:txBody>
          <a:bodyPr wrap="square">
            <a:spAutoFit/>
          </a:bodyPr>
          <a:lstStyle/>
          <a:p>
            <a:pPr lvl="0" algn="just">
              <a:lnSpc>
                <a:spcPct val="150000"/>
              </a:lnSpc>
            </a:pPr>
            <a:r>
              <a:rPr lang="zh-CN" altLang="en-US" sz="2400" dirty="0">
                <a:latin typeface="+mj-lt"/>
                <a:ea typeface="+mj-ea"/>
                <a:cs typeface="+mj-cs"/>
              </a:rPr>
              <a:t>斐波那契数列：</a:t>
            </a:r>
            <a:endParaRPr lang="en-US" altLang="zh-CN" sz="2400" dirty="0">
              <a:latin typeface="+mj-lt"/>
              <a:ea typeface="+mj-ea"/>
              <a:cs typeface="+mj-cs"/>
            </a:endParaRPr>
          </a:p>
        </p:txBody>
      </p:sp>
      <p:pic>
        <p:nvPicPr>
          <p:cNvPr id="3" name="图片 2">
            <a:extLst>
              <a:ext uri="{FF2B5EF4-FFF2-40B4-BE49-F238E27FC236}">
                <a16:creationId xmlns:a16="http://schemas.microsoft.com/office/drawing/2014/main" id="{6D7FDA58-9B8C-4FE8-92C9-5DE52C6F10C0}"/>
              </a:ext>
            </a:extLst>
          </p:cNvPr>
          <p:cNvPicPr>
            <a:picLocks noChangeAspect="1"/>
          </p:cNvPicPr>
          <p:nvPr/>
        </p:nvPicPr>
        <p:blipFill>
          <a:blip r:embed="rId2"/>
          <a:stretch>
            <a:fillRect/>
          </a:stretch>
        </p:blipFill>
        <p:spPr>
          <a:xfrm>
            <a:off x="8104929" y="1013545"/>
            <a:ext cx="2790920" cy="2903959"/>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865B6E5-4090-4B27-A1DA-371671E80E0E}"/>
                  </a:ext>
                </a:extLst>
              </p:cNvPr>
              <p:cNvSpPr txBox="1"/>
              <p:nvPr/>
            </p:nvSpPr>
            <p:spPr>
              <a:xfrm>
                <a:off x="973120" y="4266133"/>
                <a:ext cx="8536696"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𝐹𝑖𝑏𝑜𝑛𝑎𝑐𝑐𝑖</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1                                                                        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 2</m:t>
                              </m:r>
                            </m:e>
                            <m:e>
                              <m:r>
                                <a:rPr lang="en-US" altLang="zh-CN" sz="2400" b="0" i="1" smtClean="0">
                                  <a:latin typeface="Cambria Math" panose="02040503050406030204" pitchFamily="18" charset="0"/>
                                </a:rPr>
                                <m:t>𝐹𝑖𝑏𝑜𝑛𝑎𝑐𝑐𝑖</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𝐹𝑖𝑏𝑜𝑛𝑎𝑐𝑐𝑖</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&gt;2</m:t>
                              </m:r>
                            </m:e>
                          </m:eqArr>
                        </m:e>
                      </m:d>
                    </m:oMath>
                  </m:oMathPara>
                </a14:m>
                <a:endParaRPr lang="zh-CN" altLang="en-US" dirty="0"/>
              </a:p>
            </p:txBody>
          </p:sp>
        </mc:Choice>
        <mc:Fallback xmlns="">
          <p:sp>
            <p:nvSpPr>
              <p:cNvPr id="7" name="文本框 6">
                <a:extLst>
                  <a:ext uri="{FF2B5EF4-FFF2-40B4-BE49-F238E27FC236}">
                    <a16:creationId xmlns:a16="http://schemas.microsoft.com/office/drawing/2014/main" id="{9865B6E5-4090-4B27-A1DA-371671E80E0E}"/>
                  </a:ext>
                </a:extLst>
              </p:cNvPr>
              <p:cNvSpPr txBox="1">
                <a:spLocks noRot="1" noChangeAspect="1" noMove="1" noResize="1" noEditPoints="1" noAdjustHandles="1" noChangeArrowheads="1" noChangeShapeType="1" noTextEdit="1"/>
              </p:cNvSpPr>
              <p:nvPr/>
            </p:nvSpPr>
            <p:spPr>
              <a:xfrm>
                <a:off x="973120" y="4266133"/>
                <a:ext cx="8536696" cy="823815"/>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8" name="表格 7">
            <a:extLst>
              <a:ext uri="{FF2B5EF4-FFF2-40B4-BE49-F238E27FC236}">
                <a16:creationId xmlns:a16="http://schemas.microsoft.com/office/drawing/2014/main" id="{DBCE7856-E51E-408D-AD78-AEB22E8F5FD3}"/>
              </a:ext>
            </a:extLst>
          </p:cNvPr>
          <p:cNvGraphicFramePr>
            <a:graphicFrameLocks noGrp="1"/>
          </p:cNvGraphicFramePr>
          <p:nvPr>
            <p:extLst/>
          </p:nvPr>
        </p:nvGraphicFramePr>
        <p:xfrm>
          <a:off x="1086241" y="1945832"/>
          <a:ext cx="5352266" cy="1243883"/>
        </p:xfrm>
        <a:graphic>
          <a:graphicData uri="http://schemas.openxmlformats.org/drawingml/2006/table">
            <a:tbl>
              <a:tblPr firstRow="1" bandRow="1">
                <a:tableStyleId>{5940675A-B579-460E-94D1-54222C63F5DA}</a:tableStyleId>
              </a:tblPr>
              <a:tblGrid>
                <a:gridCol w="1590971">
                  <a:extLst>
                    <a:ext uri="{9D8B030D-6E8A-4147-A177-3AD203B41FA5}">
                      <a16:colId xmlns:a16="http://schemas.microsoft.com/office/drawing/2014/main" val="758802985"/>
                    </a:ext>
                  </a:extLst>
                </a:gridCol>
                <a:gridCol w="452486">
                  <a:extLst>
                    <a:ext uri="{9D8B030D-6E8A-4147-A177-3AD203B41FA5}">
                      <a16:colId xmlns:a16="http://schemas.microsoft.com/office/drawing/2014/main" val="318988028"/>
                    </a:ext>
                  </a:extLst>
                </a:gridCol>
                <a:gridCol w="490194">
                  <a:extLst>
                    <a:ext uri="{9D8B030D-6E8A-4147-A177-3AD203B41FA5}">
                      <a16:colId xmlns:a16="http://schemas.microsoft.com/office/drawing/2014/main" val="2588223456"/>
                    </a:ext>
                  </a:extLst>
                </a:gridCol>
                <a:gridCol w="414780">
                  <a:extLst>
                    <a:ext uri="{9D8B030D-6E8A-4147-A177-3AD203B41FA5}">
                      <a16:colId xmlns:a16="http://schemas.microsoft.com/office/drawing/2014/main" val="1504622166"/>
                    </a:ext>
                  </a:extLst>
                </a:gridCol>
                <a:gridCol w="518474">
                  <a:extLst>
                    <a:ext uri="{9D8B030D-6E8A-4147-A177-3AD203B41FA5}">
                      <a16:colId xmlns:a16="http://schemas.microsoft.com/office/drawing/2014/main" val="2662006994"/>
                    </a:ext>
                  </a:extLst>
                </a:gridCol>
                <a:gridCol w="414779">
                  <a:extLst>
                    <a:ext uri="{9D8B030D-6E8A-4147-A177-3AD203B41FA5}">
                      <a16:colId xmlns:a16="http://schemas.microsoft.com/office/drawing/2014/main" val="2582036797"/>
                    </a:ext>
                  </a:extLst>
                </a:gridCol>
                <a:gridCol w="386499">
                  <a:extLst>
                    <a:ext uri="{9D8B030D-6E8A-4147-A177-3AD203B41FA5}">
                      <a16:colId xmlns:a16="http://schemas.microsoft.com/office/drawing/2014/main" val="232543024"/>
                    </a:ext>
                  </a:extLst>
                </a:gridCol>
                <a:gridCol w="518474">
                  <a:extLst>
                    <a:ext uri="{9D8B030D-6E8A-4147-A177-3AD203B41FA5}">
                      <a16:colId xmlns:a16="http://schemas.microsoft.com/office/drawing/2014/main" val="2516795011"/>
                    </a:ext>
                  </a:extLst>
                </a:gridCol>
                <a:gridCol w="565609">
                  <a:extLst>
                    <a:ext uri="{9D8B030D-6E8A-4147-A177-3AD203B41FA5}">
                      <a16:colId xmlns:a16="http://schemas.microsoft.com/office/drawing/2014/main" val="3001530905"/>
                    </a:ext>
                  </a:extLst>
                </a:gridCol>
              </a:tblGrid>
              <a:tr h="449533">
                <a:tc>
                  <a:txBody>
                    <a:bodyPr/>
                    <a:lstStyle/>
                    <a:p>
                      <a:r>
                        <a:rPr lang="zh-CN" altLang="en-US" sz="2400" dirty="0"/>
                        <a:t>月数</a:t>
                      </a:r>
                    </a:p>
                  </a:txBody>
                  <a:tcPr/>
                </a:tc>
                <a:tc>
                  <a:txBody>
                    <a:bodyPr/>
                    <a:lstStyle/>
                    <a:p>
                      <a:r>
                        <a:rPr lang="en-US" altLang="zh-CN" sz="2400" dirty="0"/>
                        <a:t>1</a:t>
                      </a:r>
                      <a:endParaRPr lang="zh-CN" altLang="en-US" sz="2400" dirty="0"/>
                    </a:p>
                  </a:txBody>
                  <a:tcPr/>
                </a:tc>
                <a:tc>
                  <a:txBody>
                    <a:bodyPr/>
                    <a:lstStyle/>
                    <a:p>
                      <a:r>
                        <a:rPr lang="en-US" altLang="zh-CN" sz="2400" dirty="0"/>
                        <a:t>2</a:t>
                      </a:r>
                      <a:endParaRPr lang="zh-CN" altLang="en-US" sz="2400" dirty="0"/>
                    </a:p>
                  </a:txBody>
                  <a:tcPr/>
                </a:tc>
                <a:tc>
                  <a:txBody>
                    <a:bodyPr/>
                    <a:lstStyle/>
                    <a:p>
                      <a:r>
                        <a:rPr lang="en-US" altLang="zh-CN" sz="2400" dirty="0"/>
                        <a:t>3</a:t>
                      </a:r>
                      <a:endParaRPr lang="zh-CN" altLang="en-US" sz="2400" dirty="0"/>
                    </a:p>
                  </a:txBody>
                  <a:tcPr/>
                </a:tc>
                <a:tc>
                  <a:txBody>
                    <a:bodyPr/>
                    <a:lstStyle/>
                    <a:p>
                      <a:r>
                        <a:rPr lang="en-US" altLang="zh-CN" sz="2400" dirty="0"/>
                        <a:t>4</a:t>
                      </a:r>
                      <a:endParaRPr lang="zh-CN" altLang="en-US" sz="2400" dirty="0"/>
                    </a:p>
                  </a:txBody>
                  <a:tcPr/>
                </a:tc>
                <a:tc>
                  <a:txBody>
                    <a:bodyPr/>
                    <a:lstStyle/>
                    <a:p>
                      <a:r>
                        <a:rPr lang="en-US" altLang="zh-CN" sz="2400" dirty="0"/>
                        <a:t>5</a:t>
                      </a:r>
                      <a:endParaRPr lang="zh-CN" altLang="en-US" sz="2400" dirty="0"/>
                    </a:p>
                  </a:txBody>
                  <a:tcPr/>
                </a:tc>
                <a:tc>
                  <a:txBody>
                    <a:bodyPr/>
                    <a:lstStyle/>
                    <a:p>
                      <a:r>
                        <a:rPr lang="en-US" altLang="zh-CN" sz="2400" dirty="0"/>
                        <a:t>6</a:t>
                      </a:r>
                      <a:endParaRPr lang="zh-CN" altLang="en-US" sz="2400" dirty="0"/>
                    </a:p>
                  </a:txBody>
                  <a:tcPr/>
                </a:tc>
                <a:tc>
                  <a:txBody>
                    <a:bodyPr/>
                    <a:lstStyle/>
                    <a:p>
                      <a:r>
                        <a:rPr lang="en-US" altLang="zh-CN" sz="2400" dirty="0"/>
                        <a:t>7</a:t>
                      </a:r>
                      <a:endParaRPr lang="zh-CN" altLang="en-US" sz="2400" dirty="0"/>
                    </a:p>
                  </a:txBody>
                  <a:tcPr/>
                </a:tc>
                <a:tc>
                  <a:txBody>
                    <a:bodyPr/>
                    <a:lstStyle/>
                    <a:p>
                      <a:r>
                        <a:rPr lang="en-US" altLang="zh-CN" sz="2400" dirty="0"/>
                        <a:t>8</a:t>
                      </a:r>
                      <a:endParaRPr lang="zh-CN" altLang="en-US" sz="2400" dirty="0"/>
                    </a:p>
                  </a:txBody>
                  <a:tcPr/>
                </a:tc>
                <a:extLst>
                  <a:ext uri="{0D108BD9-81ED-4DB2-BD59-A6C34878D82A}">
                    <a16:rowId xmlns:a16="http://schemas.microsoft.com/office/drawing/2014/main" val="570651148"/>
                  </a:ext>
                </a:extLst>
              </a:tr>
              <a:tr h="786683">
                <a:tc>
                  <a:txBody>
                    <a:bodyPr/>
                    <a:lstStyle/>
                    <a:p>
                      <a:r>
                        <a:rPr lang="zh-CN" altLang="en-US" sz="2400" dirty="0"/>
                        <a:t>兔子对数</a:t>
                      </a:r>
                    </a:p>
                  </a:txBody>
                  <a:tcPr/>
                </a:tc>
                <a:tc>
                  <a:txBody>
                    <a:bodyPr/>
                    <a:lstStyle/>
                    <a:p>
                      <a:r>
                        <a:rPr lang="en-US" altLang="zh-CN" sz="2400" dirty="0"/>
                        <a:t>1</a:t>
                      </a:r>
                      <a:endParaRPr lang="zh-CN" altLang="en-US" sz="2400" dirty="0"/>
                    </a:p>
                  </a:txBody>
                  <a:tcPr/>
                </a:tc>
                <a:tc>
                  <a:txBody>
                    <a:bodyPr/>
                    <a:lstStyle/>
                    <a:p>
                      <a:r>
                        <a:rPr lang="en-US" altLang="zh-CN" sz="2400" dirty="0"/>
                        <a:t>1</a:t>
                      </a:r>
                      <a:endParaRPr lang="zh-CN" altLang="en-US" sz="2400" dirty="0"/>
                    </a:p>
                  </a:txBody>
                  <a:tcPr/>
                </a:tc>
                <a:tc>
                  <a:txBody>
                    <a:bodyPr/>
                    <a:lstStyle/>
                    <a:p>
                      <a:r>
                        <a:rPr lang="en-US" altLang="zh-CN" sz="2400" dirty="0"/>
                        <a:t>2</a:t>
                      </a:r>
                      <a:endParaRPr lang="zh-CN" altLang="en-US" sz="2400" dirty="0"/>
                    </a:p>
                  </a:txBody>
                  <a:tcPr/>
                </a:tc>
                <a:tc>
                  <a:txBody>
                    <a:bodyPr/>
                    <a:lstStyle/>
                    <a:p>
                      <a:r>
                        <a:rPr lang="en-US" altLang="zh-CN" sz="2400" dirty="0"/>
                        <a:t>3</a:t>
                      </a:r>
                      <a:endParaRPr lang="zh-CN" altLang="en-US" sz="2400" dirty="0"/>
                    </a:p>
                  </a:txBody>
                  <a:tcPr/>
                </a:tc>
                <a:tc>
                  <a:txBody>
                    <a:bodyPr/>
                    <a:lstStyle/>
                    <a:p>
                      <a:r>
                        <a:rPr lang="en-US" altLang="zh-CN" sz="2400" dirty="0"/>
                        <a:t>5</a:t>
                      </a:r>
                      <a:endParaRPr lang="zh-CN" altLang="en-US" sz="2400" dirty="0"/>
                    </a:p>
                  </a:txBody>
                  <a:tcPr/>
                </a:tc>
                <a:tc>
                  <a:txBody>
                    <a:bodyPr/>
                    <a:lstStyle/>
                    <a:p>
                      <a:r>
                        <a:rPr lang="en-US" altLang="zh-CN" sz="2400" dirty="0"/>
                        <a:t>8</a:t>
                      </a:r>
                      <a:endParaRPr lang="zh-CN" altLang="en-US" sz="2400" dirty="0"/>
                    </a:p>
                  </a:txBody>
                  <a:tcPr/>
                </a:tc>
                <a:tc>
                  <a:txBody>
                    <a:bodyPr/>
                    <a:lstStyle/>
                    <a:p>
                      <a:r>
                        <a:rPr lang="en-US" altLang="zh-CN" sz="2400" dirty="0"/>
                        <a:t>13</a:t>
                      </a:r>
                      <a:endParaRPr lang="zh-CN" altLang="en-US" sz="2400" dirty="0"/>
                    </a:p>
                  </a:txBody>
                  <a:tcPr/>
                </a:tc>
                <a:tc>
                  <a:txBody>
                    <a:bodyPr/>
                    <a:lstStyle/>
                    <a:p>
                      <a:r>
                        <a:rPr lang="en-US" altLang="zh-CN" sz="2400" dirty="0"/>
                        <a:t>21</a:t>
                      </a:r>
                      <a:endParaRPr lang="zh-CN" altLang="en-US" sz="2400" dirty="0"/>
                    </a:p>
                  </a:txBody>
                  <a:tcPr/>
                </a:tc>
                <a:extLst>
                  <a:ext uri="{0D108BD9-81ED-4DB2-BD59-A6C34878D82A}">
                    <a16:rowId xmlns:a16="http://schemas.microsoft.com/office/drawing/2014/main" val="2817826938"/>
                  </a:ext>
                </a:extLst>
              </a:tr>
            </a:tbl>
          </a:graphicData>
        </a:graphic>
      </p:graphicFrame>
    </p:spTree>
    <p:extLst>
      <p:ext uri="{BB962C8B-B14F-4D97-AF65-F5344CB8AC3E}">
        <p14:creationId xmlns:p14="http://schemas.microsoft.com/office/powerpoint/2010/main" val="2942504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2806025"/>
          </a:xfrm>
          <a:prstGeom prst="rect">
            <a:avLst/>
          </a:prstGeom>
        </p:spPr>
        <p:txBody>
          <a:bodyPr wrap="square">
            <a:spAutoFit/>
          </a:bodyPr>
          <a:lstStyle/>
          <a:p>
            <a:pPr lvl="0" algn="just">
              <a:lnSpc>
                <a:spcPct val="150000"/>
              </a:lnSpc>
            </a:pPr>
            <a:r>
              <a:rPr lang="zh-CN" altLang="en-US" sz="2400" dirty="0">
                <a:latin typeface="+mj-lt"/>
                <a:ea typeface="+mj-ea"/>
                <a:cs typeface="+mj-cs"/>
              </a:rPr>
              <a:t>相同点：</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递归和迭代都使用循环</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不同点：</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递归需重复调用自身函数</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迭代需重复执行某段代码</a:t>
            </a:r>
            <a:endParaRPr lang="en-US" altLang="zh-CN" sz="2400" dirty="0">
              <a:latin typeface="+mj-lt"/>
              <a:ea typeface="+mj-ea"/>
              <a:cs typeface="+mj-cs"/>
            </a:endParaRPr>
          </a:p>
        </p:txBody>
      </p:sp>
    </p:spTree>
    <p:extLst>
      <p:ext uri="{BB962C8B-B14F-4D97-AF65-F5344CB8AC3E}">
        <p14:creationId xmlns:p14="http://schemas.microsoft.com/office/powerpoint/2010/main" val="3672999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590033"/>
          </a:xfrm>
          <a:prstGeom prst="rect">
            <a:avLst/>
          </a:prstGeom>
        </p:spPr>
        <p:txBody>
          <a:bodyPr wrap="square">
            <a:spAutoFit/>
          </a:bodyPr>
          <a:lstStyle/>
          <a:p>
            <a:pPr lvl="0" algn="just">
              <a:lnSpc>
                <a:spcPct val="150000"/>
              </a:lnSpc>
            </a:pPr>
            <a:r>
              <a:rPr lang="zh-CN" altLang="en-US" sz="2400" dirty="0">
                <a:latin typeface="+mj-lt"/>
                <a:ea typeface="+mj-ea"/>
                <a:cs typeface="+mj-cs"/>
              </a:rPr>
              <a:t>例子：求阶乘</a:t>
            </a:r>
            <a:endParaRPr lang="en-US" altLang="zh-CN" sz="2400" dirty="0">
              <a:latin typeface="+mj-lt"/>
              <a:ea typeface="+mj-ea"/>
              <a:cs typeface="+mj-cs"/>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F726CCD-9E62-4BCF-9562-5D78795AB860}"/>
                  </a:ext>
                </a:extLst>
              </p:cNvPr>
              <p:cNvSpPr/>
              <p:nvPr/>
            </p:nvSpPr>
            <p:spPr>
              <a:xfrm>
                <a:off x="973120" y="1932528"/>
                <a:ext cx="9933692" cy="1882054"/>
              </a:xfrm>
              <a:prstGeom prst="rect">
                <a:avLst/>
              </a:prstGeom>
            </p:spPr>
            <p:txBody>
              <a:bodyPr wrap="square">
                <a:spAutoFit/>
              </a:bodyPr>
              <a:lstStyle/>
              <a:p>
                <a:pPr lvl="0" algn="just">
                  <a:lnSpc>
                    <a:spcPct val="150000"/>
                  </a:lnSpc>
                </a:pPr>
                <a:r>
                  <a:rPr lang="zh-CN" altLang="en-US" sz="2400" dirty="0">
                    <a:latin typeface="+mj-lt"/>
                    <a:ea typeface="+mj-ea"/>
                    <a:cs typeface="+mj-cs"/>
                  </a:rPr>
                  <a:t>迭代：</a:t>
                </a:r>
                <a:endParaRPr lang="en-US" altLang="zh-CN" sz="2400" dirty="0">
                  <a:latin typeface="+mj-lt"/>
                  <a:ea typeface="+mj-ea"/>
                  <a:cs typeface="+mj-cs"/>
                </a:endParaRPr>
              </a:p>
              <a:p>
                <a:pPr lvl="0" algn="just">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cs typeface="+mj-cs"/>
                        </a:rPr>
                        <m:t>𝐹</m:t>
                      </m:r>
                      <m:r>
                        <m:rPr>
                          <m:sty m:val="p"/>
                        </m:rPr>
                        <a:rPr lang="en-US" altLang="zh-CN" sz="2400" i="1">
                          <a:latin typeface="Cambria Math" panose="02040503050406030204" pitchFamily="18" charset="0"/>
                          <a:ea typeface="+mj-ea"/>
                          <a:cs typeface="+mj-cs"/>
                        </a:rPr>
                        <m:t>act</m:t>
                      </m:r>
                      <m:r>
                        <a:rPr lang="en-US" altLang="zh-CN" sz="2400" b="0" i="1" smtClean="0">
                          <a:latin typeface="Cambria Math" panose="02040503050406030204" pitchFamily="18" charset="0"/>
                          <a:ea typeface="+mj-ea"/>
                          <a:cs typeface="+mj-cs"/>
                        </a:rPr>
                        <m:t>𝑜𝑟𝑖𝑎𝑙</m:t>
                      </m:r>
                      <m:d>
                        <m:dPr>
                          <m:ctrlPr>
                            <a:rPr lang="en-US" altLang="zh-CN" sz="2400" b="0" i="1" smtClean="0">
                              <a:latin typeface="Cambria Math" panose="02040503050406030204" pitchFamily="18" charset="0"/>
                              <a:ea typeface="+mj-ea"/>
                              <a:cs typeface="+mj-cs"/>
                            </a:rPr>
                          </m:ctrlPr>
                        </m:dPr>
                        <m:e>
                          <m:r>
                            <a:rPr lang="en-US" altLang="zh-CN" sz="2400" b="0" i="1" smtClean="0">
                              <a:latin typeface="Cambria Math" panose="02040503050406030204" pitchFamily="18" charset="0"/>
                              <a:ea typeface="+mj-ea"/>
                              <a:cs typeface="+mj-cs"/>
                            </a:rPr>
                            <m:t>𝑛</m:t>
                          </m:r>
                        </m:e>
                      </m:d>
                      <m:r>
                        <a:rPr lang="en-US" altLang="zh-CN" sz="2400" b="0" i="1" smtClean="0">
                          <a:latin typeface="Cambria Math" panose="02040503050406030204" pitchFamily="18" charset="0"/>
                          <a:ea typeface="+mj-ea"/>
                          <a:cs typeface="+mj-cs"/>
                        </a:rPr>
                        <m:t>=</m:t>
                      </m:r>
                      <m:d>
                        <m:dPr>
                          <m:begChr m:val="{"/>
                          <m:endChr m:val=""/>
                          <m:ctrlPr>
                            <a:rPr lang="en-US" altLang="zh-CN" sz="2400" b="0" i="1" smtClean="0">
                              <a:latin typeface="Cambria Math" panose="02040503050406030204" pitchFamily="18" charset="0"/>
                              <a:ea typeface="+mj-ea"/>
                              <a:cs typeface="+mj-cs"/>
                            </a:rPr>
                          </m:ctrlPr>
                        </m:dPr>
                        <m:e>
                          <m:eqArr>
                            <m:eqArrPr>
                              <m:ctrlPr>
                                <a:rPr lang="en-US" altLang="zh-CN" sz="2400" b="0" i="1" smtClean="0">
                                  <a:latin typeface="Cambria Math" panose="02040503050406030204" pitchFamily="18" charset="0"/>
                                  <a:ea typeface="+mj-ea"/>
                                  <a:cs typeface="+mj-cs"/>
                                </a:rPr>
                              </m:ctrlPr>
                            </m:eqArrPr>
                            <m:e>
                              <m:r>
                                <a:rPr lang="en-US" altLang="zh-CN" sz="2400" b="0" i="1" smtClean="0">
                                  <a:latin typeface="Cambria Math" panose="02040503050406030204" pitchFamily="18" charset="0"/>
                                  <a:ea typeface="+mj-ea"/>
                                  <a:cs typeface="+mj-cs"/>
                                </a:rPr>
                                <m:t>1                                                                  </m:t>
                              </m:r>
                              <m:r>
                                <a:rPr lang="en-US" altLang="zh-CN" sz="2400" b="0" i="1" smtClean="0">
                                  <a:latin typeface="Cambria Math" panose="02040503050406030204" pitchFamily="18" charset="0"/>
                                  <a:ea typeface="+mj-ea"/>
                                  <a:cs typeface="+mj-cs"/>
                                </a:rPr>
                                <m:t>𝑖𝑓</m:t>
                              </m:r>
                              <m:r>
                                <a:rPr lang="en-US" altLang="zh-CN" sz="2400" b="0" i="1" smtClean="0">
                                  <a:latin typeface="Cambria Math" panose="02040503050406030204" pitchFamily="18" charset="0"/>
                                  <a:ea typeface="+mj-ea"/>
                                  <a:cs typeface="+mj-cs"/>
                                </a:rPr>
                                <m:t> </m:t>
                              </m:r>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mj-ea"/>
                                  <a:cs typeface="+mj-cs"/>
                                </a:rPr>
                                <m:t>=0</m:t>
                              </m:r>
                            </m:e>
                            <m:e>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Cambria Math" panose="02040503050406030204" pitchFamily="18" charset="0"/>
                                  <a:cs typeface="+mj-cs"/>
                                </a:rPr>
                                <m:t>×</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−1</m:t>
                                  </m:r>
                                </m:e>
                              </m:d>
                              <m:r>
                                <a:rPr lang="en-US" altLang="zh-CN" sz="2400" b="0" i="1" smtClean="0">
                                  <a:latin typeface="Cambria Math" panose="02040503050406030204" pitchFamily="18" charset="0"/>
                                  <a:ea typeface="Cambria Math" panose="02040503050406030204" pitchFamily="18" charset="0"/>
                                  <a:cs typeface="+mj-cs"/>
                                </a:rPr>
                                <m:t>×</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−2</m:t>
                                  </m:r>
                                </m:e>
                              </m:d>
                              <m:r>
                                <a:rPr lang="en-US" altLang="zh-CN" sz="2400" b="0" i="1" smtClean="0">
                                  <a:latin typeface="Cambria Math" panose="02040503050406030204" pitchFamily="18" charset="0"/>
                                  <a:ea typeface="Cambria Math" panose="02040503050406030204" pitchFamily="18" charset="0"/>
                                  <a:cs typeface="+mj-cs"/>
                                </a:rPr>
                                <m:t>…×2×1       </m:t>
                              </m:r>
                              <m:r>
                                <a:rPr lang="en-US" altLang="zh-CN" sz="2400" b="0" i="1" smtClean="0">
                                  <a:latin typeface="Cambria Math" panose="02040503050406030204" pitchFamily="18" charset="0"/>
                                  <a:ea typeface="Cambria Math" panose="02040503050406030204" pitchFamily="18" charset="0"/>
                                  <a:cs typeface="+mj-cs"/>
                                </a:rPr>
                                <m:t>𝑖𝑓</m:t>
                              </m:r>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&gt;0</m:t>
                              </m:r>
                            </m:e>
                          </m:eqArr>
                        </m:e>
                      </m:d>
                    </m:oMath>
                  </m:oMathPara>
                </a14:m>
                <a:endParaRPr lang="en-US" altLang="zh-CN" sz="2400" dirty="0">
                  <a:latin typeface="+mj-lt"/>
                  <a:ea typeface="+mj-ea"/>
                  <a:cs typeface="+mj-cs"/>
                </a:endParaRPr>
              </a:p>
            </p:txBody>
          </p:sp>
        </mc:Choice>
        <mc:Fallback xmlns="">
          <p:sp>
            <p:nvSpPr>
              <p:cNvPr id="5" name="矩形 4">
                <a:extLst>
                  <a:ext uri="{FF2B5EF4-FFF2-40B4-BE49-F238E27FC236}">
                    <a16:creationId xmlns:a16="http://schemas.microsoft.com/office/drawing/2014/main" id="{EF726CCD-9E62-4BCF-9562-5D78795AB860}"/>
                  </a:ext>
                </a:extLst>
              </p:cNvPr>
              <p:cNvSpPr>
                <a:spLocks noRot="1" noChangeAspect="1" noMove="1" noResize="1" noEditPoints="1" noAdjustHandles="1" noChangeArrowheads="1" noChangeShapeType="1" noTextEdit="1"/>
              </p:cNvSpPr>
              <p:nvPr/>
            </p:nvSpPr>
            <p:spPr>
              <a:xfrm>
                <a:off x="973120" y="1932528"/>
                <a:ext cx="9933692" cy="1882054"/>
              </a:xfrm>
              <a:prstGeom prst="rect">
                <a:avLst/>
              </a:prstGeom>
              <a:blipFill>
                <a:blip r:embed="rId2"/>
                <a:stretch>
                  <a:fillRect l="-9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27AAAA4-CC6D-40DC-BBF5-CE7447CDD450}"/>
                  </a:ext>
                </a:extLst>
              </p:cNvPr>
              <p:cNvSpPr/>
              <p:nvPr/>
            </p:nvSpPr>
            <p:spPr>
              <a:xfrm>
                <a:off x="973120" y="3797926"/>
                <a:ext cx="9933692" cy="1882054"/>
              </a:xfrm>
              <a:prstGeom prst="rect">
                <a:avLst/>
              </a:prstGeom>
            </p:spPr>
            <p:txBody>
              <a:bodyPr wrap="square">
                <a:spAutoFit/>
              </a:bodyPr>
              <a:lstStyle/>
              <a:p>
                <a:pPr lvl="0" algn="just">
                  <a:lnSpc>
                    <a:spcPct val="150000"/>
                  </a:lnSpc>
                </a:pPr>
                <a:r>
                  <a:rPr lang="zh-CN" altLang="en-US" sz="2400" dirty="0">
                    <a:latin typeface="+mj-lt"/>
                    <a:ea typeface="+mj-ea"/>
                    <a:cs typeface="+mj-cs"/>
                  </a:rPr>
                  <a:t>递归：</a:t>
                </a:r>
                <a:endParaRPr lang="en-US" altLang="zh-CN" sz="2400" dirty="0">
                  <a:latin typeface="+mj-lt"/>
                  <a:ea typeface="+mj-ea"/>
                  <a:cs typeface="+mj-cs"/>
                </a:endParaRPr>
              </a:p>
              <a:p>
                <a:pPr lvl="0" algn="just">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cs typeface="+mj-cs"/>
                        </a:rPr>
                        <m:t>𝐹</m:t>
                      </m:r>
                      <m:r>
                        <m:rPr>
                          <m:sty m:val="p"/>
                        </m:rPr>
                        <a:rPr lang="en-US" altLang="zh-CN" sz="2400" i="1">
                          <a:latin typeface="Cambria Math" panose="02040503050406030204" pitchFamily="18" charset="0"/>
                          <a:ea typeface="+mj-ea"/>
                          <a:cs typeface="+mj-cs"/>
                        </a:rPr>
                        <m:t>act</m:t>
                      </m:r>
                      <m:r>
                        <a:rPr lang="en-US" altLang="zh-CN" sz="2400" b="0" i="1" smtClean="0">
                          <a:latin typeface="Cambria Math" panose="02040503050406030204" pitchFamily="18" charset="0"/>
                          <a:ea typeface="+mj-ea"/>
                          <a:cs typeface="+mj-cs"/>
                        </a:rPr>
                        <m:t>𝑜𝑟𝑖𝑎𝑙</m:t>
                      </m:r>
                      <m:d>
                        <m:dPr>
                          <m:ctrlPr>
                            <a:rPr lang="en-US" altLang="zh-CN" sz="2400" b="0" i="1" smtClean="0">
                              <a:latin typeface="Cambria Math" panose="02040503050406030204" pitchFamily="18" charset="0"/>
                              <a:ea typeface="+mj-ea"/>
                              <a:cs typeface="+mj-cs"/>
                            </a:rPr>
                          </m:ctrlPr>
                        </m:dPr>
                        <m:e>
                          <m:r>
                            <a:rPr lang="en-US" altLang="zh-CN" sz="2400" b="0" i="1" smtClean="0">
                              <a:latin typeface="Cambria Math" panose="02040503050406030204" pitchFamily="18" charset="0"/>
                              <a:ea typeface="+mj-ea"/>
                              <a:cs typeface="+mj-cs"/>
                            </a:rPr>
                            <m:t>𝑛</m:t>
                          </m:r>
                        </m:e>
                      </m:d>
                      <m:r>
                        <a:rPr lang="en-US" altLang="zh-CN" sz="2400" b="0" i="1" smtClean="0">
                          <a:latin typeface="Cambria Math" panose="02040503050406030204" pitchFamily="18" charset="0"/>
                          <a:ea typeface="+mj-ea"/>
                          <a:cs typeface="+mj-cs"/>
                        </a:rPr>
                        <m:t>=</m:t>
                      </m:r>
                      <m:d>
                        <m:dPr>
                          <m:begChr m:val="{"/>
                          <m:endChr m:val=""/>
                          <m:ctrlPr>
                            <a:rPr lang="en-US" altLang="zh-CN" sz="2400" b="0" i="1" smtClean="0">
                              <a:latin typeface="Cambria Math" panose="02040503050406030204" pitchFamily="18" charset="0"/>
                              <a:ea typeface="+mj-ea"/>
                              <a:cs typeface="+mj-cs"/>
                            </a:rPr>
                          </m:ctrlPr>
                        </m:dPr>
                        <m:e>
                          <m:eqArr>
                            <m:eqArrPr>
                              <m:ctrlPr>
                                <a:rPr lang="en-US" altLang="zh-CN" sz="2400" b="0" i="1" smtClean="0">
                                  <a:latin typeface="Cambria Math" panose="02040503050406030204" pitchFamily="18" charset="0"/>
                                  <a:ea typeface="+mj-ea"/>
                                  <a:cs typeface="+mj-cs"/>
                                </a:rPr>
                              </m:ctrlPr>
                            </m:eqArrPr>
                            <m:e>
                              <m:r>
                                <a:rPr lang="en-US" altLang="zh-CN" sz="2400" b="0" i="1" smtClean="0">
                                  <a:latin typeface="Cambria Math" panose="02040503050406030204" pitchFamily="18" charset="0"/>
                                  <a:ea typeface="+mj-ea"/>
                                  <a:cs typeface="+mj-cs"/>
                                </a:rPr>
                                <m:t>1                                                              </m:t>
                              </m:r>
                              <m:r>
                                <a:rPr lang="en-US" altLang="zh-CN" sz="2400" b="0" i="1" smtClean="0">
                                  <a:latin typeface="Cambria Math" panose="02040503050406030204" pitchFamily="18" charset="0"/>
                                  <a:ea typeface="+mj-ea"/>
                                  <a:cs typeface="+mj-cs"/>
                                </a:rPr>
                                <m:t>𝑖𝑓</m:t>
                              </m:r>
                              <m:r>
                                <a:rPr lang="en-US" altLang="zh-CN" sz="2400" b="0" i="1" smtClean="0">
                                  <a:latin typeface="Cambria Math" panose="02040503050406030204" pitchFamily="18" charset="0"/>
                                  <a:ea typeface="+mj-ea"/>
                                  <a:cs typeface="+mj-cs"/>
                                </a:rPr>
                                <m:t> </m:t>
                              </m:r>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mj-ea"/>
                                  <a:cs typeface="+mj-cs"/>
                                </a:rPr>
                                <m:t>=0</m:t>
                              </m:r>
                            </m:e>
                            <m:e>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Cambria Math" panose="02040503050406030204" pitchFamily="18" charset="0"/>
                                  <a:cs typeface="+mj-cs"/>
                                </a:rPr>
                                <m:t>×</m:t>
                              </m:r>
                              <m:r>
                                <a:rPr lang="en-US" altLang="zh-CN" sz="2400" b="0" i="1" smtClean="0">
                                  <a:latin typeface="Cambria Math" panose="02040503050406030204" pitchFamily="18" charset="0"/>
                                  <a:ea typeface="Cambria Math" panose="02040503050406030204" pitchFamily="18" charset="0"/>
                                  <a:cs typeface="+mj-cs"/>
                                </a:rPr>
                                <m:t>𝐹</m:t>
                              </m:r>
                              <m:r>
                                <m:rPr>
                                  <m:sty m:val="p"/>
                                </m:rPr>
                                <a:rPr lang="en-US" altLang="zh-CN" sz="2400" i="1">
                                  <a:latin typeface="Cambria Math" panose="02040503050406030204" pitchFamily="18" charset="0"/>
                                  <a:ea typeface="Cambria Math" panose="02040503050406030204" pitchFamily="18" charset="0"/>
                                  <a:cs typeface="+mj-cs"/>
                                </a:rPr>
                                <m:t>ac</m:t>
                              </m:r>
                              <m:r>
                                <a:rPr lang="en-US" altLang="zh-CN" sz="2400" b="0" i="1" smtClean="0">
                                  <a:latin typeface="Cambria Math" panose="02040503050406030204" pitchFamily="18" charset="0"/>
                                  <a:ea typeface="Cambria Math" panose="02040503050406030204" pitchFamily="18" charset="0"/>
                                  <a:cs typeface="+mj-cs"/>
                                </a:rPr>
                                <m:t>𝑡𝑜𝑟𝑖𝑎𝑙</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−1</m:t>
                                  </m:r>
                                </m:e>
                              </m:d>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𝑖𝑓</m:t>
                              </m:r>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&gt;0</m:t>
                              </m:r>
                            </m:e>
                          </m:eqArr>
                        </m:e>
                      </m:d>
                    </m:oMath>
                  </m:oMathPara>
                </a14:m>
                <a:endParaRPr lang="en-US" altLang="zh-CN" sz="2400" dirty="0">
                  <a:latin typeface="+mj-lt"/>
                  <a:ea typeface="+mj-ea"/>
                  <a:cs typeface="+mj-cs"/>
                </a:endParaRPr>
              </a:p>
            </p:txBody>
          </p:sp>
        </mc:Choice>
        <mc:Fallback xmlns="">
          <p:sp>
            <p:nvSpPr>
              <p:cNvPr id="6" name="矩形 5">
                <a:extLst>
                  <a:ext uri="{FF2B5EF4-FFF2-40B4-BE49-F238E27FC236}">
                    <a16:creationId xmlns:a16="http://schemas.microsoft.com/office/drawing/2014/main" id="{727AAAA4-CC6D-40DC-BBF5-CE7447CDD450}"/>
                  </a:ext>
                </a:extLst>
              </p:cNvPr>
              <p:cNvSpPr>
                <a:spLocks noRot="1" noChangeAspect="1" noMove="1" noResize="1" noEditPoints="1" noAdjustHandles="1" noChangeArrowheads="1" noChangeShapeType="1" noTextEdit="1"/>
              </p:cNvSpPr>
              <p:nvPr/>
            </p:nvSpPr>
            <p:spPr>
              <a:xfrm>
                <a:off x="973120" y="3797926"/>
                <a:ext cx="9933692" cy="1882054"/>
              </a:xfrm>
              <a:prstGeom prst="rect">
                <a:avLst/>
              </a:prstGeom>
              <a:blipFill>
                <a:blip r:embed="rId3"/>
                <a:stretch>
                  <a:fillRect l="-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789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函数的调用过程</a:t>
            </a: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904659"/>
          </a:xfrm>
          <a:prstGeom prst="rect">
            <a:avLst/>
          </a:prstGeom>
        </p:spPr>
        <p:txBody>
          <a:bodyPr wrap="square">
            <a:spAutoFit/>
          </a:bodyPr>
          <a:lstStyle/>
          <a:p>
            <a:pPr lvl="0" algn="just">
              <a:lnSpc>
                <a:spcPct val="150000"/>
              </a:lnSpc>
            </a:pPr>
            <a:r>
              <a:rPr lang="zh-CN" altLang="en-US" sz="2800" dirty="0">
                <a:latin typeface="+mj-lt"/>
                <a:ea typeface="+mj-ea"/>
                <a:cs typeface="+mj-cs"/>
              </a:rPr>
              <a:t>程序调用一个函数需要执行以下四个步骤：</a:t>
            </a:r>
          </a:p>
          <a:p>
            <a:pPr lvl="0" algn="just">
              <a:lnSpc>
                <a:spcPct val="150000"/>
              </a:lnSpc>
            </a:pPr>
            <a:r>
              <a:rPr lang="zh-CN" altLang="en-US" sz="2800" dirty="0">
                <a:latin typeface="+mj-lt"/>
                <a:ea typeface="+mj-ea"/>
                <a:cs typeface="+mj-cs"/>
              </a:rPr>
              <a:t>（</a:t>
            </a:r>
            <a:r>
              <a:rPr lang="en-US" altLang="zh-CN" sz="2800" dirty="0">
                <a:latin typeface="+mj-lt"/>
                <a:ea typeface="+mj-ea"/>
                <a:cs typeface="+mj-cs"/>
              </a:rPr>
              <a:t>1</a:t>
            </a:r>
            <a:r>
              <a:rPr lang="zh-CN" altLang="en-US" sz="2800" dirty="0">
                <a:latin typeface="+mj-lt"/>
                <a:ea typeface="+mj-ea"/>
                <a:cs typeface="+mj-cs"/>
              </a:rPr>
              <a:t>）调用程序在调用处暂停执行；</a:t>
            </a:r>
          </a:p>
          <a:p>
            <a:pPr lvl="0" algn="just">
              <a:lnSpc>
                <a:spcPct val="150000"/>
              </a:lnSpc>
            </a:pPr>
            <a:r>
              <a:rPr lang="zh-CN" altLang="en-US" sz="2800" dirty="0">
                <a:latin typeface="+mj-lt"/>
                <a:ea typeface="+mj-ea"/>
                <a:cs typeface="+mj-cs"/>
              </a:rPr>
              <a:t>（</a:t>
            </a:r>
            <a:r>
              <a:rPr lang="en-US" altLang="zh-CN" sz="2800" dirty="0">
                <a:latin typeface="+mj-lt"/>
                <a:ea typeface="+mj-ea"/>
                <a:cs typeface="+mj-cs"/>
              </a:rPr>
              <a:t>2</a:t>
            </a:r>
            <a:r>
              <a:rPr lang="zh-CN" altLang="en-US" sz="2800" dirty="0">
                <a:latin typeface="+mj-lt"/>
                <a:ea typeface="+mj-ea"/>
                <a:cs typeface="+mj-cs"/>
              </a:rPr>
              <a:t>）</a:t>
            </a:r>
            <a:r>
              <a:rPr lang="zh-CN" altLang="en-US" sz="2800" dirty="0">
                <a:solidFill>
                  <a:srgbClr val="FF0000"/>
                </a:solidFill>
                <a:latin typeface="+mj-lt"/>
                <a:ea typeface="+mj-ea"/>
                <a:cs typeface="+mj-cs"/>
              </a:rPr>
              <a:t>在调用时将实参复制给函数的形参；</a:t>
            </a:r>
          </a:p>
          <a:p>
            <a:pPr lvl="0" algn="just">
              <a:lnSpc>
                <a:spcPct val="150000"/>
              </a:lnSpc>
            </a:pPr>
            <a:r>
              <a:rPr lang="zh-CN" altLang="en-US" sz="2800" dirty="0">
                <a:latin typeface="+mj-lt"/>
                <a:ea typeface="+mj-ea"/>
                <a:cs typeface="+mj-cs"/>
              </a:rPr>
              <a:t>（</a:t>
            </a:r>
            <a:r>
              <a:rPr lang="en-US" altLang="zh-CN" sz="2800" dirty="0">
                <a:latin typeface="+mj-lt"/>
                <a:ea typeface="+mj-ea"/>
                <a:cs typeface="+mj-cs"/>
              </a:rPr>
              <a:t>3</a:t>
            </a:r>
            <a:r>
              <a:rPr lang="zh-CN" altLang="en-US" sz="2800" dirty="0">
                <a:latin typeface="+mj-lt"/>
                <a:ea typeface="+mj-ea"/>
                <a:cs typeface="+mj-cs"/>
              </a:rPr>
              <a:t>）执行函数体语句；</a:t>
            </a:r>
          </a:p>
          <a:p>
            <a:pPr lvl="0" algn="just">
              <a:lnSpc>
                <a:spcPct val="150000"/>
              </a:lnSpc>
            </a:pPr>
            <a:r>
              <a:rPr lang="zh-CN" altLang="en-US" sz="2800" dirty="0">
                <a:latin typeface="+mj-lt"/>
                <a:ea typeface="+mj-ea"/>
                <a:cs typeface="+mj-cs"/>
              </a:rPr>
              <a:t>（</a:t>
            </a:r>
            <a:r>
              <a:rPr lang="en-US" altLang="zh-CN" sz="2800" dirty="0">
                <a:latin typeface="+mj-lt"/>
                <a:ea typeface="+mj-ea"/>
                <a:cs typeface="+mj-cs"/>
              </a:rPr>
              <a:t>4</a:t>
            </a:r>
            <a:r>
              <a:rPr lang="zh-CN" altLang="en-US" sz="2800" dirty="0">
                <a:latin typeface="+mj-lt"/>
                <a:ea typeface="+mj-ea"/>
                <a:cs typeface="+mj-cs"/>
              </a:rPr>
              <a:t>）函数调用结束给出返回值，程序回到调用前的暂停处继续执行。</a:t>
            </a:r>
          </a:p>
        </p:txBody>
      </p:sp>
    </p:spTree>
    <p:extLst>
      <p:ext uri="{BB962C8B-B14F-4D97-AF65-F5344CB8AC3E}">
        <p14:creationId xmlns:p14="http://schemas.microsoft.com/office/powerpoint/2010/main" val="2617936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5" name="矩形 4">
            <a:extLst>
              <a:ext uri="{FF2B5EF4-FFF2-40B4-BE49-F238E27FC236}">
                <a16:creationId xmlns:a16="http://schemas.microsoft.com/office/drawing/2014/main" id="{EF726CCD-9E62-4BCF-9562-5D78795AB860}"/>
              </a:ext>
            </a:extLst>
          </p:cNvPr>
          <p:cNvSpPr/>
          <p:nvPr/>
        </p:nvSpPr>
        <p:spPr>
          <a:xfrm>
            <a:off x="803438" y="1272652"/>
            <a:ext cx="4712459" cy="4468018"/>
          </a:xfrm>
          <a:prstGeom prst="rect">
            <a:avLst/>
          </a:prstGeom>
        </p:spPr>
        <p:txBody>
          <a:bodyPr wrap="square">
            <a:spAutoFit/>
          </a:bodyPr>
          <a:lstStyle/>
          <a:p>
            <a:pPr lvl="0" algn="just">
              <a:lnSpc>
                <a:spcPct val="150000"/>
              </a:lnSpc>
            </a:pPr>
            <a:r>
              <a:rPr lang="zh-CN" altLang="en-US" sz="2400" dirty="0">
                <a:latin typeface="+mj-lt"/>
                <a:ea typeface="+mj-ea"/>
                <a:cs typeface="+mj-cs"/>
              </a:rPr>
              <a:t>迭代算法：</a:t>
            </a:r>
            <a:r>
              <a:rPr lang="en-US" altLang="zh-CN" sz="2400" b="1" dirty="0">
                <a:latin typeface="+mj-lt"/>
                <a:ea typeface="+mj-ea"/>
                <a:cs typeface="+mj-cs"/>
              </a:rPr>
              <a:t>Factorial(n)</a:t>
            </a:r>
          </a:p>
          <a:p>
            <a:pPr lvl="0" algn="just">
              <a:lnSpc>
                <a:spcPct val="150000"/>
              </a:lnSpc>
            </a:pPr>
            <a:r>
              <a:rPr lang="en-US" altLang="zh-CN" sz="2400" dirty="0">
                <a:latin typeface="+mj-lt"/>
                <a:ea typeface="+mj-ea"/>
                <a:cs typeface="+mj-cs"/>
              </a:rPr>
              <a:t>F=1, </a:t>
            </a:r>
            <a:r>
              <a:rPr lang="en-US" altLang="zh-CN" sz="2400" dirty="0" err="1">
                <a:latin typeface="+mj-lt"/>
                <a:ea typeface="+mj-ea"/>
                <a:cs typeface="+mj-cs"/>
              </a:rPr>
              <a:t>i</a:t>
            </a:r>
            <a:r>
              <a:rPr lang="en-US" altLang="zh-CN" sz="2400" dirty="0">
                <a:latin typeface="+mj-lt"/>
                <a:ea typeface="+mj-ea"/>
                <a:cs typeface="+mj-cs"/>
              </a:rPr>
              <a:t>=1</a:t>
            </a:r>
          </a:p>
          <a:p>
            <a:pPr lvl="0" algn="just">
              <a:lnSpc>
                <a:spcPct val="150000"/>
              </a:lnSpc>
            </a:pPr>
            <a:r>
              <a:rPr lang="en-US" altLang="zh-CN" sz="2400" dirty="0">
                <a:latin typeface="+mj-lt"/>
                <a:ea typeface="+mj-ea"/>
                <a:cs typeface="+mj-cs"/>
              </a:rPr>
              <a:t>while(</a:t>
            </a:r>
            <a:r>
              <a:rPr lang="en-US" altLang="zh-CN" sz="2400" dirty="0" err="1">
                <a:latin typeface="+mj-lt"/>
                <a:ea typeface="+mj-ea"/>
                <a:cs typeface="+mj-cs"/>
              </a:rPr>
              <a:t>i</a:t>
            </a:r>
            <a:r>
              <a:rPr lang="en-US" altLang="zh-CN" sz="2400" dirty="0">
                <a:latin typeface="+mj-lt"/>
                <a:ea typeface="+mj-ea"/>
                <a:cs typeface="+mj-cs"/>
              </a:rPr>
              <a:t>&lt;=n)</a:t>
            </a:r>
          </a:p>
          <a:p>
            <a:pPr lvl="0" algn="just">
              <a:lnSpc>
                <a:spcPct val="150000"/>
              </a:lnSpc>
            </a:pPr>
            <a:r>
              <a:rPr lang="en-US" altLang="zh-CN" sz="2400" dirty="0">
                <a:latin typeface="+mj-lt"/>
                <a:ea typeface="+mj-ea"/>
                <a:cs typeface="+mj-cs"/>
              </a:rPr>
              <a:t>{</a:t>
            </a:r>
          </a:p>
          <a:p>
            <a:pPr lvl="0" algn="just">
              <a:lnSpc>
                <a:spcPct val="150000"/>
              </a:lnSpc>
            </a:pPr>
            <a:r>
              <a:rPr lang="en-US" altLang="zh-CN" sz="2400" dirty="0">
                <a:latin typeface="+mj-lt"/>
                <a:ea typeface="+mj-ea"/>
                <a:cs typeface="+mj-cs"/>
              </a:rPr>
              <a:t>	F=F*I</a:t>
            </a:r>
          </a:p>
          <a:p>
            <a:pPr lvl="0" algn="just">
              <a:lnSpc>
                <a:spcPct val="150000"/>
              </a:lnSpc>
            </a:pPr>
            <a:r>
              <a:rPr lang="en-US" altLang="zh-CN" sz="2400" dirty="0">
                <a:latin typeface="+mj-lt"/>
                <a:ea typeface="+mj-ea"/>
                <a:cs typeface="+mj-cs"/>
              </a:rPr>
              <a:t>	</a:t>
            </a:r>
            <a:r>
              <a:rPr lang="en-US" altLang="zh-CN" sz="2400" dirty="0" err="1">
                <a:latin typeface="+mj-lt"/>
                <a:ea typeface="+mj-ea"/>
                <a:cs typeface="+mj-cs"/>
              </a:rPr>
              <a:t>i</a:t>
            </a:r>
            <a:r>
              <a:rPr lang="en-US" altLang="zh-CN" sz="2400" dirty="0">
                <a:latin typeface="+mj-lt"/>
                <a:ea typeface="+mj-ea"/>
                <a:cs typeface="+mj-cs"/>
              </a:rPr>
              <a:t>=i+1</a:t>
            </a:r>
          </a:p>
          <a:p>
            <a:pPr lvl="0" algn="just">
              <a:lnSpc>
                <a:spcPct val="150000"/>
              </a:lnSpc>
            </a:pPr>
            <a:r>
              <a:rPr lang="en-US" altLang="zh-CN" sz="2400" dirty="0">
                <a:latin typeface="+mj-lt"/>
                <a:ea typeface="+mj-ea"/>
                <a:cs typeface="+mj-cs"/>
              </a:rPr>
              <a:t>}</a:t>
            </a:r>
          </a:p>
          <a:p>
            <a:pPr lvl="0" algn="just">
              <a:lnSpc>
                <a:spcPct val="150000"/>
              </a:lnSpc>
            </a:pPr>
            <a:r>
              <a:rPr lang="en-US" altLang="zh-CN" sz="2400" dirty="0">
                <a:latin typeface="+mj-lt"/>
                <a:ea typeface="+mj-ea"/>
                <a:cs typeface="+mj-cs"/>
              </a:rPr>
              <a:t>return F</a:t>
            </a:r>
          </a:p>
        </p:txBody>
      </p:sp>
      <p:sp>
        <p:nvSpPr>
          <p:cNvPr id="6" name="矩形 5">
            <a:extLst>
              <a:ext uri="{FF2B5EF4-FFF2-40B4-BE49-F238E27FC236}">
                <a16:creationId xmlns:a16="http://schemas.microsoft.com/office/drawing/2014/main" id="{727AAAA4-CC6D-40DC-BBF5-CE7447CDD450}"/>
              </a:ext>
            </a:extLst>
          </p:cNvPr>
          <p:cNvSpPr/>
          <p:nvPr/>
        </p:nvSpPr>
        <p:spPr>
          <a:xfrm>
            <a:off x="5770284" y="1272652"/>
            <a:ext cx="5517148" cy="2806025"/>
          </a:xfrm>
          <a:prstGeom prst="rect">
            <a:avLst/>
          </a:prstGeom>
        </p:spPr>
        <p:txBody>
          <a:bodyPr wrap="square">
            <a:spAutoFit/>
          </a:bodyPr>
          <a:lstStyle/>
          <a:p>
            <a:pPr algn="just">
              <a:lnSpc>
                <a:spcPct val="150000"/>
              </a:lnSpc>
            </a:pPr>
            <a:r>
              <a:rPr lang="zh-CN" altLang="en-US" sz="2400" dirty="0">
                <a:latin typeface="+mj-lt"/>
                <a:ea typeface="+mj-ea"/>
                <a:cs typeface="+mj-cs"/>
              </a:rPr>
              <a:t>递归算法：</a:t>
            </a:r>
            <a:r>
              <a:rPr lang="en-US" altLang="zh-CN" sz="2400" b="1" dirty="0">
                <a:latin typeface="+mj-lt"/>
                <a:ea typeface="+mj-ea"/>
                <a:cs typeface="+mj-cs"/>
              </a:rPr>
              <a:t>Factorial(n)</a:t>
            </a:r>
          </a:p>
          <a:p>
            <a:pPr lvl="0" algn="just">
              <a:lnSpc>
                <a:spcPct val="150000"/>
              </a:lnSpc>
            </a:pPr>
            <a:r>
              <a:rPr lang="en-US" altLang="zh-CN" sz="2400" dirty="0">
                <a:latin typeface="+mj-lt"/>
                <a:ea typeface="+mj-ea"/>
                <a:cs typeface="+mj-cs"/>
              </a:rPr>
              <a:t>if (n=0)</a:t>
            </a:r>
          </a:p>
          <a:p>
            <a:pPr lvl="0" algn="just">
              <a:lnSpc>
                <a:spcPct val="150000"/>
              </a:lnSpc>
            </a:pPr>
            <a:r>
              <a:rPr lang="en-US" altLang="zh-CN" sz="2400" dirty="0">
                <a:latin typeface="+mj-lt"/>
                <a:ea typeface="+mj-ea"/>
                <a:cs typeface="+mj-cs"/>
              </a:rPr>
              <a:t>	return 1</a:t>
            </a:r>
          </a:p>
          <a:p>
            <a:pPr lvl="0" algn="just">
              <a:lnSpc>
                <a:spcPct val="150000"/>
              </a:lnSpc>
            </a:pPr>
            <a:r>
              <a:rPr lang="en-US" altLang="zh-CN" sz="2400" dirty="0">
                <a:latin typeface="+mj-lt"/>
                <a:ea typeface="+mj-ea"/>
                <a:cs typeface="+mj-cs"/>
              </a:rPr>
              <a:t>else</a:t>
            </a:r>
          </a:p>
          <a:p>
            <a:pPr lvl="0" algn="just">
              <a:lnSpc>
                <a:spcPct val="150000"/>
              </a:lnSpc>
            </a:pPr>
            <a:r>
              <a:rPr lang="en-US" altLang="zh-CN" sz="2400" dirty="0">
                <a:latin typeface="+mj-lt"/>
                <a:ea typeface="+mj-ea"/>
                <a:cs typeface="+mj-cs"/>
              </a:rPr>
              <a:t>	return n*Factorial(n-1)</a:t>
            </a:r>
          </a:p>
        </p:txBody>
      </p:sp>
    </p:spTree>
    <p:extLst>
      <p:ext uri="{BB962C8B-B14F-4D97-AF65-F5344CB8AC3E}">
        <p14:creationId xmlns:p14="http://schemas.microsoft.com/office/powerpoint/2010/main" val="2743133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9568831"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2806025"/>
          </a:xfrm>
          <a:prstGeom prst="rect">
            <a:avLst/>
          </a:prstGeom>
        </p:spPr>
        <p:txBody>
          <a:bodyPr wrap="square">
            <a:spAutoFit/>
          </a:bodyPr>
          <a:lstStyle/>
          <a:p>
            <a:pPr lvl="0" algn="just">
              <a:lnSpc>
                <a:spcPct val="150000"/>
              </a:lnSpc>
            </a:pPr>
            <a:r>
              <a:rPr lang="zh-CN" altLang="en-US" sz="2400" dirty="0">
                <a:latin typeface="+mj-lt"/>
                <a:ea typeface="+mj-ea"/>
                <a:cs typeface="+mj-cs"/>
              </a:rPr>
              <a:t>你打开面前这扇门，看到屋里面还有一扇门，你走过去，发现手中的钥匙还可以打开它，你推开门，发现里面还有一扇门，你继续打开，。。。， 若干次之后，你打开面前一扇门，发现只有一间屋子，没有门了。 </a:t>
            </a:r>
            <a:r>
              <a:rPr lang="zh-CN" altLang="en-US" sz="2400" dirty="0">
                <a:solidFill>
                  <a:srgbClr val="FF0000"/>
                </a:solidFill>
                <a:latin typeface="+mj-lt"/>
                <a:ea typeface="+mj-ea"/>
                <a:cs typeface="+mj-cs"/>
              </a:rPr>
              <a:t>你开始原路返回，</a:t>
            </a:r>
            <a:r>
              <a:rPr lang="zh-CN" altLang="en-US" sz="2400" dirty="0">
                <a:latin typeface="+mj-lt"/>
                <a:ea typeface="+mj-ea"/>
                <a:cs typeface="+mj-cs"/>
              </a:rPr>
              <a:t>每走回一间屋子，你数一次，走到入口的时候，你可以回答出你到底用这钥匙开了几扇门。</a:t>
            </a:r>
          </a:p>
        </p:txBody>
      </p:sp>
    </p:spTree>
    <p:extLst>
      <p:ext uri="{BB962C8B-B14F-4D97-AF65-F5344CB8AC3E}">
        <p14:creationId xmlns:p14="http://schemas.microsoft.com/office/powerpoint/2010/main" val="3798251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9568831"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2806025"/>
          </a:xfrm>
          <a:prstGeom prst="rect">
            <a:avLst/>
          </a:prstGeom>
        </p:spPr>
        <p:txBody>
          <a:bodyPr wrap="square">
            <a:spAutoFit/>
          </a:bodyPr>
          <a:lstStyle/>
          <a:p>
            <a:pPr lvl="0" algn="just">
              <a:lnSpc>
                <a:spcPct val="150000"/>
              </a:lnSpc>
            </a:pPr>
            <a:r>
              <a:rPr lang="zh-CN" altLang="en-US" sz="2400" dirty="0">
                <a:latin typeface="+mj-lt"/>
                <a:ea typeface="+mj-ea"/>
                <a:cs typeface="+mj-cs"/>
              </a:rPr>
              <a:t>你打开面前这扇门，看到屋里面还有一扇门，你走过去，发现手中的钥匙还可以打开它，你推开门，发现里面还有一扇门，你继续打开这扇门，。。。，一直这样走下去。 入口处的人始终等不到你回去告诉他答案。</a:t>
            </a:r>
          </a:p>
          <a:p>
            <a:pPr lvl="0" algn="just">
              <a:lnSpc>
                <a:spcPct val="150000"/>
              </a:lnSpc>
            </a:pPr>
            <a:endParaRPr lang="zh-CN" altLang="en-US" sz="2400" dirty="0">
              <a:latin typeface="+mj-lt"/>
              <a:ea typeface="+mj-ea"/>
              <a:cs typeface="+mj-cs"/>
            </a:endParaRPr>
          </a:p>
        </p:txBody>
      </p:sp>
    </p:spTree>
    <p:extLst>
      <p:ext uri="{BB962C8B-B14F-4D97-AF65-F5344CB8AC3E}">
        <p14:creationId xmlns:p14="http://schemas.microsoft.com/office/powerpoint/2010/main" val="1926712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阶乘计算</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数学上有个经典的递归例子叫阶乘，阶乘通常定义为：</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这个关系给出了另一种方式表达阶乘的方式：</a:t>
            </a:r>
          </a:p>
          <a:p>
            <a:pPr lvl="0" algn="just">
              <a:lnSpc>
                <a:spcPct val="150000"/>
              </a:lnSpc>
            </a:pPr>
            <a:endParaRPr lang="zh-CN" altLang="en-US" sz="2800" dirty="0">
              <a:latin typeface="微软雅黑 Light" panose="020B0502040204020203" pitchFamily="34" charset="-122"/>
              <a:ea typeface="微软雅黑 Light" panose="020B0502040204020203" pitchFamily="34" charset="-122"/>
              <a:cs typeface="+mj-cs"/>
            </a:endParaRPr>
          </a:p>
        </p:txBody>
      </p:sp>
      <p:graphicFrame>
        <p:nvGraphicFramePr>
          <p:cNvPr id="5" name="对象 3">
            <a:extLst>
              <a:ext uri="{FF2B5EF4-FFF2-40B4-BE49-F238E27FC236}">
                <a16:creationId xmlns:a16="http://schemas.microsoft.com/office/drawing/2014/main" id="{88CA962F-E57F-4950-9401-7D93A5CAE081}"/>
              </a:ext>
            </a:extLst>
          </p:cNvPr>
          <p:cNvGraphicFramePr>
            <a:graphicFrameLocks noChangeAspect="1"/>
          </p:cNvGraphicFramePr>
          <p:nvPr>
            <p:extLst/>
          </p:nvPr>
        </p:nvGraphicFramePr>
        <p:xfrm>
          <a:off x="3835400" y="2385513"/>
          <a:ext cx="3589338" cy="465137"/>
        </p:xfrm>
        <a:graphic>
          <a:graphicData uri="http://schemas.openxmlformats.org/presentationml/2006/ole">
            <mc:AlternateContent xmlns:mc="http://schemas.openxmlformats.org/markup-compatibility/2006">
              <mc:Choice xmlns:v="urn:schemas-microsoft-com:vml" Requires="v">
                <p:oleObj spid="_x0000_s3080" r:id="rId4" imgW="1398452" imgH="203280" progId="Equation.3">
                  <p:embed/>
                </p:oleObj>
              </mc:Choice>
              <mc:Fallback>
                <p:oleObj r:id="rId4" imgW="1398452" imgH="203280" progId="Equation.3">
                  <p:embed/>
                  <p:pic>
                    <p:nvPicPr>
                      <p:cNvPr id="5" name="对象 3">
                        <a:extLst>
                          <a:ext uri="{FF2B5EF4-FFF2-40B4-BE49-F238E27FC236}">
                            <a16:creationId xmlns:a16="http://schemas.microsoft.com/office/drawing/2014/main" id="{88CA962F-E57F-4950-9401-7D93A5CAE0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5400" y="2385513"/>
                        <a:ext cx="35893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46A29C18-99FD-489C-B7CC-F6070D74BD57}"/>
              </a:ext>
            </a:extLst>
          </p:cNvPr>
          <p:cNvGraphicFramePr>
            <a:graphicFrameLocks noChangeAspect="1"/>
          </p:cNvGraphicFramePr>
          <p:nvPr>
            <p:extLst/>
          </p:nvPr>
        </p:nvGraphicFramePr>
        <p:xfrm>
          <a:off x="3767957" y="4153561"/>
          <a:ext cx="3441700" cy="1068388"/>
        </p:xfrm>
        <a:graphic>
          <a:graphicData uri="http://schemas.openxmlformats.org/presentationml/2006/ole">
            <mc:AlternateContent xmlns:mc="http://schemas.openxmlformats.org/markup-compatibility/2006">
              <mc:Choice xmlns:v="urn:schemas-microsoft-com:vml" Requires="v">
                <p:oleObj spid="_x0000_s3081" r:id="rId6" imgW="1498600" imgH="457200" progId="Equation.DSMT4">
                  <p:embed/>
                </p:oleObj>
              </mc:Choice>
              <mc:Fallback>
                <p:oleObj r:id="rId6" imgW="1498600" imgH="457200" progId="Equation.DSMT4">
                  <p:embed/>
                  <p:pic>
                    <p:nvPicPr>
                      <p:cNvPr id="6" name="对象 5">
                        <a:extLst>
                          <a:ext uri="{FF2B5EF4-FFF2-40B4-BE49-F238E27FC236}">
                            <a16:creationId xmlns:a16="http://schemas.microsoft.com/office/drawing/2014/main" id="{46A29C18-99FD-489C-B7CC-F6070D74BD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7957" y="4153561"/>
                        <a:ext cx="344170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39646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阶乘计算</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311706"/>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微实例</a:t>
            </a:r>
            <a:r>
              <a:rPr lang="en-US" altLang="zh-CN" sz="2800" dirty="0">
                <a:latin typeface="微软雅黑 Light" panose="020B0502040204020203" pitchFamily="34" charset="-122"/>
                <a:ea typeface="微软雅黑 Light" panose="020B0502040204020203" pitchFamily="34" charset="-122"/>
                <a:cs typeface="+mj-cs"/>
              </a:rPr>
              <a:t>5.21</a:t>
            </a:r>
            <a:r>
              <a:rPr lang="zh-CN" altLang="en-US" sz="2800" dirty="0">
                <a:latin typeface="微软雅黑 Light" panose="020B0502040204020203" pitchFamily="34" charset="-122"/>
                <a:ea typeface="微软雅黑 Light" panose="020B0502040204020203" pitchFamily="34" charset="-122"/>
                <a:cs typeface="+mj-cs"/>
              </a:rPr>
              <a:t>：阶乘的计算。</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根据用户输入的整数</a:t>
            </a:r>
            <a:r>
              <a:rPr lang="en-US" altLang="zh-CN" sz="2800" dirty="0">
                <a:latin typeface="微软雅黑 Light" panose="020B0502040204020203" pitchFamily="34" charset="-122"/>
                <a:ea typeface="微软雅黑 Light" panose="020B0502040204020203" pitchFamily="34" charset="-122"/>
                <a:cs typeface="+mj-cs"/>
              </a:rPr>
              <a:t>n</a:t>
            </a:r>
            <a:r>
              <a:rPr lang="zh-CN" altLang="en-US" sz="2800" dirty="0">
                <a:latin typeface="微软雅黑 Light" panose="020B0502040204020203" pitchFamily="34" charset="-122"/>
                <a:ea typeface="微软雅黑 Light" panose="020B0502040204020203" pitchFamily="34" charset="-122"/>
                <a:cs typeface="+mj-cs"/>
              </a:rPr>
              <a:t>，计算并输出</a:t>
            </a:r>
            <a:r>
              <a:rPr lang="en-US" altLang="zh-CN" sz="2800" dirty="0">
                <a:latin typeface="微软雅黑 Light" panose="020B0502040204020203" pitchFamily="34" charset="-122"/>
                <a:ea typeface="微软雅黑 Light" panose="020B0502040204020203" pitchFamily="34" charset="-122"/>
                <a:cs typeface="+mj-cs"/>
              </a:rPr>
              <a:t>n</a:t>
            </a:r>
            <a:r>
              <a:rPr lang="zh-CN" altLang="en-US" sz="2800" dirty="0">
                <a:latin typeface="微软雅黑 Light" panose="020B0502040204020203" pitchFamily="34" charset="-122"/>
                <a:ea typeface="微软雅黑 Light" panose="020B0502040204020203" pitchFamily="34" charset="-122"/>
                <a:cs typeface="+mj-cs"/>
              </a:rPr>
              <a:t>的阶乘值。</a:t>
            </a:r>
          </a:p>
        </p:txBody>
      </p:sp>
      <p:graphicFrame>
        <p:nvGraphicFramePr>
          <p:cNvPr id="6" name="表格 5">
            <a:extLst>
              <a:ext uri="{FF2B5EF4-FFF2-40B4-BE49-F238E27FC236}">
                <a16:creationId xmlns:a16="http://schemas.microsoft.com/office/drawing/2014/main" id="{E11F1E46-FA28-4AFF-82C4-36678C6555C2}"/>
              </a:ext>
            </a:extLst>
          </p:cNvPr>
          <p:cNvGraphicFramePr>
            <a:graphicFrameLocks noGrp="1"/>
          </p:cNvGraphicFramePr>
          <p:nvPr>
            <p:extLst/>
          </p:nvPr>
        </p:nvGraphicFramePr>
        <p:xfrm>
          <a:off x="2085975" y="2748763"/>
          <a:ext cx="8591550" cy="3869372"/>
        </p:xfrm>
        <a:graphic>
          <a:graphicData uri="http://schemas.openxmlformats.org/drawingml/2006/table">
            <a:tbl>
              <a:tblPr/>
              <a:tblGrid>
                <a:gridCol w="708875">
                  <a:extLst>
                    <a:ext uri="{9D8B030D-6E8A-4147-A177-3AD203B41FA5}">
                      <a16:colId xmlns:a16="http://schemas.microsoft.com/office/drawing/2014/main" val="3120424368"/>
                    </a:ext>
                  </a:extLst>
                </a:gridCol>
                <a:gridCol w="2126620">
                  <a:extLst>
                    <a:ext uri="{9D8B030D-6E8A-4147-A177-3AD203B41FA5}">
                      <a16:colId xmlns:a16="http://schemas.microsoft.com/office/drawing/2014/main" val="3801014575"/>
                    </a:ext>
                  </a:extLst>
                </a:gridCol>
                <a:gridCol w="4287899">
                  <a:extLst>
                    <a:ext uri="{9D8B030D-6E8A-4147-A177-3AD203B41FA5}">
                      <a16:colId xmlns:a16="http://schemas.microsoft.com/office/drawing/2014/main" val="477863240"/>
                    </a:ext>
                  </a:extLst>
                </a:gridCol>
                <a:gridCol w="1468156">
                  <a:extLst>
                    <a:ext uri="{9D8B030D-6E8A-4147-A177-3AD203B41FA5}">
                      <a16:colId xmlns:a16="http://schemas.microsoft.com/office/drawing/2014/main" val="3561049392"/>
                    </a:ext>
                  </a:extLst>
                </a:gridCol>
              </a:tblGrid>
              <a:tr h="577532">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微实例</a:t>
                      </a: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5.21</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600"/>
                        </a:spcBef>
                        <a:spcAft>
                          <a:spcPts val="600"/>
                        </a:spcAft>
                        <a:buClrTx/>
                        <a:buSzTx/>
                        <a:buFontTx/>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m5.1CalFactorial.py</a:t>
                      </a:r>
                      <a:endParaRPr kumimoji="0" lang="zh-CN" altLang="zh-CN" sz="2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zh-CN" sz="28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291379188"/>
                  </a:ext>
                </a:extLst>
              </a:tr>
              <a:tr h="28876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42746453"/>
                  </a:ext>
                </a:extLst>
              </a:tr>
              <a:tr h="231012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fact(n):</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if n == 0:</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return 1</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else:</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return n * fact(n-1)</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num = eval(input("</a:t>
                      </a:r>
                      <a:r>
                        <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请输入一个整数</a:t>
                      </a: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print(fact(abs(int(num))))</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4124753"/>
                  </a:ext>
                </a:extLst>
              </a:tr>
              <a:tr h="28876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2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57069794"/>
                  </a:ext>
                </a:extLst>
              </a:tr>
            </a:tbl>
          </a:graphicData>
        </a:graphic>
      </p:graphicFrame>
    </p:spTree>
    <p:extLst>
      <p:ext uri="{BB962C8B-B14F-4D97-AF65-F5344CB8AC3E}">
        <p14:creationId xmlns:p14="http://schemas.microsoft.com/office/powerpoint/2010/main" val="349334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阶乘计算</a:t>
            </a:r>
            <a:endParaRPr lang="zh-CN" altLang="zh-CN" sz="3600" dirty="0">
              <a:solidFill>
                <a:srgbClr val="262626"/>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CE37534-CCED-4166-B682-5F7EAA331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82" y="1838326"/>
            <a:ext cx="9096436" cy="445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93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递归</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微实例</a:t>
            </a:r>
            <a:r>
              <a:rPr lang="en-US" altLang="zh-CN" sz="2800" dirty="0">
                <a:latin typeface="微软雅黑 Light" panose="020B0502040204020203" pitchFamily="34" charset="-122"/>
                <a:ea typeface="微软雅黑 Light" panose="020B0502040204020203" pitchFamily="34" charset="-122"/>
                <a:cs typeface="+mj-cs"/>
              </a:rPr>
              <a:t>5.32</a:t>
            </a:r>
            <a:r>
              <a:rPr lang="zh-CN" altLang="en-US" sz="2800" dirty="0">
                <a:latin typeface="微软雅黑 Light" panose="020B0502040204020203" pitchFamily="34" charset="-122"/>
                <a:ea typeface="微软雅黑 Light" panose="020B0502040204020203" pitchFamily="34" charset="-122"/>
                <a:cs typeface="+mj-cs"/>
              </a:rPr>
              <a:t>：字符串反转。</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        对于用户输入的字符串</a:t>
            </a:r>
            <a:r>
              <a:rPr lang="en-US" altLang="zh-CN" sz="2800" dirty="0">
                <a:latin typeface="微软雅黑 Light" panose="020B0502040204020203" pitchFamily="34" charset="-122"/>
                <a:ea typeface="微软雅黑 Light" panose="020B0502040204020203" pitchFamily="34" charset="-122"/>
                <a:cs typeface="+mj-cs"/>
              </a:rPr>
              <a:t>s</a:t>
            </a:r>
            <a:r>
              <a:rPr lang="zh-CN" altLang="en-US" sz="2800" dirty="0">
                <a:latin typeface="微软雅黑 Light" panose="020B0502040204020203" pitchFamily="34" charset="-122"/>
                <a:ea typeface="微软雅黑 Light" panose="020B0502040204020203" pitchFamily="34" charset="-122"/>
                <a:cs typeface="+mj-cs"/>
              </a:rPr>
              <a:t>，输出反转后的字符串。</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        解决这个问题的基本思想是把字符串看作一个递归对象。</a:t>
            </a:r>
          </a:p>
        </p:txBody>
      </p:sp>
      <p:graphicFrame>
        <p:nvGraphicFramePr>
          <p:cNvPr id="5" name="表格 4">
            <a:extLst>
              <a:ext uri="{FF2B5EF4-FFF2-40B4-BE49-F238E27FC236}">
                <a16:creationId xmlns:a16="http://schemas.microsoft.com/office/drawing/2014/main" id="{598E998A-8813-489A-8DDC-B5EDA7CBD44F}"/>
              </a:ext>
            </a:extLst>
          </p:cNvPr>
          <p:cNvGraphicFramePr>
            <a:graphicFrameLocks noGrp="1"/>
          </p:cNvGraphicFramePr>
          <p:nvPr/>
        </p:nvGraphicFramePr>
        <p:xfrm>
          <a:off x="2130426" y="3984625"/>
          <a:ext cx="7518399" cy="1889760"/>
        </p:xfrm>
        <a:graphic>
          <a:graphicData uri="http://schemas.openxmlformats.org/drawingml/2006/table">
            <a:tbl>
              <a:tblPr firstRow="1" firstCol="1" bandRow="1"/>
              <a:tblGrid>
                <a:gridCol w="503073">
                  <a:extLst>
                    <a:ext uri="{9D8B030D-6E8A-4147-A177-3AD203B41FA5}">
                      <a16:colId xmlns:a16="http://schemas.microsoft.com/office/drawing/2014/main" val="20000"/>
                    </a:ext>
                  </a:extLst>
                </a:gridCol>
                <a:gridCol w="7015326">
                  <a:extLst>
                    <a:ext uri="{9D8B030D-6E8A-4147-A177-3AD203B41FA5}">
                      <a16:colId xmlns:a16="http://schemas.microsoft.com/office/drawing/2014/main" val="20001"/>
                    </a:ext>
                  </a:extLst>
                </a:gridCol>
              </a:tblGrid>
              <a:tr h="88108">
                <a:tc>
                  <a:txBody>
                    <a:bodyPr/>
                    <a:lstStyle/>
                    <a:p>
                      <a:pPr algn="ctr" fontAlgn="base">
                        <a:lnSpc>
                          <a:spcPct val="150000"/>
                        </a:lnSpc>
                        <a:spcAft>
                          <a:spcPts val="0"/>
                        </a:spcAft>
                      </a:pPr>
                      <a:r>
                        <a:rPr lang="en-US" sz="2000" kern="0">
                          <a:solidFill>
                            <a:srgbClr val="7F7F7F"/>
                          </a:solidFill>
                          <a:effectLst/>
                          <a:latin typeface="Courier New" charset="0"/>
                          <a:ea typeface="宋体" charset="0"/>
                          <a:cs typeface="Times New Roman" charset="0"/>
                        </a:rPr>
                        <a:t> </a:t>
                      </a:r>
                      <a:endParaRPr lang="zh-CN" sz="2400" kern="100">
                        <a:effectLst/>
                        <a:latin typeface="Calibri" charset="0"/>
                        <a:ea typeface="宋体" charset="0"/>
                        <a:cs typeface="Times New Roman"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solidFill>
                      <a:srgbClr val="FFFFFF"/>
                    </a:solidFill>
                  </a:tcPr>
                </a:tc>
                <a:tc>
                  <a:txBody>
                    <a:bodyPr/>
                    <a:lstStyle/>
                    <a:p>
                      <a:pPr algn="just" fontAlgn="base">
                        <a:lnSpc>
                          <a:spcPct val="150000"/>
                        </a:lnSpc>
                        <a:spcAft>
                          <a:spcPts val="0"/>
                        </a:spcAft>
                      </a:pPr>
                      <a:r>
                        <a:rPr lang="en-US" sz="2000" b="1" kern="0">
                          <a:effectLst/>
                          <a:latin typeface="Courier New" charset="0"/>
                          <a:ea typeface="宋体" charset="0"/>
                          <a:cs typeface="Times New Roman" charset="0"/>
                        </a:rPr>
                        <a:t> </a:t>
                      </a:r>
                      <a:endParaRPr lang="zh-CN" sz="2400" kern="100">
                        <a:effectLst/>
                        <a:latin typeface="Calibri" charset="0"/>
                        <a:ea typeface="宋体" charset="0"/>
                        <a:cs typeface="Times New Roman"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0"/>
                  </a:ext>
                </a:extLst>
              </a:tr>
              <a:tr h="469911">
                <a:tc>
                  <a:txBody>
                    <a:bodyPr/>
                    <a:lstStyle/>
                    <a:p>
                      <a:pPr algn="ctr" fontAlgn="auto">
                        <a:lnSpc>
                          <a:spcPct val="150000"/>
                        </a:lnSpc>
                        <a:spcAft>
                          <a:spcPts val="0"/>
                        </a:spcAft>
                      </a:pPr>
                      <a:r>
                        <a:rPr lang="en-US" sz="2400" kern="0">
                          <a:solidFill>
                            <a:srgbClr val="7F7F7F"/>
                          </a:solidFill>
                          <a:effectLst/>
                          <a:latin typeface="Courier New" charset="0"/>
                          <a:ea typeface="宋体" charset="0"/>
                          <a:cs typeface="Times New Roman" charset="0"/>
                        </a:rPr>
                        <a:t>1</a:t>
                      </a:r>
                      <a:endParaRPr lang="zh-CN" sz="2400" kern="100">
                        <a:effectLst/>
                        <a:latin typeface="Calibri" charset="0"/>
                        <a:ea typeface="宋体" charset="0"/>
                        <a:cs typeface="Times New Roman" charset="0"/>
                      </a:endParaRPr>
                    </a:p>
                    <a:p>
                      <a:pPr algn="ctr" fontAlgn="auto">
                        <a:lnSpc>
                          <a:spcPct val="150000"/>
                        </a:lnSpc>
                        <a:spcAft>
                          <a:spcPts val="0"/>
                        </a:spcAft>
                      </a:pPr>
                      <a:r>
                        <a:rPr lang="en-US" sz="2400" kern="0">
                          <a:solidFill>
                            <a:srgbClr val="7F7F7F"/>
                          </a:solidFill>
                          <a:effectLst/>
                          <a:latin typeface="Courier New" charset="0"/>
                          <a:ea typeface="宋体" charset="0"/>
                          <a:cs typeface="Times New Roman" charset="0"/>
                        </a:rPr>
                        <a:t>2</a:t>
                      </a:r>
                      <a:endParaRPr lang="zh-CN" sz="2400" kern="100">
                        <a:effectLst/>
                        <a:latin typeface="Calibri" charset="0"/>
                        <a:ea typeface="宋体" charset="0"/>
                        <a:cs typeface="Times New Roman"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solidFill>
                      <a:srgbClr val="FFFFFF"/>
                    </a:solidFill>
                  </a:tcPr>
                </a:tc>
                <a:tc>
                  <a:txBody>
                    <a:bodyPr/>
                    <a:lstStyle/>
                    <a:p>
                      <a:pPr algn="just" fontAlgn="base">
                        <a:lnSpc>
                          <a:spcPct val="150000"/>
                        </a:lnSpc>
                        <a:spcAft>
                          <a:spcPts val="0"/>
                        </a:spcAft>
                      </a:pPr>
                      <a:r>
                        <a:rPr lang="en-US" sz="2400" b="1" kern="0" dirty="0" err="1">
                          <a:effectLst/>
                          <a:latin typeface="Courier New" charset="0"/>
                          <a:ea typeface="宋体" charset="0"/>
                          <a:cs typeface="Times New Roman" charset="0"/>
                        </a:rPr>
                        <a:t>def</a:t>
                      </a:r>
                      <a:r>
                        <a:rPr lang="en-US" sz="2400" b="1" kern="0" dirty="0">
                          <a:effectLst/>
                          <a:latin typeface="Courier New" charset="0"/>
                          <a:ea typeface="宋体" charset="0"/>
                          <a:cs typeface="Times New Roman" charset="0"/>
                        </a:rPr>
                        <a:t> reverse(s):</a:t>
                      </a:r>
                      <a:endParaRPr lang="zh-CN" sz="2400" kern="100" dirty="0">
                        <a:effectLst/>
                        <a:latin typeface="Calibri" charset="0"/>
                        <a:ea typeface="宋体" charset="0"/>
                        <a:cs typeface="Times New Roman" charset="0"/>
                      </a:endParaRPr>
                    </a:p>
                    <a:p>
                      <a:pPr indent="333375" algn="just" fontAlgn="base">
                        <a:lnSpc>
                          <a:spcPct val="150000"/>
                        </a:lnSpc>
                        <a:spcAft>
                          <a:spcPts val="0"/>
                        </a:spcAft>
                      </a:pPr>
                      <a:r>
                        <a:rPr lang="en-US" sz="2400" b="1" kern="0" dirty="0">
                          <a:effectLst/>
                          <a:latin typeface="Courier New" charset="0"/>
                          <a:ea typeface="宋体" charset="0"/>
                          <a:cs typeface="Times New Roman" charset="0"/>
                        </a:rPr>
                        <a:t>return reverse(s[1:]) + s[0]</a:t>
                      </a:r>
                      <a:endParaRPr lang="zh-CN" sz="2400" kern="100" dirty="0">
                        <a:effectLst/>
                        <a:latin typeface="Calibri" charset="0"/>
                        <a:ea typeface="宋体" charset="0"/>
                        <a:cs typeface="Times New Roman"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1"/>
                  </a:ext>
                </a:extLst>
              </a:tr>
              <a:tr h="115080">
                <a:tc>
                  <a:txBody>
                    <a:bodyPr/>
                    <a:lstStyle/>
                    <a:p>
                      <a:pPr algn="ctr" fontAlgn="base">
                        <a:lnSpc>
                          <a:spcPct val="150000"/>
                        </a:lnSpc>
                        <a:spcAft>
                          <a:spcPts val="0"/>
                        </a:spcAft>
                      </a:pPr>
                      <a:r>
                        <a:rPr lang="en-US" sz="2000" kern="0">
                          <a:solidFill>
                            <a:srgbClr val="7F7F7F"/>
                          </a:solidFill>
                          <a:effectLst/>
                          <a:latin typeface="Courier New" charset="0"/>
                          <a:ea typeface="宋体" charset="0"/>
                          <a:cs typeface="Times New Roman" charset="0"/>
                        </a:rPr>
                        <a:t> </a:t>
                      </a:r>
                      <a:endParaRPr lang="zh-CN" sz="2400" kern="100">
                        <a:effectLst/>
                        <a:latin typeface="Calibri" charset="0"/>
                        <a:ea typeface="宋体" charset="0"/>
                        <a:cs typeface="Times New Roman"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solidFill>
                      <a:srgbClr val="FFFFFF"/>
                    </a:solidFill>
                  </a:tcPr>
                </a:tc>
                <a:tc>
                  <a:txBody>
                    <a:bodyPr/>
                    <a:lstStyle/>
                    <a:p>
                      <a:pPr algn="just" fontAlgn="base">
                        <a:lnSpc>
                          <a:spcPct val="150000"/>
                        </a:lnSpc>
                        <a:spcAft>
                          <a:spcPts val="0"/>
                        </a:spcAft>
                      </a:pPr>
                      <a:r>
                        <a:rPr lang="en-US" sz="2000" b="1" kern="0" dirty="0">
                          <a:effectLst/>
                          <a:latin typeface="Courier New" charset="0"/>
                          <a:ea typeface="宋体" charset="0"/>
                          <a:cs typeface="Times New Roman" charset="0"/>
                        </a:rPr>
                        <a:t> </a:t>
                      </a:r>
                      <a:endParaRPr lang="zh-CN" sz="2400" kern="100" dirty="0">
                        <a:effectLst/>
                        <a:latin typeface="Calibri" charset="0"/>
                        <a:ea typeface="宋体" charset="0"/>
                        <a:cs typeface="Times New Roman"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42614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图片 1">
            <a:extLst>
              <a:ext uri="{FF2B5EF4-FFF2-40B4-BE49-F238E27FC236}">
                <a16:creationId xmlns:a16="http://schemas.microsoft.com/office/drawing/2014/main" id="{F4DF6337-423B-4DDD-B1C9-160EA0BE4E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Box 2">
            <a:extLst>
              <a:ext uri="{FF2B5EF4-FFF2-40B4-BE49-F238E27FC236}">
                <a16:creationId xmlns:a16="http://schemas.microsoft.com/office/drawing/2014/main" id="{8DD21BA8-8547-4029-9A3F-05E766D5508A}"/>
              </a:ext>
            </a:extLst>
          </p:cNvPr>
          <p:cNvSpPr txBox="1">
            <a:spLocks noChangeArrowheads="1"/>
          </p:cNvSpPr>
          <p:nvPr/>
        </p:nvSpPr>
        <p:spPr bwMode="auto">
          <a:xfrm>
            <a:off x="2135189" y="2808289"/>
            <a:ext cx="7881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a:latin typeface="微软雅黑" panose="020B0503020204020204" pitchFamily="34" charset="-122"/>
                <a:ea typeface="微软雅黑" panose="020B0503020204020204" pitchFamily="34" charset="-122"/>
              </a:rPr>
              <a:t>代码的复用和模块化设计</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63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189690"/>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当程序的长度在百行以上，如果不划分模块就算是最好的程序员也很难理解程序含义程序的可读性就已经很糟糕了。</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解决这一问题的最好方法是将一个程序分割成短小的程序段，每一段程序完成一个小的功能。</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无论面向过程和面向对象编程，对程序合理划分功能模块并基于模块设计程序是一种常用方法，被称为“模块化设计”。</a:t>
            </a:r>
          </a:p>
        </p:txBody>
      </p:sp>
    </p:spTree>
    <p:extLst>
      <p:ext uri="{BB962C8B-B14F-4D97-AF65-F5344CB8AC3E}">
        <p14:creationId xmlns:p14="http://schemas.microsoft.com/office/powerpoint/2010/main" val="144853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4543360"/>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模块化设计一般有两个基本要求：</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紧耦合：尽可能合理划分功能块，功能块内部耦合紧密；</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松耦合：模块间关系尽可能简单，功能块之间耦合度低。</a:t>
            </a: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使用函数只是模块化设计的必要非充分条件，根据计算需求合理划分函数十分重要。一般来说，完成特定功能或被经常复用的一组语句应该采用函数来封装，并尽可能减少函数间参数和返回值的数量。</a:t>
            </a:r>
          </a:p>
        </p:txBody>
      </p:sp>
    </p:spTree>
    <p:extLst>
      <p:ext uri="{BB962C8B-B14F-4D97-AF65-F5344CB8AC3E}">
        <p14:creationId xmlns:p14="http://schemas.microsoft.com/office/powerpoint/2010/main" val="421401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函数的调用过程</a:t>
            </a:r>
          </a:p>
        </p:txBody>
      </p:sp>
      <p:pic>
        <p:nvPicPr>
          <p:cNvPr id="5" name="图片 3">
            <a:extLst>
              <a:ext uri="{FF2B5EF4-FFF2-40B4-BE49-F238E27FC236}">
                <a16:creationId xmlns:a16="http://schemas.microsoft.com/office/drawing/2014/main" id="{7063BE07-C887-4993-8BAB-188A26F11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6014" y="1898751"/>
            <a:ext cx="9339971" cy="285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a:extLst>
              <a:ext uri="{FF2B5EF4-FFF2-40B4-BE49-F238E27FC236}">
                <a16:creationId xmlns:a16="http://schemas.microsoft.com/office/drawing/2014/main" id="{04484574-7298-4FB1-A39C-2ACA20121EBD}"/>
              </a:ext>
            </a:extLst>
          </p:cNvPr>
          <p:cNvSpPr>
            <a:spLocks noChangeArrowheads="1"/>
          </p:cNvSpPr>
          <p:nvPr/>
        </p:nvSpPr>
        <p:spPr bwMode="auto">
          <a:xfrm>
            <a:off x="4201688" y="5642090"/>
            <a:ext cx="4189751"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50000"/>
              </a:lnSpc>
              <a:spcBef>
                <a:spcPct val="0"/>
              </a:spcBef>
              <a:buFontTx/>
              <a:buNone/>
            </a:pP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微实例</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5.1</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happyB</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的被调用过程</a:t>
            </a:r>
          </a:p>
        </p:txBody>
      </p:sp>
    </p:spTree>
    <p:extLst>
      <p:ext uri="{BB962C8B-B14F-4D97-AF65-F5344CB8AC3E}">
        <p14:creationId xmlns:p14="http://schemas.microsoft.com/office/powerpoint/2010/main" val="172891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主要有如下作用：</a:t>
            </a:r>
          </a:p>
          <a:p>
            <a:pPr lvl="0" algn="just">
              <a:lnSpc>
                <a:spcPct val="150000"/>
              </a:lnSpc>
            </a:pPr>
            <a:r>
              <a:rPr lang="zh-CN" altLang="en-US" sz="2800" b="1" dirty="0">
                <a:latin typeface="微软雅黑 Light" panose="020B0502040204020203" pitchFamily="34" charset="-122"/>
                <a:ea typeface="微软雅黑 Light" panose="020B0502040204020203" pitchFamily="34" charset="-122"/>
                <a:cs typeface="+mj-cs"/>
              </a:rPr>
              <a:t>代码重用：</a:t>
            </a:r>
            <a:r>
              <a:rPr lang="zh-CN" altLang="en-US" sz="2800" dirty="0">
                <a:latin typeface="微软雅黑 Light" panose="020B0502040204020203" pitchFamily="34" charset="-122"/>
                <a:ea typeface="微软雅黑 Light" panose="020B0502040204020203" pitchFamily="34" charset="-122"/>
                <a:cs typeface="+mj-cs"/>
              </a:rPr>
              <a:t>我们知道当一段代码需要用到两次的时候，我们就需要写一个函数了这是一个道理。</a:t>
            </a:r>
          </a:p>
          <a:p>
            <a:pPr lvl="0" algn="just">
              <a:lnSpc>
                <a:spcPct val="150000"/>
              </a:lnSpc>
            </a:pPr>
            <a:r>
              <a:rPr lang="zh-CN" altLang="en-US" sz="2800" b="1" dirty="0">
                <a:latin typeface="微软雅黑 Light" panose="020B0502040204020203" pitchFamily="34" charset="-122"/>
                <a:ea typeface="微软雅黑 Light" panose="020B0502040204020203" pitchFamily="34" charset="-122"/>
                <a:cs typeface="+mj-cs"/>
              </a:rPr>
              <a:t>避免变量名的冲突：</a:t>
            </a:r>
            <a:r>
              <a:rPr lang="zh-CN" altLang="en-US" sz="2800" dirty="0">
                <a:latin typeface="微软雅黑 Light" panose="020B0502040204020203" pitchFamily="34" charset="-122"/>
                <a:ea typeface="微软雅黑 Light" panose="020B0502040204020203" pitchFamily="34" charset="-122"/>
                <a:cs typeface="+mj-cs"/>
              </a:rPr>
              <a:t>每个模块都将变量名封装进了自己包含的软件包，这可以避免变量名的冲突。除非使用精确导入。</a:t>
            </a:r>
          </a:p>
        </p:txBody>
      </p:sp>
    </p:spTree>
    <p:extLst>
      <p:ext uri="{BB962C8B-B14F-4D97-AF65-F5344CB8AC3E}">
        <p14:creationId xmlns:p14="http://schemas.microsoft.com/office/powerpoint/2010/main" val="2441181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75EAC89-8743-409E-815F-2B0C0C51E6D0}"/>
              </a:ext>
            </a:extLst>
          </p:cNvPr>
          <p:cNvSpPr/>
          <p:nvPr/>
        </p:nvSpPr>
        <p:spPr>
          <a:xfrm>
            <a:off x="2014911" y="3278033"/>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学生选课系统</a:t>
            </a:r>
            <a:r>
              <a:rPr lang="en-US" altLang="zh-CN" sz="2400" dirty="0"/>
              <a:t>.py</a:t>
            </a:r>
            <a:endParaRPr lang="zh-CN" altLang="en-US" sz="2400" dirty="0"/>
          </a:p>
        </p:txBody>
      </p:sp>
      <p:sp>
        <p:nvSpPr>
          <p:cNvPr id="5" name="矩形 4">
            <a:extLst>
              <a:ext uri="{FF2B5EF4-FFF2-40B4-BE49-F238E27FC236}">
                <a16:creationId xmlns:a16="http://schemas.microsoft.com/office/drawing/2014/main" id="{F4C8A102-1B3E-480D-8031-7F30C009732A}"/>
              </a:ext>
            </a:extLst>
          </p:cNvPr>
          <p:cNvSpPr/>
          <p:nvPr/>
        </p:nvSpPr>
        <p:spPr>
          <a:xfrm>
            <a:off x="5290837" y="2031861"/>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登录选课系统</a:t>
            </a:r>
            <a:r>
              <a:rPr lang="en-US" altLang="zh-CN" sz="2400" dirty="0"/>
              <a:t>.py</a:t>
            </a:r>
            <a:endParaRPr lang="zh-CN" altLang="en-US" sz="2400" dirty="0"/>
          </a:p>
        </p:txBody>
      </p:sp>
      <p:sp>
        <p:nvSpPr>
          <p:cNvPr id="6" name="矩形 5">
            <a:extLst>
              <a:ext uri="{FF2B5EF4-FFF2-40B4-BE49-F238E27FC236}">
                <a16:creationId xmlns:a16="http://schemas.microsoft.com/office/drawing/2014/main" id="{1A65B734-126F-456D-B320-B1345EEBBF5D}"/>
              </a:ext>
            </a:extLst>
          </p:cNvPr>
          <p:cNvSpPr/>
          <p:nvPr/>
        </p:nvSpPr>
        <p:spPr>
          <a:xfrm>
            <a:off x="5290837" y="4058363"/>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选课</a:t>
            </a:r>
            <a:r>
              <a:rPr lang="en-US" altLang="zh-CN" sz="2400" dirty="0"/>
              <a:t>.py</a:t>
            </a:r>
            <a:endParaRPr lang="zh-CN" altLang="en-US" sz="2400" dirty="0"/>
          </a:p>
        </p:txBody>
      </p:sp>
      <p:sp>
        <p:nvSpPr>
          <p:cNvPr id="7" name="矩形 6">
            <a:extLst>
              <a:ext uri="{FF2B5EF4-FFF2-40B4-BE49-F238E27FC236}">
                <a16:creationId xmlns:a16="http://schemas.microsoft.com/office/drawing/2014/main" id="{0F534F80-F22C-4735-98ED-23B008B5C9F0}"/>
              </a:ext>
            </a:extLst>
          </p:cNvPr>
          <p:cNvSpPr/>
          <p:nvPr/>
        </p:nvSpPr>
        <p:spPr>
          <a:xfrm>
            <a:off x="8785248" y="2031861"/>
            <a:ext cx="1871958" cy="4053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标准库函数</a:t>
            </a:r>
          </a:p>
        </p:txBody>
      </p:sp>
      <p:sp>
        <p:nvSpPr>
          <p:cNvPr id="8" name="箭头: 右 7">
            <a:extLst>
              <a:ext uri="{FF2B5EF4-FFF2-40B4-BE49-F238E27FC236}">
                <a16:creationId xmlns:a16="http://schemas.microsoft.com/office/drawing/2014/main" id="{9A33E1BE-C69B-4D55-89BA-9CA859E1CB03}"/>
              </a:ext>
            </a:extLst>
          </p:cNvPr>
          <p:cNvSpPr/>
          <p:nvPr/>
        </p:nvSpPr>
        <p:spPr>
          <a:xfrm>
            <a:off x="1019596" y="3646220"/>
            <a:ext cx="995315" cy="509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连接符: 肘形 9">
            <a:extLst>
              <a:ext uri="{FF2B5EF4-FFF2-40B4-BE49-F238E27FC236}">
                <a16:creationId xmlns:a16="http://schemas.microsoft.com/office/drawing/2014/main" id="{F41AF067-F20D-4F08-B622-C227A3404A12}"/>
              </a:ext>
            </a:extLst>
          </p:cNvPr>
          <p:cNvCxnSpPr>
            <a:stCxn id="3" idx="3"/>
            <a:endCxn id="5" idx="1"/>
          </p:cNvCxnSpPr>
          <p:nvPr/>
        </p:nvCxnSpPr>
        <p:spPr>
          <a:xfrm flipV="1">
            <a:off x="4321141" y="2654947"/>
            <a:ext cx="969696" cy="12461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10D555F7-859B-4E75-9C80-0455947EF30E}"/>
              </a:ext>
            </a:extLst>
          </p:cNvPr>
          <p:cNvCxnSpPr>
            <a:stCxn id="3" idx="3"/>
            <a:endCxn id="6" idx="1"/>
          </p:cNvCxnSpPr>
          <p:nvPr/>
        </p:nvCxnSpPr>
        <p:spPr>
          <a:xfrm>
            <a:off x="4321141" y="3901119"/>
            <a:ext cx="969696" cy="780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2555FDC-C5B1-4C95-9E57-57DEB7676629}"/>
              </a:ext>
            </a:extLst>
          </p:cNvPr>
          <p:cNvCxnSpPr>
            <a:stCxn id="5" idx="3"/>
          </p:cNvCxnSpPr>
          <p:nvPr/>
        </p:nvCxnSpPr>
        <p:spPr>
          <a:xfrm>
            <a:off x="7597067" y="2654947"/>
            <a:ext cx="118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49A0CA4-800E-46E5-B190-23098E651D78}"/>
              </a:ext>
            </a:extLst>
          </p:cNvPr>
          <p:cNvCxnSpPr>
            <a:stCxn id="6" idx="3"/>
          </p:cNvCxnSpPr>
          <p:nvPr/>
        </p:nvCxnSpPr>
        <p:spPr>
          <a:xfrm>
            <a:off x="7597067" y="4681449"/>
            <a:ext cx="118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001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导入整个模块：</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import XXX</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导入导入特定属性：</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from XXX import XXX</a:t>
            </a:r>
            <a:endParaRPr lang="zh-CN" altLang="en-US"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738529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1">
            <a:extLst>
              <a:ext uri="{FF2B5EF4-FFF2-40B4-BE49-F238E27FC236}">
                <a16:creationId xmlns:a16="http://schemas.microsoft.com/office/drawing/2014/main" id="{0A4B5FF3-3006-4196-879B-502C3B622F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2">
            <a:extLst>
              <a:ext uri="{FF2B5EF4-FFF2-40B4-BE49-F238E27FC236}">
                <a16:creationId xmlns:a16="http://schemas.microsoft.com/office/drawing/2014/main" id="{052ADC91-ADD1-4B89-A16A-F81FAF033EDF}"/>
              </a:ext>
            </a:extLst>
          </p:cNvPr>
          <p:cNvSpPr txBox="1">
            <a:spLocks noChangeArrowheads="1"/>
          </p:cNvSpPr>
          <p:nvPr/>
        </p:nvSpPr>
        <p:spPr bwMode="auto">
          <a:xfrm>
            <a:off x="2751138" y="2808289"/>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5400">
                <a:latin typeface="微软雅黑" panose="020B0503020204020204" pitchFamily="34" charset="-122"/>
                <a:ea typeface="微软雅黑" panose="020B0503020204020204" pitchFamily="34" charset="-122"/>
              </a:rPr>
              <a:t>datetime</a:t>
            </a:r>
            <a:r>
              <a:rPr lang="zh-CN" altLang="en-US" sz="5400">
                <a:latin typeface="微软雅黑" panose="020B0503020204020204" pitchFamily="34" charset="-122"/>
                <a:ea typeface="微软雅黑" panose="020B0503020204020204" pitchFamily="34" charset="-122"/>
              </a:rPr>
              <a:t>库的使用</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7212679"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面向对象</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3139321"/>
          </a:xfrm>
          <a:prstGeom prst="rect">
            <a:avLst/>
          </a:prstGeom>
        </p:spPr>
        <p:txBody>
          <a:bodyPr wrap="square">
            <a:spAutoFit/>
          </a:bodyPr>
          <a:lstStyle/>
          <a:p>
            <a:pPr algn="just">
              <a:lnSpc>
                <a:spcPct val="150000"/>
              </a:lnSpc>
            </a:pPr>
            <a:r>
              <a:rPr lang="zh-CN" altLang="en-US" sz="2400" dirty="0">
                <a:latin typeface="+mj-lt"/>
                <a:ea typeface="+mj-ea"/>
                <a:cs typeface="+mj-cs"/>
              </a:rPr>
              <a:t>面向对象的高级语言：</a:t>
            </a:r>
            <a:endParaRPr lang="en-US" altLang="zh-CN" sz="2400" dirty="0">
              <a:latin typeface="+mj-lt"/>
              <a:ea typeface="+mj-ea"/>
              <a:cs typeface="+mj-cs"/>
            </a:endParaRPr>
          </a:p>
          <a:p>
            <a:pPr lvl="1" algn="just">
              <a:lnSpc>
                <a:spcPct val="150000"/>
              </a:lnSpc>
            </a:pPr>
            <a:r>
              <a:rPr lang="en-US" altLang="zh-CN" sz="2400" dirty="0">
                <a:latin typeface="+mj-lt"/>
                <a:ea typeface="+mj-ea"/>
                <a:cs typeface="+mj-cs"/>
              </a:rPr>
              <a:t>Object-Oriented Programing </a:t>
            </a:r>
            <a:r>
              <a:rPr lang="zh-CN" altLang="en-US" sz="2400" dirty="0">
                <a:latin typeface="+mj-lt"/>
                <a:ea typeface="+mj-ea"/>
                <a:cs typeface="+mj-cs"/>
              </a:rPr>
              <a:t>（</a:t>
            </a:r>
            <a:r>
              <a:rPr lang="en-US" altLang="zh-CN" sz="2400" dirty="0">
                <a:latin typeface="+mj-lt"/>
                <a:ea typeface="+mj-ea"/>
                <a:cs typeface="+mj-cs"/>
              </a:rPr>
              <a:t>OOP</a:t>
            </a:r>
            <a:r>
              <a:rPr lang="zh-CN" altLang="en-US" sz="2400" dirty="0">
                <a:latin typeface="+mj-lt"/>
                <a:ea typeface="+mj-ea"/>
                <a:cs typeface="+mj-cs"/>
              </a:rPr>
              <a:t>）</a:t>
            </a:r>
            <a:endParaRPr lang="en-US" altLang="zh-CN" sz="2400" dirty="0">
              <a:latin typeface="+mj-lt"/>
              <a:ea typeface="+mj-ea"/>
              <a:cs typeface="+mj-cs"/>
            </a:endParaRPr>
          </a:p>
          <a:p>
            <a:pPr lvl="1" algn="just">
              <a:lnSpc>
                <a:spcPct val="150000"/>
              </a:lnSpc>
            </a:pPr>
            <a:r>
              <a:rPr lang="en-US" altLang="zh-CN" sz="2400" dirty="0">
                <a:latin typeface="+mj-lt"/>
                <a:ea typeface="+mj-ea"/>
                <a:cs typeface="+mj-cs"/>
              </a:rPr>
              <a:t>OOP</a:t>
            </a:r>
            <a:r>
              <a:rPr lang="zh-CN" altLang="en-US" sz="2400" dirty="0">
                <a:latin typeface="+mj-lt"/>
                <a:ea typeface="+mj-ea"/>
                <a:cs typeface="+mj-cs"/>
              </a:rPr>
              <a:t>使用类作为程序的基本形态</a:t>
            </a:r>
            <a:endParaRPr lang="en-US" altLang="zh-CN" sz="2400" dirty="0">
              <a:latin typeface="+mj-lt"/>
              <a:ea typeface="+mj-ea"/>
              <a:cs typeface="+mj-cs"/>
            </a:endParaRPr>
          </a:p>
          <a:p>
            <a:pPr lvl="1" algn="just">
              <a:lnSpc>
                <a:spcPct val="150000"/>
              </a:lnSpc>
            </a:pPr>
            <a:r>
              <a:rPr lang="zh-CN" altLang="en-US" sz="2400" b="1" dirty="0">
                <a:latin typeface="+mj-lt"/>
                <a:ea typeface="+mj-ea"/>
                <a:cs typeface="+mj-cs"/>
              </a:rPr>
              <a:t>类</a:t>
            </a:r>
            <a:r>
              <a:rPr lang="zh-CN" altLang="en-US" sz="2400" dirty="0">
                <a:latin typeface="+mj-lt"/>
                <a:ea typeface="+mj-ea"/>
                <a:cs typeface="+mj-cs"/>
              </a:rPr>
              <a:t>中包括数据和对数据的操作</a:t>
            </a:r>
            <a:endParaRPr lang="en-US" altLang="zh-CN" sz="2400" dirty="0">
              <a:latin typeface="+mj-lt"/>
              <a:ea typeface="+mj-ea"/>
              <a:cs typeface="+mj-cs"/>
            </a:endParaRPr>
          </a:p>
          <a:p>
            <a:pPr lvl="1" algn="just">
              <a:lnSpc>
                <a:spcPct val="150000"/>
              </a:lnSpc>
            </a:pPr>
            <a:r>
              <a:rPr lang="zh-CN" altLang="en-US" sz="2400" b="1" dirty="0">
                <a:latin typeface="+mj-lt"/>
                <a:ea typeface="+mj-ea"/>
                <a:cs typeface="+mj-cs"/>
              </a:rPr>
              <a:t>对象</a:t>
            </a:r>
            <a:r>
              <a:rPr lang="zh-CN" altLang="en-US" sz="2400" dirty="0">
                <a:latin typeface="+mj-lt"/>
                <a:ea typeface="+mj-ea"/>
                <a:cs typeface="+mj-cs"/>
              </a:rPr>
              <a:t>是类的实例</a:t>
            </a:r>
          </a:p>
          <a:p>
            <a:pPr fontAlgn="base"/>
            <a:endParaRPr lang="zh-CN" altLang="en-US" dirty="0"/>
          </a:p>
        </p:txBody>
      </p:sp>
    </p:spTree>
    <p:extLst>
      <p:ext uri="{BB962C8B-B14F-4D97-AF65-F5344CB8AC3E}">
        <p14:creationId xmlns:p14="http://schemas.microsoft.com/office/powerpoint/2010/main" val="1579230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7212679"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编程语言</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高级语言</a:t>
            </a:r>
          </a:p>
        </p:txBody>
      </p:sp>
      <p:sp>
        <p:nvSpPr>
          <p:cNvPr id="4" name="矩形 3">
            <a:extLst>
              <a:ext uri="{FF2B5EF4-FFF2-40B4-BE49-F238E27FC236}">
                <a16:creationId xmlns:a16="http://schemas.microsoft.com/office/drawing/2014/main" id="{4D69AD09-2101-4C34-AE9F-459BA337FA89}"/>
              </a:ext>
            </a:extLst>
          </p:cNvPr>
          <p:cNvSpPr/>
          <p:nvPr/>
        </p:nvSpPr>
        <p:spPr>
          <a:xfrm>
            <a:off x="973120" y="1103525"/>
            <a:ext cx="10159168" cy="2862322"/>
          </a:xfrm>
          <a:prstGeom prst="rect">
            <a:avLst/>
          </a:prstGeom>
        </p:spPr>
        <p:txBody>
          <a:bodyPr wrap="square">
            <a:spAutoFit/>
          </a:bodyPr>
          <a:lstStyle/>
          <a:p>
            <a:pPr fontAlgn="base">
              <a:lnSpc>
                <a:spcPct val="150000"/>
              </a:lnSpc>
            </a:pPr>
            <a:r>
              <a:rPr lang="zh-CN" altLang="en-US" sz="2400" b="1" dirty="0">
                <a:latin typeface="+mj-lt"/>
                <a:ea typeface="+mj-ea"/>
                <a:cs typeface="+mj-cs"/>
              </a:rPr>
              <a:t>封装：</a:t>
            </a:r>
            <a:endParaRPr lang="en-US" altLang="zh-CN" sz="2400" b="1" dirty="0">
              <a:latin typeface="+mj-lt"/>
              <a:ea typeface="+mj-ea"/>
              <a:cs typeface="+mj-cs"/>
            </a:endParaRPr>
          </a:p>
          <a:p>
            <a:pPr fontAlgn="base">
              <a:lnSpc>
                <a:spcPct val="150000"/>
              </a:lnSpc>
            </a:pPr>
            <a:r>
              <a:rPr lang="zh-CN" altLang="en-US" sz="2400" dirty="0">
                <a:latin typeface="+mj-lt"/>
                <a:ea typeface="+mj-ea"/>
                <a:cs typeface="+mj-cs"/>
              </a:rPr>
              <a:t>封装是指把对象的属性和操作结合在一起，构成一个独立体。</a:t>
            </a:r>
          </a:p>
          <a:p>
            <a:pPr fontAlgn="base">
              <a:lnSpc>
                <a:spcPct val="150000"/>
              </a:lnSpc>
            </a:pPr>
            <a:r>
              <a:rPr lang="zh-CN" altLang="en-US" sz="2400" b="1" dirty="0">
                <a:latin typeface="+mj-lt"/>
                <a:ea typeface="+mj-ea"/>
                <a:cs typeface="+mj-cs"/>
              </a:rPr>
              <a:t>继承：</a:t>
            </a:r>
          </a:p>
          <a:p>
            <a:pPr fontAlgn="base">
              <a:lnSpc>
                <a:spcPct val="150000"/>
              </a:lnSpc>
            </a:pPr>
            <a:r>
              <a:rPr lang="zh-CN" altLang="en-US" sz="2400" dirty="0">
                <a:latin typeface="+mj-lt"/>
                <a:ea typeface="+mj-ea"/>
                <a:cs typeface="+mj-cs"/>
              </a:rPr>
              <a:t>继承（</a:t>
            </a:r>
            <a:r>
              <a:rPr lang="en-US" altLang="zh-CN" sz="2400" dirty="0">
                <a:latin typeface="+mj-lt"/>
                <a:ea typeface="+mj-ea"/>
                <a:cs typeface="+mj-cs"/>
              </a:rPr>
              <a:t>Inheritance</a:t>
            </a:r>
            <a:r>
              <a:rPr lang="zh-CN" altLang="en-US" sz="2400" dirty="0">
                <a:latin typeface="+mj-lt"/>
                <a:ea typeface="+mj-ea"/>
                <a:cs typeface="+mj-cs"/>
              </a:rPr>
              <a:t>）是指子类可以拥有父类的属性和行为，这里的类（</a:t>
            </a:r>
            <a:r>
              <a:rPr lang="en-US" altLang="zh-CN" sz="2400" dirty="0">
                <a:latin typeface="+mj-lt"/>
                <a:ea typeface="+mj-ea"/>
                <a:cs typeface="+mj-cs"/>
              </a:rPr>
              <a:t>Class</a:t>
            </a:r>
            <a:r>
              <a:rPr lang="zh-CN" altLang="en-US" sz="2400" dirty="0">
                <a:latin typeface="+mj-lt"/>
                <a:ea typeface="+mj-ea"/>
                <a:cs typeface="+mj-cs"/>
              </a:rPr>
              <a:t>）就是对象继承提高了软件代码的复用性。</a:t>
            </a:r>
          </a:p>
        </p:txBody>
      </p:sp>
    </p:spTree>
    <p:extLst>
      <p:ext uri="{BB962C8B-B14F-4D97-AF65-F5344CB8AC3E}">
        <p14:creationId xmlns:p14="http://schemas.microsoft.com/office/powerpoint/2010/main" val="1664442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7212679"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编程语言</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高级语言</a:t>
            </a:r>
          </a:p>
        </p:txBody>
      </p:sp>
      <p:sp>
        <p:nvSpPr>
          <p:cNvPr id="4" name="矩形 3">
            <a:extLst>
              <a:ext uri="{FF2B5EF4-FFF2-40B4-BE49-F238E27FC236}">
                <a16:creationId xmlns:a16="http://schemas.microsoft.com/office/drawing/2014/main" id="{4D69AD09-2101-4C34-AE9F-459BA337FA89}"/>
              </a:ext>
            </a:extLst>
          </p:cNvPr>
          <p:cNvSpPr/>
          <p:nvPr/>
        </p:nvSpPr>
        <p:spPr>
          <a:xfrm>
            <a:off x="973120" y="1103525"/>
            <a:ext cx="10159168" cy="2308324"/>
          </a:xfrm>
          <a:prstGeom prst="rect">
            <a:avLst/>
          </a:prstGeom>
        </p:spPr>
        <p:txBody>
          <a:bodyPr wrap="square">
            <a:spAutoFit/>
          </a:bodyPr>
          <a:lstStyle/>
          <a:p>
            <a:pPr fontAlgn="base">
              <a:lnSpc>
                <a:spcPct val="150000"/>
              </a:lnSpc>
            </a:pPr>
            <a:r>
              <a:rPr lang="zh-CN" altLang="en-US" sz="2400" b="1" dirty="0">
                <a:latin typeface="+mj-lt"/>
                <a:ea typeface="+mj-ea"/>
                <a:cs typeface="+mj-cs"/>
              </a:rPr>
              <a:t>多态性：</a:t>
            </a:r>
            <a:endParaRPr lang="en-US" altLang="zh-CN" sz="2400" b="1" dirty="0">
              <a:latin typeface="+mj-lt"/>
              <a:ea typeface="+mj-ea"/>
              <a:cs typeface="+mj-cs"/>
            </a:endParaRPr>
          </a:p>
          <a:p>
            <a:pPr fontAlgn="base">
              <a:lnSpc>
                <a:spcPct val="150000"/>
              </a:lnSpc>
            </a:pPr>
            <a:r>
              <a:rPr lang="zh-CN" altLang="en-US" sz="2400" dirty="0">
                <a:latin typeface="+mj-lt"/>
                <a:ea typeface="+mj-ea"/>
                <a:cs typeface="+mj-cs"/>
              </a:rPr>
              <a:t>多态性（</a:t>
            </a:r>
            <a:r>
              <a:rPr lang="en-US" altLang="zh-CN" sz="2400" dirty="0">
                <a:latin typeface="+mj-lt"/>
                <a:ea typeface="+mj-ea"/>
                <a:cs typeface="+mj-cs"/>
              </a:rPr>
              <a:t>Polymorphism</a:t>
            </a:r>
            <a:r>
              <a:rPr lang="zh-CN" altLang="en-US" sz="2400" dirty="0">
                <a:latin typeface="+mj-lt"/>
                <a:ea typeface="+mj-ea"/>
                <a:cs typeface="+mj-cs"/>
              </a:rPr>
              <a:t>）是指对象可以具有不同的行为。多态性机制不仅为软件的结构设计提供了灵活性，还减少了信息冗余，提高了软件的可扩展性。</a:t>
            </a:r>
          </a:p>
        </p:txBody>
      </p:sp>
      <p:sp>
        <p:nvSpPr>
          <p:cNvPr id="3" name="AutoShape 2" descr="https://timgsa.baidu.com/timg?image&amp;quality=80&amp;size=b9999_10000&amp;sec=1541416523662&amp;di=260c3045f8a5006e02dc0091888e6127&amp;imgtype=0&amp;src=http%3A%2F%2Fupload.jnnc.com%2F2017%2F0407%2F149156826787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https://timgsa.baidu.com/timg?image&amp;quality=80&amp;size=b9999_10000&amp;sec=1541416523662&amp;di=260c3045f8a5006e02dc0091888e6127&amp;imgtype=0&amp;src=http%3A%2F%2Fupload.jnnc.com%2F2017%2F0407%2F149156826787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692" y="3102049"/>
            <a:ext cx="4703504" cy="295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851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datetime</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库概述</a:t>
            </a: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一个处理时间的标准函数库</a:t>
            </a:r>
            <a:r>
              <a:rPr lang="en-US" altLang="zh-CN" sz="2800" dirty="0">
                <a:latin typeface="微软雅黑 Light" panose="020B0502040204020203" pitchFamily="34" charset="-122"/>
                <a:ea typeface="微软雅黑 Light" panose="020B0502040204020203" pitchFamily="34" charset="-122"/>
                <a:cs typeface="+mj-cs"/>
              </a:rPr>
              <a:t>datetime</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可以从系统中获得时间；</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提供一系列由简单到复杂的时间处理方法；</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以格林威治时间为基础</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包含</a:t>
            </a:r>
            <a:r>
              <a:rPr lang="en-US" altLang="zh-CN" sz="2800" dirty="0" err="1">
                <a:latin typeface="微软雅黑 Light" panose="020B0502040204020203" pitchFamily="34" charset="-122"/>
                <a:ea typeface="微软雅黑 Light" panose="020B0502040204020203" pitchFamily="34" charset="-122"/>
                <a:cs typeface="+mj-cs"/>
              </a:rPr>
              <a:t>datetime.MINYEAR</a:t>
            </a:r>
            <a:r>
              <a:rPr lang="zh-CN" altLang="en-US" sz="2800" dirty="0">
                <a:latin typeface="微软雅黑 Light" panose="020B0502040204020203" pitchFamily="34" charset="-122"/>
                <a:ea typeface="微软雅黑 Light" panose="020B0502040204020203" pitchFamily="34" charset="-122"/>
                <a:cs typeface="+mj-cs"/>
              </a:rPr>
              <a:t>和</a:t>
            </a:r>
            <a:r>
              <a:rPr lang="en-US" altLang="zh-CN" sz="2800" dirty="0" err="1">
                <a:latin typeface="微软雅黑 Light" panose="020B0502040204020203" pitchFamily="34" charset="-122"/>
                <a:ea typeface="微软雅黑 Light" panose="020B0502040204020203" pitchFamily="34" charset="-122"/>
                <a:cs typeface="+mj-cs"/>
              </a:rPr>
              <a:t>datetime.MAXYEAR</a:t>
            </a:r>
            <a:r>
              <a:rPr lang="zh-CN" altLang="en-US" sz="2800" dirty="0">
                <a:latin typeface="微软雅黑 Light" panose="020B0502040204020203" pitchFamily="34" charset="-122"/>
                <a:ea typeface="微软雅黑 Light" panose="020B0502040204020203" pitchFamily="34" charset="-122"/>
                <a:cs typeface="+mj-cs"/>
              </a:rPr>
              <a:t>两个常量。</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59848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datetime</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库概述</a:t>
            </a: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4543360"/>
          </a:xfrm>
          <a:prstGeom prst="rect">
            <a:avLst/>
          </a:prstGeom>
        </p:spPr>
        <p:txBody>
          <a:bodyPr wrap="square">
            <a:spAutoFit/>
          </a:bodyPr>
          <a:lstStyle/>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datetime</a:t>
            </a:r>
            <a:r>
              <a:rPr lang="zh-CN" altLang="en-US" sz="2800" dirty="0">
                <a:latin typeface="微软雅黑 Light" panose="020B0502040204020203" pitchFamily="34" charset="-122"/>
                <a:ea typeface="微软雅黑 Light" panose="020B0502040204020203" pitchFamily="34" charset="-122"/>
                <a:cs typeface="+mj-cs"/>
              </a:rPr>
              <a:t>库以类的方式提供多种日期和时间表达方式：</a:t>
            </a:r>
          </a:p>
          <a:p>
            <a:pPr marL="457200" lvl="0" indent="-457200" algn="just">
              <a:lnSpc>
                <a:spcPct val="150000"/>
              </a:lnSpc>
              <a:buFont typeface="Wingdings" panose="05000000000000000000" pitchFamily="2" charset="2"/>
              <a:buChar char="Ø"/>
            </a:pPr>
            <a:r>
              <a:rPr lang="en-US" altLang="zh-CN" sz="2800" dirty="0" err="1">
                <a:latin typeface="微软雅黑 Light" panose="020B0502040204020203" pitchFamily="34" charset="-122"/>
                <a:ea typeface="微软雅黑 Light" panose="020B0502040204020203" pitchFamily="34" charset="-122"/>
                <a:cs typeface="+mj-cs"/>
              </a:rPr>
              <a:t>datetime.date</a:t>
            </a:r>
            <a:r>
              <a:rPr lang="zh-CN" altLang="en-US" sz="2800" dirty="0">
                <a:latin typeface="微软雅黑 Light" panose="020B0502040204020203" pitchFamily="34" charset="-122"/>
                <a:ea typeface="微软雅黑 Light" panose="020B0502040204020203" pitchFamily="34" charset="-122"/>
                <a:cs typeface="+mj-cs"/>
              </a:rPr>
              <a:t>：日期表示类，可以表示年、月、日等</a:t>
            </a:r>
          </a:p>
          <a:p>
            <a:pPr marL="457200" lvl="0" indent="-457200" algn="just">
              <a:lnSpc>
                <a:spcPct val="150000"/>
              </a:lnSpc>
              <a:buFont typeface="Wingdings" panose="05000000000000000000" pitchFamily="2" charset="2"/>
              <a:buChar char="Ø"/>
            </a:pPr>
            <a:r>
              <a:rPr lang="en-US" altLang="zh-CN" sz="2800" dirty="0" err="1">
                <a:latin typeface="微软雅黑 Light" panose="020B0502040204020203" pitchFamily="34" charset="-122"/>
                <a:ea typeface="微软雅黑 Light" panose="020B0502040204020203" pitchFamily="34" charset="-122"/>
                <a:cs typeface="+mj-cs"/>
              </a:rPr>
              <a:t>datetime.time</a:t>
            </a:r>
            <a:r>
              <a:rPr lang="zh-CN" altLang="en-US" sz="2800" dirty="0">
                <a:latin typeface="微软雅黑 Light" panose="020B0502040204020203" pitchFamily="34" charset="-122"/>
                <a:ea typeface="微软雅黑 Light" panose="020B0502040204020203" pitchFamily="34" charset="-122"/>
                <a:cs typeface="+mj-cs"/>
              </a:rPr>
              <a:t>：时间表示类，可以表示小时、分钟、秒、毫秒等</a:t>
            </a:r>
          </a:p>
          <a:p>
            <a:pPr marL="457200" lvl="0" indent="-457200" algn="just">
              <a:lnSpc>
                <a:spcPct val="150000"/>
              </a:lnSpc>
              <a:buFont typeface="Wingdings" panose="05000000000000000000" pitchFamily="2" charset="2"/>
              <a:buChar char="Ø"/>
            </a:pPr>
            <a:r>
              <a:rPr lang="en-US" altLang="zh-CN" sz="2800" dirty="0" err="1">
                <a:latin typeface="微软雅黑 Light" panose="020B0502040204020203" pitchFamily="34" charset="-122"/>
                <a:ea typeface="微软雅黑 Light" panose="020B0502040204020203" pitchFamily="34" charset="-122"/>
                <a:cs typeface="+mj-cs"/>
              </a:rPr>
              <a:t>datetime.datetime</a:t>
            </a:r>
            <a:r>
              <a:rPr lang="zh-CN" altLang="en-US" sz="2800" dirty="0">
                <a:latin typeface="微软雅黑 Light" panose="020B0502040204020203" pitchFamily="34" charset="-122"/>
                <a:ea typeface="微软雅黑 Light" panose="020B0502040204020203" pitchFamily="34" charset="-122"/>
                <a:cs typeface="+mj-cs"/>
              </a:rPr>
              <a:t>：日期和时间表示的类，功能覆盖</a:t>
            </a:r>
            <a:r>
              <a:rPr lang="en-US" altLang="zh-CN" sz="2800" dirty="0">
                <a:latin typeface="微软雅黑 Light" panose="020B0502040204020203" pitchFamily="34" charset="-122"/>
                <a:ea typeface="微软雅黑 Light" panose="020B0502040204020203" pitchFamily="34" charset="-122"/>
                <a:cs typeface="+mj-cs"/>
              </a:rPr>
              <a:t>date</a:t>
            </a:r>
            <a:r>
              <a:rPr lang="zh-CN" altLang="en-US" sz="2800" dirty="0">
                <a:latin typeface="微软雅黑 Light" panose="020B0502040204020203" pitchFamily="34" charset="-122"/>
                <a:ea typeface="微软雅黑 Light" panose="020B0502040204020203" pitchFamily="34" charset="-122"/>
                <a:cs typeface="+mj-cs"/>
              </a:rPr>
              <a:t>和</a:t>
            </a:r>
            <a:r>
              <a:rPr lang="en-US" altLang="zh-CN" sz="2800" dirty="0">
                <a:latin typeface="微软雅黑 Light" panose="020B0502040204020203" pitchFamily="34" charset="-122"/>
                <a:ea typeface="微软雅黑 Light" panose="020B0502040204020203" pitchFamily="34" charset="-122"/>
                <a:cs typeface="+mj-cs"/>
              </a:rPr>
              <a:t>time</a:t>
            </a:r>
            <a:r>
              <a:rPr lang="zh-CN" altLang="en-US" sz="2800" dirty="0">
                <a:latin typeface="微软雅黑 Light" panose="020B0502040204020203" pitchFamily="34" charset="-122"/>
                <a:ea typeface="微软雅黑 Light" panose="020B0502040204020203" pitchFamily="34" charset="-122"/>
                <a:cs typeface="+mj-cs"/>
              </a:rPr>
              <a:t>类</a:t>
            </a:r>
          </a:p>
          <a:p>
            <a:pPr marL="457200" lvl="0" indent="-457200" algn="just">
              <a:lnSpc>
                <a:spcPct val="150000"/>
              </a:lnSpc>
              <a:buFont typeface="Wingdings" panose="05000000000000000000" pitchFamily="2" charset="2"/>
              <a:buChar char="Ø"/>
            </a:pPr>
            <a:r>
              <a:rPr lang="en-US" altLang="zh-CN" sz="2800" dirty="0" err="1">
                <a:latin typeface="微软雅黑 Light" panose="020B0502040204020203" pitchFamily="34" charset="-122"/>
                <a:ea typeface="微软雅黑 Light" panose="020B0502040204020203" pitchFamily="34" charset="-122"/>
                <a:cs typeface="+mj-cs"/>
              </a:rPr>
              <a:t>datetime.timedelta</a:t>
            </a:r>
            <a:r>
              <a:rPr lang="zh-CN" altLang="en-US" sz="2800" dirty="0">
                <a:latin typeface="微软雅黑 Light" panose="020B0502040204020203" pitchFamily="34" charset="-122"/>
                <a:ea typeface="微软雅黑 Light" panose="020B0502040204020203" pitchFamily="34" charset="-122"/>
                <a:cs typeface="+mj-cs"/>
              </a:rPr>
              <a:t>：时间间隔有关的类</a:t>
            </a:r>
          </a:p>
          <a:p>
            <a:pPr marL="457200" lvl="0" indent="-457200" algn="just">
              <a:lnSpc>
                <a:spcPct val="150000"/>
              </a:lnSpc>
              <a:buFont typeface="Wingdings" panose="05000000000000000000" pitchFamily="2" charset="2"/>
              <a:buChar char="Ø"/>
            </a:pPr>
            <a:r>
              <a:rPr lang="en-US" altLang="zh-CN" sz="2800" dirty="0" err="1">
                <a:latin typeface="微软雅黑 Light" panose="020B0502040204020203" pitchFamily="34" charset="-122"/>
                <a:ea typeface="微软雅黑 Light" panose="020B0502040204020203" pitchFamily="34" charset="-122"/>
                <a:cs typeface="+mj-cs"/>
              </a:rPr>
              <a:t>datetime.tzinfo</a:t>
            </a:r>
            <a:r>
              <a:rPr lang="zh-CN" altLang="en-US" sz="2800" dirty="0">
                <a:latin typeface="微软雅黑 Light" panose="020B0502040204020203" pitchFamily="34" charset="-122"/>
                <a:ea typeface="微软雅黑 Light" panose="020B0502040204020203" pitchFamily="34" charset="-122"/>
                <a:cs typeface="+mj-cs"/>
              </a:rPr>
              <a:t>：与时区有关的信息表示类</a:t>
            </a:r>
          </a:p>
        </p:txBody>
      </p:sp>
    </p:spTree>
    <p:extLst>
      <p:ext uri="{BB962C8B-B14F-4D97-AF65-F5344CB8AC3E}">
        <p14:creationId xmlns:p14="http://schemas.microsoft.com/office/powerpoint/2010/main" val="2266614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datetime</a:t>
            </a:r>
            <a:endPar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err="1">
                <a:latin typeface="微软雅黑 Light" panose="020B0502040204020203" pitchFamily="34" charset="-122"/>
                <a:ea typeface="微软雅黑 Light" panose="020B0502040204020203" pitchFamily="34" charset="-122"/>
                <a:cs typeface="+mj-cs"/>
              </a:rPr>
              <a:t>datetime.now</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获得当前日期和时间对象，使用方法如下：</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 </a:t>
            </a:r>
            <a:r>
              <a:rPr lang="en-US" altLang="zh-CN" sz="2800" dirty="0" err="1">
                <a:latin typeface="微软雅黑 Light" panose="020B0502040204020203" pitchFamily="34" charset="-122"/>
                <a:ea typeface="微软雅黑 Light" panose="020B0502040204020203" pitchFamily="34" charset="-122"/>
                <a:cs typeface="+mj-cs"/>
              </a:rPr>
              <a:t>datetime.now</a:t>
            </a:r>
            <a:r>
              <a:rPr lang="en-US" altLang="zh-CN" sz="2800" dirty="0">
                <a:latin typeface="微软雅黑 Light" panose="020B0502040204020203" pitchFamily="34" charset="-122"/>
                <a:ea typeface="微软雅黑 Light" panose="020B0502040204020203" pitchFamily="34" charset="-122"/>
                <a:cs typeface="+mj-cs"/>
              </a:rPr>
              <a:t>()</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作用：返回一个</a:t>
            </a:r>
            <a:r>
              <a:rPr lang="en-US" altLang="zh-CN" sz="2800" dirty="0">
                <a:latin typeface="微软雅黑 Light" panose="020B0502040204020203" pitchFamily="34" charset="-122"/>
                <a:ea typeface="微软雅黑 Light" panose="020B0502040204020203" pitchFamily="34" charset="-122"/>
                <a:cs typeface="+mj-cs"/>
              </a:rPr>
              <a:t>datetime</a:t>
            </a:r>
            <a:r>
              <a:rPr lang="zh-CN" altLang="en-US" sz="2800" dirty="0">
                <a:latin typeface="微软雅黑 Light" panose="020B0502040204020203" pitchFamily="34" charset="-122"/>
                <a:ea typeface="微软雅黑 Light" panose="020B0502040204020203" pitchFamily="34" charset="-122"/>
                <a:cs typeface="+mj-cs"/>
              </a:rPr>
              <a:t>类型，表示当前的日期和时间，精确到微秒。</a:t>
            </a:r>
          </a:p>
        </p:txBody>
      </p:sp>
      <p:graphicFrame>
        <p:nvGraphicFramePr>
          <p:cNvPr id="5" name="表格 4">
            <a:extLst>
              <a:ext uri="{FF2B5EF4-FFF2-40B4-BE49-F238E27FC236}">
                <a16:creationId xmlns:a16="http://schemas.microsoft.com/office/drawing/2014/main" id="{506F6E91-DD77-49B5-B6DD-594E38CBD571}"/>
              </a:ext>
            </a:extLst>
          </p:cNvPr>
          <p:cNvGraphicFramePr>
            <a:graphicFrameLocks noGrp="1"/>
          </p:cNvGraphicFramePr>
          <p:nvPr>
            <p:extLst>
              <p:ext uri="{D42A27DB-BD31-4B8C-83A1-F6EECF244321}">
                <p14:modId xmlns:p14="http://schemas.microsoft.com/office/powerpoint/2010/main" val="3422760661"/>
              </p:ext>
            </p:extLst>
          </p:nvPr>
        </p:nvGraphicFramePr>
        <p:xfrm>
          <a:off x="2601119" y="3750696"/>
          <a:ext cx="7351712" cy="2202180"/>
        </p:xfrm>
        <a:graphic>
          <a:graphicData uri="http://schemas.openxmlformats.org/drawingml/2006/table">
            <a:tbl>
              <a:tblPr firstRow="1" firstCol="1" bandRow="1"/>
              <a:tblGrid>
                <a:gridCol w="7351712">
                  <a:extLst>
                    <a:ext uri="{9D8B030D-6E8A-4147-A177-3AD203B41FA5}">
                      <a16:colId xmlns:a16="http://schemas.microsoft.com/office/drawing/2014/main" val="20000"/>
                    </a:ext>
                  </a:extLst>
                </a:gridCol>
              </a:tblGrid>
              <a:tr h="1016000">
                <a:tc>
                  <a:txBody>
                    <a:bodyPr/>
                    <a:lstStyle/>
                    <a:p>
                      <a:pPr algn="l" fontAlgn="base">
                        <a:lnSpc>
                          <a:spcPct val="150000"/>
                        </a:lnSpc>
                        <a:spcAft>
                          <a:spcPts val="0"/>
                        </a:spcAft>
                      </a:pPr>
                      <a:r>
                        <a:rPr lang="en-US" sz="1800" b="1" kern="0" dirty="0">
                          <a:effectLst/>
                          <a:latin typeface="Courier New" charset="0"/>
                          <a:ea typeface="宋体" charset="0"/>
                          <a:cs typeface="Times New Roman" charset="0"/>
                        </a:rPr>
                        <a:t>&gt;&gt;&gt; from </a:t>
                      </a:r>
                      <a:r>
                        <a:rPr lang="en-US" sz="1800" b="1" kern="0" dirty="0" err="1">
                          <a:effectLst/>
                          <a:latin typeface="Courier New" charset="0"/>
                          <a:ea typeface="宋体" charset="0"/>
                          <a:cs typeface="Times New Roman" charset="0"/>
                        </a:rPr>
                        <a:t>datetime</a:t>
                      </a:r>
                      <a:r>
                        <a:rPr lang="en-US" sz="1800" b="1" kern="0" dirty="0">
                          <a:effectLst/>
                          <a:latin typeface="Courier New" charset="0"/>
                          <a:ea typeface="宋体" charset="0"/>
                          <a:cs typeface="Times New Roman" charset="0"/>
                        </a:rPr>
                        <a:t> import </a:t>
                      </a:r>
                      <a:r>
                        <a:rPr lang="en-US" sz="1800" b="1" kern="0" dirty="0" err="1">
                          <a:effectLst/>
                          <a:latin typeface="Courier New" charset="0"/>
                          <a:ea typeface="宋体" charset="0"/>
                          <a:cs typeface="Times New Roman" charset="0"/>
                        </a:rPr>
                        <a:t>datetime</a:t>
                      </a:r>
                      <a:endParaRPr lang="zh-CN" sz="2000" kern="100" dirty="0">
                        <a:effectLst/>
                        <a:latin typeface="Calibri" charset="0"/>
                        <a:ea typeface="宋体" charset="0"/>
                        <a:cs typeface="Times New Roman" charset="0"/>
                      </a:endParaRPr>
                    </a:p>
                    <a:p>
                      <a:pPr algn="l" fontAlgn="base">
                        <a:lnSpc>
                          <a:spcPct val="150000"/>
                        </a:lnSpc>
                        <a:spcAft>
                          <a:spcPts val="0"/>
                        </a:spcAft>
                      </a:pPr>
                      <a:r>
                        <a:rPr lang="en-US" sz="2000" b="1" kern="0" dirty="0">
                          <a:effectLst/>
                          <a:latin typeface="Courier New" charset="0"/>
                          <a:ea typeface="宋体" charset="0"/>
                          <a:cs typeface="Times New Roman" charset="0"/>
                        </a:rPr>
                        <a:t>&gt;&gt;&gt; today = </a:t>
                      </a:r>
                      <a:r>
                        <a:rPr lang="en-US" sz="2000" b="1" kern="0" dirty="0" err="1">
                          <a:effectLst/>
                          <a:latin typeface="Courier New" charset="0"/>
                          <a:ea typeface="宋体" charset="0"/>
                          <a:cs typeface="Times New Roman" charset="0"/>
                        </a:rPr>
                        <a:t>datetime.now</a:t>
                      </a:r>
                      <a:r>
                        <a:rPr lang="en-US" sz="2000" b="1" kern="0" dirty="0">
                          <a:effectLst/>
                          <a:latin typeface="Courier New" charset="0"/>
                          <a:ea typeface="宋体" charset="0"/>
                          <a:cs typeface="Times New Roman" charset="0"/>
                        </a:rPr>
                        <a:t>()</a:t>
                      </a:r>
                      <a:endParaRPr lang="zh-CN" sz="2000" kern="100" dirty="0">
                        <a:effectLst/>
                        <a:latin typeface="Calibri" charset="0"/>
                        <a:ea typeface="宋体" charset="0"/>
                        <a:cs typeface="Times New Roman" charset="0"/>
                      </a:endParaRPr>
                    </a:p>
                    <a:p>
                      <a:pPr algn="l" fontAlgn="base">
                        <a:lnSpc>
                          <a:spcPct val="150000"/>
                        </a:lnSpc>
                        <a:spcAft>
                          <a:spcPts val="0"/>
                        </a:spcAft>
                      </a:pPr>
                      <a:r>
                        <a:rPr lang="en-US" sz="2000" b="1" kern="0" dirty="0">
                          <a:effectLst/>
                          <a:latin typeface="Courier New" charset="0"/>
                          <a:ea typeface="宋体" charset="0"/>
                          <a:cs typeface="Times New Roman" charset="0"/>
                        </a:rPr>
                        <a:t>&gt;&gt;&gt; today</a:t>
                      </a:r>
                      <a:endParaRPr lang="zh-CN" sz="2000" kern="100" dirty="0">
                        <a:effectLst/>
                        <a:latin typeface="Calibri" charset="0"/>
                        <a:ea typeface="宋体" charset="0"/>
                        <a:cs typeface="Times New Roman" charset="0"/>
                      </a:endParaRPr>
                    </a:p>
                    <a:p>
                      <a:pPr algn="l" fontAlgn="auto">
                        <a:lnSpc>
                          <a:spcPct val="150000"/>
                        </a:lnSpc>
                        <a:spcAft>
                          <a:spcPts val="0"/>
                        </a:spcAft>
                      </a:pPr>
                      <a:r>
                        <a:rPr lang="en-US" sz="2000" kern="0" dirty="0" err="1">
                          <a:effectLst/>
                          <a:latin typeface="Courier New" charset="0"/>
                          <a:ea typeface="宋体" charset="0"/>
                          <a:cs typeface="Times New Roman" charset="0"/>
                        </a:rPr>
                        <a:t>datetime.datetime</a:t>
                      </a:r>
                      <a:r>
                        <a:rPr lang="en-US" sz="2000" kern="0" dirty="0">
                          <a:effectLst/>
                          <a:latin typeface="Courier New" charset="0"/>
                          <a:ea typeface="宋体" charset="0"/>
                          <a:cs typeface="Times New Roman" charset="0"/>
                        </a:rPr>
                        <a:t>(2016, 9, 20, 10, 29, 43, 928549)</a:t>
                      </a:r>
                      <a:endParaRPr lang="zh-CN" sz="2000" kern="100" dirty="0">
                        <a:effectLst/>
                        <a:latin typeface="Calibri" charset="0"/>
                        <a:ea typeface="宋体" charset="0"/>
                        <a:cs typeface="Times New Roman" charset="0"/>
                      </a:endParaRPr>
                    </a:p>
                  </a:txBody>
                  <a:tcPr marL="68578" marR="6857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706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函数的调用过程</a:t>
            </a:r>
          </a:p>
        </p:txBody>
      </p:sp>
      <p:pic>
        <p:nvPicPr>
          <p:cNvPr id="7" name="图片 4">
            <a:extLst>
              <a:ext uri="{FF2B5EF4-FFF2-40B4-BE49-F238E27FC236}">
                <a16:creationId xmlns:a16="http://schemas.microsoft.com/office/drawing/2014/main" id="{4F75723D-23F7-4AAB-9DFC-15ED2D5ED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27" y="2184851"/>
            <a:ext cx="10795745" cy="2809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46560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datetime</a:t>
            </a:r>
            <a:endPar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err="1">
                <a:latin typeface="微软雅黑 Light" panose="020B0502040204020203" pitchFamily="34" charset="-122"/>
                <a:ea typeface="微软雅黑 Light" panose="020B0502040204020203" pitchFamily="34" charset="-122"/>
                <a:cs typeface="+mj-cs"/>
              </a:rPr>
              <a:t>datetime.utcnow</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获得当前日期和时间对应的</a:t>
            </a:r>
            <a:r>
              <a:rPr lang="en-US" altLang="zh-CN" sz="2800" dirty="0">
                <a:latin typeface="微软雅黑 Light" panose="020B0502040204020203" pitchFamily="34" charset="-122"/>
                <a:ea typeface="微软雅黑 Light" panose="020B0502040204020203" pitchFamily="34" charset="-122"/>
                <a:cs typeface="+mj-cs"/>
              </a:rPr>
              <a:t>UTC</a:t>
            </a:r>
            <a:r>
              <a:rPr lang="zh-CN" altLang="en-US" sz="2800" dirty="0">
                <a:latin typeface="微软雅黑 Light" panose="020B0502040204020203" pitchFamily="34" charset="-122"/>
                <a:ea typeface="微软雅黑 Light" panose="020B0502040204020203" pitchFamily="34" charset="-122"/>
                <a:cs typeface="+mj-cs"/>
              </a:rPr>
              <a:t>（世界标准时间）时间对象，使用方法如下：</a:t>
            </a:r>
          </a:p>
          <a:p>
            <a:pPr lvl="0" algn="just">
              <a:lnSpc>
                <a:spcPct val="150000"/>
              </a:lnSpc>
            </a:pPr>
            <a:r>
              <a:rPr lang="en-US" altLang="zh-CN" sz="2800" dirty="0" err="1">
                <a:latin typeface="微软雅黑 Light" panose="020B0502040204020203" pitchFamily="34" charset="-122"/>
                <a:ea typeface="微软雅黑 Light" panose="020B0502040204020203" pitchFamily="34" charset="-122"/>
                <a:cs typeface="+mj-cs"/>
              </a:rPr>
              <a:t>datetime.utcnow</a:t>
            </a:r>
            <a:r>
              <a:rPr lang="en-US" altLang="zh-CN" sz="2800" dirty="0">
                <a:latin typeface="微软雅黑 Light" panose="020B0502040204020203" pitchFamily="34" charset="-122"/>
                <a:ea typeface="微软雅黑 Light" panose="020B0502040204020203" pitchFamily="34" charset="-122"/>
                <a:cs typeface="+mj-cs"/>
              </a:rPr>
              <a:t>()</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作用：返回</a:t>
            </a:r>
            <a:r>
              <a:rPr lang="en-US" altLang="zh-CN" sz="2800" dirty="0">
                <a:latin typeface="微软雅黑 Light" panose="020B0502040204020203" pitchFamily="34" charset="-122"/>
                <a:ea typeface="微软雅黑 Light" panose="020B0502040204020203" pitchFamily="34" charset="-122"/>
                <a:cs typeface="+mj-cs"/>
              </a:rPr>
              <a:t>datetime</a:t>
            </a:r>
            <a:r>
              <a:rPr lang="zh-CN" altLang="en-US" sz="2800" dirty="0">
                <a:latin typeface="微软雅黑 Light" panose="020B0502040204020203" pitchFamily="34" charset="-122"/>
                <a:ea typeface="微软雅黑 Light" panose="020B0502040204020203" pitchFamily="34" charset="-122"/>
                <a:cs typeface="+mj-cs"/>
              </a:rPr>
              <a:t>类型，表示当前日期和时间的</a:t>
            </a:r>
            <a:r>
              <a:rPr lang="en-US" altLang="zh-CN" sz="2800" dirty="0">
                <a:latin typeface="微软雅黑 Light" panose="020B0502040204020203" pitchFamily="34" charset="-122"/>
                <a:ea typeface="微软雅黑 Light" panose="020B0502040204020203" pitchFamily="34" charset="-122"/>
                <a:cs typeface="+mj-cs"/>
              </a:rPr>
              <a:t>UTC</a:t>
            </a:r>
            <a:r>
              <a:rPr lang="zh-CN" altLang="en-US" sz="2800" dirty="0">
                <a:latin typeface="微软雅黑 Light" panose="020B0502040204020203" pitchFamily="34" charset="-122"/>
                <a:ea typeface="微软雅黑 Light" panose="020B0502040204020203" pitchFamily="34" charset="-122"/>
                <a:cs typeface="+mj-cs"/>
              </a:rPr>
              <a:t>表示，精确到微秒。</a:t>
            </a:r>
          </a:p>
        </p:txBody>
      </p:sp>
      <p:graphicFrame>
        <p:nvGraphicFramePr>
          <p:cNvPr id="5" name="表格 4">
            <a:extLst>
              <a:ext uri="{FF2B5EF4-FFF2-40B4-BE49-F238E27FC236}">
                <a16:creationId xmlns:a16="http://schemas.microsoft.com/office/drawing/2014/main" id="{506F6E91-DD77-49B5-B6DD-594E38CBD571}"/>
              </a:ext>
            </a:extLst>
          </p:cNvPr>
          <p:cNvGraphicFramePr>
            <a:graphicFrameLocks noGrp="1"/>
          </p:cNvGraphicFramePr>
          <p:nvPr>
            <p:extLst>
              <p:ext uri="{D42A27DB-BD31-4B8C-83A1-F6EECF244321}">
                <p14:modId xmlns:p14="http://schemas.microsoft.com/office/powerpoint/2010/main" val="937045596"/>
              </p:ext>
            </p:extLst>
          </p:nvPr>
        </p:nvGraphicFramePr>
        <p:xfrm>
          <a:off x="2591594" y="5122330"/>
          <a:ext cx="7351712" cy="1200150"/>
        </p:xfrm>
        <a:graphic>
          <a:graphicData uri="http://schemas.openxmlformats.org/drawingml/2006/table">
            <a:tbl>
              <a:tblPr firstRow="1" firstCol="1" bandRow="1"/>
              <a:tblGrid>
                <a:gridCol w="7351712">
                  <a:extLst>
                    <a:ext uri="{9D8B030D-6E8A-4147-A177-3AD203B41FA5}">
                      <a16:colId xmlns:a16="http://schemas.microsoft.com/office/drawing/2014/main" val="20000"/>
                    </a:ext>
                  </a:extLst>
                </a:gridCol>
              </a:tblGrid>
              <a:tr h="999104">
                <a:tc>
                  <a:txBody>
                    <a:bodyPr/>
                    <a:lstStyle/>
                    <a:p>
                      <a:pPr algn="l" fontAlgn="base">
                        <a:lnSpc>
                          <a:spcPct val="150000"/>
                        </a:lnSpc>
                        <a:spcAft>
                          <a:spcPts val="0"/>
                        </a:spcAft>
                      </a:pPr>
                      <a:r>
                        <a:rPr lang="en-US" sz="1800" b="1" kern="0" dirty="0">
                          <a:effectLst/>
                          <a:latin typeface="Courier New" charset="0"/>
                          <a:ea typeface="宋体" charset="0"/>
                          <a:cs typeface="Times New Roman" charset="0"/>
                        </a:rPr>
                        <a:t>&gt;&gt;&gt; today = </a:t>
                      </a:r>
                      <a:r>
                        <a:rPr lang="en-US" sz="1800" b="1" kern="0" dirty="0" err="1">
                          <a:effectLst/>
                          <a:latin typeface="Courier New" charset="0"/>
                          <a:ea typeface="宋体" charset="0"/>
                          <a:cs typeface="Times New Roman" charset="0"/>
                        </a:rPr>
                        <a:t>datetime.utcnow</a:t>
                      </a:r>
                      <a:r>
                        <a:rPr lang="en-US" sz="1800" b="1" kern="0" dirty="0">
                          <a:effectLst/>
                          <a:latin typeface="Courier New" charset="0"/>
                          <a:ea typeface="宋体" charset="0"/>
                          <a:cs typeface="Times New Roman" charset="0"/>
                        </a:rPr>
                        <a:t>()</a:t>
                      </a:r>
                    </a:p>
                    <a:p>
                      <a:pPr algn="l" fontAlgn="base">
                        <a:lnSpc>
                          <a:spcPct val="150000"/>
                        </a:lnSpc>
                        <a:spcAft>
                          <a:spcPts val="0"/>
                        </a:spcAft>
                      </a:pPr>
                      <a:r>
                        <a:rPr lang="en-US" sz="1800" b="1" kern="0" dirty="0">
                          <a:effectLst/>
                          <a:latin typeface="Courier New" charset="0"/>
                          <a:ea typeface="宋体" charset="0"/>
                          <a:cs typeface="Times New Roman" charset="0"/>
                        </a:rPr>
                        <a:t>&gt;&gt;&gt; today</a:t>
                      </a:r>
                    </a:p>
                    <a:p>
                      <a:pPr algn="l" fontAlgn="base">
                        <a:lnSpc>
                          <a:spcPct val="150000"/>
                        </a:lnSpc>
                        <a:spcAft>
                          <a:spcPts val="0"/>
                        </a:spcAft>
                      </a:pPr>
                      <a:r>
                        <a:rPr lang="en-US" sz="1800" b="1" kern="0" dirty="0" err="1">
                          <a:effectLst/>
                          <a:latin typeface="Courier New" charset="0"/>
                          <a:ea typeface="宋体" charset="0"/>
                          <a:cs typeface="Times New Roman" charset="0"/>
                        </a:rPr>
                        <a:t>datetime.datetime</a:t>
                      </a:r>
                      <a:r>
                        <a:rPr lang="en-US" sz="1800" b="1" kern="0" dirty="0">
                          <a:effectLst/>
                          <a:latin typeface="Courier New" charset="0"/>
                          <a:ea typeface="宋体" charset="0"/>
                          <a:cs typeface="Times New Roman" charset="0"/>
                        </a:rPr>
                        <a:t>(2016, 9, 20, 2, 35, 1, 427954)</a:t>
                      </a:r>
                    </a:p>
                  </a:txBody>
                  <a:tcPr marL="68578" marR="6857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02673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datetime</a:t>
            </a:r>
            <a:endPar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353482"/>
          </a:xfrm>
          <a:prstGeom prst="rect">
            <a:avLst/>
          </a:prstGeom>
        </p:spPr>
        <p:txBody>
          <a:bodyPr wrap="square">
            <a:spAutoFit/>
          </a:bodyPr>
          <a:lstStyle/>
          <a:p>
            <a:pPr lvl="0" algn="just">
              <a:lnSpc>
                <a:spcPct val="150000"/>
              </a:lnSpc>
            </a:pPr>
            <a:r>
              <a:rPr lang="en-US" altLang="zh-CN" sz="2400" dirty="0" err="1">
                <a:latin typeface="微软雅黑 Light" panose="020B0502040204020203" pitchFamily="34" charset="-122"/>
                <a:ea typeface="微软雅黑 Light" panose="020B0502040204020203" pitchFamily="34" charset="-122"/>
                <a:cs typeface="+mj-cs"/>
              </a:rPr>
              <a:t>datetime.now</a:t>
            </a:r>
            <a:r>
              <a:rPr lang="en-US" altLang="zh-CN" sz="2400" dirty="0">
                <a:latin typeface="微软雅黑 Light" panose="020B0502040204020203" pitchFamily="34" charset="-122"/>
                <a:ea typeface="微软雅黑 Light" panose="020B0502040204020203" pitchFamily="34" charset="-122"/>
                <a:cs typeface="+mj-cs"/>
              </a:rPr>
              <a:t>()</a:t>
            </a:r>
            <a:r>
              <a:rPr lang="zh-CN" altLang="en-US" sz="2400" dirty="0">
                <a:latin typeface="微软雅黑 Light" panose="020B0502040204020203" pitchFamily="34" charset="-122"/>
                <a:ea typeface="微软雅黑 Light" panose="020B0502040204020203" pitchFamily="34" charset="-122"/>
                <a:cs typeface="+mj-cs"/>
              </a:rPr>
              <a:t>和</a:t>
            </a:r>
            <a:r>
              <a:rPr lang="en-US" altLang="zh-CN" sz="2400" dirty="0" err="1">
                <a:latin typeface="微软雅黑 Light" panose="020B0502040204020203" pitchFamily="34" charset="-122"/>
                <a:ea typeface="微软雅黑 Light" panose="020B0502040204020203" pitchFamily="34" charset="-122"/>
                <a:cs typeface="+mj-cs"/>
              </a:rPr>
              <a:t>datetime.utcnow</a:t>
            </a:r>
            <a:r>
              <a:rPr lang="en-US" altLang="zh-CN" sz="2400" dirty="0">
                <a:latin typeface="微软雅黑 Light" panose="020B0502040204020203" pitchFamily="34" charset="-122"/>
                <a:ea typeface="微软雅黑 Light" panose="020B0502040204020203" pitchFamily="34" charset="-122"/>
                <a:cs typeface="+mj-cs"/>
              </a:rPr>
              <a:t>()</a:t>
            </a:r>
            <a:r>
              <a:rPr lang="zh-CN" altLang="en-US" sz="2400" dirty="0">
                <a:latin typeface="微软雅黑 Light" panose="020B0502040204020203" pitchFamily="34" charset="-122"/>
                <a:ea typeface="微软雅黑 Light" panose="020B0502040204020203" pitchFamily="34" charset="-122"/>
                <a:cs typeface="+mj-cs"/>
              </a:rPr>
              <a:t>都返回一个</a:t>
            </a:r>
            <a:r>
              <a:rPr lang="en-US" altLang="zh-CN" sz="2400" dirty="0">
                <a:latin typeface="微软雅黑 Light" panose="020B0502040204020203" pitchFamily="34" charset="-122"/>
                <a:ea typeface="微软雅黑 Light" panose="020B0502040204020203" pitchFamily="34" charset="-122"/>
                <a:cs typeface="+mj-cs"/>
              </a:rPr>
              <a:t>datetime</a:t>
            </a:r>
            <a:r>
              <a:rPr lang="zh-CN" altLang="en-US" sz="2400" dirty="0">
                <a:latin typeface="微软雅黑 Light" panose="020B0502040204020203" pitchFamily="34" charset="-122"/>
                <a:ea typeface="微软雅黑 Light" panose="020B0502040204020203" pitchFamily="34" charset="-122"/>
                <a:cs typeface="+mj-cs"/>
              </a:rPr>
              <a:t>类型的对象，也可以直接使用</a:t>
            </a:r>
            <a:r>
              <a:rPr lang="en-US" altLang="zh-CN" sz="2400" dirty="0">
                <a:latin typeface="微软雅黑 Light" panose="020B0502040204020203" pitchFamily="34" charset="-122"/>
                <a:ea typeface="微软雅黑 Light" panose="020B0502040204020203" pitchFamily="34" charset="-122"/>
                <a:cs typeface="+mj-cs"/>
              </a:rPr>
              <a:t>datetime()</a:t>
            </a:r>
            <a:r>
              <a:rPr lang="zh-CN" altLang="en-US" sz="2400" dirty="0">
                <a:latin typeface="微软雅黑 Light" panose="020B0502040204020203" pitchFamily="34" charset="-122"/>
                <a:ea typeface="微软雅黑 Light" panose="020B0502040204020203" pitchFamily="34" charset="-122"/>
                <a:cs typeface="+mj-cs"/>
              </a:rPr>
              <a:t>构造一个日期和时间对象，使用方法如下：</a:t>
            </a:r>
            <a:endParaRPr lang="en-US" altLang="zh-CN" sz="24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zh-CN" altLang="en-US" sz="24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400" dirty="0">
                <a:solidFill>
                  <a:srgbClr val="FF0000"/>
                </a:solidFill>
                <a:latin typeface="微软雅黑 Light" panose="020B0502040204020203" pitchFamily="34" charset="-122"/>
                <a:ea typeface="微软雅黑 Light" panose="020B0502040204020203" pitchFamily="34" charset="-122"/>
                <a:cs typeface="+mj-cs"/>
              </a:rPr>
              <a:t>datetime(year, month, day, hour=0, minute=0,second=0, microsecond=0)</a:t>
            </a:r>
          </a:p>
          <a:p>
            <a:pPr lvl="0" algn="just">
              <a:lnSpc>
                <a:spcPct val="150000"/>
              </a:lnSpc>
            </a:pPr>
            <a:endParaRPr lang="en-US" altLang="zh-CN" sz="2400" dirty="0">
              <a:solidFill>
                <a:srgbClr val="FF0000"/>
              </a:solidFill>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400" dirty="0">
                <a:latin typeface="微软雅黑 Light" panose="020B0502040204020203" pitchFamily="34" charset="-122"/>
                <a:ea typeface="微软雅黑 Light" panose="020B0502040204020203" pitchFamily="34" charset="-122"/>
                <a:cs typeface="+mj-cs"/>
              </a:rPr>
              <a:t>作用：返回一个</a:t>
            </a:r>
            <a:r>
              <a:rPr lang="en-US" altLang="zh-CN" sz="2400" dirty="0">
                <a:latin typeface="微软雅黑 Light" panose="020B0502040204020203" pitchFamily="34" charset="-122"/>
                <a:ea typeface="微软雅黑 Light" panose="020B0502040204020203" pitchFamily="34" charset="-122"/>
                <a:cs typeface="+mj-cs"/>
              </a:rPr>
              <a:t>datetime</a:t>
            </a:r>
            <a:r>
              <a:rPr lang="zh-CN" altLang="en-US" sz="2400" dirty="0">
                <a:latin typeface="微软雅黑 Light" panose="020B0502040204020203" pitchFamily="34" charset="-122"/>
                <a:ea typeface="微软雅黑 Light" panose="020B0502040204020203" pitchFamily="34" charset="-122"/>
                <a:cs typeface="+mj-cs"/>
              </a:rPr>
              <a:t>类型，表示指定的日期和时间，可以精确到微秒。</a:t>
            </a:r>
          </a:p>
        </p:txBody>
      </p:sp>
    </p:spTree>
    <p:extLst>
      <p:ext uri="{BB962C8B-B14F-4D97-AF65-F5344CB8AC3E}">
        <p14:creationId xmlns:p14="http://schemas.microsoft.com/office/powerpoint/2010/main" val="3173107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datetime</a:t>
            </a:r>
            <a:endPar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353482"/>
          </a:xfrm>
          <a:prstGeom prst="rect">
            <a:avLst/>
          </a:prstGeom>
        </p:spPr>
        <p:txBody>
          <a:bodyPr wrap="square">
            <a:spAutoFit/>
          </a:bodyPr>
          <a:lstStyle/>
          <a:p>
            <a:pPr lvl="0" algn="just">
              <a:lnSpc>
                <a:spcPct val="150000"/>
              </a:lnSpc>
            </a:pPr>
            <a:r>
              <a:rPr lang="en-US" altLang="zh-CN" sz="2400" dirty="0" err="1">
                <a:latin typeface="微软雅黑 Light" panose="020B0502040204020203" pitchFamily="34" charset="-122"/>
                <a:ea typeface="微软雅黑 Light" panose="020B0502040204020203" pitchFamily="34" charset="-122"/>
                <a:cs typeface="+mj-cs"/>
              </a:rPr>
              <a:t>datetime.now</a:t>
            </a:r>
            <a:r>
              <a:rPr lang="en-US" altLang="zh-CN" sz="2400" dirty="0">
                <a:latin typeface="微软雅黑 Light" panose="020B0502040204020203" pitchFamily="34" charset="-122"/>
                <a:ea typeface="微软雅黑 Light" panose="020B0502040204020203" pitchFamily="34" charset="-122"/>
                <a:cs typeface="+mj-cs"/>
              </a:rPr>
              <a:t>()</a:t>
            </a:r>
            <a:r>
              <a:rPr lang="zh-CN" altLang="en-US" sz="2400" dirty="0">
                <a:latin typeface="微软雅黑 Light" panose="020B0502040204020203" pitchFamily="34" charset="-122"/>
                <a:ea typeface="微软雅黑 Light" panose="020B0502040204020203" pitchFamily="34" charset="-122"/>
                <a:cs typeface="+mj-cs"/>
              </a:rPr>
              <a:t>和</a:t>
            </a:r>
            <a:r>
              <a:rPr lang="en-US" altLang="zh-CN" sz="2400" dirty="0" err="1">
                <a:latin typeface="微软雅黑 Light" panose="020B0502040204020203" pitchFamily="34" charset="-122"/>
                <a:ea typeface="微软雅黑 Light" panose="020B0502040204020203" pitchFamily="34" charset="-122"/>
                <a:cs typeface="+mj-cs"/>
              </a:rPr>
              <a:t>datetime.utcnow</a:t>
            </a:r>
            <a:r>
              <a:rPr lang="en-US" altLang="zh-CN" sz="2400" dirty="0">
                <a:latin typeface="微软雅黑 Light" panose="020B0502040204020203" pitchFamily="34" charset="-122"/>
                <a:ea typeface="微软雅黑 Light" panose="020B0502040204020203" pitchFamily="34" charset="-122"/>
                <a:cs typeface="+mj-cs"/>
              </a:rPr>
              <a:t>()</a:t>
            </a:r>
            <a:r>
              <a:rPr lang="zh-CN" altLang="en-US" sz="2400" dirty="0">
                <a:latin typeface="微软雅黑 Light" panose="020B0502040204020203" pitchFamily="34" charset="-122"/>
                <a:ea typeface="微软雅黑 Light" panose="020B0502040204020203" pitchFamily="34" charset="-122"/>
                <a:cs typeface="+mj-cs"/>
              </a:rPr>
              <a:t>都返回一个</a:t>
            </a:r>
            <a:r>
              <a:rPr lang="en-US" altLang="zh-CN" sz="2400" dirty="0">
                <a:latin typeface="微软雅黑 Light" panose="020B0502040204020203" pitchFamily="34" charset="-122"/>
                <a:ea typeface="微软雅黑 Light" panose="020B0502040204020203" pitchFamily="34" charset="-122"/>
                <a:cs typeface="+mj-cs"/>
              </a:rPr>
              <a:t>datetime</a:t>
            </a:r>
            <a:r>
              <a:rPr lang="zh-CN" altLang="en-US" sz="2400" dirty="0">
                <a:latin typeface="微软雅黑 Light" panose="020B0502040204020203" pitchFamily="34" charset="-122"/>
                <a:ea typeface="微软雅黑 Light" panose="020B0502040204020203" pitchFamily="34" charset="-122"/>
                <a:cs typeface="+mj-cs"/>
              </a:rPr>
              <a:t>类型的对象，也可以直接使用</a:t>
            </a:r>
            <a:r>
              <a:rPr lang="en-US" altLang="zh-CN" sz="2400" dirty="0">
                <a:latin typeface="微软雅黑 Light" panose="020B0502040204020203" pitchFamily="34" charset="-122"/>
                <a:ea typeface="微软雅黑 Light" panose="020B0502040204020203" pitchFamily="34" charset="-122"/>
                <a:cs typeface="+mj-cs"/>
              </a:rPr>
              <a:t>datetime()</a:t>
            </a:r>
            <a:r>
              <a:rPr lang="zh-CN" altLang="en-US" sz="2400" dirty="0">
                <a:latin typeface="微软雅黑 Light" panose="020B0502040204020203" pitchFamily="34" charset="-122"/>
                <a:ea typeface="微软雅黑 Light" panose="020B0502040204020203" pitchFamily="34" charset="-122"/>
                <a:cs typeface="+mj-cs"/>
              </a:rPr>
              <a:t>构造一个日期和时间对象，使用方法如下：</a:t>
            </a:r>
            <a:endParaRPr lang="en-US" altLang="zh-CN" sz="24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zh-CN" altLang="en-US" sz="24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400" dirty="0">
                <a:solidFill>
                  <a:srgbClr val="FF0000"/>
                </a:solidFill>
                <a:latin typeface="微软雅黑 Light" panose="020B0502040204020203" pitchFamily="34" charset="-122"/>
                <a:ea typeface="微软雅黑 Light" panose="020B0502040204020203" pitchFamily="34" charset="-122"/>
                <a:cs typeface="+mj-cs"/>
              </a:rPr>
              <a:t>datetime(year, month, day, hour=0, minute=0,second=0, microsecond=0)</a:t>
            </a:r>
          </a:p>
          <a:p>
            <a:pPr lvl="0" algn="just">
              <a:lnSpc>
                <a:spcPct val="150000"/>
              </a:lnSpc>
            </a:pPr>
            <a:endParaRPr lang="en-US" altLang="zh-CN" sz="2400" dirty="0">
              <a:solidFill>
                <a:srgbClr val="FF0000"/>
              </a:solidFill>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400" dirty="0">
                <a:latin typeface="微软雅黑 Light" panose="020B0502040204020203" pitchFamily="34" charset="-122"/>
                <a:ea typeface="微软雅黑 Light" panose="020B0502040204020203" pitchFamily="34" charset="-122"/>
                <a:cs typeface="+mj-cs"/>
              </a:rPr>
              <a:t>作用：返回一个</a:t>
            </a:r>
            <a:r>
              <a:rPr lang="en-US" altLang="zh-CN" sz="2400" dirty="0">
                <a:latin typeface="微软雅黑 Light" panose="020B0502040204020203" pitchFamily="34" charset="-122"/>
                <a:ea typeface="微软雅黑 Light" panose="020B0502040204020203" pitchFamily="34" charset="-122"/>
                <a:cs typeface="+mj-cs"/>
              </a:rPr>
              <a:t>datetime</a:t>
            </a:r>
            <a:r>
              <a:rPr lang="zh-CN" altLang="en-US" sz="2400" dirty="0">
                <a:latin typeface="微软雅黑 Light" panose="020B0502040204020203" pitchFamily="34" charset="-122"/>
                <a:ea typeface="微软雅黑 Light" panose="020B0502040204020203" pitchFamily="34" charset="-122"/>
                <a:cs typeface="+mj-cs"/>
              </a:rPr>
              <a:t>类型，表示指定的日期和时间，可以精确到微秒。</a:t>
            </a:r>
          </a:p>
        </p:txBody>
      </p:sp>
    </p:spTree>
    <p:extLst>
      <p:ext uri="{BB962C8B-B14F-4D97-AF65-F5344CB8AC3E}">
        <p14:creationId xmlns:p14="http://schemas.microsoft.com/office/powerpoint/2010/main" val="2928595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99B7A3E4-2238-4B5D-9CE3-FBAB2640C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51E51F3B-ADC8-43CF-8EE6-1A8F9AF544E0}"/>
              </a:ext>
            </a:extLst>
          </p:cNvPr>
          <p:cNvSpPr txBox="1">
            <a:spLocks noChangeArrowheads="1"/>
          </p:cNvSpPr>
          <p:nvPr/>
        </p:nvSpPr>
        <p:spPr bwMode="auto">
          <a:xfrm>
            <a:off x="2208214" y="765176"/>
            <a:ext cx="3951287" cy="132397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spcBef>
                <a:spcPct val="0"/>
              </a:spcBef>
              <a:buFontTx/>
              <a:buNone/>
              <a:defRPr/>
            </a:pPr>
            <a:r>
              <a:rPr lang="en-US" altLang="zh-CN" sz="4000" dirty="0" err="1">
                <a:solidFill>
                  <a:srgbClr val="262626"/>
                </a:solidFill>
                <a:latin typeface="微软雅黑" charset="0"/>
                <a:ea typeface="微软雅黑" charset="0"/>
              </a:rPr>
              <a:t>datetime</a:t>
            </a:r>
            <a:r>
              <a:rPr lang="zh-CN" altLang="zh-CN" sz="4000" dirty="0">
                <a:solidFill>
                  <a:srgbClr val="262626"/>
                </a:solidFill>
                <a:latin typeface="微软雅黑" charset="0"/>
                <a:ea typeface="微软雅黑" charset="0"/>
              </a:rPr>
              <a:t>库</a:t>
            </a:r>
            <a:r>
              <a:rPr lang="zh-CN" altLang="en-US" sz="4000" dirty="0">
                <a:solidFill>
                  <a:srgbClr val="262626"/>
                </a:solidFill>
                <a:latin typeface="微软雅黑" charset="0"/>
                <a:ea typeface="微软雅黑" charset="0"/>
              </a:rPr>
              <a:t>解析</a:t>
            </a:r>
            <a:endParaRPr lang="zh-CN" altLang="zh-CN" sz="4000" dirty="0">
              <a:solidFill>
                <a:srgbClr val="262626"/>
              </a:solidFill>
              <a:latin typeface="微软雅黑" charset="0"/>
              <a:ea typeface="微软雅黑" charset="0"/>
            </a:endParaRPr>
          </a:p>
          <a:p>
            <a:pPr eaLnBrk="1" hangingPunct="1">
              <a:spcBef>
                <a:spcPct val="0"/>
              </a:spcBef>
              <a:buFontTx/>
              <a:buNone/>
              <a:defRPr/>
            </a:pPr>
            <a:endParaRPr lang="zh-CN" altLang="zh-CN" sz="4000" dirty="0">
              <a:solidFill>
                <a:srgbClr val="262626"/>
              </a:solidFill>
              <a:latin typeface="微软雅黑" charset="0"/>
              <a:ea typeface="微软雅黑" charset="0"/>
            </a:endParaRPr>
          </a:p>
        </p:txBody>
      </p:sp>
      <p:sp>
        <p:nvSpPr>
          <p:cNvPr id="36868" name="矩形 2">
            <a:extLst>
              <a:ext uri="{FF2B5EF4-FFF2-40B4-BE49-F238E27FC236}">
                <a16:creationId xmlns:a16="http://schemas.microsoft.com/office/drawing/2014/main" id="{65DBB1F1-F9E0-4217-B67F-043735556DD0}"/>
              </a:ext>
            </a:extLst>
          </p:cNvPr>
          <p:cNvSpPr>
            <a:spLocks noChangeArrowheads="1"/>
          </p:cNvSpPr>
          <p:nvPr/>
        </p:nvSpPr>
        <p:spPr bwMode="auto">
          <a:xfrm>
            <a:off x="1847851" y="1844676"/>
            <a:ext cx="856932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调用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函数直接创建一个</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对象，表示</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2016</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9</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日</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22:33</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32</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秒</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微秒，执行结果如下：</a:t>
            </a:r>
            <a:endParaRPr lang="zh-CN"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2B80904A-C287-41E1-AD4A-572AB540363B}"/>
              </a:ext>
            </a:extLst>
          </p:cNvPr>
          <p:cNvGraphicFramePr>
            <a:graphicFrameLocks noGrp="1"/>
          </p:cNvGraphicFramePr>
          <p:nvPr/>
        </p:nvGraphicFramePr>
        <p:xfrm>
          <a:off x="2279651" y="3381375"/>
          <a:ext cx="7140575" cy="762000"/>
        </p:xfrm>
        <a:graphic>
          <a:graphicData uri="http://schemas.openxmlformats.org/drawingml/2006/table">
            <a:tbl>
              <a:tblPr firstRow="1" firstCol="1" bandRow="1"/>
              <a:tblGrid>
                <a:gridCol w="7140575">
                  <a:extLst>
                    <a:ext uri="{9D8B030D-6E8A-4147-A177-3AD203B41FA5}">
                      <a16:colId xmlns:a16="http://schemas.microsoft.com/office/drawing/2014/main" val="20000"/>
                    </a:ext>
                  </a:extLst>
                </a:gridCol>
              </a:tblGrid>
              <a:tr h="762000">
                <a:tc>
                  <a:txBody>
                    <a:bodyPr/>
                    <a:lstStyle/>
                    <a:p>
                      <a:pPr algn="l" fontAlgn="base">
                        <a:lnSpc>
                          <a:spcPts val="2000"/>
                        </a:lnSpc>
                        <a:spcAft>
                          <a:spcPts val="0"/>
                        </a:spcAft>
                      </a:pPr>
                      <a:r>
                        <a:rPr lang="en-US" sz="1600" b="1" kern="0" dirty="0">
                          <a:effectLst/>
                          <a:latin typeface="Courier New" charset="0"/>
                          <a:ea typeface="宋体" charset="0"/>
                          <a:cs typeface="Times New Roman" charset="0"/>
                        </a:rPr>
                        <a:t>&gt;&gt;&gt; someday = </a:t>
                      </a:r>
                      <a:r>
                        <a:rPr lang="en-US" sz="1600" b="1" kern="0" dirty="0" err="1">
                          <a:effectLst/>
                          <a:latin typeface="Courier New" charset="0"/>
                          <a:ea typeface="宋体" charset="0"/>
                          <a:cs typeface="Times New Roman" charset="0"/>
                        </a:rPr>
                        <a:t>datetime</a:t>
                      </a:r>
                      <a:r>
                        <a:rPr lang="en-US" sz="1600" b="1" kern="0" dirty="0">
                          <a:effectLst/>
                          <a:latin typeface="Courier New" charset="0"/>
                          <a:ea typeface="宋体" charset="0"/>
                          <a:cs typeface="Times New Roman" charset="0"/>
                        </a:rPr>
                        <a:t>(</a:t>
                      </a:r>
                      <a:r>
                        <a:rPr lang="en-US" sz="1400" b="1" kern="0" dirty="0">
                          <a:effectLst/>
                          <a:latin typeface="Courier New" charset="0"/>
                          <a:ea typeface="宋体" charset="0"/>
                          <a:cs typeface="Times New Roman" charset="0"/>
                        </a:rPr>
                        <a:t>2016,9,16,22,33,32,7</a:t>
                      </a:r>
                      <a:r>
                        <a:rPr lang="en-US" sz="1600" b="1" kern="0" dirty="0">
                          <a:effectLst/>
                          <a:latin typeface="Courier New" charset="0"/>
                          <a:ea typeface="宋体" charset="0"/>
                          <a:cs typeface="Times New Roman" charset="0"/>
                        </a:rPr>
                        <a:t>)</a:t>
                      </a:r>
                      <a:endParaRPr lang="zh-CN" sz="1600" kern="100" dirty="0">
                        <a:effectLst/>
                        <a:latin typeface="Calibri" charset="0"/>
                        <a:ea typeface="宋体" charset="0"/>
                        <a:cs typeface="Times New Roman" charset="0"/>
                      </a:endParaRPr>
                    </a:p>
                    <a:p>
                      <a:pPr algn="l" fontAlgn="base">
                        <a:lnSpc>
                          <a:spcPts val="2000"/>
                        </a:lnSpc>
                        <a:spcAft>
                          <a:spcPts val="0"/>
                        </a:spcAft>
                      </a:pPr>
                      <a:r>
                        <a:rPr lang="en-US" sz="1600" b="1" kern="0" dirty="0">
                          <a:effectLst/>
                          <a:latin typeface="Courier New" charset="0"/>
                          <a:ea typeface="宋体" charset="0"/>
                          <a:cs typeface="Times New Roman" charset="0"/>
                        </a:rPr>
                        <a:t>&gt;&gt;&gt; someday</a:t>
                      </a:r>
                      <a:endParaRPr lang="zh-CN" sz="1600" kern="100" dirty="0">
                        <a:effectLst/>
                        <a:latin typeface="Calibri" charset="0"/>
                        <a:ea typeface="宋体" charset="0"/>
                        <a:cs typeface="Times New Roman" charset="0"/>
                      </a:endParaRPr>
                    </a:p>
                    <a:p>
                      <a:pPr algn="l" fontAlgn="auto">
                        <a:lnSpc>
                          <a:spcPts val="2000"/>
                        </a:lnSpc>
                        <a:spcAft>
                          <a:spcPts val="0"/>
                        </a:spcAft>
                      </a:pPr>
                      <a:r>
                        <a:rPr lang="en-US" sz="1600" kern="0" dirty="0" err="1">
                          <a:effectLst/>
                          <a:latin typeface="Courier New" charset="0"/>
                          <a:ea typeface="宋体" charset="0"/>
                          <a:cs typeface="Times New Roman" charset="0"/>
                        </a:rPr>
                        <a:t>datetime.datetime</a:t>
                      </a:r>
                      <a:r>
                        <a:rPr lang="en-US" sz="1600" kern="0" dirty="0">
                          <a:effectLst/>
                          <a:latin typeface="Courier New" charset="0"/>
                          <a:ea typeface="宋体" charset="0"/>
                          <a:cs typeface="Times New Roman" charset="0"/>
                        </a:rPr>
                        <a:t>(2016, 9, 16, 22, 33, 32, 7)</a:t>
                      </a:r>
                      <a:endParaRPr lang="zh-CN" sz="1600" kern="100" dirty="0">
                        <a:effectLst/>
                        <a:latin typeface="Calibri" charset="0"/>
                        <a:ea typeface="宋体" charset="0"/>
                        <a:cs typeface="Times New Roman" charset="0"/>
                      </a:endParaRPr>
                    </a:p>
                  </a:txBody>
                  <a:tcPr marL="68578" marR="6857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
        <p:nvSpPr>
          <p:cNvPr id="36875" name="矩形 4">
            <a:extLst>
              <a:ext uri="{FF2B5EF4-FFF2-40B4-BE49-F238E27FC236}">
                <a16:creationId xmlns:a16="http://schemas.microsoft.com/office/drawing/2014/main" id="{6AF0B376-9207-4EA9-BFE8-19A42A169C00}"/>
              </a:ext>
            </a:extLst>
          </p:cNvPr>
          <p:cNvSpPr>
            <a:spLocks noChangeArrowheads="1"/>
          </p:cNvSpPr>
          <p:nvPr/>
        </p:nvSpPr>
        <p:spPr bwMode="auto">
          <a:xfrm>
            <a:off x="1974851" y="4545014"/>
            <a:ext cx="83153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程序已经有了一个</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对象，进一步可以利用这个对象的属性显示时间，为了区别</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库名，采用上例中的</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someday</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代替生成的</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对象</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1F5D7648-846B-421E-A82C-AB8171709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0661ABE8-5A96-4447-857A-3633BD895C6F}"/>
              </a:ext>
            </a:extLst>
          </p:cNvPr>
          <p:cNvSpPr txBox="1">
            <a:spLocks noChangeArrowheads="1"/>
          </p:cNvSpPr>
          <p:nvPr/>
        </p:nvSpPr>
        <p:spPr bwMode="auto">
          <a:xfrm>
            <a:off x="2208214" y="765176"/>
            <a:ext cx="3951287" cy="132397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spcBef>
                <a:spcPct val="0"/>
              </a:spcBef>
              <a:buFontTx/>
              <a:buNone/>
              <a:defRPr/>
            </a:pPr>
            <a:r>
              <a:rPr lang="en-US" altLang="zh-CN" sz="4000" dirty="0" err="1">
                <a:solidFill>
                  <a:srgbClr val="262626"/>
                </a:solidFill>
                <a:latin typeface="微软雅黑" charset="0"/>
                <a:ea typeface="微软雅黑" charset="0"/>
              </a:rPr>
              <a:t>datetime</a:t>
            </a:r>
            <a:r>
              <a:rPr lang="zh-CN" altLang="zh-CN" sz="4000" dirty="0">
                <a:solidFill>
                  <a:srgbClr val="262626"/>
                </a:solidFill>
                <a:latin typeface="微软雅黑" charset="0"/>
                <a:ea typeface="微软雅黑" charset="0"/>
              </a:rPr>
              <a:t>库</a:t>
            </a:r>
            <a:r>
              <a:rPr lang="zh-CN" altLang="en-US" sz="4000" dirty="0">
                <a:solidFill>
                  <a:srgbClr val="262626"/>
                </a:solidFill>
                <a:latin typeface="微软雅黑" charset="0"/>
                <a:ea typeface="微软雅黑" charset="0"/>
              </a:rPr>
              <a:t>解析</a:t>
            </a:r>
            <a:endParaRPr lang="zh-CN" altLang="zh-CN" sz="4000" dirty="0">
              <a:solidFill>
                <a:srgbClr val="262626"/>
              </a:solidFill>
              <a:latin typeface="微软雅黑" charset="0"/>
              <a:ea typeface="微软雅黑" charset="0"/>
            </a:endParaRPr>
          </a:p>
          <a:p>
            <a:pPr eaLnBrk="1" hangingPunct="1">
              <a:spcBef>
                <a:spcPct val="0"/>
              </a:spcBef>
              <a:buFontTx/>
              <a:buNone/>
              <a:defRPr/>
            </a:pPr>
            <a:endParaRPr lang="zh-CN" altLang="zh-CN" sz="4000" dirty="0">
              <a:solidFill>
                <a:srgbClr val="262626"/>
              </a:solidFill>
              <a:latin typeface="微软雅黑" charset="0"/>
              <a:ea typeface="微软雅黑" charset="0"/>
            </a:endParaRPr>
          </a:p>
        </p:txBody>
      </p:sp>
      <p:graphicFrame>
        <p:nvGraphicFramePr>
          <p:cNvPr id="2" name="表格 1">
            <a:extLst>
              <a:ext uri="{FF2B5EF4-FFF2-40B4-BE49-F238E27FC236}">
                <a16:creationId xmlns:a16="http://schemas.microsoft.com/office/drawing/2014/main" id="{D8275ABB-B4BF-43CB-AFE5-AF6ED02D83AB}"/>
              </a:ext>
            </a:extLst>
          </p:cNvPr>
          <p:cNvGraphicFramePr>
            <a:graphicFrameLocks noGrp="1"/>
          </p:cNvGraphicFramePr>
          <p:nvPr/>
        </p:nvGraphicFramePr>
        <p:xfrm>
          <a:off x="2063750" y="1844675"/>
          <a:ext cx="7029450" cy="4389440"/>
        </p:xfrm>
        <a:graphic>
          <a:graphicData uri="http://schemas.openxmlformats.org/drawingml/2006/table">
            <a:tbl>
              <a:tblPr/>
              <a:tblGrid>
                <a:gridCol w="2220913">
                  <a:extLst>
                    <a:ext uri="{9D8B030D-6E8A-4147-A177-3AD203B41FA5}">
                      <a16:colId xmlns:a16="http://schemas.microsoft.com/office/drawing/2014/main" val="2449062106"/>
                    </a:ext>
                  </a:extLst>
                </a:gridCol>
                <a:gridCol w="4808537">
                  <a:extLst>
                    <a:ext uri="{9D8B030D-6E8A-4147-A177-3AD203B41FA5}">
                      <a16:colId xmlns:a16="http://schemas.microsoft.com/office/drawing/2014/main" val="2617347439"/>
                    </a:ext>
                  </a:extLst>
                </a:gridCol>
              </a:tblGrid>
              <a:tr h="3657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3332742594"/>
                  </a:ext>
                </a:extLst>
              </a:tr>
              <a:tr h="7315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someday.min</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固定返回</a:t>
                      </a:r>
                      <a:r>
                        <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datetime</a:t>
                      </a:r>
                      <a:r>
                        <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的最小时间对象，</a:t>
                      </a:r>
                      <a:r>
                        <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datetime(1,1,1,0,0)</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16531793"/>
                  </a:ext>
                </a:extLst>
              </a:tr>
              <a:tr h="7315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someday.max</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固定返回</a:t>
                      </a:r>
                      <a:r>
                        <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datetime</a:t>
                      </a:r>
                      <a:r>
                        <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的最大时间对象，</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datetime(9999,12,31,23,59,59,999999)</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935797096"/>
                  </a:ext>
                </a:extLst>
              </a:tr>
              <a:tr h="3657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someday.year</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包含的年份</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3893340"/>
                  </a:ext>
                </a:extLst>
              </a:tr>
              <a:tr h="3657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someday.month</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包含的月份</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92662115"/>
                  </a:ext>
                </a:extLst>
              </a:tr>
              <a:tr h="3657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someday.day</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包含的日期</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219985651"/>
                  </a:ext>
                </a:extLst>
              </a:tr>
              <a:tr h="3657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someday.hour</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包含的小时</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29260705"/>
                  </a:ext>
                </a:extLst>
              </a:tr>
              <a:tr h="3657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someday.minute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包含的分钟</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81748622"/>
                  </a:ext>
                </a:extLst>
              </a:tr>
              <a:tr h="3657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someday.second</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包含的秒钟</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72857920"/>
                  </a:ext>
                </a:extLst>
              </a:tr>
              <a:tr h="3657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someday.microsecond</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包含的微秒值</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18144336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58CC4220-C384-4B0C-A57C-6B5A1DAB6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97B87BAA-03F0-4E03-BE88-6AA6F9742CD0}"/>
              </a:ext>
            </a:extLst>
          </p:cNvPr>
          <p:cNvSpPr txBox="1">
            <a:spLocks noChangeArrowheads="1"/>
          </p:cNvSpPr>
          <p:nvPr/>
        </p:nvSpPr>
        <p:spPr bwMode="auto">
          <a:xfrm>
            <a:off x="2208214" y="765176"/>
            <a:ext cx="3951287" cy="132397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spcBef>
                <a:spcPct val="0"/>
              </a:spcBef>
              <a:buFontTx/>
              <a:buNone/>
              <a:defRPr/>
            </a:pPr>
            <a:r>
              <a:rPr lang="en-US" altLang="zh-CN" sz="4000" dirty="0" err="1">
                <a:solidFill>
                  <a:srgbClr val="262626"/>
                </a:solidFill>
                <a:latin typeface="微软雅黑" charset="0"/>
                <a:ea typeface="微软雅黑" charset="0"/>
              </a:rPr>
              <a:t>datetime</a:t>
            </a:r>
            <a:r>
              <a:rPr lang="zh-CN" altLang="zh-CN" sz="4000" dirty="0">
                <a:solidFill>
                  <a:srgbClr val="262626"/>
                </a:solidFill>
                <a:latin typeface="微软雅黑" charset="0"/>
                <a:ea typeface="微软雅黑" charset="0"/>
              </a:rPr>
              <a:t>库</a:t>
            </a:r>
            <a:r>
              <a:rPr lang="zh-CN" altLang="en-US" sz="4000" dirty="0">
                <a:solidFill>
                  <a:srgbClr val="262626"/>
                </a:solidFill>
                <a:latin typeface="微软雅黑" charset="0"/>
                <a:ea typeface="微软雅黑" charset="0"/>
              </a:rPr>
              <a:t>解析</a:t>
            </a:r>
            <a:endParaRPr lang="zh-CN" altLang="zh-CN" sz="4000" dirty="0">
              <a:solidFill>
                <a:srgbClr val="262626"/>
              </a:solidFill>
              <a:latin typeface="微软雅黑" charset="0"/>
              <a:ea typeface="微软雅黑" charset="0"/>
            </a:endParaRPr>
          </a:p>
          <a:p>
            <a:pPr eaLnBrk="1" hangingPunct="1">
              <a:spcBef>
                <a:spcPct val="0"/>
              </a:spcBef>
              <a:buFontTx/>
              <a:buNone/>
              <a:defRPr/>
            </a:pPr>
            <a:endParaRPr lang="zh-CN" altLang="zh-CN" sz="4000" dirty="0">
              <a:solidFill>
                <a:srgbClr val="262626"/>
              </a:solidFill>
              <a:latin typeface="微软雅黑" charset="0"/>
              <a:ea typeface="微软雅黑" charset="0"/>
            </a:endParaRPr>
          </a:p>
        </p:txBody>
      </p:sp>
      <p:sp>
        <p:nvSpPr>
          <p:cNvPr id="38916" name="矩形 1">
            <a:extLst>
              <a:ext uri="{FF2B5EF4-FFF2-40B4-BE49-F238E27FC236}">
                <a16:creationId xmlns:a16="http://schemas.microsoft.com/office/drawing/2014/main" id="{FB70F40D-E618-4539-A5B4-10741DC6047C}"/>
              </a:ext>
            </a:extLst>
          </p:cNvPr>
          <p:cNvSpPr>
            <a:spLocks noChangeArrowheads="1"/>
          </p:cNvSpPr>
          <p:nvPr/>
        </p:nvSpPr>
        <p:spPr bwMode="auto">
          <a:xfrm>
            <a:off x="1992313" y="1766889"/>
            <a:ext cx="762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datetime</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对象有</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个常用的时间格式化方法，如表所示 </a:t>
            </a:r>
            <a:endParaRPr lang="zh-CN" altLang="en-US" sz="24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78275EF6-1AC5-4358-A973-B0690BC97376}"/>
              </a:ext>
            </a:extLst>
          </p:cNvPr>
          <p:cNvGraphicFramePr>
            <a:graphicFrameLocks noGrp="1"/>
          </p:cNvGraphicFramePr>
          <p:nvPr/>
        </p:nvGraphicFramePr>
        <p:xfrm>
          <a:off x="2566988" y="4981575"/>
          <a:ext cx="5911850" cy="1275080"/>
        </p:xfrm>
        <a:graphic>
          <a:graphicData uri="http://schemas.openxmlformats.org/drawingml/2006/table">
            <a:tbl>
              <a:tblPr firstRow="1" firstCol="1" bandRow="1"/>
              <a:tblGrid>
                <a:gridCol w="5911850">
                  <a:extLst>
                    <a:ext uri="{9D8B030D-6E8A-4147-A177-3AD203B41FA5}">
                      <a16:colId xmlns:a16="http://schemas.microsoft.com/office/drawing/2014/main" val="20000"/>
                    </a:ext>
                  </a:extLst>
                </a:gridCol>
              </a:tblGrid>
              <a:tr h="1270000">
                <a:tc>
                  <a:txBody>
                    <a:bodyPr/>
                    <a:lstStyle/>
                    <a:p>
                      <a:pPr algn="l" fontAlgn="base">
                        <a:lnSpc>
                          <a:spcPts val="2000"/>
                        </a:lnSpc>
                        <a:spcAft>
                          <a:spcPts val="0"/>
                        </a:spcAft>
                      </a:pPr>
                      <a:r>
                        <a:rPr lang="en-US" sz="1800" b="1" kern="0" dirty="0">
                          <a:effectLst/>
                          <a:latin typeface="Courier New" charset="0"/>
                          <a:ea typeface="宋体" charset="0"/>
                          <a:cs typeface="Times New Roman" charset="0"/>
                        </a:rPr>
                        <a:t>&gt;&gt;&gt; someday = </a:t>
                      </a:r>
                      <a:r>
                        <a:rPr lang="en-US" sz="1800" b="1" kern="0" dirty="0" err="1">
                          <a:effectLst/>
                          <a:latin typeface="Courier New" charset="0"/>
                          <a:ea typeface="宋体" charset="0"/>
                          <a:cs typeface="Times New Roman" charset="0"/>
                        </a:rPr>
                        <a:t>datetime</a:t>
                      </a:r>
                      <a:r>
                        <a:rPr lang="en-US" sz="1800" b="1" kern="0" dirty="0">
                          <a:effectLst/>
                          <a:latin typeface="Courier New" charset="0"/>
                          <a:ea typeface="宋体" charset="0"/>
                          <a:cs typeface="Times New Roman" charset="0"/>
                        </a:rPr>
                        <a:t>(</a:t>
                      </a:r>
                      <a:r>
                        <a:rPr lang="en-US" sz="1600" b="1" kern="0" dirty="0">
                          <a:effectLst/>
                          <a:latin typeface="Courier New" charset="0"/>
                          <a:ea typeface="宋体" charset="0"/>
                          <a:cs typeface="Times New Roman" charset="0"/>
                        </a:rPr>
                        <a:t>2016,9,16,22,33,32,7</a:t>
                      </a:r>
                      <a:r>
                        <a:rPr lang="en-US" sz="1800" b="1" kern="0" dirty="0">
                          <a:effectLst/>
                          <a:latin typeface="Courier New" charset="0"/>
                          <a:ea typeface="宋体" charset="0"/>
                          <a:cs typeface="Times New Roman" charset="0"/>
                        </a:rPr>
                        <a:t>)</a:t>
                      </a:r>
                      <a:endParaRPr lang="zh-CN" sz="1800" kern="100" dirty="0">
                        <a:effectLst/>
                        <a:latin typeface="Calibri" charset="0"/>
                        <a:ea typeface="宋体" charset="0"/>
                        <a:cs typeface="Times New Roman" charset="0"/>
                      </a:endParaRPr>
                    </a:p>
                    <a:p>
                      <a:pPr algn="l" fontAlgn="base">
                        <a:lnSpc>
                          <a:spcPts val="2000"/>
                        </a:lnSpc>
                        <a:spcAft>
                          <a:spcPts val="0"/>
                        </a:spcAft>
                      </a:pPr>
                      <a:r>
                        <a:rPr lang="en-US" sz="1800" b="1" kern="0" dirty="0">
                          <a:effectLst/>
                          <a:latin typeface="Courier New" charset="0"/>
                          <a:ea typeface="宋体" charset="0"/>
                          <a:cs typeface="Times New Roman" charset="0"/>
                        </a:rPr>
                        <a:t>&gt;&gt;&gt; </a:t>
                      </a:r>
                      <a:r>
                        <a:rPr lang="en-US" sz="1800" b="1" kern="0" dirty="0" err="1">
                          <a:effectLst/>
                          <a:latin typeface="Courier New" charset="0"/>
                          <a:ea typeface="宋体" charset="0"/>
                          <a:cs typeface="Times New Roman" charset="0"/>
                        </a:rPr>
                        <a:t>someday.isoformat</a:t>
                      </a:r>
                      <a:r>
                        <a:rPr lang="en-US" sz="1800" b="1" kern="0" dirty="0">
                          <a:effectLst/>
                          <a:latin typeface="Courier New" charset="0"/>
                          <a:ea typeface="宋体" charset="0"/>
                          <a:cs typeface="Times New Roman" charset="0"/>
                        </a:rPr>
                        <a:t>()</a:t>
                      </a:r>
                      <a:endParaRPr lang="zh-CN" sz="1800" kern="100" dirty="0">
                        <a:effectLst/>
                        <a:latin typeface="Calibri" charset="0"/>
                        <a:ea typeface="宋体" charset="0"/>
                        <a:cs typeface="Times New Roman" charset="0"/>
                      </a:endParaRPr>
                    </a:p>
                    <a:p>
                      <a:pPr algn="l" fontAlgn="auto">
                        <a:lnSpc>
                          <a:spcPts val="2000"/>
                        </a:lnSpc>
                        <a:spcAft>
                          <a:spcPts val="0"/>
                        </a:spcAft>
                      </a:pPr>
                      <a:r>
                        <a:rPr lang="en-US" sz="1800" kern="0" dirty="0">
                          <a:effectLst/>
                          <a:latin typeface="Courier New" charset="0"/>
                          <a:ea typeface="宋体" charset="0"/>
                          <a:cs typeface="Times New Roman" charset="0"/>
                        </a:rPr>
                        <a:t>'2016-09-16T22:33:32.000007'</a:t>
                      </a:r>
                      <a:endParaRPr lang="zh-CN" sz="1800" kern="100" dirty="0">
                        <a:effectLst/>
                        <a:latin typeface="Calibri" charset="0"/>
                        <a:ea typeface="宋体" charset="0"/>
                        <a:cs typeface="Times New Roman" charset="0"/>
                      </a:endParaRPr>
                    </a:p>
                    <a:p>
                      <a:pPr algn="l" fontAlgn="base">
                        <a:lnSpc>
                          <a:spcPts val="2000"/>
                        </a:lnSpc>
                        <a:spcAft>
                          <a:spcPts val="0"/>
                        </a:spcAft>
                      </a:pPr>
                      <a:r>
                        <a:rPr lang="en-US" sz="1800" b="1" kern="0" dirty="0">
                          <a:effectLst/>
                          <a:latin typeface="Courier New" charset="0"/>
                          <a:ea typeface="宋体" charset="0"/>
                          <a:cs typeface="Times New Roman" charset="0"/>
                        </a:rPr>
                        <a:t>&gt;&gt;&gt; </a:t>
                      </a:r>
                      <a:r>
                        <a:rPr lang="en-US" sz="1800" b="1" kern="0" dirty="0" err="1">
                          <a:effectLst/>
                          <a:latin typeface="Courier New" charset="0"/>
                          <a:ea typeface="宋体" charset="0"/>
                          <a:cs typeface="Times New Roman" charset="0"/>
                        </a:rPr>
                        <a:t>someday.isoweekday</a:t>
                      </a:r>
                      <a:r>
                        <a:rPr lang="en-US" sz="1800" b="1" kern="0" dirty="0">
                          <a:effectLst/>
                          <a:latin typeface="Courier New" charset="0"/>
                          <a:ea typeface="宋体" charset="0"/>
                          <a:cs typeface="Times New Roman" charset="0"/>
                        </a:rPr>
                        <a:t>()</a:t>
                      </a:r>
                      <a:endParaRPr lang="zh-CN" sz="1800" kern="100" dirty="0">
                        <a:effectLst/>
                        <a:latin typeface="Calibri" charset="0"/>
                        <a:ea typeface="宋体" charset="0"/>
                        <a:cs typeface="Times New Roman" charset="0"/>
                      </a:endParaRPr>
                    </a:p>
                    <a:p>
                      <a:pPr algn="l" fontAlgn="auto">
                        <a:lnSpc>
                          <a:spcPts val="2000"/>
                        </a:lnSpc>
                        <a:spcAft>
                          <a:spcPts val="0"/>
                        </a:spcAft>
                      </a:pPr>
                      <a:r>
                        <a:rPr lang="en-US" sz="1800" kern="0" dirty="0">
                          <a:effectLst/>
                          <a:latin typeface="Courier New" charset="0"/>
                          <a:ea typeface="宋体" charset="0"/>
                          <a:cs typeface="Times New Roman" charset="0"/>
                        </a:rPr>
                        <a:t>5</a:t>
                      </a:r>
                      <a:endParaRPr lang="zh-CN" sz="1800" kern="100" dirty="0">
                        <a:effectLst/>
                        <a:latin typeface="Calibri" charset="0"/>
                        <a:ea typeface="宋体" charset="0"/>
                        <a:cs typeface="Times New Roman" charset="0"/>
                      </a:endParaRPr>
                    </a:p>
                  </a:txBody>
                  <a:tcPr marL="68581" marR="68581"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graphicFrame>
        <p:nvGraphicFramePr>
          <p:cNvPr id="4" name="表格 3">
            <a:extLst>
              <a:ext uri="{FF2B5EF4-FFF2-40B4-BE49-F238E27FC236}">
                <a16:creationId xmlns:a16="http://schemas.microsoft.com/office/drawing/2014/main" id="{9D6B2586-E20A-4F29-8299-F2D8C8752589}"/>
              </a:ext>
            </a:extLst>
          </p:cNvPr>
          <p:cNvGraphicFramePr>
            <a:graphicFrameLocks noGrp="1"/>
          </p:cNvGraphicFramePr>
          <p:nvPr/>
        </p:nvGraphicFramePr>
        <p:xfrm>
          <a:off x="2566989" y="2384425"/>
          <a:ext cx="6669087" cy="1708152"/>
        </p:xfrm>
        <a:graphic>
          <a:graphicData uri="http://schemas.openxmlformats.org/drawingml/2006/table">
            <a:tbl>
              <a:tblPr/>
              <a:tblGrid>
                <a:gridCol w="2106612">
                  <a:extLst>
                    <a:ext uri="{9D8B030D-6E8A-4147-A177-3AD203B41FA5}">
                      <a16:colId xmlns:a16="http://schemas.microsoft.com/office/drawing/2014/main" val="1430834191"/>
                    </a:ext>
                  </a:extLst>
                </a:gridCol>
                <a:gridCol w="4562475">
                  <a:extLst>
                    <a:ext uri="{9D8B030D-6E8A-4147-A177-3AD203B41FA5}">
                      <a16:colId xmlns:a16="http://schemas.microsoft.com/office/drawing/2014/main" val="982313054"/>
                    </a:ext>
                  </a:extLst>
                </a:gridCol>
              </a:tblGrid>
              <a:tr h="4270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属性</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544213386"/>
                  </a:ext>
                </a:extLst>
              </a:tr>
              <a:tr h="4270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someday.isoformat()</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采用</a:t>
                      </a: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ISO 8601</a:t>
                      </a:r>
                      <a:r>
                        <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标准显示时间</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78733961"/>
                  </a:ext>
                </a:extLst>
              </a:tr>
              <a:tr h="4270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someday.isoweekday()</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根据日期计算星期后返回</a:t>
                      </a: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r>
                        <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对应星期一到星期日</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83307629"/>
                  </a:ext>
                </a:extLst>
              </a:tr>
              <a:tr h="4270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someday.strftime(format)</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根据格式化字符串</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format</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进行格式显示的方法</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06897038"/>
                  </a:ext>
                </a:extLst>
              </a:tr>
            </a:tbl>
          </a:graphicData>
        </a:graphic>
      </p:graphicFrame>
      <p:sp>
        <p:nvSpPr>
          <p:cNvPr id="38938" name="矩形 4">
            <a:extLst>
              <a:ext uri="{FF2B5EF4-FFF2-40B4-BE49-F238E27FC236}">
                <a16:creationId xmlns:a16="http://schemas.microsoft.com/office/drawing/2014/main" id="{124887E8-204F-4DC2-BA39-D3CF2FBDD981}"/>
              </a:ext>
            </a:extLst>
          </p:cNvPr>
          <p:cNvSpPr>
            <a:spLocks noChangeArrowheads="1"/>
          </p:cNvSpPr>
          <p:nvPr/>
        </p:nvSpPr>
        <p:spPr bwMode="auto">
          <a:xfrm>
            <a:off x="1795463" y="4213226"/>
            <a:ext cx="696436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isoformat()</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isoweekday()</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方法的使用如下：</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EEF4C651-0ABE-40DE-BF59-8FBE3A740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D7196FC0-2519-4008-8EFB-1348F0A1C07D}"/>
              </a:ext>
            </a:extLst>
          </p:cNvPr>
          <p:cNvSpPr txBox="1">
            <a:spLocks noChangeArrowheads="1"/>
          </p:cNvSpPr>
          <p:nvPr/>
        </p:nvSpPr>
        <p:spPr bwMode="auto">
          <a:xfrm>
            <a:off x="2208214" y="765176"/>
            <a:ext cx="3951287" cy="132397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spcBef>
                <a:spcPct val="0"/>
              </a:spcBef>
              <a:buFontTx/>
              <a:buNone/>
              <a:defRPr/>
            </a:pPr>
            <a:r>
              <a:rPr lang="en-US" altLang="zh-CN" sz="4000" dirty="0" err="1">
                <a:solidFill>
                  <a:srgbClr val="262626"/>
                </a:solidFill>
                <a:latin typeface="微软雅黑" charset="0"/>
                <a:ea typeface="微软雅黑" charset="0"/>
              </a:rPr>
              <a:t>datetime</a:t>
            </a:r>
            <a:r>
              <a:rPr lang="zh-CN" altLang="zh-CN" sz="4000" dirty="0">
                <a:solidFill>
                  <a:srgbClr val="262626"/>
                </a:solidFill>
                <a:latin typeface="微软雅黑" charset="0"/>
                <a:ea typeface="微软雅黑" charset="0"/>
              </a:rPr>
              <a:t>库</a:t>
            </a:r>
            <a:r>
              <a:rPr lang="zh-CN" altLang="en-US" sz="4000" dirty="0">
                <a:solidFill>
                  <a:srgbClr val="262626"/>
                </a:solidFill>
                <a:latin typeface="微软雅黑" charset="0"/>
                <a:ea typeface="微软雅黑" charset="0"/>
              </a:rPr>
              <a:t>解析</a:t>
            </a:r>
            <a:endParaRPr lang="zh-CN" altLang="zh-CN" sz="4000" dirty="0">
              <a:solidFill>
                <a:srgbClr val="262626"/>
              </a:solidFill>
              <a:latin typeface="微软雅黑" charset="0"/>
              <a:ea typeface="微软雅黑" charset="0"/>
            </a:endParaRPr>
          </a:p>
          <a:p>
            <a:pPr eaLnBrk="1" hangingPunct="1">
              <a:spcBef>
                <a:spcPct val="0"/>
              </a:spcBef>
              <a:buFontTx/>
              <a:buNone/>
              <a:defRPr/>
            </a:pPr>
            <a:endParaRPr lang="zh-CN" altLang="zh-CN" sz="4000" dirty="0">
              <a:solidFill>
                <a:srgbClr val="262626"/>
              </a:solidFill>
              <a:latin typeface="微软雅黑" charset="0"/>
              <a:ea typeface="微软雅黑" charset="0"/>
            </a:endParaRPr>
          </a:p>
        </p:txBody>
      </p:sp>
      <p:sp>
        <p:nvSpPr>
          <p:cNvPr id="39940" name="矩形 1">
            <a:extLst>
              <a:ext uri="{FF2B5EF4-FFF2-40B4-BE49-F238E27FC236}">
                <a16:creationId xmlns:a16="http://schemas.microsoft.com/office/drawing/2014/main" id="{8AE3E078-8326-48D1-8FA4-9F35308359C6}"/>
              </a:ext>
            </a:extLst>
          </p:cNvPr>
          <p:cNvSpPr>
            <a:spLocks noChangeArrowheads="1"/>
          </p:cNvSpPr>
          <p:nvPr/>
        </p:nvSpPr>
        <p:spPr bwMode="auto">
          <a:xfrm>
            <a:off x="2090739" y="1997075"/>
            <a:ext cx="813752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strftime()</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方法是时间格式化最有效的方法，几乎可以以任何通用格式输出</a:t>
            </a: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时间</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1A7F1B28-D1C7-42D0-A156-2252A7893DE4}"/>
              </a:ext>
            </a:extLst>
          </p:cNvPr>
          <p:cNvGraphicFramePr>
            <a:graphicFrameLocks noGrp="1"/>
          </p:cNvGraphicFramePr>
          <p:nvPr>
            <p:extLst>
              <p:ext uri="{D42A27DB-BD31-4B8C-83A1-F6EECF244321}">
                <p14:modId xmlns:p14="http://schemas.microsoft.com/office/powerpoint/2010/main" val="15891185"/>
              </p:ext>
            </p:extLst>
          </p:nvPr>
        </p:nvGraphicFramePr>
        <p:xfrm>
          <a:off x="1504950" y="3933825"/>
          <a:ext cx="9496425" cy="876300"/>
        </p:xfrm>
        <a:graphic>
          <a:graphicData uri="http://schemas.openxmlformats.org/drawingml/2006/table">
            <a:tbl>
              <a:tblPr firstRow="1" firstCol="1" bandRow="1"/>
              <a:tblGrid>
                <a:gridCol w="9496425">
                  <a:extLst>
                    <a:ext uri="{9D8B030D-6E8A-4147-A177-3AD203B41FA5}">
                      <a16:colId xmlns:a16="http://schemas.microsoft.com/office/drawing/2014/main" val="20000"/>
                    </a:ext>
                  </a:extLst>
                </a:gridCol>
              </a:tblGrid>
              <a:tr h="419100">
                <a:tc>
                  <a:txBody>
                    <a:bodyPr/>
                    <a:lstStyle/>
                    <a:p>
                      <a:pPr algn="just" fontAlgn="base">
                        <a:lnSpc>
                          <a:spcPct val="150000"/>
                        </a:lnSpc>
                        <a:spcAft>
                          <a:spcPts val="0"/>
                        </a:spcAft>
                      </a:pPr>
                      <a:r>
                        <a:rPr lang="en-US" sz="2000" b="1" kern="0" dirty="0">
                          <a:effectLst/>
                          <a:latin typeface="Courier New" charset="0"/>
                          <a:ea typeface="宋体" charset="0"/>
                          <a:cs typeface="Times New Roman" charset="0"/>
                        </a:rPr>
                        <a:t>&gt;&gt;&gt; </a:t>
                      </a:r>
                      <a:r>
                        <a:rPr lang="en-US" sz="2000" b="1" kern="0" dirty="0" err="1">
                          <a:effectLst/>
                          <a:latin typeface="Courier New" charset="0"/>
                          <a:ea typeface="宋体" charset="0"/>
                          <a:cs typeface="Times New Roman" charset="0"/>
                        </a:rPr>
                        <a:t>someday.strftime</a:t>
                      </a:r>
                      <a:r>
                        <a:rPr lang="en-US" sz="2000" b="1" kern="0" dirty="0">
                          <a:effectLst/>
                          <a:latin typeface="Courier New" charset="0"/>
                          <a:ea typeface="宋体" charset="0"/>
                          <a:cs typeface="Times New Roman" charset="0"/>
                        </a:rPr>
                        <a:t>("%Y-%m-%d %H:%M:%S")</a:t>
                      </a:r>
                      <a:endParaRPr lang="zh-CN" sz="2000" kern="100" dirty="0">
                        <a:effectLst/>
                        <a:latin typeface="Calibri" charset="0"/>
                        <a:ea typeface="宋体" charset="0"/>
                        <a:cs typeface="Times New Roman" charset="0"/>
                      </a:endParaRPr>
                    </a:p>
                    <a:p>
                      <a:pPr algn="just" fontAlgn="base">
                        <a:lnSpc>
                          <a:spcPct val="150000"/>
                        </a:lnSpc>
                        <a:spcAft>
                          <a:spcPts val="0"/>
                        </a:spcAft>
                      </a:pPr>
                      <a:r>
                        <a:rPr lang="en-US" sz="2000" b="1" kern="0" dirty="0">
                          <a:effectLst/>
                          <a:latin typeface="Courier New" charset="0"/>
                          <a:ea typeface="宋体" charset="0"/>
                          <a:cs typeface="Times New Roman" charset="0"/>
                        </a:rPr>
                        <a:t>'2016-09-16 22:33:32'</a:t>
                      </a:r>
                      <a:endParaRPr lang="zh-CN" sz="2000" kern="100" dirty="0">
                        <a:effectLst/>
                        <a:latin typeface="Calibri" charset="0"/>
                        <a:ea typeface="宋体" charset="0"/>
                        <a:cs typeface="Times New Roman" charset="0"/>
                      </a:endParaRPr>
                    </a:p>
                  </a:txBody>
                  <a:tcPr marL="68576" marR="6857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7A9B1990-6E46-4795-9B52-30092F6BC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A891CF0A-C2C8-4ABB-9947-BC5FAA17D62B}"/>
              </a:ext>
            </a:extLst>
          </p:cNvPr>
          <p:cNvSpPr txBox="1">
            <a:spLocks noChangeArrowheads="1"/>
          </p:cNvSpPr>
          <p:nvPr/>
        </p:nvSpPr>
        <p:spPr bwMode="auto">
          <a:xfrm>
            <a:off x="2208214" y="765176"/>
            <a:ext cx="3951287" cy="132397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spcBef>
                <a:spcPct val="0"/>
              </a:spcBef>
              <a:buFontTx/>
              <a:buNone/>
              <a:defRPr/>
            </a:pPr>
            <a:r>
              <a:rPr lang="en-US" altLang="zh-CN" sz="4000" dirty="0" err="1">
                <a:solidFill>
                  <a:srgbClr val="262626"/>
                </a:solidFill>
                <a:latin typeface="微软雅黑" charset="0"/>
                <a:ea typeface="微软雅黑" charset="0"/>
              </a:rPr>
              <a:t>datetime</a:t>
            </a:r>
            <a:r>
              <a:rPr lang="zh-CN" altLang="zh-CN" sz="4000" dirty="0">
                <a:solidFill>
                  <a:srgbClr val="262626"/>
                </a:solidFill>
                <a:latin typeface="微软雅黑" charset="0"/>
                <a:ea typeface="微软雅黑" charset="0"/>
              </a:rPr>
              <a:t>库</a:t>
            </a:r>
            <a:r>
              <a:rPr lang="zh-CN" altLang="en-US" sz="4000" dirty="0">
                <a:solidFill>
                  <a:srgbClr val="262626"/>
                </a:solidFill>
                <a:latin typeface="微软雅黑" charset="0"/>
                <a:ea typeface="微软雅黑" charset="0"/>
              </a:rPr>
              <a:t>解析</a:t>
            </a:r>
            <a:endParaRPr lang="zh-CN" altLang="zh-CN" sz="4000" dirty="0">
              <a:solidFill>
                <a:srgbClr val="262626"/>
              </a:solidFill>
              <a:latin typeface="微软雅黑" charset="0"/>
              <a:ea typeface="微软雅黑" charset="0"/>
            </a:endParaRPr>
          </a:p>
          <a:p>
            <a:pPr eaLnBrk="1" hangingPunct="1">
              <a:spcBef>
                <a:spcPct val="0"/>
              </a:spcBef>
              <a:buFontTx/>
              <a:buNone/>
              <a:defRPr/>
            </a:pPr>
            <a:endParaRPr lang="zh-CN" altLang="zh-CN" sz="4000" dirty="0">
              <a:solidFill>
                <a:srgbClr val="262626"/>
              </a:solidFill>
              <a:latin typeface="微软雅黑" charset="0"/>
              <a:ea typeface="微软雅黑" charset="0"/>
            </a:endParaRPr>
          </a:p>
        </p:txBody>
      </p:sp>
      <p:graphicFrame>
        <p:nvGraphicFramePr>
          <p:cNvPr id="2" name="表格 1">
            <a:extLst>
              <a:ext uri="{FF2B5EF4-FFF2-40B4-BE49-F238E27FC236}">
                <a16:creationId xmlns:a16="http://schemas.microsoft.com/office/drawing/2014/main" id="{3D01CBC0-F9CF-4661-8808-272301CD7FD3}"/>
              </a:ext>
            </a:extLst>
          </p:cNvPr>
          <p:cNvGraphicFramePr>
            <a:graphicFrameLocks noGrp="1"/>
          </p:cNvGraphicFramePr>
          <p:nvPr/>
        </p:nvGraphicFramePr>
        <p:xfrm>
          <a:off x="1919288" y="2114550"/>
          <a:ext cx="8424863" cy="4160832"/>
        </p:xfrm>
        <a:graphic>
          <a:graphicData uri="http://schemas.openxmlformats.org/drawingml/2006/table">
            <a:tbl>
              <a:tblPr/>
              <a:tblGrid>
                <a:gridCol w="1762494">
                  <a:extLst>
                    <a:ext uri="{9D8B030D-6E8A-4147-A177-3AD203B41FA5}">
                      <a16:colId xmlns:a16="http://schemas.microsoft.com/office/drawing/2014/main" val="3336634738"/>
                    </a:ext>
                  </a:extLst>
                </a:gridCol>
                <a:gridCol w="2744905">
                  <a:extLst>
                    <a:ext uri="{9D8B030D-6E8A-4147-A177-3AD203B41FA5}">
                      <a16:colId xmlns:a16="http://schemas.microsoft.com/office/drawing/2014/main" val="150746925"/>
                    </a:ext>
                  </a:extLst>
                </a:gridCol>
                <a:gridCol w="3917464">
                  <a:extLst>
                    <a:ext uri="{9D8B030D-6E8A-4147-A177-3AD203B41FA5}">
                      <a16:colId xmlns:a16="http://schemas.microsoft.com/office/drawing/2014/main" val="1663581931"/>
                    </a:ext>
                  </a:extLst>
                </a:gridCol>
              </a:tblGrid>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格式化字符串</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日期</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值范围和实例</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239030313"/>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年份</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0001~9999</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1900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70079431"/>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月份</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01~12</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910340097"/>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月名</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January~December</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April</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53871170"/>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月名缩写</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Jan~Dec</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Apr</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054246660"/>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日期</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 ~ 31</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71227588"/>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星期</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Monday~Sunday</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Wednesday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021934540"/>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星期缩写</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Mon~Sun</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Wed</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912574368"/>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小时（</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24h</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制）</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 ~ 23</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56331024"/>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小时（</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12h</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制）</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 ~ 12</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978894621"/>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下午</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 PM</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PM</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35877868"/>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 ~ 59</a:t>
                      </a: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45342683"/>
                  </a:ext>
                </a:extLst>
              </a:tr>
              <a:tr h="32006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秒</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 ~ 59</a:t>
                      </a: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，例如：</a:t>
                      </a:r>
                      <a:r>
                        <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51522562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38E54A57-BA90-427D-A71B-5B817A6CD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A5794674-467B-44AE-898D-84E9AFB83853}"/>
              </a:ext>
            </a:extLst>
          </p:cNvPr>
          <p:cNvSpPr txBox="1">
            <a:spLocks noChangeArrowheads="1"/>
          </p:cNvSpPr>
          <p:nvPr/>
        </p:nvSpPr>
        <p:spPr bwMode="auto">
          <a:xfrm>
            <a:off x="2208214" y="765176"/>
            <a:ext cx="3951287" cy="132397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spcBef>
                <a:spcPct val="0"/>
              </a:spcBef>
              <a:buFontTx/>
              <a:buNone/>
              <a:defRPr/>
            </a:pPr>
            <a:r>
              <a:rPr lang="en-US" altLang="zh-CN" sz="4000" dirty="0" err="1">
                <a:solidFill>
                  <a:srgbClr val="262626"/>
                </a:solidFill>
                <a:latin typeface="微软雅黑" charset="0"/>
                <a:ea typeface="微软雅黑" charset="0"/>
              </a:rPr>
              <a:t>datetime</a:t>
            </a:r>
            <a:r>
              <a:rPr lang="zh-CN" altLang="zh-CN" sz="4000" dirty="0">
                <a:solidFill>
                  <a:srgbClr val="262626"/>
                </a:solidFill>
                <a:latin typeface="微软雅黑" charset="0"/>
                <a:ea typeface="微软雅黑" charset="0"/>
              </a:rPr>
              <a:t>库</a:t>
            </a:r>
            <a:r>
              <a:rPr lang="zh-CN" altLang="en-US" sz="4000" dirty="0">
                <a:solidFill>
                  <a:srgbClr val="262626"/>
                </a:solidFill>
                <a:latin typeface="微软雅黑" charset="0"/>
                <a:ea typeface="微软雅黑" charset="0"/>
              </a:rPr>
              <a:t>解析</a:t>
            </a:r>
            <a:endParaRPr lang="zh-CN" altLang="zh-CN" sz="4000" dirty="0">
              <a:solidFill>
                <a:srgbClr val="262626"/>
              </a:solidFill>
              <a:latin typeface="微软雅黑" charset="0"/>
              <a:ea typeface="微软雅黑" charset="0"/>
            </a:endParaRPr>
          </a:p>
          <a:p>
            <a:pPr eaLnBrk="1" hangingPunct="1">
              <a:spcBef>
                <a:spcPct val="0"/>
              </a:spcBef>
              <a:buFontTx/>
              <a:buNone/>
              <a:defRPr/>
            </a:pPr>
            <a:endParaRPr lang="zh-CN" altLang="zh-CN" sz="4000" dirty="0">
              <a:solidFill>
                <a:srgbClr val="262626"/>
              </a:solidFill>
              <a:latin typeface="微软雅黑" charset="0"/>
              <a:ea typeface="微软雅黑" charset="0"/>
            </a:endParaRPr>
          </a:p>
        </p:txBody>
      </p:sp>
      <p:sp>
        <p:nvSpPr>
          <p:cNvPr id="41988" name="矩形 1">
            <a:extLst>
              <a:ext uri="{FF2B5EF4-FFF2-40B4-BE49-F238E27FC236}">
                <a16:creationId xmlns:a16="http://schemas.microsoft.com/office/drawing/2014/main" id="{09AC9B27-BAED-4550-996F-17F567D3F3E7}"/>
              </a:ext>
            </a:extLst>
          </p:cNvPr>
          <p:cNvSpPr>
            <a:spLocks noChangeArrowheads="1"/>
          </p:cNvSpPr>
          <p:nvPr/>
        </p:nvSpPr>
        <p:spPr bwMode="auto">
          <a:xfrm>
            <a:off x="1335089" y="1588299"/>
            <a:ext cx="8002587"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strftime</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格式化字符串的数字左侧会自动补零，上述格式也可以与</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print()</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的格式化函数一起使用</a:t>
            </a:r>
            <a:endParaRPr lang="zh-CN"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1FA9B860-71C6-4475-9FD2-988B7C279A3D}"/>
              </a:ext>
            </a:extLst>
          </p:cNvPr>
          <p:cNvGraphicFramePr>
            <a:graphicFrameLocks noGrp="1"/>
          </p:cNvGraphicFramePr>
          <p:nvPr>
            <p:extLst>
              <p:ext uri="{D42A27DB-BD31-4B8C-83A1-F6EECF244321}">
                <p14:modId xmlns:p14="http://schemas.microsoft.com/office/powerpoint/2010/main" val="2961971483"/>
              </p:ext>
            </p:extLst>
          </p:nvPr>
        </p:nvGraphicFramePr>
        <p:xfrm>
          <a:off x="2568575" y="3086102"/>
          <a:ext cx="7488238" cy="3253613"/>
        </p:xfrm>
        <a:graphic>
          <a:graphicData uri="http://schemas.openxmlformats.org/drawingml/2006/table">
            <a:tbl>
              <a:tblPr/>
              <a:tblGrid>
                <a:gridCol w="7488238">
                  <a:extLst>
                    <a:ext uri="{9D8B030D-6E8A-4147-A177-3AD203B41FA5}">
                      <a16:colId xmlns:a16="http://schemas.microsoft.com/office/drawing/2014/main" val="2673974481"/>
                    </a:ext>
                  </a:extLst>
                </a:gridCol>
              </a:tblGrid>
              <a:tr h="18288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&gt;&gt;&gt;from </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datetime</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import </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datetime</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&gt;&gt;&gt;now = </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datetime.now</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now.strftime</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("%Y-%m-%d")</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'2016-09-20'</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now.strftime</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 %d. %B %Y %I:%</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M%p</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'Tuesday, 20. September 2016 01:53PM'</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&gt;&gt;&gt;print("</a:t>
                      </a:r>
                      <a:r>
                        <a:rPr kumimoji="0" lang="zh-CN"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今天是</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{0:%Y}</a:t>
                      </a:r>
                      <a:r>
                        <a:rPr kumimoji="0" lang="zh-CN"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年</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{0:%m}</a:t>
                      </a:r>
                      <a:r>
                        <a:rPr kumimoji="0" lang="zh-CN"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月</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{0:%d}</a:t>
                      </a:r>
                      <a:r>
                        <a:rPr kumimoji="0" lang="zh-CN"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日</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".format(now))</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今天是</a:t>
                      </a:r>
                      <a:r>
                        <a:rPr kumimoji="0" lang="en-US"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2016</a:t>
                      </a:r>
                      <a:r>
                        <a:rPr kumimoji="0" lang="zh-CN"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年</a:t>
                      </a:r>
                      <a:r>
                        <a:rPr kumimoji="0" lang="en-US"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09</a:t>
                      </a:r>
                      <a:r>
                        <a:rPr kumimoji="0" lang="zh-CN"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月</a:t>
                      </a:r>
                      <a:r>
                        <a:rPr kumimoji="0" lang="en-US"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20</a:t>
                      </a:r>
                      <a:r>
                        <a:rPr kumimoji="0" lang="zh-CN" altLang="zh-CN" sz="18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日</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775813273"/>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1">
            <a:extLst>
              <a:ext uri="{FF2B5EF4-FFF2-40B4-BE49-F238E27FC236}">
                <a16:creationId xmlns:a16="http://schemas.microsoft.com/office/drawing/2014/main" id="{F439F83A-FFB4-4F86-89AB-5EC33A844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Box 2">
            <a:extLst>
              <a:ext uri="{FF2B5EF4-FFF2-40B4-BE49-F238E27FC236}">
                <a16:creationId xmlns:a16="http://schemas.microsoft.com/office/drawing/2014/main" id="{833F5D32-E75E-4EF0-BA15-52BA9D2E061B}"/>
              </a:ext>
            </a:extLst>
          </p:cNvPr>
          <p:cNvSpPr txBox="1">
            <a:spLocks noChangeArrowheads="1"/>
          </p:cNvSpPr>
          <p:nvPr/>
        </p:nvSpPr>
        <p:spPr bwMode="auto">
          <a:xfrm>
            <a:off x="2751138" y="2808289"/>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a:latin typeface="微软雅黑" panose="020B0503020204020204" pitchFamily="34" charset="-122"/>
                <a:ea typeface="微软雅黑" panose="020B0503020204020204" pitchFamily="34" charset="-122"/>
              </a:rPr>
              <a:t>七段数码管绘制</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函数的调用过程</a:t>
            </a:r>
          </a:p>
        </p:txBody>
      </p:sp>
      <p:pic>
        <p:nvPicPr>
          <p:cNvPr id="4" name="图片 4">
            <a:extLst>
              <a:ext uri="{FF2B5EF4-FFF2-40B4-BE49-F238E27FC236}">
                <a16:creationId xmlns:a16="http://schemas.microsoft.com/office/drawing/2014/main" id="{CA37B617-52F1-4DE6-9EC8-EB46D1403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480" y="2184849"/>
            <a:ext cx="10117040" cy="2886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261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0C0A43E6-3C52-481B-9019-8A086049E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E601C587-2709-4327-9BED-11E9D02A2B91}"/>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44036" name="矩形 1">
            <a:extLst>
              <a:ext uri="{FF2B5EF4-FFF2-40B4-BE49-F238E27FC236}">
                <a16:creationId xmlns:a16="http://schemas.microsoft.com/office/drawing/2014/main" id="{609D9C96-3517-464C-9810-28358EC12961}"/>
              </a:ext>
            </a:extLst>
          </p:cNvPr>
          <p:cNvSpPr>
            <a:spLocks noChangeArrowheads="1"/>
          </p:cNvSpPr>
          <p:nvPr/>
        </p:nvSpPr>
        <p:spPr bwMode="auto">
          <a:xfrm>
            <a:off x="1992313" y="1844675"/>
            <a:ext cx="84248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七段数码管（</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seven-segment indicator</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）由</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段数码管拼接而成，每段有亮或不亮两种情况，改进型的七段数码管还包括一个小数点位置，如图</a:t>
            </a:r>
            <a:r>
              <a:rPr lang="zh-CN" altLang="en-US"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所示</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4037" name="图片 4">
            <a:extLst>
              <a:ext uri="{FF2B5EF4-FFF2-40B4-BE49-F238E27FC236}">
                <a16:creationId xmlns:a16="http://schemas.microsoft.com/office/drawing/2014/main" id="{053599A2-FE65-425B-B5FF-3183ED360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139" y="3860801"/>
            <a:ext cx="2047875"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ED6EC9FD-7EFD-4EE6-9ACA-FEAA53654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AC487EBD-048E-46B7-A729-36AEF2F54C0B}"/>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45060" name="矩形 1">
            <a:extLst>
              <a:ext uri="{FF2B5EF4-FFF2-40B4-BE49-F238E27FC236}">
                <a16:creationId xmlns:a16="http://schemas.microsoft.com/office/drawing/2014/main" id="{4AEEAF6F-7E32-4A55-AD75-B8F349780B7C}"/>
              </a:ext>
            </a:extLst>
          </p:cNvPr>
          <p:cNvSpPr>
            <a:spLocks noChangeArrowheads="1"/>
          </p:cNvSpPr>
          <p:nvPr/>
        </p:nvSpPr>
        <p:spPr bwMode="auto">
          <a:xfrm>
            <a:off x="2063751" y="1825625"/>
            <a:ext cx="79930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七段数码管能形成</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baseline="300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7</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=128</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种不同状态，其中部分状态能够显示易于人们理解的数字或字母含义，因此被广泛使用。图</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5.5</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给出了十六进制中</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个字符的七段数码管表示。</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5061" name="图片 4">
            <a:extLst>
              <a:ext uri="{FF2B5EF4-FFF2-40B4-BE49-F238E27FC236}">
                <a16:creationId xmlns:a16="http://schemas.microsoft.com/office/drawing/2014/main" id="{31689BB1-80DB-4AC5-862D-87B316501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1" y="3933826"/>
            <a:ext cx="669607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BB7C2D27-CED6-4313-8A00-F54FF4550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6297499B-AA3B-41B6-B949-FE8EEA24FD48}"/>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46084" name="矩形 6">
            <a:extLst>
              <a:ext uri="{FF2B5EF4-FFF2-40B4-BE49-F238E27FC236}">
                <a16:creationId xmlns:a16="http://schemas.microsoft.com/office/drawing/2014/main" id="{F0E26FFC-D67E-46E4-9CDD-143157AA6E61}"/>
              </a:ext>
            </a:extLst>
          </p:cNvPr>
          <p:cNvSpPr>
            <a:spLocks noChangeArrowheads="1"/>
          </p:cNvSpPr>
          <p:nvPr/>
        </p:nvSpPr>
        <p:spPr bwMode="auto">
          <a:xfrm>
            <a:off x="2063751" y="2565401"/>
            <a:ext cx="82089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048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每个</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9</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的数字都有相同的七段数码管样式，因此，可以通过设计函数复用数字的绘制过程。进一步，每个七段数码管包括</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个数码管样式，除了数码管位置不同外，绘制风格一致，也可以通过函数复用单个数码段的绘制过程。</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CC1916D9-5797-4EDB-B858-610566B3F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B5456180-1DCD-4A93-885D-1D51C53C3A34}"/>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99D900C-52D7-4A8C-945E-2CC539A7ACED}"/>
              </a:ext>
            </a:extLst>
          </p:cNvPr>
          <p:cNvGraphicFramePr>
            <a:graphicFrameLocks noGrp="1"/>
          </p:cNvGraphicFramePr>
          <p:nvPr>
            <p:extLst>
              <p:ext uri="{D42A27DB-BD31-4B8C-83A1-F6EECF244321}">
                <p14:modId xmlns:p14="http://schemas.microsoft.com/office/powerpoint/2010/main" val="2191921165"/>
              </p:ext>
            </p:extLst>
          </p:nvPr>
        </p:nvGraphicFramePr>
        <p:xfrm>
          <a:off x="1914838" y="1844825"/>
          <a:ext cx="8136903" cy="4654469"/>
        </p:xfrm>
        <a:graphic>
          <a:graphicData uri="http://schemas.openxmlformats.org/drawingml/2006/table">
            <a:tbl>
              <a:tblPr firstRow="1" firstCol="1" bandRow="1"/>
              <a:tblGrid>
                <a:gridCol w="646864">
                  <a:extLst>
                    <a:ext uri="{9D8B030D-6E8A-4147-A177-3AD203B41FA5}">
                      <a16:colId xmlns:a16="http://schemas.microsoft.com/office/drawing/2014/main" val="20000"/>
                    </a:ext>
                  </a:extLst>
                </a:gridCol>
                <a:gridCol w="1111234">
                  <a:extLst>
                    <a:ext uri="{9D8B030D-6E8A-4147-A177-3AD203B41FA5}">
                      <a16:colId xmlns:a16="http://schemas.microsoft.com/office/drawing/2014/main" val="20001"/>
                    </a:ext>
                  </a:extLst>
                </a:gridCol>
                <a:gridCol w="5274295">
                  <a:extLst>
                    <a:ext uri="{9D8B030D-6E8A-4147-A177-3AD203B41FA5}">
                      <a16:colId xmlns:a16="http://schemas.microsoft.com/office/drawing/2014/main" val="20002"/>
                    </a:ext>
                  </a:extLst>
                </a:gridCol>
                <a:gridCol w="1104510">
                  <a:extLst>
                    <a:ext uri="{9D8B030D-6E8A-4147-A177-3AD203B41FA5}">
                      <a16:colId xmlns:a16="http://schemas.microsoft.com/office/drawing/2014/main" val="20003"/>
                    </a:ext>
                  </a:extLst>
                </a:gridCol>
              </a:tblGrid>
              <a:tr h="210789">
                <a:tc gridSpan="2">
                  <a:txBody>
                    <a:bodyPr/>
                    <a:lstStyle/>
                    <a:p>
                      <a:pPr algn="l" fontAlgn="base">
                        <a:lnSpc>
                          <a:spcPts val="1800"/>
                        </a:lnSpc>
                        <a:spcBef>
                          <a:spcPts val="600"/>
                        </a:spcBef>
                        <a:spcAft>
                          <a:spcPts val="600"/>
                        </a:spcAft>
                      </a:pPr>
                      <a:r>
                        <a:rPr lang="zh-CN" sz="1200" kern="0">
                          <a:effectLst/>
                          <a:latin typeface="Palatino Linotype" charset="0"/>
                          <a:ea typeface="宋体" charset="0"/>
                          <a:cs typeface="Courier New" charset="0"/>
                        </a:rPr>
                        <a:t>实例代码</a:t>
                      </a:r>
                      <a:r>
                        <a:rPr lang="en-US" sz="1200" kern="0">
                          <a:effectLst/>
                          <a:latin typeface="Palatino Linotype" charset="0"/>
                          <a:ea typeface="宋体" charset="0"/>
                          <a:cs typeface="Courier New" charset="0"/>
                        </a:rPr>
                        <a:t>7.1</a:t>
                      </a:r>
                      <a:endParaRPr lang="zh-CN" sz="1200" kern="100">
                        <a:effectLst/>
                        <a:latin typeface="Calibri" charset="0"/>
                        <a:ea typeface="宋体" charset="0"/>
                        <a:cs typeface="Times New Roman" charset="0"/>
                      </a:endParaRPr>
                    </a:p>
                  </a:txBody>
                  <a:tcPr marL="29482" marR="29482" marT="0" marB="0">
                    <a:lnL>
                      <a:noFill/>
                    </a:lnL>
                    <a:lnR>
                      <a:noFill/>
                    </a:lnR>
                    <a:lnT>
                      <a:noFill/>
                    </a:lnT>
                    <a:lnB w="12700" cap="flat" cmpd="sng" algn="ctr">
                      <a:solidFill>
                        <a:srgbClr val="00B050"/>
                      </a:solidFill>
                      <a:prstDash val="solid"/>
                      <a:round/>
                      <a:headEnd type="none" w="med" len="med"/>
                      <a:tailEnd type="none" w="med" len="med"/>
                    </a:lnB>
                    <a:solidFill>
                      <a:srgbClr val="FFFFFF"/>
                    </a:solidFill>
                  </a:tcPr>
                </a:tc>
                <a:tc hMerge="1">
                  <a:txBody>
                    <a:bodyPr/>
                    <a:lstStyle/>
                    <a:p>
                      <a:endParaRPr lang="zh-CN" altLang="en-US"/>
                    </a:p>
                  </a:txBody>
                  <a:tcPr/>
                </a:tc>
                <a:tc>
                  <a:txBody>
                    <a:bodyPr/>
                    <a:lstStyle/>
                    <a:p>
                      <a:pPr algn="ctr" fontAlgn="base">
                        <a:lnSpc>
                          <a:spcPts val="1800"/>
                        </a:lnSpc>
                        <a:spcBef>
                          <a:spcPts val="600"/>
                        </a:spcBef>
                        <a:spcAft>
                          <a:spcPts val="600"/>
                        </a:spcAft>
                      </a:pPr>
                      <a:r>
                        <a:rPr lang="en-US" sz="1200" kern="0">
                          <a:effectLst/>
                          <a:latin typeface="Palatino Linotype" charset="0"/>
                          <a:ea typeface="宋体" charset="0"/>
                          <a:cs typeface="Courier New" charset="0"/>
                        </a:rPr>
                        <a:t>e7.1</a:t>
                      </a:r>
                      <a:r>
                        <a:rPr lang="en-US" sz="1200" u="sng" kern="0">
                          <a:solidFill>
                            <a:srgbClr val="008080"/>
                          </a:solidFill>
                          <a:effectLst/>
                          <a:latin typeface="Palatino Linotype" charset="0"/>
                          <a:ea typeface="宋体" charset="0"/>
                          <a:cs typeface="Courier New" charset="0"/>
                        </a:rPr>
                        <a:t>Draw</a:t>
                      </a:r>
                      <a:r>
                        <a:rPr lang="en-US" sz="1200" kern="0">
                          <a:effectLst/>
                          <a:latin typeface="Palatino Linotype" charset="0"/>
                          <a:ea typeface="宋体" charset="0"/>
                          <a:cs typeface="Courier New" charset="0"/>
                        </a:rPr>
                        <a:t>SevenSegDisplay.py</a:t>
                      </a:r>
                      <a:endParaRPr lang="zh-CN" sz="1200" kern="100">
                        <a:effectLst/>
                        <a:latin typeface="Calibri" charset="0"/>
                        <a:ea typeface="宋体" charset="0"/>
                        <a:cs typeface="Times New Roman" charset="0"/>
                      </a:endParaRPr>
                    </a:p>
                  </a:txBody>
                  <a:tcPr marL="29482" marR="29482" marT="0" marB="0">
                    <a:lnL>
                      <a:noFill/>
                    </a:lnL>
                    <a:lnR>
                      <a:noFill/>
                    </a:lnR>
                    <a:lnT>
                      <a:noFill/>
                    </a:lnT>
                    <a:lnB w="12700" cap="flat" cmpd="sng" algn="ctr">
                      <a:solidFill>
                        <a:srgbClr val="00B050"/>
                      </a:solidFill>
                      <a:prstDash val="solid"/>
                      <a:round/>
                      <a:headEnd type="none" w="med" len="med"/>
                      <a:tailEnd type="none" w="med" len="med"/>
                    </a:lnB>
                    <a:solidFill>
                      <a:srgbClr val="FFFFFF"/>
                    </a:solidFill>
                  </a:tcPr>
                </a:tc>
                <a:tc>
                  <a:txBody>
                    <a:bodyPr/>
                    <a:lstStyle/>
                    <a:p>
                      <a:pPr algn="l" fontAlgn="base">
                        <a:lnSpc>
                          <a:spcPts val="1800"/>
                        </a:lnSpc>
                        <a:spcBef>
                          <a:spcPts val="600"/>
                        </a:spcBef>
                        <a:spcAft>
                          <a:spcPts val="600"/>
                        </a:spcAft>
                      </a:pPr>
                      <a:r>
                        <a:rPr lang="en-US" sz="1200" kern="0">
                          <a:effectLst/>
                          <a:latin typeface="Palatino Linotype" charset="0"/>
                          <a:ea typeface="宋体" charset="0"/>
                          <a:cs typeface="Courier New" charset="0"/>
                        </a:rPr>
                        <a:t> </a:t>
                      </a:r>
                      <a:endParaRPr lang="zh-CN" sz="1200" kern="100">
                        <a:effectLst/>
                        <a:latin typeface="Calibri" charset="0"/>
                        <a:ea typeface="宋体" charset="0"/>
                        <a:cs typeface="Times New Roman" charset="0"/>
                      </a:endParaRPr>
                    </a:p>
                  </a:txBody>
                  <a:tcPr marL="29482" marR="29482" marT="0" marB="0">
                    <a:lnL>
                      <a:noFill/>
                    </a:lnL>
                    <a:lnR>
                      <a:noFill/>
                    </a:lnR>
                    <a:lnT>
                      <a:noFill/>
                    </a:lnT>
                    <a:lnB>
                      <a:noFill/>
                    </a:lnB>
                    <a:solidFill>
                      <a:srgbClr val="FFFFFF"/>
                    </a:solidFill>
                  </a:tcPr>
                </a:tc>
                <a:extLst>
                  <a:ext uri="{0D108BD9-81ED-4DB2-BD59-A6C34878D82A}">
                    <a16:rowId xmlns:a16="http://schemas.microsoft.com/office/drawing/2014/main" val="10000"/>
                  </a:ext>
                </a:extLst>
              </a:tr>
              <a:tr h="89039">
                <a:tc>
                  <a:txBody>
                    <a:bodyPr/>
                    <a:lstStyle/>
                    <a:p>
                      <a:pPr algn="ctr" fontAlgn="base">
                        <a:lnSpc>
                          <a:spcPts val="500"/>
                        </a:lnSpc>
                        <a:spcAft>
                          <a:spcPts val="0"/>
                        </a:spcAft>
                      </a:pPr>
                      <a:r>
                        <a:rPr lang="en-US" sz="1100" kern="0">
                          <a:solidFill>
                            <a:srgbClr val="7F7F7F"/>
                          </a:solidFill>
                          <a:effectLst/>
                          <a:latin typeface="Courier New" charset="0"/>
                          <a:ea typeface="宋体" charset="0"/>
                          <a:cs typeface="Times New Roman" charset="0"/>
                        </a:rPr>
                        <a:t> </a:t>
                      </a:r>
                      <a:endParaRPr lang="zh-CN" sz="1200" kern="100">
                        <a:effectLst/>
                        <a:latin typeface="Calibri" charset="0"/>
                        <a:ea typeface="宋体" charset="0"/>
                        <a:cs typeface="Times New Roman" charset="0"/>
                      </a:endParaRPr>
                    </a:p>
                  </a:txBody>
                  <a:tcPr marL="29482" marR="29482"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solidFill>
                      <a:srgbClr val="FFFFFF"/>
                    </a:solidFill>
                  </a:tcPr>
                </a:tc>
                <a:tc gridSpan="3">
                  <a:txBody>
                    <a:bodyPr/>
                    <a:lstStyle/>
                    <a:p>
                      <a:pPr algn="just" fontAlgn="base">
                        <a:lnSpc>
                          <a:spcPts val="500"/>
                        </a:lnSpc>
                        <a:spcAft>
                          <a:spcPts val="0"/>
                        </a:spcAft>
                      </a:pPr>
                      <a:r>
                        <a:rPr lang="en-US" sz="1100" b="1" kern="0">
                          <a:effectLst/>
                          <a:latin typeface="Courier New" charset="0"/>
                          <a:ea typeface="宋体" charset="0"/>
                          <a:cs typeface="Times New Roman" charset="0"/>
                        </a:rPr>
                        <a:t> </a:t>
                      </a:r>
                      <a:endParaRPr lang="zh-CN" sz="1200" kern="100">
                        <a:effectLst/>
                        <a:latin typeface="Calibri" charset="0"/>
                        <a:ea typeface="宋体" charset="0"/>
                        <a:cs typeface="Times New Roman" charset="0"/>
                      </a:endParaRPr>
                    </a:p>
                  </a:txBody>
                  <a:tcPr marL="29482" marR="29482"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234861">
                <a:tc>
                  <a:txBody>
                    <a:bodyPr/>
                    <a:lstStyle/>
                    <a:p>
                      <a:pPr algn="ctr" fontAlgn="auto">
                        <a:lnSpc>
                          <a:spcPts val="2000"/>
                        </a:lnSpc>
                        <a:spcAft>
                          <a:spcPts val="0"/>
                        </a:spcAft>
                      </a:pPr>
                      <a:r>
                        <a:rPr lang="en-US" sz="1200" kern="0" dirty="0">
                          <a:solidFill>
                            <a:srgbClr val="7F7F7F"/>
                          </a:solidFill>
                          <a:effectLst/>
                          <a:latin typeface="Courier New" charset="0"/>
                          <a:ea typeface="宋体" charset="0"/>
                          <a:cs typeface="Times New Roman" charset="0"/>
                        </a:rPr>
                        <a:t>1</a:t>
                      </a:r>
                      <a:endParaRPr lang="zh-CN" sz="1200" kern="100" dirty="0">
                        <a:effectLst/>
                        <a:latin typeface="Calibri" charset="0"/>
                        <a:ea typeface="宋体" charset="0"/>
                        <a:cs typeface="Times New Roman" charset="0"/>
                      </a:endParaRPr>
                    </a:p>
                    <a:p>
                      <a:pPr algn="ctr" fontAlgn="auto">
                        <a:lnSpc>
                          <a:spcPts val="2000"/>
                        </a:lnSpc>
                        <a:spcAft>
                          <a:spcPts val="0"/>
                        </a:spcAft>
                      </a:pPr>
                      <a:r>
                        <a:rPr lang="en-US" sz="1200" kern="0" dirty="0">
                          <a:solidFill>
                            <a:srgbClr val="7F7F7F"/>
                          </a:solidFill>
                          <a:effectLst/>
                          <a:latin typeface="Courier New" charset="0"/>
                          <a:ea typeface="宋体" charset="0"/>
                          <a:cs typeface="Times New Roman" charset="0"/>
                        </a:rPr>
                        <a:t>2</a:t>
                      </a:r>
                      <a:endParaRPr lang="zh-CN" sz="1200" kern="100" dirty="0">
                        <a:effectLst/>
                        <a:latin typeface="Calibri" charset="0"/>
                        <a:ea typeface="宋体" charset="0"/>
                        <a:cs typeface="Times New Roman" charset="0"/>
                      </a:endParaRPr>
                    </a:p>
                    <a:p>
                      <a:pPr algn="ctr" fontAlgn="auto">
                        <a:lnSpc>
                          <a:spcPts val="2000"/>
                        </a:lnSpc>
                        <a:spcAft>
                          <a:spcPts val="0"/>
                        </a:spcAft>
                      </a:pPr>
                      <a:r>
                        <a:rPr lang="en-US" sz="1200" kern="0" dirty="0">
                          <a:solidFill>
                            <a:srgbClr val="7F7F7F"/>
                          </a:solidFill>
                          <a:effectLst/>
                          <a:latin typeface="Courier New" charset="0"/>
                          <a:ea typeface="宋体" charset="0"/>
                          <a:cs typeface="Times New Roman" charset="0"/>
                        </a:rPr>
                        <a:t>3</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200" kern="0" dirty="0">
                          <a:solidFill>
                            <a:srgbClr val="7F7F7F"/>
                          </a:solidFill>
                          <a:effectLst/>
                          <a:latin typeface="Courier New" charset="0"/>
                          <a:ea typeface="宋体" charset="0"/>
                          <a:cs typeface="Times New Roman" charset="0"/>
                        </a:rPr>
                        <a:t>4</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5</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6</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7</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8</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9</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10</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11</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12</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13</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14</a:t>
                      </a:r>
                      <a:endParaRPr lang="zh-CN" sz="1200" kern="100" dirty="0">
                        <a:effectLst/>
                        <a:latin typeface="Calibri" charset="0"/>
                        <a:ea typeface="宋体" charset="0"/>
                        <a:cs typeface="Times New Roman" charset="0"/>
                      </a:endParaRPr>
                    </a:p>
                    <a:p>
                      <a:pPr algn="ctr" fontAlgn="base">
                        <a:lnSpc>
                          <a:spcPts val="2000"/>
                        </a:lnSpc>
                        <a:spcAft>
                          <a:spcPts val="0"/>
                        </a:spcAft>
                      </a:pPr>
                      <a:r>
                        <a:rPr lang="en-US" sz="1100" b="1" kern="0" dirty="0">
                          <a:solidFill>
                            <a:srgbClr val="7F7F7F"/>
                          </a:solidFill>
                          <a:effectLst/>
                          <a:latin typeface="Courier New" charset="0"/>
                          <a:ea typeface="宋体" charset="0"/>
                          <a:cs typeface="Times New Roman" charset="0"/>
                        </a:rPr>
                        <a:t>15</a:t>
                      </a:r>
                      <a:endParaRPr lang="zh-CN" sz="1200" kern="100" dirty="0">
                        <a:effectLst/>
                        <a:latin typeface="Calibri" charset="0"/>
                        <a:ea typeface="宋体" charset="0"/>
                        <a:cs typeface="Times New Roman" charset="0"/>
                      </a:endParaRPr>
                    </a:p>
                  </a:txBody>
                  <a:tcPr marL="29482" marR="29482" marT="0" marB="0" anchor="ctr">
                    <a:lnL>
                      <a:noFill/>
                    </a:lnL>
                    <a:lnR w="12700" cap="flat" cmpd="sng" algn="ctr">
                      <a:solidFill>
                        <a:srgbClr val="00B050"/>
                      </a:solidFill>
                      <a:prstDash val="solid"/>
                      <a:round/>
                      <a:headEnd type="none" w="med" len="med"/>
                      <a:tailEnd type="none" w="med" len="med"/>
                    </a:lnR>
                    <a:lnT>
                      <a:noFill/>
                    </a:lnT>
                    <a:lnB>
                      <a:noFill/>
                    </a:lnB>
                    <a:solidFill>
                      <a:srgbClr val="FFFFFF"/>
                    </a:solidFill>
                  </a:tcPr>
                </a:tc>
                <a:tc gridSpan="3">
                  <a:txBody>
                    <a:bodyPr/>
                    <a:lstStyle/>
                    <a:p>
                      <a:pPr algn="just" fontAlgn="base">
                        <a:lnSpc>
                          <a:spcPts val="2000"/>
                        </a:lnSpc>
                        <a:spcAft>
                          <a:spcPts val="0"/>
                        </a:spcAft>
                      </a:pPr>
                      <a:r>
                        <a:rPr lang="en-US" sz="1200" b="1" kern="0" dirty="0">
                          <a:effectLst/>
                          <a:latin typeface="Courier New" charset="0"/>
                          <a:ea typeface="宋体" charset="0"/>
                          <a:cs typeface="Times New Roman" charset="0"/>
                        </a:rPr>
                        <a:t>#e7.1</a:t>
                      </a:r>
                      <a:r>
                        <a:rPr lang="en-US" sz="1200" b="1" u="sng" kern="0" dirty="0">
                          <a:solidFill>
                            <a:srgbClr val="008080"/>
                          </a:solidFill>
                          <a:effectLst/>
                          <a:latin typeface="Courier New" charset="0"/>
                          <a:ea typeface="宋体" charset="0"/>
                          <a:cs typeface="Times New Roman" charset="0"/>
                        </a:rPr>
                        <a:t>Draw</a:t>
                      </a:r>
                      <a:r>
                        <a:rPr lang="en-US" sz="1200" b="1" kern="0" dirty="0">
                          <a:effectLst/>
                          <a:latin typeface="Courier New" charset="0"/>
                          <a:ea typeface="宋体" charset="0"/>
                          <a:cs typeface="Times New Roman" charset="0"/>
                        </a:rPr>
                        <a:t>SevenSegDisplay.py</a:t>
                      </a:r>
                      <a:endParaRPr lang="zh-CN" sz="1200" kern="100" dirty="0">
                        <a:effectLst/>
                        <a:latin typeface="Calibri" charset="0"/>
                        <a:ea typeface="宋体" charset="0"/>
                        <a:cs typeface="Times New Roman" charset="0"/>
                      </a:endParaRPr>
                    </a:p>
                    <a:p>
                      <a:pPr algn="just" fontAlgn="base">
                        <a:lnSpc>
                          <a:spcPts val="2000"/>
                        </a:lnSpc>
                        <a:spcAft>
                          <a:spcPts val="0"/>
                        </a:spcAft>
                      </a:pPr>
                      <a:r>
                        <a:rPr lang="en-US" sz="1200" b="1" kern="0" dirty="0">
                          <a:effectLst/>
                          <a:latin typeface="Courier New" charset="0"/>
                          <a:ea typeface="宋体" charset="0"/>
                          <a:cs typeface="Times New Roman" charset="0"/>
                        </a:rPr>
                        <a:t>import turtle, </a:t>
                      </a:r>
                      <a:r>
                        <a:rPr lang="en-US" sz="1200" b="1" kern="0" dirty="0" err="1">
                          <a:effectLst/>
                          <a:latin typeface="Courier New" charset="0"/>
                          <a:ea typeface="宋体" charset="0"/>
                          <a:cs typeface="Times New Roman" charset="0"/>
                        </a:rPr>
                        <a:t>datetime</a:t>
                      </a:r>
                      <a:endParaRPr lang="zh-CN" sz="1200" kern="100" dirty="0">
                        <a:effectLst/>
                        <a:latin typeface="Calibri" charset="0"/>
                        <a:ea typeface="宋体" charset="0"/>
                        <a:cs typeface="Times New Roman" charset="0"/>
                      </a:endParaRPr>
                    </a:p>
                    <a:p>
                      <a:pPr algn="just" fontAlgn="base">
                        <a:lnSpc>
                          <a:spcPts val="2000"/>
                        </a:lnSpc>
                        <a:spcAft>
                          <a:spcPts val="0"/>
                        </a:spcAft>
                      </a:pPr>
                      <a:r>
                        <a:rPr lang="en-US" sz="1200" b="1" kern="0" dirty="0" err="1">
                          <a:effectLst/>
                          <a:latin typeface="Courier New" charset="0"/>
                          <a:ea typeface="宋体" charset="0"/>
                          <a:cs typeface="Times New Roman" charset="0"/>
                        </a:rPr>
                        <a:t>def</a:t>
                      </a:r>
                      <a:r>
                        <a:rPr lang="en-US" sz="1200" b="1" kern="0" dirty="0">
                          <a:effectLst/>
                          <a:latin typeface="Courier New" charset="0"/>
                          <a:ea typeface="宋体" charset="0"/>
                          <a:cs typeface="Times New Roman" charset="0"/>
                        </a:rPr>
                        <a:t> </a:t>
                      </a:r>
                      <a:r>
                        <a:rPr lang="en-US" sz="1200" b="1" kern="0" dirty="0" err="1">
                          <a:effectLst/>
                          <a:latin typeface="Courier New" charset="0"/>
                          <a:ea typeface="宋体" charset="0"/>
                          <a:cs typeface="Times New Roman" charset="0"/>
                        </a:rPr>
                        <a:t>drawLine</a:t>
                      </a:r>
                      <a:r>
                        <a:rPr lang="en-US" sz="1200" b="1" kern="0" dirty="0">
                          <a:effectLst/>
                          <a:latin typeface="Courier New" charset="0"/>
                          <a:ea typeface="宋体" charset="0"/>
                          <a:cs typeface="Times New Roman" charset="0"/>
                        </a:rPr>
                        <a:t>(draw):   #</a:t>
                      </a:r>
                      <a:r>
                        <a:rPr lang="zh-CN" sz="1200" b="1" kern="0" dirty="0">
                          <a:effectLst/>
                          <a:latin typeface="Courier New" charset="0"/>
                          <a:ea typeface="宋体" charset="0"/>
                          <a:cs typeface="Courier New" charset="0"/>
                        </a:rPr>
                        <a:t>绘制单段数码管</a:t>
                      </a:r>
                      <a:endParaRPr lang="zh-CN" sz="1200" kern="100" dirty="0">
                        <a:effectLst/>
                        <a:latin typeface="Calibri" charset="0"/>
                        <a:ea typeface="宋体" charset="0"/>
                        <a:cs typeface="Times New Roman" charset="0"/>
                      </a:endParaRPr>
                    </a:p>
                    <a:p>
                      <a:pPr algn="just" fontAlgn="base">
                        <a:lnSpc>
                          <a:spcPts val="2000"/>
                        </a:lnSpc>
                        <a:spcAft>
                          <a:spcPts val="0"/>
                        </a:spcAft>
                      </a:pPr>
                      <a:r>
                        <a:rPr lang="en-US" sz="1200" b="1" kern="0" dirty="0">
                          <a:effectLst/>
                          <a:latin typeface="Courier New" charset="0"/>
                          <a:ea typeface="宋体" charset="0"/>
                          <a:cs typeface="Times New Roman" charset="0"/>
                        </a:rPr>
                        <a:t>    </a:t>
                      </a:r>
                      <a:r>
                        <a:rPr lang="en-US" sz="1200" b="1" kern="0" dirty="0" err="1">
                          <a:effectLst/>
                          <a:latin typeface="Courier New" charset="0"/>
                          <a:ea typeface="宋体" charset="0"/>
                          <a:cs typeface="Times New Roman" charset="0"/>
                        </a:rPr>
                        <a:t>turtle.pendown</a:t>
                      </a:r>
                      <a:r>
                        <a:rPr lang="en-US" sz="1200" b="1" kern="0" dirty="0">
                          <a:effectLst/>
                          <a:latin typeface="Courier New" charset="0"/>
                          <a:ea typeface="宋体" charset="0"/>
                          <a:cs typeface="Times New Roman" charset="0"/>
                        </a:rPr>
                        <a:t>() if draw else </a:t>
                      </a:r>
                      <a:r>
                        <a:rPr lang="en-US" sz="1200" b="1" kern="0" dirty="0" err="1">
                          <a:effectLst/>
                          <a:latin typeface="Courier New" charset="0"/>
                          <a:ea typeface="宋体" charset="0"/>
                          <a:cs typeface="Times New Roman" charset="0"/>
                        </a:rPr>
                        <a:t>turtle.penup</a:t>
                      </a:r>
                      <a:r>
                        <a:rPr lang="en-US" sz="1200" b="1" kern="0" dirty="0">
                          <a:effectLst/>
                          <a:latin typeface="Courier New" charset="0"/>
                          <a:ea typeface="宋体" charset="0"/>
                          <a:cs typeface="Times New Roman" charset="0"/>
                        </a:rPr>
                        <a:t>()</a:t>
                      </a:r>
                      <a:endParaRPr lang="zh-CN" sz="1200" kern="100" dirty="0">
                        <a:effectLst/>
                        <a:latin typeface="Calibri" charset="0"/>
                        <a:ea typeface="宋体" charset="0"/>
                        <a:cs typeface="Times New Roman" charset="0"/>
                      </a:endParaRPr>
                    </a:p>
                    <a:p>
                      <a:pPr algn="just" fontAlgn="base">
                        <a:lnSpc>
                          <a:spcPts val="2000"/>
                        </a:lnSpc>
                        <a:spcAft>
                          <a:spcPts val="0"/>
                        </a:spcAft>
                      </a:pPr>
                      <a:r>
                        <a:rPr lang="en-US" sz="1200" b="1" kern="0" dirty="0">
                          <a:effectLst/>
                          <a:latin typeface="Courier New" charset="0"/>
                          <a:ea typeface="宋体" charset="0"/>
                          <a:cs typeface="Times New Roman" charset="0"/>
                        </a:rPr>
                        <a:t>    </a:t>
                      </a:r>
                      <a:r>
                        <a:rPr lang="en-US" sz="1200" b="1" kern="0" dirty="0" err="1">
                          <a:effectLst/>
                          <a:latin typeface="Courier New" charset="0"/>
                          <a:ea typeface="宋体" charset="0"/>
                          <a:cs typeface="Times New Roman" charset="0"/>
                        </a:rPr>
                        <a:t>turtle.fd</a:t>
                      </a:r>
                      <a:r>
                        <a:rPr lang="en-US" sz="1200" b="1" kern="0" dirty="0">
                          <a:effectLst/>
                          <a:latin typeface="Courier New" charset="0"/>
                          <a:ea typeface="宋体" charset="0"/>
                          <a:cs typeface="Times New Roman" charset="0"/>
                        </a:rPr>
                        <a:t>(40)</a:t>
                      </a:r>
                      <a:endParaRPr lang="zh-CN" sz="1200" kern="100" dirty="0">
                        <a:effectLst/>
                        <a:latin typeface="Calibri" charset="0"/>
                        <a:ea typeface="宋体" charset="0"/>
                        <a:cs typeface="Times New Roman" charset="0"/>
                      </a:endParaRPr>
                    </a:p>
                    <a:p>
                      <a:pPr algn="just" fontAlgn="base">
                        <a:lnSpc>
                          <a:spcPts val="2000"/>
                        </a:lnSpc>
                        <a:spcAft>
                          <a:spcPts val="0"/>
                        </a:spcAft>
                      </a:pPr>
                      <a:r>
                        <a:rPr lang="en-US" sz="1200" b="1" kern="0" dirty="0">
                          <a:effectLst/>
                          <a:latin typeface="Courier New" charset="0"/>
                          <a:ea typeface="宋体" charset="0"/>
                          <a:cs typeface="Times New Roman" charset="0"/>
                        </a:rPr>
                        <a:t>    </a:t>
                      </a:r>
                      <a:r>
                        <a:rPr lang="en-US" sz="1200" b="1" kern="0" dirty="0" err="1">
                          <a:effectLst/>
                          <a:latin typeface="Courier New" charset="0"/>
                          <a:ea typeface="宋体" charset="0"/>
                          <a:cs typeface="Times New Roman" charset="0"/>
                        </a:rPr>
                        <a:t>turtle.right</a:t>
                      </a:r>
                      <a:r>
                        <a:rPr lang="en-US" sz="1200" b="1" kern="0" dirty="0">
                          <a:effectLst/>
                          <a:latin typeface="Courier New" charset="0"/>
                          <a:ea typeface="宋体" charset="0"/>
                          <a:cs typeface="Times New Roman" charset="0"/>
                        </a:rPr>
                        <a:t>(90)</a:t>
                      </a:r>
                      <a:endParaRPr lang="zh-CN" sz="1200" kern="100" dirty="0">
                        <a:effectLst/>
                        <a:latin typeface="Calibri" charset="0"/>
                        <a:ea typeface="宋体" charset="0"/>
                        <a:cs typeface="Times New Roman" charset="0"/>
                      </a:endParaRPr>
                    </a:p>
                    <a:p>
                      <a:pPr algn="just" fontAlgn="base">
                        <a:lnSpc>
                          <a:spcPts val="2000"/>
                        </a:lnSpc>
                        <a:spcAft>
                          <a:spcPts val="0"/>
                        </a:spcAft>
                      </a:pPr>
                      <a:r>
                        <a:rPr lang="en-US" sz="1200" b="1" kern="0" dirty="0" err="1">
                          <a:effectLst/>
                          <a:latin typeface="Courier New" charset="0"/>
                          <a:ea typeface="宋体" charset="0"/>
                          <a:cs typeface="Times New Roman" charset="0"/>
                        </a:rPr>
                        <a:t>def</a:t>
                      </a:r>
                      <a:r>
                        <a:rPr lang="en-US" sz="1200" b="1" kern="0" dirty="0">
                          <a:effectLst/>
                          <a:latin typeface="Courier New" charset="0"/>
                          <a:ea typeface="宋体" charset="0"/>
                          <a:cs typeface="Times New Roman" charset="0"/>
                        </a:rPr>
                        <a:t> </a:t>
                      </a:r>
                      <a:r>
                        <a:rPr lang="en-US" sz="1200" b="1" kern="0" dirty="0" err="1">
                          <a:effectLst/>
                          <a:latin typeface="Courier New" charset="0"/>
                          <a:ea typeface="宋体" charset="0"/>
                          <a:cs typeface="Times New Roman" charset="0"/>
                        </a:rPr>
                        <a:t>drawDigit</a:t>
                      </a:r>
                      <a:r>
                        <a:rPr lang="en-US" sz="1200" b="1" kern="0" dirty="0">
                          <a:effectLst/>
                          <a:latin typeface="Courier New" charset="0"/>
                          <a:ea typeface="宋体" charset="0"/>
                          <a:cs typeface="Times New Roman" charset="0"/>
                        </a:rPr>
                        <a:t>(d): #</a:t>
                      </a:r>
                      <a:r>
                        <a:rPr lang="zh-CN" sz="1200" b="1" kern="0" dirty="0">
                          <a:effectLst/>
                          <a:latin typeface="Courier New" charset="0"/>
                          <a:ea typeface="宋体" charset="0"/>
                          <a:cs typeface="Courier New" charset="0"/>
                        </a:rPr>
                        <a:t>根据数字绘制七段数码管</a:t>
                      </a:r>
                      <a:endParaRPr lang="zh-CN" sz="1200" kern="100" dirty="0">
                        <a:effectLst/>
                        <a:latin typeface="Calibri" charset="0"/>
                        <a:ea typeface="宋体" charset="0"/>
                        <a:cs typeface="Times New Roman" charset="0"/>
                      </a:endParaRPr>
                    </a:p>
                    <a:p>
                      <a:pPr indent="266700" algn="just" fontAlgn="base">
                        <a:lnSpc>
                          <a:spcPts val="2000"/>
                        </a:lnSpc>
                        <a:spcAft>
                          <a:spcPts val="0"/>
                        </a:spcAft>
                      </a:pP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(True) if d in [2,3,4,5,6,8,9] else </a:t>
                      </a: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(False)</a:t>
                      </a:r>
                      <a:endParaRPr lang="zh-CN" sz="1200" kern="100" dirty="0">
                        <a:effectLst/>
                        <a:latin typeface="Calibri" charset="0"/>
                        <a:ea typeface="宋体" charset="0"/>
                        <a:cs typeface="Times New Roman" charset="0"/>
                      </a:endParaRPr>
                    </a:p>
                    <a:p>
                      <a:pPr indent="266700" algn="just" fontAlgn="base">
                        <a:lnSpc>
                          <a:spcPts val="2000"/>
                        </a:lnSpc>
                        <a:spcAft>
                          <a:spcPts val="0"/>
                        </a:spcAft>
                      </a:pP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(True)</a:t>
                      </a:r>
                      <a:r>
                        <a:rPr lang="en-US" sz="1100" b="1" u="none" kern="0" dirty="0">
                          <a:solidFill>
                            <a:srgbClr val="008080"/>
                          </a:solidFill>
                          <a:effectLst/>
                          <a:latin typeface="Courier New" charset="0"/>
                          <a:ea typeface="宋体" charset="0"/>
                          <a:cs typeface="Times New Roman" charset="0"/>
                        </a:rPr>
                        <a:t> </a:t>
                      </a:r>
                      <a:r>
                        <a:rPr lang="en-US" sz="1100" b="1" kern="0" dirty="0">
                          <a:effectLst/>
                          <a:latin typeface="Courier New" charset="0"/>
                          <a:ea typeface="宋体" charset="0"/>
                          <a:cs typeface="Times New Roman" charset="0"/>
                        </a:rPr>
                        <a:t>if d in [0,1,3,4,5,6,7,8,9] else </a:t>
                      </a: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(False)</a:t>
                      </a:r>
                      <a:endParaRPr lang="zh-CN" sz="1200" kern="100" dirty="0">
                        <a:effectLst/>
                        <a:latin typeface="Calibri" charset="0"/>
                        <a:ea typeface="宋体" charset="0"/>
                        <a:cs typeface="Times New Roman" charset="0"/>
                      </a:endParaRPr>
                    </a:p>
                    <a:p>
                      <a:pPr indent="266700" algn="just" fontAlgn="base">
                        <a:lnSpc>
                          <a:spcPts val="2000"/>
                        </a:lnSpc>
                        <a:spcAft>
                          <a:spcPts val="0"/>
                        </a:spcAft>
                      </a:pP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(True) if d in [0,2,3,5,6,8,9] else </a:t>
                      </a: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(False)</a:t>
                      </a:r>
                      <a:endParaRPr lang="zh-CN" sz="1200" kern="100" dirty="0">
                        <a:effectLst/>
                        <a:latin typeface="Calibri" charset="0"/>
                        <a:ea typeface="宋体" charset="0"/>
                        <a:cs typeface="Times New Roman" charset="0"/>
                      </a:endParaRPr>
                    </a:p>
                    <a:p>
                      <a:pPr indent="266700" algn="just" fontAlgn="base">
                        <a:lnSpc>
                          <a:spcPts val="2000"/>
                        </a:lnSpc>
                        <a:spcAft>
                          <a:spcPts val="0"/>
                        </a:spcAft>
                      </a:pP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(True) if d in [0,2,6,8] else </a:t>
                      </a: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(False)</a:t>
                      </a:r>
                      <a:endParaRPr lang="zh-CN" sz="1200" kern="100" dirty="0">
                        <a:effectLst/>
                        <a:latin typeface="Calibri" charset="0"/>
                        <a:ea typeface="宋体" charset="0"/>
                        <a:cs typeface="Times New Roman" charset="0"/>
                      </a:endParaRPr>
                    </a:p>
                    <a:p>
                      <a:pPr indent="266700" algn="just" fontAlgn="base">
                        <a:lnSpc>
                          <a:spcPts val="2000"/>
                        </a:lnSpc>
                        <a:spcAft>
                          <a:spcPts val="0"/>
                        </a:spcAft>
                      </a:pPr>
                      <a:r>
                        <a:rPr lang="en-US" sz="1100" b="1" kern="0" dirty="0" err="1">
                          <a:effectLst/>
                          <a:latin typeface="Courier New" charset="0"/>
                          <a:ea typeface="宋体" charset="0"/>
                          <a:cs typeface="Times New Roman" charset="0"/>
                        </a:rPr>
                        <a:t>turtle.left</a:t>
                      </a:r>
                      <a:r>
                        <a:rPr lang="en-US" sz="1100" b="1" kern="0" dirty="0">
                          <a:effectLst/>
                          <a:latin typeface="Courier New" charset="0"/>
                          <a:ea typeface="宋体" charset="0"/>
                          <a:cs typeface="Times New Roman" charset="0"/>
                        </a:rPr>
                        <a:t>(90)</a:t>
                      </a:r>
                      <a:endParaRPr lang="zh-CN" sz="1200" kern="100" dirty="0">
                        <a:effectLst/>
                        <a:latin typeface="Calibri" charset="0"/>
                        <a:ea typeface="宋体" charset="0"/>
                        <a:cs typeface="Times New Roman" charset="0"/>
                      </a:endParaRPr>
                    </a:p>
                    <a:p>
                      <a:pPr indent="266700" algn="just" fontAlgn="base">
                        <a:lnSpc>
                          <a:spcPts val="2000"/>
                        </a:lnSpc>
                        <a:spcAft>
                          <a:spcPts val="0"/>
                        </a:spcAft>
                      </a:pP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(True) if d in [0,4,5,6,8,9] else </a:t>
                      </a: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(False)</a:t>
                      </a:r>
                      <a:endParaRPr lang="zh-CN" sz="1200" kern="100" dirty="0">
                        <a:effectLst/>
                        <a:latin typeface="Calibri" charset="0"/>
                        <a:ea typeface="宋体" charset="0"/>
                        <a:cs typeface="Times New Roman" charset="0"/>
                      </a:endParaRPr>
                    </a:p>
                    <a:p>
                      <a:pPr indent="266700" algn="just" fontAlgn="base">
                        <a:lnSpc>
                          <a:spcPts val="2000"/>
                        </a:lnSpc>
                        <a:spcAft>
                          <a:spcPts val="0"/>
                        </a:spcAft>
                      </a:pP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(True) if d in [0,2,3,5,6,7,8,9] else </a:t>
                      </a: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(False)</a:t>
                      </a:r>
                      <a:endParaRPr lang="zh-CN" sz="1200" kern="100" dirty="0">
                        <a:effectLst/>
                        <a:latin typeface="Calibri" charset="0"/>
                        <a:ea typeface="宋体" charset="0"/>
                        <a:cs typeface="Times New Roman" charset="0"/>
                      </a:endParaRPr>
                    </a:p>
                    <a:p>
                      <a:pPr indent="266700" algn="just" fontAlgn="base">
                        <a:lnSpc>
                          <a:spcPts val="2000"/>
                        </a:lnSpc>
                        <a:spcAft>
                          <a:spcPts val="0"/>
                        </a:spcAft>
                      </a:pP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(True) if d in [0,1,2,3,4,7,8,9] else </a:t>
                      </a:r>
                      <a:r>
                        <a:rPr lang="en-US" sz="1100" b="1" kern="0" dirty="0" err="1">
                          <a:effectLst/>
                          <a:latin typeface="Courier New" charset="0"/>
                          <a:ea typeface="宋体" charset="0"/>
                          <a:cs typeface="Times New Roman" charset="0"/>
                        </a:rPr>
                        <a:t>drawLine</a:t>
                      </a:r>
                      <a:r>
                        <a:rPr lang="en-US" sz="1100" b="1" kern="0" dirty="0">
                          <a:effectLst/>
                          <a:latin typeface="Courier New" charset="0"/>
                          <a:ea typeface="宋体" charset="0"/>
                          <a:cs typeface="Times New Roman" charset="0"/>
                        </a:rPr>
                        <a:t>(False)</a:t>
                      </a:r>
                      <a:endParaRPr lang="zh-CN" sz="1200" kern="100" dirty="0">
                        <a:effectLst/>
                        <a:latin typeface="Calibri" charset="0"/>
                        <a:ea typeface="宋体" charset="0"/>
                        <a:cs typeface="Times New Roman" charset="0"/>
                      </a:endParaRPr>
                    </a:p>
                  </a:txBody>
                  <a:tcPr marL="29482" marR="29482" marT="0" marB="0" anchor="ctr">
                    <a:lnL w="12700" cap="flat" cmpd="sng" algn="ctr">
                      <a:solidFill>
                        <a:srgbClr val="00B050"/>
                      </a:solidFill>
                      <a:prstDash val="solid"/>
                      <a:round/>
                      <a:headEnd type="none" w="med" len="med"/>
                      <a:tailEnd type="none" w="med" len="med"/>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17456">
                <a:tc>
                  <a:txBody>
                    <a:bodyPr/>
                    <a:lstStyle/>
                    <a:p>
                      <a:pPr algn="ctr" fontAlgn="base">
                        <a:lnSpc>
                          <a:spcPts val="800"/>
                        </a:lnSpc>
                        <a:spcAft>
                          <a:spcPts val="0"/>
                        </a:spcAft>
                      </a:pPr>
                      <a:r>
                        <a:rPr lang="en-US" sz="1100" kern="0">
                          <a:solidFill>
                            <a:srgbClr val="7F7F7F"/>
                          </a:solidFill>
                          <a:effectLst/>
                          <a:latin typeface="Courier New" charset="0"/>
                          <a:ea typeface="宋体" charset="0"/>
                          <a:cs typeface="Times New Roman" charset="0"/>
                        </a:rPr>
                        <a:t> </a:t>
                      </a:r>
                      <a:endParaRPr lang="zh-CN" sz="1200" kern="100">
                        <a:effectLst/>
                        <a:latin typeface="Calibri" charset="0"/>
                        <a:ea typeface="宋体" charset="0"/>
                        <a:cs typeface="Times New Roman" charset="0"/>
                      </a:endParaRPr>
                    </a:p>
                  </a:txBody>
                  <a:tcPr marL="29482" marR="29482" marT="0" marB="0" anchor="ctr">
                    <a:lnL>
                      <a:noFill/>
                    </a:lnL>
                    <a:lnR w="12700" cap="flat" cmpd="sng" algn="ctr">
                      <a:solidFill>
                        <a:srgbClr val="00B050"/>
                      </a:solidFill>
                      <a:prstDash val="solid"/>
                      <a:round/>
                      <a:headEnd type="none" w="med" len="med"/>
                      <a:tailEnd type="none" w="med" len="med"/>
                    </a:lnR>
                    <a:lnT>
                      <a:noFill/>
                    </a:lnT>
                    <a:lnB>
                      <a:noFill/>
                    </a:lnB>
                    <a:solidFill>
                      <a:srgbClr val="FFFFFF"/>
                    </a:solidFill>
                  </a:tcPr>
                </a:tc>
                <a:tc gridSpan="3">
                  <a:txBody>
                    <a:bodyPr/>
                    <a:lstStyle/>
                    <a:p>
                      <a:pPr algn="just" fontAlgn="base">
                        <a:lnSpc>
                          <a:spcPts val="800"/>
                        </a:lnSpc>
                        <a:spcAft>
                          <a:spcPts val="0"/>
                        </a:spcAft>
                      </a:pPr>
                      <a:r>
                        <a:rPr lang="en-US" sz="1100" b="1" kern="0" dirty="0">
                          <a:effectLst/>
                          <a:latin typeface="Courier New" charset="0"/>
                          <a:ea typeface="宋体" charset="0"/>
                          <a:cs typeface="Times New Roman" charset="0"/>
                        </a:rPr>
                        <a:t> </a:t>
                      </a:r>
                      <a:endParaRPr lang="zh-CN" sz="1200" kern="100" dirty="0">
                        <a:effectLst/>
                        <a:latin typeface="Calibri" charset="0"/>
                        <a:ea typeface="宋体" charset="0"/>
                        <a:cs typeface="Times New Roman" charset="0"/>
                      </a:endParaRPr>
                    </a:p>
                  </a:txBody>
                  <a:tcPr marL="29482" marR="29482" marT="0" marB="0" anchor="ctr">
                    <a:lnL w="12700" cap="flat" cmpd="sng" algn="ctr">
                      <a:solidFill>
                        <a:srgbClr val="00B050"/>
                      </a:solidFill>
                      <a:prstDash val="solid"/>
                      <a:round/>
                      <a:headEnd type="none" w="med" len="med"/>
                      <a:tailEnd type="none" w="med" len="med"/>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D43991EA-9714-4C0C-B362-FB3A1AB52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7EB953BA-C0B5-40D6-B91A-2108CA3D30D6}"/>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ACDF5F5B-31C6-49A0-A835-5943789DCD82}"/>
              </a:ext>
            </a:extLst>
          </p:cNvPr>
          <p:cNvGraphicFramePr>
            <a:graphicFrameLocks noGrp="1"/>
          </p:cNvGraphicFramePr>
          <p:nvPr/>
        </p:nvGraphicFramePr>
        <p:xfrm>
          <a:off x="1992314" y="1700214"/>
          <a:ext cx="8137525" cy="4653699"/>
        </p:xfrm>
        <a:graphic>
          <a:graphicData uri="http://schemas.openxmlformats.org/drawingml/2006/table">
            <a:tbl>
              <a:tblPr/>
              <a:tblGrid>
                <a:gridCol w="646112">
                  <a:extLst>
                    <a:ext uri="{9D8B030D-6E8A-4147-A177-3AD203B41FA5}">
                      <a16:colId xmlns:a16="http://schemas.microsoft.com/office/drawing/2014/main" val="4260113087"/>
                    </a:ext>
                  </a:extLst>
                </a:gridCol>
                <a:gridCol w="1111250">
                  <a:extLst>
                    <a:ext uri="{9D8B030D-6E8A-4147-A177-3AD203B41FA5}">
                      <a16:colId xmlns:a16="http://schemas.microsoft.com/office/drawing/2014/main" val="4277918006"/>
                    </a:ext>
                  </a:extLst>
                </a:gridCol>
                <a:gridCol w="5275263">
                  <a:extLst>
                    <a:ext uri="{9D8B030D-6E8A-4147-A177-3AD203B41FA5}">
                      <a16:colId xmlns:a16="http://schemas.microsoft.com/office/drawing/2014/main" val="1033317181"/>
                    </a:ext>
                  </a:extLst>
                </a:gridCol>
                <a:gridCol w="1104900">
                  <a:extLst>
                    <a:ext uri="{9D8B030D-6E8A-4147-A177-3AD203B41FA5}">
                      <a16:colId xmlns:a16="http://schemas.microsoft.com/office/drawing/2014/main" val="127830291"/>
                    </a:ext>
                  </a:extLst>
                </a:gridCol>
              </a:tblGrid>
              <a:tr h="210789">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2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12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7.1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2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e7.1</a:t>
                      </a:r>
                      <a:r>
                        <a:rPr kumimoji="0" lang="en-US" altLang="zh-CN" sz="1200" b="0" i="0" u="sng" strike="noStrike" cap="none" normalizeH="0" baseline="0">
                          <a:ln>
                            <a:noFill/>
                          </a:ln>
                          <a:solidFill>
                            <a:srgbClr val="008080"/>
                          </a:solidFill>
                          <a:effectLst/>
                          <a:latin typeface="Palatino Linotype" panose="02040502050505030304" pitchFamily="18" charset="0"/>
                          <a:ea typeface="宋体" panose="02010600030101010101" pitchFamily="2" charset="-122"/>
                          <a:cs typeface="Courier New" panose="02070309020205020404" pitchFamily="49" charset="0"/>
                        </a:rPr>
                        <a:t>Draw</a:t>
                      </a:r>
                      <a:r>
                        <a:rPr kumimoji="0" lang="en-US" altLang="zh-CN" sz="12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SevenSegDisplay.py</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2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852802078"/>
                  </a:ext>
                </a:extLst>
              </a:tr>
              <a:tr h="8903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1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34538724"/>
                  </a:ext>
                </a:extLst>
              </a:tr>
              <a:tr h="423409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turtle.left</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(180)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turtle.penup</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turtle.fd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(20)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drawDate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(date):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获得要输出的数字</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for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in date:</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drawDigit</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(eval(</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注意</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通过</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eval()</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函数将数字变为整数</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main():</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turtle.setup</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(800, 350, 200, 200)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turtle.penup</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turtle.fd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(-300)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turtle.pensize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drawDate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datetime.datetime.now</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strftime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Y%m%d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turtle.hideturtle</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main()</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41512265"/>
                  </a:ext>
                </a:extLst>
              </a:tr>
              <a:tr h="11745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1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9482" marR="29482"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8151819"/>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305FAD41-9913-4B91-AEDB-BEB9BE860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E7DF4292-F730-41AF-BDDD-B17F8CF04C2D}"/>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49156" name="矩形 1">
            <a:extLst>
              <a:ext uri="{FF2B5EF4-FFF2-40B4-BE49-F238E27FC236}">
                <a16:creationId xmlns:a16="http://schemas.microsoft.com/office/drawing/2014/main" id="{696C2E6D-DAF1-4EE8-A89B-8F97F7FEEFA5}"/>
              </a:ext>
            </a:extLst>
          </p:cNvPr>
          <p:cNvSpPr>
            <a:spLocks noChangeArrowheads="1"/>
          </p:cNvSpPr>
          <p:nvPr/>
        </p:nvSpPr>
        <p:spPr bwMode="auto">
          <a:xfrm>
            <a:off x="2193925" y="1773239"/>
            <a:ext cx="82232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实例代码定义了</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drawDigit()</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函数，该函数根据输入的数字</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绘制七段数码管，结合七段数码管结构，每个数码管的绘制采用图所示顺序。</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40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9157" name="图片 4">
            <a:extLst>
              <a:ext uri="{FF2B5EF4-FFF2-40B4-BE49-F238E27FC236}">
                <a16:creationId xmlns:a16="http://schemas.microsoft.com/office/drawing/2014/main" id="{796D47F6-198E-4C64-B7DD-727031717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8" y="3827463"/>
            <a:ext cx="1962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52F128A2-09F5-4B22-A006-1466EB21D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06FDE136-1098-43E9-AE84-03FEB5F11E39}"/>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50180" name="矩形 1">
            <a:extLst>
              <a:ext uri="{FF2B5EF4-FFF2-40B4-BE49-F238E27FC236}">
                <a16:creationId xmlns:a16="http://schemas.microsoft.com/office/drawing/2014/main" id="{3B14D68E-5295-4C63-B043-345F80B647D8}"/>
              </a:ext>
            </a:extLst>
          </p:cNvPr>
          <p:cNvSpPr>
            <a:spLocks noChangeArrowheads="1"/>
          </p:cNvSpPr>
          <p:nvPr/>
        </p:nvSpPr>
        <p:spPr bwMode="auto">
          <a:xfrm>
            <a:off x="1992314" y="1974850"/>
            <a:ext cx="82073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绘制起点在数码管中部左侧，无论每段数码管是否被绘制出来，</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turtle</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画笔都按顺序“画完”所有</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个数码管。对于给定数字</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，哪个数码段被绘制出来采用</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if…else…</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语句判断。</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C6C93AA9-AD6D-40FE-B5B7-DFC3DBDB6977}"/>
              </a:ext>
            </a:extLst>
          </p:cNvPr>
          <p:cNvGraphicFramePr>
            <a:graphicFrameLocks noGrp="1"/>
          </p:cNvGraphicFramePr>
          <p:nvPr/>
        </p:nvGraphicFramePr>
        <p:xfrm>
          <a:off x="2433639" y="4292600"/>
          <a:ext cx="7324725" cy="1062038"/>
        </p:xfrm>
        <a:graphic>
          <a:graphicData uri="http://schemas.openxmlformats.org/drawingml/2006/table">
            <a:tbl>
              <a:tblPr firstRow="1" firstCol="1" bandRow="1"/>
              <a:tblGrid>
                <a:gridCol w="490114">
                  <a:extLst>
                    <a:ext uri="{9D8B030D-6E8A-4147-A177-3AD203B41FA5}">
                      <a16:colId xmlns:a16="http://schemas.microsoft.com/office/drawing/2014/main" val="20000"/>
                    </a:ext>
                  </a:extLst>
                </a:gridCol>
                <a:gridCol w="6834611">
                  <a:extLst>
                    <a:ext uri="{9D8B030D-6E8A-4147-A177-3AD203B41FA5}">
                      <a16:colId xmlns:a16="http://schemas.microsoft.com/office/drawing/2014/main" val="20001"/>
                    </a:ext>
                  </a:extLst>
                </a:gridCol>
              </a:tblGrid>
              <a:tr h="160915">
                <a:tc>
                  <a:txBody>
                    <a:bodyPr/>
                    <a:lstStyle/>
                    <a:p>
                      <a:pPr algn="ctr" fontAlgn="base">
                        <a:lnSpc>
                          <a:spcPts val="500"/>
                        </a:lnSpc>
                        <a:spcAft>
                          <a:spcPts val="0"/>
                        </a:spcAft>
                      </a:pPr>
                      <a:r>
                        <a:rPr lang="en-US" sz="1400" kern="0">
                          <a:solidFill>
                            <a:srgbClr val="7F7F7F"/>
                          </a:solidFill>
                          <a:effectLst/>
                          <a:latin typeface="Courier New" charset="0"/>
                          <a:ea typeface="宋体" charset="0"/>
                          <a:cs typeface="Times New Roman" charset="0"/>
                        </a:rPr>
                        <a:t> </a:t>
                      </a:r>
                      <a:endParaRPr lang="zh-CN" sz="1600" kern="100">
                        <a:effectLst/>
                        <a:latin typeface="Calibri" charset="0"/>
                        <a:ea typeface="宋体" charset="0"/>
                        <a:cs typeface="Times New Roman"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solidFill>
                      <a:srgbClr val="FFFFFF"/>
                    </a:solidFill>
                  </a:tcPr>
                </a:tc>
                <a:tc>
                  <a:txBody>
                    <a:bodyPr/>
                    <a:lstStyle/>
                    <a:p>
                      <a:pPr algn="just" fontAlgn="base">
                        <a:lnSpc>
                          <a:spcPts val="500"/>
                        </a:lnSpc>
                        <a:spcAft>
                          <a:spcPts val="0"/>
                        </a:spcAft>
                      </a:pPr>
                      <a:r>
                        <a:rPr lang="en-US" sz="1400" b="1" kern="0">
                          <a:effectLst/>
                          <a:latin typeface="Courier New" charset="0"/>
                          <a:ea typeface="宋体" charset="0"/>
                          <a:cs typeface="Times New Roman" charset="0"/>
                        </a:rPr>
                        <a:t> </a:t>
                      </a:r>
                      <a:endParaRPr lang="zh-CN" sz="1600" kern="100">
                        <a:effectLst/>
                        <a:latin typeface="Calibri" charset="0"/>
                        <a:ea typeface="宋体" charset="0"/>
                        <a:cs typeface="Times New Roman"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0"/>
                  </a:ext>
                </a:extLst>
              </a:tr>
              <a:tr h="643659">
                <a:tc>
                  <a:txBody>
                    <a:bodyPr/>
                    <a:lstStyle/>
                    <a:p>
                      <a:pPr algn="ctr" fontAlgn="base">
                        <a:lnSpc>
                          <a:spcPts val="2000"/>
                        </a:lnSpc>
                        <a:spcAft>
                          <a:spcPts val="0"/>
                        </a:spcAft>
                      </a:pPr>
                      <a:r>
                        <a:rPr lang="en-US" sz="1400" b="1" kern="0">
                          <a:solidFill>
                            <a:srgbClr val="7F7F7F"/>
                          </a:solidFill>
                          <a:effectLst/>
                          <a:latin typeface="Courier New" charset="0"/>
                          <a:ea typeface="宋体" charset="0"/>
                          <a:cs typeface="Times New Roman" charset="0"/>
                        </a:rPr>
                        <a:t>8</a:t>
                      </a:r>
                      <a:endParaRPr lang="zh-CN" sz="1600" kern="100">
                        <a:effectLst/>
                        <a:latin typeface="Calibri" charset="0"/>
                        <a:ea typeface="宋体" charset="0"/>
                        <a:cs typeface="Times New Roman"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solidFill>
                      <a:srgbClr val="FFFFFF"/>
                    </a:solidFill>
                  </a:tcPr>
                </a:tc>
                <a:tc>
                  <a:txBody>
                    <a:bodyPr/>
                    <a:lstStyle/>
                    <a:p>
                      <a:pPr indent="266700" algn="just" fontAlgn="base">
                        <a:lnSpc>
                          <a:spcPts val="2000"/>
                        </a:lnSpc>
                        <a:spcAft>
                          <a:spcPts val="0"/>
                        </a:spcAft>
                      </a:pPr>
                      <a:r>
                        <a:rPr lang="en-US" sz="1400" b="1" kern="0" dirty="0" err="1">
                          <a:effectLst/>
                          <a:latin typeface="Courier New" charset="0"/>
                          <a:ea typeface="宋体" charset="0"/>
                          <a:cs typeface="Times New Roman" charset="0"/>
                        </a:rPr>
                        <a:t>drawLine</a:t>
                      </a:r>
                      <a:r>
                        <a:rPr lang="en-US" sz="1400" b="1" kern="0" dirty="0">
                          <a:effectLst/>
                          <a:latin typeface="Courier New" charset="0"/>
                          <a:ea typeface="宋体" charset="0"/>
                          <a:cs typeface="Times New Roman" charset="0"/>
                        </a:rPr>
                        <a:t>(True) if d in [2,3,4,5,6,8,9] else </a:t>
                      </a:r>
                      <a:r>
                        <a:rPr lang="en-US" sz="1400" b="1" kern="0" dirty="0" err="1">
                          <a:effectLst/>
                          <a:latin typeface="Courier New" charset="0"/>
                          <a:ea typeface="宋体" charset="0"/>
                          <a:cs typeface="Times New Roman" charset="0"/>
                        </a:rPr>
                        <a:t>drawLine</a:t>
                      </a:r>
                      <a:r>
                        <a:rPr lang="en-US" sz="1400" b="1" kern="0" dirty="0">
                          <a:effectLst/>
                          <a:latin typeface="Courier New" charset="0"/>
                          <a:ea typeface="宋体" charset="0"/>
                          <a:cs typeface="Times New Roman" charset="0"/>
                        </a:rPr>
                        <a:t>(False)</a:t>
                      </a:r>
                      <a:endParaRPr lang="zh-CN" sz="1600" kern="100" dirty="0">
                        <a:effectLst/>
                        <a:latin typeface="Calibri" charset="0"/>
                        <a:ea typeface="宋体" charset="0"/>
                        <a:cs typeface="Times New Roman"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1"/>
                  </a:ext>
                </a:extLst>
              </a:tr>
              <a:tr h="257464">
                <a:tc>
                  <a:txBody>
                    <a:bodyPr/>
                    <a:lstStyle/>
                    <a:p>
                      <a:pPr algn="ctr" fontAlgn="base">
                        <a:lnSpc>
                          <a:spcPts val="800"/>
                        </a:lnSpc>
                        <a:spcAft>
                          <a:spcPts val="0"/>
                        </a:spcAft>
                      </a:pPr>
                      <a:r>
                        <a:rPr lang="en-US" sz="1400" kern="0">
                          <a:solidFill>
                            <a:srgbClr val="7F7F7F"/>
                          </a:solidFill>
                          <a:effectLst/>
                          <a:latin typeface="Courier New" charset="0"/>
                          <a:ea typeface="宋体" charset="0"/>
                          <a:cs typeface="Times New Roman" charset="0"/>
                        </a:rPr>
                        <a:t> </a:t>
                      </a:r>
                      <a:endParaRPr lang="zh-CN" sz="1600" kern="100">
                        <a:effectLst/>
                        <a:latin typeface="Calibri" charset="0"/>
                        <a:ea typeface="宋体" charset="0"/>
                        <a:cs typeface="Times New Roman"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solidFill>
                      <a:srgbClr val="FFFFFF"/>
                    </a:solidFill>
                  </a:tcPr>
                </a:tc>
                <a:tc>
                  <a:txBody>
                    <a:bodyPr/>
                    <a:lstStyle/>
                    <a:p>
                      <a:pPr algn="just" fontAlgn="base">
                        <a:lnSpc>
                          <a:spcPts val="800"/>
                        </a:lnSpc>
                        <a:spcAft>
                          <a:spcPts val="0"/>
                        </a:spcAft>
                      </a:pPr>
                      <a:r>
                        <a:rPr lang="en-US" sz="1400" b="1" kern="0" dirty="0">
                          <a:effectLst/>
                          <a:latin typeface="Courier New" charset="0"/>
                          <a:ea typeface="宋体" charset="0"/>
                          <a:cs typeface="Times New Roman" charset="0"/>
                        </a:rPr>
                        <a:t> </a:t>
                      </a:r>
                      <a:endParaRPr lang="zh-CN" sz="1600" kern="100" dirty="0">
                        <a:effectLst/>
                        <a:latin typeface="Calibri" charset="0"/>
                        <a:ea typeface="宋体" charset="0"/>
                        <a:cs typeface="Times New Roman"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5D98635C-791C-426C-9282-4A9357781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97151BD6-FDEA-4AD9-BAF0-201AB8562EA8}"/>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pic>
        <p:nvPicPr>
          <p:cNvPr id="51204" name="图片 4">
            <a:extLst>
              <a:ext uri="{FF2B5EF4-FFF2-40B4-BE49-F238E27FC236}">
                <a16:creationId xmlns:a16="http://schemas.microsoft.com/office/drawing/2014/main" id="{A9D69123-8B32-4817-9EDC-9B96CCAF7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1" y="2349500"/>
            <a:ext cx="7077075"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57B35039-F305-4440-BA65-6434F5431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7A181396-84CE-4B17-8ABA-6D8719BA536A}"/>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pic>
        <p:nvPicPr>
          <p:cNvPr id="52228" name="图片 4">
            <a:extLst>
              <a:ext uri="{FF2B5EF4-FFF2-40B4-BE49-F238E27FC236}">
                <a16:creationId xmlns:a16="http://schemas.microsoft.com/office/drawing/2014/main" id="{94628CFA-C1A7-490F-A1C5-719696276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2349501"/>
            <a:ext cx="696753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3D59218A-7651-41D1-9DE7-2AFB31BDD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F38CCCE3-F0BA-42E8-A0D7-7827A881ED8D}"/>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1B98F709-8A40-4904-94D7-EB2F71E44FD4}"/>
              </a:ext>
            </a:extLst>
          </p:cNvPr>
          <p:cNvGraphicFramePr>
            <a:graphicFrameLocks noGrp="1"/>
          </p:cNvGraphicFramePr>
          <p:nvPr/>
        </p:nvGraphicFramePr>
        <p:xfrm>
          <a:off x="2193925" y="233363"/>
          <a:ext cx="8064500" cy="6535039"/>
        </p:xfrm>
        <a:graphic>
          <a:graphicData uri="http://schemas.openxmlformats.org/drawingml/2006/table">
            <a:tbl>
              <a:tblPr/>
              <a:tblGrid>
                <a:gridCol w="574675">
                  <a:extLst>
                    <a:ext uri="{9D8B030D-6E8A-4147-A177-3AD203B41FA5}">
                      <a16:colId xmlns:a16="http://schemas.microsoft.com/office/drawing/2014/main" val="260654794"/>
                    </a:ext>
                  </a:extLst>
                </a:gridCol>
                <a:gridCol w="720725">
                  <a:extLst>
                    <a:ext uri="{9D8B030D-6E8A-4147-A177-3AD203B41FA5}">
                      <a16:colId xmlns:a16="http://schemas.microsoft.com/office/drawing/2014/main" val="1214393489"/>
                    </a:ext>
                  </a:extLst>
                </a:gridCol>
                <a:gridCol w="2841625">
                  <a:extLst>
                    <a:ext uri="{9D8B030D-6E8A-4147-A177-3AD203B41FA5}">
                      <a16:colId xmlns:a16="http://schemas.microsoft.com/office/drawing/2014/main" val="3270804755"/>
                    </a:ext>
                  </a:extLst>
                </a:gridCol>
                <a:gridCol w="3927475">
                  <a:extLst>
                    <a:ext uri="{9D8B030D-6E8A-4147-A177-3AD203B41FA5}">
                      <a16:colId xmlns:a16="http://schemas.microsoft.com/office/drawing/2014/main" val="1391058390"/>
                    </a:ext>
                  </a:extLst>
                </a:gridCol>
              </a:tblGrid>
              <a:tr h="217177">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7.2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e7.2</a:t>
                      </a:r>
                      <a:r>
                        <a:rPr kumimoji="0" lang="en-US" altLang="zh-CN" sz="1400" b="0" i="0" u="sng" strike="noStrike" cap="none" normalizeH="0" baseline="0">
                          <a:ln>
                            <a:noFill/>
                          </a:ln>
                          <a:solidFill>
                            <a:srgbClr val="008080"/>
                          </a:solidFill>
                          <a:effectLst/>
                          <a:latin typeface="Palatino Linotype" panose="02040502050505030304" pitchFamily="18" charset="0"/>
                          <a:ea typeface="宋体" panose="02010600030101010101" pitchFamily="2" charset="-122"/>
                          <a:cs typeface="Courier New" panose="02070309020205020404" pitchFamily="49" charset="0"/>
                        </a:rPr>
                        <a:t>Draw</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SevenSegDisplay.py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734456495"/>
                  </a:ext>
                </a:extLst>
              </a:tr>
              <a:tr h="10026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59535247"/>
                  </a:ext>
                </a:extLst>
              </a:tr>
              <a:tr h="604361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17</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18</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19</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#e7.2</a:t>
                      </a:r>
                      <a:r>
                        <a:rPr kumimoji="0" lang="en-US" altLang="zh-CN" sz="1400" b="1" i="0" u="sng" strike="noStrike" cap="none" normalizeH="0" baseline="0">
                          <a:ln>
                            <a:noFill/>
                          </a:ln>
                          <a:solidFill>
                            <a:srgbClr val="008080"/>
                          </a:solidFill>
                          <a:effectLst/>
                          <a:latin typeface="Courier New" panose="02070309020205020404" pitchFamily="49" charset="0"/>
                          <a:ea typeface="宋体" panose="02010600030101010101" pitchFamily="2" charset="-122"/>
                          <a:cs typeface="Times New Roman" panose="02020603050405020304" pitchFamily="18" charset="0"/>
                        </a:rPr>
                        <a:t>Draw</a:t>
                      </a: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SevenSegDisplay.py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turtle, datetime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drawGap(): #</a:t>
                      </a:r>
                      <a:r>
                        <a:rPr kumimoji="0" lang="zh-CN"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绘制数码管间隔</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turtle.penup()</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turtle.fd(5)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drawLine(draw):   #</a:t>
                      </a:r>
                      <a:r>
                        <a:rPr kumimoji="0" lang="zh-CN"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绘制单段数码管</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drawGap()</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turtle.pendown() if draw else turtle.penup()</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turtle.fd(40)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drawGap()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turtle.right(90)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drawDigit(d): #</a:t>
                      </a:r>
                      <a:r>
                        <a:rPr kumimoji="0" lang="zh-CN"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根据数字绘制七段数码管</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drawLine(True) if d in [2,3,4,5,6,8,9] else drawLine(False)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drawLine(True) if d in [0,1,3,4,5,6,7,8,9] else drawLine(False)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drawLine(True) if d in [0,2,3,5,6,8,9] else drawLine(False)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drawLine(True) if d in [0,2,6,8] else drawLine(False)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turtle.left(90)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drawLine(True) if d in [0,4,5,6,8,9] else drawLine(False)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drawLine(True) if d in [0,2,3,5,6,7,8,9] else drawLine(False)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drawLine(True) if d in [0,1,2,3,4,7,8,9] else drawLine(False)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turtle.left(180)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turtle.penup()</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turtle.fd(20)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0969840"/>
                  </a:ext>
                </a:extLst>
              </a:tr>
              <a:tr h="12864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140699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实参传递：位置实参</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调用函数时，</a:t>
            </a:r>
            <a:r>
              <a:rPr lang="en-US" altLang="zh-CN" sz="2800" dirty="0">
                <a:latin typeface="微软雅黑 Light" panose="020B0502040204020203" pitchFamily="34" charset="-122"/>
                <a:ea typeface="微软雅黑 Light" panose="020B0502040204020203" pitchFamily="34" charset="-122"/>
                <a:cs typeface="+mj-cs"/>
              </a:rPr>
              <a:t>Python</a:t>
            </a:r>
            <a:r>
              <a:rPr lang="zh-CN" altLang="en-US" sz="2800" dirty="0">
                <a:latin typeface="微软雅黑 Light" panose="020B0502040204020203" pitchFamily="34" charset="-122"/>
                <a:ea typeface="微软雅黑 Light" panose="020B0502040204020203" pitchFamily="34" charset="-122"/>
                <a:cs typeface="+mj-cs"/>
              </a:rPr>
              <a:t>必须将</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函数调用中的每个实参都关联到函数定义中的一个形参。 </a:t>
            </a:r>
            <a:r>
              <a:rPr lang="zh-CN" altLang="en-US" sz="2800" dirty="0">
                <a:latin typeface="微软雅黑 Light" panose="020B0502040204020203" pitchFamily="34" charset="-122"/>
                <a:ea typeface="微软雅黑 Light" panose="020B0502040204020203" pitchFamily="34" charset="-122"/>
                <a:cs typeface="+mj-cs"/>
              </a:rPr>
              <a:t>为此，最简单的关联方式是基于实参的顺序。这种关联方式被称为位置实参。</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这里特别注意位置实参的顺序。</a:t>
            </a:r>
          </a:p>
        </p:txBody>
      </p:sp>
    </p:spTree>
    <p:extLst>
      <p:ext uri="{BB962C8B-B14F-4D97-AF65-F5344CB8AC3E}">
        <p14:creationId xmlns:p14="http://schemas.microsoft.com/office/powerpoint/2010/main" val="8445261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1005763E-6655-49D3-8337-2D23149AD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2ECA67CE-497C-4E29-8340-4D4337B670AB}"/>
              </a:ext>
            </a:extLst>
          </p:cNvPr>
          <p:cNvSpPr txBox="1">
            <a:spLocks noChangeArrowheads="1"/>
          </p:cNvSpPr>
          <p:nvPr/>
        </p:nvSpPr>
        <p:spPr bwMode="auto">
          <a:xfrm>
            <a:off x="2208214" y="765176"/>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七段数码管绘制</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93E2B3AA-FD3C-40E0-A930-72F0796CECD3}"/>
              </a:ext>
            </a:extLst>
          </p:cNvPr>
          <p:cNvGraphicFramePr>
            <a:graphicFrameLocks noGrp="1"/>
          </p:cNvGraphicFramePr>
          <p:nvPr/>
        </p:nvGraphicFramePr>
        <p:xfrm>
          <a:off x="2193925" y="404813"/>
          <a:ext cx="8064500" cy="6281039"/>
        </p:xfrm>
        <a:graphic>
          <a:graphicData uri="http://schemas.openxmlformats.org/drawingml/2006/table">
            <a:tbl>
              <a:tblPr/>
              <a:tblGrid>
                <a:gridCol w="574675">
                  <a:extLst>
                    <a:ext uri="{9D8B030D-6E8A-4147-A177-3AD203B41FA5}">
                      <a16:colId xmlns:a16="http://schemas.microsoft.com/office/drawing/2014/main" val="674760374"/>
                    </a:ext>
                  </a:extLst>
                </a:gridCol>
                <a:gridCol w="720725">
                  <a:extLst>
                    <a:ext uri="{9D8B030D-6E8A-4147-A177-3AD203B41FA5}">
                      <a16:colId xmlns:a16="http://schemas.microsoft.com/office/drawing/2014/main" val="4061248922"/>
                    </a:ext>
                  </a:extLst>
                </a:gridCol>
                <a:gridCol w="2841625">
                  <a:extLst>
                    <a:ext uri="{9D8B030D-6E8A-4147-A177-3AD203B41FA5}">
                      <a16:colId xmlns:a16="http://schemas.microsoft.com/office/drawing/2014/main" val="256191077"/>
                    </a:ext>
                  </a:extLst>
                </a:gridCol>
                <a:gridCol w="3927475">
                  <a:extLst>
                    <a:ext uri="{9D8B030D-6E8A-4147-A177-3AD203B41FA5}">
                      <a16:colId xmlns:a16="http://schemas.microsoft.com/office/drawing/2014/main" val="982033517"/>
                    </a:ext>
                  </a:extLst>
                </a:gridCol>
              </a:tblGrid>
              <a:tr h="217115">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7.2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e7.2</a:t>
                      </a:r>
                      <a:r>
                        <a:rPr kumimoji="0" lang="en-US" altLang="zh-CN" sz="1400" b="0" i="0" u="sng" strike="noStrike" cap="none" normalizeH="0" baseline="0">
                          <a:ln>
                            <a:noFill/>
                          </a:ln>
                          <a:solidFill>
                            <a:srgbClr val="008080"/>
                          </a:solidFill>
                          <a:effectLst/>
                          <a:latin typeface="Palatino Linotype" panose="02040502050505030304" pitchFamily="18" charset="0"/>
                          <a:ea typeface="宋体" panose="02010600030101010101" pitchFamily="2" charset="-122"/>
                          <a:cs typeface="Courier New" panose="02070309020205020404" pitchFamily="49" charset="0"/>
                        </a:rPr>
                        <a:t>Draw</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SevenSegDisplay.py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565523585"/>
                  </a:ext>
                </a:extLst>
              </a:tr>
              <a:tr h="1002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5806665"/>
                  </a:ext>
                </a:extLst>
              </a:tr>
              <a:tr h="578974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26</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27</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28</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29</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36</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37</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38</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39</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46</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drawDate(date):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turtle.pencolor("red")</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for i in date: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if i ==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turtle.write('</a:t>
                      </a:r>
                      <a:r>
                        <a:rPr kumimoji="0" lang="zh-CN"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年</a:t>
                      </a: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',font=("Arial", 18, "normal"))</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turtle.pencolor("green")</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turtle.fd(40)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elif i ==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turtle.write('</a:t>
                      </a:r>
                      <a:r>
                        <a:rPr kumimoji="0" lang="zh-CN"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月</a:t>
                      </a: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',font=("Arial", 18, "normal"))</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turtle.pencolor("blue")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turtle.fd(40)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elif i ==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turtle.write('</a:t>
                      </a:r>
                      <a:r>
                        <a:rPr kumimoji="0" lang="zh-CN"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日</a:t>
                      </a: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',font=("Arial", 18, "normal"))</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else: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drawDigit(eval(i))</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main():</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turtle.setup(800, 350, 200, 200)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turtle.penup()</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turtle.fd(-350)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turtle.pensize(5)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drawDate(datetime.datetime.now().strftime('%Y-%m=%d+'))</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turtle.hideturtle()</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main()</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09715199"/>
                  </a:ext>
                </a:extLst>
              </a:tr>
              <a:tr h="1286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20555" marR="20555"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60433978"/>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图片 1">
            <a:extLst>
              <a:ext uri="{FF2B5EF4-FFF2-40B4-BE49-F238E27FC236}">
                <a16:creationId xmlns:a16="http://schemas.microsoft.com/office/drawing/2014/main" id="{6A045804-EA5B-4CE2-AB27-74C139658F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extBox 2">
            <a:extLst>
              <a:ext uri="{FF2B5EF4-FFF2-40B4-BE49-F238E27FC236}">
                <a16:creationId xmlns:a16="http://schemas.microsoft.com/office/drawing/2014/main" id="{2AFE1141-EDE7-44F9-A1D3-F6063FF63E69}"/>
              </a:ext>
            </a:extLst>
          </p:cNvPr>
          <p:cNvSpPr txBox="1">
            <a:spLocks noChangeArrowheads="1"/>
          </p:cNvSpPr>
          <p:nvPr/>
        </p:nvSpPr>
        <p:spPr bwMode="auto">
          <a:xfrm>
            <a:off x="2135189" y="2808289"/>
            <a:ext cx="7881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a:latin typeface="微软雅黑" panose="020B0503020204020204" pitchFamily="34" charset="-122"/>
                <a:ea typeface="微软雅黑" panose="020B0503020204020204" pitchFamily="34" charset="-122"/>
              </a:rPr>
              <a:t>科赫曲线绘制</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E5BD9BCC-69AB-44FE-AA65-87EEFE015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52F66DA2-1787-4294-8AB5-C45EF86B1303}"/>
              </a:ext>
            </a:extLst>
          </p:cNvPr>
          <p:cNvSpPr txBox="1">
            <a:spLocks noChangeArrowheads="1"/>
          </p:cNvSpPr>
          <p:nvPr/>
        </p:nvSpPr>
        <p:spPr bwMode="auto">
          <a:xfrm>
            <a:off x="1925639" y="765176"/>
            <a:ext cx="604202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科赫曲线绘制</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68612" name="矩形 1">
            <a:extLst>
              <a:ext uri="{FF2B5EF4-FFF2-40B4-BE49-F238E27FC236}">
                <a16:creationId xmlns:a16="http://schemas.microsoft.com/office/drawing/2014/main" id="{1908B417-8782-45D3-9F2A-4390B6F5F8AB}"/>
              </a:ext>
            </a:extLst>
          </p:cNvPr>
          <p:cNvSpPr>
            <a:spLocks noChangeArrowheads="1"/>
          </p:cNvSpPr>
          <p:nvPr/>
        </p:nvSpPr>
        <p:spPr bwMode="auto">
          <a:xfrm>
            <a:off x="1925639" y="2349501"/>
            <a:ext cx="83470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自然界有很多图形很规则，符合一定的数学规律，例如，蜜蜂蜂窝是天然的等边六角形等。科赫</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(Koch)</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曲线在众多经典数学曲线中非常著名，由瑞典数学家冯·科赫</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(H</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V</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Koch)</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于</a:t>
            </a:r>
            <a:r>
              <a:rPr lang="en-US"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1904</a:t>
            </a: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年提出，由于其形状类似雪花，也被称为雪花曲线。</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04867B7B-24CE-41FB-801E-AE355D7F5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D2F022A1-51DB-427B-860B-6B3AD88F4E37}"/>
              </a:ext>
            </a:extLst>
          </p:cNvPr>
          <p:cNvSpPr txBox="1">
            <a:spLocks noChangeArrowheads="1"/>
          </p:cNvSpPr>
          <p:nvPr/>
        </p:nvSpPr>
        <p:spPr bwMode="auto">
          <a:xfrm>
            <a:off x="1925639" y="765176"/>
            <a:ext cx="604202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科赫曲线绘制</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69636" name="矩形 1">
            <a:extLst>
              <a:ext uri="{FF2B5EF4-FFF2-40B4-BE49-F238E27FC236}">
                <a16:creationId xmlns:a16="http://schemas.microsoft.com/office/drawing/2014/main" id="{D2533383-A5D2-41D1-BA78-92FACCA0D934}"/>
              </a:ext>
            </a:extLst>
          </p:cNvPr>
          <p:cNvSpPr>
            <a:spLocks noChangeArrowheads="1"/>
          </p:cNvSpPr>
          <p:nvPr/>
        </p:nvSpPr>
        <p:spPr bwMode="auto">
          <a:xfrm>
            <a:off x="1925639" y="1997075"/>
            <a:ext cx="85629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科赫曲线的基本概念和绘制方法如下：</a:t>
            </a:r>
            <a:endParaRPr lang="zh-CN"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Bef>
                <a:spcPct val="0"/>
              </a:spcBef>
              <a:buFontTx/>
              <a:buNone/>
            </a:pP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正整数</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代表科赫曲线的阶数，表示生成科赫曲线过程的操作次数。科赫曲线初始化阶数为</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，表示一个长度为</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的直线。对于直线</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，将其等分为三段，中间一段用边长为</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L/3</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的等边三角形的两个边替代，得到</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阶科赫曲线，它包含四条线段。进一步对每条线段重复同样的操作后得到</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阶科赫曲线。继续重复同样的操作</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次可以得到</a:t>
            </a:r>
            <a:r>
              <a:rPr lang="en-US"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24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阶科赫曲线。</a:t>
            </a:r>
            <a:endParaRPr lang="zh-CN"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DAC9C06C-5A50-4663-A65D-83E8F6C15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9AB5494E-06CF-48DC-8406-4BAE81B71C33}"/>
              </a:ext>
            </a:extLst>
          </p:cNvPr>
          <p:cNvSpPr txBox="1">
            <a:spLocks noChangeArrowheads="1"/>
          </p:cNvSpPr>
          <p:nvPr/>
        </p:nvSpPr>
        <p:spPr bwMode="auto">
          <a:xfrm>
            <a:off x="2208213" y="765176"/>
            <a:ext cx="32623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科赫曲线绘制</a:t>
            </a:r>
            <a:endParaRPr lang="zh-CN" altLang="zh-CN" sz="4000">
              <a:solidFill>
                <a:srgbClr val="262626"/>
              </a:solidFill>
              <a:latin typeface="微软雅黑" panose="020B0503020204020204" pitchFamily="34" charset="-122"/>
              <a:ea typeface="微软雅黑" panose="020B0503020204020204" pitchFamily="34" charset="-122"/>
            </a:endParaRPr>
          </a:p>
        </p:txBody>
      </p:sp>
      <p:pic>
        <p:nvPicPr>
          <p:cNvPr id="70660" name="图片 3">
            <a:extLst>
              <a:ext uri="{FF2B5EF4-FFF2-40B4-BE49-F238E27FC236}">
                <a16:creationId xmlns:a16="http://schemas.microsoft.com/office/drawing/2014/main" id="{F7150227-62A7-4F5D-BCA7-EDC2E593E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1844676"/>
            <a:ext cx="67945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7C969E0E-66B2-41B2-80AC-DCBE93D26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F11D8037-1DDB-43F3-B909-2284D646D9BB}"/>
              </a:ext>
            </a:extLst>
          </p:cNvPr>
          <p:cNvSpPr txBox="1">
            <a:spLocks noChangeArrowheads="1"/>
          </p:cNvSpPr>
          <p:nvPr/>
        </p:nvSpPr>
        <p:spPr bwMode="auto">
          <a:xfrm>
            <a:off x="2208213" y="765176"/>
            <a:ext cx="32623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科赫曲线绘制</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71684" name="矩形 1">
            <a:extLst>
              <a:ext uri="{FF2B5EF4-FFF2-40B4-BE49-F238E27FC236}">
                <a16:creationId xmlns:a16="http://schemas.microsoft.com/office/drawing/2014/main" id="{D2F2CE0B-AD08-4443-B5F1-4001FB388C25}"/>
              </a:ext>
            </a:extLst>
          </p:cNvPr>
          <p:cNvSpPr>
            <a:spLocks noChangeArrowheads="1"/>
          </p:cNvSpPr>
          <p:nvPr/>
        </p:nvSpPr>
        <p:spPr bwMode="auto">
          <a:xfrm>
            <a:off x="1847851" y="2565401"/>
            <a:ext cx="33004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科赫曲线属于分形几何分支，它的绘制过程体现了递归思想，绘制过程代码。</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9D8D4AF3-4F48-4C36-9F0B-BE76807BC6B5}"/>
              </a:ext>
            </a:extLst>
          </p:cNvPr>
          <p:cNvGraphicFramePr>
            <a:graphicFrameLocks noGrp="1"/>
          </p:cNvGraphicFramePr>
          <p:nvPr/>
        </p:nvGraphicFramePr>
        <p:xfrm>
          <a:off x="5495926" y="1139826"/>
          <a:ext cx="4968875" cy="5407713"/>
        </p:xfrm>
        <a:graphic>
          <a:graphicData uri="http://schemas.openxmlformats.org/drawingml/2006/table">
            <a:tbl>
              <a:tblPr/>
              <a:tblGrid>
                <a:gridCol w="376238">
                  <a:extLst>
                    <a:ext uri="{9D8B030D-6E8A-4147-A177-3AD203B41FA5}">
                      <a16:colId xmlns:a16="http://schemas.microsoft.com/office/drawing/2014/main" val="803338479"/>
                    </a:ext>
                  </a:extLst>
                </a:gridCol>
                <a:gridCol w="1377950">
                  <a:extLst>
                    <a:ext uri="{9D8B030D-6E8A-4147-A177-3AD203B41FA5}">
                      <a16:colId xmlns:a16="http://schemas.microsoft.com/office/drawing/2014/main" val="3109249297"/>
                    </a:ext>
                  </a:extLst>
                </a:gridCol>
                <a:gridCol w="2189162">
                  <a:extLst>
                    <a:ext uri="{9D8B030D-6E8A-4147-A177-3AD203B41FA5}">
                      <a16:colId xmlns:a16="http://schemas.microsoft.com/office/drawing/2014/main" val="3130640995"/>
                    </a:ext>
                  </a:extLst>
                </a:gridCol>
                <a:gridCol w="1025525">
                  <a:extLst>
                    <a:ext uri="{9D8B030D-6E8A-4147-A177-3AD203B41FA5}">
                      <a16:colId xmlns:a16="http://schemas.microsoft.com/office/drawing/2014/main" val="457548551"/>
                    </a:ext>
                  </a:extLst>
                </a:gridCol>
              </a:tblGrid>
              <a:tr h="376608">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8.1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e8.1DrawKoch.py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866128123"/>
                  </a:ext>
                </a:extLst>
              </a:tr>
              <a:tr h="9265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05397837"/>
                  </a:ext>
                </a:extLst>
              </a:tr>
              <a:tr h="478023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15</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17</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18</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19</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#e8.1DrawKoch.py</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turtle</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koch</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(size, n):</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if n == 0:</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turtle.fd</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(size)</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else:</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for angle in [0, 60, -120, 60]:</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turtle.left</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(angle)</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koch</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(size/3, n-1)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main():</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turtle.setup</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(800,400)</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turtle.speed</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  #</a:t>
                      </a:r>
                      <a:r>
                        <a:rPr kumimoji="0" lang="zh-CN"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控制绘制速度</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turtle.penup</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turtle.goto</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(-300, -50)</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turtle.pendown</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turtle.pensize</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koch</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(600,3)     # 0</a:t>
                      </a:r>
                      <a:r>
                        <a:rPr kumimoji="0" lang="zh-CN"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阶科赫曲线长度，阶数</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turtle.hideturtle</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main()</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95390809"/>
                  </a:ext>
                </a:extLst>
              </a:tr>
              <a:tr h="1210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6970" marR="569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46262208"/>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4A1AD906-CDD2-45F1-8CA5-57C7554F9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7C429148-B6C9-4EDC-B259-36220F7363F7}"/>
              </a:ext>
            </a:extLst>
          </p:cNvPr>
          <p:cNvSpPr txBox="1">
            <a:spLocks noChangeArrowheads="1"/>
          </p:cNvSpPr>
          <p:nvPr/>
        </p:nvSpPr>
        <p:spPr bwMode="auto">
          <a:xfrm>
            <a:off x="2208213" y="765176"/>
            <a:ext cx="32623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科赫曲线绘制</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9F06D7B9-35A6-4EC5-8A36-B6409A1DB6A8}"/>
              </a:ext>
            </a:extLst>
          </p:cNvPr>
          <p:cNvGraphicFramePr>
            <a:graphicFrameLocks noGrp="1"/>
          </p:cNvGraphicFramePr>
          <p:nvPr/>
        </p:nvGraphicFramePr>
        <p:xfrm>
          <a:off x="5951538" y="223839"/>
          <a:ext cx="4392612" cy="6548606"/>
        </p:xfrm>
        <a:graphic>
          <a:graphicData uri="http://schemas.openxmlformats.org/drawingml/2006/table">
            <a:tbl>
              <a:tblPr/>
              <a:tblGrid>
                <a:gridCol w="332360">
                  <a:extLst>
                    <a:ext uri="{9D8B030D-6E8A-4147-A177-3AD203B41FA5}">
                      <a16:colId xmlns:a16="http://schemas.microsoft.com/office/drawing/2014/main" val="1398282366"/>
                    </a:ext>
                  </a:extLst>
                </a:gridCol>
                <a:gridCol w="670921">
                  <a:extLst>
                    <a:ext uri="{9D8B030D-6E8A-4147-A177-3AD203B41FA5}">
                      <a16:colId xmlns:a16="http://schemas.microsoft.com/office/drawing/2014/main" val="3157394341"/>
                    </a:ext>
                  </a:extLst>
                </a:gridCol>
                <a:gridCol w="2386050">
                  <a:extLst>
                    <a:ext uri="{9D8B030D-6E8A-4147-A177-3AD203B41FA5}">
                      <a16:colId xmlns:a16="http://schemas.microsoft.com/office/drawing/2014/main" val="630990590"/>
                    </a:ext>
                  </a:extLst>
                </a:gridCol>
                <a:gridCol w="1003281">
                  <a:extLst>
                    <a:ext uri="{9D8B030D-6E8A-4147-A177-3AD203B41FA5}">
                      <a16:colId xmlns:a16="http://schemas.microsoft.com/office/drawing/2014/main" val="576370850"/>
                    </a:ext>
                  </a:extLst>
                </a:gridCol>
              </a:tblGrid>
              <a:tr h="266551">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1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实例代码</a:t>
                      </a:r>
                      <a:r>
                        <a:rPr kumimoji="0" lang="en-US" altLang="zh-CN" sz="11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8.2</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1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e8.2DrawKoch.py</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1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871644225"/>
                  </a:ext>
                </a:extLst>
              </a:tr>
              <a:tr h="8895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1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1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3544097"/>
                  </a:ext>
                </a:extLst>
              </a:tr>
              <a:tr h="605653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14</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15</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17</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18</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19</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20</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21</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22</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23</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24</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#e8.2DrawKoch.py</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import turtle</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koch</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(size, n):</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if n == 0:</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turtle.fd</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(size)</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else:</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for angle in [0, 60, -120, 60]:</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turtle.left</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(angle)</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koch</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(size/3, n-1) </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def main():</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turtle.setup</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(600,600)</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turtle.speed</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(0)</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turtle.penup</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turtle.goto</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(-200, 100)</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turtle.pendown</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turtle.pensize</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level = 5</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koch</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(400,level)</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turtle.right</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(120)</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koch</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(400,level)</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turtle.right</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(120)</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koch</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(400,level)</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1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turtle.hideturtle</a:t>
                      </a: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main()</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11732163"/>
                  </a:ext>
                </a:extLst>
              </a:tr>
              <a:tr h="11734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1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1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1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1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6201" marR="4620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99449094"/>
                  </a:ext>
                </a:extLst>
              </a:tr>
            </a:tbl>
          </a:graphicData>
        </a:graphic>
      </p:graphicFrame>
      <p:sp>
        <p:nvSpPr>
          <p:cNvPr id="72720" name="矩形 2">
            <a:extLst>
              <a:ext uri="{FF2B5EF4-FFF2-40B4-BE49-F238E27FC236}">
                <a16:creationId xmlns:a16="http://schemas.microsoft.com/office/drawing/2014/main" id="{03498782-F0CD-4A34-BDEC-09D61708186F}"/>
              </a:ext>
            </a:extLst>
          </p:cNvPr>
          <p:cNvSpPr>
            <a:spLocks noChangeArrowheads="1"/>
          </p:cNvSpPr>
          <p:nvPr/>
        </p:nvSpPr>
        <p:spPr bwMode="auto">
          <a:xfrm>
            <a:off x="2135188" y="2708276"/>
            <a:ext cx="304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zh-CN" sz="240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科赫曲线的雪花效果</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40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1">
            <a:extLst>
              <a:ext uri="{FF2B5EF4-FFF2-40B4-BE49-F238E27FC236}">
                <a16:creationId xmlns:a16="http://schemas.microsoft.com/office/drawing/2014/main" id="{50521EDF-BB9D-4F33-AE7A-A1DA84DA5A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TextBox 2">
            <a:extLst>
              <a:ext uri="{FF2B5EF4-FFF2-40B4-BE49-F238E27FC236}">
                <a16:creationId xmlns:a16="http://schemas.microsoft.com/office/drawing/2014/main" id="{4811096A-4068-42E8-ACC1-F6F7D11C2F56}"/>
              </a:ext>
            </a:extLst>
          </p:cNvPr>
          <p:cNvSpPr txBox="1">
            <a:spLocks noChangeArrowheads="1"/>
          </p:cNvSpPr>
          <p:nvPr/>
        </p:nvSpPr>
        <p:spPr bwMode="auto">
          <a:xfrm>
            <a:off x="2135189" y="2808289"/>
            <a:ext cx="78819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5400">
                <a:latin typeface="微软雅黑" panose="020B0503020204020204" pitchFamily="34" charset="-122"/>
                <a:ea typeface="微软雅黑" panose="020B0503020204020204" pitchFamily="34" charset="-122"/>
              </a:rPr>
              <a:t>Python</a:t>
            </a:r>
            <a:r>
              <a:rPr lang="zh-CN" altLang="en-US" sz="5400">
                <a:latin typeface="微软雅黑" panose="020B0503020204020204" pitchFamily="34" charset="-122"/>
                <a:ea typeface="微软雅黑" panose="020B0503020204020204" pitchFamily="34" charset="-122"/>
              </a:rPr>
              <a:t>内置函数</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CC457CFC-183B-4042-B3C8-2649127DB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D4BB6B64-F838-4DF9-952D-6C06E0945EEC}"/>
              </a:ext>
            </a:extLst>
          </p:cNvPr>
          <p:cNvSpPr txBox="1">
            <a:spLocks noChangeArrowheads="1"/>
          </p:cNvSpPr>
          <p:nvPr/>
        </p:nvSpPr>
        <p:spPr bwMode="auto">
          <a:xfrm>
            <a:off x="2208214" y="765176"/>
            <a:ext cx="39703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charset="0"/>
                <a:ea typeface="宋体" charset="0"/>
              </a:defRPr>
            </a:lvl1pPr>
            <a:lvl2pPr marL="742950" indent="-285750">
              <a:spcBef>
                <a:spcPct val="20000"/>
              </a:spcBef>
              <a:buChar char="–"/>
              <a:defRPr sz="2800">
                <a:solidFill>
                  <a:schemeClr val="tx1"/>
                </a:solidFill>
                <a:latin typeface="Arial" charset="0"/>
                <a:ea typeface="宋体" charset="0"/>
              </a:defRPr>
            </a:lvl2pPr>
            <a:lvl3pPr marL="1143000" indent="-228600">
              <a:spcBef>
                <a:spcPct val="20000"/>
              </a:spcBef>
              <a:buChar char="•"/>
              <a:defRPr sz="2400">
                <a:solidFill>
                  <a:schemeClr val="tx1"/>
                </a:solidFill>
                <a:latin typeface="Arial" charset="0"/>
                <a:ea typeface="宋体" charset="0"/>
              </a:defRPr>
            </a:lvl3pPr>
            <a:lvl4pPr marL="1600200" indent="-228600">
              <a:spcBef>
                <a:spcPct val="20000"/>
              </a:spcBef>
              <a:buChar char="–"/>
              <a:defRPr sz="2000">
                <a:solidFill>
                  <a:schemeClr val="tx1"/>
                </a:solidFill>
                <a:latin typeface="Arial" charset="0"/>
                <a:ea typeface="宋体" charset="0"/>
              </a:defRPr>
            </a:lvl4pPr>
            <a:lvl5pPr marL="2057400" indent="-228600">
              <a:spcBef>
                <a:spcPct val="20000"/>
              </a:spcBef>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har char="»"/>
              <a:defRPr sz="2000">
                <a:solidFill>
                  <a:schemeClr val="tx1"/>
                </a:solidFill>
                <a:latin typeface="Arial" charset="0"/>
                <a:ea typeface="宋体" charset="0"/>
              </a:defRPr>
            </a:lvl9pPr>
          </a:lstStyle>
          <a:p>
            <a:pPr eaLnBrk="1" hangingPunct="1">
              <a:spcBef>
                <a:spcPct val="0"/>
              </a:spcBef>
              <a:buFontTx/>
              <a:buNone/>
              <a:defRPr/>
            </a:pPr>
            <a:r>
              <a:rPr lang="en-US" altLang="zh-CN" sz="4000" dirty="0">
                <a:solidFill>
                  <a:srgbClr val="262626"/>
                </a:solidFill>
                <a:latin typeface="微软雅黑" charset="0"/>
                <a:ea typeface="微软雅黑" charset="0"/>
              </a:rPr>
              <a:t>Python</a:t>
            </a:r>
            <a:r>
              <a:rPr lang="zh-CN" altLang="en-US" sz="4000" dirty="0">
                <a:solidFill>
                  <a:srgbClr val="262626"/>
                </a:solidFill>
                <a:latin typeface="微软雅黑" charset="0"/>
                <a:ea typeface="微软雅黑" charset="0"/>
              </a:rPr>
              <a:t>内置函数</a:t>
            </a:r>
            <a:endParaRPr lang="zh-CN" altLang="zh-CN" sz="4000" dirty="0">
              <a:solidFill>
                <a:srgbClr val="262626"/>
              </a:solidFill>
              <a:latin typeface="微软雅黑" charset="0"/>
              <a:ea typeface="微软雅黑" charset="0"/>
            </a:endParaRPr>
          </a:p>
        </p:txBody>
      </p:sp>
      <p:sp>
        <p:nvSpPr>
          <p:cNvPr id="74756" name="矩形 2">
            <a:extLst>
              <a:ext uri="{FF2B5EF4-FFF2-40B4-BE49-F238E27FC236}">
                <a16:creationId xmlns:a16="http://schemas.microsoft.com/office/drawing/2014/main" id="{52B83278-A3E7-4178-BC22-001D85C17FF6}"/>
              </a:ext>
            </a:extLst>
          </p:cNvPr>
          <p:cNvSpPr>
            <a:spLocks noChangeArrowheads="1"/>
          </p:cNvSpPr>
          <p:nvPr/>
        </p:nvSpPr>
        <p:spPr bwMode="auto">
          <a:xfrm>
            <a:off x="1992314" y="1595438"/>
            <a:ext cx="8351837"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解释器提供了</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68</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个内置函数</a:t>
            </a: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其中，前</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36</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个已经</a:t>
            </a: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将结果，需要</a:t>
            </a:r>
            <a:r>
              <a:rPr lang="zh-CN" altLang="zh-CN" sz="2400">
                <a:latin typeface="微软雅黑" panose="020B0503020204020204" pitchFamily="34" charset="-122"/>
                <a:ea typeface="微软雅黑" panose="020B0503020204020204" pitchFamily="34" charset="-122"/>
                <a:cs typeface="Times New Roman" panose="02020603050405020304" pitchFamily="18" charset="0"/>
              </a:rPr>
              <a:t>掌握。</a:t>
            </a:r>
            <a:endParaRPr lang="zh-CN" altLang="zh-CN" sz="18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F7B35AAE-BB28-4FD5-8F78-1C7C1F27B8B5}"/>
              </a:ext>
            </a:extLst>
          </p:cNvPr>
          <p:cNvGraphicFramePr>
            <a:graphicFrameLocks noGrp="1"/>
          </p:cNvGraphicFramePr>
          <p:nvPr/>
        </p:nvGraphicFramePr>
        <p:xfrm>
          <a:off x="2470150" y="2852738"/>
          <a:ext cx="7416800" cy="3840158"/>
        </p:xfrm>
        <a:graphic>
          <a:graphicData uri="http://schemas.openxmlformats.org/drawingml/2006/table">
            <a:tbl>
              <a:tblPr firstRow="1" firstCol="1" bandRow="1"/>
              <a:tblGrid>
                <a:gridCol w="1273123">
                  <a:extLst>
                    <a:ext uri="{9D8B030D-6E8A-4147-A177-3AD203B41FA5}">
                      <a16:colId xmlns:a16="http://schemas.microsoft.com/office/drawing/2014/main" val="20000"/>
                    </a:ext>
                  </a:extLst>
                </a:gridCol>
                <a:gridCol w="1270542">
                  <a:extLst>
                    <a:ext uri="{9D8B030D-6E8A-4147-A177-3AD203B41FA5}">
                      <a16:colId xmlns:a16="http://schemas.microsoft.com/office/drawing/2014/main" val="20001"/>
                    </a:ext>
                  </a:extLst>
                </a:gridCol>
                <a:gridCol w="1681727">
                  <a:extLst>
                    <a:ext uri="{9D8B030D-6E8A-4147-A177-3AD203B41FA5}">
                      <a16:colId xmlns:a16="http://schemas.microsoft.com/office/drawing/2014/main" val="20002"/>
                    </a:ext>
                  </a:extLst>
                </a:gridCol>
                <a:gridCol w="1487317">
                  <a:extLst>
                    <a:ext uri="{9D8B030D-6E8A-4147-A177-3AD203B41FA5}">
                      <a16:colId xmlns:a16="http://schemas.microsoft.com/office/drawing/2014/main" val="20003"/>
                    </a:ext>
                  </a:extLst>
                </a:gridCol>
                <a:gridCol w="1704091">
                  <a:extLst>
                    <a:ext uri="{9D8B030D-6E8A-4147-A177-3AD203B41FA5}">
                      <a16:colId xmlns:a16="http://schemas.microsoft.com/office/drawing/2014/main" val="20004"/>
                    </a:ext>
                  </a:extLst>
                </a:gridCol>
              </a:tblGrid>
              <a:tr h="274297">
                <a:tc>
                  <a:txBody>
                    <a:bodyPr/>
                    <a:lstStyle/>
                    <a:p>
                      <a:pPr algn="ctr">
                        <a:lnSpc>
                          <a:spcPct val="150000"/>
                        </a:lnSpc>
                        <a:spcAft>
                          <a:spcPts val="0"/>
                        </a:spcAft>
                      </a:pPr>
                      <a:r>
                        <a:rPr lang="en-US" sz="1200" kern="100">
                          <a:effectLst/>
                          <a:latin typeface="Courier New" charset="0"/>
                          <a:ea typeface="宋体" charset="0"/>
                          <a:cs typeface="Times New Roman" charset="0"/>
                        </a:rPr>
                        <a:t>abs()</a:t>
                      </a:r>
                      <a:endParaRPr lang="zh-CN" sz="1200" kern="100">
                        <a:effectLst/>
                        <a:latin typeface="Calibri" charset="0"/>
                        <a:ea typeface="宋体" charset="0"/>
                        <a:cs typeface="Times New Roman"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id()</a:t>
                      </a:r>
                      <a:endParaRPr lang="zh-CN" sz="1200" kern="100">
                        <a:effectLst/>
                        <a:latin typeface="Calibri" charset="0"/>
                        <a:ea typeface="宋体" charset="0"/>
                        <a:cs typeface="Times New Roman"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round()</a:t>
                      </a:r>
                      <a:endParaRPr lang="zh-CN" sz="1200" kern="100">
                        <a:effectLst/>
                        <a:latin typeface="Calibri" charset="0"/>
                        <a:ea typeface="宋体" charset="0"/>
                        <a:cs typeface="Times New Roman"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compile()</a:t>
                      </a:r>
                      <a:endParaRPr lang="zh-CN" sz="1200" kern="100">
                        <a:effectLst/>
                        <a:latin typeface="Calibri" charset="0"/>
                        <a:ea typeface="宋体" charset="0"/>
                        <a:cs typeface="Times New Roman"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locals()</a:t>
                      </a:r>
                      <a:endParaRPr lang="zh-CN" sz="1200" kern="100">
                        <a:effectLst/>
                        <a:latin typeface="Calibri" charset="0"/>
                        <a:ea typeface="宋体" charset="0"/>
                        <a:cs typeface="Times New Roman"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0"/>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all()</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input()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set()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dirty="0" err="1">
                          <a:effectLst/>
                          <a:latin typeface="Courier New" charset="0"/>
                          <a:ea typeface="宋体" charset="0"/>
                          <a:cs typeface="Times New Roman" charset="0"/>
                        </a:rPr>
                        <a:t>dir</a:t>
                      </a:r>
                      <a:r>
                        <a:rPr lang="en-US" sz="1200" kern="100" dirty="0">
                          <a:effectLst/>
                          <a:latin typeface="Courier New" charset="0"/>
                          <a:ea typeface="宋体" charset="0"/>
                          <a:cs typeface="Times New Roman" charset="0"/>
                        </a:rPr>
                        <a:t>()</a:t>
                      </a:r>
                      <a:endParaRPr lang="zh-CN" sz="1200" kern="100" dirty="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map()</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1"/>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any()</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int()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sorted()</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exec()</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memoryview()</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asci()</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tabLst>
                          <a:tab pos="397510" algn="l"/>
                          <a:tab pos="539115" algn="ctr"/>
                        </a:tabLst>
                      </a:pPr>
                      <a:r>
                        <a:rPr lang="en-US" sz="1200" kern="100">
                          <a:effectLst/>
                          <a:latin typeface="Courier New" charset="0"/>
                          <a:ea typeface="宋体" charset="0"/>
                          <a:cs typeface="Times New Roman" charset="0"/>
                        </a:rPr>
                        <a:t>len()</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str()</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enumerate()</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next()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3"/>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bin()</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list()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tuple()</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filter()</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object()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0004"/>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bool()</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max()</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type()</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format()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property()</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5"/>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chr()</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min()</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zip()</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frozenset()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repr()</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6"/>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complex()</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oct()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 </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getattr()</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setattr()</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7"/>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dict()</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open()</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 </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dirty="0" err="1">
                          <a:effectLst/>
                          <a:latin typeface="Courier New" charset="0"/>
                          <a:ea typeface="宋体" charset="0"/>
                          <a:cs typeface="Times New Roman" charset="0"/>
                        </a:rPr>
                        <a:t>globals</a:t>
                      </a:r>
                      <a:r>
                        <a:rPr lang="en-US" sz="1200" kern="100" dirty="0">
                          <a:effectLst/>
                          <a:latin typeface="Courier New" charset="0"/>
                          <a:ea typeface="宋体" charset="0"/>
                          <a:cs typeface="Times New Roman" charset="0"/>
                        </a:rPr>
                        <a:t>()</a:t>
                      </a:r>
                      <a:endParaRPr lang="zh-CN" sz="1200" kern="100" dirty="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slice()</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8"/>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divmod()</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ord()</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bytes()</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hasattr()</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staticmethod()</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09"/>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eval()</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pow()</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delattr()</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help()</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sum()</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10"/>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float()</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print()</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bytearray()</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isinstance()</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super()</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11"/>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hash()</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range()</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callable()</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issubclass()</a:t>
                      </a:r>
                      <a:endParaRPr lang="zh-CN" sz="1200" kern="100">
                        <a:effectLst/>
                        <a:latin typeface="Calibri" charset="0"/>
                        <a:ea typeface="宋体" charset="0"/>
                        <a:cs typeface="Times New Roman" charset="0"/>
                      </a:endParaRPr>
                    </a:p>
                  </a:txBody>
                  <a:tcPr marL="68580" marR="68580" marT="0" marB="0">
                    <a:lnL>
                      <a:noFill/>
                    </a:lnL>
                    <a:lnR>
                      <a:noFill/>
                    </a:lnR>
                    <a:lnT>
                      <a:noFill/>
                    </a:lnT>
                    <a:lnB>
                      <a:noFill/>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vars()</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0012"/>
                  </a:ext>
                </a:extLst>
              </a:tr>
              <a:tr h="274297">
                <a:tc>
                  <a:txBody>
                    <a:bodyPr/>
                    <a:lstStyle/>
                    <a:p>
                      <a:pPr algn="ctr">
                        <a:lnSpc>
                          <a:spcPct val="150000"/>
                        </a:lnSpc>
                        <a:spcAft>
                          <a:spcPts val="0"/>
                        </a:spcAft>
                      </a:pPr>
                      <a:r>
                        <a:rPr lang="en-US" sz="1200" kern="100">
                          <a:effectLst/>
                          <a:latin typeface="Courier New" charset="0"/>
                          <a:ea typeface="宋体" charset="0"/>
                          <a:cs typeface="Times New Roman" charset="0"/>
                        </a:rPr>
                        <a:t>hex()</a:t>
                      </a:r>
                      <a:endParaRPr lang="zh-CN" sz="1200" kern="100">
                        <a:effectLst/>
                        <a:latin typeface="Calibri" charset="0"/>
                        <a:ea typeface="宋体" charset="0"/>
                        <a:cs typeface="Times New Roman"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reversed()</a:t>
                      </a:r>
                      <a:endParaRPr lang="zh-CN" sz="1200" kern="100">
                        <a:effectLst/>
                        <a:latin typeface="Calibri" charset="0"/>
                        <a:ea typeface="宋体" charset="0"/>
                        <a:cs typeface="Times New Roman"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classmethod()</a:t>
                      </a:r>
                      <a:endParaRPr lang="zh-CN" sz="1200" kern="100">
                        <a:effectLst/>
                        <a:latin typeface="Calibri" charset="0"/>
                        <a:ea typeface="宋体" charset="0"/>
                        <a:cs typeface="Times New Roman"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1200" kern="100">
                          <a:effectLst/>
                          <a:latin typeface="Courier New" charset="0"/>
                          <a:ea typeface="宋体" charset="0"/>
                          <a:cs typeface="Times New Roman" charset="0"/>
                        </a:rPr>
                        <a:t>iter()</a:t>
                      </a:r>
                      <a:endParaRPr lang="zh-CN" sz="1200" kern="100">
                        <a:effectLst/>
                        <a:latin typeface="Calibri" charset="0"/>
                        <a:ea typeface="宋体" charset="0"/>
                        <a:cs typeface="Times New Roman"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50000"/>
                        </a:lnSpc>
                        <a:spcAft>
                          <a:spcPts val="0"/>
                        </a:spcAft>
                      </a:pPr>
                      <a:r>
                        <a:rPr lang="en-US" sz="1200" kern="100" dirty="0">
                          <a:effectLst/>
                          <a:latin typeface="Courier New" charset="0"/>
                          <a:ea typeface="宋体" charset="0"/>
                          <a:cs typeface="Times New Roman" charset="0"/>
                        </a:rPr>
                        <a:t>__import()__</a:t>
                      </a:r>
                      <a:endParaRPr lang="zh-CN" sz="1200" kern="100" dirty="0">
                        <a:effectLst/>
                        <a:latin typeface="Calibri" charset="0"/>
                        <a:ea typeface="宋体" charset="0"/>
                        <a:cs typeface="Times New Roman"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实参传递：关键字实参</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关键字实参是传递给函数的</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名称</a:t>
            </a:r>
            <a:r>
              <a:rPr lang="en-US" altLang="zh-CN" sz="2800" dirty="0">
                <a:solidFill>
                  <a:srgbClr val="FF0000"/>
                </a:solidFill>
                <a:latin typeface="微软雅黑 Light" panose="020B0502040204020203" pitchFamily="34" charset="-122"/>
                <a:ea typeface="微软雅黑 Light" panose="020B0502040204020203" pitchFamily="34" charset="-122"/>
                <a:cs typeface="+mj-cs"/>
              </a:rPr>
              <a:t>—</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值</a:t>
            </a:r>
            <a:r>
              <a:rPr lang="zh-CN" altLang="en-US" sz="2800" dirty="0">
                <a:latin typeface="微软雅黑 Light" panose="020B0502040204020203" pitchFamily="34" charset="-122"/>
                <a:ea typeface="微软雅黑 Light" panose="020B0502040204020203" pitchFamily="34" charset="-122"/>
                <a:cs typeface="+mj-cs"/>
              </a:rPr>
              <a:t>对。你直接在实参中将名称和值关联起来了，因此向函数传递实参时不会混淆。关键字实参让你无需考虑函数调用中的实参顺序，还清楚地指出了函数调用中各个值的用途。</a:t>
            </a:r>
          </a:p>
        </p:txBody>
      </p:sp>
    </p:spTree>
    <p:extLst>
      <p:ext uri="{BB962C8B-B14F-4D97-AF65-F5344CB8AC3E}">
        <p14:creationId xmlns:p14="http://schemas.microsoft.com/office/powerpoint/2010/main" val="204052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实参传递：默认值</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编写函数时，可给每个形参指定默认值。在调用函数中给形参提供了实参时，</a:t>
            </a:r>
            <a:r>
              <a:rPr lang="en-US" altLang="zh-CN" sz="2800" dirty="0">
                <a:latin typeface="微软雅黑 Light" panose="020B0502040204020203" pitchFamily="34" charset="-122"/>
                <a:ea typeface="微软雅黑 Light" panose="020B0502040204020203" pitchFamily="34" charset="-122"/>
                <a:cs typeface="+mj-cs"/>
              </a:rPr>
              <a:t>Python</a:t>
            </a:r>
            <a:r>
              <a:rPr lang="zh-CN" altLang="en-US" sz="2800" dirty="0">
                <a:latin typeface="微软雅黑 Light" panose="020B0502040204020203" pitchFamily="34" charset="-122"/>
                <a:ea typeface="微软雅黑 Light" panose="020B0502040204020203" pitchFamily="34" charset="-122"/>
                <a:cs typeface="+mj-cs"/>
              </a:rPr>
              <a:t>将使用指定的实参值；否则，将使用形参的默认值。</a:t>
            </a:r>
          </a:p>
        </p:txBody>
      </p:sp>
    </p:spTree>
    <p:extLst>
      <p:ext uri="{BB962C8B-B14F-4D97-AF65-F5344CB8AC3E}">
        <p14:creationId xmlns:p14="http://schemas.microsoft.com/office/powerpoint/2010/main" val="30106724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5057</TotalTime>
  <Words>4553</Words>
  <Application>Microsoft Office PowerPoint</Application>
  <PresentationFormat>宽屏</PresentationFormat>
  <Paragraphs>770</Paragraphs>
  <Slides>78</Slides>
  <Notes>40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78</vt:i4>
      </vt:variant>
    </vt:vector>
  </HeadingPairs>
  <TitlesOfParts>
    <vt:vector size="93" baseType="lpstr">
      <vt:lpstr>等线</vt:lpstr>
      <vt:lpstr>等线 Light</vt:lpstr>
      <vt:lpstr>宋体</vt:lpstr>
      <vt:lpstr>微软雅黑</vt:lpstr>
      <vt:lpstr>微软雅黑 Light</vt:lpstr>
      <vt:lpstr>Arial</vt:lpstr>
      <vt:lpstr>Calibri</vt:lpstr>
      <vt:lpstr>Cambria Math</vt:lpstr>
      <vt:lpstr>Courier New</vt:lpstr>
      <vt:lpstr>Palatino Linotype</vt:lpstr>
      <vt:lpstr>Times New Roman</vt:lpstr>
      <vt:lpstr>Wingdings</vt:lpstr>
      <vt:lpstr>Office 主题​​</vt:lpstr>
      <vt:lpstr>Equation.3</vt:lpstr>
      <vt:lpstr>Equation.DSMT4</vt:lpstr>
      <vt:lpstr>程序设计</vt:lpstr>
      <vt:lpstr>函数的定义</vt:lpstr>
      <vt:lpstr>函数的调用过程</vt:lpstr>
      <vt:lpstr>函数的调用过程</vt:lpstr>
      <vt:lpstr>函数的调用过程</vt:lpstr>
      <vt:lpstr>函数的调用过程</vt:lpstr>
      <vt:lpstr>实参传递：位置实参</vt:lpstr>
      <vt:lpstr>实参传递：关键字实参</vt:lpstr>
      <vt:lpstr>实参传递：默认值</vt:lpstr>
      <vt:lpstr>实参传递：传递任意数量的实参</vt:lpstr>
      <vt:lpstr>返回值</vt:lpstr>
      <vt:lpstr>函数作用域</vt:lpstr>
      <vt:lpstr>函数作用域</vt:lpstr>
      <vt:lpstr>函数作用域</vt:lpstr>
      <vt:lpstr>函数作用域</vt:lpstr>
      <vt:lpstr>函数作用域</vt:lpstr>
      <vt:lpstr>函数作用域</vt:lpstr>
      <vt:lpstr>函数作用域</vt:lpstr>
      <vt:lpstr>函数作用域</vt:lpstr>
      <vt:lpstr>嵌套循环</vt:lpstr>
      <vt:lpstr>嵌套循环</vt:lpstr>
      <vt:lpstr>程序设计：函数下</vt:lpstr>
      <vt:lpstr>嵌套循环</vt:lpstr>
      <vt:lpstr>基本算法—迭代</vt:lpstr>
      <vt:lpstr>基本算法—递归</vt:lpstr>
      <vt:lpstr>基本算法</vt:lpstr>
      <vt:lpstr>基本算法—递归</vt:lpstr>
      <vt:lpstr>基本算法—递归与迭代的比较</vt:lpstr>
      <vt:lpstr>基本算法—递归与迭代的比较</vt:lpstr>
      <vt:lpstr>基本算法—递归与迭代的比较</vt:lpstr>
      <vt:lpstr>基本算法—递归与迭代的比较</vt:lpstr>
      <vt:lpstr>基本算法—递归与迭代的比较</vt:lpstr>
      <vt:lpstr>阶乘计算</vt:lpstr>
      <vt:lpstr>阶乘计算</vt:lpstr>
      <vt:lpstr>阶乘计算</vt:lpstr>
      <vt:lpstr>递归</vt:lpstr>
      <vt:lpstr>PowerPoint 演示文稿</vt:lpstr>
      <vt:lpstr>代码复用和模块化设计</vt:lpstr>
      <vt:lpstr>代码复用和模块化设计</vt:lpstr>
      <vt:lpstr>代码复用和模块化设计</vt:lpstr>
      <vt:lpstr>代码复用和模块化设计</vt:lpstr>
      <vt:lpstr>代码复用和模块化设计</vt:lpstr>
      <vt:lpstr>PowerPoint 演示文稿</vt:lpstr>
      <vt:lpstr>面向对象</vt:lpstr>
      <vt:lpstr>编程语言——高级语言</vt:lpstr>
      <vt:lpstr>编程语言——高级语言</vt:lpstr>
      <vt:lpstr>datetime库概述</vt:lpstr>
      <vt:lpstr>datetime库概述</vt:lpstr>
      <vt:lpstr>datetime</vt:lpstr>
      <vt:lpstr>datetime</vt:lpstr>
      <vt:lpstr>datetime</vt:lpstr>
      <vt:lpstr>datetime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智能科学与技术专业本科人才培养方案</dc:title>
  <dc:creator>Steven</dc:creator>
  <cp:lastModifiedBy>steven</cp:lastModifiedBy>
  <cp:revision>487</cp:revision>
  <cp:lastPrinted>2019-03-24T10:35:41Z</cp:lastPrinted>
  <dcterms:created xsi:type="dcterms:W3CDTF">2018-05-09T12:03:22Z</dcterms:created>
  <dcterms:modified xsi:type="dcterms:W3CDTF">2019-04-14T05:15:12Z</dcterms:modified>
</cp:coreProperties>
</file>