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Spectral SemiBold"/>
      <p:regular r:id="rId46"/>
      <p:bold r:id="rId47"/>
      <p:italic r:id="rId48"/>
      <p:boldItalic r:id="rId49"/>
    </p:embeddedFont>
    <p:embeddedFont>
      <p:font typeface="IBM Plex Mon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SpectralSemiBold-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pectralSemiBold-italic.fntdata"/><Relationship Id="rId47" Type="http://schemas.openxmlformats.org/officeDocument/2006/relationships/font" Target="fonts/SpectralSemiBold-bold.fntdata"/><Relationship Id="rId49" Type="http://schemas.openxmlformats.org/officeDocument/2006/relationships/font" Target="fonts/Spectral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IBMPlexMono-bold.fntdata"/><Relationship Id="rId50" Type="http://schemas.openxmlformats.org/officeDocument/2006/relationships/font" Target="fonts/IBMPlexMono-regular.fntdata"/><Relationship Id="rId53" Type="http://schemas.openxmlformats.org/officeDocument/2006/relationships/font" Target="fonts/IBMPlexMono-boldItalic.fntdata"/><Relationship Id="rId52" Type="http://schemas.openxmlformats.org/officeDocument/2006/relationships/font" Target="fonts/IBMPlex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4e52516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4e52516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54b1ab4e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54b1ab4e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54b1ab4e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54b1ab4e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54b1ab4e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54b1ab4e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54b1ab4e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54b1ab4e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12047cf5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12047cf5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2c9698d96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2c9698d96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7b662642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7b662642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7b662642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07b662642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7b662642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07b662642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2c9698d96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2c9698d9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07b662642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07b662642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07b662642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07b662642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07b662642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07b662642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7b662642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7b662642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2c9698d96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52c9698d96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07b662642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07b662642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07b662642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07b662642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07b662642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07b662642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07b662642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07b662642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07b662642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07b662642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12047cf5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12047cf5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07b662642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07b662642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07b662642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07b662642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4298592b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4298592b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07b662642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07b662642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07b662642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07b662642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07b662642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07b662642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07b662642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07b662642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07b662642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07b662642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07b662642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07b662642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07b662642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07b662642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12047cf5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12047cf5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07b662642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07b662642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968822c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968822c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54b1ab4e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54b1ab4e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54b1ab4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54b1ab4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not totally necessary, but could be a good review for interfaces/the super keyword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968822c9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968822c9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7b662642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7b662642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5200"/>
              <a:buFont typeface="Spectral SemiBold"/>
              <a:buNone/>
              <a:defRPr sz="5200">
                <a:solidFill>
                  <a:schemeClr val="accent1"/>
                </a:solidFill>
                <a:latin typeface="Spectral SemiBold"/>
                <a:ea typeface="Spectral SemiBold"/>
                <a:cs typeface="Spectral SemiBold"/>
                <a:sym typeface="Spectral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4"/>
              </a:buClr>
              <a:buSzPts val="2800"/>
              <a:buNone/>
              <a:defRPr sz="28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2" name="Google Shape;12;p2"/>
          <p:cNvCxnSpPr/>
          <p:nvPr/>
        </p:nvCxnSpPr>
        <p:spPr>
          <a:xfrm>
            <a:off x="1093350" y="279717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3600"/>
              <a:buNone/>
              <a:defRPr sz="36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cxnSp>
        <p:nvCxnSpPr>
          <p:cNvPr id="16" name="Google Shape;16;p3"/>
          <p:cNvCxnSpPr/>
          <p:nvPr/>
        </p:nvCxnSpPr>
        <p:spPr>
          <a:xfrm>
            <a:off x="1093350" y="289182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4800"/>
              <a:buNone/>
              <a:defRPr sz="4800">
                <a:solidFill>
                  <a:schemeClr val="accent5"/>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3500"/>
              <a:buNone/>
              <a:defRPr sz="3500">
                <a:solidFill>
                  <a:schemeClr val="accen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Avenir"/>
              <a:buNone/>
              <a:defRPr sz="2800">
                <a:solidFill>
                  <a:schemeClr val="dk1"/>
                </a:solidFill>
                <a:latin typeface="Avenir"/>
                <a:ea typeface="Avenir"/>
                <a:cs typeface="Avenir"/>
                <a:sym typeface="Aveni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venir"/>
              <a:buChar char="●"/>
              <a:defRPr>
                <a:solidFill>
                  <a:schemeClr val="dk1"/>
                </a:solidFill>
                <a:latin typeface="Avenir"/>
                <a:ea typeface="Avenir"/>
                <a:cs typeface="Avenir"/>
                <a:sym typeface="Avenir"/>
              </a:defRPr>
            </a:lvl1pPr>
            <a:lvl2pPr indent="-317500" lvl="1" marL="914400">
              <a:lnSpc>
                <a:spcPct val="115000"/>
              </a:lnSpc>
              <a:spcBef>
                <a:spcPts val="1600"/>
              </a:spcBef>
              <a:spcAft>
                <a:spcPts val="0"/>
              </a:spcAft>
              <a:buClr>
                <a:schemeClr val="dk1"/>
              </a:buClr>
              <a:buSzPts val="1400"/>
              <a:buFont typeface="Avenir"/>
              <a:buChar char="○"/>
              <a:defRPr>
                <a:solidFill>
                  <a:schemeClr val="dk1"/>
                </a:solidFill>
                <a:latin typeface="Avenir"/>
                <a:ea typeface="Avenir"/>
                <a:cs typeface="Avenir"/>
                <a:sym typeface="Avenir"/>
              </a:defRPr>
            </a:lvl2pPr>
            <a:lvl3pPr indent="-317500" lvl="2" marL="1371600">
              <a:lnSpc>
                <a:spcPct val="115000"/>
              </a:lnSpc>
              <a:spcBef>
                <a:spcPts val="1600"/>
              </a:spcBef>
              <a:spcAft>
                <a:spcPts val="0"/>
              </a:spcAft>
              <a:buClr>
                <a:schemeClr val="dk1"/>
              </a:buClr>
              <a:buSzPts val="1400"/>
              <a:buFont typeface="Avenir"/>
              <a:buChar char="■"/>
              <a:defRPr>
                <a:solidFill>
                  <a:schemeClr val="dk1"/>
                </a:solidFill>
                <a:latin typeface="Avenir"/>
                <a:ea typeface="Avenir"/>
                <a:cs typeface="Avenir"/>
                <a:sym typeface="Avenir"/>
              </a:defRPr>
            </a:lvl3pPr>
            <a:lvl4pPr indent="-317500" lvl="3" marL="1828800">
              <a:lnSpc>
                <a:spcPct val="115000"/>
              </a:lnSpc>
              <a:spcBef>
                <a:spcPts val="1600"/>
              </a:spcBef>
              <a:spcAft>
                <a:spcPts val="0"/>
              </a:spcAft>
              <a:buClr>
                <a:schemeClr val="dk1"/>
              </a:buClr>
              <a:buSzPts val="1400"/>
              <a:buFont typeface="Avenir"/>
              <a:buChar char="●"/>
              <a:defRPr>
                <a:solidFill>
                  <a:schemeClr val="dk1"/>
                </a:solidFill>
                <a:latin typeface="Avenir"/>
                <a:ea typeface="Avenir"/>
                <a:cs typeface="Avenir"/>
                <a:sym typeface="Avenir"/>
              </a:defRPr>
            </a:lvl4pPr>
            <a:lvl5pPr indent="-317500" lvl="4" marL="2286000">
              <a:lnSpc>
                <a:spcPct val="115000"/>
              </a:lnSpc>
              <a:spcBef>
                <a:spcPts val="1600"/>
              </a:spcBef>
              <a:spcAft>
                <a:spcPts val="0"/>
              </a:spcAft>
              <a:buClr>
                <a:schemeClr val="dk1"/>
              </a:buClr>
              <a:buSzPts val="1400"/>
              <a:buFont typeface="Avenir"/>
              <a:buChar char="○"/>
              <a:defRPr>
                <a:solidFill>
                  <a:schemeClr val="dk1"/>
                </a:solidFill>
                <a:latin typeface="Avenir"/>
                <a:ea typeface="Avenir"/>
                <a:cs typeface="Avenir"/>
                <a:sym typeface="Avenir"/>
              </a:defRPr>
            </a:lvl5pPr>
            <a:lvl6pPr indent="-317500" lvl="5" marL="2743200">
              <a:lnSpc>
                <a:spcPct val="115000"/>
              </a:lnSpc>
              <a:spcBef>
                <a:spcPts val="1600"/>
              </a:spcBef>
              <a:spcAft>
                <a:spcPts val="0"/>
              </a:spcAft>
              <a:buClr>
                <a:schemeClr val="dk1"/>
              </a:buClr>
              <a:buSzPts val="1400"/>
              <a:buFont typeface="Avenir"/>
              <a:buChar char="■"/>
              <a:defRPr>
                <a:solidFill>
                  <a:schemeClr val="dk1"/>
                </a:solidFill>
                <a:latin typeface="Avenir"/>
                <a:ea typeface="Avenir"/>
                <a:cs typeface="Avenir"/>
                <a:sym typeface="Avenir"/>
              </a:defRPr>
            </a:lvl6pPr>
            <a:lvl7pPr indent="-317500" lvl="6" marL="3200400">
              <a:lnSpc>
                <a:spcPct val="115000"/>
              </a:lnSpc>
              <a:spcBef>
                <a:spcPts val="1600"/>
              </a:spcBef>
              <a:spcAft>
                <a:spcPts val="0"/>
              </a:spcAft>
              <a:buClr>
                <a:schemeClr val="dk1"/>
              </a:buClr>
              <a:buSzPts val="1400"/>
              <a:buFont typeface="Avenir"/>
              <a:buChar char="●"/>
              <a:defRPr>
                <a:solidFill>
                  <a:schemeClr val="dk1"/>
                </a:solidFill>
                <a:latin typeface="Avenir"/>
                <a:ea typeface="Avenir"/>
                <a:cs typeface="Avenir"/>
                <a:sym typeface="Avenir"/>
              </a:defRPr>
            </a:lvl7pPr>
            <a:lvl8pPr indent="-317500" lvl="7" marL="3657600">
              <a:lnSpc>
                <a:spcPct val="115000"/>
              </a:lnSpc>
              <a:spcBef>
                <a:spcPts val="1600"/>
              </a:spcBef>
              <a:spcAft>
                <a:spcPts val="0"/>
              </a:spcAft>
              <a:buClr>
                <a:schemeClr val="dk1"/>
              </a:buClr>
              <a:buSzPts val="1400"/>
              <a:buFont typeface="Avenir"/>
              <a:buChar char="○"/>
              <a:defRPr>
                <a:solidFill>
                  <a:schemeClr val="dk1"/>
                </a:solidFill>
                <a:latin typeface="Avenir"/>
                <a:ea typeface="Avenir"/>
                <a:cs typeface="Avenir"/>
                <a:sym typeface="Avenir"/>
              </a:defRPr>
            </a:lvl8pPr>
            <a:lvl9pPr indent="-317500" lvl="8" marL="4114800">
              <a:lnSpc>
                <a:spcPct val="115000"/>
              </a:lnSpc>
              <a:spcBef>
                <a:spcPts val="1600"/>
              </a:spcBef>
              <a:spcAft>
                <a:spcPts val="1600"/>
              </a:spcAft>
              <a:buClr>
                <a:schemeClr val="dk1"/>
              </a:buClr>
              <a:buSzPts val="1400"/>
              <a:buFont typeface="Avenir"/>
              <a:buChar char="■"/>
              <a:defRPr>
                <a:solidFill>
                  <a:schemeClr val="dk1"/>
                </a:solidFill>
                <a:latin typeface="Avenir"/>
                <a:ea typeface="Avenir"/>
                <a:cs typeface="Avenir"/>
                <a:sym typeface="Avenir"/>
              </a:defRPr>
            </a:lvl9pPr>
          </a:lstStyle>
          <a:p/>
        </p:txBody>
      </p:sp>
      <p:sp>
        <p:nvSpPr>
          <p:cNvPr id="8" name="Google Shape;8;p1"/>
          <p:cNvSpPr txBox="1"/>
          <p:nvPr/>
        </p:nvSpPr>
        <p:spPr>
          <a:xfrm>
            <a:off x="7345500" y="4897500"/>
            <a:ext cx="1798500" cy="246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2"/>
                </a:solidFill>
                <a:latin typeface="Avenir"/>
                <a:ea typeface="Avenir"/>
                <a:cs typeface="Avenir"/>
                <a:sym typeface="Avenir"/>
              </a:rPr>
              <a:t>CS 61B Spring 2023</a:t>
            </a:r>
            <a:endParaRPr>
              <a:solidFill>
                <a:schemeClr val="dk2"/>
              </a:solidFill>
              <a:latin typeface="Avenir"/>
              <a:ea typeface="Avenir"/>
              <a:cs typeface="Avenir"/>
              <a:sym typeface="Aveni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tinyurl.com/equalsExampl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dstem.org/us/courses/25759/discussion/255167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Avenir"/>
                <a:ea typeface="Avenir"/>
                <a:cs typeface="Avenir"/>
                <a:sym typeface="Avenir"/>
              </a:rPr>
              <a:t>Iterators, Iterable, Polymorphism</a:t>
            </a:r>
            <a:endParaRPr b="1">
              <a:latin typeface="Avenir"/>
              <a:ea typeface="Avenir"/>
              <a:cs typeface="Avenir"/>
              <a:sym typeface="Avenir"/>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Discussion 05</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for Understanding</a:t>
            </a:r>
            <a:endParaRPr/>
          </a:p>
        </p:txBody>
      </p:sp>
      <p:sp>
        <p:nvSpPr>
          <p:cNvPr id="111" name="Google Shape;111;p22"/>
          <p:cNvSpPr txBox="1"/>
          <p:nvPr>
            <p:ph idx="1" type="body"/>
          </p:nvPr>
        </p:nvSpPr>
        <p:spPr>
          <a:xfrm>
            <a:off x="159300" y="1152475"/>
            <a:ext cx="8832300" cy="37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1. If we were to define a class that implements the interface </a:t>
            </a:r>
            <a:r>
              <a:rPr lang="en" sz="1300">
                <a:latin typeface="IBM Plex Mono"/>
                <a:ea typeface="IBM Plex Mono"/>
                <a:cs typeface="IBM Plex Mono"/>
                <a:sym typeface="IBM Plex Mono"/>
              </a:rPr>
              <a:t>Iterable&lt;Dog&gt;</a:t>
            </a:r>
            <a:r>
              <a:rPr lang="en" sz="1300"/>
              <a:t>, what method(s) would this class need to define? </a:t>
            </a:r>
            <a:endParaRPr sz="1300"/>
          </a:p>
          <a:p>
            <a:pPr indent="0" lvl="0" marL="0" rtl="0" algn="l">
              <a:spcBef>
                <a:spcPts val="1600"/>
              </a:spcBef>
              <a:spcAft>
                <a:spcPts val="0"/>
              </a:spcAft>
              <a:buNone/>
            </a:pPr>
            <a:r>
              <a:t/>
            </a:r>
            <a:endParaRPr sz="1300">
              <a:latin typeface="IBM Plex Mono"/>
              <a:ea typeface="IBM Plex Mono"/>
              <a:cs typeface="IBM Plex Mono"/>
              <a:sym typeface="IBM Plex Mono"/>
            </a:endParaRPr>
          </a:p>
          <a:p>
            <a:pPr indent="0" lvl="0" marL="0" rtl="0" algn="l">
              <a:spcBef>
                <a:spcPts val="1600"/>
              </a:spcBef>
              <a:spcAft>
                <a:spcPts val="0"/>
              </a:spcAft>
              <a:buNone/>
            </a:pPr>
            <a:r>
              <a:rPr lang="en" sz="1300"/>
              <a:t>2. If we were to define a class that implements the interface </a:t>
            </a:r>
            <a:r>
              <a:rPr lang="en" sz="1300">
                <a:latin typeface="IBM Plex Mono"/>
                <a:ea typeface="IBM Plex Mono"/>
                <a:cs typeface="IBM Plex Mono"/>
                <a:sym typeface="IBM Plex Mono"/>
              </a:rPr>
              <a:t>Iterator&lt;Integer&gt;</a:t>
            </a:r>
            <a:r>
              <a:rPr lang="en" sz="1300"/>
              <a:t>, what method(s) would this class need to define? </a:t>
            </a:r>
            <a:endParaRPr sz="1300"/>
          </a:p>
          <a:p>
            <a:pPr indent="0" lvl="0" marL="0" rtl="0" algn="l">
              <a:spcBef>
                <a:spcPts val="1600"/>
              </a:spcBef>
              <a:spcAft>
                <a:spcPts val="0"/>
              </a:spcAft>
              <a:buNone/>
            </a:pPr>
            <a:r>
              <a:t/>
            </a:r>
            <a:endParaRPr sz="1300">
              <a:latin typeface="IBM Plex Mono"/>
              <a:ea typeface="IBM Plex Mono"/>
              <a:cs typeface="IBM Plex Mono"/>
              <a:sym typeface="IBM Plex Mono"/>
            </a:endParaRPr>
          </a:p>
          <a:p>
            <a:pPr indent="0" lvl="0" marL="0" rtl="0" algn="l">
              <a:spcBef>
                <a:spcPts val="0"/>
              </a:spcBef>
              <a:spcAft>
                <a:spcPts val="0"/>
              </a:spcAft>
              <a:buNone/>
            </a:pPr>
            <a:r>
              <a:rPr lang="en" sz="1300">
                <a:latin typeface="IBM Plex Mono"/>
                <a:ea typeface="IBM Plex Mono"/>
                <a:cs typeface="IBM Plex Mono"/>
                <a:sym typeface="IBM Plex Mono"/>
              </a:rPr>
              <a:t> </a:t>
            </a:r>
            <a:endParaRPr sz="1300">
              <a:latin typeface="IBM Plex Mono"/>
              <a:ea typeface="IBM Plex Mono"/>
              <a:cs typeface="IBM Plex Mono"/>
              <a:sym typeface="IBM Plex Mono"/>
            </a:endParaRPr>
          </a:p>
          <a:p>
            <a:pPr indent="0" lvl="0" marL="0" rtl="0" algn="l">
              <a:spcBef>
                <a:spcPts val="0"/>
              </a:spcBef>
              <a:spcAft>
                <a:spcPts val="0"/>
              </a:spcAft>
              <a:buNone/>
            </a:pPr>
            <a:r>
              <a:t/>
            </a:r>
            <a:endParaRPr sz="1300"/>
          </a:p>
          <a:p>
            <a:pPr indent="0" lvl="0" marL="0" rtl="0" algn="l">
              <a:spcBef>
                <a:spcPts val="0"/>
              </a:spcBef>
              <a:spcAft>
                <a:spcPts val="0"/>
              </a:spcAft>
              <a:buNone/>
            </a:pPr>
            <a:r>
              <a:rPr lang="en" sz="1300"/>
              <a:t>3. What’s one difference between </a:t>
            </a:r>
            <a:r>
              <a:rPr lang="en" sz="1300">
                <a:latin typeface="IBM Plex Mono"/>
                <a:ea typeface="IBM Plex Mono"/>
                <a:cs typeface="IBM Plex Mono"/>
                <a:sym typeface="IBM Plex Mono"/>
              </a:rPr>
              <a:t>Iterator</a:t>
            </a:r>
            <a:r>
              <a:rPr lang="en" sz="1300"/>
              <a:t> and </a:t>
            </a:r>
            <a:r>
              <a:rPr lang="en" sz="1300">
                <a:latin typeface="IBM Plex Mono"/>
                <a:ea typeface="IBM Plex Mono"/>
                <a:cs typeface="IBM Plex Mono"/>
                <a:sym typeface="IBM Plex Mono"/>
              </a:rPr>
              <a:t>Iterable</a:t>
            </a:r>
            <a:r>
              <a:rPr lang="en" sz="1300"/>
              <a:t>? </a:t>
            </a:r>
            <a:endParaRPr sz="1300"/>
          </a:p>
          <a:p>
            <a:pPr indent="0" lvl="0" marL="0" rtl="0" algn="l">
              <a:spcBef>
                <a:spcPts val="1600"/>
              </a:spcBef>
              <a:spcAft>
                <a:spcPts val="0"/>
              </a:spcAft>
              <a:buNone/>
            </a:pPr>
            <a:r>
              <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for Understanding</a:t>
            </a:r>
            <a:endParaRPr/>
          </a:p>
        </p:txBody>
      </p:sp>
      <p:sp>
        <p:nvSpPr>
          <p:cNvPr id="117" name="Google Shape;117;p23"/>
          <p:cNvSpPr txBox="1"/>
          <p:nvPr>
            <p:ph idx="1" type="body"/>
          </p:nvPr>
        </p:nvSpPr>
        <p:spPr>
          <a:xfrm>
            <a:off x="159300" y="1152475"/>
            <a:ext cx="8832300" cy="37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1. If we were to define a class that implements the interface </a:t>
            </a:r>
            <a:r>
              <a:rPr lang="en" sz="1300">
                <a:latin typeface="IBM Plex Mono"/>
                <a:ea typeface="IBM Plex Mono"/>
                <a:cs typeface="IBM Plex Mono"/>
                <a:sym typeface="IBM Plex Mono"/>
              </a:rPr>
              <a:t>Iterable&lt;Dog&gt;</a:t>
            </a:r>
            <a:r>
              <a:rPr lang="en" sz="1300"/>
              <a:t>, what method(s) would this class need to define? </a:t>
            </a:r>
            <a:endParaRPr sz="1300"/>
          </a:p>
          <a:p>
            <a:pPr indent="0" lvl="0" marL="0" rtl="0" algn="l">
              <a:spcBef>
                <a:spcPts val="1600"/>
              </a:spcBef>
              <a:spcAft>
                <a:spcPts val="0"/>
              </a:spcAft>
              <a:buNone/>
            </a:pPr>
            <a:r>
              <a:rPr lang="en" sz="1300">
                <a:solidFill>
                  <a:srgbClr val="38761D"/>
                </a:solidFill>
                <a:latin typeface="IBM Plex Mono"/>
                <a:ea typeface="IBM Plex Mono"/>
                <a:cs typeface="IBM Plex Mono"/>
                <a:sym typeface="IBM Plex Mono"/>
              </a:rPr>
              <a:t>public Iterator&lt;Dog&gt; iterator() </a:t>
            </a:r>
            <a:endParaRPr sz="1300">
              <a:solidFill>
                <a:srgbClr val="38761D"/>
              </a:solidFill>
              <a:latin typeface="IBM Plex Mono"/>
              <a:ea typeface="IBM Plex Mono"/>
              <a:cs typeface="IBM Plex Mono"/>
              <a:sym typeface="IBM Plex Mono"/>
            </a:endParaRPr>
          </a:p>
          <a:p>
            <a:pPr indent="0" lvl="0" marL="0" rtl="0" algn="l">
              <a:spcBef>
                <a:spcPts val="1600"/>
              </a:spcBef>
              <a:spcAft>
                <a:spcPts val="0"/>
              </a:spcAft>
              <a:buNone/>
            </a:pPr>
            <a:r>
              <a:rPr lang="en" sz="1300"/>
              <a:t>2. If we were to define a class that implements the interface </a:t>
            </a:r>
            <a:r>
              <a:rPr lang="en" sz="1300">
                <a:latin typeface="IBM Plex Mono"/>
                <a:ea typeface="IBM Plex Mono"/>
                <a:cs typeface="IBM Plex Mono"/>
                <a:sym typeface="IBM Plex Mono"/>
              </a:rPr>
              <a:t>Iterator&lt;Integer&gt;</a:t>
            </a:r>
            <a:r>
              <a:rPr lang="en" sz="1300"/>
              <a:t>, what method(s) would this class need to define? </a:t>
            </a:r>
            <a:endParaRPr sz="1300"/>
          </a:p>
          <a:p>
            <a:pPr indent="0" lvl="0" marL="0" rtl="0" algn="l">
              <a:spcBef>
                <a:spcPts val="1600"/>
              </a:spcBef>
              <a:spcAft>
                <a:spcPts val="0"/>
              </a:spcAft>
              <a:buNone/>
            </a:pPr>
            <a:r>
              <a:t/>
            </a:r>
            <a:endParaRPr sz="1300">
              <a:latin typeface="IBM Plex Mono"/>
              <a:ea typeface="IBM Plex Mono"/>
              <a:cs typeface="IBM Plex Mono"/>
              <a:sym typeface="IBM Plex Mono"/>
            </a:endParaRPr>
          </a:p>
          <a:p>
            <a:pPr indent="0" lvl="0" marL="0" rtl="0" algn="l">
              <a:spcBef>
                <a:spcPts val="0"/>
              </a:spcBef>
              <a:spcAft>
                <a:spcPts val="0"/>
              </a:spcAft>
              <a:buNone/>
            </a:pPr>
            <a:r>
              <a:t/>
            </a:r>
            <a:endParaRPr sz="1300">
              <a:latin typeface="IBM Plex Mono"/>
              <a:ea typeface="IBM Plex Mono"/>
              <a:cs typeface="IBM Plex Mono"/>
              <a:sym typeface="IBM Plex Mono"/>
            </a:endParaRPr>
          </a:p>
          <a:p>
            <a:pPr indent="0" lvl="0" marL="0" rtl="0" algn="l">
              <a:spcBef>
                <a:spcPts val="0"/>
              </a:spcBef>
              <a:spcAft>
                <a:spcPts val="0"/>
              </a:spcAft>
              <a:buNone/>
            </a:pPr>
            <a:r>
              <a:t/>
            </a:r>
            <a:endParaRPr sz="1300"/>
          </a:p>
          <a:p>
            <a:pPr indent="0" lvl="0" marL="0" rtl="0" algn="l">
              <a:spcBef>
                <a:spcPts val="0"/>
              </a:spcBef>
              <a:spcAft>
                <a:spcPts val="0"/>
              </a:spcAft>
              <a:buNone/>
            </a:pPr>
            <a:r>
              <a:rPr lang="en" sz="1300"/>
              <a:t>3. What’s one difference between </a:t>
            </a:r>
            <a:r>
              <a:rPr lang="en" sz="1300">
                <a:latin typeface="IBM Plex Mono"/>
                <a:ea typeface="IBM Plex Mono"/>
                <a:cs typeface="IBM Plex Mono"/>
                <a:sym typeface="IBM Plex Mono"/>
              </a:rPr>
              <a:t>Iterator</a:t>
            </a:r>
            <a:r>
              <a:rPr lang="en" sz="1300"/>
              <a:t> and </a:t>
            </a:r>
            <a:r>
              <a:rPr lang="en" sz="1300">
                <a:latin typeface="IBM Plex Mono"/>
                <a:ea typeface="IBM Plex Mono"/>
                <a:cs typeface="IBM Plex Mono"/>
                <a:sym typeface="IBM Plex Mono"/>
              </a:rPr>
              <a:t>Iterable</a:t>
            </a:r>
            <a:r>
              <a:rPr lang="en" sz="1300"/>
              <a:t>? </a:t>
            </a:r>
            <a:endParaRPr sz="1300"/>
          </a:p>
          <a:p>
            <a:pPr indent="0" lvl="0" marL="0" rtl="0" algn="l">
              <a:spcBef>
                <a:spcPts val="1600"/>
              </a:spcBef>
              <a:spcAft>
                <a:spcPts val="0"/>
              </a:spcAft>
              <a:buNone/>
            </a:pPr>
            <a:r>
              <a:t/>
            </a:r>
            <a:endParaRPr sz="1300">
              <a:latin typeface="IBM Plex Mono"/>
              <a:ea typeface="IBM Plex Mono"/>
              <a:cs typeface="IBM Plex Mono"/>
              <a:sym typeface="IBM Plex Mono"/>
            </a:endParaRPr>
          </a:p>
          <a:p>
            <a:pPr indent="0" lvl="0" marL="0" rtl="0" algn="l">
              <a:spcBef>
                <a:spcPts val="0"/>
              </a:spcBef>
              <a:spcAft>
                <a:spcPts val="0"/>
              </a:spcAft>
              <a:buNone/>
            </a:pPr>
            <a:r>
              <a:t/>
            </a:r>
            <a:endParaRPr sz="1300">
              <a:latin typeface="IBM Plex Mono"/>
              <a:ea typeface="IBM Plex Mono"/>
              <a:cs typeface="IBM Plex Mono"/>
              <a:sym typeface="IBM Plex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for Understanding</a:t>
            </a:r>
            <a:endParaRPr/>
          </a:p>
        </p:txBody>
      </p:sp>
      <p:sp>
        <p:nvSpPr>
          <p:cNvPr id="123" name="Google Shape;123;p24"/>
          <p:cNvSpPr txBox="1"/>
          <p:nvPr>
            <p:ph idx="1" type="body"/>
          </p:nvPr>
        </p:nvSpPr>
        <p:spPr>
          <a:xfrm>
            <a:off x="159300" y="1152475"/>
            <a:ext cx="8832300" cy="37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1. If we were to define a class that implements the interface </a:t>
            </a:r>
            <a:r>
              <a:rPr lang="en" sz="1300">
                <a:latin typeface="IBM Plex Mono"/>
                <a:ea typeface="IBM Plex Mono"/>
                <a:cs typeface="IBM Plex Mono"/>
                <a:sym typeface="IBM Plex Mono"/>
              </a:rPr>
              <a:t>Iterable&lt;Dog&gt;</a:t>
            </a:r>
            <a:r>
              <a:rPr lang="en" sz="1300"/>
              <a:t>, what method(s) would this class need to define? </a:t>
            </a:r>
            <a:endParaRPr sz="1300"/>
          </a:p>
          <a:p>
            <a:pPr indent="0" lvl="0" marL="0" rtl="0" algn="l">
              <a:spcBef>
                <a:spcPts val="1600"/>
              </a:spcBef>
              <a:spcAft>
                <a:spcPts val="0"/>
              </a:spcAft>
              <a:buNone/>
            </a:pPr>
            <a:r>
              <a:rPr lang="en" sz="1300">
                <a:solidFill>
                  <a:srgbClr val="38761D"/>
                </a:solidFill>
                <a:latin typeface="IBM Plex Mono"/>
                <a:ea typeface="IBM Plex Mono"/>
                <a:cs typeface="IBM Plex Mono"/>
                <a:sym typeface="IBM Plex Mono"/>
              </a:rPr>
              <a:t>public Iterator&lt;Dog&gt; iterator() </a:t>
            </a:r>
            <a:endParaRPr sz="1300">
              <a:solidFill>
                <a:srgbClr val="38761D"/>
              </a:solidFill>
              <a:latin typeface="IBM Plex Mono"/>
              <a:ea typeface="IBM Plex Mono"/>
              <a:cs typeface="IBM Plex Mono"/>
              <a:sym typeface="IBM Plex Mono"/>
            </a:endParaRPr>
          </a:p>
          <a:p>
            <a:pPr indent="0" lvl="0" marL="0" rtl="0" algn="l">
              <a:spcBef>
                <a:spcPts val="1600"/>
              </a:spcBef>
              <a:spcAft>
                <a:spcPts val="0"/>
              </a:spcAft>
              <a:buNone/>
            </a:pPr>
            <a:r>
              <a:rPr lang="en" sz="1300"/>
              <a:t>2. If we were to define a class that implements the interface </a:t>
            </a:r>
            <a:r>
              <a:rPr lang="en" sz="1300">
                <a:latin typeface="IBM Plex Mono"/>
                <a:ea typeface="IBM Plex Mono"/>
                <a:cs typeface="IBM Plex Mono"/>
                <a:sym typeface="IBM Plex Mono"/>
              </a:rPr>
              <a:t>Iterator&lt;Integer&gt;</a:t>
            </a:r>
            <a:r>
              <a:rPr lang="en" sz="1300"/>
              <a:t>, what method(s) would this class need to define? </a:t>
            </a:r>
            <a:endParaRPr sz="1300"/>
          </a:p>
          <a:p>
            <a:pPr indent="0" lvl="0" marL="0" rtl="0" algn="l">
              <a:spcBef>
                <a:spcPts val="1600"/>
              </a:spcBef>
              <a:spcAft>
                <a:spcPts val="0"/>
              </a:spcAft>
              <a:buClr>
                <a:schemeClr val="dk1"/>
              </a:buClr>
              <a:buSzPts val="1100"/>
              <a:buFont typeface="Arial"/>
              <a:buNone/>
            </a:pPr>
            <a:r>
              <a:rPr lang="en" sz="1300">
                <a:solidFill>
                  <a:srgbClr val="38761D"/>
                </a:solidFill>
                <a:latin typeface="IBM Plex Mono"/>
                <a:ea typeface="IBM Plex Mono"/>
                <a:cs typeface="IBM Plex Mono"/>
                <a:sym typeface="IBM Plex Mono"/>
              </a:rPr>
              <a:t>public boolean hasNext() </a:t>
            </a:r>
            <a:endParaRPr sz="1300">
              <a:solidFill>
                <a:srgbClr val="38761D"/>
              </a:solidFill>
              <a:latin typeface="IBM Plex Mono"/>
              <a:ea typeface="IBM Plex Mono"/>
              <a:cs typeface="IBM Plex Mono"/>
              <a:sym typeface="IBM Plex Mono"/>
            </a:endParaRPr>
          </a:p>
          <a:p>
            <a:pPr indent="0" lvl="0" marL="0" rtl="0" algn="l">
              <a:spcBef>
                <a:spcPts val="0"/>
              </a:spcBef>
              <a:spcAft>
                <a:spcPts val="0"/>
              </a:spcAft>
              <a:buNone/>
            </a:pPr>
            <a:r>
              <a:rPr lang="en" sz="1300">
                <a:solidFill>
                  <a:srgbClr val="38761D"/>
                </a:solidFill>
                <a:latin typeface="IBM Plex Mono"/>
                <a:ea typeface="IBM Plex Mono"/>
                <a:cs typeface="IBM Plex Mono"/>
                <a:sym typeface="IBM Plex Mono"/>
              </a:rPr>
              <a:t>public Integer next()</a:t>
            </a:r>
            <a:endParaRPr sz="1300">
              <a:solidFill>
                <a:srgbClr val="38761D"/>
              </a:solidFill>
              <a:latin typeface="IBM Plex Mono"/>
              <a:ea typeface="IBM Plex Mono"/>
              <a:cs typeface="IBM Plex Mono"/>
              <a:sym typeface="IBM Plex Mono"/>
            </a:endParaRPr>
          </a:p>
          <a:p>
            <a:pPr indent="0" lvl="0" marL="0" rtl="0" algn="l">
              <a:spcBef>
                <a:spcPts val="0"/>
              </a:spcBef>
              <a:spcAft>
                <a:spcPts val="0"/>
              </a:spcAft>
              <a:buNone/>
            </a:pPr>
            <a:r>
              <a:t/>
            </a:r>
            <a:endParaRPr sz="1300"/>
          </a:p>
          <a:p>
            <a:pPr indent="0" lvl="0" marL="0" rtl="0" algn="l">
              <a:spcBef>
                <a:spcPts val="0"/>
              </a:spcBef>
              <a:spcAft>
                <a:spcPts val="0"/>
              </a:spcAft>
              <a:buNone/>
            </a:pPr>
            <a:r>
              <a:rPr lang="en" sz="1300"/>
              <a:t>3. What’s one difference between </a:t>
            </a:r>
            <a:r>
              <a:rPr lang="en" sz="1300">
                <a:latin typeface="IBM Plex Mono"/>
                <a:ea typeface="IBM Plex Mono"/>
                <a:cs typeface="IBM Plex Mono"/>
                <a:sym typeface="IBM Plex Mono"/>
              </a:rPr>
              <a:t>Iterator</a:t>
            </a:r>
            <a:r>
              <a:rPr lang="en" sz="1300"/>
              <a:t> and </a:t>
            </a:r>
            <a:r>
              <a:rPr lang="en" sz="1300">
                <a:latin typeface="IBM Plex Mono"/>
                <a:ea typeface="IBM Plex Mono"/>
                <a:cs typeface="IBM Plex Mono"/>
                <a:sym typeface="IBM Plex Mono"/>
              </a:rPr>
              <a:t>Iterable</a:t>
            </a:r>
            <a:r>
              <a:rPr lang="en" sz="1300"/>
              <a:t>? </a:t>
            </a:r>
            <a:endParaRPr sz="1300"/>
          </a:p>
          <a:p>
            <a:pPr indent="0" lvl="0" marL="0" rtl="0" algn="l">
              <a:spcBef>
                <a:spcPts val="1600"/>
              </a:spcBef>
              <a:spcAft>
                <a:spcPts val="0"/>
              </a:spcAft>
              <a:buNone/>
            </a:pPr>
            <a:r>
              <a:t/>
            </a:r>
            <a:endParaRPr sz="1300">
              <a:latin typeface="IBM Plex Mono"/>
              <a:ea typeface="IBM Plex Mono"/>
              <a:cs typeface="IBM Plex Mono"/>
              <a:sym typeface="IBM Plex Mono"/>
            </a:endParaRPr>
          </a:p>
          <a:p>
            <a:pPr indent="0" lvl="0" marL="0" rtl="0" algn="l">
              <a:spcBef>
                <a:spcPts val="0"/>
              </a:spcBef>
              <a:spcAft>
                <a:spcPts val="0"/>
              </a:spcAft>
              <a:buNone/>
            </a:pPr>
            <a:r>
              <a:t/>
            </a:r>
            <a:endParaRPr sz="1300">
              <a:latin typeface="IBM Plex Mono"/>
              <a:ea typeface="IBM Plex Mono"/>
              <a:cs typeface="IBM Plex Mono"/>
              <a:sym typeface="IBM Plex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for Understanding</a:t>
            </a:r>
            <a:endParaRPr/>
          </a:p>
        </p:txBody>
      </p:sp>
      <p:sp>
        <p:nvSpPr>
          <p:cNvPr id="129" name="Google Shape;129;p25"/>
          <p:cNvSpPr txBox="1"/>
          <p:nvPr>
            <p:ph idx="1" type="body"/>
          </p:nvPr>
        </p:nvSpPr>
        <p:spPr>
          <a:xfrm>
            <a:off x="159300" y="1152475"/>
            <a:ext cx="8832300" cy="37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1. If we were to define a class that implements the interface </a:t>
            </a:r>
            <a:r>
              <a:rPr lang="en" sz="1300">
                <a:latin typeface="IBM Plex Mono"/>
                <a:ea typeface="IBM Plex Mono"/>
                <a:cs typeface="IBM Plex Mono"/>
                <a:sym typeface="IBM Plex Mono"/>
              </a:rPr>
              <a:t>Iterable&lt;Dog&gt;</a:t>
            </a:r>
            <a:r>
              <a:rPr lang="en" sz="1300"/>
              <a:t>, what method(s) would this class need to define? </a:t>
            </a:r>
            <a:endParaRPr sz="1300"/>
          </a:p>
          <a:p>
            <a:pPr indent="0" lvl="0" marL="0" rtl="0" algn="l">
              <a:spcBef>
                <a:spcPts val="1600"/>
              </a:spcBef>
              <a:spcAft>
                <a:spcPts val="0"/>
              </a:spcAft>
              <a:buNone/>
            </a:pPr>
            <a:r>
              <a:rPr lang="en" sz="1300">
                <a:solidFill>
                  <a:srgbClr val="38761D"/>
                </a:solidFill>
                <a:latin typeface="IBM Plex Mono"/>
                <a:ea typeface="IBM Plex Mono"/>
                <a:cs typeface="IBM Plex Mono"/>
                <a:sym typeface="IBM Plex Mono"/>
              </a:rPr>
              <a:t>public Iterator&lt;Dog&gt; iterator() </a:t>
            </a:r>
            <a:endParaRPr sz="1300">
              <a:solidFill>
                <a:srgbClr val="38761D"/>
              </a:solidFill>
              <a:latin typeface="IBM Plex Mono"/>
              <a:ea typeface="IBM Plex Mono"/>
              <a:cs typeface="IBM Plex Mono"/>
              <a:sym typeface="IBM Plex Mono"/>
            </a:endParaRPr>
          </a:p>
          <a:p>
            <a:pPr indent="0" lvl="0" marL="0" rtl="0" algn="l">
              <a:spcBef>
                <a:spcPts val="1600"/>
              </a:spcBef>
              <a:spcAft>
                <a:spcPts val="0"/>
              </a:spcAft>
              <a:buNone/>
            </a:pPr>
            <a:r>
              <a:rPr lang="en" sz="1300"/>
              <a:t>2. If we were to define a class that implements the interface </a:t>
            </a:r>
            <a:r>
              <a:rPr lang="en" sz="1300">
                <a:latin typeface="IBM Plex Mono"/>
                <a:ea typeface="IBM Plex Mono"/>
                <a:cs typeface="IBM Plex Mono"/>
                <a:sym typeface="IBM Plex Mono"/>
              </a:rPr>
              <a:t>Iterator&lt;Integer&gt;</a:t>
            </a:r>
            <a:r>
              <a:rPr lang="en" sz="1300"/>
              <a:t>, what method(s) would this class need to define? </a:t>
            </a:r>
            <a:endParaRPr sz="1300"/>
          </a:p>
          <a:p>
            <a:pPr indent="0" lvl="0" marL="0" rtl="0" algn="l">
              <a:spcBef>
                <a:spcPts val="1600"/>
              </a:spcBef>
              <a:spcAft>
                <a:spcPts val="0"/>
              </a:spcAft>
              <a:buNone/>
            </a:pPr>
            <a:r>
              <a:rPr lang="en" sz="1300">
                <a:solidFill>
                  <a:srgbClr val="38761D"/>
                </a:solidFill>
                <a:latin typeface="IBM Plex Mono"/>
                <a:ea typeface="IBM Plex Mono"/>
                <a:cs typeface="IBM Plex Mono"/>
                <a:sym typeface="IBM Plex Mono"/>
              </a:rPr>
              <a:t>public boolean hasNext() </a:t>
            </a:r>
            <a:endParaRPr sz="1300">
              <a:solidFill>
                <a:srgbClr val="38761D"/>
              </a:solidFill>
              <a:latin typeface="IBM Plex Mono"/>
              <a:ea typeface="IBM Plex Mono"/>
              <a:cs typeface="IBM Plex Mono"/>
              <a:sym typeface="IBM Plex Mono"/>
            </a:endParaRPr>
          </a:p>
          <a:p>
            <a:pPr indent="0" lvl="0" marL="0" rtl="0" algn="l">
              <a:spcBef>
                <a:spcPts val="0"/>
              </a:spcBef>
              <a:spcAft>
                <a:spcPts val="0"/>
              </a:spcAft>
              <a:buNone/>
            </a:pPr>
            <a:r>
              <a:rPr lang="en" sz="1300">
                <a:solidFill>
                  <a:srgbClr val="38761D"/>
                </a:solidFill>
                <a:latin typeface="IBM Plex Mono"/>
                <a:ea typeface="IBM Plex Mono"/>
                <a:cs typeface="IBM Plex Mono"/>
                <a:sym typeface="IBM Plex Mono"/>
              </a:rPr>
              <a:t>public Integer next()</a:t>
            </a:r>
            <a:r>
              <a:rPr lang="en" sz="1300">
                <a:latin typeface="IBM Plex Mono"/>
                <a:ea typeface="IBM Plex Mono"/>
                <a:cs typeface="IBM Plex Mono"/>
                <a:sym typeface="IBM Plex Mono"/>
              </a:rPr>
              <a:t> </a:t>
            </a:r>
            <a:endParaRPr sz="1300">
              <a:latin typeface="IBM Plex Mono"/>
              <a:ea typeface="IBM Plex Mono"/>
              <a:cs typeface="IBM Plex Mono"/>
              <a:sym typeface="IBM Plex Mono"/>
            </a:endParaRPr>
          </a:p>
          <a:p>
            <a:pPr indent="0" lvl="0" marL="0" rtl="0" algn="l">
              <a:spcBef>
                <a:spcPts val="0"/>
              </a:spcBef>
              <a:spcAft>
                <a:spcPts val="0"/>
              </a:spcAft>
              <a:buNone/>
            </a:pPr>
            <a:r>
              <a:t/>
            </a:r>
            <a:endParaRPr sz="1300"/>
          </a:p>
          <a:p>
            <a:pPr indent="0" lvl="0" marL="0" rtl="0" algn="l">
              <a:spcBef>
                <a:spcPts val="0"/>
              </a:spcBef>
              <a:spcAft>
                <a:spcPts val="0"/>
              </a:spcAft>
              <a:buNone/>
            </a:pPr>
            <a:r>
              <a:rPr lang="en" sz="1300"/>
              <a:t>3. What’s one difference between </a:t>
            </a:r>
            <a:r>
              <a:rPr lang="en" sz="1300">
                <a:latin typeface="IBM Plex Mono"/>
                <a:ea typeface="IBM Plex Mono"/>
                <a:cs typeface="IBM Plex Mono"/>
                <a:sym typeface="IBM Plex Mono"/>
              </a:rPr>
              <a:t>Iterator</a:t>
            </a:r>
            <a:r>
              <a:rPr lang="en" sz="1300"/>
              <a:t> and </a:t>
            </a:r>
            <a:r>
              <a:rPr lang="en" sz="1300">
                <a:latin typeface="IBM Plex Mono"/>
                <a:ea typeface="IBM Plex Mono"/>
                <a:cs typeface="IBM Plex Mono"/>
                <a:sym typeface="IBM Plex Mono"/>
              </a:rPr>
              <a:t>Iterable</a:t>
            </a:r>
            <a:r>
              <a:rPr lang="en" sz="1300"/>
              <a:t>? </a:t>
            </a:r>
            <a:endParaRPr sz="1300"/>
          </a:p>
          <a:p>
            <a:pPr indent="0" lvl="0" marL="0" rtl="0" algn="l">
              <a:spcBef>
                <a:spcPts val="1600"/>
              </a:spcBef>
              <a:spcAft>
                <a:spcPts val="0"/>
              </a:spcAft>
              <a:buNone/>
            </a:pPr>
            <a:r>
              <a:rPr lang="en" sz="1300">
                <a:solidFill>
                  <a:srgbClr val="38761D"/>
                </a:solidFill>
                <a:latin typeface="IBM Plex Mono"/>
                <a:ea typeface="IBM Plex Mono"/>
                <a:cs typeface="IBM Plex Mono"/>
                <a:sym typeface="IBM Plex Mono"/>
              </a:rPr>
              <a:t>Iterators</a:t>
            </a:r>
            <a:r>
              <a:rPr lang="en" sz="1300">
                <a:solidFill>
                  <a:srgbClr val="38761D"/>
                </a:solidFill>
              </a:rPr>
              <a:t> are the actual object we can iterate over (ie. think a Python generator over a list).</a:t>
            </a:r>
            <a:endParaRPr sz="1300">
              <a:solidFill>
                <a:srgbClr val="38761D"/>
              </a:solidFill>
            </a:endParaRPr>
          </a:p>
          <a:p>
            <a:pPr indent="0" lvl="0" marL="0" rtl="0" algn="l">
              <a:spcBef>
                <a:spcPts val="0"/>
              </a:spcBef>
              <a:spcAft>
                <a:spcPts val="0"/>
              </a:spcAft>
              <a:buNone/>
            </a:pPr>
            <a:r>
              <a:rPr lang="en" sz="1300">
                <a:solidFill>
                  <a:srgbClr val="38761D"/>
                </a:solidFill>
                <a:latin typeface="IBM Plex Mono"/>
                <a:ea typeface="IBM Plex Mono"/>
                <a:cs typeface="IBM Plex Mono"/>
                <a:sym typeface="IBM Plex Mono"/>
              </a:rPr>
              <a:t>Iterables</a:t>
            </a:r>
            <a:r>
              <a:rPr lang="en" sz="1300">
                <a:solidFill>
                  <a:srgbClr val="38761D"/>
                </a:solidFill>
              </a:rPr>
              <a:t> are object that can produce an iterator that somehow iterate over its contents, usually some kind of collection (ie. an array is iterable; an iterator over the array could go through the element at every index of the array).</a:t>
            </a:r>
            <a:endParaRPr sz="1300">
              <a:solidFill>
                <a:srgbClr val="38761D"/>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a:t>
            </a:r>
            <a:r>
              <a:rPr lang="en"/>
              <a:t> vs. </a:t>
            </a:r>
            <a:r>
              <a:rPr lang="en">
                <a:latin typeface="IBM Plex Mono"/>
                <a:ea typeface="IBM Plex Mono"/>
                <a:cs typeface="IBM Plex Mono"/>
                <a:sym typeface="IBM Plex Mono"/>
              </a:rPr>
              <a:t>.equals()</a:t>
            </a:r>
            <a:endParaRPr>
              <a:latin typeface="IBM Plex Mono"/>
              <a:ea typeface="IBM Plex Mono"/>
              <a:cs typeface="IBM Plex Mono"/>
              <a:sym typeface="IBM Plex Mono"/>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solidFill>
                  <a:schemeClr val="accent2"/>
                </a:solidFill>
              </a:rPr>
              <a:t>==</a:t>
            </a:r>
            <a:r>
              <a:rPr lang="en"/>
              <a:t> compares the literal bits at the location of the variable; typically only used for primitive types </a:t>
            </a:r>
            <a:endParaRPr/>
          </a:p>
          <a:p>
            <a:pPr indent="-317500" lvl="1" marL="914400" rtl="0" algn="l">
              <a:spcBef>
                <a:spcPts val="1000"/>
              </a:spcBef>
              <a:spcAft>
                <a:spcPts val="0"/>
              </a:spcAft>
              <a:buSzPts val="1400"/>
              <a:buChar char="○"/>
            </a:pPr>
            <a:r>
              <a:rPr lang="en"/>
              <a:t>it will compare the memory addresses of two reference types, which can be useful when trying to determine if two variables point to the same object in memory</a:t>
            </a:r>
            <a:endParaRPr/>
          </a:p>
          <a:p>
            <a:pPr indent="-317500" lvl="1" marL="914400" rtl="0" algn="l">
              <a:spcBef>
                <a:spcPts val="1000"/>
              </a:spcBef>
              <a:spcAft>
                <a:spcPts val="0"/>
              </a:spcAft>
              <a:buSzPts val="1400"/>
              <a:buChar char="○"/>
            </a:pPr>
            <a:r>
              <a:rPr lang="en"/>
              <a:t>the exception to this is </a:t>
            </a:r>
            <a:r>
              <a:rPr lang="en">
                <a:latin typeface="IBM Plex Mono"/>
                <a:ea typeface="IBM Plex Mono"/>
                <a:cs typeface="IBM Plex Mono"/>
                <a:sym typeface="IBM Plex Mono"/>
              </a:rPr>
              <a:t>null</a:t>
            </a:r>
            <a:r>
              <a:rPr lang="en"/>
              <a:t> - special pointer that is compared with </a:t>
            </a:r>
            <a:r>
              <a:rPr b="1" lang="en">
                <a:solidFill>
                  <a:schemeClr val="accent2"/>
                </a:solidFill>
              </a:rPr>
              <a:t>==</a:t>
            </a:r>
            <a:endParaRPr/>
          </a:p>
          <a:p>
            <a:pPr indent="-317500" lvl="0" marL="457200" rtl="0" algn="l">
              <a:spcBef>
                <a:spcPts val="1000"/>
              </a:spcBef>
              <a:spcAft>
                <a:spcPts val="0"/>
              </a:spcAft>
              <a:buSzPts val="1400"/>
              <a:buChar char="●"/>
            </a:pPr>
            <a:r>
              <a:rPr lang="en"/>
              <a:t>Alternative for reference types: </a:t>
            </a:r>
            <a:r>
              <a:rPr b="1" lang="en">
                <a:solidFill>
                  <a:schemeClr val="accent2"/>
                </a:solidFill>
              </a:rPr>
              <a:t>.equals() </a:t>
            </a:r>
            <a:r>
              <a:rPr b="1" lang="en"/>
              <a:t>(</a:t>
            </a:r>
            <a:r>
              <a:rPr lang="en"/>
              <a:t>ex. </a:t>
            </a:r>
            <a:r>
              <a:rPr lang="en">
                <a:latin typeface="IBM Plex Mono"/>
                <a:ea typeface="IBM Plex Mono"/>
                <a:cs typeface="IBM Plex Mono"/>
                <a:sym typeface="IBM Plex Mono"/>
              </a:rPr>
              <a:t>myDog.equals(yourDog)</a:t>
            </a:r>
            <a:r>
              <a:rPr lang="en"/>
              <a:t>)</a:t>
            </a:r>
            <a:endParaRPr/>
          </a:p>
          <a:p>
            <a:pPr indent="-317500" lvl="1" marL="914400" rtl="0" algn="l">
              <a:spcBef>
                <a:spcPts val="1000"/>
              </a:spcBef>
              <a:spcAft>
                <a:spcPts val="0"/>
              </a:spcAft>
              <a:buSzPts val="1400"/>
              <a:buChar char="○"/>
            </a:pPr>
            <a:r>
              <a:rPr lang="en"/>
              <a:t>This can be overridden on a class-by-class basis, but defaults to </a:t>
            </a:r>
            <a:r>
              <a:rPr lang="en">
                <a:latin typeface="IBM Plex Mono"/>
                <a:ea typeface="IBM Plex Mono"/>
                <a:cs typeface="IBM Plex Mono"/>
                <a:sym typeface="IBM Plex Mono"/>
              </a:rPr>
              <a:t>Object’s .equals() </a:t>
            </a:r>
            <a:r>
              <a:rPr lang="en"/>
              <a:t>(which just compares memory addresses, like ==!)</a:t>
            </a:r>
            <a:endParaRPr/>
          </a:p>
          <a:p>
            <a:pPr indent="-317500" lvl="1" marL="914400" rtl="0" algn="l">
              <a:spcBef>
                <a:spcPts val="1000"/>
              </a:spcBef>
              <a:spcAft>
                <a:spcPts val="0"/>
              </a:spcAft>
              <a:buSzPts val="1400"/>
              <a:buChar char="○"/>
            </a:pPr>
            <a:r>
              <a:rPr lang="en"/>
              <a:t>ie. say we make the </a:t>
            </a:r>
            <a:r>
              <a:rPr lang="en">
                <a:latin typeface="IBM Plex Mono"/>
                <a:ea typeface="IBM Plex Mono"/>
                <a:cs typeface="IBM Plex Mono"/>
                <a:sym typeface="IBM Plex Mono"/>
              </a:rPr>
              <a:t>Dog .equals()</a:t>
            </a:r>
            <a:r>
              <a:rPr lang="en"/>
              <a:t> method return true if both </a:t>
            </a:r>
            <a:r>
              <a:rPr lang="en">
                <a:latin typeface="IBM Plex Mono"/>
                <a:ea typeface="IBM Plex Mono"/>
                <a:cs typeface="IBM Plex Mono"/>
                <a:sym typeface="IBM Plex Mono"/>
              </a:rPr>
              <a:t>Dogs</a:t>
            </a:r>
            <a:r>
              <a:rPr lang="en"/>
              <a:t> have the same name </a:t>
            </a:r>
            <a:endParaRPr/>
          </a:p>
          <a:p>
            <a:pPr indent="-317500" lvl="2" marL="1371600" rtl="0" algn="l">
              <a:spcBef>
                <a:spcPts val="1000"/>
              </a:spcBef>
              <a:spcAft>
                <a:spcPts val="0"/>
              </a:spcAft>
              <a:buSzPts val="1400"/>
              <a:buFont typeface="IBM Plex Mono"/>
              <a:buChar char="■"/>
            </a:pPr>
            <a:r>
              <a:rPr lang="en">
                <a:latin typeface="IBM Plex Mono"/>
                <a:ea typeface="IBM Plex Mono"/>
                <a:cs typeface="IBM Plex Mono"/>
                <a:sym typeface="IBM Plex Mono"/>
              </a:rPr>
              <a:t>Dog</a:t>
            </a:r>
            <a:r>
              <a:rPr lang="en">
                <a:latin typeface="IBM Plex Mono"/>
                <a:ea typeface="IBM Plex Mono"/>
                <a:cs typeface="IBM Plex Mono"/>
                <a:sym typeface="IBM Plex Mono"/>
              </a:rPr>
              <a:t> fido = new Dog(“Fido”); Dog otherFido = new Dog(“Fido”);</a:t>
            </a:r>
            <a:endParaRPr>
              <a:latin typeface="IBM Plex Mono"/>
              <a:ea typeface="IBM Plex Mono"/>
              <a:cs typeface="IBM Plex Mono"/>
              <a:sym typeface="IBM Plex Mono"/>
            </a:endParaRPr>
          </a:p>
          <a:p>
            <a:pPr indent="-317500" lvl="2" marL="1371600" rtl="0" algn="l">
              <a:spcBef>
                <a:spcPts val="1000"/>
              </a:spcBef>
              <a:spcAft>
                <a:spcPts val="0"/>
              </a:spcAft>
              <a:buSzPts val="1400"/>
              <a:buFont typeface="IBM Plex Mono"/>
              <a:buChar char="■"/>
            </a:pPr>
            <a:r>
              <a:rPr lang="en">
                <a:latin typeface="IBM Plex Mono"/>
                <a:ea typeface="IBM Plex Mono"/>
                <a:cs typeface="IBM Plex Mono"/>
                <a:sym typeface="IBM Plex Mono"/>
              </a:rPr>
              <a:t>fido == otherFido -&gt; false, but fido.equals(otherFido) -&gt; true</a:t>
            </a:r>
            <a:endParaRPr>
              <a:latin typeface="IBM Plex Mono"/>
              <a:ea typeface="IBM Plex Mono"/>
              <a:cs typeface="IBM Plex Mono"/>
              <a:sym typeface="IBM Plex Mono"/>
            </a:endParaRPr>
          </a:p>
          <a:p>
            <a:pPr indent="-317500" lvl="0" marL="457200" rtl="0" algn="l">
              <a:spcBef>
                <a:spcPts val="1000"/>
              </a:spcBef>
              <a:spcAft>
                <a:spcPts val="1000"/>
              </a:spcAft>
              <a:buSzPts val="1400"/>
              <a:buFont typeface="IBM Plex Mono"/>
              <a:buChar char="●"/>
            </a:pPr>
            <a:r>
              <a:rPr lang="en" u="sng">
                <a:solidFill>
                  <a:schemeClr val="hlink"/>
                </a:solidFill>
                <a:latin typeface="IBM Plex Mono"/>
                <a:ea typeface="IBM Plex Mono"/>
                <a:cs typeface="IBM Plex Mono"/>
                <a:sym typeface="IBM Plex Mono"/>
                <a:hlinkClick r:id="rId3"/>
              </a:rPr>
              <a:t>https://tinyurl.com/equalsExample</a:t>
            </a:r>
            <a:r>
              <a:rPr lang="en">
                <a:latin typeface="IBM Plex Mono"/>
                <a:ea typeface="IBM Plex Mono"/>
                <a:cs typeface="IBM Plex Mono"/>
                <a:sym typeface="IBM Plex Mono"/>
              </a:rPr>
              <a:t> </a:t>
            </a:r>
            <a:endParaRPr>
              <a:latin typeface="IBM Plex Mono"/>
              <a:ea typeface="IBM Plex Mono"/>
              <a:cs typeface="IBM Plex Mono"/>
              <a:sym typeface="IBM Plex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Worksheet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OHQueue</a:t>
            </a:r>
            <a:endParaRPr i="1">
              <a:solidFill>
                <a:schemeClr val="accent6"/>
              </a:solidFill>
            </a:endParaRPr>
          </a:p>
        </p:txBody>
      </p:sp>
      <p:sp>
        <p:nvSpPr>
          <p:cNvPr id="146" name="Google Shape;146;p28"/>
          <p:cNvSpPr txBox="1"/>
          <p:nvPr>
            <p:ph idx="1" type="body"/>
          </p:nvPr>
        </p:nvSpPr>
        <p:spPr>
          <a:xfrm>
            <a:off x="235500" y="1152475"/>
            <a:ext cx="47181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IBM Plex Mono"/>
                <a:ea typeface="IBM Plex Mono"/>
                <a:cs typeface="IBM Plex Mono"/>
                <a:sym typeface="IBM Plex Mono"/>
              </a:rPr>
              <a:t>public class OHIterator </a:t>
            </a:r>
            <a:r>
              <a:rPr lang="en" sz="1200">
                <a:latin typeface="IBM Plex Mono"/>
                <a:ea typeface="IBM Plex Mono"/>
                <a:cs typeface="IBM Plex Mono"/>
                <a:sym typeface="IBM Plex Mono"/>
              </a:rPr>
              <a:t>_________________</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OHRequest curr;</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public OHIterator(OHRequest queue) {</a:t>
            </a:r>
            <a:endParaRPr sz="1200">
              <a:latin typeface="IBM Plex Mono"/>
              <a:ea typeface="IBM Plex Mono"/>
              <a:cs typeface="IBM Plex Mono"/>
              <a:sym typeface="IBM Plex Mono"/>
            </a:endParaRPr>
          </a:p>
          <a:p>
            <a:pPr indent="457200" lvl="0" marL="45720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_________________;</a:t>
            </a:r>
            <a:endParaRPr sz="1200">
              <a:solidFill>
                <a:srgbClr val="38761D"/>
              </a:solidFill>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public boolean isGood(String description) {</a:t>
            </a:r>
            <a:endParaRPr sz="1200">
              <a:latin typeface="IBM Plex Mono"/>
              <a:ea typeface="IBM Plex Mono"/>
              <a:cs typeface="IBM Plex Mono"/>
              <a:sym typeface="IBM Plex Mono"/>
            </a:endParaRPr>
          </a:p>
          <a:p>
            <a:pPr indent="457200" lvl="0" marL="457200" rtl="0" algn="l">
              <a:lnSpc>
                <a:spcPct val="100000"/>
              </a:lnSpc>
              <a:spcBef>
                <a:spcPts val="0"/>
              </a:spcBef>
              <a:spcAft>
                <a:spcPts val="0"/>
              </a:spcAft>
              <a:buNone/>
            </a:pPr>
            <a:r>
              <a:rPr lang="en" sz="1200">
                <a:latin typeface="IBM Plex Mono"/>
                <a:ea typeface="IBM Plex Mono"/>
                <a:cs typeface="IBM Plex Mono"/>
                <a:sym typeface="IBM Plex Mono"/>
              </a:rPr>
              <a:t>return description.length() &gt;= 5;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p:txBody>
      </p:sp>
      <p:sp>
        <p:nvSpPr>
          <p:cNvPr id="147" name="Google Shape;147;p28"/>
          <p:cNvSpPr txBox="1"/>
          <p:nvPr>
            <p:ph idx="1" type="body"/>
          </p:nvPr>
        </p:nvSpPr>
        <p:spPr>
          <a:xfrm>
            <a:off x="4572000" y="390475"/>
            <a:ext cx="4648200" cy="42195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@Override</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a:t>
            </a:r>
            <a:r>
              <a:rPr lang="en" sz="1200">
                <a:solidFill>
                  <a:srgbClr val="222222"/>
                </a:solidFill>
                <a:latin typeface="IBM Plex Mono"/>
                <a:ea typeface="IBM Plex Mono"/>
                <a:cs typeface="IBM Plex Mono"/>
                <a:sym typeface="IBM Plex Mono"/>
              </a:rPr>
              <a:t> </a:t>
            </a:r>
            <a:r>
              <a:rPr lang="en" sz="1200">
                <a:solidFill>
                  <a:srgbClr val="222222"/>
                </a:solidFill>
                <a:latin typeface="IBM Plex Mono"/>
                <a:ea typeface="IBM Plex Mono"/>
                <a:cs typeface="IBM Plex Mono"/>
                <a:sym typeface="IBM Plex Mono"/>
              </a:rPr>
              <a:t>_______</a:t>
            </a:r>
            <a:r>
              <a:rPr lang="en" sz="1200">
                <a:solidFill>
                  <a:srgbClr val="222222"/>
                </a:solidFill>
                <a:latin typeface="IBM Plex Mono"/>
                <a:ea typeface="IBM Plex Mono"/>
                <a:cs typeface="IBM Plex Mono"/>
                <a:sym typeface="IBM Plex Mono"/>
              </a:rPr>
              <a:t> </a:t>
            </a:r>
            <a:r>
              <a:rPr lang="en" sz="1200">
                <a:solidFill>
                  <a:srgbClr val="222222"/>
                </a:solidFill>
                <a:latin typeface="IBM Plex Mono"/>
                <a:ea typeface="IBM Plex Mono"/>
                <a:cs typeface="IBM Plex Mono"/>
                <a:sym typeface="IBM Plex Mono"/>
              </a:rPr>
              <a:t>_______ {</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	</a:t>
            </a:r>
            <a:r>
              <a:rPr lang="en" sz="1200">
                <a:solidFill>
                  <a:srgbClr val="222222"/>
                </a:solidFill>
                <a:latin typeface="IBM Plex Mono"/>
                <a:ea typeface="IBM Plex Mono"/>
                <a:cs typeface="IBM Plex Mono"/>
                <a:sym typeface="IBM Plex Mono"/>
              </a:rPr>
              <a:t>w</a:t>
            </a:r>
            <a:r>
              <a:rPr lang="en" sz="1200">
                <a:solidFill>
                  <a:srgbClr val="222222"/>
                </a:solidFill>
                <a:latin typeface="IBM Plex Mono"/>
                <a:ea typeface="IBM Plex Mono"/>
                <a:cs typeface="IBM Plex Mono"/>
                <a:sym typeface="IBM Plex Mono"/>
              </a:rPr>
              <a:t>hile (__________________)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a:t>
            </a:r>
            <a:endParaRPr sz="1200">
              <a:solidFill>
                <a:srgbClr val="222222"/>
              </a:solidFill>
              <a:latin typeface="IBM Plex Mono"/>
              <a:ea typeface="IBM Plex Mono"/>
              <a:cs typeface="IBM Plex Mono"/>
              <a:sym typeface="IBM Plex Mono"/>
            </a:endParaRPr>
          </a:p>
          <a:p>
            <a:pPr indent="45720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if (_______________________________)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@Override</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a:t>
            </a:r>
            <a:r>
              <a:rPr lang="en" sz="1200">
                <a:solidFill>
                  <a:srgbClr val="222222"/>
                </a:solidFill>
                <a:latin typeface="IBM Plex Mono"/>
                <a:ea typeface="IBM Plex Mono"/>
                <a:cs typeface="IBM Plex Mono"/>
                <a:sym typeface="IBM Plex Mono"/>
              </a:rPr>
              <a:t> </a:t>
            </a:r>
            <a:r>
              <a:rPr lang="en" sz="1200">
                <a:solidFill>
                  <a:srgbClr val="222222"/>
                </a:solidFill>
                <a:latin typeface="IBM Plex Mono"/>
                <a:ea typeface="IBM Plex Mono"/>
                <a:cs typeface="IBM Plex Mono"/>
                <a:sym typeface="IBM Plex Mono"/>
              </a:rPr>
              <a:t>_______</a:t>
            </a:r>
            <a:r>
              <a:rPr lang="en" sz="1200">
                <a:solidFill>
                  <a:srgbClr val="222222"/>
                </a:solidFill>
                <a:latin typeface="IBM Plex Mono"/>
                <a:ea typeface="IBM Plex Mono"/>
                <a:cs typeface="IBM Plex Mono"/>
                <a:sym typeface="IBM Plex Mono"/>
              </a:rPr>
              <a:t> </a:t>
            </a:r>
            <a:r>
              <a:rPr lang="en" sz="1200">
                <a:solidFill>
                  <a:srgbClr val="222222"/>
                </a:solidFill>
                <a:latin typeface="IBM Plex Mono"/>
                <a:ea typeface="IBM Plex Mono"/>
                <a:cs typeface="IBM Plex Mono"/>
                <a:sym typeface="IBM Plex Mono"/>
              </a:rPr>
              <a:t>_______</a:t>
            </a:r>
            <a:r>
              <a:rPr lang="en" sz="1200">
                <a:solidFill>
                  <a:srgbClr val="222222"/>
                </a:solidFill>
                <a:latin typeface="IBM Plex Mono"/>
                <a:ea typeface="IBM Plex Mono"/>
                <a:cs typeface="IBM Plex Mono"/>
                <a:sym typeface="IBM Plex Mono"/>
              </a:rPr>
              <a:t> {</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if (___________________________)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OHQueue</a:t>
            </a:r>
            <a:endParaRPr i="1">
              <a:solidFill>
                <a:schemeClr val="accent6"/>
              </a:solidFill>
            </a:endParaRPr>
          </a:p>
        </p:txBody>
      </p:sp>
      <p:sp>
        <p:nvSpPr>
          <p:cNvPr id="153" name="Google Shape;153;p29"/>
          <p:cNvSpPr txBox="1"/>
          <p:nvPr>
            <p:ph idx="1" type="body"/>
          </p:nvPr>
        </p:nvSpPr>
        <p:spPr>
          <a:xfrm>
            <a:off x="235500" y="1152475"/>
            <a:ext cx="47181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class OHIterator </a:t>
            </a:r>
            <a:r>
              <a:rPr lang="en" sz="1200">
                <a:solidFill>
                  <a:srgbClr val="38761D"/>
                </a:solidFill>
                <a:latin typeface="IBM Plex Mono"/>
                <a:ea typeface="IBM Plex Mono"/>
                <a:cs typeface="IBM Plex Mono"/>
                <a:sym typeface="IBM Plex Mono"/>
              </a:rPr>
              <a:t>implements Iterator&lt;OHRequest&gt;</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OHRequest curr;</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OHIterator(OHRequest queue) {</a:t>
            </a:r>
            <a:endParaRPr sz="1200">
              <a:latin typeface="IBM Plex Mono"/>
              <a:ea typeface="IBM Plex Mono"/>
              <a:cs typeface="IBM Plex Mono"/>
              <a:sym typeface="IBM Plex Mono"/>
            </a:endParaRPr>
          </a:p>
          <a:p>
            <a:pPr indent="457200" lvl="0" marL="45720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_________________;</a:t>
            </a:r>
            <a:endParaRPr sz="1200">
              <a:solidFill>
                <a:srgbClr val="38761D"/>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boolean isGood(String description) {</a:t>
            </a:r>
            <a:endParaRPr sz="1200">
              <a:latin typeface="IBM Plex Mono"/>
              <a:ea typeface="IBM Plex Mono"/>
              <a:cs typeface="IBM Plex Mono"/>
              <a:sym typeface="IBM Plex Mono"/>
            </a:endParaRPr>
          </a:p>
          <a:p>
            <a:pPr indent="457200" lvl="0" marL="45720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return description.length() &gt;= 5;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p:txBody>
      </p:sp>
      <p:sp>
        <p:nvSpPr>
          <p:cNvPr id="154" name="Google Shape;154;p29"/>
          <p:cNvSpPr txBox="1"/>
          <p:nvPr>
            <p:ph idx="1" type="body"/>
          </p:nvPr>
        </p:nvSpPr>
        <p:spPr>
          <a:xfrm>
            <a:off x="4572000" y="390475"/>
            <a:ext cx="4648200" cy="42195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@Override</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 _______ _______ {</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	while (__________________)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a:t>
            </a:r>
            <a:endParaRPr sz="1200">
              <a:solidFill>
                <a:srgbClr val="222222"/>
              </a:solidFill>
              <a:latin typeface="IBM Plex Mono"/>
              <a:ea typeface="IBM Plex Mono"/>
              <a:cs typeface="IBM Plex Mono"/>
              <a:sym typeface="IBM Plex Mono"/>
            </a:endParaRPr>
          </a:p>
          <a:p>
            <a:pPr indent="45720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if (_______________________________)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@Override</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 _______ _______ {</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if (___________________________)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OHQueue</a:t>
            </a:r>
            <a:endParaRPr i="1">
              <a:solidFill>
                <a:schemeClr val="accent6"/>
              </a:solidFill>
            </a:endParaRPr>
          </a:p>
        </p:txBody>
      </p:sp>
      <p:sp>
        <p:nvSpPr>
          <p:cNvPr id="160" name="Google Shape;160;p30"/>
          <p:cNvSpPr txBox="1"/>
          <p:nvPr>
            <p:ph idx="1" type="body"/>
          </p:nvPr>
        </p:nvSpPr>
        <p:spPr>
          <a:xfrm>
            <a:off x="235500" y="1152475"/>
            <a:ext cx="47181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class OHIterator </a:t>
            </a:r>
            <a:r>
              <a:rPr lang="en" sz="1200">
                <a:solidFill>
                  <a:srgbClr val="38761D"/>
                </a:solidFill>
                <a:latin typeface="IBM Plex Mono"/>
                <a:ea typeface="IBM Plex Mono"/>
                <a:cs typeface="IBM Plex Mono"/>
                <a:sym typeface="IBM Plex Mono"/>
              </a:rPr>
              <a:t>implements Iterator&lt;OHRequest&gt;</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OHRequest curr;</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OHIterator(OHRequest queue) {</a:t>
            </a:r>
            <a:endParaRPr sz="1200">
              <a:latin typeface="IBM Plex Mono"/>
              <a:ea typeface="IBM Plex Mono"/>
              <a:cs typeface="IBM Plex Mono"/>
              <a:sym typeface="IBM Plex Mono"/>
            </a:endParaRPr>
          </a:p>
          <a:p>
            <a:pPr indent="457200" lvl="0" marL="4572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curr = queue;</a:t>
            </a:r>
            <a:endParaRPr sz="1200">
              <a:solidFill>
                <a:srgbClr val="38761D"/>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boolean isGood(String description) {</a:t>
            </a:r>
            <a:endParaRPr sz="1200">
              <a:latin typeface="IBM Plex Mono"/>
              <a:ea typeface="IBM Plex Mono"/>
              <a:cs typeface="IBM Plex Mono"/>
              <a:sym typeface="IBM Plex Mono"/>
            </a:endParaRPr>
          </a:p>
          <a:p>
            <a:pPr indent="457200" lvl="0" marL="45720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return description.length() &gt;= 5;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p:txBody>
      </p:sp>
      <p:sp>
        <p:nvSpPr>
          <p:cNvPr id="161" name="Google Shape;161;p30"/>
          <p:cNvSpPr txBox="1"/>
          <p:nvPr>
            <p:ph idx="1" type="body"/>
          </p:nvPr>
        </p:nvSpPr>
        <p:spPr>
          <a:xfrm>
            <a:off x="4572000" y="390475"/>
            <a:ext cx="4648200" cy="42195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@Override</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 _______ _______ {</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	while (__________________)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a:t>
            </a:r>
            <a:endParaRPr sz="1200">
              <a:solidFill>
                <a:srgbClr val="222222"/>
              </a:solidFill>
              <a:latin typeface="IBM Plex Mono"/>
              <a:ea typeface="IBM Plex Mono"/>
              <a:cs typeface="IBM Plex Mono"/>
              <a:sym typeface="IBM Plex Mono"/>
            </a:endParaRPr>
          </a:p>
          <a:p>
            <a:pPr indent="45720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if (_______________________________)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@Override</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 _______ _______ {</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if (___________________________)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OHQueue</a:t>
            </a:r>
            <a:endParaRPr i="1">
              <a:solidFill>
                <a:schemeClr val="accent6"/>
              </a:solidFill>
            </a:endParaRPr>
          </a:p>
        </p:txBody>
      </p:sp>
      <p:sp>
        <p:nvSpPr>
          <p:cNvPr id="167" name="Google Shape;167;p31"/>
          <p:cNvSpPr txBox="1"/>
          <p:nvPr>
            <p:ph idx="1" type="body"/>
          </p:nvPr>
        </p:nvSpPr>
        <p:spPr>
          <a:xfrm>
            <a:off x="235500" y="1152475"/>
            <a:ext cx="47181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IBM Plex Mono"/>
                <a:ea typeface="IBM Plex Mono"/>
                <a:cs typeface="IBM Plex Mono"/>
                <a:sym typeface="IBM Plex Mono"/>
              </a:rPr>
              <a:t>public class OHIterator </a:t>
            </a:r>
            <a:r>
              <a:rPr lang="en" sz="1200">
                <a:solidFill>
                  <a:srgbClr val="38761D"/>
                </a:solidFill>
                <a:latin typeface="IBM Plex Mono"/>
                <a:ea typeface="IBM Plex Mono"/>
                <a:cs typeface="IBM Plex Mono"/>
                <a:sym typeface="IBM Plex Mono"/>
              </a:rPr>
              <a:t>implements Iterator&lt;OHRequest&gt;</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OHRequest curr;</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public OHIterator(OHRequest queue) {</a:t>
            </a:r>
            <a:endParaRPr sz="1200">
              <a:latin typeface="IBM Plex Mono"/>
              <a:ea typeface="IBM Plex Mono"/>
              <a:cs typeface="IBM Plex Mono"/>
              <a:sym typeface="IBM Plex Mono"/>
            </a:endParaRPr>
          </a:p>
          <a:p>
            <a:pPr indent="457200" lvl="0" marL="457200" rtl="0" algn="l">
              <a:lnSpc>
                <a:spcPct val="100000"/>
              </a:lnSpc>
              <a:spcBef>
                <a:spcPts val="0"/>
              </a:spcBef>
              <a:spcAft>
                <a:spcPts val="0"/>
              </a:spcAft>
              <a:buNone/>
            </a:pPr>
            <a:r>
              <a:rPr lang="en" sz="1200">
                <a:solidFill>
                  <a:srgbClr val="38761D"/>
                </a:solidFill>
                <a:latin typeface="IBM Plex Mono"/>
                <a:ea typeface="IBM Plex Mono"/>
                <a:cs typeface="IBM Plex Mono"/>
                <a:sym typeface="IBM Plex Mono"/>
              </a:rPr>
              <a:t>curr = queue;</a:t>
            </a:r>
            <a:endParaRPr sz="1200">
              <a:solidFill>
                <a:srgbClr val="38761D"/>
              </a:solidFill>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public boolean isGood(String description) {</a:t>
            </a:r>
            <a:endParaRPr sz="1200">
              <a:latin typeface="IBM Plex Mono"/>
              <a:ea typeface="IBM Plex Mono"/>
              <a:cs typeface="IBM Plex Mono"/>
              <a:sym typeface="IBM Plex Mono"/>
            </a:endParaRPr>
          </a:p>
          <a:p>
            <a:pPr indent="457200" lvl="0" marL="457200" rtl="0" algn="l">
              <a:lnSpc>
                <a:spcPct val="100000"/>
              </a:lnSpc>
              <a:spcBef>
                <a:spcPts val="0"/>
              </a:spcBef>
              <a:spcAft>
                <a:spcPts val="0"/>
              </a:spcAft>
              <a:buNone/>
            </a:pPr>
            <a:r>
              <a:rPr lang="en" sz="1200">
                <a:latin typeface="IBM Plex Mono"/>
                <a:ea typeface="IBM Plex Mono"/>
                <a:cs typeface="IBM Plex Mono"/>
                <a:sym typeface="IBM Plex Mono"/>
              </a:rPr>
              <a:t>return description.length() &gt;= 5;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p:txBody>
      </p:sp>
      <p:sp>
        <p:nvSpPr>
          <p:cNvPr id="168" name="Google Shape;168;p31"/>
          <p:cNvSpPr txBox="1"/>
          <p:nvPr>
            <p:ph idx="1" type="body"/>
          </p:nvPr>
        </p:nvSpPr>
        <p:spPr>
          <a:xfrm>
            <a:off x="4572000" y="390475"/>
            <a:ext cx="4648200" cy="42195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@Override</a:t>
            </a:r>
            <a:endParaRPr sz="1200">
              <a:solidFill>
                <a:srgbClr val="38761D"/>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public boolean hasNext() {</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	while (__________________)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a:t>
            </a:r>
            <a:endParaRPr sz="1200">
              <a:solidFill>
                <a:srgbClr val="222222"/>
              </a:solidFill>
              <a:latin typeface="IBM Plex Mono"/>
              <a:ea typeface="IBM Plex Mono"/>
              <a:cs typeface="IBM Plex Mono"/>
              <a:sym typeface="IBM Plex Mono"/>
            </a:endParaRPr>
          </a:p>
          <a:p>
            <a:pPr indent="45720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if (_______________________________)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@Override</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public OHRequest next() {</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if (___________________________)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latin typeface="Avenir"/>
                <a:ea typeface="Avenir"/>
                <a:cs typeface="Avenir"/>
                <a:sym typeface="Avenir"/>
              </a:rPr>
              <a:t>Example Agenda</a:t>
            </a:r>
            <a:endParaRPr sz="2900">
              <a:latin typeface="Avenir"/>
              <a:ea typeface="Avenir"/>
              <a:cs typeface="Avenir"/>
              <a:sym typeface="Aveni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Avenir"/>
              <a:buChar char="-"/>
            </a:pPr>
            <a:r>
              <a:rPr lang="en" sz="2000">
                <a:latin typeface="Avenir"/>
                <a:ea typeface="Avenir"/>
                <a:cs typeface="Avenir"/>
                <a:sym typeface="Avenir"/>
              </a:rPr>
              <a:t>1:10 - 1:15 ~ announcements </a:t>
            </a:r>
            <a:endParaRPr sz="2000">
              <a:latin typeface="Avenir"/>
              <a:ea typeface="Avenir"/>
              <a:cs typeface="Avenir"/>
              <a:sym typeface="Avenir"/>
            </a:endParaRPr>
          </a:p>
          <a:p>
            <a:pPr indent="-355600" lvl="0" marL="457200" rtl="0" algn="l">
              <a:spcBef>
                <a:spcPts val="0"/>
              </a:spcBef>
              <a:spcAft>
                <a:spcPts val="0"/>
              </a:spcAft>
              <a:buSzPts val="2000"/>
              <a:buFont typeface="Avenir"/>
              <a:buChar char="-"/>
            </a:pPr>
            <a:r>
              <a:rPr lang="en" sz="2000">
                <a:latin typeface="Avenir"/>
                <a:ea typeface="Avenir"/>
                <a:cs typeface="Avenir"/>
                <a:sym typeface="Avenir"/>
              </a:rPr>
              <a:t>1:</a:t>
            </a:r>
            <a:r>
              <a:rPr lang="en" sz="2000"/>
              <a:t>15</a:t>
            </a:r>
            <a:r>
              <a:rPr lang="en" sz="2000">
                <a:latin typeface="Avenir"/>
                <a:ea typeface="Avenir"/>
                <a:cs typeface="Avenir"/>
                <a:sym typeface="Avenir"/>
              </a:rPr>
              <a:t> - 1:30 ~ content review</a:t>
            </a:r>
            <a:endParaRPr sz="2000">
              <a:latin typeface="Avenir"/>
              <a:ea typeface="Avenir"/>
              <a:cs typeface="Avenir"/>
              <a:sym typeface="Avenir"/>
            </a:endParaRPr>
          </a:p>
          <a:p>
            <a:pPr indent="-355600" lvl="0" marL="457200" rtl="0" algn="l">
              <a:spcBef>
                <a:spcPts val="0"/>
              </a:spcBef>
              <a:spcAft>
                <a:spcPts val="0"/>
              </a:spcAft>
              <a:buSzPts val="2000"/>
              <a:buFont typeface="Avenir"/>
              <a:buChar char="-"/>
            </a:pPr>
            <a:r>
              <a:rPr lang="en" sz="2000">
                <a:latin typeface="Avenir"/>
                <a:ea typeface="Avenir"/>
                <a:cs typeface="Avenir"/>
                <a:sym typeface="Avenir"/>
              </a:rPr>
              <a:t>1:30 - 1:40 ~ question 1</a:t>
            </a:r>
            <a:endParaRPr sz="2000">
              <a:latin typeface="Avenir"/>
              <a:ea typeface="Avenir"/>
              <a:cs typeface="Avenir"/>
              <a:sym typeface="Avenir"/>
            </a:endParaRPr>
          </a:p>
          <a:p>
            <a:pPr indent="-355600" lvl="0" marL="457200" rtl="0" algn="l">
              <a:spcBef>
                <a:spcPts val="0"/>
              </a:spcBef>
              <a:spcAft>
                <a:spcPts val="0"/>
              </a:spcAft>
              <a:buSzPts val="2000"/>
              <a:buFont typeface="Avenir"/>
              <a:buChar char="-"/>
            </a:pPr>
            <a:r>
              <a:rPr lang="en" sz="2000">
                <a:latin typeface="Avenir"/>
                <a:ea typeface="Avenir"/>
                <a:cs typeface="Avenir"/>
                <a:sym typeface="Avenir"/>
              </a:rPr>
              <a:t>1:40 - 1:55 ~ question 2</a:t>
            </a:r>
            <a:endParaRPr sz="2000"/>
          </a:p>
          <a:p>
            <a:pPr indent="-355600" lvl="0" marL="457200" rtl="0" algn="l">
              <a:spcBef>
                <a:spcPts val="0"/>
              </a:spcBef>
              <a:spcAft>
                <a:spcPts val="0"/>
              </a:spcAft>
              <a:buSzPts val="2000"/>
              <a:buChar char="-"/>
            </a:pPr>
            <a:r>
              <a:rPr lang="en" sz="2000"/>
              <a:t>Question 3 if time</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OHQueue</a:t>
            </a:r>
            <a:endParaRPr i="1">
              <a:solidFill>
                <a:schemeClr val="accent6"/>
              </a:solidFill>
            </a:endParaRPr>
          </a:p>
        </p:txBody>
      </p:sp>
      <p:sp>
        <p:nvSpPr>
          <p:cNvPr id="174" name="Google Shape;174;p32"/>
          <p:cNvSpPr txBox="1"/>
          <p:nvPr>
            <p:ph idx="1" type="body"/>
          </p:nvPr>
        </p:nvSpPr>
        <p:spPr>
          <a:xfrm>
            <a:off x="235500" y="1152475"/>
            <a:ext cx="47181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IBM Plex Mono"/>
                <a:ea typeface="IBM Plex Mono"/>
                <a:cs typeface="IBM Plex Mono"/>
                <a:sym typeface="IBM Plex Mono"/>
              </a:rPr>
              <a:t>public class OHIterator </a:t>
            </a:r>
            <a:r>
              <a:rPr lang="en" sz="1200">
                <a:solidFill>
                  <a:srgbClr val="38761D"/>
                </a:solidFill>
                <a:latin typeface="IBM Plex Mono"/>
                <a:ea typeface="IBM Plex Mono"/>
                <a:cs typeface="IBM Plex Mono"/>
                <a:sym typeface="IBM Plex Mono"/>
              </a:rPr>
              <a:t>implements Iterator&lt;OHRequest&gt;</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OHRequest curr;</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public OHIterator(OHRequest queue) {</a:t>
            </a:r>
            <a:endParaRPr sz="1200">
              <a:latin typeface="IBM Plex Mono"/>
              <a:ea typeface="IBM Plex Mono"/>
              <a:cs typeface="IBM Plex Mono"/>
              <a:sym typeface="IBM Plex Mono"/>
            </a:endParaRPr>
          </a:p>
          <a:p>
            <a:pPr indent="457200" lvl="0" marL="457200" rtl="0" algn="l">
              <a:lnSpc>
                <a:spcPct val="100000"/>
              </a:lnSpc>
              <a:spcBef>
                <a:spcPts val="0"/>
              </a:spcBef>
              <a:spcAft>
                <a:spcPts val="0"/>
              </a:spcAft>
              <a:buNone/>
            </a:pPr>
            <a:r>
              <a:rPr lang="en" sz="1200">
                <a:solidFill>
                  <a:srgbClr val="38761D"/>
                </a:solidFill>
                <a:latin typeface="IBM Plex Mono"/>
                <a:ea typeface="IBM Plex Mono"/>
                <a:cs typeface="IBM Plex Mono"/>
                <a:sym typeface="IBM Plex Mono"/>
              </a:rPr>
              <a:t>curr = queue;</a:t>
            </a:r>
            <a:endParaRPr sz="1200">
              <a:solidFill>
                <a:srgbClr val="38761D"/>
              </a:solidFill>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public boolean isGood(String description) {</a:t>
            </a:r>
            <a:endParaRPr sz="1200">
              <a:latin typeface="IBM Plex Mono"/>
              <a:ea typeface="IBM Plex Mono"/>
              <a:cs typeface="IBM Plex Mono"/>
              <a:sym typeface="IBM Plex Mono"/>
            </a:endParaRPr>
          </a:p>
          <a:p>
            <a:pPr indent="457200" lvl="0" marL="457200" rtl="0" algn="l">
              <a:lnSpc>
                <a:spcPct val="100000"/>
              </a:lnSpc>
              <a:spcBef>
                <a:spcPts val="0"/>
              </a:spcBef>
              <a:spcAft>
                <a:spcPts val="0"/>
              </a:spcAft>
              <a:buNone/>
            </a:pPr>
            <a:r>
              <a:rPr lang="en" sz="1200">
                <a:latin typeface="IBM Plex Mono"/>
                <a:ea typeface="IBM Plex Mono"/>
                <a:cs typeface="IBM Plex Mono"/>
                <a:sym typeface="IBM Plex Mono"/>
              </a:rPr>
              <a:t>return description.length() &gt;= 5;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p:txBody>
      </p:sp>
      <p:sp>
        <p:nvSpPr>
          <p:cNvPr id="175" name="Google Shape;175;p32"/>
          <p:cNvSpPr txBox="1"/>
          <p:nvPr>
            <p:ph idx="1" type="body"/>
          </p:nvPr>
        </p:nvSpPr>
        <p:spPr>
          <a:xfrm>
            <a:off x="4572000" y="390475"/>
            <a:ext cx="4648200" cy="42195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@Override</a:t>
            </a:r>
            <a:endParaRPr sz="1200">
              <a:solidFill>
                <a:srgbClr val="38761D"/>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public boolean hasNext() {</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	while </a:t>
            </a:r>
            <a:r>
              <a:rPr lang="en" sz="1200">
                <a:solidFill>
                  <a:srgbClr val="222222"/>
                </a:solidFill>
                <a:latin typeface="IBM Plex Mono"/>
                <a:ea typeface="IBM Plex Mono"/>
                <a:cs typeface="IBM Plex Mono"/>
                <a:sym typeface="IBM Plex Mono"/>
              </a:rPr>
              <a:t>(</a:t>
            </a:r>
            <a:r>
              <a:rPr lang="en" sz="1200">
                <a:solidFill>
                  <a:srgbClr val="38761D"/>
                </a:solidFill>
                <a:latin typeface="IBM Plex Mono"/>
                <a:ea typeface="IBM Plex Mono"/>
                <a:cs typeface="IBM Plex Mono"/>
                <a:sym typeface="IBM Plex Mono"/>
              </a:rPr>
              <a:t>curr != null &amp;&amp; !isGood(curr.Description)</a:t>
            </a:r>
            <a:r>
              <a:rPr lang="en" sz="1200">
                <a:solidFill>
                  <a:srgbClr val="222222"/>
                </a:solidFill>
                <a:latin typeface="IBM Plex Mono"/>
                <a:ea typeface="IBM Plex Mono"/>
                <a:cs typeface="IBM Plex Mono"/>
                <a:sym typeface="IBM Plex Mono"/>
              </a:rPr>
              <a:t>)</a:t>
            </a:r>
            <a:r>
              <a:rPr lang="en" sz="1200">
                <a:solidFill>
                  <a:srgbClr val="222222"/>
                </a:solidFill>
                <a:latin typeface="IBM Plex Mono"/>
                <a:ea typeface="IBM Plex Mono"/>
                <a:cs typeface="IBM Plex Mono"/>
                <a:sym typeface="IBM Plex Mono"/>
              </a:rPr>
              <a:t>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c</a:t>
            </a:r>
            <a:r>
              <a:rPr lang="en" sz="1200">
                <a:solidFill>
                  <a:srgbClr val="38761D"/>
                </a:solidFill>
                <a:latin typeface="IBM Plex Mono"/>
                <a:ea typeface="IBM Plex Mono"/>
                <a:cs typeface="IBM Plex Mono"/>
                <a:sym typeface="IBM Plex Mono"/>
              </a:rPr>
              <a:t>urr = curr.next</a:t>
            </a: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45720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if (_______________________________)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@Override</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public OHRequest next() {</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if (___________________________)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OHQueue</a:t>
            </a:r>
            <a:endParaRPr i="1">
              <a:solidFill>
                <a:schemeClr val="accent6"/>
              </a:solidFill>
            </a:endParaRPr>
          </a:p>
        </p:txBody>
      </p:sp>
      <p:sp>
        <p:nvSpPr>
          <p:cNvPr id="181" name="Google Shape;181;p33"/>
          <p:cNvSpPr txBox="1"/>
          <p:nvPr>
            <p:ph idx="1" type="body"/>
          </p:nvPr>
        </p:nvSpPr>
        <p:spPr>
          <a:xfrm>
            <a:off x="235500" y="1152475"/>
            <a:ext cx="47181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IBM Plex Mono"/>
                <a:ea typeface="IBM Plex Mono"/>
                <a:cs typeface="IBM Plex Mono"/>
                <a:sym typeface="IBM Plex Mono"/>
              </a:rPr>
              <a:t>public class OHIterator </a:t>
            </a:r>
            <a:r>
              <a:rPr lang="en" sz="1200">
                <a:solidFill>
                  <a:srgbClr val="38761D"/>
                </a:solidFill>
                <a:latin typeface="IBM Plex Mono"/>
                <a:ea typeface="IBM Plex Mono"/>
                <a:cs typeface="IBM Plex Mono"/>
                <a:sym typeface="IBM Plex Mono"/>
              </a:rPr>
              <a:t>implements Iterator&lt;OHRequest&gt;</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OHRequest curr;</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public OHIterator(OHRequest queue) {</a:t>
            </a:r>
            <a:endParaRPr sz="1200">
              <a:latin typeface="IBM Plex Mono"/>
              <a:ea typeface="IBM Plex Mono"/>
              <a:cs typeface="IBM Plex Mono"/>
              <a:sym typeface="IBM Plex Mono"/>
            </a:endParaRPr>
          </a:p>
          <a:p>
            <a:pPr indent="457200" lvl="0" marL="457200" rtl="0" algn="l">
              <a:lnSpc>
                <a:spcPct val="100000"/>
              </a:lnSpc>
              <a:spcBef>
                <a:spcPts val="0"/>
              </a:spcBef>
              <a:spcAft>
                <a:spcPts val="0"/>
              </a:spcAft>
              <a:buNone/>
            </a:pPr>
            <a:r>
              <a:rPr lang="en" sz="1200">
                <a:solidFill>
                  <a:srgbClr val="38761D"/>
                </a:solidFill>
                <a:latin typeface="IBM Plex Mono"/>
                <a:ea typeface="IBM Plex Mono"/>
                <a:cs typeface="IBM Plex Mono"/>
                <a:sym typeface="IBM Plex Mono"/>
              </a:rPr>
              <a:t>curr = queue;</a:t>
            </a:r>
            <a:endParaRPr sz="1200">
              <a:solidFill>
                <a:srgbClr val="38761D"/>
              </a:solidFill>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public boolean isGood(String description) {</a:t>
            </a:r>
            <a:endParaRPr sz="1200">
              <a:latin typeface="IBM Plex Mono"/>
              <a:ea typeface="IBM Plex Mono"/>
              <a:cs typeface="IBM Plex Mono"/>
              <a:sym typeface="IBM Plex Mono"/>
            </a:endParaRPr>
          </a:p>
          <a:p>
            <a:pPr indent="457200" lvl="0" marL="457200" rtl="0" algn="l">
              <a:lnSpc>
                <a:spcPct val="100000"/>
              </a:lnSpc>
              <a:spcBef>
                <a:spcPts val="0"/>
              </a:spcBef>
              <a:spcAft>
                <a:spcPts val="0"/>
              </a:spcAft>
              <a:buNone/>
            </a:pPr>
            <a:r>
              <a:rPr lang="en" sz="1200">
                <a:latin typeface="IBM Plex Mono"/>
                <a:ea typeface="IBM Plex Mono"/>
                <a:cs typeface="IBM Plex Mono"/>
                <a:sym typeface="IBM Plex Mono"/>
              </a:rPr>
              <a:t>return description.length() &gt;= 5;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p:txBody>
      </p:sp>
      <p:sp>
        <p:nvSpPr>
          <p:cNvPr id="182" name="Google Shape;182;p33"/>
          <p:cNvSpPr txBox="1"/>
          <p:nvPr>
            <p:ph idx="1" type="body"/>
          </p:nvPr>
        </p:nvSpPr>
        <p:spPr>
          <a:xfrm>
            <a:off x="4572000" y="390475"/>
            <a:ext cx="4648200" cy="42195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@Override</a:t>
            </a:r>
            <a:endParaRPr sz="1200">
              <a:solidFill>
                <a:srgbClr val="38761D"/>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public boolean hasNext() {</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	while (</a:t>
            </a:r>
            <a:r>
              <a:rPr lang="en" sz="1200">
                <a:solidFill>
                  <a:srgbClr val="38761D"/>
                </a:solidFill>
                <a:latin typeface="IBM Plex Mono"/>
                <a:ea typeface="IBM Plex Mono"/>
                <a:cs typeface="IBM Plex Mono"/>
                <a:sym typeface="IBM Plex Mono"/>
              </a:rPr>
              <a:t>curr != null &amp;&amp; !isGood(curr.Description)</a:t>
            </a:r>
            <a:r>
              <a:rPr lang="en" sz="1200">
                <a:solidFill>
                  <a:srgbClr val="222222"/>
                </a:solidFill>
                <a:latin typeface="IBM Plex Mono"/>
                <a:ea typeface="IBM Plex Mono"/>
                <a:cs typeface="IBM Plex Mono"/>
                <a:sym typeface="IBM Plex Mono"/>
              </a:rPr>
              <a:t>)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curr = curr.next</a:t>
            </a: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45720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if (</a:t>
            </a:r>
            <a:r>
              <a:rPr lang="en" sz="1200">
                <a:solidFill>
                  <a:srgbClr val="38761D"/>
                </a:solidFill>
                <a:latin typeface="IBM Plex Mono"/>
                <a:ea typeface="IBM Plex Mono"/>
                <a:cs typeface="IBM Plex Mono"/>
                <a:sym typeface="IBM Plex Mono"/>
              </a:rPr>
              <a:t>curr == null</a:t>
            </a:r>
            <a:r>
              <a:rPr lang="en" sz="1200">
                <a:solidFill>
                  <a:srgbClr val="222222"/>
                </a:solidFill>
                <a:latin typeface="IBM Plex Mono"/>
                <a:ea typeface="IBM Plex Mono"/>
                <a:cs typeface="IBM Plex Mono"/>
                <a:sym typeface="IBM Plex Mono"/>
              </a:rPr>
              <a:t>)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r</a:t>
            </a:r>
            <a:r>
              <a:rPr lang="en" sz="1200">
                <a:solidFill>
                  <a:srgbClr val="38761D"/>
                </a:solidFill>
                <a:latin typeface="IBM Plex Mono"/>
                <a:ea typeface="IBM Plex Mono"/>
                <a:cs typeface="IBM Plex Mono"/>
                <a:sym typeface="IBM Plex Mono"/>
              </a:rPr>
              <a:t>eturn false</a:t>
            </a: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r</a:t>
            </a:r>
            <a:r>
              <a:rPr lang="en" sz="1200">
                <a:solidFill>
                  <a:srgbClr val="38761D"/>
                </a:solidFill>
                <a:latin typeface="IBM Plex Mono"/>
                <a:ea typeface="IBM Plex Mono"/>
                <a:cs typeface="IBM Plex Mono"/>
                <a:sym typeface="IBM Plex Mono"/>
              </a:rPr>
              <a:t>eturn true</a:t>
            </a: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@Override</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public OHRequest next() {</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if (___________________________)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OHQueue</a:t>
            </a:r>
            <a:endParaRPr i="1">
              <a:solidFill>
                <a:schemeClr val="accent6"/>
              </a:solidFill>
            </a:endParaRPr>
          </a:p>
        </p:txBody>
      </p:sp>
      <p:sp>
        <p:nvSpPr>
          <p:cNvPr id="188" name="Google Shape;188;p34"/>
          <p:cNvSpPr txBox="1"/>
          <p:nvPr>
            <p:ph idx="1" type="body"/>
          </p:nvPr>
        </p:nvSpPr>
        <p:spPr>
          <a:xfrm>
            <a:off x="235500" y="1152475"/>
            <a:ext cx="47181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IBM Plex Mono"/>
                <a:ea typeface="IBM Plex Mono"/>
                <a:cs typeface="IBM Plex Mono"/>
                <a:sym typeface="IBM Plex Mono"/>
              </a:rPr>
              <a:t>public class OHIterator </a:t>
            </a:r>
            <a:r>
              <a:rPr lang="en" sz="1200">
                <a:solidFill>
                  <a:srgbClr val="38761D"/>
                </a:solidFill>
                <a:latin typeface="IBM Plex Mono"/>
                <a:ea typeface="IBM Plex Mono"/>
                <a:cs typeface="IBM Plex Mono"/>
                <a:sym typeface="IBM Plex Mono"/>
              </a:rPr>
              <a:t>implements Iterator&lt;OHRequest&gt;</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OHRequest curr;</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public OHIterator(OHRequest queue) {</a:t>
            </a:r>
            <a:endParaRPr sz="1200">
              <a:latin typeface="IBM Plex Mono"/>
              <a:ea typeface="IBM Plex Mono"/>
              <a:cs typeface="IBM Plex Mono"/>
              <a:sym typeface="IBM Plex Mono"/>
            </a:endParaRPr>
          </a:p>
          <a:p>
            <a:pPr indent="457200" lvl="0" marL="457200" rtl="0" algn="l">
              <a:lnSpc>
                <a:spcPct val="100000"/>
              </a:lnSpc>
              <a:spcBef>
                <a:spcPts val="0"/>
              </a:spcBef>
              <a:spcAft>
                <a:spcPts val="0"/>
              </a:spcAft>
              <a:buNone/>
            </a:pPr>
            <a:r>
              <a:rPr lang="en" sz="1200">
                <a:solidFill>
                  <a:srgbClr val="38761D"/>
                </a:solidFill>
                <a:latin typeface="IBM Plex Mono"/>
                <a:ea typeface="IBM Plex Mono"/>
                <a:cs typeface="IBM Plex Mono"/>
                <a:sym typeface="IBM Plex Mono"/>
              </a:rPr>
              <a:t>curr = queue;</a:t>
            </a:r>
            <a:endParaRPr sz="1200">
              <a:solidFill>
                <a:srgbClr val="38761D"/>
              </a:solidFill>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public boolean isGood(String description) {</a:t>
            </a:r>
            <a:endParaRPr sz="1200">
              <a:latin typeface="IBM Plex Mono"/>
              <a:ea typeface="IBM Plex Mono"/>
              <a:cs typeface="IBM Plex Mono"/>
              <a:sym typeface="IBM Plex Mono"/>
            </a:endParaRPr>
          </a:p>
          <a:p>
            <a:pPr indent="457200" lvl="0" marL="457200" rtl="0" algn="l">
              <a:lnSpc>
                <a:spcPct val="100000"/>
              </a:lnSpc>
              <a:spcBef>
                <a:spcPts val="0"/>
              </a:spcBef>
              <a:spcAft>
                <a:spcPts val="0"/>
              </a:spcAft>
              <a:buNone/>
            </a:pPr>
            <a:r>
              <a:rPr lang="en" sz="1200">
                <a:latin typeface="IBM Plex Mono"/>
                <a:ea typeface="IBM Plex Mono"/>
                <a:cs typeface="IBM Plex Mono"/>
                <a:sym typeface="IBM Plex Mono"/>
              </a:rPr>
              <a:t>return description.length() &gt;= 5;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p:txBody>
      </p:sp>
      <p:sp>
        <p:nvSpPr>
          <p:cNvPr id="189" name="Google Shape;189;p34"/>
          <p:cNvSpPr txBox="1"/>
          <p:nvPr>
            <p:ph idx="1" type="body"/>
          </p:nvPr>
        </p:nvSpPr>
        <p:spPr>
          <a:xfrm>
            <a:off x="4572000" y="390475"/>
            <a:ext cx="4648200" cy="42195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@Override</a:t>
            </a:r>
            <a:endParaRPr sz="1200">
              <a:solidFill>
                <a:srgbClr val="38761D"/>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public boolean hasNext() {</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	while (</a:t>
            </a:r>
            <a:r>
              <a:rPr lang="en" sz="1200">
                <a:solidFill>
                  <a:srgbClr val="38761D"/>
                </a:solidFill>
                <a:latin typeface="IBM Plex Mono"/>
                <a:ea typeface="IBM Plex Mono"/>
                <a:cs typeface="IBM Plex Mono"/>
                <a:sym typeface="IBM Plex Mono"/>
              </a:rPr>
              <a:t>curr != null &amp;&amp; !isGood(curr.Description)</a:t>
            </a:r>
            <a:r>
              <a:rPr lang="en" sz="1200">
                <a:solidFill>
                  <a:srgbClr val="222222"/>
                </a:solidFill>
                <a:latin typeface="IBM Plex Mono"/>
                <a:ea typeface="IBM Plex Mono"/>
                <a:cs typeface="IBM Plex Mono"/>
                <a:sym typeface="IBM Plex Mono"/>
              </a:rPr>
              <a:t>)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curr = curr.next</a:t>
            </a: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45720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if (</a:t>
            </a:r>
            <a:r>
              <a:rPr lang="en" sz="1200">
                <a:solidFill>
                  <a:srgbClr val="38761D"/>
                </a:solidFill>
                <a:latin typeface="IBM Plex Mono"/>
                <a:ea typeface="IBM Plex Mono"/>
                <a:cs typeface="IBM Plex Mono"/>
                <a:sym typeface="IBM Plex Mono"/>
              </a:rPr>
              <a:t>curr == null</a:t>
            </a:r>
            <a:r>
              <a:rPr lang="en" sz="1200">
                <a:solidFill>
                  <a:srgbClr val="222222"/>
                </a:solidFill>
                <a:latin typeface="IBM Plex Mono"/>
                <a:ea typeface="IBM Plex Mono"/>
                <a:cs typeface="IBM Plex Mono"/>
                <a:sym typeface="IBM Plex Mono"/>
              </a:rPr>
              <a:t>)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return false</a:t>
            </a: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return true</a:t>
            </a: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@Override</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public OHRequest next() {</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if (</a:t>
            </a:r>
            <a:r>
              <a:rPr lang="en" sz="1200">
                <a:solidFill>
                  <a:srgbClr val="38761D"/>
                </a:solidFill>
                <a:latin typeface="IBM Plex Mono"/>
                <a:ea typeface="IBM Plex Mono"/>
                <a:cs typeface="IBM Plex Mono"/>
                <a:sym typeface="IBM Plex Mono"/>
              </a:rPr>
              <a:t>!hasNext()</a:t>
            </a:r>
            <a:r>
              <a:rPr lang="en" sz="1200">
                <a:solidFill>
                  <a:srgbClr val="222222"/>
                </a:solidFill>
                <a:latin typeface="IBM Plex Mono"/>
                <a:ea typeface="IBM Plex Mono"/>
                <a:cs typeface="IBM Plex Mono"/>
                <a:sym typeface="IBM Plex Mono"/>
              </a:rPr>
              <a:t>)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throw new NoSuchElementException()</a:t>
            </a: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____________________________________;</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OHQueue</a:t>
            </a:r>
            <a:endParaRPr i="1">
              <a:solidFill>
                <a:schemeClr val="accent6"/>
              </a:solidFill>
            </a:endParaRPr>
          </a:p>
        </p:txBody>
      </p:sp>
      <p:sp>
        <p:nvSpPr>
          <p:cNvPr id="195" name="Google Shape;195;p35"/>
          <p:cNvSpPr txBox="1"/>
          <p:nvPr>
            <p:ph idx="1" type="body"/>
          </p:nvPr>
        </p:nvSpPr>
        <p:spPr>
          <a:xfrm>
            <a:off x="235500" y="1152475"/>
            <a:ext cx="47181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IBM Plex Mono"/>
                <a:ea typeface="IBM Plex Mono"/>
                <a:cs typeface="IBM Plex Mono"/>
                <a:sym typeface="IBM Plex Mono"/>
              </a:rPr>
              <a:t>public class OHIterator </a:t>
            </a:r>
            <a:r>
              <a:rPr lang="en" sz="1200">
                <a:solidFill>
                  <a:srgbClr val="38761D"/>
                </a:solidFill>
                <a:latin typeface="IBM Plex Mono"/>
                <a:ea typeface="IBM Plex Mono"/>
                <a:cs typeface="IBM Plex Mono"/>
                <a:sym typeface="IBM Plex Mono"/>
              </a:rPr>
              <a:t>implements Iterator&lt;OHRequest&gt;</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OHRequest curr;</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public OHIterator(OHRequest queue) {</a:t>
            </a:r>
            <a:endParaRPr sz="1200">
              <a:latin typeface="IBM Plex Mono"/>
              <a:ea typeface="IBM Plex Mono"/>
              <a:cs typeface="IBM Plex Mono"/>
              <a:sym typeface="IBM Plex Mono"/>
            </a:endParaRPr>
          </a:p>
          <a:p>
            <a:pPr indent="457200" lvl="0" marL="457200" rtl="0" algn="l">
              <a:lnSpc>
                <a:spcPct val="100000"/>
              </a:lnSpc>
              <a:spcBef>
                <a:spcPts val="0"/>
              </a:spcBef>
              <a:spcAft>
                <a:spcPts val="0"/>
              </a:spcAft>
              <a:buNone/>
            </a:pPr>
            <a:r>
              <a:rPr lang="en" sz="1200">
                <a:solidFill>
                  <a:srgbClr val="38761D"/>
                </a:solidFill>
                <a:latin typeface="IBM Plex Mono"/>
                <a:ea typeface="IBM Plex Mono"/>
                <a:cs typeface="IBM Plex Mono"/>
                <a:sym typeface="IBM Plex Mono"/>
              </a:rPr>
              <a:t>curr = queue;</a:t>
            </a:r>
            <a:endParaRPr sz="1200">
              <a:solidFill>
                <a:srgbClr val="38761D"/>
              </a:solidFill>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public boolean isGood(String description) {</a:t>
            </a:r>
            <a:endParaRPr sz="1200">
              <a:latin typeface="IBM Plex Mono"/>
              <a:ea typeface="IBM Plex Mono"/>
              <a:cs typeface="IBM Plex Mono"/>
              <a:sym typeface="IBM Plex Mono"/>
            </a:endParaRPr>
          </a:p>
          <a:p>
            <a:pPr indent="457200" lvl="0" marL="457200" rtl="0" algn="l">
              <a:lnSpc>
                <a:spcPct val="100000"/>
              </a:lnSpc>
              <a:spcBef>
                <a:spcPts val="0"/>
              </a:spcBef>
              <a:spcAft>
                <a:spcPts val="0"/>
              </a:spcAft>
              <a:buNone/>
            </a:pPr>
            <a:r>
              <a:rPr lang="en" sz="1200">
                <a:latin typeface="IBM Plex Mono"/>
                <a:ea typeface="IBM Plex Mono"/>
                <a:cs typeface="IBM Plex Mono"/>
                <a:sym typeface="IBM Plex Mono"/>
              </a:rPr>
              <a:t>return description.length() &gt;= 5; </a:t>
            </a:r>
            <a:endParaRPr sz="12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p:txBody>
      </p:sp>
      <p:sp>
        <p:nvSpPr>
          <p:cNvPr id="196" name="Google Shape;196;p35"/>
          <p:cNvSpPr txBox="1"/>
          <p:nvPr>
            <p:ph idx="1" type="body"/>
          </p:nvPr>
        </p:nvSpPr>
        <p:spPr>
          <a:xfrm>
            <a:off x="4572000" y="390475"/>
            <a:ext cx="4648200" cy="42195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@Override</a:t>
            </a:r>
            <a:endParaRPr sz="1200">
              <a:solidFill>
                <a:srgbClr val="38761D"/>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public boolean hasNext() {</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	while (</a:t>
            </a:r>
            <a:r>
              <a:rPr lang="en" sz="1200">
                <a:solidFill>
                  <a:srgbClr val="38761D"/>
                </a:solidFill>
                <a:latin typeface="IBM Plex Mono"/>
                <a:ea typeface="IBM Plex Mono"/>
                <a:cs typeface="IBM Plex Mono"/>
                <a:sym typeface="IBM Plex Mono"/>
              </a:rPr>
              <a:t>curr != null &amp;&amp; !isGood(curr.Description)</a:t>
            </a:r>
            <a:r>
              <a:rPr lang="en" sz="1200">
                <a:solidFill>
                  <a:srgbClr val="222222"/>
                </a:solidFill>
                <a:latin typeface="IBM Plex Mono"/>
                <a:ea typeface="IBM Plex Mono"/>
                <a:cs typeface="IBM Plex Mono"/>
                <a:sym typeface="IBM Plex Mono"/>
              </a:rPr>
              <a:t>)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curr = curr.next</a:t>
            </a: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45720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if (</a:t>
            </a:r>
            <a:r>
              <a:rPr lang="en" sz="1200">
                <a:solidFill>
                  <a:srgbClr val="38761D"/>
                </a:solidFill>
                <a:latin typeface="IBM Plex Mono"/>
                <a:ea typeface="IBM Plex Mono"/>
                <a:cs typeface="IBM Plex Mono"/>
                <a:sym typeface="IBM Plex Mono"/>
              </a:rPr>
              <a:t>curr == null</a:t>
            </a:r>
            <a:r>
              <a:rPr lang="en" sz="1200">
                <a:solidFill>
                  <a:srgbClr val="222222"/>
                </a:solidFill>
                <a:latin typeface="IBM Plex Mono"/>
                <a:ea typeface="IBM Plex Mono"/>
                <a:cs typeface="IBM Plex Mono"/>
                <a:sym typeface="IBM Plex Mono"/>
              </a:rPr>
              <a:t>)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return false</a:t>
            </a: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return true</a:t>
            </a: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@Override</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public OHRequest next() {</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if (</a:t>
            </a:r>
            <a:r>
              <a:rPr lang="en" sz="1200">
                <a:solidFill>
                  <a:srgbClr val="38761D"/>
                </a:solidFill>
                <a:latin typeface="IBM Plex Mono"/>
                <a:ea typeface="IBM Plex Mono"/>
                <a:cs typeface="IBM Plex Mono"/>
                <a:sym typeface="IBM Plex Mono"/>
              </a:rPr>
              <a:t>!hasNext()</a:t>
            </a:r>
            <a:r>
              <a:rPr lang="en" sz="1200">
                <a:solidFill>
                  <a:srgbClr val="222222"/>
                </a:solidFill>
                <a:latin typeface="IBM Plex Mono"/>
                <a:ea typeface="IBM Plex Mono"/>
                <a:cs typeface="IBM Plex Mono"/>
                <a:sym typeface="IBM Plex Mono"/>
              </a:rPr>
              <a:t>) {</a:t>
            </a:r>
            <a:endParaRPr sz="1200">
              <a:solidFill>
                <a:srgbClr val="222222"/>
              </a:solidFill>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throw new NoSuchElementException()</a:t>
            </a: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457200" lvl="0" marL="45720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OHRequest currRequest = curr;</a:t>
            </a:r>
            <a:endParaRPr sz="1200">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        	curr = curr.next;</a:t>
            </a:r>
            <a:endParaRPr sz="1200">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solidFill>
                  <a:srgbClr val="38761D"/>
                </a:solidFill>
                <a:latin typeface="IBM Plex Mono"/>
                <a:ea typeface="IBM Plex Mono"/>
                <a:cs typeface="IBM Plex Mono"/>
                <a:sym typeface="IBM Plex Mono"/>
              </a:rPr>
              <a:t>        	return currRequest;</a:t>
            </a:r>
            <a:endParaRPr sz="1200">
              <a:solidFill>
                <a:srgbClr val="222222"/>
              </a:solidFill>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200">
                <a:solidFill>
                  <a:srgbClr val="222222"/>
                </a:solidFill>
                <a:latin typeface="IBM Plex Mono"/>
                <a:ea typeface="IBM Plex Mono"/>
                <a:cs typeface="IBM Plex Mono"/>
                <a:sym typeface="IBM Plex Mono"/>
              </a:rPr>
              <a:t>}</a:t>
            </a:r>
            <a:endParaRPr sz="1200">
              <a:solidFill>
                <a:srgbClr val="222222"/>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OHQueue</a:t>
            </a:r>
            <a:endParaRPr i="1">
              <a:solidFill>
                <a:schemeClr val="accent6"/>
              </a:solidFill>
            </a:endParaRPr>
          </a:p>
        </p:txBody>
      </p:sp>
      <p:sp>
        <p:nvSpPr>
          <p:cNvPr id="202" name="Google Shape;202;p36"/>
          <p:cNvSpPr txBox="1"/>
          <p:nvPr>
            <p:ph idx="1" type="body"/>
          </p:nvPr>
        </p:nvSpPr>
        <p:spPr>
          <a:xfrm>
            <a:off x="311700" y="1152475"/>
            <a:ext cx="7353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IBM Plex Mono"/>
                <a:ea typeface="IBM Plex Mono"/>
                <a:cs typeface="IBM Plex Mono"/>
                <a:sym typeface="IBM Plex Mono"/>
              </a:rPr>
              <a:t>public class OHQueue _________________________________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private OHRequest queue;</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public OHQueue(OHRequest queue)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_________________________________;</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@Override</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______________ ______________ _________________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_________________________________;</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OHQueue</a:t>
            </a:r>
            <a:endParaRPr i="1">
              <a:solidFill>
                <a:schemeClr val="accent6"/>
              </a:solidFill>
            </a:endParaRPr>
          </a:p>
        </p:txBody>
      </p:sp>
      <p:sp>
        <p:nvSpPr>
          <p:cNvPr id="208" name="Google Shape;208;p37"/>
          <p:cNvSpPr txBox="1"/>
          <p:nvPr>
            <p:ph idx="1" type="body"/>
          </p:nvPr>
        </p:nvSpPr>
        <p:spPr>
          <a:xfrm>
            <a:off x="311700" y="1152475"/>
            <a:ext cx="7353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IBM Plex Mono"/>
                <a:ea typeface="IBM Plex Mono"/>
                <a:cs typeface="IBM Plex Mono"/>
                <a:sym typeface="IBM Plex Mono"/>
              </a:rPr>
              <a:t>public class OHQueue </a:t>
            </a:r>
            <a:r>
              <a:rPr lang="en">
                <a:solidFill>
                  <a:srgbClr val="38761D"/>
                </a:solidFill>
                <a:latin typeface="IBM Plex Mono"/>
                <a:ea typeface="IBM Plex Mono"/>
                <a:cs typeface="IBM Plex Mono"/>
                <a:sym typeface="IBM Plex Mono"/>
              </a:rPr>
              <a:t>implements Iterable&lt;OHRequest&gt;</a:t>
            </a:r>
            <a:r>
              <a:rPr lang="en">
                <a:latin typeface="IBM Plex Mono"/>
                <a:ea typeface="IBM Plex Mono"/>
                <a:cs typeface="IBM Plex Mono"/>
                <a:sym typeface="IBM Plex Mono"/>
              </a:rPr>
              <a:t> </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private OHRequest queue;</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public OHQueue(OHRequest queue)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_________________________________;</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@Override</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______________ ______________ _________________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_________________________________;</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OHQueue</a:t>
            </a:r>
            <a:endParaRPr i="1">
              <a:solidFill>
                <a:schemeClr val="accent6"/>
              </a:solidFill>
            </a:endParaRPr>
          </a:p>
        </p:txBody>
      </p:sp>
      <p:sp>
        <p:nvSpPr>
          <p:cNvPr id="214" name="Google Shape;214;p38"/>
          <p:cNvSpPr txBox="1"/>
          <p:nvPr>
            <p:ph idx="1" type="body"/>
          </p:nvPr>
        </p:nvSpPr>
        <p:spPr>
          <a:xfrm>
            <a:off x="311700" y="1152475"/>
            <a:ext cx="7353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IBM Plex Mono"/>
                <a:ea typeface="IBM Plex Mono"/>
                <a:cs typeface="IBM Plex Mono"/>
                <a:sym typeface="IBM Plex Mono"/>
              </a:rPr>
              <a:t>public class OHQueue </a:t>
            </a:r>
            <a:r>
              <a:rPr lang="en">
                <a:solidFill>
                  <a:srgbClr val="38761D"/>
                </a:solidFill>
                <a:latin typeface="IBM Plex Mono"/>
                <a:ea typeface="IBM Plex Mono"/>
                <a:cs typeface="IBM Plex Mono"/>
                <a:sym typeface="IBM Plex Mono"/>
              </a:rPr>
              <a:t>implements Iterable&lt;OHRequest&gt;</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private OHRequest queue;</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public OHQueue(OHRequest queue)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r>
              <a:rPr lang="en">
                <a:solidFill>
                  <a:srgbClr val="38761D"/>
                </a:solidFill>
                <a:latin typeface="IBM Plex Mono"/>
                <a:ea typeface="IBM Plex Mono"/>
                <a:cs typeface="IBM Plex Mono"/>
                <a:sym typeface="IBM Plex Mono"/>
              </a:rPr>
              <a:t>this.queue = queue</a:t>
            </a: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@Override</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______________ ______________ _________________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_________________________________;</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OHQueue</a:t>
            </a:r>
            <a:endParaRPr i="1">
              <a:solidFill>
                <a:schemeClr val="accent6"/>
              </a:solidFill>
            </a:endParaRPr>
          </a:p>
        </p:txBody>
      </p:sp>
      <p:sp>
        <p:nvSpPr>
          <p:cNvPr id="220" name="Google Shape;220;p39"/>
          <p:cNvSpPr txBox="1"/>
          <p:nvPr>
            <p:ph idx="1" type="body"/>
          </p:nvPr>
        </p:nvSpPr>
        <p:spPr>
          <a:xfrm>
            <a:off x="311700" y="1152475"/>
            <a:ext cx="7353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IBM Plex Mono"/>
                <a:ea typeface="IBM Plex Mono"/>
                <a:cs typeface="IBM Plex Mono"/>
                <a:sym typeface="IBM Plex Mono"/>
              </a:rPr>
              <a:t>public class OHQueue </a:t>
            </a:r>
            <a:r>
              <a:rPr lang="en">
                <a:solidFill>
                  <a:srgbClr val="38761D"/>
                </a:solidFill>
                <a:latin typeface="IBM Plex Mono"/>
                <a:ea typeface="IBM Plex Mono"/>
                <a:cs typeface="IBM Plex Mono"/>
                <a:sym typeface="IBM Plex Mono"/>
              </a:rPr>
              <a:t>implements Iterable&lt;OHRequest&gt;</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private OHRequest queue;</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public OHQueue(OHRequest queue)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r>
              <a:rPr lang="en">
                <a:solidFill>
                  <a:srgbClr val="38761D"/>
                </a:solidFill>
                <a:latin typeface="IBM Plex Mono"/>
                <a:ea typeface="IBM Plex Mono"/>
                <a:cs typeface="IBM Plex Mono"/>
                <a:sym typeface="IBM Plex Mono"/>
              </a:rPr>
              <a:t>this.queue = queue</a:t>
            </a: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@Override</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r>
              <a:rPr lang="en">
                <a:solidFill>
                  <a:srgbClr val="38761D"/>
                </a:solidFill>
                <a:latin typeface="IBM Plex Mono"/>
                <a:ea typeface="IBM Plex Mono"/>
                <a:cs typeface="IBM Plex Mono"/>
                <a:sym typeface="IBM Plex Mono"/>
              </a:rPr>
              <a:t>public Iterator&lt;OHRequest&gt; iterator() {</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a:solidFill>
                  <a:srgbClr val="38761D"/>
                </a:solidFill>
                <a:latin typeface="IBM Plex Mono"/>
                <a:ea typeface="IBM Plex Mono"/>
                <a:cs typeface="IBM Plex Mono"/>
                <a:sym typeface="IBM Plex Mono"/>
              </a:rPr>
              <a:t>        return new OHIterator(queue);</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solidFill>
                  <a:srgbClr val="38761D"/>
                </a:solidFill>
                <a:latin typeface="IBM Plex Mono"/>
                <a:ea typeface="IBM Plex Mono"/>
                <a:cs typeface="IBM Plex Mono"/>
                <a:sym typeface="IBM Plex Mono"/>
              </a:rPr>
              <a:t>    }</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OHQueue</a:t>
            </a:r>
            <a:endParaRPr i="1">
              <a:solidFill>
                <a:schemeClr val="accent6"/>
              </a:solidFill>
            </a:endParaRPr>
          </a:p>
        </p:txBody>
      </p:sp>
      <p:sp>
        <p:nvSpPr>
          <p:cNvPr id="226" name="Google Shape;226;p40"/>
          <p:cNvSpPr txBox="1"/>
          <p:nvPr>
            <p:ph idx="1" type="body"/>
          </p:nvPr>
        </p:nvSpPr>
        <p:spPr>
          <a:xfrm>
            <a:off x="92200" y="1152475"/>
            <a:ext cx="8910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300">
                <a:latin typeface="IBM Plex Mono"/>
                <a:ea typeface="IBM Plex Mono"/>
                <a:cs typeface="IBM Plex Mono"/>
                <a:sym typeface="IBM Plex Mono"/>
              </a:rPr>
              <a:t>public class OHRequestComparator implements Comparator&lt;_____________________________&gt; {</a:t>
            </a:r>
            <a:endParaRPr sz="13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300">
                <a:latin typeface="IBM Plex Mono"/>
                <a:ea typeface="IBM Plex Mono"/>
                <a:cs typeface="IBM Plex Mono"/>
                <a:sym typeface="IBM Plex Mono"/>
              </a:rPr>
              <a:t>@Override</a:t>
            </a:r>
            <a:endParaRPr sz="13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300">
                <a:latin typeface="IBM Plex Mono"/>
                <a:ea typeface="IBM Plex Mono"/>
                <a:cs typeface="IBM Plex Mono"/>
                <a:sym typeface="IBM Plex Mono"/>
              </a:rPr>
              <a:t>public int compare(___________________________ s1, ________________________ s2) {</a:t>
            </a:r>
            <a:endParaRPr sz="1300">
              <a:latin typeface="IBM Plex Mono"/>
              <a:ea typeface="IBM Plex Mono"/>
              <a:cs typeface="IBM Plex Mono"/>
              <a:sym typeface="IBM Plex Mono"/>
            </a:endParaRPr>
          </a:p>
          <a:p>
            <a:pPr indent="457200" lvl="0" marL="457200" rtl="0" algn="l">
              <a:lnSpc>
                <a:spcPct val="100000"/>
              </a:lnSpc>
              <a:spcBef>
                <a:spcPts val="0"/>
              </a:spcBef>
              <a:spcAft>
                <a:spcPts val="0"/>
              </a:spcAft>
              <a:buClr>
                <a:schemeClr val="dk1"/>
              </a:buClr>
              <a:buSzPts val="1100"/>
              <a:buFont typeface="Arial"/>
              <a:buNone/>
            </a:pPr>
            <a:r>
              <a:rPr lang="en" sz="1300">
                <a:latin typeface="IBM Plex Mono"/>
                <a:ea typeface="IBM Plex Mono"/>
                <a:cs typeface="IBM Plex Mono"/>
                <a:sym typeface="IBM Plex Mono"/>
              </a:rPr>
              <a:t>// feel free to define variables here for readability if you'd like</a:t>
            </a:r>
            <a:endParaRPr sz="13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300">
              <a:latin typeface="IBM Plex Mono"/>
              <a:ea typeface="IBM Plex Mono"/>
              <a:cs typeface="IBM Plex Mono"/>
              <a:sym typeface="IBM Plex Mono"/>
            </a:endParaRPr>
          </a:p>
          <a:p>
            <a:pPr indent="457200" lvl="0" marL="457200" rtl="0" algn="l">
              <a:lnSpc>
                <a:spcPct val="100000"/>
              </a:lnSpc>
              <a:spcBef>
                <a:spcPts val="0"/>
              </a:spcBef>
              <a:spcAft>
                <a:spcPts val="0"/>
              </a:spcAft>
              <a:buClr>
                <a:schemeClr val="dk1"/>
              </a:buClr>
              <a:buSzPts val="1100"/>
              <a:buFont typeface="Arial"/>
              <a:buNone/>
            </a:pPr>
            <a:r>
              <a:rPr lang="en" sz="1300">
                <a:latin typeface="IBM Plex Mono"/>
                <a:ea typeface="IBM Plex Mono"/>
                <a:cs typeface="IBM Plex Mono"/>
                <a:sym typeface="IBM Plex Mono"/>
              </a:rPr>
              <a:t>if (</a:t>
            </a:r>
            <a:r>
              <a:rPr lang="en" sz="1300">
                <a:latin typeface="IBM Plex Mono"/>
                <a:ea typeface="IBM Plex Mono"/>
                <a:cs typeface="IBM Plex Mono"/>
                <a:sym typeface="IBM Plex Mono"/>
              </a:rPr>
              <a:t>_______________________________________</a:t>
            </a:r>
            <a:r>
              <a:rPr lang="en" sz="1300">
                <a:latin typeface="IBM Plex Mono"/>
                <a:ea typeface="IBM Plex Mono"/>
                <a:cs typeface="IBM Plex Mono"/>
                <a:sym typeface="IBM Plex Mono"/>
              </a:rPr>
              <a:t>) {</a:t>
            </a:r>
            <a:endParaRPr sz="1300">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300">
                <a:latin typeface="IBM Plex Mono"/>
                <a:ea typeface="IBM Plex Mono"/>
                <a:cs typeface="IBM Plex Mono"/>
                <a:sym typeface="IBM Plex Mono"/>
              </a:rPr>
              <a:t>return -1;</a:t>
            </a:r>
            <a:endParaRPr sz="1300">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300">
                <a:latin typeface="IBM Plex Mono"/>
                <a:ea typeface="IBM Plex Mono"/>
                <a:cs typeface="IBM Plex Mono"/>
                <a:sym typeface="IBM Plex Mono"/>
              </a:rPr>
              <a:t>} else if (</a:t>
            </a:r>
            <a:r>
              <a:rPr lang="en" sz="1300">
                <a:latin typeface="IBM Plex Mono"/>
                <a:ea typeface="IBM Plex Mono"/>
                <a:cs typeface="IBM Plex Mono"/>
                <a:sym typeface="IBM Plex Mono"/>
              </a:rPr>
              <a:t>_______________________________________</a:t>
            </a:r>
            <a:r>
              <a:rPr lang="en" sz="1300">
                <a:latin typeface="IBM Plex Mono"/>
                <a:ea typeface="IBM Plex Mono"/>
                <a:cs typeface="IBM Plex Mono"/>
                <a:sym typeface="IBM Plex Mono"/>
              </a:rPr>
              <a:t>) {</a:t>
            </a:r>
            <a:endParaRPr sz="1300">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300">
                <a:latin typeface="IBM Plex Mono"/>
                <a:ea typeface="IBM Plex Mono"/>
                <a:cs typeface="IBM Plex Mono"/>
                <a:sym typeface="IBM Plex Mono"/>
              </a:rPr>
              <a:t>return 1;</a:t>
            </a:r>
            <a:endParaRPr sz="1300">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300">
                <a:latin typeface="IBM Plex Mono"/>
                <a:ea typeface="IBM Plex Mono"/>
                <a:cs typeface="IBM Plex Mono"/>
                <a:sym typeface="IBM Plex Mono"/>
              </a:rPr>
              <a:t>} else if (_______________________________________) {</a:t>
            </a:r>
            <a:endParaRPr sz="1300">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300">
                <a:latin typeface="IBM Plex Mono"/>
                <a:ea typeface="IBM Plex Mono"/>
                <a:cs typeface="IBM Plex Mono"/>
                <a:sym typeface="IBM Plex Mono"/>
              </a:rPr>
              <a:t>return -1;</a:t>
            </a:r>
            <a:endParaRPr sz="1300">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300">
                <a:latin typeface="IBM Plex Mono"/>
                <a:ea typeface="IBM Plex Mono"/>
                <a:cs typeface="IBM Plex Mono"/>
                <a:sym typeface="IBM Plex Mono"/>
              </a:rPr>
              <a:t>} else if (</a:t>
            </a:r>
            <a:r>
              <a:rPr lang="en" sz="1300">
                <a:latin typeface="IBM Plex Mono"/>
                <a:ea typeface="IBM Plex Mono"/>
                <a:cs typeface="IBM Plex Mono"/>
                <a:sym typeface="IBM Plex Mono"/>
              </a:rPr>
              <a:t>_______________________________________</a:t>
            </a:r>
            <a:r>
              <a:rPr lang="en" sz="1300">
                <a:latin typeface="IBM Plex Mono"/>
                <a:ea typeface="IBM Plex Mono"/>
                <a:cs typeface="IBM Plex Mono"/>
                <a:sym typeface="IBM Plex Mono"/>
              </a:rPr>
              <a:t>) {</a:t>
            </a:r>
            <a:endParaRPr sz="1300">
              <a:latin typeface="IBM Plex Mono"/>
              <a:ea typeface="IBM Plex Mono"/>
              <a:cs typeface="IBM Plex Mono"/>
              <a:sym typeface="IBM Plex Mono"/>
            </a:endParaRPr>
          </a:p>
          <a:p>
            <a:pPr indent="457200" lvl="0" marL="914400" rtl="0" algn="l">
              <a:lnSpc>
                <a:spcPct val="100000"/>
              </a:lnSpc>
              <a:spcBef>
                <a:spcPts val="0"/>
              </a:spcBef>
              <a:spcAft>
                <a:spcPts val="0"/>
              </a:spcAft>
              <a:buClr>
                <a:schemeClr val="dk1"/>
              </a:buClr>
              <a:buSzPts val="1100"/>
              <a:buFont typeface="Arial"/>
              <a:buNone/>
            </a:pPr>
            <a:r>
              <a:rPr lang="en" sz="1300">
                <a:latin typeface="IBM Plex Mono"/>
                <a:ea typeface="IBM Plex Mono"/>
                <a:cs typeface="IBM Plex Mono"/>
                <a:sym typeface="IBM Plex Mono"/>
              </a:rPr>
              <a:t>return 1;</a:t>
            </a:r>
            <a:endParaRPr sz="1300">
              <a:latin typeface="IBM Plex Mono"/>
              <a:ea typeface="IBM Plex Mono"/>
              <a:cs typeface="IBM Plex Mono"/>
              <a:sym typeface="IBM Plex Mono"/>
            </a:endParaRPr>
          </a:p>
          <a:p>
            <a:pPr indent="0" lvl="0" marL="914400" rtl="0" algn="l">
              <a:lnSpc>
                <a:spcPct val="100000"/>
              </a:lnSpc>
              <a:spcBef>
                <a:spcPts val="0"/>
              </a:spcBef>
              <a:spcAft>
                <a:spcPts val="0"/>
              </a:spcAft>
              <a:buNone/>
            </a:pPr>
            <a:r>
              <a:rPr lang="en" sz="1300">
                <a:latin typeface="IBM Plex Mono"/>
                <a:ea typeface="IBM Plex Mono"/>
                <a:cs typeface="IBM Plex Mono"/>
                <a:sym typeface="IBM Plex Mono"/>
              </a:rPr>
              <a:t>}</a:t>
            </a:r>
            <a:endParaRPr sz="1300">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300">
                <a:latin typeface="IBM Plex Mono"/>
                <a:ea typeface="IBM Plex Mono"/>
                <a:cs typeface="IBM Plex Mono"/>
                <a:sym typeface="IBM Plex Mono"/>
              </a:rPr>
              <a:t>return 0;</a:t>
            </a:r>
            <a:endParaRPr sz="13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sz="1300">
                <a:latin typeface="IBM Plex Mono"/>
                <a:ea typeface="IBM Plex Mono"/>
                <a:cs typeface="IBM Plex Mono"/>
                <a:sym typeface="IBM Plex Mono"/>
              </a:rPr>
              <a:t>}</a:t>
            </a:r>
            <a:endParaRPr sz="1300">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300">
                <a:latin typeface="IBM Plex Mono"/>
                <a:ea typeface="IBM Plex Mono"/>
                <a:cs typeface="IBM Plex Mono"/>
                <a:sym typeface="IBM Plex Mono"/>
              </a:rPr>
              <a:t>}</a:t>
            </a:r>
            <a:endParaRPr sz="1300">
              <a:latin typeface="IBM Plex Mono"/>
              <a:ea typeface="IBM Plex Mono"/>
              <a:cs typeface="IBM Plex Mono"/>
              <a:sym typeface="IBM Plex Mon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OHQueue</a:t>
            </a:r>
            <a:endParaRPr i="1">
              <a:solidFill>
                <a:schemeClr val="accent6"/>
              </a:solidFill>
            </a:endParaRPr>
          </a:p>
        </p:txBody>
      </p:sp>
      <p:sp>
        <p:nvSpPr>
          <p:cNvPr id="232" name="Google Shape;232;p41"/>
          <p:cNvSpPr txBox="1"/>
          <p:nvPr>
            <p:ph idx="1" type="body"/>
          </p:nvPr>
        </p:nvSpPr>
        <p:spPr>
          <a:xfrm>
            <a:off x="92200" y="1152475"/>
            <a:ext cx="8910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latin typeface="IBM Plex Mono"/>
                <a:ea typeface="IBM Plex Mono"/>
                <a:cs typeface="IBM Plex Mono"/>
                <a:sym typeface="IBM Plex Mono"/>
              </a:rPr>
              <a:t>public class OHRequestComparator implements Comparator&lt;</a:t>
            </a:r>
            <a:r>
              <a:rPr lang="en" sz="1300">
                <a:solidFill>
                  <a:srgbClr val="38761D"/>
                </a:solidFill>
                <a:latin typeface="IBM Plex Mono"/>
                <a:ea typeface="IBM Plex Mono"/>
                <a:cs typeface="IBM Plex Mono"/>
                <a:sym typeface="IBM Plex Mono"/>
              </a:rPr>
              <a:t>OHRequest</a:t>
            </a:r>
            <a:r>
              <a:rPr lang="en" sz="1300">
                <a:latin typeface="IBM Plex Mono"/>
                <a:ea typeface="IBM Plex Mono"/>
                <a:cs typeface="IBM Plex Mono"/>
                <a:sym typeface="IBM Plex Mono"/>
              </a:rPr>
              <a:t>&gt; {</a:t>
            </a:r>
            <a:endParaRPr sz="13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300">
                <a:latin typeface="IBM Plex Mono"/>
                <a:ea typeface="IBM Plex Mono"/>
                <a:cs typeface="IBM Plex Mono"/>
                <a:sym typeface="IBM Plex Mono"/>
              </a:rPr>
              <a:t>@Override</a:t>
            </a:r>
            <a:endParaRPr sz="13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300">
                <a:latin typeface="IBM Plex Mono"/>
                <a:ea typeface="IBM Plex Mono"/>
                <a:cs typeface="IBM Plex Mono"/>
                <a:sym typeface="IBM Plex Mono"/>
              </a:rPr>
              <a:t>public int compare(</a:t>
            </a:r>
            <a:r>
              <a:rPr lang="en" sz="1300">
                <a:solidFill>
                  <a:srgbClr val="38761D"/>
                </a:solidFill>
                <a:latin typeface="IBM Plex Mono"/>
                <a:ea typeface="IBM Plex Mono"/>
                <a:cs typeface="IBM Plex Mono"/>
                <a:sym typeface="IBM Plex Mono"/>
              </a:rPr>
              <a:t>OHRequest</a:t>
            </a:r>
            <a:r>
              <a:rPr lang="en" sz="1300">
                <a:latin typeface="IBM Plex Mono"/>
                <a:ea typeface="IBM Plex Mono"/>
                <a:cs typeface="IBM Plex Mono"/>
                <a:sym typeface="IBM Plex Mono"/>
              </a:rPr>
              <a:t> s1, </a:t>
            </a:r>
            <a:r>
              <a:rPr lang="en" sz="1300">
                <a:solidFill>
                  <a:srgbClr val="38761D"/>
                </a:solidFill>
                <a:latin typeface="IBM Plex Mono"/>
                <a:ea typeface="IBM Plex Mono"/>
                <a:cs typeface="IBM Plex Mono"/>
                <a:sym typeface="IBM Plex Mono"/>
              </a:rPr>
              <a:t>OHRequest</a:t>
            </a:r>
            <a:r>
              <a:rPr lang="en" sz="1300">
                <a:latin typeface="IBM Plex Mono"/>
                <a:ea typeface="IBM Plex Mono"/>
                <a:cs typeface="IBM Plex Mono"/>
                <a:sym typeface="IBM Plex Mono"/>
              </a:rPr>
              <a:t> s2) {</a:t>
            </a:r>
            <a:endParaRPr sz="1300">
              <a:latin typeface="IBM Plex Mono"/>
              <a:ea typeface="IBM Plex Mono"/>
              <a:cs typeface="IBM Plex Mono"/>
              <a:sym typeface="IBM Plex Mono"/>
            </a:endParaRPr>
          </a:p>
          <a:p>
            <a:pPr indent="457200" lvl="0" marL="457200" rtl="0" algn="l">
              <a:lnSpc>
                <a:spcPct val="100000"/>
              </a:lnSpc>
              <a:spcBef>
                <a:spcPts val="0"/>
              </a:spcBef>
              <a:spcAft>
                <a:spcPts val="0"/>
              </a:spcAft>
              <a:buNone/>
            </a:pPr>
            <a:r>
              <a:rPr lang="en" sz="1300">
                <a:latin typeface="IBM Plex Mono"/>
                <a:ea typeface="IBM Plex Mono"/>
                <a:cs typeface="IBM Plex Mono"/>
                <a:sym typeface="IBM Plex Mono"/>
              </a:rPr>
              <a:t>// feel free to define variables here for readability if you'd like</a:t>
            </a:r>
            <a:endParaRPr sz="13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300">
              <a:latin typeface="IBM Plex Mono"/>
              <a:ea typeface="IBM Plex Mono"/>
              <a:cs typeface="IBM Plex Mono"/>
              <a:sym typeface="IBM Plex Mono"/>
            </a:endParaRPr>
          </a:p>
          <a:p>
            <a:pPr indent="457200" lvl="0" marL="457200" rtl="0" algn="l">
              <a:lnSpc>
                <a:spcPct val="100000"/>
              </a:lnSpc>
              <a:spcBef>
                <a:spcPts val="0"/>
              </a:spcBef>
              <a:spcAft>
                <a:spcPts val="0"/>
              </a:spcAft>
              <a:buNone/>
            </a:pPr>
            <a:r>
              <a:rPr lang="en" sz="1300">
                <a:latin typeface="IBM Plex Mono"/>
                <a:ea typeface="IBM Plex Mono"/>
                <a:cs typeface="IBM Plex Mono"/>
                <a:sym typeface="IBM Plex Mono"/>
              </a:rPr>
              <a:t>if (_______________________________________) {</a:t>
            </a:r>
            <a:endParaRPr sz="1300">
              <a:latin typeface="IBM Plex Mono"/>
              <a:ea typeface="IBM Plex Mono"/>
              <a:cs typeface="IBM Plex Mono"/>
              <a:sym typeface="IBM Plex Mono"/>
            </a:endParaRPr>
          </a:p>
          <a:p>
            <a:pPr indent="457200" lvl="0" marL="914400" rtl="0" algn="l">
              <a:lnSpc>
                <a:spcPct val="100000"/>
              </a:lnSpc>
              <a:spcBef>
                <a:spcPts val="0"/>
              </a:spcBef>
              <a:spcAft>
                <a:spcPts val="0"/>
              </a:spcAft>
              <a:buNone/>
            </a:pPr>
            <a:r>
              <a:rPr lang="en" sz="1300">
                <a:latin typeface="IBM Plex Mono"/>
                <a:ea typeface="IBM Plex Mono"/>
                <a:cs typeface="IBM Plex Mono"/>
                <a:sym typeface="IBM Plex Mono"/>
              </a:rPr>
              <a:t>return -1;</a:t>
            </a:r>
            <a:endParaRPr sz="1300">
              <a:latin typeface="IBM Plex Mono"/>
              <a:ea typeface="IBM Plex Mono"/>
              <a:cs typeface="IBM Plex Mono"/>
              <a:sym typeface="IBM Plex Mono"/>
            </a:endParaRPr>
          </a:p>
          <a:p>
            <a:pPr indent="0" lvl="0" marL="914400" rtl="0" algn="l">
              <a:lnSpc>
                <a:spcPct val="100000"/>
              </a:lnSpc>
              <a:spcBef>
                <a:spcPts val="0"/>
              </a:spcBef>
              <a:spcAft>
                <a:spcPts val="0"/>
              </a:spcAft>
              <a:buNone/>
            </a:pPr>
            <a:r>
              <a:rPr lang="en" sz="1300">
                <a:latin typeface="IBM Plex Mono"/>
                <a:ea typeface="IBM Plex Mono"/>
                <a:cs typeface="IBM Plex Mono"/>
                <a:sym typeface="IBM Plex Mono"/>
              </a:rPr>
              <a:t>} else if (_______________________________________) {</a:t>
            </a:r>
            <a:endParaRPr sz="1300">
              <a:latin typeface="IBM Plex Mono"/>
              <a:ea typeface="IBM Plex Mono"/>
              <a:cs typeface="IBM Plex Mono"/>
              <a:sym typeface="IBM Plex Mono"/>
            </a:endParaRPr>
          </a:p>
          <a:p>
            <a:pPr indent="457200" lvl="0" marL="914400" rtl="0" algn="l">
              <a:lnSpc>
                <a:spcPct val="100000"/>
              </a:lnSpc>
              <a:spcBef>
                <a:spcPts val="0"/>
              </a:spcBef>
              <a:spcAft>
                <a:spcPts val="0"/>
              </a:spcAft>
              <a:buNone/>
            </a:pPr>
            <a:r>
              <a:rPr lang="en" sz="1300">
                <a:latin typeface="IBM Plex Mono"/>
                <a:ea typeface="IBM Plex Mono"/>
                <a:cs typeface="IBM Plex Mono"/>
                <a:sym typeface="IBM Plex Mono"/>
              </a:rPr>
              <a:t>return 1;</a:t>
            </a:r>
            <a:endParaRPr sz="1300">
              <a:latin typeface="IBM Plex Mono"/>
              <a:ea typeface="IBM Plex Mono"/>
              <a:cs typeface="IBM Plex Mono"/>
              <a:sym typeface="IBM Plex Mono"/>
            </a:endParaRPr>
          </a:p>
          <a:p>
            <a:pPr indent="0" lvl="0" marL="914400" rtl="0" algn="l">
              <a:lnSpc>
                <a:spcPct val="100000"/>
              </a:lnSpc>
              <a:spcBef>
                <a:spcPts val="0"/>
              </a:spcBef>
              <a:spcAft>
                <a:spcPts val="0"/>
              </a:spcAft>
              <a:buNone/>
            </a:pPr>
            <a:r>
              <a:rPr lang="en" sz="1300">
                <a:latin typeface="IBM Plex Mono"/>
                <a:ea typeface="IBM Plex Mono"/>
                <a:cs typeface="IBM Plex Mono"/>
                <a:sym typeface="IBM Plex Mono"/>
              </a:rPr>
              <a:t>} else if (_______________________________________) {</a:t>
            </a:r>
            <a:endParaRPr sz="1300">
              <a:latin typeface="IBM Plex Mono"/>
              <a:ea typeface="IBM Plex Mono"/>
              <a:cs typeface="IBM Plex Mono"/>
              <a:sym typeface="IBM Plex Mono"/>
            </a:endParaRPr>
          </a:p>
          <a:p>
            <a:pPr indent="457200" lvl="0" marL="914400" rtl="0" algn="l">
              <a:lnSpc>
                <a:spcPct val="100000"/>
              </a:lnSpc>
              <a:spcBef>
                <a:spcPts val="0"/>
              </a:spcBef>
              <a:spcAft>
                <a:spcPts val="0"/>
              </a:spcAft>
              <a:buNone/>
            </a:pPr>
            <a:r>
              <a:rPr lang="en" sz="1300">
                <a:latin typeface="IBM Plex Mono"/>
                <a:ea typeface="IBM Plex Mono"/>
                <a:cs typeface="IBM Plex Mono"/>
                <a:sym typeface="IBM Plex Mono"/>
              </a:rPr>
              <a:t>return -1;</a:t>
            </a:r>
            <a:endParaRPr sz="1300">
              <a:latin typeface="IBM Plex Mono"/>
              <a:ea typeface="IBM Plex Mono"/>
              <a:cs typeface="IBM Plex Mono"/>
              <a:sym typeface="IBM Plex Mono"/>
            </a:endParaRPr>
          </a:p>
          <a:p>
            <a:pPr indent="0" lvl="0" marL="914400" rtl="0" algn="l">
              <a:lnSpc>
                <a:spcPct val="100000"/>
              </a:lnSpc>
              <a:spcBef>
                <a:spcPts val="0"/>
              </a:spcBef>
              <a:spcAft>
                <a:spcPts val="0"/>
              </a:spcAft>
              <a:buNone/>
            </a:pPr>
            <a:r>
              <a:rPr lang="en" sz="1300">
                <a:latin typeface="IBM Plex Mono"/>
                <a:ea typeface="IBM Plex Mono"/>
                <a:cs typeface="IBM Plex Mono"/>
                <a:sym typeface="IBM Plex Mono"/>
              </a:rPr>
              <a:t>} else if (_______________________________________) {</a:t>
            </a:r>
            <a:endParaRPr sz="1300">
              <a:latin typeface="IBM Plex Mono"/>
              <a:ea typeface="IBM Plex Mono"/>
              <a:cs typeface="IBM Plex Mono"/>
              <a:sym typeface="IBM Plex Mono"/>
            </a:endParaRPr>
          </a:p>
          <a:p>
            <a:pPr indent="457200" lvl="0" marL="914400" rtl="0" algn="l">
              <a:lnSpc>
                <a:spcPct val="100000"/>
              </a:lnSpc>
              <a:spcBef>
                <a:spcPts val="0"/>
              </a:spcBef>
              <a:spcAft>
                <a:spcPts val="0"/>
              </a:spcAft>
              <a:buNone/>
            </a:pPr>
            <a:r>
              <a:rPr lang="en" sz="1300">
                <a:latin typeface="IBM Plex Mono"/>
                <a:ea typeface="IBM Plex Mono"/>
                <a:cs typeface="IBM Plex Mono"/>
                <a:sym typeface="IBM Plex Mono"/>
              </a:rPr>
              <a:t>return 1;</a:t>
            </a:r>
            <a:endParaRPr sz="1300">
              <a:latin typeface="IBM Plex Mono"/>
              <a:ea typeface="IBM Plex Mono"/>
              <a:cs typeface="IBM Plex Mono"/>
              <a:sym typeface="IBM Plex Mono"/>
            </a:endParaRPr>
          </a:p>
          <a:p>
            <a:pPr indent="0" lvl="0" marL="914400" rtl="0" algn="l">
              <a:lnSpc>
                <a:spcPct val="100000"/>
              </a:lnSpc>
              <a:spcBef>
                <a:spcPts val="0"/>
              </a:spcBef>
              <a:spcAft>
                <a:spcPts val="0"/>
              </a:spcAft>
              <a:buNone/>
            </a:pPr>
            <a:r>
              <a:rPr lang="en" sz="1300">
                <a:latin typeface="IBM Plex Mono"/>
                <a:ea typeface="IBM Plex Mono"/>
                <a:cs typeface="IBM Plex Mono"/>
                <a:sym typeface="IBM Plex Mono"/>
              </a:rPr>
              <a:t>}</a:t>
            </a:r>
            <a:endParaRPr sz="1300">
              <a:latin typeface="IBM Plex Mono"/>
              <a:ea typeface="IBM Plex Mono"/>
              <a:cs typeface="IBM Plex Mono"/>
              <a:sym typeface="IBM Plex Mono"/>
            </a:endParaRPr>
          </a:p>
          <a:p>
            <a:pPr indent="0" lvl="0" marL="914400" rtl="0" algn="l">
              <a:lnSpc>
                <a:spcPct val="100000"/>
              </a:lnSpc>
              <a:spcBef>
                <a:spcPts val="0"/>
              </a:spcBef>
              <a:spcAft>
                <a:spcPts val="0"/>
              </a:spcAft>
              <a:buNone/>
            </a:pPr>
            <a:r>
              <a:rPr lang="en" sz="1300">
                <a:latin typeface="IBM Plex Mono"/>
                <a:ea typeface="IBM Plex Mono"/>
                <a:cs typeface="IBM Plex Mono"/>
                <a:sym typeface="IBM Plex Mono"/>
              </a:rPr>
              <a:t>return 0;</a:t>
            </a:r>
            <a:endParaRPr sz="13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300">
                <a:latin typeface="IBM Plex Mono"/>
                <a:ea typeface="IBM Plex Mono"/>
                <a:cs typeface="IBM Plex Mono"/>
                <a:sym typeface="IBM Plex Mono"/>
              </a:rPr>
              <a:t>}</a:t>
            </a:r>
            <a:endParaRPr sz="1300">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300">
                <a:latin typeface="IBM Plex Mono"/>
                <a:ea typeface="IBM Plex Mono"/>
                <a:cs typeface="IBM Plex Mono"/>
                <a:sym typeface="IBM Plex Mono"/>
              </a:rPr>
              <a:t>}</a:t>
            </a:r>
            <a:endParaRPr sz="1300">
              <a:latin typeface="IBM Plex Mono"/>
              <a:ea typeface="IBM Plex Mono"/>
              <a:cs typeface="IBM Plex Mono"/>
              <a:sym typeface="IBM Plex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Announcements</a:t>
            </a:r>
            <a:endParaRPr/>
          </a:p>
        </p:txBody>
      </p:sp>
      <p:sp>
        <p:nvSpPr>
          <p:cNvPr id="68" name="Google Shape;68;p1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30200" lvl="0" marL="457200" rtl="0" algn="l">
              <a:spcBef>
                <a:spcPts val="1100"/>
              </a:spcBef>
              <a:spcAft>
                <a:spcPts val="0"/>
              </a:spcAft>
              <a:buClr>
                <a:srgbClr val="222222"/>
              </a:buClr>
              <a:buSzPts val="1600"/>
              <a:buChar char="●"/>
            </a:pPr>
            <a:r>
              <a:rPr lang="en" sz="1600">
                <a:solidFill>
                  <a:srgbClr val="222222"/>
                </a:solidFill>
              </a:rPr>
              <a:t>Weekly Survey 4 due </a:t>
            </a:r>
            <a:r>
              <a:rPr b="1" lang="en" sz="1600">
                <a:solidFill>
                  <a:srgbClr val="222222"/>
                </a:solidFill>
              </a:rPr>
              <a:t>Monday 2/13</a:t>
            </a:r>
            <a:endParaRPr b="1" sz="1600">
              <a:solidFill>
                <a:srgbClr val="222222"/>
              </a:solidFill>
            </a:endParaRPr>
          </a:p>
          <a:p>
            <a:pPr indent="-330200" lvl="0" marL="457200" rtl="0" algn="l">
              <a:spcBef>
                <a:spcPts val="1000"/>
              </a:spcBef>
              <a:spcAft>
                <a:spcPts val="0"/>
              </a:spcAft>
              <a:buClr>
                <a:srgbClr val="222222"/>
              </a:buClr>
              <a:buSzPts val="1600"/>
              <a:buChar char="●"/>
            </a:pPr>
            <a:r>
              <a:rPr lang="en" sz="1600">
                <a:solidFill>
                  <a:srgbClr val="222222"/>
                </a:solidFill>
              </a:rPr>
              <a:t>Lab 5 - </a:t>
            </a:r>
            <a:r>
              <a:rPr b="1" lang="en" sz="1600">
                <a:solidFill>
                  <a:srgbClr val="222222"/>
                </a:solidFill>
              </a:rPr>
              <a:t>MANDATORY! </a:t>
            </a:r>
            <a:r>
              <a:rPr lang="en" sz="1600">
                <a:solidFill>
                  <a:srgbClr val="222222"/>
                </a:solidFill>
              </a:rPr>
              <a:t>Due </a:t>
            </a:r>
            <a:r>
              <a:rPr b="1" lang="en" sz="1600">
                <a:solidFill>
                  <a:srgbClr val="222222"/>
                </a:solidFill>
              </a:rPr>
              <a:t>on Friday 2/17</a:t>
            </a:r>
            <a:endParaRPr b="1" sz="1600" u="sng">
              <a:solidFill>
                <a:srgbClr val="222222"/>
              </a:solidFill>
            </a:endParaRPr>
          </a:p>
          <a:p>
            <a:pPr indent="-330200" lvl="0" marL="457200" rtl="0" algn="l">
              <a:spcBef>
                <a:spcPts val="1000"/>
              </a:spcBef>
              <a:spcAft>
                <a:spcPts val="0"/>
              </a:spcAft>
              <a:buClr>
                <a:srgbClr val="222222"/>
              </a:buClr>
              <a:buSzPts val="1600"/>
              <a:buChar char="●"/>
            </a:pPr>
            <a:r>
              <a:rPr lang="en" sz="1600">
                <a:solidFill>
                  <a:srgbClr val="222222"/>
                </a:solidFill>
              </a:rPr>
              <a:t>Project 1b </a:t>
            </a:r>
            <a:r>
              <a:rPr lang="en" sz="1600">
                <a:solidFill>
                  <a:srgbClr val="222222"/>
                </a:solidFill>
              </a:rPr>
              <a:t>due </a:t>
            </a:r>
            <a:r>
              <a:rPr b="1" lang="en" sz="1600">
                <a:solidFill>
                  <a:srgbClr val="222222"/>
                </a:solidFill>
              </a:rPr>
              <a:t>on Wednesday 2/15</a:t>
            </a:r>
            <a:endParaRPr sz="1600">
              <a:solidFill>
                <a:srgbClr val="222222"/>
              </a:solidFill>
            </a:endParaRPr>
          </a:p>
          <a:p>
            <a:pPr indent="-330200" lvl="0" marL="457200" rtl="0" algn="l">
              <a:spcBef>
                <a:spcPts val="1000"/>
              </a:spcBef>
              <a:spcAft>
                <a:spcPts val="1000"/>
              </a:spcAft>
              <a:buClr>
                <a:srgbClr val="222222"/>
              </a:buClr>
              <a:buSzPts val="1600"/>
              <a:buChar char="●"/>
            </a:pPr>
            <a:r>
              <a:rPr lang="en" sz="1600">
                <a:solidFill>
                  <a:srgbClr val="222222"/>
                </a:solidFill>
              </a:rPr>
              <a:t>Project 1c due </a:t>
            </a:r>
            <a:r>
              <a:rPr b="1" lang="en" sz="1600">
                <a:solidFill>
                  <a:srgbClr val="222222"/>
                </a:solidFill>
              </a:rPr>
              <a:t>next Tuesday 2/21</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OHQueue</a:t>
            </a:r>
            <a:endParaRPr i="1">
              <a:solidFill>
                <a:schemeClr val="accent6"/>
              </a:solidFill>
            </a:endParaRPr>
          </a:p>
        </p:txBody>
      </p:sp>
      <p:sp>
        <p:nvSpPr>
          <p:cNvPr id="238" name="Google Shape;238;p42"/>
          <p:cNvSpPr txBox="1"/>
          <p:nvPr>
            <p:ph idx="1" type="body"/>
          </p:nvPr>
        </p:nvSpPr>
        <p:spPr>
          <a:xfrm>
            <a:off x="92200" y="1152475"/>
            <a:ext cx="8910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latin typeface="IBM Plex Mono"/>
                <a:ea typeface="IBM Plex Mono"/>
                <a:cs typeface="IBM Plex Mono"/>
                <a:sym typeface="IBM Plex Mono"/>
              </a:rPr>
              <a:t>public class OHRequestComparator implements Comparator&lt;</a:t>
            </a:r>
            <a:r>
              <a:rPr lang="en" sz="1300">
                <a:solidFill>
                  <a:srgbClr val="38761D"/>
                </a:solidFill>
                <a:latin typeface="IBM Plex Mono"/>
                <a:ea typeface="IBM Plex Mono"/>
                <a:cs typeface="IBM Plex Mono"/>
                <a:sym typeface="IBM Plex Mono"/>
              </a:rPr>
              <a:t>OHRequest</a:t>
            </a:r>
            <a:r>
              <a:rPr lang="en" sz="1300">
                <a:latin typeface="IBM Plex Mono"/>
                <a:ea typeface="IBM Plex Mono"/>
                <a:cs typeface="IBM Plex Mono"/>
                <a:sym typeface="IBM Plex Mono"/>
              </a:rPr>
              <a:t>&gt; {</a:t>
            </a:r>
            <a:endParaRPr sz="13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300">
                <a:latin typeface="IBM Plex Mono"/>
                <a:ea typeface="IBM Plex Mono"/>
                <a:cs typeface="IBM Plex Mono"/>
                <a:sym typeface="IBM Plex Mono"/>
              </a:rPr>
              <a:t>@Override</a:t>
            </a:r>
            <a:endParaRPr sz="13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300">
                <a:latin typeface="IBM Plex Mono"/>
                <a:ea typeface="IBM Plex Mono"/>
                <a:cs typeface="IBM Plex Mono"/>
                <a:sym typeface="IBM Plex Mono"/>
              </a:rPr>
              <a:t>public int compare(</a:t>
            </a:r>
            <a:r>
              <a:rPr lang="en" sz="1300">
                <a:solidFill>
                  <a:srgbClr val="38761D"/>
                </a:solidFill>
                <a:latin typeface="IBM Plex Mono"/>
                <a:ea typeface="IBM Plex Mono"/>
                <a:cs typeface="IBM Plex Mono"/>
                <a:sym typeface="IBM Plex Mono"/>
              </a:rPr>
              <a:t>OHRequest</a:t>
            </a:r>
            <a:r>
              <a:rPr lang="en" sz="1300">
                <a:latin typeface="IBM Plex Mono"/>
                <a:ea typeface="IBM Plex Mono"/>
                <a:cs typeface="IBM Plex Mono"/>
                <a:sym typeface="IBM Plex Mono"/>
              </a:rPr>
              <a:t> s1, </a:t>
            </a:r>
            <a:r>
              <a:rPr lang="en" sz="1300">
                <a:solidFill>
                  <a:srgbClr val="38761D"/>
                </a:solidFill>
                <a:latin typeface="IBM Plex Mono"/>
                <a:ea typeface="IBM Plex Mono"/>
                <a:cs typeface="IBM Plex Mono"/>
                <a:sym typeface="IBM Plex Mono"/>
              </a:rPr>
              <a:t>OHRequest</a:t>
            </a:r>
            <a:r>
              <a:rPr lang="en" sz="1300">
                <a:latin typeface="IBM Plex Mono"/>
                <a:ea typeface="IBM Plex Mono"/>
                <a:cs typeface="IBM Plex Mono"/>
                <a:sym typeface="IBM Plex Mono"/>
              </a:rPr>
              <a:t> s2) {</a:t>
            </a:r>
            <a:endParaRPr sz="1300">
              <a:latin typeface="IBM Plex Mono"/>
              <a:ea typeface="IBM Plex Mono"/>
              <a:cs typeface="IBM Plex Mono"/>
              <a:sym typeface="IBM Plex Mono"/>
            </a:endParaRPr>
          </a:p>
          <a:p>
            <a:pPr indent="457200" lvl="0" marL="457200" rtl="0" algn="l">
              <a:lnSpc>
                <a:spcPct val="100000"/>
              </a:lnSpc>
              <a:spcBef>
                <a:spcPts val="0"/>
              </a:spcBef>
              <a:spcAft>
                <a:spcPts val="0"/>
              </a:spcAft>
              <a:buNone/>
            </a:pPr>
            <a:r>
              <a:rPr lang="en" sz="1300">
                <a:latin typeface="IBM Plex Mono"/>
                <a:ea typeface="IBM Plex Mono"/>
                <a:cs typeface="IBM Plex Mono"/>
                <a:sym typeface="IBM Plex Mono"/>
              </a:rPr>
              <a:t>// feel free to define variables here for readability if you'd like</a:t>
            </a:r>
            <a:endParaRPr sz="13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300">
              <a:latin typeface="IBM Plex Mono"/>
              <a:ea typeface="IBM Plex Mono"/>
              <a:cs typeface="IBM Plex Mono"/>
              <a:sym typeface="IBM Plex Mono"/>
            </a:endParaRPr>
          </a:p>
          <a:p>
            <a:pPr indent="457200" lvl="0" marL="457200" rtl="0" algn="l">
              <a:lnSpc>
                <a:spcPct val="100000"/>
              </a:lnSpc>
              <a:spcBef>
                <a:spcPts val="0"/>
              </a:spcBef>
              <a:spcAft>
                <a:spcPts val="0"/>
              </a:spcAft>
              <a:buNone/>
            </a:pPr>
            <a:r>
              <a:rPr lang="en" sz="1300">
                <a:latin typeface="IBM Plex Mono"/>
                <a:ea typeface="IBM Plex Mono"/>
                <a:cs typeface="IBM Plex Mono"/>
                <a:sym typeface="IBM Plex Mono"/>
              </a:rPr>
              <a:t>if (</a:t>
            </a:r>
            <a:r>
              <a:rPr lang="en" sz="1300">
                <a:solidFill>
                  <a:srgbClr val="38761D"/>
                </a:solidFill>
                <a:latin typeface="IBM Plex Mono"/>
                <a:ea typeface="IBM Plex Mono"/>
                <a:cs typeface="IBM Plex Mono"/>
                <a:sym typeface="IBM Plex Mono"/>
              </a:rPr>
              <a:t>s1.isSetup == true &amp;&amp; s2.isSetup == false</a:t>
            </a:r>
            <a:r>
              <a:rPr lang="en" sz="1300">
                <a:latin typeface="IBM Plex Mono"/>
                <a:ea typeface="IBM Plex Mono"/>
                <a:cs typeface="IBM Plex Mono"/>
                <a:sym typeface="IBM Plex Mono"/>
              </a:rPr>
              <a:t>) {</a:t>
            </a:r>
            <a:endParaRPr sz="1300">
              <a:latin typeface="IBM Plex Mono"/>
              <a:ea typeface="IBM Plex Mono"/>
              <a:cs typeface="IBM Plex Mono"/>
              <a:sym typeface="IBM Plex Mono"/>
            </a:endParaRPr>
          </a:p>
          <a:p>
            <a:pPr indent="457200" lvl="0" marL="914400" rtl="0" algn="l">
              <a:lnSpc>
                <a:spcPct val="100000"/>
              </a:lnSpc>
              <a:spcBef>
                <a:spcPts val="0"/>
              </a:spcBef>
              <a:spcAft>
                <a:spcPts val="0"/>
              </a:spcAft>
              <a:buNone/>
            </a:pPr>
            <a:r>
              <a:rPr lang="en" sz="1300">
                <a:latin typeface="IBM Plex Mono"/>
                <a:ea typeface="IBM Plex Mono"/>
                <a:cs typeface="IBM Plex Mono"/>
                <a:sym typeface="IBM Plex Mono"/>
              </a:rPr>
              <a:t>return -1;</a:t>
            </a:r>
            <a:endParaRPr sz="1300">
              <a:latin typeface="IBM Plex Mono"/>
              <a:ea typeface="IBM Plex Mono"/>
              <a:cs typeface="IBM Plex Mono"/>
              <a:sym typeface="IBM Plex Mono"/>
            </a:endParaRPr>
          </a:p>
          <a:p>
            <a:pPr indent="0" lvl="0" marL="914400" rtl="0" algn="l">
              <a:lnSpc>
                <a:spcPct val="100000"/>
              </a:lnSpc>
              <a:spcBef>
                <a:spcPts val="0"/>
              </a:spcBef>
              <a:spcAft>
                <a:spcPts val="0"/>
              </a:spcAft>
              <a:buNone/>
            </a:pPr>
            <a:r>
              <a:rPr lang="en" sz="1300">
                <a:latin typeface="IBM Plex Mono"/>
                <a:ea typeface="IBM Plex Mono"/>
                <a:cs typeface="IBM Plex Mono"/>
                <a:sym typeface="IBM Plex Mono"/>
              </a:rPr>
              <a:t>} else if (</a:t>
            </a:r>
            <a:r>
              <a:rPr lang="en" sz="1300">
                <a:solidFill>
                  <a:srgbClr val="38761D"/>
                </a:solidFill>
                <a:latin typeface="IBM Plex Mono"/>
                <a:ea typeface="IBM Plex Mono"/>
                <a:cs typeface="IBM Plex Mono"/>
                <a:sym typeface="IBM Plex Mono"/>
              </a:rPr>
              <a:t>s1.isSetup == false &amp;&amp; s2.isSetup == true</a:t>
            </a:r>
            <a:r>
              <a:rPr lang="en" sz="1300">
                <a:latin typeface="IBM Plex Mono"/>
                <a:ea typeface="IBM Plex Mono"/>
                <a:cs typeface="IBM Plex Mono"/>
                <a:sym typeface="IBM Plex Mono"/>
              </a:rPr>
              <a:t>) {</a:t>
            </a:r>
            <a:endParaRPr sz="1300">
              <a:latin typeface="IBM Plex Mono"/>
              <a:ea typeface="IBM Plex Mono"/>
              <a:cs typeface="IBM Plex Mono"/>
              <a:sym typeface="IBM Plex Mono"/>
            </a:endParaRPr>
          </a:p>
          <a:p>
            <a:pPr indent="457200" lvl="0" marL="914400" rtl="0" algn="l">
              <a:lnSpc>
                <a:spcPct val="100000"/>
              </a:lnSpc>
              <a:spcBef>
                <a:spcPts val="0"/>
              </a:spcBef>
              <a:spcAft>
                <a:spcPts val="0"/>
              </a:spcAft>
              <a:buNone/>
            </a:pPr>
            <a:r>
              <a:rPr lang="en" sz="1300">
                <a:latin typeface="IBM Plex Mono"/>
                <a:ea typeface="IBM Plex Mono"/>
                <a:cs typeface="IBM Plex Mono"/>
                <a:sym typeface="IBM Plex Mono"/>
              </a:rPr>
              <a:t>return 1;</a:t>
            </a:r>
            <a:endParaRPr sz="1300">
              <a:latin typeface="IBM Plex Mono"/>
              <a:ea typeface="IBM Plex Mono"/>
              <a:cs typeface="IBM Plex Mono"/>
              <a:sym typeface="IBM Plex Mono"/>
            </a:endParaRPr>
          </a:p>
          <a:p>
            <a:pPr indent="0" lvl="0" marL="914400" rtl="0" algn="l">
              <a:lnSpc>
                <a:spcPct val="100000"/>
              </a:lnSpc>
              <a:spcBef>
                <a:spcPts val="0"/>
              </a:spcBef>
              <a:spcAft>
                <a:spcPts val="0"/>
              </a:spcAft>
              <a:buNone/>
            </a:pPr>
            <a:r>
              <a:rPr lang="en" sz="1300">
                <a:latin typeface="IBM Plex Mono"/>
                <a:ea typeface="IBM Plex Mono"/>
                <a:cs typeface="IBM Plex Mono"/>
                <a:sym typeface="IBM Plex Mono"/>
              </a:rPr>
              <a:t>} else if (_______________________________________) {</a:t>
            </a:r>
            <a:endParaRPr sz="1300">
              <a:latin typeface="IBM Plex Mono"/>
              <a:ea typeface="IBM Plex Mono"/>
              <a:cs typeface="IBM Plex Mono"/>
              <a:sym typeface="IBM Plex Mono"/>
            </a:endParaRPr>
          </a:p>
          <a:p>
            <a:pPr indent="457200" lvl="0" marL="914400" rtl="0" algn="l">
              <a:lnSpc>
                <a:spcPct val="100000"/>
              </a:lnSpc>
              <a:spcBef>
                <a:spcPts val="0"/>
              </a:spcBef>
              <a:spcAft>
                <a:spcPts val="0"/>
              </a:spcAft>
              <a:buNone/>
            </a:pPr>
            <a:r>
              <a:rPr lang="en" sz="1300">
                <a:latin typeface="IBM Plex Mono"/>
                <a:ea typeface="IBM Plex Mono"/>
                <a:cs typeface="IBM Plex Mono"/>
                <a:sym typeface="IBM Plex Mono"/>
              </a:rPr>
              <a:t>return -1;</a:t>
            </a:r>
            <a:endParaRPr sz="1300">
              <a:latin typeface="IBM Plex Mono"/>
              <a:ea typeface="IBM Plex Mono"/>
              <a:cs typeface="IBM Plex Mono"/>
              <a:sym typeface="IBM Plex Mono"/>
            </a:endParaRPr>
          </a:p>
          <a:p>
            <a:pPr indent="0" lvl="0" marL="914400" rtl="0" algn="l">
              <a:lnSpc>
                <a:spcPct val="100000"/>
              </a:lnSpc>
              <a:spcBef>
                <a:spcPts val="0"/>
              </a:spcBef>
              <a:spcAft>
                <a:spcPts val="0"/>
              </a:spcAft>
              <a:buNone/>
            </a:pPr>
            <a:r>
              <a:rPr lang="en" sz="1300">
                <a:latin typeface="IBM Plex Mono"/>
                <a:ea typeface="IBM Plex Mono"/>
                <a:cs typeface="IBM Plex Mono"/>
                <a:sym typeface="IBM Plex Mono"/>
              </a:rPr>
              <a:t>} else if (_______________________________________) {</a:t>
            </a:r>
            <a:endParaRPr sz="1300">
              <a:latin typeface="IBM Plex Mono"/>
              <a:ea typeface="IBM Plex Mono"/>
              <a:cs typeface="IBM Plex Mono"/>
              <a:sym typeface="IBM Plex Mono"/>
            </a:endParaRPr>
          </a:p>
          <a:p>
            <a:pPr indent="457200" lvl="0" marL="914400" rtl="0" algn="l">
              <a:lnSpc>
                <a:spcPct val="100000"/>
              </a:lnSpc>
              <a:spcBef>
                <a:spcPts val="0"/>
              </a:spcBef>
              <a:spcAft>
                <a:spcPts val="0"/>
              </a:spcAft>
              <a:buNone/>
            </a:pPr>
            <a:r>
              <a:rPr lang="en" sz="1300">
                <a:latin typeface="IBM Plex Mono"/>
                <a:ea typeface="IBM Plex Mono"/>
                <a:cs typeface="IBM Plex Mono"/>
                <a:sym typeface="IBM Plex Mono"/>
              </a:rPr>
              <a:t>return 1;</a:t>
            </a:r>
            <a:endParaRPr sz="1300">
              <a:latin typeface="IBM Plex Mono"/>
              <a:ea typeface="IBM Plex Mono"/>
              <a:cs typeface="IBM Plex Mono"/>
              <a:sym typeface="IBM Plex Mono"/>
            </a:endParaRPr>
          </a:p>
          <a:p>
            <a:pPr indent="0" lvl="0" marL="914400" rtl="0" algn="l">
              <a:lnSpc>
                <a:spcPct val="100000"/>
              </a:lnSpc>
              <a:spcBef>
                <a:spcPts val="0"/>
              </a:spcBef>
              <a:spcAft>
                <a:spcPts val="0"/>
              </a:spcAft>
              <a:buNone/>
            </a:pPr>
            <a:r>
              <a:rPr lang="en" sz="1300">
                <a:latin typeface="IBM Plex Mono"/>
                <a:ea typeface="IBM Plex Mono"/>
                <a:cs typeface="IBM Plex Mono"/>
                <a:sym typeface="IBM Plex Mono"/>
              </a:rPr>
              <a:t>}</a:t>
            </a:r>
            <a:endParaRPr sz="1300">
              <a:latin typeface="IBM Plex Mono"/>
              <a:ea typeface="IBM Plex Mono"/>
              <a:cs typeface="IBM Plex Mono"/>
              <a:sym typeface="IBM Plex Mono"/>
            </a:endParaRPr>
          </a:p>
          <a:p>
            <a:pPr indent="0" lvl="0" marL="914400" rtl="0" algn="l">
              <a:lnSpc>
                <a:spcPct val="100000"/>
              </a:lnSpc>
              <a:spcBef>
                <a:spcPts val="0"/>
              </a:spcBef>
              <a:spcAft>
                <a:spcPts val="0"/>
              </a:spcAft>
              <a:buNone/>
            </a:pPr>
            <a:r>
              <a:rPr lang="en" sz="1300">
                <a:latin typeface="IBM Plex Mono"/>
                <a:ea typeface="IBM Plex Mono"/>
                <a:cs typeface="IBM Plex Mono"/>
                <a:sym typeface="IBM Plex Mono"/>
              </a:rPr>
              <a:t>return 0;</a:t>
            </a:r>
            <a:endParaRPr sz="13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300">
                <a:latin typeface="IBM Plex Mono"/>
                <a:ea typeface="IBM Plex Mono"/>
                <a:cs typeface="IBM Plex Mono"/>
                <a:sym typeface="IBM Plex Mono"/>
              </a:rPr>
              <a:t>}</a:t>
            </a:r>
            <a:endParaRPr sz="1300">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300">
                <a:latin typeface="IBM Plex Mono"/>
                <a:ea typeface="IBM Plex Mono"/>
                <a:cs typeface="IBM Plex Mono"/>
                <a:sym typeface="IBM Plex Mono"/>
              </a:rPr>
              <a:t>}</a:t>
            </a:r>
            <a:endParaRPr sz="1300">
              <a:latin typeface="IBM Plex Mono"/>
              <a:ea typeface="IBM Plex Mono"/>
              <a:cs typeface="IBM Plex Mono"/>
              <a:sym typeface="IBM Plex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OHQueue</a:t>
            </a:r>
            <a:endParaRPr i="1">
              <a:solidFill>
                <a:schemeClr val="accent6"/>
              </a:solidFill>
            </a:endParaRPr>
          </a:p>
        </p:txBody>
      </p:sp>
      <p:sp>
        <p:nvSpPr>
          <p:cNvPr id="244" name="Google Shape;244;p43"/>
          <p:cNvSpPr txBox="1"/>
          <p:nvPr>
            <p:ph idx="1" type="body"/>
          </p:nvPr>
        </p:nvSpPr>
        <p:spPr>
          <a:xfrm>
            <a:off x="92200" y="1152475"/>
            <a:ext cx="9051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latin typeface="IBM Plex Mono"/>
                <a:ea typeface="IBM Plex Mono"/>
                <a:cs typeface="IBM Plex Mono"/>
                <a:sym typeface="IBM Plex Mono"/>
              </a:rPr>
              <a:t>public class OHRequestComparator implements Comparator&lt;</a:t>
            </a:r>
            <a:r>
              <a:rPr lang="en" sz="1300">
                <a:solidFill>
                  <a:srgbClr val="38761D"/>
                </a:solidFill>
                <a:latin typeface="IBM Plex Mono"/>
                <a:ea typeface="IBM Plex Mono"/>
                <a:cs typeface="IBM Plex Mono"/>
                <a:sym typeface="IBM Plex Mono"/>
              </a:rPr>
              <a:t>OHRequest</a:t>
            </a:r>
            <a:r>
              <a:rPr lang="en" sz="1300">
                <a:latin typeface="IBM Plex Mono"/>
                <a:ea typeface="IBM Plex Mono"/>
                <a:cs typeface="IBM Plex Mono"/>
                <a:sym typeface="IBM Plex Mono"/>
              </a:rPr>
              <a:t>&gt; {</a:t>
            </a:r>
            <a:endParaRPr sz="13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300">
                <a:latin typeface="IBM Plex Mono"/>
                <a:ea typeface="IBM Plex Mono"/>
                <a:cs typeface="IBM Plex Mono"/>
                <a:sym typeface="IBM Plex Mono"/>
              </a:rPr>
              <a:t>@Override</a:t>
            </a:r>
            <a:endParaRPr sz="13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300">
                <a:latin typeface="IBM Plex Mono"/>
                <a:ea typeface="IBM Plex Mono"/>
                <a:cs typeface="IBM Plex Mono"/>
                <a:sym typeface="IBM Plex Mono"/>
              </a:rPr>
              <a:t>public int compare(</a:t>
            </a:r>
            <a:r>
              <a:rPr lang="en" sz="1300">
                <a:solidFill>
                  <a:srgbClr val="38761D"/>
                </a:solidFill>
                <a:latin typeface="IBM Plex Mono"/>
                <a:ea typeface="IBM Plex Mono"/>
                <a:cs typeface="IBM Plex Mono"/>
                <a:sym typeface="IBM Plex Mono"/>
              </a:rPr>
              <a:t>OHRequest</a:t>
            </a:r>
            <a:r>
              <a:rPr lang="en" sz="1300">
                <a:latin typeface="IBM Plex Mono"/>
                <a:ea typeface="IBM Plex Mono"/>
                <a:cs typeface="IBM Plex Mono"/>
                <a:sym typeface="IBM Plex Mono"/>
              </a:rPr>
              <a:t> s1, </a:t>
            </a:r>
            <a:r>
              <a:rPr lang="en" sz="1300">
                <a:solidFill>
                  <a:srgbClr val="38761D"/>
                </a:solidFill>
                <a:latin typeface="IBM Plex Mono"/>
                <a:ea typeface="IBM Plex Mono"/>
                <a:cs typeface="IBM Plex Mono"/>
                <a:sym typeface="IBM Plex Mono"/>
              </a:rPr>
              <a:t>OHRequest</a:t>
            </a:r>
            <a:r>
              <a:rPr lang="en" sz="1300">
                <a:latin typeface="IBM Plex Mono"/>
                <a:ea typeface="IBM Plex Mono"/>
                <a:cs typeface="IBM Plex Mono"/>
                <a:sym typeface="IBM Plex Mono"/>
              </a:rPr>
              <a:t> s2) {</a:t>
            </a:r>
            <a:endParaRPr sz="1300">
              <a:latin typeface="IBM Plex Mono"/>
              <a:ea typeface="IBM Plex Mono"/>
              <a:cs typeface="IBM Plex Mono"/>
              <a:sym typeface="IBM Plex Mono"/>
            </a:endParaRPr>
          </a:p>
          <a:p>
            <a:pPr indent="457200" lvl="0" marL="457200" rtl="0" algn="l">
              <a:lnSpc>
                <a:spcPct val="100000"/>
              </a:lnSpc>
              <a:spcBef>
                <a:spcPts val="0"/>
              </a:spcBef>
              <a:spcAft>
                <a:spcPts val="0"/>
              </a:spcAft>
              <a:buNone/>
            </a:pPr>
            <a:r>
              <a:rPr lang="en" sz="1300">
                <a:latin typeface="IBM Plex Mono"/>
                <a:ea typeface="IBM Plex Mono"/>
                <a:cs typeface="IBM Plex Mono"/>
                <a:sym typeface="IBM Plex Mono"/>
              </a:rPr>
              <a:t>// feel free to define variables here for readability if you'd like</a:t>
            </a:r>
            <a:endParaRPr sz="13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300">
              <a:latin typeface="IBM Plex Mono"/>
              <a:ea typeface="IBM Plex Mono"/>
              <a:cs typeface="IBM Plex Mono"/>
              <a:sym typeface="IBM Plex Mono"/>
            </a:endParaRPr>
          </a:p>
          <a:p>
            <a:pPr indent="457200" lvl="0" marL="457200" rtl="0" algn="l">
              <a:lnSpc>
                <a:spcPct val="100000"/>
              </a:lnSpc>
              <a:spcBef>
                <a:spcPts val="0"/>
              </a:spcBef>
              <a:spcAft>
                <a:spcPts val="0"/>
              </a:spcAft>
              <a:buNone/>
            </a:pPr>
            <a:r>
              <a:rPr lang="en" sz="1300">
                <a:latin typeface="IBM Plex Mono"/>
                <a:ea typeface="IBM Plex Mono"/>
                <a:cs typeface="IBM Plex Mono"/>
                <a:sym typeface="IBM Plex Mono"/>
              </a:rPr>
              <a:t>if (</a:t>
            </a:r>
            <a:r>
              <a:rPr lang="en" sz="1300">
                <a:solidFill>
                  <a:srgbClr val="38761D"/>
                </a:solidFill>
                <a:latin typeface="IBM Plex Mono"/>
                <a:ea typeface="IBM Plex Mono"/>
                <a:cs typeface="IBM Plex Mono"/>
                <a:sym typeface="IBM Plex Mono"/>
              </a:rPr>
              <a:t>s1.isSetup == true &amp;&amp; s2.isSetup == false</a:t>
            </a:r>
            <a:r>
              <a:rPr lang="en" sz="1300">
                <a:latin typeface="IBM Plex Mono"/>
                <a:ea typeface="IBM Plex Mono"/>
                <a:cs typeface="IBM Plex Mono"/>
                <a:sym typeface="IBM Plex Mono"/>
              </a:rPr>
              <a:t>) {</a:t>
            </a:r>
            <a:endParaRPr sz="1300">
              <a:latin typeface="IBM Plex Mono"/>
              <a:ea typeface="IBM Plex Mono"/>
              <a:cs typeface="IBM Plex Mono"/>
              <a:sym typeface="IBM Plex Mono"/>
            </a:endParaRPr>
          </a:p>
          <a:p>
            <a:pPr indent="457200" lvl="0" marL="914400" rtl="0" algn="l">
              <a:lnSpc>
                <a:spcPct val="100000"/>
              </a:lnSpc>
              <a:spcBef>
                <a:spcPts val="0"/>
              </a:spcBef>
              <a:spcAft>
                <a:spcPts val="0"/>
              </a:spcAft>
              <a:buNone/>
            </a:pPr>
            <a:r>
              <a:rPr lang="en" sz="1300">
                <a:latin typeface="IBM Plex Mono"/>
                <a:ea typeface="IBM Plex Mono"/>
                <a:cs typeface="IBM Plex Mono"/>
                <a:sym typeface="IBM Plex Mono"/>
              </a:rPr>
              <a:t>return -1;</a:t>
            </a:r>
            <a:endParaRPr sz="1300">
              <a:latin typeface="IBM Plex Mono"/>
              <a:ea typeface="IBM Plex Mono"/>
              <a:cs typeface="IBM Plex Mono"/>
              <a:sym typeface="IBM Plex Mono"/>
            </a:endParaRPr>
          </a:p>
          <a:p>
            <a:pPr indent="0" lvl="0" marL="914400" rtl="0" algn="l">
              <a:lnSpc>
                <a:spcPct val="100000"/>
              </a:lnSpc>
              <a:spcBef>
                <a:spcPts val="0"/>
              </a:spcBef>
              <a:spcAft>
                <a:spcPts val="0"/>
              </a:spcAft>
              <a:buNone/>
            </a:pPr>
            <a:r>
              <a:rPr lang="en" sz="1300">
                <a:latin typeface="IBM Plex Mono"/>
                <a:ea typeface="IBM Plex Mono"/>
                <a:cs typeface="IBM Plex Mono"/>
                <a:sym typeface="IBM Plex Mono"/>
              </a:rPr>
              <a:t>} else if (</a:t>
            </a:r>
            <a:r>
              <a:rPr lang="en" sz="1300">
                <a:solidFill>
                  <a:srgbClr val="38761D"/>
                </a:solidFill>
                <a:latin typeface="IBM Plex Mono"/>
                <a:ea typeface="IBM Plex Mono"/>
                <a:cs typeface="IBM Plex Mono"/>
                <a:sym typeface="IBM Plex Mono"/>
              </a:rPr>
              <a:t>s1.isSetup == false &amp;&amp; s2.isSetup == true</a:t>
            </a:r>
            <a:r>
              <a:rPr lang="en" sz="1300">
                <a:latin typeface="IBM Plex Mono"/>
                <a:ea typeface="IBM Plex Mono"/>
                <a:cs typeface="IBM Plex Mono"/>
                <a:sym typeface="IBM Plex Mono"/>
              </a:rPr>
              <a:t>) {</a:t>
            </a:r>
            <a:endParaRPr sz="1300">
              <a:latin typeface="IBM Plex Mono"/>
              <a:ea typeface="IBM Plex Mono"/>
              <a:cs typeface="IBM Plex Mono"/>
              <a:sym typeface="IBM Plex Mono"/>
            </a:endParaRPr>
          </a:p>
          <a:p>
            <a:pPr indent="457200" lvl="0" marL="914400" rtl="0" algn="l">
              <a:lnSpc>
                <a:spcPct val="100000"/>
              </a:lnSpc>
              <a:spcBef>
                <a:spcPts val="0"/>
              </a:spcBef>
              <a:spcAft>
                <a:spcPts val="0"/>
              </a:spcAft>
              <a:buNone/>
            </a:pPr>
            <a:r>
              <a:rPr lang="en" sz="1300">
                <a:latin typeface="IBM Plex Mono"/>
                <a:ea typeface="IBM Plex Mono"/>
                <a:cs typeface="IBM Plex Mono"/>
                <a:sym typeface="IBM Plex Mono"/>
              </a:rPr>
              <a:t>return 1;</a:t>
            </a:r>
            <a:endParaRPr sz="1300">
              <a:latin typeface="IBM Plex Mono"/>
              <a:ea typeface="IBM Plex Mono"/>
              <a:cs typeface="IBM Plex Mono"/>
              <a:sym typeface="IBM Plex Mono"/>
            </a:endParaRPr>
          </a:p>
          <a:p>
            <a:pPr indent="0" lvl="0" marL="914400" rtl="0" algn="l">
              <a:lnSpc>
                <a:spcPct val="100000"/>
              </a:lnSpc>
              <a:spcBef>
                <a:spcPts val="0"/>
              </a:spcBef>
              <a:spcAft>
                <a:spcPts val="0"/>
              </a:spcAft>
              <a:buNone/>
            </a:pPr>
            <a:r>
              <a:rPr lang="en" sz="1300">
                <a:latin typeface="IBM Plex Mono"/>
                <a:ea typeface="IBM Plex Mono"/>
                <a:cs typeface="IBM Plex Mono"/>
                <a:sym typeface="IBM Plex Mono"/>
              </a:rPr>
              <a:t>} else if (</a:t>
            </a:r>
            <a:r>
              <a:rPr lang="en" sz="1300">
                <a:solidFill>
                  <a:srgbClr val="38761D"/>
                </a:solidFill>
                <a:latin typeface="IBM Plex Mono"/>
                <a:ea typeface="IBM Plex Mono"/>
                <a:cs typeface="IBM Plex Mono"/>
                <a:sym typeface="IBM Plex Mono"/>
              </a:rPr>
              <a:t>s1.description.equals("setup") &amp;&amp; !s2.description.equals(“setup”)</a:t>
            </a:r>
            <a:r>
              <a:rPr lang="en" sz="1300">
                <a:latin typeface="IBM Plex Mono"/>
                <a:ea typeface="IBM Plex Mono"/>
                <a:cs typeface="IBM Plex Mono"/>
                <a:sym typeface="IBM Plex Mono"/>
              </a:rPr>
              <a:t>) {</a:t>
            </a:r>
            <a:endParaRPr sz="1300">
              <a:latin typeface="IBM Plex Mono"/>
              <a:ea typeface="IBM Plex Mono"/>
              <a:cs typeface="IBM Plex Mono"/>
              <a:sym typeface="IBM Plex Mono"/>
            </a:endParaRPr>
          </a:p>
          <a:p>
            <a:pPr indent="457200" lvl="0" marL="914400" rtl="0" algn="l">
              <a:lnSpc>
                <a:spcPct val="100000"/>
              </a:lnSpc>
              <a:spcBef>
                <a:spcPts val="0"/>
              </a:spcBef>
              <a:spcAft>
                <a:spcPts val="0"/>
              </a:spcAft>
              <a:buNone/>
            </a:pPr>
            <a:r>
              <a:rPr lang="en" sz="1300">
                <a:latin typeface="IBM Plex Mono"/>
                <a:ea typeface="IBM Plex Mono"/>
                <a:cs typeface="IBM Plex Mono"/>
                <a:sym typeface="IBM Plex Mono"/>
              </a:rPr>
              <a:t>return -1;</a:t>
            </a:r>
            <a:endParaRPr sz="1300">
              <a:latin typeface="IBM Plex Mono"/>
              <a:ea typeface="IBM Plex Mono"/>
              <a:cs typeface="IBM Plex Mono"/>
              <a:sym typeface="IBM Plex Mono"/>
            </a:endParaRPr>
          </a:p>
          <a:p>
            <a:pPr indent="0" lvl="0" marL="914400" rtl="0" algn="l">
              <a:lnSpc>
                <a:spcPct val="100000"/>
              </a:lnSpc>
              <a:spcBef>
                <a:spcPts val="0"/>
              </a:spcBef>
              <a:spcAft>
                <a:spcPts val="0"/>
              </a:spcAft>
              <a:buNone/>
            </a:pPr>
            <a:r>
              <a:rPr lang="en" sz="1300">
                <a:latin typeface="IBM Plex Mono"/>
                <a:ea typeface="IBM Plex Mono"/>
                <a:cs typeface="IBM Plex Mono"/>
                <a:sym typeface="IBM Plex Mono"/>
              </a:rPr>
              <a:t>} else if (</a:t>
            </a:r>
            <a:r>
              <a:rPr lang="en" sz="1300">
                <a:solidFill>
                  <a:srgbClr val="38761D"/>
                </a:solidFill>
                <a:latin typeface="IBM Plex Mono"/>
                <a:ea typeface="IBM Plex Mono"/>
                <a:cs typeface="IBM Plex Mono"/>
                <a:sym typeface="IBM Plex Mono"/>
              </a:rPr>
              <a:t>!</a:t>
            </a:r>
            <a:r>
              <a:rPr lang="en" sz="1300">
                <a:solidFill>
                  <a:srgbClr val="38761D"/>
                </a:solidFill>
                <a:latin typeface="IBM Plex Mono"/>
                <a:ea typeface="IBM Plex Mono"/>
                <a:cs typeface="IBM Plex Mono"/>
                <a:sym typeface="IBM Plex Mono"/>
              </a:rPr>
              <a:t>s1.description.equals("setup") &amp;&amp; s2.description.equals(“setup”)</a:t>
            </a:r>
            <a:r>
              <a:rPr lang="en" sz="1300">
                <a:latin typeface="IBM Plex Mono"/>
                <a:ea typeface="IBM Plex Mono"/>
                <a:cs typeface="IBM Plex Mono"/>
                <a:sym typeface="IBM Plex Mono"/>
              </a:rPr>
              <a:t>) {</a:t>
            </a:r>
            <a:endParaRPr sz="1300">
              <a:latin typeface="IBM Plex Mono"/>
              <a:ea typeface="IBM Plex Mono"/>
              <a:cs typeface="IBM Plex Mono"/>
              <a:sym typeface="IBM Plex Mono"/>
            </a:endParaRPr>
          </a:p>
          <a:p>
            <a:pPr indent="457200" lvl="0" marL="914400" rtl="0" algn="l">
              <a:lnSpc>
                <a:spcPct val="100000"/>
              </a:lnSpc>
              <a:spcBef>
                <a:spcPts val="0"/>
              </a:spcBef>
              <a:spcAft>
                <a:spcPts val="0"/>
              </a:spcAft>
              <a:buNone/>
            </a:pPr>
            <a:r>
              <a:rPr lang="en" sz="1300">
                <a:latin typeface="IBM Plex Mono"/>
                <a:ea typeface="IBM Plex Mono"/>
                <a:cs typeface="IBM Plex Mono"/>
                <a:sym typeface="IBM Plex Mono"/>
              </a:rPr>
              <a:t>return 1;</a:t>
            </a:r>
            <a:endParaRPr sz="1300">
              <a:latin typeface="IBM Plex Mono"/>
              <a:ea typeface="IBM Plex Mono"/>
              <a:cs typeface="IBM Plex Mono"/>
              <a:sym typeface="IBM Plex Mono"/>
            </a:endParaRPr>
          </a:p>
          <a:p>
            <a:pPr indent="0" lvl="0" marL="914400" rtl="0" algn="l">
              <a:lnSpc>
                <a:spcPct val="100000"/>
              </a:lnSpc>
              <a:spcBef>
                <a:spcPts val="0"/>
              </a:spcBef>
              <a:spcAft>
                <a:spcPts val="0"/>
              </a:spcAft>
              <a:buNone/>
            </a:pPr>
            <a:r>
              <a:rPr lang="en" sz="1300">
                <a:latin typeface="IBM Plex Mono"/>
                <a:ea typeface="IBM Plex Mono"/>
                <a:cs typeface="IBM Plex Mono"/>
                <a:sym typeface="IBM Plex Mono"/>
              </a:rPr>
              <a:t>}</a:t>
            </a:r>
            <a:endParaRPr sz="1300">
              <a:latin typeface="IBM Plex Mono"/>
              <a:ea typeface="IBM Plex Mono"/>
              <a:cs typeface="IBM Plex Mono"/>
              <a:sym typeface="IBM Plex Mono"/>
            </a:endParaRPr>
          </a:p>
          <a:p>
            <a:pPr indent="0" lvl="0" marL="914400" rtl="0" algn="l">
              <a:lnSpc>
                <a:spcPct val="100000"/>
              </a:lnSpc>
              <a:spcBef>
                <a:spcPts val="0"/>
              </a:spcBef>
              <a:spcAft>
                <a:spcPts val="0"/>
              </a:spcAft>
              <a:buNone/>
            </a:pPr>
            <a:r>
              <a:rPr lang="en" sz="1300">
                <a:latin typeface="IBM Plex Mono"/>
                <a:ea typeface="IBM Plex Mono"/>
                <a:cs typeface="IBM Plex Mono"/>
                <a:sym typeface="IBM Plex Mono"/>
              </a:rPr>
              <a:t>return 0;</a:t>
            </a:r>
            <a:endParaRPr sz="1300">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sz="1300">
                <a:latin typeface="IBM Plex Mono"/>
                <a:ea typeface="IBM Plex Mono"/>
                <a:cs typeface="IBM Plex Mono"/>
                <a:sym typeface="IBM Plex Mono"/>
              </a:rPr>
              <a:t>}</a:t>
            </a:r>
            <a:endParaRPr sz="1300">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300">
                <a:latin typeface="IBM Plex Mono"/>
                <a:ea typeface="IBM Plex Mono"/>
                <a:cs typeface="IBM Plex Mono"/>
                <a:sym typeface="IBM Plex Mono"/>
              </a:rPr>
              <a:t>}</a:t>
            </a:r>
            <a:endParaRPr sz="1300">
              <a:latin typeface="IBM Plex Mono"/>
              <a:ea typeface="IBM Plex Mono"/>
              <a:cs typeface="IBM Plex Mono"/>
              <a:sym typeface="IBM Plex Mon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OHQueue</a:t>
            </a:r>
            <a:endParaRPr i="1">
              <a:solidFill>
                <a:schemeClr val="accent6"/>
              </a:solidFill>
            </a:endParaRPr>
          </a:p>
        </p:txBody>
      </p:sp>
      <p:sp>
        <p:nvSpPr>
          <p:cNvPr id="250" name="Google Shape;250;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IBM Plex Mono"/>
                <a:ea typeface="IBM Plex Mono"/>
                <a:cs typeface="IBM Plex Mono"/>
                <a:sym typeface="IBM Plex Mono"/>
              </a:rPr>
              <a:t>p</a:t>
            </a:r>
            <a:r>
              <a:rPr lang="en">
                <a:latin typeface="IBM Plex Mono"/>
                <a:ea typeface="IBM Plex Mono"/>
                <a:cs typeface="IBM Plex Mono"/>
                <a:sym typeface="IBM Plex Mono"/>
              </a:rPr>
              <a:t>ublic class TYIterator _________________________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public TYIterator(OHRequest queue) {</a:t>
            </a:r>
            <a:endParaRPr>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a:solidFill>
                  <a:srgbClr val="38761D"/>
                </a:solidFill>
                <a:latin typeface="IBM Plex Mono"/>
                <a:ea typeface="IBM Plex Mono"/>
                <a:cs typeface="IBM Plex Mono"/>
                <a:sym typeface="IBM Plex Mono"/>
              </a:rPr>
              <a:t>        </a:t>
            </a:r>
            <a:r>
              <a:rPr lang="en">
                <a:latin typeface="IBM Plex Mono"/>
                <a:ea typeface="IBM Plex Mono"/>
                <a:cs typeface="IBM Plex Mono"/>
                <a:sym typeface="IBM Plex Mono"/>
              </a:rPr>
              <a:t>_________________________;</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r>
              <a:rPr lang="en">
                <a:solidFill>
                  <a:srgbClr val="38761D"/>
                </a:solidFill>
                <a:latin typeface="IBM Plex Mono"/>
                <a:ea typeface="IBM Plex Mono"/>
                <a:cs typeface="IBM Plex Mono"/>
                <a:sym typeface="IBM Plex Mono"/>
              </a:rPr>
              <a:t>  </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OHQueue</a:t>
            </a:r>
            <a:endParaRPr i="1">
              <a:solidFill>
                <a:schemeClr val="accent6"/>
              </a:solidFill>
            </a:endParaRPr>
          </a:p>
        </p:txBody>
      </p:sp>
      <p:sp>
        <p:nvSpPr>
          <p:cNvPr id="256" name="Google Shape;25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IBM Plex Mono"/>
                <a:ea typeface="IBM Plex Mono"/>
                <a:cs typeface="IBM Plex Mono"/>
                <a:sym typeface="IBM Plex Mono"/>
              </a:rPr>
              <a:t>public class TYIterator </a:t>
            </a:r>
            <a:r>
              <a:rPr lang="en">
                <a:solidFill>
                  <a:srgbClr val="38761D"/>
                </a:solidFill>
                <a:latin typeface="IBM Plex Mono"/>
                <a:ea typeface="IBM Plex Mono"/>
                <a:cs typeface="IBM Plex Mono"/>
                <a:sym typeface="IBM Plex Mono"/>
              </a:rPr>
              <a:t>extends OHIterator</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public TYIterator(OHRequest queue) {</a:t>
            </a:r>
            <a:endParaRPr>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a:solidFill>
                  <a:srgbClr val="38761D"/>
                </a:solidFill>
                <a:latin typeface="IBM Plex Mono"/>
                <a:ea typeface="IBM Plex Mono"/>
                <a:cs typeface="IBM Plex Mono"/>
                <a:sym typeface="IBM Plex Mono"/>
              </a:rPr>
              <a:t>        	</a:t>
            </a:r>
            <a:r>
              <a:rPr lang="en">
                <a:solidFill>
                  <a:srgbClr val="38761D"/>
                </a:solidFill>
                <a:latin typeface="IBM Plex Mono"/>
                <a:ea typeface="IBM Plex Mono"/>
                <a:cs typeface="IBM Plex Mono"/>
                <a:sym typeface="IBM Plex Mono"/>
              </a:rPr>
              <a:t>super(queue)</a:t>
            </a:r>
            <a:r>
              <a:rPr lang="en">
                <a:latin typeface="IBM Plex Mono"/>
                <a:ea typeface="IBM Plex Mono"/>
                <a:cs typeface="IBM Plex Mono"/>
                <a:sym typeface="IBM Plex Mono"/>
              </a:rPr>
              <a:t>;</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r>
              <a:rPr lang="en">
                <a:solidFill>
                  <a:srgbClr val="38761D"/>
                </a:solidFill>
                <a:latin typeface="IBM Plex Mono"/>
                <a:ea typeface="IBM Plex Mono"/>
                <a:cs typeface="IBM Plex Mono"/>
                <a:sym typeface="IBM Plex Mono"/>
              </a:rPr>
              <a:t>  </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OHQueue</a:t>
            </a:r>
            <a:endParaRPr i="1">
              <a:solidFill>
                <a:schemeClr val="accent6"/>
              </a:solidFill>
            </a:endParaRPr>
          </a:p>
        </p:txBody>
      </p:sp>
      <p:sp>
        <p:nvSpPr>
          <p:cNvPr id="262" name="Google Shape;262;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IBM Plex Mono"/>
                <a:ea typeface="IBM Plex Mono"/>
                <a:cs typeface="IBM Plex Mono"/>
                <a:sym typeface="IBM Plex Mono"/>
              </a:rPr>
              <a:t>public class TYIterator </a:t>
            </a:r>
            <a:r>
              <a:rPr lang="en">
                <a:solidFill>
                  <a:srgbClr val="38761D"/>
                </a:solidFill>
                <a:latin typeface="IBM Plex Mono"/>
                <a:ea typeface="IBM Plex Mono"/>
                <a:cs typeface="IBM Plex Mono"/>
                <a:sym typeface="IBM Plex Mono"/>
              </a:rPr>
              <a:t>extends OHIterator</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public TYIterator(OHRequest queue) {</a:t>
            </a:r>
            <a:endParaRPr>
              <a:latin typeface="IBM Plex Mono"/>
              <a:ea typeface="IBM Plex Mono"/>
              <a:cs typeface="IBM Plex Mono"/>
              <a:sym typeface="IBM Plex Mono"/>
            </a:endParaRPr>
          </a:p>
          <a:p>
            <a:pPr indent="457200" lvl="0" marL="457200" rtl="0" algn="l">
              <a:lnSpc>
                <a:spcPct val="100000"/>
              </a:lnSpc>
              <a:spcBef>
                <a:spcPts val="0"/>
              </a:spcBef>
              <a:spcAft>
                <a:spcPts val="0"/>
              </a:spcAft>
              <a:buClr>
                <a:schemeClr val="dk1"/>
              </a:buClr>
              <a:buSzPts val="1100"/>
              <a:buFont typeface="Arial"/>
              <a:buNone/>
            </a:pPr>
            <a:r>
              <a:rPr lang="en">
                <a:solidFill>
                  <a:srgbClr val="38761D"/>
                </a:solidFill>
                <a:latin typeface="IBM Plex Mono"/>
                <a:ea typeface="IBM Plex Mono"/>
                <a:cs typeface="IBM Plex Mono"/>
                <a:sym typeface="IBM Plex Mono"/>
              </a:rPr>
              <a:t>super(queue)</a:t>
            </a:r>
            <a:r>
              <a:rPr lang="en">
                <a:latin typeface="IBM Plex Mono"/>
                <a:ea typeface="IBM Plex Mono"/>
                <a:cs typeface="IBM Plex Mono"/>
                <a:sym typeface="IBM Plex Mono"/>
              </a:rPr>
              <a:t>;</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r>
              <a:rPr lang="en">
                <a:solidFill>
                  <a:srgbClr val="38761D"/>
                </a:solidFill>
                <a:latin typeface="IBM Plex Mono"/>
                <a:ea typeface="IBM Plex Mono"/>
                <a:cs typeface="IBM Plex Mono"/>
                <a:sym typeface="IBM Plex Mono"/>
              </a:rPr>
              <a:t>  </a:t>
            </a:r>
            <a:r>
              <a:rPr lang="en">
                <a:solidFill>
                  <a:srgbClr val="38761D"/>
                </a:solidFill>
                <a:latin typeface="IBM Plex Mono"/>
                <a:ea typeface="IBM Plex Mono"/>
                <a:cs typeface="IBM Plex Mono"/>
                <a:sym typeface="IBM Plex Mono"/>
              </a:rPr>
              <a:t>@Override</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a:solidFill>
                  <a:srgbClr val="38761D"/>
                </a:solidFill>
                <a:latin typeface="IBM Plex Mono"/>
                <a:ea typeface="IBM Plex Mono"/>
                <a:cs typeface="IBM Plex Mono"/>
                <a:sym typeface="IBM Plex Mono"/>
              </a:rPr>
              <a:t>    public OHRequest next() {</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a:solidFill>
                  <a:srgbClr val="38761D"/>
                </a:solidFill>
                <a:latin typeface="IBM Plex Mono"/>
                <a:ea typeface="IBM Plex Mono"/>
                <a:cs typeface="IBM Plex Mono"/>
                <a:sym typeface="IBM Plex Mono"/>
              </a:rPr>
              <a:t>        </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a:solidFill>
                  <a:srgbClr val="38761D"/>
                </a:solidFill>
                <a:latin typeface="IBM Plex Mono"/>
                <a:ea typeface="IBM Plex Mono"/>
                <a:cs typeface="IBM Plex Mono"/>
                <a:sym typeface="IBM Plex Mono"/>
              </a:rPr>
              <a:t>		</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a:solidFill>
                  <a:srgbClr val="38761D"/>
                </a:solidFill>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OHQueue</a:t>
            </a:r>
            <a:endParaRPr i="1">
              <a:solidFill>
                <a:schemeClr val="accent6"/>
              </a:solidFill>
            </a:endParaRPr>
          </a:p>
        </p:txBody>
      </p:sp>
      <p:sp>
        <p:nvSpPr>
          <p:cNvPr id="268" name="Google Shape;26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IBM Plex Mono"/>
                <a:ea typeface="IBM Plex Mono"/>
                <a:cs typeface="IBM Plex Mono"/>
                <a:sym typeface="IBM Plex Mono"/>
              </a:rPr>
              <a:t>public class TYIterator </a:t>
            </a:r>
            <a:r>
              <a:rPr lang="en">
                <a:solidFill>
                  <a:srgbClr val="38761D"/>
                </a:solidFill>
                <a:latin typeface="IBM Plex Mono"/>
                <a:ea typeface="IBM Plex Mono"/>
                <a:cs typeface="IBM Plex Mono"/>
                <a:sym typeface="IBM Plex Mono"/>
              </a:rPr>
              <a:t>extends OHIterator</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public TYIterator(OHRequest queue) {</a:t>
            </a:r>
            <a:endParaRPr>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a:solidFill>
                  <a:srgbClr val="38761D"/>
                </a:solidFill>
                <a:latin typeface="IBM Plex Mono"/>
                <a:ea typeface="IBM Plex Mono"/>
                <a:cs typeface="IBM Plex Mono"/>
                <a:sym typeface="IBM Plex Mono"/>
              </a:rPr>
              <a:t>        	super(queue)</a:t>
            </a:r>
            <a:r>
              <a:rPr lang="en">
                <a:latin typeface="IBM Plex Mono"/>
                <a:ea typeface="IBM Plex Mono"/>
                <a:cs typeface="IBM Plex Mono"/>
                <a:sym typeface="IBM Plex Mono"/>
              </a:rPr>
              <a:t>;</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r>
              <a:rPr lang="en">
                <a:solidFill>
                  <a:srgbClr val="38761D"/>
                </a:solidFill>
                <a:latin typeface="IBM Plex Mono"/>
                <a:ea typeface="IBM Plex Mono"/>
                <a:cs typeface="IBM Plex Mono"/>
                <a:sym typeface="IBM Plex Mono"/>
              </a:rPr>
              <a:t>  @Override</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solidFill>
                  <a:srgbClr val="38761D"/>
                </a:solidFill>
                <a:latin typeface="IBM Plex Mono"/>
                <a:ea typeface="IBM Plex Mono"/>
                <a:cs typeface="IBM Plex Mono"/>
                <a:sym typeface="IBM Plex Mono"/>
              </a:rPr>
              <a:t>    public OHRequest next() {</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solidFill>
                  <a:srgbClr val="38761D"/>
                </a:solidFill>
                <a:latin typeface="IBM Plex Mono"/>
                <a:ea typeface="IBM Plex Mono"/>
                <a:cs typeface="IBM Plex Mono"/>
                <a:sym typeface="IBM Plex Mono"/>
              </a:rPr>
              <a:t>        	</a:t>
            </a:r>
            <a:r>
              <a:rPr lang="en">
                <a:solidFill>
                  <a:srgbClr val="38761D"/>
                </a:solidFill>
                <a:latin typeface="IBM Plex Mono"/>
                <a:ea typeface="IBM Plex Mono"/>
                <a:cs typeface="IBM Plex Mono"/>
                <a:sym typeface="IBM Plex Mono"/>
              </a:rPr>
              <a:t>OHRequest result = super.next();</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solidFill>
                  <a:srgbClr val="38761D"/>
                </a:solidFill>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OHQueue</a:t>
            </a:r>
            <a:endParaRPr i="1">
              <a:solidFill>
                <a:schemeClr val="accent6"/>
              </a:solidFill>
            </a:endParaRPr>
          </a:p>
        </p:txBody>
      </p:sp>
      <p:sp>
        <p:nvSpPr>
          <p:cNvPr id="274" name="Google Shape;274;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IBM Plex Mono"/>
                <a:ea typeface="IBM Plex Mono"/>
                <a:cs typeface="IBM Plex Mono"/>
                <a:sym typeface="IBM Plex Mono"/>
              </a:rPr>
              <a:t>public class TYIterator </a:t>
            </a:r>
            <a:r>
              <a:rPr lang="en">
                <a:solidFill>
                  <a:srgbClr val="38761D"/>
                </a:solidFill>
                <a:latin typeface="IBM Plex Mono"/>
                <a:ea typeface="IBM Plex Mono"/>
                <a:cs typeface="IBM Plex Mono"/>
                <a:sym typeface="IBM Plex Mono"/>
              </a:rPr>
              <a:t>extends OHIterator</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public TYIterator(OHRequest queue) {</a:t>
            </a:r>
            <a:endParaRPr>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a:solidFill>
                  <a:srgbClr val="38761D"/>
                </a:solidFill>
                <a:latin typeface="IBM Plex Mono"/>
                <a:ea typeface="IBM Plex Mono"/>
                <a:cs typeface="IBM Plex Mono"/>
                <a:sym typeface="IBM Plex Mono"/>
              </a:rPr>
              <a:t>        	super(queue)</a:t>
            </a:r>
            <a:r>
              <a:rPr lang="en">
                <a:latin typeface="IBM Plex Mono"/>
                <a:ea typeface="IBM Plex Mono"/>
                <a:cs typeface="IBM Plex Mono"/>
                <a:sym typeface="IBM Plex Mono"/>
              </a:rPr>
              <a:t>;</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  </a:t>
            </a:r>
            <a:r>
              <a:rPr lang="en">
                <a:solidFill>
                  <a:srgbClr val="38761D"/>
                </a:solidFill>
                <a:latin typeface="IBM Plex Mono"/>
                <a:ea typeface="IBM Plex Mono"/>
                <a:cs typeface="IBM Plex Mono"/>
                <a:sym typeface="IBM Plex Mono"/>
              </a:rPr>
              <a:t>  @Override</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solidFill>
                  <a:srgbClr val="38761D"/>
                </a:solidFill>
                <a:latin typeface="IBM Plex Mono"/>
                <a:ea typeface="IBM Plex Mono"/>
                <a:cs typeface="IBM Plex Mono"/>
                <a:sym typeface="IBM Plex Mono"/>
              </a:rPr>
              <a:t>    public OHRequest next() {</a:t>
            </a:r>
            <a:endParaRPr>
              <a:solidFill>
                <a:srgbClr val="38761D"/>
              </a:solidFill>
              <a:latin typeface="IBM Plex Mono"/>
              <a:ea typeface="IBM Plex Mono"/>
              <a:cs typeface="IBM Plex Mono"/>
              <a:sym typeface="IBM Plex Mono"/>
            </a:endParaRPr>
          </a:p>
          <a:p>
            <a:pPr indent="457200" lvl="0" marL="457200" rtl="0" algn="l">
              <a:lnSpc>
                <a:spcPct val="100000"/>
              </a:lnSpc>
              <a:spcBef>
                <a:spcPts val="0"/>
              </a:spcBef>
              <a:spcAft>
                <a:spcPts val="0"/>
              </a:spcAft>
              <a:buNone/>
            </a:pPr>
            <a:r>
              <a:rPr lang="en">
                <a:solidFill>
                  <a:srgbClr val="38761D"/>
                </a:solidFill>
                <a:latin typeface="IBM Plex Mono"/>
                <a:ea typeface="IBM Plex Mono"/>
                <a:cs typeface="IBM Plex Mono"/>
                <a:sym typeface="IBM Plex Mono"/>
              </a:rPr>
              <a:t>OHRequest result = super.next();</a:t>
            </a:r>
            <a:endParaRPr>
              <a:solidFill>
                <a:srgbClr val="38761D"/>
              </a:solidFill>
              <a:latin typeface="IBM Plex Mono"/>
              <a:ea typeface="IBM Plex Mono"/>
              <a:cs typeface="IBM Plex Mono"/>
              <a:sym typeface="IBM Plex Mono"/>
            </a:endParaRPr>
          </a:p>
          <a:p>
            <a:pPr indent="0" lvl="0" marL="914400" rtl="0" algn="l">
              <a:lnSpc>
                <a:spcPct val="100000"/>
              </a:lnSpc>
              <a:spcBef>
                <a:spcPts val="0"/>
              </a:spcBef>
              <a:spcAft>
                <a:spcPts val="0"/>
              </a:spcAft>
              <a:buNone/>
            </a:pPr>
            <a:r>
              <a:rPr lang="en">
                <a:solidFill>
                  <a:srgbClr val="38761D"/>
                </a:solidFill>
                <a:latin typeface="IBM Plex Mono"/>
                <a:ea typeface="IBM Plex Mono"/>
                <a:cs typeface="IBM Plex Mono"/>
                <a:sym typeface="IBM Plex Mono"/>
              </a:rPr>
              <a:t>if (result != null &amp;&amp; result.description.contains("thank u")) {</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solidFill>
                  <a:srgbClr val="38761D"/>
                </a:solidFill>
                <a:latin typeface="IBM Plex Mono"/>
                <a:ea typeface="IBM Plex Mono"/>
                <a:cs typeface="IBM Plex Mono"/>
                <a:sym typeface="IBM Plex Mono"/>
              </a:rPr>
              <a:t>            result = super.next();</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solidFill>
                  <a:srgbClr val="38761D"/>
                </a:solidFill>
                <a:latin typeface="IBM Plex Mono"/>
                <a:ea typeface="IBM Plex Mono"/>
                <a:cs typeface="IBM Plex Mono"/>
                <a:sym typeface="IBM Plex Mono"/>
              </a:rPr>
              <a:t>        	}</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solidFill>
                  <a:srgbClr val="38761D"/>
                </a:solidFill>
                <a:latin typeface="IBM Plex Mono"/>
                <a:ea typeface="IBM Plex Mono"/>
                <a:cs typeface="IBM Plex Mono"/>
                <a:sym typeface="IBM Plex Mono"/>
              </a:rPr>
              <a:t>        	return result;</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solidFill>
                  <a:srgbClr val="38761D"/>
                </a:solidFill>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1E</a:t>
            </a:r>
            <a:r>
              <a:rPr lang="en"/>
              <a:t> OHQueue</a:t>
            </a:r>
            <a:endParaRPr i="1">
              <a:solidFill>
                <a:schemeClr val="accent6"/>
              </a:solidFill>
            </a:endParaRPr>
          </a:p>
        </p:txBody>
      </p:sp>
      <p:sp>
        <p:nvSpPr>
          <p:cNvPr id="280" name="Google Shape;280;p49"/>
          <p:cNvSpPr txBox="1"/>
          <p:nvPr>
            <p:ph idx="1" type="body"/>
          </p:nvPr>
        </p:nvSpPr>
        <p:spPr>
          <a:xfrm>
            <a:off x="159300" y="1152475"/>
            <a:ext cx="90378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IBM Plex Mono"/>
                <a:ea typeface="IBM Plex Mono"/>
                <a:cs typeface="IBM Plex Mono"/>
                <a:sym typeface="IBM Plex Mono"/>
              </a:rPr>
              <a:t>public static void main(String[] </a:t>
            </a:r>
            <a:r>
              <a:rPr lang="en">
                <a:latin typeface="IBM Plex Mono"/>
                <a:ea typeface="IBM Plex Mono"/>
                <a:cs typeface="IBM Plex Mono"/>
                <a:sym typeface="IBM Plex Mono"/>
              </a:rPr>
              <a:t>args)</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OHRequest s5 = new OHRequest("I deleted all of my files, thank u", "Elana", true, null);</a:t>
            </a:r>
            <a:endParaRPr>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a:latin typeface="IBM Plex Mono"/>
                <a:ea typeface="IBM Plex Mono"/>
                <a:cs typeface="IBM Plex Mono"/>
                <a:sym typeface="IBM Plex Mono"/>
              </a:rPr>
              <a:t>OHRequest s4 = new OHRequest("conceptual: what is Java", "Stella", false, s5);</a:t>
            </a:r>
            <a:endParaRPr>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a:latin typeface="IBM Plex Mono"/>
                <a:ea typeface="IBM Plex Mono"/>
                <a:cs typeface="IBM Plex Mono"/>
                <a:sym typeface="IBM Plex Mono"/>
              </a:rPr>
              <a:t>OHRequest s3 = new OHRequest("git: I never did lab 1", "Omar", true, s4);</a:t>
            </a:r>
            <a:endParaRPr>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a:latin typeface="IBM Plex Mono"/>
                <a:ea typeface="IBM Plex Mono"/>
                <a:cs typeface="IBM Plex Mono"/>
                <a:sym typeface="IBM Plex Mono"/>
              </a:rPr>
              <a:t>OHRequest s2 = new OHRequest("help", "Angel", false, s3);</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OHRequest s1 = new OHRequest("no I haven't tried stepping through", "Ashley", false, s2);</a:t>
            </a:r>
            <a:endParaRPr>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a:latin typeface="IBM Plex Mono"/>
                <a:ea typeface="IBM Plex Mono"/>
                <a:cs typeface="IBM Plex Mono"/>
                <a:sym typeface="IBM Plex Mono"/>
              </a:rPr>
              <a:t>______________________________</a:t>
            </a: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rPr lang="en">
                <a:latin typeface="IBM Plex Mono"/>
                <a:ea typeface="IBM Plex Mono"/>
                <a:cs typeface="IBM Plex Mono"/>
                <a:sym typeface="IBM Plex Mono"/>
              </a:rPr>
              <a:t>for (</a:t>
            </a:r>
            <a:r>
              <a:rPr lang="en">
                <a:latin typeface="IBM Plex Mono"/>
                <a:ea typeface="IBM Plex Mono"/>
                <a:cs typeface="IBM Plex Mono"/>
                <a:sym typeface="IBM Plex Mono"/>
              </a:rPr>
              <a:t>_____________________________</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457200" lvl="0" marL="457200" rtl="0" algn="l">
              <a:lnSpc>
                <a:spcPct val="100000"/>
              </a:lnSpc>
              <a:spcBef>
                <a:spcPts val="0"/>
              </a:spcBef>
              <a:spcAft>
                <a:spcPts val="0"/>
              </a:spcAft>
              <a:buClr>
                <a:schemeClr val="dk1"/>
              </a:buClr>
              <a:buSzPts val="1100"/>
              <a:buFont typeface="Arial"/>
              <a:buNone/>
            </a:pPr>
            <a:r>
              <a:rPr lang="en">
                <a:latin typeface="IBM Plex Mono"/>
                <a:ea typeface="IBM Plex Mono"/>
                <a:cs typeface="IBM Plex Mono"/>
                <a:sym typeface="IBM Plex Mono"/>
              </a:rPr>
              <a:t>_____________________________________</a:t>
            </a: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1E</a:t>
            </a:r>
            <a:r>
              <a:rPr lang="en"/>
              <a:t> OHQueue</a:t>
            </a:r>
            <a:endParaRPr i="1">
              <a:solidFill>
                <a:schemeClr val="accent6"/>
              </a:solidFill>
            </a:endParaRPr>
          </a:p>
        </p:txBody>
      </p:sp>
      <p:sp>
        <p:nvSpPr>
          <p:cNvPr id="286" name="Google Shape;286;p50"/>
          <p:cNvSpPr txBox="1"/>
          <p:nvPr>
            <p:ph idx="1" type="body"/>
          </p:nvPr>
        </p:nvSpPr>
        <p:spPr>
          <a:xfrm>
            <a:off x="159300" y="1152475"/>
            <a:ext cx="90378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IBM Plex Mono"/>
                <a:ea typeface="IBM Plex Mono"/>
                <a:cs typeface="IBM Plex Mono"/>
                <a:sym typeface="IBM Plex Mono"/>
              </a:rPr>
              <a:t>public static void main(String[] args) {</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OHRequest s5 = new OHRequest("I deleted all of my files, thank u", "Elana", true, null);</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OHRequest s4 = new OHRequest("conceptual: what is Java", "Stella", false, s5);</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OHRequest s3 = new OHRequest("git: I never did lab 1", "Omar", true, s4);</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OHRequest s2 = new OHRequest("help", "Angel", false, s3);</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OHRequest s1 = new OHRequest("no I haven't tried stepping through", "Ashley", false, s2);</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______________________________;</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for (_____________________________) {</a:t>
            </a:r>
            <a:endParaRPr>
              <a:latin typeface="IBM Plex Mono"/>
              <a:ea typeface="IBM Plex Mono"/>
              <a:cs typeface="IBM Plex Mono"/>
              <a:sym typeface="IBM Plex Mono"/>
            </a:endParaRPr>
          </a:p>
          <a:p>
            <a:pPr indent="457200" lvl="0" marL="457200" rtl="0" algn="l">
              <a:lnSpc>
                <a:spcPct val="100000"/>
              </a:lnSpc>
              <a:spcBef>
                <a:spcPts val="0"/>
              </a:spcBef>
              <a:spcAft>
                <a:spcPts val="0"/>
              </a:spcAft>
              <a:buNone/>
            </a:pPr>
            <a:r>
              <a:rPr lang="en">
                <a:latin typeface="IBM Plex Mono"/>
                <a:ea typeface="IBM Plex Mono"/>
                <a:cs typeface="IBM Plex Mono"/>
                <a:sym typeface="IBM Plex Mono"/>
              </a:rPr>
              <a:t>_____________________________________</a:t>
            </a: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p:txBody>
      </p:sp>
      <p:sp>
        <p:nvSpPr>
          <p:cNvPr id="287" name="Google Shape;287;p50"/>
          <p:cNvSpPr txBox="1"/>
          <p:nvPr/>
        </p:nvSpPr>
        <p:spPr>
          <a:xfrm>
            <a:off x="5279100" y="2987400"/>
            <a:ext cx="3864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22222"/>
                </a:solidFill>
                <a:latin typeface="IBM Plex Mono"/>
                <a:ea typeface="IBM Plex Mono"/>
                <a:cs typeface="IBM Plex Mono"/>
                <a:sym typeface="IBM Plex Mono"/>
              </a:rPr>
              <a:t>In the OHQueue class:</a:t>
            </a:r>
            <a:endParaRPr sz="1200">
              <a:solidFill>
                <a:srgbClr val="222222"/>
              </a:solidFill>
              <a:latin typeface="IBM Plex Mono"/>
              <a:ea typeface="IBM Plex Mono"/>
              <a:cs typeface="IBM Plex Mono"/>
              <a:sym typeface="IBM Plex Mono"/>
            </a:endParaRPr>
          </a:p>
          <a:p>
            <a:pPr indent="0" lvl="0" marL="0" rtl="0" algn="l">
              <a:spcBef>
                <a:spcPts val="0"/>
              </a:spcBef>
              <a:spcAft>
                <a:spcPts val="0"/>
              </a:spcAft>
              <a:buNone/>
            </a:pPr>
            <a:r>
              <a:rPr lang="en" sz="1200">
                <a:solidFill>
                  <a:srgbClr val="222222"/>
                </a:solidFill>
                <a:latin typeface="IBM Plex Mono"/>
                <a:ea typeface="IBM Plex Mono"/>
                <a:cs typeface="IBM Plex Mono"/>
                <a:sym typeface="IBM Plex Mono"/>
              </a:rPr>
              <a:t>@Override</a:t>
            </a:r>
            <a:endParaRPr sz="1200">
              <a:solidFill>
                <a:srgbClr val="222222"/>
              </a:solidFill>
              <a:latin typeface="IBM Plex Mono"/>
              <a:ea typeface="IBM Plex Mono"/>
              <a:cs typeface="IBM Plex Mono"/>
              <a:sym typeface="IBM Plex Mono"/>
            </a:endParaRPr>
          </a:p>
          <a:p>
            <a:pPr indent="0" lvl="0" marL="0" rtl="0" algn="l">
              <a:spcBef>
                <a:spcPts val="0"/>
              </a:spcBef>
              <a:spcAft>
                <a:spcPts val="0"/>
              </a:spcAft>
              <a:buNone/>
            </a:pPr>
            <a:r>
              <a:rPr lang="en" sz="1200">
                <a:solidFill>
                  <a:srgbClr val="222222"/>
                </a:solidFill>
                <a:latin typeface="IBM Plex Mono"/>
                <a:ea typeface="IBM Plex Mono"/>
                <a:cs typeface="IBM Plex Mono"/>
                <a:sym typeface="IBM Plex Mono"/>
              </a:rPr>
              <a:t>public Iterator&lt;OHRequest&gt; iterator() {</a:t>
            </a:r>
            <a:endParaRPr sz="1200">
              <a:solidFill>
                <a:srgbClr val="222222"/>
              </a:solidFill>
              <a:latin typeface="IBM Plex Mono"/>
              <a:ea typeface="IBM Plex Mono"/>
              <a:cs typeface="IBM Plex Mono"/>
              <a:sym typeface="IBM Plex Mono"/>
            </a:endParaRPr>
          </a:p>
          <a:p>
            <a:pPr indent="457200" lvl="0" marL="0" rtl="0" algn="l">
              <a:spcBef>
                <a:spcPts val="0"/>
              </a:spcBef>
              <a:spcAft>
                <a:spcPts val="0"/>
              </a:spcAft>
              <a:buNone/>
            </a:pPr>
            <a:r>
              <a:rPr lang="en" sz="1200" strike="sngStrike">
                <a:solidFill>
                  <a:srgbClr val="222222"/>
                </a:solidFill>
                <a:latin typeface="IBM Plex Mono"/>
                <a:ea typeface="IBM Plex Mono"/>
                <a:cs typeface="IBM Plex Mono"/>
                <a:sym typeface="IBM Plex Mono"/>
              </a:rPr>
              <a:t>return new OHIterator(queue);</a:t>
            </a:r>
            <a:endParaRPr sz="1200" strike="sngStrike">
              <a:solidFill>
                <a:srgbClr val="222222"/>
              </a:solidFill>
              <a:latin typeface="IBM Plex Mono"/>
              <a:ea typeface="IBM Plex Mono"/>
              <a:cs typeface="IBM Plex Mono"/>
              <a:sym typeface="IBM Plex Mono"/>
            </a:endParaRPr>
          </a:p>
          <a:p>
            <a:pPr indent="457200" lvl="0" marL="0" rtl="0" algn="l">
              <a:spcBef>
                <a:spcPts val="0"/>
              </a:spcBef>
              <a:spcAft>
                <a:spcPts val="0"/>
              </a:spcAft>
              <a:buNone/>
            </a:pPr>
            <a:r>
              <a:rPr lang="en" sz="1200">
                <a:solidFill>
                  <a:srgbClr val="38761D"/>
                </a:solidFill>
                <a:latin typeface="IBM Plex Mono"/>
                <a:ea typeface="IBM Plex Mono"/>
                <a:cs typeface="IBM Plex Mono"/>
                <a:sym typeface="IBM Plex Mono"/>
              </a:rPr>
              <a:t>r</a:t>
            </a:r>
            <a:r>
              <a:rPr lang="en" sz="1200">
                <a:solidFill>
                  <a:srgbClr val="38761D"/>
                </a:solidFill>
                <a:latin typeface="IBM Plex Mono"/>
                <a:ea typeface="IBM Plex Mono"/>
                <a:cs typeface="IBM Plex Mono"/>
                <a:sym typeface="IBM Plex Mono"/>
              </a:rPr>
              <a:t>eturn new TYIterator(queue);</a:t>
            </a:r>
            <a:endParaRPr sz="1200">
              <a:solidFill>
                <a:srgbClr val="38761D"/>
              </a:solidFill>
              <a:latin typeface="IBM Plex Mono"/>
              <a:ea typeface="IBM Plex Mono"/>
              <a:cs typeface="IBM Plex Mono"/>
              <a:sym typeface="IBM Plex Mono"/>
            </a:endParaRPr>
          </a:p>
          <a:p>
            <a:pPr indent="0" lvl="0" marL="0" rtl="0" algn="l">
              <a:spcBef>
                <a:spcPts val="0"/>
              </a:spcBef>
              <a:spcAft>
                <a:spcPts val="0"/>
              </a:spcAft>
              <a:buNone/>
            </a:pPr>
            <a:r>
              <a:rPr lang="en" sz="1200">
                <a:solidFill>
                  <a:srgbClr val="222222"/>
                </a:solidFill>
                <a:latin typeface="IBM Plex Mono"/>
                <a:ea typeface="IBM Plex Mono"/>
                <a:cs typeface="IBM Plex Mono"/>
                <a:sym typeface="IBM Plex Mono"/>
              </a:rPr>
              <a:t>}	</a:t>
            </a:r>
            <a:endParaRPr sz="1200">
              <a:solidFill>
                <a:srgbClr val="22222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1E</a:t>
            </a:r>
            <a:r>
              <a:rPr lang="en"/>
              <a:t> OHQueue</a:t>
            </a:r>
            <a:endParaRPr i="1">
              <a:solidFill>
                <a:schemeClr val="accent6"/>
              </a:solidFill>
            </a:endParaRPr>
          </a:p>
        </p:txBody>
      </p:sp>
      <p:sp>
        <p:nvSpPr>
          <p:cNvPr id="293" name="Google Shape;293;p51"/>
          <p:cNvSpPr txBox="1"/>
          <p:nvPr>
            <p:ph idx="1" type="body"/>
          </p:nvPr>
        </p:nvSpPr>
        <p:spPr>
          <a:xfrm>
            <a:off x="159300" y="1152475"/>
            <a:ext cx="90378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IBM Plex Mono"/>
                <a:ea typeface="IBM Plex Mono"/>
                <a:cs typeface="IBM Plex Mono"/>
                <a:sym typeface="IBM Plex Mono"/>
              </a:rPr>
              <a:t>public static void main(String[] args) {</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OHRequest s5 = new OHRequest("I deleted all of my files, thank u", "Elana", true, null);</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OHRequest s4 = new OHRequest("conceptual: what is Java", "Stella", false, s5);</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OHRequest s3 = new OHRequest("git: I never did lab 1", "Omar", true, s4);</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OHRequest s2 = new OHRequest("help", "Angel", false, s3);</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OHRequest s1 = new OHRequest("no I haven't tried stepping through", "Ashley", false, s2);</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solidFill>
                  <a:srgbClr val="38761D"/>
                </a:solidFill>
                <a:latin typeface="IBM Plex Mono"/>
                <a:ea typeface="IBM Plex Mono"/>
                <a:cs typeface="IBM Plex Mono"/>
                <a:sym typeface="IBM Plex Mono"/>
              </a:rPr>
              <a:t>OHQueue q = new OHQueue(s1)</a:t>
            </a: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for (_____________________________) {</a:t>
            </a:r>
            <a:endParaRPr>
              <a:latin typeface="IBM Plex Mono"/>
              <a:ea typeface="IBM Plex Mono"/>
              <a:cs typeface="IBM Plex Mono"/>
              <a:sym typeface="IBM Plex Mono"/>
            </a:endParaRPr>
          </a:p>
          <a:p>
            <a:pPr indent="457200" lvl="0" marL="457200" rtl="0" algn="l">
              <a:lnSpc>
                <a:spcPct val="100000"/>
              </a:lnSpc>
              <a:spcBef>
                <a:spcPts val="0"/>
              </a:spcBef>
              <a:spcAft>
                <a:spcPts val="0"/>
              </a:spcAft>
              <a:buNone/>
            </a:pPr>
            <a:r>
              <a:rPr lang="en">
                <a:latin typeface="IBM Plex Mono"/>
                <a:ea typeface="IBM Plex Mono"/>
                <a:cs typeface="IBM Plex Mono"/>
                <a:sym typeface="IBM Plex Mono"/>
              </a:rPr>
              <a:t>_____________________________________;</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p:txBody>
      </p:sp>
      <p:sp>
        <p:nvSpPr>
          <p:cNvPr id="294" name="Google Shape;294;p51"/>
          <p:cNvSpPr txBox="1"/>
          <p:nvPr/>
        </p:nvSpPr>
        <p:spPr>
          <a:xfrm>
            <a:off x="5279100" y="2987400"/>
            <a:ext cx="3864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22222"/>
                </a:solidFill>
                <a:latin typeface="IBM Plex Mono"/>
                <a:ea typeface="IBM Plex Mono"/>
                <a:cs typeface="IBM Plex Mono"/>
                <a:sym typeface="IBM Plex Mono"/>
              </a:rPr>
              <a:t>In the OHQueue class:</a:t>
            </a:r>
            <a:endParaRPr sz="1200">
              <a:solidFill>
                <a:srgbClr val="222222"/>
              </a:solidFill>
              <a:latin typeface="IBM Plex Mono"/>
              <a:ea typeface="IBM Plex Mono"/>
              <a:cs typeface="IBM Plex Mono"/>
              <a:sym typeface="IBM Plex Mono"/>
            </a:endParaRPr>
          </a:p>
          <a:p>
            <a:pPr indent="0" lvl="0" marL="0" rtl="0" algn="l">
              <a:spcBef>
                <a:spcPts val="0"/>
              </a:spcBef>
              <a:spcAft>
                <a:spcPts val="0"/>
              </a:spcAft>
              <a:buNone/>
            </a:pPr>
            <a:r>
              <a:rPr lang="en" sz="1200">
                <a:solidFill>
                  <a:srgbClr val="222222"/>
                </a:solidFill>
                <a:latin typeface="IBM Plex Mono"/>
                <a:ea typeface="IBM Plex Mono"/>
                <a:cs typeface="IBM Plex Mono"/>
                <a:sym typeface="IBM Plex Mono"/>
              </a:rPr>
              <a:t>@Override</a:t>
            </a:r>
            <a:endParaRPr sz="1200">
              <a:solidFill>
                <a:srgbClr val="222222"/>
              </a:solidFill>
              <a:latin typeface="IBM Plex Mono"/>
              <a:ea typeface="IBM Plex Mono"/>
              <a:cs typeface="IBM Plex Mono"/>
              <a:sym typeface="IBM Plex Mono"/>
            </a:endParaRPr>
          </a:p>
          <a:p>
            <a:pPr indent="0" lvl="0" marL="0" rtl="0" algn="l">
              <a:spcBef>
                <a:spcPts val="0"/>
              </a:spcBef>
              <a:spcAft>
                <a:spcPts val="0"/>
              </a:spcAft>
              <a:buNone/>
            </a:pPr>
            <a:r>
              <a:rPr lang="en" sz="1200">
                <a:solidFill>
                  <a:srgbClr val="222222"/>
                </a:solidFill>
                <a:latin typeface="IBM Plex Mono"/>
                <a:ea typeface="IBM Plex Mono"/>
                <a:cs typeface="IBM Plex Mono"/>
                <a:sym typeface="IBM Plex Mono"/>
              </a:rPr>
              <a:t>public Iterator&lt;OHRequest&gt; iterator() {</a:t>
            </a:r>
            <a:endParaRPr sz="1200">
              <a:solidFill>
                <a:srgbClr val="222222"/>
              </a:solidFill>
              <a:latin typeface="IBM Plex Mono"/>
              <a:ea typeface="IBM Plex Mono"/>
              <a:cs typeface="IBM Plex Mono"/>
              <a:sym typeface="IBM Plex Mono"/>
            </a:endParaRPr>
          </a:p>
          <a:p>
            <a:pPr indent="457200" lvl="0" marL="0" rtl="0" algn="l">
              <a:spcBef>
                <a:spcPts val="0"/>
              </a:spcBef>
              <a:spcAft>
                <a:spcPts val="0"/>
              </a:spcAft>
              <a:buNone/>
            </a:pPr>
            <a:r>
              <a:rPr lang="en" sz="1200" strike="sngStrike">
                <a:solidFill>
                  <a:srgbClr val="222222"/>
                </a:solidFill>
                <a:latin typeface="IBM Plex Mono"/>
                <a:ea typeface="IBM Plex Mono"/>
                <a:cs typeface="IBM Plex Mono"/>
                <a:sym typeface="IBM Plex Mono"/>
              </a:rPr>
              <a:t>return new OHIterator(queue);</a:t>
            </a:r>
            <a:endParaRPr sz="1200" strike="sngStrike">
              <a:solidFill>
                <a:srgbClr val="222222"/>
              </a:solidFill>
              <a:latin typeface="IBM Plex Mono"/>
              <a:ea typeface="IBM Plex Mono"/>
              <a:cs typeface="IBM Plex Mono"/>
              <a:sym typeface="IBM Plex Mono"/>
            </a:endParaRPr>
          </a:p>
          <a:p>
            <a:pPr indent="457200" lvl="0" marL="0" rtl="0" algn="l">
              <a:spcBef>
                <a:spcPts val="0"/>
              </a:spcBef>
              <a:spcAft>
                <a:spcPts val="0"/>
              </a:spcAft>
              <a:buNone/>
            </a:pPr>
            <a:r>
              <a:rPr lang="en" sz="1200">
                <a:solidFill>
                  <a:srgbClr val="38761D"/>
                </a:solidFill>
                <a:latin typeface="IBM Plex Mono"/>
                <a:ea typeface="IBM Plex Mono"/>
                <a:cs typeface="IBM Plex Mono"/>
                <a:sym typeface="IBM Plex Mono"/>
              </a:rPr>
              <a:t>return new TYIterator(queue);</a:t>
            </a:r>
            <a:endParaRPr sz="1200">
              <a:solidFill>
                <a:srgbClr val="38761D"/>
              </a:solidFill>
              <a:latin typeface="IBM Plex Mono"/>
              <a:ea typeface="IBM Plex Mono"/>
              <a:cs typeface="IBM Plex Mono"/>
              <a:sym typeface="IBM Plex Mono"/>
            </a:endParaRPr>
          </a:p>
          <a:p>
            <a:pPr indent="0" lvl="0" marL="0" rtl="0" algn="l">
              <a:spcBef>
                <a:spcPts val="0"/>
              </a:spcBef>
              <a:spcAft>
                <a:spcPts val="0"/>
              </a:spcAft>
              <a:buNone/>
            </a:pPr>
            <a:r>
              <a:rPr lang="en" sz="1200">
                <a:solidFill>
                  <a:srgbClr val="222222"/>
                </a:solidFill>
                <a:latin typeface="IBM Plex Mono"/>
                <a:ea typeface="IBM Plex Mono"/>
                <a:cs typeface="IBM Plex Mono"/>
                <a:sym typeface="IBM Plex Mono"/>
              </a:rPr>
              <a:t>}	</a:t>
            </a:r>
            <a:endParaRPr sz="1200">
              <a:solidFill>
                <a:srgbClr val="22222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 Review</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1E</a:t>
            </a:r>
            <a:r>
              <a:rPr lang="en"/>
              <a:t> OHQueue</a:t>
            </a:r>
            <a:endParaRPr i="1">
              <a:solidFill>
                <a:schemeClr val="accent6"/>
              </a:solidFill>
            </a:endParaRPr>
          </a:p>
        </p:txBody>
      </p:sp>
      <p:sp>
        <p:nvSpPr>
          <p:cNvPr id="300" name="Google Shape;300;p52"/>
          <p:cNvSpPr txBox="1"/>
          <p:nvPr>
            <p:ph idx="1" type="body"/>
          </p:nvPr>
        </p:nvSpPr>
        <p:spPr>
          <a:xfrm>
            <a:off x="159300" y="1152475"/>
            <a:ext cx="90378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IBM Plex Mono"/>
                <a:ea typeface="IBM Plex Mono"/>
                <a:cs typeface="IBM Plex Mono"/>
                <a:sym typeface="IBM Plex Mono"/>
              </a:rPr>
              <a:t>public static void main(String[] args) {</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OHRequest s5 = new OHRequest("I deleted all of my files, thank u", "Elana", true, null);</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OHRequest s4 = new OHRequest("conceptual: what is Java", "Stella", false, s5);</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OHRequest s3 = new OHRequest("git: I never did lab 1", "Omar", true, s4);</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OHRequest s2 = new OHRequest("help", "Angel", false, s3);</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OHRequest s1 = new OHRequest("no I haven't tried stepping through", "Ashley", false, s2);</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solidFill>
                  <a:srgbClr val="38761D"/>
                </a:solidFill>
                <a:latin typeface="IBM Plex Mono"/>
                <a:ea typeface="IBM Plex Mono"/>
                <a:cs typeface="IBM Plex Mono"/>
                <a:sym typeface="IBM Plex Mono"/>
              </a:rPr>
              <a:t>OHQueue q = new OHQueue(s1)</a:t>
            </a: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for (</a:t>
            </a:r>
            <a:r>
              <a:rPr lang="en">
                <a:solidFill>
                  <a:srgbClr val="38761D"/>
                </a:solidFill>
                <a:latin typeface="IBM Plex Mono"/>
                <a:ea typeface="IBM Plex Mono"/>
                <a:cs typeface="IBM Plex Mono"/>
                <a:sym typeface="IBM Plex Mono"/>
              </a:rPr>
              <a:t>OHRequest o : q</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457200" lvl="0" marL="457200" rtl="0" algn="l">
              <a:lnSpc>
                <a:spcPct val="100000"/>
              </a:lnSpc>
              <a:spcBef>
                <a:spcPts val="0"/>
              </a:spcBef>
              <a:spcAft>
                <a:spcPts val="0"/>
              </a:spcAft>
              <a:buNone/>
            </a:pPr>
            <a:r>
              <a:rPr lang="en">
                <a:solidFill>
                  <a:srgbClr val="38761D"/>
                </a:solidFill>
                <a:latin typeface="IBM Plex Mono"/>
                <a:ea typeface="IBM Plex Mono"/>
                <a:cs typeface="IBM Plex Mono"/>
                <a:sym typeface="IBM Plex Mono"/>
              </a:rPr>
              <a:t>System.out.println(o.name)</a:t>
            </a: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457200" rtl="0" algn="l">
              <a:lnSpc>
                <a:spcPct val="10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p:txBody>
      </p:sp>
      <p:sp>
        <p:nvSpPr>
          <p:cNvPr id="301" name="Google Shape;301;p52"/>
          <p:cNvSpPr txBox="1"/>
          <p:nvPr/>
        </p:nvSpPr>
        <p:spPr>
          <a:xfrm>
            <a:off x="5279100" y="2987400"/>
            <a:ext cx="3864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22222"/>
                </a:solidFill>
                <a:latin typeface="IBM Plex Mono"/>
                <a:ea typeface="IBM Plex Mono"/>
                <a:cs typeface="IBM Plex Mono"/>
                <a:sym typeface="IBM Plex Mono"/>
              </a:rPr>
              <a:t>In the OHQueue class:</a:t>
            </a:r>
            <a:endParaRPr sz="1200">
              <a:solidFill>
                <a:srgbClr val="222222"/>
              </a:solidFill>
              <a:latin typeface="IBM Plex Mono"/>
              <a:ea typeface="IBM Plex Mono"/>
              <a:cs typeface="IBM Plex Mono"/>
              <a:sym typeface="IBM Plex Mono"/>
            </a:endParaRPr>
          </a:p>
          <a:p>
            <a:pPr indent="0" lvl="0" marL="0" rtl="0" algn="l">
              <a:spcBef>
                <a:spcPts val="0"/>
              </a:spcBef>
              <a:spcAft>
                <a:spcPts val="0"/>
              </a:spcAft>
              <a:buNone/>
            </a:pPr>
            <a:r>
              <a:rPr lang="en" sz="1200">
                <a:solidFill>
                  <a:srgbClr val="222222"/>
                </a:solidFill>
                <a:latin typeface="IBM Plex Mono"/>
                <a:ea typeface="IBM Plex Mono"/>
                <a:cs typeface="IBM Plex Mono"/>
                <a:sym typeface="IBM Plex Mono"/>
              </a:rPr>
              <a:t>@Override</a:t>
            </a:r>
            <a:endParaRPr sz="1200">
              <a:solidFill>
                <a:srgbClr val="222222"/>
              </a:solidFill>
              <a:latin typeface="IBM Plex Mono"/>
              <a:ea typeface="IBM Plex Mono"/>
              <a:cs typeface="IBM Plex Mono"/>
              <a:sym typeface="IBM Plex Mono"/>
            </a:endParaRPr>
          </a:p>
          <a:p>
            <a:pPr indent="0" lvl="0" marL="0" rtl="0" algn="l">
              <a:spcBef>
                <a:spcPts val="0"/>
              </a:spcBef>
              <a:spcAft>
                <a:spcPts val="0"/>
              </a:spcAft>
              <a:buNone/>
            </a:pPr>
            <a:r>
              <a:rPr lang="en" sz="1200">
                <a:solidFill>
                  <a:srgbClr val="222222"/>
                </a:solidFill>
                <a:latin typeface="IBM Plex Mono"/>
                <a:ea typeface="IBM Plex Mono"/>
                <a:cs typeface="IBM Plex Mono"/>
                <a:sym typeface="IBM Plex Mono"/>
              </a:rPr>
              <a:t>public Iterator&lt;OHRequest&gt; iterator() {</a:t>
            </a:r>
            <a:endParaRPr sz="1200">
              <a:solidFill>
                <a:srgbClr val="222222"/>
              </a:solidFill>
              <a:latin typeface="IBM Plex Mono"/>
              <a:ea typeface="IBM Plex Mono"/>
              <a:cs typeface="IBM Plex Mono"/>
              <a:sym typeface="IBM Plex Mono"/>
            </a:endParaRPr>
          </a:p>
          <a:p>
            <a:pPr indent="457200" lvl="0" marL="0" rtl="0" algn="l">
              <a:spcBef>
                <a:spcPts val="0"/>
              </a:spcBef>
              <a:spcAft>
                <a:spcPts val="0"/>
              </a:spcAft>
              <a:buNone/>
            </a:pPr>
            <a:r>
              <a:rPr lang="en" sz="1200" strike="sngStrike">
                <a:solidFill>
                  <a:srgbClr val="222222"/>
                </a:solidFill>
                <a:latin typeface="IBM Plex Mono"/>
                <a:ea typeface="IBM Plex Mono"/>
                <a:cs typeface="IBM Plex Mono"/>
                <a:sym typeface="IBM Plex Mono"/>
              </a:rPr>
              <a:t>return new OHIterator(queue);</a:t>
            </a:r>
            <a:endParaRPr sz="1200" strike="sngStrike">
              <a:solidFill>
                <a:srgbClr val="222222"/>
              </a:solidFill>
              <a:latin typeface="IBM Plex Mono"/>
              <a:ea typeface="IBM Plex Mono"/>
              <a:cs typeface="IBM Plex Mono"/>
              <a:sym typeface="IBM Plex Mono"/>
            </a:endParaRPr>
          </a:p>
          <a:p>
            <a:pPr indent="457200" lvl="0" marL="0" rtl="0" algn="l">
              <a:spcBef>
                <a:spcPts val="0"/>
              </a:spcBef>
              <a:spcAft>
                <a:spcPts val="0"/>
              </a:spcAft>
              <a:buNone/>
            </a:pPr>
            <a:r>
              <a:rPr lang="en" sz="1200">
                <a:solidFill>
                  <a:srgbClr val="38761D"/>
                </a:solidFill>
                <a:latin typeface="IBM Plex Mono"/>
                <a:ea typeface="IBM Plex Mono"/>
                <a:cs typeface="IBM Plex Mono"/>
                <a:sym typeface="IBM Plex Mono"/>
              </a:rPr>
              <a:t>return new TYIterator(queue);</a:t>
            </a:r>
            <a:endParaRPr sz="1200">
              <a:solidFill>
                <a:srgbClr val="38761D"/>
              </a:solidFill>
              <a:latin typeface="IBM Plex Mono"/>
              <a:ea typeface="IBM Plex Mono"/>
              <a:cs typeface="IBM Plex Mono"/>
              <a:sym typeface="IBM Plex Mono"/>
            </a:endParaRPr>
          </a:p>
          <a:p>
            <a:pPr indent="0" lvl="0" marL="0" rtl="0" algn="l">
              <a:spcBef>
                <a:spcPts val="0"/>
              </a:spcBef>
              <a:spcAft>
                <a:spcPts val="0"/>
              </a:spcAft>
              <a:buNone/>
            </a:pPr>
            <a:r>
              <a:rPr lang="en" sz="1200">
                <a:solidFill>
                  <a:srgbClr val="222222"/>
                </a:solidFill>
                <a:latin typeface="IBM Plex Mono"/>
                <a:ea typeface="IBM Plex Mono"/>
                <a:cs typeface="IBM Plex Mono"/>
                <a:sym typeface="IBM Plex Mono"/>
              </a:rPr>
              <a:t>}	</a:t>
            </a:r>
            <a:endParaRPr sz="1200">
              <a:solidFill>
                <a:srgbClr val="22222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Polymorphism </a:t>
            </a:r>
            <a:r>
              <a:rPr lang="en">
                <a:solidFill>
                  <a:srgbClr val="000000"/>
                </a:solidFill>
              </a:rPr>
              <a:t>in programming describes the ability for methods to work on a variety of types. This gives us more general code, or in other words, a single uniform interface that can work with many types.</a:t>
            </a:r>
            <a:endParaRPr>
              <a:solidFill>
                <a:srgbClr val="000000"/>
              </a:solidFill>
            </a:endParaRPr>
          </a:p>
          <a:p>
            <a:pPr indent="0" lvl="0" marL="0" rtl="0" algn="l">
              <a:spcBef>
                <a:spcPts val="0"/>
              </a:spcBef>
              <a:spcAft>
                <a:spcPts val="0"/>
              </a:spcAft>
              <a:buNone/>
            </a:pPr>
            <a:r>
              <a:t/>
            </a:r>
            <a:endParaRPr b="1">
              <a:solidFill>
                <a:schemeClr val="accent2"/>
              </a:solidFill>
            </a:endParaRPr>
          </a:p>
          <a:p>
            <a:pPr indent="0" lvl="0" marL="0" rtl="0" algn="l">
              <a:spcBef>
                <a:spcPts val="0"/>
              </a:spcBef>
              <a:spcAft>
                <a:spcPts val="0"/>
              </a:spcAft>
              <a:buNone/>
            </a:pPr>
            <a:r>
              <a:rPr b="1" lang="en">
                <a:solidFill>
                  <a:schemeClr val="accent2"/>
                </a:solidFill>
              </a:rPr>
              <a:t>Subtype poly</a:t>
            </a:r>
            <a:r>
              <a:rPr b="1" lang="en">
                <a:solidFill>
                  <a:schemeClr val="accent2"/>
                </a:solidFill>
              </a:rPr>
              <a:t>morphism</a:t>
            </a:r>
            <a:r>
              <a:rPr lang="en"/>
              <a:t> describes the fact that subtypes of a Class or Interf</a:t>
            </a:r>
            <a:r>
              <a:rPr lang="en"/>
              <a:t>ace are also instances of that Class or Interface. Any method that takes in the parent type will take in an instance of the subtype, ie:</a:t>
            </a:r>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None/>
            </a:pPr>
            <a:r>
              <a:rPr lang="en">
                <a:latin typeface="IBM Plex Mono"/>
                <a:ea typeface="IBM Plex Mono"/>
                <a:cs typeface="IBM Plex Mono"/>
                <a:sym typeface="IBM Plex Mono"/>
              </a:rPr>
              <a:t>public ComparableArray &lt;T implements Comparable&gt; implements Comparable {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ComparableArray is polymorphic: it works with any type that is comparable (and we bind our generic T to be </a:t>
            </a:r>
            <a:r>
              <a:rPr lang="en">
                <a:solidFill>
                  <a:srgbClr val="674EA7"/>
                </a:solidFill>
              </a:rPr>
              <a:t>Comparable</a:t>
            </a:r>
            <a:r>
              <a:rPr lang="en"/>
              <a:t> items only). Now we can do:</a:t>
            </a:r>
            <a:endParaRPr/>
          </a:p>
          <a:p>
            <a:pPr indent="0" lvl="0" marL="0" rtl="0" algn="l">
              <a:spcBef>
                <a:spcPts val="0"/>
              </a:spcBef>
              <a:spcAft>
                <a:spcPts val="0"/>
              </a:spcAft>
              <a:buNone/>
            </a:pPr>
            <a:r>
              <a:rPr lang="en"/>
              <a:t>	</a:t>
            </a:r>
            <a:r>
              <a:rPr lang="en">
                <a:latin typeface="IBM Plex Mono"/>
                <a:ea typeface="IBM Plex Mono"/>
                <a:cs typeface="IBM Plex Mono"/>
                <a:sym typeface="IBM Plex Mono"/>
              </a:rPr>
              <a:t>T</a:t>
            </a:r>
            <a:r>
              <a:rPr lang="en">
                <a:latin typeface="IBM Plex Mono"/>
                <a:ea typeface="IBM Plex Mono"/>
                <a:cs typeface="IBM Plex Mono"/>
                <a:sym typeface="IBM Plex Mono"/>
              </a:rPr>
              <a:t> item1 = ...; </a:t>
            </a:r>
            <a:endParaRPr>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a:latin typeface="IBM Plex Mono"/>
                <a:ea typeface="IBM Plex Mono"/>
                <a:cs typeface="IBM Plex Mono"/>
                <a:sym typeface="IBM Plex Mono"/>
              </a:rPr>
              <a:t>T item2 = ...;</a:t>
            </a:r>
            <a:endParaRPr>
              <a:latin typeface="IBM Plex Mono"/>
              <a:ea typeface="IBM Plex Mono"/>
              <a:cs typeface="IBM Plex Mono"/>
              <a:sym typeface="IBM Plex Mono"/>
            </a:endParaRPr>
          </a:p>
          <a:p>
            <a:pPr indent="0" lvl="0" marL="0" rtl="0" algn="l">
              <a:spcBef>
                <a:spcPts val="0"/>
              </a:spcBef>
              <a:spcAft>
                <a:spcPts val="0"/>
              </a:spcAft>
              <a:buNone/>
            </a:pPr>
            <a:r>
              <a:rPr lang="en">
                <a:latin typeface="IBM Plex Mono"/>
                <a:ea typeface="IBM Plex Mono"/>
                <a:cs typeface="IBM Plex Mono"/>
                <a:sym typeface="IBM Plex Mono"/>
              </a:rPr>
              <a:t>	item1.compareTo(item2); </a:t>
            </a:r>
            <a:endParaRPr>
              <a:latin typeface="IBM Plex Mono"/>
              <a:ea typeface="IBM Plex Mono"/>
              <a:cs typeface="IBM Plex Mono"/>
              <a:sym typeface="IBM Plex Mono"/>
            </a:endParaRPr>
          </a:p>
          <a:p>
            <a:pPr indent="0" lvl="0" marL="0" rtl="0" algn="l">
              <a:spcBef>
                <a:spcPts val="0"/>
              </a:spcBef>
              <a:spcAft>
                <a:spcPts val="0"/>
              </a:spcAft>
              <a:buNone/>
            </a:pPr>
            <a:r>
              <a:t/>
            </a:r>
            <a:endParaRPr>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Subtype Polymorphism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1000075"/>
            <a:ext cx="8520600" cy="36558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Comparators</a:t>
            </a:r>
            <a:r>
              <a:rPr b="1" lang="en">
                <a:solidFill>
                  <a:schemeClr val="accent2"/>
                </a:solidFill>
              </a:rPr>
              <a:t> </a:t>
            </a:r>
            <a:r>
              <a:rPr lang="en"/>
              <a:t>are an example of how subtype polymorphism is commonly used.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latin typeface="IBM Plex Mono"/>
                <a:ea typeface="IBM Plex Mono"/>
                <a:cs typeface="IBM Plex Mono"/>
                <a:sym typeface="IBM Plex Mono"/>
              </a:rPr>
              <a:t>public interface Comparator&lt;T&gt; {</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latin typeface="IBM Plex Mono"/>
                <a:ea typeface="IBM Plex Mono"/>
                <a:cs typeface="IBM Plex Mono"/>
                <a:sym typeface="IBM Plex Mono"/>
              </a:rPr>
              <a:t>	int compare(T o1, T o2);</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lang="en">
                <a:latin typeface="IBM Plex Mono"/>
                <a:ea typeface="IBM Plex Mono"/>
                <a:cs typeface="IBM Plex Mono"/>
                <a:sym typeface="IBM Plex Mono"/>
              </a:rPr>
              <a:t>Comparator</a:t>
            </a:r>
            <a:r>
              <a:rPr lang="en"/>
              <a:t> interface’s </a:t>
            </a:r>
            <a:r>
              <a:rPr lang="en">
                <a:latin typeface="IBM Plex Mono"/>
                <a:ea typeface="IBM Plex Mono"/>
                <a:cs typeface="IBM Plex Mono"/>
                <a:sym typeface="IBM Plex Mono"/>
              </a:rPr>
              <a:t>compare</a:t>
            </a:r>
            <a:r>
              <a:rPr lang="en"/>
              <a:t> function takes in two objects of the same type and outputs: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 negative integer if </a:t>
            </a:r>
            <a:r>
              <a:rPr lang="en">
                <a:latin typeface="IBM Plex Mono"/>
                <a:ea typeface="IBM Plex Mono"/>
                <a:cs typeface="IBM Plex Mono"/>
                <a:sym typeface="IBM Plex Mono"/>
              </a:rPr>
              <a:t>o1</a:t>
            </a:r>
            <a:r>
              <a:rPr lang="en"/>
              <a:t> is “less than” </a:t>
            </a:r>
            <a:r>
              <a:rPr lang="en">
                <a:latin typeface="IBM Plex Mono"/>
                <a:ea typeface="IBM Plex Mono"/>
                <a:cs typeface="IBM Plex Mono"/>
                <a:sym typeface="IBM Plex Mono"/>
              </a:rPr>
              <a:t>o2</a:t>
            </a:r>
            <a:endParaRPr>
              <a:latin typeface="IBM Plex Mono"/>
              <a:ea typeface="IBM Plex Mono"/>
              <a:cs typeface="IBM Plex Mono"/>
              <a:sym typeface="IBM Plex Mono"/>
            </a:endParaRPr>
          </a:p>
          <a:p>
            <a:pPr indent="-317500" lvl="0" marL="457200" rtl="0" algn="l">
              <a:spcBef>
                <a:spcPts val="0"/>
              </a:spcBef>
              <a:spcAft>
                <a:spcPts val="0"/>
              </a:spcAft>
              <a:buSzPts val="1400"/>
              <a:buChar char="-"/>
            </a:pPr>
            <a:r>
              <a:rPr lang="en"/>
              <a:t>A positive integer if </a:t>
            </a:r>
            <a:r>
              <a:rPr lang="en">
                <a:latin typeface="IBM Plex Mono"/>
                <a:ea typeface="IBM Plex Mono"/>
                <a:cs typeface="IBM Plex Mono"/>
                <a:sym typeface="IBM Plex Mono"/>
              </a:rPr>
              <a:t>o1</a:t>
            </a:r>
            <a:r>
              <a:rPr lang="en"/>
              <a:t> is “greater than” </a:t>
            </a:r>
            <a:r>
              <a:rPr lang="en">
                <a:latin typeface="IBM Plex Mono"/>
                <a:ea typeface="IBM Plex Mono"/>
                <a:cs typeface="IBM Plex Mono"/>
                <a:sym typeface="IBM Plex Mono"/>
              </a:rPr>
              <a:t>o2</a:t>
            </a:r>
            <a:endParaRPr>
              <a:latin typeface="IBM Plex Mono"/>
              <a:ea typeface="IBM Plex Mono"/>
              <a:cs typeface="IBM Plex Mono"/>
              <a:sym typeface="IBM Plex Mono"/>
            </a:endParaRPr>
          </a:p>
          <a:p>
            <a:pPr indent="-317500" lvl="0" marL="457200" rtl="0" algn="l">
              <a:spcBef>
                <a:spcPts val="0"/>
              </a:spcBef>
              <a:spcAft>
                <a:spcPts val="0"/>
              </a:spcAft>
              <a:buSzPts val="1400"/>
              <a:buChar char="-"/>
            </a:pPr>
            <a:r>
              <a:rPr lang="en"/>
              <a:t>Zero if </a:t>
            </a:r>
            <a:r>
              <a:rPr lang="en">
                <a:latin typeface="IBM Plex Mono"/>
                <a:ea typeface="IBM Plex Mono"/>
                <a:cs typeface="IBM Plex Mono"/>
                <a:sym typeface="IBM Plex Mono"/>
              </a:rPr>
              <a:t>o1</a:t>
            </a:r>
            <a:r>
              <a:rPr lang="en"/>
              <a:t> is “equal to” </a:t>
            </a:r>
            <a:r>
              <a:rPr lang="en">
                <a:latin typeface="IBM Plex Mono"/>
                <a:ea typeface="IBM Plex Mono"/>
                <a:cs typeface="IBM Plex Mono"/>
                <a:sym typeface="IBM Plex Mono"/>
              </a:rPr>
              <a:t>o2</a:t>
            </a:r>
            <a:endParaRPr>
              <a:latin typeface="IBM Plex Mono"/>
              <a:ea typeface="IBM Plex Mono"/>
              <a:cs typeface="IBM Plex Mono"/>
              <a:sym typeface="IBM Plex Mono"/>
            </a:endParaRPr>
          </a:p>
          <a:p>
            <a:pPr indent="0" lvl="0" marL="0" rtl="0" algn="l">
              <a:spcBef>
                <a:spcPts val="0"/>
              </a:spcBef>
              <a:spcAft>
                <a:spcPts val="0"/>
              </a:spcAft>
              <a:buNone/>
            </a:pPr>
            <a:r>
              <a:t/>
            </a:r>
            <a:endParaRPr/>
          </a:p>
          <a:p>
            <a:pPr indent="0" lvl="0" marL="0" rtl="0" algn="l">
              <a:spcBef>
                <a:spcPts val="0"/>
              </a:spcBef>
              <a:spcAft>
                <a:spcPts val="0"/>
              </a:spcAft>
              <a:buNone/>
            </a:pPr>
            <a:r>
              <a:rPr lang="en"/>
              <a:t>An object is determined to be “less than” or “greater than” or “equal to” another object based on how a class that </a:t>
            </a:r>
            <a:r>
              <a:rPr lang="en">
                <a:latin typeface="IBM Plex Mono"/>
                <a:ea typeface="IBM Plex Mono"/>
                <a:cs typeface="IBM Plex Mono"/>
                <a:sym typeface="IBM Plex Mono"/>
              </a:rPr>
              <a:t>implements Comparator</a:t>
            </a:r>
            <a:r>
              <a:rPr lang="en"/>
              <a:t> fills in its own </a:t>
            </a:r>
            <a:r>
              <a:rPr lang="en">
                <a:latin typeface="IBM Plex Mono"/>
                <a:ea typeface="IBM Plex Mono"/>
                <a:cs typeface="IBM Plex Mono"/>
                <a:sym typeface="IBM Plex Mono"/>
              </a:rPr>
              <a:t>compare. </a:t>
            </a:r>
            <a:r>
              <a:rPr lang="en"/>
              <a:t>This allows us to compare things that aren’t inherently numerical (ie. </a:t>
            </a:r>
            <a:r>
              <a:rPr lang="en">
                <a:latin typeface="IBM Plex Mono"/>
                <a:ea typeface="IBM Plex Mono"/>
                <a:cs typeface="IBM Plex Mono"/>
                <a:sym typeface="IBM Plex Mono"/>
              </a:rPr>
              <a:t>Dogs</a:t>
            </a:r>
            <a:r>
              <a:rPr lang="en"/>
              <a:t>)</a:t>
            </a:r>
            <a:endParaRPr/>
          </a:p>
        </p:txBody>
      </p:sp>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Comparators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Interfaces vs. Classes Refresher</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 class can </a:t>
            </a:r>
            <a:r>
              <a:rPr b="1" lang="en" sz="1600">
                <a:solidFill>
                  <a:srgbClr val="674EA7"/>
                </a:solidFill>
                <a:latin typeface="IBM Plex Mono"/>
                <a:ea typeface="IBM Plex Mono"/>
                <a:cs typeface="IBM Plex Mono"/>
                <a:sym typeface="IBM Plex Mono"/>
              </a:rPr>
              <a:t>implement</a:t>
            </a:r>
            <a:r>
              <a:rPr lang="en" sz="1600"/>
              <a:t> many interfaces and </a:t>
            </a:r>
            <a:r>
              <a:rPr b="1" lang="en" sz="1600">
                <a:solidFill>
                  <a:srgbClr val="674EA7"/>
                </a:solidFill>
                <a:latin typeface="IBM Plex Mono"/>
                <a:ea typeface="IBM Plex Mono"/>
                <a:cs typeface="IBM Plex Mono"/>
                <a:sym typeface="IBM Plex Mono"/>
              </a:rPr>
              <a:t>extend</a:t>
            </a:r>
            <a:r>
              <a:rPr lang="en" sz="1600"/>
              <a:t> only one class</a:t>
            </a:r>
            <a:endParaRPr sz="1600"/>
          </a:p>
          <a:p>
            <a:pPr indent="-330200" lvl="0" marL="457200" rtl="0" algn="l">
              <a:spcBef>
                <a:spcPts val="1000"/>
              </a:spcBef>
              <a:spcAft>
                <a:spcPts val="0"/>
              </a:spcAft>
              <a:buSzPts val="1600"/>
              <a:buChar char="●"/>
            </a:pPr>
            <a:r>
              <a:rPr lang="en" sz="1600"/>
              <a:t>Interfaces tell us what we want to do but not how; classes tell us how we want to do it</a:t>
            </a:r>
            <a:endParaRPr sz="1600"/>
          </a:p>
          <a:p>
            <a:pPr indent="-330200" lvl="0" marL="457200" rtl="0" algn="l">
              <a:spcBef>
                <a:spcPts val="1000"/>
              </a:spcBef>
              <a:spcAft>
                <a:spcPts val="0"/>
              </a:spcAft>
              <a:buSzPts val="1600"/>
              <a:buChar char="●"/>
            </a:pPr>
            <a:r>
              <a:rPr lang="en" sz="1600"/>
              <a:t>Interfaces can have empty method bodies (that must be filled in by subclasses) or default methods (do not need to be overridden by subclasses)</a:t>
            </a:r>
            <a:endParaRPr sz="1600"/>
          </a:p>
          <a:p>
            <a:pPr indent="-330200" lvl="0" marL="457200" rtl="0" algn="l">
              <a:spcBef>
                <a:spcPts val="1000"/>
              </a:spcBef>
              <a:spcAft>
                <a:spcPts val="0"/>
              </a:spcAft>
              <a:buSzPts val="1600"/>
              <a:buChar char="●"/>
            </a:pPr>
            <a:r>
              <a:rPr lang="en" sz="1600"/>
              <a:t>With extends, subclasses inherit their parent’s (non-private) instance and static variables, methods (can be overridden), nested classes</a:t>
            </a:r>
            <a:endParaRPr sz="1600"/>
          </a:p>
          <a:p>
            <a:pPr indent="-330200" lvl="1" marL="914400" rtl="0" algn="l">
              <a:spcBef>
                <a:spcPts val="1000"/>
              </a:spcBef>
              <a:spcAft>
                <a:spcPts val="0"/>
              </a:spcAft>
              <a:buSzPts val="1600"/>
              <a:buChar char="○"/>
            </a:pPr>
            <a:r>
              <a:rPr lang="en" sz="1600"/>
              <a:t>But not constructors!</a:t>
            </a:r>
            <a:endParaRPr sz="1600"/>
          </a:p>
          <a:p>
            <a:pPr indent="-330200" lvl="1" marL="914400" rtl="0" algn="l">
              <a:spcBef>
                <a:spcPts val="1000"/>
              </a:spcBef>
              <a:spcAft>
                <a:spcPts val="1000"/>
              </a:spcAft>
              <a:buSzPts val="1600"/>
              <a:buChar char="○"/>
            </a:pPr>
            <a:r>
              <a:rPr lang="en" sz="1600"/>
              <a:t>Use </a:t>
            </a:r>
            <a:r>
              <a:rPr b="1" lang="en" sz="1600">
                <a:solidFill>
                  <a:srgbClr val="674EA7"/>
                </a:solidFill>
                <a:latin typeface="IBM Plex Mono"/>
                <a:ea typeface="IBM Plex Mono"/>
                <a:cs typeface="IBM Plex Mono"/>
                <a:sym typeface="IBM Plex Mono"/>
              </a:rPr>
              <a:t>super</a:t>
            </a:r>
            <a:r>
              <a:rPr lang="en" sz="1600"/>
              <a:t> to refer to the parent class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Iterator &amp; Iterable Interfaces</a:t>
            </a:r>
            <a:endParaRPr/>
          </a:p>
        </p:txBody>
      </p:sp>
      <p:sp>
        <p:nvSpPr>
          <p:cNvPr id="97" name="Google Shape;97;p20"/>
          <p:cNvSpPr txBox="1"/>
          <p:nvPr>
            <p:ph idx="1" type="body"/>
          </p:nvPr>
        </p:nvSpPr>
        <p:spPr>
          <a:xfrm>
            <a:off x="311700" y="1000075"/>
            <a:ext cx="8832300" cy="38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2"/>
                </a:solidFill>
              </a:rPr>
              <a:t>Iterators</a:t>
            </a:r>
            <a:r>
              <a:rPr lang="en" sz="1300"/>
              <a:t> are objects that can be iterated through in Java (in some sort of loop). </a:t>
            </a:r>
            <a:endParaRPr sz="1300">
              <a:latin typeface="IBM Plex Mono"/>
              <a:ea typeface="IBM Plex Mono"/>
              <a:cs typeface="IBM Plex Mono"/>
              <a:sym typeface="IBM Plex Mono"/>
            </a:endParaRPr>
          </a:p>
          <a:p>
            <a:pPr indent="0" lvl="0" marL="0" rtl="0" algn="l">
              <a:spcBef>
                <a:spcPts val="0"/>
              </a:spcBef>
              <a:spcAft>
                <a:spcPts val="0"/>
              </a:spcAft>
              <a:buNone/>
            </a:pPr>
            <a:r>
              <a:rPr lang="en" sz="1300"/>
              <a:t>	</a:t>
            </a:r>
            <a:r>
              <a:rPr lang="en" sz="1300">
                <a:latin typeface="IBM Plex Mono"/>
                <a:ea typeface="IBM Plex Mono"/>
                <a:cs typeface="IBM Plex Mono"/>
                <a:sym typeface="IBM Plex Mono"/>
              </a:rPr>
              <a:t>public interface Iterator&lt;T&gt; {</a:t>
            </a:r>
            <a:endParaRPr sz="1300">
              <a:latin typeface="IBM Plex Mono"/>
              <a:ea typeface="IBM Plex Mono"/>
              <a:cs typeface="IBM Plex Mono"/>
              <a:sym typeface="IBM Plex Mono"/>
            </a:endParaRPr>
          </a:p>
          <a:p>
            <a:pPr indent="0" lvl="0" marL="0" rtl="0" algn="l">
              <a:spcBef>
                <a:spcPts val="0"/>
              </a:spcBef>
              <a:spcAft>
                <a:spcPts val="0"/>
              </a:spcAft>
              <a:buNone/>
            </a:pPr>
            <a:r>
              <a:rPr lang="en" sz="1300">
                <a:latin typeface="IBM Plex Mono"/>
                <a:ea typeface="IBM Plex Mono"/>
                <a:cs typeface="IBM Plex Mono"/>
                <a:sym typeface="IBM Plex Mono"/>
              </a:rPr>
              <a:t>		boolean hasNext();</a:t>
            </a:r>
            <a:endParaRPr sz="1300">
              <a:latin typeface="IBM Plex Mono"/>
              <a:ea typeface="IBM Plex Mono"/>
              <a:cs typeface="IBM Plex Mono"/>
              <a:sym typeface="IBM Plex Mono"/>
            </a:endParaRPr>
          </a:p>
          <a:p>
            <a:pPr indent="0" lvl="0" marL="0" rtl="0" algn="l">
              <a:spcBef>
                <a:spcPts val="0"/>
              </a:spcBef>
              <a:spcAft>
                <a:spcPts val="0"/>
              </a:spcAft>
              <a:buNone/>
            </a:pPr>
            <a:r>
              <a:rPr lang="en" sz="1300">
                <a:latin typeface="IBM Plex Mono"/>
                <a:ea typeface="IBM Plex Mono"/>
                <a:cs typeface="IBM Plex Mono"/>
                <a:sym typeface="IBM Plex Mono"/>
              </a:rPr>
              <a:t>		T next();</a:t>
            </a:r>
            <a:endParaRPr sz="1300">
              <a:latin typeface="IBM Plex Mono"/>
              <a:ea typeface="IBM Plex Mono"/>
              <a:cs typeface="IBM Plex Mono"/>
              <a:sym typeface="IBM Plex Mono"/>
            </a:endParaRPr>
          </a:p>
          <a:p>
            <a:pPr indent="0" lvl="0" marL="0" rtl="0" algn="l">
              <a:spcBef>
                <a:spcPts val="0"/>
              </a:spcBef>
              <a:spcAft>
                <a:spcPts val="0"/>
              </a:spcAft>
              <a:buNone/>
            </a:pPr>
            <a:r>
              <a:rPr lang="en" sz="1300">
                <a:latin typeface="IBM Plex Mono"/>
                <a:ea typeface="IBM Plex Mono"/>
                <a:cs typeface="IBM Plex Mono"/>
                <a:sym typeface="IBM Plex Mono"/>
              </a:rPr>
              <a:t>	}</a:t>
            </a:r>
            <a:endParaRPr sz="1300">
              <a:latin typeface="IBM Plex Mono"/>
              <a:ea typeface="IBM Plex Mono"/>
              <a:cs typeface="IBM Plex Mono"/>
              <a:sym typeface="IBM Plex Mono"/>
            </a:endParaRPr>
          </a:p>
          <a:p>
            <a:pPr indent="0" lvl="0" marL="0" rtl="0" algn="l">
              <a:spcBef>
                <a:spcPts val="0"/>
              </a:spcBef>
              <a:spcAft>
                <a:spcPts val="0"/>
              </a:spcAft>
              <a:buNone/>
            </a:pPr>
            <a:r>
              <a:t/>
            </a:r>
            <a:endParaRPr sz="1300"/>
          </a:p>
          <a:p>
            <a:pPr indent="0" lvl="0" marL="0" rtl="0" algn="l">
              <a:spcBef>
                <a:spcPts val="0"/>
              </a:spcBef>
              <a:spcAft>
                <a:spcPts val="0"/>
              </a:spcAft>
              <a:buNone/>
            </a:pPr>
            <a:r>
              <a:rPr b="1" lang="en" sz="1300">
                <a:solidFill>
                  <a:schemeClr val="accent2"/>
                </a:solidFill>
              </a:rPr>
              <a:t>Iterables</a:t>
            </a:r>
            <a:r>
              <a:rPr lang="en" sz="1300"/>
              <a:t> are objects that can produce an iterator.</a:t>
            </a:r>
            <a:endParaRPr sz="1300"/>
          </a:p>
          <a:p>
            <a:pPr indent="0" lvl="0" marL="0" rtl="0" algn="l">
              <a:spcBef>
                <a:spcPts val="0"/>
              </a:spcBef>
              <a:spcAft>
                <a:spcPts val="0"/>
              </a:spcAft>
              <a:buNone/>
            </a:pPr>
            <a:r>
              <a:rPr lang="en" sz="1300"/>
              <a:t>	</a:t>
            </a:r>
            <a:r>
              <a:rPr lang="en" sz="1300">
                <a:latin typeface="IBM Plex Mono"/>
                <a:ea typeface="IBM Plex Mono"/>
                <a:cs typeface="IBM Plex Mono"/>
                <a:sym typeface="IBM Plex Mono"/>
              </a:rPr>
              <a:t>public interface Iterable&lt;T&gt; {</a:t>
            </a:r>
            <a:endParaRPr sz="13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300">
                <a:latin typeface="IBM Plex Mono"/>
                <a:ea typeface="IBM Plex Mono"/>
                <a:cs typeface="IBM Plex Mono"/>
                <a:sym typeface="IBM Plex Mono"/>
              </a:rPr>
              <a:t>		Iterator&lt;T&gt; iterator();</a:t>
            </a:r>
            <a:endParaRPr sz="1300">
              <a:latin typeface="IBM Plex Mono"/>
              <a:ea typeface="IBM Plex Mono"/>
              <a:cs typeface="IBM Plex Mono"/>
              <a:sym typeface="IBM Plex Mono"/>
            </a:endParaRPr>
          </a:p>
          <a:p>
            <a:pPr indent="0" lvl="0" marL="0" rtl="0" algn="l">
              <a:spcBef>
                <a:spcPts val="0"/>
              </a:spcBef>
              <a:spcAft>
                <a:spcPts val="0"/>
              </a:spcAft>
              <a:buNone/>
            </a:pPr>
            <a:r>
              <a:rPr lang="en" sz="1300">
                <a:latin typeface="IBM Plex Mono"/>
                <a:ea typeface="IBM Plex Mono"/>
                <a:cs typeface="IBM Plex Mono"/>
                <a:sym typeface="IBM Plex Mono"/>
              </a:rPr>
              <a:t>	}</a:t>
            </a:r>
            <a:endParaRPr sz="1300">
              <a:latin typeface="IBM Plex Mono"/>
              <a:ea typeface="IBM Plex Mono"/>
              <a:cs typeface="IBM Plex Mono"/>
              <a:sym typeface="IBM Plex Mono"/>
            </a:endParaRPr>
          </a:p>
          <a:p>
            <a:pPr indent="0" lvl="0" marL="0" rtl="0" algn="l">
              <a:spcBef>
                <a:spcPts val="0"/>
              </a:spcBef>
              <a:spcAft>
                <a:spcPts val="0"/>
              </a:spcAft>
              <a:buNone/>
            </a:pPr>
            <a:r>
              <a:t/>
            </a:r>
            <a:endParaRPr sz="13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300"/>
              <a:t>You might have seen syntax like </a:t>
            </a:r>
            <a:endParaRPr sz="1300"/>
          </a:p>
          <a:p>
            <a:pPr indent="457200" lvl="0" marL="0" rtl="0" algn="l">
              <a:spcBef>
                <a:spcPts val="0"/>
              </a:spcBef>
              <a:spcAft>
                <a:spcPts val="0"/>
              </a:spcAft>
              <a:buClr>
                <a:schemeClr val="dk1"/>
              </a:buClr>
              <a:buSzPts val="1100"/>
              <a:buFont typeface="Arial"/>
              <a:buNone/>
            </a:pPr>
            <a:r>
              <a:rPr lang="en" sz="1300">
                <a:latin typeface="IBM Plex Mono"/>
                <a:ea typeface="IBM Plex Mono"/>
                <a:cs typeface="IBM Plex Mono"/>
                <a:sym typeface="IBM Plex Mono"/>
              </a:rPr>
              <a:t>for (String x : lstOfStrings) // Lists, Sets, Arrays are all Iterable!</a:t>
            </a:r>
            <a:endParaRPr sz="13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300"/>
              <a:t>which is shorthand for </a:t>
            </a:r>
            <a:endParaRPr sz="1300"/>
          </a:p>
          <a:p>
            <a:pPr indent="0" lvl="0" marL="0" rtl="0" algn="l">
              <a:spcBef>
                <a:spcPts val="0"/>
              </a:spcBef>
              <a:spcAft>
                <a:spcPts val="0"/>
              </a:spcAft>
              <a:buNone/>
            </a:pPr>
            <a:r>
              <a:rPr lang="en" sz="1300"/>
              <a:t>	</a:t>
            </a:r>
            <a:r>
              <a:rPr lang="en" sz="1300">
                <a:latin typeface="IBM Plex Mono"/>
                <a:ea typeface="IBM Plex Mono"/>
                <a:cs typeface="IBM Plex Mono"/>
                <a:sym typeface="IBM Plex Mono"/>
              </a:rPr>
              <a:t>for (Iterator&lt;String&gt; iter = lstOfStrings.iterator(); iter.hasNext();) {</a:t>
            </a:r>
            <a:endParaRPr sz="1300">
              <a:latin typeface="IBM Plex Mono"/>
              <a:ea typeface="IBM Plex Mono"/>
              <a:cs typeface="IBM Plex Mono"/>
              <a:sym typeface="IBM Plex Mono"/>
            </a:endParaRPr>
          </a:p>
          <a:p>
            <a:pPr indent="0" lvl="0" marL="0" rtl="0" algn="l">
              <a:spcBef>
                <a:spcPts val="0"/>
              </a:spcBef>
              <a:spcAft>
                <a:spcPts val="0"/>
              </a:spcAft>
              <a:buNone/>
            </a:pPr>
            <a:r>
              <a:rPr lang="en" sz="1300">
                <a:latin typeface="IBM Plex Mono"/>
                <a:ea typeface="IBM Plex Mono"/>
                <a:cs typeface="IBM Plex Mono"/>
                <a:sym typeface="IBM Plex Mono"/>
              </a:rPr>
              <a:t>		String x = iter.next();</a:t>
            </a:r>
            <a:endParaRPr sz="13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300">
                <a:latin typeface="IBM Plex Mono"/>
                <a:ea typeface="IBM Plex Mono"/>
                <a:cs typeface="IBM Plex Mono"/>
                <a:sym typeface="IBM Plex Mono"/>
              </a:rPr>
              <a:t>}</a:t>
            </a:r>
            <a:endParaRPr sz="13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t/>
            </a:r>
            <a:endParaRPr sz="1300"/>
          </a:p>
          <a:p>
            <a:pPr indent="0" lvl="0" marL="0" rtl="0" algn="l">
              <a:spcBef>
                <a:spcPts val="0"/>
              </a:spcBef>
              <a:spcAft>
                <a:spcPts val="0"/>
              </a:spcAft>
              <a:buNone/>
            </a:pPr>
            <a:r>
              <a:t/>
            </a:r>
            <a:endParaRPr sz="1300">
              <a:latin typeface="IBM Plex Mono"/>
              <a:ea typeface="IBM Plex Mono"/>
              <a:cs typeface="IBM Plex Mono"/>
              <a:sym typeface="IBM Plex Mono"/>
            </a:endParaRPr>
          </a:p>
          <a:p>
            <a:pPr indent="0" lvl="0" marL="0" rtl="0" algn="l">
              <a:spcBef>
                <a:spcPts val="0"/>
              </a:spcBef>
              <a:spcAft>
                <a:spcPts val="0"/>
              </a:spcAft>
              <a:buNone/>
            </a:pPr>
            <a:r>
              <a:t/>
            </a:r>
            <a:endParaRPr sz="1300"/>
          </a:p>
        </p:txBody>
      </p:sp>
      <p:sp>
        <p:nvSpPr>
          <p:cNvPr id="98" name="Google Shape;98;p20"/>
          <p:cNvSpPr txBox="1"/>
          <p:nvPr/>
        </p:nvSpPr>
        <p:spPr>
          <a:xfrm>
            <a:off x="140500" y="109350"/>
            <a:ext cx="471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Aside: Parameterization and Casting</a:t>
            </a:r>
            <a:endParaRPr/>
          </a:p>
        </p:txBody>
      </p:sp>
      <p:sp>
        <p:nvSpPr>
          <p:cNvPr id="104" name="Google Shape;104;p21"/>
          <p:cNvSpPr txBox="1"/>
          <p:nvPr>
            <p:ph idx="1" type="body"/>
          </p:nvPr>
        </p:nvSpPr>
        <p:spPr>
          <a:xfrm>
            <a:off x="311700" y="1000075"/>
            <a:ext cx="8520600" cy="3846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22222"/>
              </a:buClr>
              <a:buSzPts val="1400"/>
              <a:buChar char="-"/>
            </a:pPr>
            <a:r>
              <a:rPr b="1" lang="en">
                <a:solidFill>
                  <a:srgbClr val="222222"/>
                </a:solidFill>
              </a:rPr>
              <a:t>Use this slide as you see fit/change it up/write your own/ignore it, but the tldr is that:</a:t>
            </a:r>
            <a:endParaRPr b="1">
              <a:solidFill>
                <a:srgbClr val="222222"/>
              </a:solidFill>
            </a:endParaRPr>
          </a:p>
          <a:p>
            <a:pPr indent="-317500" lvl="1" marL="914400" rtl="0" algn="l">
              <a:spcBef>
                <a:spcPts val="0"/>
              </a:spcBef>
              <a:spcAft>
                <a:spcPts val="0"/>
              </a:spcAft>
              <a:buClr>
                <a:srgbClr val="222222"/>
              </a:buClr>
              <a:buSzPts val="1400"/>
              <a:buChar char="-"/>
            </a:pPr>
            <a:r>
              <a:rPr b="1" lang="en">
                <a:solidFill>
                  <a:srgbClr val="222222"/>
                </a:solidFill>
              </a:rPr>
              <a:t>A lot of students don’t really understand parameterization (the &lt;&gt;) </a:t>
            </a:r>
            <a:endParaRPr b="1">
              <a:solidFill>
                <a:srgbClr val="222222"/>
              </a:solidFill>
            </a:endParaRPr>
          </a:p>
          <a:p>
            <a:pPr indent="-317500" lvl="1" marL="914400" rtl="0" algn="l">
              <a:spcBef>
                <a:spcPts val="0"/>
              </a:spcBef>
              <a:spcAft>
                <a:spcPts val="0"/>
              </a:spcAft>
              <a:buClr>
                <a:srgbClr val="222222"/>
              </a:buClr>
              <a:buSzPts val="1400"/>
              <a:buChar char="-"/>
            </a:pPr>
            <a:r>
              <a:rPr b="1" lang="en">
                <a:solidFill>
                  <a:srgbClr val="222222"/>
                </a:solidFill>
              </a:rPr>
              <a:t>I got a really really good question about the purpose of casting because for most of the discussion 04 problems, casting didn’t make a difference in what method ultimately got run (it’s possible, but </a:t>
            </a:r>
            <a:r>
              <a:rPr b="1" lang="en">
                <a:solidFill>
                  <a:srgbClr val="222222"/>
                </a:solidFill>
              </a:rPr>
              <a:t>often</a:t>
            </a:r>
            <a:r>
              <a:rPr b="1" lang="en">
                <a:solidFill>
                  <a:srgbClr val="222222"/>
                </a:solidFill>
              </a:rPr>
              <a:t> comes from the gnarlier DMS cases we don’t really teach anymore)</a:t>
            </a:r>
            <a:endParaRPr b="1">
              <a:solidFill>
                <a:srgbClr val="222222"/>
              </a:solidFill>
            </a:endParaRPr>
          </a:p>
          <a:p>
            <a:pPr indent="-317500" lvl="0" marL="457200" rtl="0" algn="l">
              <a:spcBef>
                <a:spcPts val="0"/>
              </a:spcBef>
              <a:spcAft>
                <a:spcPts val="0"/>
              </a:spcAft>
              <a:buClr>
                <a:srgbClr val="222222"/>
              </a:buClr>
              <a:buSzPts val="1400"/>
              <a:buChar char="-"/>
            </a:pPr>
            <a:r>
              <a:rPr b="1" lang="en" u="sng">
                <a:solidFill>
                  <a:schemeClr val="accent2"/>
                </a:solidFill>
                <a:hlinkClick r:id="rId3">
                  <a:extLst>
                    <a:ext uri="{A12FA001-AC4F-418D-AE19-62706E023703}">
                      <ahyp:hlinkClr val="tx"/>
                    </a:ext>
                  </a:extLst>
                </a:hlinkClick>
              </a:rPr>
              <a:t>This student’s post on Ed </a:t>
            </a:r>
            <a:r>
              <a:rPr b="1" lang="en">
                <a:solidFill>
                  <a:srgbClr val="222222"/>
                </a:solidFill>
              </a:rPr>
              <a:t>sums things up pretty nicely!</a:t>
            </a:r>
            <a:endParaRPr b="1">
              <a:solidFill>
                <a:srgbClr val="222222"/>
              </a:solidFill>
            </a:endParaRPr>
          </a:p>
          <a:p>
            <a:pPr indent="-317500" lvl="1" marL="914400" rtl="0" algn="l">
              <a:spcBef>
                <a:spcPts val="0"/>
              </a:spcBef>
              <a:spcAft>
                <a:spcPts val="0"/>
              </a:spcAft>
              <a:buClr>
                <a:srgbClr val="222222"/>
              </a:buClr>
              <a:buSzPts val="1400"/>
              <a:buChar char="-"/>
            </a:pPr>
            <a:r>
              <a:rPr b="1" lang="en">
                <a:solidFill>
                  <a:srgbClr val="222222"/>
                </a:solidFill>
              </a:rPr>
              <a:t>Basically, casting is nice when we have generic/general types or contexts but we want more specialized behavior in certain contexts where we know for sure/are guaranteed that treating the object like the cast type will work</a:t>
            </a:r>
            <a:endParaRPr b="1">
              <a:solidFill>
                <a:srgbClr val="222222"/>
              </a:solidFill>
            </a:endParaRPr>
          </a:p>
          <a:p>
            <a:pPr indent="-317500" lvl="1" marL="914400" rtl="0" algn="l">
              <a:spcBef>
                <a:spcPts val="0"/>
              </a:spcBef>
              <a:spcAft>
                <a:spcPts val="0"/>
              </a:spcAft>
              <a:buClr>
                <a:srgbClr val="222222"/>
              </a:buClr>
              <a:buSzPts val="1400"/>
              <a:buChar char="-"/>
            </a:pPr>
            <a:r>
              <a:rPr b="1" lang="en">
                <a:solidFill>
                  <a:srgbClr val="222222"/>
                </a:solidFill>
              </a:rPr>
              <a:t>i</a:t>
            </a:r>
            <a:r>
              <a:rPr b="1" lang="en">
                <a:solidFill>
                  <a:srgbClr val="222222"/>
                </a:solidFill>
              </a:rPr>
              <a:t>e. equals(Object o1, Object o2) in proj 1c!</a:t>
            </a:r>
            <a:endParaRPr b="1">
              <a:solidFill>
                <a:srgbClr val="222222"/>
              </a:solidFill>
            </a:endParaRPr>
          </a:p>
          <a:p>
            <a:pPr indent="-317500" lvl="0" marL="457200" rtl="0" algn="l">
              <a:spcBef>
                <a:spcPts val="0"/>
              </a:spcBef>
              <a:spcAft>
                <a:spcPts val="0"/>
              </a:spcAft>
              <a:buClr>
                <a:srgbClr val="222222"/>
              </a:buClr>
              <a:buSzPts val="1400"/>
              <a:buChar char="-"/>
            </a:pPr>
            <a:r>
              <a:rPr b="1" lang="en">
                <a:solidFill>
                  <a:srgbClr val="222222"/>
                </a:solidFill>
              </a:rPr>
              <a:t>In this worksheet, we don’t really force students’ hands to parameterize their parent classes in the implements lines, but it’s necessary to avoid nastiness (aka casting), because otherwise the method signatures that must be overridden have argument/return types that are super generic, like Object</a:t>
            </a:r>
            <a:endParaRPr b="1">
              <a:solidFill>
                <a:srgbClr val="222222"/>
              </a:solidFill>
            </a:endParaRPr>
          </a:p>
          <a:p>
            <a:pPr indent="-317500" lvl="0" marL="457200" rtl="0" algn="l">
              <a:spcBef>
                <a:spcPts val="0"/>
              </a:spcBef>
              <a:spcAft>
                <a:spcPts val="0"/>
              </a:spcAft>
              <a:buClr>
                <a:srgbClr val="222222"/>
              </a:buClr>
              <a:buSzPts val="1400"/>
              <a:buChar char="-"/>
            </a:pPr>
            <a:r>
              <a:rPr b="1" lang="en">
                <a:solidFill>
                  <a:srgbClr val="222222"/>
                </a:solidFill>
              </a:rPr>
              <a:t>This might be better demonstrated with an actual example, possibly in IntelliJ, so students can see this  </a:t>
            </a:r>
            <a:endParaRPr b="1">
              <a:solidFill>
                <a:srgbClr val="222222"/>
              </a:solidFill>
            </a:endParaRPr>
          </a:p>
        </p:txBody>
      </p:sp>
      <p:sp>
        <p:nvSpPr>
          <p:cNvPr id="105" name="Google Shape;105;p21"/>
          <p:cNvSpPr txBox="1"/>
          <p:nvPr/>
        </p:nvSpPr>
        <p:spPr>
          <a:xfrm>
            <a:off x="140500" y="109350"/>
            <a:ext cx="471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888888"/>
      </a:dk2>
      <a:lt2>
        <a:srgbClr val="EEEEEE"/>
      </a:lt2>
      <a:accent1>
        <a:srgbClr val="003262"/>
      </a:accent1>
      <a:accent2>
        <a:srgbClr val="3B7EA1"/>
      </a:accent2>
      <a:accent3>
        <a:srgbClr val="FDB515"/>
      </a:accent3>
      <a:accent4>
        <a:srgbClr val="C4820E"/>
      </a:accent4>
      <a:accent5>
        <a:srgbClr val="46535E"/>
      </a:accent5>
      <a:accent6>
        <a:srgbClr val="B9D3B6"/>
      </a:accent6>
      <a:hlink>
        <a:srgbClr val="584F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