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59" r:id="rId4"/>
    <p:sldId id="301" r:id="rId5"/>
    <p:sldId id="294" r:id="rId6"/>
    <p:sldId id="317" r:id="rId7"/>
    <p:sldId id="302" r:id="rId8"/>
    <p:sldId id="308" r:id="rId9"/>
    <p:sldId id="309" r:id="rId10"/>
    <p:sldId id="318" r:id="rId11"/>
    <p:sldId id="307" r:id="rId12"/>
    <p:sldId id="310" r:id="rId13"/>
    <p:sldId id="319" r:id="rId14"/>
    <p:sldId id="311" r:id="rId15"/>
    <p:sldId id="313" r:id="rId16"/>
    <p:sldId id="312" r:id="rId17"/>
    <p:sldId id="314" r:id="rId18"/>
    <p:sldId id="315" r:id="rId19"/>
    <p:sldId id="316" r:id="rId20"/>
    <p:sldId id="320" r:id="rId21"/>
    <p:sldId id="321" r:id="rId22"/>
    <p:sldId id="32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72976" autoAdjust="0"/>
  </p:normalViewPr>
  <p:slideViewPr>
    <p:cSldViewPr>
      <p:cViewPr varScale="1">
        <p:scale>
          <a:sx n="72" d="100"/>
          <a:sy n="72" d="100"/>
        </p:scale>
        <p:origin x="136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4</a:t>
            </a:r>
            <a:r>
              <a:rPr lang="ko-KR" altLang="en-US"/>
              <a:t>조발표 시작하겠습니다</a:t>
            </a:r>
            <a:r>
              <a:rPr lang="en-US" altLang="ko-KR"/>
              <a:t>.</a:t>
            </a:r>
          </a:p>
          <a:p>
            <a:r>
              <a:rPr lang="ko-KR" altLang="en-US"/>
              <a:t>안녕하세요 </a:t>
            </a:r>
            <a:r>
              <a:rPr lang="en-US" altLang="ko-KR"/>
              <a:t>4</a:t>
            </a:r>
            <a:r>
              <a:rPr lang="ko-KR" altLang="en-US"/>
              <a:t>조 발표를 맡은 제상현입니다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저희팀의 기말 프로젝트 주제는 딥러닝과 네이버쇼핑 </a:t>
            </a:r>
            <a:r>
              <a:rPr lang="en-US" altLang="ko-KR"/>
              <a:t>api</a:t>
            </a:r>
            <a:r>
              <a:rPr lang="ko-KR" altLang="en-US"/>
              <a:t>를 활용한 이미지기반 자동 상품 추천입니다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1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다음은 네이버 쇼핑 검색 </a:t>
            </a:r>
            <a:r>
              <a:rPr lang="en-US" altLang="ko-KR"/>
              <a:t>API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네이버 쇼핑 검색 </a:t>
            </a:r>
            <a:r>
              <a:rPr lang="en-US" altLang="ko-KR"/>
              <a:t>api</a:t>
            </a:r>
            <a:r>
              <a:rPr lang="ko-KR" altLang="en-US"/>
              <a:t>는 </a:t>
            </a:r>
            <a:r>
              <a:rPr lang="en-US" altLang="ko-KR"/>
              <a:t>REST</a:t>
            </a:r>
            <a:r>
              <a:rPr lang="ko-KR" altLang="en-US"/>
              <a:t>를 기반으로 이루어져 있으며 검색어를 입력하면 이와 같이 </a:t>
            </a:r>
            <a:r>
              <a:rPr lang="en-US" altLang="ko-KR"/>
              <a:t>xml </a:t>
            </a:r>
            <a:r>
              <a:rPr lang="ko-KR" altLang="en-US"/>
              <a:t>데이터로 리턴해줍니다</a:t>
            </a:r>
            <a:r>
              <a:rPr lang="en-US" altLang="ko-KR"/>
              <a:t>.</a:t>
            </a:r>
          </a:p>
          <a:p>
            <a:r>
              <a:rPr lang="ko-KR" altLang="en-US"/>
              <a:t>이 중에 저희가 가장 주요하게 쓸 태그는 </a:t>
            </a:r>
            <a:r>
              <a:rPr lang="en-US" altLang="ko-KR"/>
              <a:t>image, lprice, hprice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89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image</a:t>
            </a:r>
            <a:r>
              <a:rPr lang="ko-KR" altLang="en-US"/>
              <a:t>태그는 제품에 대한 사진을 보여주고</a:t>
            </a:r>
            <a:r>
              <a:rPr lang="en-US" altLang="ko-KR"/>
              <a:t>,</a:t>
            </a:r>
          </a:p>
          <a:p>
            <a:r>
              <a:rPr lang="en-US" altLang="ko-KR"/>
              <a:t>lprice</a:t>
            </a:r>
            <a:r>
              <a:rPr lang="ko-KR" altLang="en-US"/>
              <a:t>와 </a:t>
            </a:r>
            <a:r>
              <a:rPr lang="en-US" altLang="ko-KR"/>
              <a:t>hprice</a:t>
            </a:r>
            <a:r>
              <a:rPr lang="ko-KR" altLang="en-US"/>
              <a:t>는 최저가와 최고가를 나타내줍니다</a:t>
            </a:r>
            <a:r>
              <a:rPr lang="en-US" altLang="ko-KR"/>
              <a:t>.</a:t>
            </a:r>
          </a:p>
          <a:p>
            <a:r>
              <a:rPr lang="ko-KR" altLang="en-US"/>
              <a:t>이를통해 처음 입력된 이미지와의 유사도검색을 한번 더 돌릴 것이고</a:t>
            </a:r>
            <a:endParaRPr lang="en-US" altLang="ko-KR"/>
          </a:p>
          <a:p>
            <a:r>
              <a:rPr lang="en-US" altLang="ko-KR"/>
              <a:t>price</a:t>
            </a:r>
            <a:r>
              <a:rPr lang="ko-KR" altLang="en-US"/>
              <a:t>들은 마지막 예산에 관련하여 사용자에서 추천을 할 때 주요하게 쓰일것입니다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2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54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지금까지 설명한 프로젝트 내용의 모델구조를 지금부터 예시를 들어서 설명해 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먼저 </a:t>
            </a:r>
            <a:r>
              <a:rPr lang="en-US" altLang="ko-KR"/>
              <a:t>client</a:t>
            </a:r>
            <a:r>
              <a:rPr lang="ko-KR" altLang="en-US"/>
              <a:t>는 본인이 희망하는 총 예산과 쇼핑정보를 알고싶은 사진파일을 제출합니다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제출된 자료를 가지고 </a:t>
            </a:r>
            <a:r>
              <a:rPr lang="en-US" altLang="ko-KR"/>
              <a:t>server </a:t>
            </a:r>
            <a:r>
              <a:rPr lang="ko-KR" altLang="en-US"/>
              <a:t>쪽에서 가장 먼저 하는 일은 사진에 있는 </a:t>
            </a:r>
            <a:r>
              <a:rPr lang="en-US" altLang="ko-KR"/>
              <a:t>object</a:t>
            </a:r>
            <a:r>
              <a:rPr lang="ko-KR" altLang="en-US"/>
              <a:t>들에 대하여 </a:t>
            </a:r>
            <a:r>
              <a:rPr lang="en-US" altLang="ko-KR"/>
              <a:t>classification</a:t>
            </a:r>
            <a:r>
              <a:rPr lang="ko-KR" altLang="en-US"/>
              <a:t>을 하여 나누는 것입니다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앞서 제출된 사진을 이렇게 딥러닝</a:t>
            </a:r>
            <a:r>
              <a:rPr lang="en-US" altLang="ko-KR"/>
              <a:t>(CNN)</a:t>
            </a:r>
            <a:r>
              <a:rPr lang="ko-KR" altLang="en-US"/>
              <a:t>을 사용하여 물품별로 구분을 해주어서 리턴해 줍니다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지금 이 예시에서는 </a:t>
            </a:r>
            <a:r>
              <a:rPr lang="en-US" altLang="ko-KR"/>
              <a:t>chair</a:t>
            </a:r>
            <a:r>
              <a:rPr lang="ko-KR" altLang="en-US"/>
              <a:t>와 </a:t>
            </a:r>
            <a:r>
              <a:rPr lang="en-US" altLang="ko-KR"/>
              <a:t>desk</a:t>
            </a:r>
            <a:r>
              <a:rPr lang="ko-KR" altLang="en-US"/>
              <a:t>를 찾아서 다음 단계로 보내주게 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77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server</a:t>
            </a:r>
            <a:r>
              <a:rPr lang="ko-KR" altLang="en-US"/>
              <a:t>에서 할 그 다음 작업은 앞에서 받은 </a:t>
            </a:r>
            <a:r>
              <a:rPr lang="en-US" altLang="ko-KR"/>
              <a:t>chair</a:t>
            </a:r>
            <a:r>
              <a:rPr lang="ko-KR" altLang="en-US"/>
              <a:t>와 </a:t>
            </a:r>
            <a:r>
              <a:rPr lang="en-US" altLang="ko-KR"/>
              <a:t>desk </a:t>
            </a:r>
            <a:r>
              <a:rPr lang="ko-KR" altLang="en-US"/>
              <a:t>정보를 네이버 쇼핑 </a:t>
            </a:r>
            <a:r>
              <a:rPr lang="en-US" altLang="ko-KR"/>
              <a:t>api</a:t>
            </a:r>
            <a:r>
              <a:rPr lang="ko-KR" altLang="en-US"/>
              <a:t>를 활용해 각각 해당 </a:t>
            </a:r>
            <a:r>
              <a:rPr lang="ko-KR" altLang="en-US" b="0"/>
              <a:t>내용에 맞는 검색결과를 받아옵니다</a:t>
            </a:r>
            <a:r>
              <a:rPr lang="en-US" altLang="ko-KR" b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/>
              <a:t>앞서 말했듯이 </a:t>
            </a:r>
            <a:r>
              <a:rPr lang="en-US" altLang="ko-KR" b="0"/>
              <a:t>xml</a:t>
            </a:r>
            <a:r>
              <a:rPr lang="ko-KR" altLang="en-US" b="0"/>
              <a:t>형태로 이미지나 가격에 대한 정보들을 받아서 사용합니다</a:t>
            </a:r>
            <a:r>
              <a:rPr lang="en-US" altLang="ko-KR" b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0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 다음으론 검색결과로 리턴받은 이미지를 활용하여</a:t>
            </a:r>
            <a:endParaRPr lang="en-US" altLang="ko-KR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기존에 유저가 업로드한 파일이미지와 비교를 하여 유사성 검사를 해서 </a:t>
            </a:r>
            <a:r>
              <a:rPr lang="en-US" altLang="ko-KR"/>
              <a:t>client</a:t>
            </a:r>
            <a:r>
              <a:rPr lang="ko-KR" altLang="en-US"/>
              <a:t>가 원하는 적합한 이미지인지 아닌지를 판단합니다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80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이렇게 검사를 통해 적합한 이미지들만 선별하게 됩니다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물론 책상에 대해서도 똑같이 유사도검사까지 진행해 줘서 추려줍니다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9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마지막으로 유저가 최초에 입력한 예산에 가깝게 각각의 제품들의 조합을 추천하여 원하는 가격대에 맞게끔 추천세트를 제공해 줄 것입니다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이렇게 조합으로도 검색할 수 있지만 물론 의자나 책상 둘중에 하나만 검색하길 원한다면 최초에 전체 사진의 물품들을 검색하는 것보다 원하는 </a:t>
            </a:r>
            <a:r>
              <a:rPr lang="en-US" altLang="ko-KR"/>
              <a:t>object</a:t>
            </a:r>
            <a:r>
              <a:rPr lang="ko-KR" altLang="en-US"/>
              <a:t>만 선택할 수 있게 하는 기능도 제공할 것입니다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9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먼저 발표의 순서를 간략히 말씀드리겠습니다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먼저 프로젝트 개요에 대해서 짧게 말씀드리고</a:t>
            </a:r>
            <a:endParaRPr lang="en-US" altLang="ko-KR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저희 프로젝트의 핵심인 </a:t>
            </a:r>
            <a:r>
              <a:rPr lang="en-US" altLang="ko-KR"/>
              <a:t>CNN </a:t>
            </a:r>
            <a:r>
              <a:rPr lang="ko-KR" altLang="en-US"/>
              <a:t>기술과 네이버 쇼핑 </a:t>
            </a:r>
            <a:r>
              <a:rPr lang="en-US" altLang="ko-KR"/>
              <a:t>api</a:t>
            </a:r>
            <a:r>
              <a:rPr lang="ko-KR" altLang="en-US"/>
              <a:t>에 대해서 설명을 드린 후 </a:t>
            </a:r>
            <a:endParaRPr lang="en-US" altLang="ko-KR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하나의 예시를 들어서 프로젝트의 전체 흐름과 </a:t>
            </a:r>
            <a:r>
              <a:rPr lang="en-US" altLang="ko-KR"/>
              <a:t>model </a:t>
            </a:r>
            <a:r>
              <a:rPr lang="ko-KR" altLang="en-US"/>
              <a:t>구조를 설명하겠습니다</a:t>
            </a:r>
            <a:r>
              <a:rPr lang="en-US" altLang="ko-KR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마지막으로는 전체 프로젝트의 진행 계획에 대해서도 말씀드리겠습니다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9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8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1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먼저 프로젝트의 개요입니다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저희이미지기반 제품추천 프로젝트는 개인이 사진을 가지고 본인의 공간을 꾸미는 셀프 인테리어에서 영감을 얻었습니다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..</a:t>
            </a:r>
          </a:p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이제는 전체가구의 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¼ 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정도까지 차지하고 있는 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인가구는 지속적으로 증가하고 있고  이로인해 개인 공간에 대한 셀프 인테리어에 대한 수요는 꾸준히 상승하고 있습니다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이런 변화에 따라 최근에는 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인가구의 인테리어를 전문적으로 하는 스타트업들도 생겨나고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당장 구글에 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인가구 인테리어만 검색해도 엄청난 양의 예시사진을 보여줍니다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문제는 이런 예시 사진을 가지고 본인의 집을 인테리어를 하고 싶을 때 소비자가 직접 사진에 있는 인테리어 가구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소품들을 각각 조사하기도 어렵고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생각하고 있는 예산과의 계산도 해가면서 조사를 해야하기 때문에 본인이 찾은 예시사진처럼 인테리어를 하는 데에 적지않은 수고와 노력이 들어가게 됩니다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원하는 물품들도 각각 개별적으로 검색해서 찾아야하며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본인의 예산과도 비교를 해야하고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이미지로 되어있는 물품을 말로 풀어서 검색을 하고 검색결과중에 직접 걸러내어야 하는 불편함들이 있습니다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저희 프로젝트는 소비자로 하여금 이런 불편함을 해소시킬 수있게 할 것입니다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en-US" altLang="ko-KR" spc="0" baseline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//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저희 프로젝트는 이런 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pc="0" baseline="0">
                <a:latin typeface="나눔바른고딕OTF Light" pitchFamily="50" charset="-127"/>
                <a:ea typeface="나눔바른고딕OTF Light" pitchFamily="50" charset="-127"/>
              </a:rPr>
              <a:t>인가구의 인테리어를 좀더 편하게 할 수 있는 서비스를 제공합니다</a:t>
            </a:r>
            <a:r>
              <a:rPr lang="en-US" altLang="ko-KR" spc="0" baseline="0"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 marL="0" indent="0">
              <a:buNone/>
            </a:pPr>
            <a:r>
              <a:rPr lang="en-US" altLang="ko-KR" spc="-150">
                <a:latin typeface="나눔바른고딕OTF Light" pitchFamily="50" charset="-127"/>
                <a:ea typeface="나눔바른고딕OTF Light" pitchFamily="50" charset="-127"/>
              </a:rPr>
              <a:t>1)</a:t>
            </a:r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 제작 배경</a:t>
            </a: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최근 </a:t>
            </a:r>
            <a:r>
              <a:rPr lang="en-US" altLang="ko-KR" spc="-150">
                <a:latin typeface="나눔바른고딕OTF Light" pitchFamily="50" charset="-127"/>
                <a:ea typeface="나눔바른고딕OTF Light" pitchFamily="50" charset="-127"/>
              </a:rPr>
              <a:t>1</a:t>
            </a:r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인 가구의 증가로 인테리어에 대한 사람들의 관심이 증가함에 따라 개인 공간에 대한 인테리어에 수요가 증가함</a:t>
            </a: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pc="-150">
                <a:latin typeface="나눔바른고딕OTF Light" pitchFamily="50" charset="-127"/>
                <a:ea typeface="나눔바른고딕OTF Light" pitchFamily="50" charset="-127"/>
              </a:rPr>
              <a:t>2) </a:t>
            </a:r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기존 문제점</a:t>
            </a: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 marL="342900" indent="-342900">
              <a:buAutoNum type="arabicParenR"/>
            </a:pP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여러가지 인테리어 용품들에 대한 검색을 한꺼번에 할 수 없음</a:t>
            </a: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총 예산을 대략적으로 설정해 놓고 찾아볼 때 일일히 계산해서 예산을 계속 확인해야함</a:t>
            </a: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원하는 상품의 이미지와 유사한 상품을 글로는 찾기가 어려움</a:t>
            </a: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 marL="342900" indent="-342900">
              <a:buAutoNum type="arabicParenR"/>
            </a:pP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3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/>
              <a:t>저희 프로젝트의 대략적인 흐름을 설명하면 이렇습니다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먼저 유저는 자신의 전체 희망 예산과</a:t>
            </a:r>
            <a:r>
              <a:rPr lang="en-US" altLang="ko-KR"/>
              <a:t>, </a:t>
            </a:r>
            <a:r>
              <a:rPr lang="ko-KR" altLang="en-US"/>
              <a:t>구매를 원하는 제품이나 전체 인테리어의 이미지를 제출합니다</a:t>
            </a:r>
            <a:r>
              <a:rPr lang="en-US" altLang="ko-KR"/>
              <a:t>.</a:t>
            </a:r>
          </a:p>
          <a:p>
            <a:r>
              <a:rPr lang="ko-KR" altLang="en-US"/>
              <a:t>그 후 우선적으로 이미지의 </a:t>
            </a:r>
            <a:r>
              <a:rPr lang="en-US" altLang="ko-KR"/>
              <a:t>classificatio</a:t>
            </a:r>
            <a:r>
              <a:rPr lang="ko-KR" altLang="en-US"/>
              <a:t>을 통해 물품별로 나눠서 제품 품목 명을 추출해 냅니다</a:t>
            </a:r>
            <a:r>
              <a:rPr lang="en-US" altLang="ko-KR"/>
              <a:t>.</a:t>
            </a:r>
          </a:p>
          <a:p>
            <a:r>
              <a:rPr lang="ko-KR" altLang="en-US"/>
              <a:t>그 품목명을 가지고</a:t>
            </a:r>
            <a:r>
              <a:rPr lang="en-US" altLang="ko-KR"/>
              <a:t>, </a:t>
            </a:r>
            <a:r>
              <a:rPr lang="ko-KR" altLang="en-US"/>
              <a:t>쇼핑 </a:t>
            </a:r>
            <a:r>
              <a:rPr lang="en-US" altLang="ko-KR"/>
              <a:t>api</a:t>
            </a:r>
            <a:r>
              <a:rPr lang="ko-KR" altLang="en-US"/>
              <a:t>를 통해 검색을 자동적으로 물품별로 검색을 돌려내고</a:t>
            </a:r>
            <a:r>
              <a:rPr lang="en-US" altLang="ko-KR"/>
              <a:t>,</a:t>
            </a:r>
          </a:p>
          <a:p>
            <a:r>
              <a:rPr lang="ko-KR" altLang="en-US"/>
              <a:t>검색결과에서 나온 이미지들과 </a:t>
            </a:r>
            <a:r>
              <a:rPr lang="en-US" altLang="ko-KR"/>
              <a:t>2</a:t>
            </a:r>
            <a:r>
              <a:rPr lang="ko-KR" altLang="en-US"/>
              <a:t>번에서 </a:t>
            </a:r>
            <a:r>
              <a:rPr lang="en-US" altLang="ko-KR"/>
              <a:t>classfication</a:t>
            </a:r>
            <a:r>
              <a:rPr lang="ko-KR" altLang="en-US"/>
              <a:t>해낸 물품들의 이미지의 </a:t>
            </a:r>
            <a:r>
              <a:rPr lang="en-US" altLang="ko-KR"/>
              <a:t>similarit</a:t>
            </a:r>
            <a:r>
              <a:rPr lang="ko-KR" altLang="en-US"/>
              <a:t>를 다시한번 딥러닝으로 비교하여 한번 더 유사한 품목들로 걸러내줍니다</a:t>
            </a:r>
            <a:r>
              <a:rPr lang="en-US" altLang="ko-KR"/>
              <a:t>.</a:t>
            </a:r>
          </a:p>
          <a:p>
            <a:r>
              <a:rPr lang="ko-KR" altLang="en-US"/>
              <a:t>마지막으로 처음에 입력한 유저의 예산에 맞게 사진에 있는 제품과 유사한 조합으로 사용자에게 쇼핑정보를 추천해줍니다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개발환경으로는 </a:t>
            </a:r>
            <a:r>
              <a:rPr lang="en-US" altLang="ko-KR"/>
              <a:t>flask</a:t>
            </a:r>
            <a:r>
              <a:rPr lang="ko-KR" altLang="en-US"/>
              <a:t>웹서버와 </a:t>
            </a:r>
            <a:r>
              <a:rPr lang="en-US" altLang="ko-KR"/>
              <a:t>naver</a:t>
            </a:r>
            <a:r>
              <a:rPr lang="ko-KR" altLang="en-US"/>
              <a:t>의 </a:t>
            </a:r>
            <a:r>
              <a:rPr lang="en-US" altLang="ko-KR"/>
              <a:t>api, </a:t>
            </a:r>
            <a:r>
              <a:rPr lang="ko-KR" altLang="en-US"/>
              <a:t>그리고 </a:t>
            </a:r>
            <a:r>
              <a:rPr lang="en-US" altLang="ko-KR"/>
              <a:t>pytorch</a:t>
            </a:r>
            <a:r>
              <a:rPr lang="ko-KR" altLang="en-US"/>
              <a:t>를 통한 딥러닝 기술을 사용할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atinLnBrk="1"/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예산 입력 받고</a:t>
            </a:r>
          </a:p>
          <a:p>
            <a:pPr latinLnBrk="1"/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이미지를 넣고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구분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쇼핑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나온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들과 집어넣은 이미지의 유사도를 비교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유사하지 않은 이미지를 걸러 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예산에 맞게 해당 물품들의 조합을 추천해 줌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>
                <a:latin typeface="나눔고딕 ExtraBold" panose="020D0904000000000000" pitchFamily="50" charset="-127"/>
                <a:ea typeface="나눔바른고딕OTF Light" pitchFamily="50" charset="-127"/>
              </a:rPr>
              <a:t>소비자가 원하는 상품에 대한 이미지와 소비가능한 예산만 입력을 해주면</a:t>
            </a:r>
            <a:r>
              <a:rPr lang="en-US" altLang="ko-KR" sz="1200" spc="-150">
                <a:latin typeface="나눔고딕 ExtraBold" panose="020D0904000000000000" pitchFamily="50" charset="-127"/>
                <a:ea typeface="나눔바른고딕OTF Light" pitchFamily="50" charset="-127"/>
              </a:rPr>
              <a:t>, </a:t>
            </a:r>
            <a:r>
              <a:rPr lang="ko-KR" altLang="en-US" sz="1200" spc="-150">
                <a:latin typeface="나눔고딕 ExtraBold" panose="020D0904000000000000" pitchFamily="50" charset="-127"/>
                <a:ea typeface="나눔바른고딕OTF Light" pitchFamily="50" charset="-127"/>
              </a:rPr>
              <a:t>딥러닝과 웹 </a:t>
            </a:r>
            <a:r>
              <a:rPr lang="en-US" altLang="ko-KR" sz="1200" spc="-150">
                <a:latin typeface="나눔고딕 ExtraBold" panose="020D0904000000000000" pitchFamily="50" charset="-127"/>
                <a:ea typeface="나눔바른고딕OTF Light" pitchFamily="50" charset="-127"/>
              </a:rPr>
              <a:t> api</a:t>
            </a:r>
            <a:r>
              <a:rPr lang="ko-KR" altLang="en-US" sz="1200" spc="-150">
                <a:latin typeface="나눔고딕 ExtraBold" panose="020D0904000000000000" pitchFamily="50" charset="-127"/>
                <a:ea typeface="나눔바른고딕OTF Light" pitchFamily="50" charset="-127"/>
              </a:rPr>
              <a:t>를 활용해서 조건에 맞는 상품을 여러가지 조합하여 추천해 주는 서비스 구축</a:t>
            </a:r>
            <a:endParaRPr lang="en-US" altLang="ko-KR" sz="1200" spc="-150">
              <a:latin typeface="나눔고딕 ExtraBold" panose="020D0904000000000000" pitchFamily="50" charset="-127"/>
              <a:ea typeface="나눔바른고딕OTF Light" pitchFamily="50" charset="-127"/>
            </a:endParaRPr>
          </a:p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0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48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6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5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060848"/>
            <a:ext cx="9144000" cy="47971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2944796"/>
            <a:ext cx="78488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딥러닝과 네이버 쇼핑 </a:t>
            </a:r>
            <a:r>
              <a:rPr lang="en-US" altLang="ko-KR" sz="38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38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활용한</a:t>
            </a:r>
            <a:endParaRPr lang="en-US" altLang="ko-KR" sz="3800" b="1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8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기반 자동 제품 조합 추천</a:t>
            </a:r>
            <a:endParaRPr lang="ko-KR" altLang="en-US" sz="3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1483924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03966" y="1337322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38770" y="5517232"/>
            <a:ext cx="5184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201211947 </a:t>
            </a:r>
            <a:r>
              <a:rPr lang="ko-KR" altLang="en-US" sz="250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구양하</a:t>
            </a:r>
            <a:endParaRPr lang="en-US" altLang="ko-KR" sz="250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250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201611299 </a:t>
            </a:r>
            <a:r>
              <a:rPr lang="ko-KR" altLang="en-US" sz="250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정희승</a:t>
            </a:r>
            <a:endParaRPr lang="en-US" altLang="ko-KR" sz="25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86740" y="271681"/>
            <a:ext cx="247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WEBTECH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572" y="2034714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</a:rPr>
              <a:t>Naver Shopping</a:t>
            </a:r>
          </a:p>
          <a:p>
            <a:pPr algn="ctr"/>
            <a:r>
              <a:rPr lang="en-US" altLang="ko-KR" sz="5400" b="1">
                <a:solidFill>
                  <a:schemeClr val="bg1"/>
                </a:solidFill>
              </a:rPr>
              <a:t>API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1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17B1E3-136D-4B14-9996-2FF343209C03}"/>
              </a:ext>
            </a:extLst>
          </p:cNvPr>
          <p:cNvGrpSpPr/>
          <p:nvPr/>
        </p:nvGrpSpPr>
        <p:grpSpPr>
          <a:xfrm>
            <a:off x="285615" y="2276872"/>
            <a:ext cx="8500761" cy="3882181"/>
            <a:chOff x="321619" y="1760280"/>
            <a:chExt cx="8500761" cy="388218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20410D-48C2-4EEA-B454-74C46E8D6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19" y="1760280"/>
              <a:ext cx="8500761" cy="388218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6CCB2ED-F018-41C0-B480-9E2AA9A5F4E6}"/>
                </a:ext>
              </a:extLst>
            </p:cNvPr>
            <p:cNvSpPr/>
            <p:nvPr/>
          </p:nvSpPr>
          <p:spPr>
            <a:xfrm>
              <a:off x="1115616" y="3789040"/>
              <a:ext cx="5472608" cy="6480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F26C38-EB05-4782-98E4-1C0F17867C73}"/>
              </a:ext>
            </a:extLst>
          </p:cNvPr>
          <p:cNvGrpSpPr/>
          <p:nvPr/>
        </p:nvGrpSpPr>
        <p:grpSpPr>
          <a:xfrm>
            <a:off x="1763688" y="1159974"/>
            <a:ext cx="5400600" cy="756858"/>
            <a:chOff x="1763688" y="1159974"/>
            <a:chExt cx="5400600" cy="7568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9F6368-26E5-4BFB-856C-ADA9A823B507}"/>
                </a:ext>
              </a:extLst>
            </p:cNvPr>
            <p:cNvSpPr txBox="1"/>
            <p:nvPr/>
          </p:nvSpPr>
          <p:spPr>
            <a:xfrm>
              <a:off x="1763688" y="1159974"/>
              <a:ext cx="54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Naver Shopping </a:t>
              </a:r>
              <a:r>
                <a:rPr lang="ko-KR" altLang="en-US" sz="3200" spc="-150">
                  <a:latin typeface="나눔바른고딕OTF Light" pitchFamily="50" charset="-127"/>
                  <a:ea typeface="나눔바른고딕OTF Light" pitchFamily="50" charset="-127"/>
                </a:rPr>
                <a:t>검색 </a:t>
              </a:r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API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9EF024A-F4D2-42DD-AB63-69C10893C005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85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63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바른고딕OTF Light" pitchFamily="50" charset="-127"/>
                <a:ea typeface="나눔바른고딕OTF Light" pitchFamily="50" charset="-127"/>
              </a:rPr>
              <a:t>Naver shopping API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1765B9-2187-4141-87FD-BE2E6B6F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8730"/>
            <a:ext cx="9144000" cy="23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86740" y="271681"/>
            <a:ext cx="247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WEBTECH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316" y="2191797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ko-KR" altLang="en-US" sz="5400" b="1">
                <a:solidFill>
                  <a:schemeClr val="bg1"/>
                </a:solidFill>
              </a:rPr>
              <a:t>구조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7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ì±ì ììì ëí ì´ë¯¸ì§ ê²ìê²°ê³¼">
            <a:extLst>
              <a:ext uri="{FF2B5EF4-FFF2-40B4-BE49-F238E27FC236}">
                <a16:creationId xmlns:a16="http://schemas.microsoft.com/office/drawing/2014/main" id="{46AB088C-82DA-4C4E-B672-6768867F8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21" y="998853"/>
            <a:ext cx="6159027" cy="601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98252" y="1345388"/>
            <a:ext cx="7222220" cy="107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D89033-E5BD-43AF-9239-CBDF0672F0FC}"/>
              </a:ext>
            </a:extLst>
          </p:cNvPr>
          <p:cNvGrpSpPr/>
          <p:nvPr/>
        </p:nvGrpSpPr>
        <p:grpSpPr>
          <a:xfrm>
            <a:off x="3995936" y="74100"/>
            <a:ext cx="1080120" cy="936104"/>
            <a:chOff x="3995936" y="74100"/>
            <a:chExt cx="1080120" cy="936104"/>
          </a:xfrm>
        </p:grpSpPr>
        <p:sp>
          <p:nvSpPr>
            <p:cNvPr id="33" name="타원 32"/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C59178-DF7F-4D9E-AD0E-507A4BD07739}"/>
              </a:ext>
            </a:extLst>
          </p:cNvPr>
          <p:cNvGrpSpPr/>
          <p:nvPr/>
        </p:nvGrpSpPr>
        <p:grpSpPr>
          <a:xfrm>
            <a:off x="2123728" y="1149600"/>
            <a:ext cx="4824536" cy="648072"/>
            <a:chOff x="2123728" y="1268760"/>
            <a:chExt cx="4824536" cy="6480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0A4626-8492-4CA7-BCE7-05DE63A179F6}"/>
                </a:ext>
              </a:extLst>
            </p:cNvPr>
            <p:cNvSpPr txBox="1"/>
            <p:nvPr/>
          </p:nvSpPr>
          <p:spPr>
            <a:xfrm>
              <a:off x="2411760" y="1268760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User Input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425745-22A5-4A7A-BAF2-D26A651A360D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563863-BAFA-44F2-9788-0708BBC85EA7}"/>
              </a:ext>
            </a:extLst>
          </p:cNvPr>
          <p:cNvSpPr txBox="1"/>
          <p:nvPr/>
        </p:nvSpPr>
        <p:spPr>
          <a:xfrm>
            <a:off x="1763688" y="2141204"/>
            <a:ext cx="289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예산 </a:t>
            </a:r>
            <a:r>
              <a:rPr lang="en-US" altLang="ko-KR" sz="3000"/>
              <a:t>: 150,000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23952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2514D3-CA03-40FF-82C0-115ADCAC8B60}"/>
              </a:ext>
            </a:extLst>
          </p:cNvPr>
          <p:cNvGrpSpPr/>
          <p:nvPr/>
        </p:nvGrpSpPr>
        <p:grpSpPr>
          <a:xfrm>
            <a:off x="1115616" y="485846"/>
            <a:ext cx="7704856" cy="6298054"/>
            <a:chOff x="251520" y="516143"/>
            <a:chExt cx="2808312" cy="2348881"/>
          </a:xfrm>
        </p:grpSpPr>
        <p:sp>
          <p:nvSpPr>
            <p:cNvPr id="20" name="TextBox 19"/>
            <p:cNvSpPr txBox="1"/>
            <p:nvPr/>
          </p:nvSpPr>
          <p:spPr>
            <a:xfrm>
              <a:off x="427434" y="836712"/>
              <a:ext cx="2632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pic>
          <p:nvPicPr>
            <p:cNvPr id="5122" name="Picture 2" descr="ì±ì ììì ëí ì´ë¯¸ì§ ê²ìê²°ê³¼">
              <a:extLst>
                <a:ext uri="{FF2B5EF4-FFF2-40B4-BE49-F238E27FC236}">
                  <a16:creationId xmlns:a16="http://schemas.microsoft.com/office/drawing/2014/main" id="{C8D1CF01-7187-48E6-BCC7-B95931773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516143"/>
              <a:ext cx="2348880" cy="234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74EFDB-1167-449D-BC85-2BAEF4145254}"/>
                </a:ext>
              </a:extLst>
            </p:cNvPr>
            <p:cNvSpPr/>
            <p:nvPr/>
          </p:nvSpPr>
          <p:spPr>
            <a:xfrm>
              <a:off x="683568" y="1130401"/>
              <a:ext cx="936104" cy="11464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2F10AE-C05B-44E9-BA84-503B4CD697FD}"/>
                </a:ext>
              </a:extLst>
            </p:cNvPr>
            <p:cNvSpPr/>
            <p:nvPr/>
          </p:nvSpPr>
          <p:spPr>
            <a:xfrm>
              <a:off x="427434" y="1275125"/>
              <a:ext cx="2056334" cy="1332336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D89033-E5BD-43AF-9239-CBDF0672F0FC}"/>
              </a:ext>
            </a:extLst>
          </p:cNvPr>
          <p:cNvGrpSpPr/>
          <p:nvPr/>
        </p:nvGrpSpPr>
        <p:grpSpPr>
          <a:xfrm>
            <a:off x="3995936" y="74100"/>
            <a:ext cx="1080120" cy="936104"/>
            <a:chOff x="3995936" y="74100"/>
            <a:chExt cx="1080120" cy="936104"/>
          </a:xfrm>
        </p:grpSpPr>
        <p:sp>
          <p:nvSpPr>
            <p:cNvPr id="33" name="타원 32"/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C59178-DF7F-4D9E-AD0E-507A4BD07739}"/>
              </a:ext>
            </a:extLst>
          </p:cNvPr>
          <p:cNvGrpSpPr/>
          <p:nvPr/>
        </p:nvGrpSpPr>
        <p:grpSpPr>
          <a:xfrm>
            <a:off x="2123728" y="1149600"/>
            <a:ext cx="4824536" cy="648072"/>
            <a:chOff x="2123728" y="1268760"/>
            <a:chExt cx="4824536" cy="6480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0A4626-8492-4CA7-BCE7-05DE63A179F6}"/>
                </a:ext>
              </a:extLst>
            </p:cNvPr>
            <p:cNvSpPr txBox="1"/>
            <p:nvPr/>
          </p:nvSpPr>
          <p:spPr>
            <a:xfrm>
              <a:off x="2411760" y="1268760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classification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425745-22A5-4A7A-BAF2-D26A651A360D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563863-BAFA-44F2-9788-0708BBC85EA7}"/>
              </a:ext>
            </a:extLst>
          </p:cNvPr>
          <p:cNvSpPr txBox="1"/>
          <p:nvPr/>
        </p:nvSpPr>
        <p:spPr>
          <a:xfrm>
            <a:off x="2195736" y="171346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chair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D0AD8-8FF5-465E-BF95-2946205EFAB2}"/>
              </a:ext>
            </a:extLst>
          </p:cNvPr>
          <p:cNvSpPr txBox="1"/>
          <p:nvPr/>
        </p:nvSpPr>
        <p:spPr>
          <a:xfrm>
            <a:off x="1483596" y="21349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2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D89033-E5BD-43AF-9239-CBDF0672F0FC}"/>
              </a:ext>
            </a:extLst>
          </p:cNvPr>
          <p:cNvGrpSpPr/>
          <p:nvPr/>
        </p:nvGrpSpPr>
        <p:grpSpPr>
          <a:xfrm>
            <a:off x="3995936" y="74100"/>
            <a:ext cx="1080120" cy="936104"/>
            <a:chOff x="3995936" y="74100"/>
            <a:chExt cx="1080120" cy="936104"/>
          </a:xfrm>
        </p:grpSpPr>
        <p:sp>
          <p:nvSpPr>
            <p:cNvPr id="33" name="타원 32"/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C59178-DF7F-4D9E-AD0E-507A4BD07739}"/>
              </a:ext>
            </a:extLst>
          </p:cNvPr>
          <p:cNvGrpSpPr/>
          <p:nvPr/>
        </p:nvGrpSpPr>
        <p:grpSpPr>
          <a:xfrm>
            <a:off x="899592" y="1149600"/>
            <a:ext cx="7128792" cy="648072"/>
            <a:chOff x="899592" y="1268760"/>
            <a:chExt cx="7128792" cy="6480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0A4626-8492-4CA7-BCE7-05DE63A179F6}"/>
                </a:ext>
              </a:extLst>
            </p:cNvPr>
            <p:cNvSpPr txBox="1"/>
            <p:nvPr/>
          </p:nvSpPr>
          <p:spPr>
            <a:xfrm>
              <a:off x="899592" y="1268760"/>
              <a:ext cx="7128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naver</a:t>
              </a:r>
              <a:r>
                <a:rPr lang="ko-KR" altLang="en-US" sz="3200" spc="-150">
                  <a:latin typeface="나눔바른고딕OTF Light" pitchFamily="50" charset="-127"/>
                  <a:ea typeface="나눔바른고딕OTF Light" pitchFamily="50" charset="-127"/>
                </a:rPr>
                <a:t> </a:t>
              </a:r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shopping</a:t>
              </a:r>
              <a:r>
                <a:rPr lang="ko-KR" altLang="en-US" sz="3200" spc="-150">
                  <a:latin typeface="나눔바른고딕OTF Light" pitchFamily="50" charset="-127"/>
                  <a:ea typeface="나눔바른고딕OTF Light" pitchFamily="50" charset="-127"/>
                </a:rPr>
                <a:t> 검색 </a:t>
              </a:r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API </a:t>
              </a:r>
              <a:r>
                <a:rPr lang="ko-KR" altLang="en-US" sz="3200" spc="-150">
                  <a:latin typeface="나눔바른고딕OTF Light" pitchFamily="50" charset="-127"/>
                  <a:ea typeface="나눔바른고딕OTF Light" pitchFamily="50" charset="-127"/>
                </a:rPr>
                <a:t>활용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425745-22A5-4A7A-BAF2-D26A651A360D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79836C-467D-4E42-A804-200E0FB2E180}"/>
              </a:ext>
            </a:extLst>
          </p:cNvPr>
          <p:cNvGrpSpPr/>
          <p:nvPr/>
        </p:nvGrpSpPr>
        <p:grpSpPr>
          <a:xfrm>
            <a:off x="432048" y="2273732"/>
            <a:ext cx="3852427" cy="3208518"/>
            <a:chOff x="1905000" y="2348880"/>
            <a:chExt cx="5334000" cy="39342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FAAA2A-7F1C-4CEB-935A-18AC88FB5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000" y="2348880"/>
              <a:ext cx="5334000" cy="8001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396243-97B3-49C1-A577-D9DFCFFE2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5000" y="3148980"/>
              <a:ext cx="4021460" cy="3134116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B76859-ABF3-4E88-9A5B-82A53395F484}"/>
              </a:ext>
            </a:extLst>
          </p:cNvPr>
          <p:cNvGrpSpPr/>
          <p:nvPr/>
        </p:nvGrpSpPr>
        <p:grpSpPr>
          <a:xfrm>
            <a:off x="4788024" y="2283858"/>
            <a:ext cx="3923928" cy="3424542"/>
            <a:chOff x="6660232" y="2321149"/>
            <a:chExt cx="5400675" cy="417235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440ED4D-0EF4-41FE-B958-B4EA8F408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321149"/>
              <a:ext cx="5400675" cy="8382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2995DB-18FA-4572-9936-97C005F91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0232" y="3140299"/>
              <a:ext cx="3875783" cy="3353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03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D89033-E5BD-43AF-9239-CBDF0672F0FC}"/>
              </a:ext>
            </a:extLst>
          </p:cNvPr>
          <p:cNvGrpSpPr/>
          <p:nvPr/>
        </p:nvGrpSpPr>
        <p:grpSpPr>
          <a:xfrm>
            <a:off x="3995936" y="74100"/>
            <a:ext cx="1080120" cy="936104"/>
            <a:chOff x="3995936" y="74100"/>
            <a:chExt cx="1080120" cy="936104"/>
          </a:xfrm>
        </p:grpSpPr>
        <p:sp>
          <p:nvSpPr>
            <p:cNvPr id="33" name="타원 32"/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C59178-DF7F-4D9E-AD0E-507A4BD07739}"/>
              </a:ext>
            </a:extLst>
          </p:cNvPr>
          <p:cNvGrpSpPr/>
          <p:nvPr/>
        </p:nvGrpSpPr>
        <p:grpSpPr>
          <a:xfrm>
            <a:off x="899592" y="1149600"/>
            <a:ext cx="7128792" cy="648072"/>
            <a:chOff x="899592" y="1268760"/>
            <a:chExt cx="7128792" cy="6480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0A4626-8492-4CA7-BCE7-05DE63A179F6}"/>
                </a:ext>
              </a:extLst>
            </p:cNvPr>
            <p:cNvSpPr txBox="1"/>
            <p:nvPr/>
          </p:nvSpPr>
          <p:spPr>
            <a:xfrm>
              <a:off x="899592" y="1268760"/>
              <a:ext cx="7128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Check Similarity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425745-22A5-4A7A-BAF2-D26A651A360D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2" descr="ì±ì ììì ëí ì´ë¯¸ì§ ê²ìê²°ê³¼">
            <a:extLst>
              <a:ext uri="{FF2B5EF4-FFF2-40B4-BE49-F238E27FC236}">
                <a16:creationId xmlns:a16="http://schemas.microsoft.com/office/drawing/2014/main" id="{64D3D188-F94E-41FE-85BF-F700C698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900"/>
            <a:ext cx="3824049" cy="37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EA774C8-680C-4936-AFAB-F444B4162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38" y="2276900"/>
            <a:ext cx="1322307" cy="1731593"/>
          </a:xfrm>
          <a:prstGeom prst="rect">
            <a:avLst/>
          </a:prstGeom>
        </p:spPr>
      </p:pic>
      <p:pic>
        <p:nvPicPr>
          <p:cNvPr id="8194" name="Picture 2" descr="íì ìì¤ë§í¸ ì±ììì ì´ë¯¸ì§">
            <a:extLst>
              <a:ext uri="{FF2B5EF4-FFF2-40B4-BE49-F238E27FC236}">
                <a16:creationId xmlns:a16="http://schemas.microsoft.com/office/drawing/2014/main" id="{D214218E-1B54-4F3A-AB45-6AD16D9A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76190"/>
            <a:ext cx="2194632" cy="219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EEBEE8-0011-48DD-B323-DFD601CB2591}"/>
              </a:ext>
            </a:extLst>
          </p:cNvPr>
          <p:cNvSpPr txBox="1"/>
          <p:nvPr/>
        </p:nvSpPr>
        <p:spPr>
          <a:xfrm>
            <a:off x="5724128" y="4449306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</a:rPr>
              <a:t>X</a:t>
            </a:r>
            <a:endParaRPr lang="ko-KR" altLang="en-US" sz="4000" b="1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1092-42A2-4DD2-AC35-94B2431A3BB0}"/>
              </a:ext>
            </a:extLst>
          </p:cNvPr>
          <p:cNvCxnSpPr>
            <a:cxnSpLocks/>
          </p:cNvCxnSpPr>
          <p:nvPr/>
        </p:nvCxnSpPr>
        <p:spPr>
          <a:xfrm flipV="1">
            <a:off x="2699792" y="3068961"/>
            <a:ext cx="3620392" cy="1076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31DCBCC-C6A7-47EC-B0D9-FF6D4C1DF6D4}"/>
              </a:ext>
            </a:extLst>
          </p:cNvPr>
          <p:cNvCxnSpPr>
            <a:cxnSpLocks/>
          </p:cNvCxnSpPr>
          <p:nvPr/>
        </p:nvCxnSpPr>
        <p:spPr>
          <a:xfrm>
            <a:off x="2699792" y="4145514"/>
            <a:ext cx="3620392" cy="12277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859E81-A4EE-48FF-B65B-512773EBFCC0}"/>
              </a:ext>
            </a:extLst>
          </p:cNvPr>
          <p:cNvSpPr txBox="1"/>
          <p:nvPr/>
        </p:nvSpPr>
        <p:spPr>
          <a:xfrm>
            <a:off x="5671328" y="234888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0070C0"/>
                </a:solidFill>
              </a:rPr>
              <a:t>O</a:t>
            </a:r>
            <a:endParaRPr lang="ko-KR" altLang="en-US" sz="4000" b="1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F1D1F7-6911-4926-803E-5D026DB1A87B}"/>
              </a:ext>
            </a:extLst>
          </p:cNvPr>
          <p:cNvSpPr/>
          <p:nvPr/>
        </p:nvSpPr>
        <p:spPr>
          <a:xfrm>
            <a:off x="1229354" y="3220566"/>
            <a:ext cx="1470437" cy="18498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0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D89033-E5BD-43AF-9239-CBDF0672F0FC}"/>
              </a:ext>
            </a:extLst>
          </p:cNvPr>
          <p:cNvGrpSpPr/>
          <p:nvPr/>
        </p:nvGrpSpPr>
        <p:grpSpPr>
          <a:xfrm>
            <a:off x="3995936" y="74100"/>
            <a:ext cx="1080120" cy="936104"/>
            <a:chOff x="3995936" y="74100"/>
            <a:chExt cx="1080120" cy="936104"/>
          </a:xfrm>
        </p:grpSpPr>
        <p:sp>
          <p:nvSpPr>
            <p:cNvPr id="33" name="타원 32"/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C59178-DF7F-4D9E-AD0E-507A4BD07739}"/>
              </a:ext>
            </a:extLst>
          </p:cNvPr>
          <p:cNvGrpSpPr/>
          <p:nvPr/>
        </p:nvGrpSpPr>
        <p:grpSpPr>
          <a:xfrm>
            <a:off x="0" y="1149600"/>
            <a:ext cx="9144000" cy="648072"/>
            <a:chOff x="0" y="1268760"/>
            <a:chExt cx="9144000" cy="6480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0A4626-8492-4CA7-BCE7-05DE63A179F6}"/>
                </a:ext>
              </a:extLst>
            </p:cNvPr>
            <p:cNvSpPr txBox="1"/>
            <p:nvPr/>
          </p:nvSpPr>
          <p:spPr>
            <a:xfrm>
              <a:off x="0" y="1268760"/>
              <a:ext cx="914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similarity</a:t>
              </a:r>
              <a:r>
                <a:rPr lang="ko-KR" altLang="en-US" sz="3200" spc="-150">
                  <a:latin typeface="나눔바른고딕OTF Light" pitchFamily="50" charset="-127"/>
                  <a:ea typeface="나눔바른고딕OTF Light" pitchFamily="50" charset="-127"/>
                </a:rPr>
                <a:t>가 높은 제품들만 선정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425745-22A5-4A7A-BAF2-D26A651A360D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338B6A3-751A-4FBA-8CD8-315111D5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2694452"/>
            <a:ext cx="2160240" cy="2828887"/>
          </a:xfrm>
          <a:prstGeom prst="rect">
            <a:avLst/>
          </a:prstGeom>
        </p:spPr>
      </p:pic>
      <p:pic>
        <p:nvPicPr>
          <p:cNvPr id="7170" name="Picture 2" descr="íëëì ë§í´ ìëª©ìíìì ì´ë¯¸ì§">
            <a:extLst>
              <a:ext uri="{FF2B5EF4-FFF2-40B4-BE49-F238E27FC236}">
                <a16:creationId xmlns:a16="http://schemas.microsoft.com/office/drawing/2014/main" id="{2AD62B24-5F98-4FF5-B6F4-19C540C0C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306" y="266584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1FB05E-E782-498A-939A-D38F0D1D9193}"/>
              </a:ext>
            </a:extLst>
          </p:cNvPr>
          <p:cNvSpPr txBox="1"/>
          <p:nvPr/>
        </p:nvSpPr>
        <p:spPr>
          <a:xfrm>
            <a:off x="6948264" y="2924944"/>
            <a:ext cx="15383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/>
              <a:t>…</a:t>
            </a:r>
            <a:endParaRPr lang="ko-KR" altLang="en-US" sz="10000" b="1"/>
          </a:p>
        </p:txBody>
      </p:sp>
    </p:spTree>
    <p:extLst>
      <p:ext uri="{BB962C8B-B14F-4D97-AF65-F5344CB8AC3E}">
        <p14:creationId xmlns:p14="http://schemas.microsoft.com/office/powerpoint/2010/main" val="392267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D89033-E5BD-43AF-9239-CBDF0672F0FC}"/>
              </a:ext>
            </a:extLst>
          </p:cNvPr>
          <p:cNvGrpSpPr/>
          <p:nvPr/>
        </p:nvGrpSpPr>
        <p:grpSpPr>
          <a:xfrm>
            <a:off x="3995936" y="74100"/>
            <a:ext cx="1080120" cy="936104"/>
            <a:chOff x="3995936" y="74100"/>
            <a:chExt cx="1080120" cy="936104"/>
          </a:xfrm>
        </p:grpSpPr>
        <p:sp>
          <p:nvSpPr>
            <p:cNvPr id="33" name="타원 32"/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C59178-DF7F-4D9E-AD0E-507A4BD07739}"/>
              </a:ext>
            </a:extLst>
          </p:cNvPr>
          <p:cNvGrpSpPr/>
          <p:nvPr/>
        </p:nvGrpSpPr>
        <p:grpSpPr>
          <a:xfrm>
            <a:off x="0" y="1149600"/>
            <a:ext cx="9144000" cy="648072"/>
            <a:chOff x="0" y="1268760"/>
            <a:chExt cx="9144000" cy="6480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0A4626-8492-4CA7-BCE7-05DE63A179F6}"/>
                </a:ext>
              </a:extLst>
            </p:cNvPr>
            <p:cNvSpPr txBox="1"/>
            <p:nvPr/>
          </p:nvSpPr>
          <p:spPr>
            <a:xfrm>
              <a:off x="0" y="1268760"/>
              <a:ext cx="914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150">
                  <a:latin typeface="나눔바른고딕OTF Light" pitchFamily="50" charset="-127"/>
                  <a:ea typeface="나눔바른고딕OTF Light" pitchFamily="50" charset="-127"/>
                </a:rPr>
                <a:t>예산에 가까운 책상과 의자의 조합 추천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7425745-22A5-4A7A-BAF2-D26A651A360D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338B6A3-751A-4FBA-8CD8-315111D5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14966"/>
            <a:ext cx="2258411" cy="30862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1FB05E-E782-498A-939A-D38F0D1D9193}"/>
              </a:ext>
            </a:extLst>
          </p:cNvPr>
          <p:cNvSpPr txBox="1"/>
          <p:nvPr/>
        </p:nvSpPr>
        <p:spPr>
          <a:xfrm>
            <a:off x="513389" y="1797672"/>
            <a:ext cx="1538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/>
              <a:t>set1</a:t>
            </a:r>
            <a:endParaRPr lang="ko-KR" altLang="en-US" sz="3000" b="1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BE4FA5-E6A0-4389-ABB0-2DCF267C0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745" y="2407719"/>
            <a:ext cx="3892501" cy="3093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B627EE-98F8-4CCE-ABA7-8DB7E8771281}"/>
              </a:ext>
            </a:extLst>
          </p:cNvPr>
          <p:cNvSpPr txBox="1"/>
          <p:nvPr/>
        </p:nvSpPr>
        <p:spPr>
          <a:xfrm>
            <a:off x="7092280" y="3365376"/>
            <a:ext cx="1690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/>
              <a:t>135,000</a:t>
            </a:r>
            <a:endParaRPr lang="ko-KR" altLang="en-US" sz="3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E5DCF-3661-4778-8885-2EF373E372F6}"/>
              </a:ext>
            </a:extLst>
          </p:cNvPr>
          <p:cNvSpPr txBox="1"/>
          <p:nvPr/>
        </p:nvSpPr>
        <p:spPr>
          <a:xfrm>
            <a:off x="3352507" y="5794231"/>
            <a:ext cx="1723549" cy="17008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0"/>
              <a:t>…</a:t>
            </a:r>
            <a:endParaRPr lang="ko-KR" altLang="en-US" sz="10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56233-1286-47C9-8C9C-C3D6D55B3B5A}"/>
              </a:ext>
            </a:extLst>
          </p:cNvPr>
          <p:cNvSpPr txBox="1"/>
          <p:nvPr/>
        </p:nvSpPr>
        <p:spPr>
          <a:xfrm>
            <a:off x="505005" y="5517232"/>
            <a:ext cx="1690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/>
              <a:t>35,000</a:t>
            </a:r>
            <a:endParaRPr lang="ko-KR" altLang="en-US" sz="3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CECE5-97B8-489D-AB04-3446C008320D}"/>
              </a:ext>
            </a:extLst>
          </p:cNvPr>
          <p:cNvSpPr txBox="1"/>
          <p:nvPr/>
        </p:nvSpPr>
        <p:spPr>
          <a:xfrm>
            <a:off x="4716016" y="5517232"/>
            <a:ext cx="1690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/>
              <a:t>100,000</a:t>
            </a:r>
            <a:endParaRPr lang="ko-KR" altLang="en-US" sz="3000" b="1"/>
          </a:p>
        </p:txBody>
      </p:sp>
    </p:spTree>
    <p:extLst>
      <p:ext uri="{BB962C8B-B14F-4D97-AF65-F5344CB8AC3E}">
        <p14:creationId xmlns:p14="http://schemas.microsoft.com/office/powerpoint/2010/main" val="184888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727" y="249289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1743" y="34290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38560" y="34290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66752" y="34290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94944" y="34290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23136" y="3429000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135" y="3563724"/>
            <a:ext cx="158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프로젝트 개요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8199" y="354695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latin typeface="나눔바른고딕OTF Light" pitchFamily="50" charset="-127"/>
                <a:ea typeface="나눔바른고딕OTF Light" pitchFamily="50" charset="-127"/>
              </a:rPr>
              <a:t>about CNN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1880" y="356372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latin typeface="나눔바른고딕OTF Light" pitchFamily="50" charset="-127"/>
                <a:ea typeface="나눔바른고딕OTF Light" pitchFamily="50" charset="-127"/>
              </a:rPr>
              <a:t>api </a:t>
            </a:r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소개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357301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>
                <a:latin typeface="나눔바른고딕OTF Light" pitchFamily="50" charset="-127"/>
                <a:ea typeface="나눔바른고딕OTF Light" pitchFamily="50" charset="-127"/>
              </a:rPr>
              <a:t>model </a:t>
            </a:r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구조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E60B7D-B628-42F9-BDDD-C78ABFA1CE73}"/>
              </a:ext>
            </a:extLst>
          </p:cNvPr>
          <p:cNvSpPr txBox="1"/>
          <p:nvPr/>
        </p:nvSpPr>
        <p:spPr>
          <a:xfrm>
            <a:off x="7004230" y="3560241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>
                <a:latin typeface="나눔바른고딕OTF Light" pitchFamily="50" charset="-127"/>
                <a:ea typeface="나눔바른고딕OTF Light" pitchFamily="50" charset="-127"/>
              </a:rPr>
              <a:t>진행계획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86740" y="271681"/>
            <a:ext cx="247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WEBTECH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3788" y="256129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>
                <a:solidFill>
                  <a:schemeClr val="bg1"/>
                </a:solidFill>
              </a:rPr>
              <a:t>진행계획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4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D89033-E5BD-43AF-9239-CBDF0672F0FC}"/>
              </a:ext>
            </a:extLst>
          </p:cNvPr>
          <p:cNvGrpSpPr/>
          <p:nvPr/>
        </p:nvGrpSpPr>
        <p:grpSpPr>
          <a:xfrm>
            <a:off x="3995936" y="74100"/>
            <a:ext cx="1080120" cy="936104"/>
            <a:chOff x="3995936" y="74100"/>
            <a:chExt cx="1080120" cy="936104"/>
          </a:xfrm>
        </p:grpSpPr>
        <p:sp>
          <p:nvSpPr>
            <p:cNvPr id="33" name="타원 32"/>
            <p:cNvSpPr/>
            <p:nvPr/>
          </p:nvSpPr>
          <p:spPr>
            <a:xfrm>
              <a:off x="4067944" y="74100"/>
              <a:ext cx="936104" cy="9361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95936" y="479095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05</a:t>
              </a:r>
              <a:endParaRPr lang="ko-KR" altLang="en-US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4B0297-8BB8-429F-98B9-1A4D36289121}"/>
              </a:ext>
            </a:extLst>
          </p:cNvPr>
          <p:cNvGrpSpPr/>
          <p:nvPr/>
        </p:nvGrpSpPr>
        <p:grpSpPr>
          <a:xfrm>
            <a:off x="0" y="1700808"/>
            <a:ext cx="9144000" cy="4608512"/>
            <a:chOff x="15836" y="1196752"/>
            <a:chExt cx="9144000" cy="3843689"/>
          </a:xfrm>
          <a:solidFill>
            <a:schemeClr val="tx2">
              <a:lumMod val="40000"/>
              <a:lumOff val="60000"/>
            </a:schemeClr>
          </a:solidFill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D95CD4B-D0D1-4A3F-9A52-A3F3242BD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36" y="1196752"/>
              <a:ext cx="9144000" cy="3277274"/>
            </a:xfrm>
            <a:prstGeom prst="rect">
              <a:avLst/>
            </a:prstGeom>
            <a:grpFill/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7AA489-438F-4C6F-82A2-2FFE3819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36" y="4419594"/>
              <a:ext cx="9144000" cy="620847"/>
            </a:xfrm>
            <a:prstGeom prst="rect">
              <a:avLst/>
            </a:prstGeom>
            <a:grpFill/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798C34-9E87-4517-9E2F-E7E30F820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1420" y="3832050"/>
              <a:ext cx="1322580" cy="614532"/>
            </a:xfrm>
            <a:prstGeom prst="rect">
              <a:avLst/>
            </a:prstGeom>
            <a:grpFill/>
          </p:spPr>
        </p:pic>
      </p:grpSp>
      <p:pic>
        <p:nvPicPr>
          <p:cNvPr id="22" name="Picture 4" descr="star iconì ëí ì´ë¯¸ì§ ê²ìê²°ê³¼">
            <a:extLst>
              <a:ext uri="{FF2B5EF4-FFF2-40B4-BE49-F238E27FC236}">
                <a16:creationId xmlns:a16="http://schemas.microsoft.com/office/drawing/2014/main" id="{6A22C32F-A6D5-4CA2-B51D-4997DA11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81" y="5668207"/>
            <a:ext cx="744384" cy="7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544526-6FD1-436B-A729-0899ACAC537A}"/>
              </a:ext>
            </a:extLst>
          </p:cNvPr>
          <p:cNvSpPr txBox="1"/>
          <p:nvPr/>
        </p:nvSpPr>
        <p:spPr>
          <a:xfrm>
            <a:off x="5364088" y="64125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최종발표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40D33B-2D30-4645-9057-C59623F49E23}"/>
              </a:ext>
            </a:extLst>
          </p:cNvPr>
          <p:cNvCxnSpPr>
            <a:cxnSpLocks/>
          </p:cNvCxnSpPr>
          <p:nvPr/>
        </p:nvCxnSpPr>
        <p:spPr>
          <a:xfrm>
            <a:off x="0" y="5445224"/>
            <a:ext cx="91281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DF35EE-C0DD-4531-8343-545CE4671823}"/>
              </a:ext>
            </a:extLst>
          </p:cNvPr>
          <p:cNvSpPr txBox="1"/>
          <p:nvPr/>
        </p:nvSpPr>
        <p:spPr>
          <a:xfrm>
            <a:off x="0" y="507589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CNN </a:t>
            </a:r>
            <a:r>
              <a:rPr lang="ko-KR" altLang="en-US"/>
              <a:t>학습시킬 기간</a:t>
            </a:r>
            <a:r>
              <a:rPr lang="en-US" altLang="ko-KR"/>
              <a:t>?!?!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540BD4-6EC4-48B9-8530-A953BA1C9582}"/>
              </a:ext>
            </a:extLst>
          </p:cNvPr>
          <p:cNvGrpSpPr/>
          <p:nvPr/>
        </p:nvGrpSpPr>
        <p:grpSpPr>
          <a:xfrm>
            <a:off x="5220072" y="2204864"/>
            <a:ext cx="3908092" cy="152400"/>
            <a:chOff x="5220072" y="2204864"/>
            <a:chExt cx="3908092" cy="15240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24CF973-A11F-4932-A3EF-83F7313C96C7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2204864"/>
              <a:ext cx="390809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C6E9D82-8A53-4FCB-8476-FBBF3734B8E4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2357264"/>
              <a:ext cx="390809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806F99-FBBA-4DE5-AD6C-D5250F0FB732}"/>
              </a:ext>
            </a:extLst>
          </p:cNvPr>
          <p:cNvGrpSpPr/>
          <p:nvPr/>
        </p:nvGrpSpPr>
        <p:grpSpPr>
          <a:xfrm>
            <a:off x="15836" y="2988568"/>
            <a:ext cx="5204236" cy="128741"/>
            <a:chOff x="5220072" y="2204864"/>
            <a:chExt cx="3908092" cy="15240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4A88025-75AB-483D-AD59-96BD7FE2C632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2204864"/>
              <a:ext cx="390809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821E19-A2A6-40AC-A541-D022D3E53A4D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2357264"/>
              <a:ext cx="390809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2B27474D-103A-4D19-9C0C-A18F881D7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87831"/>
            <a:ext cx="1296144" cy="72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276EE8-C960-436E-86D0-EC0805DCFAD5}"/>
              </a:ext>
            </a:extLst>
          </p:cNvPr>
          <p:cNvSpPr/>
          <p:nvPr/>
        </p:nvSpPr>
        <p:spPr>
          <a:xfrm>
            <a:off x="0" y="3407907"/>
            <a:ext cx="9128164" cy="1358196"/>
          </a:xfrm>
          <a:prstGeom prst="rect">
            <a:avLst/>
          </a:prstGeom>
          <a:solidFill>
            <a:schemeClr val="tx2">
              <a:lumMod val="20000"/>
              <a:lumOff val="80000"/>
              <a:alpha val="67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웹 서버 및 학습 모델 개발</a:t>
            </a:r>
          </a:p>
        </p:txBody>
      </p:sp>
    </p:spTree>
    <p:extLst>
      <p:ext uri="{BB962C8B-B14F-4D97-AF65-F5344CB8AC3E}">
        <p14:creationId xmlns:p14="http://schemas.microsoft.com/office/powerpoint/2010/main" val="523709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319722"/>
            <a:ext cx="3858956" cy="38589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86740" y="271681"/>
            <a:ext cx="247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WEBTECH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316" y="2967335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>
                <a:solidFill>
                  <a:schemeClr val="bg1"/>
                </a:solidFill>
              </a:rPr>
              <a:t>감사합니다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2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86740" y="271681"/>
            <a:ext cx="247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WEBTECH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316" y="2191797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>
                <a:solidFill>
                  <a:schemeClr val="bg1"/>
                </a:solidFill>
              </a:rPr>
              <a:t>프로젝트</a:t>
            </a:r>
            <a:endParaRPr lang="en-US" altLang="ko-KR" sz="5400" b="1">
              <a:solidFill>
                <a:schemeClr val="bg1"/>
              </a:solidFill>
            </a:endParaRPr>
          </a:p>
          <a:p>
            <a:pPr algn="ctr"/>
            <a:r>
              <a:rPr lang="ko-KR" altLang="en-US" sz="5400" b="1">
                <a:solidFill>
                  <a:schemeClr val="bg1"/>
                </a:solidFill>
              </a:rPr>
              <a:t>개요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2339002"/>
            <a:ext cx="8352928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300" spc="-150">
                <a:latin typeface="나눔바른고딕OTF Light" pitchFamily="50" charset="-127"/>
                <a:ea typeface="나눔바른고딕OTF Light" pitchFamily="50" charset="-127"/>
              </a:rPr>
              <a:t>제작 배경</a:t>
            </a:r>
            <a:endParaRPr lang="en-US" altLang="ko-KR" sz="2300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바른고딕OTF Light" pitchFamily="50" charset="-127"/>
                <a:ea typeface="나눔바른고딕OTF Light" pitchFamily="50" charset="-127"/>
              </a:rPr>
              <a:t>    * 1</a:t>
            </a:r>
            <a:r>
              <a:rPr lang="ko-KR" altLang="en-US" sz="2300" spc="-150">
                <a:latin typeface="나눔바른고딕OTF Light" pitchFamily="50" charset="-127"/>
                <a:ea typeface="나눔바른고딕OTF Light" pitchFamily="50" charset="-127"/>
              </a:rPr>
              <a:t>인 가구의 증가</a:t>
            </a:r>
            <a:endParaRPr lang="en-US" altLang="ko-KR" sz="2300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바른고딕OTF Light" pitchFamily="50" charset="-127"/>
                <a:ea typeface="나눔바른고딕OTF Light" pitchFamily="50" charset="-127"/>
              </a:rPr>
              <a:t>    * </a:t>
            </a:r>
            <a:r>
              <a:rPr lang="ko-KR" altLang="en-US" sz="2300" spc="-150">
                <a:latin typeface="나눔바른고딕OTF Light" pitchFamily="50" charset="-127"/>
                <a:ea typeface="나눔바른고딕OTF Light" pitchFamily="50" charset="-127"/>
              </a:rPr>
              <a:t>개인 공간에 대한 인테리어 수요의 상승</a:t>
            </a:r>
            <a:endParaRPr lang="en-US" altLang="ko-KR" sz="2300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2300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z="2300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바른고딕OTF Light" pitchFamily="50" charset="-127"/>
                <a:ea typeface="나눔바른고딕OTF Light" pitchFamily="50" charset="-127"/>
              </a:rPr>
              <a:t>2) </a:t>
            </a:r>
            <a:r>
              <a:rPr lang="ko-KR" altLang="en-US" sz="2300" spc="-150">
                <a:latin typeface="나눔바른고딕OTF Light" pitchFamily="50" charset="-127"/>
                <a:ea typeface="나눔바른고딕OTF Light" pitchFamily="50" charset="-127"/>
              </a:rPr>
              <a:t>원하는 이미지로 셀프 인테리어 검색시 기존 문제점</a:t>
            </a:r>
            <a:endParaRPr lang="en-US" altLang="ko-KR" sz="2300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바른고딕OTF Light" pitchFamily="50" charset="-127"/>
                <a:ea typeface="나눔바른고딕OTF Light" pitchFamily="50" charset="-127"/>
              </a:rPr>
              <a:t>    * </a:t>
            </a:r>
            <a:r>
              <a:rPr lang="ko-KR" altLang="en-US" sz="2300" spc="-150">
                <a:latin typeface="나눔바른고딕OTF Light" pitchFamily="50" charset="-127"/>
                <a:ea typeface="나눔바른고딕OTF Light" pitchFamily="50" charset="-127"/>
              </a:rPr>
              <a:t>원하는 물품들을 개별로 각각 검색해야함</a:t>
            </a:r>
            <a:endParaRPr lang="en-US" altLang="ko-KR" sz="2300" spc="-15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2300" spc="-150">
                <a:latin typeface="나눔바른고딕OTF Light" pitchFamily="50" charset="-127"/>
                <a:ea typeface="나눔바른고딕OTF Light" pitchFamily="50" charset="-127"/>
              </a:rPr>
              <a:t>    * </a:t>
            </a:r>
            <a:r>
              <a:rPr lang="ko-KR" altLang="en-US" sz="2300" spc="-150">
                <a:latin typeface="나눔바른고딕OTF Light" pitchFamily="50" charset="-127"/>
                <a:ea typeface="나눔바른고딕OTF Light" pitchFamily="50" charset="-127"/>
              </a:rPr>
              <a:t>총 예산과 제품 가격과의 비교를 구매자가 별도로 진행</a:t>
            </a:r>
            <a:endParaRPr lang="en-US" altLang="ko-KR" sz="2300" spc="-15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2300" spc="-150">
                <a:latin typeface="나눔바른고딕OTF Light" pitchFamily="50" charset="-127"/>
                <a:ea typeface="나눔바른고딕OTF Light" pitchFamily="50" charset="-127"/>
              </a:rPr>
              <a:t>    * TEXT</a:t>
            </a:r>
            <a:r>
              <a:rPr lang="ko-KR" altLang="en-US" sz="2300" spc="-150">
                <a:latin typeface="나눔바른고딕OTF Light" pitchFamily="50" charset="-127"/>
                <a:ea typeface="나눔바른고딕OTF Light" pitchFamily="50" charset="-127"/>
              </a:rPr>
              <a:t>로는 원하는 이미지에 맞는 제품을 찾기 어려움</a:t>
            </a:r>
            <a:r>
              <a:rPr lang="en-US" altLang="ko-KR" sz="2300" spc="-150">
                <a:latin typeface="나눔바른고딕OTF Light" pitchFamily="50" charset="-127"/>
                <a:ea typeface="나눔바른고딕OTF Light" pitchFamily="50" charset="-127"/>
              </a:rPr>
              <a:t>	</a:t>
            </a:r>
          </a:p>
          <a:p>
            <a:pPr marL="342900" indent="-342900">
              <a:buAutoNum type="arabicParenR"/>
            </a:pPr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4F253D-E857-4B91-9926-305C2587369B}"/>
              </a:ext>
            </a:extLst>
          </p:cNvPr>
          <p:cNvGrpSpPr/>
          <p:nvPr/>
        </p:nvGrpSpPr>
        <p:grpSpPr>
          <a:xfrm>
            <a:off x="2123728" y="1268760"/>
            <a:ext cx="4824536" cy="648072"/>
            <a:chOff x="2123728" y="1268760"/>
            <a:chExt cx="4824536" cy="6480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BB414B-B500-4F74-8CFF-E79B9F2CB21E}"/>
                </a:ext>
              </a:extLst>
            </p:cNvPr>
            <p:cNvSpPr txBox="1"/>
            <p:nvPr/>
          </p:nvSpPr>
          <p:spPr>
            <a:xfrm>
              <a:off x="2411760" y="1268760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150">
                  <a:latin typeface="나눔바른고딕OTF Light" pitchFamily="50" charset="-127"/>
                  <a:ea typeface="나눔바른고딕OTF Light" pitchFamily="50" charset="-127"/>
                </a:rPr>
                <a:t>개요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8CDFCC9-D5AC-47D6-858D-3A1D870A861A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378B8FE-4F2D-419A-ADB9-657926D7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492896"/>
            <a:ext cx="2916480" cy="16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2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851146"/>
            <a:ext cx="9036496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1) 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예산</a:t>
            </a: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, 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구매 원하는 물품들의 사진을 제출</a:t>
            </a:r>
            <a:endParaRPr lang="en-US" altLang="ko-KR" sz="2300" spc="-150">
              <a:latin typeface="나눔고딕 ExtraBold" panose="020D0904000000000000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2) object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별 </a:t>
            </a: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classification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을 통하여 이미지에서 제품 품목 명을 추출</a:t>
            </a:r>
            <a:endParaRPr lang="en-US" altLang="ko-KR" sz="2300" spc="-150">
              <a:latin typeface="나눔고딕 ExtraBold" panose="020D0904000000000000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3) 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제품명을 통한 쇼핑 검색</a:t>
            </a:r>
            <a:endParaRPr lang="en-US" altLang="ko-KR" sz="2300" spc="-150">
              <a:latin typeface="나눔고딕 ExtraBold" panose="020D0904000000000000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4) 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쇼핑 검색결과로 나온 이미지들을 원본 이미지와 </a:t>
            </a: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similarity 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비교</a:t>
            </a:r>
            <a:endParaRPr lang="en-US" altLang="ko-KR" sz="2300" spc="-150">
              <a:latin typeface="나눔고딕 ExtraBold" panose="020D0904000000000000" pitchFamily="50" charset="-127"/>
              <a:ea typeface="나눔바른고딕OTF Light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5) 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예산에 맞는 적합한 제품</a:t>
            </a: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(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조합</a:t>
            </a:r>
            <a:r>
              <a:rPr lang="en-US" altLang="ko-KR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)</a:t>
            </a:r>
            <a:r>
              <a:rPr lang="ko-KR" altLang="en-US" sz="2300" spc="-150">
                <a:latin typeface="나눔고딕 ExtraBold" panose="020D0904000000000000" pitchFamily="50" charset="-127"/>
                <a:ea typeface="나눔바른고딕OTF Light" pitchFamily="50" charset="-127"/>
              </a:rPr>
              <a:t>을 추천</a:t>
            </a:r>
            <a:endParaRPr lang="en-US" altLang="ko-KR" sz="2300" spc="-150">
              <a:latin typeface="나눔고딕 ExtraBold" panose="020D0904000000000000" pitchFamily="50" charset="-127"/>
              <a:ea typeface="나눔바른고딕OTF Light" pitchFamily="50" charset="-127"/>
            </a:endParaRPr>
          </a:p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  <a:p>
            <a:endParaRPr lang="en-US" altLang="ko-KR" spc="-15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2050" name="Picture 2" descr="pytorchì ëí ì´ë¯¸ì§ ê²ìê²°ê³¼">
            <a:extLst>
              <a:ext uri="{FF2B5EF4-FFF2-40B4-BE49-F238E27FC236}">
                <a16:creationId xmlns:a16="http://schemas.microsoft.com/office/drawing/2014/main" id="{0C512399-7615-49D0-9EAF-80C7EC7C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4" y="3895188"/>
            <a:ext cx="2830624" cy="283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flaskì ëí ì´ë¯¸ì§ ê²ìê²°ê³¼">
            <a:extLst>
              <a:ext uri="{FF2B5EF4-FFF2-40B4-BE49-F238E27FC236}">
                <a16:creationId xmlns:a16="http://schemas.microsoft.com/office/drawing/2014/main" id="{D29FEE45-5394-4624-964F-2308998AC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9" y="4097774"/>
            <a:ext cx="2425452" cy="24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xml iconì ëí ì´ë¯¸ì§ ê²ìê²°ê³¼">
            <a:extLst>
              <a:ext uri="{FF2B5EF4-FFF2-40B4-BE49-F238E27FC236}">
                <a16:creationId xmlns:a16="http://schemas.microsoft.com/office/drawing/2014/main" id="{E06E49E7-4E64-458A-AA00-80B95738B0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12" descr="xml iconì ëí ì´ë¯¸ì§ ê²ìê²°ê³¼">
            <a:extLst>
              <a:ext uri="{FF2B5EF4-FFF2-40B4-BE49-F238E27FC236}">
                <a16:creationId xmlns:a16="http://schemas.microsoft.com/office/drawing/2014/main" id="{4FBE065B-6CC8-485D-B87B-688AF427F9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63842" y="3599075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6" name="Picture 18" descr="ê´ë ¨ ì´ë¯¸ì§">
            <a:extLst>
              <a:ext uri="{FF2B5EF4-FFF2-40B4-BE49-F238E27FC236}">
                <a16:creationId xmlns:a16="http://schemas.microsoft.com/office/drawing/2014/main" id="{91AC4FAF-EC2E-431F-9E0A-0002ED51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21088"/>
            <a:ext cx="22193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86740" y="271681"/>
            <a:ext cx="247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>
                <a:solidFill>
                  <a:schemeClr val="bg1"/>
                </a:solidFill>
              </a:rPr>
              <a:t>WEBTECH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316" y="2191797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</a:rPr>
              <a:t>about</a:t>
            </a:r>
          </a:p>
          <a:p>
            <a:pPr algn="ctr"/>
            <a:r>
              <a:rPr lang="en-US" altLang="ko-KR" sz="5400" b="1">
                <a:solidFill>
                  <a:schemeClr val="bg1"/>
                </a:solidFill>
              </a:rPr>
              <a:t>CNN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3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3848" y="1632094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Convolutional Neural Network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1026" name="Picture 2" descr="cnn ì´ëì ëí ì´ë¯¸ì§ ê²ìê²°ê³¼">
            <a:extLst>
              <a:ext uri="{FF2B5EF4-FFF2-40B4-BE49-F238E27FC236}">
                <a16:creationId xmlns:a16="http://schemas.microsoft.com/office/drawing/2014/main" id="{FD14681D-FD07-42D6-A939-87686A712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745547"/>
            <a:ext cx="84391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796ABB2-AE8C-480D-BCD3-AB79E3F3B316}"/>
              </a:ext>
            </a:extLst>
          </p:cNvPr>
          <p:cNvGrpSpPr/>
          <p:nvPr/>
        </p:nvGrpSpPr>
        <p:grpSpPr>
          <a:xfrm>
            <a:off x="2123728" y="1159974"/>
            <a:ext cx="4824536" cy="756858"/>
            <a:chOff x="2123728" y="1159974"/>
            <a:chExt cx="4824536" cy="7568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899FA2-C3C2-468F-B21B-6BD85A8EF93A}"/>
                </a:ext>
              </a:extLst>
            </p:cNvPr>
            <p:cNvSpPr txBox="1"/>
            <p:nvPr/>
          </p:nvSpPr>
          <p:spPr>
            <a:xfrm>
              <a:off x="2375756" y="1159974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about CNN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657BF0A-C0B1-46EA-A48C-B424560D2E97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5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 descr="cnn classificationì ëí ì´ë¯¸ì§ ê²ìê²°ê³¼">
            <a:extLst>
              <a:ext uri="{FF2B5EF4-FFF2-40B4-BE49-F238E27FC236}">
                <a16:creationId xmlns:a16="http://schemas.microsoft.com/office/drawing/2014/main" id="{C4909B2A-4498-4A31-B3C6-7D0C68A0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90693"/>
            <a:ext cx="8748464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258E58-DF16-49D6-8DEB-E65A2B82EA2A}"/>
              </a:ext>
            </a:extLst>
          </p:cNvPr>
          <p:cNvSpPr txBox="1"/>
          <p:nvPr/>
        </p:nvSpPr>
        <p:spPr>
          <a:xfrm>
            <a:off x="3203848" y="1632094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Convolutional Neural Network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8D6359-21A6-4B19-A940-1586FFBC4EFE}"/>
              </a:ext>
            </a:extLst>
          </p:cNvPr>
          <p:cNvGrpSpPr/>
          <p:nvPr/>
        </p:nvGrpSpPr>
        <p:grpSpPr>
          <a:xfrm>
            <a:off x="1763688" y="1159974"/>
            <a:ext cx="5400600" cy="756858"/>
            <a:chOff x="1763688" y="1159974"/>
            <a:chExt cx="5400600" cy="7568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19E31C-437D-45FA-8606-40F630149D2E}"/>
                </a:ext>
              </a:extLst>
            </p:cNvPr>
            <p:cNvSpPr txBox="1"/>
            <p:nvPr/>
          </p:nvSpPr>
          <p:spPr>
            <a:xfrm>
              <a:off x="1763688" y="1159974"/>
              <a:ext cx="54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CNN - classfication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71C1B5F-6C43-42E0-AF1B-5B17E0664752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3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A6676-9FEA-4DBA-9536-C794AA43F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2132856"/>
            <a:ext cx="7058025" cy="4524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3EA19-B136-4C47-9EDB-0EC58816074B}"/>
              </a:ext>
            </a:extLst>
          </p:cNvPr>
          <p:cNvSpPr txBox="1"/>
          <p:nvPr/>
        </p:nvSpPr>
        <p:spPr>
          <a:xfrm>
            <a:off x="3203848" y="1632094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Convolutional Neural Network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85611B-0EE1-4126-B6F8-5B618B1BFBB1}"/>
              </a:ext>
            </a:extLst>
          </p:cNvPr>
          <p:cNvGrpSpPr/>
          <p:nvPr/>
        </p:nvGrpSpPr>
        <p:grpSpPr>
          <a:xfrm>
            <a:off x="1763688" y="1159974"/>
            <a:ext cx="5400600" cy="756858"/>
            <a:chOff x="1763688" y="1159974"/>
            <a:chExt cx="5400600" cy="7568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DB21BE-31EB-424D-B33A-04E0F7B3082A}"/>
                </a:ext>
              </a:extLst>
            </p:cNvPr>
            <p:cNvSpPr txBox="1"/>
            <p:nvPr/>
          </p:nvSpPr>
          <p:spPr>
            <a:xfrm>
              <a:off x="1763688" y="1159974"/>
              <a:ext cx="54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150">
                  <a:latin typeface="나눔바른고딕OTF Light" pitchFamily="50" charset="-127"/>
                  <a:ea typeface="나눔바른고딕OTF Light" pitchFamily="50" charset="-127"/>
                </a:rPr>
                <a:t>CNN – Check Similarity</a:t>
              </a:r>
              <a:endParaRPr lang="ko-KR" altLang="en-US" sz="3200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8901A96-01E5-4F20-A94A-F887E3255E19}"/>
                </a:ext>
              </a:extLst>
            </p:cNvPr>
            <p:cNvCxnSpPr/>
            <p:nvPr/>
          </p:nvCxnSpPr>
          <p:spPr>
            <a:xfrm>
              <a:off x="2123728" y="1916832"/>
              <a:ext cx="482453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77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1054</Words>
  <Application>Microsoft Office PowerPoint</Application>
  <PresentationFormat>화면 슬라이드 쇼(4:3)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HY헤드라인M</vt:lpstr>
      <vt:lpstr>나눔고딕 ExtraBold</vt:lpstr>
      <vt:lpstr>나눔바른고딕OTF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구양하</cp:lastModifiedBy>
  <cp:revision>389</cp:revision>
  <cp:lastPrinted>2018-11-08T04:59:18Z</cp:lastPrinted>
  <dcterms:created xsi:type="dcterms:W3CDTF">2016-11-03T20:47:04Z</dcterms:created>
  <dcterms:modified xsi:type="dcterms:W3CDTF">2018-11-08T05:13:01Z</dcterms:modified>
</cp:coreProperties>
</file>