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1" r:id="rId1"/>
  </p:sldMasterIdLst>
  <p:notesMasterIdLst>
    <p:notesMasterId r:id="rId21"/>
  </p:notesMasterIdLst>
  <p:handoutMasterIdLst>
    <p:handoutMasterId r:id="rId22"/>
  </p:handoutMasterIdLst>
  <p:sldIdLst>
    <p:sldId id="256" r:id="rId2"/>
    <p:sldId id="513" r:id="rId3"/>
    <p:sldId id="606" r:id="rId4"/>
    <p:sldId id="568" r:id="rId5"/>
    <p:sldId id="603" r:id="rId6"/>
    <p:sldId id="608" r:id="rId7"/>
    <p:sldId id="604" r:id="rId8"/>
    <p:sldId id="301" r:id="rId9"/>
    <p:sldId id="607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9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34EC9F-E5FF-45CD-9ACB-B6660A397061}">
          <p14:sldIdLst>
            <p14:sldId id="256"/>
            <p14:sldId id="513"/>
            <p14:sldId id="606"/>
            <p14:sldId id="568"/>
            <p14:sldId id="603"/>
            <p14:sldId id="608"/>
            <p14:sldId id="604"/>
            <p14:sldId id="301"/>
            <p14:sldId id="607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9"/>
          </p14:sldIdLst>
        </p14:section>
        <p14:section name="backup Slide" id="{165C7C0A-9866-4451-8F38-66E2A4C451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8" clrIdx="0">
    <p:extLst>
      <p:ext uri="{19B8F6BF-5375-455C-9EA6-DF929625EA0E}">
        <p15:presenceInfo xmlns:p15="http://schemas.microsoft.com/office/powerpoint/2012/main" userId="1042aebde772565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001"/>
    <a:srgbClr val="D7B633"/>
    <a:srgbClr val="877A3D"/>
    <a:srgbClr val="FFD966"/>
    <a:srgbClr val="AFABAB"/>
    <a:srgbClr val="EAEFF8"/>
    <a:srgbClr val="C4D0E0"/>
    <a:srgbClr val="9DC3E6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4595" autoAdjust="0"/>
  </p:normalViewPr>
  <p:slideViewPr>
    <p:cSldViewPr snapToGrid="0">
      <p:cViewPr>
        <p:scale>
          <a:sx n="100" d="100"/>
          <a:sy n="100" d="100"/>
        </p:scale>
        <p:origin x="624" y="8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AF977-5903-6246-A11C-70C4E2F9E0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525F9-6621-284A-8D38-95A3D3AF7A8B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249C4-AE43-5445-9027-0A6F6967AB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C0132DFB-C74B-D046-A8EF-BF68432D9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08AE07-697B-5043-98AC-99376EF47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19CC1-20DA-0B4F-A2DC-89146D29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8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810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81013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B9D8D115-D344-40F8-9678-C091CF5EF593}" type="datetimeFigureOut">
              <a:rPr lang="en-US" smtClean="0"/>
              <a:t>4/20/24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7" tIns="45714" rIns="91427" bIns="45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621213"/>
            <a:ext cx="5851525" cy="3779837"/>
          </a:xfrm>
          <a:prstGeom prst="rect">
            <a:avLst/>
          </a:prstGeom>
        </p:spPr>
        <p:txBody>
          <a:bodyPr vert="horz" lIns="91427" tIns="45714" rIns="91427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20188"/>
            <a:ext cx="3170238" cy="4810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9ECB63D3-D630-434E-A5ED-5B0896D6D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2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B63D3-D630-434E-A5ED-5B0896D6DF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0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B63D3-D630-434E-A5ED-5B0896D6DF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83620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69430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3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2FEBBE-D6EC-446B-97BC-A5BA14C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9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2FEBBE-D6EC-446B-97BC-A5BA14C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1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0004"/>
            <a:ext cx="7886700" cy="113710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31718-855A-B44D-AC9C-BA3A4172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2844-CADB-A241-80F1-A7A9976A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A32E-4C13-3F43-9682-9EC879FE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0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2FEBBE-D6EC-446B-97BC-A5BA14C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2FEBBE-D6EC-446B-97BC-A5BA14C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9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2FEBBE-D6EC-446B-97BC-A5BA14C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2FEBBE-D6EC-446B-97BC-A5BA14C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2FEBBE-D6EC-446B-97BC-A5BA14C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0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2FEBBE-D6EC-446B-97BC-A5BA14C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12FEBBE-D6EC-446B-97BC-A5BA14C9E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5433"/>
            <a:ext cx="7886700" cy="892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492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4929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1175772"/>
            <a:ext cx="914400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B8616-43F3-2C46-8369-E272DDCF8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49293"/>
            <a:ext cx="20574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D1A3627-C08D-3346-9CFF-CD27EEB36E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90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255" y="1583928"/>
            <a:ext cx="7941489" cy="340329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Heterogeneous Hyperthreading</a:t>
            </a:r>
            <a:br>
              <a:rPr lang="en-IN" sz="4000" dirty="0">
                <a:latin typeface="+mn-lt"/>
              </a:rPr>
            </a:br>
            <a:br>
              <a:rPr lang="en-IN" sz="4000" dirty="0">
                <a:latin typeface="+mn-lt"/>
              </a:rPr>
            </a:br>
            <a:r>
              <a:rPr lang="en-US" sz="2700" dirty="0"/>
              <a:t> </a:t>
            </a:r>
            <a:r>
              <a:rPr lang="en-US" sz="2700" dirty="0">
                <a:solidFill>
                  <a:srgbClr val="FF0000"/>
                </a:solidFill>
              </a:rPr>
              <a:t> </a:t>
            </a:r>
            <a:r>
              <a:rPr lang="en-US" sz="2700" dirty="0"/>
              <a:t>Mingxuan He</a:t>
            </a:r>
            <a:r>
              <a:rPr lang="zh-CN" altLang="en-US" sz="2700" dirty="0"/>
              <a:t>*</a:t>
            </a:r>
            <a:r>
              <a:rPr lang="en-US" sz="2700" dirty="0"/>
              <a:t>, </a:t>
            </a:r>
            <a:r>
              <a:rPr lang="en-US" sz="2700" dirty="0" err="1"/>
              <a:t>Fangping</a:t>
            </a:r>
            <a:r>
              <a:rPr lang="en-US" sz="2700" dirty="0"/>
              <a:t> Liu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†</a:t>
            </a:r>
            <a:r>
              <a:rPr lang="en-US" sz="2700" dirty="0"/>
              <a:t>,</a:t>
            </a:r>
            <a:br>
              <a:rPr lang="en-US" sz="2700" dirty="0"/>
            </a:br>
            <a:r>
              <a:rPr lang="en-US" sz="2700" dirty="0"/>
              <a:t>Sang </a:t>
            </a:r>
            <a:r>
              <a:rPr lang="en-US" sz="2700" dirty="0" err="1"/>
              <a:t>Wook</a:t>
            </a:r>
            <a:r>
              <a:rPr lang="en-US" sz="2700" dirty="0"/>
              <a:t> Stephen Do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†</a:t>
            </a:r>
            <a:br>
              <a:rPr lang="en-IN" sz="3100" dirty="0">
                <a:latin typeface="+mn-lt"/>
              </a:rPr>
            </a:b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*Purdue University    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†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Futurewei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Calibri Light" panose="020F0302020204030204" pitchFamily="34" charset="0"/>
              </a:rPr>
              <a:t>inc</a:t>
            </a:r>
            <a:br>
              <a:rPr lang="en-IN" sz="3100" dirty="0">
                <a:latin typeface="+mn-lt"/>
              </a:rPr>
            </a:br>
            <a:endParaRPr lang="en-US" sz="31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8404" y="4438184"/>
            <a:ext cx="2716559" cy="932041"/>
          </a:xfrm>
        </p:spPr>
        <p:txBody>
          <a:bodyPr>
            <a:normAutofit/>
          </a:bodyPr>
          <a:lstStyle/>
          <a:p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5799909"/>
            <a:ext cx="9144000" cy="470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0" y="727397"/>
            <a:ext cx="9144000" cy="470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DABE-D402-2335-71F9-CE920411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  <a:latin typeface="NimbusRomNo9L"/>
              </a:rPr>
              <a:t>History Based Performance Predictor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EA2CC-4B98-8C56-53A6-6F72C7643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19" y="2050688"/>
            <a:ext cx="8261962" cy="31470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91128-34CD-3642-643A-7A338282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83C9A-8A4D-1158-DCD3-A0BA838CFA28}"/>
              </a:ext>
            </a:extLst>
          </p:cNvPr>
          <p:cNvSpPr/>
          <p:nvPr/>
        </p:nvSpPr>
        <p:spPr>
          <a:xfrm>
            <a:off x="0" y="5901355"/>
            <a:ext cx="9144000" cy="518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914389" lvl="1" indent="-457189" algn="ctr">
              <a:buClr>
                <a:schemeClr val="accent1"/>
              </a:buClr>
            </a:pPr>
            <a:r>
              <a:rPr lang="en-US" sz="2800" dirty="0"/>
              <a:t>Predict IPC for next scheduling window with previous IPC </a:t>
            </a:r>
          </a:p>
        </p:txBody>
      </p:sp>
    </p:spTree>
    <p:extLst>
      <p:ext uri="{BB962C8B-B14F-4D97-AF65-F5344CB8AC3E}">
        <p14:creationId xmlns:p14="http://schemas.microsoft.com/office/powerpoint/2010/main" val="303101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5E2C-F939-448B-4AB0-B3281483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Thread Migration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622D7-A1C4-9AF8-3BE6-9C726675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59844"/>
            <a:ext cx="7886700" cy="35176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6826F-079C-D001-DA22-4D97695E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74E545-97BD-CCBB-78BC-E3F1386A76E3}"/>
              </a:ext>
            </a:extLst>
          </p:cNvPr>
          <p:cNvSpPr/>
          <p:nvPr/>
        </p:nvSpPr>
        <p:spPr>
          <a:xfrm>
            <a:off x="114300" y="5690280"/>
            <a:ext cx="8928100" cy="7291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71489" lvl="1" algn="ctr">
              <a:buClr>
                <a:schemeClr val="tx1"/>
              </a:buClr>
            </a:pPr>
            <a:r>
              <a:rPr lang="en-US" sz="2800" dirty="0">
                <a:latin typeface="NimbusRomNo9L"/>
              </a:rPr>
              <a:t>Minimized stall on P-backend</a:t>
            </a:r>
            <a:endParaRPr lang="en-US" sz="2800" dirty="0">
              <a:latin typeface="CMSY7"/>
            </a:endParaRPr>
          </a:p>
        </p:txBody>
      </p:sp>
    </p:spTree>
    <p:extLst>
      <p:ext uri="{BB962C8B-B14F-4D97-AF65-F5344CB8AC3E}">
        <p14:creationId xmlns:p14="http://schemas.microsoft.com/office/powerpoint/2010/main" val="282045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E342-56B1-230E-4DBA-16A47B0A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	</a:t>
            </a:r>
          </a:p>
        </p:txBody>
      </p:sp>
      <p:pic>
        <p:nvPicPr>
          <p:cNvPr id="6" name="Content Placeholder 5" descr="A table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B7B26D76-6474-D108-46F5-AD77E59F4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4618893"/>
            <a:ext cx="9017000" cy="16150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23A35-F8F9-425E-E04D-2BD37C7A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15C8EC-06EF-D0DA-CACA-7681820C9648}"/>
              </a:ext>
            </a:extLst>
          </p:cNvPr>
          <p:cNvSpPr txBox="1">
            <a:spLocks/>
          </p:cNvSpPr>
          <p:nvPr/>
        </p:nvSpPr>
        <p:spPr>
          <a:xfrm>
            <a:off x="187779" y="1498601"/>
            <a:ext cx="8213271" cy="293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289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GEM5 in X86 + Modifications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Intel Skylake architecture config -&gt; P-Backend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Intel Skylake architecture config scale down &gt; E-Backend</a:t>
            </a:r>
          </a:p>
          <a:p>
            <a:pPr marL="1028689" lvl="2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Same scale down in </a:t>
            </a:r>
            <a:r>
              <a:rPr lang="en-US" dirty="0" err="1">
                <a:cs typeface="Times New Roman" panose="02020603050405020304" pitchFamily="18" charset="0"/>
              </a:rPr>
              <a:t>Alderlake</a:t>
            </a:r>
            <a:r>
              <a:rPr lang="en-US" dirty="0">
                <a:cs typeface="Times New Roman" panose="02020603050405020304" pitchFamily="18" charset="0"/>
              </a:rPr>
              <a:t> architecture E-core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In-order core similar to ARM. </a:t>
            </a:r>
          </a:p>
          <a:p>
            <a:pPr marL="114289">
              <a:buClr>
                <a:schemeClr val="tx1"/>
              </a:buClr>
            </a:pPr>
            <a:r>
              <a:rPr lang="en-US" dirty="0" err="1">
                <a:cs typeface="Times New Roman" panose="02020603050405020304" pitchFamily="18" charset="0"/>
              </a:rPr>
              <a:t>SpecCPU</a:t>
            </a:r>
            <a:r>
              <a:rPr lang="en-US" dirty="0">
                <a:cs typeface="Times New Roman" panose="02020603050405020304" pitchFamily="18" charset="0"/>
              </a:rPr>
              <a:t> 2006 and Redis + YCSB</a:t>
            </a:r>
          </a:p>
          <a:p>
            <a:pPr marL="114289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Considered the overhead of Hyperthreading</a:t>
            </a:r>
          </a:p>
          <a:p>
            <a:pPr marL="114289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342889" lvl="1" indent="0">
              <a:buClr>
                <a:schemeClr val="tx1"/>
              </a:buCl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342889" lvl="1" indent="0">
              <a:buClr>
                <a:schemeClr val="tx1"/>
              </a:buCl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571489" lvl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114289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1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52B6-0A11-F8F0-06E0-87B88834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with Intel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91AE-3981-3148-4816-B7A938FF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AEA6FE-86B9-4A65-F889-295D93D5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575707"/>
            <a:ext cx="7651750" cy="43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7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D0FD-CAED-A229-A74F-4A8F9257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210004"/>
            <a:ext cx="8515350" cy="1137103"/>
          </a:xfrm>
        </p:spPr>
        <p:txBody>
          <a:bodyPr/>
          <a:lstStyle/>
          <a:p>
            <a:r>
              <a:rPr lang="en-US" sz="3200" dirty="0">
                <a:effectLst/>
                <a:latin typeface="NimbusRomNo9L"/>
              </a:rPr>
              <a:t>History Based Performance Predictor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D27E8D-E068-27F9-5E09-85534CE33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50" y="1347107"/>
            <a:ext cx="7886700" cy="42517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48BC-8D81-FD48-723F-D0C07DB9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1542-4049-473C-7F95-7786A580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NimbusRomNo9L"/>
              </a:rPr>
              <a:t>Phase-shifted Batched Execution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62C7B-FA50-3B81-E17B-09035314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Content Placeholder 11" descr="A graph of a workload&#10;&#10;Description automatically generated">
            <a:extLst>
              <a:ext uri="{FF2B5EF4-FFF2-40B4-BE49-F238E27FC236}">
                <a16:creationId xmlns:a16="http://schemas.microsoft.com/office/drawing/2014/main" id="{18ABB3BE-A056-2DB6-A220-E88448429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24" y="1347107"/>
            <a:ext cx="8225626" cy="4588676"/>
          </a:xfrm>
        </p:spPr>
      </p:pic>
    </p:spTree>
    <p:extLst>
      <p:ext uri="{BB962C8B-B14F-4D97-AF65-F5344CB8AC3E}">
        <p14:creationId xmlns:p14="http://schemas.microsoft.com/office/powerpoint/2010/main" val="228311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178A-0942-03FD-CE74-E91A1D96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in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5D1B4-0A29-995E-34C7-36422689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FEEB1-3222-78F0-A737-F933951F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34771"/>
            <a:ext cx="8515350" cy="42170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DF0001-4926-FA75-1DA8-AD347C3D570D}"/>
              </a:ext>
            </a:extLst>
          </p:cNvPr>
          <p:cNvSpPr/>
          <p:nvPr/>
        </p:nvSpPr>
        <p:spPr>
          <a:xfrm>
            <a:off x="0" y="5706200"/>
            <a:ext cx="9144000" cy="7291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71489" lvl="1" algn="ctr">
              <a:buClr>
                <a:schemeClr val="tx1"/>
              </a:buClr>
            </a:pPr>
            <a:r>
              <a:rPr lang="en-US" sz="2800" dirty="0"/>
              <a:t>Heterogeneous Hyperthreading achieve fair scheduling</a:t>
            </a:r>
            <a:endParaRPr lang="en-US" sz="2800" dirty="0">
              <a:latin typeface="CMSY7"/>
            </a:endParaRPr>
          </a:p>
        </p:txBody>
      </p:sp>
    </p:spTree>
    <p:extLst>
      <p:ext uri="{BB962C8B-B14F-4D97-AF65-F5344CB8AC3E}">
        <p14:creationId xmlns:p14="http://schemas.microsoft.com/office/powerpoint/2010/main" val="223529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Po">
            <a:extLst>
              <a:ext uri="{FF2B5EF4-FFF2-40B4-BE49-F238E27FC236}">
                <a16:creationId xmlns:a16="http://schemas.microsoft.com/office/drawing/2014/main" id="{2B44023C-65F6-ED11-25D1-5B6D3769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and Area</a:t>
            </a:r>
          </a:p>
        </p:txBody>
      </p:sp>
      <p:pic>
        <p:nvPicPr>
          <p:cNvPr id="6" name="Content Placeholder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DBAD734-F9E6-77AA-11B2-D160F57CF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" t="3182" r="-161" b="-2333"/>
          <a:stretch/>
        </p:blipFill>
        <p:spPr>
          <a:xfrm>
            <a:off x="351064" y="2767336"/>
            <a:ext cx="7886700" cy="22560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BB7A-032C-6BBB-C31B-4791E8A2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24FDCB-E2B5-F585-6101-286117B779EE}"/>
              </a:ext>
            </a:extLst>
          </p:cNvPr>
          <p:cNvSpPr txBox="1">
            <a:spLocks/>
          </p:cNvSpPr>
          <p:nvPr/>
        </p:nvSpPr>
        <p:spPr>
          <a:xfrm>
            <a:off x="187779" y="1498600"/>
            <a:ext cx="8213271" cy="91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289">
              <a:buClr>
                <a:schemeClr val="tx1"/>
              </a:buClr>
            </a:pPr>
            <a:r>
              <a:rPr lang="en-US" sz="2800" dirty="0">
                <a:cs typeface="Times New Roman" panose="02020603050405020304" pitchFamily="18" charset="0"/>
              </a:rPr>
              <a:t>Power and Area estimation with </a:t>
            </a:r>
            <a:r>
              <a:rPr lang="en-US" sz="2800" dirty="0" err="1">
                <a:cs typeface="Times New Roman" panose="02020603050405020304" pitchFamily="18" charset="0"/>
              </a:rPr>
              <a:t>McPAT</a:t>
            </a:r>
            <a:r>
              <a:rPr lang="en-US" sz="2800" dirty="0">
                <a:cs typeface="Times New Roman" panose="02020603050405020304" pitchFamily="18" charset="0"/>
              </a:rPr>
              <a:t> + Cacti.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effectLst/>
                <a:latin typeface="NimbusRomNo9L"/>
              </a:rPr>
              <a:t>In 40 nm technology</a:t>
            </a:r>
            <a:endParaRPr lang="en-US" dirty="0"/>
          </a:p>
          <a:p>
            <a:pPr marL="571489" lvl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114289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114289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571489" lvl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342889" lvl="1" indent="0">
              <a:buClr>
                <a:schemeClr val="tx1"/>
              </a:buClr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571489" lvl="1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  <a:p>
            <a:pPr marL="114289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913749-D0DE-AD13-A016-9B147A67CA81}"/>
              </a:ext>
            </a:extLst>
          </p:cNvPr>
          <p:cNvSpPr/>
          <p:nvPr/>
        </p:nvSpPr>
        <p:spPr>
          <a:xfrm>
            <a:off x="0" y="5690280"/>
            <a:ext cx="9144000" cy="72911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571489" lvl="1" algn="ctr">
              <a:buClr>
                <a:schemeClr val="tx1"/>
              </a:buClr>
            </a:pPr>
            <a:r>
              <a:rPr lang="en-US" sz="2800" dirty="0"/>
              <a:t>Heterogeneous Hyperthreading incurs 6% area overhead</a:t>
            </a:r>
            <a:endParaRPr lang="en-US" sz="2800" dirty="0">
              <a:latin typeface="CMSY7"/>
            </a:endParaRPr>
          </a:p>
        </p:txBody>
      </p:sp>
    </p:spTree>
    <p:extLst>
      <p:ext uri="{BB962C8B-B14F-4D97-AF65-F5344CB8AC3E}">
        <p14:creationId xmlns:p14="http://schemas.microsoft.com/office/powerpoint/2010/main" val="5496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D945-F810-B2E0-7D76-BB68ECA9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DF9B-9B83-402C-185E-CF0B8D3D1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1571625"/>
            <a:ext cx="813435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Heterogeneous Hyperthreading improve the hardware utilization</a:t>
            </a:r>
            <a:r>
              <a:rPr lang="en-US" dirty="0"/>
              <a:t> of single core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Heterogeneous architecture</a:t>
            </a:r>
          </a:p>
          <a:p>
            <a:r>
              <a:rPr lang="en-US" dirty="0"/>
              <a:t>All contributions improved the performance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Heterogeneous Hyperthreading</a:t>
            </a:r>
          </a:p>
          <a:p>
            <a:pPr lvl="1"/>
            <a:r>
              <a:rPr lang="en-US" dirty="0">
                <a:effectLst/>
                <a:latin typeface="NimbusRomNo9L"/>
              </a:rPr>
              <a:t>History Based Performance Predictor</a:t>
            </a:r>
          </a:p>
          <a:p>
            <a:pPr lvl="1"/>
            <a:r>
              <a:rPr lang="en-US" sz="2400" dirty="0">
                <a:latin typeface="NimbusRomNo9L"/>
              </a:rPr>
              <a:t>Phase-shifted Batched Execution </a:t>
            </a:r>
          </a:p>
          <a:p>
            <a:pPr lvl="1"/>
            <a:r>
              <a:rPr lang="en-US" sz="2400" dirty="0">
                <a:latin typeface="NimbusRomNo9L"/>
              </a:rPr>
              <a:t>Thread S</a:t>
            </a:r>
            <a:r>
              <a:rPr lang="en-US" sz="2400" dirty="0">
                <a:effectLst/>
                <a:latin typeface="NimbusRomNo9L"/>
              </a:rPr>
              <a:t>witching Mechanism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r>
              <a:rPr lang="en-US" sz="2400" dirty="0">
                <a:latin typeface="+mn-lt"/>
              </a:rPr>
              <a:t>Heterogeneous Hyperthreading achieves 18% speedup compare with Heterogeneous multicore with 6% of overhead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lvl="1" indent="0">
              <a:buNone/>
            </a:pPr>
            <a:br>
              <a:rPr lang="en-IN" sz="2800" dirty="0">
                <a:latin typeface="+mn-lt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0AEAB-825F-5816-3BC4-BE5F4F5C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CF93-AF6D-356E-8FC4-D1F38C96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35150" y="271182"/>
            <a:ext cx="7886700" cy="89801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Thank you</a:t>
            </a:r>
          </a:p>
          <a:p>
            <a:pPr marL="0" indent="0" algn="ctr">
              <a:buNone/>
            </a:pPr>
            <a:endParaRPr lang="en-U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42BD3-0653-060A-34BA-909D416E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F4C607-2F7F-CC3F-9530-C7DF73A67D04}"/>
              </a:ext>
            </a:extLst>
          </p:cNvPr>
          <p:cNvSpPr/>
          <p:nvPr/>
        </p:nvSpPr>
        <p:spPr>
          <a:xfrm>
            <a:off x="0" y="1169198"/>
            <a:ext cx="9144000" cy="470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1DCDC-0386-8444-CC79-5B0BAA72A77F}"/>
              </a:ext>
            </a:extLst>
          </p:cNvPr>
          <p:cNvSpPr/>
          <p:nvPr/>
        </p:nvSpPr>
        <p:spPr>
          <a:xfrm>
            <a:off x="10793" y="5453671"/>
            <a:ext cx="9144000" cy="4702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023D81-4B77-6344-B912-1912E05CF28D}"/>
              </a:ext>
            </a:extLst>
          </p:cNvPr>
          <p:cNvSpPr txBox="1">
            <a:spLocks/>
          </p:cNvSpPr>
          <p:nvPr/>
        </p:nvSpPr>
        <p:spPr>
          <a:xfrm>
            <a:off x="276679" y="2009320"/>
            <a:ext cx="8373289" cy="317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Clr>
                <a:schemeClr val="accent1"/>
              </a:buClr>
              <a:buNone/>
            </a:pPr>
            <a:r>
              <a:rPr lang="en-US" sz="2800" b="1" dirty="0"/>
              <a:t>Acknowledgement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Mingxuan He would like to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say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thank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Söhne"/>
              </a:rPr>
              <a:t>you</a:t>
            </a:r>
            <a:r>
              <a:rPr lang="zh-CN" altLang="en-US" dirty="0">
                <a:solidFill>
                  <a:srgbClr val="0D0D0D"/>
                </a:solidFill>
                <a:latin typeface="Söhne"/>
              </a:rPr>
              <a:t>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to his colleagues at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Futurewei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for their invaluable assistance, insightful brainstorming sessions, and diligent proofreading throughout this project. 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Mingxuan He would particularly acknowledge Dr. Sang </a:t>
            </a:r>
            <a:r>
              <a:rPr lang="en-US" b="0" i="0" u="none" strike="noStrike" dirty="0" err="1">
                <a:solidFill>
                  <a:srgbClr val="0D0D0D"/>
                </a:solidFill>
                <a:effectLst/>
                <a:latin typeface="Söhne"/>
              </a:rPr>
              <a:t>Wook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 Stephen Do for his guidance and mentorship.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1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B445-8BAF-4578-B6D2-63F79D7D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7" y="162348"/>
            <a:ext cx="8631465" cy="1137103"/>
          </a:xfrm>
        </p:spPr>
        <p:txBody>
          <a:bodyPr>
            <a:normAutofit/>
          </a:bodyPr>
          <a:lstStyle/>
          <a:p>
            <a:r>
              <a:rPr lang="en-US" dirty="0">
                <a:latin typeface="NimbusRomNo9L"/>
              </a:rPr>
              <a:t>Heterogeneous Multicore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479B-2ADC-4635-AD44-EAA96286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76" y="1254489"/>
            <a:ext cx="8844647" cy="2710152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latin typeface="NimbusRomNo9L"/>
              </a:rPr>
              <a:t>H</a:t>
            </a:r>
            <a:r>
              <a:rPr lang="en-US" sz="2800" dirty="0">
                <a:effectLst/>
                <a:latin typeface="NimbusRomNo9L"/>
              </a:rPr>
              <a:t>eterogeneous CPU</a:t>
            </a:r>
            <a:r>
              <a:rPr lang="zh-CN" altLang="en-US" sz="2800" dirty="0">
                <a:effectLst/>
                <a:latin typeface="NimbusRomNo9L"/>
              </a:rPr>
              <a:t> </a:t>
            </a:r>
            <a:r>
              <a:rPr lang="en-US" altLang="zh-CN" sz="2800" dirty="0">
                <a:latin typeface="NimbusRomNo9L"/>
              </a:rPr>
              <a:t>A</a:t>
            </a:r>
            <a:r>
              <a:rPr lang="en-US" sz="2800" dirty="0">
                <a:effectLst/>
                <a:latin typeface="NimbusRomNo9L"/>
              </a:rPr>
              <a:t>rchitecture</a:t>
            </a:r>
            <a:endParaRPr lang="en-US" sz="2800" dirty="0"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ARM </a:t>
            </a:r>
            <a:r>
              <a:rPr lang="en-US" dirty="0"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NimbusRomNo9L"/>
              </a:rPr>
              <a:t>big.LITTLE</a:t>
            </a:r>
            <a:r>
              <a:rPr lang="en-US" dirty="0">
                <a:effectLst/>
                <a:latin typeface="NimbusRomNo9L"/>
              </a:rPr>
              <a:t> </a:t>
            </a:r>
            <a:endParaRPr lang="en-US" dirty="0">
              <a:effectLst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effectLst/>
                <a:latin typeface="NimbusRomNo9L"/>
              </a:rPr>
              <a:t>Intel’s Alder Lake Architectures </a:t>
            </a:r>
            <a:r>
              <a:rPr lang="en-US" dirty="0">
                <a:effectLst/>
                <a:latin typeface="NimbusRomNo9L"/>
                <a:sym typeface="Wingdings" pitchFamily="2" charset="2"/>
              </a:rPr>
              <a:t> Performance/efficiency cores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NimbusRomNo9L"/>
              </a:rPr>
              <a:t>Threads can be schedule and migrated between cores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NimbusRomNo9L"/>
              </a:rPr>
              <a:t>Migration</a:t>
            </a:r>
            <a:r>
              <a:rPr lang="en-US" dirty="0">
                <a:effectLst/>
                <a:latin typeface="NimbusRomNo9L"/>
              </a:rPr>
              <a:t> use coherent interconnect near the LLC 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NimbusRomNo9L"/>
              </a:rPr>
              <a:t>In coarse granularity only</a:t>
            </a:r>
            <a:endParaRPr lang="en-US" dirty="0">
              <a:effectLst/>
              <a:latin typeface="NimbusRomNo9L"/>
            </a:endParaRPr>
          </a:p>
          <a:p>
            <a:pPr lvl="1">
              <a:buClr>
                <a:schemeClr val="tx1"/>
              </a:buClr>
            </a:pPr>
            <a:endParaRPr lang="en-US" sz="2000" dirty="0">
              <a:effectLst/>
              <a:latin typeface="NimbusRomNo9L"/>
              <a:sym typeface="Wingdings" pitchFamily="2" charset="2"/>
            </a:endParaRPr>
          </a:p>
          <a:p>
            <a:pPr>
              <a:buClr>
                <a:schemeClr val="tx1"/>
              </a:buClr>
            </a:pPr>
            <a:endParaRPr lang="en-US" sz="1600" dirty="0">
              <a:effectLst/>
            </a:endParaRPr>
          </a:p>
          <a:p>
            <a:pPr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2A346-30A1-4796-ADCE-92C46F632593}"/>
              </a:ext>
            </a:extLst>
          </p:cNvPr>
          <p:cNvSpPr/>
          <p:nvPr/>
        </p:nvSpPr>
        <p:spPr>
          <a:xfrm>
            <a:off x="149678" y="6115205"/>
            <a:ext cx="8929008" cy="518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914389" lvl="1" indent="-457189">
              <a:buClr>
                <a:schemeClr val="accent1"/>
              </a:buClr>
            </a:pPr>
            <a:r>
              <a:rPr lang="en-US" sz="2400" dirty="0"/>
              <a:t>Heterogeneous Architecture has demonstrated its effectiveness</a:t>
            </a:r>
            <a:endParaRPr lang="en-US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C743-CDB1-4120-A470-5D35AAAA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23265" y="6999236"/>
            <a:ext cx="2057400" cy="365760"/>
          </a:xfrm>
        </p:spPr>
        <p:txBody>
          <a:bodyPr/>
          <a:lstStyle/>
          <a:p>
            <a:fld id="{DD1A3627-C08D-3346-9CFF-CD27EEB36EC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68E609-B9B1-C8BA-3EFF-B5157AC5F96F}"/>
              </a:ext>
            </a:extLst>
          </p:cNvPr>
          <p:cNvGrpSpPr/>
          <p:nvPr/>
        </p:nvGrpSpPr>
        <p:grpSpPr>
          <a:xfrm>
            <a:off x="1651802" y="4224021"/>
            <a:ext cx="2483779" cy="1271556"/>
            <a:chOff x="3695700" y="4010025"/>
            <a:chExt cx="3426754" cy="16906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C06DD9-1BBF-CA5B-21C0-C34D88E01FA2}"/>
                </a:ext>
              </a:extLst>
            </p:cNvPr>
            <p:cNvSpPr/>
            <p:nvPr/>
          </p:nvSpPr>
          <p:spPr>
            <a:xfrm>
              <a:off x="3695700" y="4010025"/>
              <a:ext cx="3426754" cy="169065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C88106F-5504-41D1-302D-C9A617AFA3AA}"/>
                </a:ext>
              </a:extLst>
            </p:cNvPr>
            <p:cNvSpPr/>
            <p:nvPr/>
          </p:nvSpPr>
          <p:spPr>
            <a:xfrm>
              <a:off x="3804490" y="4084833"/>
              <a:ext cx="458940" cy="4682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88A9B3-F508-6511-22A7-98C91DE6AE51}"/>
                </a:ext>
              </a:extLst>
            </p:cNvPr>
            <p:cNvSpPr/>
            <p:nvPr/>
          </p:nvSpPr>
          <p:spPr>
            <a:xfrm>
              <a:off x="4493338" y="4084833"/>
              <a:ext cx="458940" cy="4682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ED9937-B351-C338-FB73-03D312A428CA}"/>
                </a:ext>
              </a:extLst>
            </p:cNvPr>
            <p:cNvSpPr/>
            <p:nvPr/>
          </p:nvSpPr>
          <p:spPr>
            <a:xfrm>
              <a:off x="5182186" y="4084833"/>
              <a:ext cx="458940" cy="4682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8D2DAA2-EFC3-6025-5F63-57EF73D97478}"/>
                </a:ext>
              </a:extLst>
            </p:cNvPr>
            <p:cNvSpPr/>
            <p:nvPr/>
          </p:nvSpPr>
          <p:spPr>
            <a:xfrm>
              <a:off x="5871034" y="4084833"/>
              <a:ext cx="458940" cy="4682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DD9B308-7CDF-9309-14A1-D67B80519360}"/>
                </a:ext>
              </a:extLst>
            </p:cNvPr>
            <p:cNvSpPr/>
            <p:nvPr/>
          </p:nvSpPr>
          <p:spPr>
            <a:xfrm>
              <a:off x="3804490" y="5134107"/>
              <a:ext cx="458940" cy="4682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67F8E7-B7DD-4A60-2EAD-E8B9C753999A}"/>
                </a:ext>
              </a:extLst>
            </p:cNvPr>
            <p:cNvSpPr/>
            <p:nvPr/>
          </p:nvSpPr>
          <p:spPr>
            <a:xfrm>
              <a:off x="4493338" y="5134107"/>
              <a:ext cx="458940" cy="4682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634FAB-5D1F-724C-8315-4E46CFB40187}"/>
                </a:ext>
              </a:extLst>
            </p:cNvPr>
            <p:cNvSpPr/>
            <p:nvPr/>
          </p:nvSpPr>
          <p:spPr>
            <a:xfrm>
              <a:off x="5182186" y="5149347"/>
              <a:ext cx="458940" cy="4682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F200157-5990-4818-7893-4E67CB3A2406}"/>
                </a:ext>
              </a:extLst>
            </p:cNvPr>
            <p:cNvSpPr/>
            <p:nvPr/>
          </p:nvSpPr>
          <p:spPr>
            <a:xfrm>
              <a:off x="5871034" y="5149347"/>
              <a:ext cx="458940" cy="46827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050960-8261-9E0C-49C5-F3C7BD005593}"/>
                </a:ext>
              </a:extLst>
            </p:cNvPr>
            <p:cNvSpPr/>
            <p:nvPr/>
          </p:nvSpPr>
          <p:spPr>
            <a:xfrm>
              <a:off x="6559882" y="4077369"/>
              <a:ext cx="458940" cy="2143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823ABA-B6C7-3D85-F6EB-27D2F8FCD7DB}"/>
                </a:ext>
              </a:extLst>
            </p:cNvPr>
            <p:cNvSpPr/>
            <p:nvPr/>
          </p:nvSpPr>
          <p:spPr>
            <a:xfrm>
              <a:off x="6559951" y="5133477"/>
              <a:ext cx="440583" cy="203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289149-E844-D6C4-764E-55D508B097C6}"/>
                </a:ext>
              </a:extLst>
            </p:cNvPr>
            <p:cNvSpPr/>
            <p:nvPr/>
          </p:nvSpPr>
          <p:spPr>
            <a:xfrm>
              <a:off x="3794002" y="4634881"/>
              <a:ext cx="3224820" cy="4196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LLC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C63AB65-42A7-3D86-22D5-71C63FD3F0A5}"/>
                </a:ext>
              </a:extLst>
            </p:cNvPr>
            <p:cNvSpPr/>
            <p:nvPr/>
          </p:nvSpPr>
          <p:spPr>
            <a:xfrm>
              <a:off x="6559882" y="4346355"/>
              <a:ext cx="458940" cy="21437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BC561E-2079-94F9-EF0F-441C9E0439D6}"/>
                </a:ext>
              </a:extLst>
            </p:cNvPr>
            <p:cNvSpPr/>
            <p:nvPr/>
          </p:nvSpPr>
          <p:spPr>
            <a:xfrm>
              <a:off x="6559951" y="5408559"/>
              <a:ext cx="440583" cy="20373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3048A17-5D73-175D-F81C-55C4EED42137}"/>
              </a:ext>
            </a:extLst>
          </p:cNvPr>
          <p:cNvSpPr txBox="1"/>
          <p:nvPr/>
        </p:nvSpPr>
        <p:spPr>
          <a:xfrm>
            <a:off x="1266940" y="5549160"/>
            <a:ext cx="6015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imbusRomNo9L"/>
              </a:rPr>
              <a:t>H</a:t>
            </a:r>
            <a:r>
              <a:rPr lang="en-US" sz="2000" dirty="0">
                <a:effectLst/>
                <a:latin typeface="NimbusRomNo9L"/>
              </a:rPr>
              <a:t>eterogeneous Multicore CPU</a:t>
            </a:r>
            <a:r>
              <a:rPr lang="zh-CN" altLang="en-US" sz="2000" dirty="0">
                <a:effectLst/>
                <a:latin typeface="NimbusRomNo9L"/>
              </a:rPr>
              <a:t> </a:t>
            </a:r>
            <a:r>
              <a:rPr lang="en-US" altLang="zh-CN" sz="2000" dirty="0">
                <a:latin typeface="NimbusRomNo9L"/>
              </a:rPr>
              <a:t>A</a:t>
            </a:r>
            <a:r>
              <a:rPr lang="en-US" sz="2000" dirty="0">
                <a:effectLst/>
                <a:latin typeface="NimbusRomNo9L"/>
              </a:rPr>
              <a:t>rchitectures Example </a:t>
            </a:r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E57C33-8B1A-0BE1-A9FC-3D97B9829AAB}"/>
              </a:ext>
            </a:extLst>
          </p:cNvPr>
          <p:cNvSpPr txBox="1"/>
          <p:nvPr/>
        </p:nvSpPr>
        <p:spPr>
          <a:xfrm>
            <a:off x="4700073" y="4301799"/>
            <a:ext cx="2200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Performance Core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618DCA4-5EC3-6EBC-5AFB-4E76DECBE801}"/>
              </a:ext>
            </a:extLst>
          </p:cNvPr>
          <p:cNvSpPr/>
          <p:nvPr/>
        </p:nvSpPr>
        <p:spPr>
          <a:xfrm>
            <a:off x="4397634" y="4257030"/>
            <a:ext cx="457200" cy="4693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C4967F-3C0F-CE20-C707-2063B9B2E3ED}"/>
              </a:ext>
            </a:extLst>
          </p:cNvPr>
          <p:cNvSpPr txBox="1"/>
          <p:nvPr/>
        </p:nvSpPr>
        <p:spPr>
          <a:xfrm>
            <a:off x="4441674" y="4980541"/>
            <a:ext cx="2540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NimbusRomNo9L"/>
                <a:sym typeface="Wingdings" pitchFamily="2" charset="2"/>
              </a:rPr>
              <a:t>E</a:t>
            </a:r>
            <a:r>
              <a:rPr lang="en-US" sz="1800" dirty="0">
                <a:effectLst/>
                <a:latin typeface="NimbusRomNo9L"/>
                <a:sym typeface="Wingdings" pitchFamily="2" charset="2"/>
              </a:rPr>
              <a:t>fficiency cores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D7B5564-F4D1-E7A8-BEF2-C801C5051200}"/>
              </a:ext>
            </a:extLst>
          </p:cNvPr>
          <p:cNvSpPr/>
          <p:nvPr/>
        </p:nvSpPr>
        <p:spPr>
          <a:xfrm>
            <a:off x="4413466" y="4930511"/>
            <a:ext cx="457200" cy="4693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0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7EC9-F230-91CF-BC24-49645914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88" y="210004"/>
            <a:ext cx="8890612" cy="1137103"/>
          </a:xfrm>
        </p:spPr>
        <p:txBody>
          <a:bodyPr/>
          <a:lstStyle/>
          <a:p>
            <a:r>
              <a:rPr lang="en-US" dirty="0"/>
              <a:t>Phases in Program and </a:t>
            </a:r>
            <a:r>
              <a:rPr lang="en-US" dirty="0">
                <a:effectLst/>
                <a:latin typeface="NimbusRomNo9L"/>
              </a:rPr>
              <a:t>Dynamic </a:t>
            </a:r>
            <a:r>
              <a:rPr lang="en-US" dirty="0">
                <a:latin typeface="NimbusRomNo9L"/>
              </a:rPr>
              <a:t>T</a:t>
            </a:r>
            <a:r>
              <a:rPr lang="en-US" dirty="0">
                <a:effectLst/>
                <a:latin typeface="NimbusRomNo9L"/>
              </a:rPr>
              <a:t>hread </a:t>
            </a:r>
            <a:r>
              <a:rPr lang="en-US" dirty="0">
                <a:latin typeface="NimbusRomNo9L"/>
              </a:rPr>
              <a:t>A</a:t>
            </a:r>
            <a:r>
              <a:rPr lang="en-US" dirty="0">
                <a:effectLst/>
                <a:latin typeface="NimbusRomNo9L"/>
              </a:rPr>
              <a:t>ssignment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08D0-C72A-17C3-AE36-A7F010F92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70" y="1347107"/>
            <a:ext cx="8714342" cy="435133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effectLst/>
                <a:latin typeface="NimbusRomNo9L"/>
              </a:rPr>
              <a:t>Programs Exhibit Distinct </a:t>
            </a:r>
            <a:r>
              <a:rPr lang="en-US" sz="2800" dirty="0">
                <a:latin typeface="NimbusRomNo9L"/>
              </a:rPr>
              <a:t>P</a:t>
            </a:r>
            <a:r>
              <a:rPr lang="en-US" sz="2800" dirty="0">
                <a:effectLst/>
                <a:latin typeface="NimbusRomNo9L"/>
              </a:rPr>
              <a:t>hases </a:t>
            </a:r>
            <a:r>
              <a:rPr lang="en-US" sz="2800" dirty="0">
                <a:latin typeface="NimbusRomNo9L"/>
              </a:rPr>
              <a:t>D</a:t>
            </a:r>
            <a:r>
              <a:rPr lang="en-US" sz="2800" dirty="0">
                <a:effectLst/>
                <a:latin typeface="NimbusRomNo9L"/>
              </a:rPr>
              <a:t>uring </a:t>
            </a:r>
            <a:r>
              <a:rPr lang="en-US" sz="2800" dirty="0">
                <a:latin typeface="NimbusRomNo9L"/>
              </a:rPr>
              <a:t>E</a:t>
            </a:r>
            <a:r>
              <a:rPr lang="en-US" sz="2800" dirty="0">
                <a:effectLst/>
                <a:latin typeface="NimbusRomNo9L"/>
              </a:rPr>
              <a:t>xecution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effectLst/>
                <a:latin typeface="NimbusRomNo9L"/>
              </a:rPr>
              <a:t>such as varying loops or regions within a loop.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effectLst/>
                <a:latin typeface="NimbusRomNo9L"/>
              </a:rPr>
              <a:t>These Phases </a:t>
            </a:r>
            <a:r>
              <a:rPr lang="en-US" sz="2800" dirty="0">
                <a:latin typeface="NimbusRomNo9L"/>
              </a:rPr>
              <a:t>E</a:t>
            </a:r>
            <a:r>
              <a:rPr lang="en-US" sz="2800" dirty="0">
                <a:effectLst/>
                <a:latin typeface="NimbusRomNo9L"/>
              </a:rPr>
              <a:t>xhibit </a:t>
            </a:r>
            <a:r>
              <a:rPr lang="en-US" sz="2800" dirty="0">
                <a:latin typeface="NimbusRomNo9L"/>
              </a:rPr>
              <a:t>D</a:t>
            </a:r>
            <a:r>
              <a:rPr lang="en-US" sz="2800" dirty="0">
                <a:effectLst/>
                <a:latin typeface="NimbusRomNo9L"/>
              </a:rPr>
              <a:t>ifferent </a:t>
            </a:r>
            <a:r>
              <a:rPr lang="en-US" sz="2800" dirty="0">
                <a:latin typeface="NimbusRomNo9L"/>
              </a:rPr>
              <a:t>P</a:t>
            </a:r>
            <a:r>
              <a:rPr lang="en-US" sz="2800" dirty="0">
                <a:effectLst/>
                <a:latin typeface="NimbusRomNo9L"/>
              </a:rPr>
              <a:t>erformance </a:t>
            </a:r>
            <a:r>
              <a:rPr lang="en-US" sz="2800" dirty="0">
                <a:latin typeface="NimbusRomNo9L"/>
              </a:rPr>
              <a:t>C</a:t>
            </a:r>
            <a:r>
              <a:rPr lang="en-US" sz="2800" dirty="0">
                <a:effectLst/>
                <a:latin typeface="NimbusRomNo9L"/>
              </a:rPr>
              <a:t>haracteristics</a:t>
            </a:r>
            <a:endParaRPr lang="en-US" sz="2800" dirty="0">
              <a:latin typeface="NimbusRomNo9L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effectLst/>
                <a:latin typeface="NimbusRomNo9L"/>
              </a:rPr>
              <a:t>IPC may be comparable on P/E cores during certain phases.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effectLst/>
                <a:latin typeface="NimbusRomNo9L"/>
              </a:rPr>
              <a:t>Dynamic </a:t>
            </a:r>
            <a:r>
              <a:rPr lang="en-US" sz="2800" dirty="0">
                <a:latin typeface="NimbusRomNo9L"/>
              </a:rPr>
              <a:t>T</a:t>
            </a:r>
            <a:r>
              <a:rPr lang="en-US" sz="2800" dirty="0">
                <a:effectLst/>
                <a:latin typeface="NimbusRomNo9L"/>
              </a:rPr>
              <a:t>hread </a:t>
            </a:r>
            <a:r>
              <a:rPr lang="en-US" sz="2800" dirty="0">
                <a:latin typeface="NimbusRomNo9L"/>
              </a:rPr>
              <a:t>A</a:t>
            </a:r>
            <a:r>
              <a:rPr lang="en-US" sz="2800" dirty="0">
                <a:effectLst/>
                <a:latin typeface="NimbusRomNo9L"/>
              </a:rPr>
              <a:t>ssignment at a </a:t>
            </a:r>
            <a:r>
              <a:rPr lang="en-US" sz="2800" dirty="0">
                <a:solidFill>
                  <a:prstClr val="black"/>
                </a:solidFill>
                <a:effectLst/>
                <a:latin typeface="NimbusRomNo9L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NimbusRomNo9L"/>
              </a:rPr>
              <a:t>oarse Granularity</a:t>
            </a:r>
            <a:endParaRPr lang="en-US" sz="2800" dirty="0">
              <a:effectLst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effectLst/>
                <a:latin typeface="NimbusRomNo9L"/>
                <a:sym typeface="Wingdings" pitchFamily="2" charset="2"/>
              </a:rPr>
              <a:t>Operating system reschedules threads </a:t>
            </a:r>
            <a:r>
              <a:rPr lang="en-US" dirty="0">
                <a:latin typeface="NimbusRomNo9L"/>
                <a:sym typeface="Wingdings" pitchFamily="2" charset="2"/>
              </a:rPr>
              <a:t>every </a:t>
            </a:r>
            <a:r>
              <a:rPr lang="en-US" dirty="0">
                <a:effectLst/>
                <a:latin typeface="NimbusRomNo9L"/>
              </a:rPr>
              <a:t>tens of milliseconds </a:t>
            </a:r>
            <a:endParaRPr lang="en-US" sz="2000" dirty="0">
              <a:effectLst/>
              <a:latin typeface="NimbusRomNo9L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latin typeface="NimbusRomNo9L"/>
              </a:rPr>
              <a:t>The performance difference between P/E cores is phase-dependent.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effectLst/>
                <a:latin typeface="NimbusRomNo9L"/>
                <a:sym typeface="Wingdings" pitchFamily="2" charset="2"/>
              </a:rPr>
              <a:t>Predict </a:t>
            </a:r>
            <a:r>
              <a:rPr lang="en-US" dirty="0">
                <a:latin typeface="NimbusRomNo9L"/>
                <a:sym typeface="Wingdings" pitchFamily="2" charset="2"/>
              </a:rPr>
              <a:t>the</a:t>
            </a:r>
            <a:r>
              <a:rPr lang="en-US" dirty="0">
                <a:effectLst/>
                <a:latin typeface="NimbusRomNo9L"/>
                <a:sym typeface="Wingdings" pitchFamily="2" charset="2"/>
              </a:rPr>
              <a:t> performance of each threads on P/E-core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NimbusRomNo9L"/>
                <a:sym typeface="Wingdings" pitchFamily="2" charset="2"/>
              </a:rPr>
              <a:t>Schedule on P/E-cores based on prediction to improve performance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effectLst/>
                <a:latin typeface="NimbusRomNo9L"/>
                <a:sym typeface="Wingdings" pitchFamily="2" charset="2"/>
              </a:rPr>
              <a:t>The scheduling mechanism aims to maintain fairness among threads.</a:t>
            </a:r>
            <a:br>
              <a:rPr lang="en-US" dirty="0">
                <a:effectLst/>
                <a:latin typeface="NimbusRomNo9L"/>
                <a:sym typeface="Wingdings" pitchFamily="2" charset="2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0BBAA-BDED-B923-5953-E4FB0C1C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D7A60-C07F-A141-60FF-341A970B27BB}"/>
              </a:ext>
            </a:extLst>
          </p:cNvPr>
          <p:cNvSpPr/>
          <p:nvPr/>
        </p:nvSpPr>
        <p:spPr>
          <a:xfrm>
            <a:off x="0" y="5551488"/>
            <a:ext cx="9143999" cy="518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914389" lvl="1" indent="-457189" algn="ctr">
              <a:buClr>
                <a:schemeClr val="accent1"/>
              </a:buClr>
            </a:pPr>
            <a:r>
              <a:rPr lang="en-US" altLang="zh-CN" sz="2800" dirty="0"/>
              <a:t>Opportunities in f</a:t>
            </a:r>
            <a:r>
              <a:rPr lang="en-US" sz="2800" dirty="0"/>
              <a:t>ine-grained phase is not captured </a:t>
            </a:r>
          </a:p>
        </p:txBody>
      </p:sp>
    </p:spTree>
    <p:extLst>
      <p:ext uri="{BB962C8B-B14F-4D97-AF65-F5344CB8AC3E}">
        <p14:creationId xmlns:p14="http://schemas.microsoft.com/office/powerpoint/2010/main" val="329866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B445-8BAF-4578-B6D2-63F79D7D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03" y="195490"/>
            <a:ext cx="7886700" cy="1137103"/>
          </a:xfrm>
        </p:spPr>
        <p:txBody>
          <a:bodyPr/>
          <a:lstStyle/>
          <a:p>
            <a:r>
              <a:rPr lang="en-US" dirty="0">
                <a:latin typeface="NimbusRomNo9L"/>
              </a:rPr>
              <a:t>Heterogeneous Single Core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479B-2ADC-4635-AD44-EAA96286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03" y="1300843"/>
            <a:ext cx="7886700" cy="435133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Previous Works Deployed </a:t>
            </a:r>
            <a:r>
              <a:rPr lang="en-US" sz="2400" dirty="0">
                <a:latin typeface="NimbusRomNo9L"/>
              </a:rPr>
              <a:t>H</a:t>
            </a:r>
            <a:r>
              <a:rPr lang="en-US" sz="2400" dirty="0">
                <a:effectLst/>
                <a:latin typeface="NimbusRomNo9L"/>
              </a:rPr>
              <a:t>eterogeneous </a:t>
            </a:r>
            <a:r>
              <a:rPr lang="en-US" altLang="zh-CN" dirty="0">
                <a:cs typeface="Times New Roman" panose="02020603050405020304" pitchFamily="18" charset="0"/>
              </a:rPr>
              <a:t>in one core</a:t>
            </a:r>
          </a:p>
          <a:p>
            <a:pPr lvl="1">
              <a:buClr>
                <a:schemeClr val="tx1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Each core has multiple backends – P/E</a:t>
            </a:r>
          </a:p>
          <a:p>
            <a:pPr lvl="1">
              <a:buClr>
                <a:schemeClr val="tx1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Reschedule in fine-grained (In-core </a:t>
            </a:r>
            <a:r>
              <a:rPr lang="en-US" dirty="0">
                <a:effectLst/>
                <a:latin typeface="NimbusRomNo9L"/>
              </a:rPr>
              <a:t>migration controller</a:t>
            </a:r>
            <a:r>
              <a:rPr lang="en-US" sz="1800" dirty="0">
                <a:effectLst/>
                <a:latin typeface="NimbusRomNo9L"/>
              </a:rPr>
              <a:t>)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Copy architecture status without coherent interconnect </a:t>
            </a:r>
          </a:p>
          <a:p>
            <a:pPr lvl="1">
              <a:buClr>
                <a:schemeClr val="tx1"/>
              </a:buClr>
            </a:pPr>
            <a:r>
              <a:rPr lang="en-US" altLang="zh-CN" dirty="0">
                <a:cs typeface="Times New Roman" panose="02020603050405020304" pitchFamily="18" charset="0"/>
              </a:rPr>
              <a:t>Scheduling window </a:t>
            </a:r>
            <a:r>
              <a:rPr lang="en-US" sz="2400" dirty="0">
                <a:effectLst/>
                <a:latin typeface="NimbusRomNo9L"/>
              </a:rPr>
              <a:t>tens of milliseconds </a:t>
            </a:r>
            <a:r>
              <a:rPr lang="en-US" sz="2400" dirty="0">
                <a:effectLst/>
                <a:latin typeface="NimbusRomNo9L"/>
                <a:sym typeface="Wingdings" pitchFamily="2" charset="2"/>
              </a:rPr>
              <a:t> 1000s </a:t>
            </a:r>
            <a:r>
              <a:rPr lang="en-US" sz="2400" dirty="0" err="1">
                <a:effectLst/>
                <a:latin typeface="NimbusRomNo9L"/>
                <a:sym typeface="Wingdings" pitchFamily="2" charset="2"/>
              </a:rPr>
              <a:t>instrs</a:t>
            </a:r>
            <a:endParaRPr lang="en-US" sz="2400" dirty="0">
              <a:effectLst/>
              <a:latin typeface="NimbusRomNo9L"/>
              <a:cs typeface="Times New Roman" panose="02020603050405020304" pitchFamily="18" charset="0"/>
              <a:sym typeface="Wingdings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latin typeface="NimbusRomNo9L"/>
                <a:cs typeface="Times New Roman" panose="02020603050405020304" pitchFamily="18" charset="0"/>
                <a:sym typeface="Wingdings" pitchFamily="2" charset="2"/>
              </a:rPr>
              <a:t>Predict the performance in hardware for each </a:t>
            </a:r>
            <a:r>
              <a:rPr lang="en-US" altLang="zh-CN" dirty="0">
                <a:cs typeface="Times New Roman" panose="02020603050405020304" pitchFamily="18" charset="0"/>
              </a:rPr>
              <a:t>window</a:t>
            </a:r>
            <a:endParaRPr lang="en-US" altLang="zh-CN" dirty="0">
              <a:latin typeface="NimbusRomNo9L"/>
              <a:cs typeface="Times New Roman" panose="02020603050405020304" pitchFamily="18" charset="0"/>
              <a:sym typeface="Wingdings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latin typeface="NimbusRomNo9L"/>
                <a:cs typeface="Times New Roman" panose="02020603050405020304" pitchFamily="18" charset="0"/>
                <a:sym typeface="Wingdings" pitchFamily="2" charset="2"/>
              </a:rPr>
              <a:t>Schedule to Optimize Energy-Delay-Product (EDP) </a:t>
            </a:r>
          </a:p>
          <a:p>
            <a:pPr>
              <a:buClr>
                <a:schemeClr val="tx1"/>
              </a:buClr>
            </a:pPr>
            <a:r>
              <a:rPr lang="en-US" altLang="zh-CN" dirty="0">
                <a:latin typeface="NimbusRomNo9L"/>
                <a:cs typeface="Times New Roman" panose="02020603050405020304" pitchFamily="18" charset="0"/>
                <a:sym typeface="Wingdings" pitchFamily="2" charset="2"/>
              </a:rPr>
              <a:t>Issue with Previous </a:t>
            </a:r>
            <a:r>
              <a:rPr lang="en-US" dirty="0">
                <a:latin typeface="NimbusRomNo9L"/>
              </a:rPr>
              <a:t>Heterogeneous Single Core </a:t>
            </a:r>
            <a:endParaRPr lang="en-US" altLang="zh-CN" dirty="0">
              <a:latin typeface="NimbusRomNo9L"/>
              <a:cs typeface="Times New Roman" panose="02020603050405020304" pitchFamily="18" charset="0"/>
              <a:sym typeface="Wingdings" pitchFamily="2" charset="2"/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latin typeface="NimbusRomNo9L"/>
                <a:cs typeface="Times New Roman" panose="02020603050405020304" pitchFamily="18" charset="0"/>
                <a:sym typeface="Wingdings" pitchFamily="2" charset="2"/>
              </a:rPr>
              <a:t>Only one thread is scheduled (low utilization)</a:t>
            </a:r>
          </a:p>
          <a:p>
            <a:pPr lvl="1">
              <a:buClr>
                <a:schemeClr val="tx1"/>
              </a:buClr>
            </a:pPr>
            <a:r>
              <a:rPr lang="en-US" altLang="zh-CN" dirty="0">
                <a:latin typeface="NimbusRomNo9L"/>
                <a:cs typeface="Times New Roman" panose="02020603050405020304" pitchFamily="18" charset="0"/>
                <a:sym typeface="Wingdings" pitchFamily="2" charset="2"/>
              </a:rPr>
              <a:t>One backend of CPU always idle </a:t>
            </a:r>
          </a:p>
          <a:p>
            <a:pPr lvl="1">
              <a:buClr>
                <a:schemeClr val="tx1"/>
              </a:buClr>
            </a:pPr>
            <a:r>
              <a:rPr lang="en-US" altLang="zh-CN" dirty="0">
                <a:latin typeface="NimbusRomNo9L"/>
                <a:cs typeface="Times New Roman" panose="02020603050405020304" pitchFamily="18" charset="0"/>
                <a:sym typeface="Wingdings" pitchFamily="2" charset="2"/>
              </a:rPr>
              <a:t>Only optimize the EDP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zh-CN" dirty="0">
              <a:latin typeface="NimbusRomNo9L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FC743-CDB1-4120-A470-5D35AAAA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2A346-30A1-4796-ADCE-92C46F632593}"/>
              </a:ext>
            </a:extLst>
          </p:cNvPr>
          <p:cNvSpPr/>
          <p:nvPr/>
        </p:nvSpPr>
        <p:spPr>
          <a:xfrm>
            <a:off x="0" y="5841716"/>
            <a:ext cx="9144000" cy="518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914389" lvl="1" indent="-457189" algn="ctr">
              <a:buClr>
                <a:schemeClr val="accent1"/>
              </a:buClr>
            </a:pPr>
            <a:r>
              <a:rPr lang="en-US" sz="2800" dirty="0"/>
              <a:t>Needs to improve the pipeline utilization</a:t>
            </a:r>
          </a:p>
        </p:txBody>
      </p:sp>
    </p:spTree>
    <p:extLst>
      <p:ext uri="{BB962C8B-B14F-4D97-AF65-F5344CB8AC3E}">
        <p14:creationId xmlns:p14="http://schemas.microsoft.com/office/powerpoint/2010/main" val="3402913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27F4-4BC3-2374-36A8-ED30E4DB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28" y="277093"/>
            <a:ext cx="7886700" cy="1137103"/>
          </a:xfrm>
        </p:spPr>
        <p:txBody>
          <a:bodyPr/>
          <a:lstStyle/>
          <a:p>
            <a:r>
              <a:rPr lang="en-US" altLang="zh-CN" dirty="0"/>
              <a:t>Opportunity of</a:t>
            </a:r>
            <a:r>
              <a:rPr lang="zh-CN" altLang="en-US" dirty="0"/>
              <a:t> </a:t>
            </a:r>
            <a:r>
              <a:rPr lang="en-US" dirty="0">
                <a:latin typeface="NimbusRomNo9L"/>
              </a:rPr>
              <a:t>Heterogeneous Single Core </a:t>
            </a:r>
            <a:r>
              <a:rPr lang="zh-CN" altLang="en-US" dirty="0"/>
              <a:t>  </a:t>
            </a:r>
            <a:endParaRPr lang="en-US" dirty="0"/>
          </a:p>
        </p:txBody>
      </p:sp>
      <p:pic>
        <p:nvPicPr>
          <p:cNvPr id="6" name="Content Placeholder 5" descr="A graph with blue lines&#10;&#10;Description automatically generated">
            <a:extLst>
              <a:ext uri="{FF2B5EF4-FFF2-40B4-BE49-F238E27FC236}">
                <a16:creationId xmlns:a16="http://schemas.microsoft.com/office/drawing/2014/main" id="{BAD3ED6B-1C74-B9AE-CC88-3970A2DC2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3" y="3254129"/>
            <a:ext cx="8172450" cy="36033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63E84-B415-DE11-3044-48A3A17F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62FC9A-16C3-86F4-B2E9-A9BBA52C9DBA}"/>
              </a:ext>
            </a:extLst>
          </p:cNvPr>
          <p:cNvSpPr txBox="1">
            <a:spLocks/>
          </p:cNvSpPr>
          <p:nvPr/>
        </p:nvSpPr>
        <p:spPr>
          <a:xfrm>
            <a:off x="0" y="1300843"/>
            <a:ext cx="9713396" cy="1953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>
                <a:latin typeface="NimbusRomNo9L"/>
              </a:rPr>
              <a:t>Heterogeneous Single Core </a:t>
            </a:r>
            <a:r>
              <a:rPr lang="en-US" dirty="0" err="1">
                <a:latin typeface="NimbusRomNo9L"/>
              </a:rPr>
              <a:t>v.s</a:t>
            </a:r>
            <a:r>
              <a:rPr lang="en-US" dirty="0">
                <a:latin typeface="NimbusRomNo9L"/>
              </a:rPr>
              <a:t>. Heterogeneous Multicore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NimbusRomNo9L"/>
              </a:rPr>
              <a:t>Heterogeneous Single-Core enables fine-grained thread swapping.</a:t>
            </a:r>
          </a:p>
          <a:p>
            <a:pPr lvl="1">
              <a:buClr>
                <a:schemeClr val="tx1"/>
              </a:buClr>
            </a:pPr>
            <a:r>
              <a:rPr lang="en-US" dirty="0" err="1">
                <a:latin typeface="NimbusRomNo9L"/>
              </a:rPr>
              <a:t>MeoMean</a:t>
            </a:r>
            <a:r>
              <a:rPr lang="en-US" dirty="0">
                <a:latin typeface="NimbusRomNo9L"/>
              </a:rPr>
              <a:t> of each benchmark when paired with all benchmarks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NimbusRomNo9L"/>
              </a:rPr>
              <a:t>Zero migration time and perfect performance prediction for both.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atin typeface="NimbusRomNo9L"/>
              </a:rPr>
              <a:t>Heterogeneous multicore is unfair </a:t>
            </a:r>
            <a:r>
              <a:rPr lang="en-US" dirty="0">
                <a:latin typeface="NimbusRomNo9L"/>
                <a:sym typeface="Wingdings" pitchFamily="2" charset="2"/>
              </a:rPr>
              <a:t> Good for baseline</a:t>
            </a:r>
          </a:p>
          <a:p>
            <a:pPr lvl="1">
              <a:buClr>
                <a:schemeClr val="tx1"/>
              </a:buClr>
            </a:pPr>
            <a:endParaRPr lang="en-US" dirty="0">
              <a:latin typeface="NimbusRomNo9L"/>
            </a:endParaRPr>
          </a:p>
          <a:p>
            <a:pPr lvl="1">
              <a:buClr>
                <a:schemeClr val="tx1"/>
              </a:buClr>
            </a:pPr>
            <a:endParaRPr lang="en-US" dirty="0">
              <a:latin typeface="NimbusRomNo9L"/>
            </a:endParaRPr>
          </a:p>
        </p:txBody>
      </p:sp>
    </p:spTree>
    <p:extLst>
      <p:ext uri="{BB962C8B-B14F-4D97-AF65-F5344CB8AC3E}">
        <p14:creationId xmlns:p14="http://schemas.microsoft.com/office/powerpoint/2010/main" val="26468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B6E-F0BF-E7F4-C16B-901843C3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210004"/>
            <a:ext cx="7886700" cy="1137103"/>
          </a:xfrm>
        </p:spPr>
        <p:txBody>
          <a:bodyPr/>
          <a:lstStyle/>
          <a:p>
            <a:r>
              <a:rPr lang="en-US" dirty="0"/>
              <a:t>Performance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ABC5-47C1-49C9-7408-B79B5783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" y="1347107"/>
            <a:ext cx="8528050" cy="4351338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NimbusRomNo9L"/>
              </a:rPr>
              <a:t>Predictors in </a:t>
            </a:r>
            <a:r>
              <a:rPr lang="en-US" sz="2800" dirty="0"/>
              <a:t>Pervious </a:t>
            </a:r>
            <a:r>
              <a:rPr lang="en-US" sz="2800" dirty="0">
                <a:latin typeface="NimbusRomNo9L"/>
              </a:rPr>
              <a:t>Heterogeneous Single Core</a:t>
            </a:r>
            <a:r>
              <a:rPr lang="en-US" sz="2800" dirty="0"/>
              <a:t> Architecture</a:t>
            </a:r>
            <a:endParaRPr lang="en-US" sz="2800" dirty="0">
              <a:latin typeface="NimbusRomNo9L"/>
            </a:endParaRPr>
          </a:p>
          <a:p>
            <a:pPr lvl="1"/>
            <a:r>
              <a:rPr lang="en-US" dirty="0">
                <a:latin typeface="NimbusRomNo9L"/>
              </a:rPr>
              <a:t>Determine one thread P/E-backend</a:t>
            </a:r>
          </a:p>
          <a:p>
            <a:pPr lvl="1"/>
            <a:r>
              <a:rPr lang="en-US" dirty="0">
                <a:latin typeface="NimbusRomNo9L"/>
              </a:rPr>
              <a:t>Binary classification based on architecture status </a:t>
            </a:r>
          </a:p>
          <a:p>
            <a:pPr lvl="2"/>
            <a:r>
              <a:rPr lang="en-US" sz="2400" dirty="0">
                <a:latin typeface="NimbusRomNo9L"/>
              </a:rPr>
              <a:t>e.g. cache miss rate, PB miss rate</a:t>
            </a:r>
          </a:p>
          <a:p>
            <a:r>
              <a:rPr lang="en-US" sz="2800" dirty="0">
                <a:latin typeface="NimbusRomNo9L"/>
              </a:rPr>
              <a:t>Needs to Schedule 2 Threads </a:t>
            </a:r>
          </a:p>
          <a:p>
            <a:pPr lvl="1"/>
            <a:r>
              <a:rPr lang="en-US" dirty="0">
                <a:latin typeface="NimbusRomNo9L"/>
                <a:sym typeface="Wingdings" pitchFamily="2" charset="2"/>
              </a:rPr>
              <a:t>A more complex model needed</a:t>
            </a:r>
          </a:p>
          <a:p>
            <a:pPr lvl="1"/>
            <a:r>
              <a:rPr lang="en-US" dirty="0">
                <a:latin typeface="NimbusRomNo9L"/>
                <a:sym typeface="Wingdings" pitchFamily="2" charset="2"/>
              </a:rPr>
              <a:t>Our simulation shows that the previous algorithm does not fit</a:t>
            </a:r>
          </a:p>
          <a:p>
            <a:pPr lvl="1"/>
            <a:r>
              <a:rPr lang="en-US" dirty="0">
                <a:latin typeface="NimbusRomNo9L"/>
                <a:sym typeface="Wingdings" pitchFamily="2" charset="2"/>
              </a:rPr>
              <a:t>Keep fairness as well as performance</a:t>
            </a:r>
          </a:p>
          <a:p>
            <a:pPr lvl="1"/>
            <a:r>
              <a:rPr lang="en-US" dirty="0">
                <a:latin typeface="NimbusRomNo9L"/>
                <a:sym typeface="Wingdings" pitchFamily="2" charset="2"/>
              </a:rPr>
              <a:t>Need new performance predictor for scheduling</a:t>
            </a:r>
            <a:endParaRPr lang="en-US" dirty="0">
              <a:latin typeface="NimbusRomNo9L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The hardware can determine when turn off all 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D9996-5992-1C7C-E6E3-A1100F7A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95AFA-A18F-0840-6451-0D8AD09F20A0}"/>
              </a:ext>
            </a:extLst>
          </p:cNvPr>
          <p:cNvSpPr/>
          <p:nvPr/>
        </p:nvSpPr>
        <p:spPr>
          <a:xfrm>
            <a:off x="12088" y="6031252"/>
            <a:ext cx="9131912" cy="518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914389" lvl="1" indent="-457189" algn="ctr">
              <a:buClr>
                <a:schemeClr val="accent1"/>
              </a:buClr>
            </a:pPr>
            <a:r>
              <a:rPr lang="en-US" sz="2800" dirty="0"/>
              <a:t>Needs to predict IPC of both workloads on P/E backends </a:t>
            </a:r>
          </a:p>
        </p:txBody>
      </p:sp>
    </p:spTree>
    <p:extLst>
      <p:ext uri="{BB962C8B-B14F-4D97-AF65-F5344CB8AC3E}">
        <p14:creationId xmlns:p14="http://schemas.microsoft.com/office/powerpoint/2010/main" val="225466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75A4-A952-D5A7-8B2C-1D65ACC9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94" y="353132"/>
            <a:ext cx="9169705" cy="113710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Challenges in Heterogeneous Single-Core Workloads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30E5-3874-9A32-348A-C2BF5D54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89" y="1347107"/>
            <a:ext cx="8890612" cy="364840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When schedule same workload</a:t>
            </a:r>
          </a:p>
          <a:p>
            <a:pPr lvl="1"/>
            <a:r>
              <a:rPr lang="en-US" dirty="0"/>
              <a:t>threads in equivalent phases, limits speedup</a:t>
            </a:r>
          </a:p>
          <a:p>
            <a:pPr lvl="1"/>
            <a:r>
              <a:rPr lang="en-US" dirty="0"/>
              <a:t>Like in pervious figures</a:t>
            </a:r>
          </a:p>
          <a:p>
            <a:r>
              <a:rPr lang="en-US" sz="2800" dirty="0"/>
              <a:t>When schedule distinct workloads</a:t>
            </a:r>
          </a:p>
          <a:p>
            <a:pPr lvl="1"/>
            <a:r>
              <a:rPr lang="en-US" dirty="0"/>
              <a:t>Differences in program characteristics can outweigh the diversity in phases.</a:t>
            </a:r>
          </a:p>
          <a:p>
            <a:r>
              <a:rPr lang="en-US" sz="2800" dirty="0"/>
              <a:t>The combination of some threads yields good performance</a:t>
            </a:r>
          </a:p>
          <a:p>
            <a:pPr lvl="1"/>
            <a:r>
              <a:rPr lang="en-US" sz="2600" b="0" i="0" u="none" strike="noStrike" dirty="0">
                <a:solidFill>
                  <a:srgbClr val="0D0D0D"/>
                </a:solidFill>
                <a:effectLst/>
                <a:latin typeface="Söhne"/>
              </a:rPr>
              <a:t>Pairing certain threads can lead to enhanced performance</a:t>
            </a:r>
          </a:p>
          <a:p>
            <a:pPr lvl="2"/>
            <a:r>
              <a:rPr lang="en-US" sz="2600" dirty="0">
                <a:solidFill>
                  <a:srgbClr val="0D0D0D"/>
                </a:solidFill>
                <a:latin typeface="Söhne"/>
              </a:rPr>
              <a:t>A</a:t>
            </a:r>
            <a:r>
              <a:rPr lang="en-US" sz="2600" b="0" i="0" u="none" strike="noStrike" dirty="0">
                <a:solidFill>
                  <a:srgbClr val="0D0D0D"/>
                </a:solidFill>
                <a:effectLst/>
                <a:latin typeface="Söhne"/>
              </a:rPr>
              <a:t>dvanced OS algorithms needed</a:t>
            </a:r>
          </a:p>
          <a:p>
            <a:pPr lvl="1"/>
            <a:r>
              <a:rPr lang="en-US" dirty="0"/>
              <a:t>Constraints on Heterogeneous Single-Core Systems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A0333-9581-B0C4-542F-8557829A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0C81C-8566-1AEC-41BD-588267966E6E}"/>
              </a:ext>
            </a:extLst>
          </p:cNvPr>
          <p:cNvSpPr/>
          <p:nvPr/>
        </p:nvSpPr>
        <p:spPr>
          <a:xfrm>
            <a:off x="0" y="5986827"/>
            <a:ext cx="9144000" cy="518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914389" lvl="1" indent="-457189" algn="ctr">
              <a:buClr>
                <a:schemeClr val="accent1"/>
              </a:buClr>
            </a:pPr>
            <a:r>
              <a:rPr lang="en-US" sz="2800" dirty="0"/>
              <a:t>Needs to simplify the task of identifying workloads</a:t>
            </a:r>
          </a:p>
        </p:txBody>
      </p:sp>
    </p:spTree>
    <p:extLst>
      <p:ext uri="{BB962C8B-B14F-4D97-AF65-F5344CB8AC3E}">
        <p14:creationId xmlns:p14="http://schemas.microsoft.com/office/powerpoint/2010/main" val="424744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79195"/>
            <a:ext cx="7886700" cy="1325563"/>
          </a:xfrm>
        </p:spPr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79" y="1313098"/>
            <a:ext cx="8373289" cy="1540932"/>
          </a:xfrm>
        </p:spPr>
        <p:txBody>
          <a:bodyPr>
            <a:noAutofit/>
          </a:bodyPr>
          <a:lstStyle/>
          <a:p>
            <a:pPr marL="457189" indent="-457189">
              <a:buClr>
                <a:schemeClr val="accent1"/>
              </a:buClr>
            </a:pPr>
            <a:endParaRPr lang="en-US" sz="2400" dirty="0"/>
          </a:p>
          <a:p>
            <a:pPr marL="914389" lvl="1" indent="-457189">
              <a:buClr>
                <a:schemeClr val="accent1"/>
              </a:buClr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70DD0-0485-40CF-9536-33442828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4F94AA-5E43-3297-7EE4-876745C8C773}"/>
              </a:ext>
            </a:extLst>
          </p:cNvPr>
          <p:cNvSpPr txBox="1">
            <a:spLocks/>
          </p:cNvSpPr>
          <p:nvPr/>
        </p:nvSpPr>
        <p:spPr>
          <a:xfrm>
            <a:off x="302079" y="1313098"/>
            <a:ext cx="9496424" cy="5236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289">
              <a:buClr>
                <a:schemeClr val="tx1"/>
              </a:buClr>
            </a:pPr>
            <a:r>
              <a:rPr lang="en-US" sz="2800" dirty="0">
                <a:cs typeface="Times New Roman" panose="02020603050405020304" pitchFamily="18" charset="0"/>
              </a:rPr>
              <a:t>Heterogeneous Hyperthreading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Extend the previous single-core heterogeneous architecture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Enable simultaneous multi-threading on both backends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Maintain grained thread scheduling with better utilization</a:t>
            </a:r>
          </a:p>
          <a:p>
            <a:pPr marL="114289">
              <a:buClr>
                <a:schemeClr val="tx1"/>
              </a:buClr>
            </a:pPr>
            <a:r>
              <a:rPr lang="en-US" sz="2800" dirty="0">
                <a:effectLst/>
                <a:latin typeface="NimbusRomNo9L"/>
              </a:rPr>
              <a:t>History Based Performance Predictor</a:t>
            </a:r>
            <a:endParaRPr lang="en-US" sz="2800" dirty="0">
              <a:effectLst/>
              <a:latin typeface="CMSY7"/>
            </a:endParaRPr>
          </a:p>
          <a:p>
            <a:pPr marL="571489" lvl="1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Improve </a:t>
            </a:r>
            <a:r>
              <a:rPr lang="en-US" sz="2400" dirty="0">
                <a:effectLst/>
                <a:latin typeface="NimbusRomNo9L"/>
              </a:rPr>
              <a:t>Prediction</a:t>
            </a:r>
            <a:r>
              <a:rPr lang="en-US" dirty="0">
                <a:cs typeface="Times New Roman" panose="02020603050405020304" pitchFamily="18" charset="0"/>
              </a:rPr>
              <a:t> accuracy by caching previous performance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cs typeface="Times New Roman" panose="02020603050405020304" pitchFamily="18" charset="0"/>
              </a:rPr>
              <a:t>Yield better schedule compare with previous work</a:t>
            </a:r>
          </a:p>
          <a:p>
            <a:pPr marL="114289">
              <a:buClr>
                <a:schemeClr val="tx1"/>
              </a:buClr>
            </a:pPr>
            <a:r>
              <a:rPr lang="en-US" sz="2800" dirty="0">
                <a:latin typeface="NimbusRomNo9L"/>
              </a:rPr>
              <a:t>Phase-shifted Batched Execution 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latin typeface="NimbusRomNo9L"/>
              </a:rPr>
              <a:t>Schedule similar threads with a phase-change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latin typeface="NimbusRomNo9L"/>
              </a:rPr>
              <a:t>Similar threads are common in servers and multithread programs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latin typeface="NimbusRomNo9L"/>
              </a:rPr>
              <a:t>Reduce the effort of the OS to find suitable workloads</a:t>
            </a:r>
          </a:p>
          <a:p>
            <a:pPr marL="114289">
              <a:buClr>
                <a:schemeClr val="tx1"/>
              </a:buClr>
            </a:pPr>
            <a:r>
              <a:rPr lang="en-US" sz="2800" dirty="0">
                <a:latin typeface="NimbusRomNo9L"/>
              </a:rPr>
              <a:t>Thread S</a:t>
            </a:r>
            <a:r>
              <a:rPr lang="en-US" sz="2800" dirty="0">
                <a:effectLst/>
                <a:latin typeface="NimbusRomNo9L"/>
              </a:rPr>
              <a:t>witching Mechanism </a:t>
            </a:r>
          </a:p>
          <a:p>
            <a:pPr marL="571489" lvl="1">
              <a:buClr>
                <a:schemeClr val="tx1"/>
              </a:buClr>
            </a:pPr>
            <a:r>
              <a:rPr lang="en-US" dirty="0">
                <a:latin typeface="NimbusRomNo9L"/>
              </a:rPr>
              <a:t>Minimized stall on P-backend at the expense of E-backed</a:t>
            </a:r>
            <a:r>
              <a:rPr lang="zh-CN" altLang="en-US" dirty="0">
                <a:latin typeface="NimbusRomNo9L"/>
              </a:rPr>
              <a:t> </a:t>
            </a:r>
            <a:r>
              <a:rPr lang="en-US" dirty="0">
                <a:latin typeface="NimbusRomNo9L"/>
              </a:rPr>
              <a:t>stall</a:t>
            </a:r>
            <a:endParaRPr lang="en-US" dirty="0">
              <a:effectLst/>
              <a:latin typeface="CMSY7"/>
            </a:endParaRPr>
          </a:p>
          <a:p>
            <a:pPr marL="114289">
              <a:buClr>
                <a:schemeClr val="tx1"/>
              </a:buClr>
            </a:pPr>
            <a:endParaRPr lang="en-US" dirty="0">
              <a:latin typeface="NimbusRomNo9L"/>
            </a:endParaRPr>
          </a:p>
          <a:p>
            <a:pPr marL="571489" lvl="1">
              <a:buClr>
                <a:schemeClr val="tx1"/>
              </a:buClr>
            </a:pPr>
            <a:endParaRPr lang="en-US" sz="2800" dirty="0">
              <a:effectLst/>
              <a:latin typeface="CMSY7"/>
            </a:endParaRPr>
          </a:p>
          <a:p>
            <a:pPr marL="114289">
              <a:buClr>
                <a:schemeClr val="tx1"/>
              </a:buClr>
            </a:pP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3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49A-553F-C9D5-0C8E-AE097CA2D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Hyperthreading Architecture</a:t>
            </a:r>
          </a:p>
        </p:txBody>
      </p:sp>
      <p:pic>
        <p:nvPicPr>
          <p:cNvPr id="6" name="Content Placeholder 5" descr="A diagram of a program&#10;&#10;Description automatically generated">
            <a:extLst>
              <a:ext uri="{FF2B5EF4-FFF2-40B4-BE49-F238E27FC236}">
                <a16:creationId xmlns:a16="http://schemas.microsoft.com/office/drawing/2014/main" id="{4CC552A2-F161-6BE7-2DFA-77D642846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5" y="1563688"/>
            <a:ext cx="7735710" cy="43513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9F86A-2643-99D6-8ABA-8D4D41D8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A3627-C08D-3346-9CFF-CD27EEB36EC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E4B48-54C5-A012-E34B-8DA5BE32E5AC}"/>
              </a:ext>
            </a:extLst>
          </p:cNvPr>
          <p:cNvSpPr/>
          <p:nvPr/>
        </p:nvSpPr>
        <p:spPr>
          <a:xfrm>
            <a:off x="0" y="6129955"/>
            <a:ext cx="8890612" cy="5180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914389" lvl="1" indent="-457189" algn="ctr">
              <a:buClr>
                <a:schemeClr val="accent1"/>
              </a:buClr>
            </a:pPr>
            <a:r>
              <a:rPr lang="en-US" sz="2800" dirty="0"/>
              <a:t>Share resource as Hyperthreading, but Heterogeneous</a:t>
            </a:r>
          </a:p>
        </p:txBody>
      </p:sp>
    </p:spTree>
    <p:extLst>
      <p:ext uri="{BB962C8B-B14F-4D97-AF65-F5344CB8AC3E}">
        <p14:creationId xmlns:p14="http://schemas.microsoft.com/office/powerpoint/2010/main" val="29695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9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20386</TotalTime>
  <Words>789</Words>
  <Application>Microsoft Macintosh PowerPoint</Application>
  <PresentationFormat>On-screen Show (4:3)</PresentationFormat>
  <Paragraphs>148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CMSY7</vt:lpstr>
      <vt:lpstr>NimbusRomNo9L</vt:lpstr>
      <vt:lpstr>Söhne</vt:lpstr>
      <vt:lpstr>Arial</vt:lpstr>
      <vt:lpstr>Calibri</vt:lpstr>
      <vt:lpstr>Calibri Light</vt:lpstr>
      <vt:lpstr>Office Theme</vt:lpstr>
      <vt:lpstr>Heterogeneous Hyperthreading    Mingxuan He*, Fangping Liu†, Sang Wook Stephen Do† *Purdue University     †Futurewei inc </vt:lpstr>
      <vt:lpstr>Heterogeneous Multicore </vt:lpstr>
      <vt:lpstr>Phases in Program and Dynamic Thread Assignment </vt:lpstr>
      <vt:lpstr>Heterogeneous Single Core </vt:lpstr>
      <vt:lpstr>Opportunity of Heterogeneous Single Core   </vt:lpstr>
      <vt:lpstr>Performance Prediction</vt:lpstr>
      <vt:lpstr>Challenges in Heterogeneous Single-Core Workloads</vt:lpstr>
      <vt:lpstr>Contributions</vt:lpstr>
      <vt:lpstr>Heterogeneous Hyperthreading Architecture</vt:lpstr>
      <vt:lpstr>History Based Performance Predictor</vt:lpstr>
      <vt:lpstr>Optimized Thread Migration</vt:lpstr>
      <vt:lpstr>Methodology  </vt:lpstr>
      <vt:lpstr>Speedup with Intel Config</vt:lpstr>
      <vt:lpstr>History Based Performance Predictor</vt:lpstr>
      <vt:lpstr>Phase-shifted Batched Execution </vt:lpstr>
      <vt:lpstr>Fairness in Scheduling</vt:lpstr>
      <vt:lpstr>Power and Area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FaultHound  Value-Locality-Based Soft-Fault Tolerance</dc:title>
  <dc:creator>Nitin S</dc:creator>
  <cp:lastModifiedBy>He, Mingxuan</cp:lastModifiedBy>
  <cp:revision>188</cp:revision>
  <cp:lastPrinted>2019-10-11T13:34:33Z</cp:lastPrinted>
  <dcterms:created xsi:type="dcterms:W3CDTF">2015-05-15T20:29:09Z</dcterms:created>
  <dcterms:modified xsi:type="dcterms:W3CDTF">2024-04-22T18:04:41Z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2024-04-20T20:06:43Z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aada7140-866a-4d40-a999-6f395a77a192</vt:lpwstr>
  </property>
  <property fmtid="{D5CDD505-2E9C-101B-9397-08002B2CF9AE}" pid="8" name="MSIP_Label_4044bd30-2ed7-4c9d-9d12-46200872a97b_ContentBits">
    <vt:lpwstr>0</vt:lpwstr>
  </property>
</Properties>
</file>