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0E1"/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4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7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3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3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9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4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7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6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4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91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nyudatascienc-pul4003/shared_invite/zt-22uuinnsk-ICsYsHtDO5gm_oHj5kF2CA" TargetMode="External"/><Relationship Id="rId2" Type="http://schemas.openxmlformats.org/officeDocument/2006/relationships/hyperlink" Target="https://docs.google.com/document/d/1AMS7fSYHDUYtBKoiwlEW7p25k5JBfqUa6pDdngqtFI4/edit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tasciencebootcamp@nyu.edu" TargetMode="External"/><Relationship Id="rId4" Type="http://schemas.openxmlformats.org/officeDocument/2006/relationships/hyperlink" Target="https://github.com/kartikjindgar/NYU-DataScience-Bootcamp-Fall2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0F850-82F2-5EA5-A45B-5CCE3866A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2110193"/>
            <a:ext cx="6823988" cy="2176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Week 1: </a:t>
            </a:r>
            <a:r>
              <a:rPr lang="en-US" sz="6000" dirty="0">
                <a:solidFill>
                  <a:srgbClr val="8900E1"/>
                </a:solidFill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D173C-47B0-F773-6786-0EC3F6D26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220" y="4287010"/>
            <a:ext cx="6823988" cy="1023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Data Science Bootcamp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Fall’ 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F95C-486B-9413-A0E6-D5A5F64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r="26474" b="2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CE067C7-65A9-FD60-B9D2-DCB41D403B11}"/>
              </a:ext>
            </a:extLst>
          </p:cNvPr>
          <p:cNvSpPr txBox="1">
            <a:spLocks/>
          </p:cNvSpPr>
          <p:nvPr/>
        </p:nvSpPr>
        <p:spPr>
          <a:xfrm>
            <a:off x="658220" y="584856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8900E1"/>
                </a:solidFill>
              </a:rPr>
              <a:t>Instructor: Kartik Jindgar</a:t>
            </a:r>
            <a:endParaRPr lang="en-IN" b="1" dirty="0">
              <a:solidFill>
                <a:srgbClr val="8900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56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C1A0C-C250-6F1A-130E-AC03EE91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sz="6600" b="0" kern="1200" cap="none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A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361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65D-FEE1-94DE-DC05-1798AB11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bootcamp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6E6C-8545-C42F-0D60-78CED0DF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258290"/>
            <a:ext cx="11029615" cy="2082223"/>
          </a:xfrm>
        </p:spPr>
        <p:txBody>
          <a:bodyPr>
            <a:normAutofit/>
          </a:bodyPr>
          <a:lstStyle/>
          <a:p>
            <a:r>
              <a:rPr lang="en-US" sz="2400" dirty="0"/>
              <a:t>We will start from </a:t>
            </a:r>
            <a:r>
              <a:rPr lang="en-US" sz="2400" dirty="0">
                <a:solidFill>
                  <a:srgbClr val="8900E1"/>
                </a:solidFill>
              </a:rPr>
              <a:t>scratch!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/>
              <a:t>It is okay </a:t>
            </a:r>
            <a:r>
              <a:rPr lang="en-US" sz="1800" dirty="0"/>
              <a:t>if you can’t program in Python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44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65D-FEE1-94DE-DC05-1798AB11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bootcamp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6E6C-8545-C42F-0D60-78CED0DF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59312"/>
            <a:ext cx="11029615" cy="2082223"/>
          </a:xfrm>
        </p:spPr>
        <p:txBody>
          <a:bodyPr>
            <a:normAutofit/>
          </a:bodyPr>
          <a:lstStyle/>
          <a:p>
            <a:r>
              <a:rPr lang="en-US" sz="2400" dirty="0"/>
              <a:t>We have an action-packed agenda!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F371EF-1525-E2D6-0565-4CA696DBCDEB}"/>
              </a:ext>
            </a:extLst>
          </p:cNvPr>
          <p:cNvSpPr/>
          <p:nvPr/>
        </p:nvSpPr>
        <p:spPr>
          <a:xfrm>
            <a:off x="1838129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90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8900E1"/>
                </a:solidFill>
              </a:rPr>
              <a:t>Week 1</a:t>
            </a:r>
            <a:endParaRPr lang="en-IN" sz="1600" dirty="0">
              <a:solidFill>
                <a:srgbClr val="8900E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EEDB2C-4AB9-412D-1918-1F4F9CB7D338}"/>
              </a:ext>
            </a:extLst>
          </p:cNvPr>
          <p:cNvSpPr/>
          <p:nvPr/>
        </p:nvSpPr>
        <p:spPr>
          <a:xfrm>
            <a:off x="4172337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2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0E2517-42E8-86AB-B7A2-1D7FD4A7661F}"/>
              </a:ext>
            </a:extLst>
          </p:cNvPr>
          <p:cNvSpPr/>
          <p:nvPr/>
        </p:nvSpPr>
        <p:spPr>
          <a:xfrm>
            <a:off x="6506545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3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8959CB-8595-6AE6-AA9C-E23F30F2954F}"/>
              </a:ext>
            </a:extLst>
          </p:cNvPr>
          <p:cNvSpPr/>
          <p:nvPr/>
        </p:nvSpPr>
        <p:spPr>
          <a:xfrm>
            <a:off x="8840753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4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598734-323C-BC61-A55A-A6961816D757}"/>
              </a:ext>
            </a:extLst>
          </p:cNvPr>
          <p:cNvCxnSpPr>
            <a:cxnSpLocks/>
          </p:cNvCxnSpPr>
          <p:nvPr/>
        </p:nvCxnSpPr>
        <p:spPr>
          <a:xfrm>
            <a:off x="3340359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7914F-88F0-15B4-902B-364C953FD369}"/>
              </a:ext>
            </a:extLst>
          </p:cNvPr>
          <p:cNvCxnSpPr>
            <a:cxnSpLocks/>
          </p:cNvCxnSpPr>
          <p:nvPr/>
        </p:nvCxnSpPr>
        <p:spPr>
          <a:xfrm>
            <a:off x="5685453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632446-E39B-E15C-5F6B-48091F7CEF41}"/>
              </a:ext>
            </a:extLst>
          </p:cNvPr>
          <p:cNvCxnSpPr>
            <a:cxnSpLocks/>
          </p:cNvCxnSpPr>
          <p:nvPr/>
        </p:nvCxnSpPr>
        <p:spPr>
          <a:xfrm>
            <a:off x="8027437" y="4499133"/>
            <a:ext cx="6251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D723CD-2418-9D17-2CBE-323654D6BBBC}"/>
              </a:ext>
            </a:extLst>
          </p:cNvPr>
          <p:cNvSpPr txBox="1"/>
          <p:nvPr/>
        </p:nvSpPr>
        <p:spPr>
          <a:xfrm>
            <a:off x="1908106" y="5365102"/>
            <a:ext cx="11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900E1"/>
                </a:solidFill>
              </a:rPr>
              <a:t>Python</a:t>
            </a:r>
            <a:endParaRPr lang="en-IN" dirty="0">
              <a:solidFill>
                <a:srgbClr val="8900E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0F2519-EB9F-79D8-338C-82016BD411B4}"/>
              </a:ext>
            </a:extLst>
          </p:cNvPr>
          <p:cNvSpPr txBox="1"/>
          <p:nvPr/>
        </p:nvSpPr>
        <p:spPr>
          <a:xfrm>
            <a:off x="4242314" y="5365102"/>
            <a:ext cx="11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1D6C1-E9D7-2EC6-F441-9749C59F7DCD}"/>
              </a:ext>
            </a:extLst>
          </p:cNvPr>
          <p:cNvSpPr txBox="1"/>
          <p:nvPr/>
        </p:nvSpPr>
        <p:spPr>
          <a:xfrm>
            <a:off x="6165197" y="5365102"/>
            <a:ext cx="20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Numpy</a:t>
            </a:r>
            <a:r>
              <a:rPr lang="en-US" dirty="0"/>
              <a:t> &amp; Pandas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10209-0109-E084-B6FC-A70003F1E356}"/>
              </a:ext>
            </a:extLst>
          </p:cNvPr>
          <p:cNvSpPr txBox="1"/>
          <p:nvPr/>
        </p:nvSpPr>
        <p:spPr>
          <a:xfrm>
            <a:off x="8761440" y="5295878"/>
            <a:ext cx="148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Visualization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3DF7CD-72AC-9659-9482-6299B0DA22A0}"/>
              </a:ext>
            </a:extLst>
          </p:cNvPr>
          <p:cNvCxnSpPr>
            <a:cxnSpLocks/>
          </p:cNvCxnSpPr>
          <p:nvPr/>
        </p:nvCxnSpPr>
        <p:spPr>
          <a:xfrm>
            <a:off x="10350759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8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65D-FEE1-94DE-DC05-1798AB11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bootcamp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6E6C-8545-C42F-0D60-78CED0DF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59312"/>
            <a:ext cx="11029615" cy="2082223"/>
          </a:xfrm>
        </p:spPr>
        <p:txBody>
          <a:bodyPr>
            <a:normAutofit/>
          </a:bodyPr>
          <a:lstStyle/>
          <a:p>
            <a:r>
              <a:rPr lang="en-US" sz="2400" dirty="0"/>
              <a:t>We have an action-packed agenda!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F371EF-1525-E2D6-0565-4CA696DBCDEB}"/>
              </a:ext>
            </a:extLst>
          </p:cNvPr>
          <p:cNvSpPr/>
          <p:nvPr/>
        </p:nvSpPr>
        <p:spPr>
          <a:xfrm>
            <a:off x="1838129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5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EEDB2C-4AB9-412D-1918-1F4F9CB7D338}"/>
              </a:ext>
            </a:extLst>
          </p:cNvPr>
          <p:cNvSpPr/>
          <p:nvPr/>
        </p:nvSpPr>
        <p:spPr>
          <a:xfrm>
            <a:off x="4172337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6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0E2517-42E8-86AB-B7A2-1D7FD4A7661F}"/>
              </a:ext>
            </a:extLst>
          </p:cNvPr>
          <p:cNvSpPr/>
          <p:nvPr/>
        </p:nvSpPr>
        <p:spPr>
          <a:xfrm>
            <a:off x="6506545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7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8959CB-8595-6AE6-AA9C-E23F30F2954F}"/>
              </a:ext>
            </a:extLst>
          </p:cNvPr>
          <p:cNvSpPr/>
          <p:nvPr/>
        </p:nvSpPr>
        <p:spPr>
          <a:xfrm>
            <a:off x="8840753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8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598734-323C-BC61-A55A-A6961816D757}"/>
              </a:ext>
            </a:extLst>
          </p:cNvPr>
          <p:cNvCxnSpPr>
            <a:cxnSpLocks/>
          </p:cNvCxnSpPr>
          <p:nvPr/>
        </p:nvCxnSpPr>
        <p:spPr>
          <a:xfrm>
            <a:off x="3340359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7914F-88F0-15B4-902B-364C953FD369}"/>
              </a:ext>
            </a:extLst>
          </p:cNvPr>
          <p:cNvCxnSpPr>
            <a:cxnSpLocks/>
          </p:cNvCxnSpPr>
          <p:nvPr/>
        </p:nvCxnSpPr>
        <p:spPr>
          <a:xfrm>
            <a:off x="5685453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632446-E39B-E15C-5F6B-48091F7CEF41}"/>
              </a:ext>
            </a:extLst>
          </p:cNvPr>
          <p:cNvCxnSpPr>
            <a:cxnSpLocks/>
          </p:cNvCxnSpPr>
          <p:nvPr/>
        </p:nvCxnSpPr>
        <p:spPr>
          <a:xfrm>
            <a:off x="8027437" y="4499133"/>
            <a:ext cx="6251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D723CD-2418-9D17-2CBE-323654D6BBBC}"/>
              </a:ext>
            </a:extLst>
          </p:cNvPr>
          <p:cNvSpPr txBox="1"/>
          <p:nvPr/>
        </p:nvSpPr>
        <p:spPr>
          <a:xfrm>
            <a:off x="1908106" y="5365102"/>
            <a:ext cx="11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/>
              <a:t>ML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0F2519-EB9F-79D8-338C-82016BD411B4}"/>
              </a:ext>
            </a:extLst>
          </p:cNvPr>
          <p:cNvSpPr txBox="1"/>
          <p:nvPr/>
        </p:nvSpPr>
        <p:spPr>
          <a:xfrm>
            <a:off x="4242314" y="5365102"/>
            <a:ext cx="11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1D6C1-E9D7-2EC6-F441-9749C59F7DCD}"/>
              </a:ext>
            </a:extLst>
          </p:cNvPr>
          <p:cNvSpPr txBox="1"/>
          <p:nvPr/>
        </p:nvSpPr>
        <p:spPr>
          <a:xfrm>
            <a:off x="6165197" y="5365102"/>
            <a:ext cx="20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10209-0109-E084-B6FC-A70003F1E356}"/>
              </a:ext>
            </a:extLst>
          </p:cNvPr>
          <p:cNvSpPr txBox="1"/>
          <p:nvPr/>
        </p:nvSpPr>
        <p:spPr>
          <a:xfrm>
            <a:off x="8761440" y="5295878"/>
            <a:ext cx="148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73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C01E-96B7-A8E7-968D-9E7AFCAA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16E4-6332-8361-D746-5181634B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31533"/>
            <a:ext cx="11029615" cy="3634486"/>
          </a:xfrm>
        </p:spPr>
        <p:txBody>
          <a:bodyPr/>
          <a:lstStyle/>
          <a:p>
            <a:r>
              <a:rPr lang="en-US" dirty="0"/>
              <a:t>Review the </a:t>
            </a:r>
            <a:r>
              <a:rPr lang="en-US" dirty="0">
                <a:solidFill>
                  <a:srgbClr val="8900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syllabus</a:t>
            </a:r>
            <a:r>
              <a:rPr lang="en-US" dirty="0">
                <a:solidFill>
                  <a:srgbClr val="8900E1"/>
                </a:solidFill>
              </a:rPr>
              <a:t>!</a:t>
            </a:r>
          </a:p>
          <a:p>
            <a:r>
              <a:rPr lang="en-US" dirty="0"/>
              <a:t>Join the </a:t>
            </a:r>
            <a:r>
              <a:rPr lang="en-US" dirty="0">
                <a:solidFill>
                  <a:srgbClr val="8900E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SLACK</a:t>
            </a:r>
            <a:r>
              <a:rPr lang="en-US" dirty="0"/>
              <a:t> community – Perfect place to ask your questions and discuss interesting problems!</a:t>
            </a:r>
          </a:p>
          <a:p>
            <a:r>
              <a:rPr lang="en-US" dirty="0"/>
              <a:t>Visit the </a:t>
            </a:r>
            <a:r>
              <a:rPr lang="en-US" dirty="0">
                <a:solidFill>
                  <a:srgbClr val="8900E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/>
              <a:t> page to access ppts and </a:t>
            </a:r>
            <a:r>
              <a:rPr lang="en-US" dirty="0" err="1"/>
              <a:t>jupyter</a:t>
            </a:r>
            <a:r>
              <a:rPr lang="en-US" dirty="0"/>
              <a:t> notebooks discussed in each section</a:t>
            </a:r>
          </a:p>
          <a:p>
            <a:r>
              <a:rPr lang="en-US" dirty="0"/>
              <a:t>You can email us at </a:t>
            </a:r>
            <a:r>
              <a:rPr lang="en-US" dirty="0">
                <a:solidFill>
                  <a:srgbClr val="8900E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datasciencebootcamp@nyu.edu</a:t>
            </a:r>
            <a:endParaRPr lang="en-US" dirty="0">
              <a:solidFill>
                <a:srgbClr val="8900E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48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10017-1DB3-3456-9A51-128CF35C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</a:t>
            </a:r>
            <a:endParaRPr lang="en-IN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FD90-89C4-1894-68D7-1EA65E7B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Why Python ?</a:t>
            </a:r>
          </a:p>
          <a:p>
            <a:r>
              <a:rPr lang="en-US" dirty="0"/>
              <a:t>Datatypes</a:t>
            </a:r>
          </a:p>
          <a:p>
            <a:r>
              <a:rPr lang="en-US" dirty="0"/>
              <a:t>Control Statements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09243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B529-9D1D-B768-EB69-50C9407E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B7DA3-FAF3-EF77-51AE-C43CE368E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90" y="1890876"/>
            <a:ext cx="7929774" cy="43886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2DA202-16FC-D7B5-34FF-74B42C8D4836}"/>
              </a:ext>
            </a:extLst>
          </p:cNvPr>
          <p:cNvSpPr txBox="1"/>
          <p:nvPr/>
        </p:nvSpPr>
        <p:spPr>
          <a:xfrm>
            <a:off x="8951584" y="2086819"/>
            <a:ext cx="27324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E7C7C"/>
                </a:solidFill>
                <a:effectLst/>
              </a:rPr>
              <a:t>For data scientists, researchers, students, and professionals worldwide, </a:t>
            </a:r>
            <a:r>
              <a:rPr lang="en-US" b="1" dirty="0">
                <a:solidFill>
                  <a:srgbClr val="8900E1"/>
                </a:solidFill>
                <a:effectLst/>
              </a:rPr>
              <a:t>Python</a:t>
            </a:r>
            <a:r>
              <a:rPr lang="en-US" b="0" dirty="0">
                <a:solidFill>
                  <a:srgbClr val="6E7C7C"/>
                </a:solidFill>
                <a:effectLst/>
              </a:rPr>
              <a:t> is becoming an increasingly popular programming language.</a:t>
            </a: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96827-79C7-CA42-EC7B-470A812264DF}"/>
              </a:ext>
            </a:extLst>
          </p:cNvPr>
          <p:cNvSpPr txBox="1"/>
          <p:nvPr/>
        </p:nvSpPr>
        <p:spPr>
          <a:xfrm>
            <a:off x="8951584" y="4233758"/>
            <a:ext cx="2732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900E1"/>
                </a:solidFill>
                <a:effectLst/>
              </a:rPr>
              <a:t>63% </a:t>
            </a:r>
            <a:r>
              <a:rPr lang="en-US" b="0" dirty="0">
                <a:solidFill>
                  <a:srgbClr val="6E7C7C"/>
                </a:solidFill>
                <a:effectLst/>
              </a:rPr>
              <a:t>or respondents </a:t>
            </a:r>
            <a:r>
              <a:rPr lang="en-US" b="0" dirty="0">
                <a:solidFill>
                  <a:srgbClr val="8900E1"/>
                </a:solidFill>
                <a:effectLst/>
              </a:rPr>
              <a:t>frequently</a:t>
            </a:r>
            <a:r>
              <a:rPr lang="en-US" b="0" dirty="0">
                <a:solidFill>
                  <a:srgbClr val="6E7C7C"/>
                </a:solidFill>
                <a:effectLst/>
              </a:rPr>
              <a:t> used Python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00B71-A474-F335-86A4-DC6DAA170A1B}"/>
              </a:ext>
            </a:extLst>
          </p:cNvPr>
          <p:cNvSpPr txBox="1"/>
          <p:nvPr/>
        </p:nvSpPr>
        <p:spPr>
          <a:xfrm>
            <a:off x="581192" y="6403582"/>
            <a:ext cx="8838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6E7C7C"/>
                </a:solidFill>
                <a:effectLst/>
              </a:rPr>
              <a:t>Source: Anaconda Report 2021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4402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072-F99F-D5F0-73BB-ABCB817A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B2E7-09E5-086E-44D0-7354BFE9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8900E1"/>
                </a:solidFill>
              </a:rPr>
              <a:t>EASY</a:t>
            </a:r>
            <a:r>
              <a:rPr lang="en-US" dirty="0"/>
              <a:t> to read, learn and write</a:t>
            </a:r>
          </a:p>
          <a:p>
            <a:r>
              <a:rPr lang="en-US" dirty="0"/>
              <a:t>Its </a:t>
            </a:r>
            <a:r>
              <a:rPr lang="en-US" b="1" dirty="0">
                <a:solidFill>
                  <a:srgbClr val="8900E1"/>
                </a:solidFill>
              </a:rPr>
              <a:t>HIGHLY PRODUCTIVE </a:t>
            </a:r>
            <a:r>
              <a:rPr lang="en-US" dirty="0"/>
              <a:t>– Much more concise and requires less time, effort and lines of code to perform the same operations</a:t>
            </a:r>
          </a:p>
          <a:p>
            <a:r>
              <a:rPr lang="en-IN" dirty="0"/>
              <a:t>Its slow </a:t>
            </a:r>
            <a:r>
              <a:rPr lang="en-IN" u="sng" dirty="0"/>
              <a:t>but</a:t>
            </a:r>
            <a:r>
              <a:rPr lang="en-IN" dirty="0"/>
              <a:t> </a:t>
            </a:r>
            <a:r>
              <a:rPr lang="en-IN" b="1" dirty="0">
                <a:solidFill>
                  <a:srgbClr val="8900E1"/>
                </a:solidFill>
              </a:rPr>
              <a:t>Development Speed &gt;&gt; Execution Speed</a:t>
            </a:r>
          </a:p>
          <a:p>
            <a:r>
              <a:rPr lang="en-IN" b="1" dirty="0">
                <a:solidFill>
                  <a:srgbClr val="8900E1"/>
                </a:solidFill>
              </a:rPr>
              <a:t>Big Community </a:t>
            </a:r>
            <a:r>
              <a:rPr lang="en-IN" dirty="0"/>
              <a:t>– Rich set of standard libraries and frameworks for several purposes</a:t>
            </a:r>
          </a:p>
        </p:txBody>
      </p:sp>
    </p:spTree>
    <p:extLst>
      <p:ext uri="{BB962C8B-B14F-4D97-AF65-F5344CB8AC3E}">
        <p14:creationId xmlns:p14="http://schemas.microsoft.com/office/powerpoint/2010/main" val="27008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10017-1DB3-3456-9A51-128CF35C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2578580"/>
            <a:ext cx="3409783" cy="130036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Hands on exercise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FD90-89C4-1894-68D7-1EA65E7B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1316958"/>
            <a:ext cx="7503637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https://github.com/kartikjindgar/NYU-DataScience-BootCamp-Fall23/blob/main/</a:t>
            </a:r>
            <a:r>
              <a:rPr lang="en-US">
                <a:solidFill>
                  <a:schemeClr val="bg1"/>
                </a:solidFill>
              </a:rPr>
              <a:t>Week1/DataScienceBootcamp_Week1_Section1.</a:t>
            </a:r>
            <a:r>
              <a:rPr lang="en-US" dirty="0">
                <a:solidFill>
                  <a:schemeClr val="bg1"/>
                </a:solidFill>
              </a:rPr>
              <a:t>ipynb</a:t>
            </a:r>
          </a:p>
        </p:txBody>
      </p:sp>
    </p:spTree>
    <p:extLst>
      <p:ext uri="{BB962C8B-B14F-4D97-AF65-F5344CB8AC3E}">
        <p14:creationId xmlns:p14="http://schemas.microsoft.com/office/powerpoint/2010/main" val="83798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252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Tw Cen MT</vt:lpstr>
      <vt:lpstr>Wingdings</vt:lpstr>
      <vt:lpstr>Wingdings 2</vt:lpstr>
      <vt:lpstr>DividendVTI</vt:lpstr>
      <vt:lpstr>Week 1: Python</vt:lpstr>
      <vt:lpstr>About the bootcamp</vt:lpstr>
      <vt:lpstr>About the bootcamp</vt:lpstr>
      <vt:lpstr>About the bootcamp</vt:lpstr>
      <vt:lpstr>Resources</vt:lpstr>
      <vt:lpstr>Agenda</vt:lpstr>
      <vt:lpstr>Why python ?</vt:lpstr>
      <vt:lpstr>Why python?</vt:lpstr>
      <vt:lpstr>Hands on exercise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Python</dc:title>
  <dc:creator>Kartik Jindgar</dc:creator>
  <cp:lastModifiedBy>Kartik Jindgar</cp:lastModifiedBy>
  <cp:revision>13</cp:revision>
  <dcterms:created xsi:type="dcterms:W3CDTF">2023-02-27T11:09:10Z</dcterms:created>
  <dcterms:modified xsi:type="dcterms:W3CDTF">2023-10-02T16:49:34Z</dcterms:modified>
</cp:coreProperties>
</file>