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7"/>
  </p:handoutMasterIdLst>
  <p:sldIdLst>
    <p:sldId id="256" r:id="rId2"/>
    <p:sldId id="257" r:id="rId3"/>
    <p:sldId id="370" r:id="rId4"/>
    <p:sldId id="371" r:id="rId5"/>
    <p:sldId id="373" r:id="rId6"/>
    <p:sldId id="374" r:id="rId7"/>
    <p:sldId id="375" r:id="rId8"/>
    <p:sldId id="378" r:id="rId9"/>
    <p:sldId id="376" r:id="rId10"/>
    <p:sldId id="377" r:id="rId11"/>
    <p:sldId id="379" r:id="rId12"/>
    <p:sldId id="380" r:id="rId13"/>
    <p:sldId id="381" r:id="rId14"/>
    <p:sldId id="382" r:id="rId15"/>
    <p:sldId id="36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6" autoAdjust="0"/>
  </p:normalViewPr>
  <p:slideViewPr>
    <p:cSldViewPr>
      <p:cViewPr varScale="1">
        <p:scale>
          <a:sx n="108" d="100"/>
          <a:sy n="108" d="100"/>
        </p:scale>
        <p:origin x="17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8" d="100"/>
          <a:sy n="78" d="100"/>
        </p:scale>
        <p:origin x="-25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AD6EE2-A988-47A8-A809-1DCAB739DC56}" type="datetimeFigureOut">
              <a:rPr lang="zh-CN" altLang="en-US" smtClean="0"/>
              <a:t>2020/8/13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76D468-BFB8-4705-8090-839A8D9B8E38}"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16" name="组合 13"/>
          <p:cNvGrpSpPr/>
          <p:nvPr userDrawn="1"/>
        </p:nvGrpSpPr>
        <p:grpSpPr bwMode="auto">
          <a:xfrm>
            <a:off x="-17463" y="2228850"/>
            <a:ext cx="9159876" cy="4171950"/>
            <a:chOff x="-26775" y="3348455"/>
            <a:chExt cx="14427135" cy="72000"/>
          </a:xfrm>
        </p:grpSpPr>
        <p:sp>
          <p:nvSpPr>
            <p:cNvPr id="17"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2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2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sp>
        <p:nvSpPr>
          <p:cNvPr id="2" name="标题 1"/>
          <p:cNvSpPr>
            <a:spLocks noGrp="1"/>
          </p:cNvSpPr>
          <p:nvPr userDrawn="1">
            <p:ph type="ctrTitle"/>
          </p:nvPr>
        </p:nvSpPr>
        <p:spPr>
          <a:xfrm>
            <a:off x="1624136" y="2130425"/>
            <a:ext cx="7772400" cy="1470025"/>
          </a:xfrm>
        </p:spPr>
        <p:txBody>
          <a:bodyPr>
            <a:normAutofit/>
          </a:bodyPr>
          <a:lstStyle>
            <a:lvl1pPr>
              <a:defRPr sz="4000">
                <a:solidFill>
                  <a:schemeClr val="bg1"/>
                </a:solidFill>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
        <p:nvSpPr>
          <p:cNvPr id="4" name="日期占位符 3"/>
          <p:cNvSpPr>
            <a:spLocks noGrp="1"/>
          </p:cNvSpPr>
          <p:nvPr userDrawn="1">
            <p:ph type="dt" sz="half" idx="10"/>
          </p:nvPr>
        </p:nvSpPr>
        <p:spPr/>
        <p:txBody>
          <a:bodyPr/>
          <a:lstStyle>
            <a:lvl1pPr>
              <a:defRPr>
                <a:latin typeface="Arial" panose="020B0604020202020204" pitchFamily="34" charset="0"/>
                <a:cs typeface="Arial" panose="020B0604020202020204" pitchFamily="34" charset="0"/>
              </a:defRPr>
            </a:lvl1pPr>
          </a:lstStyle>
          <a:p>
            <a:fld id="{CD81A037-8D57-41A5-A253-A9E887D684E4}" type="datetime1">
              <a:rPr lang="zh-CN" altLang="en-US" smtClean="0"/>
              <a:t>2020/8/13</a:t>
            </a:fld>
            <a:endParaRPr lang="zh-CN" altLang="en-US" dirty="0"/>
          </a:p>
        </p:txBody>
      </p:sp>
      <p:sp>
        <p:nvSpPr>
          <p:cNvPr id="5" name="页脚占位符 4"/>
          <p:cNvSpPr>
            <a:spLocks noGrp="1"/>
          </p:cNvSpPr>
          <p:nvPr userDrawn="1">
            <p:ph type="ftr" sz="quarter" idx="11"/>
          </p:nvPr>
        </p:nvSpPr>
        <p:spPr/>
        <p:txBody>
          <a:bodyPr/>
          <a:lstStyle/>
          <a:p>
            <a:endParaRPr lang="zh-CN" altLang="en-US"/>
          </a:p>
        </p:txBody>
      </p:sp>
      <p:sp>
        <p:nvSpPr>
          <p:cNvPr id="6" name="灯片编号占位符 5"/>
          <p:cNvSpPr>
            <a:spLocks noGrp="1"/>
          </p:cNvSpPr>
          <p:nvPr userDrawn="1">
            <p:ph type="sldNum" sz="quarter" idx="12"/>
          </p:nvPr>
        </p:nvSpPr>
        <p:spPr/>
        <p:txBody>
          <a:bodyPr/>
          <a:lstStyle>
            <a:lvl1pPr>
              <a:defRPr>
                <a:latin typeface="Arial" panose="020B0604020202020204" pitchFamily="34" charset="0"/>
                <a:cs typeface="Arial" panose="020B0604020202020204" pitchFamily="34" charset="0"/>
              </a:defRPr>
            </a:lvl1pPr>
          </a:lstStyle>
          <a:p>
            <a:fld id="{5C794E63-F2AF-49E2-AE37-43481CC587E5}" type="slidenum">
              <a:rPr lang="zh-CN" altLang="en-US" smtClean="0"/>
              <a:t>‹#›</a:t>
            </a:fld>
            <a:endParaRPr lang="zh-CN" altLang="en-US" dirty="0"/>
          </a:p>
        </p:txBody>
      </p:sp>
      <p:pic>
        <p:nvPicPr>
          <p:cNvPr id="12" name="Picture 7" descr="彩色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00" y="539750"/>
            <a:ext cx="256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userDrawn="1"/>
        </p:nvSpPr>
        <p:spPr bwMode="auto">
          <a:xfrm>
            <a:off x="7200900" y="714375"/>
            <a:ext cx="16859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055" tIns="29028" rIns="58055" bIns="29028">
            <a:spAutoFit/>
          </a:bodyPr>
          <a:lstStyle>
            <a:lvl1pPr defTabSz="1294130" eaLnBrk="0" hangingPunct="0">
              <a:defRPr sz="2800">
                <a:solidFill>
                  <a:schemeClr val="tx1"/>
                </a:solidFill>
                <a:latin typeface="Arial" panose="020B0604020202020204" pitchFamily="34" charset="0"/>
                <a:ea typeface="宋体" panose="02010600030101010101" pitchFamily="2" charset="-122"/>
              </a:defRPr>
            </a:lvl1pPr>
            <a:lvl2pPr marL="742950" indent="-285750" defTabSz="1294130" eaLnBrk="0" hangingPunct="0">
              <a:defRPr sz="2800">
                <a:solidFill>
                  <a:schemeClr val="tx1"/>
                </a:solidFill>
                <a:latin typeface="Arial" panose="020B0604020202020204" pitchFamily="34" charset="0"/>
                <a:ea typeface="宋体" panose="02010600030101010101" pitchFamily="2" charset="-122"/>
              </a:defRPr>
            </a:lvl2pPr>
            <a:lvl3pPr marL="1143000" indent="-228600" defTabSz="1294130" eaLnBrk="0" hangingPunct="0">
              <a:defRPr sz="2800">
                <a:solidFill>
                  <a:schemeClr val="tx1"/>
                </a:solidFill>
                <a:latin typeface="Arial" panose="020B0604020202020204" pitchFamily="34" charset="0"/>
                <a:ea typeface="宋体" panose="02010600030101010101" pitchFamily="2" charset="-122"/>
              </a:defRPr>
            </a:lvl3pPr>
            <a:lvl4pPr marL="1600200" indent="-228600" defTabSz="1294130" eaLnBrk="0" hangingPunct="0">
              <a:defRPr sz="2800">
                <a:solidFill>
                  <a:schemeClr val="tx1"/>
                </a:solidFill>
                <a:latin typeface="Arial" panose="020B0604020202020204" pitchFamily="34" charset="0"/>
                <a:ea typeface="宋体" panose="02010600030101010101" pitchFamily="2" charset="-122"/>
              </a:defRPr>
            </a:lvl4pPr>
            <a:lvl5pPr marL="2057400" indent="-228600" defTabSz="1294130" eaLnBrk="0" hangingPunct="0">
              <a:defRPr sz="2800">
                <a:solidFill>
                  <a:schemeClr val="tx1"/>
                </a:solidFill>
                <a:latin typeface="Arial" panose="020B0604020202020204" pitchFamily="34" charset="0"/>
                <a:ea typeface="宋体" panose="02010600030101010101" pitchFamily="2" charset="-122"/>
              </a:defRPr>
            </a:lvl5pPr>
            <a:lvl6pPr marL="25146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100" dirty="0">
                <a:solidFill>
                  <a:srgbClr val="0068B7"/>
                </a:solidFill>
                <a:latin typeface="Arial" panose="020B0604020202020204" pitchFamily="34" charset="0"/>
                <a:cs typeface="Arial" panose="020B0604020202020204" pitchFamily="34" charset="0"/>
              </a:rPr>
              <a:t>www.thunisoft.com</a:t>
            </a:r>
            <a:endParaRPr lang="zh-CN" altLang="en-US" sz="1100" dirty="0">
              <a:solidFill>
                <a:srgbClr val="0068B7"/>
              </a:solidFill>
              <a:latin typeface="Arial" panose="020B0604020202020204" pitchFamily="34" charset="0"/>
              <a:cs typeface="Arial" panose="020B0604020202020204" pitchFamily="34" charset="0"/>
            </a:endParaRPr>
          </a:p>
        </p:txBody>
      </p:sp>
      <p:sp>
        <p:nvSpPr>
          <p:cNvPr id="15" name="Rectangle 11"/>
          <p:cNvSpPr>
            <a:spLocks noChangeArrowheads="1"/>
          </p:cNvSpPr>
          <p:nvPr userDrawn="1"/>
        </p:nvSpPr>
        <p:spPr bwMode="auto">
          <a:xfrm>
            <a:off x="1646238" y="6065838"/>
            <a:ext cx="5341431"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055" tIns="29028" rIns="58055" bIns="29028">
            <a:spAutoFit/>
          </a:bodyPr>
          <a:lstStyle/>
          <a:p>
            <a:pPr defTabSz="821055"/>
            <a:r>
              <a:rPr lang="zh-CN" altLang="en-US" sz="1000" dirty="0">
                <a:solidFill>
                  <a:schemeClr val="bg1"/>
                </a:solidFill>
                <a:latin typeface="微软雅黑" panose="020B0503020204020204" charset="-122"/>
                <a:ea typeface="微软雅黑" panose="020B0503020204020204" charset="-122"/>
              </a:rPr>
              <a:t>华宇</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大连</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信息服务有限公司</a:t>
            </a:r>
            <a:r>
              <a:rPr lang="zh-CN" altLang="en-US" sz="900" dirty="0">
                <a:solidFill>
                  <a:schemeClr val="bg1"/>
                </a:solidFill>
                <a:latin typeface="微软雅黑" panose="020B0503020204020204" charset="-122"/>
                <a:ea typeface="微软雅黑" panose="020B0503020204020204" charset="-122"/>
              </a:rPr>
              <a:t> </a:t>
            </a:r>
            <a:r>
              <a:rPr lang="zh-CN" altLang="en-US" sz="900" dirty="0">
                <a:solidFill>
                  <a:schemeClr val="bg1"/>
                </a:solidFill>
              </a:rPr>
              <a:t> </a:t>
            </a:r>
            <a:r>
              <a:rPr lang="en-US" altLang="zh-CN" sz="800" dirty="0">
                <a:solidFill>
                  <a:schemeClr val="bg1"/>
                </a:solidFill>
                <a:latin typeface="Arial" panose="020B0604020202020204" pitchFamily="34" charset="0"/>
                <a:cs typeface="Arial" panose="020B0604020202020204" pitchFamily="34" charset="0"/>
              </a:rPr>
              <a:t> THUNISOFT (DALIAN) INFORMATION SERVICE CORPORATION LIMITED</a:t>
            </a:r>
            <a:endParaRPr lang="zh-CN" altLang="en-US" sz="800" dirty="0">
              <a:solidFill>
                <a:schemeClr val="bg1"/>
              </a:solidFill>
              <a:latin typeface="Arial" panose="020B0604020202020204" pitchFamily="34" charset="0"/>
              <a:cs typeface="Arial" panose="020B0604020202020204" pitchFamily="34" charset="0"/>
            </a:endParaRPr>
          </a:p>
        </p:txBody>
      </p:sp>
      <p:sp>
        <p:nvSpPr>
          <p:cNvPr id="18" name="Rectangle 4"/>
          <p:cNvSpPr txBox="1">
            <a:spLocks noChangeArrowheads="1"/>
          </p:cNvSpPr>
          <p:nvPr userDrawn="1"/>
        </p:nvSpPr>
        <p:spPr>
          <a:xfrm>
            <a:off x="1638300" y="5553075"/>
            <a:ext cx="2133600" cy="476250"/>
          </a:xfrm>
          <a:prstGeom prst="rect">
            <a:avLst/>
          </a:prstGeom>
        </p:spPr>
        <p:txBody>
          <a:bodyPr vert="horz" lIns="91440" tIns="45720" rIns="91440" bIns="45720" rtlCol="0" anchor="ctr"/>
          <a:lstStyle>
            <a:defPPr>
              <a:defRPr lang="zh-CN"/>
            </a:defPPr>
            <a:lvl1pPr marL="0" algn="l" defTabSz="914400" rtl="0" eaLnBrk="1" latinLnBrk="0" hangingPunct="1">
              <a:defRPr sz="1200" i="0" kern="1200" smtClean="0">
                <a:solidFill>
                  <a:schemeClr val="bg1"/>
                </a:solidFill>
                <a:latin typeface="Exo"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9329283-96AF-4146-A0DF-F154670DCF22}" type="datetime1">
              <a:rPr lang="zh-CN" altLang="en-US" smtClean="0">
                <a:latin typeface="Arial" panose="020B0604020202020204" pitchFamily="34" charset="0"/>
                <a:cs typeface="Arial" panose="020B0604020202020204" pitchFamily="34" charset="0"/>
              </a:rPr>
              <a:t>2020/8/13</a:t>
            </a:fld>
            <a:endParaRPr lang="zh-CN" altLang="zh-CN"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572" y="152636"/>
            <a:ext cx="5472608" cy="490066"/>
          </a:xfrm>
        </p:spPr>
        <p:txBody>
          <a:bodyPr>
            <a:noAutofit/>
          </a:bodyPr>
          <a:lstStyle>
            <a:lvl1pPr>
              <a:defRPr sz="3000">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719572" y="980728"/>
            <a:ext cx="7848872" cy="5328592"/>
          </a:xfrm>
        </p:spPr>
        <p:txBody>
          <a:bodyPr/>
          <a:lstStyle>
            <a:lvl1pPr marL="0" indent="0">
              <a:buNone/>
              <a:defRPr b="0">
                <a:solidFill>
                  <a:srgbClr val="595757"/>
                </a:solidFill>
                <a:latin typeface="微软雅黑" panose="020B0503020204020204" charset="-122"/>
                <a:ea typeface="微软雅黑" panose="020B0503020204020204" charset="-122"/>
              </a:defRPr>
            </a:lvl1pPr>
            <a:lvl2pPr marL="457200" indent="0">
              <a:buNone/>
              <a:defRPr>
                <a:solidFill>
                  <a:srgbClr val="595757"/>
                </a:solidFill>
                <a:latin typeface="微软雅黑" panose="020B0503020204020204" charset="-122"/>
                <a:ea typeface="微软雅黑" panose="020B0503020204020204" charset="-122"/>
              </a:defRPr>
            </a:lvl2pPr>
            <a:lvl3pPr marL="914400" indent="0">
              <a:buNone/>
              <a:defRPr sz="2400">
                <a:solidFill>
                  <a:srgbClr val="595757"/>
                </a:solidFill>
                <a:latin typeface="微软雅黑" panose="020B0503020204020204" charset="-122"/>
                <a:ea typeface="微软雅黑" panose="020B0503020204020204" charset="-122"/>
              </a:defRPr>
            </a:lvl3pPr>
            <a:lvl4pPr marL="1371600" indent="0">
              <a:buNone/>
              <a:defRPr sz="2000">
                <a:solidFill>
                  <a:srgbClr val="595757"/>
                </a:solidFill>
                <a:latin typeface="微软雅黑" panose="020B0503020204020204" charset="-122"/>
                <a:ea typeface="微软雅黑" panose="020B0503020204020204" charset="-122"/>
              </a:defRPr>
            </a:lvl4pPr>
            <a:lvl5pPr marL="1828800" indent="0">
              <a:buNone/>
              <a:defRPr sz="1800">
                <a:solidFill>
                  <a:srgbClr val="595757"/>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794E63-F2AF-49E2-AE37-43481CC587E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7" name="组合 13"/>
          <p:cNvGrpSpPr/>
          <p:nvPr userDrawn="1"/>
        </p:nvGrpSpPr>
        <p:grpSpPr bwMode="auto">
          <a:xfrm>
            <a:off x="-17463" y="3000375"/>
            <a:ext cx="9159876" cy="3857625"/>
            <a:chOff x="-26775" y="3348455"/>
            <a:chExt cx="14427135" cy="72000"/>
          </a:xfrm>
        </p:grpSpPr>
        <p:sp>
          <p:nvSpPr>
            <p:cNvPr id="8"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sp>
        <p:nvSpPr>
          <p:cNvPr id="12" name="Rectangle 9"/>
          <p:cNvSpPr>
            <a:spLocks noChangeArrowheads="1"/>
          </p:cNvSpPr>
          <p:nvPr userDrawn="1"/>
        </p:nvSpPr>
        <p:spPr bwMode="auto">
          <a:xfrm>
            <a:off x="0" y="6315075"/>
            <a:ext cx="9143999"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p>
            <a:pPr algn="ctr" defTabSz="821055"/>
            <a:r>
              <a:rPr lang="zh-CN" altLang="en-US" sz="1000" dirty="0">
                <a:solidFill>
                  <a:schemeClr val="bg1"/>
                </a:solidFill>
                <a:latin typeface="微软雅黑" panose="020B0503020204020204" charset="-122"/>
                <a:ea typeface="微软雅黑" panose="020B0503020204020204" charset="-122"/>
              </a:rPr>
              <a:t>华宇</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大连</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信息服务有限公司  </a:t>
            </a:r>
            <a:r>
              <a:rPr lang="en-US" altLang="zh-CN" sz="800" dirty="0">
                <a:solidFill>
                  <a:schemeClr val="bg1"/>
                </a:solidFill>
                <a:latin typeface="Arial" panose="020B0604020202020204" pitchFamily="34" charset="0"/>
                <a:ea typeface="微软雅黑" panose="020B0503020204020204" charset="-122"/>
                <a:cs typeface="Arial" panose="020B0604020202020204" pitchFamily="34" charset="0"/>
              </a:rPr>
              <a:t>THUNISOFT (DALIAN) INFORMATION SERVICE CORPORATION LIMITED</a:t>
            </a:r>
            <a:endParaRPr lang="zh-CN" altLang="en-US" sz="8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pic>
        <p:nvPicPr>
          <p:cNvPr id="13" name="Picture 10" descr="竖版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9025" y="650875"/>
            <a:ext cx="18288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0" y="3989946"/>
            <a:ext cx="9143999" cy="953508"/>
          </a:xfrm>
        </p:spPr>
        <p:txBody>
          <a:bodyPr anchor="t">
            <a:noAutofit/>
          </a:bodyPr>
          <a:lstStyle>
            <a:lvl1pPr algn="ctr">
              <a:defRPr sz="6000" b="0" cap="all">
                <a:solidFill>
                  <a:schemeClr val="bg1"/>
                </a:solidFill>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D3EEC2-3DBC-43AD-837B-AE7C27033FDD}" type="datetime1">
              <a:rPr lang="zh-CN" altLang="en-US" smtClean="0"/>
              <a:t>2020/8/13</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794E63-F2AF-49E2-AE37-43481CC587E5}"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572" y="152636"/>
            <a:ext cx="5472608" cy="49006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572" y="980728"/>
            <a:ext cx="7848872" cy="53285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19572" y="6356350"/>
            <a:ext cx="2133600" cy="365125"/>
          </a:xfrm>
          <a:prstGeom prst="rect">
            <a:avLst/>
          </a:prstGeom>
        </p:spPr>
        <p:txBody>
          <a:bodyPr vert="horz" lIns="91440" tIns="45720" rIns="91440" bIns="45720" rtlCol="0" anchor="ctr"/>
          <a:lstStyle>
            <a:lvl1pPr algn="l">
              <a:defRPr sz="1100" i="1">
                <a:solidFill>
                  <a:srgbClr val="00B0F0"/>
                </a:solidFill>
                <a:latin typeface="Arial" panose="020B0604020202020204" pitchFamily="34" charset="0"/>
                <a:cs typeface="Arial" panose="020B0604020202020204" pitchFamily="34" charset="0"/>
              </a:defRPr>
            </a:lvl1pPr>
          </a:lstStyle>
          <a:p>
            <a:fld id="{C1D3EEC2-3DBC-43AD-837B-AE7C27033FDD}" type="datetime1">
              <a:rPr lang="zh-CN" altLang="en-US" smtClean="0"/>
              <a:t>2020/8/13</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16216" y="6356350"/>
            <a:ext cx="2133600" cy="365125"/>
          </a:xfrm>
          <a:prstGeom prst="rect">
            <a:avLst/>
          </a:prstGeom>
        </p:spPr>
        <p:txBody>
          <a:bodyPr vert="horz" lIns="91440" tIns="45720" rIns="91440" bIns="45720" rtlCol="0" anchor="ctr"/>
          <a:lstStyle>
            <a:lvl1pPr algn="r">
              <a:defRPr sz="1100" i="1">
                <a:solidFill>
                  <a:srgbClr val="00B0F0"/>
                </a:solidFill>
                <a:latin typeface="Arial" panose="020B0604020202020204" pitchFamily="34" charset="0"/>
                <a:cs typeface="Arial" panose="020B0604020202020204" pitchFamily="34" charset="0"/>
              </a:defRPr>
            </a:lvl1pPr>
          </a:lstStyle>
          <a:p>
            <a:fld id="{5C794E63-F2AF-49E2-AE37-43481CC587E5}" type="slidenum">
              <a:rPr lang="zh-CN" altLang="en-US" smtClean="0"/>
              <a:t>‹#›</a:t>
            </a:fld>
            <a:endParaRPr lang="zh-CN" altLang="en-US" dirty="0"/>
          </a:p>
        </p:txBody>
      </p:sp>
      <p:grpSp>
        <p:nvGrpSpPr>
          <p:cNvPr id="7" name="组合 7"/>
          <p:cNvGrpSpPr/>
          <p:nvPr/>
        </p:nvGrpSpPr>
        <p:grpSpPr bwMode="auto">
          <a:xfrm>
            <a:off x="0" y="742950"/>
            <a:ext cx="9144000" cy="46038"/>
            <a:chOff x="0" y="1440235"/>
            <a:chExt cx="14401800" cy="72000"/>
          </a:xfrm>
        </p:grpSpPr>
        <p:sp>
          <p:nvSpPr>
            <p:cNvPr id="8" name="矩形 8"/>
            <p:cNvSpPr>
              <a:spLocks noChangeArrowheads="1"/>
            </p:cNvSpPr>
            <p:nvPr userDrawn="1"/>
          </p:nvSpPr>
          <p:spPr bwMode="auto">
            <a:xfrm>
              <a:off x="652622" y="144023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9" name="矩形 9"/>
            <p:cNvSpPr>
              <a:spLocks noChangeArrowheads="1"/>
            </p:cNvSpPr>
            <p:nvPr userDrawn="1"/>
          </p:nvSpPr>
          <p:spPr bwMode="auto">
            <a:xfrm>
              <a:off x="2066925" y="144023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0" name="矩形 10"/>
            <p:cNvSpPr>
              <a:spLocks noChangeArrowheads="1"/>
            </p:cNvSpPr>
            <p:nvPr userDrawn="1"/>
          </p:nvSpPr>
          <p:spPr bwMode="auto">
            <a:xfrm>
              <a:off x="2880420" y="1440235"/>
              <a:ext cx="1152138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1" name="矩形 11"/>
            <p:cNvSpPr>
              <a:spLocks noChangeArrowheads="1"/>
            </p:cNvSpPr>
            <p:nvPr userDrawn="1"/>
          </p:nvSpPr>
          <p:spPr bwMode="auto">
            <a:xfrm>
              <a:off x="0" y="1440235"/>
              <a:ext cx="1305245"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pic>
        <p:nvPicPr>
          <p:cNvPr id="12" name="Picture 7" descr="彩色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33282" y="136525"/>
            <a:ext cx="1327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l" defTabSz="914400" rtl="0" eaLnBrk="1" latinLnBrk="0" hangingPunct="1">
        <a:spcBef>
          <a:spcPct val="0"/>
        </a:spcBef>
        <a:buNone/>
        <a:defRPr sz="3000" kern="1200">
          <a:solidFill>
            <a:srgbClr val="595757"/>
          </a:solidFill>
          <a:latin typeface="微软雅黑" panose="020B0503020204020204" charset="-122"/>
          <a:ea typeface="微软雅黑" panose="020B0503020204020204" charset="-122"/>
          <a:cs typeface="+mj-cs"/>
        </a:defRPr>
      </a:lvl1pPr>
    </p:titleStyle>
    <p:bodyStyle>
      <a:lvl1pPr marL="342900" indent="-342900" algn="just" defTabSz="914400" rtl="0" eaLnBrk="1" latinLnBrk="0" hangingPunct="1">
        <a:lnSpc>
          <a:spcPct val="125000"/>
        </a:lnSpc>
        <a:spcBef>
          <a:spcPts val="300"/>
        </a:spcBef>
        <a:buClr>
          <a:srgbClr val="00479D"/>
        </a:buClr>
        <a:buSzPct val="60000"/>
        <a:buFont typeface="Wingdings" panose="05000000000000000000" pitchFamily="2" charset="2"/>
        <a:buChar char="n"/>
        <a:defRPr sz="2800" kern="1200">
          <a:solidFill>
            <a:srgbClr val="595757"/>
          </a:solidFill>
          <a:latin typeface="微软雅黑" panose="020B0503020204020204" charset="-122"/>
          <a:ea typeface="微软雅黑" panose="020B0503020204020204" charset="-122"/>
          <a:cs typeface="+mn-cs"/>
        </a:defRPr>
      </a:lvl1pPr>
      <a:lvl2pPr marL="742950" indent="-285750" algn="just" defTabSz="914400" rtl="0" eaLnBrk="1" latinLnBrk="0" hangingPunct="1">
        <a:lnSpc>
          <a:spcPct val="125000"/>
        </a:lnSpc>
        <a:spcBef>
          <a:spcPts val="300"/>
        </a:spcBef>
        <a:buClr>
          <a:srgbClr val="0070C0"/>
        </a:buClr>
        <a:buSzPct val="60000"/>
        <a:buFont typeface="Wingdings" panose="05000000000000000000" pitchFamily="2" charset="2"/>
        <a:buChar char="p"/>
        <a:defRPr sz="2400" kern="1200">
          <a:solidFill>
            <a:srgbClr val="595757"/>
          </a:solidFill>
          <a:latin typeface="微软雅黑" panose="020B0503020204020204" charset="-122"/>
          <a:ea typeface="微软雅黑" panose="020B0503020204020204" charset="-122"/>
          <a:cs typeface="+mn-cs"/>
        </a:defRPr>
      </a:lvl2pPr>
      <a:lvl3pPr marL="1143000" indent="-228600" algn="just" defTabSz="914400" rtl="0" eaLnBrk="1" latinLnBrk="0" hangingPunct="1">
        <a:lnSpc>
          <a:spcPct val="125000"/>
        </a:lnSpc>
        <a:spcBef>
          <a:spcPts val="300"/>
        </a:spcBef>
        <a:buClr>
          <a:srgbClr val="0070C0"/>
        </a:buClr>
        <a:buFont typeface="Arial" panose="020B0604020202020204" pitchFamily="34" charset="0"/>
        <a:buChar char="•"/>
        <a:defRPr sz="2400" kern="1200">
          <a:solidFill>
            <a:srgbClr val="595757"/>
          </a:solidFill>
          <a:latin typeface="微软雅黑" panose="020B0503020204020204" charset="-122"/>
          <a:ea typeface="微软雅黑" panose="020B0503020204020204" charset="-122"/>
          <a:cs typeface="+mn-cs"/>
        </a:defRPr>
      </a:lvl3pPr>
      <a:lvl4pPr marL="1600200" indent="-228600" algn="just" defTabSz="914400" rtl="0" eaLnBrk="1" latinLnBrk="0" hangingPunct="1">
        <a:lnSpc>
          <a:spcPct val="125000"/>
        </a:lnSpc>
        <a:spcBef>
          <a:spcPts val="300"/>
        </a:spcBef>
        <a:buClr>
          <a:srgbClr val="0070C0"/>
        </a:buClr>
        <a:buFont typeface="Arial" panose="020B0604020202020204" pitchFamily="34" charset="0"/>
        <a:buChar char="–"/>
        <a:defRPr sz="2000" kern="1200">
          <a:solidFill>
            <a:srgbClr val="595757"/>
          </a:solidFill>
          <a:latin typeface="微软雅黑" panose="020B0503020204020204" charset="-122"/>
          <a:ea typeface="微软雅黑" panose="020B0503020204020204" charset="-122"/>
          <a:cs typeface="+mn-cs"/>
        </a:defRPr>
      </a:lvl4pPr>
      <a:lvl5pPr marL="2057400" indent="-228600" algn="just" defTabSz="914400" rtl="0" eaLnBrk="1" latinLnBrk="0" hangingPunct="1">
        <a:lnSpc>
          <a:spcPct val="125000"/>
        </a:lnSpc>
        <a:spcBef>
          <a:spcPts val="300"/>
        </a:spcBef>
        <a:buClr>
          <a:srgbClr val="0070C0"/>
        </a:buClr>
        <a:buFont typeface="Arial" panose="020B0604020202020204" pitchFamily="34" charset="0"/>
        <a:buChar char="»"/>
        <a:defRPr sz="1800" kern="1200">
          <a:solidFill>
            <a:srgbClr val="595757"/>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aniuse.com/#hom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b="1" dirty="0"/>
            </a:br>
            <a:br>
              <a:rPr lang="en-US" altLang="zh-CN" b="1" dirty="0"/>
            </a:br>
            <a:br>
              <a:rPr lang="en-US" altLang="zh-CN" b="1" dirty="0"/>
            </a:br>
            <a:r>
              <a:rPr lang="en-US" altLang="zh-CN" b="1" dirty="0"/>
              <a:t>Css</a:t>
            </a:r>
            <a:br>
              <a:rPr lang="zh-CN" altLang="en-US" b="1" dirty="0"/>
            </a:br>
            <a:r>
              <a:rPr lang="zh-CN" altLang="en-US" b="1" dirty="0"/>
              <a:t>何鹏</a:t>
            </a:r>
            <a:br>
              <a:rPr lang="zh-CN" altLang="en-US" dirty="0">
                <a:solidFill>
                  <a:schemeClr val="bg1"/>
                </a:solidFill>
                <a:latin typeface="微软雅黑" panose="020B0503020204020204" charset="-122"/>
                <a:ea typeface="微软雅黑" panose="020B0503020204020204" charset="-122"/>
              </a:rPr>
            </a:br>
            <a:endParaRPr lang="zh-CN" altLang="en-US" dirty="0"/>
          </a:p>
        </p:txBody>
      </p:sp>
      <p:sp>
        <p:nvSpPr>
          <p:cNvPr id="3" name="副标题 2"/>
          <p:cNvSpPr>
            <a:spLocks noGrp="1"/>
          </p:cNvSpPr>
          <p:nvPr>
            <p:ph type="subTitle" idx="4294967295"/>
          </p:nvPr>
        </p:nvSpPr>
        <p:spPr>
          <a:xfrm>
            <a:off x="0" y="3886200"/>
            <a:ext cx="6400800" cy="1752600"/>
          </a:xfrm>
        </p:spPr>
        <p:txBody>
          <a:bodyPr>
            <a:normAutofit/>
          </a:bodyPr>
          <a:lstStyle/>
          <a:p>
            <a:r>
              <a:rPr lang="zh-CN" alt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D3E35-B98C-4FA6-9D78-B30E4395403E}"/>
              </a:ext>
            </a:extLst>
          </p:cNvPr>
          <p:cNvSpPr>
            <a:spLocks noGrp="1"/>
          </p:cNvSpPr>
          <p:nvPr>
            <p:ph type="title"/>
          </p:nvPr>
        </p:nvSpPr>
        <p:spPr/>
        <p:txBody>
          <a:bodyPr/>
          <a:lstStyle/>
          <a:p>
            <a:r>
              <a:rPr lang="zh-CN" altLang="en-US" dirty="0"/>
              <a:t>弹性盒布局</a:t>
            </a:r>
          </a:p>
        </p:txBody>
      </p:sp>
      <p:sp>
        <p:nvSpPr>
          <p:cNvPr id="3" name="内容占位符 2">
            <a:extLst>
              <a:ext uri="{FF2B5EF4-FFF2-40B4-BE49-F238E27FC236}">
                <a16:creationId xmlns:a16="http://schemas.microsoft.com/office/drawing/2014/main" id="{81268C98-4DC2-415C-8106-A45FCC0E7CED}"/>
              </a:ext>
            </a:extLst>
          </p:cNvPr>
          <p:cNvSpPr>
            <a:spLocks noGrp="1"/>
          </p:cNvSpPr>
          <p:nvPr>
            <p:ph idx="1"/>
          </p:nvPr>
        </p:nvSpPr>
        <p:spPr/>
        <p:txBody>
          <a:bodyPr>
            <a:normAutofit/>
          </a:bodyPr>
          <a:lstStyle/>
          <a:p>
            <a:r>
              <a:rPr lang="en-US" altLang="zh-CN" sz="1600" i="0" dirty="0">
                <a:solidFill>
                  <a:srgbClr val="494949"/>
                </a:solidFill>
                <a:effectLst/>
                <a:latin typeface="+mn-ea"/>
                <a:ea typeface="+mn-ea"/>
              </a:rPr>
              <a:t>align-content</a:t>
            </a:r>
            <a:r>
              <a:rPr lang="zh-CN" altLang="en-US" sz="1600" i="0" dirty="0">
                <a:solidFill>
                  <a:srgbClr val="494949"/>
                </a:solidFill>
                <a:effectLst/>
                <a:latin typeface="+mn-ea"/>
                <a:ea typeface="+mn-ea"/>
              </a:rPr>
              <a:t>：</a:t>
            </a:r>
            <a:r>
              <a:rPr lang="en-US" altLang="zh-CN" sz="1600" i="0" dirty="0" err="1">
                <a:solidFill>
                  <a:srgbClr val="494949"/>
                </a:solidFill>
                <a:effectLst/>
                <a:latin typeface="+mn-ea"/>
                <a:ea typeface="+mn-ea"/>
              </a:rPr>
              <a:t>flex-start|flex-end|space-between|space-around</a:t>
            </a:r>
            <a:endParaRPr lang="en-US" altLang="zh-CN" sz="1600" i="0" dirty="0">
              <a:solidFill>
                <a:srgbClr val="494949"/>
              </a:solidFill>
              <a:effectLst/>
              <a:latin typeface="+mn-ea"/>
              <a:ea typeface="+mn-ea"/>
            </a:endParaRPr>
          </a:p>
          <a:p>
            <a:endParaRPr lang="en-US" altLang="zh-CN" sz="1600" dirty="0">
              <a:solidFill>
                <a:srgbClr val="494949"/>
              </a:solidFill>
              <a:latin typeface="+mn-ea"/>
              <a:ea typeface="+mn-ea"/>
            </a:endParaRPr>
          </a:p>
          <a:p>
            <a:r>
              <a:rPr lang="zh-CN" altLang="en-US" sz="1600" dirty="0">
                <a:solidFill>
                  <a:srgbClr val="494949"/>
                </a:solidFill>
                <a:latin typeface="+mn-ea"/>
                <a:ea typeface="+mn-ea"/>
              </a:rPr>
              <a:t>属性：</a:t>
            </a:r>
            <a:endParaRPr lang="en-US" altLang="zh-CN" sz="1600" dirty="0">
              <a:solidFill>
                <a:srgbClr val="494949"/>
              </a:solidFill>
              <a:latin typeface="+mn-ea"/>
              <a:ea typeface="+mn-ea"/>
            </a:endParaRPr>
          </a:p>
          <a:p>
            <a:r>
              <a:rPr lang="en-US" altLang="zh-CN" sz="1600" i="0" dirty="0">
                <a:solidFill>
                  <a:srgbClr val="494949"/>
                </a:solidFill>
                <a:effectLst/>
                <a:latin typeface="+mn-ea"/>
                <a:ea typeface="+mn-ea"/>
              </a:rPr>
              <a:t>Order</a:t>
            </a:r>
            <a:r>
              <a:rPr lang="zh-CN" altLang="en-US" sz="1600" i="0" dirty="0">
                <a:solidFill>
                  <a:srgbClr val="494949"/>
                </a:solidFill>
                <a:effectLst/>
                <a:latin typeface="+mn-ea"/>
                <a:ea typeface="+mn-ea"/>
              </a:rPr>
              <a:t>： 小在前 大在后</a:t>
            </a:r>
            <a:endParaRPr lang="en-US" altLang="zh-CN" sz="1600" i="0" dirty="0">
              <a:solidFill>
                <a:srgbClr val="494949"/>
              </a:solidFill>
              <a:effectLst/>
              <a:latin typeface="+mn-ea"/>
              <a:ea typeface="+mn-ea"/>
            </a:endParaRPr>
          </a:p>
          <a:p>
            <a:r>
              <a:rPr lang="en-US" altLang="zh-CN" sz="1600" i="0" dirty="0">
                <a:solidFill>
                  <a:srgbClr val="494949"/>
                </a:solidFill>
                <a:effectLst/>
                <a:latin typeface="+mn-ea"/>
                <a:ea typeface="+mn-ea"/>
              </a:rPr>
              <a:t>align-self</a:t>
            </a:r>
            <a:r>
              <a:rPr lang="zh-CN" altLang="en-US" sz="1600" i="0" dirty="0">
                <a:solidFill>
                  <a:srgbClr val="494949"/>
                </a:solidFill>
                <a:effectLst/>
                <a:latin typeface="+mn-ea"/>
                <a:ea typeface="+mn-ea"/>
              </a:rPr>
              <a:t>： </a:t>
            </a:r>
            <a:r>
              <a:rPr lang="en-US" altLang="zh-CN" sz="1600" i="0" dirty="0" err="1">
                <a:solidFill>
                  <a:srgbClr val="494949"/>
                </a:solidFill>
                <a:effectLst/>
                <a:latin typeface="+mn-ea"/>
                <a:ea typeface="+mn-ea"/>
              </a:rPr>
              <a:t>auto|flex-start|flex-end|center</a:t>
            </a:r>
            <a:endParaRPr lang="en-US" altLang="zh-CN" sz="1600" i="0" dirty="0">
              <a:solidFill>
                <a:srgbClr val="494949"/>
              </a:solidFill>
              <a:effectLst/>
              <a:latin typeface="+mn-ea"/>
              <a:ea typeface="+mn-ea"/>
            </a:endParaRPr>
          </a:p>
          <a:p>
            <a:r>
              <a:rPr lang="zh-CN" altLang="en-US" sz="1600" i="0" dirty="0">
                <a:solidFill>
                  <a:srgbClr val="494949"/>
                </a:solidFill>
                <a:effectLst/>
                <a:latin typeface="+mn-ea"/>
                <a:ea typeface="+mn-ea"/>
              </a:rPr>
              <a:t>设置弹性元素自身在侧轴（纵轴）方向上的对齐方式</a:t>
            </a:r>
            <a:endParaRPr lang="en-US" altLang="zh-CN" sz="1600" i="0" dirty="0">
              <a:solidFill>
                <a:srgbClr val="494949"/>
              </a:solidFill>
              <a:effectLst/>
              <a:latin typeface="+mn-ea"/>
              <a:ea typeface="+mn-ea"/>
            </a:endParaRPr>
          </a:p>
          <a:p>
            <a:endParaRPr lang="en-US" altLang="zh-CN" sz="1600" i="0" dirty="0">
              <a:solidFill>
                <a:srgbClr val="494949"/>
              </a:solidFill>
              <a:effectLst/>
              <a:latin typeface="+mn-ea"/>
              <a:ea typeface="+mn-ea"/>
            </a:endParaRPr>
          </a:p>
          <a:p>
            <a:r>
              <a:rPr lang="en-US" altLang="zh-CN" sz="1600" i="0" dirty="0">
                <a:solidFill>
                  <a:srgbClr val="111111"/>
                </a:solidFill>
                <a:effectLst/>
                <a:latin typeface="+mn-ea"/>
                <a:ea typeface="+mn-ea"/>
              </a:rPr>
              <a:t>flex-basis   </a:t>
            </a:r>
            <a:r>
              <a:rPr lang="zh-CN" altLang="en-US" sz="1600" dirty="0">
                <a:solidFill>
                  <a:srgbClr val="494949"/>
                </a:solidFill>
                <a:latin typeface="+mn-ea"/>
                <a:ea typeface="+mn-ea"/>
              </a:rPr>
              <a:t>元素初始宽度</a:t>
            </a:r>
            <a:endParaRPr lang="en-US" altLang="zh-CN" sz="1600" dirty="0">
              <a:solidFill>
                <a:srgbClr val="494949"/>
              </a:solidFill>
              <a:latin typeface="+mn-ea"/>
              <a:ea typeface="+mn-ea"/>
            </a:endParaRPr>
          </a:p>
          <a:p>
            <a:endParaRPr lang="en-US" altLang="zh-CN" sz="1600" dirty="0">
              <a:solidFill>
                <a:srgbClr val="494949"/>
              </a:solidFill>
              <a:latin typeface="+mn-ea"/>
              <a:ea typeface="+mn-ea"/>
            </a:endParaRPr>
          </a:p>
          <a:p>
            <a:r>
              <a:rPr lang="en-US" altLang="zh-CN" sz="1600" i="0" u="none" strike="noStrike" dirty="0">
                <a:solidFill>
                  <a:srgbClr val="000000"/>
                </a:solidFill>
                <a:effectLst/>
                <a:latin typeface="+mn-ea"/>
                <a:ea typeface="+mn-ea"/>
              </a:rPr>
              <a:t>flex-grow   </a:t>
            </a:r>
            <a:r>
              <a:rPr lang="zh-CN" altLang="en-US" sz="1600" i="0" dirty="0">
                <a:solidFill>
                  <a:srgbClr val="111111"/>
                </a:solidFill>
                <a:effectLst/>
                <a:latin typeface="+mn-ea"/>
                <a:ea typeface="+mn-ea"/>
              </a:rPr>
              <a:t>属性定义项目的放大比例</a:t>
            </a:r>
            <a:endParaRPr lang="en-US" altLang="zh-CN" sz="1600" dirty="0">
              <a:solidFill>
                <a:srgbClr val="000000"/>
              </a:solidFill>
              <a:latin typeface="+mn-ea"/>
              <a:ea typeface="+mn-ea"/>
            </a:endParaRPr>
          </a:p>
          <a:p>
            <a:endParaRPr lang="en-US" altLang="zh-CN" sz="1600" i="0" u="none" strike="noStrike" dirty="0">
              <a:solidFill>
                <a:srgbClr val="000000"/>
              </a:solidFill>
              <a:effectLst/>
              <a:latin typeface="+mn-ea"/>
              <a:ea typeface="+mn-ea"/>
            </a:endParaRPr>
          </a:p>
          <a:p>
            <a:r>
              <a:rPr lang="en-US" altLang="zh-CN" sz="1600" i="0" u="none" strike="noStrike" dirty="0">
                <a:solidFill>
                  <a:srgbClr val="000000"/>
                </a:solidFill>
                <a:effectLst/>
                <a:latin typeface="+mn-ea"/>
                <a:ea typeface="+mn-ea"/>
              </a:rPr>
              <a:t>flex-shrink   </a:t>
            </a:r>
            <a:r>
              <a:rPr lang="zh-CN" altLang="en-US" sz="1600" i="0" dirty="0">
                <a:solidFill>
                  <a:srgbClr val="111111"/>
                </a:solidFill>
                <a:effectLst/>
                <a:latin typeface="+mn-ea"/>
                <a:ea typeface="+mn-ea"/>
              </a:rPr>
              <a:t>属性定义了项目的缩小比例，默认为</a:t>
            </a:r>
            <a:r>
              <a:rPr lang="en-US" altLang="zh-CN" sz="1600" i="0" dirty="0">
                <a:solidFill>
                  <a:srgbClr val="111111"/>
                </a:solidFill>
                <a:effectLst/>
                <a:latin typeface="+mn-ea"/>
                <a:ea typeface="+mn-ea"/>
              </a:rPr>
              <a:t>1</a:t>
            </a:r>
            <a:r>
              <a:rPr lang="zh-CN" altLang="en-US" sz="1600" i="0" dirty="0">
                <a:solidFill>
                  <a:srgbClr val="111111"/>
                </a:solidFill>
                <a:effectLst/>
                <a:latin typeface="+mn-ea"/>
                <a:ea typeface="+mn-ea"/>
              </a:rPr>
              <a:t>，即如果空间不足，该项目将缩小</a:t>
            </a:r>
            <a:endParaRPr lang="zh-CN" altLang="en-US" sz="1600" dirty="0">
              <a:latin typeface="+mn-ea"/>
              <a:ea typeface="+mn-ea"/>
            </a:endParaRPr>
          </a:p>
          <a:p>
            <a:endParaRPr lang="en-US" altLang="zh-CN" sz="1600" i="0" u="none" strike="noStrike" dirty="0">
              <a:solidFill>
                <a:srgbClr val="000000"/>
              </a:solidFill>
              <a:effectLst/>
              <a:latin typeface="+mn-ea"/>
              <a:ea typeface="+mn-ea"/>
            </a:endParaRPr>
          </a:p>
        </p:txBody>
      </p:sp>
      <p:sp>
        <p:nvSpPr>
          <p:cNvPr id="4" name="日期占位符 3">
            <a:extLst>
              <a:ext uri="{FF2B5EF4-FFF2-40B4-BE49-F238E27FC236}">
                <a16:creationId xmlns:a16="http://schemas.microsoft.com/office/drawing/2014/main" id="{8FBCB98F-A76D-4514-AFA5-EE48A6BE093C}"/>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1487FDA2-412A-438D-88E9-D35FA16CF4BA}"/>
              </a:ext>
            </a:extLst>
          </p:cNvPr>
          <p:cNvSpPr>
            <a:spLocks noGrp="1"/>
          </p:cNvSpPr>
          <p:nvPr>
            <p:ph type="sldNum" sz="quarter" idx="12"/>
          </p:nvPr>
        </p:nvSpPr>
        <p:spPr/>
        <p:txBody>
          <a:bodyPr/>
          <a:lstStyle/>
          <a:p>
            <a:fld id="{5C794E63-F2AF-49E2-AE37-43481CC587E5}" type="slidenum">
              <a:rPr lang="zh-CN" altLang="en-US" smtClean="0"/>
              <a:t>10</a:t>
            </a:fld>
            <a:endParaRPr lang="zh-CN" altLang="en-US"/>
          </a:p>
        </p:txBody>
      </p:sp>
    </p:spTree>
    <p:extLst>
      <p:ext uri="{BB962C8B-B14F-4D97-AF65-F5344CB8AC3E}">
        <p14:creationId xmlns:p14="http://schemas.microsoft.com/office/powerpoint/2010/main" val="303504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6109F-CC52-4A30-A201-AEEB2BCA8503}"/>
              </a:ext>
            </a:extLst>
          </p:cNvPr>
          <p:cNvSpPr>
            <a:spLocks noGrp="1"/>
          </p:cNvSpPr>
          <p:nvPr>
            <p:ph type="title"/>
          </p:nvPr>
        </p:nvSpPr>
        <p:spPr/>
        <p:txBody>
          <a:bodyPr/>
          <a:lstStyle/>
          <a:p>
            <a:r>
              <a:rPr lang="zh-CN" altLang="en-US" dirty="0"/>
              <a:t>响应式布局</a:t>
            </a:r>
          </a:p>
        </p:txBody>
      </p:sp>
      <p:sp>
        <p:nvSpPr>
          <p:cNvPr id="3" name="内容占位符 2">
            <a:extLst>
              <a:ext uri="{FF2B5EF4-FFF2-40B4-BE49-F238E27FC236}">
                <a16:creationId xmlns:a16="http://schemas.microsoft.com/office/drawing/2014/main" id="{4100B6CA-DC5A-4DCE-AF7E-859945BDBA67}"/>
              </a:ext>
            </a:extLst>
          </p:cNvPr>
          <p:cNvSpPr>
            <a:spLocks noGrp="1"/>
          </p:cNvSpPr>
          <p:nvPr>
            <p:ph idx="1"/>
          </p:nvPr>
        </p:nvSpPr>
        <p:spPr/>
        <p:txBody>
          <a:bodyPr/>
          <a:lstStyle/>
          <a:p>
            <a:pPr marL="514350" indent="-514350">
              <a:buFont typeface="+mj-lt"/>
              <a:buAutoNum type="arabicPeriod"/>
            </a:pPr>
            <a:r>
              <a:rPr lang="zh-CN" altLang="en-US" dirty="0"/>
              <a:t>固定宽</a:t>
            </a:r>
            <a:endParaRPr lang="en-US" altLang="zh-CN" dirty="0"/>
          </a:p>
          <a:p>
            <a:pPr marL="514350" indent="-514350">
              <a:buFont typeface="+mj-lt"/>
              <a:buAutoNum type="arabicPeriod"/>
            </a:pPr>
            <a:r>
              <a:rPr lang="zh-CN" altLang="en-US" dirty="0"/>
              <a:t>等比缩放</a:t>
            </a:r>
            <a:r>
              <a:rPr lang="en-US" altLang="zh-CN" dirty="0"/>
              <a:t>rem</a:t>
            </a:r>
          </a:p>
          <a:p>
            <a:pPr marL="514350" indent="-514350">
              <a:buFont typeface="+mj-lt"/>
              <a:buAutoNum type="arabicPeriod"/>
            </a:pPr>
            <a:r>
              <a:rPr lang="zh-CN" altLang="en-US" dirty="0"/>
              <a:t>媒体查询</a:t>
            </a:r>
            <a:endParaRPr lang="en-US" altLang="zh-CN" dirty="0"/>
          </a:p>
          <a:p>
            <a:pPr marL="514350" indent="-514350">
              <a:buFont typeface="+mj-lt"/>
              <a:buAutoNum type="arabicPeriod"/>
            </a:pPr>
            <a:r>
              <a:rPr lang="zh-CN" altLang="en-US" dirty="0"/>
              <a:t>栅格</a:t>
            </a:r>
            <a:endParaRPr lang="en-US" altLang="zh-CN" dirty="0"/>
          </a:p>
          <a:p>
            <a:pPr marL="514350" indent="-514350">
              <a:buFont typeface="+mj-lt"/>
              <a:buAutoNum type="arabicPeriod"/>
            </a:pPr>
            <a:r>
              <a:rPr lang="zh-CN" altLang="en-US" dirty="0"/>
              <a:t>弹性布局</a:t>
            </a:r>
            <a:endParaRPr lang="en-US" altLang="zh-CN" dirty="0"/>
          </a:p>
          <a:p>
            <a:pPr marL="514350" indent="-514350">
              <a:buFont typeface="+mj-lt"/>
              <a:buAutoNum type="arabicPeriod"/>
            </a:pPr>
            <a:r>
              <a:rPr lang="zh-CN" altLang="en-US" dirty="0"/>
              <a:t>浮动布局</a:t>
            </a:r>
            <a:endParaRPr lang="en-US" altLang="zh-CN" dirty="0"/>
          </a:p>
          <a:p>
            <a:pPr marL="514350" indent="-514350">
              <a:buFont typeface="+mj-lt"/>
              <a:buAutoNum type="arabicPeriod"/>
            </a:pPr>
            <a:r>
              <a:rPr lang="zh-CN" altLang="en-US" dirty="0"/>
              <a:t>百分比</a:t>
            </a:r>
            <a:r>
              <a:rPr lang="en-US" altLang="zh-CN" dirty="0"/>
              <a:t>/</a:t>
            </a:r>
            <a:r>
              <a:rPr lang="en-US" altLang="zh-CN" dirty="0" err="1"/>
              <a:t>vw&amp;vh</a:t>
            </a:r>
            <a:endParaRPr lang="en-US" altLang="zh-CN" dirty="0"/>
          </a:p>
          <a:p>
            <a:pPr marL="514350" indent="-514350">
              <a:buFont typeface="+mj-lt"/>
              <a:buAutoNum type="arabicPeriod"/>
            </a:pPr>
            <a:r>
              <a:rPr lang="zh-CN" altLang="en-US" dirty="0"/>
              <a:t>固定</a:t>
            </a:r>
            <a:r>
              <a:rPr lang="en-US" altLang="zh-CN" dirty="0"/>
              <a:t>+</a:t>
            </a:r>
            <a:r>
              <a:rPr lang="zh-CN" altLang="en-US" dirty="0"/>
              <a:t>百分比 </a:t>
            </a:r>
            <a:endParaRPr lang="en-US" altLang="zh-CN" dirty="0"/>
          </a:p>
          <a:p>
            <a:pPr marL="514350" indent="-514350">
              <a:buFont typeface="+mj-lt"/>
              <a:buAutoNum type="arabicPeriod"/>
            </a:pPr>
            <a:r>
              <a:rPr lang="zh-CN" altLang="en-US" dirty="0"/>
              <a:t>圣杯布局</a:t>
            </a:r>
            <a:r>
              <a:rPr lang="en-US" altLang="zh-CN" dirty="0"/>
              <a:t>+</a:t>
            </a:r>
            <a:r>
              <a:rPr lang="zh-CN" altLang="en-US" dirty="0"/>
              <a:t>双飞翼布局（兼容性好 </a:t>
            </a:r>
            <a:r>
              <a:rPr lang="en-US" altLang="zh-CN" dirty="0"/>
              <a:t>ie6</a:t>
            </a:r>
            <a:r>
              <a:rPr lang="zh-CN" altLang="en-US" dirty="0"/>
              <a:t>）</a:t>
            </a:r>
            <a:endParaRPr lang="en-US" altLang="zh-CN" dirty="0"/>
          </a:p>
        </p:txBody>
      </p:sp>
      <p:sp>
        <p:nvSpPr>
          <p:cNvPr id="4" name="日期占位符 3">
            <a:extLst>
              <a:ext uri="{FF2B5EF4-FFF2-40B4-BE49-F238E27FC236}">
                <a16:creationId xmlns:a16="http://schemas.microsoft.com/office/drawing/2014/main" id="{0EB02086-0F51-4D77-9B13-ADD9CD25476A}"/>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00F3650B-6D37-453B-8CBC-A20662B78AFF}"/>
              </a:ext>
            </a:extLst>
          </p:cNvPr>
          <p:cNvSpPr>
            <a:spLocks noGrp="1"/>
          </p:cNvSpPr>
          <p:nvPr>
            <p:ph type="sldNum" sz="quarter" idx="12"/>
          </p:nvPr>
        </p:nvSpPr>
        <p:spPr/>
        <p:txBody>
          <a:bodyPr/>
          <a:lstStyle/>
          <a:p>
            <a:fld id="{5C794E63-F2AF-49E2-AE37-43481CC587E5}" type="slidenum">
              <a:rPr lang="zh-CN" altLang="en-US" smtClean="0"/>
              <a:t>11</a:t>
            </a:fld>
            <a:endParaRPr lang="zh-CN" altLang="en-US"/>
          </a:p>
        </p:txBody>
      </p:sp>
    </p:spTree>
    <p:extLst>
      <p:ext uri="{BB962C8B-B14F-4D97-AF65-F5344CB8AC3E}">
        <p14:creationId xmlns:p14="http://schemas.microsoft.com/office/powerpoint/2010/main" val="13012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65C6-D4D1-4965-A887-78935415D9FD}"/>
              </a:ext>
            </a:extLst>
          </p:cNvPr>
          <p:cNvSpPr>
            <a:spLocks noGrp="1"/>
          </p:cNvSpPr>
          <p:nvPr>
            <p:ph type="title"/>
          </p:nvPr>
        </p:nvSpPr>
        <p:spPr/>
        <p:txBody>
          <a:bodyPr/>
          <a:lstStyle/>
          <a:p>
            <a:r>
              <a:rPr lang="zh-CN" altLang="en-US" dirty="0"/>
              <a:t>兼容性</a:t>
            </a:r>
          </a:p>
        </p:txBody>
      </p:sp>
      <p:sp>
        <p:nvSpPr>
          <p:cNvPr id="3" name="内容占位符 2">
            <a:extLst>
              <a:ext uri="{FF2B5EF4-FFF2-40B4-BE49-F238E27FC236}">
                <a16:creationId xmlns:a16="http://schemas.microsoft.com/office/drawing/2014/main" id="{61921CA1-6746-408B-B742-3B48AB883623}"/>
              </a:ext>
            </a:extLst>
          </p:cNvPr>
          <p:cNvSpPr>
            <a:spLocks noGrp="1"/>
          </p:cNvSpPr>
          <p:nvPr>
            <p:ph idx="1"/>
          </p:nvPr>
        </p:nvSpPr>
        <p:spPr/>
        <p:txBody>
          <a:bodyPr/>
          <a:lstStyle/>
          <a:p>
            <a:r>
              <a:rPr lang="en-US" altLang="zh-CN" dirty="0">
                <a:hlinkClick r:id="rId2"/>
              </a:rPr>
              <a:t>https://caniuse.com/#home</a:t>
            </a:r>
            <a:endParaRPr lang="en-US" altLang="zh-CN" dirty="0"/>
          </a:p>
          <a:p>
            <a:r>
              <a:rPr lang="zh-CN" altLang="en-US" dirty="0"/>
              <a:t>编写：</a:t>
            </a:r>
            <a:endParaRPr lang="en-US" altLang="zh-CN" dirty="0"/>
          </a:p>
          <a:p>
            <a:r>
              <a:rPr lang="en-US" altLang="zh-CN" dirty="0"/>
              <a:t>Vue</a:t>
            </a:r>
            <a:r>
              <a:rPr lang="zh-CN" altLang="en-US" dirty="0"/>
              <a:t>项目中 使用</a:t>
            </a:r>
            <a:r>
              <a:rPr lang="en-US" altLang="zh-CN" dirty="0"/>
              <a:t>less/sass </a:t>
            </a:r>
            <a:r>
              <a:rPr lang="zh-CN" altLang="en-US" dirty="0"/>
              <a:t>进行</a:t>
            </a:r>
            <a:r>
              <a:rPr lang="en-US" altLang="zh-CN" dirty="0" err="1"/>
              <a:t>prefixer</a:t>
            </a:r>
            <a:r>
              <a:rPr lang="zh-CN" altLang="en-US" dirty="0"/>
              <a:t>，或者使用</a:t>
            </a:r>
            <a:r>
              <a:rPr lang="en-US" altLang="zh-CN" dirty="0"/>
              <a:t>Webpack </a:t>
            </a:r>
            <a:r>
              <a:rPr lang="en-US" altLang="zh-CN" dirty="0" err="1"/>
              <a:t>autoprefixer</a:t>
            </a:r>
            <a:endParaRPr lang="en-US" altLang="zh-CN" dirty="0"/>
          </a:p>
          <a:p>
            <a:endParaRPr lang="en-US" altLang="zh-CN" dirty="0"/>
          </a:p>
          <a:p>
            <a:r>
              <a:rPr lang="zh-CN" altLang="en-US" dirty="0"/>
              <a:t>通过</a:t>
            </a:r>
            <a:r>
              <a:rPr lang="en-US" altLang="zh-CN" dirty="0"/>
              <a:t>Js</a:t>
            </a:r>
            <a:r>
              <a:rPr lang="zh-CN" altLang="en-US" dirty="0"/>
              <a:t>辅助</a:t>
            </a:r>
            <a:r>
              <a:rPr lang="en-US" altLang="zh-CN" dirty="0" err="1"/>
              <a:t>css</a:t>
            </a:r>
            <a:endParaRPr lang="en-US" altLang="zh-CN" dirty="0"/>
          </a:p>
          <a:p>
            <a:endParaRPr lang="en-US" altLang="zh-CN" dirty="0"/>
          </a:p>
          <a:p>
            <a:r>
              <a:rPr lang="en-US" altLang="zh-CN" dirty="0" err="1"/>
              <a:t>Css</a:t>
            </a:r>
            <a:r>
              <a:rPr lang="en-US" altLang="zh-CN" dirty="0"/>
              <a:t> Hack</a:t>
            </a:r>
          </a:p>
        </p:txBody>
      </p:sp>
      <p:sp>
        <p:nvSpPr>
          <p:cNvPr id="4" name="日期占位符 3">
            <a:extLst>
              <a:ext uri="{FF2B5EF4-FFF2-40B4-BE49-F238E27FC236}">
                <a16:creationId xmlns:a16="http://schemas.microsoft.com/office/drawing/2014/main" id="{2C3BBAA6-6F30-4CA6-8C6E-96DAE422DC62}"/>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88F73E8A-0F27-4417-AD3D-8E18EB0F7587}"/>
              </a:ext>
            </a:extLst>
          </p:cNvPr>
          <p:cNvSpPr>
            <a:spLocks noGrp="1"/>
          </p:cNvSpPr>
          <p:nvPr>
            <p:ph type="sldNum" sz="quarter" idx="12"/>
          </p:nvPr>
        </p:nvSpPr>
        <p:spPr/>
        <p:txBody>
          <a:bodyPr/>
          <a:lstStyle/>
          <a:p>
            <a:fld id="{5C794E63-F2AF-49E2-AE37-43481CC587E5}" type="slidenum">
              <a:rPr lang="zh-CN" altLang="en-US" smtClean="0"/>
              <a:t>12</a:t>
            </a:fld>
            <a:endParaRPr lang="zh-CN" altLang="en-US"/>
          </a:p>
        </p:txBody>
      </p:sp>
    </p:spTree>
    <p:extLst>
      <p:ext uri="{BB962C8B-B14F-4D97-AF65-F5344CB8AC3E}">
        <p14:creationId xmlns:p14="http://schemas.microsoft.com/office/powerpoint/2010/main" val="395019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B89D-42CE-4D88-AAF9-ECA57923B012}"/>
              </a:ext>
            </a:extLst>
          </p:cNvPr>
          <p:cNvSpPr>
            <a:spLocks noGrp="1"/>
          </p:cNvSpPr>
          <p:nvPr>
            <p:ph type="title"/>
          </p:nvPr>
        </p:nvSpPr>
        <p:spPr/>
        <p:txBody>
          <a:bodyPr/>
          <a:lstStyle/>
          <a:p>
            <a:r>
              <a:rPr lang="zh-CN" altLang="en-US" dirty="0"/>
              <a:t>兼容性</a:t>
            </a:r>
          </a:p>
        </p:txBody>
      </p:sp>
      <p:sp>
        <p:nvSpPr>
          <p:cNvPr id="3" name="内容占位符 2">
            <a:extLst>
              <a:ext uri="{FF2B5EF4-FFF2-40B4-BE49-F238E27FC236}">
                <a16:creationId xmlns:a16="http://schemas.microsoft.com/office/drawing/2014/main" id="{CBE1534C-1EC6-4EFB-815C-ECB475824044}"/>
              </a:ext>
            </a:extLst>
          </p:cNvPr>
          <p:cNvSpPr>
            <a:spLocks noGrp="1"/>
          </p:cNvSpPr>
          <p:nvPr>
            <p:ph idx="1"/>
          </p:nvPr>
        </p:nvSpPr>
        <p:spPr/>
        <p:txBody>
          <a:bodyPr/>
          <a:lstStyle/>
          <a:p>
            <a:r>
              <a:rPr lang="zh-CN" altLang="en-US" dirty="0"/>
              <a:t>集成：</a:t>
            </a:r>
            <a:endParaRPr lang="en-US" altLang="zh-CN" dirty="0"/>
          </a:p>
          <a:p>
            <a:r>
              <a:rPr lang="en-US" altLang="zh-CN" dirty="0"/>
              <a:t>Babel: </a:t>
            </a:r>
            <a:r>
              <a:rPr lang="en-US" altLang="zh-CN" dirty="0" err="1"/>
              <a:t>polyfill</a:t>
            </a:r>
            <a:r>
              <a:rPr lang="en-US" altLang="zh-CN" dirty="0"/>
              <a:t> preset-env</a:t>
            </a:r>
            <a:endParaRPr lang="en-US" altLang="zh-CN" sz="1600" b="1" i="0" dirty="0">
              <a:solidFill>
                <a:srgbClr val="404040"/>
              </a:solidFill>
              <a:effectLst/>
              <a:latin typeface="+mj-ea"/>
              <a:ea typeface="+mj-ea"/>
            </a:endParaRPr>
          </a:p>
          <a:p>
            <a:endParaRPr lang="zh-CN" altLang="en-US" dirty="0"/>
          </a:p>
        </p:txBody>
      </p:sp>
      <p:sp>
        <p:nvSpPr>
          <p:cNvPr id="4" name="日期占位符 3">
            <a:extLst>
              <a:ext uri="{FF2B5EF4-FFF2-40B4-BE49-F238E27FC236}">
                <a16:creationId xmlns:a16="http://schemas.microsoft.com/office/drawing/2014/main" id="{D5244DE3-4654-4349-BC0F-21A7D5C6BCD8}"/>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CCA60F73-C518-418D-9BBF-78813435F6C5}"/>
              </a:ext>
            </a:extLst>
          </p:cNvPr>
          <p:cNvSpPr>
            <a:spLocks noGrp="1"/>
          </p:cNvSpPr>
          <p:nvPr>
            <p:ph type="sldNum" sz="quarter" idx="12"/>
          </p:nvPr>
        </p:nvSpPr>
        <p:spPr/>
        <p:txBody>
          <a:bodyPr/>
          <a:lstStyle/>
          <a:p>
            <a:fld id="{5C794E63-F2AF-49E2-AE37-43481CC587E5}" type="slidenum">
              <a:rPr lang="zh-CN" altLang="en-US" smtClean="0"/>
              <a:t>13</a:t>
            </a:fld>
            <a:endParaRPr lang="zh-CN" altLang="en-US"/>
          </a:p>
        </p:txBody>
      </p:sp>
    </p:spTree>
    <p:extLst>
      <p:ext uri="{BB962C8B-B14F-4D97-AF65-F5344CB8AC3E}">
        <p14:creationId xmlns:p14="http://schemas.microsoft.com/office/powerpoint/2010/main" val="411179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A688-5B83-402D-A90C-787B93704CAA}"/>
              </a:ext>
            </a:extLst>
          </p:cNvPr>
          <p:cNvSpPr>
            <a:spLocks noGrp="1"/>
          </p:cNvSpPr>
          <p:nvPr>
            <p:ph type="title"/>
          </p:nvPr>
        </p:nvSpPr>
        <p:spPr/>
        <p:txBody>
          <a:bodyPr/>
          <a:lstStyle/>
          <a:p>
            <a:r>
              <a:rPr lang="zh-CN" altLang="en-US" dirty="0"/>
              <a:t>广告</a:t>
            </a:r>
          </a:p>
        </p:txBody>
      </p:sp>
      <p:sp>
        <p:nvSpPr>
          <p:cNvPr id="3" name="内容占位符 2">
            <a:extLst>
              <a:ext uri="{FF2B5EF4-FFF2-40B4-BE49-F238E27FC236}">
                <a16:creationId xmlns:a16="http://schemas.microsoft.com/office/drawing/2014/main" id="{799EE95C-D411-4E38-991A-0DDF9775D4F9}"/>
              </a:ext>
            </a:extLst>
          </p:cNvPr>
          <p:cNvSpPr>
            <a:spLocks noGrp="1"/>
          </p:cNvSpPr>
          <p:nvPr>
            <p:ph idx="1"/>
          </p:nvPr>
        </p:nvSpPr>
        <p:spPr/>
        <p:txBody>
          <a:bodyPr/>
          <a:lstStyle/>
          <a:p>
            <a:r>
              <a:rPr lang="en-US" altLang="zh-CN" dirty="0"/>
              <a:t>Vue</a:t>
            </a:r>
            <a:r>
              <a:rPr lang="zh-CN" altLang="en-US" dirty="0"/>
              <a:t>模板 脚手架已出</a:t>
            </a:r>
            <a:endParaRPr lang="en-US" altLang="zh-CN" dirty="0"/>
          </a:p>
          <a:p>
            <a:endParaRPr lang="en-US" altLang="zh-CN" dirty="0"/>
          </a:p>
          <a:p>
            <a:r>
              <a:rPr lang="en-US" altLang="zh-CN" dirty="0" err="1"/>
              <a:t>npm</a:t>
            </a:r>
            <a:r>
              <a:rPr lang="en-US" altLang="zh-CN" dirty="0"/>
              <a:t> install </a:t>
            </a:r>
            <a:r>
              <a:rPr lang="en-US" altLang="zh-CN" dirty="0" err="1"/>
              <a:t>thunisoft</a:t>
            </a:r>
            <a:r>
              <a:rPr lang="en-US" altLang="zh-CN" dirty="0"/>
              <a:t>-cli –g</a:t>
            </a:r>
          </a:p>
          <a:p>
            <a:endParaRPr lang="en-US" altLang="zh-CN" dirty="0"/>
          </a:p>
          <a:p>
            <a:r>
              <a:rPr lang="en-US" altLang="zh-CN" dirty="0" err="1"/>
              <a:t>hsm</a:t>
            </a:r>
            <a:r>
              <a:rPr lang="en-US" altLang="zh-CN" dirty="0"/>
              <a:t> </a:t>
            </a:r>
            <a:r>
              <a:rPr lang="en-US" altLang="zh-CN" dirty="0" err="1"/>
              <a:t>init</a:t>
            </a:r>
            <a:r>
              <a:rPr lang="en-US" altLang="zh-CN" dirty="0"/>
              <a:t> </a:t>
            </a:r>
            <a:r>
              <a:rPr lang="zh-CN" altLang="en-US" dirty="0"/>
              <a:t>搭建项目</a:t>
            </a:r>
          </a:p>
        </p:txBody>
      </p:sp>
      <p:sp>
        <p:nvSpPr>
          <p:cNvPr id="4" name="日期占位符 3">
            <a:extLst>
              <a:ext uri="{FF2B5EF4-FFF2-40B4-BE49-F238E27FC236}">
                <a16:creationId xmlns:a16="http://schemas.microsoft.com/office/drawing/2014/main" id="{E801D188-92E6-4153-AC75-ED8D7A42E246}"/>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A580F71F-49F4-4615-BC94-196839DB4AAA}"/>
              </a:ext>
            </a:extLst>
          </p:cNvPr>
          <p:cNvSpPr>
            <a:spLocks noGrp="1"/>
          </p:cNvSpPr>
          <p:nvPr>
            <p:ph type="sldNum" sz="quarter" idx="12"/>
          </p:nvPr>
        </p:nvSpPr>
        <p:spPr/>
        <p:txBody>
          <a:bodyPr/>
          <a:lstStyle/>
          <a:p>
            <a:fld id="{5C794E63-F2AF-49E2-AE37-43481CC587E5}" type="slidenum">
              <a:rPr lang="zh-CN" altLang="en-US" smtClean="0"/>
              <a:t>14</a:t>
            </a:fld>
            <a:endParaRPr lang="zh-CN" altLang="en-US"/>
          </a:p>
        </p:txBody>
      </p:sp>
    </p:spTree>
    <p:extLst>
      <p:ext uri="{BB962C8B-B14F-4D97-AF65-F5344CB8AC3E}">
        <p14:creationId xmlns:p14="http://schemas.microsoft.com/office/powerpoint/2010/main" val="191717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谢谢</a:t>
            </a:r>
          </a:p>
        </p:txBody>
      </p:sp>
      <p:sp>
        <p:nvSpPr>
          <p:cNvPr id="2" name="日期占位符 1"/>
          <p:cNvSpPr>
            <a:spLocks noGrp="1"/>
          </p:cNvSpPr>
          <p:nvPr>
            <p:ph type="dt" sz="half" idx="4294967295"/>
          </p:nvPr>
        </p:nvSpPr>
        <p:spPr>
          <a:xfrm>
            <a:off x="0" y="6356350"/>
            <a:ext cx="2133600" cy="365125"/>
          </a:xfrm>
        </p:spPr>
        <p:txBody>
          <a:bodyPr/>
          <a:lstStyle/>
          <a:p>
            <a:fld id="{C1D3EEC2-3DBC-43AD-837B-AE7C27033FDD}" type="datetime1">
              <a:rPr lang="zh-CN" altLang="en-US" smtClean="0"/>
              <a:t>2020/8/13</a:t>
            </a:fld>
            <a:endParaRPr lang="zh-CN" altLang="en-US" dirty="0"/>
          </a:p>
        </p:txBody>
      </p:sp>
      <p:sp>
        <p:nvSpPr>
          <p:cNvPr id="3" name="灯片编号占位符 2"/>
          <p:cNvSpPr>
            <a:spLocks noGrp="1"/>
          </p:cNvSpPr>
          <p:nvPr>
            <p:ph type="sldNum" sz="quarter" idx="4294967295"/>
          </p:nvPr>
        </p:nvSpPr>
        <p:spPr>
          <a:xfrm>
            <a:off x="7010400" y="6356350"/>
            <a:ext cx="2133600" cy="365125"/>
          </a:xfrm>
        </p:spPr>
        <p:txBody>
          <a:bodyPr/>
          <a:lstStyle/>
          <a:p>
            <a:fld id="{5C794E63-F2AF-49E2-AE37-43481CC587E5}" type="slidenum">
              <a:rPr lang="zh-CN" altLang="en-US" smtClean="0"/>
              <a:t>15</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b="1" dirty="0"/>
            </a:br>
            <a:r>
              <a:rPr lang="en-US" altLang="zh-CN" b="1" dirty="0"/>
              <a:t>CSS3</a:t>
            </a:r>
            <a:r>
              <a:rPr lang="zh-CN" altLang="en-US" b="1" dirty="0"/>
              <a:t>选择器</a:t>
            </a:r>
            <a:br>
              <a:rPr lang="zh-CN" altLang="en-US" b="1" dirty="0"/>
            </a:b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a:t>：</a:t>
            </a:r>
            <a:r>
              <a:rPr lang="en-US" altLang="zh-CN" sz="2000" dirty="0"/>
              <a:t>root</a:t>
            </a:r>
          </a:p>
          <a:p>
            <a:endParaRPr lang="en-US" altLang="zh-CN" sz="2000" dirty="0"/>
          </a:p>
          <a:p>
            <a:r>
              <a:rPr lang="zh-CN" altLang="en-US" sz="2000" dirty="0"/>
              <a:t>语法</a:t>
            </a:r>
          </a:p>
          <a:p>
            <a:r>
              <a:rPr lang="zh-CN" altLang="en-US" sz="2000" dirty="0"/>
              <a:t>:root{</a:t>
            </a:r>
          </a:p>
          <a:p>
            <a:r>
              <a:rPr lang="zh-CN" altLang="en-US" sz="2000" dirty="0"/>
              <a:t>  css语法;</a:t>
            </a:r>
          </a:p>
          <a:p>
            <a:r>
              <a:rPr lang="zh-CN" altLang="en-US" sz="2000" dirty="0"/>
              <a:t>}</a:t>
            </a:r>
          </a:p>
          <a:p>
            <a:endParaRPr lang="zh-CN" altLang="en-US" sz="2000" dirty="0"/>
          </a:p>
          <a:p>
            <a:r>
              <a:rPr lang="zh-CN" altLang="en-US" sz="2000" dirty="0"/>
              <a:t>作用</a:t>
            </a:r>
            <a:r>
              <a:rPr lang="en-US" altLang="zh-CN" sz="2000" dirty="0"/>
              <a:t>:  </a:t>
            </a:r>
            <a:r>
              <a:rPr lang="zh-CN" altLang="en-US" sz="2000" dirty="0"/>
              <a:t>代表根 一般值</a:t>
            </a:r>
            <a:r>
              <a:rPr lang="en-US" altLang="zh-CN" sz="2000" dirty="0"/>
              <a:t>html </a:t>
            </a:r>
            <a:r>
              <a:rPr lang="zh-CN" altLang="en-US" sz="2000" dirty="0"/>
              <a:t>优先级更高，可以在内部声明全局</a:t>
            </a:r>
            <a:r>
              <a:rPr lang="en-US" altLang="zh-CN" sz="2000" dirty="0"/>
              <a:t>css</a:t>
            </a:r>
          </a:p>
          <a:p>
            <a:endParaRPr lang="en-US" altLang="zh-CN" sz="2000" dirty="0"/>
          </a:p>
          <a:p>
            <a:r>
              <a:rPr lang="en-US" altLang="zh-CN" sz="2000" dirty="0"/>
              <a:t>:root {</a:t>
            </a:r>
          </a:p>
          <a:p>
            <a:r>
              <a:rPr lang="en-US" altLang="zh-CN" sz="2000" dirty="0"/>
              <a:t>  --ck-highlight-pen-red: #e91314;</a:t>
            </a:r>
          </a:p>
          <a:p>
            <a:r>
              <a:rPr lang="en-US" altLang="zh-CN" sz="2000" dirty="0"/>
              <a:t>}</a:t>
            </a:r>
          </a:p>
          <a:p>
            <a:r>
              <a:rPr lang="en-US" altLang="zh-CN" sz="2000" dirty="0"/>
              <a:t> </a:t>
            </a:r>
          </a:p>
          <a:p>
            <a:r>
              <a:rPr lang="en-US" altLang="zh-CN" sz="2000" dirty="0"/>
              <a:t>.pen-black {</a:t>
            </a:r>
          </a:p>
          <a:p>
            <a:r>
              <a:rPr lang="en-US" altLang="zh-CN" sz="2000" dirty="0"/>
              <a:t>  color: var(--ck-highlight-pen-black);</a:t>
            </a:r>
          </a:p>
          <a:p>
            <a:r>
              <a:rPr lang="en-US" altLang="zh-CN"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572" y="145016"/>
            <a:ext cx="5472608" cy="490066"/>
          </a:xfrm>
        </p:spPr>
        <p:txBody>
          <a:bodyPr/>
          <a:lstStyle/>
          <a:p>
            <a:r>
              <a:rPr lang="en-US" altLang="zh-CN" b="1" dirty="0">
                <a:sym typeface="+mn-ea"/>
              </a:rPr>
              <a:t>CSS3</a:t>
            </a:r>
            <a:r>
              <a:rPr lang="zh-CN" altLang="en-US" b="1" dirty="0">
                <a:sym typeface="+mn-ea"/>
              </a:rPr>
              <a:t>选择器</a:t>
            </a:r>
            <a:endParaRPr lang="zh-CN" altLang="en-US"/>
          </a:p>
        </p:txBody>
      </p:sp>
      <p:sp>
        <p:nvSpPr>
          <p:cNvPr id="3" name="内容占位符 2"/>
          <p:cNvSpPr>
            <a:spLocks noGrp="1"/>
          </p:cNvSpPr>
          <p:nvPr>
            <p:ph idx="1"/>
          </p:nvPr>
        </p:nvSpPr>
        <p:spPr/>
        <p:txBody>
          <a:bodyPr>
            <a:normAutofit/>
          </a:bodyPr>
          <a:lstStyle/>
          <a:p>
            <a:r>
              <a:rPr lang="zh-CN" altLang="en-US" sz="1600" dirty="0"/>
              <a:t>：</a:t>
            </a:r>
            <a:r>
              <a:rPr lang="en-US" altLang="zh-CN" sz="1600" dirty="0"/>
              <a:t>not</a:t>
            </a:r>
          </a:p>
          <a:p>
            <a:endParaRPr lang="en-US" altLang="zh-CN" sz="1600" dirty="0"/>
          </a:p>
          <a:p>
            <a:r>
              <a:rPr lang="zh-CN" altLang="en-US" sz="1600" dirty="0"/>
              <a:t>语法</a:t>
            </a:r>
          </a:p>
          <a:p>
            <a:r>
              <a:rPr lang="en-US" altLang="zh-CN" sz="1600" dirty="0"/>
              <a:t>:not(selector)  </a:t>
            </a:r>
            <a:r>
              <a:rPr lang="en-US" altLang="zh-CN" sz="1600" dirty="0" err="1"/>
              <a:t>选择器匹配每个元素是不是指定的元素</a:t>
            </a:r>
            <a:r>
              <a:rPr lang="en-US" altLang="zh-CN" sz="1600" dirty="0"/>
              <a:t>/</a:t>
            </a:r>
            <a:r>
              <a:rPr lang="en-US" altLang="zh-CN" sz="1600" dirty="0" err="1"/>
              <a:t>选择器</a:t>
            </a:r>
            <a:endParaRPr lang="en-US" altLang="zh-CN" sz="1600" dirty="0"/>
          </a:p>
          <a:p>
            <a:endParaRPr lang="en-US" altLang="zh-CN" sz="1600" dirty="0"/>
          </a:p>
          <a:p>
            <a:r>
              <a:rPr lang="zh-CN" altLang="en-US" sz="1600" dirty="0"/>
              <a:t>可以接收</a:t>
            </a:r>
          </a:p>
          <a:p>
            <a:r>
              <a:rPr lang="zh-CN" altLang="en-US" sz="1600" dirty="0"/>
              <a:t>标签选择器  </a:t>
            </a:r>
            <a:r>
              <a:rPr lang="en-US" altLang="zh-CN" sz="1600" dirty="0"/>
              <a:t>:not(p)</a:t>
            </a:r>
          </a:p>
          <a:p>
            <a:r>
              <a:rPr lang="zh-CN" altLang="en-US" sz="1600" dirty="0"/>
              <a:t>类选择 </a:t>
            </a:r>
            <a:r>
              <a:rPr lang="en-US" altLang="zh-CN" sz="1600" dirty="0"/>
              <a:t>:not(.class)</a:t>
            </a:r>
          </a:p>
          <a:p>
            <a:r>
              <a:rPr lang="en-US" altLang="zh-CN" sz="1600" dirty="0"/>
              <a:t>ID</a:t>
            </a:r>
            <a:r>
              <a:rPr lang="zh-CN" altLang="en-US" sz="1600" dirty="0"/>
              <a:t>选择器 </a:t>
            </a:r>
            <a:r>
              <a:rPr lang="en-US" altLang="zh-CN" sz="1600" dirty="0"/>
              <a:t>:not(#app)</a:t>
            </a:r>
          </a:p>
          <a:p>
            <a:r>
              <a:rPr lang="zh-CN" altLang="en-US" sz="1600" dirty="0"/>
              <a:t>伪类选择器 </a:t>
            </a:r>
            <a:r>
              <a:rPr lang="en-US" altLang="zh-CN" sz="1600" dirty="0"/>
              <a:t>:not(:first-child)</a:t>
            </a:r>
          </a:p>
          <a:p>
            <a:r>
              <a:rPr lang="zh-CN" altLang="en-US" sz="1600" dirty="0"/>
              <a:t>属性选择器 </a:t>
            </a:r>
            <a:r>
              <a:rPr lang="en-US" altLang="zh-CN" sz="1600" dirty="0"/>
              <a:t>:not([type='checkbox'])</a:t>
            </a:r>
          </a:p>
          <a:p>
            <a:endParaRPr lang="en-US" altLang="zh-CN" sz="1600" dirty="0"/>
          </a:p>
          <a:p>
            <a:r>
              <a:rPr lang="zh-CN" altLang="en-US" sz="1600" dirty="0"/>
              <a:t>不支持伪类 不支持伪类 不支持伪类</a:t>
            </a:r>
          </a:p>
          <a:p>
            <a:r>
              <a:rPr lang="en-US" altLang="zh-CN" sz="1600" dirty="0"/>
              <a:t>:not(::before) </a:t>
            </a:r>
          </a:p>
          <a:p>
            <a:r>
              <a:rPr lang="en-US" altLang="zh-CN" sz="1600" dirty="0"/>
              <a:t>:not(:not())</a:t>
            </a:r>
          </a:p>
          <a:p>
            <a:endParaRPr lang="en-US" altLang="zh-CN" sz="1600" dirty="0"/>
          </a:p>
          <a:p>
            <a:endParaRPr lang="en-US" altLang="zh-CN" sz="1600" dirty="0"/>
          </a:p>
          <a:p>
            <a:endParaRPr lang="en-US" altLang="zh-CN" sz="1600" dirty="0"/>
          </a:p>
        </p:txBody>
      </p:sp>
      <p:sp>
        <p:nvSpPr>
          <p:cNvPr id="4" name="日期占位符 3"/>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p:cNvSpPr>
            <a:spLocks noGrp="1"/>
          </p:cNvSpPr>
          <p:nvPr>
            <p:ph type="sldNum" sz="quarter" idx="12"/>
          </p:nvPr>
        </p:nvSpPr>
        <p:spPr/>
        <p:txBody>
          <a:bodyPr/>
          <a:lstStyle/>
          <a:p>
            <a:fld id="{5C794E63-F2AF-49E2-AE37-43481CC587E5}"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CSS3</a:t>
            </a:r>
            <a:r>
              <a:rPr lang="zh-CN" altLang="en-US" b="1" dirty="0">
                <a:sym typeface="+mn-ea"/>
              </a:rPr>
              <a:t>选择器</a:t>
            </a:r>
            <a:endParaRPr lang="zh-CN" altLang="en-US"/>
          </a:p>
        </p:txBody>
      </p:sp>
      <p:sp>
        <p:nvSpPr>
          <p:cNvPr id="3" name="内容占位符 2"/>
          <p:cNvSpPr>
            <a:spLocks noGrp="1"/>
          </p:cNvSpPr>
          <p:nvPr>
            <p:ph idx="1"/>
          </p:nvPr>
        </p:nvSpPr>
        <p:spPr/>
        <p:txBody>
          <a:bodyPr>
            <a:normAutofit/>
          </a:bodyPr>
          <a:lstStyle/>
          <a:p>
            <a:r>
              <a:rPr lang="zh-CN" altLang="en-US" sz="1600" dirty="0"/>
              <a:t>：empty</a:t>
            </a:r>
          </a:p>
          <a:p>
            <a:endParaRPr lang="zh-CN" altLang="en-US" sz="1600" dirty="0"/>
          </a:p>
          <a:p>
            <a:r>
              <a:rPr lang="zh-CN" altLang="en-US" sz="1600" dirty="0"/>
              <a:t>:empty选择器选择每个没有任何子级的元素（</a:t>
            </a:r>
            <a:r>
              <a:rPr lang="zh-CN" altLang="en-US" sz="1600" b="1" dirty="0"/>
              <a:t>包括文本节点</a:t>
            </a:r>
            <a:r>
              <a:rPr lang="zh-CN" altLang="en-US" sz="1600" dirty="0"/>
              <a:t>）</a:t>
            </a:r>
          </a:p>
          <a:p>
            <a:endParaRPr lang="zh-CN" altLang="en-US" sz="1600" dirty="0"/>
          </a:p>
          <a:p>
            <a:r>
              <a:rPr lang="en-US" altLang="zh-CN" sz="1600" dirty="0"/>
              <a:t>p:empty {</a:t>
            </a:r>
          </a:p>
          <a:p>
            <a:r>
              <a:rPr lang="en-US" altLang="zh-CN" sz="1600" dirty="0"/>
              <a:t>  background-color: red;</a:t>
            </a:r>
          </a:p>
          <a:p>
            <a:r>
              <a:rPr lang="en-US" altLang="zh-CN" sz="1600" dirty="0"/>
              <a:t>}</a:t>
            </a:r>
            <a:endParaRPr lang="zh-CN" altLang="en-US" sz="1600" dirty="0"/>
          </a:p>
          <a:p>
            <a:endParaRPr lang="zh-CN" altLang="en-US" sz="1600" dirty="0"/>
          </a:p>
          <a:p>
            <a:r>
              <a:rPr lang="en-US" altLang="zh-CN" sz="1600" dirty="0"/>
              <a:t>&lt;p&gt;123321&lt;/p&gt;</a:t>
            </a:r>
          </a:p>
          <a:p>
            <a:r>
              <a:rPr lang="en-US" altLang="zh-CN" sz="1600" dirty="0"/>
              <a:t>&lt;p&gt;&lt;/p&gt;</a:t>
            </a:r>
          </a:p>
          <a:p>
            <a:r>
              <a:rPr lang="en-US" altLang="zh-CN" sz="1600" dirty="0"/>
              <a:t>&lt;p&gt;</a:t>
            </a:r>
          </a:p>
          <a:p>
            <a:r>
              <a:rPr lang="en-US" altLang="zh-CN" sz="1600" dirty="0"/>
              <a:t>  &lt;span&gt;&lt;/span&gt;</a:t>
            </a:r>
          </a:p>
          <a:p>
            <a:r>
              <a:rPr lang="en-US" altLang="zh-CN" sz="1600" dirty="0"/>
              <a:t>&lt;/p&gt;</a:t>
            </a:r>
            <a:endParaRPr lang="zh-CN" altLang="en-US" sz="1600" dirty="0"/>
          </a:p>
          <a:p>
            <a:endParaRPr lang="zh-CN" altLang="en-US" sz="1600" dirty="0"/>
          </a:p>
        </p:txBody>
      </p:sp>
      <p:sp>
        <p:nvSpPr>
          <p:cNvPr id="4" name="日期占位符 3"/>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p:cNvSpPr>
            <a:spLocks noGrp="1"/>
          </p:cNvSpPr>
          <p:nvPr>
            <p:ph type="sldNum" sz="quarter" idx="12"/>
          </p:nvPr>
        </p:nvSpPr>
        <p:spPr/>
        <p:txBody>
          <a:bodyPr/>
          <a:lstStyle/>
          <a:p>
            <a:fld id="{5C794E63-F2AF-49E2-AE37-43481CC587E5}"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B05FB-F1E9-47B7-A8EA-7AEE00BF4CA3}"/>
              </a:ext>
            </a:extLst>
          </p:cNvPr>
          <p:cNvSpPr>
            <a:spLocks noGrp="1"/>
          </p:cNvSpPr>
          <p:nvPr>
            <p:ph type="title"/>
          </p:nvPr>
        </p:nvSpPr>
        <p:spPr/>
        <p:txBody>
          <a:bodyPr/>
          <a:lstStyle/>
          <a:p>
            <a:r>
              <a:rPr lang="en-US" altLang="zh-CN" dirty="0"/>
              <a:t>first/last-child</a:t>
            </a:r>
            <a:endParaRPr lang="zh-CN" altLang="en-US" dirty="0"/>
          </a:p>
        </p:txBody>
      </p:sp>
      <p:sp>
        <p:nvSpPr>
          <p:cNvPr id="3" name="内容占位符 2">
            <a:extLst>
              <a:ext uri="{FF2B5EF4-FFF2-40B4-BE49-F238E27FC236}">
                <a16:creationId xmlns:a16="http://schemas.microsoft.com/office/drawing/2014/main" id="{E8F03F59-12C6-4450-AA6F-4123166D3898}"/>
              </a:ext>
            </a:extLst>
          </p:cNvPr>
          <p:cNvSpPr>
            <a:spLocks noGrp="1"/>
          </p:cNvSpPr>
          <p:nvPr>
            <p:ph idx="1"/>
          </p:nvPr>
        </p:nvSpPr>
        <p:spPr/>
        <p:txBody>
          <a:bodyPr>
            <a:normAutofit/>
          </a:bodyPr>
          <a:lstStyle/>
          <a:p>
            <a:r>
              <a:rPr lang="en-US" altLang="zh-CN" sz="2000" dirty="0"/>
              <a:t>P:first-child</a:t>
            </a:r>
          </a:p>
          <a:p>
            <a:r>
              <a:rPr lang="zh-CN" altLang="en-US" sz="2000" b="0" i="0" dirty="0">
                <a:solidFill>
                  <a:srgbClr val="000000"/>
                </a:solidFill>
                <a:effectLst/>
                <a:latin typeface="PingFangSC-Regular"/>
              </a:rPr>
              <a:t>选择器用于选取属于其父元素的首个子元素的指定选择器</a:t>
            </a:r>
            <a:endParaRPr lang="en-US" altLang="zh-CN" sz="2000" b="0" i="0" dirty="0">
              <a:solidFill>
                <a:srgbClr val="000000"/>
              </a:solidFill>
              <a:effectLst/>
              <a:latin typeface="PingFangSC-Regular"/>
            </a:endParaRPr>
          </a:p>
          <a:p>
            <a:r>
              <a:rPr lang="en-US" altLang="zh-CN" sz="2000" dirty="0">
                <a:solidFill>
                  <a:srgbClr val="000000"/>
                </a:solidFill>
                <a:latin typeface="PingFangSC-Regular"/>
              </a:rPr>
              <a:t>P:last-child</a:t>
            </a:r>
          </a:p>
          <a:p>
            <a:r>
              <a:rPr lang="zh-CN" altLang="en-US" sz="2000" b="0" i="0" dirty="0">
                <a:solidFill>
                  <a:srgbClr val="000000"/>
                </a:solidFill>
                <a:effectLst/>
                <a:latin typeface="PingFangSC-Regular"/>
              </a:rPr>
              <a:t>选择属于其父元素最后一个子元素每个 </a:t>
            </a:r>
            <a:r>
              <a:rPr lang="en-US" altLang="zh-CN" sz="2000" b="0" i="0" dirty="0">
                <a:solidFill>
                  <a:srgbClr val="000000"/>
                </a:solidFill>
                <a:effectLst/>
                <a:latin typeface="PingFangSC-Regular"/>
              </a:rPr>
              <a:t>&lt;p&gt; </a:t>
            </a:r>
            <a:r>
              <a:rPr lang="zh-CN" altLang="en-US" sz="2000" b="0" i="0" dirty="0">
                <a:solidFill>
                  <a:srgbClr val="000000"/>
                </a:solidFill>
                <a:effectLst/>
                <a:latin typeface="PingFangSC-Regular"/>
              </a:rPr>
              <a:t>元素。</a:t>
            </a:r>
            <a:endParaRPr lang="en-US" altLang="zh-CN" sz="2000" dirty="0">
              <a:solidFill>
                <a:srgbClr val="000000"/>
              </a:solidFill>
              <a:latin typeface="PingFangSC-Regular"/>
            </a:endParaRPr>
          </a:p>
          <a:p>
            <a:endParaRPr lang="zh-CN" altLang="en-US" sz="2000" dirty="0"/>
          </a:p>
        </p:txBody>
      </p:sp>
      <p:sp>
        <p:nvSpPr>
          <p:cNvPr id="4" name="日期占位符 3">
            <a:extLst>
              <a:ext uri="{FF2B5EF4-FFF2-40B4-BE49-F238E27FC236}">
                <a16:creationId xmlns:a16="http://schemas.microsoft.com/office/drawing/2014/main" id="{2C29EF8E-A1A9-40D7-8CD7-52C3A3EF44FA}"/>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B4A93762-62CA-4A7D-A482-F7B91A4C0545}"/>
              </a:ext>
            </a:extLst>
          </p:cNvPr>
          <p:cNvSpPr>
            <a:spLocks noGrp="1"/>
          </p:cNvSpPr>
          <p:nvPr>
            <p:ph type="sldNum" sz="quarter" idx="12"/>
          </p:nvPr>
        </p:nvSpPr>
        <p:spPr/>
        <p:txBody>
          <a:bodyPr/>
          <a:lstStyle/>
          <a:p>
            <a:fld id="{5C794E63-F2AF-49E2-AE37-43481CC587E5}" type="slidenum">
              <a:rPr lang="zh-CN" altLang="en-US" smtClean="0"/>
              <a:t>5</a:t>
            </a:fld>
            <a:endParaRPr lang="zh-CN" altLang="en-US"/>
          </a:p>
        </p:txBody>
      </p:sp>
    </p:spTree>
    <p:extLst>
      <p:ext uri="{BB962C8B-B14F-4D97-AF65-F5344CB8AC3E}">
        <p14:creationId xmlns:p14="http://schemas.microsoft.com/office/powerpoint/2010/main" val="345119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68C74-37BF-41BA-BA20-B6C983930673}"/>
              </a:ext>
            </a:extLst>
          </p:cNvPr>
          <p:cNvSpPr>
            <a:spLocks noGrp="1"/>
          </p:cNvSpPr>
          <p:nvPr>
            <p:ph type="title"/>
          </p:nvPr>
        </p:nvSpPr>
        <p:spPr/>
        <p:txBody>
          <a:bodyPr/>
          <a:lstStyle/>
          <a:p>
            <a:r>
              <a:rPr lang="en-US" altLang="zh-CN" dirty="0"/>
              <a:t>Nth-child</a:t>
            </a:r>
            <a:endParaRPr lang="zh-CN" altLang="en-US" dirty="0"/>
          </a:p>
        </p:txBody>
      </p:sp>
      <p:sp>
        <p:nvSpPr>
          <p:cNvPr id="3" name="内容占位符 2">
            <a:extLst>
              <a:ext uri="{FF2B5EF4-FFF2-40B4-BE49-F238E27FC236}">
                <a16:creationId xmlns:a16="http://schemas.microsoft.com/office/drawing/2014/main" id="{FA67E873-231D-449D-9A52-36934FDDA7A8}"/>
              </a:ext>
            </a:extLst>
          </p:cNvPr>
          <p:cNvSpPr>
            <a:spLocks noGrp="1"/>
          </p:cNvSpPr>
          <p:nvPr>
            <p:ph idx="1"/>
          </p:nvPr>
        </p:nvSpPr>
        <p:spPr/>
        <p:txBody>
          <a:bodyPr/>
          <a:lstStyle/>
          <a:p>
            <a:r>
              <a:rPr lang="en-US" altLang="zh-CN" dirty="0"/>
              <a:t>p:nth-child(n) </a:t>
            </a:r>
            <a:r>
              <a:rPr lang="zh-CN" altLang="en-US" dirty="0"/>
              <a:t>选择其父元素的第几个子元素</a:t>
            </a:r>
            <a:endParaRPr lang="en-US" altLang="zh-CN" dirty="0"/>
          </a:p>
          <a:p>
            <a:endParaRPr lang="en-US" altLang="zh-CN" dirty="0"/>
          </a:p>
          <a:p>
            <a:r>
              <a:rPr lang="zh-CN" altLang="en-US" dirty="0"/>
              <a:t>用法 </a:t>
            </a:r>
            <a:r>
              <a:rPr lang="en-US" altLang="zh-CN" dirty="0"/>
              <a:t>p:nth-child(n) {</a:t>
            </a:r>
          </a:p>
          <a:p>
            <a:r>
              <a:rPr lang="en-US" altLang="zh-CN" dirty="0"/>
              <a:t>	background: yellow;</a:t>
            </a:r>
          </a:p>
          <a:p>
            <a:r>
              <a:rPr lang="en-US" altLang="zh-CN" dirty="0"/>
              <a:t>}</a:t>
            </a:r>
          </a:p>
          <a:p>
            <a:endParaRPr lang="en-US" altLang="zh-CN" dirty="0"/>
          </a:p>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nth-last-child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相反计算。。</a:t>
            </a:r>
            <a:endParaRPr lang="zh-CN" altLang="en-US" dirty="0"/>
          </a:p>
        </p:txBody>
      </p:sp>
      <p:sp>
        <p:nvSpPr>
          <p:cNvPr id="4" name="日期占位符 3">
            <a:extLst>
              <a:ext uri="{FF2B5EF4-FFF2-40B4-BE49-F238E27FC236}">
                <a16:creationId xmlns:a16="http://schemas.microsoft.com/office/drawing/2014/main" id="{ED8E8DA3-5FEE-4486-8035-DBD32399A0C2}"/>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4D3BFC04-194A-4239-A23E-276FC2DEF1F6}"/>
              </a:ext>
            </a:extLst>
          </p:cNvPr>
          <p:cNvSpPr>
            <a:spLocks noGrp="1"/>
          </p:cNvSpPr>
          <p:nvPr>
            <p:ph type="sldNum" sz="quarter" idx="12"/>
          </p:nvPr>
        </p:nvSpPr>
        <p:spPr/>
        <p:txBody>
          <a:bodyPr/>
          <a:lstStyle/>
          <a:p>
            <a:fld id="{5C794E63-F2AF-49E2-AE37-43481CC587E5}" type="slidenum">
              <a:rPr lang="zh-CN" altLang="en-US" smtClean="0"/>
              <a:t>6</a:t>
            </a:fld>
            <a:endParaRPr lang="zh-CN" altLang="en-US"/>
          </a:p>
        </p:txBody>
      </p:sp>
    </p:spTree>
    <p:extLst>
      <p:ext uri="{BB962C8B-B14F-4D97-AF65-F5344CB8AC3E}">
        <p14:creationId xmlns:p14="http://schemas.microsoft.com/office/powerpoint/2010/main" val="4090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E66A7-50E1-458B-BD5B-E178367552BB}"/>
              </a:ext>
            </a:extLst>
          </p:cNvPr>
          <p:cNvSpPr>
            <a:spLocks noGrp="1"/>
          </p:cNvSpPr>
          <p:nvPr>
            <p:ph type="title"/>
          </p:nvPr>
        </p:nvSpPr>
        <p:spPr/>
        <p:txBody>
          <a:bodyPr/>
          <a:lstStyle/>
          <a:p>
            <a:r>
              <a:rPr lang="zh-CN" altLang="en-US" dirty="0"/>
              <a:t>伪类选择器</a:t>
            </a:r>
          </a:p>
        </p:txBody>
      </p:sp>
      <p:sp>
        <p:nvSpPr>
          <p:cNvPr id="3" name="内容占位符 2">
            <a:extLst>
              <a:ext uri="{FF2B5EF4-FFF2-40B4-BE49-F238E27FC236}">
                <a16:creationId xmlns:a16="http://schemas.microsoft.com/office/drawing/2014/main" id="{9FCF5826-3DF7-42A4-A61E-E2DEA3121396}"/>
              </a:ext>
            </a:extLst>
          </p:cNvPr>
          <p:cNvSpPr>
            <a:spLocks noGrp="1"/>
          </p:cNvSpPr>
          <p:nvPr>
            <p:ph idx="1"/>
          </p:nvPr>
        </p:nvSpPr>
        <p:spPr/>
        <p:txBody>
          <a:bodyPr/>
          <a:lstStyle/>
          <a:p>
            <a:r>
              <a:rPr lang="en-US" altLang="zh-CN" dirty="0" err="1"/>
              <a:t>emelent:before</a:t>
            </a:r>
            <a:r>
              <a:rPr lang="en-US" altLang="zh-CN" dirty="0"/>
              <a:t> {}</a:t>
            </a:r>
          </a:p>
          <a:p>
            <a:endParaRPr lang="en-US" altLang="zh-CN" dirty="0"/>
          </a:p>
          <a:p>
            <a:r>
              <a:rPr lang="en-US" altLang="zh-CN" dirty="0" err="1"/>
              <a:t>element:after</a:t>
            </a:r>
            <a:r>
              <a:rPr lang="en-US" altLang="zh-CN" dirty="0"/>
              <a:t> {}</a:t>
            </a:r>
            <a:endParaRPr lang="zh-CN" altLang="en-US" dirty="0"/>
          </a:p>
        </p:txBody>
      </p:sp>
      <p:sp>
        <p:nvSpPr>
          <p:cNvPr id="4" name="日期占位符 3">
            <a:extLst>
              <a:ext uri="{FF2B5EF4-FFF2-40B4-BE49-F238E27FC236}">
                <a16:creationId xmlns:a16="http://schemas.microsoft.com/office/drawing/2014/main" id="{76C70FD8-5356-4E52-AB72-02F6D7E06F4B}"/>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A9520A35-962C-400D-A5B8-999FA3EF4E3E}"/>
              </a:ext>
            </a:extLst>
          </p:cNvPr>
          <p:cNvSpPr>
            <a:spLocks noGrp="1"/>
          </p:cNvSpPr>
          <p:nvPr>
            <p:ph type="sldNum" sz="quarter" idx="12"/>
          </p:nvPr>
        </p:nvSpPr>
        <p:spPr/>
        <p:txBody>
          <a:bodyPr/>
          <a:lstStyle/>
          <a:p>
            <a:fld id="{5C794E63-F2AF-49E2-AE37-43481CC587E5}" type="slidenum">
              <a:rPr lang="zh-CN" altLang="en-US" smtClean="0"/>
              <a:t>7</a:t>
            </a:fld>
            <a:endParaRPr lang="zh-CN" altLang="en-US"/>
          </a:p>
        </p:txBody>
      </p:sp>
    </p:spTree>
    <p:extLst>
      <p:ext uri="{BB962C8B-B14F-4D97-AF65-F5344CB8AC3E}">
        <p14:creationId xmlns:p14="http://schemas.microsoft.com/office/powerpoint/2010/main" val="76937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4C848-8356-4AF3-88E0-BFF0461DB0CA}"/>
              </a:ext>
            </a:extLst>
          </p:cNvPr>
          <p:cNvSpPr>
            <a:spLocks noGrp="1"/>
          </p:cNvSpPr>
          <p:nvPr>
            <p:ph type="title"/>
          </p:nvPr>
        </p:nvSpPr>
        <p:spPr/>
        <p:txBody>
          <a:bodyPr/>
          <a:lstStyle/>
          <a:p>
            <a:r>
              <a:rPr lang="zh-CN" altLang="en-US" dirty="0"/>
              <a:t>弹性盒布局</a:t>
            </a:r>
          </a:p>
        </p:txBody>
      </p:sp>
      <p:sp>
        <p:nvSpPr>
          <p:cNvPr id="3" name="内容占位符 2">
            <a:extLst>
              <a:ext uri="{FF2B5EF4-FFF2-40B4-BE49-F238E27FC236}">
                <a16:creationId xmlns:a16="http://schemas.microsoft.com/office/drawing/2014/main" id="{5A03A2E3-FD43-42FE-8F14-44CB4AD9632A}"/>
              </a:ext>
            </a:extLst>
          </p:cNvPr>
          <p:cNvSpPr>
            <a:spLocks noGrp="1"/>
          </p:cNvSpPr>
          <p:nvPr>
            <p:ph idx="1"/>
          </p:nvPr>
        </p:nvSpPr>
        <p:spPr/>
        <p:txBody>
          <a:bodyPr>
            <a:normAutofit/>
          </a:bodyPr>
          <a:lstStyle/>
          <a:p>
            <a:pPr algn="l"/>
            <a:r>
              <a:rPr lang="zh-CN" altLang="en-US" sz="1600" b="0" i="0" dirty="0">
                <a:solidFill>
                  <a:srgbClr val="586F76"/>
                </a:solidFill>
                <a:effectLst/>
                <a:latin typeface="Verdana" panose="020B0604030504040204" pitchFamily="34" charset="0"/>
              </a:rPr>
              <a:t>弹性盒子是 </a:t>
            </a:r>
            <a:r>
              <a:rPr lang="en-US" altLang="zh-CN" sz="1600" b="0" i="0" dirty="0">
                <a:solidFill>
                  <a:srgbClr val="586F76"/>
                </a:solidFill>
                <a:effectLst/>
                <a:latin typeface="Verdana" panose="020B0604030504040204" pitchFamily="34" charset="0"/>
              </a:rPr>
              <a:t>CSS3 </a:t>
            </a:r>
            <a:r>
              <a:rPr lang="zh-CN" altLang="en-US" sz="1600" b="0" i="0" dirty="0">
                <a:solidFill>
                  <a:srgbClr val="586F76"/>
                </a:solidFill>
                <a:effectLst/>
                <a:latin typeface="Verdana" panose="020B0604030504040204" pitchFamily="34" charset="0"/>
              </a:rPr>
              <a:t>的一种新的布局模式。</a:t>
            </a:r>
          </a:p>
          <a:p>
            <a:pPr algn="l"/>
            <a:r>
              <a:rPr lang="en-US" altLang="zh-CN" sz="1600" b="0" i="0" dirty="0">
                <a:solidFill>
                  <a:srgbClr val="586F76"/>
                </a:solidFill>
                <a:effectLst/>
                <a:latin typeface="Verdana" panose="020B0604030504040204" pitchFamily="34" charset="0"/>
              </a:rPr>
              <a:t>CSS3 </a:t>
            </a:r>
            <a:r>
              <a:rPr lang="zh-CN" altLang="en-US" sz="1600" b="0" i="0" dirty="0">
                <a:solidFill>
                  <a:srgbClr val="586F76"/>
                </a:solidFill>
                <a:effectLst/>
                <a:latin typeface="Verdana" panose="020B0604030504040204" pitchFamily="34" charset="0"/>
              </a:rPr>
              <a:t>弹性盒（ </a:t>
            </a:r>
            <a:r>
              <a:rPr lang="en-US" altLang="zh-CN" sz="1600" b="0" i="0" dirty="0">
                <a:solidFill>
                  <a:srgbClr val="586F76"/>
                </a:solidFill>
                <a:effectLst/>
                <a:latin typeface="Verdana" panose="020B0604030504040204" pitchFamily="34" charset="0"/>
              </a:rPr>
              <a:t>Flexible Box </a:t>
            </a:r>
            <a:r>
              <a:rPr lang="zh-CN" altLang="en-US" sz="1600" b="0" i="0" dirty="0">
                <a:solidFill>
                  <a:srgbClr val="586F76"/>
                </a:solidFill>
                <a:effectLst/>
                <a:latin typeface="Verdana" panose="020B0604030504040204" pitchFamily="34" charset="0"/>
              </a:rPr>
              <a:t>或 </a:t>
            </a:r>
            <a:r>
              <a:rPr lang="en-US" altLang="zh-CN" sz="1600" b="0" i="0" dirty="0">
                <a:solidFill>
                  <a:srgbClr val="586F76"/>
                </a:solidFill>
                <a:effectLst/>
                <a:latin typeface="Verdana" panose="020B0604030504040204" pitchFamily="34" charset="0"/>
              </a:rPr>
              <a:t>flexbox</a:t>
            </a:r>
            <a:r>
              <a:rPr lang="zh-CN" altLang="en-US" sz="1600" b="0" i="0" dirty="0">
                <a:solidFill>
                  <a:srgbClr val="586F76"/>
                </a:solidFill>
                <a:effectLst/>
                <a:latin typeface="Verdana" panose="020B0604030504040204" pitchFamily="34" charset="0"/>
              </a:rPr>
              <a:t>），是一种当页面需要适应不同的屏幕大小以及设备类型时确保元素拥有恰当的行为的布局方式。</a:t>
            </a:r>
          </a:p>
          <a:p>
            <a:pPr algn="l"/>
            <a:r>
              <a:rPr lang="zh-CN" altLang="en-US" sz="1600" b="0" i="0" dirty="0">
                <a:solidFill>
                  <a:srgbClr val="586F76"/>
                </a:solidFill>
                <a:effectLst/>
                <a:latin typeface="Verdana" panose="020B0604030504040204" pitchFamily="34" charset="0"/>
              </a:rPr>
              <a:t>引入弹性盒布局模型的目的是提供一种更加有效的方式来对一个容器中的子元素进行排列、对齐和分配空白空间。</a:t>
            </a:r>
          </a:p>
          <a:p>
            <a:endParaRPr lang="zh-CN" altLang="en-US" sz="1600" dirty="0"/>
          </a:p>
        </p:txBody>
      </p:sp>
      <p:sp>
        <p:nvSpPr>
          <p:cNvPr id="4" name="日期占位符 3">
            <a:extLst>
              <a:ext uri="{FF2B5EF4-FFF2-40B4-BE49-F238E27FC236}">
                <a16:creationId xmlns:a16="http://schemas.microsoft.com/office/drawing/2014/main" id="{268517A0-4EC0-4F93-A6FA-F5629BE2A75B}"/>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BC079F47-CA97-4BDC-A326-F9E1D43DF4F3}"/>
              </a:ext>
            </a:extLst>
          </p:cNvPr>
          <p:cNvSpPr>
            <a:spLocks noGrp="1"/>
          </p:cNvSpPr>
          <p:nvPr>
            <p:ph type="sldNum" sz="quarter" idx="12"/>
          </p:nvPr>
        </p:nvSpPr>
        <p:spPr/>
        <p:txBody>
          <a:bodyPr/>
          <a:lstStyle/>
          <a:p>
            <a:fld id="{5C794E63-F2AF-49E2-AE37-43481CC587E5}" type="slidenum">
              <a:rPr lang="zh-CN" altLang="en-US" smtClean="0"/>
              <a:t>8</a:t>
            </a:fld>
            <a:endParaRPr lang="zh-CN" altLang="en-US"/>
          </a:p>
        </p:txBody>
      </p:sp>
      <p:pic>
        <p:nvPicPr>
          <p:cNvPr id="6" name="图片 5">
            <a:extLst>
              <a:ext uri="{FF2B5EF4-FFF2-40B4-BE49-F238E27FC236}">
                <a16:creationId xmlns:a16="http://schemas.microsoft.com/office/drawing/2014/main" id="{D4DAB09E-DEDE-46F9-9FD9-8778327D65A9}"/>
              </a:ext>
            </a:extLst>
          </p:cNvPr>
          <p:cNvPicPr>
            <a:picLocks noChangeAspect="1"/>
          </p:cNvPicPr>
          <p:nvPr/>
        </p:nvPicPr>
        <p:blipFill>
          <a:blip r:embed="rId2"/>
          <a:stretch>
            <a:fillRect/>
          </a:stretch>
        </p:blipFill>
        <p:spPr>
          <a:xfrm>
            <a:off x="575556" y="3717032"/>
            <a:ext cx="8048625" cy="2228850"/>
          </a:xfrm>
          <a:prstGeom prst="rect">
            <a:avLst/>
          </a:prstGeom>
        </p:spPr>
      </p:pic>
    </p:spTree>
    <p:extLst>
      <p:ext uri="{BB962C8B-B14F-4D97-AF65-F5344CB8AC3E}">
        <p14:creationId xmlns:p14="http://schemas.microsoft.com/office/powerpoint/2010/main" val="340818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B54B6-D1D3-4161-9DF2-19635F147FC8}"/>
              </a:ext>
            </a:extLst>
          </p:cNvPr>
          <p:cNvSpPr>
            <a:spLocks noGrp="1"/>
          </p:cNvSpPr>
          <p:nvPr>
            <p:ph type="title"/>
          </p:nvPr>
        </p:nvSpPr>
        <p:spPr/>
        <p:txBody>
          <a:bodyPr/>
          <a:lstStyle/>
          <a:p>
            <a:r>
              <a:rPr lang="zh-CN" altLang="en-US" dirty="0"/>
              <a:t>弹性盒 布局</a:t>
            </a:r>
          </a:p>
        </p:txBody>
      </p:sp>
      <p:sp>
        <p:nvSpPr>
          <p:cNvPr id="3" name="内容占位符 2">
            <a:extLst>
              <a:ext uri="{FF2B5EF4-FFF2-40B4-BE49-F238E27FC236}">
                <a16:creationId xmlns:a16="http://schemas.microsoft.com/office/drawing/2014/main" id="{3246FBEC-1ED7-47E5-95AB-5665919DF8A0}"/>
              </a:ext>
            </a:extLst>
          </p:cNvPr>
          <p:cNvSpPr>
            <a:spLocks noGrp="1"/>
          </p:cNvSpPr>
          <p:nvPr>
            <p:ph idx="1"/>
          </p:nvPr>
        </p:nvSpPr>
        <p:spPr/>
        <p:txBody>
          <a:bodyPr>
            <a:normAutofit/>
          </a:bodyPr>
          <a:lstStyle/>
          <a:p>
            <a:r>
              <a:rPr lang="zh-CN" altLang="en-US" sz="1600" dirty="0"/>
              <a:t>父：</a:t>
            </a:r>
            <a:r>
              <a:rPr lang="en-US" altLang="zh-CN" sz="1600" dirty="0"/>
              <a:t>display: flex;</a:t>
            </a:r>
          </a:p>
          <a:p>
            <a:r>
              <a:rPr lang="zh-CN" altLang="en-US" sz="1600" b="0" i="0" dirty="0">
                <a:solidFill>
                  <a:srgbClr val="494949"/>
                </a:solidFill>
                <a:effectLst/>
                <a:latin typeface="楷体" panose="02010609060101010101" pitchFamily="49" charset="-122"/>
                <a:ea typeface="楷体" panose="02010609060101010101" pitchFamily="49" charset="-122"/>
              </a:rPr>
              <a:t>是设置父元素成为一个弹性盒子；里边的子元素符合弹性布局</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en-US" altLang="zh-CN" sz="1600" dirty="0">
                <a:solidFill>
                  <a:srgbClr val="494949"/>
                </a:solidFill>
                <a:latin typeface="楷体" panose="02010609060101010101" pitchFamily="49" charset="-122"/>
                <a:ea typeface="楷体" panose="02010609060101010101" pitchFamily="49" charset="-122"/>
              </a:rPr>
              <a:t>flex-direction: </a:t>
            </a:r>
            <a:r>
              <a:rPr lang="en-US" altLang="zh-CN" sz="1600" dirty="0" err="1">
                <a:solidFill>
                  <a:srgbClr val="494949"/>
                </a:solidFill>
                <a:latin typeface="楷体" panose="02010609060101010101" pitchFamily="49" charset="-122"/>
                <a:ea typeface="楷体" panose="02010609060101010101" pitchFamily="49" charset="-122"/>
              </a:rPr>
              <a:t>row|row-reverse|column|column-reverse</a:t>
            </a:r>
            <a:r>
              <a:rPr lang="en-US" altLang="zh-CN" sz="1600" dirty="0">
                <a:solidFill>
                  <a:srgbClr val="494949"/>
                </a:solidFill>
                <a:latin typeface="楷体" panose="02010609060101010101" pitchFamily="49" charset="-122"/>
                <a:ea typeface="楷体" panose="02010609060101010101" pitchFamily="49" charset="-122"/>
              </a:rPr>
              <a:t>; </a:t>
            </a:r>
          </a:p>
          <a:p>
            <a:r>
              <a:rPr lang="zh-CN" altLang="en-US" sz="1600" dirty="0">
                <a:solidFill>
                  <a:srgbClr val="494949"/>
                </a:solidFill>
                <a:latin typeface="楷体" panose="02010609060101010101" pitchFamily="49" charset="-122"/>
                <a:ea typeface="楷体" panose="02010609060101010101" pitchFamily="49" charset="-122"/>
              </a:rPr>
              <a:t>指定子元素在父容器的位置</a:t>
            </a:r>
            <a:endParaRPr lang="en-US" altLang="zh-CN" sz="1600" dirty="0">
              <a:solidFill>
                <a:srgbClr val="494949"/>
              </a:solidFill>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dirty="0">
                <a:solidFill>
                  <a:srgbClr val="494949"/>
                </a:solidFill>
                <a:latin typeface="楷体" panose="02010609060101010101" pitchFamily="49" charset="-122"/>
                <a:ea typeface="楷体" panose="02010609060101010101" pitchFamily="49" charset="-122"/>
              </a:rPr>
              <a:t>Justify-content: </a:t>
            </a:r>
            <a:r>
              <a:rPr lang="en-US" altLang="zh-CN" sz="1600" b="0" i="0" dirty="0" err="1">
                <a:solidFill>
                  <a:srgbClr val="494949"/>
                </a:solidFill>
                <a:effectLst/>
                <a:latin typeface="楷体" panose="02010609060101010101" pitchFamily="49" charset="-122"/>
                <a:ea typeface="楷体" panose="02010609060101010101" pitchFamily="49" charset="-122"/>
              </a:rPr>
              <a:t>flex-start|flex-end|center|space-around|space-between</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设置弹性子元素在主轴线上的排列方式</a:t>
            </a:r>
            <a:endParaRPr lang="en-US" altLang="zh-CN" sz="1600" dirty="0">
              <a:solidFill>
                <a:srgbClr val="494949"/>
              </a:solidFill>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align-items: </a:t>
            </a:r>
            <a:r>
              <a:rPr lang="en-US" altLang="zh-CN" sz="1600" b="0" i="0" dirty="0" err="1">
                <a:solidFill>
                  <a:srgbClr val="494949"/>
                </a:solidFill>
                <a:effectLst/>
                <a:latin typeface="楷体" panose="02010609060101010101" pitchFamily="49" charset="-122"/>
                <a:ea typeface="楷体" panose="02010609060101010101" pitchFamily="49" charset="-122"/>
              </a:rPr>
              <a:t>flex-start|flex-end|center</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设置弹性子元素在纵轴上的排列方式</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flex-wrap: </a:t>
            </a:r>
            <a:r>
              <a:rPr lang="en-US" altLang="zh-CN" sz="1600" b="0" i="0" dirty="0" err="1">
                <a:solidFill>
                  <a:srgbClr val="494949"/>
                </a:solidFill>
                <a:effectLst/>
                <a:latin typeface="楷体" panose="02010609060101010101" pitchFamily="49" charset="-122"/>
                <a:ea typeface="楷体" panose="02010609060101010101" pitchFamily="49" charset="-122"/>
              </a:rPr>
              <a:t>nowrap|wrap|wrap-reverse</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指定弹性盒子的子元素换行方式</a:t>
            </a:r>
            <a:endParaRPr lang="zh-CN" altLang="en-US" sz="1600" dirty="0"/>
          </a:p>
        </p:txBody>
      </p:sp>
      <p:sp>
        <p:nvSpPr>
          <p:cNvPr id="4" name="日期占位符 3">
            <a:extLst>
              <a:ext uri="{FF2B5EF4-FFF2-40B4-BE49-F238E27FC236}">
                <a16:creationId xmlns:a16="http://schemas.microsoft.com/office/drawing/2014/main" id="{1687F8F9-D89A-4E73-A369-4D1685050B74}"/>
              </a:ext>
            </a:extLst>
          </p:cNvPr>
          <p:cNvSpPr>
            <a:spLocks noGrp="1"/>
          </p:cNvSpPr>
          <p:nvPr>
            <p:ph type="dt" sz="half" idx="10"/>
          </p:nvPr>
        </p:nvSpPr>
        <p:spPr/>
        <p:txBody>
          <a:bodyPr/>
          <a:lstStyle/>
          <a:p>
            <a:fld id="{4D01DF33-5A38-4035-AC9E-B8E17EB22BE4}" type="datetime1">
              <a:rPr lang="zh-CN" altLang="en-US" smtClean="0"/>
              <a:t>2020/8/13</a:t>
            </a:fld>
            <a:endParaRPr lang="zh-CN" altLang="en-US"/>
          </a:p>
        </p:txBody>
      </p:sp>
      <p:sp>
        <p:nvSpPr>
          <p:cNvPr id="5" name="灯片编号占位符 4">
            <a:extLst>
              <a:ext uri="{FF2B5EF4-FFF2-40B4-BE49-F238E27FC236}">
                <a16:creationId xmlns:a16="http://schemas.microsoft.com/office/drawing/2014/main" id="{CD84103F-70F3-48CF-8867-039CADE97342}"/>
              </a:ext>
            </a:extLst>
          </p:cNvPr>
          <p:cNvSpPr>
            <a:spLocks noGrp="1"/>
          </p:cNvSpPr>
          <p:nvPr>
            <p:ph type="sldNum" sz="quarter" idx="12"/>
          </p:nvPr>
        </p:nvSpPr>
        <p:spPr/>
        <p:txBody>
          <a:bodyPr/>
          <a:lstStyle/>
          <a:p>
            <a:fld id="{5C794E63-F2AF-49E2-AE37-43481CC587E5}" type="slidenum">
              <a:rPr lang="zh-CN" altLang="en-US" smtClean="0"/>
              <a:t>9</a:t>
            </a:fld>
            <a:endParaRPr lang="zh-CN" altLang="en-US"/>
          </a:p>
        </p:txBody>
      </p:sp>
    </p:spTree>
    <p:extLst>
      <p:ext uri="{BB962C8B-B14F-4D97-AF65-F5344CB8AC3E}">
        <p14:creationId xmlns:p14="http://schemas.microsoft.com/office/powerpoint/2010/main" val="2456308560"/>
      </p:ext>
    </p:extLst>
  </p:cSld>
  <p:clrMapOvr>
    <a:masterClrMapping/>
  </p:clrMapOvr>
</p:sld>
</file>

<file path=ppt/theme/theme1.xml><?xml version="1.0" encoding="utf-8"?>
<a:theme xmlns:a="http://schemas.openxmlformats.org/drawingml/2006/main" name="ppt模板（对外）4：3 大连华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3399</TotalTime>
  <Words>663</Words>
  <Application>Microsoft Office PowerPoint</Application>
  <PresentationFormat>全屏显示(4:3)</PresentationFormat>
  <Paragraphs>153</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PingFangSC-Regular</vt:lpstr>
      <vt:lpstr>楷体</vt:lpstr>
      <vt:lpstr>宋体</vt:lpstr>
      <vt:lpstr>微软雅黑</vt:lpstr>
      <vt:lpstr>Arial</vt:lpstr>
      <vt:lpstr>Calibri</vt:lpstr>
      <vt:lpstr>Verdana</vt:lpstr>
      <vt:lpstr>Wingdings</vt:lpstr>
      <vt:lpstr>ppt模板（对外）4：3 大连华宇</vt:lpstr>
      <vt:lpstr>   Css 何鹏 </vt:lpstr>
      <vt:lpstr> CSS3选择器 </vt:lpstr>
      <vt:lpstr>CSS3选择器</vt:lpstr>
      <vt:lpstr>CSS3选择器</vt:lpstr>
      <vt:lpstr>first/last-child</vt:lpstr>
      <vt:lpstr>Nth-child</vt:lpstr>
      <vt:lpstr>伪类选择器</vt:lpstr>
      <vt:lpstr>弹性盒布局</vt:lpstr>
      <vt:lpstr>弹性盒 布局</vt:lpstr>
      <vt:lpstr>弹性盒布局</vt:lpstr>
      <vt:lpstr>响应式布局</vt:lpstr>
      <vt:lpstr>兼容性</vt:lpstr>
      <vt:lpstr>兼容性</vt:lpstr>
      <vt:lpstr>广告</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Css+Css3 </dc:title>
  <dc:creator>赵晨</dc:creator>
  <cp:lastModifiedBy>鹏 何</cp:lastModifiedBy>
  <cp:revision>99</cp:revision>
  <dcterms:created xsi:type="dcterms:W3CDTF">2019-07-01T07:39:00Z</dcterms:created>
  <dcterms:modified xsi:type="dcterms:W3CDTF">2020-08-13T13:45:04Z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