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8"/>
  </p:handoutMasterIdLst>
  <p:sldIdLst>
    <p:sldId id="256" r:id="rId3"/>
    <p:sldId id="257" r:id="rId4"/>
    <p:sldId id="370" r:id="rId5"/>
    <p:sldId id="371" r:id="rId6"/>
    <p:sldId id="36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96" autoAdjust="0"/>
  </p:normalViewPr>
  <p:slideViewPr>
    <p:cSldViewPr>
      <p:cViewPr varScale="1">
        <p:scale>
          <a:sx n="84" d="100"/>
          <a:sy n="84" d="100"/>
        </p:scale>
        <p:origin x="-11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5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D6EE2-A988-47A8-A809-1DCAB739DC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6D468-BFB8-4705-8090-839A8D9B8E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3"/>
          <p:cNvGrpSpPr/>
          <p:nvPr userDrawn="1"/>
        </p:nvGrpSpPr>
        <p:grpSpPr bwMode="auto">
          <a:xfrm>
            <a:off x="-17463" y="2228850"/>
            <a:ext cx="9159876" cy="4171950"/>
            <a:chOff x="-26775" y="3348455"/>
            <a:chExt cx="14427135" cy="72000"/>
          </a:xfrm>
        </p:grpSpPr>
        <p:sp>
          <p:nvSpPr>
            <p:cNvPr id="17" name="矩形 14"/>
            <p:cNvSpPr>
              <a:spLocks noChangeArrowheads="1"/>
            </p:cNvSpPr>
            <p:nvPr userDrawn="1"/>
          </p:nvSpPr>
          <p:spPr bwMode="auto">
            <a:xfrm>
              <a:off x="382492" y="334845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755"/>
              <a:endParaRPr lang="zh-CN" altLang="en-US" sz="1300"/>
            </a:p>
          </p:txBody>
        </p:sp>
        <p:sp>
          <p:nvSpPr>
            <p:cNvPr id="19" name="矩形 15"/>
            <p:cNvSpPr>
              <a:spLocks noChangeArrowheads="1"/>
            </p:cNvSpPr>
            <p:nvPr userDrawn="1"/>
          </p:nvSpPr>
          <p:spPr bwMode="auto">
            <a:xfrm>
              <a:off x="1796795" y="334845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755"/>
              <a:endParaRPr lang="zh-CN" altLang="en-US" sz="1300"/>
            </a:p>
          </p:txBody>
        </p:sp>
        <p:sp>
          <p:nvSpPr>
            <p:cNvPr id="20" name="矩形 16"/>
            <p:cNvSpPr>
              <a:spLocks noChangeArrowheads="1"/>
            </p:cNvSpPr>
            <p:nvPr userDrawn="1"/>
          </p:nvSpPr>
          <p:spPr bwMode="auto">
            <a:xfrm>
              <a:off x="2340360" y="3348455"/>
              <a:ext cx="1206000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755"/>
              <a:endParaRPr lang="zh-CN" altLang="en-US" sz="1300"/>
            </a:p>
          </p:txBody>
        </p:sp>
        <p:sp>
          <p:nvSpPr>
            <p:cNvPr id="21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000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755"/>
              <a:endParaRPr lang="zh-CN" altLang="en-US" sz="130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1624136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D81A037-8D57-41A5-A253-A9E887D684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794E63-F2AF-49E2-AE37-43481CC587E5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2" name="Picture 7" descr="彩色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539750"/>
            <a:ext cx="25654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7200900" y="714375"/>
            <a:ext cx="16859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8055" tIns="29028" rIns="58055" bIns="29028">
            <a:spAutoFit/>
          </a:bodyPr>
          <a:lstStyle>
            <a:lvl1pPr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100" dirty="0" smtClean="0">
                <a:solidFill>
                  <a:srgbClr val="0068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www.thunisoft.com</a:t>
            </a:r>
            <a:endParaRPr lang="zh-CN" altLang="en-US" sz="1100" dirty="0" smtClean="0">
              <a:solidFill>
                <a:srgbClr val="0068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>
            <a:off x="1646238" y="6065838"/>
            <a:ext cx="5341431" cy="21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8055" tIns="29028" rIns="58055" bIns="29028">
            <a:spAutoFit/>
          </a:bodyPr>
          <a:lstStyle/>
          <a:p>
            <a:pPr defTabSz="821055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华宇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大连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信息服务有限公司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900" dirty="0" smtClean="0">
                <a:solidFill>
                  <a:schemeClr val="bg1"/>
                </a:solidFill>
              </a:rPr>
              <a:t> 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THUNISOFT (DALIAN) INFORMATION SERVICE CORPORATION 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 userDrawn="1"/>
        </p:nvSpPr>
        <p:spPr>
          <a:xfrm>
            <a:off x="1638300" y="555307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i="0" kern="1200" smtClean="0">
                <a:solidFill>
                  <a:schemeClr val="bg1"/>
                </a:solidFill>
                <a:latin typeface="Exo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9329283-96AF-4146-A0DF-F154670DCF22}" type="datetime1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572" y="152636"/>
            <a:ext cx="5472608" cy="490066"/>
          </a:xfrm>
        </p:spPr>
        <p:txBody>
          <a:bodyPr>
            <a:noAutofit/>
          </a:bodyPr>
          <a:lstStyle>
            <a:lvl1pPr>
              <a:defRPr sz="3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572" y="980728"/>
            <a:ext cx="7848872" cy="5328592"/>
          </a:xfrm>
        </p:spPr>
        <p:txBody>
          <a:bodyPr/>
          <a:lstStyle>
            <a:lvl1pPr marL="0" indent="0">
              <a:buNone/>
              <a:defRPr b="0">
                <a:solidFill>
                  <a:srgbClr val="59575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>
                <a:solidFill>
                  <a:srgbClr val="595757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0">
              <a:buNone/>
              <a:defRPr sz="2400">
                <a:solidFill>
                  <a:srgbClr val="595757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371600" indent="0">
              <a:buNone/>
              <a:defRPr sz="2000">
                <a:solidFill>
                  <a:srgbClr val="595757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828800" indent="0">
              <a:buNone/>
              <a:defRPr sz="1800">
                <a:solidFill>
                  <a:srgbClr val="595757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3"/>
          <p:cNvGrpSpPr/>
          <p:nvPr userDrawn="1"/>
        </p:nvGrpSpPr>
        <p:grpSpPr bwMode="auto">
          <a:xfrm>
            <a:off x="-17463" y="3000375"/>
            <a:ext cx="9159876" cy="3857625"/>
            <a:chOff x="-26775" y="3348455"/>
            <a:chExt cx="14427135" cy="72000"/>
          </a:xfrm>
        </p:grpSpPr>
        <p:sp>
          <p:nvSpPr>
            <p:cNvPr id="8" name="矩形 14"/>
            <p:cNvSpPr>
              <a:spLocks noChangeArrowheads="1"/>
            </p:cNvSpPr>
            <p:nvPr userDrawn="1"/>
          </p:nvSpPr>
          <p:spPr bwMode="auto">
            <a:xfrm>
              <a:off x="382492" y="334845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755"/>
              <a:endParaRPr lang="zh-CN" altLang="en-US" sz="1300"/>
            </a:p>
          </p:txBody>
        </p:sp>
        <p:sp>
          <p:nvSpPr>
            <p:cNvPr id="9" name="矩形 15"/>
            <p:cNvSpPr>
              <a:spLocks noChangeArrowheads="1"/>
            </p:cNvSpPr>
            <p:nvPr userDrawn="1"/>
          </p:nvSpPr>
          <p:spPr bwMode="auto">
            <a:xfrm>
              <a:off x="1796795" y="334845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755"/>
              <a:endParaRPr lang="zh-CN" altLang="en-US" sz="1300"/>
            </a:p>
          </p:txBody>
        </p:sp>
        <p:sp>
          <p:nvSpPr>
            <p:cNvPr id="10" name="矩形 16"/>
            <p:cNvSpPr>
              <a:spLocks noChangeArrowheads="1"/>
            </p:cNvSpPr>
            <p:nvPr userDrawn="1"/>
          </p:nvSpPr>
          <p:spPr bwMode="auto">
            <a:xfrm>
              <a:off x="2340360" y="3348455"/>
              <a:ext cx="1206000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755"/>
              <a:endParaRPr lang="zh-CN" altLang="en-US" sz="1300"/>
            </a:p>
          </p:txBody>
        </p:sp>
        <p:sp>
          <p:nvSpPr>
            <p:cNvPr id="11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000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755"/>
              <a:endParaRPr lang="zh-CN" altLang="en-US" sz="1300"/>
            </a:p>
          </p:txBody>
        </p:sp>
      </p:grp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0" y="6315075"/>
            <a:ext cx="9143999" cy="21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/>
          <a:p>
            <a:pPr algn="ctr" defTabSz="821055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华宇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大连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信息服务有限公司  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THUNISOFT (DALIAN) INFORMATION SERVICE CORPORATION 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LIMITED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13" name="Picture 10" descr="竖版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650875"/>
            <a:ext cx="18288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0" y="3989946"/>
            <a:ext cx="9143999" cy="953508"/>
          </a:xfrm>
        </p:spPr>
        <p:txBody>
          <a:bodyPr anchor="t">
            <a:noAutofit/>
          </a:bodyPr>
          <a:lstStyle>
            <a:lvl1pPr algn="ctr">
              <a:defRPr sz="6000" b="0" cap="all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EC2-3DBC-43AD-837B-AE7C27033FD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572" y="152636"/>
            <a:ext cx="5472608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572" y="980728"/>
            <a:ext cx="7848872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195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D3EEC2-3DBC-43AD-837B-AE7C27033FD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1621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794E63-F2AF-49E2-AE37-43481CC587E5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7"/>
          <p:cNvGrpSpPr/>
          <p:nvPr/>
        </p:nvGrpSpPr>
        <p:grpSpPr bwMode="auto">
          <a:xfrm>
            <a:off x="0" y="742950"/>
            <a:ext cx="9144000" cy="46038"/>
            <a:chOff x="0" y="1440235"/>
            <a:chExt cx="14401800" cy="72000"/>
          </a:xfrm>
        </p:grpSpPr>
        <p:sp>
          <p:nvSpPr>
            <p:cNvPr id="8" name="矩形 8"/>
            <p:cNvSpPr>
              <a:spLocks noChangeArrowheads="1"/>
            </p:cNvSpPr>
            <p:nvPr userDrawn="1"/>
          </p:nvSpPr>
          <p:spPr bwMode="auto">
            <a:xfrm>
              <a:off x="652622" y="144023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755"/>
              <a:endParaRPr lang="zh-CN" altLang="en-US" sz="1300"/>
            </a:p>
          </p:txBody>
        </p:sp>
        <p:sp>
          <p:nvSpPr>
            <p:cNvPr id="9" name="矩形 9"/>
            <p:cNvSpPr>
              <a:spLocks noChangeArrowheads="1"/>
            </p:cNvSpPr>
            <p:nvPr userDrawn="1"/>
          </p:nvSpPr>
          <p:spPr bwMode="auto">
            <a:xfrm>
              <a:off x="2066925" y="144023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755"/>
              <a:endParaRPr lang="zh-CN" altLang="en-US" sz="1300"/>
            </a:p>
          </p:txBody>
        </p:sp>
        <p:sp>
          <p:nvSpPr>
            <p:cNvPr id="10" name="矩形 10"/>
            <p:cNvSpPr>
              <a:spLocks noChangeArrowheads="1"/>
            </p:cNvSpPr>
            <p:nvPr userDrawn="1"/>
          </p:nvSpPr>
          <p:spPr bwMode="auto">
            <a:xfrm>
              <a:off x="2880420" y="1440235"/>
              <a:ext cx="1152138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755"/>
              <a:endParaRPr lang="zh-CN" altLang="en-US" sz="1300"/>
            </a:p>
          </p:txBody>
        </p:sp>
        <p:sp>
          <p:nvSpPr>
            <p:cNvPr id="11" name="矩形 11"/>
            <p:cNvSpPr>
              <a:spLocks noChangeArrowheads="1"/>
            </p:cNvSpPr>
            <p:nvPr userDrawn="1"/>
          </p:nvSpPr>
          <p:spPr bwMode="auto">
            <a:xfrm>
              <a:off x="0" y="1440235"/>
              <a:ext cx="1305245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755"/>
              <a:endParaRPr lang="zh-CN" altLang="en-US" sz="1300"/>
            </a:p>
          </p:txBody>
        </p:sp>
      </p:grpSp>
      <p:pic>
        <p:nvPicPr>
          <p:cNvPr id="12" name="Picture 7" descr="彩色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82" y="136525"/>
            <a:ext cx="1327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rgbClr val="595757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25000"/>
        </a:lnSpc>
        <a:spcBef>
          <a:spcPts val="300"/>
        </a:spcBef>
        <a:buClr>
          <a:srgbClr val="00479D"/>
        </a:buClr>
        <a:buSzPct val="60000"/>
        <a:buFont typeface="Wingdings" panose="05000000000000000000" pitchFamily="2" charset="2"/>
        <a:buChar char="n"/>
        <a:defRPr sz="2800" kern="1200">
          <a:solidFill>
            <a:srgbClr val="595757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SzPct val="60000"/>
        <a:buFont typeface="Wingdings" panose="05000000000000000000" pitchFamily="2" charset="2"/>
        <a:buChar char="p"/>
        <a:defRPr sz="2400" kern="1200">
          <a:solidFill>
            <a:srgbClr val="595757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anose="020B0604020202020204" pitchFamily="34" charset="0"/>
        <a:buChar char="•"/>
        <a:defRPr sz="2400" kern="1200">
          <a:solidFill>
            <a:srgbClr val="595757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anose="020B0604020202020204" pitchFamily="34" charset="0"/>
        <a:buChar char="–"/>
        <a:defRPr sz="2000" kern="1200">
          <a:solidFill>
            <a:srgbClr val="595757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anose="020B0604020202020204" pitchFamily="34" charset="0"/>
        <a:buChar char="»"/>
        <a:defRPr sz="1800" kern="1200">
          <a:solidFill>
            <a:srgbClr val="595757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b="1" dirty="0" smtClean="0"/>
            </a:br>
            <a:br>
              <a:rPr lang="en-US" altLang="zh-CN" b="1" dirty="0" smtClean="0"/>
            </a:br>
            <a:br>
              <a:rPr lang="en-US" altLang="zh-CN" b="1" dirty="0" smtClean="0"/>
            </a:br>
            <a:r>
              <a:rPr lang="en-US" altLang="zh-CN" b="1" dirty="0" smtClean="0"/>
              <a:t>Css</a:t>
            </a:r>
            <a:br>
              <a:rPr lang="zh-CN" altLang="en-US" b="1" dirty="0"/>
            </a:br>
            <a:r>
              <a:rPr lang="zh-CN" altLang="en-US" b="1" dirty="0"/>
              <a:t>何鹏</a:t>
            </a:r>
            <a:b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b="1" dirty="0"/>
            </a:br>
            <a:r>
              <a:rPr lang="en-US" altLang="zh-CN" b="1" dirty="0"/>
              <a:t>CSS3</a:t>
            </a:r>
            <a:r>
              <a:rPr lang="zh-CN" altLang="en-US" b="1" dirty="0"/>
              <a:t>选择器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zh-CN" altLang="en-US" sz="2000" dirty="0"/>
              <a:t>：</a:t>
            </a:r>
            <a:r>
              <a:rPr lang="en-US" altLang="zh-CN" sz="2000" dirty="0"/>
              <a:t>root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语法</a:t>
            </a:r>
            <a:endParaRPr lang="zh-CN" altLang="en-US" sz="2000" dirty="0"/>
          </a:p>
          <a:p>
            <a:r>
              <a:rPr lang="zh-CN" altLang="en-US" sz="2000" dirty="0"/>
              <a:t>:root{</a:t>
            </a:r>
            <a:endParaRPr lang="zh-CN" altLang="en-US" sz="2000" dirty="0"/>
          </a:p>
          <a:p>
            <a:r>
              <a:rPr lang="zh-CN" altLang="en-US" sz="2000" dirty="0"/>
              <a:t>  css语法;</a:t>
            </a:r>
            <a:endParaRPr lang="zh-CN" altLang="en-US" sz="2000" dirty="0"/>
          </a:p>
          <a:p>
            <a:r>
              <a:rPr lang="zh-CN" altLang="en-US" sz="2000" dirty="0"/>
              <a:t>}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作用</a:t>
            </a:r>
            <a:r>
              <a:rPr lang="en-US" altLang="zh-CN" sz="2000" dirty="0"/>
              <a:t>:  </a:t>
            </a:r>
            <a:r>
              <a:rPr lang="zh-CN" altLang="en-US" sz="2000" dirty="0"/>
              <a:t>代表根 一般值</a:t>
            </a:r>
            <a:r>
              <a:rPr lang="en-US" altLang="zh-CN" sz="2000" dirty="0"/>
              <a:t>html </a:t>
            </a:r>
            <a:r>
              <a:rPr lang="zh-CN" altLang="en-US" sz="2000" dirty="0"/>
              <a:t>优先级更高，可以在内部声明全局</a:t>
            </a:r>
            <a:r>
              <a:rPr lang="en-US" altLang="zh-CN" sz="2000" dirty="0"/>
              <a:t>css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:root {</a:t>
            </a:r>
            <a:endParaRPr lang="en-US" altLang="zh-CN" sz="2000" dirty="0"/>
          </a:p>
          <a:p>
            <a:r>
              <a:rPr lang="en-US" altLang="zh-CN" sz="2000" dirty="0"/>
              <a:t>  --ck-highlight-pen-red: #e91314;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  <a:p>
            <a:r>
              <a:rPr lang="en-US" altLang="zh-CN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.pen-black {</a:t>
            </a:r>
            <a:endParaRPr lang="en-US" altLang="zh-CN" sz="2000" dirty="0"/>
          </a:p>
          <a:p>
            <a:r>
              <a:rPr lang="en-US" altLang="zh-CN" sz="2000" dirty="0"/>
              <a:t>  color: var(--ck-highlight-pen-black);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572" y="145016"/>
            <a:ext cx="5472608" cy="490066"/>
          </a:xfrm>
        </p:spPr>
        <p:txBody>
          <a:bodyPr/>
          <a:p>
            <a:r>
              <a:rPr lang="en-US" altLang="zh-CN" b="1" dirty="0">
                <a:sym typeface="+mn-ea"/>
              </a:rPr>
              <a:t>CSS3</a:t>
            </a:r>
            <a:r>
              <a:rPr lang="zh-CN" altLang="en-US" b="1" dirty="0">
                <a:sym typeface="+mn-ea"/>
              </a:rPr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400"/>
              <a:t>：</a:t>
            </a:r>
            <a:r>
              <a:rPr lang="en-US" altLang="zh-CN" sz="1400"/>
              <a:t>not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语法</a:t>
            </a:r>
            <a:endParaRPr lang="zh-CN" altLang="en-US" sz="1400"/>
          </a:p>
          <a:p>
            <a:r>
              <a:rPr lang="en-US" altLang="zh-CN" sz="1400"/>
              <a:t>:not(selector)  选择器匹配每个元素是不是指定的元素/选择器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可以接收</a:t>
            </a:r>
            <a:endParaRPr lang="zh-CN" altLang="en-US" sz="1400"/>
          </a:p>
          <a:p>
            <a:r>
              <a:rPr lang="zh-CN" altLang="en-US" sz="1400"/>
              <a:t>标签选择器  </a:t>
            </a:r>
            <a:r>
              <a:rPr lang="en-US" altLang="zh-CN" sz="1400"/>
              <a:t>:</a:t>
            </a:r>
            <a:r>
              <a:rPr lang="en-US" altLang="zh-CN" sz="1400"/>
              <a:t>not(p)</a:t>
            </a:r>
            <a:endParaRPr lang="en-US" altLang="zh-CN" sz="1400"/>
          </a:p>
          <a:p>
            <a:r>
              <a:rPr lang="zh-CN" altLang="en-US" sz="1400"/>
              <a:t>类选择 </a:t>
            </a:r>
            <a:r>
              <a:rPr lang="en-US" altLang="zh-CN" sz="1400"/>
              <a:t>:</a:t>
            </a:r>
            <a:r>
              <a:rPr lang="en-US" altLang="zh-CN" sz="1400"/>
              <a:t>not(.class)</a:t>
            </a:r>
            <a:endParaRPr lang="en-US" altLang="zh-CN" sz="1400"/>
          </a:p>
          <a:p>
            <a:r>
              <a:rPr lang="en-US" altLang="zh-CN" sz="1400"/>
              <a:t>ID</a:t>
            </a:r>
            <a:r>
              <a:rPr lang="zh-CN" altLang="en-US" sz="1400"/>
              <a:t>选择器 </a:t>
            </a:r>
            <a:r>
              <a:rPr lang="en-US" altLang="zh-CN" sz="1400"/>
              <a:t>:</a:t>
            </a:r>
            <a:r>
              <a:rPr lang="en-US" altLang="zh-CN" sz="1400"/>
              <a:t>not(#app)</a:t>
            </a:r>
            <a:endParaRPr lang="en-US" altLang="zh-CN" sz="1400"/>
          </a:p>
          <a:p>
            <a:r>
              <a:rPr lang="zh-CN" altLang="en-US" sz="1400"/>
              <a:t>伪类选择器 </a:t>
            </a:r>
            <a:r>
              <a:rPr lang="en-US" altLang="zh-CN" sz="1400"/>
              <a:t>:</a:t>
            </a:r>
            <a:r>
              <a:rPr lang="en-US" altLang="zh-CN" sz="1400"/>
              <a:t>not(:first-child)</a:t>
            </a:r>
            <a:endParaRPr lang="en-US" altLang="zh-CN" sz="1400"/>
          </a:p>
          <a:p>
            <a:r>
              <a:rPr lang="zh-CN" altLang="en-US" sz="1400"/>
              <a:t>属性选择器 </a:t>
            </a:r>
            <a:r>
              <a:rPr lang="en-US" altLang="zh-CN" sz="1400"/>
              <a:t>:not([type='checkbox'])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不支持伪类 不支持伪类 不支持伪类</a:t>
            </a:r>
            <a:endParaRPr lang="zh-CN" altLang="en-US" sz="1400"/>
          </a:p>
          <a:p>
            <a:r>
              <a:rPr lang="en-US" altLang="zh-CN" sz="1400"/>
              <a:t>:not(::before) </a:t>
            </a:r>
            <a:endParaRPr lang="en-US" altLang="zh-CN" sz="1400"/>
          </a:p>
          <a:p>
            <a:r>
              <a:rPr lang="en-US" altLang="zh-CN" sz="1400"/>
              <a:t>:not(:not())</a:t>
            </a:r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CSS3</a:t>
            </a:r>
            <a:r>
              <a:rPr lang="zh-CN" altLang="en-US" b="1" dirty="0">
                <a:sym typeface="+mn-ea"/>
              </a:rPr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400"/>
              <a:t>：empty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:empty选择器选择每个没有任何子级的元素（</a:t>
            </a:r>
            <a:r>
              <a:rPr lang="zh-CN" altLang="en-US" sz="1400" b="1"/>
              <a:t>包括文本节点</a:t>
            </a:r>
            <a:r>
              <a:rPr lang="zh-CN" altLang="en-US" sz="1400"/>
              <a:t>）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p:empty {</a:t>
            </a:r>
            <a:endParaRPr lang="en-US" altLang="zh-CN" sz="1400"/>
          </a:p>
          <a:p>
            <a:r>
              <a:rPr lang="en-US" altLang="zh-CN" sz="1400"/>
              <a:t>  background-color: red;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&lt;p&gt;123321&lt;/p&gt;</a:t>
            </a:r>
            <a:endParaRPr lang="en-US" altLang="zh-CN" sz="1400"/>
          </a:p>
          <a:p>
            <a:r>
              <a:rPr lang="en-US" altLang="zh-CN" sz="1400"/>
              <a:t>&lt;p&gt;&lt;/p&gt;</a:t>
            </a:r>
            <a:endParaRPr lang="en-US" altLang="zh-CN" sz="1400"/>
          </a:p>
          <a:p>
            <a:r>
              <a:rPr lang="en-US" altLang="zh-CN" sz="1400"/>
              <a:t>&lt;p&gt;</a:t>
            </a:r>
            <a:endParaRPr lang="en-US" altLang="zh-CN" sz="1400"/>
          </a:p>
          <a:p>
            <a:r>
              <a:rPr lang="en-US" altLang="zh-CN" sz="1400"/>
              <a:t>  &lt;span&gt;&lt;/span&gt;</a:t>
            </a:r>
            <a:endParaRPr lang="en-US" altLang="zh-CN" sz="1400"/>
          </a:p>
          <a:p>
            <a:r>
              <a:rPr lang="en-US" altLang="zh-CN" sz="1400"/>
              <a:t>&lt;/p&gt;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</p:spPr>
        <p:txBody>
          <a:bodyPr/>
          <a:lstStyle/>
          <a:p>
            <a:fld id="{C1D3EEC2-3DBC-43AD-837B-AE7C27033FD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模板（对外）4：3 大连华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WPS 演示</Application>
  <PresentationFormat>全屏显示(4:3)</PresentationFormat>
  <Paragraphs>75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Exo</vt:lpstr>
      <vt:lpstr>Segoe Print</vt:lpstr>
      <vt:lpstr>Calibri</vt:lpstr>
      <vt:lpstr>Arial Unicode MS</vt:lpstr>
      <vt:lpstr>ppt模板（对外）4：3 大连华宇</vt:lpstr>
      <vt:lpstr>   Css+Css3教程 赵晨 </vt:lpstr>
      <vt:lpstr> 认识CSS样式 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Css+Css3 </dc:title>
  <dc:creator>赵晨</dc:creator>
  <cp:lastModifiedBy>辣条</cp:lastModifiedBy>
  <cp:revision>73</cp:revision>
  <dcterms:created xsi:type="dcterms:W3CDTF">2019-07-01T07:39:00Z</dcterms:created>
  <dcterms:modified xsi:type="dcterms:W3CDTF">2020-08-07T03:09:53Z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