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438" r:id="rId3"/>
    <p:sldId id="256" r:id="rId4"/>
    <p:sldId id="417" r:id="rId5"/>
    <p:sldId id="439" r:id="rId6"/>
    <p:sldId id="416" r:id="rId7"/>
    <p:sldId id="420" r:id="rId8"/>
    <p:sldId id="422" r:id="rId10"/>
    <p:sldId id="429" r:id="rId11"/>
    <p:sldId id="421" r:id="rId12"/>
    <p:sldId id="428" r:id="rId13"/>
    <p:sldId id="423" r:id="rId14"/>
    <p:sldId id="431" r:id="rId15"/>
    <p:sldId id="440" r:id="rId16"/>
    <p:sldId id="430" r:id="rId17"/>
    <p:sldId id="424" r:id="rId18"/>
    <p:sldId id="425" r:id="rId19"/>
    <p:sldId id="28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202"/>
    <a:srgbClr val="595757"/>
    <a:srgbClr val="7ECEF4"/>
    <a:srgbClr val="0062AD"/>
    <a:srgbClr val="000000"/>
    <a:srgbClr val="66FF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0" autoAdjust="0"/>
    <p:restoredTop sz="87885" autoAdjust="0"/>
  </p:normalViewPr>
  <p:slideViewPr>
    <p:cSldViewPr>
      <p:cViewPr varScale="1">
        <p:scale>
          <a:sx n="86" d="100"/>
          <a:sy n="86" d="100"/>
        </p:scale>
        <p:origin x="1632" y="62"/>
      </p:cViewPr>
      <p:guideLst>
        <p:guide orient="horz" pos="459"/>
        <p:guide pos="5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A9227FD-1AA5-4687-B852-FE564BF3D67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74DDE03-70CE-4A7F-B333-3823598352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 </a:t>
            </a:r>
            <a:r>
              <a:rPr lang="zh-CN" altLang="en-US" dirty="0">
                <a:sym typeface="+mn-ea"/>
              </a:rPr>
              <a:t>构建用户页面的 渐进式框架，采用自底向上增量开发的设计 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的核心库只关注视图层</a:t>
            </a:r>
            <a:endParaRPr lang="en-US" altLang="zh-CN" dirty="0"/>
          </a:p>
          <a:p>
            <a:endParaRPr lang="zh-CN" altLang="en-US"/>
          </a:p>
          <a:p>
            <a:r>
              <a:rPr lang="en-US" altLang="zh-CN" dirty="0">
                <a:sym typeface="+mn-ea"/>
              </a:rPr>
              <a:t> 2 </a:t>
            </a:r>
            <a:r>
              <a:rPr lang="en-US" altLang="zh-CN" dirty="0" err="1">
                <a:sym typeface="+mn-ea"/>
              </a:rPr>
              <a:t>jquey</a:t>
            </a:r>
            <a:r>
              <a:rPr lang="zh-CN" altLang="en-US" dirty="0">
                <a:sym typeface="+mn-ea"/>
              </a:rPr>
              <a:t>是通过操作</a:t>
            </a:r>
            <a:r>
              <a:rPr lang="en-US" altLang="zh-CN" dirty="0" err="1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来实现数据的绑定，大量的操作</a:t>
            </a:r>
            <a:r>
              <a:rPr lang="en-US" altLang="zh-CN" dirty="0" err="1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是会导致性能下降。</a:t>
            </a:r>
            <a:r>
              <a:rPr lang="en-US" altLang="zh-CN" dirty="0" err="1">
                <a:sym typeface="+mn-ea"/>
              </a:rPr>
              <a:t>Vue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是通过数据来驱动（双向绑定），为什么</a:t>
            </a:r>
            <a:r>
              <a:rPr lang="en-US" altLang="zh-CN" dirty="0" err="1">
                <a:sym typeface="+mn-ea"/>
              </a:rPr>
              <a:t>vue</a:t>
            </a:r>
            <a:r>
              <a:rPr lang="zh-CN" altLang="en-US" dirty="0">
                <a:sym typeface="+mn-ea"/>
              </a:rPr>
              <a:t>不会影响性能呢？ 虚拟</a:t>
            </a:r>
            <a:r>
              <a:rPr lang="en-US" altLang="zh-CN" dirty="0" err="1">
                <a:sym typeface="+mn-ea"/>
              </a:rPr>
              <a:t>dom</a:t>
            </a:r>
            <a:endParaRPr lang="en-US" altLang="zh-CN" dirty="0" err="1">
              <a:sym typeface="+mn-ea"/>
            </a:endParaRPr>
          </a:p>
          <a:p>
            <a:endParaRPr lang="en-US" altLang="zh-CN" dirty="0" err="1">
              <a:sym typeface="+mn-ea"/>
            </a:endParaRPr>
          </a:p>
          <a:p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浏览器本身处理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也是有性能瓶颈的，尤其是在传统开发中，用</a:t>
            </a:r>
            <a:r>
              <a:rPr lang="en-US" altLang="zh-CN" dirty="0" err="1">
                <a:sym typeface="+mn-ea"/>
              </a:rPr>
              <a:t>JQuery</a:t>
            </a:r>
            <a:r>
              <a:rPr lang="zh-CN" altLang="en-US" dirty="0">
                <a:sym typeface="+mn-ea"/>
              </a:rPr>
              <a:t>或者原生的</a:t>
            </a:r>
            <a:r>
              <a:rPr lang="en-US" altLang="zh-CN" dirty="0">
                <a:sym typeface="+mn-ea"/>
              </a:rPr>
              <a:t>JavaScript DOM</a:t>
            </a:r>
            <a:r>
              <a:rPr lang="zh-CN" altLang="en-US" dirty="0">
                <a:sym typeface="+mn-ea"/>
              </a:rPr>
              <a:t>操作函数对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进行频繁操作的时候，浏览器要不停的渲染新的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树，导致页面看起来非常卡顿。而</a:t>
            </a:r>
            <a:r>
              <a:rPr lang="en-US" altLang="zh-CN" dirty="0">
                <a:sym typeface="+mn-ea"/>
              </a:rPr>
              <a:t>Virtual DOM</a:t>
            </a:r>
            <a:r>
              <a:rPr lang="zh-CN" altLang="en-US" dirty="0">
                <a:sym typeface="+mn-ea"/>
              </a:rPr>
              <a:t>则是虚拟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的英文，简单来说，他就是一种可以预先通过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进行各种计算，把最终的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操作计算出来并优化，由于这个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操作属于预处理操作，并没有真实的操作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，所以叫做虚拟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。最后在计算完毕才真正将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操作提交，将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操作变化反映到</a:t>
            </a:r>
            <a:r>
              <a:rPr lang="en-US" altLang="zh-CN" dirty="0">
                <a:sym typeface="+mn-ea"/>
              </a:rPr>
              <a:t>DOM</a:t>
            </a:r>
            <a:r>
              <a:rPr lang="zh-CN" altLang="en-US" dirty="0">
                <a:sym typeface="+mn-ea"/>
              </a:rPr>
              <a:t>树上。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：都是一种设计思想</a:t>
            </a:r>
            <a:r>
              <a:rPr lang="en-US" altLang="zh-CN">
                <a:sym typeface="+mn-ea"/>
              </a:rPr>
              <a:t>,主要就是 mvc 中 Controller 演变成 mvvm 中的 viewModel,mvvm 主要解决了 mvc 中大量的 DOM 操作使页面渲染性能降低，加载速度变慢，影响用户体验。和当 Model 频繁发生变化，开发者需要主动更新到 View 。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：低耦合 视图（View）可以独立于 Model 变化和修改，一个 ViewModel 可以绑定到不同的"View"上，当 View 变化的时候 Model 可以不变，当 Model 变化的时候 View 也可以不变。</a:t>
            </a:r>
            <a:endParaRPr lang="zh-CN" altLang="en-US"/>
          </a:p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可重用性  你可以把一些视图逻辑放在一个 ViewModel 里面，让很多 view 重用这段视图逻辑。、</a:t>
            </a:r>
            <a:endParaRPr lang="zh-CN" altLang="en-US"/>
          </a:p>
          <a:p>
            <a:r>
              <a:rPr lang="en-US" altLang="zh-CN">
                <a:sym typeface="+mn-ea"/>
              </a:rPr>
              <a:t>      独立开发。开发人员可以专注于业务逻辑和数据的开发（ViewModel），设计人员可以专注于页面设计</a:t>
            </a:r>
            <a:r>
              <a:rPr lang="zh-CN" altLang="en-US">
                <a:sym typeface="+mn-ea"/>
              </a:rPr>
              <a:t>、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：vue数据双向绑定是通过数据劫持结合发布者-订阅者模式的方式来实现的，</a:t>
            </a:r>
            <a:endParaRPr lang="zh-CN" altLang="en-US"/>
          </a:p>
          <a:p>
            <a:r>
              <a:rPr lang="zh-CN" altLang="en-US">
                <a:sym typeface="+mn-ea"/>
              </a:rPr>
              <a:t>Object.defineProperty()来实现数据劫持的，它可以来控制一个对象属性的一些特有操作，比如读写权、是否可以枚举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beforeCreate          这个阶段的时候data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$el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method都是拿不到的（通常在实例以外调用）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created                   这个可以调用实例的数据和实例的方法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但 $el 没有初始化（异步请求数据）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beforeMount          相关的 render 函数首次被调用,data 和 $el 均已存在，但 DOM 为虚拟DOM 仍未完全加载 eg： &lt;div&gt;{{message}}&lt;/div&gt;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mounted                 data 和 $el 均已存在，并且 DOM 加载完成（需要操作dom的方法放这里）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beforeUpdate         渲染完成，并监测到data发生变化，在变化的数据重新渲染视图之前会触发，这也是重新渲染之前最后修改数据的机会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updated	            用于对数据更新做统一处理 （如果想分别区分不同的数据更新，同时进行dom操作就使用$nextTick）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beforeDestroy        实例销毁之前调用 ， 实例仍然完全可用。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destroyed	            实例销毁后调用。调用后，实例指示的所有东西都会解绑定，所有的事件监听器会被移除，所有的子实例也会被销毁。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另外还有 keep-alive 独有的生命周期，分别为 activated 和 deactivated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vm.$mount                  如果 Vue 实例在实例化时没有收到 el 选项，则它处于“未挂载”状态，没有关联的 DOM 元素。可以使用 vm.$mount() 手动地挂载一个未挂载的实例。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如果没有提供 elementOrSelector 参数，模板将被渲染为文档之外的的元素，并且你必须使用原生 DOM API 把它插入文档中。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                                这个方法返回实例自身，因而可以链式调用其它实例方法。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vm.$nextTick               将回调延迟到下次 DOM 更新循环之后执行。在修改数据之后立即使用它，然后等待 DOM 更新。它跟全局方法 Vue.nextTick 一样，不同的是回调的 this 自动绑定到调用它的实例上。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vm.$forceUpdate        迫使 Vue 实例重新渲染。注意它仅仅影响实例本身和插入插槽内容的子组件，而不是所有子组件。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vm.$destroy                完全销毁一个实例。清理它与其它实例的连接，解绑它的全部指令及事件监听器。触发 beforeDestroy 和 destroyed 的钩子。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程序 </a:t>
            </a:r>
            <a:r>
              <a:rPr lang="en-US" altLang="zh-CN"/>
              <a:t>= </a:t>
            </a:r>
            <a:r>
              <a:rPr lang="zh-CN" altLang="en-US"/>
              <a:t>数据结构 </a:t>
            </a:r>
            <a:r>
              <a:rPr lang="en-US" altLang="zh-CN"/>
              <a:t>+ </a:t>
            </a:r>
            <a:r>
              <a:rPr lang="zh-CN" altLang="en-US"/>
              <a:t>算法。在前段并不这么纯粹 因为前端需要跟界面打交道， </a:t>
            </a:r>
            <a:r>
              <a:rPr lang="en-US" altLang="zh-CN"/>
              <a:t>html+css</a:t>
            </a:r>
            <a:r>
              <a:rPr lang="zh-CN" altLang="en-US"/>
              <a:t>并没有被抽象成某种在</a:t>
            </a:r>
            <a:r>
              <a:rPr lang="en-US" altLang="zh-CN"/>
              <a:t>js</a:t>
            </a:r>
            <a:r>
              <a:rPr lang="zh-CN" altLang="en-US"/>
              <a:t>中是用的数据结构。</a:t>
            </a:r>
            <a:endParaRPr lang="zh-CN" altLang="en-US"/>
          </a:p>
          <a:p>
            <a:r>
              <a:rPr lang="en-US" altLang="zh-CN"/>
              <a:t>jq</a:t>
            </a:r>
            <a:r>
              <a:rPr lang="zh-CN" altLang="en-US"/>
              <a:t>程序员看待他们的方式就一块块的</a:t>
            </a:r>
            <a:r>
              <a:rPr lang="en-US" altLang="zh-CN"/>
              <a:t>UI </a:t>
            </a:r>
            <a:r>
              <a:rPr lang="zh-CN" altLang="en-US"/>
              <a:t>用的时候</a:t>
            </a:r>
            <a:r>
              <a:rPr lang="en-US" altLang="zh-CN"/>
              <a:t>$</a:t>
            </a:r>
            <a:r>
              <a:rPr lang="zh-CN" altLang="en-US"/>
              <a:t>一下 获取之后修改。都是零零散散的节点操作。 但这样在</a:t>
            </a:r>
            <a:r>
              <a:rPr lang="en-US" altLang="zh-CN"/>
              <a:t>UI</a:t>
            </a:r>
            <a:r>
              <a:rPr lang="zh-CN" altLang="en-US"/>
              <a:t>有联动的时候 如果没有一种机制来管理</a:t>
            </a:r>
            <a:r>
              <a:rPr lang="en-US" altLang="zh-CN"/>
              <a:t>UI</a:t>
            </a:r>
            <a:r>
              <a:rPr lang="zh-CN" altLang="en-US"/>
              <a:t>之间的修改 那么依赖程序员自己去手动管理这些</a:t>
            </a:r>
            <a:r>
              <a:rPr lang="en-US" altLang="zh-CN"/>
              <a:t>UI</a:t>
            </a:r>
            <a:r>
              <a:rPr lang="zh-CN" altLang="en-US"/>
              <a:t>状态 会让人烦不胜烦。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程序眼 </a:t>
            </a:r>
            <a:r>
              <a:rPr lang="en-US" altLang="zh-CN"/>
              <a:t>= </a:t>
            </a:r>
            <a:r>
              <a:rPr lang="zh-CN" altLang="en-US"/>
              <a:t>拼界面 </a:t>
            </a:r>
            <a:r>
              <a:rPr lang="en-US" altLang="zh-CN"/>
              <a:t>+ </a:t>
            </a:r>
            <a:r>
              <a:rPr lang="zh-CN" altLang="en-US"/>
              <a:t>操作</a:t>
            </a:r>
            <a:r>
              <a:rPr lang="en-US" altLang="zh-CN"/>
              <a:t>UI + </a:t>
            </a:r>
            <a:r>
              <a:rPr lang="zh-CN" altLang="en-US"/>
              <a:t>算法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2228850"/>
            <a:ext cx="9159876" cy="4171950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8" name="Picture 7" descr="彩色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0" y="539750"/>
            <a:ext cx="25654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7200900" y="714375"/>
            <a:ext cx="1685925" cy="233363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0068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www.thunisoft.com</a:t>
            </a:r>
            <a:endParaRPr lang="zh-CN" altLang="en-US" sz="1100" dirty="0">
              <a:solidFill>
                <a:srgbClr val="0068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>
            <a:off x="1646238" y="6065838"/>
            <a:ext cx="5341937" cy="212725"/>
          </a:xfrm>
          <a:prstGeom prst="rect">
            <a:avLst/>
          </a:prstGeom>
          <a:noFill/>
          <a:ln>
            <a:noFill/>
          </a:ln>
        </p:spPr>
        <p:txBody>
          <a:bodyPr wrap="none" lIns="58055" tIns="29028" rIns="58055" bIns="29028">
            <a:spAutoFit/>
          </a:bodyPr>
          <a:lstStyle/>
          <a:p>
            <a:pPr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</a:t>
            </a:r>
            <a:r>
              <a:rPr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 userDrawn="1"/>
        </p:nvSpPr>
        <p:spPr>
          <a:xfrm>
            <a:off x="1638300" y="5553075"/>
            <a:ext cx="2133600" cy="4762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i="0" kern="1200" smtClean="0">
                <a:solidFill>
                  <a:schemeClr val="bg1"/>
                </a:solidFill>
                <a:latin typeface="Exo" pitchFamily="50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9329283-96AF-4146-A0DF-F154670DCF22}" type="datetime1"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24136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A56F101-4122-42F7-B522-24899E6D52E4}" type="datetime1">
              <a:rPr lang="zh-CN" altLang="en-US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0CD85B-D93B-4965-A459-B8BD5F55025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41C43-E444-4844-B131-72BECD35C5CC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947C7-0F59-4374-9F7E-954165F8763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A2E66-1B28-44EE-957D-21A5FEA14CB1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2B490-4F4B-4800-B9D7-08098B58B505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AE46-B81F-473A-953D-1B53C1E14B4B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1DF05-84C3-49BD-881B-1E4D5AC2BF3A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572" y="152636"/>
            <a:ext cx="5472608" cy="490066"/>
          </a:xfrm>
        </p:spPr>
        <p:txBody>
          <a:bodyPr>
            <a:noAutofit/>
          </a:bodyPr>
          <a:lstStyle>
            <a:lvl1pPr>
              <a:defRPr sz="3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80728"/>
            <a:ext cx="7848872" cy="5328592"/>
          </a:xfrm>
        </p:spPr>
        <p:txBody>
          <a:bodyPr/>
          <a:lstStyle>
            <a:lvl1pPr>
              <a:defRPr b="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8"/>
          <p:cNvSpPr txBox="1">
            <a:spLocks noChangeArrowheads="1"/>
          </p:cNvSpPr>
          <p:nvPr userDrawn="1"/>
        </p:nvSpPr>
        <p:spPr bwMode="auto">
          <a:xfrm>
            <a:off x="1223963" y="1592263"/>
            <a:ext cx="4140200" cy="608012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>
            <a:lvl1pPr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29413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2941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dirty="0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3200" dirty="0">
              <a:solidFill>
                <a:prstClr val="white">
                  <a:lumMod val="75000"/>
                </a:prst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259632" y="2600908"/>
            <a:ext cx="7309320" cy="342038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 b="0" baseline="0">
                <a:solidFill>
                  <a:srgbClr val="595757"/>
                </a:solidFill>
              </a:defRPr>
            </a:lvl1pPr>
            <a:lvl2pPr marL="457200" indent="0">
              <a:buFontTx/>
              <a:buNone/>
              <a:defRPr>
                <a:solidFill>
                  <a:srgbClr val="595757"/>
                </a:solidFill>
              </a:defRPr>
            </a:lvl2pPr>
            <a:lvl3pPr marL="914400" indent="0">
              <a:buFontTx/>
              <a:buNone/>
              <a:defRPr sz="2400">
                <a:solidFill>
                  <a:srgbClr val="595757"/>
                </a:solidFill>
              </a:defRPr>
            </a:lvl3pPr>
            <a:lvl4pPr marL="1371600" indent="0">
              <a:buFontTx/>
              <a:buNone/>
              <a:defRPr sz="2000">
                <a:solidFill>
                  <a:srgbClr val="595757"/>
                </a:solidFill>
              </a:defRPr>
            </a:lvl4pPr>
            <a:lvl5pPr marL="1828800" indent="0">
              <a:buFontTx/>
              <a:buNone/>
              <a:defRPr sz="1800">
                <a:solidFill>
                  <a:srgbClr val="5957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C315B-1D8F-47C7-BEA6-E89B72D51E1D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908CB-1334-448D-838A-DBB26CC976F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3"/>
          <p:cNvGrpSpPr/>
          <p:nvPr userDrawn="1"/>
        </p:nvGrpSpPr>
        <p:grpSpPr bwMode="auto">
          <a:xfrm>
            <a:off x="-17463" y="3000375"/>
            <a:ext cx="9159876" cy="3857625"/>
            <a:chOff x="-26775" y="3348455"/>
            <a:chExt cx="14427135" cy="72000"/>
          </a:xfrm>
        </p:grpSpPr>
        <p:sp>
          <p:nvSpPr>
            <p:cNvPr id="4" name="矩形 14"/>
            <p:cNvSpPr>
              <a:spLocks noChangeArrowheads="1"/>
            </p:cNvSpPr>
            <p:nvPr userDrawn="1"/>
          </p:nvSpPr>
          <p:spPr bwMode="auto">
            <a:xfrm>
              <a:off x="383287" y="3348455"/>
              <a:ext cx="130519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5" name="矩形 15"/>
            <p:cNvSpPr>
              <a:spLocks noChangeArrowheads="1"/>
            </p:cNvSpPr>
            <p:nvPr userDrawn="1"/>
          </p:nvSpPr>
          <p:spPr bwMode="auto">
            <a:xfrm>
              <a:off x="1795995" y="3348455"/>
              <a:ext cx="130519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 userDrawn="1"/>
          </p:nvSpPr>
          <p:spPr bwMode="auto">
            <a:xfrm>
              <a:off x="2341076" y="3348455"/>
              <a:ext cx="12059284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7" name="矩形 17"/>
            <p:cNvSpPr>
              <a:spLocks noChangeArrowheads="1"/>
            </p:cNvSpPr>
            <p:nvPr userDrawn="1"/>
          </p:nvSpPr>
          <p:spPr bwMode="auto">
            <a:xfrm>
              <a:off x="-26775" y="3348455"/>
              <a:ext cx="1152671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sp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0" y="6315075"/>
            <a:ext cx="9144000" cy="212725"/>
          </a:xfrm>
          <a:prstGeom prst="rect">
            <a:avLst/>
          </a:prstGeom>
          <a:noFill/>
          <a:ln>
            <a:noFill/>
          </a:ln>
        </p:spPr>
        <p:txBody>
          <a:bodyPr lIns="58055" tIns="29028" rIns="58055" bIns="29028">
            <a:spAutoFit/>
          </a:bodyPr>
          <a:lstStyle/>
          <a:p>
            <a:pPr algn="ctr" defTabSz="8210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华宇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大连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信息服务有限公司  </a:t>
            </a:r>
            <a:r>
              <a: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THUNISOFT (DALIAN) INFORMATION SERVICE CORPORATION LIMITED</a:t>
            </a:r>
            <a:endParaRPr lang="zh-CN" altLang="en-US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Picture 10" descr="竖版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650875"/>
            <a:ext cx="18288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0" y="3989946"/>
            <a:ext cx="9143999" cy="953508"/>
          </a:xfrm>
        </p:spPr>
        <p:txBody>
          <a:bodyPr anchor="t">
            <a:noAutofit/>
          </a:bodyPr>
          <a:lstStyle>
            <a:lvl1pPr algn="ctr">
              <a:defRPr sz="6000" b="0" cap="all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C1CF-D2E3-49BD-9B9C-1FDA05456A14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0B30E-BAD0-4937-9049-287890F677C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5EFA1-2C22-444A-9767-1084D5DB9B3B}" type="datetime1">
              <a:rPr lang="zh-CN" altLang="en-US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5F8B0-0258-44E1-A188-14D26997767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B443-77B4-42A2-9738-C6B4F08CDBC3}" type="datetime1">
              <a:rPr lang="zh-CN" altLang="en-US"/>
            </a:fld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6CB2A-5F76-4693-8384-90EB38C716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73BBC-A389-4179-B797-CC778D9B6194}" type="datetime1">
              <a:rPr lang="zh-CN" altLang="en-US"/>
            </a:fld>
            <a:endParaRPr lang="zh-CN" altLang="en-US" dirty="0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D9EA9-B15C-4837-877E-97BB21841FE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51774-7118-4E84-A97F-B86B56E06435}" type="datetime1">
              <a:rPr lang="zh-CN" altLang="en-US"/>
            </a:fld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3D471B-F25C-4B6B-B7B3-88F12265387F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9138" y="152400"/>
            <a:ext cx="5473700" cy="490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9138" y="981075"/>
            <a:ext cx="7848600" cy="5327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191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1E15A4-8D64-47BC-8229-034C68B9B3FF}" type="datetime1">
              <a:rPr lang="zh-CN" altLang="en-US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1668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 i="1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A2E420-90EE-40A6-9FC4-B68633894ED4}" type="slidenum">
              <a:rPr lang="zh-CN" altLang="en-US"/>
            </a:fld>
            <a:endParaRPr lang="zh-CN" altLang="en-US" dirty="0"/>
          </a:p>
        </p:txBody>
      </p:sp>
      <p:grpSp>
        <p:nvGrpSpPr>
          <p:cNvPr id="1031" name="组合 7"/>
          <p:cNvGrpSpPr/>
          <p:nvPr/>
        </p:nvGrpSpPr>
        <p:grpSpPr bwMode="auto">
          <a:xfrm>
            <a:off x="0" y="742950"/>
            <a:ext cx="9144000" cy="46038"/>
            <a:chOff x="0" y="1440235"/>
            <a:chExt cx="14401800" cy="72000"/>
          </a:xfrm>
        </p:grpSpPr>
        <p:sp>
          <p:nvSpPr>
            <p:cNvPr id="8" name="矩形 8"/>
            <p:cNvSpPr>
              <a:spLocks noChangeArrowheads="1"/>
            </p:cNvSpPr>
            <p:nvPr userDrawn="1"/>
          </p:nvSpPr>
          <p:spPr bwMode="auto">
            <a:xfrm>
              <a:off x="652582" y="1440235"/>
              <a:ext cx="1305163" cy="72000"/>
            </a:xfrm>
            <a:prstGeom prst="rect">
              <a:avLst/>
            </a:prstGeom>
            <a:solidFill>
              <a:srgbClr val="00A073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9" name="矩形 9"/>
            <p:cNvSpPr>
              <a:spLocks noChangeArrowheads="1"/>
            </p:cNvSpPr>
            <p:nvPr userDrawn="1"/>
          </p:nvSpPr>
          <p:spPr bwMode="auto">
            <a:xfrm>
              <a:off x="2067759" y="1440235"/>
              <a:ext cx="1305163" cy="72000"/>
            </a:xfrm>
            <a:prstGeom prst="rect">
              <a:avLst/>
            </a:prstGeom>
            <a:solidFill>
              <a:srgbClr val="0062A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0" name="矩形 10"/>
            <p:cNvSpPr>
              <a:spLocks noChangeArrowheads="1"/>
            </p:cNvSpPr>
            <p:nvPr userDrawn="1"/>
          </p:nvSpPr>
          <p:spPr bwMode="auto">
            <a:xfrm>
              <a:off x="2880360" y="1440235"/>
              <a:ext cx="11521440" cy="72000"/>
            </a:xfrm>
            <a:prstGeom prst="rect">
              <a:avLst/>
            </a:prstGeom>
            <a:solidFill>
              <a:srgbClr val="00479D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  <p:sp>
          <p:nvSpPr>
            <p:cNvPr id="11" name="矩形 11"/>
            <p:cNvSpPr>
              <a:spLocks noChangeArrowheads="1"/>
            </p:cNvSpPr>
            <p:nvPr userDrawn="1"/>
          </p:nvSpPr>
          <p:spPr bwMode="auto">
            <a:xfrm>
              <a:off x="0" y="1440235"/>
              <a:ext cx="1305163" cy="72000"/>
            </a:xfrm>
            <a:prstGeom prst="rect">
              <a:avLst/>
            </a:prstGeom>
            <a:solidFill>
              <a:srgbClr val="00819C"/>
            </a:solidFill>
            <a:ln>
              <a:noFill/>
            </a:ln>
          </p:spPr>
          <p:txBody>
            <a:bodyPr/>
            <a:lstStyle/>
            <a:p>
              <a:pPr defTabSz="5797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00">
                <a:latin typeface="+mn-lt"/>
                <a:ea typeface="+mn-ea"/>
              </a:endParaRPr>
            </a:p>
          </p:txBody>
        </p:sp>
      </p:grpSp>
      <p:pic>
        <p:nvPicPr>
          <p:cNvPr id="1032" name="Picture 7" descr="彩色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32638" y="136525"/>
            <a:ext cx="1327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479D"/>
        </a:buClr>
        <a:buSzPct val="60000"/>
        <a:buFont typeface="Wingdings" panose="05000000000000000000" pitchFamily="2" charset="2"/>
        <a:buChar char="n"/>
        <a:defRPr sz="28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SzPct val="60000"/>
        <a:buFont typeface="Wingdings" panose="05000000000000000000" pitchFamily="2" charset="2"/>
        <a:buChar char="p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•"/>
        <a:defRPr sz="24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–"/>
        <a:defRPr sz="2000"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just" rtl="0" eaLnBrk="0" fontAlgn="base" hangingPunct="0">
        <a:lnSpc>
          <a:spcPct val="125000"/>
        </a:lnSpc>
        <a:spcBef>
          <a:spcPts val="300"/>
        </a:spcBef>
        <a:spcAft>
          <a:spcPct val="0"/>
        </a:spcAft>
        <a:buClr>
          <a:srgbClr val="0070C0"/>
        </a:buClr>
        <a:buFont typeface="Arial" panose="020B0604020202020204" pitchFamily="34" charset="0"/>
        <a:buChar char="»"/>
        <a:defRPr kern="1200">
          <a:solidFill>
            <a:srgbClr val="595757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n.vuejs.org/v2/api/#vm-dat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签到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8825" y="1448435"/>
            <a:ext cx="5086350" cy="4647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的优点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 主要解决了 mvc 中大量的 DOM 操作使页面渲染性能降低，加载速度变慢，影响用户体验</a:t>
            </a:r>
            <a:endParaRPr lang="en-US" altLang="zh-CN" sz="1600"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 低耦合 视图（View）可以独立于 Model 变化和修改</a:t>
            </a:r>
            <a:endParaRPr lang="en-US" altLang="zh-CN" sz="1600"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开发人员可以专注于业务逻辑和数据的开发（ViewModel），设计人员可以专注于页面设计</a:t>
            </a:r>
            <a:endParaRPr lang="zh-CN" altLang="en-US" sz="16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声明周期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0925" y="980440"/>
            <a:ext cx="2104390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导航被触发。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在失活的组件里调用离开守卫。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调用全局的 beforeEach 守卫。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在路由配置里调用 beforeEnter。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解析异步路由组件。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在被激活的组件里调用 beforeRouteEnter。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调用全局的 beforeResolve 守卫 (2.5+)。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导航被确认。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调用全局的 afterEach 钩子。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触发 DOM 更新。</a:t>
            </a:r>
            <a:endParaRPr lang="zh-CN" altLang="en-US" sz="1600" dirty="0">
              <a:solidFill>
                <a:schemeClr val="tx1"/>
              </a:solidFill>
              <a:latin typeface="+mn-ea"/>
              <a:ea typeface="微软雅黑" panose="020B0503020204020204" pitchFamily="34" charset="-122"/>
            </a:endParaRPr>
          </a:p>
          <a:p>
            <a:pPr marL="464185" indent="-285750" algn="l" eaLnBrk="1" latinLnBrk="0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微软雅黑" panose="020B0503020204020204" pitchFamily="34" charset="-122"/>
              </a:rPr>
              <a:t>用创建好的实例调用 beforeRouteEnter 守卫中传给 next 的回调函数。</a:t>
            </a:r>
            <a:endParaRPr lang="zh-CN" altLang="en-US" sz="1600" dirty="0">
              <a:solidFill>
                <a:schemeClr val="tx1"/>
              </a:solidFill>
              <a:latin typeface="+mn-ea"/>
            </a:endParaRPr>
          </a:p>
          <a:p>
            <a:endParaRPr lang="zh-CN" altLang="en-US" sz="16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zh-CN" altLang="en-US" sz="1400" dirty="0" err="1" smtClean="0">
                <a:solidFill>
                  <a:srgbClr val="0062AD"/>
                </a:solidFill>
                <a:sym typeface="Arial" panose="020B0604020202020204" pitchFamily="34" charset="0"/>
              </a:rPr>
              <a:t>完整的</a:t>
            </a:r>
            <a:r>
              <a:rPr lang="en-US" altLang="zh-CN" sz="1400" dirty="0" err="1" smtClean="0">
                <a:solidFill>
                  <a:srgbClr val="0062AD"/>
                </a:solidFill>
                <a:sym typeface="Arial" panose="020B0604020202020204" pitchFamily="34" charset="0"/>
              </a:rPr>
              <a:t>API</a:t>
            </a:r>
            <a:r>
              <a:rPr lang="zh-CN" altLang="en-US" sz="1400" dirty="0" err="1" smtClean="0">
                <a:solidFill>
                  <a:srgbClr val="0062AD"/>
                </a:solidFill>
                <a:sym typeface="Arial" panose="020B0604020202020204" pitchFamily="34" charset="0"/>
              </a:rPr>
              <a:t>内容参照官网</a:t>
            </a:r>
            <a:r>
              <a:rPr lang="en-US" altLang="zh-CN" sz="1400" dirty="0" err="1" smtClean="0">
                <a:solidFill>
                  <a:srgbClr val="0062AD"/>
                </a:solidFill>
                <a:sym typeface="Arial" panose="020B0604020202020204" pitchFamily="34" charset="0"/>
              </a:rPr>
              <a:t>: </a:t>
            </a:r>
            <a:r>
              <a:rPr lang="zh-CN" altLang="en-US" sz="1400" dirty="0" err="1" smtClean="0">
                <a:solidFill>
                  <a:srgbClr val="0062AD"/>
                </a:solidFill>
                <a:sym typeface="Arial" panose="020B0604020202020204" pitchFamily="34" charset="0"/>
                <a:hlinkClick r:id="rId1" action="ppaction://hlinkfile"/>
              </a:rPr>
              <a:t>https://cn.vuejs.org/v2/api/#vm-data</a:t>
            </a:r>
            <a:endParaRPr lang="zh-CN" altLang="en-US" sz="1400" dirty="0" err="1" smtClean="0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项目中常用到的API有哪些？</a:t>
            </a:r>
            <a:endParaRPr lang="en-US" altLang="zh-CN" sz="1400" dirty="0">
              <a:sym typeface="+mn-ea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   vm.$data      Vue 实例观察的数据对象。Vue 实例代理了对其 data 对象属性的访问。</a:t>
            </a:r>
            <a:endParaRPr lang="en-US" altLang="zh-CN" sz="1400" dirty="0">
              <a:sym typeface="+mn-ea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    vm.$props     当前组件接收到的 props 对象。Vue 实例代理了对其 props 对象属性的访问。</a:t>
            </a:r>
            <a:endParaRPr lang="en-US" altLang="zh-CN" sz="1400" dirty="0">
              <a:sym typeface="+mn-ea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    vm.$el           Vue 实例使用的根 DOM 元素。</a:t>
            </a:r>
            <a:endParaRPr lang="en-US" altLang="zh-CN" sz="1400" dirty="0">
              <a:sym typeface="+mn-ea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    vm.$refs        一个对象，</a:t>
            </a:r>
            <a:r>
              <a:rPr lang="zh-CN" altLang="en-US" sz="1400" dirty="0">
                <a:sym typeface="+mn-ea"/>
              </a:rPr>
              <a:t>元素上面定义过</a:t>
            </a:r>
            <a:r>
              <a:rPr lang="en-US" altLang="zh-CN" sz="1400" dirty="0">
                <a:sym typeface="+mn-ea"/>
              </a:rPr>
              <a:t>ref 特性的所有 DOM 元素和组件实例</a:t>
            </a:r>
            <a:r>
              <a:rPr lang="zh-CN" altLang="en-US" sz="1400" dirty="0">
                <a:sym typeface="+mn-ea"/>
              </a:rPr>
              <a:t>，常用在图表等需要具体载体元素的时候要定义</a:t>
            </a:r>
            <a:r>
              <a:rPr lang="en-US" altLang="zh-CN" sz="1400" dirty="0">
                <a:sym typeface="+mn-ea"/>
              </a:rPr>
              <a:t>refs</a:t>
            </a:r>
            <a:endParaRPr lang="en-US" altLang="zh-CN" sz="1400" dirty="0">
              <a:sym typeface="+mn-ea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    vm.$set         vm.$set( target, propertyName/index, value ) // </a:t>
            </a:r>
            <a:r>
              <a:rPr lang="zh-CN" altLang="en-US" sz="1400" dirty="0">
                <a:sym typeface="+mn-ea"/>
              </a:rPr>
              <a:t>通常会用来手动更新</a:t>
            </a:r>
            <a:r>
              <a:rPr lang="en-US" altLang="zh-CN" sz="1400" dirty="0">
                <a:sym typeface="+mn-ea"/>
              </a:rPr>
              <a:t>state</a:t>
            </a:r>
            <a:r>
              <a:rPr lang="zh-CN" altLang="en-US" sz="1400" dirty="0">
                <a:sym typeface="+mn-ea"/>
              </a:rPr>
              <a:t>的值来更新视图</a:t>
            </a:r>
            <a:endParaRPr lang="zh-CN" altLang="en-US" sz="1400" dirty="0">
              <a:sym typeface="+mn-ea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    vm.$delete    vm.$delete( target, propertyName/index )</a:t>
            </a:r>
            <a:endParaRPr lang="en-US" altLang="zh-CN" sz="1400" dirty="0">
              <a:sym typeface="+mn-ea"/>
            </a:endParaRPr>
          </a:p>
          <a:p>
            <a:pPr algn="l" eaLnBrk="1" hangingPunct="1">
              <a:lnSpc>
                <a:spcPct val="130000"/>
              </a:lnSpc>
              <a:buFont typeface="Wingdings" panose="05000000000000000000" charset="0"/>
            </a:pPr>
            <a:r>
              <a:rPr lang="en-US" altLang="zh-CN" sz="1400" dirty="0">
                <a:sym typeface="+mn-ea"/>
              </a:rPr>
              <a:t>    vm.$nextTick vm.$nextTick( [callback] )  //将回调延迟到下次 DOM 更新循环之后执行。在修改数据之后立即使用它，然后等待 DOM 更新。它跟全局方法 Vue.nextTick 一样，不同的是回调的 this 自动绑定到调用它的实例上。</a:t>
            </a:r>
            <a:endParaRPr lang="en-US" altLang="zh-CN" sz="1400" dirty="0">
              <a:sym typeface="+mn-ea"/>
            </a:endParaRPr>
          </a:p>
          <a:p>
            <a:endParaRPr lang="zh-CN" altLang="en-US" sz="14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数据驱动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4595" y="1062990"/>
            <a:ext cx="687705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2915" y="3412490"/>
            <a:ext cx="7848600" cy="2778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3185" y="1230630"/>
            <a:ext cx="6438265" cy="198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组件系统是 Vue 的另一个重要概念，因为它是一种抽象，允许我们使用小型、独立和通常可复用的组件构建大型应用。仔细想想，几乎任意类型的应用界面都可以抽象为一个组件树，如下图：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8165" y="1273810"/>
            <a:ext cx="8092440" cy="43103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为什么要</a:t>
            </a:r>
            <a:r>
              <a:rPr lang="en-US" altLang="zh-CN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组件化？</a:t>
            </a:r>
            <a:endParaRPr lang="en-US" altLang="zh-CN" sz="1400" dirty="0" err="1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高内聚性：</a:t>
            </a:r>
            <a:endParaRPr lang="zh-CN" altLang="en-US" sz="1400" dirty="0" err="1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组</a:t>
            </a:r>
            <a:r>
              <a:rPr lang="zh-CN" alt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件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功能必须是完整的，如我要实现下拉菜单功能，那在下拉菜单这个组件中，就把下拉菜单所需要的所有功能全部实现。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 eaLnBrk="1" hangingPunct="1">
              <a:lnSpc>
                <a:spcPct val="140000"/>
              </a:lnSpc>
              <a:buFont typeface="Wingdings" panose="05000000000000000000" charset="0"/>
              <a:buChar char=""/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低耦合度：</a:t>
            </a:r>
            <a:endParaRPr lang="zh-CN" altLang="en-US" sz="1400" dirty="0" err="1">
              <a:solidFill>
                <a:srgbClr val="0062A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  <a:buFont typeface="Wingdings" panose="05000000000000000000" charset="0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通俗点说，代码独立不会和项目中的其他代码发生冲突。在实际工程中，我们经常会涉及到团队协作，传统按照业务线去编写代码的方式，就很容易相互冲突，所以运用组件化方式就可大大避免这种冲突的存在、每一个组件都有子集清晰的职责，完整的功能，较低的耦合便于单元测试和重复利用。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hangingPunct="1">
              <a:lnSpc>
                <a:spcPct val="140000"/>
              </a:lnSpc>
            </a:pPr>
            <a:r>
              <a:rPr lang="zh-CN" altLang="en-US" sz="1400" dirty="0" err="1">
                <a:solidFill>
                  <a:srgbClr val="0062A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组件化的优点</a:t>
            </a:r>
            <a:endParaRPr lang="zh-CN" altLang="en-US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提高开发效率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方便重复使用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简化调试步骤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提升整个项目的可维护性</a:t>
            </a:r>
            <a:endParaRPr lang="en-US" altLang="zh-CN" sz="1400" dirty="0" err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285750" algn="l" eaLnBrk="1" hangingPunct="1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便于协同</a:t>
            </a:r>
            <a:r>
              <a:rPr lang="zh-CN" alt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endParaRPr lang="zh-CN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3989388"/>
            <a:ext cx="9144000" cy="95408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谢 谢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0"/>
          <p:cNvSpPr txBox="1">
            <a:spLocks noChangeArrowheads="1"/>
          </p:cNvSpPr>
          <p:nvPr/>
        </p:nvSpPr>
        <p:spPr bwMode="auto">
          <a:xfrm>
            <a:off x="1691680" y="2852737"/>
            <a:ext cx="6336704" cy="4876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58055" tIns="29028" rIns="58055" bIns="29028">
            <a:spAutoFit/>
          </a:bodyPr>
          <a:lstStyle/>
          <a:p>
            <a:pPr defTabSz="1294130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2" name="Text Box 3"/>
          <p:cNvSpPr txBox="1">
            <a:spLocks noChangeArrowheads="1"/>
          </p:cNvSpPr>
          <p:nvPr/>
        </p:nvSpPr>
        <p:spPr bwMode="auto">
          <a:xfrm>
            <a:off x="5307260" y="4941168"/>
            <a:ext cx="3836740" cy="3683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 感谢大家主（被）动（动）的放弃大好的周末休息时间。来学习知识                        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/>
          </a:p>
          <a:p>
            <a:r>
              <a:rPr lang="zh-CN" altLang="en-US"/>
              <a:t> 谢谢大家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0825" y="2790825"/>
            <a:ext cx="337566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前端发展史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8355" y="980440"/>
            <a:ext cx="5130165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vue</a:t>
            </a:r>
            <a:r>
              <a:rPr lang="zh-CN" altLang="en-US"/>
              <a:t>知识图谱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9455" y="1227455"/>
            <a:ext cx="7848600" cy="4832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通过培训 能提升什么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572" y="908973"/>
            <a:ext cx="7848872" cy="5328592"/>
          </a:xfrm>
        </p:spPr>
        <p:txBody>
          <a:bodyPr/>
          <a:lstStyle/>
          <a:p>
            <a:r>
              <a:rPr lang="zh-CN" altLang="en-US">
                <a:sym typeface="+mn-ea"/>
              </a:rPr>
              <a:t>了解前端项目结构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可尝试修改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开发前端模块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了解组件化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修改问题能快速定位源代码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LESS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基础</a:t>
            </a:r>
            <a:r>
              <a:rPr lang="en-US" altLang="zh-CN">
                <a:sym typeface="+mn-ea"/>
              </a:rPr>
              <a:t>vue</a:t>
            </a:r>
            <a:r>
              <a:rPr lang="zh-CN" altLang="en-US">
                <a:sym typeface="+mn-ea"/>
              </a:rPr>
              <a:t>指令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一个前端项目都需要什么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vue.js 核心，不解释。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VueRouter2 实现路由组织工具。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webpack 项目打包以及编译工具。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nodejs 前端开发环境。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npm 前端包管理器。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axios ajax  </a:t>
            </a: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fetch $http 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接口请求工具。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sass </a:t>
            </a:r>
            <a:r>
              <a:rPr 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或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</a:t>
            </a:r>
            <a:r>
              <a:rPr lang="en-US" altLang="x-none" sz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less</a:t>
            </a: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 css 预处理。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element 基于 vue 的后台组件库。</a:t>
            </a:r>
            <a:endParaRPr altLang="zh-CN" sz="12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algn="l" eaLnBrk="1" hangingPunct="1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antD </a:t>
            </a:r>
            <a:r>
              <a:rPr lang="zh-CN" altLang="en-US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同上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iview 基于 vue 的另一套后台组件库。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 eaLnBrk="1" hangingPunct="1">
              <a:lnSpc>
                <a:spcPct val="150000"/>
              </a:lnSpc>
            </a:pPr>
            <a:r>
              <a:rPr altLang="zh-CN"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vue-cli vue 项目脚手架。一键安装 vue 全家桶的工具。</a:t>
            </a:r>
            <a:endParaRPr altLang="zh-CN" sz="120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sz="12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我需要掌握什么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html+css+js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es5 es6</a:t>
            </a:r>
            <a:endParaRPr lang="en-US" altLang="zh-CN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npm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 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基础指令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编译器</a:t>
            </a:r>
            <a:endParaRPr lang="zh-CN" altLang="en-US" sz="18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pPr eaLnBrk="1" hangingPunct="1">
              <a:lnSpc>
                <a:spcPct val="150000"/>
              </a:lnSpc>
              <a:spcBef>
                <a:spcPts val="300"/>
              </a:spcBef>
              <a:buClr>
                <a:srgbClr val="00479D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6000" dirty="0">
                <a:effectLst>
                  <a:outerShdw blurRad="38100" dist="38100" dir="2700000" algn="tl">
                    <a:srgbClr val="C0C0C0"/>
                  </a:outerShdw>
                </a:effectLst>
                <a:sym typeface="Calibri" panose="020F0502020204030204" charset="0"/>
              </a:rPr>
              <a:t>百度</a:t>
            </a:r>
            <a:endParaRPr lang="zh-CN" altLang="en-US" sz="6000" dirty="0">
              <a:effectLst>
                <a:outerShdw blurRad="38100" dist="38100" dir="2700000" algn="tl">
                  <a:srgbClr val="C0C0C0"/>
                </a:outerShdw>
              </a:effectLst>
              <a:sym typeface="Calibri" panose="020F0502020204030204" charset="0"/>
            </a:endParaRPr>
          </a:p>
          <a:p>
            <a:endParaRPr lang="zh-CN" altLang="en-US" sz="6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45940" y="2127250"/>
            <a:ext cx="4020185" cy="2604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了解</a:t>
            </a:r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vue.js</a:t>
            </a:r>
            <a:r>
              <a:rPr lang="zh-CN" altLang="en-US"/>
              <a:t>是什么</a:t>
            </a:r>
            <a:endParaRPr lang="en-US" altLang="zh-CN"/>
          </a:p>
          <a:p>
            <a:r>
              <a:rPr lang="en-US" altLang="zh-CN"/>
              <a:t>vue</a:t>
            </a:r>
            <a:r>
              <a:rPr lang="zh-CN" altLang="en-US"/>
              <a:t>和传统</a:t>
            </a:r>
            <a:r>
              <a:rPr lang="en-US" altLang="zh-CN"/>
              <a:t>jquery</a:t>
            </a:r>
            <a:r>
              <a:rPr lang="zh-CN" altLang="en-US"/>
              <a:t>有什么区别？</a:t>
            </a:r>
            <a:endParaRPr lang="zh-CN" altLang="en-US"/>
          </a:p>
          <a:p>
            <a:r>
              <a:rPr lang="zh-CN" altLang="en-US"/>
              <a:t>啥是响应式数据绑定</a:t>
            </a:r>
            <a:endParaRPr lang="zh-CN" altLang="en-US"/>
          </a:p>
          <a:p>
            <a:r>
              <a:rPr lang="zh-CN" altLang="en-US"/>
              <a:t>什么是组件化开发</a:t>
            </a:r>
            <a:endParaRPr lang="zh-CN" altLang="en-US"/>
          </a:p>
          <a:p>
            <a:r>
              <a:rPr lang="zh-CN" altLang="en-US"/>
              <a:t>虚拟</a:t>
            </a:r>
            <a:r>
              <a:rPr lang="en-US" altLang="zh-CN"/>
              <a:t>dom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ABD382-6269-4314-BED9-F777FF741BD9}" type="datetime1">
              <a:rPr lang="zh-CN" altLang="en-US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DF228-198A-44C2-BDC3-8F2BB7497790}" type="slidenum">
              <a:rPr lang="zh-CN" altLang="en-US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4930" y="3136900"/>
            <a:ext cx="3495675" cy="29622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101,&quot;width&quot;:6331}"/>
</p:tagLst>
</file>

<file path=ppt/theme/theme1.xml><?xml version="1.0" encoding="utf-8"?>
<a:theme xmlns:a="http://schemas.openxmlformats.org/drawingml/2006/main" name="ppt模板（对外）4：3 大连华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ppt模板（对外）4：3 大连华宇</Template>
  <TotalTime>0</TotalTime>
  <Words>1788</Words>
  <Application>WPS 演示</Application>
  <PresentationFormat>全屏显示(4:3)</PresentationFormat>
  <Paragraphs>183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Exo</vt:lpstr>
      <vt:lpstr>Segoe Print</vt:lpstr>
      <vt:lpstr>Arial Black</vt:lpstr>
      <vt:lpstr>Calibri</vt:lpstr>
      <vt:lpstr>Wingdings</vt:lpstr>
      <vt:lpstr>Arial Unicode MS</vt:lpstr>
      <vt:lpstr>ppt模板（对外）4：3 大连华宇</vt:lpstr>
      <vt:lpstr>PowerPoint 演示文稿</vt:lpstr>
      <vt:lpstr>PowerPoint 演示文稿</vt:lpstr>
      <vt:lpstr>开场</vt:lpstr>
      <vt:lpstr>PowerPoint 演示文稿</vt:lpstr>
      <vt:lpstr>vue知识图谱</vt:lpstr>
      <vt:lpstr>通过培训 能提升什么</vt:lpstr>
      <vt:lpstr>一个前端项目都需要什么</vt:lpstr>
      <vt:lpstr>我需要掌握什么</vt:lpstr>
      <vt:lpstr>了解Vue</vt:lpstr>
      <vt:lpstr>Vue的优点</vt:lpstr>
      <vt:lpstr>声明周期</vt:lpstr>
      <vt:lpstr>路由</vt:lpstr>
      <vt:lpstr>PowerPoint 演示文稿</vt:lpstr>
      <vt:lpstr>数据驱动</vt:lpstr>
      <vt:lpstr>组件化</vt:lpstr>
      <vt:lpstr>组件化</vt:lpstr>
      <vt:lpstr>谢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houln</dc:creator>
  <cp:lastModifiedBy>辣条</cp:lastModifiedBy>
  <cp:revision>292</cp:revision>
  <dcterms:created xsi:type="dcterms:W3CDTF">2014-05-22T07:00:00Z</dcterms:created>
  <dcterms:modified xsi:type="dcterms:W3CDTF">2020-07-31T10:00:22Z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