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8"/>
  </p:notesMasterIdLst>
  <p:handoutMasterIdLst>
    <p:handoutMasterId r:id="rId39"/>
  </p:handoutMasterIdLst>
  <p:sldIdLst>
    <p:sldId id="256" r:id="rId2"/>
    <p:sldId id="347" r:id="rId3"/>
    <p:sldId id="348" r:id="rId4"/>
    <p:sldId id="349" r:id="rId5"/>
    <p:sldId id="380" r:id="rId6"/>
    <p:sldId id="379" r:id="rId7"/>
    <p:sldId id="360" r:id="rId8"/>
    <p:sldId id="350" r:id="rId9"/>
    <p:sldId id="365" r:id="rId10"/>
    <p:sldId id="351" r:id="rId11"/>
    <p:sldId id="294" r:id="rId12"/>
    <p:sldId id="367" r:id="rId13"/>
    <p:sldId id="297" r:id="rId14"/>
    <p:sldId id="359" r:id="rId15"/>
    <p:sldId id="336" r:id="rId16"/>
    <p:sldId id="295" r:id="rId17"/>
    <p:sldId id="338" r:id="rId18"/>
    <p:sldId id="298" r:id="rId19"/>
    <p:sldId id="361" r:id="rId20"/>
    <p:sldId id="362" r:id="rId21"/>
    <p:sldId id="363" r:id="rId22"/>
    <p:sldId id="364" r:id="rId23"/>
    <p:sldId id="299" r:id="rId24"/>
    <p:sldId id="327" r:id="rId25"/>
    <p:sldId id="320" r:id="rId26"/>
    <p:sldId id="321" r:id="rId27"/>
    <p:sldId id="377" r:id="rId28"/>
    <p:sldId id="378" r:id="rId29"/>
    <p:sldId id="313" r:id="rId30"/>
    <p:sldId id="376" r:id="rId31"/>
    <p:sldId id="375" r:id="rId32"/>
    <p:sldId id="370" r:id="rId33"/>
    <p:sldId id="371" r:id="rId34"/>
    <p:sldId id="372" r:id="rId35"/>
    <p:sldId id="373" r:id="rId36"/>
    <p:sldId id="366" r:id="rId37"/>
  </p:sldIdLst>
  <p:sldSz cx="9144000" cy="6858000" type="screen4x3"/>
  <p:notesSz cx="6797675" cy="9874250"/>
  <p:defaultTextStyle>
    <a:defPPr>
      <a:defRPr lang="en-US"/>
    </a:defPPr>
    <a:lvl1pPr algn="ctr" rtl="0" eaLnBrk="0" fontAlgn="base" hangingPunct="0">
      <a:spcBef>
        <a:spcPct val="50000"/>
      </a:spcBef>
      <a:spcAft>
        <a:spcPct val="0"/>
      </a:spcAft>
      <a:defRPr kumimoji="1" sz="1400" kern="1200">
        <a:solidFill>
          <a:schemeClr val="tx1"/>
        </a:solidFill>
        <a:latin typeface="Arial" charset="0"/>
        <a:ea typeface="돋움체" pitchFamily="49" charset="-127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kumimoji="1" sz="1400" kern="1200">
        <a:solidFill>
          <a:schemeClr val="tx1"/>
        </a:solidFill>
        <a:latin typeface="Arial" charset="0"/>
        <a:ea typeface="돋움체" pitchFamily="49" charset="-127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kumimoji="1" sz="1400" kern="1200">
        <a:solidFill>
          <a:schemeClr val="tx1"/>
        </a:solidFill>
        <a:latin typeface="Arial" charset="0"/>
        <a:ea typeface="돋움체" pitchFamily="49" charset="-127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kumimoji="1" sz="1400" kern="1200">
        <a:solidFill>
          <a:schemeClr val="tx1"/>
        </a:solidFill>
        <a:latin typeface="Arial" charset="0"/>
        <a:ea typeface="돋움체" pitchFamily="49" charset="-127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kumimoji="1" sz="1400" kern="1200">
        <a:solidFill>
          <a:schemeClr val="tx1"/>
        </a:solidFill>
        <a:latin typeface="Arial" charset="0"/>
        <a:ea typeface="돋움체" pitchFamily="49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Arial" charset="0"/>
        <a:ea typeface="돋움체" pitchFamily="49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Arial" charset="0"/>
        <a:ea typeface="돋움체" pitchFamily="49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Arial" charset="0"/>
        <a:ea typeface="돋움체" pitchFamily="49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Arial" charset="0"/>
        <a:ea typeface="돋움체" pitchFamily="49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73" autoAdjust="0"/>
    <p:restoredTop sz="79354" autoAdjust="0"/>
  </p:normalViewPr>
  <p:slideViewPr>
    <p:cSldViewPr>
      <p:cViewPr varScale="1">
        <p:scale>
          <a:sx n="77" d="100"/>
          <a:sy n="77" d="100"/>
        </p:scale>
        <p:origin x="-96" y="-3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2550" y="-84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4437E4-CD38-4D7A-A6DF-AFAE1D1B0553}" type="doc">
      <dgm:prSet loTypeId="urn:microsoft.com/office/officeart/2005/8/layout/hierarchy2" loCatId="hierarchy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780E660-EF07-4764-BD08-608AE8A1D50C}">
      <dgm:prSet phldrT="[텍스트]" custT="1"/>
      <dgm:spPr>
        <a:solidFill>
          <a:srgbClr val="FFC000"/>
        </a:solidFill>
      </dgm:spPr>
      <dgm:t>
        <a:bodyPr/>
        <a:lstStyle/>
        <a:p>
          <a:pPr algn="l" latinLnBrk="1"/>
          <a:r>
            <a:rPr lang="ko-KR" altLang="en-US" sz="1400" b="1" dirty="0" smtClean="0">
              <a:solidFill>
                <a:schemeClr val="tx1"/>
              </a:solidFill>
            </a:rPr>
            <a:t>데이터 준비</a:t>
          </a:r>
          <a:r>
            <a:rPr lang="en-US" altLang="ko-KR" sz="1400" b="1" dirty="0" smtClean="0">
              <a:solidFill>
                <a:schemeClr val="tx1"/>
              </a:solidFill>
            </a:rPr>
            <a:t>, </a:t>
          </a:r>
          <a:r>
            <a:rPr lang="ko-KR" altLang="en-US" sz="1400" b="1" dirty="0" smtClean="0">
              <a:solidFill>
                <a:schemeClr val="tx1"/>
              </a:solidFill>
            </a:rPr>
            <a:t>탐색</a:t>
          </a:r>
          <a:r>
            <a:rPr lang="en-US" altLang="ko-KR" sz="1400" b="1" dirty="0" smtClean="0">
              <a:solidFill>
                <a:schemeClr val="tx1"/>
              </a:solidFill>
            </a:rPr>
            <a:t>, </a:t>
          </a:r>
          <a:r>
            <a:rPr lang="ko-KR" altLang="en-US" sz="1400" b="1" dirty="0" smtClean="0">
              <a:solidFill>
                <a:schemeClr val="tx1"/>
              </a:solidFill>
            </a:rPr>
            <a:t>축소</a:t>
          </a:r>
          <a:endParaRPr lang="en-US" altLang="ko-KR" sz="1400" b="1" dirty="0" smtClean="0">
            <a:solidFill>
              <a:schemeClr val="tx1"/>
            </a:solidFill>
          </a:endParaRPr>
        </a:p>
        <a:p>
          <a:pPr algn="l" latinLnBrk="1"/>
          <a:r>
            <a:rPr lang="ko-KR" altLang="en-US" sz="1400" b="1" dirty="0" smtClean="0">
              <a:solidFill>
                <a:schemeClr val="tx1"/>
              </a:solidFill>
            </a:rPr>
            <a:t>데이터 준비</a:t>
          </a:r>
          <a:r>
            <a:rPr lang="en-US" altLang="ko-KR" sz="1400" b="1" dirty="0" smtClean="0">
              <a:solidFill>
                <a:schemeClr val="tx1"/>
              </a:solidFill>
            </a:rPr>
            <a:t>(2)</a:t>
          </a:r>
        </a:p>
        <a:p>
          <a:pPr algn="l" latinLnBrk="1"/>
          <a:r>
            <a:rPr lang="ko-KR" altLang="en-US" sz="1400" b="1" dirty="0" smtClean="0">
              <a:solidFill>
                <a:schemeClr val="tx1"/>
              </a:solidFill>
            </a:rPr>
            <a:t>데이터 시각화</a:t>
          </a:r>
          <a:r>
            <a:rPr lang="en-US" altLang="ko-KR" sz="1400" b="1" dirty="0" smtClean="0">
              <a:solidFill>
                <a:schemeClr val="tx1"/>
              </a:solidFill>
            </a:rPr>
            <a:t>(3)</a:t>
          </a:r>
        </a:p>
        <a:p>
          <a:pPr algn="l" latinLnBrk="1"/>
          <a:r>
            <a:rPr lang="ko-KR" altLang="en-US" sz="1400" b="1" dirty="0" smtClean="0">
              <a:solidFill>
                <a:schemeClr val="tx1"/>
              </a:solidFill>
            </a:rPr>
            <a:t>데이터 축소</a:t>
          </a:r>
          <a:r>
            <a:rPr lang="en-US" altLang="ko-KR" sz="1400" b="1" dirty="0" smtClean="0">
              <a:solidFill>
                <a:schemeClr val="tx1"/>
              </a:solidFill>
            </a:rPr>
            <a:t>(4)</a:t>
          </a:r>
          <a:endParaRPr lang="ko-KR" altLang="en-US" sz="1400" b="1" dirty="0">
            <a:solidFill>
              <a:schemeClr val="tx1"/>
            </a:solidFill>
          </a:endParaRPr>
        </a:p>
      </dgm:t>
    </dgm:pt>
    <dgm:pt modelId="{5892588F-E36F-490B-843C-9A50DC7CC654}" type="parTrans" cxnId="{AC56C22B-3DD5-4ADF-8616-69ED7F87756B}">
      <dgm:prSet/>
      <dgm:spPr/>
      <dgm:t>
        <a:bodyPr/>
        <a:lstStyle/>
        <a:p>
          <a:pPr latinLnBrk="1"/>
          <a:endParaRPr lang="ko-KR" altLang="en-US"/>
        </a:p>
      </dgm:t>
    </dgm:pt>
    <dgm:pt modelId="{72DC07E7-E5DC-4BE2-AF36-0600358B5F5F}" type="sibTrans" cxnId="{AC56C22B-3DD5-4ADF-8616-69ED7F87756B}">
      <dgm:prSet/>
      <dgm:spPr/>
      <dgm:t>
        <a:bodyPr/>
        <a:lstStyle/>
        <a:p>
          <a:pPr latinLnBrk="1"/>
          <a:endParaRPr lang="ko-KR" altLang="en-US"/>
        </a:p>
      </dgm:t>
    </dgm:pt>
    <dgm:pt modelId="{7474922C-AA94-4235-A2EE-86286BC57CAF}">
      <dgm:prSet phldrT="[텍스트]"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algn="l" latinLnBrk="1"/>
          <a:r>
            <a:rPr lang="ko-KR" altLang="en-US" sz="1300" b="1" dirty="0" smtClean="0">
              <a:solidFill>
                <a:srgbClr val="FF0000"/>
              </a:solidFill>
            </a:rPr>
            <a:t>예측</a:t>
          </a:r>
          <a:endParaRPr lang="en-US" altLang="ko-KR" sz="1300" b="1" dirty="0" smtClean="0">
            <a:solidFill>
              <a:srgbClr val="FF0000"/>
            </a:solidFill>
          </a:endParaRPr>
        </a:p>
        <a:p>
          <a:pPr algn="l" latinLnBrk="1"/>
          <a:r>
            <a:rPr lang="ko-KR" altLang="en-US" sz="1300" b="1" dirty="0" smtClean="0">
              <a:solidFill>
                <a:schemeClr val="tx1"/>
              </a:solidFill>
            </a:rPr>
            <a:t>선형회귀</a:t>
          </a:r>
          <a:r>
            <a:rPr lang="en-US" altLang="ko-KR" sz="1300" b="1" dirty="0" smtClean="0">
              <a:solidFill>
                <a:schemeClr val="tx1"/>
              </a:solidFill>
            </a:rPr>
            <a:t>(6)</a:t>
          </a:r>
        </a:p>
        <a:p>
          <a:pPr algn="l" latinLnBrk="1"/>
          <a:r>
            <a:rPr lang="en-US" altLang="ko-KR" sz="1300" b="1" dirty="0" smtClean="0">
              <a:solidFill>
                <a:schemeClr val="tx1"/>
              </a:solidFill>
            </a:rPr>
            <a:t>k-</a:t>
          </a:r>
          <a:r>
            <a:rPr lang="ko-KR" altLang="en-US" sz="1300" b="1" dirty="0" err="1" smtClean="0">
              <a:solidFill>
                <a:schemeClr val="tx1"/>
              </a:solidFill>
            </a:rPr>
            <a:t>최근접</a:t>
          </a:r>
          <a:r>
            <a:rPr lang="ko-KR" altLang="en-US" sz="1300" b="1" dirty="0" smtClean="0">
              <a:solidFill>
                <a:schemeClr val="tx1"/>
              </a:solidFill>
            </a:rPr>
            <a:t> 이웃 기법</a:t>
          </a:r>
          <a:r>
            <a:rPr lang="en-US" altLang="ko-KR" sz="1300" b="1" dirty="0" smtClean="0">
              <a:solidFill>
                <a:schemeClr val="tx1"/>
              </a:solidFill>
            </a:rPr>
            <a:t>(7)</a:t>
          </a:r>
        </a:p>
        <a:p>
          <a:pPr algn="l" latinLnBrk="1"/>
          <a:r>
            <a:rPr lang="ko-KR" altLang="en-US" sz="1300" b="1" dirty="0" smtClean="0">
              <a:solidFill>
                <a:schemeClr val="tx1"/>
              </a:solidFill>
            </a:rPr>
            <a:t>분류회귀나무</a:t>
          </a:r>
          <a:r>
            <a:rPr lang="en-US" altLang="ko-KR" sz="1300" b="1" dirty="0" smtClean="0">
              <a:solidFill>
                <a:schemeClr val="tx1"/>
              </a:solidFill>
            </a:rPr>
            <a:t>(9)</a:t>
          </a:r>
        </a:p>
        <a:p>
          <a:pPr algn="l" latinLnBrk="1"/>
          <a:r>
            <a:rPr lang="ko-KR" altLang="en-US" sz="1300" b="1" dirty="0" smtClean="0">
              <a:solidFill>
                <a:schemeClr val="tx1"/>
              </a:solidFill>
            </a:rPr>
            <a:t>신경망</a:t>
          </a:r>
          <a:r>
            <a:rPr lang="en-US" altLang="ko-KR" sz="1300" b="1" dirty="0" smtClean="0">
              <a:solidFill>
                <a:schemeClr val="tx1"/>
              </a:solidFill>
            </a:rPr>
            <a:t>(11)</a:t>
          </a:r>
        </a:p>
        <a:p>
          <a:pPr algn="l" latinLnBrk="1"/>
          <a:r>
            <a:rPr lang="ko-KR" altLang="en-US" sz="1300" b="1" dirty="0" smtClean="0">
              <a:solidFill>
                <a:schemeClr val="tx1"/>
              </a:solidFill>
            </a:rPr>
            <a:t>앙상블</a:t>
          </a:r>
          <a:r>
            <a:rPr lang="en-US" altLang="ko-KR" sz="1300" b="1" dirty="0" smtClean="0">
              <a:solidFill>
                <a:schemeClr val="tx1"/>
              </a:solidFill>
            </a:rPr>
            <a:t>(13)</a:t>
          </a:r>
          <a:endParaRPr lang="ko-KR" altLang="en-US" sz="1300" b="1" dirty="0">
            <a:solidFill>
              <a:schemeClr val="tx1"/>
            </a:solidFill>
          </a:endParaRPr>
        </a:p>
      </dgm:t>
    </dgm:pt>
    <dgm:pt modelId="{BD490645-D5B4-4F9E-BB94-5365D03575BB}" type="parTrans" cxnId="{5DC8E395-158F-4616-B17D-456976E4C25E}">
      <dgm:prSet/>
      <dgm:spPr/>
      <dgm:t>
        <a:bodyPr/>
        <a:lstStyle/>
        <a:p>
          <a:pPr latinLnBrk="1"/>
          <a:endParaRPr lang="ko-KR" altLang="en-US"/>
        </a:p>
      </dgm:t>
    </dgm:pt>
    <dgm:pt modelId="{69E79D4C-C4A2-4981-AE68-4EAEEE1D1B46}" type="sibTrans" cxnId="{5DC8E395-158F-4616-B17D-456976E4C25E}">
      <dgm:prSet/>
      <dgm:spPr/>
      <dgm:t>
        <a:bodyPr/>
        <a:lstStyle/>
        <a:p>
          <a:pPr latinLnBrk="1"/>
          <a:endParaRPr lang="ko-KR" altLang="en-US"/>
        </a:p>
      </dgm:t>
    </dgm:pt>
    <dgm:pt modelId="{852723CE-5A8F-4B04-AD47-C65D4496B5E8}">
      <dgm:prSet phldrT="[텍스트]"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algn="l" latinLnBrk="1"/>
          <a:r>
            <a:rPr lang="ko-KR" altLang="en-US" sz="1300" b="1" dirty="0" smtClean="0">
              <a:solidFill>
                <a:srgbClr val="FF0000"/>
              </a:solidFill>
            </a:rPr>
            <a:t>분류</a:t>
          </a:r>
          <a:endParaRPr lang="en-US" altLang="ko-KR" sz="1300" b="1" dirty="0" smtClean="0">
            <a:solidFill>
              <a:srgbClr val="FF0000"/>
            </a:solidFill>
          </a:endParaRPr>
        </a:p>
        <a:p>
          <a:pPr algn="l" latinLnBrk="1"/>
          <a:r>
            <a:rPr lang="en-US" altLang="ko-KR" sz="1300" b="1" dirty="0" smtClean="0">
              <a:solidFill>
                <a:schemeClr val="tx1"/>
              </a:solidFill>
            </a:rPr>
            <a:t>k-</a:t>
          </a:r>
          <a:r>
            <a:rPr lang="ko-KR" altLang="en-US" sz="1300" b="1" dirty="0" err="1" smtClean="0">
              <a:solidFill>
                <a:schemeClr val="tx1"/>
              </a:solidFill>
            </a:rPr>
            <a:t>최근접</a:t>
          </a:r>
          <a:r>
            <a:rPr lang="ko-KR" altLang="en-US" sz="1300" b="1" dirty="0" smtClean="0">
              <a:solidFill>
                <a:schemeClr val="tx1"/>
              </a:solidFill>
            </a:rPr>
            <a:t> 이웃 기법</a:t>
          </a:r>
          <a:r>
            <a:rPr lang="en-US" altLang="ko-KR" sz="1300" b="1" dirty="0" smtClean="0">
              <a:solidFill>
                <a:schemeClr val="tx1"/>
              </a:solidFill>
            </a:rPr>
            <a:t>(7)</a:t>
          </a:r>
        </a:p>
        <a:p>
          <a:pPr algn="l" latinLnBrk="1"/>
          <a:r>
            <a:rPr lang="ko-KR" altLang="en-US" sz="1300" b="1" dirty="0" err="1" smtClean="0">
              <a:solidFill>
                <a:schemeClr val="tx1"/>
              </a:solidFill>
            </a:rPr>
            <a:t>나이브</a:t>
          </a:r>
          <a:r>
            <a:rPr lang="ko-KR" altLang="en-US" sz="1300" b="1" dirty="0" smtClean="0">
              <a:solidFill>
                <a:schemeClr val="tx1"/>
              </a:solidFill>
            </a:rPr>
            <a:t> </a:t>
          </a:r>
          <a:r>
            <a:rPr lang="ko-KR" altLang="en-US" sz="1300" b="1" dirty="0" err="1" smtClean="0">
              <a:solidFill>
                <a:schemeClr val="tx1"/>
              </a:solidFill>
            </a:rPr>
            <a:t>베이즈</a:t>
          </a:r>
          <a:r>
            <a:rPr lang="en-US" altLang="ko-KR" sz="1300" b="1" dirty="0" smtClean="0">
              <a:solidFill>
                <a:schemeClr val="tx1"/>
              </a:solidFill>
            </a:rPr>
            <a:t>(8)</a:t>
          </a:r>
        </a:p>
        <a:p>
          <a:pPr algn="l" latinLnBrk="1"/>
          <a:r>
            <a:rPr lang="ko-KR" altLang="en-US" sz="1300" b="1" dirty="0" smtClean="0">
              <a:solidFill>
                <a:schemeClr val="tx1"/>
              </a:solidFill>
            </a:rPr>
            <a:t>분류나무</a:t>
          </a:r>
          <a:r>
            <a:rPr lang="en-US" altLang="ko-KR" sz="1300" b="1" dirty="0" smtClean="0">
              <a:solidFill>
                <a:schemeClr val="tx1"/>
              </a:solidFill>
            </a:rPr>
            <a:t>(9)</a:t>
          </a:r>
        </a:p>
        <a:p>
          <a:pPr algn="l" latinLnBrk="1"/>
          <a:r>
            <a:rPr lang="ko-KR" altLang="en-US" sz="1300" b="1" dirty="0" err="1" smtClean="0">
              <a:solidFill>
                <a:schemeClr val="tx1"/>
              </a:solidFill>
            </a:rPr>
            <a:t>로지스틱</a:t>
          </a:r>
          <a:r>
            <a:rPr lang="ko-KR" altLang="en-US" sz="1300" b="1" dirty="0" smtClean="0">
              <a:solidFill>
                <a:schemeClr val="tx1"/>
              </a:solidFill>
            </a:rPr>
            <a:t> 회귀</a:t>
          </a:r>
          <a:r>
            <a:rPr lang="en-US" altLang="ko-KR" sz="1300" b="1" dirty="0" smtClean="0">
              <a:solidFill>
                <a:schemeClr val="tx1"/>
              </a:solidFill>
            </a:rPr>
            <a:t>(10)</a:t>
          </a:r>
        </a:p>
        <a:p>
          <a:pPr algn="l" latinLnBrk="1"/>
          <a:r>
            <a:rPr lang="ko-KR" altLang="en-US" sz="1300" b="1" dirty="0" smtClean="0">
              <a:solidFill>
                <a:schemeClr val="tx1"/>
              </a:solidFill>
            </a:rPr>
            <a:t>신경망</a:t>
          </a:r>
          <a:r>
            <a:rPr lang="en-US" altLang="ko-KR" sz="1300" b="1" dirty="0" smtClean="0">
              <a:solidFill>
                <a:schemeClr val="tx1"/>
              </a:solidFill>
            </a:rPr>
            <a:t>(11)</a:t>
          </a:r>
        </a:p>
        <a:p>
          <a:pPr algn="l" latinLnBrk="1"/>
          <a:r>
            <a:rPr lang="ko-KR" altLang="en-US" sz="1300" b="1" dirty="0" smtClean="0">
              <a:solidFill>
                <a:schemeClr val="tx1"/>
              </a:solidFill>
            </a:rPr>
            <a:t>판별분석</a:t>
          </a:r>
          <a:r>
            <a:rPr lang="en-US" altLang="ko-KR" sz="1300" b="1" dirty="0" smtClean="0">
              <a:solidFill>
                <a:schemeClr val="tx1"/>
              </a:solidFill>
            </a:rPr>
            <a:t>(12)</a:t>
          </a:r>
        </a:p>
        <a:p>
          <a:pPr algn="l" latinLnBrk="1"/>
          <a:r>
            <a:rPr lang="ko-KR" altLang="en-US" sz="1300" b="1" dirty="0" smtClean="0">
              <a:solidFill>
                <a:schemeClr val="tx1"/>
              </a:solidFill>
            </a:rPr>
            <a:t>앙상블</a:t>
          </a:r>
          <a:r>
            <a:rPr lang="en-US" altLang="ko-KR" sz="1300" b="1" dirty="0" smtClean="0">
              <a:solidFill>
                <a:schemeClr val="tx1"/>
              </a:solidFill>
            </a:rPr>
            <a:t>(13)</a:t>
          </a:r>
          <a:endParaRPr lang="ko-KR" altLang="en-US" sz="1100" dirty="0" smtClean="0">
            <a:solidFill>
              <a:schemeClr val="tx1"/>
            </a:solidFill>
          </a:endParaRPr>
        </a:p>
      </dgm:t>
    </dgm:pt>
    <dgm:pt modelId="{03D8B509-4244-45B9-8303-C1C140E4E1E9}" type="parTrans" cxnId="{1D0CCFD2-7EB7-4A63-B03B-BBB313F1E32D}">
      <dgm:prSet/>
      <dgm:spPr/>
      <dgm:t>
        <a:bodyPr/>
        <a:lstStyle/>
        <a:p>
          <a:pPr latinLnBrk="1"/>
          <a:endParaRPr lang="ko-KR" altLang="en-US"/>
        </a:p>
      </dgm:t>
    </dgm:pt>
    <dgm:pt modelId="{35C4B171-390C-4B04-AA7C-A8734DF31AAB}" type="sibTrans" cxnId="{1D0CCFD2-7EB7-4A63-B03B-BBB313F1E32D}">
      <dgm:prSet/>
      <dgm:spPr/>
      <dgm:t>
        <a:bodyPr/>
        <a:lstStyle/>
        <a:p>
          <a:pPr latinLnBrk="1"/>
          <a:endParaRPr lang="ko-KR" altLang="en-US"/>
        </a:p>
      </dgm:t>
    </dgm:pt>
    <dgm:pt modelId="{3E8BA90A-F895-42A2-81F1-8DF24E5AC6F4}">
      <dgm:prSet phldrT="[텍스트]" custT="1"/>
      <dgm:spPr>
        <a:solidFill>
          <a:srgbClr val="FFC000"/>
        </a:solidFill>
      </dgm:spPr>
      <dgm:t>
        <a:bodyPr/>
        <a:lstStyle/>
        <a:p>
          <a:pPr algn="l" latinLnBrk="1"/>
          <a:r>
            <a:rPr lang="ko-KR" altLang="en-US" sz="1400" b="1" dirty="0" smtClean="0">
              <a:solidFill>
                <a:srgbClr val="FF0000"/>
              </a:solidFill>
            </a:rPr>
            <a:t>모델 평가 및 선정</a:t>
          </a:r>
          <a:endParaRPr lang="en-US" altLang="ko-KR" sz="1400" b="1" dirty="0" smtClean="0">
            <a:solidFill>
              <a:srgbClr val="FF0000"/>
            </a:solidFill>
          </a:endParaRPr>
        </a:p>
        <a:p>
          <a:pPr algn="l" latinLnBrk="1"/>
          <a:r>
            <a:rPr lang="ko-KR" altLang="en-US" sz="1400" b="1" dirty="0" smtClean="0">
              <a:solidFill>
                <a:schemeClr val="tx1"/>
              </a:solidFill>
            </a:rPr>
            <a:t>성능평가</a:t>
          </a:r>
          <a:r>
            <a:rPr lang="en-US" altLang="ko-KR" sz="1400" b="1" dirty="0" smtClean="0">
              <a:solidFill>
                <a:schemeClr val="tx1"/>
              </a:solidFill>
            </a:rPr>
            <a:t>(5)</a:t>
          </a:r>
          <a:endParaRPr lang="ko-KR" altLang="en-US" sz="1400" b="1" dirty="0">
            <a:solidFill>
              <a:schemeClr val="tx1"/>
            </a:solidFill>
          </a:endParaRPr>
        </a:p>
      </dgm:t>
    </dgm:pt>
    <dgm:pt modelId="{EE7194CE-2CE8-4104-96A0-E7D49FF2CAD0}" type="parTrans" cxnId="{38FD6BC8-3137-446F-AA30-375611DA193E}">
      <dgm:prSet/>
      <dgm:spPr/>
      <dgm:t>
        <a:bodyPr/>
        <a:lstStyle/>
        <a:p>
          <a:pPr latinLnBrk="1"/>
          <a:endParaRPr lang="ko-KR" altLang="en-US"/>
        </a:p>
      </dgm:t>
    </dgm:pt>
    <dgm:pt modelId="{1536B21A-A5F5-4386-9E40-69360F7F4C20}" type="sibTrans" cxnId="{38FD6BC8-3137-446F-AA30-375611DA193E}">
      <dgm:prSet/>
      <dgm:spPr/>
      <dgm:t>
        <a:bodyPr/>
        <a:lstStyle/>
        <a:p>
          <a:pPr latinLnBrk="1"/>
          <a:endParaRPr lang="ko-KR" altLang="en-US"/>
        </a:p>
      </dgm:t>
    </dgm:pt>
    <dgm:pt modelId="{F6E8604D-4A8B-4169-98BF-1D20B9ABD83A}">
      <dgm:prSet custT="1"/>
      <dgm:spPr>
        <a:solidFill>
          <a:srgbClr val="FFFF00"/>
        </a:solidFill>
      </dgm:spPr>
      <dgm:t>
        <a:bodyPr/>
        <a:lstStyle/>
        <a:p>
          <a:pPr algn="l" latinLnBrk="1"/>
          <a:r>
            <a:rPr lang="ko-KR" altLang="en-US" sz="1300" b="1" dirty="0" smtClean="0">
              <a:solidFill>
                <a:srgbClr val="FF0000"/>
              </a:solidFill>
            </a:rPr>
            <a:t>분할</a:t>
          </a:r>
          <a:endParaRPr lang="en-US" altLang="ko-KR" sz="1300" b="1" dirty="0" smtClean="0">
            <a:solidFill>
              <a:srgbClr val="FF0000"/>
            </a:solidFill>
          </a:endParaRPr>
        </a:p>
        <a:p>
          <a:pPr algn="l" latinLnBrk="1"/>
          <a:r>
            <a:rPr lang="ko-KR" altLang="en-US" sz="1300" b="1" dirty="0" smtClean="0">
              <a:solidFill>
                <a:schemeClr val="tx1"/>
              </a:solidFill>
            </a:rPr>
            <a:t>군집분석</a:t>
          </a:r>
          <a:r>
            <a:rPr lang="en-US" altLang="ko-KR" sz="1300" b="1" dirty="0" smtClean="0">
              <a:solidFill>
                <a:schemeClr val="tx1"/>
              </a:solidFill>
            </a:rPr>
            <a:t>(15)</a:t>
          </a:r>
          <a:endParaRPr lang="ko-KR" altLang="en-US" sz="1300" dirty="0"/>
        </a:p>
      </dgm:t>
    </dgm:pt>
    <dgm:pt modelId="{03A54F01-33D0-46D6-ADD2-D5E2FEC04A74}" type="parTrans" cxnId="{0BCDE035-43F3-4BB9-B94B-4F10EA5F13E5}">
      <dgm:prSet/>
      <dgm:spPr/>
      <dgm:t>
        <a:bodyPr/>
        <a:lstStyle/>
        <a:p>
          <a:pPr latinLnBrk="1"/>
          <a:endParaRPr lang="ko-KR" altLang="en-US"/>
        </a:p>
      </dgm:t>
    </dgm:pt>
    <dgm:pt modelId="{6BF236FD-E7D1-443C-BB88-FEE2FB7BE397}" type="sibTrans" cxnId="{0BCDE035-43F3-4BB9-B94B-4F10EA5F13E5}">
      <dgm:prSet/>
      <dgm:spPr/>
      <dgm:t>
        <a:bodyPr/>
        <a:lstStyle/>
        <a:p>
          <a:pPr latinLnBrk="1"/>
          <a:endParaRPr lang="ko-KR" altLang="en-US"/>
        </a:p>
      </dgm:t>
    </dgm:pt>
    <dgm:pt modelId="{D68F0AE1-60CE-453F-8165-9720C2BC6C95}">
      <dgm:prSet custT="1"/>
      <dgm:spPr>
        <a:solidFill>
          <a:srgbClr val="FFFF00"/>
        </a:solidFill>
      </dgm:spPr>
      <dgm:t>
        <a:bodyPr/>
        <a:lstStyle/>
        <a:p>
          <a:pPr algn="l" latinLnBrk="1"/>
          <a:r>
            <a:rPr lang="ko-KR" altLang="en-US" sz="1300" b="1" dirty="0" smtClean="0">
              <a:solidFill>
                <a:srgbClr val="FF0000"/>
              </a:solidFill>
            </a:rPr>
            <a:t>레코드간의  </a:t>
          </a:r>
          <a:r>
            <a:rPr lang="ko-KR" altLang="en-US" sz="1300" b="1" dirty="0" err="1" smtClean="0">
              <a:solidFill>
                <a:srgbClr val="FF0000"/>
              </a:solidFill>
            </a:rPr>
            <a:t>관계마이닝</a:t>
          </a:r>
          <a:endParaRPr lang="en-US" altLang="ko-KR" sz="1300" b="1" dirty="0" smtClean="0">
            <a:solidFill>
              <a:srgbClr val="FF0000"/>
            </a:solidFill>
          </a:endParaRPr>
        </a:p>
        <a:p>
          <a:pPr algn="l" latinLnBrk="1"/>
          <a:r>
            <a:rPr lang="ko-KR" altLang="en-US" sz="1300" b="1" dirty="0" smtClean="0">
              <a:solidFill>
                <a:schemeClr val="tx1"/>
              </a:solidFill>
            </a:rPr>
            <a:t>연관규칙</a:t>
          </a:r>
          <a:r>
            <a:rPr lang="en-US" altLang="ko-KR" sz="1300" b="1" dirty="0" smtClean="0">
              <a:solidFill>
                <a:schemeClr val="tx1"/>
              </a:solidFill>
            </a:rPr>
            <a:t>(14)</a:t>
          </a:r>
        </a:p>
        <a:p>
          <a:pPr algn="l" latinLnBrk="1"/>
          <a:r>
            <a:rPr lang="ko-KR" altLang="en-US" sz="1300" b="1" dirty="0" smtClean="0">
              <a:solidFill>
                <a:schemeClr val="tx1"/>
              </a:solidFill>
            </a:rPr>
            <a:t>협업 </a:t>
          </a:r>
          <a:r>
            <a:rPr lang="ko-KR" altLang="en-US" sz="1300" b="1" dirty="0" err="1" smtClean="0">
              <a:solidFill>
                <a:schemeClr val="tx1"/>
              </a:solidFill>
            </a:rPr>
            <a:t>필터링</a:t>
          </a:r>
          <a:r>
            <a:rPr lang="en-US" altLang="ko-KR" sz="1300" b="1" dirty="0" smtClean="0">
              <a:solidFill>
                <a:schemeClr val="tx1"/>
              </a:solidFill>
            </a:rPr>
            <a:t>(14)</a:t>
          </a:r>
        </a:p>
      </dgm:t>
    </dgm:pt>
    <dgm:pt modelId="{85EB9C09-5AC9-496B-B413-9D491366EFE8}" type="parTrans" cxnId="{09059829-1A58-492F-8AD7-DFC9A3E645AC}">
      <dgm:prSet/>
      <dgm:spPr/>
      <dgm:t>
        <a:bodyPr/>
        <a:lstStyle/>
        <a:p>
          <a:pPr latinLnBrk="1"/>
          <a:endParaRPr lang="ko-KR" altLang="en-US"/>
        </a:p>
      </dgm:t>
    </dgm:pt>
    <dgm:pt modelId="{29AA4BC8-D293-44BF-BDB6-37156E207D59}" type="sibTrans" cxnId="{09059829-1A58-492F-8AD7-DFC9A3E645AC}">
      <dgm:prSet/>
      <dgm:spPr/>
      <dgm:t>
        <a:bodyPr/>
        <a:lstStyle/>
        <a:p>
          <a:pPr latinLnBrk="1"/>
          <a:endParaRPr lang="ko-KR" altLang="en-US"/>
        </a:p>
      </dgm:t>
    </dgm:pt>
    <dgm:pt modelId="{0C0DCFDA-2B26-42FC-93F0-6DE7E39D6ED6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algn="l" latinLnBrk="1"/>
          <a:r>
            <a:rPr lang="ko-KR" altLang="en-US" sz="1300" b="1" dirty="0" err="1" smtClean="0">
              <a:solidFill>
                <a:srgbClr val="FF0000"/>
              </a:solidFill>
            </a:rPr>
            <a:t>시계열</a:t>
          </a:r>
          <a:r>
            <a:rPr lang="ko-KR" altLang="en-US" sz="1300" b="1" dirty="0" smtClean="0">
              <a:solidFill>
                <a:srgbClr val="FF0000"/>
              </a:solidFill>
            </a:rPr>
            <a:t> 예측</a:t>
          </a:r>
          <a:endParaRPr lang="en-US" altLang="ko-KR" sz="1300" b="1" dirty="0" smtClean="0">
            <a:solidFill>
              <a:srgbClr val="FF0000"/>
            </a:solidFill>
          </a:endParaRPr>
        </a:p>
        <a:p>
          <a:pPr algn="l" latinLnBrk="1"/>
          <a:r>
            <a:rPr lang="ko-KR" altLang="en-US" sz="1300" b="1" dirty="0" smtClean="0">
              <a:solidFill>
                <a:schemeClr val="tx1"/>
              </a:solidFill>
            </a:rPr>
            <a:t>회귀분석기반 예측</a:t>
          </a:r>
          <a:r>
            <a:rPr lang="en-US" altLang="ko-KR" sz="1300" b="1" dirty="0" smtClean="0">
              <a:solidFill>
                <a:schemeClr val="tx1"/>
              </a:solidFill>
            </a:rPr>
            <a:t>(17)</a:t>
          </a:r>
        </a:p>
        <a:p>
          <a:pPr algn="l" latinLnBrk="1"/>
          <a:r>
            <a:rPr lang="ko-KR" altLang="en-US" sz="1300" b="1" dirty="0" err="1" smtClean="0">
              <a:solidFill>
                <a:schemeClr val="tx1"/>
              </a:solidFill>
            </a:rPr>
            <a:t>평활법</a:t>
          </a:r>
          <a:r>
            <a:rPr lang="en-US" altLang="ko-KR" sz="1300" b="1" dirty="0" smtClean="0">
              <a:solidFill>
                <a:schemeClr val="tx1"/>
              </a:solidFill>
            </a:rPr>
            <a:t>(18)</a:t>
          </a:r>
        </a:p>
      </dgm:t>
    </dgm:pt>
    <dgm:pt modelId="{C490F2A6-EA81-4BA5-8335-544C3DF10A66}" type="parTrans" cxnId="{BECCCA46-4161-47FC-951E-29B8DEC6D1E4}">
      <dgm:prSet/>
      <dgm:spPr/>
      <dgm:t>
        <a:bodyPr/>
        <a:lstStyle/>
        <a:p>
          <a:pPr latinLnBrk="1"/>
          <a:endParaRPr lang="ko-KR" altLang="en-US"/>
        </a:p>
      </dgm:t>
    </dgm:pt>
    <dgm:pt modelId="{CFCD0140-577E-4BD3-AAB5-5A1950745553}" type="sibTrans" cxnId="{BECCCA46-4161-47FC-951E-29B8DEC6D1E4}">
      <dgm:prSet/>
      <dgm:spPr/>
      <dgm:t>
        <a:bodyPr/>
        <a:lstStyle/>
        <a:p>
          <a:pPr latinLnBrk="1"/>
          <a:endParaRPr lang="ko-KR" altLang="en-US"/>
        </a:p>
      </dgm:t>
    </dgm:pt>
    <dgm:pt modelId="{583CF683-4E82-4EA7-9E42-0B8BEB18C21C}">
      <dgm:prSet custT="1"/>
      <dgm:spPr>
        <a:solidFill>
          <a:srgbClr val="FFC000"/>
        </a:solidFill>
      </dgm:spPr>
      <dgm:t>
        <a:bodyPr/>
        <a:lstStyle/>
        <a:p>
          <a:pPr algn="l" latinLnBrk="1"/>
          <a:r>
            <a:rPr lang="ko-KR" altLang="en-US" sz="1400" b="1" dirty="0" smtClean="0">
              <a:solidFill>
                <a:schemeClr val="tx1"/>
              </a:solidFill>
            </a:rPr>
            <a:t>데이터에 대한 통찰</a:t>
          </a:r>
          <a:endParaRPr lang="ko-KR" altLang="en-US" sz="1400" b="1" dirty="0">
            <a:solidFill>
              <a:schemeClr val="tx1"/>
            </a:solidFill>
          </a:endParaRPr>
        </a:p>
      </dgm:t>
    </dgm:pt>
    <dgm:pt modelId="{279A1F9C-7DB8-4FA0-BCC6-FDB1172ECD77}" type="parTrans" cxnId="{3CD61394-D04C-463E-A99B-838FF3C739E0}">
      <dgm:prSet/>
      <dgm:spPr/>
      <dgm:t>
        <a:bodyPr/>
        <a:lstStyle/>
        <a:p>
          <a:pPr latinLnBrk="1"/>
          <a:endParaRPr lang="ko-KR" altLang="en-US"/>
        </a:p>
      </dgm:t>
    </dgm:pt>
    <dgm:pt modelId="{48BE5053-2E67-418F-BFFB-E3CB72F1B588}" type="sibTrans" cxnId="{3CD61394-D04C-463E-A99B-838FF3C739E0}">
      <dgm:prSet/>
      <dgm:spPr/>
      <dgm:t>
        <a:bodyPr/>
        <a:lstStyle/>
        <a:p>
          <a:pPr latinLnBrk="1"/>
          <a:endParaRPr lang="ko-KR" altLang="en-US"/>
        </a:p>
      </dgm:t>
    </dgm:pt>
    <dgm:pt modelId="{C644E06C-54B0-4218-8569-40D69160B7D2}">
      <dgm:prSet phldrT="[텍스트]" custT="1"/>
      <dgm:spPr>
        <a:solidFill>
          <a:srgbClr val="FFC000"/>
        </a:solidFill>
      </dgm:spPr>
      <dgm:t>
        <a:bodyPr/>
        <a:lstStyle/>
        <a:p>
          <a:pPr algn="l" latinLnBrk="1"/>
          <a:r>
            <a:rPr lang="ko-KR" altLang="en-US" sz="1400" b="1" dirty="0" smtClean="0">
              <a:solidFill>
                <a:srgbClr val="FF0000"/>
              </a:solidFill>
            </a:rPr>
            <a:t>모델 개발</a:t>
          </a:r>
          <a:endParaRPr lang="en-US" altLang="ko-KR" sz="1400" b="1" dirty="0" smtClean="0">
            <a:solidFill>
              <a:srgbClr val="FF0000"/>
            </a:solidFill>
          </a:endParaRPr>
        </a:p>
        <a:p>
          <a:pPr algn="l" latinLnBrk="1"/>
          <a:r>
            <a:rPr lang="ko-KR" altLang="en-US" sz="1400" b="1" dirty="0" smtClean="0">
              <a:solidFill>
                <a:schemeClr val="tx1"/>
              </a:solidFill>
            </a:rPr>
            <a:t>새로운 데이터 점수</a:t>
          </a:r>
          <a:endParaRPr lang="ko-KR" altLang="en-US" sz="1400" b="1" dirty="0">
            <a:solidFill>
              <a:schemeClr val="tx1"/>
            </a:solidFill>
          </a:endParaRPr>
        </a:p>
      </dgm:t>
    </dgm:pt>
    <dgm:pt modelId="{0DE4DC36-1501-4E43-8022-CC616A859824}" type="parTrans" cxnId="{BDD20816-A99B-4AD4-B39C-88091F7A8006}">
      <dgm:prSet/>
      <dgm:spPr/>
      <dgm:t>
        <a:bodyPr/>
        <a:lstStyle/>
        <a:p>
          <a:pPr latinLnBrk="1"/>
          <a:endParaRPr lang="ko-KR" altLang="en-US"/>
        </a:p>
      </dgm:t>
    </dgm:pt>
    <dgm:pt modelId="{558446D9-80FE-4099-A657-3C377CC4A0B8}" type="sibTrans" cxnId="{BDD20816-A99B-4AD4-B39C-88091F7A8006}">
      <dgm:prSet/>
      <dgm:spPr/>
      <dgm:t>
        <a:bodyPr/>
        <a:lstStyle/>
        <a:p>
          <a:pPr latinLnBrk="1"/>
          <a:endParaRPr lang="ko-KR" altLang="en-US"/>
        </a:p>
      </dgm:t>
    </dgm:pt>
    <dgm:pt modelId="{94B5083F-B991-4189-A35B-10A1FCEC19FB}">
      <dgm:prSet phldrT="[텍스트]"/>
      <dgm:spPr>
        <a:solidFill>
          <a:srgbClr val="FFC000"/>
        </a:solidFill>
      </dgm:spPr>
      <dgm:t>
        <a:bodyPr/>
        <a:lstStyle/>
        <a:p>
          <a:pPr algn="l" latinLnBrk="1"/>
          <a:r>
            <a:rPr lang="ko-KR" altLang="en-US" b="1" dirty="0" smtClean="0">
              <a:solidFill>
                <a:srgbClr val="FF0000"/>
              </a:solidFill>
            </a:rPr>
            <a:t>비정형 데이터</a:t>
          </a:r>
          <a:endParaRPr lang="en-US" altLang="ko-KR" b="1" dirty="0" smtClean="0">
            <a:solidFill>
              <a:srgbClr val="FF0000"/>
            </a:solidFill>
          </a:endParaRPr>
        </a:p>
        <a:p>
          <a:pPr algn="l" latinLnBrk="1"/>
          <a:r>
            <a:rPr lang="ko-KR" altLang="en-US" b="1" dirty="0" err="1" smtClean="0">
              <a:solidFill>
                <a:schemeClr val="tx1"/>
              </a:solidFill>
            </a:rPr>
            <a:t>소셜네트워크분석</a:t>
          </a:r>
          <a:r>
            <a:rPr lang="en-US" altLang="ko-KR" b="1" dirty="0" smtClean="0">
              <a:solidFill>
                <a:schemeClr val="tx1"/>
              </a:solidFill>
            </a:rPr>
            <a:t>(19)</a:t>
          </a:r>
        </a:p>
        <a:p>
          <a:pPr algn="l" latinLnBrk="1"/>
          <a:r>
            <a:rPr lang="ko-KR" altLang="en-US" b="1" dirty="0" err="1" smtClean="0">
              <a:solidFill>
                <a:schemeClr val="tx1"/>
              </a:solidFill>
            </a:rPr>
            <a:t>텍스트마이닝</a:t>
          </a:r>
          <a:r>
            <a:rPr lang="en-US" altLang="ko-KR" b="1" dirty="0" smtClean="0">
              <a:solidFill>
                <a:schemeClr val="tx1"/>
              </a:solidFill>
            </a:rPr>
            <a:t>(20)</a:t>
          </a:r>
          <a:endParaRPr lang="ko-KR" altLang="en-US" b="1" dirty="0">
            <a:solidFill>
              <a:schemeClr val="tx1"/>
            </a:solidFill>
          </a:endParaRPr>
        </a:p>
      </dgm:t>
    </dgm:pt>
    <dgm:pt modelId="{3DDD425D-5B53-43AE-812D-11A1D89A24D6}" type="parTrans" cxnId="{C595D71A-C73B-4412-BB37-5DFBAF578921}">
      <dgm:prSet/>
      <dgm:spPr/>
      <dgm:t>
        <a:bodyPr/>
        <a:lstStyle/>
        <a:p>
          <a:pPr latinLnBrk="1"/>
          <a:endParaRPr lang="ko-KR" altLang="en-US"/>
        </a:p>
      </dgm:t>
    </dgm:pt>
    <dgm:pt modelId="{30A54356-38B8-459D-A62F-3BB543B3591D}" type="sibTrans" cxnId="{C595D71A-C73B-4412-BB37-5DFBAF578921}">
      <dgm:prSet/>
      <dgm:spPr/>
      <dgm:t>
        <a:bodyPr/>
        <a:lstStyle/>
        <a:p>
          <a:pPr latinLnBrk="1"/>
          <a:endParaRPr lang="ko-KR" altLang="en-US"/>
        </a:p>
      </dgm:t>
    </dgm:pt>
    <dgm:pt modelId="{6A6D9701-9373-4BF5-803D-4E5EAF0E9F52}" type="pres">
      <dgm:prSet presAssocID="{904437E4-CD38-4D7A-A6DF-AFAE1D1B055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5D6D2AA-072F-4C2C-A5BB-ED00DEC43892}" type="pres">
      <dgm:prSet presAssocID="{4780E660-EF07-4764-BD08-608AE8A1D50C}" presName="root1" presStyleCnt="0"/>
      <dgm:spPr/>
    </dgm:pt>
    <dgm:pt modelId="{F28F7C81-5FC3-4CB8-81F8-B69594A974B1}" type="pres">
      <dgm:prSet presAssocID="{4780E660-EF07-4764-BD08-608AE8A1D50C}" presName="LevelOneTextNode" presStyleLbl="node0" presStyleIdx="0" presStyleCnt="3" custScaleX="103172" custScaleY="117709" custLinFactNeighborX="-31524" custLinFactNeighborY="-5151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A4141C5-5F43-4296-8200-53085B28AD1B}" type="pres">
      <dgm:prSet presAssocID="{4780E660-EF07-4764-BD08-608AE8A1D50C}" presName="level2hierChild" presStyleCnt="0"/>
      <dgm:spPr/>
    </dgm:pt>
    <dgm:pt modelId="{D205243B-F45F-4725-9CA5-8BDEA39991ED}" type="pres">
      <dgm:prSet presAssocID="{BD490645-D5B4-4F9E-BB94-5365D03575BB}" presName="conn2-1" presStyleLbl="parChTrans1D2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F61F41FD-E3A1-48AE-A202-3A725EA707E6}" type="pres">
      <dgm:prSet presAssocID="{BD490645-D5B4-4F9E-BB94-5365D03575BB}" presName="connTx" presStyleLbl="parChTrans1D2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13817417-8B85-4132-9039-C4F76F86F920}" type="pres">
      <dgm:prSet presAssocID="{7474922C-AA94-4235-A2EE-86286BC57CAF}" presName="root2" presStyleCnt="0"/>
      <dgm:spPr/>
    </dgm:pt>
    <dgm:pt modelId="{AD6DA79E-A207-4F18-86A3-D33D848573E6}" type="pres">
      <dgm:prSet presAssocID="{7474922C-AA94-4235-A2EE-86286BC57CAF}" presName="LevelTwoTextNode" presStyleLbl="node2" presStyleIdx="0" presStyleCnt="5" custScaleY="138189" custLinFactNeighborX="-26964" custLinFactNeighborY="598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277B570-D961-4FA2-B225-95890F196500}" type="pres">
      <dgm:prSet presAssocID="{7474922C-AA94-4235-A2EE-86286BC57CAF}" presName="level3hierChild" presStyleCnt="0"/>
      <dgm:spPr/>
    </dgm:pt>
    <dgm:pt modelId="{8C0022D9-35BF-4C02-98BF-16A3187335D5}" type="pres">
      <dgm:prSet presAssocID="{03D8B509-4244-45B9-8303-C1C140E4E1E9}" presName="conn2-1" presStyleLbl="parChTrans1D2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91496731-FF3D-4E35-95F5-4F1BF0040469}" type="pres">
      <dgm:prSet presAssocID="{03D8B509-4244-45B9-8303-C1C140E4E1E9}" presName="connTx" presStyleLbl="parChTrans1D2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629B842A-7E6C-46DD-8445-37F7955C1574}" type="pres">
      <dgm:prSet presAssocID="{852723CE-5A8F-4B04-AD47-C65D4496B5E8}" presName="root2" presStyleCnt="0"/>
      <dgm:spPr/>
    </dgm:pt>
    <dgm:pt modelId="{43C4A4D5-1ACD-4C5B-81AF-356CE91C504C}" type="pres">
      <dgm:prSet presAssocID="{852723CE-5A8F-4B04-AD47-C65D4496B5E8}" presName="LevelTwoTextNode" presStyleLbl="node2" presStyleIdx="1" presStyleCnt="5" custScaleY="210010" custLinFactNeighborX="-26964" custLinFactNeighborY="-275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B7570EC-F0A6-4BA3-B364-597B423D9D0D}" type="pres">
      <dgm:prSet presAssocID="{852723CE-5A8F-4B04-AD47-C65D4496B5E8}" presName="level3hierChild" presStyleCnt="0"/>
      <dgm:spPr/>
    </dgm:pt>
    <dgm:pt modelId="{369CB332-B82D-42F7-B4C8-53EEC483C633}" type="pres">
      <dgm:prSet presAssocID="{EE7194CE-2CE8-4104-96A0-E7D49FF2CAD0}" presName="conn2-1" presStyleLbl="parChTrans1D3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4834D4A5-F156-4102-88D4-F927944194DF}" type="pres">
      <dgm:prSet presAssocID="{EE7194CE-2CE8-4104-96A0-E7D49FF2CAD0}" presName="connTx" presStyleLbl="parChTrans1D3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B559C195-EFD4-46F5-858D-7B9989C524AD}" type="pres">
      <dgm:prSet presAssocID="{3E8BA90A-F895-42A2-81F1-8DF24E5AC6F4}" presName="root2" presStyleCnt="0"/>
      <dgm:spPr/>
    </dgm:pt>
    <dgm:pt modelId="{971D1F6A-D920-408B-9D78-5302596DFA9E}" type="pres">
      <dgm:prSet presAssocID="{3E8BA90A-F895-42A2-81F1-8DF24E5AC6F4}" presName="LevelTwoTextNode" presStyleLbl="node3" presStyleIdx="0" presStyleCnt="2" custScaleX="57580" custLinFactNeighborX="-48779" custLinFactNeighborY="-523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BAF5D94-E6FD-4C55-8804-AE87A1BDC235}" type="pres">
      <dgm:prSet presAssocID="{3E8BA90A-F895-42A2-81F1-8DF24E5AC6F4}" presName="level3hierChild" presStyleCnt="0"/>
      <dgm:spPr/>
    </dgm:pt>
    <dgm:pt modelId="{CB2CBE5E-452F-4EAD-A27A-814124E2AFF7}" type="pres">
      <dgm:prSet presAssocID="{C490F2A6-EA81-4BA5-8335-544C3DF10A66}" presName="conn2-1" presStyleLbl="parChTrans1D2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B829A816-D700-48DB-9CC7-8695AB6AE046}" type="pres">
      <dgm:prSet presAssocID="{C490F2A6-EA81-4BA5-8335-544C3DF10A66}" presName="connTx" presStyleLbl="parChTrans1D2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4D951C1B-0D84-4E28-97FD-B85EDBA85E57}" type="pres">
      <dgm:prSet presAssocID="{0C0DCFDA-2B26-42FC-93F0-6DE7E39D6ED6}" presName="root2" presStyleCnt="0"/>
      <dgm:spPr/>
    </dgm:pt>
    <dgm:pt modelId="{2A2A6595-D6AB-4962-9485-CD2788912E6D}" type="pres">
      <dgm:prSet presAssocID="{0C0DCFDA-2B26-42FC-93F0-6DE7E39D6ED6}" presName="LevelTwoTextNode" presStyleLbl="node2" presStyleIdx="2" presStyleCnt="5" custScaleX="92638" custScaleY="76855" custLinFactNeighborX="-23681" custLinFactNeighborY="-1109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B731CAF-806E-427B-BB73-DBC76658E473}" type="pres">
      <dgm:prSet presAssocID="{0C0DCFDA-2B26-42FC-93F0-6DE7E39D6ED6}" presName="level3hierChild" presStyleCnt="0"/>
      <dgm:spPr/>
    </dgm:pt>
    <dgm:pt modelId="{D87E5B70-6D6A-41E0-B719-D5CA02182BE6}" type="pres">
      <dgm:prSet presAssocID="{85EB9C09-5AC9-496B-B413-9D491366EFE8}" presName="conn2-1" presStyleLbl="parChTrans1D2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D7E88AB3-BCD2-493E-8486-5D6DAE5F4AE0}" type="pres">
      <dgm:prSet presAssocID="{85EB9C09-5AC9-496B-B413-9D491366EFE8}" presName="connTx" presStyleLbl="parChTrans1D2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58F55207-BAA3-42EF-80FB-620A70757D52}" type="pres">
      <dgm:prSet presAssocID="{D68F0AE1-60CE-453F-8165-9720C2BC6C95}" presName="root2" presStyleCnt="0"/>
      <dgm:spPr/>
    </dgm:pt>
    <dgm:pt modelId="{CA200676-6D6F-4060-83D6-5510DD23C736}" type="pres">
      <dgm:prSet presAssocID="{D68F0AE1-60CE-453F-8165-9720C2BC6C95}" presName="LevelTwoTextNode" presStyleLbl="node2" presStyleIdx="3" presStyleCnt="5" custScaleY="81592" custLinFactNeighborX="-24508" custLinFactNeighborY="-1482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66DC03D-A892-44FA-8A3C-6FC1F8F45294}" type="pres">
      <dgm:prSet presAssocID="{D68F0AE1-60CE-453F-8165-9720C2BC6C95}" presName="level3hierChild" presStyleCnt="0"/>
      <dgm:spPr/>
    </dgm:pt>
    <dgm:pt modelId="{EE338AC0-853E-47E6-9586-40D290FB4AA2}" type="pres">
      <dgm:prSet presAssocID="{279A1F9C-7DB8-4FA0-BCC6-FDB1172ECD77}" presName="conn2-1" presStyleLbl="parChTrans1D3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4B4893E9-1B92-4E9A-A9F2-25944D65D1A9}" type="pres">
      <dgm:prSet presAssocID="{279A1F9C-7DB8-4FA0-BCC6-FDB1172ECD77}" presName="connTx" presStyleLbl="parChTrans1D3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9C24C61E-9A9A-4CF0-B1C1-A178A5EB5766}" type="pres">
      <dgm:prSet presAssocID="{583CF683-4E82-4EA7-9E42-0B8BEB18C21C}" presName="root2" presStyleCnt="0"/>
      <dgm:spPr/>
    </dgm:pt>
    <dgm:pt modelId="{0570CCA7-1A76-4AC3-9991-AAB758784337}" type="pres">
      <dgm:prSet presAssocID="{583CF683-4E82-4EA7-9E42-0B8BEB18C21C}" presName="LevelTwoTextNode" presStyleLbl="node3" presStyleIdx="1" presStyleCnt="2" custScaleX="40907" custScaleY="90514" custLinFactNeighborX="-42213" custLinFactNeighborY="656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07E9638-6FC1-4828-A152-C34D2EE02A5A}" type="pres">
      <dgm:prSet presAssocID="{583CF683-4E82-4EA7-9E42-0B8BEB18C21C}" presName="level3hierChild" presStyleCnt="0"/>
      <dgm:spPr/>
    </dgm:pt>
    <dgm:pt modelId="{1FE18C0B-1D4C-4690-9454-B3DBCDDF105D}" type="pres">
      <dgm:prSet presAssocID="{03A54F01-33D0-46D6-ADD2-D5E2FEC04A74}" presName="conn2-1" presStyleLbl="parChTrans1D2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652C3339-127B-4C4A-861C-EC55143C5C95}" type="pres">
      <dgm:prSet presAssocID="{03A54F01-33D0-46D6-ADD2-D5E2FEC04A74}" presName="connTx" presStyleLbl="parChTrans1D2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2071A97C-10B4-4A3F-A2C9-386222759ECF}" type="pres">
      <dgm:prSet presAssocID="{F6E8604D-4A8B-4169-98BF-1D20B9ABD83A}" presName="root2" presStyleCnt="0"/>
      <dgm:spPr/>
    </dgm:pt>
    <dgm:pt modelId="{7DF75299-D753-499A-ACC2-B1F47476D7B9}" type="pres">
      <dgm:prSet presAssocID="{F6E8604D-4A8B-4169-98BF-1D20B9ABD83A}" presName="LevelTwoTextNode" presStyleLbl="node2" presStyleIdx="4" presStyleCnt="5" custScaleY="46882" custLinFactNeighborX="-22718" custLinFactNeighborY="-1944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42D7BE1-45D7-4090-AB6B-EAA9CC7183AE}" type="pres">
      <dgm:prSet presAssocID="{F6E8604D-4A8B-4169-98BF-1D20B9ABD83A}" presName="level3hierChild" presStyleCnt="0"/>
      <dgm:spPr/>
    </dgm:pt>
    <dgm:pt modelId="{3E2FCA17-452F-4483-9B2E-0E0E1270C919}" type="pres">
      <dgm:prSet presAssocID="{C644E06C-54B0-4218-8569-40D69160B7D2}" presName="root1" presStyleCnt="0"/>
      <dgm:spPr/>
    </dgm:pt>
    <dgm:pt modelId="{FA965D3B-FD3F-45C3-A8BA-2D5A34A476E0}" type="pres">
      <dgm:prSet presAssocID="{C644E06C-54B0-4218-8569-40D69160B7D2}" presName="LevelOneTextNode" presStyleLbl="node0" presStyleIdx="1" presStyleCnt="3" custScaleX="57580" custLinFactX="106617" custLinFactY="-77660" custLinFactNeighborX="200000" custLinFactNeighborY="-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2576716-D1C5-4B7D-AB38-052F74B19BD3}" type="pres">
      <dgm:prSet presAssocID="{C644E06C-54B0-4218-8569-40D69160B7D2}" presName="level2hierChild" presStyleCnt="0"/>
      <dgm:spPr/>
    </dgm:pt>
    <dgm:pt modelId="{9275260E-4F52-4008-8217-1EF4D7D96C43}" type="pres">
      <dgm:prSet presAssocID="{94B5083F-B991-4189-A35B-10A1FCEC19FB}" presName="root1" presStyleCnt="0"/>
      <dgm:spPr/>
    </dgm:pt>
    <dgm:pt modelId="{78F39D00-AC8D-428C-B894-D2B96A040AA5}" type="pres">
      <dgm:prSet presAssocID="{94B5083F-B991-4189-A35B-10A1FCEC19FB}" presName="LevelOneTextNode" presStyleLbl="node0" presStyleIdx="2" presStyleCnt="3" custScaleX="90408" custScaleY="78790" custLinFactX="106617" custLinFactY="-39118" custLinFactNeighborX="200000" custLinFactNeighborY="-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0C646CC-B57E-4991-B988-968A460CA6B5}" type="pres">
      <dgm:prSet presAssocID="{94B5083F-B991-4189-A35B-10A1FCEC19FB}" presName="level2hierChild" presStyleCnt="0"/>
      <dgm:spPr/>
    </dgm:pt>
  </dgm:ptLst>
  <dgm:cxnLst>
    <dgm:cxn modelId="{C595D71A-C73B-4412-BB37-5DFBAF578921}" srcId="{904437E4-CD38-4D7A-A6DF-AFAE1D1B0553}" destId="{94B5083F-B991-4189-A35B-10A1FCEC19FB}" srcOrd="2" destOrd="0" parTransId="{3DDD425D-5B53-43AE-812D-11A1D89A24D6}" sibTransId="{30A54356-38B8-459D-A62F-3BB543B3591D}"/>
    <dgm:cxn modelId="{AC56C22B-3DD5-4ADF-8616-69ED7F87756B}" srcId="{904437E4-CD38-4D7A-A6DF-AFAE1D1B0553}" destId="{4780E660-EF07-4764-BD08-608AE8A1D50C}" srcOrd="0" destOrd="0" parTransId="{5892588F-E36F-490B-843C-9A50DC7CC654}" sibTransId="{72DC07E7-E5DC-4BE2-AF36-0600358B5F5F}"/>
    <dgm:cxn modelId="{BE50CE85-EF2C-4CAF-8AA3-3EAC03358ED3}" type="presOf" srcId="{85EB9C09-5AC9-496B-B413-9D491366EFE8}" destId="{D7E88AB3-BCD2-493E-8486-5D6DAE5F4AE0}" srcOrd="1" destOrd="0" presId="urn:microsoft.com/office/officeart/2005/8/layout/hierarchy2"/>
    <dgm:cxn modelId="{BDD20816-A99B-4AD4-B39C-88091F7A8006}" srcId="{904437E4-CD38-4D7A-A6DF-AFAE1D1B0553}" destId="{C644E06C-54B0-4218-8569-40D69160B7D2}" srcOrd="1" destOrd="0" parTransId="{0DE4DC36-1501-4E43-8022-CC616A859824}" sibTransId="{558446D9-80FE-4099-A657-3C377CC4A0B8}"/>
    <dgm:cxn modelId="{19DC4B34-46FE-4A0A-B8B8-268712A27998}" type="presOf" srcId="{583CF683-4E82-4EA7-9E42-0B8BEB18C21C}" destId="{0570CCA7-1A76-4AC3-9991-AAB758784337}" srcOrd="0" destOrd="0" presId="urn:microsoft.com/office/officeart/2005/8/layout/hierarchy2"/>
    <dgm:cxn modelId="{09059829-1A58-492F-8AD7-DFC9A3E645AC}" srcId="{4780E660-EF07-4764-BD08-608AE8A1D50C}" destId="{D68F0AE1-60CE-453F-8165-9720C2BC6C95}" srcOrd="3" destOrd="0" parTransId="{85EB9C09-5AC9-496B-B413-9D491366EFE8}" sibTransId="{29AA4BC8-D293-44BF-BDB6-37156E207D59}"/>
    <dgm:cxn modelId="{20ECAA41-54B3-4D61-B91B-CD85D1D246B6}" type="presOf" srcId="{C490F2A6-EA81-4BA5-8335-544C3DF10A66}" destId="{B829A816-D700-48DB-9CC7-8695AB6AE046}" srcOrd="1" destOrd="0" presId="urn:microsoft.com/office/officeart/2005/8/layout/hierarchy2"/>
    <dgm:cxn modelId="{BECCCA46-4161-47FC-951E-29B8DEC6D1E4}" srcId="{4780E660-EF07-4764-BD08-608AE8A1D50C}" destId="{0C0DCFDA-2B26-42FC-93F0-6DE7E39D6ED6}" srcOrd="2" destOrd="0" parTransId="{C490F2A6-EA81-4BA5-8335-544C3DF10A66}" sibTransId="{CFCD0140-577E-4BD3-AAB5-5A1950745553}"/>
    <dgm:cxn modelId="{5093E859-C4E9-4110-A336-C2A10AC832DF}" type="presOf" srcId="{0C0DCFDA-2B26-42FC-93F0-6DE7E39D6ED6}" destId="{2A2A6595-D6AB-4962-9485-CD2788912E6D}" srcOrd="0" destOrd="0" presId="urn:microsoft.com/office/officeart/2005/8/layout/hierarchy2"/>
    <dgm:cxn modelId="{DCD2C23C-F9C0-4467-BA0A-4E2A7A6A70A6}" type="presOf" srcId="{7474922C-AA94-4235-A2EE-86286BC57CAF}" destId="{AD6DA79E-A207-4F18-86A3-D33D848573E6}" srcOrd="0" destOrd="0" presId="urn:microsoft.com/office/officeart/2005/8/layout/hierarchy2"/>
    <dgm:cxn modelId="{76B6BB5C-01D4-436B-9860-55831F5A2080}" type="presOf" srcId="{F6E8604D-4A8B-4169-98BF-1D20B9ABD83A}" destId="{7DF75299-D753-499A-ACC2-B1F47476D7B9}" srcOrd="0" destOrd="0" presId="urn:microsoft.com/office/officeart/2005/8/layout/hierarchy2"/>
    <dgm:cxn modelId="{B7CCE99A-64AF-446D-95D6-B68393EA8BF4}" type="presOf" srcId="{C644E06C-54B0-4218-8569-40D69160B7D2}" destId="{FA965D3B-FD3F-45C3-A8BA-2D5A34A476E0}" srcOrd="0" destOrd="0" presId="urn:microsoft.com/office/officeart/2005/8/layout/hierarchy2"/>
    <dgm:cxn modelId="{9632D7D3-C1FC-4859-A122-B571061E66D4}" type="presOf" srcId="{03A54F01-33D0-46D6-ADD2-D5E2FEC04A74}" destId="{652C3339-127B-4C4A-861C-EC55143C5C95}" srcOrd="1" destOrd="0" presId="urn:microsoft.com/office/officeart/2005/8/layout/hierarchy2"/>
    <dgm:cxn modelId="{13B14241-0A72-4E74-871A-29D80EE4B08F}" type="presOf" srcId="{D68F0AE1-60CE-453F-8165-9720C2BC6C95}" destId="{CA200676-6D6F-4060-83D6-5510DD23C736}" srcOrd="0" destOrd="0" presId="urn:microsoft.com/office/officeart/2005/8/layout/hierarchy2"/>
    <dgm:cxn modelId="{F2131D87-D351-44D6-BBB9-D1902FB9ADCC}" type="presOf" srcId="{EE7194CE-2CE8-4104-96A0-E7D49FF2CAD0}" destId="{369CB332-B82D-42F7-B4C8-53EEC483C633}" srcOrd="0" destOrd="0" presId="urn:microsoft.com/office/officeart/2005/8/layout/hierarchy2"/>
    <dgm:cxn modelId="{4E4DDBD0-2984-4704-932E-D20AFFAFB08C}" type="presOf" srcId="{279A1F9C-7DB8-4FA0-BCC6-FDB1172ECD77}" destId="{4B4893E9-1B92-4E9A-A9F2-25944D65D1A9}" srcOrd="1" destOrd="0" presId="urn:microsoft.com/office/officeart/2005/8/layout/hierarchy2"/>
    <dgm:cxn modelId="{7881E2B2-7997-4123-9FFC-581D1043683C}" type="presOf" srcId="{BD490645-D5B4-4F9E-BB94-5365D03575BB}" destId="{D205243B-F45F-4725-9CA5-8BDEA39991ED}" srcOrd="0" destOrd="0" presId="urn:microsoft.com/office/officeart/2005/8/layout/hierarchy2"/>
    <dgm:cxn modelId="{9F591F43-83A8-4354-B193-F38F195CA1E1}" type="presOf" srcId="{4780E660-EF07-4764-BD08-608AE8A1D50C}" destId="{F28F7C81-5FC3-4CB8-81F8-B69594A974B1}" srcOrd="0" destOrd="0" presId="urn:microsoft.com/office/officeart/2005/8/layout/hierarchy2"/>
    <dgm:cxn modelId="{198A0075-3B26-437D-8B6C-21F55F616CE0}" type="presOf" srcId="{85EB9C09-5AC9-496B-B413-9D491366EFE8}" destId="{D87E5B70-6D6A-41E0-B719-D5CA02182BE6}" srcOrd="0" destOrd="0" presId="urn:microsoft.com/office/officeart/2005/8/layout/hierarchy2"/>
    <dgm:cxn modelId="{3CD61394-D04C-463E-A99B-838FF3C739E0}" srcId="{D68F0AE1-60CE-453F-8165-9720C2BC6C95}" destId="{583CF683-4E82-4EA7-9E42-0B8BEB18C21C}" srcOrd="0" destOrd="0" parTransId="{279A1F9C-7DB8-4FA0-BCC6-FDB1172ECD77}" sibTransId="{48BE5053-2E67-418F-BFFB-E3CB72F1B588}"/>
    <dgm:cxn modelId="{0BCDE035-43F3-4BB9-B94B-4F10EA5F13E5}" srcId="{4780E660-EF07-4764-BD08-608AE8A1D50C}" destId="{F6E8604D-4A8B-4169-98BF-1D20B9ABD83A}" srcOrd="4" destOrd="0" parTransId="{03A54F01-33D0-46D6-ADD2-D5E2FEC04A74}" sibTransId="{6BF236FD-E7D1-443C-BB88-FEE2FB7BE397}"/>
    <dgm:cxn modelId="{8B95E93E-73B3-4590-9B6E-342EAEC3A16C}" type="presOf" srcId="{94B5083F-B991-4189-A35B-10A1FCEC19FB}" destId="{78F39D00-AC8D-428C-B894-D2B96A040AA5}" srcOrd="0" destOrd="0" presId="urn:microsoft.com/office/officeart/2005/8/layout/hierarchy2"/>
    <dgm:cxn modelId="{5C0AE71D-D877-4882-8940-C19D6517E894}" type="presOf" srcId="{C490F2A6-EA81-4BA5-8335-544C3DF10A66}" destId="{CB2CBE5E-452F-4EAD-A27A-814124E2AFF7}" srcOrd="0" destOrd="0" presId="urn:microsoft.com/office/officeart/2005/8/layout/hierarchy2"/>
    <dgm:cxn modelId="{7A7D5166-9FE2-40A5-93E0-AB4BD9CB6857}" type="presOf" srcId="{904437E4-CD38-4D7A-A6DF-AFAE1D1B0553}" destId="{6A6D9701-9373-4BF5-803D-4E5EAF0E9F52}" srcOrd="0" destOrd="0" presId="urn:microsoft.com/office/officeart/2005/8/layout/hierarchy2"/>
    <dgm:cxn modelId="{4D384339-B72B-49EC-9D5D-3EC4747FF87D}" type="presOf" srcId="{03A54F01-33D0-46D6-ADD2-D5E2FEC04A74}" destId="{1FE18C0B-1D4C-4690-9454-B3DBCDDF105D}" srcOrd="0" destOrd="0" presId="urn:microsoft.com/office/officeart/2005/8/layout/hierarchy2"/>
    <dgm:cxn modelId="{354B738F-03CF-4F0D-A985-13FC84C09B55}" type="presOf" srcId="{279A1F9C-7DB8-4FA0-BCC6-FDB1172ECD77}" destId="{EE338AC0-853E-47E6-9586-40D290FB4AA2}" srcOrd="0" destOrd="0" presId="urn:microsoft.com/office/officeart/2005/8/layout/hierarchy2"/>
    <dgm:cxn modelId="{36FB7545-B295-435A-AB2B-AAE454E3AF24}" type="presOf" srcId="{BD490645-D5B4-4F9E-BB94-5365D03575BB}" destId="{F61F41FD-E3A1-48AE-A202-3A725EA707E6}" srcOrd="1" destOrd="0" presId="urn:microsoft.com/office/officeart/2005/8/layout/hierarchy2"/>
    <dgm:cxn modelId="{B2CEDBA1-742C-4C46-A5AB-E4AC0C7E7C02}" type="presOf" srcId="{3E8BA90A-F895-42A2-81F1-8DF24E5AC6F4}" destId="{971D1F6A-D920-408B-9D78-5302596DFA9E}" srcOrd="0" destOrd="0" presId="urn:microsoft.com/office/officeart/2005/8/layout/hierarchy2"/>
    <dgm:cxn modelId="{B988E191-2C37-4727-BDDE-496A2E909909}" type="presOf" srcId="{EE7194CE-2CE8-4104-96A0-E7D49FF2CAD0}" destId="{4834D4A5-F156-4102-88D4-F927944194DF}" srcOrd="1" destOrd="0" presId="urn:microsoft.com/office/officeart/2005/8/layout/hierarchy2"/>
    <dgm:cxn modelId="{40C565E6-8080-4D3B-92D7-11CF4928BB88}" type="presOf" srcId="{03D8B509-4244-45B9-8303-C1C140E4E1E9}" destId="{8C0022D9-35BF-4C02-98BF-16A3187335D5}" srcOrd="0" destOrd="0" presId="urn:microsoft.com/office/officeart/2005/8/layout/hierarchy2"/>
    <dgm:cxn modelId="{38FD6BC8-3137-446F-AA30-375611DA193E}" srcId="{852723CE-5A8F-4B04-AD47-C65D4496B5E8}" destId="{3E8BA90A-F895-42A2-81F1-8DF24E5AC6F4}" srcOrd="0" destOrd="0" parTransId="{EE7194CE-2CE8-4104-96A0-E7D49FF2CAD0}" sibTransId="{1536B21A-A5F5-4386-9E40-69360F7F4C20}"/>
    <dgm:cxn modelId="{15C21911-EEF6-4B6A-8FF4-7D86EC9550BB}" type="presOf" srcId="{03D8B509-4244-45B9-8303-C1C140E4E1E9}" destId="{91496731-FF3D-4E35-95F5-4F1BF0040469}" srcOrd="1" destOrd="0" presId="urn:microsoft.com/office/officeart/2005/8/layout/hierarchy2"/>
    <dgm:cxn modelId="{5DC8E395-158F-4616-B17D-456976E4C25E}" srcId="{4780E660-EF07-4764-BD08-608AE8A1D50C}" destId="{7474922C-AA94-4235-A2EE-86286BC57CAF}" srcOrd="0" destOrd="0" parTransId="{BD490645-D5B4-4F9E-BB94-5365D03575BB}" sibTransId="{69E79D4C-C4A2-4981-AE68-4EAEEE1D1B46}"/>
    <dgm:cxn modelId="{1D0CCFD2-7EB7-4A63-B03B-BBB313F1E32D}" srcId="{4780E660-EF07-4764-BD08-608AE8A1D50C}" destId="{852723CE-5A8F-4B04-AD47-C65D4496B5E8}" srcOrd="1" destOrd="0" parTransId="{03D8B509-4244-45B9-8303-C1C140E4E1E9}" sibTransId="{35C4B171-390C-4B04-AA7C-A8734DF31AAB}"/>
    <dgm:cxn modelId="{96BDF4B2-2548-432C-8D3E-9113ECDE2C72}" type="presOf" srcId="{852723CE-5A8F-4B04-AD47-C65D4496B5E8}" destId="{43C4A4D5-1ACD-4C5B-81AF-356CE91C504C}" srcOrd="0" destOrd="0" presId="urn:microsoft.com/office/officeart/2005/8/layout/hierarchy2"/>
    <dgm:cxn modelId="{7A868126-8431-438E-AEA6-24E6552CC053}" type="presParOf" srcId="{6A6D9701-9373-4BF5-803D-4E5EAF0E9F52}" destId="{D5D6D2AA-072F-4C2C-A5BB-ED00DEC43892}" srcOrd="0" destOrd="0" presId="urn:microsoft.com/office/officeart/2005/8/layout/hierarchy2"/>
    <dgm:cxn modelId="{7CB776C0-6462-471A-B37E-4370F010F9E6}" type="presParOf" srcId="{D5D6D2AA-072F-4C2C-A5BB-ED00DEC43892}" destId="{F28F7C81-5FC3-4CB8-81F8-B69594A974B1}" srcOrd="0" destOrd="0" presId="urn:microsoft.com/office/officeart/2005/8/layout/hierarchy2"/>
    <dgm:cxn modelId="{E1781C4D-79FA-4158-ABDD-AE45ECD5BDEF}" type="presParOf" srcId="{D5D6D2AA-072F-4C2C-A5BB-ED00DEC43892}" destId="{3A4141C5-5F43-4296-8200-53085B28AD1B}" srcOrd="1" destOrd="0" presId="urn:microsoft.com/office/officeart/2005/8/layout/hierarchy2"/>
    <dgm:cxn modelId="{9B6D72BE-58A0-408F-8837-7A350A674004}" type="presParOf" srcId="{3A4141C5-5F43-4296-8200-53085B28AD1B}" destId="{D205243B-F45F-4725-9CA5-8BDEA39991ED}" srcOrd="0" destOrd="0" presId="urn:microsoft.com/office/officeart/2005/8/layout/hierarchy2"/>
    <dgm:cxn modelId="{7DD55E2B-2399-447C-BE2C-B4906CFDB1E9}" type="presParOf" srcId="{D205243B-F45F-4725-9CA5-8BDEA39991ED}" destId="{F61F41FD-E3A1-48AE-A202-3A725EA707E6}" srcOrd="0" destOrd="0" presId="urn:microsoft.com/office/officeart/2005/8/layout/hierarchy2"/>
    <dgm:cxn modelId="{483D52CC-4FC2-4C45-8E21-3833C32D9998}" type="presParOf" srcId="{3A4141C5-5F43-4296-8200-53085B28AD1B}" destId="{13817417-8B85-4132-9039-C4F76F86F920}" srcOrd="1" destOrd="0" presId="urn:microsoft.com/office/officeart/2005/8/layout/hierarchy2"/>
    <dgm:cxn modelId="{B395F36F-4165-4E04-925D-FBF21CDE8643}" type="presParOf" srcId="{13817417-8B85-4132-9039-C4F76F86F920}" destId="{AD6DA79E-A207-4F18-86A3-D33D848573E6}" srcOrd="0" destOrd="0" presId="urn:microsoft.com/office/officeart/2005/8/layout/hierarchy2"/>
    <dgm:cxn modelId="{5C7605CF-1D17-4E95-A6C7-ADC4462ECEB6}" type="presParOf" srcId="{13817417-8B85-4132-9039-C4F76F86F920}" destId="{1277B570-D961-4FA2-B225-95890F196500}" srcOrd="1" destOrd="0" presId="urn:microsoft.com/office/officeart/2005/8/layout/hierarchy2"/>
    <dgm:cxn modelId="{E40C3E87-7FED-4A17-B617-D01A19827000}" type="presParOf" srcId="{3A4141C5-5F43-4296-8200-53085B28AD1B}" destId="{8C0022D9-35BF-4C02-98BF-16A3187335D5}" srcOrd="2" destOrd="0" presId="urn:microsoft.com/office/officeart/2005/8/layout/hierarchy2"/>
    <dgm:cxn modelId="{37C7DDCA-AAAE-4A2D-BDB0-BDFB5529B4FF}" type="presParOf" srcId="{8C0022D9-35BF-4C02-98BF-16A3187335D5}" destId="{91496731-FF3D-4E35-95F5-4F1BF0040469}" srcOrd="0" destOrd="0" presId="urn:microsoft.com/office/officeart/2005/8/layout/hierarchy2"/>
    <dgm:cxn modelId="{FE9BB630-CC5E-4670-8C13-B446291FBEB1}" type="presParOf" srcId="{3A4141C5-5F43-4296-8200-53085B28AD1B}" destId="{629B842A-7E6C-46DD-8445-37F7955C1574}" srcOrd="3" destOrd="0" presId="urn:microsoft.com/office/officeart/2005/8/layout/hierarchy2"/>
    <dgm:cxn modelId="{5AF732D7-2C24-439B-AF92-5CBF6CAC896A}" type="presParOf" srcId="{629B842A-7E6C-46DD-8445-37F7955C1574}" destId="{43C4A4D5-1ACD-4C5B-81AF-356CE91C504C}" srcOrd="0" destOrd="0" presId="urn:microsoft.com/office/officeart/2005/8/layout/hierarchy2"/>
    <dgm:cxn modelId="{6F8BF171-62EA-4BE5-9FD0-7B6E964BC243}" type="presParOf" srcId="{629B842A-7E6C-46DD-8445-37F7955C1574}" destId="{7B7570EC-F0A6-4BA3-B364-597B423D9D0D}" srcOrd="1" destOrd="0" presId="urn:microsoft.com/office/officeart/2005/8/layout/hierarchy2"/>
    <dgm:cxn modelId="{FDF0127A-7DAE-48C2-A833-5ED4BFDD2148}" type="presParOf" srcId="{7B7570EC-F0A6-4BA3-B364-597B423D9D0D}" destId="{369CB332-B82D-42F7-B4C8-53EEC483C633}" srcOrd="0" destOrd="0" presId="urn:microsoft.com/office/officeart/2005/8/layout/hierarchy2"/>
    <dgm:cxn modelId="{171D88EC-6FD0-44E6-BE56-72538390B847}" type="presParOf" srcId="{369CB332-B82D-42F7-B4C8-53EEC483C633}" destId="{4834D4A5-F156-4102-88D4-F927944194DF}" srcOrd="0" destOrd="0" presId="urn:microsoft.com/office/officeart/2005/8/layout/hierarchy2"/>
    <dgm:cxn modelId="{0D917959-2B8B-4E35-AAC1-3B5C150F3B5E}" type="presParOf" srcId="{7B7570EC-F0A6-4BA3-B364-597B423D9D0D}" destId="{B559C195-EFD4-46F5-858D-7B9989C524AD}" srcOrd="1" destOrd="0" presId="urn:microsoft.com/office/officeart/2005/8/layout/hierarchy2"/>
    <dgm:cxn modelId="{1C95CF1E-9CF3-4CE1-8E72-AF8B271FA5DD}" type="presParOf" srcId="{B559C195-EFD4-46F5-858D-7B9989C524AD}" destId="{971D1F6A-D920-408B-9D78-5302596DFA9E}" srcOrd="0" destOrd="0" presId="urn:microsoft.com/office/officeart/2005/8/layout/hierarchy2"/>
    <dgm:cxn modelId="{57AFCE4A-2246-45F3-AFAD-24C024E0D5A6}" type="presParOf" srcId="{B559C195-EFD4-46F5-858D-7B9989C524AD}" destId="{EBAF5D94-E6FD-4C55-8804-AE87A1BDC235}" srcOrd="1" destOrd="0" presId="urn:microsoft.com/office/officeart/2005/8/layout/hierarchy2"/>
    <dgm:cxn modelId="{BC331F1E-3509-41FB-9B91-7912797D6E5B}" type="presParOf" srcId="{3A4141C5-5F43-4296-8200-53085B28AD1B}" destId="{CB2CBE5E-452F-4EAD-A27A-814124E2AFF7}" srcOrd="4" destOrd="0" presId="urn:microsoft.com/office/officeart/2005/8/layout/hierarchy2"/>
    <dgm:cxn modelId="{556E0566-2145-4C26-9A6B-8A493AC07137}" type="presParOf" srcId="{CB2CBE5E-452F-4EAD-A27A-814124E2AFF7}" destId="{B829A816-D700-48DB-9CC7-8695AB6AE046}" srcOrd="0" destOrd="0" presId="urn:microsoft.com/office/officeart/2005/8/layout/hierarchy2"/>
    <dgm:cxn modelId="{19C04FDC-5C2B-4ACB-8E54-B1381E1DAD7E}" type="presParOf" srcId="{3A4141C5-5F43-4296-8200-53085B28AD1B}" destId="{4D951C1B-0D84-4E28-97FD-B85EDBA85E57}" srcOrd="5" destOrd="0" presId="urn:microsoft.com/office/officeart/2005/8/layout/hierarchy2"/>
    <dgm:cxn modelId="{FB312673-A2A9-4FE0-862B-3F3E098A28AF}" type="presParOf" srcId="{4D951C1B-0D84-4E28-97FD-B85EDBA85E57}" destId="{2A2A6595-D6AB-4962-9485-CD2788912E6D}" srcOrd="0" destOrd="0" presId="urn:microsoft.com/office/officeart/2005/8/layout/hierarchy2"/>
    <dgm:cxn modelId="{8B3D44AD-0FE1-4E35-ABAC-81A108C7231B}" type="presParOf" srcId="{4D951C1B-0D84-4E28-97FD-B85EDBA85E57}" destId="{FB731CAF-806E-427B-BB73-DBC76658E473}" srcOrd="1" destOrd="0" presId="urn:microsoft.com/office/officeart/2005/8/layout/hierarchy2"/>
    <dgm:cxn modelId="{2AED976F-E41B-4546-957F-FCC3AD14724B}" type="presParOf" srcId="{3A4141C5-5F43-4296-8200-53085B28AD1B}" destId="{D87E5B70-6D6A-41E0-B719-D5CA02182BE6}" srcOrd="6" destOrd="0" presId="urn:microsoft.com/office/officeart/2005/8/layout/hierarchy2"/>
    <dgm:cxn modelId="{0571FA23-AB4B-4FE9-A91A-4CB17E0BB08B}" type="presParOf" srcId="{D87E5B70-6D6A-41E0-B719-D5CA02182BE6}" destId="{D7E88AB3-BCD2-493E-8486-5D6DAE5F4AE0}" srcOrd="0" destOrd="0" presId="urn:microsoft.com/office/officeart/2005/8/layout/hierarchy2"/>
    <dgm:cxn modelId="{4A7DD7B3-33A5-4670-9A24-5C9448F13664}" type="presParOf" srcId="{3A4141C5-5F43-4296-8200-53085B28AD1B}" destId="{58F55207-BAA3-42EF-80FB-620A70757D52}" srcOrd="7" destOrd="0" presId="urn:microsoft.com/office/officeart/2005/8/layout/hierarchy2"/>
    <dgm:cxn modelId="{4A478E7E-6168-4325-8623-0E6F3875A21C}" type="presParOf" srcId="{58F55207-BAA3-42EF-80FB-620A70757D52}" destId="{CA200676-6D6F-4060-83D6-5510DD23C736}" srcOrd="0" destOrd="0" presId="urn:microsoft.com/office/officeart/2005/8/layout/hierarchy2"/>
    <dgm:cxn modelId="{5C61306B-754B-4A2F-97EE-0A6A667DC0DB}" type="presParOf" srcId="{58F55207-BAA3-42EF-80FB-620A70757D52}" destId="{E66DC03D-A892-44FA-8A3C-6FC1F8F45294}" srcOrd="1" destOrd="0" presId="urn:microsoft.com/office/officeart/2005/8/layout/hierarchy2"/>
    <dgm:cxn modelId="{113363AD-2D18-471A-A1EE-CE8901C0911F}" type="presParOf" srcId="{E66DC03D-A892-44FA-8A3C-6FC1F8F45294}" destId="{EE338AC0-853E-47E6-9586-40D290FB4AA2}" srcOrd="0" destOrd="0" presId="urn:microsoft.com/office/officeart/2005/8/layout/hierarchy2"/>
    <dgm:cxn modelId="{4C41DC80-3C10-4278-B8C4-F6A3DAE3E282}" type="presParOf" srcId="{EE338AC0-853E-47E6-9586-40D290FB4AA2}" destId="{4B4893E9-1B92-4E9A-A9F2-25944D65D1A9}" srcOrd="0" destOrd="0" presId="urn:microsoft.com/office/officeart/2005/8/layout/hierarchy2"/>
    <dgm:cxn modelId="{C83BAE3F-8438-4200-A559-30884559A66F}" type="presParOf" srcId="{E66DC03D-A892-44FA-8A3C-6FC1F8F45294}" destId="{9C24C61E-9A9A-4CF0-B1C1-A178A5EB5766}" srcOrd="1" destOrd="0" presId="urn:microsoft.com/office/officeart/2005/8/layout/hierarchy2"/>
    <dgm:cxn modelId="{22975748-F396-4604-A261-39A9545160DD}" type="presParOf" srcId="{9C24C61E-9A9A-4CF0-B1C1-A178A5EB5766}" destId="{0570CCA7-1A76-4AC3-9991-AAB758784337}" srcOrd="0" destOrd="0" presId="urn:microsoft.com/office/officeart/2005/8/layout/hierarchy2"/>
    <dgm:cxn modelId="{710961E6-362B-445F-9C77-38708E4A2950}" type="presParOf" srcId="{9C24C61E-9A9A-4CF0-B1C1-A178A5EB5766}" destId="{B07E9638-6FC1-4828-A152-C34D2EE02A5A}" srcOrd="1" destOrd="0" presId="urn:microsoft.com/office/officeart/2005/8/layout/hierarchy2"/>
    <dgm:cxn modelId="{EE7A705E-568E-4CF1-AFEE-5A9D891CAFE7}" type="presParOf" srcId="{3A4141C5-5F43-4296-8200-53085B28AD1B}" destId="{1FE18C0B-1D4C-4690-9454-B3DBCDDF105D}" srcOrd="8" destOrd="0" presId="urn:microsoft.com/office/officeart/2005/8/layout/hierarchy2"/>
    <dgm:cxn modelId="{B73076EF-BAFE-4443-88BE-D242ED9AADB1}" type="presParOf" srcId="{1FE18C0B-1D4C-4690-9454-B3DBCDDF105D}" destId="{652C3339-127B-4C4A-861C-EC55143C5C95}" srcOrd="0" destOrd="0" presId="urn:microsoft.com/office/officeart/2005/8/layout/hierarchy2"/>
    <dgm:cxn modelId="{A02F9ECC-E7BE-4AAF-9657-F6F667254BA2}" type="presParOf" srcId="{3A4141C5-5F43-4296-8200-53085B28AD1B}" destId="{2071A97C-10B4-4A3F-A2C9-386222759ECF}" srcOrd="9" destOrd="0" presId="urn:microsoft.com/office/officeart/2005/8/layout/hierarchy2"/>
    <dgm:cxn modelId="{8C278E0A-8E06-431C-915F-0197E3B49071}" type="presParOf" srcId="{2071A97C-10B4-4A3F-A2C9-386222759ECF}" destId="{7DF75299-D753-499A-ACC2-B1F47476D7B9}" srcOrd="0" destOrd="0" presId="urn:microsoft.com/office/officeart/2005/8/layout/hierarchy2"/>
    <dgm:cxn modelId="{041F5273-3244-483A-94F5-C8554FB3B357}" type="presParOf" srcId="{2071A97C-10B4-4A3F-A2C9-386222759ECF}" destId="{042D7BE1-45D7-4090-AB6B-EAA9CC7183AE}" srcOrd="1" destOrd="0" presId="urn:microsoft.com/office/officeart/2005/8/layout/hierarchy2"/>
    <dgm:cxn modelId="{1F115531-E4A4-463A-B897-0879B8E95BA8}" type="presParOf" srcId="{6A6D9701-9373-4BF5-803D-4E5EAF0E9F52}" destId="{3E2FCA17-452F-4483-9B2E-0E0E1270C919}" srcOrd="1" destOrd="0" presId="urn:microsoft.com/office/officeart/2005/8/layout/hierarchy2"/>
    <dgm:cxn modelId="{26EB4746-0223-4110-B05D-638A46759CA3}" type="presParOf" srcId="{3E2FCA17-452F-4483-9B2E-0E0E1270C919}" destId="{FA965D3B-FD3F-45C3-A8BA-2D5A34A476E0}" srcOrd="0" destOrd="0" presId="urn:microsoft.com/office/officeart/2005/8/layout/hierarchy2"/>
    <dgm:cxn modelId="{7B80B763-6F39-4461-BD7E-FFD92E3B7C63}" type="presParOf" srcId="{3E2FCA17-452F-4483-9B2E-0E0E1270C919}" destId="{12576716-D1C5-4B7D-AB38-052F74B19BD3}" srcOrd="1" destOrd="0" presId="urn:microsoft.com/office/officeart/2005/8/layout/hierarchy2"/>
    <dgm:cxn modelId="{8F7625F0-E97C-4FEB-B4EF-945549A77BF3}" type="presParOf" srcId="{6A6D9701-9373-4BF5-803D-4E5EAF0E9F52}" destId="{9275260E-4F52-4008-8217-1EF4D7D96C43}" srcOrd="2" destOrd="0" presId="urn:microsoft.com/office/officeart/2005/8/layout/hierarchy2"/>
    <dgm:cxn modelId="{41A583DF-288F-41A6-BBB3-BBF9E02E34B1}" type="presParOf" srcId="{9275260E-4F52-4008-8217-1EF4D7D96C43}" destId="{78F39D00-AC8D-428C-B894-D2B96A040AA5}" srcOrd="0" destOrd="0" presId="urn:microsoft.com/office/officeart/2005/8/layout/hierarchy2"/>
    <dgm:cxn modelId="{B26A96CE-4AB2-45EA-814A-78FFC07C2357}" type="presParOf" srcId="{9275260E-4F52-4008-8217-1EF4D7D96C43}" destId="{E0C646CC-B57E-4991-B988-968A460CA6B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8F7C81-5FC3-4CB8-81F8-B69594A974B1}">
      <dsp:nvSpPr>
        <dsp:cNvPr id="0" name=""/>
        <dsp:cNvSpPr/>
      </dsp:nvSpPr>
      <dsp:spPr>
        <a:xfrm>
          <a:off x="0" y="2160245"/>
          <a:ext cx="2262983" cy="1290919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>
              <a:solidFill>
                <a:schemeClr val="tx1"/>
              </a:solidFill>
            </a:rPr>
            <a:t>데이터 준비</a:t>
          </a:r>
          <a:r>
            <a:rPr lang="en-US" altLang="ko-KR" sz="1400" b="1" kern="1200" dirty="0" smtClean="0">
              <a:solidFill>
                <a:schemeClr val="tx1"/>
              </a:solidFill>
            </a:rPr>
            <a:t>, </a:t>
          </a:r>
          <a:r>
            <a:rPr lang="ko-KR" altLang="en-US" sz="1400" b="1" kern="1200" dirty="0" smtClean="0">
              <a:solidFill>
                <a:schemeClr val="tx1"/>
              </a:solidFill>
            </a:rPr>
            <a:t>탐색</a:t>
          </a:r>
          <a:r>
            <a:rPr lang="en-US" altLang="ko-KR" sz="1400" b="1" kern="1200" dirty="0" smtClean="0">
              <a:solidFill>
                <a:schemeClr val="tx1"/>
              </a:solidFill>
            </a:rPr>
            <a:t>, </a:t>
          </a:r>
          <a:r>
            <a:rPr lang="ko-KR" altLang="en-US" sz="1400" b="1" kern="1200" dirty="0" smtClean="0">
              <a:solidFill>
                <a:schemeClr val="tx1"/>
              </a:solidFill>
            </a:rPr>
            <a:t>축소</a:t>
          </a:r>
          <a:endParaRPr lang="en-US" altLang="ko-KR" sz="1400" b="1" kern="1200" dirty="0" smtClean="0">
            <a:solidFill>
              <a:schemeClr val="tx1"/>
            </a:solidFill>
          </a:endParaRPr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>
              <a:solidFill>
                <a:schemeClr val="tx1"/>
              </a:solidFill>
            </a:rPr>
            <a:t>데이터 준비</a:t>
          </a:r>
          <a:r>
            <a:rPr lang="en-US" altLang="ko-KR" sz="1400" b="1" kern="1200" dirty="0" smtClean="0">
              <a:solidFill>
                <a:schemeClr val="tx1"/>
              </a:solidFill>
            </a:rPr>
            <a:t>(2)</a:t>
          </a:r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>
              <a:solidFill>
                <a:schemeClr val="tx1"/>
              </a:solidFill>
            </a:rPr>
            <a:t>데이터 시각화</a:t>
          </a:r>
          <a:r>
            <a:rPr lang="en-US" altLang="ko-KR" sz="1400" b="1" kern="1200" dirty="0" smtClean="0">
              <a:solidFill>
                <a:schemeClr val="tx1"/>
              </a:solidFill>
            </a:rPr>
            <a:t>(3)</a:t>
          </a:r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>
              <a:solidFill>
                <a:schemeClr val="tx1"/>
              </a:solidFill>
            </a:rPr>
            <a:t>데이터 축소</a:t>
          </a:r>
          <a:r>
            <a:rPr lang="en-US" altLang="ko-KR" sz="1400" b="1" kern="1200" dirty="0" smtClean="0">
              <a:solidFill>
                <a:schemeClr val="tx1"/>
              </a:solidFill>
            </a:rPr>
            <a:t>(4)</a:t>
          </a:r>
          <a:endParaRPr lang="ko-KR" altLang="en-US" sz="1400" b="1" kern="1200" dirty="0">
            <a:solidFill>
              <a:schemeClr val="tx1"/>
            </a:solidFill>
          </a:endParaRPr>
        </a:p>
      </dsp:txBody>
      <dsp:txXfrm>
        <a:off x="37810" y="2198055"/>
        <a:ext cx="2187363" cy="1215299"/>
      </dsp:txXfrm>
    </dsp:sp>
    <dsp:sp modelId="{D205243B-F45F-4725-9CA5-8BDEA39991ED}">
      <dsp:nvSpPr>
        <dsp:cNvPr id="0" name=""/>
        <dsp:cNvSpPr/>
      </dsp:nvSpPr>
      <dsp:spPr>
        <a:xfrm rot="17779137">
          <a:off x="1649449" y="1803095"/>
          <a:ext cx="2204451" cy="29282"/>
        </a:xfrm>
        <a:custGeom>
          <a:avLst/>
          <a:gdLst/>
          <a:ahLst/>
          <a:cxnLst/>
          <a:rect l="0" t="0" r="0" b="0"/>
          <a:pathLst>
            <a:path>
              <a:moveTo>
                <a:pt x="0" y="14641"/>
              </a:moveTo>
              <a:lnTo>
                <a:pt x="2204451" y="146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800" kern="1200"/>
        </a:p>
      </dsp:txBody>
      <dsp:txXfrm>
        <a:off x="2696563" y="1762625"/>
        <a:ext cx="110222" cy="110222"/>
      </dsp:txXfrm>
    </dsp:sp>
    <dsp:sp modelId="{AD6DA79E-A207-4F18-86A3-D33D848573E6}">
      <dsp:nvSpPr>
        <dsp:cNvPr id="0" name=""/>
        <dsp:cNvSpPr/>
      </dsp:nvSpPr>
      <dsp:spPr>
        <a:xfrm>
          <a:off x="3240366" y="72005"/>
          <a:ext cx="2193408" cy="1515524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b="1" kern="1200" dirty="0" smtClean="0">
              <a:solidFill>
                <a:srgbClr val="FF0000"/>
              </a:solidFill>
            </a:rPr>
            <a:t>예측</a:t>
          </a:r>
          <a:endParaRPr lang="en-US" altLang="ko-KR" sz="1300" b="1" kern="1200" dirty="0" smtClean="0">
            <a:solidFill>
              <a:srgbClr val="FF0000"/>
            </a:solidFill>
          </a:endParaRPr>
        </a:p>
        <a:p>
          <a:pPr lvl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b="1" kern="1200" dirty="0" smtClean="0">
              <a:solidFill>
                <a:schemeClr val="tx1"/>
              </a:solidFill>
            </a:rPr>
            <a:t>선형회귀</a:t>
          </a:r>
          <a:r>
            <a:rPr lang="en-US" altLang="ko-KR" sz="1300" b="1" kern="1200" dirty="0" smtClean="0">
              <a:solidFill>
                <a:schemeClr val="tx1"/>
              </a:solidFill>
            </a:rPr>
            <a:t>(6)</a:t>
          </a:r>
        </a:p>
        <a:p>
          <a:pPr lvl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b="1" kern="1200" dirty="0" smtClean="0">
              <a:solidFill>
                <a:schemeClr val="tx1"/>
              </a:solidFill>
            </a:rPr>
            <a:t>k-</a:t>
          </a:r>
          <a:r>
            <a:rPr lang="ko-KR" altLang="en-US" sz="1300" b="1" kern="1200" dirty="0" err="1" smtClean="0">
              <a:solidFill>
                <a:schemeClr val="tx1"/>
              </a:solidFill>
            </a:rPr>
            <a:t>최근접</a:t>
          </a:r>
          <a:r>
            <a:rPr lang="ko-KR" altLang="en-US" sz="1300" b="1" kern="1200" dirty="0" smtClean="0">
              <a:solidFill>
                <a:schemeClr val="tx1"/>
              </a:solidFill>
            </a:rPr>
            <a:t> 이웃 기법</a:t>
          </a:r>
          <a:r>
            <a:rPr lang="en-US" altLang="ko-KR" sz="1300" b="1" kern="1200" dirty="0" smtClean="0">
              <a:solidFill>
                <a:schemeClr val="tx1"/>
              </a:solidFill>
            </a:rPr>
            <a:t>(7)</a:t>
          </a:r>
        </a:p>
        <a:p>
          <a:pPr lvl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b="1" kern="1200" dirty="0" smtClean="0">
              <a:solidFill>
                <a:schemeClr val="tx1"/>
              </a:solidFill>
            </a:rPr>
            <a:t>분류회귀나무</a:t>
          </a:r>
          <a:r>
            <a:rPr lang="en-US" altLang="ko-KR" sz="1300" b="1" kern="1200" dirty="0" smtClean="0">
              <a:solidFill>
                <a:schemeClr val="tx1"/>
              </a:solidFill>
            </a:rPr>
            <a:t>(9)</a:t>
          </a:r>
        </a:p>
        <a:p>
          <a:pPr lvl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b="1" kern="1200" dirty="0" smtClean="0">
              <a:solidFill>
                <a:schemeClr val="tx1"/>
              </a:solidFill>
            </a:rPr>
            <a:t>신경망</a:t>
          </a:r>
          <a:r>
            <a:rPr lang="en-US" altLang="ko-KR" sz="1300" b="1" kern="1200" dirty="0" smtClean="0">
              <a:solidFill>
                <a:schemeClr val="tx1"/>
              </a:solidFill>
            </a:rPr>
            <a:t>(11)</a:t>
          </a:r>
        </a:p>
        <a:p>
          <a:pPr lvl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b="1" kern="1200" dirty="0" smtClean="0">
              <a:solidFill>
                <a:schemeClr val="tx1"/>
              </a:solidFill>
            </a:rPr>
            <a:t>앙상블</a:t>
          </a:r>
          <a:r>
            <a:rPr lang="en-US" altLang="ko-KR" sz="1300" b="1" kern="1200" dirty="0" smtClean="0">
              <a:solidFill>
                <a:schemeClr val="tx1"/>
              </a:solidFill>
            </a:rPr>
            <a:t>(13)</a:t>
          </a:r>
          <a:endParaRPr lang="ko-KR" altLang="en-US" sz="1300" b="1" kern="1200" dirty="0">
            <a:solidFill>
              <a:schemeClr val="tx1"/>
            </a:solidFill>
          </a:endParaRPr>
        </a:p>
      </dsp:txBody>
      <dsp:txXfrm>
        <a:off x="3284754" y="116393"/>
        <a:ext cx="2104632" cy="1426748"/>
      </dsp:txXfrm>
    </dsp:sp>
    <dsp:sp modelId="{8C0022D9-35BF-4C02-98BF-16A3187335D5}">
      <dsp:nvSpPr>
        <dsp:cNvPr id="0" name=""/>
        <dsp:cNvSpPr/>
      </dsp:nvSpPr>
      <dsp:spPr>
        <a:xfrm rot="7291">
          <a:off x="2262982" y="2792100"/>
          <a:ext cx="977384" cy="29282"/>
        </a:xfrm>
        <a:custGeom>
          <a:avLst/>
          <a:gdLst/>
          <a:ahLst/>
          <a:cxnLst/>
          <a:rect l="0" t="0" r="0" b="0"/>
          <a:pathLst>
            <a:path>
              <a:moveTo>
                <a:pt x="0" y="14641"/>
              </a:moveTo>
              <a:lnTo>
                <a:pt x="977384" y="146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727240" y="2782307"/>
        <a:ext cx="48869" cy="48869"/>
      </dsp:txXfrm>
    </dsp:sp>
    <dsp:sp modelId="{43C4A4D5-1ACD-4C5B-81AF-356CE91C504C}">
      <dsp:nvSpPr>
        <dsp:cNvPr id="0" name=""/>
        <dsp:cNvSpPr/>
      </dsp:nvSpPr>
      <dsp:spPr>
        <a:xfrm>
          <a:off x="3240366" y="1656184"/>
          <a:ext cx="2193408" cy="230318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b="1" kern="1200" dirty="0" smtClean="0">
              <a:solidFill>
                <a:srgbClr val="FF0000"/>
              </a:solidFill>
            </a:rPr>
            <a:t>분류</a:t>
          </a:r>
          <a:endParaRPr lang="en-US" altLang="ko-KR" sz="1300" b="1" kern="1200" dirty="0" smtClean="0">
            <a:solidFill>
              <a:srgbClr val="FF0000"/>
            </a:solidFill>
          </a:endParaRPr>
        </a:p>
        <a:p>
          <a:pPr lvl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b="1" kern="1200" dirty="0" smtClean="0">
              <a:solidFill>
                <a:schemeClr val="tx1"/>
              </a:solidFill>
            </a:rPr>
            <a:t>k-</a:t>
          </a:r>
          <a:r>
            <a:rPr lang="ko-KR" altLang="en-US" sz="1300" b="1" kern="1200" dirty="0" err="1" smtClean="0">
              <a:solidFill>
                <a:schemeClr val="tx1"/>
              </a:solidFill>
            </a:rPr>
            <a:t>최근접</a:t>
          </a:r>
          <a:r>
            <a:rPr lang="ko-KR" altLang="en-US" sz="1300" b="1" kern="1200" dirty="0" smtClean="0">
              <a:solidFill>
                <a:schemeClr val="tx1"/>
              </a:solidFill>
            </a:rPr>
            <a:t> 이웃 기법</a:t>
          </a:r>
          <a:r>
            <a:rPr lang="en-US" altLang="ko-KR" sz="1300" b="1" kern="1200" dirty="0" smtClean="0">
              <a:solidFill>
                <a:schemeClr val="tx1"/>
              </a:solidFill>
            </a:rPr>
            <a:t>(7)</a:t>
          </a:r>
        </a:p>
        <a:p>
          <a:pPr lvl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b="1" kern="1200" dirty="0" err="1" smtClean="0">
              <a:solidFill>
                <a:schemeClr val="tx1"/>
              </a:solidFill>
            </a:rPr>
            <a:t>나이브</a:t>
          </a:r>
          <a:r>
            <a:rPr lang="ko-KR" altLang="en-US" sz="1300" b="1" kern="1200" dirty="0" smtClean="0">
              <a:solidFill>
                <a:schemeClr val="tx1"/>
              </a:solidFill>
            </a:rPr>
            <a:t> </a:t>
          </a:r>
          <a:r>
            <a:rPr lang="ko-KR" altLang="en-US" sz="1300" b="1" kern="1200" dirty="0" err="1" smtClean="0">
              <a:solidFill>
                <a:schemeClr val="tx1"/>
              </a:solidFill>
            </a:rPr>
            <a:t>베이즈</a:t>
          </a:r>
          <a:r>
            <a:rPr lang="en-US" altLang="ko-KR" sz="1300" b="1" kern="1200" dirty="0" smtClean="0">
              <a:solidFill>
                <a:schemeClr val="tx1"/>
              </a:solidFill>
            </a:rPr>
            <a:t>(8)</a:t>
          </a:r>
        </a:p>
        <a:p>
          <a:pPr lvl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b="1" kern="1200" dirty="0" smtClean="0">
              <a:solidFill>
                <a:schemeClr val="tx1"/>
              </a:solidFill>
            </a:rPr>
            <a:t>분류나무</a:t>
          </a:r>
          <a:r>
            <a:rPr lang="en-US" altLang="ko-KR" sz="1300" b="1" kern="1200" dirty="0" smtClean="0">
              <a:solidFill>
                <a:schemeClr val="tx1"/>
              </a:solidFill>
            </a:rPr>
            <a:t>(9)</a:t>
          </a:r>
        </a:p>
        <a:p>
          <a:pPr lvl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b="1" kern="1200" dirty="0" err="1" smtClean="0">
              <a:solidFill>
                <a:schemeClr val="tx1"/>
              </a:solidFill>
            </a:rPr>
            <a:t>로지스틱</a:t>
          </a:r>
          <a:r>
            <a:rPr lang="ko-KR" altLang="en-US" sz="1300" b="1" kern="1200" dirty="0" smtClean="0">
              <a:solidFill>
                <a:schemeClr val="tx1"/>
              </a:solidFill>
            </a:rPr>
            <a:t> 회귀</a:t>
          </a:r>
          <a:r>
            <a:rPr lang="en-US" altLang="ko-KR" sz="1300" b="1" kern="1200" dirty="0" smtClean="0">
              <a:solidFill>
                <a:schemeClr val="tx1"/>
              </a:solidFill>
            </a:rPr>
            <a:t>(10)</a:t>
          </a:r>
        </a:p>
        <a:p>
          <a:pPr lvl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b="1" kern="1200" dirty="0" smtClean="0">
              <a:solidFill>
                <a:schemeClr val="tx1"/>
              </a:solidFill>
            </a:rPr>
            <a:t>신경망</a:t>
          </a:r>
          <a:r>
            <a:rPr lang="en-US" altLang="ko-KR" sz="1300" b="1" kern="1200" dirty="0" smtClean="0">
              <a:solidFill>
                <a:schemeClr val="tx1"/>
              </a:solidFill>
            </a:rPr>
            <a:t>(11)</a:t>
          </a:r>
        </a:p>
        <a:p>
          <a:pPr lvl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b="1" kern="1200" dirty="0" smtClean="0">
              <a:solidFill>
                <a:schemeClr val="tx1"/>
              </a:solidFill>
            </a:rPr>
            <a:t>판별분석</a:t>
          </a:r>
          <a:r>
            <a:rPr lang="en-US" altLang="ko-KR" sz="1300" b="1" kern="1200" dirty="0" smtClean="0">
              <a:solidFill>
                <a:schemeClr val="tx1"/>
              </a:solidFill>
            </a:rPr>
            <a:t>(12)</a:t>
          </a:r>
        </a:p>
        <a:p>
          <a:pPr lvl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b="1" kern="1200" dirty="0" smtClean="0">
              <a:solidFill>
                <a:schemeClr val="tx1"/>
              </a:solidFill>
            </a:rPr>
            <a:t>앙상블</a:t>
          </a:r>
          <a:r>
            <a:rPr lang="en-US" altLang="ko-KR" sz="1300" b="1" kern="1200" dirty="0" smtClean="0">
              <a:solidFill>
                <a:schemeClr val="tx1"/>
              </a:solidFill>
            </a:rPr>
            <a:t>(13)</a:t>
          </a:r>
          <a:endParaRPr lang="ko-KR" altLang="en-US" sz="1100" kern="1200" dirty="0" smtClean="0">
            <a:solidFill>
              <a:schemeClr val="tx1"/>
            </a:solidFill>
          </a:endParaRPr>
        </a:p>
      </dsp:txBody>
      <dsp:txXfrm>
        <a:off x="3304609" y="1720427"/>
        <a:ext cx="2064922" cy="2174702"/>
      </dsp:txXfrm>
    </dsp:sp>
    <dsp:sp modelId="{369CB332-B82D-42F7-B4C8-53EEC483C633}">
      <dsp:nvSpPr>
        <dsp:cNvPr id="0" name=""/>
        <dsp:cNvSpPr/>
      </dsp:nvSpPr>
      <dsp:spPr>
        <a:xfrm rot="21366137">
          <a:off x="5433312" y="2779548"/>
          <a:ext cx="399796" cy="29282"/>
        </a:xfrm>
        <a:custGeom>
          <a:avLst/>
          <a:gdLst/>
          <a:ahLst/>
          <a:cxnLst/>
          <a:rect l="0" t="0" r="0" b="0"/>
          <a:pathLst>
            <a:path>
              <a:moveTo>
                <a:pt x="0" y="14641"/>
              </a:moveTo>
              <a:lnTo>
                <a:pt x="399796" y="1464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623215" y="2784195"/>
        <a:ext cx="19989" cy="19989"/>
      </dsp:txXfrm>
    </dsp:sp>
    <dsp:sp modelId="{971D1F6A-D920-408B-9D78-5302596DFA9E}">
      <dsp:nvSpPr>
        <dsp:cNvPr id="0" name=""/>
        <dsp:cNvSpPr/>
      </dsp:nvSpPr>
      <dsp:spPr>
        <a:xfrm>
          <a:off x="5832646" y="2232249"/>
          <a:ext cx="1262964" cy="1096704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>
              <a:solidFill>
                <a:srgbClr val="FF0000"/>
              </a:solidFill>
            </a:rPr>
            <a:t>모델 평가 및 선정</a:t>
          </a:r>
          <a:endParaRPr lang="en-US" altLang="ko-KR" sz="1400" b="1" kern="1200" dirty="0" smtClean="0">
            <a:solidFill>
              <a:srgbClr val="FF0000"/>
            </a:solidFill>
          </a:endParaRPr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>
              <a:solidFill>
                <a:schemeClr val="tx1"/>
              </a:solidFill>
            </a:rPr>
            <a:t>성능평가</a:t>
          </a:r>
          <a:r>
            <a:rPr lang="en-US" altLang="ko-KR" sz="1400" b="1" kern="1200" dirty="0" smtClean="0">
              <a:solidFill>
                <a:schemeClr val="tx1"/>
              </a:solidFill>
            </a:rPr>
            <a:t>(5)</a:t>
          </a:r>
          <a:endParaRPr lang="ko-KR" altLang="en-US" sz="1400" b="1" kern="1200" dirty="0">
            <a:solidFill>
              <a:schemeClr val="tx1"/>
            </a:solidFill>
          </a:endParaRPr>
        </a:p>
      </dsp:txBody>
      <dsp:txXfrm>
        <a:off x="5864767" y="2264370"/>
        <a:ext cx="1198722" cy="1032462"/>
      </dsp:txXfrm>
    </dsp:sp>
    <dsp:sp modelId="{CB2CBE5E-452F-4EAD-A27A-814124E2AFF7}">
      <dsp:nvSpPr>
        <dsp:cNvPr id="0" name=""/>
        <dsp:cNvSpPr/>
      </dsp:nvSpPr>
      <dsp:spPr>
        <a:xfrm rot="3450909">
          <a:off x="1810731" y="3615152"/>
          <a:ext cx="1953896" cy="29282"/>
        </a:xfrm>
        <a:custGeom>
          <a:avLst/>
          <a:gdLst/>
          <a:ahLst/>
          <a:cxnLst/>
          <a:rect l="0" t="0" r="0" b="0"/>
          <a:pathLst>
            <a:path>
              <a:moveTo>
                <a:pt x="0" y="14641"/>
              </a:moveTo>
              <a:lnTo>
                <a:pt x="1953896" y="146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>
        <a:off x="2738832" y="3580946"/>
        <a:ext cx="97694" cy="97694"/>
      </dsp:txXfrm>
    </dsp:sp>
    <dsp:sp modelId="{2A2A6595-D6AB-4962-9485-CD2788912E6D}">
      <dsp:nvSpPr>
        <dsp:cNvPr id="0" name=""/>
        <dsp:cNvSpPr/>
      </dsp:nvSpPr>
      <dsp:spPr>
        <a:xfrm>
          <a:off x="3312375" y="4032446"/>
          <a:ext cx="2031930" cy="842872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b="1" kern="1200" dirty="0" err="1" smtClean="0">
              <a:solidFill>
                <a:srgbClr val="FF0000"/>
              </a:solidFill>
            </a:rPr>
            <a:t>시계열</a:t>
          </a:r>
          <a:r>
            <a:rPr lang="ko-KR" altLang="en-US" sz="1300" b="1" kern="1200" dirty="0" smtClean="0">
              <a:solidFill>
                <a:srgbClr val="FF0000"/>
              </a:solidFill>
            </a:rPr>
            <a:t> 예측</a:t>
          </a:r>
          <a:endParaRPr lang="en-US" altLang="ko-KR" sz="1300" b="1" kern="1200" dirty="0" smtClean="0">
            <a:solidFill>
              <a:srgbClr val="FF0000"/>
            </a:solidFill>
          </a:endParaRPr>
        </a:p>
        <a:p>
          <a:pPr lvl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b="1" kern="1200" dirty="0" smtClean="0">
              <a:solidFill>
                <a:schemeClr val="tx1"/>
              </a:solidFill>
            </a:rPr>
            <a:t>회귀분석기반 예측</a:t>
          </a:r>
          <a:r>
            <a:rPr lang="en-US" altLang="ko-KR" sz="1300" b="1" kern="1200" dirty="0" smtClean="0">
              <a:solidFill>
                <a:schemeClr val="tx1"/>
              </a:solidFill>
            </a:rPr>
            <a:t>(17)</a:t>
          </a:r>
        </a:p>
        <a:p>
          <a:pPr lvl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b="1" kern="1200" dirty="0" err="1" smtClean="0">
              <a:solidFill>
                <a:schemeClr val="tx1"/>
              </a:solidFill>
            </a:rPr>
            <a:t>평활법</a:t>
          </a:r>
          <a:r>
            <a:rPr lang="en-US" altLang="ko-KR" sz="1300" b="1" kern="1200" dirty="0" smtClean="0">
              <a:solidFill>
                <a:schemeClr val="tx1"/>
              </a:solidFill>
            </a:rPr>
            <a:t>(18)</a:t>
          </a:r>
        </a:p>
      </dsp:txBody>
      <dsp:txXfrm>
        <a:off x="3337062" y="4057133"/>
        <a:ext cx="1982556" cy="793498"/>
      </dsp:txXfrm>
    </dsp:sp>
    <dsp:sp modelId="{D87E5B70-6D6A-41E0-B719-D5CA02182BE6}">
      <dsp:nvSpPr>
        <dsp:cNvPr id="0" name=""/>
        <dsp:cNvSpPr/>
      </dsp:nvSpPr>
      <dsp:spPr>
        <a:xfrm rot="4120041">
          <a:off x="1361205" y="4111353"/>
          <a:ext cx="2834808" cy="29282"/>
        </a:xfrm>
        <a:custGeom>
          <a:avLst/>
          <a:gdLst/>
          <a:ahLst/>
          <a:cxnLst/>
          <a:rect l="0" t="0" r="0" b="0"/>
          <a:pathLst>
            <a:path>
              <a:moveTo>
                <a:pt x="0" y="14641"/>
              </a:moveTo>
              <a:lnTo>
                <a:pt x="2834808" y="146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/>
        </a:p>
      </dsp:txBody>
      <dsp:txXfrm>
        <a:off x="2707739" y="4055125"/>
        <a:ext cx="141740" cy="141740"/>
      </dsp:txXfrm>
    </dsp:sp>
    <dsp:sp modelId="{CA200676-6D6F-4060-83D6-5510DD23C736}">
      <dsp:nvSpPr>
        <dsp:cNvPr id="0" name=""/>
        <dsp:cNvSpPr/>
      </dsp:nvSpPr>
      <dsp:spPr>
        <a:xfrm>
          <a:off x="3294236" y="4998873"/>
          <a:ext cx="2193408" cy="894823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b="1" kern="1200" dirty="0" smtClean="0">
              <a:solidFill>
                <a:srgbClr val="FF0000"/>
              </a:solidFill>
            </a:rPr>
            <a:t>레코드간의  </a:t>
          </a:r>
          <a:r>
            <a:rPr lang="ko-KR" altLang="en-US" sz="1300" b="1" kern="1200" dirty="0" err="1" smtClean="0">
              <a:solidFill>
                <a:srgbClr val="FF0000"/>
              </a:solidFill>
            </a:rPr>
            <a:t>관계마이닝</a:t>
          </a:r>
          <a:endParaRPr lang="en-US" altLang="ko-KR" sz="1300" b="1" kern="1200" dirty="0" smtClean="0">
            <a:solidFill>
              <a:srgbClr val="FF0000"/>
            </a:solidFill>
          </a:endParaRPr>
        </a:p>
        <a:p>
          <a:pPr lvl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b="1" kern="1200" dirty="0" smtClean="0">
              <a:solidFill>
                <a:schemeClr val="tx1"/>
              </a:solidFill>
            </a:rPr>
            <a:t>연관규칙</a:t>
          </a:r>
          <a:r>
            <a:rPr lang="en-US" altLang="ko-KR" sz="1300" b="1" kern="1200" dirty="0" smtClean="0">
              <a:solidFill>
                <a:schemeClr val="tx1"/>
              </a:solidFill>
            </a:rPr>
            <a:t>(14)</a:t>
          </a:r>
        </a:p>
        <a:p>
          <a:pPr lvl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b="1" kern="1200" dirty="0" smtClean="0">
              <a:solidFill>
                <a:schemeClr val="tx1"/>
              </a:solidFill>
            </a:rPr>
            <a:t>협업 </a:t>
          </a:r>
          <a:r>
            <a:rPr lang="ko-KR" altLang="en-US" sz="1300" b="1" kern="1200" dirty="0" err="1" smtClean="0">
              <a:solidFill>
                <a:schemeClr val="tx1"/>
              </a:solidFill>
            </a:rPr>
            <a:t>필터링</a:t>
          </a:r>
          <a:r>
            <a:rPr lang="en-US" altLang="ko-KR" sz="1300" b="1" kern="1200" dirty="0" smtClean="0">
              <a:solidFill>
                <a:schemeClr val="tx1"/>
              </a:solidFill>
            </a:rPr>
            <a:t>(14)</a:t>
          </a:r>
        </a:p>
      </dsp:txBody>
      <dsp:txXfrm>
        <a:off x="3320444" y="5025081"/>
        <a:ext cx="2140992" cy="842407"/>
      </dsp:txXfrm>
    </dsp:sp>
    <dsp:sp modelId="{EE338AC0-853E-47E6-9586-40D290FB4AA2}">
      <dsp:nvSpPr>
        <dsp:cNvPr id="0" name=""/>
        <dsp:cNvSpPr/>
      </dsp:nvSpPr>
      <dsp:spPr>
        <a:xfrm rot="1537884">
          <a:off x="5460958" y="5548957"/>
          <a:ext cx="542394" cy="29282"/>
        </a:xfrm>
        <a:custGeom>
          <a:avLst/>
          <a:gdLst/>
          <a:ahLst/>
          <a:cxnLst/>
          <a:rect l="0" t="0" r="0" b="0"/>
          <a:pathLst>
            <a:path>
              <a:moveTo>
                <a:pt x="0" y="14641"/>
              </a:moveTo>
              <a:lnTo>
                <a:pt x="542394" y="1464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718595" y="5550039"/>
        <a:ext cx="27119" cy="27119"/>
      </dsp:txXfrm>
    </dsp:sp>
    <dsp:sp modelId="{0570CCA7-1A76-4AC3-9991-AAB758784337}">
      <dsp:nvSpPr>
        <dsp:cNvPr id="0" name=""/>
        <dsp:cNvSpPr/>
      </dsp:nvSpPr>
      <dsp:spPr>
        <a:xfrm>
          <a:off x="5976665" y="5184578"/>
          <a:ext cx="897257" cy="992671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>
              <a:solidFill>
                <a:schemeClr val="tx1"/>
              </a:solidFill>
            </a:rPr>
            <a:t>데이터에 대한 통찰</a:t>
          </a:r>
          <a:endParaRPr lang="ko-KR" altLang="en-US" sz="1400" b="1" kern="1200" dirty="0">
            <a:solidFill>
              <a:schemeClr val="tx1"/>
            </a:solidFill>
          </a:endParaRPr>
        </a:p>
      </dsp:txBody>
      <dsp:txXfrm>
        <a:off x="6002945" y="5210858"/>
        <a:ext cx="844697" cy="940111"/>
      </dsp:txXfrm>
    </dsp:sp>
    <dsp:sp modelId="{1FE18C0B-1D4C-4690-9454-B3DBCDDF105D}">
      <dsp:nvSpPr>
        <dsp:cNvPr id="0" name=""/>
        <dsp:cNvSpPr/>
      </dsp:nvSpPr>
      <dsp:spPr>
        <a:xfrm rot="4368202">
          <a:off x="987809" y="4520561"/>
          <a:ext cx="3620862" cy="29282"/>
        </a:xfrm>
        <a:custGeom>
          <a:avLst/>
          <a:gdLst/>
          <a:ahLst/>
          <a:cxnLst/>
          <a:rect l="0" t="0" r="0" b="0"/>
          <a:pathLst>
            <a:path>
              <a:moveTo>
                <a:pt x="0" y="14641"/>
              </a:moveTo>
              <a:lnTo>
                <a:pt x="3620862" y="146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>
        <a:off x="2707719" y="4444681"/>
        <a:ext cx="181043" cy="181043"/>
      </dsp:txXfrm>
    </dsp:sp>
    <dsp:sp modelId="{7DF75299-D753-499A-ACC2-B1F47476D7B9}">
      <dsp:nvSpPr>
        <dsp:cNvPr id="0" name=""/>
        <dsp:cNvSpPr/>
      </dsp:nvSpPr>
      <dsp:spPr>
        <a:xfrm>
          <a:off x="3333498" y="6007622"/>
          <a:ext cx="2193408" cy="514156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b="1" kern="1200" dirty="0" smtClean="0">
              <a:solidFill>
                <a:srgbClr val="FF0000"/>
              </a:solidFill>
            </a:rPr>
            <a:t>분할</a:t>
          </a:r>
          <a:endParaRPr lang="en-US" altLang="ko-KR" sz="1300" b="1" kern="1200" dirty="0" smtClean="0">
            <a:solidFill>
              <a:srgbClr val="FF0000"/>
            </a:solidFill>
          </a:endParaRPr>
        </a:p>
        <a:p>
          <a:pPr lvl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b="1" kern="1200" dirty="0" smtClean="0">
              <a:solidFill>
                <a:schemeClr val="tx1"/>
              </a:solidFill>
            </a:rPr>
            <a:t>군집분석</a:t>
          </a:r>
          <a:r>
            <a:rPr lang="en-US" altLang="ko-KR" sz="1300" b="1" kern="1200" dirty="0" smtClean="0">
              <a:solidFill>
                <a:schemeClr val="tx1"/>
              </a:solidFill>
            </a:rPr>
            <a:t>(15)</a:t>
          </a:r>
          <a:endParaRPr lang="ko-KR" altLang="en-US" sz="1300" kern="1200" dirty="0"/>
        </a:p>
      </dsp:txBody>
      <dsp:txXfrm>
        <a:off x="3348557" y="6022681"/>
        <a:ext cx="2163290" cy="484038"/>
      </dsp:txXfrm>
    </dsp:sp>
    <dsp:sp modelId="{FA965D3B-FD3F-45C3-A8BA-2D5A34A476E0}">
      <dsp:nvSpPr>
        <dsp:cNvPr id="0" name=""/>
        <dsp:cNvSpPr/>
      </dsp:nvSpPr>
      <dsp:spPr>
        <a:xfrm>
          <a:off x="7416814" y="2232244"/>
          <a:ext cx="1262964" cy="1096704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>
              <a:solidFill>
                <a:srgbClr val="FF0000"/>
              </a:solidFill>
            </a:rPr>
            <a:t>모델 개발</a:t>
          </a:r>
          <a:endParaRPr lang="en-US" altLang="ko-KR" sz="1400" b="1" kern="1200" dirty="0" smtClean="0">
            <a:solidFill>
              <a:srgbClr val="FF0000"/>
            </a:solidFill>
          </a:endParaRPr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>
              <a:solidFill>
                <a:schemeClr val="tx1"/>
              </a:solidFill>
            </a:rPr>
            <a:t>새로운 데이터 점수</a:t>
          </a:r>
          <a:endParaRPr lang="ko-KR" altLang="en-US" sz="1400" b="1" kern="1200" dirty="0">
            <a:solidFill>
              <a:schemeClr val="tx1"/>
            </a:solidFill>
          </a:endParaRPr>
        </a:p>
      </dsp:txBody>
      <dsp:txXfrm>
        <a:off x="7448935" y="2264365"/>
        <a:ext cx="1198722" cy="1032462"/>
      </dsp:txXfrm>
    </dsp:sp>
    <dsp:sp modelId="{78F39D00-AC8D-428C-B894-D2B96A040AA5}">
      <dsp:nvSpPr>
        <dsp:cNvPr id="0" name=""/>
        <dsp:cNvSpPr/>
      </dsp:nvSpPr>
      <dsp:spPr>
        <a:xfrm>
          <a:off x="6873966" y="3916146"/>
          <a:ext cx="1983017" cy="864093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>
              <a:solidFill>
                <a:srgbClr val="FF0000"/>
              </a:solidFill>
            </a:rPr>
            <a:t>비정형 데이터</a:t>
          </a:r>
          <a:endParaRPr lang="en-US" altLang="ko-KR" sz="1400" b="1" kern="1200" dirty="0" smtClean="0">
            <a:solidFill>
              <a:srgbClr val="FF0000"/>
            </a:solidFill>
          </a:endParaRPr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err="1" smtClean="0">
              <a:solidFill>
                <a:schemeClr val="tx1"/>
              </a:solidFill>
            </a:rPr>
            <a:t>소셜네트워크분석</a:t>
          </a:r>
          <a:r>
            <a:rPr lang="en-US" altLang="ko-KR" sz="1400" b="1" kern="1200" dirty="0" smtClean="0">
              <a:solidFill>
                <a:schemeClr val="tx1"/>
              </a:solidFill>
            </a:rPr>
            <a:t>(19)</a:t>
          </a:r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err="1" smtClean="0">
              <a:solidFill>
                <a:schemeClr val="tx1"/>
              </a:solidFill>
            </a:rPr>
            <a:t>텍스트마이닝</a:t>
          </a:r>
          <a:r>
            <a:rPr lang="en-US" altLang="ko-KR" sz="1400" b="1" kern="1200" dirty="0" smtClean="0">
              <a:solidFill>
                <a:schemeClr val="tx1"/>
              </a:solidFill>
            </a:rPr>
            <a:t>(20)</a:t>
          </a:r>
          <a:endParaRPr lang="ko-KR" altLang="en-US" sz="1400" b="1" kern="1200" dirty="0">
            <a:solidFill>
              <a:schemeClr val="tx1"/>
            </a:solidFill>
          </a:endParaRPr>
        </a:p>
      </dsp:txBody>
      <dsp:txXfrm>
        <a:off x="6899274" y="3941454"/>
        <a:ext cx="1932401" cy="8134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25354-A873-4485-887A-2F9DF5A429DE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7B0A7-DC2F-4CEC-AAB3-E25458915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6430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spcBef>
                <a:spcPct val="0"/>
              </a:spcBef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690269"/>
            <a:ext cx="4984962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7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spcBef>
                <a:spcPct val="0"/>
              </a:spcBef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380537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fld id="{A5256977-1A1B-4FEB-B733-AC5C7D6351C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3763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9pPr>
          </a:lstStyle>
          <a:p>
            <a:fld id="{A44DFE40-68AB-4DBE-AC6C-BF5BD9BC4E4E}" type="slidenum">
              <a:rPr lang="en-US" altLang="ko-KR" sz="1200" smtClean="0">
                <a:latin typeface="Times New Roman" pitchFamily="18" charset="0"/>
                <a:ea typeface="굴림" charset="-127"/>
              </a:rPr>
              <a:pPr/>
              <a:t>2</a:t>
            </a:fld>
            <a:endParaRPr lang="en-US" altLang="ko-KR" sz="1200" smtClean="0">
              <a:latin typeface="Times New Roman" pitchFamily="18" charset="0"/>
              <a:ea typeface="굴림" charset="-127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ko-KR" sz="900" dirty="0" smtClean="0"/>
          </a:p>
          <a:p>
            <a:pPr eaLnBrk="1" hangingPunct="1">
              <a:lnSpc>
                <a:spcPct val="80000"/>
              </a:lnSpc>
            </a:pPr>
            <a:endParaRPr lang="en-US" altLang="ko-KR" sz="800" dirty="0" smtClean="0"/>
          </a:p>
        </p:txBody>
      </p:sp>
    </p:spTree>
    <p:extLst>
      <p:ext uri="{BB962C8B-B14F-4D97-AF65-F5344CB8AC3E}">
        <p14:creationId xmlns:p14="http://schemas.microsoft.com/office/powerpoint/2010/main" val="2411795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9pPr>
          </a:lstStyle>
          <a:p>
            <a:fld id="{E98D0D6F-B1D6-4E3A-94D0-20436D68B6D8}" type="slidenum">
              <a:rPr lang="en-US" altLang="ko-KR" sz="1200" smtClean="0">
                <a:latin typeface="Times New Roman" pitchFamily="18" charset="0"/>
                <a:ea typeface="굴림" charset="-127"/>
              </a:rPr>
              <a:pPr/>
              <a:t>3</a:t>
            </a:fld>
            <a:endParaRPr lang="en-US" altLang="ko-KR" sz="1200" smtClean="0">
              <a:latin typeface="Times New Roman" pitchFamily="18" charset="0"/>
              <a:ea typeface="굴림" charset="-127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ko-KR" sz="900" u="sng" dirty="0" smtClean="0"/>
              <a:t>Remind: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900" dirty="0" smtClean="0"/>
              <a:t>2 types of revenue sources: initial sales and additional service and part sales over time (e.g., elevator manufacturer, software editor, etc.).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900" dirty="0" smtClean="0"/>
              <a:t>See Kumar and </a:t>
            </a:r>
            <a:r>
              <a:rPr lang="en-US" altLang="ko-KR" sz="900" dirty="0" err="1" smtClean="0"/>
              <a:t>Reinartz</a:t>
            </a:r>
            <a:r>
              <a:rPr lang="en-US" altLang="ko-KR" sz="900" dirty="0" smtClean="0"/>
              <a:t> (2002), HBR paper, challenging the loyalty myths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900" dirty="0" smtClean="0"/>
              <a:t>Retention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altLang="ko-KR" sz="900" dirty="0" smtClean="0"/>
              <a:t>Steady stream of revenue over time (base profit) not for all industries but for industries charging the basic fee such as utilities, telecommunication (including the Internet)</a:t>
            </a:r>
            <a:r>
              <a:rPr lang="en-US" altLang="ko-KR" sz="900" dirty="0" smtClean="0">
                <a:latin typeface="Arial" charset="0"/>
              </a:rPr>
              <a:t>…</a:t>
            </a:r>
            <a:endParaRPr lang="en-US" altLang="ko-KR" sz="9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ko-KR" sz="900" dirty="0" smtClean="0"/>
              <a:t>Sales growth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altLang="ko-KR" sz="900" dirty="0" smtClean="0"/>
              <a:t>Satisfied and loyal customers increase spending (from multi-brand loyal to mono-brand loyal e.g. packaged goods, bank consolidation)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altLang="ko-KR" sz="900" dirty="0" smtClean="0"/>
              <a:t>Cross and up-sell opportunities unless the brand is very strongly anchored or has very narrow product lines.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900" dirty="0" smtClean="0"/>
              <a:t>Customer referrals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altLang="ko-KR" sz="900" dirty="0" smtClean="0"/>
              <a:t>Referral is very credible information source for purchase decision making.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altLang="ko-KR" sz="900" dirty="0" smtClean="0"/>
              <a:t>Its impact is more substantial in services than in goods as the uncertainty on quality is higher.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altLang="ko-KR" sz="900" dirty="0" smtClean="0"/>
              <a:t>Now it becomes easy and cheap to track customer referrals to integrated them into a LTV model (e.g., Amazon</a:t>
            </a:r>
            <a:r>
              <a:rPr lang="en-US" altLang="ko-KR" sz="900" dirty="0" smtClean="0">
                <a:latin typeface="Arial" charset="0"/>
              </a:rPr>
              <a:t>’</a:t>
            </a:r>
            <a:r>
              <a:rPr lang="en-US" altLang="ko-KR" sz="900" dirty="0" smtClean="0"/>
              <a:t>s Wish list)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altLang="ko-KR" sz="900" dirty="0" smtClean="0"/>
              <a:t>Buzz marketing is Hot: to generate word of mouth</a:t>
            </a:r>
            <a:r>
              <a:rPr lang="en-US" altLang="ko-KR" sz="900" dirty="0" smtClean="0">
                <a:latin typeface="Arial" charset="0"/>
              </a:rPr>
              <a:t>…</a:t>
            </a:r>
            <a:r>
              <a:rPr lang="en-US" altLang="ko-KR" sz="900" dirty="0" smtClean="0"/>
              <a:t> (e.g., instead of rely on celebrities and opinion leaders, find out standard key users and online pollination (chat room) to generate </a:t>
            </a:r>
            <a:r>
              <a:rPr lang="en-US" altLang="ko-KR" sz="900" dirty="0" err="1" smtClean="0"/>
              <a:t>WoM</a:t>
            </a:r>
            <a:r>
              <a:rPr lang="en-US" altLang="ko-KR" sz="900" dirty="0" smtClean="0"/>
              <a:t>.)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altLang="ko-KR" sz="900" dirty="0" smtClean="0"/>
              <a:t>Be careful to negative </a:t>
            </a:r>
            <a:r>
              <a:rPr lang="en-US" altLang="ko-KR" sz="900" dirty="0" err="1" smtClean="0"/>
              <a:t>WoM</a:t>
            </a:r>
            <a:r>
              <a:rPr lang="en-US" altLang="ko-KR" sz="900" dirty="0" smtClean="0"/>
              <a:t>: customer satisfaction is the bottom line.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900" dirty="0" smtClean="0"/>
              <a:t>Reduced operation cost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altLang="ko-KR" sz="900" dirty="0" smtClean="0"/>
              <a:t>New sales to existing customer require less marketing, no new credit checks, less paperwork, and less time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altLang="ko-KR" sz="900" dirty="0" smtClean="0"/>
              <a:t>Customers become familiar with the company, its product lines, and its procedures (less spending on communication).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900" dirty="0" smtClean="0"/>
              <a:t>Premium price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altLang="ko-KR" sz="900" dirty="0" smtClean="0"/>
              <a:t>Less sensitive to price due to the switching cost (explain with a drawing: regular price for new customers + switching cost) (Not always!!! Loyal customers expect something in return for their loyalty </a:t>
            </a:r>
            <a:r>
              <a:rPr lang="en-US" altLang="ko-KR" sz="900" dirty="0" smtClean="0">
                <a:sym typeface="Wingdings 3" pitchFamily="18" charset="2"/>
              </a:rPr>
              <a:t> give something valuable with a low cost to the firm e.g., free ticket during the off-season, </a:t>
            </a:r>
            <a:r>
              <a:rPr lang="en-US" altLang="ko-KR" sz="900" dirty="0" smtClean="0">
                <a:latin typeface="Arial" charset="0"/>
                <a:sym typeface="Wingdings 3" pitchFamily="18" charset="2"/>
              </a:rPr>
              <a:t>“</a:t>
            </a:r>
            <a:r>
              <a:rPr lang="en-US" altLang="ko-KR" sz="900" dirty="0" smtClean="0">
                <a:sym typeface="Wingdings 3" pitchFamily="18" charset="2"/>
              </a:rPr>
              <a:t>Co-opetition</a:t>
            </a:r>
            <a:r>
              <a:rPr lang="en-US" altLang="ko-KR" sz="900" dirty="0" smtClean="0">
                <a:latin typeface="Arial" charset="0"/>
                <a:sym typeface="Wingdings 3" pitchFamily="18" charset="2"/>
              </a:rPr>
              <a:t>”</a:t>
            </a:r>
            <a:r>
              <a:rPr lang="en-US" altLang="ko-KR" sz="900" dirty="0" smtClean="0"/>
              <a:t>)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altLang="ko-KR" sz="900" dirty="0" smtClean="0"/>
              <a:t>Not really paying a higher price but less looking for a bargaining deal (i.e. waiting for promotion)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altLang="ko-KR" sz="900" dirty="0" smtClean="0"/>
              <a:t>Loyal customers appreciate the service quality initiatives (e.g., restaurant, hotel, airline) (appreciation of better quality may lead the firm to have more room for charging a premium price.)</a:t>
            </a:r>
          </a:p>
          <a:p>
            <a:pPr eaLnBrk="1" hangingPunct="1">
              <a:lnSpc>
                <a:spcPct val="80000"/>
              </a:lnSpc>
            </a:pPr>
            <a:endParaRPr lang="en-US" altLang="ko-KR" sz="900" dirty="0" smtClean="0"/>
          </a:p>
          <a:p>
            <a:pPr eaLnBrk="1" hangingPunct="1">
              <a:lnSpc>
                <a:spcPct val="80000"/>
              </a:lnSpc>
            </a:pPr>
            <a:endParaRPr lang="en-US" altLang="ko-KR" sz="800" dirty="0" smtClean="0"/>
          </a:p>
        </p:txBody>
      </p:sp>
    </p:spTree>
    <p:extLst>
      <p:ext uri="{BB962C8B-B14F-4D97-AF65-F5344CB8AC3E}">
        <p14:creationId xmlns:p14="http://schemas.microsoft.com/office/powerpoint/2010/main" val="2347213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9pPr>
          </a:lstStyle>
          <a:p>
            <a:fld id="{B7FF8073-E34D-4AFA-B4B5-E7155D173FB1}" type="slidenum">
              <a:rPr lang="en-US" altLang="ko-KR" sz="1200" smtClean="0">
                <a:latin typeface="Times New Roman" pitchFamily="18" charset="0"/>
                <a:ea typeface="굴림" charset="-127"/>
              </a:rPr>
              <a:pPr/>
              <a:t>4</a:t>
            </a:fld>
            <a:endParaRPr lang="en-US" altLang="ko-KR" sz="1200" smtClean="0">
              <a:latin typeface="Times New Roman" pitchFamily="18" charset="0"/>
              <a:ea typeface="굴림" charset="-127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ko-KR" sz="800" dirty="0" smtClean="0"/>
          </a:p>
        </p:txBody>
      </p:sp>
    </p:spTree>
    <p:extLst>
      <p:ext uri="{BB962C8B-B14F-4D97-AF65-F5344CB8AC3E}">
        <p14:creationId xmlns:p14="http://schemas.microsoft.com/office/powerpoint/2010/main" val="2819960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9pPr>
          </a:lstStyle>
          <a:p>
            <a:fld id="{98E63EDD-C914-421B-8030-C17046FF9D05}" type="slidenum">
              <a:rPr lang="en-US" altLang="ko-KR" sz="1200" smtClean="0">
                <a:latin typeface="Times New Roman" pitchFamily="18" charset="0"/>
                <a:ea typeface="굴림" charset="-127"/>
              </a:rPr>
              <a:pPr/>
              <a:t>8</a:t>
            </a:fld>
            <a:endParaRPr lang="en-US" altLang="ko-KR" sz="1200" smtClean="0">
              <a:latin typeface="Times New Roman" pitchFamily="18" charset="0"/>
              <a:ea typeface="굴림" charset="-127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ko-KR" sz="800" dirty="0" smtClean="0"/>
          </a:p>
        </p:txBody>
      </p:sp>
    </p:spTree>
    <p:extLst>
      <p:ext uri="{BB962C8B-B14F-4D97-AF65-F5344CB8AC3E}">
        <p14:creationId xmlns:p14="http://schemas.microsoft.com/office/powerpoint/2010/main" val="3749915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9pPr>
          </a:lstStyle>
          <a:p>
            <a:fld id="{A6C693E2-718B-47AB-B3D1-E6D8B30652F0}" type="slidenum">
              <a:rPr lang="en-US" altLang="ko-KR" sz="1200" smtClean="0">
                <a:latin typeface="Times New Roman" pitchFamily="18" charset="0"/>
                <a:ea typeface="굴림" charset="-127"/>
              </a:rPr>
              <a:pPr/>
              <a:t>9</a:t>
            </a:fld>
            <a:endParaRPr lang="en-US" altLang="ko-KR" sz="1200" smtClean="0">
              <a:latin typeface="Times New Roman" pitchFamily="18" charset="0"/>
              <a:ea typeface="굴림" charset="-127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ko-KR" sz="800" dirty="0" smtClean="0"/>
          </a:p>
        </p:txBody>
      </p:sp>
    </p:spTree>
    <p:extLst>
      <p:ext uri="{BB962C8B-B14F-4D97-AF65-F5344CB8AC3E}">
        <p14:creationId xmlns:p14="http://schemas.microsoft.com/office/powerpoint/2010/main" val="2869699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9pPr>
          </a:lstStyle>
          <a:p>
            <a:fld id="{9C15F816-5E0D-4164-BF02-C69C30ABAD4D}" type="slidenum">
              <a:rPr lang="en-US" altLang="ko-KR" sz="1200" smtClean="0">
                <a:latin typeface="Times New Roman" pitchFamily="18" charset="0"/>
                <a:ea typeface="굴림" charset="-127"/>
              </a:rPr>
              <a:pPr/>
              <a:t>10</a:t>
            </a:fld>
            <a:endParaRPr lang="en-US" altLang="ko-KR" sz="1200" smtClean="0">
              <a:latin typeface="Times New Roman" pitchFamily="18" charset="0"/>
              <a:ea typeface="굴림" charset="-127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생물체로부터 얻어진 대량의 데이터로부터 유용한 지식을 얻어내기 위한 이론물리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/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전산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/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통계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/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수학적인 도구를 이용하여 생명현상을 연구하는 분야를 </a:t>
            </a:r>
            <a:r>
              <a:rPr kumimoji="1" lang="ko-KR" altLang="en-US" sz="1200" b="0" i="0" kern="1200" dirty="0" err="1" smtClean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생정보학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(bioinformatics) 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혹은 </a:t>
            </a:r>
            <a:r>
              <a:rPr kumimoji="1" lang="ko-KR" altLang="en-US" sz="1200" b="0" i="0" kern="1200" dirty="0" err="1" smtClean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생명정보학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, </a:t>
            </a:r>
            <a:r>
              <a:rPr kumimoji="1" lang="ko-KR" altLang="en-US" sz="1200" b="0" i="0" kern="1200" dirty="0" err="1" smtClean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생물정보학으로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 쓰이고 있으며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, 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전산생물학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(computational biology)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이라는 용어 또한 흔히 같은 뜻으로 쓰이고 있다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Smart healthcare: </a:t>
            </a:r>
            <a:r>
              <a:rPr kumimoji="1" lang="en-US" altLang="ko-KR" sz="1200" b="0" i="0" kern="1200" dirty="0" err="1" smtClean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fostnaus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 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후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 </a:t>
            </a:r>
            <a:r>
              <a:rPr kumimoji="1" lang="ko-KR" altLang="en-US" sz="1200" b="0" i="0" kern="1200" dirty="0" err="1" smtClean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알람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. 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수면의 질 판단</a:t>
            </a:r>
            <a:endParaRPr lang="en-US" altLang="ko-KR" sz="800" dirty="0" smtClean="0"/>
          </a:p>
        </p:txBody>
      </p:sp>
    </p:spTree>
    <p:extLst>
      <p:ext uri="{BB962C8B-B14F-4D97-AF65-F5344CB8AC3E}">
        <p14:creationId xmlns:p14="http://schemas.microsoft.com/office/powerpoint/2010/main" val="720213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B067B4-859B-4772-B86A-69653AF0064D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05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738188" y="533400"/>
            <a:ext cx="81486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685800" y="6248400"/>
            <a:ext cx="777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3263" y="1981200"/>
            <a:ext cx="7737475" cy="576263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6525" y="3124200"/>
            <a:ext cx="6400800" cy="51593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23999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058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16725" y="779463"/>
            <a:ext cx="2024063" cy="47974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44538" y="779463"/>
            <a:ext cx="5919787" cy="47974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700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제목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5315" y="585789"/>
            <a:ext cx="8464062" cy="39754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차트 개체 틀 2"/>
          <p:cNvSpPr>
            <a:spLocks noGrp="1"/>
          </p:cNvSpPr>
          <p:nvPr>
            <p:ph type="chart" idx="1"/>
          </p:nvPr>
        </p:nvSpPr>
        <p:spPr>
          <a:xfrm>
            <a:off x="354623" y="1408113"/>
            <a:ext cx="8411308" cy="366767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560295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237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7734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44538" y="1408113"/>
            <a:ext cx="3962400" cy="4168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59338" y="1408113"/>
            <a:ext cx="3962400" cy="4168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882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271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514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685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876216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906363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4538" y="779463"/>
            <a:ext cx="80962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Headline:  (20pt.) Times bold, first initial cap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4538" y="1408113"/>
            <a:ext cx="8077200" cy="416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Text:  18pt. Times with .70 square bullet</a:t>
            </a:r>
          </a:p>
          <a:p>
            <a:pPr lvl="1"/>
            <a:r>
              <a:rPr lang="en-US" altLang="ko-KR" smtClean="0"/>
              <a:t> 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0"/>
            <a:r>
              <a:rPr lang="en-US" altLang="ko-KR" smtClean="0"/>
              <a:t>Text:  18pt. Times with .70 square bullet</a:t>
            </a:r>
          </a:p>
          <a:p>
            <a:pPr lvl="1"/>
            <a:r>
              <a:rPr lang="en-US" altLang="ko-KR" smtClean="0"/>
              <a:t> 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0"/>
            <a:r>
              <a:rPr lang="en-US" altLang="ko-KR" smtClean="0"/>
              <a:t>Text:  18pt. Times with .70 square bullet</a:t>
            </a:r>
          </a:p>
          <a:p>
            <a:pPr lvl="1"/>
            <a:r>
              <a:rPr lang="en-US" altLang="ko-KR" smtClean="0"/>
              <a:t> 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0"/>
            <a:endParaRPr lang="ko-KR" altLang="en-US" smtClean="0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738188" y="533400"/>
            <a:ext cx="81486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Text Box 7"/>
          <p:cNvSpPr txBox="1">
            <a:spLocks noChangeArrowheads="1"/>
          </p:cNvSpPr>
          <p:nvPr/>
        </p:nvSpPr>
        <p:spPr bwMode="auto">
          <a:xfrm>
            <a:off x="669925" y="228600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9pPr>
          </a:lstStyle>
          <a:p>
            <a:pPr>
              <a:defRPr/>
            </a:pPr>
            <a:endParaRPr lang="ko-KR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00" r:id="rId2"/>
    <p:sldLayoutId id="2147484001" r:id="rId3"/>
    <p:sldLayoutId id="2147484002" r:id="rId4"/>
    <p:sldLayoutId id="2147484003" r:id="rId5"/>
    <p:sldLayoutId id="2147484004" r:id="rId6"/>
    <p:sldLayoutId id="2147484005" r:id="rId7"/>
    <p:sldLayoutId id="2147484006" r:id="rId8"/>
    <p:sldLayoutId id="2147484007" r:id="rId9"/>
    <p:sldLayoutId id="2147484008" r:id="rId10"/>
    <p:sldLayoutId id="2147484009" r:id="rId11"/>
    <p:sldLayoutId id="2147484010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Arial" charset="0"/>
          <a:ea typeface="돋움체" pitchFamily="49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Arial" charset="0"/>
          <a:ea typeface="돋움체" pitchFamily="49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Arial" charset="0"/>
          <a:ea typeface="돋움체" pitchFamily="49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Arial" charset="0"/>
          <a:ea typeface="돋움체" pitchFamily="49" charset="-127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Arial" charset="0"/>
          <a:ea typeface="돋움체" pitchFamily="49" charset="-127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Arial" charset="0"/>
          <a:ea typeface="돋움체" pitchFamily="49" charset="-127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Arial" charset="0"/>
          <a:ea typeface="돋움체" pitchFamily="49" charset="-127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Arial" charset="0"/>
          <a:ea typeface="돋움체" pitchFamily="49" charset="-127"/>
        </a:defRPr>
      </a:lvl9pPr>
    </p:titleStyle>
    <p:bodyStyle>
      <a:lvl1pPr marL="177800" indent="-177800" algn="l" rtl="0" eaLnBrk="0" fontAlgn="base" hangingPunct="0">
        <a:spcBef>
          <a:spcPts val="1700"/>
        </a:spcBef>
        <a:spcAft>
          <a:spcPct val="0"/>
        </a:spcAft>
        <a:buSzPct val="7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06400" indent="-114300" algn="l" rtl="0" eaLnBrk="0" fontAlgn="base" hangingPunct="0">
        <a:spcBef>
          <a:spcPts val="200"/>
        </a:spcBef>
        <a:spcAft>
          <a:spcPct val="0"/>
        </a:spcAft>
        <a:buSzPct val="100000"/>
        <a:buFont typeface="Arial" charset="0"/>
        <a:buChar char="–"/>
        <a:defRPr kumimoji="1" sz="1600">
          <a:solidFill>
            <a:schemeClr val="tx1"/>
          </a:solidFill>
          <a:latin typeface="+mn-lt"/>
          <a:ea typeface="+mn-ea"/>
        </a:defRPr>
      </a:lvl2pPr>
      <a:lvl3pPr marL="652463" indent="-131763" algn="l" rtl="0" eaLnBrk="0" fontAlgn="base" hangingPunct="0">
        <a:spcBef>
          <a:spcPts val="200"/>
        </a:spcBef>
        <a:spcAft>
          <a:spcPct val="0"/>
        </a:spcAft>
        <a:buSzPct val="100000"/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3pPr>
      <a:lvl4pPr marL="952500" indent="-109538" algn="l" rtl="0" eaLnBrk="0" fontAlgn="base" hangingPunct="0">
        <a:spcBef>
          <a:spcPts val="200"/>
        </a:spcBef>
        <a:spcAft>
          <a:spcPct val="0"/>
        </a:spcAft>
        <a:buClr>
          <a:schemeClr val="tx1"/>
        </a:buClr>
        <a:buSzPct val="100000"/>
        <a:buChar char="•"/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&#44053;&#51032;&#44228;&#54925;&#49436;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images.google.co.kr/imgres?imgurl=http://www.visitfingerlakes.com/images/member_services/large/032_BARRON-PRATT-VINEY.jpg&amp;imgrefurl=http://www.visitfingerlakes.com/media_room/image_download-test.php&amp;usg=__34-k4c0lxfih6bTPZxIionE0jZk=&amp;h=1526&amp;w=1000&amp;sz=444&amp;hl=ko&amp;start=2&amp;um=1&amp;itbs=1&amp;tbnid=_ct7EkZuEjXTgM:&amp;tbnh=150&amp;tbnw=98&amp;prev=/images?q%3Dgrape%2Bfarmer%26complete%3D1%26hl%3Dko%26lr%3D%26um%3D1%26newwindow%3D1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images.google.co.kr/imgres?imgurl=http://www.e-winegifts.com/images/45_bottle_collection.jpg&amp;imgrefurl=http://www.e-winegifts.com/find_buy_winery_Petrus.asp&amp;usg=__Hy8JVLgUcvr5rP6HmCen7WqaAdY=&amp;h=400&amp;w=362&amp;sz=39&amp;hl=ko&amp;start=2&amp;um=1&amp;tbnid=xZK_BAeXXNog2M:&amp;tbnh=124&amp;tbnw=112&amp;prev=/images?q%3Dbordeaux%2Bwine%2Bimage%26ndsp%3D18%26um%3D1%26complete%3D1%26hl%3Dko%26lr%3D%26newwindow%3D1%26sa%3DN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4.png"/><Relationship Id="rId4" Type="http://schemas.openxmlformats.org/officeDocument/2006/relationships/oleObject" Target="../embeddings/oleObject5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752600"/>
            <a:ext cx="8534400" cy="1074738"/>
          </a:xfrm>
        </p:spPr>
        <p:txBody>
          <a:bodyPr/>
          <a:lstStyle/>
          <a:p>
            <a:r>
              <a:rPr lang="en-US" altLang="ko-KR" smtClean="0"/>
              <a:t>Data Mining </a:t>
            </a:r>
            <a:br>
              <a:rPr lang="en-US" altLang="ko-KR" smtClean="0"/>
            </a:br>
            <a:r>
              <a:rPr lang="en-US" altLang="ko-KR" smtClean="0"/>
              <a:t>introduction</a:t>
            </a:r>
            <a:r>
              <a:rPr lang="ko-KR" altLang="en-US" smtClean="0"/>
              <a:t>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4191000"/>
            <a:ext cx="6400800" cy="1817688"/>
          </a:xfrm>
        </p:spPr>
        <p:txBody>
          <a:bodyPr/>
          <a:lstStyle/>
          <a:p>
            <a:r>
              <a:rPr lang="ko-KR" altLang="en-US" smtClean="0"/>
              <a:t>엄 종석</a:t>
            </a:r>
            <a:endParaRPr lang="en-US" altLang="ko-KR" smtClean="0"/>
          </a:p>
          <a:p>
            <a:r>
              <a:rPr lang="ko-KR" altLang="en-US" smtClean="0"/>
              <a:t>연구동 </a:t>
            </a:r>
            <a:r>
              <a:rPr lang="en-US" altLang="ko-KR" smtClean="0"/>
              <a:t>201</a:t>
            </a:r>
            <a:r>
              <a:rPr lang="ko-KR" altLang="en-US" smtClean="0"/>
              <a:t>호</a:t>
            </a:r>
            <a:r>
              <a:rPr lang="en-US" altLang="ko-KR" smtClean="0"/>
              <a:t>(02-760-4133)</a:t>
            </a:r>
          </a:p>
          <a:p>
            <a:r>
              <a:rPr lang="en-US" altLang="ko-KR" smtClean="0"/>
              <a:t>jsum@hansung.ac.kr</a:t>
            </a:r>
            <a:endParaRPr lang="ko-KR" altLang="en-US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>
          <a:xfrm>
            <a:off x="325438" y="585788"/>
            <a:ext cx="8464550" cy="396875"/>
          </a:xfrm>
        </p:spPr>
        <p:txBody>
          <a:bodyPr/>
          <a:lstStyle/>
          <a:p>
            <a:pPr eaLnBrk="1" hangingPunct="1"/>
            <a:r>
              <a:rPr lang="ko-KR" altLang="en-US" smtClean="0"/>
              <a:t>적용</a:t>
            </a:r>
          </a:p>
        </p:txBody>
      </p:sp>
      <p:sp>
        <p:nvSpPr>
          <p:cNvPr id="11267" name="Rectangle 11"/>
          <p:cNvSpPr>
            <a:spLocks noChangeArrowheads="1"/>
          </p:cNvSpPr>
          <p:nvPr/>
        </p:nvSpPr>
        <p:spPr bwMode="auto">
          <a:xfrm>
            <a:off x="555625" y="1050925"/>
            <a:ext cx="8029575" cy="5734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marL="177800" indent="-177800" algn="l">
              <a:spcBef>
                <a:spcPts val="1700"/>
              </a:spcBef>
              <a:buSzPct val="7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1pPr>
            <a:lvl2pPr marL="742950" indent="-285750" algn="l">
              <a:spcBef>
                <a:spcPts val="200"/>
              </a:spcBef>
              <a:buSzPct val="100000"/>
              <a:buFont typeface="Arial" charset="0"/>
              <a:buChar char="–"/>
              <a:defRPr kumimoji="1" sz="16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2pPr>
            <a:lvl3pPr marL="1143000" indent="-228600" algn="l">
              <a:spcBef>
                <a:spcPts val="200"/>
              </a:spcBef>
              <a:buSzPct val="100000"/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3pPr>
            <a:lvl4pPr marL="1600200" indent="-228600" algn="l">
              <a:spcBef>
                <a:spcPts val="200"/>
              </a:spcBef>
              <a:buClr>
                <a:schemeClr val="tx1"/>
              </a:buClr>
              <a:buSzPct val="100000"/>
              <a:buChar char="•"/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4pPr>
            <a:lvl5pPr marL="2057400" indent="-228600" algn="l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9pPr>
          </a:lstStyle>
          <a:p>
            <a:pPr fontAlgn="b">
              <a:buFont typeface="Arial" charset="0"/>
              <a:buChar char="•"/>
            </a:pPr>
            <a:r>
              <a:rPr lang="ko-KR" altLang="en-US" sz="2000" dirty="0">
                <a:cs typeface="Arial" charset="0"/>
              </a:rPr>
              <a:t> 통신</a:t>
            </a:r>
            <a:r>
              <a:rPr lang="en-US" altLang="ko-KR" sz="2000" dirty="0">
                <a:cs typeface="Arial" charset="0"/>
              </a:rPr>
              <a:t> (SKT) : </a:t>
            </a:r>
            <a:r>
              <a:rPr lang="ko-KR" altLang="en-US" sz="2000" dirty="0">
                <a:cs typeface="Arial" charset="0"/>
              </a:rPr>
              <a:t>고객성향변동 관리</a:t>
            </a:r>
            <a:r>
              <a:rPr lang="en-US" altLang="ko-KR" sz="2000" dirty="0">
                <a:cs typeface="Arial" charset="0"/>
              </a:rPr>
              <a:t> – </a:t>
            </a:r>
            <a:r>
              <a:rPr lang="ko-KR" altLang="en-US" sz="2000" dirty="0">
                <a:cs typeface="Arial" charset="0"/>
              </a:rPr>
              <a:t>이탈원인 파악</a:t>
            </a:r>
            <a:endParaRPr lang="en-US" altLang="ko-KR" sz="2000" dirty="0">
              <a:cs typeface="Arial" charset="0"/>
            </a:endParaRPr>
          </a:p>
          <a:p>
            <a:pPr fontAlgn="b">
              <a:buFont typeface="Arial" charset="0"/>
              <a:buChar char="•"/>
            </a:pPr>
            <a:r>
              <a:rPr lang="ko-KR" altLang="en-US" sz="2000" dirty="0">
                <a:cs typeface="Arial" charset="0"/>
              </a:rPr>
              <a:t> 금융</a:t>
            </a:r>
            <a:r>
              <a:rPr lang="en-US" altLang="ko-KR" sz="2000" dirty="0">
                <a:cs typeface="Arial" charset="0"/>
              </a:rPr>
              <a:t> (Charles Swab, Capital One, Bank of America): </a:t>
            </a:r>
            <a:r>
              <a:rPr lang="ko-KR" altLang="en-US" sz="2000" dirty="0">
                <a:cs typeface="Arial" charset="0"/>
              </a:rPr>
              <a:t>사기</a:t>
            </a:r>
            <a:r>
              <a:rPr lang="en-US" altLang="ko-KR" sz="2000" dirty="0">
                <a:cs typeface="Arial" charset="0"/>
              </a:rPr>
              <a:t> &amp;  </a:t>
            </a:r>
            <a:r>
              <a:rPr lang="ko-KR" altLang="en-US" sz="2000" dirty="0">
                <a:cs typeface="Arial" charset="0"/>
              </a:rPr>
              <a:t>마케팅</a:t>
            </a:r>
            <a:endParaRPr lang="en-US" altLang="ko-KR" sz="2000" dirty="0">
              <a:cs typeface="Arial" charset="0"/>
            </a:endParaRPr>
          </a:p>
          <a:p>
            <a:pPr fontAlgn="b">
              <a:buFont typeface="Arial" charset="0"/>
              <a:buChar char="•"/>
            </a:pPr>
            <a:r>
              <a:rPr lang="ko-KR" altLang="en-US" sz="2000" dirty="0">
                <a:cs typeface="Arial" charset="0"/>
              </a:rPr>
              <a:t> 보험</a:t>
            </a:r>
            <a:r>
              <a:rPr lang="en-US" altLang="ko-KR" sz="2000" dirty="0">
                <a:cs typeface="Arial" charset="0"/>
              </a:rPr>
              <a:t> (State Farm): </a:t>
            </a:r>
            <a:r>
              <a:rPr lang="ko-KR" altLang="en-US" sz="2000" dirty="0">
                <a:cs typeface="Arial" charset="0"/>
              </a:rPr>
              <a:t>상품판매 및 마케팅</a:t>
            </a:r>
            <a:r>
              <a:rPr lang="en-US" altLang="ko-KR" sz="2000" dirty="0">
                <a:cs typeface="Arial" charset="0"/>
              </a:rPr>
              <a:t>, </a:t>
            </a:r>
            <a:r>
              <a:rPr lang="ko-KR" altLang="en-US" sz="2000" dirty="0">
                <a:cs typeface="Arial" charset="0"/>
              </a:rPr>
              <a:t>고객관리</a:t>
            </a:r>
            <a:endParaRPr lang="en-US" altLang="ko-KR" sz="2000" dirty="0">
              <a:cs typeface="Arial" charset="0"/>
            </a:endParaRPr>
          </a:p>
          <a:p>
            <a:pPr fontAlgn="b">
              <a:buFont typeface="Arial" charset="0"/>
              <a:buChar char="•"/>
            </a:pPr>
            <a:r>
              <a:rPr lang="ko-KR" altLang="en-US" sz="2000" dirty="0">
                <a:cs typeface="Arial" charset="0"/>
              </a:rPr>
              <a:t> 소매</a:t>
            </a:r>
            <a:r>
              <a:rPr lang="en-US" altLang="ko-KR" sz="2000" dirty="0">
                <a:cs typeface="Arial" charset="0"/>
              </a:rPr>
              <a:t> (</a:t>
            </a:r>
            <a:r>
              <a:rPr lang="ko-KR" altLang="en-US" sz="2000" dirty="0">
                <a:cs typeface="Arial" charset="0"/>
              </a:rPr>
              <a:t>현대</a:t>
            </a:r>
            <a:r>
              <a:rPr lang="en-US" altLang="ko-KR" sz="2000" dirty="0">
                <a:cs typeface="Arial" charset="0"/>
              </a:rPr>
              <a:t>, Walmart, Costco): </a:t>
            </a:r>
          </a:p>
          <a:p>
            <a:pPr lvl="1" fontAlgn="b">
              <a:buFont typeface="Arial" charset="0"/>
              <a:buChar char="•"/>
            </a:pPr>
            <a:r>
              <a:rPr lang="ko-KR" altLang="en-US" sz="1800" dirty="0">
                <a:cs typeface="Arial" charset="0"/>
              </a:rPr>
              <a:t>매장 내 상품들과 고객 구매 패턴 분석</a:t>
            </a:r>
            <a:r>
              <a:rPr lang="en-US" altLang="ko-KR" sz="1800" dirty="0">
                <a:cs typeface="Arial" charset="0"/>
              </a:rPr>
              <a:t>: </a:t>
            </a:r>
            <a:r>
              <a:rPr lang="ko-KR" altLang="en-US" sz="1800" dirty="0">
                <a:cs typeface="Arial" charset="0"/>
              </a:rPr>
              <a:t>상품 배치</a:t>
            </a:r>
            <a:r>
              <a:rPr lang="en-US" altLang="ko-KR" sz="1800" dirty="0">
                <a:cs typeface="Arial" charset="0"/>
              </a:rPr>
              <a:t>(</a:t>
            </a:r>
            <a:r>
              <a:rPr lang="ko-KR" altLang="en-US" sz="1800" dirty="0">
                <a:cs typeface="Arial" charset="0"/>
              </a:rPr>
              <a:t>기저귀와 맥주</a:t>
            </a:r>
            <a:r>
              <a:rPr lang="en-US" altLang="ko-KR" sz="1800" dirty="0">
                <a:cs typeface="Arial" charset="0"/>
              </a:rPr>
              <a:t>)</a:t>
            </a:r>
          </a:p>
          <a:p>
            <a:pPr fontAlgn="b">
              <a:buFont typeface="Arial" charset="0"/>
              <a:buChar char="•"/>
            </a:pPr>
            <a:r>
              <a:rPr lang="ko-KR" altLang="en-US" sz="2000" dirty="0">
                <a:cs typeface="Arial" charset="0"/>
              </a:rPr>
              <a:t> 통신판매</a:t>
            </a:r>
            <a:r>
              <a:rPr lang="en-US" altLang="ko-KR" sz="2000" dirty="0">
                <a:cs typeface="Arial" charset="0"/>
              </a:rPr>
              <a:t> </a:t>
            </a:r>
          </a:p>
          <a:p>
            <a:pPr fontAlgn="b">
              <a:buFont typeface="Arial" charset="0"/>
              <a:buChar char="•"/>
            </a:pPr>
            <a:r>
              <a:rPr lang="ko-KR" altLang="en-US" sz="2000" dirty="0">
                <a:cs typeface="Arial" charset="0"/>
              </a:rPr>
              <a:t> 정부</a:t>
            </a:r>
            <a:r>
              <a:rPr lang="en-US" altLang="ko-KR" sz="2000" dirty="0">
                <a:cs typeface="Arial" charset="0"/>
              </a:rPr>
              <a:t> (</a:t>
            </a:r>
            <a:r>
              <a:rPr lang="ko-KR" altLang="en-US" sz="2000" dirty="0">
                <a:cs typeface="Arial" charset="0"/>
              </a:rPr>
              <a:t>미국</a:t>
            </a:r>
            <a:r>
              <a:rPr lang="en-US" altLang="ko-KR" sz="2000" dirty="0">
                <a:cs typeface="Arial" charset="0"/>
              </a:rPr>
              <a:t> FBI, CIA, </a:t>
            </a:r>
            <a:r>
              <a:rPr lang="ko-KR" altLang="en-US" sz="2000" dirty="0">
                <a:cs typeface="Arial" charset="0"/>
              </a:rPr>
              <a:t>재무부</a:t>
            </a:r>
            <a:r>
              <a:rPr lang="en-US" altLang="ko-KR" sz="2000" dirty="0">
                <a:cs typeface="Arial" charset="0"/>
              </a:rPr>
              <a:t>-</a:t>
            </a:r>
            <a:r>
              <a:rPr lang="ko-KR" altLang="en-US" sz="2000" dirty="0">
                <a:cs typeface="Arial" charset="0"/>
              </a:rPr>
              <a:t>돈세탁</a:t>
            </a:r>
            <a:r>
              <a:rPr lang="en-US" altLang="ko-KR" sz="2000" dirty="0">
                <a:cs typeface="Arial" charset="0"/>
              </a:rPr>
              <a:t>) : </a:t>
            </a:r>
            <a:r>
              <a:rPr lang="ko-KR" altLang="en-US" sz="2000" dirty="0">
                <a:cs typeface="Arial" charset="0"/>
              </a:rPr>
              <a:t>이상 거래 탐지</a:t>
            </a:r>
            <a:r>
              <a:rPr lang="en-US" altLang="ko-KR" sz="2000" dirty="0">
                <a:cs typeface="Arial" charset="0"/>
              </a:rPr>
              <a:t>, </a:t>
            </a:r>
            <a:r>
              <a:rPr lang="ko-KR" altLang="en-US" sz="2000" dirty="0">
                <a:cs typeface="Arial" charset="0"/>
              </a:rPr>
              <a:t>수입 누락</a:t>
            </a:r>
          </a:p>
          <a:p>
            <a:pPr fontAlgn="b">
              <a:buFont typeface="Arial" charset="0"/>
              <a:buChar char="•"/>
            </a:pPr>
            <a:r>
              <a:rPr lang="ko-KR" altLang="en-US" sz="2000" dirty="0">
                <a:cs typeface="Arial" charset="0"/>
              </a:rPr>
              <a:t> 항공</a:t>
            </a:r>
            <a:r>
              <a:rPr lang="en-US" altLang="ko-KR" sz="2000" dirty="0">
                <a:cs typeface="Arial" charset="0"/>
              </a:rPr>
              <a:t> (United Air, </a:t>
            </a:r>
            <a:r>
              <a:rPr lang="ko-KR" altLang="en-US" sz="2000" dirty="0">
                <a:cs typeface="Arial" charset="0"/>
              </a:rPr>
              <a:t>대한항공</a:t>
            </a:r>
            <a:r>
              <a:rPr lang="en-US" altLang="ko-KR" sz="2000" dirty="0">
                <a:cs typeface="Arial" charset="0"/>
              </a:rPr>
              <a:t>): </a:t>
            </a:r>
            <a:r>
              <a:rPr lang="ko-KR" altLang="en-US" sz="2000" dirty="0">
                <a:cs typeface="Arial" charset="0"/>
              </a:rPr>
              <a:t>수요 예측</a:t>
            </a:r>
            <a:endParaRPr lang="en-US" altLang="ko-KR" sz="2000" dirty="0">
              <a:cs typeface="Arial" charset="0"/>
            </a:endParaRPr>
          </a:p>
          <a:p>
            <a:pPr fontAlgn="b">
              <a:buFont typeface="Arial" charset="0"/>
              <a:buChar char="•"/>
            </a:pPr>
            <a:r>
              <a:rPr lang="ko-KR" altLang="en-US" sz="2000" dirty="0">
                <a:cs typeface="Arial" charset="0"/>
              </a:rPr>
              <a:t> 의료 </a:t>
            </a:r>
            <a:r>
              <a:rPr lang="ko-KR" altLang="en-US" sz="2000" dirty="0" smtClean="0">
                <a:cs typeface="Arial" charset="0"/>
              </a:rPr>
              <a:t>분야</a:t>
            </a:r>
            <a:endParaRPr lang="en-US" altLang="ko-KR" sz="2000" dirty="0">
              <a:cs typeface="Arial" charset="0"/>
            </a:endParaRPr>
          </a:p>
          <a:p>
            <a:pPr lvl="1" fontAlgn="b">
              <a:buFont typeface="Arial" charset="0"/>
              <a:buChar char="•"/>
            </a:pPr>
            <a:r>
              <a:rPr lang="ko-KR" altLang="en-US" sz="1800" dirty="0" smtClean="0">
                <a:cs typeface="Arial" charset="0"/>
              </a:rPr>
              <a:t>종양의 </a:t>
            </a:r>
            <a:r>
              <a:rPr lang="ko-KR" altLang="en-US" sz="1800" dirty="0">
                <a:cs typeface="Arial" charset="0"/>
              </a:rPr>
              <a:t>악성</a:t>
            </a:r>
            <a:r>
              <a:rPr lang="en-US" altLang="ko-KR" sz="1800" dirty="0">
                <a:cs typeface="Arial" charset="0"/>
              </a:rPr>
              <a:t>/</a:t>
            </a:r>
            <a:r>
              <a:rPr lang="ko-KR" altLang="en-US" sz="1800" dirty="0">
                <a:cs typeface="Arial" charset="0"/>
              </a:rPr>
              <a:t>양성 판단</a:t>
            </a:r>
            <a:r>
              <a:rPr lang="en-US" altLang="ko-KR" sz="1800" dirty="0">
                <a:cs typeface="Arial" charset="0"/>
              </a:rPr>
              <a:t>, </a:t>
            </a:r>
            <a:r>
              <a:rPr lang="en-US" altLang="ko-KR" sz="1800" dirty="0" smtClean="0">
                <a:cs typeface="Arial" charset="0"/>
              </a:rPr>
              <a:t>Bioinformatics(DNA </a:t>
            </a:r>
            <a:r>
              <a:rPr lang="ko-KR" altLang="en-US" sz="1800" dirty="0" smtClean="0">
                <a:cs typeface="Arial" charset="0"/>
              </a:rPr>
              <a:t>분석</a:t>
            </a:r>
            <a:r>
              <a:rPr lang="en-US" altLang="ko-KR" sz="1800" dirty="0" smtClean="0">
                <a:cs typeface="Arial" charset="0"/>
              </a:rPr>
              <a:t>), smart</a:t>
            </a:r>
            <a:r>
              <a:rPr lang="ko-KR" altLang="en-US" sz="1800" dirty="0" smtClean="0">
                <a:cs typeface="Arial" charset="0"/>
              </a:rPr>
              <a:t> </a:t>
            </a:r>
            <a:r>
              <a:rPr lang="en-US" altLang="ko-KR" sz="1800" dirty="0" smtClean="0">
                <a:cs typeface="Arial" charset="0"/>
              </a:rPr>
              <a:t>healthcare</a:t>
            </a:r>
            <a:endParaRPr lang="en-US" altLang="ko-KR" sz="1800" dirty="0">
              <a:cs typeface="Arial" charset="0"/>
            </a:endParaRPr>
          </a:p>
          <a:p>
            <a:pPr fontAlgn="b">
              <a:buFont typeface="Arial" charset="0"/>
              <a:buChar char="•"/>
            </a:pPr>
            <a:r>
              <a:rPr lang="en-US" altLang="ko-KR" sz="2000" dirty="0">
                <a:cs typeface="Arial" charset="0"/>
              </a:rPr>
              <a:t> </a:t>
            </a:r>
            <a:r>
              <a:rPr lang="ko-KR" altLang="en-US" sz="2000" dirty="0">
                <a:cs typeface="Arial" charset="0"/>
              </a:rPr>
              <a:t>제조업 </a:t>
            </a:r>
            <a:r>
              <a:rPr lang="en-US" altLang="ko-KR" sz="2000" dirty="0">
                <a:cs typeface="Arial" charset="0"/>
              </a:rPr>
              <a:t>: </a:t>
            </a:r>
            <a:r>
              <a:rPr lang="ko-KR" altLang="en-US" sz="2000" dirty="0">
                <a:cs typeface="Arial" charset="0"/>
              </a:rPr>
              <a:t>불량품 자동검색장치</a:t>
            </a:r>
            <a:endParaRPr lang="en-US" altLang="ko-KR" sz="2000" dirty="0">
              <a:cs typeface="Arial" charset="0"/>
            </a:endParaRPr>
          </a:p>
          <a:p>
            <a:pPr fontAlgn="b">
              <a:buFont typeface="Arial" charset="0"/>
              <a:buChar char="•"/>
            </a:pPr>
            <a:r>
              <a:rPr lang="en-US" altLang="ko-KR" sz="2000" dirty="0">
                <a:cs typeface="Arial" charset="0"/>
              </a:rPr>
              <a:t> </a:t>
            </a:r>
            <a:r>
              <a:rPr lang="ko-KR" altLang="en-US" sz="2000" dirty="0">
                <a:cs typeface="Arial" charset="0"/>
              </a:rPr>
              <a:t>검색 엔진</a:t>
            </a:r>
            <a:r>
              <a:rPr lang="en-US" altLang="ko-KR" sz="2000" dirty="0">
                <a:cs typeface="Arial" charset="0"/>
              </a:rPr>
              <a:t>: </a:t>
            </a:r>
            <a:r>
              <a:rPr lang="ko-KR" altLang="en-US" sz="2000" dirty="0">
                <a:solidFill>
                  <a:srgbClr val="FF0000"/>
                </a:solidFill>
                <a:cs typeface="Arial" charset="0"/>
              </a:rPr>
              <a:t>텍스트 </a:t>
            </a:r>
            <a:r>
              <a:rPr lang="ko-KR" altLang="en-US" sz="2000" dirty="0" err="1">
                <a:solidFill>
                  <a:srgbClr val="FF0000"/>
                </a:solidFill>
                <a:cs typeface="Arial" charset="0"/>
              </a:rPr>
              <a:t>마이닝</a:t>
            </a:r>
            <a:r>
              <a:rPr lang="ko-KR" altLang="en-US" sz="2000" dirty="0" err="1">
                <a:cs typeface="Arial" charset="0"/>
              </a:rPr>
              <a:t>을</a:t>
            </a:r>
            <a:r>
              <a:rPr lang="ko-KR" altLang="en-US" sz="2000" dirty="0">
                <a:cs typeface="Arial" charset="0"/>
              </a:rPr>
              <a:t> 이용한 문서 검색</a:t>
            </a:r>
            <a:endParaRPr lang="en-US" altLang="ko-KR" sz="2000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기본 개념들</a:t>
            </a:r>
            <a:endParaRPr lang="en-US" altLang="ko-KR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4538" y="1408113"/>
            <a:ext cx="8077200" cy="3934410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ko-KR" altLang="en-US" dirty="0" smtClean="0"/>
              <a:t>독립변수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입력변수</a:t>
            </a:r>
            <a:r>
              <a:rPr lang="en-US" altLang="ko-KR" dirty="0" smtClean="0"/>
              <a:t>,</a:t>
            </a:r>
            <a:r>
              <a:rPr lang="ko-KR" altLang="en-US" dirty="0" smtClean="0"/>
              <a:t>예측변수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일반적으로 </a:t>
            </a:r>
            <a:r>
              <a:rPr lang="en-US" altLang="ko-KR" dirty="0" smtClean="0"/>
              <a:t>X</a:t>
            </a:r>
            <a:r>
              <a:rPr lang="ko-KR" altLang="en-US" dirty="0" smtClean="0"/>
              <a:t>로 표시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예측 모델의 입력변수</a:t>
            </a:r>
            <a:endParaRPr lang="en-US" altLang="ko-KR" dirty="0" smtClean="0"/>
          </a:p>
          <a:p>
            <a:pPr>
              <a:buFont typeface="Arial" charset="0"/>
              <a:buChar char="•"/>
            </a:pPr>
            <a:r>
              <a:rPr lang="ko-KR" altLang="en-US" dirty="0" smtClean="0"/>
              <a:t>종속변수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출력변수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목표 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타깃변수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결과변수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일반적으로 </a:t>
            </a:r>
            <a:r>
              <a:rPr lang="en-US" altLang="ko-KR" dirty="0" smtClean="0"/>
              <a:t>Y</a:t>
            </a:r>
            <a:r>
              <a:rPr lang="ko-KR" altLang="en-US" dirty="0" smtClean="0"/>
              <a:t>로 표시</a:t>
            </a:r>
            <a:r>
              <a:rPr lang="en-US" altLang="ko-KR" dirty="0" smtClean="0"/>
              <a:t>)</a:t>
            </a:r>
          </a:p>
          <a:p>
            <a:pPr>
              <a:buFont typeface="Arial" charset="0"/>
              <a:buChar char="•"/>
            </a:pPr>
            <a:r>
              <a:rPr lang="ko-KR" altLang="en-US" dirty="0" smtClean="0"/>
              <a:t>알고리</a:t>
            </a:r>
            <a:r>
              <a:rPr lang="ko-KR" altLang="en-US" dirty="0"/>
              <a:t>즘</a:t>
            </a:r>
            <a:r>
              <a:rPr lang="en-US" altLang="ko-KR" dirty="0" smtClean="0"/>
              <a:t>: </a:t>
            </a:r>
            <a:r>
              <a:rPr lang="ko-KR" altLang="en-US" dirty="0" smtClean="0"/>
              <a:t>특정한 </a:t>
            </a:r>
            <a:r>
              <a:rPr lang="ko-KR" altLang="en-US" dirty="0" err="1" smtClean="0"/>
              <a:t>데이터마이닝</a:t>
            </a:r>
            <a:r>
              <a:rPr lang="ko-KR" altLang="en-US" dirty="0" smtClean="0"/>
              <a:t> 기술을 실행하기 위한 자세한 과정</a:t>
            </a:r>
            <a:endParaRPr lang="ko-KR" altLang="ko-KR" dirty="0" smtClean="0"/>
          </a:p>
          <a:p>
            <a:pPr>
              <a:buFont typeface="Arial" charset="0"/>
              <a:buChar char="•"/>
            </a:pPr>
            <a:r>
              <a:rPr lang="ko-KR" altLang="en-US" dirty="0" smtClean="0"/>
              <a:t>예측</a:t>
            </a:r>
            <a:r>
              <a:rPr lang="en-US" altLang="ko-KR" dirty="0" smtClean="0"/>
              <a:t>/</a:t>
            </a:r>
            <a:r>
              <a:rPr lang="ko-KR" altLang="en-US" dirty="0" smtClean="0"/>
              <a:t>분류</a:t>
            </a:r>
            <a:r>
              <a:rPr lang="en-US" altLang="ko-KR" dirty="0" smtClean="0"/>
              <a:t>: </a:t>
            </a:r>
            <a:r>
              <a:rPr lang="ko-KR" altLang="en-US" dirty="0" smtClean="0"/>
              <a:t> 목표변수의 추정된 값</a:t>
            </a:r>
            <a:endParaRPr lang="en-US" altLang="ko-KR" dirty="0" smtClean="0"/>
          </a:p>
          <a:p>
            <a:pPr>
              <a:buFont typeface="Arial" charset="0"/>
              <a:buChar char="•"/>
            </a:pPr>
            <a:r>
              <a:rPr lang="ko-KR" altLang="en-US" dirty="0" smtClean="0"/>
              <a:t>데이터 분할</a:t>
            </a:r>
            <a:endParaRPr lang="en-US" altLang="ko-KR" dirty="0" smtClean="0"/>
          </a:p>
          <a:p>
            <a:pPr lvl="1">
              <a:buFont typeface="Arial" charset="0"/>
              <a:buChar char="•"/>
            </a:pPr>
            <a:r>
              <a:rPr lang="ko-KR" altLang="en-US" dirty="0" smtClean="0"/>
              <a:t> 훈련데이터</a:t>
            </a:r>
            <a:endParaRPr lang="en-US" altLang="ko-KR" dirty="0" smtClean="0"/>
          </a:p>
          <a:p>
            <a:pPr lvl="1">
              <a:buFont typeface="Arial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검증데이터</a:t>
            </a:r>
            <a:r>
              <a:rPr lang="en-US" altLang="ko-KR" dirty="0" smtClean="0"/>
              <a:t> </a:t>
            </a:r>
          </a:p>
          <a:p>
            <a:pPr lvl="1">
              <a:buFont typeface="Arial" charset="0"/>
              <a:buChar char="•"/>
            </a:pPr>
            <a:r>
              <a:rPr lang="en-US" altLang="ko-KR" dirty="0"/>
              <a:t> </a:t>
            </a:r>
            <a:r>
              <a:rPr lang="ko-KR" altLang="en-US" dirty="0" smtClean="0"/>
              <a:t>평가데이터 </a:t>
            </a:r>
            <a:endParaRPr lang="en-US" altLang="ko-KR" dirty="0" smtClean="0"/>
          </a:p>
          <a:p>
            <a:pPr>
              <a:buFont typeface="Arial" charset="0"/>
              <a:buChar char="•"/>
            </a:pPr>
            <a:r>
              <a:rPr lang="ko-KR" altLang="en-US" dirty="0" smtClean="0"/>
              <a:t>점수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개발된 모델을 이용하여 새로운 데이터의 결과를 예측한 값 혹은 분류된 계층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로드맵</a:t>
            </a:r>
            <a:endParaRPr lang="ko-KR" altLang="en-US" dirty="0"/>
          </a:p>
        </p:txBody>
      </p:sp>
      <p:graphicFrame>
        <p:nvGraphicFramePr>
          <p:cNvPr id="4" name="내용 개체 틀 3">
            <a:hlinkClick r:id="rId2" action="ppaction://hlinkfile"/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6642649"/>
              </p:ext>
            </p:extLst>
          </p:nvPr>
        </p:nvGraphicFramePr>
        <p:xfrm>
          <a:off x="107504" y="116632"/>
          <a:ext cx="8856984" cy="6741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8" name="직선 화살표 연결선 7"/>
          <p:cNvCxnSpPr/>
          <p:nvPr/>
        </p:nvCxnSpPr>
        <p:spPr bwMode="auto">
          <a:xfrm>
            <a:off x="7236296" y="2924944"/>
            <a:ext cx="28803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0" name="직선 화살표 연결선 9"/>
          <p:cNvCxnSpPr/>
          <p:nvPr/>
        </p:nvCxnSpPr>
        <p:spPr bwMode="auto">
          <a:xfrm>
            <a:off x="6444208" y="3501008"/>
            <a:ext cx="0" cy="1800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arrow"/>
            <a:tailEnd type="arrow"/>
          </a:ln>
          <a:effectLst/>
        </p:spPr>
      </p:cxnSp>
      <p:cxnSp>
        <p:nvCxnSpPr>
          <p:cNvPr id="14" name="직선 화살표 연결선 13"/>
          <p:cNvCxnSpPr/>
          <p:nvPr/>
        </p:nvCxnSpPr>
        <p:spPr bwMode="auto">
          <a:xfrm flipV="1">
            <a:off x="5652120" y="5733256"/>
            <a:ext cx="360040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6" name="직선 화살표 연결선 15"/>
          <p:cNvCxnSpPr/>
          <p:nvPr/>
        </p:nvCxnSpPr>
        <p:spPr bwMode="auto">
          <a:xfrm>
            <a:off x="5580112" y="1268760"/>
            <a:ext cx="324036" cy="14401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8" name="직선 화살표 연결선 17"/>
          <p:cNvCxnSpPr/>
          <p:nvPr/>
        </p:nvCxnSpPr>
        <p:spPr bwMode="auto">
          <a:xfrm>
            <a:off x="5580112" y="2708920"/>
            <a:ext cx="32403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20" name="직선 화살표 연결선 19"/>
          <p:cNvCxnSpPr/>
          <p:nvPr/>
        </p:nvCxnSpPr>
        <p:spPr bwMode="auto">
          <a:xfrm flipV="1">
            <a:off x="5436096" y="2708920"/>
            <a:ext cx="468052" cy="18722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22" name="직선 화살표 연결선 21"/>
          <p:cNvCxnSpPr/>
          <p:nvPr/>
        </p:nvCxnSpPr>
        <p:spPr bwMode="auto">
          <a:xfrm>
            <a:off x="5580112" y="5517232"/>
            <a:ext cx="504056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6300192" y="764704"/>
            <a:ext cx="1656184" cy="630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교사학습</a:t>
            </a:r>
            <a:endParaRPr lang="en-US" altLang="ko-KR" dirty="0" smtClean="0"/>
          </a:p>
          <a:p>
            <a:r>
              <a:rPr lang="ko-KR" altLang="en-US" dirty="0" err="1" smtClean="0"/>
              <a:t>비교사학</a:t>
            </a:r>
            <a:r>
              <a:rPr lang="ko-KR" altLang="en-US" dirty="0" err="1"/>
              <a:t>습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6444208" y="836712"/>
            <a:ext cx="216024" cy="14401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체" pitchFamily="49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 bwMode="auto">
          <a:xfrm>
            <a:off x="6439684" y="1162890"/>
            <a:ext cx="216024" cy="144016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551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예측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4538" y="1408113"/>
            <a:ext cx="8077200" cy="2939266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ko-KR" altLang="en-US" dirty="0" smtClean="0"/>
              <a:t> 독립변수 또는 예측변수로 종속</a:t>
            </a:r>
            <a:r>
              <a:rPr lang="en-US" altLang="ko-KR" dirty="0" smtClean="0"/>
              <a:t>(</a:t>
            </a:r>
            <a:r>
              <a:rPr lang="ko-KR" altLang="en-US" dirty="0" smtClean="0"/>
              <a:t>목표</a:t>
            </a:r>
            <a:r>
              <a:rPr lang="en-US" altLang="ko-KR" dirty="0" smtClean="0"/>
              <a:t>)</a:t>
            </a:r>
            <a:r>
              <a:rPr lang="ko-KR" altLang="en-US" dirty="0" smtClean="0"/>
              <a:t>변수를 예측</a:t>
            </a:r>
          </a:p>
          <a:p>
            <a:pPr>
              <a:buFont typeface="Arial" charset="0"/>
              <a:buChar char="•"/>
            </a:pPr>
            <a:r>
              <a:rPr lang="ko-KR" altLang="en-US" dirty="0" smtClean="0"/>
              <a:t> 예측변수</a:t>
            </a:r>
            <a:r>
              <a:rPr lang="en-US" altLang="ko-KR" dirty="0" smtClean="0"/>
              <a:t>(X)</a:t>
            </a:r>
            <a:r>
              <a:rPr lang="ko-KR" altLang="en-US" dirty="0" smtClean="0"/>
              <a:t>는 연속적이거나 또는 범주적일 수 있음</a:t>
            </a:r>
          </a:p>
          <a:p>
            <a:pPr>
              <a:buFont typeface="Arial" charset="0"/>
              <a:buChar char="•"/>
            </a:pPr>
            <a:r>
              <a:rPr lang="ko-KR" altLang="en-US" dirty="0" smtClean="0"/>
              <a:t> 선형 회귀분석</a:t>
            </a:r>
            <a:r>
              <a:rPr lang="en-US" altLang="ko-KR" dirty="0" smtClean="0"/>
              <a:t>, k-</a:t>
            </a:r>
            <a:r>
              <a:rPr lang="ko-KR" altLang="en-US" dirty="0" smtClean="0"/>
              <a:t>근접 이웃 기법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신경망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buFont typeface="Arial" charset="0"/>
              <a:buChar char="•"/>
            </a:pPr>
            <a:r>
              <a:rPr lang="ko-KR" altLang="en-US" dirty="0" smtClean="0"/>
              <a:t> 예</a:t>
            </a:r>
          </a:p>
          <a:p>
            <a:pPr lvl="1"/>
            <a:r>
              <a:rPr lang="ko-KR" altLang="en-US" dirty="0" smtClean="0"/>
              <a:t> 제품의 품질은</a:t>
            </a:r>
            <a:r>
              <a:rPr lang="en-US" altLang="ko-KR" dirty="0" smtClean="0"/>
              <a:t>? 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 다음 주 주가 = </a:t>
            </a:r>
            <a:r>
              <a:rPr lang="en-US" altLang="ko-KR" dirty="0" smtClean="0"/>
              <a:t>f(</a:t>
            </a:r>
            <a:r>
              <a:rPr lang="ko-KR" altLang="en-US" dirty="0" smtClean="0"/>
              <a:t>최근 가격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경제지표) </a:t>
            </a:r>
            <a:endParaRPr lang="en-US" altLang="ko-KR" dirty="0" smtClean="0"/>
          </a:p>
          <a:p>
            <a:pPr lvl="1">
              <a:buFont typeface="Arial" charset="0"/>
              <a:buNone/>
            </a:pP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>
              <a:buFont typeface="Arial" charset="0"/>
              <a:buNone/>
            </a:pP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744538" y="779463"/>
            <a:ext cx="8096250" cy="396875"/>
          </a:xfrm>
        </p:spPr>
        <p:txBody>
          <a:bodyPr/>
          <a:lstStyle/>
          <a:p>
            <a:r>
              <a:rPr lang="ko-KR" altLang="en-US" smtClean="0"/>
              <a:t>기상조건에 따른 보르도 와인의 품질은</a:t>
            </a:r>
            <a:r>
              <a:rPr lang="en-US" altLang="ko-KR" smtClean="0"/>
              <a:t>?</a:t>
            </a:r>
            <a:endParaRPr lang="ko-KR" altLang="en-US" smtClean="0"/>
          </a:p>
        </p:txBody>
      </p:sp>
      <p:pic>
        <p:nvPicPr>
          <p:cNvPr id="15363" name="Picture 2" descr="http://t3.gstatic.com/images?q=tbn:_ct7EkZuEjXTgM:http://www.visitfingerlakes.com/images/member_services/large/032_BARRON-PRATT-VINEY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1739900"/>
            <a:ext cx="1643063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5" descr="C:\Documents and Settings\User\My Documents\STX\ashenfelt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1809750"/>
            <a:ext cx="1500187" cy="250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직사각형 4"/>
          <p:cNvSpPr>
            <a:spLocks noChangeArrowheads="1"/>
          </p:cNvSpPr>
          <p:nvPr/>
        </p:nvSpPr>
        <p:spPr bwMode="auto">
          <a:xfrm>
            <a:off x="1285875" y="4643438"/>
            <a:ext cx="678656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9pPr>
          </a:lstStyle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X:  1952~1980 </a:t>
            </a:r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보르도 날씨</a:t>
            </a: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월별 날씨</a:t>
            </a: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햇볕</a:t>
            </a: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강수량</a:t>
            </a: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Vs. </a:t>
            </a:r>
          </a:p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Y:  </a:t>
            </a:r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보르도 와인 평균 가격 </a:t>
            </a: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또는 품질</a:t>
            </a: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6" name="TextBox 6"/>
          <p:cNvSpPr txBox="1">
            <a:spLocks noChangeArrowheads="1"/>
          </p:cNvSpPr>
          <p:nvPr/>
        </p:nvSpPr>
        <p:spPr bwMode="auto">
          <a:xfrm>
            <a:off x="6286500" y="2643188"/>
            <a:ext cx="2286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9pPr>
          </a:lstStyle>
          <a:p>
            <a:r>
              <a:rPr lang="ko-KR" altLang="en-US"/>
              <a:t>기온</a:t>
            </a:r>
            <a:r>
              <a:rPr lang="en-US" altLang="ko-KR"/>
              <a:t>, </a:t>
            </a:r>
            <a:r>
              <a:rPr lang="ko-KR" altLang="en-US"/>
              <a:t>강수량 등등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보르도 와인</a:t>
            </a:r>
            <a:r>
              <a:rPr lang="en-US" altLang="ko-KR" smtClean="0"/>
              <a:t> </a:t>
            </a:r>
            <a:endParaRPr lang="ko-KR" altLang="en-US" smtClean="0"/>
          </a:p>
        </p:txBody>
      </p:sp>
      <p:sp>
        <p:nvSpPr>
          <p:cNvPr id="16387" name="TextBox 3"/>
          <p:cNvSpPr txBox="1">
            <a:spLocks noChangeArrowheads="1"/>
          </p:cNvSpPr>
          <p:nvPr/>
        </p:nvSpPr>
        <p:spPr bwMode="auto">
          <a:xfrm>
            <a:off x="3071813" y="1928813"/>
            <a:ext cx="5786437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9pPr>
          </a:lstStyle>
          <a:p>
            <a:pPr algn="l"/>
            <a:r>
              <a:rPr lang="en-US" altLang="ko-KR" sz="1800"/>
              <a:t>[  Orley Ashenfelter  ]</a:t>
            </a:r>
          </a:p>
          <a:p>
            <a:pPr algn="l"/>
            <a:r>
              <a:rPr lang="ko-KR" altLang="en-US" sz="1800"/>
              <a:t>품질</a:t>
            </a:r>
            <a:r>
              <a:rPr lang="en-US" altLang="ko-KR" sz="1800"/>
              <a:t> = 12.145</a:t>
            </a:r>
          </a:p>
          <a:p>
            <a:pPr algn="l"/>
            <a:r>
              <a:rPr lang="en-US" altLang="ko-KR" sz="1800"/>
              <a:t>               + 0.00117 * </a:t>
            </a:r>
            <a:r>
              <a:rPr lang="ko-KR" altLang="en-US" sz="1800"/>
              <a:t>겨울 강우량</a:t>
            </a:r>
            <a:endParaRPr lang="en-US" altLang="ko-KR" sz="1800"/>
          </a:p>
          <a:p>
            <a:pPr algn="l"/>
            <a:r>
              <a:rPr lang="en-US" altLang="ko-KR" sz="1800"/>
              <a:t>               + 0.06140 * </a:t>
            </a:r>
            <a:r>
              <a:rPr lang="ko-KR" altLang="en-US" sz="1800"/>
              <a:t>생장기 평균 기온</a:t>
            </a:r>
            <a:endParaRPr lang="en-US" altLang="ko-KR" sz="1800"/>
          </a:p>
          <a:p>
            <a:pPr algn="l"/>
            <a:r>
              <a:rPr lang="en-US" altLang="ko-KR" sz="1800"/>
              <a:t>                - 0.00386 * </a:t>
            </a:r>
            <a:r>
              <a:rPr lang="ko-KR" altLang="en-US" sz="1800"/>
              <a:t>추수기 강우량</a:t>
            </a:r>
            <a:endParaRPr lang="en-US" altLang="ko-KR" sz="1800"/>
          </a:p>
          <a:p>
            <a:pPr algn="l"/>
            <a:r>
              <a:rPr lang="ko-KR" altLang="en-US" sz="1800"/>
              <a:t>이것은 언제 계산될 수 있는가</a:t>
            </a:r>
            <a:r>
              <a:rPr lang="en-US" altLang="ko-KR" sz="1800"/>
              <a:t>?  Vs. </a:t>
            </a:r>
            <a:r>
              <a:rPr lang="ko-KR" altLang="en-US" sz="1800"/>
              <a:t>전문가들</a:t>
            </a:r>
            <a:r>
              <a:rPr lang="en-US" altLang="ko-KR" sz="1800"/>
              <a:t>? </a:t>
            </a:r>
          </a:p>
          <a:p>
            <a:pPr algn="l"/>
            <a:endParaRPr lang="en-US" altLang="ko-KR" sz="1800"/>
          </a:p>
        </p:txBody>
      </p:sp>
      <p:pic>
        <p:nvPicPr>
          <p:cNvPr id="16388" name="Picture 2" descr="http://tbn3.google.com/images?q=tbn:xZK_BAeXXNog2M:http://www.e-winegifts.com/images/45_bottle_collection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2000250"/>
            <a:ext cx="2071687" cy="229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분류</a:t>
            </a:r>
            <a:endParaRPr lang="ko-KR" altLang="ko-KR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484313"/>
            <a:ext cx="8077200" cy="2395537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ko-KR" altLang="en-US" dirty="0" smtClean="0"/>
              <a:t> 범주형 종속변수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목표변수</a:t>
            </a:r>
            <a:r>
              <a:rPr lang="en-US" altLang="ko-KR" dirty="0" smtClean="0"/>
              <a:t>, Y)</a:t>
            </a:r>
            <a:r>
              <a:rPr lang="ko-KR" altLang="en-US" dirty="0" smtClean="0"/>
              <a:t>를 가진 회귀분석</a:t>
            </a:r>
            <a:r>
              <a:rPr lang="en-US" altLang="ko-KR" dirty="0" smtClean="0"/>
              <a:t> </a:t>
            </a:r>
          </a:p>
          <a:p>
            <a:pPr>
              <a:buFont typeface="Arial" charset="0"/>
              <a:buChar char="•"/>
            </a:pPr>
            <a:r>
              <a:rPr lang="ko-KR" altLang="en-US" dirty="0" smtClean="0"/>
              <a:t> 학습 데이터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평가 데이터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일반화</a:t>
            </a:r>
          </a:p>
          <a:p>
            <a:pPr>
              <a:buFont typeface="Arial" charset="0"/>
              <a:buChar char="•"/>
            </a:pPr>
            <a:r>
              <a:rPr lang="ko-KR" altLang="en-US" b="1" dirty="0" smtClean="0"/>
              <a:t> 의사결정 나무</a:t>
            </a:r>
            <a:r>
              <a:rPr lang="en-US" altLang="ko-KR" dirty="0" smtClean="0"/>
              <a:t>, CBR, </a:t>
            </a:r>
            <a:r>
              <a:rPr lang="ko-KR" altLang="en-US" dirty="0" smtClean="0"/>
              <a:t>신경망</a:t>
            </a:r>
            <a:endParaRPr lang="en-US" altLang="ko-KR" dirty="0" smtClean="0"/>
          </a:p>
          <a:p>
            <a:pPr>
              <a:buFont typeface="Arial" charset="0"/>
              <a:buChar char="•"/>
            </a:pPr>
            <a:r>
              <a:rPr lang="ko-KR" altLang="en-US" dirty="0" smtClean="0"/>
              <a:t> 예</a:t>
            </a:r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 smtClean="0"/>
              <a:t>대출 승인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= </a:t>
            </a:r>
            <a:r>
              <a:rPr lang="en-US" altLang="ko-KR" dirty="0" smtClean="0"/>
              <a:t>f(</a:t>
            </a:r>
            <a:r>
              <a:rPr lang="ko-KR" altLang="en-US" dirty="0" smtClean="0"/>
              <a:t>개인정보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 smtClean="0"/>
              <a:t>증권가격 이동 방향</a:t>
            </a:r>
            <a:r>
              <a:rPr lang="en-US" altLang="ko-KR" dirty="0" smtClean="0"/>
              <a:t> </a:t>
            </a:r>
            <a:r>
              <a:rPr lang="ko-KR" altLang="en-US" dirty="0" smtClean="0"/>
              <a:t>= </a:t>
            </a:r>
            <a:r>
              <a:rPr lang="en-US" altLang="ko-KR" dirty="0" smtClean="0"/>
              <a:t>f(</a:t>
            </a:r>
            <a:r>
              <a:rPr lang="ko-KR" altLang="en-US" dirty="0" smtClean="0"/>
              <a:t>최근 가격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경제지표)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85813" y="714375"/>
            <a:ext cx="8464550" cy="366713"/>
          </a:xfrm>
        </p:spPr>
        <p:txBody>
          <a:bodyPr/>
          <a:lstStyle/>
          <a:p>
            <a:r>
              <a:rPr lang="ko-KR" altLang="en-US" sz="1800" smtClean="0"/>
              <a:t>의사결정 나무</a:t>
            </a:r>
            <a:r>
              <a:rPr lang="en-US" altLang="ko-KR" sz="1800" smtClean="0"/>
              <a:t>: </a:t>
            </a:r>
            <a:r>
              <a:rPr lang="ko-KR" altLang="en-US" sz="1800" smtClean="0"/>
              <a:t>포털 사용자 중에서 서비스 사용자 예측</a:t>
            </a:r>
            <a:r>
              <a:rPr lang="en-US" altLang="ko-KR" sz="1800" smtClean="0"/>
              <a:t> </a:t>
            </a:r>
            <a:r>
              <a:rPr lang="ko-KR" altLang="en-US" sz="1800" smtClean="0"/>
              <a:t>                       </a:t>
            </a:r>
          </a:p>
        </p:txBody>
      </p:sp>
      <p:grpSp>
        <p:nvGrpSpPr>
          <p:cNvPr id="18435" name="Group 33"/>
          <p:cNvGrpSpPr>
            <a:grpSpLocks/>
          </p:cNvGrpSpPr>
          <p:nvPr/>
        </p:nvGrpSpPr>
        <p:grpSpPr bwMode="auto">
          <a:xfrm>
            <a:off x="1357312" y="1243934"/>
            <a:ext cx="6801399" cy="4896544"/>
            <a:chOff x="798" y="731"/>
            <a:chExt cx="4481" cy="2857"/>
          </a:xfrm>
        </p:grpSpPr>
        <p:pic>
          <p:nvPicPr>
            <p:cNvPr id="18437" name="Picture 14"/>
            <p:cNvPicPr>
              <a:picLocks noChangeAspect="1" noChangeArrowheads="1"/>
            </p:cNvPicPr>
            <p:nvPr/>
          </p:nvPicPr>
          <p:blipFill>
            <a:blip r:embed="rId2">
              <a:lum bright="-20000" contras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" y="731"/>
              <a:ext cx="4481" cy="28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38" name="Rectangle 15"/>
            <p:cNvSpPr>
              <a:spLocks noChangeArrowheads="1"/>
            </p:cNvSpPr>
            <p:nvPr/>
          </p:nvSpPr>
          <p:spPr bwMode="auto">
            <a:xfrm>
              <a:off x="810" y="2424"/>
              <a:ext cx="2358" cy="474"/>
            </a:xfrm>
            <a:prstGeom prst="rect">
              <a:avLst/>
            </a:prstGeom>
            <a:solidFill>
              <a:srgbClr val="FFCC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>
              <a:lvl1pPr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9pPr>
            </a:lstStyle>
            <a:p>
              <a:r>
                <a:rPr lang="en-US" altLang="ko-KR"/>
                <a:t>If </a:t>
              </a:r>
              <a:r>
                <a:rPr lang="ko-KR" altLang="en-US"/>
                <a:t>나이</a:t>
              </a:r>
              <a:r>
                <a:rPr lang="en-US" altLang="ko-KR"/>
                <a:t> &lt; 26, </a:t>
              </a:r>
              <a:r>
                <a:rPr lang="ko-KR" altLang="en-US"/>
                <a:t>연봉</a:t>
              </a:r>
              <a:r>
                <a:rPr lang="en-US" altLang="ko-KR"/>
                <a:t> &gt; 20K, </a:t>
              </a:r>
            </a:p>
            <a:p>
              <a:r>
                <a:rPr lang="en-US" altLang="ko-KR"/>
                <a:t>0 : 77.8%, 1 : 22.2% </a:t>
              </a:r>
            </a:p>
          </p:txBody>
        </p:sp>
        <p:sp>
          <p:nvSpPr>
            <p:cNvPr id="18439" name="Rectangle 16"/>
            <p:cNvSpPr>
              <a:spLocks noChangeArrowheads="1"/>
            </p:cNvSpPr>
            <p:nvPr/>
          </p:nvSpPr>
          <p:spPr bwMode="auto">
            <a:xfrm>
              <a:off x="820" y="3106"/>
              <a:ext cx="3456" cy="474"/>
            </a:xfrm>
            <a:prstGeom prst="rect">
              <a:avLst/>
            </a:prstGeom>
            <a:solidFill>
              <a:srgbClr val="FFCC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>
              <a:lvl1pPr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9pPr>
            </a:lstStyle>
            <a:p>
              <a:r>
                <a:rPr lang="en-US" altLang="ko-KR"/>
                <a:t>If </a:t>
              </a:r>
              <a:r>
                <a:rPr lang="ko-KR" altLang="en-US"/>
                <a:t>나이</a:t>
              </a:r>
              <a:r>
                <a:rPr lang="en-US" altLang="ko-KR"/>
                <a:t> &gt; 26, </a:t>
              </a:r>
              <a:r>
                <a:rPr lang="ko-KR" altLang="en-US"/>
                <a:t>자녀 수</a:t>
              </a:r>
              <a:r>
                <a:rPr lang="en-US" altLang="ko-KR"/>
                <a:t> &lt; 2, </a:t>
              </a:r>
              <a:r>
                <a:rPr lang="ko-KR" altLang="en-US"/>
                <a:t>연봉</a:t>
              </a:r>
              <a:r>
                <a:rPr lang="en-US" altLang="ko-KR"/>
                <a:t> &lt; 50K , </a:t>
              </a:r>
            </a:p>
            <a:p>
              <a:r>
                <a:rPr lang="en-US" altLang="ko-KR"/>
                <a:t>0 : 10.0%, 1 : 90.0%</a:t>
              </a:r>
            </a:p>
          </p:txBody>
        </p:sp>
        <p:sp>
          <p:nvSpPr>
            <p:cNvPr id="18440" name="Text Box 17"/>
            <p:cNvSpPr txBox="1">
              <a:spLocks noChangeArrowheads="1"/>
            </p:cNvSpPr>
            <p:nvPr/>
          </p:nvSpPr>
          <p:spPr bwMode="auto">
            <a:xfrm>
              <a:off x="3474" y="1044"/>
              <a:ext cx="312" cy="1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9pPr>
            </a:lstStyle>
            <a:p>
              <a:r>
                <a:rPr lang="ko-KR" altLang="en-US" sz="800"/>
                <a:t>나이</a:t>
              </a:r>
            </a:p>
          </p:txBody>
        </p:sp>
        <p:sp>
          <p:nvSpPr>
            <p:cNvPr id="18441" name="Text Box 18"/>
            <p:cNvSpPr txBox="1">
              <a:spLocks noChangeArrowheads="1"/>
            </p:cNvSpPr>
            <p:nvPr/>
          </p:nvSpPr>
          <p:spPr bwMode="auto">
            <a:xfrm>
              <a:off x="2422" y="1738"/>
              <a:ext cx="744" cy="1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9pPr>
            </a:lstStyle>
            <a:p>
              <a:r>
                <a:rPr lang="ko-KR" altLang="en-US" sz="800"/>
                <a:t>연봉</a:t>
              </a:r>
            </a:p>
          </p:txBody>
        </p:sp>
        <p:sp>
          <p:nvSpPr>
            <p:cNvPr id="18442" name="Text Box 19"/>
            <p:cNvSpPr txBox="1">
              <a:spLocks noChangeArrowheads="1"/>
            </p:cNvSpPr>
            <p:nvPr/>
          </p:nvSpPr>
          <p:spPr bwMode="auto">
            <a:xfrm>
              <a:off x="4118" y="1742"/>
              <a:ext cx="744" cy="1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9pPr>
            </a:lstStyle>
            <a:p>
              <a:r>
                <a:rPr lang="ko-KR" altLang="en-US" sz="800"/>
                <a:t>자녀 수</a:t>
              </a:r>
            </a:p>
          </p:txBody>
        </p:sp>
        <p:sp>
          <p:nvSpPr>
            <p:cNvPr id="18443" name="Text Box 20"/>
            <p:cNvSpPr txBox="1">
              <a:spLocks noChangeArrowheads="1"/>
            </p:cNvSpPr>
            <p:nvPr/>
          </p:nvSpPr>
          <p:spPr bwMode="auto">
            <a:xfrm>
              <a:off x="3672" y="2424"/>
              <a:ext cx="744" cy="1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9pPr>
            </a:lstStyle>
            <a:p>
              <a:r>
                <a:rPr lang="ko-KR" altLang="en-US" sz="800"/>
                <a:t>연봉</a:t>
              </a:r>
            </a:p>
          </p:txBody>
        </p:sp>
        <p:sp>
          <p:nvSpPr>
            <p:cNvPr id="18444" name="Text Box 21"/>
            <p:cNvSpPr txBox="1">
              <a:spLocks noChangeArrowheads="1"/>
            </p:cNvSpPr>
            <p:nvPr/>
          </p:nvSpPr>
          <p:spPr bwMode="auto">
            <a:xfrm>
              <a:off x="2446" y="1288"/>
              <a:ext cx="684" cy="1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9pPr>
            </a:lstStyle>
            <a:p>
              <a:r>
                <a:rPr lang="en-US" altLang="ko-KR" sz="800"/>
                <a:t>&lt; 26</a:t>
              </a:r>
            </a:p>
          </p:txBody>
        </p:sp>
        <p:sp>
          <p:nvSpPr>
            <p:cNvPr id="18445" name="Text Box 22"/>
            <p:cNvSpPr txBox="1">
              <a:spLocks noChangeArrowheads="1"/>
            </p:cNvSpPr>
            <p:nvPr/>
          </p:nvSpPr>
          <p:spPr bwMode="auto">
            <a:xfrm>
              <a:off x="4148" y="1292"/>
              <a:ext cx="684" cy="1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9pPr>
            </a:lstStyle>
            <a:p>
              <a:r>
                <a:rPr lang="en-US" altLang="ko-KR" sz="800"/>
                <a:t>&gt;= 26</a:t>
              </a:r>
            </a:p>
          </p:txBody>
        </p:sp>
        <p:sp>
          <p:nvSpPr>
            <p:cNvPr id="18446" name="Text Box 23"/>
            <p:cNvSpPr txBox="1">
              <a:spLocks noChangeArrowheads="1"/>
            </p:cNvSpPr>
            <p:nvPr/>
          </p:nvSpPr>
          <p:spPr bwMode="auto">
            <a:xfrm>
              <a:off x="2006" y="1982"/>
              <a:ext cx="744" cy="1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9pPr>
            </a:lstStyle>
            <a:p>
              <a:r>
                <a:rPr lang="en-US" altLang="ko-KR" sz="800"/>
                <a:t>&lt; 2000</a:t>
              </a:r>
            </a:p>
          </p:txBody>
        </p:sp>
        <p:sp>
          <p:nvSpPr>
            <p:cNvPr id="18447" name="Text Box 24"/>
            <p:cNvSpPr txBox="1">
              <a:spLocks noChangeArrowheads="1"/>
            </p:cNvSpPr>
            <p:nvPr/>
          </p:nvSpPr>
          <p:spPr bwMode="auto">
            <a:xfrm>
              <a:off x="2838" y="1974"/>
              <a:ext cx="744" cy="1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9pPr>
            </a:lstStyle>
            <a:p>
              <a:r>
                <a:rPr lang="en-US" altLang="ko-KR" sz="800" dirty="0"/>
                <a:t>&gt;= 2000</a:t>
              </a:r>
            </a:p>
          </p:txBody>
        </p:sp>
        <p:sp>
          <p:nvSpPr>
            <p:cNvPr id="18448" name="Text Box 25"/>
            <p:cNvSpPr txBox="1">
              <a:spLocks noChangeArrowheads="1"/>
            </p:cNvSpPr>
            <p:nvPr/>
          </p:nvSpPr>
          <p:spPr bwMode="auto">
            <a:xfrm>
              <a:off x="3706" y="1966"/>
              <a:ext cx="744" cy="1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9pPr>
            </a:lstStyle>
            <a:p>
              <a:r>
                <a:rPr lang="en-US" altLang="ko-KR" sz="800"/>
                <a:t>&lt; 2</a:t>
              </a:r>
            </a:p>
          </p:txBody>
        </p:sp>
        <p:sp>
          <p:nvSpPr>
            <p:cNvPr id="18449" name="Text Box 26"/>
            <p:cNvSpPr txBox="1">
              <a:spLocks noChangeArrowheads="1"/>
            </p:cNvSpPr>
            <p:nvPr/>
          </p:nvSpPr>
          <p:spPr bwMode="auto">
            <a:xfrm>
              <a:off x="4526" y="1976"/>
              <a:ext cx="744" cy="1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9pPr>
            </a:lstStyle>
            <a:p>
              <a:r>
                <a:rPr lang="en-US" altLang="ko-KR" sz="800"/>
                <a:t>&gt;= 2</a:t>
              </a:r>
            </a:p>
          </p:txBody>
        </p:sp>
        <p:sp>
          <p:nvSpPr>
            <p:cNvPr id="18450" name="Text Box 30"/>
            <p:cNvSpPr txBox="1">
              <a:spLocks noChangeArrowheads="1"/>
            </p:cNvSpPr>
            <p:nvPr/>
          </p:nvSpPr>
          <p:spPr bwMode="auto">
            <a:xfrm>
              <a:off x="3276" y="2646"/>
              <a:ext cx="744" cy="1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9pPr>
            </a:lstStyle>
            <a:p>
              <a:r>
                <a:rPr lang="en-US" altLang="ko-KR" sz="800"/>
                <a:t>&lt; 5000</a:t>
              </a:r>
            </a:p>
          </p:txBody>
        </p:sp>
        <p:sp>
          <p:nvSpPr>
            <p:cNvPr id="18451" name="Text Box 31"/>
            <p:cNvSpPr txBox="1">
              <a:spLocks noChangeArrowheads="1"/>
            </p:cNvSpPr>
            <p:nvPr/>
          </p:nvSpPr>
          <p:spPr bwMode="auto">
            <a:xfrm>
              <a:off x="4108" y="2638"/>
              <a:ext cx="744" cy="1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9pPr>
            </a:lstStyle>
            <a:p>
              <a:r>
                <a:rPr lang="en-US" altLang="ko-KR" sz="800"/>
                <a:t>&gt;= 5000</a:t>
              </a:r>
            </a:p>
          </p:txBody>
        </p:sp>
      </p:grpSp>
      <p:sp>
        <p:nvSpPr>
          <p:cNvPr id="18436" name="Text Box 34"/>
          <p:cNvSpPr txBox="1">
            <a:spLocks noChangeArrowheads="1"/>
          </p:cNvSpPr>
          <p:nvPr/>
        </p:nvSpPr>
        <p:spPr bwMode="auto">
          <a:xfrm>
            <a:off x="454025" y="1446213"/>
            <a:ext cx="34036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9pPr>
          </a:lstStyle>
          <a:p>
            <a:pPr algn="l"/>
            <a:r>
              <a:rPr lang="ko-KR" altLang="en-US"/>
              <a:t>사용자</a:t>
            </a:r>
            <a:r>
              <a:rPr lang="en-US" altLang="ko-KR"/>
              <a:t> 1: </a:t>
            </a:r>
            <a:r>
              <a:rPr lang="ko-KR" altLang="en-US"/>
              <a:t>비사용자</a:t>
            </a:r>
            <a:r>
              <a:rPr lang="en-US" altLang="ko-KR"/>
              <a:t>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장바구니 분석</a:t>
            </a:r>
            <a:r>
              <a:rPr lang="en-US" altLang="ko-KR" dirty="0" smtClean="0"/>
              <a:t>(</a:t>
            </a:r>
            <a:r>
              <a:rPr lang="ko-KR" altLang="en-US" dirty="0" smtClean="0"/>
              <a:t>연관분석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4538" y="1408113"/>
            <a:ext cx="8077200" cy="1900520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ko-KR" altLang="en-US" dirty="0" smtClean="0"/>
              <a:t> 어떤 항목들이 함께 구매되는가</a:t>
            </a:r>
            <a:r>
              <a:rPr lang="en-US" altLang="ko-KR" dirty="0" smtClean="0"/>
              <a:t>?</a:t>
            </a:r>
            <a:endParaRPr lang="ko-KR" altLang="en-US" dirty="0" smtClean="0"/>
          </a:p>
          <a:p>
            <a:pPr>
              <a:buFont typeface="Arial" charset="0"/>
              <a:buChar char="•"/>
            </a:pPr>
            <a:r>
              <a:rPr lang="en-US" altLang="ko-KR" dirty="0" smtClean="0"/>
              <a:t> A Priori </a:t>
            </a:r>
            <a:r>
              <a:rPr lang="ko-KR" altLang="en-US" dirty="0" smtClean="0"/>
              <a:t>알고리즘</a:t>
            </a:r>
            <a:endParaRPr lang="en-US" altLang="ko-KR" dirty="0" smtClean="0"/>
          </a:p>
          <a:p>
            <a:pPr>
              <a:buFont typeface="Arial" charset="0"/>
              <a:buChar char="•"/>
            </a:pPr>
            <a:r>
              <a:rPr lang="ko-KR" altLang="en-US" dirty="0" smtClean="0"/>
              <a:t> 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연관규칙 </a:t>
            </a:r>
          </a:p>
          <a:p>
            <a:pPr lvl="1"/>
            <a:r>
              <a:rPr lang="ko-KR" altLang="en-US" dirty="0" smtClean="0"/>
              <a:t> </a:t>
            </a:r>
            <a:r>
              <a:rPr lang="en-US" altLang="ko-KR" dirty="0" smtClean="0"/>
              <a:t>A</a:t>
            </a:r>
            <a:r>
              <a:rPr lang="ko-KR" altLang="en-US" dirty="0" smtClean="0"/>
              <a:t>라는 영화를 본 사람들은 </a:t>
            </a:r>
            <a:r>
              <a:rPr lang="en-US" altLang="ko-KR" dirty="0" smtClean="0"/>
              <a:t>B</a:t>
            </a:r>
            <a:r>
              <a:rPr lang="ko-KR" altLang="en-US" dirty="0" smtClean="0"/>
              <a:t>라는 영화도 본다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 우유를 사면 버터도 구매한다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 </a:t>
            </a:r>
          </a:p>
        </p:txBody>
      </p:sp>
      <p:graphicFrame>
        <p:nvGraphicFramePr>
          <p:cNvPr id="4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092618"/>
              </p:ext>
            </p:extLst>
          </p:nvPr>
        </p:nvGraphicFramePr>
        <p:xfrm>
          <a:off x="899592" y="4869160"/>
          <a:ext cx="6866384" cy="918466"/>
        </p:xfrm>
        <a:graphic>
          <a:graphicData uri="http://schemas.openxmlformats.org/drawingml/2006/table">
            <a:tbl>
              <a:tblPr/>
              <a:tblGrid>
                <a:gridCol w="24832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831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69627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체" pitchFamily="17" charset="-127"/>
                          <a:ea typeface="굴림" pitchFamily="50" charset="-127"/>
                        </a:rPr>
                        <a:t>신뢰도</a:t>
                      </a:r>
                      <a:r>
                        <a:rPr kumimoji="0" lang="en-US" altLang="ko-KR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굴림" pitchFamily="50" charset="-127"/>
                        </a:rPr>
                        <a:t>(confidence) = </a:t>
                      </a:r>
                      <a:endParaRPr kumimoji="0" lang="en-US" altLang="ko-KR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T="45735" marB="45735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굴림" pitchFamily="50" charset="-127"/>
                        </a:rPr>
                        <a:t>조건부 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체" pitchFamily="17" charset="-127"/>
                          <a:ea typeface="굴림" pitchFamily="50" charset="-127"/>
                        </a:rPr>
                        <a:t>항목집합과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굴림" pitchFamily="50" charset="-127"/>
                        </a:rPr>
                        <a:t>  결론부 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체" pitchFamily="17" charset="-127"/>
                          <a:ea typeface="굴림" pitchFamily="50" charset="-127"/>
                        </a:rPr>
                        <a:t>항목집합을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굴림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체" pitchFamily="17" charset="-127"/>
                          <a:ea typeface="굴림" pitchFamily="50" charset="-127"/>
                        </a:rPr>
                        <a:t>동시에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굴림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체" pitchFamily="17" charset="-127"/>
                          <a:ea typeface="굴림" pitchFamily="50" charset="-127"/>
                        </a:rPr>
                        <a:t>포함하는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굴림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체" pitchFamily="17" charset="-127"/>
                          <a:ea typeface="굴림" pitchFamily="50" charset="-127"/>
                        </a:rPr>
                        <a:t>거래의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굴림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체" pitchFamily="17" charset="-127"/>
                          <a:ea typeface="굴림" pitchFamily="50" charset="-127"/>
                        </a:rPr>
                        <a:t>수</a:t>
                      </a: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T="45735" marB="45735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93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굴림" pitchFamily="50" charset="-127"/>
                        </a:rPr>
                        <a:t>조건부 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체" pitchFamily="17" charset="-127"/>
                          <a:ea typeface="굴림" pitchFamily="50" charset="-127"/>
                        </a:rPr>
                        <a:t>항목집합을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굴림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체" pitchFamily="17" charset="-127"/>
                          <a:ea typeface="굴림" pitchFamily="50" charset="-127"/>
                        </a:rPr>
                        <a:t>포함하는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굴림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체" pitchFamily="17" charset="-127"/>
                          <a:ea typeface="굴림" pitchFamily="50" charset="-127"/>
                        </a:rPr>
                        <a:t>거래의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굴림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체" pitchFamily="17" charset="-127"/>
                          <a:ea typeface="굴림" pitchFamily="50" charset="-127"/>
                        </a:rPr>
                        <a:t>수</a:t>
                      </a: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T="45735" marB="45735" anchor="ctr" horzOverflow="overflow">
                    <a:lnL>
                      <a:noFill/>
                    </a:lnL>
                    <a:lnR cap="flat">
                      <a:noFill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Group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6334585"/>
              </p:ext>
            </p:extLst>
          </p:nvPr>
        </p:nvGraphicFramePr>
        <p:xfrm>
          <a:off x="899592" y="3717032"/>
          <a:ext cx="7099176" cy="914340"/>
        </p:xfrm>
        <a:graphic>
          <a:graphicData uri="http://schemas.openxmlformats.org/drawingml/2006/table">
            <a:tbl>
              <a:tblPr/>
              <a:tblGrid>
                <a:gridCol w="25663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328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0982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체" pitchFamily="17" charset="-127"/>
                          <a:ea typeface="굴림" pitchFamily="50" charset="-127"/>
                        </a:rPr>
                        <a:t>지지도</a:t>
                      </a:r>
                      <a:r>
                        <a:rPr kumimoji="0" lang="en-US" altLang="ko-KR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체" pitchFamily="17" charset="-127"/>
                          <a:ea typeface="굴림" pitchFamily="50" charset="-127"/>
                        </a:rPr>
                        <a:t>(Support)</a:t>
                      </a:r>
                      <a:r>
                        <a:rPr kumimoji="0" lang="ko-KR" alt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굴림" pitchFamily="50" charset="-127"/>
                        </a:rPr>
                        <a:t> 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굴림" pitchFamily="50" charset="-127"/>
                        </a:rPr>
                        <a:t>= 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T="45705" marB="45705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굴림" pitchFamily="50" charset="-127"/>
                        </a:rPr>
                        <a:t>조건부 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체" pitchFamily="17" charset="-127"/>
                          <a:ea typeface="굴림" pitchFamily="50" charset="-127"/>
                        </a:rPr>
                        <a:t>항목집합과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굴림" pitchFamily="50" charset="-127"/>
                        </a:rPr>
                        <a:t> 결론부 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체" pitchFamily="17" charset="-127"/>
                          <a:ea typeface="굴림" pitchFamily="50" charset="-127"/>
                        </a:rPr>
                        <a:t>항목집합을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굴림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체" pitchFamily="17" charset="-127"/>
                          <a:ea typeface="굴림" pitchFamily="50" charset="-127"/>
                        </a:rPr>
                        <a:t>동시에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굴림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체" pitchFamily="17" charset="-127"/>
                          <a:ea typeface="굴림" pitchFamily="50" charset="-127"/>
                        </a:rPr>
                        <a:t>포함하는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굴림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체" pitchFamily="17" charset="-127"/>
                          <a:ea typeface="굴림" pitchFamily="50" charset="-127"/>
                        </a:rPr>
                        <a:t>거래의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굴림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체" pitchFamily="17" charset="-127"/>
                          <a:ea typeface="굴림" pitchFamily="50" charset="-127"/>
                        </a:rPr>
                        <a:t>수</a:t>
                      </a: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T="45705" marB="45705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61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체" pitchFamily="17" charset="-127"/>
                          <a:ea typeface="굴림" pitchFamily="50" charset="-127"/>
                        </a:rPr>
                        <a:t>전체 거래의 수</a:t>
                      </a: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T="45705" marB="45705" anchor="ctr" horzOverflow="overflow">
                    <a:lnL>
                      <a:noFill/>
                    </a:lnL>
                    <a:lnR cap="flat">
                      <a:noFill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3" name="직선 연결선 2"/>
          <p:cNvCxnSpPr/>
          <p:nvPr/>
        </p:nvCxnSpPr>
        <p:spPr bwMode="auto">
          <a:xfrm>
            <a:off x="3347864" y="4293096"/>
            <a:ext cx="482453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/>
          <p:nvPr/>
        </p:nvCxnSpPr>
        <p:spPr bwMode="auto">
          <a:xfrm>
            <a:off x="3347864" y="5445224"/>
            <a:ext cx="482453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44538" y="779463"/>
            <a:ext cx="8096250" cy="3365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ko-KR" altLang="en-US" dirty="0" smtClean="0">
                <a:latin typeface="Georgia" pitchFamily="18" charset="0"/>
                <a:ea typeface="새굴림" pitchFamily="18" charset="-127"/>
              </a:rPr>
              <a:t>협력적 여과</a:t>
            </a:r>
            <a:r>
              <a:rPr lang="en-US" altLang="ko-KR" dirty="0" smtClean="0">
                <a:latin typeface="Georgia" pitchFamily="18" charset="0"/>
                <a:ea typeface="새굴림" pitchFamily="18" charset="-127"/>
              </a:rPr>
              <a:t>(Collaborative Filtering): </a:t>
            </a:r>
            <a:r>
              <a:rPr lang="ko-KR" altLang="en-US" dirty="0" smtClean="0">
                <a:latin typeface="Georgia" pitchFamily="18" charset="0"/>
                <a:ea typeface="새굴림" pitchFamily="18" charset="-127"/>
              </a:rPr>
              <a:t>사용자 기반</a:t>
            </a:r>
            <a:endParaRPr lang="en-US" altLang="ko-KR" dirty="0" smtClean="0">
              <a:latin typeface="Georgia" pitchFamily="18" charset="0"/>
              <a:ea typeface="새굴림" pitchFamily="18" charset="-127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4538" y="1408113"/>
            <a:ext cx="8077200" cy="318135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ko-KR" altLang="en-US" b="1" dirty="0" smtClean="0">
                <a:latin typeface="Georgia" pitchFamily="18" charset="0"/>
                <a:ea typeface="새굴림" pitchFamily="18" charset="-127"/>
              </a:rPr>
              <a:t>패턴이 유사한 고객들이 선호한 상품</a:t>
            </a:r>
            <a:r>
              <a:rPr lang="en-US" altLang="ko-KR" b="1" dirty="0" smtClean="0">
                <a:latin typeface="Georgia" pitchFamily="18" charset="0"/>
                <a:ea typeface="새굴림" pitchFamily="18" charset="-127"/>
              </a:rPr>
              <a:t>(</a:t>
            </a:r>
            <a:r>
              <a:rPr lang="ko-KR" altLang="en-US" b="1" dirty="0" smtClean="0">
                <a:latin typeface="Georgia" pitchFamily="18" charset="0"/>
                <a:ea typeface="새굴림" pitchFamily="18" charset="-127"/>
              </a:rPr>
              <a:t>아이템</a:t>
            </a:r>
            <a:r>
              <a:rPr lang="en-US" altLang="ko-KR" b="1" dirty="0" smtClean="0">
                <a:latin typeface="Georgia" pitchFamily="18" charset="0"/>
                <a:ea typeface="새굴림" pitchFamily="18" charset="-127"/>
              </a:rPr>
              <a:t>)</a:t>
            </a:r>
            <a:r>
              <a:rPr lang="ko-KR" altLang="en-US" b="1" dirty="0" smtClean="0">
                <a:latin typeface="Georgia" pitchFamily="18" charset="0"/>
                <a:ea typeface="새굴림" pitchFamily="18" charset="-127"/>
              </a:rPr>
              <a:t>를 추천하는 시스템</a:t>
            </a:r>
          </a:p>
          <a:p>
            <a:pPr lvl="1" eaLnBrk="1" hangingPunct="1">
              <a:lnSpc>
                <a:spcPct val="80000"/>
              </a:lnSpc>
            </a:pPr>
            <a:endParaRPr lang="ko-KR" altLang="en-US" b="1" dirty="0" smtClean="0">
              <a:latin typeface="Georgia" pitchFamily="18" charset="0"/>
              <a:ea typeface="새굴림" pitchFamily="18" charset="-127"/>
            </a:endParaRPr>
          </a:p>
          <a:p>
            <a:pPr lvl="1" eaLnBrk="1" hangingPunct="1">
              <a:lnSpc>
                <a:spcPct val="80000"/>
              </a:lnSpc>
            </a:pPr>
            <a:endParaRPr lang="ko-KR" altLang="en-US" b="1" dirty="0" smtClean="0">
              <a:latin typeface="Georgia" pitchFamily="18" charset="0"/>
              <a:ea typeface="새굴림" pitchFamily="18" charset="-127"/>
            </a:endParaRPr>
          </a:p>
          <a:p>
            <a:pPr lvl="1" eaLnBrk="1" hangingPunct="1">
              <a:lnSpc>
                <a:spcPct val="80000"/>
              </a:lnSpc>
            </a:pPr>
            <a:endParaRPr lang="ko-KR" altLang="en-US" b="1" dirty="0" smtClean="0">
              <a:latin typeface="Georgia" pitchFamily="18" charset="0"/>
              <a:ea typeface="새굴림" pitchFamily="18" charset="-127"/>
            </a:endParaRPr>
          </a:p>
          <a:p>
            <a:pPr lvl="1" eaLnBrk="1" hangingPunct="1">
              <a:lnSpc>
                <a:spcPct val="80000"/>
              </a:lnSpc>
            </a:pPr>
            <a:endParaRPr lang="ko-KR" altLang="en-US" b="1" dirty="0" smtClean="0">
              <a:latin typeface="Georgia" pitchFamily="18" charset="0"/>
              <a:ea typeface="새굴림" pitchFamily="18" charset="-127"/>
            </a:endParaRPr>
          </a:p>
          <a:p>
            <a:pPr lvl="1" eaLnBrk="1" hangingPunct="1">
              <a:lnSpc>
                <a:spcPct val="80000"/>
              </a:lnSpc>
            </a:pPr>
            <a:endParaRPr lang="ko-KR" altLang="en-US" b="1" dirty="0" smtClean="0">
              <a:latin typeface="Georgia" pitchFamily="18" charset="0"/>
              <a:ea typeface="새굴림" pitchFamily="18" charset="-127"/>
            </a:endParaRPr>
          </a:p>
          <a:p>
            <a:pPr lvl="1" eaLnBrk="1" hangingPunct="1">
              <a:lnSpc>
                <a:spcPct val="80000"/>
              </a:lnSpc>
            </a:pPr>
            <a:endParaRPr lang="ko-KR" altLang="en-US" b="1" dirty="0" smtClean="0">
              <a:latin typeface="Georgia" pitchFamily="18" charset="0"/>
              <a:ea typeface="새굴림" pitchFamily="18" charset="-127"/>
            </a:endParaRPr>
          </a:p>
          <a:p>
            <a:pPr lvl="1" eaLnBrk="1" hangingPunct="1">
              <a:lnSpc>
                <a:spcPct val="80000"/>
              </a:lnSpc>
            </a:pPr>
            <a:endParaRPr lang="ko-KR" altLang="en-US" b="1" dirty="0" smtClean="0">
              <a:latin typeface="Georgia" pitchFamily="18" charset="0"/>
              <a:ea typeface="새굴림" pitchFamily="18" charset="-127"/>
            </a:endParaRPr>
          </a:p>
          <a:p>
            <a:pPr lvl="1" eaLnBrk="1" hangingPunct="1">
              <a:lnSpc>
                <a:spcPct val="80000"/>
              </a:lnSpc>
            </a:pPr>
            <a:endParaRPr lang="ko-KR" altLang="en-US" b="1" dirty="0" smtClean="0">
              <a:latin typeface="Georgia" pitchFamily="18" charset="0"/>
              <a:ea typeface="새굴림" pitchFamily="18" charset="-127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ko-KR" b="1" dirty="0" smtClean="0">
              <a:latin typeface="Georgia" pitchFamily="18" charset="0"/>
              <a:ea typeface="새굴림" pitchFamily="18" charset="-127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ko-KR" b="1" dirty="0" smtClean="0">
              <a:latin typeface="Georgia" pitchFamily="18" charset="0"/>
              <a:ea typeface="새굴림" pitchFamily="18" charset="-127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ko-KR" b="1" dirty="0" smtClean="0">
              <a:latin typeface="Georgia" pitchFamily="18" charset="0"/>
              <a:ea typeface="새굴림" pitchFamily="18" charset="-127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ko-KR" b="1" dirty="0" smtClean="0">
              <a:latin typeface="Georgia" pitchFamily="18" charset="0"/>
              <a:ea typeface="새굴림" pitchFamily="18" charset="-127"/>
            </a:endParaRPr>
          </a:p>
          <a:p>
            <a:pPr lvl="1" eaLnBrk="1" hangingPunct="1">
              <a:lnSpc>
                <a:spcPct val="80000"/>
              </a:lnSpc>
            </a:pPr>
            <a:r>
              <a:rPr lang="ko-KR" altLang="en-US" b="1" dirty="0" err="1" smtClean="0">
                <a:latin typeface="Georgia" pitchFamily="18" charset="0"/>
                <a:ea typeface="새굴림" pitchFamily="18" charset="-127"/>
              </a:rPr>
              <a:t>추천식</a:t>
            </a:r>
            <a:endParaRPr lang="ko-KR" altLang="en-US" b="1" dirty="0" smtClean="0">
              <a:latin typeface="Georgia" pitchFamily="18" charset="0"/>
              <a:ea typeface="새굴림" pitchFamily="18" charset="-127"/>
            </a:endParaRPr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3124200" y="2209800"/>
            <a:ext cx="304800" cy="444500"/>
            <a:chOff x="3856" y="2832"/>
            <a:chExt cx="192" cy="280"/>
          </a:xfrm>
        </p:grpSpPr>
        <p:sp>
          <p:nvSpPr>
            <p:cNvPr id="23574" name="Oval 5"/>
            <p:cNvSpPr>
              <a:spLocks noChangeArrowheads="1"/>
            </p:cNvSpPr>
            <p:nvPr/>
          </p:nvSpPr>
          <p:spPr bwMode="auto">
            <a:xfrm>
              <a:off x="3888" y="2832"/>
              <a:ext cx="144" cy="144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>
                <a:spcBef>
                  <a:spcPts val="1700"/>
                </a:spcBef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1pPr>
              <a:lvl2pPr marL="742950" indent="-285750" algn="l">
                <a:spcBef>
                  <a:spcPts val="200"/>
                </a:spcBef>
                <a:buSzPct val="100000"/>
                <a:buFont typeface="Arial" charset="0"/>
                <a:buChar char="–"/>
                <a:defRPr kumimoji="1" sz="16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2pPr>
              <a:lvl3pPr marL="1143000" indent="-228600" algn="l">
                <a:spcBef>
                  <a:spcPts val="200"/>
                </a:spcBef>
                <a:buSzPct val="100000"/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3pPr>
              <a:lvl4pPr marL="1600200" indent="-228600" algn="l">
                <a:spcBef>
                  <a:spcPts val="200"/>
                </a:spcBef>
                <a:buClr>
                  <a:schemeClr val="tx1"/>
                </a:buClr>
                <a:buSzPct val="100000"/>
                <a:buChar char="•"/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4pPr>
              <a:lvl5pPr marL="2057400" indent="-228600" algn="l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Tx/>
                <a:buFontTx/>
                <a:buNone/>
              </a:pPr>
              <a:endParaRPr lang="ko-KR" altLang="en-US" b="1">
                <a:latin typeface="굴림" charset="-127"/>
                <a:ea typeface="굴림" charset="-127"/>
              </a:endParaRPr>
            </a:p>
          </p:txBody>
        </p:sp>
        <p:sp>
          <p:nvSpPr>
            <p:cNvPr id="23575" name="Freeform 6"/>
            <p:cNvSpPr>
              <a:spLocks/>
            </p:cNvSpPr>
            <p:nvPr/>
          </p:nvSpPr>
          <p:spPr bwMode="auto">
            <a:xfrm>
              <a:off x="3856" y="2968"/>
              <a:ext cx="192" cy="144"/>
            </a:xfrm>
            <a:custGeom>
              <a:avLst/>
              <a:gdLst>
                <a:gd name="T0" fmla="*/ 96 w 192"/>
                <a:gd name="T1" fmla="*/ 0 h 144"/>
                <a:gd name="T2" fmla="*/ 0 w 192"/>
                <a:gd name="T3" fmla="*/ 144 h 144"/>
                <a:gd name="T4" fmla="*/ 192 w 192"/>
                <a:gd name="T5" fmla="*/ 144 h 144"/>
                <a:gd name="T6" fmla="*/ 96 w 192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144"/>
                <a:gd name="T14" fmla="*/ 192 w 192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144">
                  <a:moveTo>
                    <a:pt x="96" y="0"/>
                  </a:moveTo>
                  <a:lnTo>
                    <a:pt x="0" y="144"/>
                  </a:lnTo>
                  <a:lnTo>
                    <a:pt x="192" y="144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3557" name="Text Box 7"/>
          <p:cNvSpPr txBox="1">
            <a:spLocks noChangeArrowheads="1"/>
          </p:cNvSpPr>
          <p:nvPr/>
        </p:nvSpPr>
        <p:spPr bwMode="auto">
          <a:xfrm>
            <a:off x="5181600" y="2209800"/>
            <a:ext cx="549275" cy="373063"/>
          </a:xfrm>
          <a:prstGeom prst="rect">
            <a:avLst/>
          </a:prstGeom>
          <a:solidFill>
            <a:srgbClr val="FFCC00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l">
              <a:spcBef>
                <a:spcPts val="1700"/>
              </a:spcBef>
              <a:buSzPct val="7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1pPr>
            <a:lvl2pPr marL="742950" indent="-285750" algn="l">
              <a:spcBef>
                <a:spcPts val="200"/>
              </a:spcBef>
              <a:buSzPct val="100000"/>
              <a:buFont typeface="Arial" charset="0"/>
              <a:buChar char="–"/>
              <a:defRPr kumimoji="1" sz="16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2pPr>
            <a:lvl3pPr marL="1143000" indent="-228600" algn="l">
              <a:spcBef>
                <a:spcPts val="200"/>
              </a:spcBef>
              <a:buSzPct val="100000"/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3pPr>
            <a:lvl4pPr marL="1600200" indent="-228600" algn="l">
              <a:spcBef>
                <a:spcPts val="200"/>
              </a:spcBef>
              <a:buClr>
                <a:schemeClr val="tx1"/>
              </a:buClr>
              <a:buSzPct val="100000"/>
              <a:buChar char="•"/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4pPr>
            <a:lvl5pPr marL="2057400" indent="-228600" algn="l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SzTx/>
              <a:buFontTx/>
              <a:buNone/>
            </a:pPr>
            <a:r>
              <a:rPr lang="en-US" altLang="ko-KR" b="1">
                <a:latin typeface="굴림" charset="-127"/>
                <a:ea typeface="바탕체" pitchFamily="17" charset="-127"/>
              </a:rPr>
              <a:t>A</a:t>
            </a:r>
          </a:p>
        </p:txBody>
      </p:sp>
      <p:sp>
        <p:nvSpPr>
          <p:cNvPr id="23558" name="Text Box 8"/>
          <p:cNvSpPr txBox="1">
            <a:spLocks noChangeArrowheads="1"/>
          </p:cNvSpPr>
          <p:nvPr/>
        </p:nvSpPr>
        <p:spPr bwMode="auto">
          <a:xfrm>
            <a:off x="6400800" y="3276600"/>
            <a:ext cx="549275" cy="373063"/>
          </a:xfrm>
          <a:prstGeom prst="rect">
            <a:avLst/>
          </a:prstGeom>
          <a:solidFill>
            <a:srgbClr val="FFCC00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l">
              <a:spcBef>
                <a:spcPts val="1700"/>
              </a:spcBef>
              <a:buSzPct val="7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1pPr>
            <a:lvl2pPr marL="742950" indent="-285750" algn="l">
              <a:spcBef>
                <a:spcPts val="200"/>
              </a:spcBef>
              <a:buSzPct val="100000"/>
              <a:buFont typeface="Arial" charset="0"/>
              <a:buChar char="–"/>
              <a:defRPr kumimoji="1" sz="16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2pPr>
            <a:lvl3pPr marL="1143000" indent="-228600" algn="l">
              <a:spcBef>
                <a:spcPts val="200"/>
              </a:spcBef>
              <a:buSzPct val="100000"/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3pPr>
            <a:lvl4pPr marL="1600200" indent="-228600" algn="l">
              <a:spcBef>
                <a:spcPts val="200"/>
              </a:spcBef>
              <a:buClr>
                <a:schemeClr val="tx1"/>
              </a:buClr>
              <a:buSzPct val="100000"/>
              <a:buChar char="•"/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4pPr>
            <a:lvl5pPr marL="2057400" indent="-228600" algn="l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SzTx/>
              <a:buFontTx/>
              <a:buNone/>
            </a:pPr>
            <a:r>
              <a:rPr lang="en-US" altLang="ko-KR" b="1">
                <a:latin typeface="굴림" charset="-127"/>
                <a:ea typeface="바탕체" pitchFamily="17" charset="-127"/>
              </a:rPr>
              <a:t>C</a:t>
            </a:r>
          </a:p>
        </p:txBody>
      </p:sp>
      <p:sp>
        <p:nvSpPr>
          <p:cNvPr id="23559" name="Text Box 9"/>
          <p:cNvSpPr txBox="1">
            <a:spLocks noChangeArrowheads="1"/>
          </p:cNvSpPr>
          <p:nvPr/>
        </p:nvSpPr>
        <p:spPr bwMode="auto">
          <a:xfrm>
            <a:off x="5791200" y="2209800"/>
            <a:ext cx="549275" cy="373063"/>
          </a:xfrm>
          <a:prstGeom prst="rect">
            <a:avLst/>
          </a:prstGeom>
          <a:solidFill>
            <a:srgbClr val="FFCC00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l">
              <a:spcBef>
                <a:spcPts val="1700"/>
              </a:spcBef>
              <a:buSzPct val="7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1pPr>
            <a:lvl2pPr marL="742950" indent="-285750" algn="l">
              <a:spcBef>
                <a:spcPts val="200"/>
              </a:spcBef>
              <a:buSzPct val="100000"/>
              <a:buFont typeface="Arial" charset="0"/>
              <a:buChar char="–"/>
              <a:defRPr kumimoji="1" sz="16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2pPr>
            <a:lvl3pPr marL="1143000" indent="-228600" algn="l">
              <a:spcBef>
                <a:spcPts val="200"/>
              </a:spcBef>
              <a:buSzPct val="100000"/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3pPr>
            <a:lvl4pPr marL="1600200" indent="-228600" algn="l">
              <a:spcBef>
                <a:spcPts val="200"/>
              </a:spcBef>
              <a:buClr>
                <a:schemeClr val="tx1"/>
              </a:buClr>
              <a:buSzPct val="100000"/>
              <a:buChar char="•"/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4pPr>
            <a:lvl5pPr marL="2057400" indent="-228600" algn="l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SzTx/>
              <a:buFontTx/>
              <a:buNone/>
            </a:pPr>
            <a:r>
              <a:rPr lang="en-US" altLang="ko-KR" b="1">
                <a:latin typeface="굴림" charset="-127"/>
                <a:ea typeface="바탕체" pitchFamily="17" charset="-127"/>
              </a:rPr>
              <a:t>B</a:t>
            </a:r>
          </a:p>
        </p:txBody>
      </p:sp>
      <p:sp>
        <p:nvSpPr>
          <p:cNvPr id="23560" name="Line 10"/>
          <p:cNvSpPr>
            <a:spLocks noChangeShapeType="1"/>
          </p:cNvSpPr>
          <p:nvPr/>
        </p:nvSpPr>
        <p:spPr bwMode="auto">
          <a:xfrm flipH="1" flipV="1">
            <a:off x="3581400" y="2590800"/>
            <a:ext cx="3048000" cy="609600"/>
          </a:xfrm>
          <a:prstGeom prst="line">
            <a:avLst/>
          </a:prstGeom>
          <a:noFill/>
          <a:ln w="57150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561" name="Line 11"/>
          <p:cNvSpPr>
            <a:spLocks noChangeShapeType="1"/>
          </p:cNvSpPr>
          <p:nvPr/>
        </p:nvSpPr>
        <p:spPr bwMode="auto">
          <a:xfrm>
            <a:off x="3657600" y="3505200"/>
            <a:ext cx="1524000" cy="0"/>
          </a:xfrm>
          <a:prstGeom prst="line">
            <a:avLst/>
          </a:prstGeom>
          <a:noFill/>
          <a:ln w="57150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23562" name="Group 12"/>
          <p:cNvGrpSpPr>
            <a:grpSpLocks/>
          </p:cNvGrpSpPr>
          <p:nvPr/>
        </p:nvGrpSpPr>
        <p:grpSpPr bwMode="auto">
          <a:xfrm>
            <a:off x="3124200" y="3200400"/>
            <a:ext cx="304800" cy="444500"/>
            <a:chOff x="3856" y="2832"/>
            <a:chExt cx="192" cy="280"/>
          </a:xfrm>
        </p:grpSpPr>
        <p:sp>
          <p:nvSpPr>
            <p:cNvPr id="23572" name="Oval 13"/>
            <p:cNvSpPr>
              <a:spLocks noChangeArrowheads="1"/>
            </p:cNvSpPr>
            <p:nvPr/>
          </p:nvSpPr>
          <p:spPr bwMode="auto">
            <a:xfrm>
              <a:off x="3888" y="2832"/>
              <a:ext cx="144" cy="144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>
                <a:spcBef>
                  <a:spcPts val="1700"/>
                </a:spcBef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1pPr>
              <a:lvl2pPr marL="742950" indent="-285750" algn="l">
                <a:spcBef>
                  <a:spcPts val="200"/>
                </a:spcBef>
                <a:buSzPct val="100000"/>
                <a:buFont typeface="Arial" charset="0"/>
                <a:buChar char="–"/>
                <a:defRPr kumimoji="1" sz="16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2pPr>
              <a:lvl3pPr marL="1143000" indent="-228600" algn="l">
                <a:spcBef>
                  <a:spcPts val="200"/>
                </a:spcBef>
                <a:buSzPct val="100000"/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3pPr>
              <a:lvl4pPr marL="1600200" indent="-228600" algn="l">
                <a:spcBef>
                  <a:spcPts val="200"/>
                </a:spcBef>
                <a:buClr>
                  <a:schemeClr val="tx1"/>
                </a:buClr>
                <a:buSzPct val="100000"/>
                <a:buChar char="•"/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4pPr>
              <a:lvl5pPr marL="2057400" indent="-228600" algn="l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Tx/>
                <a:buFontTx/>
                <a:buNone/>
              </a:pPr>
              <a:endParaRPr lang="ko-KR" altLang="en-US" b="1">
                <a:latin typeface="굴림" charset="-127"/>
                <a:ea typeface="굴림" charset="-127"/>
              </a:endParaRPr>
            </a:p>
          </p:txBody>
        </p:sp>
        <p:sp>
          <p:nvSpPr>
            <p:cNvPr id="23573" name="Freeform 14"/>
            <p:cNvSpPr>
              <a:spLocks/>
            </p:cNvSpPr>
            <p:nvPr/>
          </p:nvSpPr>
          <p:spPr bwMode="auto">
            <a:xfrm>
              <a:off x="3856" y="2968"/>
              <a:ext cx="192" cy="144"/>
            </a:xfrm>
            <a:custGeom>
              <a:avLst/>
              <a:gdLst>
                <a:gd name="T0" fmla="*/ 96 w 192"/>
                <a:gd name="T1" fmla="*/ 0 h 144"/>
                <a:gd name="T2" fmla="*/ 0 w 192"/>
                <a:gd name="T3" fmla="*/ 144 h 144"/>
                <a:gd name="T4" fmla="*/ 192 w 192"/>
                <a:gd name="T5" fmla="*/ 144 h 144"/>
                <a:gd name="T6" fmla="*/ 96 w 192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144"/>
                <a:gd name="T14" fmla="*/ 192 w 192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144">
                  <a:moveTo>
                    <a:pt x="96" y="0"/>
                  </a:moveTo>
                  <a:lnTo>
                    <a:pt x="0" y="144"/>
                  </a:lnTo>
                  <a:lnTo>
                    <a:pt x="192" y="144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3563" name="Text Box 15"/>
          <p:cNvSpPr txBox="1">
            <a:spLocks noChangeArrowheads="1"/>
          </p:cNvSpPr>
          <p:nvPr/>
        </p:nvSpPr>
        <p:spPr bwMode="auto">
          <a:xfrm>
            <a:off x="5181600" y="3276600"/>
            <a:ext cx="549275" cy="373063"/>
          </a:xfrm>
          <a:prstGeom prst="rect">
            <a:avLst/>
          </a:prstGeom>
          <a:solidFill>
            <a:srgbClr val="FFCC00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l">
              <a:spcBef>
                <a:spcPts val="1700"/>
              </a:spcBef>
              <a:buSzPct val="7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1pPr>
            <a:lvl2pPr marL="742950" indent="-285750" algn="l">
              <a:spcBef>
                <a:spcPts val="200"/>
              </a:spcBef>
              <a:buSzPct val="100000"/>
              <a:buFont typeface="Arial" charset="0"/>
              <a:buChar char="–"/>
              <a:defRPr kumimoji="1" sz="16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2pPr>
            <a:lvl3pPr marL="1143000" indent="-228600" algn="l">
              <a:spcBef>
                <a:spcPts val="200"/>
              </a:spcBef>
              <a:buSzPct val="100000"/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3pPr>
            <a:lvl4pPr marL="1600200" indent="-228600" algn="l">
              <a:spcBef>
                <a:spcPts val="200"/>
              </a:spcBef>
              <a:buClr>
                <a:schemeClr val="tx1"/>
              </a:buClr>
              <a:buSzPct val="100000"/>
              <a:buChar char="•"/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4pPr>
            <a:lvl5pPr marL="2057400" indent="-228600" algn="l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SzTx/>
              <a:buFontTx/>
              <a:buNone/>
            </a:pPr>
            <a:r>
              <a:rPr lang="en-US" altLang="ko-KR" b="1">
                <a:latin typeface="굴림" charset="-127"/>
                <a:ea typeface="바탕체" pitchFamily="17" charset="-127"/>
              </a:rPr>
              <a:t>A</a:t>
            </a:r>
          </a:p>
        </p:txBody>
      </p:sp>
      <p:sp>
        <p:nvSpPr>
          <p:cNvPr id="23564" name="Text Box 16"/>
          <p:cNvSpPr txBox="1">
            <a:spLocks noChangeArrowheads="1"/>
          </p:cNvSpPr>
          <p:nvPr/>
        </p:nvSpPr>
        <p:spPr bwMode="auto">
          <a:xfrm>
            <a:off x="5791200" y="3276600"/>
            <a:ext cx="549275" cy="373063"/>
          </a:xfrm>
          <a:prstGeom prst="rect">
            <a:avLst/>
          </a:prstGeom>
          <a:solidFill>
            <a:srgbClr val="FFCC00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l">
              <a:spcBef>
                <a:spcPts val="1700"/>
              </a:spcBef>
              <a:buSzPct val="7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1pPr>
            <a:lvl2pPr marL="742950" indent="-285750" algn="l">
              <a:spcBef>
                <a:spcPts val="200"/>
              </a:spcBef>
              <a:buSzPct val="100000"/>
              <a:buFont typeface="Arial" charset="0"/>
              <a:buChar char="–"/>
              <a:defRPr kumimoji="1" sz="16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2pPr>
            <a:lvl3pPr marL="1143000" indent="-228600" algn="l">
              <a:spcBef>
                <a:spcPts val="200"/>
              </a:spcBef>
              <a:buSzPct val="100000"/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3pPr>
            <a:lvl4pPr marL="1600200" indent="-228600" algn="l">
              <a:spcBef>
                <a:spcPts val="200"/>
              </a:spcBef>
              <a:buClr>
                <a:schemeClr val="tx1"/>
              </a:buClr>
              <a:buSzPct val="100000"/>
              <a:buChar char="•"/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4pPr>
            <a:lvl5pPr marL="2057400" indent="-228600" algn="l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SzTx/>
              <a:buFontTx/>
              <a:buNone/>
            </a:pPr>
            <a:r>
              <a:rPr lang="en-US" altLang="ko-KR" b="1">
                <a:latin typeface="굴림" charset="-127"/>
                <a:ea typeface="바탕체" pitchFamily="17" charset="-127"/>
              </a:rPr>
              <a:t>B</a:t>
            </a:r>
          </a:p>
        </p:txBody>
      </p:sp>
      <p:sp>
        <p:nvSpPr>
          <p:cNvPr id="23565" name="Line 17"/>
          <p:cNvSpPr>
            <a:spLocks noChangeShapeType="1"/>
          </p:cNvSpPr>
          <p:nvPr/>
        </p:nvSpPr>
        <p:spPr bwMode="auto">
          <a:xfrm>
            <a:off x="3657600" y="2438400"/>
            <a:ext cx="1524000" cy="0"/>
          </a:xfrm>
          <a:prstGeom prst="line">
            <a:avLst/>
          </a:prstGeom>
          <a:noFill/>
          <a:ln w="57150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566" name="Text Box 18"/>
          <p:cNvSpPr txBox="1">
            <a:spLocks noChangeArrowheads="1"/>
          </p:cNvSpPr>
          <p:nvPr/>
        </p:nvSpPr>
        <p:spPr bwMode="auto">
          <a:xfrm>
            <a:off x="1371600" y="2514600"/>
            <a:ext cx="1447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ts val="1700"/>
              </a:spcBef>
              <a:buSzPct val="7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1pPr>
            <a:lvl2pPr marL="742950" indent="-285750" algn="l">
              <a:spcBef>
                <a:spcPts val="200"/>
              </a:spcBef>
              <a:buSzPct val="100000"/>
              <a:buFont typeface="Arial" charset="0"/>
              <a:buChar char="–"/>
              <a:defRPr kumimoji="1" sz="16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2pPr>
            <a:lvl3pPr marL="1143000" indent="-228600" algn="l">
              <a:spcBef>
                <a:spcPts val="200"/>
              </a:spcBef>
              <a:buSzPct val="100000"/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3pPr>
            <a:lvl4pPr marL="1600200" indent="-228600" algn="l">
              <a:spcBef>
                <a:spcPts val="200"/>
              </a:spcBef>
              <a:buClr>
                <a:schemeClr val="tx1"/>
              </a:buClr>
              <a:buSzPct val="100000"/>
              <a:buChar char="•"/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4pPr>
            <a:lvl5pPr marL="2057400" indent="-228600" algn="l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SzTx/>
              <a:buFontTx/>
              <a:buNone/>
            </a:pPr>
            <a:r>
              <a:rPr lang="en-US" altLang="ko-KR" sz="1600" i="1">
                <a:solidFill>
                  <a:srgbClr val="000099"/>
                </a:solidFill>
                <a:latin typeface="굴림" charset="-127"/>
                <a:ea typeface="바탕체" pitchFamily="17" charset="-127"/>
              </a:rPr>
              <a:t>high</a:t>
            </a:r>
          </a:p>
          <a:p>
            <a:pPr algn="ctr" eaLnBrk="1" hangingPunct="1">
              <a:spcBef>
                <a:spcPct val="50000"/>
              </a:spcBef>
              <a:buSzTx/>
              <a:buFontTx/>
              <a:buNone/>
            </a:pPr>
            <a:r>
              <a:rPr lang="en-US" altLang="ko-KR" sz="1600" i="1">
                <a:solidFill>
                  <a:srgbClr val="000099"/>
                </a:solidFill>
                <a:latin typeface="굴림" charset="-127"/>
                <a:ea typeface="바탕체" pitchFamily="17" charset="-127"/>
              </a:rPr>
              <a:t>correlation</a:t>
            </a:r>
          </a:p>
        </p:txBody>
      </p:sp>
      <p:cxnSp>
        <p:nvCxnSpPr>
          <p:cNvPr id="23567" name="AutoShape 19"/>
          <p:cNvCxnSpPr>
            <a:cxnSpLocks noChangeShapeType="1"/>
          </p:cNvCxnSpPr>
          <p:nvPr/>
        </p:nvCxnSpPr>
        <p:spPr bwMode="auto">
          <a:xfrm rot="10800000" flipH="1" flipV="1">
            <a:off x="3048000" y="2438400"/>
            <a:ext cx="1588" cy="838200"/>
          </a:xfrm>
          <a:prstGeom prst="curvedConnector3">
            <a:avLst>
              <a:gd name="adj1" fmla="val -21200009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8" name="Text Box 20"/>
          <p:cNvSpPr txBox="1">
            <a:spLocks noChangeArrowheads="1"/>
          </p:cNvSpPr>
          <p:nvPr/>
        </p:nvSpPr>
        <p:spPr bwMode="auto">
          <a:xfrm>
            <a:off x="3886200" y="350520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ts val="1700"/>
              </a:spcBef>
              <a:buSzPct val="7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1pPr>
            <a:lvl2pPr marL="742950" indent="-285750" algn="l">
              <a:spcBef>
                <a:spcPts val="200"/>
              </a:spcBef>
              <a:buSzPct val="100000"/>
              <a:buFont typeface="Arial" charset="0"/>
              <a:buChar char="–"/>
              <a:defRPr kumimoji="1" sz="16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2pPr>
            <a:lvl3pPr marL="1143000" indent="-228600" algn="l">
              <a:spcBef>
                <a:spcPts val="200"/>
              </a:spcBef>
              <a:buSzPct val="100000"/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3pPr>
            <a:lvl4pPr marL="1600200" indent="-228600" algn="l">
              <a:spcBef>
                <a:spcPts val="200"/>
              </a:spcBef>
              <a:buClr>
                <a:schemeClr val="tx1"/>
              </a:buClr>
              <a:buSzPct val="100000"/>
              <a:buChar char="•"/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4pPr>
            <a:lvl5pPr marL="2057400" indent="-228600" algn="l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SzTx/>
              <a:buFontTx/>
              <a:buNone/>
            </a:pPr>
            <a:r>
              <a:rPr lang="en-US" altLang="ko-KR" sz="1600" i="1">
                <a:solidFill>
                  <a:srgbClr val="000099"/>
                </a:solidFill>
                <a:ea typeface="바탕체" pitchFamily="17" charset="-127"/>
              </a:rPr>
              <a:t>like</a:t>
            </a:r>
          </a:p>
        </p:txBody>
      </p:sp>
      <p:sp>
        <p:nvSpPr>
          <p:cNvPr id="23569" name="Text Box 21"/>
          <p:cNvSpPr txBox="1">
            <a:spLocks noChangeArrowheads="1"/>
          </p:cNvSpPr>
          <p:nvPr/>
        </p:nvSpPr>
        <p:spPr bwMode="auto">
          <a:xfrm>
            <a:off x="3886200" y="205740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ts val="1700"/>
              </a:spcBef>
              <a:buSzPct val="7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1pPr>
            <a:lvl2pPr marL="742950" indent="-285750" algn="l">
              <a:spcBef>
                <a:spcPts val="200"/>
              </a:spcBef>
              <a:buSzPct val="100000"/>
              <a:buFont typeface="Arial" charset="0"/>
              <a:buChar char="–"/>
              <a:defRPr kumimoji="1" sz="16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2pPr>
            <a:lvl3pPr marL="1143000" indent="-228600" algn="l">
              <a:spcBef>
                <a:spcPts val="200"/>
              </a:spcBef>
              <a:buSzPct val="100000"/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3pPr>
            <a:lvl4pPr marL="1600200" indent="-228600" algn="l">
              <a:spcBef>
                <a:spcPts val="200"/>
              </a:spcBef>
              <a:buClr>
                <a:schemeClr val="tx1"/>
              </a:buClr>
              <a:buSzPct val="100000"/>
              <a:buChar char="•"/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4pPr>
            <a:lvl5pPr marL="2057400" indent="-228600" algn="l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SzTx/>
              <a:buFontTx/>
              <a:buNone/>
            </a:pPr>
            <a:r>
              <a:rPr lang="en-US" altLang="ko-KR" sz="1600" i="1">
                <a:solidFill>
                  <a:srgbClr val="000099"/>
                </a:solidFill>
                <a:ea typeface="바탕체" pitchFamily="17" charset="-127"/>
              </a:rPr>
              <a:t>like</a:t>
            </a:r>
          </a:p>
        </p:txBody>
      </p:sp>
      <p:sp>
        <p:nvSpPr>
          <p:cNvPr id="23570" name="Text Box 22"/>
          <p:cNvSpPr txBox="1">
            <a:spLocks noChangeArrowheads="1"/>
          </p:cNvSpPr>
          <p:nvPr/>
        </p:nvSpPr>
        <p:spPr bwMode="auto">
          <a:xfrm>
            <a:off x="4038600" y="2895600"/>
            <a:ext cx="1295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ts val="1700"/>
              </a:spcBef>
              <a:buSzPct val="7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1pPr>
            <a:lvl2pPr marL="742950" indent="-285750" algn="l">
              <a:spcBef>
                <a:spcPts val="200"/>
              </a:spcBef>
              <a:buSzPct val="100000"/>
              <a:buFont typeface="Arial" charset="0"/>
              <a:buChar char="–"/>
              <a:defRPr kumimoji="1" sz="16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2pPr>
            <a:lvl3pPr marL="1143000" indent="-228600" algn="l">
              <a:spcBef>
                <a:spcPts val="200"/>
              </a:spcBef>
              <a:buSzPct val="100000"/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3pPr>
            <a:lvl4pPr marL="1600200" indent="-228600" algn="l">
              <a:spcBef>
                <a:spcPts val="200"/>
              </a:spcBef>
              <a:buClr>
                <a:schemeClr val="tx1"/>
              </a:buClr>
              <a:buSzPct val="100000"/>
              <a:buChar char="•"/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4pPr>
            <a:lvl5pPr marL="2057400" indent="-228600" algn="l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SzTx/>
              <a:buFontTx/>
              <a:buNone/>
            </a:pPr>
            <a:r>
              <a:rPr lang="en-US" altLang="ko-KR" i="1">
                <a:solidFill>
                  <a:srgbClr val="000099"/>
                </a:solidFill>
                <a:ea typeface="바탕체" pitchFamily="17" charset="-127"/>
              </a:rPr>
              <a:t>Recommend</a:t>
            </a:r>
          </a:p>
        </p:txBody>
      </p:sp>
      <p:graphicFrame>
        <p:nvGraphicFramePr>
          <p:cNvPr id="23571" name="Object 23"/>
          <p:cNvGraphicFramePr>
            <a:graphicFrameLocks noChangeAspect="1"/>
          </p:cNvGraphicFramePr>
          <p:nvPr/>
        </p:nvGraphicFramePr>
        <p:xfrm>
          <a:off x="2438400" y="4648200"/>
          <a:ext cx="403860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5" name="Microsoft Equation 3.0" r:id="rId3" imgW="2070100" imgH="584200" progId="Equation.3">
                  <p:embed/>
                </p:oleObj>
              </mc:Choice>
              <mc:Fallback>
                <p:oleObj name="Microsoft Equation 3.0" r:id="rId3" imgW="2070100" imgH="5842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648200"/>
                        <a:ext cx="4038600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title"/>
          </p:nvPr>
        </p:nvSpPr>
        <p:spPr>
          <a:xfrm>
            <a:off x="323850" y="531927"/>
            <a:ext cx="8464550" cy="396875"/>
          </a:xfrm>
        </p:spPr>
        <p:txBody>
          <a:bodyPr/>
          <a:lstStyle/>
          <a:p>
            <a:pPr eaLnBrk="1" hangingPunct="1"/>
            <a:r>
              <a:rPr lang="ko-KR" altLang="en-US" dirty="0" err="1" smtClean="0"/>
              <a:t>데이터마이닝</a:t>
            </a:r>
            <a:endParaRPr lang="ko-KR" altLang="ko-KR" dirty="0" smtClean="0"/>
          </a:p>
        </p:txBody>
      </p:sp>
      <p:sp>
        <p:nvSpPr>
          <p:cNvPr id="5123" name="Rectangle 21"/>
          <p:cNvSpPr>
            <a:spLocks noChangeArrowheads="1"/>
          </p:cNvSpPr>
          <p:nvPr/>
        </p:nvSpPr>
        <p:spPr bwMode="auto">
          <a:xfrm>
            <a:off x="1285875" y="1354138"/>
            <a:ext cx="6032500" cy="13589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9pPr>
          </a:lstStyle>
          <a:p>
            <a:endParaRPr lang="ko-KR" altLang="en-US"/>
          </a:p>
        </p:txBody>
      </p:sp>
      <p:sp>
        <p:nvSpPr>
          <p:cNvPr id="5124" name="AutoShape 22"/>
          <p:cNvSpPr>
            <a:spLocks noChangeArrowheads="1"/>
          </p:cNvSpPr>
          <p:nvPr/>
        </p:nvSpPr>
        <p:spPr bwMode="auto">
          <a:xfrm>
            <a:off x="1243208" y="1125538"/>
            <a:ext cx="2128837" cy="425450"/>
          </a:xfrm>
          <a:prstGeom prst="homePlate">
            <a:avLst>
              <a:gd name="adj" fmla="val 49690"/>
            </a:avLst>
          </a:prstGeom>
          <a:solidFill>
            <a:srgbClr val="00008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9pPr>
          </a:lstStyle>
          <a:p>
            <a:r>
              <a:rPr lang="ko-KR" altLang="en-US" sz="1600">
                <a:solidFill>
                  <a:schemeClr val="accent1"/>
                </a:solidFill>
              </a:rPr>
              <a:t>정의</a:t>
            </a:r>
          </a:p>
        </p:txBody>
      </p:sp>
      <p:sp>
        <p:nvSpPr>
          <p:cNvPr id="5125" name="Rectangle 18"/>
          <p:cNvSpPr>
            <a:spLocks noChangeArrowheads="1"/>
          </p:cNvSpPr>
          <p:nvPr/>
        </p:nvSpPr>
        <p:spPr bwMode="auto">
          <a:xfrm>
            <a:off x="1619250" y="1779588"/>
            <a:ext cx="5545138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9pPr>
          </a:lstStyle>
          <a:p>
            <a:pPr>
              <a:buFont typeface="Arial" charset="0"/>
              <a:buChar char="•"/>
            </a:pPr>
            <a:r>
              <a:rPr lang="ko-KR" altLang="en-US" sz="1800"/>
              <a:t> 의미 있는 패턴이나 법칙을 찾기 위해 다량의 데이터를 탐구하거나 분석하는 과정</a:t>
            </a:r>
          </a:p>
        </p:txBody>
      </p:sp>
      <p:sp>
        <p:nvSpPr>
          <p:cNvPr id="5126" name="Rectangle 24"/>
          <p:cNvSpPr>
            <a:spLocks noChangeArrowheads="1"/>
          </p:cNvSpPr>
          <p:nvPr/>
        </p:nvSpPr>
        <p:spPr bwMode="auto">
          <a:xfrm>
            <a:off x="1296988" y="4324351"/>
            <a:ext cx="6032500" cy="1912962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9pPr>
          </a:lstStyle>
          <a:p>
            <a:endParaRPr lang="ko-KR" altLang="en-US"/>
          </a:p>
        </p:txBody>
      </p:sp>
      <p:sp>
        <p:nvSpPr>
          <p:cNvPr id="5127" name="AutoShape 25"/>
          <p:cNvSpPr>
            <a:spLocks noChangeArrowheads="1"/>
          </p:cNvSpPr>
          <p:nvPr/>
        </p:nvSpPr>
        <p:spPr bwMode="auto">
          <a:xfrm>
            <a:off x="1271087" y="4100552"/>
            <a:ext cx="2128838" cy="425450"/>
          </a:xfrm>
          <a:prstGeom prst="homePlate">
            <a:avLst>
              <a:gd name="adj" fmla="val 49690"/>
            </a:avLst>
          </a:prstGeom>
          <a:solidFill>
            <a:srgbClr val="00008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9pPr>
          </a:lstStyle>
          <a:p>
            <a:r>
              <a:rPr lang="ko-KR" altLang="en-US" sz="1600">
                <a:solidFill>
                  <a:schemeClr val="accent1"/>
                </a:solidFill>
              </a:rPr>
              <a:t>목적</a:t>
            </a:r>
          </a:p>
        </p:txBody>
      </p:sp>
      <p:sp>
        <p:nvSpPr>
          <p:cNvPr id="5128" name="Rectangle 26"/>
          <p:cNvSpPr>
            <a:spLocks noChangeArrowheads="1"/>
          </p:cNvSpPr>
          <p:nvPr/>
        </p:nvSpPr>
        <p:spPr bwMode="auto">
          <a:xfrm>
            <a:off x="1917699" y="4679950"/>
            <a:ext cx="5400675" cy="1597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9pPr>
          </a:lstStyle>
          <a:p>
            <a:pPr algn="l">
              <a:buFont typeface="Arial" charset="0"/>
              <a:buChar char="•"/>
            </a:pPr>
            <a:r>
              <a:rPr lang="ko-KR" altLang="en-US" sz="1800" dirty="0"/>
              <a:t> </a:t>
            </a:r>
            <a:r>
              <a:rPr lang="en-US" altLang="ko-KR" sz="1800" dirty="0" smtClean="0"/>
              <a:t>Business: </a:t>
            </a:r>
            <a:r>
              <a:rPr lang="ko-KR" altLang="en-US" sz="1800" dirty="0" smtClean="0"/>
              <a:t>소비자를 </a:t>
            </a:r>
            <a:r>
              <a:rPr lang="ko-KR" altLang="en-US" sz="1800" dirty="0"/>
              <a:t>더 잘 이해함으로써 판매량과 이윤 그리고 회사의 </a:t>
            </a:r>
            <a:r>
              <a:rPr lang="ko-KR" altLang="en-US" sz="1800" dirty="0" smtClean="0"/>
              <a:t>가치와 </a:t>
            </a:r>
            <a:r>
              <a:rPr lang="ko-KR" altLang="en-US" sz="1800" dirty="0">
                <a:cs typeface="Arial" charset="0"/>
              </a:rPr>
              <a:t>경쟁력을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높이는 것</a:t>
            </a:r>
            <a:endParaRPr lang="en-US" altLang="ko-KR" sz="1800" dirty="0"/>
          </a:p>
          <a:p>
            <a:pPr algn="l">
              <a:buFont typeface="Arial" charset="0"/>
              <a:buChar char="•"/>
            </a:pPr>
            <a:r>
              <a:rPr lang="en-US" altLang="ko-KR" sz="1800" dirty="0">
                <a:cs typeface="Arial" charset="0"/>
              </a:rPr>
              <a:t> </a:t>
            </a:r>
            <a:r>
              <a:rPr lang="ko-KR" altLang="en-US" sz="1800" dirty="0" smtClean="0">
                <a:cs typeface="Arial" charset="0"/>
              </a:rPr>
              <a:t>새로운 서비스를 창출</a:t>
            </a:r>
            <a:endParaRPr lang="en-US" altLang="ko-KR" sz="1800" dirty="0" smtClean="0">
              <a:cs typeface="Arial" charset="0"/>
            </a:endParaRPr>
          </a:p>
          <a:p>
            <a:pPr lvl="1" algn="l">
              <a:buFont typeface="Arial" charset="0"/>
              <a:buChar char="•"/>
            </a:pPr>
            <a:r>
              <a:rPr lang="en-US" altLang="ko-KR" dirty="0" smtClean="0">
                <a:cs typeface="Arial" charset="0"/>
              </a:rPr>
              <a:t>Smart Home, Smart Healthcare, Smart Transportation, SNA(social network analysis) </a:t>
            </a:r>
            <a:r>
              <a:rPr lang="ko-KR" altLang="en-US" dirty="0" smtClean="0">
                <a:cs typeface="Arial" charset="0"/>
              </a:rPr>
              <a:t>등</a:t>
            </a:r>
            <a:endParaRPr lang="ko-KR" altLang="en-US" dirty="0">
              <a:cs typeface="Arial" charset="0"/>
            </a:endParaRPr>
          </a:p>
        </p:txBody>
      </p:sp>
      <p:pic>
        <p:nvPicPr>
          <p:cNvPr id="5129" name="Picture 29" descr="j03096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288" y="985838"/>
            <a:ext cx="98583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0" name="Rectangle 23"/>
          <p:cNvSpPr>
            <a:spLocks noChangeArrowheads="1"/>
          </p:cNvSpPr>
          <p:nvPr/>
        </p:nvSpPr>
        <p:spPr bwMode="auto">
          <a:xfrm>
            <a:off x="1284288" y="2713038"/>
            <a:ext cx="6045200" cy="1343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sx="92999" sy="92999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>
            <a:lvl1pPr marL="342900" indent="-34290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9pPr>
          </a:lstStyle>
          <a:p>
            <a:pPr>
              <a:buFont typeface="Arial" charset="0"/>
              <a:buChar char="•"/>
            </a:pPr>
            <a:r>
              <a:rPr lang="ko-KR" altLang="en-US" sz="2000">
                <a:solidFill>
                  <a:srgbClr val="FF0000"/>
                </a:solidFill>
                <a:latin typeface="굴림" charset="-127"/>
                <a:ea typeface="굴림" charset="-127"/>
              </a:rPr>
              <a:t>대량의 데이터</a:t>
            </a:r>
            <a:r>
              <a:rPr lang="ko-KR" altLang="en-US" sz="2000">
                <a:latin typeface="굴림" charset="-127"/>
                <a:ea typeface="굴림" charset="-127"/>
              </a:rPr>
              <a:t>로부터 그 안에 </a:t>
            </a:r>
            <a:r>
              <a:rPr lang="ko-KR" altLang="en-US" sz="2000">
                <a:solidFill>
                  <a:srgbClr val="FF0000"/>
                </a:solidFill>
                <a:latin typeface="굴림" charset="-127"/>
                <a:ea typeface="굴림" charset="-127"/>
              </a:rPr>
              <a:t>숨어있는</a:t>
            </a:r>
            <a:r>
              <a:rPr lang="en-US" altLang="ko-KR" sz="2000">
                <a:latin typeface="굴림" charset="-127"/>
                <a:ea typeface="굴림" charset="-127"/>
              </a:rPr>
              <a:t>(implicit) </a:t>
            </a:r>
            <a:r>
              <a:rPr lang="ko-KR" altLang="en-US" sz="2000">
                <a:solidFill>
                  <a:srgbClr val="FF0000"/>
                </a:solidFill>
                <a:latin typeface="굴림" charset="-127"/>
                <a:ea typeface="굴림" charset="-127"/>
              </a:rPr>
              <a:t>새롭고</a:t>
            </a:r>
            <a:r>
              <a:rPr lang="en-US" altLang="ko-KR" sz="2000">
                <a:latin typeface="굴림" charset="-127"/>
                <a:ea typeface="굴림" charset="-127"/>
              </a:rPr>
              <a:t>(previously unknown), </a:t>
            </a:r>
            <a:r>
              <a:rPr lang="ko-KR" altLang="en-US" sz="2000">
                <a:solidFill>
                  <a:srgbClr val="FF0000"/>
                </a:solidFill>
                <a:latin typeface="굴림" charset="-127"/>
                <a:ea typeface="굴림" charset="-127"/>
              </a:rPr>
              <a:t>가치있고</a:t>
            </a:r>
            <a:r>
              <a:rPr lang="en-US" altLang="ko-KR" sz="2000">
                <a:latin typeface="굴림" charset="-127"/>
                <a:ea typeface="굴림" charset="-127"/>
              </a:rPr>
              <a:t>(non-trivial), </a:t>
            </a:r>
            <a:r>
              <a:rPr lang="ko-KR" altLang="en-US" sz="2000">
                <a:latin typeface="굴림" charset="-127"/>
                <a:ea typeface="굴림" charset="-127"/>
              </a:rPr>
              <a:t>의사결정에 </a:t>
            </a:r>
            <a:r>
              <a:rPr lang="ko-KR" altLang="en-US" sz="2000">
                <a:solidFill>
                  <a:srgbClr val="FF0000"/>
                </a:solidFill>
                <a:latin typeface="굴림" charset="-127"/>
                <a:ea typeface="굴림" charset="-127"/>
              </a:rPr>
              <a:t>유용한</a:t>
            </a:r>
            <a:r>
              <a:rPr lang="en-US" altLang="ko-KR" sz="2000">
                <a:latin typeface="굴림" charset="-127"/>
                <a:ea typeface="굴림" charset="-127"/>
              </a:rPr>
              <a:t>(potentially useful) </a:t>
            </a:r>
            <a:r>
              <a:rPr lang="ko-KR" altLang="en-US" sz="2000">
                <a:solidFill>
                  <a:srgbClr val="FF0000"/>
                </a:solidFill>
                <a:latin typeface="굴림" charset="-127"/>
                <a:ea typeface="굴림" charset="-127"/>
              </a:rPr>
              <a:t>정보</a:t>
            </a:r>
            <a:r>
              <a:rPr lang="ko-KR" altLang="en-US" sz="2000">
                <a:latin typeface="굴림" charset="-127"/>
                <a:ea typeface="굴림" charset="-127"/>
              </a:rPr>
              <a:t>를 찾는 작업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4538" y="779463"/>
            <a:ext cx="8096250" cy="3365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ko-KR" altLang="en-US" smtClean="0">
                <a:latin typeface="Georgia" pitchFamily="18" charset="0"/>
                <a:ea typeface="새굴림" pitchFamily="18" charset="-127"/>
              </a:rPr>
              <a:t>아이템 기반 협력적 여과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4538" y="1408113"/>
            <a:ext cx="8077200" cy="4911725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ko-KR" altLang="en-US" b="1" smtClean="0">
                <a:latin typeface="Georgia" pitchFamily="18" charset="0"/>
                <a:ea typeface="새굴림" pitchFamily="18" charset="-127"/>
              </a:rPr>
              <a:t>아이템 간의 유사도를 고려하여 추천하는 방법</a:t>
            </a:r>
          </a:p>
          <a:p>
            <a:pPr lvl="1" eaLnBrk="1" hangingPunct="1">
              <a:lnSpc>
                <a:spcPct val="80000"/>
              </a:lnSpc>
            </a:pPr>
            <a:endParaRPr lang="ko-KR" altLang="en-US" b="1" smtClean="0">
              <a:latin typeface="Georgia" pitchFamily="18" charset="0"/>
              <a:ea typeface="새굴림" pitchFamily="18" charset="-127"/>
            </a:endParaRPr>
          </a:p>
          <a:p>
            <a:pPr eaLnBrk="1" hangingPunct="1">
              <a:lnSpc>
                <a:spcPct val="80000"/>
              </a:lnSpc>
            </a:pPr>
            <a:endParaRPr lang="ko-KR" altLang="en-US" b="1" smtClean="0">
              <a:latin typeface="Georgia" pitchFamily="18" charset="0"/>
              <a:ea typeface="새굴림" pitchFamily="18" charset="-127"/>
            </a:endParaRPr>
          </a:p>
          <a:p>
            <a:pPr eaLnBrk="1" hangingPunct="1">
              <a:lnSpc>
                <a:spcPct val="80000"/>
              </a:lnSpc>
            </a:pPr>
            <a:endParaRPr lang="ko-KR" altLang="en-US" b="1" smtClean="0">
              <a:latin typeface="Georgia" pitchFamily="18" charset="0"/>
              <a:ea typeface="새굴림" pitchFamily="18" charset="-127"/>
            </a:endParaRPr>
          </a:p>
          <a:p>
            <a:pPr eaLnBrk="1" hangingPunct="1">
              <a:lnSpc>
                <a:spcPct val="80000"/>
              </a:lnSpc>
            </a:pPr>
            <a:endParaRPr lang="ko-KR" altLang="en-US" b="1" smtClean="0">
              <a:latin typeface="Georgia" pitchFamily="18" charset="0"/>
              <a:ea typeface="새굴림" pitchFamily="18" charset="-127"/>
            </a:endParaRPr>
          </a:p>
          <a:p>
            <a:pPr eaLnBrk="1" hangingPunct="1">
              <a:lnSpc>
                <a:spcPct val="80000"/>
              </a:lnSpc>
            </a:pPr>
            <a:endParaRPr lang="ko-KR" altLang="en-US" b="1" smtClean="0">
              <a:latin typeface="Georgia" pitchFamily="18" charset="0"/>
              <a:ea typeface="새굴림" pitchFamily="18" charset="-127"/>
            </a:endParaRPr>
          </a:p>
          <a:p>
            <a:pPr eaLnBrk="1" hangingPunct="1">
              <a:lnSpc>
                <a:spcPct val="80000"/>
              </a:lnSpc>
            </a:pPr>
            <a:endParaRPr lang="ko-KR" altLang="en-US" b="1" smtClean="0">
              <a:latin typeface="Georgia" pitchFamily="18" charset="0"/>
              <a:ea typeface="새굴림" pitchFamily="18" charset="-127"/>
            </a:endParaRPr>
          </a:p>
          <a:p>
            <a:pPr eaLnBrk="1" hangingPunct="1">
              <a:lnSpc>
                <a:spcPct val="80000"/>
              </a:lnSpc>
            </a:pPr>
            <a:endParaRPr lang="ko-KR" altLang="en-US" b="1" smtClean="0">
              <a:latin typeface="Georgia" pitchFamily="18" charset="0"/>
              <a:ea typeface="새굴림" pitchFamily="18" charset="-127"/>
            </a:endParaRPr>
          </a:p>
          <a:p>
            <a:pPr eaLnBrk="1" hangingPunct="1">
              <a:lnSpc>
                <a:spcPct val="80000"/>
              </a:lnSpc>
            </a:pPr>
            <a:endParaRPr lang="ko-KR" altLang="en-US" b="1" smtClean="0">
              <a:latin typeface="Georgia" pitchFamily="18" charset="0"/>
              <a:ea typeface="새굴림" pitchFamily="18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ko-KR" altLang="en-US" b="1" smtClean="0">
                <a:latin typeface="Georgia" pitchFamily="18" charset="0"/>
                <a:ea typeface="새굴림" pitchFamily="18" charset="-127"/>
              </a:rPr>
              <a:t>활용 사례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b="1" smtClean="0">
                <a:latin typeface="Georgia" pitchFamily="18" charset="0"/>
                <a:ea typeface="새굴림" pitchFamily="18" charset="-127"/>
              </a:rPr>
              <a:t>http://www.amazon.com (</a:t>
            </a:r>
            <a:r>
              <a:rPr lang="ko-KR" altLang="en-US" b="1" smtClean="0">
                <a:latin typeface="Georgia" pitchFamily="18" charset="0"/>
                <a:ea typeface="새굴림" pitchFamily="18" charset="-127"/>
              </a:rPr>
              <a:t>쇼핑몰</a:t>
            </a:r>
            <a:r>
              <a:rPr lang="en-US" altLang="ko-KR" b="1" smtClean="0">
                <a:latin typeface="Georgia" pitchFamily="18" charset="0"/>
                <a:ea typeface="새굴림" pitchFamily="18" charset="-127"/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b="1" smtClean="0">
                <a:latin typeface="Georgia" pitchFamily="18" charset="0"/>
                <a:ea typeface="새굴림" pitchFamily="18" charset="-127"/>
              </a:rPr>
              <a:t>http://citeseer.nj.nec.com (</a:t>
            </a:r>
            <a:r>
              <a:rPr lang="ko-KR" altLang="en-US" b="1" smtClean="0">
                <a:latin typeface="Georgia" pitchFamily="18" charset="0"/>
                <a:ea typeface="새굴림" pitchFamily="18" charset="-127"/>
              </a:rPr>
              <a:t>논문검색</a:t>
            </a:r>
            <a:r>
              <a:rPr lang="en-US" altLang="ko-KR" b="1" smtClean="0">
                <a:latin typeface="Georgia" pitchFamily="18" charset="0"/>
                <a:ea typeface="새굴림" pitchFamily="18" charset="-127"/>
              </a:rPr>
              <a:t>)</a:t>
            </a:r>
          </a:p>
          <a:p>
            <a:pPr eaLnBrk="1" hangingPunct="1">
              <a:lnSpc>
                <a:spcPct val="80000"/>
              </a:lnSpc>
            </a:pPr>
            <a:endParaRPr lang="en-US" altLang="ko-KR" b="1" smtClean="0">
              <a:latin typeface="Georgia" pitchFamily="18" charset="0"/>
              <a:ea typeface="새굴림" pitchFamily="18" charset="-127"/>
            </a:endParaRPr>
          </a:p>
        </p:txBody>
      </p:sp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5472113" y="2362200"/>
            <a:ext cx="304800" cy="444500"/>
            <a:chOff x="3856" y="2832"/>
            <a:chExt cx="192" cy="280"/>
          </a:xfrm>
        </p:grpSpPr>
        <p:sp>
          <p:nvSpPr>
            <p:cNvPr id="24622" name="Oval 5"/>
            <p:cNvSpPr>
              <a:spLocks noChangeArrowheads="1"/>
            </p:cNvSpPr>
            <p:nvPr/>
          </p:nvSpPr>
          <p:spPr bwMode="auto">
            <a:xfrm>
              <a:off x="3888" y="2832"/>
              <a:ext cx="144" cy="144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>
                <a:spcBef>
                  <a:spcPts val="1700"/>
                </a:spcBef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1pPr>
              <a:lvl2pPr marL="742950" indent="-285750" algn="l">
                <a:spcBef>
                  <a:spcPts val="200"/>
                </a:spcBef>
                <a:buSzPct val="100000"/>
                <a:buFont typeface="Arial" charset="0"/>
                <a:buChar char="–"/>
                <a:defRPr kumimoji="1" sz="16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2pPr>
              <a:lvl3pPr marL="1143000" indent="-228600" algn="l">
                <a:spcBef>
                  <a:spcPts val="200"/>
                </a:spcBef>
                <a:buSzPct val="100000"/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3pPr>
              <a:lvl4pPr marL="1600200" indent="-228600" algn="l">
                <a:spcBef>
                  <a:spcPts val="200"/>
                </a:spcBef>
                <a:buClr>
                  <a:schemeClr val="tx1"/>
                </a:buClr>
                <a:buSzPct val="100000"/>
                <a:buChar char="•"/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4pPr>
              <a:lvl5pPr marL="2057400" indent="-228600" algn="l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Tx/>
                <a:buFontTx/>
                <a:buNone/>
              </a:pPr>
              <a:endParaRPr lang="ko-KR" altLang="en-US" b="1">
                <a:latin typeface="굴림" charset="-127"/>
                <a:ea typeface="굴림" charset="-127"/>
              </a:endParaRPr>
            </a:p>
          </p:txBody>
        </p:sp>
        <p:sp>
          <p:nvSpPr>
            <p:cNvPr id="24623" name="Freeform 6"/>
            <p:cNvSpPr>
              <a:spLocks/>
            </p:cNvSpPr>
            <p:nvPr/>
          </p:nvSpPr>
          <p:spPr bwMode="auto">
            <a:xfrm>
              <a:off x="3856" y="2968"/>
              <a:ext cx="192" cy="144"/>
            </a:xfrm>
            <a:custGeom>
              <a:avLst/>
              <a:gdLst>
                <a:gd name="T0" fmla="*/ 96 w 192"/>
                <a:gd name="T1" fmla="*/ 0 h 144"/>
                <a:gd name="T2" fmla="*/ 0 w 192"/>
                <a:gd name="T3" fmla="*/ 144 h 144"/>
                <a:gd name="T4" fmla="*/ 192 w 192"/>
                <a:gd name="T5" fmla="*/ 144 h 144"/>
                <a:gd name="T6" fmla="*/ 96 w 192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144"/>
                <a:gd name="T14" fmla="*/ 192 w 192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144">
                  <a:moveTo>
                    <a:pt x="96" y="0"/>
                  </a:moveTo>
                  <a:lnTo>
                    <a:pt x="0" y="144"/>
                  </a:lnTo>
                  <a:lnTo>
                    <a:pt x="192" y="144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4581" name="Text Box 7"/>
          <p:cNvSpPr txBox="1">
            <a:spLocks noChangeArrowheads="1"/>
          </p:cNvSpPr>
          <p:nvPr/>
        </p:nvSpPr>
        <p:spPr bwMode="auto">
          <a:xfrm>
            <a:off x="3262313" y="2438400"/>
            <a:ext cx="457200" cy="373063"/>
          </a:xfrm>
          <a:prstGeom prst="rect">
            <a:avLst/>
          </a:prstGeom>
          <a:solidFill>
            <a:srgbClr val="FFCC00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l">
              <a:spcBef>
                <a:spcPts val="1700"/>
              </a:spcBef>
              <a:buSzPct val="7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1pPr>
            <a:lvl2pPr marL="742950" indent="-285750" algn="l">
              <a:spcBef>
                <a:spcPts val="200"/>
              </a:spcBef>
              <a:buSzPct val="100000"/>
              <a:buFont typeface="Arial" charset="0"/>
              <a:buChar char="–"/>
              <a:defRPr kumimoji="1" sz="16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2pPr>
            <a:lvl3pPr marL="1143000" indent="-228600" algn="l">
              <a:spcBef>
                <a:spcPts val="200"/>
              </a:spcBef>
              <a:buSzPct val="100000"/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3pPr>
            <a:lvl4pPr marL="1600200" indent="-228600" algn="l">
              <a:spcBef>
                <a:spcPts val="200"/>
              </a:spcBef>
              <a:buClr>
                <a:schemeClr val="tx1"/>
              </a:buClr>
              <a:buSzPct val="100000"/>
              <a:buChar char="•"/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4pPr>
            <a:lvl5pPr marL="2057400" indent="-228600" algn="l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SzTx/>
              <a:buFontTx/>
              <a:buNone/>
            </a:pPr>
            <a:r>
              <a:rPr lang="en-US" altLang="ko-KR" b="1">
                <a:latin typeface="굴림" charset="-127"/>
                <a:ea typeface="바탕체" pitchFamily="17" charset="-127"/>
              </a:rPr>
              <a:t>A</a:t>
            </a:r>
          </a:p>
        </p:txBody>
      </p:sp>
      <p:sp>
        <p:nvSpPr>
          <p:cNvPr id="24582" name="Line 8"/>
          <p:cNvSpPr>
            <a:spLocks noChangeShapeType="1"/>
          </p:cNvSpPr>
          <p:nvPr/>
        </p:nvSpPr>
        <p:spPr bwMode="auto">
          <a:xfrm>
            <a:off x="3856038" y="3733800"/>
            <a:ext cx="1524000" cy="0"/>
          </a:xfrm>
          <a:prstGeom prst="line">
            <a:avLst/>
          </a:prstGeom>
          <a:noFill/>
          <a:ln w="57150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24583" name="Group 9"/>
          <p:cNvGrpSpPr>
            <a:grpSpLocks/>
          </p:cNvGrpSpPr>
          <p:nvPr/>
        </p:nvGrpSpPr>
        <p:grpSpPr bwMode="auto">
          <a:xfrm>
            <a:off x="5472113" y="3505200"/>
            <a:ext cx="304800" cy="444500"/>
            <a:chOff x="3856" y="2832"/>
            <a:chExt cx="192" cy="280"/>
          </a:xfrm>
        </p:grpSpPr>
        <p:sp>
          <p:nvSpPr>
            <p:cNvPr id="24620" name="Oval 10"/>
            <p:cNvSpPr>
              <a:spLocks noChangeArrowheads="1"/>
            </p:cNvSpPr>
            <p:nvPr/>
          </p:nvSpPr>
          <p:spPr bwMode="auto">
            <a:xfrm>
              <a:off x="3888" y="2832"/>
              <a:ext cx="144" cy="144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>
                <a:spcBef>
                  <a:spcPts val="1700"/>
                </a:spcBef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1pPr>
              <a:lvl2pPr marL="742950" indent="-285750" algn="l">
                <a:spcBef>
                  <a:spcPts val="200"/>
                </a:spcBef>
                <a:buSzPct val="100000"/>
                <a:buFont typeface="Arial" charset="0"/>
                <a:buChar char="–"/>
                <a:defRPr kumimoji="1" sz="16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2pPr>
              <a:lvl3pPr marL="1143000" indent="-228600" algn="l">
                <a:spcBef>
                  <a:spcPts val="200"/>
                </a:spcBef>
                <a:buSzPct val="100000"/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3pPr>
              <a:lvl4pPr marL="1600200" indent="-228600" algn="l">
                <a:spcBef>
                  <a:spcPts val="200"/>
                </a:spcBef>
                <a:buClr>
                  <a:schemeClr val="tx1"/>
                </a:buClr>
                <a:buSzPct val="100000"/>
                <a:buChar char="•"/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4pPr>
              <a:lvl5pPr marL="2057400" indent="-228600" algn="l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Tx/>
                <a:buFontTx/>
                <a:buNone/>
              </a:pPr>
              <a:endParaRPr lang="ko-KR" altLang="en-US" b="1">
                <a:latin typeface="굴림" charset="-127"/>
                <a:ea typeface="굴림" charset="-127"/>
              </a:endParaRPr>
            </a:p>
          </p:txBody>
        </p:sp>
        <p:sp>
          <p:nvSpPr>
            <p:cNvPr id="24621" name="Freeform 11"/>
            <p:cNvSpPr>
              <a:spLocks/>
            </p:cNvSpPr>
            <p:nvPr/>
          </p:nvSpPr>
          <p:spPr bwMode="auto">
            <a:xfrm>
              <a:off x="3856" y="2968"/>
              <a:ext cx="192" cy="144"/>
            </a:xfrm>
            <a:custGeom>
              <a:avLst/>
              <a:gdLst>
                <a:gd name="T0" fmla="*/ 96 w 192"/>
                <a:gd name="T1" fmla="*/ 0 h 144"/>
                <a:gd name="T2" fmla="*/ 0 w 192"/>
                <a:gd name="T3" fmla="*/ 144 h 144"/>
                <a:gd name="T4" fmla="*/ 192 w 192"/>
                <a:gd name="T5" fmla="*/ 144 h 144"/>
                <a:gd name="T6" fmla="*/ 96 w 192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144"/>
                <a:gd name="T14" fmla="*/ 192 w 192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144">
                  <a:moveTo>
                    <a:pt x="96" y="0"/>
                  </a:moveTo>
                  <a:lnTo>
                    <a:pt x="0" y="144"/>
                  </a:lnTo>
                  <a:lnTo>
                    <a:pt x="192" y="144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4584" name="Line 12"/>
          <p:cNvSpPr>
            <a:spLocks noChangeShapeType="1"/>
          </p:cNvSpPr>
          <p:nvPr/>
        </p:nvSpPr>
        <p:spPr bwMode="auto">
          <a:xfrm>
            <a:off x="3856038" y="2667000"/>
            <a:ext cx="1524000" cy="0"/>
          </a:xfrm>
          <a:prstGeom prst="line">
            <a:avLst/>
          </a:prstGeom>
          <a:noFill/>
          <a:ln w="57150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585" name="Text Box 13"/>
          <p:cNvSpPr txBox="1">
            <a:spLocks noChangeArrowheads="1"/>
          </p:cNvSpPr>
          <p:nvPr/>
        </p:nvSpPr>
        <p:spPr bwMode="auto">
          <a:xfrm>
            <a:off x="1570038" y="2743200"/>
            <a:ext cx="1447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ts val="1700"/>
              </a:spcBef>
              <a:buSzPct val="7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1pPr>
            <a:lvl2pPr marL="742950" indent="-285750" algn="l">
              <a:spcBef>
                <a:spcPts val="200"/>
              </a:spcBef>
              <a:buSzPct val="100000"/>
              <a:buFont typeface="Arial" charset="0"/>
              <a:buChar char="–"/>
              <a:defRPr kumimoji="1" sz="16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2pPr>
            <a:lvl3pPr marL="1143000" indent="-228600" algn="l">
              <a:spcBef>
                <a:spcPts val="200"/>
              </a:spcBef>
              <a:buSzPct val="100000"/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3pPr>
            <a:lvl4pPr marL="1600200" indent="-228600" algn="l">
              <a:spcBef>
                <a:spcPts val="200"/>
              </a:spcBef>
              <a:buClr>
                <a:schemeClr val="tx1"/>
              </a:buClr>
              <a:buSzPct val="100000"/>
              <a:buChar char="•"/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4pPr>
            <a:lvl5pPr marL="2057400" indent="-228600" algn="l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SzTx/>
              <a:buFontTx/>
              <a:buNone/>
            </a:pPr>
            <a:r>
              <a:rPr lang="en-US" altLang="ko-KR" sz="1600" i="1">
                <a:solidFill>
                  <a:srgbClr val="000099"/>
                </a:solidFill>
                <a:latin typeface="굴림" charset="-127"/>
                <a:ea typeface="바탕체" pitchFamily="17" charset="-127"/>
              </a:rPr>
              <a:t>high</a:t>
            </a:r>
          </a:p>
          <a:p>
            <a:pPr algn="ctr" eaLnBrk="1" hangingPunct="1">
              <a:spcBef>
                <a:spcPct val="50000"/>
              </a:spcBef>
              <a:buSzTx/>
              <a:buFontTx/>
              <a:buNone/>
            </a:pPr>
            <a:r>
              <a:rPr lang="en-US" altLang="ko-KR" sz="1600" i="1">
                <a:solidFill>
                  <a:srgbClr val="000099"/>
                </a:solidFill>
                <a:latin typeface="굴림" charset="-127"/>
                <a:ea typeface="바탕체" pitchFamily="17" charset="-127"/>
              </a:rPr>
              <a:t>correlation</a:t>
            </a:r>
          </a:p>
        </p:txBody>
      </p:sp>
      <p:cxnSp>
        <p:nvCxnSpPr>
          <p:cNvPr id="24586" name="AutoShape 14"/>
          <p:cNvCxnSpPr>
            <a:cxnSpLocks noChangeShapeType="1"/>
          </p:cNvCxnSpPr>
          <p:nvPr/>
        </p:nvCxnSpPr>
        <p:spPr bwMode="auto">
          <a:xfrm rot="10800000" flipH="1" flipV="1">
            <a:off x="3246438" y="2667000"/>
            <a:ext cx="1587" cy="838200"/>
          </a:xfrm>
          <a:prstGeom prst="curvedConnector3">
            <a:avLst>
              <a:gd name="adj1" fmla="val -21200009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7" name="Text Box 15"/>
          <p:cNvSpPr txBox="1">
            <a:spLocks noChangeArrowheads="1"/>
          </p:cNvSpPr>
          <p:nvPr/>
        </p:nvSpPr>
        <p:spPr bwMode="auto">
          <a:xfrm>
            <a:off x="4008438" y="3733800"/>
            <a:ext cx="10064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ts val="1700"/>
              </a:spcBef>
              <a:buSzPct val="7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1pPr>
            <a:lvl2pPr marL="742950" indent="-285750" algn="l">
              <a:spcBef>
                <a:spcPts val="200"/>
              </a:spcBef>
              <a:buSzPct val="100000"/>
              <a:buFont typeface="Arial" charset="0"/>
              <a:buChar char="–"/>
              <a:defRPr kumimoji="1" sz="16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2pPr>
            <a:lvl3pPr marL="1143000" indent="-228600" algn="l">
              <a:spcBef>
                <a:spcPts val="200"/>
              </a:spcBef>
              <a:buSzPct val="100000"/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3pPr>
            <a:lvl4pPr marL="1600200" indent="-228600" algn="l">
              <a:spcBef>
                <a:spcPts val="200"/>
              </a:spcBef>
              <a:buClr>
                <a:schemeClr val="tx1"/>
              </a:buClr>
              <a:buSzPct val="100000"/>
              <a:buChar char="•"/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4pPr>
            <a:lvl5pPr marL="2057400" indent="-228600" algn="l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SzTx/>
              <a:buFontTx/>
              <a:buNone/>
            </a:pPr>
            <a:r>
              <a:rPr lang="en-US" altLang="ko-KR" sz="1600" i="1">
                <a:solidFill>
                  <a:srgbClr val="000099"/>
                </a:solidFill>
                <a:ea typeface="바탕체" pitchFamily="17" charset="-127"/>
              </a:rPr>
              <a:t>Liked by</a:t>
            </a:r>
          </a:p>
        </p:txBody>
      </p:sp>
      <p:sp>
        <p:nvSpPr>
          <p:cNvPr id="24588" name="Text Box 16"/>
          <p:cNvSpPr txBox="1">
            <a:spLocks noChangeArrowheads="1"/>
          </p:cNvSpPr>
          <p:nvPr/>
        </p:nvSpPr>
        <p:spPr bwMode="auto">
          <a:xfrm>
            <a:off x="3948113" y="2286000"/>
            <a:ext cx="1082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ts val="1700"/>
              </a:spcBef>
              <a:buSzPct val="7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1pPr>
            <a:lvl2pPr marL="742950" indent="-285750" algn="l">
              <a:spcBef>
                <a:spcPts val="200"/>
              </a:spcBef>
              <a:buSzPct val="100000"/>
              <a:buFont typeface="Arial" charset="0"/>
              <a:buChar char="–"/>
              <a:defRPr kumimoji="1" sz="16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2pPr>
            <a:lvl3pPr marL="1143000" indent="-228600" algn="l">
              <a:spcBef>
                <a:spcPts val="200"/>
              </a:spcBef>
              <a:buSzPct val="100000"/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3pPr>
            <a:lvl4pPr marL="1600200" indent="-228600" algn="l">
              <a:spcBef>
                <a:spcPts val="200"/>
              </a:spcBef>
              <a:buClr>
                <a:schemeClr val="tx1"/>
              </a:buClr>
              <a:buSzPct val="100000"/>
              <a:buChar char="•"/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4pPr>
            <a:lvl5pPr marL="2057400" indent="-228600" algn="l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SzTx/>
              <a:buFontTx/>
              <a:buNone/>
            </a:pPr>
            <a:r>
              <a:rPr lang="en-US" altLang="ko-KR" sz="1600" i="1">
                <a:solidFill>
                  <a:srgbClr val="000099"/>
                </a:solidFill>
                <a:ea typeface="바탕체" pitchFamily="17" charset="-127"/>
              </a:rPr>
              <a:t>Liked by</a:t>
            </a:r>
          </a:p>
        </p:txBody>
      </p:sp>
      <p:grpSp>
        <p:nvGrpSpPr>
          <p:cNvPr id="24589" name="Group 17"/>
          <p:cNvGrpSpPr>
            <a:grpSpLocks/>
          </p:cNvGrpSpPr>
          <p:nvPr/>
        </p:nvGrpSpPr>
        <p:grpSpPr bwMode="auto">
          <a:xfrm>
            <a:off x="5853113" y="2362200"/>
            <a:ext cx="304800" cy="444500"/>
            <a:chOff x="3856" y="2832"/>
            <a:chExt cx="192" cy="280"/>
          </a:xfrm>
        </p:grpSpPr>
        <p:sp>
          <p:nvSpPr>
            <p:cNvPr id="24618" name="Oval 18"/>
            <p:cNvSpPr>
              <a:spLocks noChangeArrowheads="1"/>
            </p:cNvSpPr>
            <p:nvPr/>
          </p:nvSpPr>
          <p:spPr bwMode="auto">
            <a:xfrm>
              <a:off x="3888" y="2832"/>
              <a:ext cx="144" cy="144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>
                <a:spcBef>
                  <a:spcPts val="1700"/>
                </a:spcBef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1pPr>
              <a:lvl2pPr marL="742950" indent="-285750" algn="l">
                <a:spcBef>
                  <a:spcPts val="200"/>
                </a:spcBef>
                <a:buSzPct val="100000"/>
                <a:buFont typeface="Arial" charset="0"/>
                <a:buChar char="–"/>
                <a:defRPr kumimoji="1" sz="16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2pPr>
              <a:lvl3pPr marL="1143000" indent="-228600" algn="l">
                <a:spcBef>
                  <a:spcPts val="200"/>
                </a:spcBef>
                <a:buSzPct val="100000"/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3pPr>
              <a:lvl4pPr marL="1600200" indent="-228600" algn="l">
                <a:spcBef>
                  <a:spcPts val="200"/>
                </a:spcBef>
                <a:buClr>
                  <a:schemeClr val="tx1"/>
                </a:buClr>
                <a:buSzPct val="100000"/>
                <a:buChar char="•"/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4pPr>
              <a:lvl5pPr marL="2057400" indent="-228600" algn="l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Tx/>
                <a:buFontTx/>
                <a:buNone/>
              </a:pPr>
              <a:endParaRPr lang="ko-KR" altLang="en-US" b="1">
                <a:latin typeface="굴림" charset="-127"/>
                <a:ea typeface="굴림" charset="-127"/>
              </a:endParaRPr>
            </a:p>
          </p:txBody>
        </p:sp>
        <p:sp>
          <p:nvSpPr>
            <p:cNvPr id="24619" name="Freeform 19"/>
            <p:cNvSpPr>
              <a:spLocks/>
            </p:cNvSpPr>
            <p:nvPr/>
          </p:nvSpPr>
          <p:spPr bwMode="auto">
            <a:xfrm>
              <a:off x="3856" y="2968"/>
              <a:ext cx="192" cy="144"/>
            </a:xfrm>
            <a:custGeom>
              <a:avLst/>
              <a:gdLst>
                <a:gd name="T0" fmla="*/ 96 w 192"/>
                <a:gd name="T1" fmla="*/ 0 h 144"/>
                <a:gd name="T2" fmla="*/ 0 w 192"/>
                <a:gd name="T3" fmla="*/ 144 h 144"/>
                <a:gd name="T4" fmla="*/ 192 w 192"/>
                <a:gd name="T5" fmla="*/ 144 h 144"/>
                <a:gd name="T6" fmla="*/ 96 w 192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144"/>
                <a:gd name="T14" fmla="*/ 192 w 192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144">
                  <a:moveTo>
                    <a:pt x="96" y="0"/>
                  </a:moveTo>
                  <a:lnTo>
                    <a:pt x="0" y="144"/>
                  </a:lnTo>
                  <a:lnTo>
                    <a:pt x="192" y="144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4590" name="Group 20"/>
          <p:cNvGrpSpPr>
            <a:grpSpLocks/>
          </p:cNvGrpSpPr>
          <p:nvPr/>
        </p:nvGrpSpPr>
        <p:grpSpPr bwMode="auto">
          <a:xfrm>
            <a:off x="6234113" y="2362200"/>
            <a:ext cx="304800" cy="444500"/>
            <a:chOff x="3856" y="2832"/>
            <a:chExt cx="192" cy="280"/>
          </a:xfrm>
        </p:grpSpPr>
        <p:sp>
          <p:nvSpPr>
            <p:cNvPr id="24616" name="Oval 21"/>
            <p:cNvSpPr>
              <a:spLocks noChangeArrowheads="1"/>
            </p:cNvSpPr>
            <p:nvPr/>
          </p:nvSpPr>
          <p:spPr bwMode="auto">
            <a:xfrm>
              <a:off x="3888" y="2832"/>
              <a:ext cx="144" cy="144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>
                <a:spcBef>
                  <a:spcPts val="1700"/>
                </a:spcBef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1pPr>
              <a:lvl2pPr marL="742950" indent="-285750" algn="l">
                <a:spcBef>
                  <a:spcPts val="200"/>
                </a:spcBef>
                <a:buSzPct val="100000"/>
                <a:buFont typeface="Arial" charset="0"/>
                <a:buChar char="–"/>
                <a:defRPr kumimoji="1" sz="16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2pPr>
              <a:lvl3pPr marL="1143000" indent="-228600" algn="l">
                <a:spcBef>
                  <a:spcPts val="200"/>
                </a:spcBef>
                <a:buSzPct val="100000"/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3pPr>
              <a:lvl4pPr marL="1600200" indent="-228600" algn="l">
                <a:spcBef>
                  <a:spcPts val="200"/>
                </a:spcBef>
                <a:buClr>
                  <a:schemeClr val="tx1"/>
                </a:buClr>
                <a:buSzPct val="100000"/>
                <a:buChar char="•"/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4pPr>
              <a:lvl5pPr marL="2057400" indent="-228600" algn="l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Tx/>
                <a:buFontTx/>
                <a:buNone/>
              </a:pPr>
              <a:endParaRPr lang="ko-KR" altLang="en-US" b="1">
                <a:latin typeface="굴림" charset="-127"/>
                <a:ea typeface="굴림" charset="-127"/>
              </a:endParaRPr>
            </a:p>
          </p:txBody>
        </p:sp>
        <p:sp>
          <p:nvSpPr>
            <p:cNvPr id="24617" name="Freeform 22"/>
            <p:cNvSpPr>
              <a:spLocks/>
            </p:cNvSpPr>
            <p:nvPr/>
          </p:nvSpPr>
          <p:spPr bwMode="auto">
            <a:xfrm>
              <a:off x="3856" y="2968"/>
              <a:ext cx="192" cy="144"/>
            </a:xfrm>
            <a:custGeom>
              <a:avLst/>
              <a:gdLst>
                <a:gd name="T0" fmla="*/ 96 w 192"/>
                <a:gd name="T1" fmla="*/ 0 h 144"/>
                <a:gd name="T2" fmla="*/ 0 w 192"/>
                <a:gd name="T3" fmla="*/ 144 h 144"/>
                <a:gd name="T4" fmla="*/ 192 w 192"/>
                <a:gd name="T5" fmla="*/ 144 h 144"/>
                <a:gd name="T6" fmla="*/ 96 w 192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144"/>
                <a:gd name="T14" fmla="*/ 192 w 192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144">
                  <a:moveTo>
                    <a:pt x="96" y="0"/>
                  </a:moveTo>
                  <a:lnTo>
                    <a:pt x="0" y="144"/>
                  </a:lnTo>
                  <a:lnTo>
                    <a:pt x="192" y="144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4591" name="Group 23"/>
          <p:cNvGrpSpPr>
            <a:grpSpLocks/>
          </p:cNvGrpSpPr>
          <p:nvPr/>
        </p:nvGrpSpPr>
        <p:grpSpPr bwMode="auto">
          <a:xfrm>
            <a:off x="6615113" y="2362200"/>
            <a:ext cx="304800" cy="444500"/>
            <a:chOff x="3856" y="2832"/>
            <a:chExt cx="192" cy="280"/>
          </a:xfrm>
        </p:grpSpPr>
        <p:sp>
          <p:nvSpPr>
            <p:cNvPr id="24614" name="Oval 24"/>
            <p:cNvSpPr>
              <a:spLocks noChangeArrowheads="1"/>
            </p:cNvSpPr>
            <p:nvPr/>
          </p:nvSpPr>
          <p:spPr bwMode="auto">
            <a:xfrm>
              <a:off x="3888" y="2832"/>
              <a:ext cx="144" cy="144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>
                <a:spcBef>
                  <a:spcPts val="1700"/>
                </a:spcBef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1pPr>
              <a:lvl2pPr marL="742950" indent="-285750" algn="l">
                <a:spcBef>
                  <a:spcPts val="200"/>
                </a:spcBef>
                <a:buSzPct val="100000"/>
                <a:buFont typeface="Arial" charset="0"/>
                <a:buChar char="–"/>
                <a:defRPr kumimoji="1" sz="16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2pPr>
              <a:lvl3pPr marL="1143000" indent="-228600" algn="l">
                <a:spcBef>
                  <a:spcPts val="200"/>
                </a:spcBef>
                <a:buSzPct val="100000"/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3pPr>
              <a:lvl4pPr marL="1600200" indent="-228600" algn="l">
                <a:spcBef>
                  <a:spcPts val="200"/>
                </a:spcBef>
                <a:buClr>
                  <a:schemeClr val="tx1"/>
                </a:buClr>
                <a:buSzPct val="100000"/>
                <a:buChar char="•"/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4pPr>
              <a:lvl5pPr marL="2057400" indent="-228600" algn="l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Tx/>
                <a:buFontTx/>
                <a:buNone/>
              </a:pPr>
              <a:endParaRPr lang="ko-KR" altLang="en-US" b="1">
                <a:latin typeface="굴림" charset="-127"/>
                <a:ea typeface="굴림" charset="-127"/>
              </a:endParaRPr>
            </a:p>
          </p:txBody>
        </p:sp>
        <p:sp>
          <p:nvSpPr>
            <p:cNvPr id="24615" name="Freeform 25"/>
            <p:cNvSpPr>
              <a:spLocks/>
            </p:cNvSpPr>
            <p:nvPr/>
          </p:nvSpPr>
          <p:spPr bwMode="auto">
            <a:xfrm>
              <a:off x="3856" y="2968"/>
              <a:ext cx="192" cy="144"/>
            </a:xfrm>
            <a:custGeom>
              <a:avLst/>
              <a:gdLst>
                <a:gd name="T0" fmla="*/ 96 w 192"/>
                <a:gd name="T1" fmla="*/ 0 h 144"/>
                <a:gd name="T2" fmla="*/ 0 w 192"/>
                <a:gd name="T3" fmla="*/ 144 h 144"/>
                <a:gd name="T4" fmla="*/ 192 w 192"/>
                <a:gd name="T5" fmla="*/ 144 h 144"/>
                <a:gd name="T6" fmla="*/ 96 w 192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144"/>
                <a:gd name="T14" fmla="*/ 192 w 192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144">
                  <a:moveTo>
                    <a:pt x="96" y="0"/>
                  </a:moveTo>
                  <a:lnTo>
                    <a:pt x="0" y="144"/>
                  </a:lnTo>
                  <a:lnTo>
                    <a:pt x="192" y="144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4592" name="Text Box 26"/>
          <p:cNvSpPr txBox="1">
            <a:spLocks noChangeArrowheads="1"/>
          </p:cNvSpPr>
          <p:nvPr/>
        </p:nvSpPr>
        <p:spPr bwMode="auto">
          <a:xfrm>
            <a:off x="3300413" y="3429000"/>
            <a:ext cx="457200" cy="373063"/>
          </a:xfrm>
          <a:prstGeom prst="rect">
            <a:avLst/>
          </a:prstGeom>
          <a:solidFill>
            <a:srgbClr val="FFCC00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l">
              <a:spcBef>
                <a:spcPts val="1700"/>
              </a:spcBef>
              <a:buSzPct val="7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1pPr>
            <a:lvl2pPr marL="742950" indent="-285750" algn="l">
              <a:spcBef>
                <a:spcPts val="200"/>
              </a:spcBef>
              <a:buSzPct val="100000"/>
              <a:buFont typeface="Arial" charset="0"/>
              <a:buChar char="–"/>
              <a:defRPr kumimoji="1" sz="16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2pPr>
            <a:lvl3pPr marL="1143000" indent="-228600" algn="l">
              <a:spcBef>
                <a:spcPts val="200"/>
              </a:spcBef>
              <a:buSzPct val="100000"/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3pPr>
            <a:lvl4pPr marL="1600200" indent="-228600" algn="l">
              <a:spcBef>
                <a:spcPts val="200"/>
              </a:spcBef>
              <a:buClr>
                <a:schemeClr val="tx1"/>
              </a:buClr>
              <a:buSzPct val="100000"/>
              <a:buChar char="•"/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4pPr>
            <a:lvl5pPr marL="2057400" indent="-228600" algn="l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SzTx/>
              <a:buFontTx/>
              <a:buNone/>
            </a:pPr>
            <a:r>
              <a:rPr lang="en-US" altLang="ko-KR" b="1">
                <a:latin typeface="굴림" charset="-127"/>
                <a:ea typeface="바탕체" pitchFamily="17" charset="-127"/>
              </a:rPr>
              <a:t>B</a:t>
            </a:r>
          </a:p>
        </p:txBody>
      </p:sp>
      <p:grpSp>
        <p:nvGrpSpPr>
          <p:cNvPr id="24593" name="Group 27"/>
          <p:cNvGrpSpPr>
            <a:grpSpLocks/>
          </p:cNvGrpSpPr>
          <p:nvPr/>
        </p:nvGrpSpPr>
        <p:grpSpPr bwMode="auto">
          <a:xfrm>
            <a:off x="5827713" y="3505200"/>
            <a:ext cx="304800" cy="444500"/>
            <a:chOff x="3856" y="2832"/>
            <a:chExt cx="192" cy="280"/>
          </a:xfrm>
        </p:grpSpPr>
        <p:sp>
          <p:nvSpPr>
            <p:cNvPr id="24612" name="Oval 28"/>
            <p:cNvSpPr>
              <a:spLocks noChangeArrowheads="1"/>
            </p:cNvSpPr>
            <p:nvPr/>
          </p:nvSpPr>
          <p:spPr bwMode="auto">
            <a:xfrm>
              <a:off x="3888" y="2832"/>
              <a:ext cx="144" cy="144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>
                <a:spcBef>
                  <a:spcPts val="1700"/>
                </a:spcBef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1pPr>
              <a:lvl2pPr marL="742950" indent="-285750" algn="l">
                <a:spcBef>
                  <a:spcPts val="200"/>
                </a:spcBef>
                <a:buSzPct val="100000"/>
                <a:buFont typeface="Arial" charset="0"/>
                <a:buChar char="–"/>
                <a:defRPr kumimoji="1" sz="16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2pPr>
              <a:lvl3pPr marL="1143000" indent="-228600" algn="l">
                <a:spcBef>
                  <a:spcPts val="200"/>
                </a:spcBef>
                <a:buSzPct val="100000"/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3pPr>
              <a:lvl4pPr marL="1600200" indent="-228600" algn="l">
                <a:spcBef>
                  <a:spcPts val="200"/>
                </a:spcBef>
                <a:buClr>
                  <a:schemeClr val="tx1"/>
                </a:buClr>
                <a:buSzPct val="100000"/>
                <a:buChar char="•"/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4pPr>
              <a:lvl5pPr marL="2057400" indent="-228600" algn="l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Tx/>
                <a:buFontTx/>
                <a:buNone/>
              </a:pPr>
              <a:endParaRPr lang="ko-KR" altLang="en-US" b="1">
                <a:latin typeface="굴림" charset="-127"/>
                <a:ea typeface="굴림" charset="-127"/>
              </a:endParaRPr>
            </a:p>
          </p:txBody>
        </p:sp>
        <p:sp>
          <p:nvSpPr>
            <p:cNvPr id="24613" name="Freeform 29"/>
            <p:cNvSpPr>
              <a:spLocks/>
            </p:cNvSpPr>
            <p:nvPr/>
          </p:nvSpPr>
          <p:spPr bwMode="auto">
            <a:xfrm>
              <a:off x="3856" y="2968"/>
              <a:ext cx="192" cy="144"/>
            </a:xfrm>
            <a:custGeom>
              <a:avLst/>
              <a:gdLst>
                <a:gd name="T0" fmla="*/ 96 w 192"/>
                <a:gd name="T1" fmla="*/ 0 h 144"/>
                <a:gd name="T2" fmla="*/ 0 w 192"/>
                <a:gd name="T3" fmla="*/ 144 h 144"/>
                <a:gd name="T4" fmla="*/ 192 w 192"/>
                <a:gd name="T5" fmla="*/ 144 h 144"/>
                <a:gd name="T6" fmla="*/ 96 w 192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144"/>
                <a:gd name="T14" fmla="*/ 192 w 192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144">
                  <a:moveTo>
                    <a:pt x="96" y="0"/>
                  </a:moveTo>
                  <a:lnTo>
                    <a:pt x="0" y="144"/>
                  </a:lnTo>
                  <a:lnTo>
                    <a:pt x="192" y="144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4594" name="Group 30"/>
          <p:cNvGrpSpPr>
            <a:grpSpLocks/>
          </p:cNvGrpSpPr>
          <p:nvPr/>
        </p:nvGrpSpPr>
        <p:grpSpPr bwMode="auto">
          <a:xfrm>
            <a:off x="6196013" y="3505200"/>
            <a:ext cx="304800" cy="444500"/>
            <a:chOff x="3856" y="2832"/>
            <a:chExt cx="192" cy="280"/>
          </a:xfrm>
        </p:grpSpPr>
        <p:sp>
          <p:nvSpPr>
            <p:cNvPr id="24610" name="Oval 31"/>
            <p:cNvSpPr>
              <a:spLocks noChangeArrowheads="1"/>
            </p:cNvSpPr>
            <p:nvPr/>
          </p:nvSpPr>
          <p:spPr bwMode="auto">
            <a:xfrm>
              <a:off x="3888" y="2832"/>
              <a:ext cx="144" cy="144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>
                <a:spcBef>
                  <a:spcPts val="1700"/>
                </a:spcBef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1pPr>
              <a:lvl2pPr marL="742950" indent="-285750" algn="l">
                <a:spcBef>
                  <a:spcPts val="200"/>
                </a:spcBef>
                <a:buSzPct val="100000"/>
                <a:buFont typeface="Arial" charset="0"/>
                <a:buChar char="–"/>
                <a:defRPr kumimoji="1" sz="16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2pPr>
              <a:lvl3pPr marL="1143000" indent="-228600" algn="l">
                <a:spcBef>
                  <a:spcPts val="200"/>
                </a:spcBef>
                <a:buSzPct val="100000"/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3pPr>
              <a:lvl4pPr marL="1600200" indent="-228600" algn="l">
                <a:spcBef>
                  <a:spcPts val="200"/>
                </a:spcBef>
                <a:buClr>
                  <a:schemeClr val="tx1"/>
                </a:buClr>
                <a:buSzPct val="100000"/>
                <a:buChar char="•"/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4pPr>
              <a:lvl5pPr marL="2057400" indent="-228600" algn="l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Tx/>
                <a:buFontTx/>
                <a:buNone/>
              </a:pPr>
              <a:endParaRPr lang="ko-KR" altLang="en-US" b="1">
                <a:latin typeface="굴림" charset="-127"/>
                <a:ea typeface="굴림" charset="-127"/>
              </a:endParaRPr>
            </a:p>
          </p:txBody>
        </p:sp>
        <p:sp>
          <p:nvSpPr>
            <p:cNvPr id="24611" name="Freeform 32"/>
            <p:cNvSpPr>
              <a:spLocks/>
            </p:cNvSpPr>
            <p:nvPr/>
          </p:nvSpPr>
          <p:spPr bwMode="auto">
            <a:xfrm>
              <a:off x="3856" y="2968"/>
              <a:ext cx="192" cy="144"/>
            </a:xfrm>
            <a:custGeom>
              <a:avLst/>
              <a:gdLst>
                <a:gd name="T0" fmla="*/ 96 w 192"/>
                <a:gd name="T1" fmla="*/ 0 h 144"/>
                <a:gd name="T2" fmla="*/ 0 w 192"/>
                <a:gd name="T3" fmla="*/ 144 h 144"/>
                <a:gd name="T4" fmla="*/ 192 w 192"/>
                <a:gd name="T5" fmla="*/ 144 h 144"/>
                <a:gd name="T6" fmla="*/ 96 w 192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144"/>
                <a:gd name="T14" fmla="*/ 192 w 192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144">
                  <a:moveTo>
                    <a:pt x="96" y="0"/>
                  </a:moveTo>
                  <a:lnTo>
                    <a:pt x="0" y="144"/>
                  </a:lnTo>
                  <a:lnTo>
                    <a:pt x="192" y="144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4595" name="Group 33"/>
          <p:cNvGrpSpPr>
            <a:grpSpLocks/>
          </p:cNvGrpSpPr>
          <p:nvPr/>
        </p:nvGrpSpPr>
        <p:grpSpPr bwMode="auto">
          <a:xfrm>
            <a:off x="6577013" y="3505200"/>
            <a:ext cx="304800" cy="444500"/>
            <a:chOff x="3856" y="2832"/>
            <a:chExt cx="192" cy="280"/>
          </a:xfrm>
        </p:grpSpPr>
        <p:sp>
          <p:nvSpPr>
            <p:cNvPr id="24608" name="Oval 34"/>
            <p:cNvSpPr>
              <a:spLocks noChangeArrowheads="1"/>
            </p:cNvSpPr>
            <p:nvPr/>
          </p:nvSpPr>
          <p:spPr bwMode="auto">
            <a:xfrm>
              <a:off x="3888" y="2832"/>
              <a:ext cx="144" cy="144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>
                <a:spcBef>
                  <a:spcPts val="1700"/>
                </a:spcBef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1pPr>
              <a:lvl2pPr marL="742950" indent="-285750" algn="l">
                <a:spcBef>
                  <a:spcPts val="200"/>
                </a:spcBef>
                <a:buSzPct val="100000"/>
                <a:buFont typeface="Arial" charset="0"/>
                <a:buChar char="–"/>
                <a:defRPr kumimoji="1" sz="16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2pPr>
              <a:lvl3pPr marL="1143000" indent="-228600" algn="l">
                <a:spcBef>
                  <a:spcPts val="200"/>
                </a:spcBef>
                <a:buSzPct val="100000"/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3pPr>
              <a:lvl4pPr marL="1600200" indent="-228600" algn="l">
                <a:spcBef>
                  <a:spcPts val="200"/>
                </a:spcBef>
                <a:buClr>
                  <a:schemeClr val="tx1"/>
                </a:buClr>
                <a:buSzPct val="100000"/>
                <a:buChar char="•"/>
                <a:defRPr kumimoji="1" sz="14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4pPr>
              <a:lvl5pPr marL="2057400" indent="-228600" algn="l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Tx/>
                <a:buFontTx/>
                <a:buNone/>
              </a:pPr>
              <a:endParaRPr lang="ko-KR" altLang="en-US" b="1">
                <a:latin typeface="굴림" charset="-127"/>
                <a:ea typeface="굴림" charset="-127"/>
              </a:endParaRPr>
            </a:p>
          </p:txBody>
        </p:sp>
        <p:sp>
          <p:nvSpPr>
            <p:cNvPr id="24609" name="Freeform 35"/>
            <p:cNvSpPr>
              <a:spLocks/>
            </p:cNvSpPr>
            <p:nvPr/>
          </p:nvSpPr>
          <p:spPr bwMode="auto">
            <a:xfrm>
              <a:off x="3856" y="2968"/>
              <a:ext cx="192" cy="144"/>
            </a:xfrm>
            <a:custGeom>
              <a:avLst/>
              <a:gdLst>
                <a:gd name="T0" fmla="*/ 96 w 192"/>
                <a:gd name="T1" fmla="*/ 0 h 144"/>
                <a:gd name="T2" fmla="*/ 0 w 192"/>
                <a:gd name="T3" fmla="*/ 144 h 144"/>
                <a:gd name="T4" fmla="*/ 192 w 192"/>
                <a:gd name="T5" fmla="*/ 144 h 144"/>
                <a:gd name="T6" fmla="*/ 96 w 192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144"/>
                <a:gd name="T14" fmla="*/ 192 w 192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144">
                  <a:moveTo>
                    <a:pt x="96" y="0"/>
                  </a:moveTo>
                  <a:lnTo>
                    <a:pt x="0" y="144"/>
                  </a:lnTo>
                  <a:lnTo>
                    <a:pt x="192" y="144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24967" name="Text Box 39"/>
          <p:cNvSpPr txBox="1">
            <a:spLocks noChangeArrowheads="1"/>
          </p:cNvSpPr>
          <p:nvPr/>
        </p:nvSpPr>
        <p:spPr bwMode="auto">
          <a:xfrm>
            <a:off x="5459413" y="2787650"/>
            <a:ext cx="319087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r>
              <a:rPr lang="en-US" altLang="ko-KR" sz="1600" b="0" i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체" pitchFamily="49" charset="-127"/>
              </a:rPr>
              <a:t>A</a:t>
            </a:r>
          </a:p>
        </p:txBody>
      </p:sp>
      <p:sp>
        <p:nvSpPr>
          <p:cNvPr id="124968" name="Text Box 40"/>
          <p:cNvSpPr txBox="1">
            <a:spLocks noChangeArrowheads="1"/>
          </p:cNvSpPr>
          <p:nvPr/>
        </p:nvSpPr>
        <p:spPr bwMode="auto">
          <a:xfrm>
            <a:off x="5826125" y="2794000"/>
            <a:ext cx="319088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r>
              <a:rPr lang="en-US" altLang="ko-KR" sz="1600" b="0" i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체" pitchFamily="49" charset="-127"/>
              </a:rPr>
              <a:t>B</a:t>
            </a:r>
          </a:p>
        </p:txBody>
      </p:sp>
      <p:sp>
        <p:nvSpPr>
          <p:cNvPr id="124969" name="Text Box 41"/>
          <p:cNvSpPr txBox="1">
            <a:spLocks noChangeArrowheads="1"/>
          </p:cNvSpPr>
          <p:nvPr/>
        </p:nvSpPr>
        <p:spPr bwMode="auto">
          <a:xfrm>
            <a:off x="6219825" y="2806700"/>
            <a:ext cx="330200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r>
              <a:rPr lang="en-US" altLang="ko-KR" sz="1600" b="0" i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체" pitchFamily="49" charset="-127"/>
              </a:rPr>
              <a:t>C</a:t>
            </a:r>
          </a:p>
        </p:txBody>
      </p:sp>
      <p:sp>
        <p:nvSpPr>
          <p:cNvPr id="124970" name="Text Box 42"/>
          <p:cNvSpPr txBox="1">
            <a:spLocks noChangeArrowheads="1"/>
          </p:cNvSpPr>
          <p:nvPr/>
        </p:nvSpPr>
        <p:spPr bwMode="auto">
          <a:xfrm>
            <a:off x="6602413" y="2806700"/>
            <a:ext cx="330200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r>
              <a:rPr lang="en-US" altLang="ko-KR" sz="1600" b="0" i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체" pitchFamily="49" charset="-127"/>
              </a:rPr>
              <a:t>D</a:t>
            </a:r>
          </a:p>
        </p:txBody>
      </p:sp>
      <p:sp>
        <p:nvSpPr>
          <p:cNvPr id="124971" name="Text Box 43"/>
          <p:cNvSpPr txBox="1">
            <a:spLocks noChangeArrowheads="1"/>
          </p:cNvSpPr>
          <p:nvPr/>
        </p:nvSpPr>
        <p:spPr bwMode="auto">
          <a:xfrm>
            <a:off x="5434013" y="3924300"/>
            <a:ext cx="319087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r>
              <a:rPr lang="en-US" altLang="ko-KR" sz="1600" b="0" i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체" pitchFamily="49" charset="-127"/>
              </a:rPr>
              <a:t>A</a:t>
            </a:r>
          </a:p>
        </p:txBody>
      </p:sp>
      <p:sp>
        <p:nvSpPr>
          <p:cNvPr id="124972" name="Text Box 44"/>
          <p:cNvSpPr txBox="1">
            <a:spLocks noChangeArrowheads="1"/>
          </p:cNvSpPr>
          <p:nvPr/>
        </p:nvSpPr>
        <p:spPr bwMode="auto">
          <a:xfrm>
            <a:off x="5800725" y="3930650"/>
            <a:ext cx="319088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r>
              <a:rPr lang="en-US" altLang="ko-KR" sz="1600" b="0" i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체" pitchFamily="49" charset="-127"/>
              </a:rPr>
              <a:t>B</a:t>
            </a:r>
          </a:p>
        </p:txBody>
      </p:sp>
      <p:sp>
        <p:nvSpPr>
          <p:cNvPr id="124973" name="Text Box 45"/>
          <p:cNvSpPr txBox="1">
            <a:spLocks noChangeArrowheads="1"/>
          </p:cNvSpPr>
          <p:nvPr/>
        </p:nvSpPr>
        <p:spPr bwMode="auto">
          <a:xfrm>
            <a:off x="6194425" y="3943350"/>
            <a:ext cx="330200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r>
              <a:rPr lang="en-US" altLang="ko-KR" sz="1600" b="0" i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체" pitchFamily="49" charset="-127"/>
              </a:rPr>
              <a:t>C</a:t>
            </a:r>
          </a:p>
        </p:txBody>
      </p:sp>
      <p:sp>
        <p:nvSpPr>
          <p:cNvPr id="124974" name="Text Box 46"/>
          <p:cNvSpPr txBox="1">
            <a:spLocks noChangeArrowheads="1"/>
          </p:cNvSpPr>
          <p:nvPr/>
        </p:nvSpPr>
        <p:spPr bwMode="auto">
          <a:xfrm>
            <a:off x="6577013" y="3943350"/>
            <a:ext cx="330200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r>
              <a:rPr lang="en-US" altLang="ko-KR" sz="1600" b="0" i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체" pitchFamily="49" charset="-127"/>
              </a:rPr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latin typeface="Georgia" pitchFamily="18" charset="0"/>
                <a:ea typeface="새굴림" pitchFamily="18" charset="-127"/>
              </a:rPr>
              <a:t>협력적 여과</a:t>
            </a:r>
            <a:r>
              <a:rPr lang="en-US" altLang="ko-KR" smtClean="0">
                <a:latin typeface="Georgia" pitchFamily="18" charset="0"/>
                <a:ea typeface="새굴림" pitchFamily="18" charset="-127"/>
              </a:rPr>
              <a:t>(Collaborative Filtering)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ko-KR" b="1" dirty="0" smtClean="0">
                <a:latin typeface="Georgia" pitchFamily="18" charset="0"/>
                <a:ea typeface="새굴림" pitchFamily="18" charset="-127"/>
              </a:rPr>
              <a:t>http://www.amazon.com </a:t>
            </a:r>
            <a:r>
              <a:rPr lang="ko-KR" altLang="en-US" b="1" dirty="0" smtClean="0">
                <a:latin typeface="Georgia" pitchFamily="18" charset="0"/>
                <a:ea typeface="새굴림" pitchFamily="18" charset="-127"/>
              </a:rPr>
              <a:t>의 적용</a:t>
            </a:r>
          </a:p>
          <a:p>
            <a:pPr eaLnBrk="1" hangingPunct="1">
              <a:lnSpc>
                <a:spcPct val="80000"/>
              </a:lnSpc>
            </a:pPr>
            <a:endParaRPr lang="en-US" altLang="ko-KR" b="1" dirty="0" smtClean="0">
              <a:latin typeface="Georgia" pitchFamily="18" charset="0"/>
              <a:ea typeface="새굴림" pitchFamily="18" charset="-127"/>
            </a:endParaRPr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914400" y="1981200"/>
          <a:ext cx="5638800" cy="199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0" name="비트맵 이미지" r:id="rId3" imgW="7411485" imgH="2619048" progId="Paint.Picture">
                  <p:embed/>
                </p:oleObj>
              </mc:Choice>
              <mc:Fallback>
                <p:oleObj name="비트맵 이미지" r:id="rId3" imgW="7411485" imgH="2619048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981200"/>
                        <a:ext cx="5638800" cy="199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914400" y="3975100"/>
          <a:ext cx="6781800" cy="166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1" name="비트맵 이미지" r:id="rId5" imgW="7771429" imgH="1905266" progId="Paint.Picture">
                  <p:embed/>
                </p:oleObj>
              </mc:Choice>
              <mc:Fallback>
                <p:oleObj name="비트맵 이미지" r:id="rId5" imgW="7771429" imgH="1905266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975100"/>
                        <a:ext cx="6781800" cy="166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2070100" y="2044700"/>
            <a:ext cx="2971800" cy="381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l">
              <a:spcBef>
                <a:spcPts val="1700"/>
              </a:spcBef>
              <a:buSzPct val="7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1pPr>
            <a:lvl2pPr marL="742950" indent="-285750" algn="l">
              <a:spcBef>
                <a:spcPts val="200"/>
              </a:spcBef>
              <a:buSzPct val="100000"/>
              <a:buFont typeface="Arial" charset="0"/>
              <a:buChar char="–"/>
              <a:defRPr kumimoji="1" sz="16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2pPr>
            <a:lvl3pPr marL="1143000" indent="-228600" algn="l">
              <a:spcBef>
                <a:spcPts val="200"/>
              </a:spcBef>
              <a:buSzPct val="100000"/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3pPr>
            <a:lvl4pPr marL="1600200" indent="-228600" algn="l">
              <a:spcBef>
                <a:spcPts val="200"/>
              </a:spcBef>
              <a:buClr>
                <a:schemeClr val="tx1"/>
              </a:buClr>
              <a:buSzPct val="100000"/>
              <a:buChar char="•"/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4pPr>
            <a:lvl5pPr marL="2057400" indent="-228600" algn="l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SzTx/>
              <a:buFontTx/>
              <a:buNone/>
            </a:pPr>
            <a:endParaRPr lang="ko-KR" altLang="en-US" b="1">
              <a:latin typeface="굴림" charset="-127"/>
              <a:ea typeface="굴림" charset="-127"/>
            </a:endParaRPr>
          </a:p>
        </p:txBody>
      </p:sp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914400" y="5715000"/>
          <a:ext cx="647700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2" name="비트맵 이미지" r:id="rId7" imgW="7830643" imgH="1200318" progId="Paint.Picture">
                  <p:embed/>
                </p:oleObj>
              </mc:Choice>
              <mc:Fallback>
                <p:oleObj name="비트맵 이미지" r:id="rId7" imgW="7830643" imgH="1200318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715000"/>
                        <a:ext cx="6477000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863600" y="3987800"/>
            <a:ext cx="3733800" cy="279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l">
              <a:spcBef>
                <a:spcPts val="1700"/>
              </a:spcBef>
              <a:buSzPct val="7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1pPr>
            <a:lvl2pPr marL="742950" indent="-285750" algn="l">
              <a:spcBef>
                <a:spcPts val="200"/>
              </a:spcBef>
              <a:buSzPct val="100000"/>
              <a:buFont typeface="Arial" charset="0"/>
              <a:buChar char="–"/>
              <a:defRPr kumimoji="1" sz="16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2pPr>
            <a:lvl3pPr marL="1143000" indent="-228600" algn="l">
              <a:spcBef>
                <a:spcPts val="200"/>
              </a:spcBef>
              <a:buSzPct val="100000"/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3pPr>
            <a:lvl4pPr marL="1600200" indent="-228600" algn="l">
              <a:spcBef>
                <a:spcPts val="200"/>
              </a:spcBef>
              <a:buClr>
                <a:schemeClr val="tx1"/>
              </a:buClr>
              <a:buSzPct val="100000"/>
              <a:buChar char="•"/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4pPr>
            <a:lvl5pPr marL="2057400" indent="-228600" algn="l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SzTx/>
              <a:buFontTx/>
              <a:buNone/>
            </a:pPr>
            <a:endParaRPr lang="ko-KR" altLang="en-US" b="1">
              <a:latin typeface="굴림" charset="-127"/>
              <a:ea typeface="굴림" charset="-127"/>
            </a:endParaRP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863600" y="5664200"/>
            <a:ext cx="3733800" cy="279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l">
              <a:spcBef>
                <a:spcPts val="1700"/>
              </a:spcBef>
              <a:buSzPct val="7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1pPr>
            <a:lvl2pPr marL="742950" indent="-285750" algn="l">
              <a:spcBef>
                <a:spcPts val="200"/>
              </a:spcBef>
              <a:buSzPct val="100000"/>
              <a:buFont typeface="Arial" charset="0"/>
              <a:buChar char="–"/>
              <a:defRPr kumimoji="1" sz="16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2pPr>
            <a:lvl3pPr marL="1143000" indent="-228600" algn="l">
              <a:spcBef>
                <a:spcPts val="200"/>
              </a:spcBef>
              <a:buSzPct val="100000"/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3pPr>
            <a:lvl4pPr marL="1600200" indent="-228600" algn="l">
              <a:spcBef>
                <a:spcPts val="200"/>
              </a:spcBef>
              <a:buClr>
                <a:schemeClr val="tx1"/>
              </a:buClr>
              <a:buSzPct val="100000"/>
              <a:buChar char="•"/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4pPr>
            <a:lvl5pPr marL="2057400" indent="-228600" algn="l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SzTx/>
              <a:buFontTx/>
              <a:buNone/>
            </a:pPr>
            <a:endParaRPr lang="ko-KR" altLang="en-US" b="1">
              <a:latin typeface="굴림" charset="-127"/>
              <a:ea typeface="굴림" charset="-127"/>
            </a:endParaRPr>
          </a:p>
        </p:txBody>
      </p:sp>
      <p:sp>
        <p:nvSpPr>
          <p:cNvPr id="126986" name="AutoShape 10"/>
          <p:cNvSpPr>
            <a:spLocks/>
          </p:cNvSpPr>
          <p:nvPr/>
        </p:nvSpPr>
        <p:spPr bwMode="auto">
          <a:xfrm>
            <a:off x="6096000" y="1676400"/>
            <a:ext cx="1385888" cy="371475"/>
          </a:xfrm>
          <a:prstGeom prst="borderCallout1">
            <a:avLst>
              <a:gd name="adj1" fmla="val 30769"/>
              <a:gd name="adj2" fmla="val -5500"/>
              <a:gd name="adj3" fmla="val 141028"/>
              <a:gd name="adj4" fmla="val -76060"/>
            </a:avLst>
          </a:prstGeom>
          <a:noFill/>
          <a:ln w="222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ko-KR" altLang="en-US" sz="20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체" pitchFamily="49" charset="-127"/>
              </a:rPr>
              <a:t>선택 상품</a:t>
            </a:r>
          </a:p>
        </p:txBody>
      </p:sp>
      <p:sp>
        <p:nvSpPr>
          <p:cNvPr id="126987" name="AutoShape 11"/>
          <p:cNvSpPr>
            <a:spLocks/>
          </p:cNvSpPr>
          <p:nvPr/>
        </p:nvSpPr>
        <p:spPr bwMode="auto">
          <a:xfrm>
            <a:off x="5943600" y="3352800"/>
            <a:ext cx="1766888" cy="371475"/>
          </a:xfrm>
          <a:prstGeom prst="borderCallout1">
            <a:avLst>
              <a:gd name="adj1" fmla="val 30769"/>
              <a:gd name="adj2" fmla="val -4315"/>
              <a:gd name="adj3" fmla="val 197861"/>
              <a:gd name="adj4" fmla="val -74931"/>
            </a:avLst>
          </a:prstGeom>
          <a:noFill/>
          <a:ln w="222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ko-KR" altLang="en-US" sz="20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체" pitchFamily="49" charset="-127"/>
              </a:rPr>
              <a:t>사용자 기반</a:t>
            </a:r>
            <a:endParaRPr lang="ko-KR" altLang="en-US" sz="2000" i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체" pitchFamily="49" charset="-127"/>
            </a:endParaRPr>
          </a:p>
        </p:txBody>
      </p:sp>
      <p:sp>
        <p:nvSpPr>
          <p:cNvPr id="126988" name="AutoShape 12"/>
          <p:cNvSpPr>
            <a:spLocks/>
          </p:cNvSpPr>
          <p:nvPr/>
        </p:nvSpPr>
        <p:spPr bwMode="auto">
          <a:xfrm>
            <a:off x="5867400" y="5334000"/>
            <a:ext cx="2133600" cy="371475"/>
          </a:xfrm>
          <a:prstGeom prst="borderCallout1">
            <a:avLst>
              <a:gd name="adj1" fmla="val 30769"/>
              <a:gd name="adj2" fmla="val -3569"/>
              <a:gd name="adj3" fmla="val 114958"/>
              <a:gd name="adj4" fmla="val -59449"/>
            </a:avLst>
          </a:prstGeom>
          <a:noFill/>
          <a:ln w="222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ko-KR" altLang="en-US" sz="20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체" pitchFamily="49" charset="-127"/>
              </a:rPr>
              <a:t>패키지 판매 유도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latin typeface="Georgia" pitchFamily="18" charset="0"/>
                <a:ea typeface="새굴림" pitchFamily="18" charset="-127"/>
              </a:rPr>
              <a:t>아이템 기반 협력적 여과</a:t>
            </a:r>
            <a:endParaRPr lang="en-US" altLang="ko-KR" smtClean="0">
              <a:latin typeface="Georgia" pitchFamily="18" charset="0"/>
              <a:ea typeface="새굴림" pitchFamily="18" charset="-127"/>
            </a:endParaRP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38" y="1981200"/>
            <a:ext cx="7065962" cy="4710113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28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ko-KR" b="1" smtClean="0">
                <a:latin typeface="Georgia" pitchFamily="18" charset="0"/>
                <a:ea typeface="새굴림" pitchFamily="18" charset="-127"/>
              </a:rPr>
              <a:t>http://citeseer.nj.nec.com 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6248400" y="2895600"/>
            <a:ext cx="1676400" cy="381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l">
              <a:spcBef>
                <a:spcPts val="1700"/>
              </a:spcBef>
              <a:buSzPct val="7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1pPr>
            <a:lvl2pPr marL="742950" indent="-285750" algn="l">
              <a:spcBef>
                <a:spcPts val="200"/>
              </a:spcBef>
              <a:buSzPct val="100000"/>
              <a:buFont typeface="Arial" charset="0"/>
              <a:buChar char="–"/>
              <a:defRPr kumimoji="1" sz="16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2pPr>
            <a:lvl3pPr marL="1143000" indent="-228600" algn="l">
              <a:spcBef>
                <a:spcPts val="200"/>
              </a:spcBef>
              <a:buSzPct val="100000"/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3pPr>
            <a:lvl4pPr marL="1600200" indent="-228600" algn="l">
              <a:spcBef>
                <a:spcPts val="200"/>
              </a:spcBef>
              <a:buClr>
                <a:schemeClr val="tx1"/>
              </a:buClr>
              <a:buSzPct val="100000"/>
              <a:buChar char="•"/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4pPr>
            <a:lvl5pPr marL="2057400" indent="-228600" algn="l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SzTx/>
              <a:buFontTx/>
              <a:buNone/>
            </a:pPr>
            <a:endParaRPr lang="ko-KR" altLang="en-US" b="1">
              <a:latin typeface="굴림" charset="-127"/>
              <a:ea typeface="굴림" charset="-127"/>
            </a:endParaRPr>
          </a:p>
        </p:txBody>
      </p:sp>
      <p:sp>
        <p:nvSpPr>
          <p:cNvPr id="125958" name="AutoShape 6"/>
          <p:cNvSpPr>
            <a:spLocks/>
          </p:cNvSpPr>
          <p:nvPr/>
        </p:nvSpPr>
        <p:spPr bwMode="auto">
          <a:xfrm>
            <a:off x="7315200" y="1371600"/>
            <a:ext cx="1690688" cy="371475"/>
          </a:xfrm>
          <a:prstGeom prst="borderCallout1">
            <a:avLst>
              <a:gd name="adj1" fmla="val 30769"/>
              <a:gd name="adj2" fmla="val -4509"/>
              <a:gd name="adj3" fmla="val 397009"/>
              <a:gd name="adj4" fmla="val -31926"/>
            </a:avLst>
          </a:prstGeom>
          <a:noFill/>
          <a:ln w="222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ko-KR" altLang="en-US" sz="20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체" pitchFamily="49" charset="-127"/>
              </a:rPr>
              <a:t>선호도 기입</a:t>
            </a: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990600" y="2133600"/>
            <a:ext cx="4038600" cy="4572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l">
              <a:spcBef>
                <a:spcPts val="1700"/>
              </a:spcBef>
              <a:buSzPct val="7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1pPr>
            <a:lvl2pPr marL="742950" indent="-285750" algn="l">
              <a:spcBef>
                <a:spcPts val="200"/>
              </a:spcBef>
              <a:buSzPct val="100000"/>
              <a:buFont typeface="Arial" charset="0"/>
              <a:buChar char="–"/>
              <a:defRPr kumimoji="1" sz="16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2pPr>
            <a:lvl3pPr marL="1143000" indent="-228600" algn="l">
              <a:spcBef>
                <a:spcPts val="200"/>
              </a:spcBef>
              <a:buSzPct val="100000"/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3pPr>
            <a:lvl4pPr marL="1600200" indent="-228600" algn="l">
              <a:spcBef>
                <a:spcPts val="200"/>
              </a:spcBef>
              <a:buClr>
                <a:schemeClr val="tx1"/>
              </a:buClr>
              <a:buSzPct val="100000"/>
              <a:buChar char="•"/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4pPr>
            <a:lvl5pPr marL="2057400" indent="-228600" algn="l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SzTx/>
              <a:buFontTx/>
              <a:buNone/>
            </a:pPr>
            <a:endParaRPr lang="ko-KR" altLang="en-US" b="1">
              <a:latin typeface="굴림" charset="-127"/>
              <a:ea typeface="굴림" charset="-127"/>
            </a:endParaRPr>
          </a:p>
        </p:txBody>
      </p:sp>
      <p:graphicFrame>
        <p:nvGraphicFramePr>
          <p:cNvPr id="26632" name="Object 8"/>
          <p:cNvGraphicFramePr>
            <a:graphicFrameLocks noChangeAspect="1"/>
          </p:cNvGraphicFramePr>
          <p:nvPr/>
        </p:nvGraphicFramePr>
        <p:xfrm>
          <a:off x="179388" y="3671888"/>
          <a:ext cx="6211887" cy="301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3" name="비트맵 이미지" r:id="rId4" imgW="6211167" imgH="3019048" progId="Paint.Picture">
                  <p:embed/>
                </p:oleObj>
              </mc:Choice>
              <mc:Fallback>
                <p:oleObj name="비트맵 이미지" r:id="rId4" imgW="6211167" imgH="3019048" progId="Paint.Picture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3671888"/>
                        <a:ext cx="6211887" cy="3019425"/>
                      </a:xfrm>
                      <a:prstGeom prst="rect">
                        <a:avLst/>
                      </a:prstGeom>
                      <a:noFill/>
                      <a:ln w="158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88900" y="4495800"/>
            <a:ext cx="5778500" cy="685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l">
              <a:spcBef>
                <a:spcPts val="1700"/>
              </a:spcBef>
              <a:buSzPct val="7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1pPr>
            <a:lvl2pPr marL="742950" indent="-285750" algn="l">
              <a:spcBef>
                <a:spcPts val="200"/>
              </a:spcBef>
              <a:buSzPct val="100000"/>
              <a:buFont typeface="Arial" charset="0"/>
              <a:buChar char="–"/>
              <a:defRPr kumimoji="1" sz="16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2pPr>
            <a:lvl3pPr marL="1143000" indent="-228600" algn="l">
              <a:spcBef>
                <a:spcPts val="200"/>
              </a:spcBef>
              <a:buSzPct val="100000"/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3pPr>
            <a:lvl4pPr marL="1600200" indent="-228600" algn="l">
              <a:spcBef>
                <a:spcPts val="200"/>
              </a:spcBef>
              <a:buClr>
                <a:schemeClr val="tx1"/>
              </a:buClr>
              <a:buSzPct val="100000"/>
              <a:buChar char="•"/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4pPr>
            <a:lvl5pPr marL="2057400" indent="-228600" algn="l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SzTx/>
              <a:buFontTx/>
              <a:buNone/>
            </a:pPr>
            <a:endParaRPr lang="ko-KR" altLang="en-US" b="1">
              <a:latin typeface="굴림" charset="-127"/>
              <a:ea typeface="굴림" charset="-127"/>
            </a:endParaRP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96838" y="5302250"/>
            <a:ext cx="5778500" cy="6413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l">
              <a:spcBef>
                <a:spcPts val="1700"/>
              </a:spcBef>
              <a:buSzPct val="7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1pPr>
            <a:lvl2pPr marL="742950" indent="-285750" algn="l">
              <a:spcBef>
                <a:spcPts val="200"/>
              </a:spcBef>
              <a:buSzPct val="100000"/>
              <a:buFont typeface="Arial" charset="0"/>
              <a:buChar char="–"/>
              <a:defRPr kumimoji="1" sz="16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2pPr>
            <a:lvl3pPr marL="1143000" indent="-228600" algn="l">
              <a:spcBef>
                <a:spcPts val="200"/>
              </a:spcBef>
              <a:buSzPct val="100000"/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3pPr>
            <a:lvl4pPr marL="1600200" indent="-228600" algn="l">
              <a:spcBef>
                <a:spcPts val="200"/>
              </a:spcBef>
              <a:buClr>
                <a:schemeClr val="tx1"/>
              </a:buClr>
              <a:buSzPct val="100000"/>
              <a:buChar char="•"/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4pPr>
            <a:lvl5pPr marL="2057400" indent="-228600" algn="l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SzTx/>
              <a:buFontTx/>
              <a:buNone/>
            </a:pPr>
            <a:endParaRPr lang="ko-KR" altLang="en-US" b="1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군집화</a:t>
            </a:r>
            <a:endParaRPr lang="ko-KR" altLang="ko-KR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4538" y="1408113"/>
            <a:ext cx="8077200" cy="2395537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ko-KR" altLang="en-US" dirty="0" smtClean="0"/>
              <a:t> 비슷한 대상들의 무리</a:t>
            </a:r>
          </a:p>
          <a:p>
            <a:pPr>
              <a:buFont typeface="Arial" charset="0"/>
              <a:buChar char="•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비교사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탐색적 지식 발견</a:t>
            </a:r>
            <a:endParaRPr lang="en-US" altLang="ko-KR" dirty="0" smtClean="0"/>
          </a:p>
          <a:p>
            <a:pPr>
              <a:buFont typeface="Arial" charset="0"/>
              <a:buChar char="•"/>
            </a:pPr>
            <a:r>
              <a:rPr lang="en-US" altLang="ko-KR" dirty="0" smtClean="0"/>
              <a:t> C-means, </a:t>
            </a:r>
            <a:r>
              <a:rPr lang="en-US" altLang="ko-KR" b="1" dirty="0" smtClean="0"/>
              <a:t>SOM</a:t>
            </a:r>
            <a:endParaRPr lang="en-US" altLang="ko-KR" dirty="0" smtClean="0"/>
          </a:p>
          <a:p>
            <a:pPr>
              <a:buFont typeface="Arial" charset="0"/>
              <a:buChar char="•"/>
            </a:pPr>
            <a:r>
              <a:rPr lang="ko-KR" altLang="en-US" dirty="0" smtClean="0"/>
              <a:t> 예</a:t>
            </a:r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 smtClean="0"/>
              <a:t>타깃 마케팅을 위한 시장 세분화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 smtClean="0"/>
              <a:t>체형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5438" y="585788"/>
            <a:ext cx="8464550" cy="396875"/>
          </a:xfrm>
        </p:spPr>
        <p:txBody>
          <a:bodyPr/>
          <a:lstStyle/>
          <a:p>
            <a:r>
              <a:rPr lang="ko-KR" altLang="en-US" smtClean="0"/>
              <a:t>각각 다른 형태의 체형들</a:t>
            </a: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360363" y="2114550"/>
            <a:ext cx="4497387" cy="196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marL="177800" indent="-177800" algn="l">
              <a:spcBef>
                <a:spcPts val="1700"/>
              </a:spcBef>
              <a:buSzPct val="7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1pPr>
            <a:lvl2pPr marL="742950" indent="-285750" algn="l">
              <a:spcBef>
                <a:spcPts val="200"/>
              </a:spcBef>
              <a:buSzPct val="100000"/>
              <a:buFont typeface="Arial" charset="0"/>
              <a:buChar char="–"/>
              <a:defRPr kumimoji="1" sz="16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2pPr>
            <a:lvl3pPr marL="1143000" indent="-228600" algn="l">
              <a:spcBef>
                <a:spcPts val="200"/>
              </a:spcBef>
              <a:buSzPct val="100000"/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3pPr>
            <a:lvl4pPr marL="1600200" indent="-228600" algn="l">
              <a:spcBef>
                <a:spcPts val="200"/>
              </a:spcBef>
              <a:buClr>
                <a:schemeClr val="tx1"/>
              </a:buClr>
              <a:buSzPct val="100000"/>
              <a:buChar char="•"/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4pPr>
            <a:lvl5pPr marL="2057400" indent="-228600" algn="l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9pPr>
          </a:lstStyle>
          <a:p>
            <a:pPr fontAlgn="b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ko-KR" altLang="en-US" sz="1600"/>
              <a:t> 미 육군은 제공되는 유니폼 사이즈의 수를 줄이기 원함</a:t>
            </a:r>
            <a:endParaRPr lang="en-US" altLang="ko-KR" sz="1600"/>
          </a:p>
          <a:p>
            <a:pPr fontAlgn="b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ko-KR" altLang="en-US" sz="1600"/>
              <a:t> 코넬 대학 연구 팀이 여군 </a:t>
            </a:r>
            <a:r>
              <a:rPr lang="en-US" altLang="ko-KR" sz="1600"/>
              <a:t>3,000</a:t>
            </a:r>
            <a:r>
              <a:rPr lang="ko-KR" altLang="en-US" sz="1600"/>
              <a:t>명의 </a:t>
            </a:r>
            <a:r>
              <a:rPr lang="en-US" altLang="ko-KR" sz="1600"/>
              <a:t>100</a:t>
            </a:r>
            <a:r>
              <a:rPr lang="ko-KR" altLang="en-US" sz="1600"/>
              <a:t>개 이상 치수를 만듦</a:t>
            </a:r>
            <a:r>
              <a:rPr lang="en-US" altLang="ko-KR" sz="1600"/>
              <a:t>   </a:t>
            </a:r>
          </a:p>
          <a:p>
            <a:pPr fontAlgn="b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ko-KR" altLang="en-US" sz="1600"/>
              <a:t> 군집화의 결과</a:t>
            </a:r>
            <a:r>
              <a:rPr lang="en-US" altLang="ko-KR" sz="1600"/>
              <a:t> </a:t>
            </a:r>
            <a:r>
              <a:rPr lang="ko-KR" altLang="en-US" sz="1600"/>
              <a:t>더 적은 수의 체형이 나왔고</a:t>
            </a:r>
            <a:r>
              <a:rPr lang="en-US" altLang="ko-KR" sz="1600"/>
              <a:t>, </a:t>
            </a:r>
            <a:r>
              <a:rPr lang="ko-KR" altLang="en-US" sz="1600"/>
              <a:t>따라서 제공되는 유니폼의 수도 적어짐</a:t>
            </a:r>
            <a:r>
              <a:rPr lang="en-US" altLang="ko-KR" sz="1600"/>
              <a:t> </a:t>
            </a:r>
          </a:p>
        </p:txBody>
      </p:sp>
      <p:pic>
        <p:nvPicPr>
          <p:cNvPr id="2970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575" y="1062038"/>
            <a:ext cx="3192463" cy="489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1214438"/>
            <a:ext cx="6359525" cy="434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1335088" y="5543550"/>
            <a:ext cx="6502400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marL="177800" indent="-177800" algn="l">
              <a:spcBef>
                <a:spcPts val="1700"/>
              </a:spcBef>
              <a:buSzPct val="7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1pPr>
            <a:lvl2pPr marL="742950" indent="-285750" algn="l">
              <a:spcBef>
                <a:spcPts val="200"/>
              </a:spcBef>
              <a:buSzPct val="100000"/>
              <a:buFont typeface="Arial" charset="0"/>
              <a:buChar char="–"/>
              <a:defRPr kumimoji="1" sz="16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2pPr>
            <a:lvl3pPr marL="1143000" indent="-228600" algn="l">
              <a:spcBef>
                <a:spcPts val="200"/>
              </a:spcBef>
              <a:buSzPct val="100000"/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3pPr>
            <a:lvl4pPr marL="1600200" indent="-228600" algn="l">
              <a:spcBef>
                <a:spcPts val="200"/>
              </a:spcBef>
              <a:buClr>
                <a:schemeClr val="tx1"/>
              </a:buClr>
              <a:buSzPct val="100000"/>
              <a:buChar char="•"/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4pPr>
            <a:lvl5pPr marL="2057400" indent="-228600" algn="l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9pPr>
          </a:lstStyle>
          <a:p>
            <a:pPr fontAlgn="b">
              <a:lnSpc>
                <a:spcPct val="120000"/>
              </a:lnSpc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en-US" altLang="ko-KR" sz="2000" b="1">
                <a:ea typeface="HY중고딕" pitchFamily="18" charset="-127"/>
              </a:rPr>
              <a:t>39</a:t>
            </a:r>
            <a:r>
              <a:rPr lang="ko-KR" altLang="en-US" sz="2000" b="1">
                <a:ea typeface="HY중고딕" pitchFamily="18" charset="-127"/>
              </a:rPr>
              <a:t>개의</a:t>
            </a:r>
            <a:r>
              <a:rPr lang="en-US" altLang="ko-KR" sz="2000" b="1">
                <a:ea typeface="HY중고딕" pitchFamily="18" charset="-127"/>
              </a:rPr>
              <a:t> </a:t>
            </a:r>
            <a:r>
              <a:rPr lang="ko-KR" altLang="en-US" sz="2000" b="1">
                <a:ea typeface="HY중고딕" pitchFamily="18" charset="-127"/>
              </a:rPr>
              <a:t>사회</a:t>
            </a:r>
            <a:r>
              <a:rPr lang="en-US" altLang="ko-KR" sz="2000" b="1">
                <a:ea typeface="HY중고딕" pitchFamily="18" charset="-127"/>
              </a:rPr>
              <a:t>-</a:t>
            </a:r>
            <a:r>
              <a:rPr lang="ko-KR" altLang="en-US" sz="2000" b="1">
                <a:ea typeface="HY중고딕" pitchFamily="18" charset="-127"/>
              </a:rPr>
              <a:t>경제적</a:t>
            </a:r>
            <a:r>
              <a:rPr lang="en-US" altLang="ko-KR" sz="2000" b="1">
                <a:ea typeface="HY중고딕" pitchFamily="18" charset="-127"/>
              </a:rPr>
              <a:t> </a:t>
            </a:r>
            <a:r>
              <a:rPr lang="ko-KR" altLang="en-US" sz="2000" b="1">
                <a:ea typeface="HY중고딕" pitchFamily="18" charset="-127"/>
              </a:rPr>
              <a:t>지표들</a:t>
            </a:r>
            <a:r>
              <a:rPr lang="en-US" altLang="ko-KR" sz="2000" b="1">
                <a:ea typeface="HY중고딕" pitchFamily="18" charset="-127"/>
              </a:rPr>
              <a:t> </a:t>
            </a:r>
          </a:p>
          <a:p>
            <a:pPr fontAlgn="b">
              <a:lnSpc>
                <a:spcPct val="120000"/>
              </a:lnSpc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en-US" altLang="ko-KR" sz="2000" b="1">
                <a:ea typeface="HY중고딕" pitchFamily="18" charset="-127"/>
              </a:rPr>
              <a:t>“</a:t>
            </a:r>
            <a:r>
              <a:rPr lang="ko-KR" altLang="en-US" sz="2000" b="1">
                <a:ea typeface="HY중고딕" pitchFamily="18" charset="-127"/>
              </a:rPr>
              <a:t>유사한</a:t>
            </a:r>
            <a:r>
              <a:rPr lang="en-US" altLang="ko-KR" sz="2000" b="1">
                <a:ea typeface="HY중고딕" pitchFamily="18" charset="-127"/>
              </a:rPr>
              <a:t>” </a:t>
            </a:r>
            <a:r>
              <a:rPr lang="ko-KR" altLang="en-US" sz="2000" b="1">
                <a:ea typeface="HY중고딕" pitchFamily="18" charset="-127"/>
              </a:rPr>
              <a:t>나라들이 근처에 위치함</a:t>
            </a:r>
            <a:r>
              <a:rPr lang="en-US" altLang="ko-KR" sz="2000" b="1">
                <a:ea typeface="HY중고딕" pitchFamily="18" charset="-127"/>
              </a:rPr>
              <a:t> </a:t>
            </a:r>
            <a:r>
              <a:rPr lang="ko-KR" altLang="en-US" sz="2000" b="1">
                <a:ea typeface="HY중고딕" pitchFamily="18" charset="-127"/>
              </a:rPr>
              <a:t> </a:t>
            </a:r>
          </a:p>
        </p:txBody>
      </p:sp>
      <p:sp>
        <p:nvSpPr>
          <p:cNvPr id="30724" name="TextBox 3"/>
          <p:cNvSpPr txBox="1">
            <a:spLocks noChangeArrowheads="1"/>
          </p:cNvSpPr>
          <p:nvPr/>
        </p:nvSpPr>
        <p:spPr bwMode="auto">
          <a:xfrm>
            <a:off x="1000125" y="500063"/>
            <a:ext cx="61499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9pPr>
          </a:lstStyle>
          <a:p>
            <a:r>
              <a:rPr lang="en-US" altLang="ko-KR">
                <a:ea typeface="굴림" charset="-127"/>
              </a:rPr>
              <a:t> </a:t>
            </a:r>
            <a:r>
              <a:rPr lang="ko-KR" altLang="en-US" sz="2800" b="1">
                <a:ea typeface="굴림" charset="-127"/>
              </a:rPr>
              <a:t>특징들</a:t>
            </a:r>
            <a:r>
              <a:rPr lang="en-US" altLang="ko-KR" sz="2800" b="1">
                <a:ea typeface="굴림" charset="-127"/>
              </a:rPr>
              <a:t>: </a:t>
            </a:r>
            <a:r>
              <a:rPr lang="ko-KR" altLang="en-US" sz="2800" b="1">
                <a:ea typeface="굴림" charset="-127"/>
              </a:rPr>
              <a:t>위상적 순서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>
          <a:xfrm>
            <a:off x="744538" y="779463"/>
            <a:ext cx="8096250" cy="520700"/>
          </a:xfrm>
        </p:spPr>
        <p:txBody>
          <a:bodyPr/>
          <a:lstStyle/>
          <a:p>
            <a:pPr eaLnBrk="1" hangingPunct="1"/>
            <a:r>
              <a:rPr lang="ko-KR" altLang="en-US" sz="2800" smtClean="0">
                <a:solidFill>
                  <a:schemeClr val="tx1"/>
                </a:solidFill>
                <a:ea typeface="굴림" charset="-127"/>
              </a:rPr>
              <a:t>세계 빈곤 지도</a:t>
            </a:r>
          </a:p>
        </p:txBody>
      </p:sp>
      <p:sp>
        <p:nvSpPr>
          <p:cNvPr id="31747" name="바닥글 개체 틀 2"/>
          <p:cNvSpPr>
            <a:spLocks noGrp="1"/>
          </p:cNvSpPr>
          <p:nvPr>
            <p:ph type="ftr" sz="quarter" idx="4294967295"/>
          </p:nvPr>
        </p:nvSpPr>
        <p:spPr bwMode="auto">
          <a:xfrm>
            <a:off x="6113463" y="6477000"/>
            <a:ext cx="3030537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9pPr>
          </a:lstStyle>
          <a:p>
            <a:r>
              <a:rPr lang="ko-KR" altLang="en-US"/>
              <a:t>한성대학교 컴퓨터공학부</a:t>
            </a:r>
            <a:endParaRPr lang="en-US" altLang="ko-KR"/>
          </a:p>
        </p:txBody>
      </p:sp>
      <p:pic>
        <p:nvPicPr>
          <p:cNvPr id="31748" name="Picture 2" descr="World m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763" y="1690688"/>
            <a:ext cx="6096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9979" y="550986"/>
            <a:ext cx="8096250" cy="459100"/>
          </a:xfrm>
        </p:spPr>
        <p:txBody>
          <a:bodyPr/>
          <a:lstStyle/>
          <a:p>
            <a:r>
              <a:rPr lang="en-US" altLang="ko-KR" sz="2400" dirty="0" smtClean="0"/>
              <a:t>Social Network Analysis(</a:t>
            </a:r>
            <a:r>
              <a:rPr lang="ko-KR" altLang="en-US" sz="2400" dirty="0" err="1" smtClean="0"/>
              <a:t>사회연결망네트워크</a:t>
            </a:r>
            <a:r>
              <a:rPr lang="ko-KR" altLang="en-US" sz="2400" dirty="0" smtClean="0"/>
              <a:t> 분석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9979" y="1110980"/>
            <a:ext cx="8380412" cy="2698175"/>
          </a:xfrm>
        </p:spPr>
        <p:txBody>
          <a:bodyPr/>
          <a:lstStyle/>
          <a:p>
            <a:r>
              <a:rPr lang="en-US" altLang="ko-KR" sz="2400" dirty="0">
                <a:ea typeface="ＭＳ Ｐゴシック" panose="020B0600070205080204" pitchFamily="34" charset="-128"/>
              </a:rPr>
              <a:t>The advent of businesses based on social network </a:t>
            </a:r>
            <a:r>
              <a:rPr lang="en-US" altLang="ko-KR" sz="2400" dirty="0" smtClean="0">
                <a:ea typeface="ＭＳ Ｐゴシック" panose="020B0600070205080204" pitchFamily="34" charset="-128"/>
              </a:rPr>
              <a:t>data</a:t>
            </a:r>
          </a:p>
          <a:p>
            <a:pPr marL="571500" lvl="1" indent="-342900">
              <a:buFont typeface="Arial"/>
              <a:buChar char="•"/>
              <a:defRPr/>
            </a:pPr>
            <a:r>
              <a:rPr lang="en-US" altLang="ko-KR" sz="2000" dirty="0">
                <a:latin typeface="Arial" charset="0"/>
                <a:ea typeface="ＭＳ Ｐゴシック" charset="0"/>
                <a:cs typeface="ＭＳ Ｐゴシック" charset="0"/>
              </a:rPr>
              <a:t>Facebook, LinkedIn, Twitter, Tumblr, Instagram, Yelp, TripAdvisor, </a:t>
            </a:r>
            <a:r>
              <a:rPr lang="en-US" altLang="ko-KR" sz="2000" dirty="0" smtClean="0">
                <a:latin typeface="Arial" charset="0"/>
                <a:ea typeface="ＭＳ Ｐゴシック" charset="0"/>
                <a:cs typeface="ＭＳ Ｐゴシック" charset="0"/>
              </a:rPr>
              <a:t>…</a:t>
            </a:r>
          </a:p>
          <a:p>
            <a:pPr marL="571500" lvl="1" indent="-342900">
              <a:buFont typeface="Arial"/>
              <a:buChar char="•"/>
              <a:defRPr/>
            </a:pPr>
            <a:r>
              <a:rPr lang="en-US" altLang="ko-KR" sz="2000" dirty="0" smtClean="0">
                <a:latin typeface="Arial" charset="0"/>
                <a:ea typeface="ＭＳ Ｐゴシック" charset="0"/>
                <a:cs typeface="ＭＳ Ｐゴシック" charset="0"/>
              </a:rPr>
              <a:t>Common </a:t>
            </a:r>
            <a:r>
              <a:rPr lang="en-US" altLang="ko-KR" sz="2000" dirty="0">
                <a:latin typeface="Arial" charset="0"/>
                <a:ea typeface="ＭＳ Ｐゴシック" charset="0"/>
                <a:cs typeface="ＭＳ Ｐゴシック" charset="0"/>
              </a:rPr>
              <a:t>element:  Data on their network of users is the main business </a:t>
            </a:r>
            <a:r>
              <a:rPr lang="en-US" altLang="ko-KR" sz="2000" dirty="0" smtClean="0">
                <a:latin typeface="Arial" charset="0"/>
                <a:ea typeface="ＭＳ Ｐゴシック" charset="0"/>
                <a:cs typeface="ＭＳ Ｐゴシック" charset="0"/>
              </a:rPr>
              <a:t>asset</a:t>
            </a:r>
          </a:p>
          <a:p>
            <a:r>
              <a:rPr lang="ko-KR" altLang="en-US" sz="2400" dirty="0" smtClean="0"/>
              <a:t> 그래프 레이아웃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새로운 연결 추천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페이스 북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링크드인</a:t>
            </a:r>
            <a:r>
              <a:rPr lang="ko-KR" altLang="en-US" sz="2400" dirty="0" smtClean="0"/>
              <a:t> 등</a:t>
            </a:r>
            <a:r>
              <a:rPr lang="en-US" altLang="ko-KR" sz="2400" dirty="0" smtClean="0"/>
              <a:t>),  </a:t>
            </a:r>
            <a:r>
              <a:rPr lang="ko-KR" altLang="en-US" sz="2400" dirty="0" smtClean="0"/>
              <a:t>개체해석</a:t>
            </a:r>
            <a:endParaRPr lang="ko-KR" altLang="en-US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484" y="4169181"/>
            <a:ext cx="2473097" cy="268881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112945" y="4189534"/>
            <a:ext cx="3124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ko-KR" dirty="0"/>
              <a:t>Edge (link, connection)</a:t>
            </a:r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3209253" y="5027292"/>
            <a:ext cx="1828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ko-KR" dirty="0"/>
              <a:t>Node (vertex)</a:t>
            </a:r>
          </a:p>
        </p:txBody>
      </p:sp>
      <p:cxnSp>
        <p:nvCxnSpPr>
          <p:cNvPr id="10" name="직선 화살표 연결선 9"/>
          <p:cNvCxnSpPr/>
          <p:nvPr/>
        </p:nvCxnSpPr>
        <p:spPr bwMode="auto">
          <a:xfrm flipH="1">
            <a:off x="2228700" y="4541718"/>
            <a:ext cx="457224" cy="5552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2" name="직선 화살표 연결선 11"/>
          <p:cNvCxnSpPr/>
          <p:nvPr/>
        </p:nvCxnSpPr>
        <p:spPr bwMode="auto">
          <a:xfrm flipH="1">
            <a:off x="3108164" y="5318969"/>
            <a:ext cx="428833" cy="3985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158" y="3936360"/>
            <a:ext cx="3285728" cy="2921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94746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9979" y="595464"/>
            <a:ext cx="8096250" cy="459100"/>
          </a:xfrm>
        </p:spPr>
        <p:txBody>
          <a:bodyPr/>
          <a:lstStyle/>
          <a:p>
            <a:r>
              <a:rPr lang="en-US" altLang="ko-KR" sz="2400" dirty="0" smtClean="0"/>
              <a:t>Social Network Analysis(</a:t>
            </a:r>
            <a:r>
              <a:rPr lang="ko-KR" altLang="en-US" sz="2400" dirty="0" err="1" smtClean="0"/>
              <a:t>사회연결망네트워크</a:t>
            </a:r>
            <a:r>
              <a:rPr lang="ko-KR" altLang="en-US" sz="2400" dirty="0" smtClean="0"/>
              <a:t> 분석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9979" y="1268760"/>
            <a:ext cx="8380412" cy="823302"/>
          </a:xfrm>
        </p:spPr>
        <p:txBody>
          <a:bodyPr/>
          <a:lstStyle/>
          <a:p>
            <a:r>
              <a:rPr lang="ko-KR" altLang="en-US" sz="2400" dirty="0" smtClean="0"/>
              <a:t> 중요한 </a:t>
            </a:r>
            <a:r>
              <a:rPr lang="ko-KR" altLang="en-US" sz="2400" dirty="0"/>
              <a:t>페이지나 </a:t>
            </a:r>
            <a:r>
              <a:rPr lang="ko-KR" altLang="en-US" sz="2400" dirty="0" err="1"/>
              <a:t>노드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탐색 </a:t>
            </a:r>
            <a:endParaRPr lang="en-US" altLang="ko-KR" sz="2400" dirty="0" smtClean="0"/>
          </a:p>
          <a:p>
            <a:pPr lvl="1"/>
            <a:r>
              <a:rPr lang="en-US" altLang="ko-KR" sz="2200" dirty="0" err="1" smtClean="0"/>
              <a:t>pageRank</a:t>
            </a:r>
            <a:r>
              <a:rPr lang="en-US" altLang="ko-KR" sz="2200" dirty="0" smtClean="0"/>
              <a:t> </a:t>
            </a:r>
            <a:r>
              <a:rPr lang="ko-KR" altLang="en-US" sz="2200" dirty="0" smtClean="0"/>
              <a:t>알고리즘을</a:t>
            </a:r>
            <a:r>
              <a:rPr lang="en-US" altLang="ko-KR" sz="2200" dirty="0" smtClean="0"/>
              <a:t> </a:t>
            </a:r>
            <a:r>
              <a:rPr lang="ko-KR" altLang="en-US" sz="2200" dirty="0" smtClean="0"/>
              <a:t>이용하여 </a:t>
            </a:r>
            <a:r>
              <a:rPr lang="ko-KR" altLang="en-US" sz="2200" dirty="0" err="1" smtClean="0"/>
              <a:t>노드의</a:t>
            </a:r>
            <a:r>
              <a:rPr lang="ko-KR" altLang="en-US" sz="2200" dirty="0" smtClean="0"/>
              <a:t> 중요도 계산</a:t>
            </a:r>
            <a:endParaRPr lang="ko-KR" altLang="en-US" sz="2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340166"/>
            <a:ext cx="5184576" cy="385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5946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결론</a:t>
            </a:r>
            <a:r>
              <a:rPr lang="en-US" altLang="ko-KR" smtClean="0"/>
              <a:t> </a:t>
            </a:r>
            <a:endParaRPr lang="ko-KR" altLang="en-US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4538" y="1408113"/>
            <a:ext cx="8077200" cy="1677987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데이터마이닝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 기법</a:t>
            </a:r>
            <a:r>
              <a:rPr lang="en-US" altLang="ko-KR" dirty="0" smtClean="0"/>
              <a:t>: </a:t>
            </a:r>
            <a:r>
              <a:rPr lang="ko-KR" altLang="en-US" dirty="0" smtClean="0"/>
              <a:t>통계학</a:t>
            </a:r>
            <a:r>
              <a:rPr lang="en-US" altLang="ko-KR" dirty="0" smtClean="0"/>
              <a:t> </a:t>
            </a:r>
            <a:r>
              <a:rPr lang="ko-KR" altLang="en-US" dirty="0" smtClean="0"/>
              <a:t>+ 기계학습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인공지능</a:t>
            </a:r>
            <a:r>
              <a:rPr lang="en-US" altLang="ko-KR" dirty="0" smtClean="0"/>
              <a:t>) + </a:t>
            </a:r>
            <a:r>
              <a:rPr lang="ko-KR" altLang="en-US" dirty="0" smtClean="0"/>
              <a:t>데이터베이스</a:t>
            </a:r>
            <a:r>
              <a:rPr lang="en-US" altLang="ko-KR" dirty="0" smtClean="0"/>
              <a:t> </a:t>
            </a:r>
            <a:endParaRPr lang="ko-KR" altLang="en-US" dirty="0" smtClean="0"/>
          </a:p>
          <a:p>
            <a:pPr>
              <a:buFont typeface="Arial" charset="0"/>
              <a:buChar char="•"/>
            </a:pPr>
            <a:r>
              <a:rPr lang="ko-KR" altLang="en-US" dirty="0" smtClean="0"/>
              <a:t> 실제 성공하기 위한 핵심 요소</a:t>
            </a:r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 smtClean="0"/>
              <a:t>문제 이해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 smtClean="0"/>
              <a:t>기법 이해</a:t>
            </a:r>
            <a:r>
              <a:rPr lang="en-US" altLang="ko-KR" dirty="0" smtClean="0"/>
              <a:t> 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568346"/>
            <a:ext cx="8464550" cy="396875"/>
          </a:xfrm>
        </p:spPr>
        <p:txBody>
          <a:bodyPr/>
          <a:lstStyle/>
          <a:p>
            <a:pPr eaLnBrk="1" hangingPunct="1"/>
            <a:r>
              <a:rPr lang="ko-KR" altLang="en-US" dirty="0" err="1" smtClean="0"/>
              <a:t>데이터마이닝</a:t>
            </a:r>
            <a:endParaRPr lang="en-US" altLang="ko-KR" dirty="0" smtClean="0"/>
          </a:p>
        </p:txBody>
      </p:sp>
      <p:sp>
        <p:nvSpPr>
          <p:cNvPr id="6147" name="Rectangle 5"/>
          <p:cNvSpPr>
            <a:spLocks noChangeArrowheads="1"/>
          </p:cNvSpPr>
          <p:nvPr/>
        </p:nvSpPr>
        <p:spPr bwMode="auto">
          <a:xfrm>
            <a:off x="1296988" y="1543844"/>
            <a:ext cx="6032500" cy="3055938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9pPr>
          </a:lstStyle>
          <a:p>
            <a:endParaRPr lang="ko-KR" altLang="en-US"/>
          </a:p>
        </p:txBody>
      </p:sp>
      <p:sp>
        <p:nvSpPr>
          <p:cNvPr id="6148" name="AutoShape 6"/>
          <p:cNvSpPr>
            <a:spLocks noChangeArrowheads="1"/>
          </p:cNvSpPr>
          <p:nvPr/>
        </p:nvSpPr>
        <p:spPr bwMode="auto">
          <a:xfrm>
            <a:off x="1296988" y="1331119"/>
            <a:ext cx="2128837" cy="425450"/>
          </a:xfrm>
          <a:prstGeom prst="homePlate">
            <a:avLst>
              <a:gd name="adj" fmla="val 49690"/>
            </a:avLst>
          </a:prstGeom>
          <a:solidFill>
            <a:srgbClr val="00008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9pPr>
          </a:lstStyle>
          <a:p>
            <a:r>
              <a:rPr lang="ko-KR" altLang="en-US" sz="1600" dirty="0" err="1">
                <a:solidFill>
                  <a:schemeClr val="accent1"/>
                </a:solidFill>
              </a:rPr>
              <a:t>데이터마이닝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6149" name="Rectangle 7"/>
          <p:cNvSpPr>
            <a:spLocks noChangeArrowheads="1"/>
          </p:cNvSpPr>
          <p:nvPr/>
        </p:nvSpPr>
        <p:spPr bwMode="auto">
          <a:xfrm>
            <a:off x="1763688" y="2132856"/>
            <a:ext cx="4768850" cy="133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9pPr>
          </a:lstStyle>
          <a:p>
            <a:pPr algn="l">
              <a:buFont typeface="Arial" charset="0"/>
              <a:buChar char="•"/>
            </a:pPr>
            <a:r>
              <a:rPr lang="ko-KR" altLang="en-US" sz="1800" dirty="0"/>
              <a:t> 데이터로부터 비즈니스에 관련 있는 중요한 정보</a:t>
            </a:r>
            <a:r>
              <a:rPr lang="en-US" altLang="ko-KR" sz="1800" dirty="0"/>
              <a:t>/</a:t>
            </a:r>
            <a:r>
              <a:rPr lang="ko-KR" altLang="en-US" sz="1800" dirty="0"/>
              <a:t>함의를 유도하는 </a:t>
            </a:r>
            <a:r>
              <a:rPr lang="ko-KR" altLang="en-US" sz="1800" dirty="0" smtClean="0"/>
              <a:t>과정</a:t>
            </a:r>
            <a:endParaRPr lang="en-US" altLang="ko-KR" sz="1800" dirty="0"/>
          </a:p>
          <a:p>
            <a:pPr algn="l">
              <a:buFont typeface="Arial" charset="0"/>
              <a:buChar char="•"/>
            </a:pPr>
            <a:r>
              <a:rPr lang="en-US" altLang="ko-KR" sz="1800" dirty="0"/>
              <a:t> </a:t>
            </a:r>
            <a:r>
              <a:rPr lang="ko-KR" altLang="en-US" sz="1800" dirty="0"/>
              <a:t>다량의 데이터를 분석하기 위한 일련의 강력한 </a:t>
            </a:r>
            <a:r>
              <a:rPr lang="ko-KR" altLang="en-US" sz="1800" dirty="0" smtClean="0"/>
              <a:t>알고리즘</a:t>
            </a:r>
            <a:r>
              <a:rPr lang="en-US" altLang="ko-KR" sz="1800" dirty="0" smtClean="0"/>
              <a:t>/</a:t>
            </a:r>
            <a:r>
              <a:rPr lang="ko-KR" altLang="en-US" sz="1800" dirty="0"/>
              <a:t>모델들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3" name="Rectangle 5"/>
          <p:cNvSpPr>
            <a:spLocks noGrp="1" noChangeArrowheads="1"/>
          </p:cNvSpPr>
          <p:nvPr>
            <p:ph type="title"/>
          </p:nvPr>
        </p:nvSpPr>
        <p:spPr>
          <a:xfrm>
            <a:off x="197141" y="116632"/>
            <a:ext cx="8749718" cy="504056"/>
          </a:xfrm>
        </p:spPr>
        <p:txBody>
          <a:bodyPr>
            <a:normAutofit fontScale="90000"/>
          </a:bodyPr>
          <a:lstStyle/>
          <a:p>
            <a:r>
              <a:rPr lang="ko-KR" altLang="en-US" sz="3200" dirty="0" smtClean="0">
                <a:ea typeface="맑은 고딕" pitchFamily="50" charset="-127"/>
              </a:rPr>
              <a:t>프로그래밍 언어와 </a:t>
            </a:r>
            <a:r>
              <a:rPr lang="en-US" altLang="ko-KR" sz="3200" dirty="0" smtClean="0">
                <a:ea typeface="맑은 고딕" pitchFamily="50" charset="-127"/>
              </a:rPr>
              <a:t>R</a:t>
            </a:r>
            <a:endParaRPr lang="ko-KR" altLang="en-US" sz="3200" dirty="0">
              <a:ea typeface="맑은 고딕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475656" y="6258850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출처</a:t>
            </a:r>
            <a:r>
              <a:rPr lang="en-US" altLang="ko-KR" dirty="0"/>
              <a:t>: www.tiobe.com//tiobe-index/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3" y="738175"/>
            <a:ext cx="8269673" cy="5358042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467542" y="4293096"/>
            <a:ext cx="8125657" cy="28803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10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3" name="Rectangle 5"/>
          <p:cNvSpPr>
            <a:spLocks noGrp="1" noChangeArrowheads="1"/>
          </p:cNvSpPr>
          <p:nvPr>
            <p:ph type="title"/>
          </p:nvPr>
        </p:nvSpPr>
        <p:spPr>
          <a:xfrm>
            <a:off x="326823" y="-10066"/>
            <a:ext cx="8749718" cy="680120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ea typeface="맑은 고딕" pitchFamily="50" charset="-127"/>
              </a:rPr>
              <a:t>사용 추이</a:t>
            </a:r>
            <a:endParaRPr lang="ko-KR" altLang="en-US" sz="3200" dirty="0">
              <a:ea typeface="맑은 고딕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59" y="1052736"/>
            <a:ext cx="8459881" cy="4462464"/>
          </a:xfrm>
          <a:prstGeom prst="rect">
            <a:avLst/>
          </a:prstGeom>
        </p:spPr>
      </p:pic>
      <p:sp>
        <p:nvSpPr>
          <p:cNvPr id="11" name="모서리가 둥근 사각형 설명선 10"/>
          <p:cNvSpPr/>
          <p:nvPr/>
        </p:nvSpPr>
        <p:spPr>
          <a:xfrm>
            <a:off x="1115616" y="2166513"/>
            <a:ext cx="3096344" cy="1728192"/>
          </a:xfrm>
          <a:prstGeom prst="wedgeRoundRectCallout">
            <a:avLst>
              <a:gd name="adj1" fmla="val 25008"/>
              <a:gd name="adj2" fmla="val 69092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800" b="0" dirty="0">
                <a:latin typeface="맑은 고딕" pitchFamily="50" charset="-127"/>
                <a:ea typeface="맑은 고딕" pitchFamily="50" charset="-127"/>
              </a:rPr>
              <a:t>통계 패키지로 출발한 </a:t>
            </a:r>
            <a:r>
              <a:rPr lang="en-US" altLang="ko-KR" sz="1800" b="0" dirty="0">
                <a:latin typeface="맑은 고딕" pitchFamily="50" charset="-127"/>
                <a:ea typeface="맑은 고딕" pitchFamily="50" charset="-127"/>
              </a:rPr>
              <a:t>R</a:t>
            </a:r>
            <a:r>
              <a:rPr lang="ko-KR" altLang="en-US" sz="1800" b="0" dirty="0">
                <a:latin typeface="맑은 고딕" pitchFamily="50" charset="-127"/>
                <a:ea typeface="맑은 고딕" pitchFamily="50" charset="-127"/>
              </a:rPr>
              <a:t>의 경우는 아직 </a:t>
            </a:r>
            <a:r>
              <a:rPr lang="en-US" altLang="ko-KR" sz="1800" b="0" dirty="0" smtClean="0"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800" b="0" dirty="0" smtClean="0">
                <a:latin typeface="맑은 고딕" pitchFamily="50" charset="-127"/>
                <a:ea typeface="맑은 고딕" pitchFamily="50" charset="-127"/>
              </a:rPr>
              <a:t>위에 </a:t>
            </a:r>
            <a:r>
              <a:rPr lang="ko-KR" altLang="en-US" sz="1800" b="0" dirty="0">
                <a:latin typeface="맑은 고딕" pitchFamily="50" charset="-127"/>
                <a:ea typeface="맑은 고딕" pitchFamily="50" charset="-127"/>
              </a:rPr>
              <a:t>머물고 있지만</a:t>
            </a:r>
            <a:r>
              <a:rPr lang="en-US" altLang="ko-KR" sz="18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b="0" dirty="0">
                <a:latin typeface="맑은 고딕" pitchFamily="50" charset="-127"/>
                <a:ea typeface="맑은 고딕" pitchFamily="50" charset="-127"/>
              </a:rPr>
              <a:t>꾸준히 상승세를 </a:t>
            </a:r>
            <a:r>
              <a:rPr lang="ko-KR" altLang="en-US" sz="1800" b="0" dirty="0" smtClean="0">
                <a:latin typeface="맑은 고딕" pitchFamily="50" charset="-127"/>
                <a:ea typeface="맑은 고딕" pitchFamily="50" charset="-127"/>
              </a:rPr>
              <a:t>타고 </a:t>
            </a:r>
            <a:r>
              <a:rPr lang="ko-KR" altLang="en-US" sz="1800" b="0" dirty="0">
                <a:latin typeface="맑은 고딕" pitchFamily="50" charset="-127"/>
                <a:ea typeface="맑은 고딕" pitchFamily="50" charset="-127"/>
              </a:rPr>
              <a:t>있으며 최근 급격하게 상승하고 있다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618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3" name="Rectangle 5"/>
          <p:cNvSpPr>
            <a:spLocks noGrp="1" noChangeArrowheads="1"/>
          </p:cNvSpPr>
          <p:nvPr>
            <p:ph type="title"/>
          </p:nvPr>
        </p:nvSpPr>
        <p:spPr>
          <a:xfrm>
            <a:off x="214282" y="548680"/>
            <a:ext cx="8749718" cy="504056"/>
          </a:xfrm>
        </p:spPr>
        <p:txBody>
          <a:bodyPr>
            <a:normAutofit fontScale="90000"/>
          </a:bodyPr>
          <a:lstStyle/>
          <a:p>
            <a:r>
              <a:rPr lang="en-US" altLang="ko-KR" sz="2800" dirty="0" smtClean="0">
                <a:ea typeface="맑은 고딕" pitchFamily="50" charset="-127"/>
              </a:rPr>
              <a:t>R</a:t>
            </a:r>
            <a:r>
              <a:rPr lang="ko-KR" altLang="en-US" sz="2800" dirty="0" smtClean="0">
                <a:ea typeface="맑은 고딕" pitchFamily="50" charset="-127"/>
              </a:rPr>
              <a:t> 사용 개념도</a:t>
            </a:r>
            <a:endParaRPr lang="ko-KR" altLang="en-US" sz="2800" dirty="0">
              <a:ea typeface="맑은 고딕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-3373" y="54868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2" t="32299" r="36906" b="20371"/>
          <a:stretch/>
        </p:blipFill>
        <p:spPr bwMode="auto">
          <a:xfrm>
            <a:off x="615328" y="1241464"/>
            <a:ext cx="7926710" cy="5126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342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3" name="Rectangle 5"/>
          <p:cNvSpPr>
            <a:spLocks noGrp="1" noChangeArrowheads="1"/>
          </p:cNvSpPr>
          <p:nvPr>
            <p:ph type="title"/>
          </p:nvPr>
        </p:nvSpPr>
        <p:spPr>
          <a:xfrm>
            <a:off x="214282" y="692696"/>
            <a:ext cx="8749718" cy="432048"/>
          </a:xfrm>
        </p:spPr>
        <p:txBody>
          <a:bodyPr>
            <a:normAutofit fontScale="90000"/>
          </a:bodyPr>
          <a:lstStyle/>
          <a:p>
            <a:r>
              <a:rPr lang="en-US" altLang="ko-KR" sz="2800" dirty="0" smtClean="0">
                <a:ea typeface="맑은 고딕" pitchFamily="50" charset="-127"/>
              </a:rPr>
              <a:t>R </a:t>
            </a:r>
            <a:r>
              <a:rPr lang="ko-KR" altLang="en-US" sz="2800" dirty="0">
                <a:ea typeface="맑은 고딕" pitchFamily="50" charset="-127"/>
              </a:rPr>
              <a:t>의 </a:t>
            </a:r>
            <a:r>
              <a:rPr lang="ko-KR" altLang="en-US" sz="2800" dirty="0" smtClean="0">
                <a:ea typeface="맑은 고딕" pitchFamily="50" charset="-127"/>
              </a:rPr>
              <a:t>다양한 기능</a:t>
            </a:r>
            <a:endParaRPr lang="ko-KR" altLang="en-US" sz="2800" dirty="0">
              <a:ea typeface="맑은 고딕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1" t="36594" r="41384" b="30917"/>
          <a:stretch/>
        </p:blipFill>
        <p:spPr bwMode="auto">
          <a:xfrm>
            <a:off x="35496" y="2331273"/>
            <a:ext cx="5571912" cy="2794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5607408" y="1296056"/>
            <a:ext cx="3312368" cy="5040560"/>
          </a:xfrm>
          <a:prstGeom prst="roundRect">
            <a:avLst>
              <a:gd name="adj" fmla="val 8014"/>
            </a:avLst>
          </a:prstGeom>
          <a:solidFill>
            <a:srgbClr val="0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b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 </a:t>
            </a:r>
            <a:r>
              <a:rPr lang="en-US" altLang="ko-KR" sz="1800" b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R: 1996</a:t>
            </a:r>
            <a:r>
              <a:rPr lang="ko-KR" altLang="en-US" sz="1800" b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년</a:t>
            </a:r>
            <a:r>
              <a:rPr lang="en-US" altLang="ko-KR" sz="1800" b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800" b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뉴질랜드 </a:t>
            </a:r>
            <a:r>
              <a:rPr lang="ko-KR" altLang="en-US" sz="1800" b="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오클랜드</a:t>
            </a:r>
            <a:r>
              <a:rPr lang="ko-KR" altLang="en-US" sz="18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대학교의 </a:t>
            </a:r>
            <a:r>
              <a:rPr lang="ko-KR" altLang="en-US" sz="1800" b="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로스</a:t>
            </a:r>
            <a:r>
              <a:rPr lang="en-US" altLang="ko-KR" sz="1800" b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b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카</a:t>
            </a:r>
            <a:r>
              <a:rPr lang="en-US" altLang="ko-KR" sz="1800" b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b="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로버트</a:t>
            </a:r>
            <a:r>
              <a:rPr lang="ko-KR" altLang="en-US" sz="1800" b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젠틀맨이 개발</a:t>
            </a:r>
            <a:r>
              <a:rPr lang="en-US" altLang="ko-KR" sz="1800" b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 S</a:t>
            </a:r>
            <a:r>
              <a:rPr lang="ko-KR" altLang="en-US" sz="1800" b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가 기원</a:t>
            </a:r>
            <a:endParaRPr lang="en-US" altLang="ko-KR" sz="1800" b="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b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800" b="0" dirty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 </a:t>
            </a:r>
            <a:r>
              <a:rPr lang="ko-KR" altLang="en-US" sz="1800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구문보다는 데이터 기반 문제를 해결의 절차 </a:t>
            </a:r>
            <a:r>
              <a:rPr lang="ko-KR" altLang="en-US" sz="1800" dirty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위주로 생각하고 그에 맞는 라이브러리를 </a:t>
            </a:r>
            <a:r>
              <a:rPr lang="ko-KR" altLang="en-US" sz="1800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활용</a:t>
            </a:r>
            <a:endParaRPr lang="en-US" altLang="ko-KR" sz="1800" dirty="0" smtClean="0">
              <a:solidFill>
                <a:srgbClr val="FFC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800" b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800" b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쉬운 편집</a:t>
            </a:r>
            <a:r>
              <a:rPr lang="en-US" altLang="ko-KR" sz="1800" b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800" b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개발 환경</a:t>
            </a:r>
            <a:endParaRPr lang="en-US" altLang="ko-KR" sz="1800" b="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800" b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800" b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데이터의 쉬운 조작</a:t>
            </a:r>
            <a:endParaRPr lang="en-US" altLang="ko-KR" sz="1800" b="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800" b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800" b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풍부한 실습용 데이터 세트</a:t>
            </a:r>
            <a:endParaRPr lang="en-US" altLang="ko-KR" sz="1800" b="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800" b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800" b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주변에 산재된 사회와 자연</a:t>
            </a:r>
            <a:endParaRPr lang="en-US" altLang="ko-KR" sz="1800" b="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800" b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현상의 데이터</a:t>
            </a:r>
            <a:endParaRPr lang="en-US" altLang="ko-KR" sz="1800" b="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800" b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800" b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풍부한 라이브러리</a:t>
            </a:r>
            <a:endParaRPr lang="en-US" altLang="ko-KR" sz="1800" b="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800" b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800" b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무료</a:t>
            </a:r>
            <a:endParaRPr lang="en-US" altLang="ko-KR" sz="1800" b="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745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3" name="Rectangle 5"/>
          <p:cNvSpPr>
            <a:spLocks noGrp="1" noChangeArrowheads="1"/>
          </p:cNvSpPr>
          <p:nvPr>
            <p:ph type="title"/>
          </p:nvPr>
        </p:nvSpPr>
        <p:spPr>
          <a:xfrm>
            <a:off x="214282" y="548680"/>
            <a:ext cx="8749718" cy="504056"/>
          </a:xfrm>
        </p:spPr>
        <p:txBody>
          <a:bodyPr>
            <a:normAutofit fontScale="90000"/>
          </a:bodyPr>
          <a:lstStyle/>
          <a:p>
            <a:r>
              <a:rPr lang="en-US" altLang="ko-KR" sz="2800" dirty="0" smtClean="0">
                <a:ea typeface="맑은 고딕" pitchFamily="50" charset="-127"/>
              </a:rPr>
              <a:t>R </a:t>
            </a:r>
            <a:r>
              <a:rPr lang="ko-KR" altLang="en-US" sz="2800" dirty="0" smtClean="0">
                <a:ea typeface="맑은 고딕" pitchFamily="50" charset="-127"/>
              </a:rPr>
              <a:t>패키지</a:t>
            </a:r>
            <a:endParaRPr lang="ko-KR" altLang="en-US" sz="2800" dirty="0">
              <a:ea typeface="맑은 고딕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4" t="39881" r="34758" b="31495"/>
          <a:stretch/>
        </p:blipFill>
        <p:spPr bwMode="auto">
          <a:xfrm>
            <a:off x="323528" y="1628800"/>
            <a:ext cx="8503822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36959" y="5229200"/>
            <a:ext cx="850382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/>
              <a:buChar char="n"/>
            </a:pP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패키지와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라이브러리의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차이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패키지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(package)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R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함수들을 모아 놓은 컬렉션이며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라이브러리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(library)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R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패키지가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저장되는 폴더를 의미하며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R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세션으로 불러오는 함수가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library()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이다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6959" y="1052736"/>
            <a:ext cx="8503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/>
              <a:buChar char="n"/>
            </a:pPr>
            <a:r>
              <a:rPr lang="en-US" altLang="ko-KR" sz="2000" dirty="0" smtClean="0">
                <a:ea typeface="맑은 고딕" pitchFamily="50" charset="-127"/>
              </a:rPr>
              <a:t>www.r-project.org  </a:t>
            </a:r>
            <a:r>
              <a:rPr lang="ko-KR" altLang="en-US" sz="2000" dirty="0" smtClean="0">
                <a:ea typeface="맑은 고딕" pitchFamily="50" charset="-127"/>
              </a:rPr>
              <a:t>에서 </a:t>
            </a:r>
            <a:r>
              <a:rPr lang="en-US" altLang="ko-KR" sz="2000" dirty="0" smtClean="0">
                <a:ea typeface="맑은 고딕" pitchFamily="50" charset="-127"/>
              </a:rPr>
              <a:t>download:</a:t>
            </a:r>
            <a:r>
              <a:rPr lang="ko-KR" altLang="en-US" sz="2000" dirty="0">
                <a:ea typeface="맑은 고딕" pitchFamily="50" charset="-127"/>
              </a:rPr>
              <a:t> </a:t>
            </a:r>
            <a:r>
              <a:rPr lang="en-US" altLang="ko-KR" sz="2000" dirty="0" smtClean="0">
                <a:ea typeface="맑은 고딕" pitchFamily="50" charset="-127"/>
              </a:rPr>
              <a:t>CRAN </a:t>
            </a:r>
            <a:r>
              <a:rPr lang="ko-KR" altLang="en-US" sz="2000" dirty="0" err="1" smtClean="0">
                <a:ea typeface="맑은 고딕" pitchFamily="50" charset="-127"/>
              </a:rPr>
              <a:t>미러</a:t>
            </a:r>
            <a:r>
              <a:rPr lang="ko-KR" altLang="en-US" sz="2000" dirty="0" smtClean="0">
                <a:ea typeface="맑은 고딕" pitchFamily="50" charset="-127"/>
              </a:rPr>
              <a:t> 사이트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74917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3" name="Rectangle 5"/>
          <p:cNvSpPr>
            <a:spLocks noGrp="1" noChangeArrowheads="1"/>
          </p:cNvSpPr>
          <p:nvPr>
            <p:ph type="title"/>
          </p:nvPr>
        </p:nvSpPr>
        <p:spPr>
          <a:xfrm>
            <a:off x="214282" y="31898"/>
            <a:ext cx="8749718" cy="948830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ea typeface="맑은 고딕" pitchFamily="50" charset="-127"/>
              </a:rPr>
              <a:t>R </a:t>
            </a:r>
            <a:r>
              <a:rPr lang="ko-KR" altLang="en-US" sz="2800" dirty="0" smtClean="0">
                <a:ea typeface="맑은 고딕" pitchFamily="50" charset="-127"/>
              </a:rPr>
              <a:t>환경 구축</a:t>
            </a:r>
            <a:endParaRPr lang="ko-KR" altLang="en-US" sz="2800" dirty="0">
              <a:ea typeface="맑은 고딕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0633" y="26049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4" t="30072" r="43358" b="56581"/>
          <a:stretch/>
        </p:blipFill>
        <p:spPr bwMode="auto">
          <a:xfrm>
            <a:off x="473263" y="931445"/>
            <a:ext cx="7272808" cy="171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473263" y="1401271"/>
            <a:ext cx="7272809" cy="397178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9" t="21335" r="38777" b="31868"/>
          <a:stretch/>
        </p:blipFill>
        <p:spPr bwMode="auto">
          <a:xfrm>
            <a:off x="453896" y="3365050"/>
            <a:ext cx="3888432" cy="2954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9" t="28572" r="38881" b="23827"/>
          <a:stretch/>
        </p:blipFill>
        <p:spPr bwMode="auto">
          <a:xfrm>
            <a:off x="4903171" y="3347138"/>
            <a:ext cx="3845293" cy="2979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453896" y="3378698"/>
            <a:ext cx="1309792" cy="495998"/>
          </a:xfrm>
          <a:prstGeom prst="roundRect">
            <a:avLst/>
          </a:prstGeom>
          <a:solidFill>
            <a:srgbClr val="00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R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932040" y="3388056"/>
            <a:ext cx="1309792" cy="495998"/>
          </a:xfrm>
          <a:prstGeom prst="roundRect">
            <a:avLst/>
          </a:prstGeom>
          <a:solidFill>
            <a:srgbClr val="00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R Studio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0089" y="2780928"/>
            <a:ext cx="8068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/>
              <a:buChar char="n"/>
            </a:pPr>
            <a:r>
              <a:rPr lang="en-US" altLang="ko-KR" sz="2000" dirty="0" smtClean="0">
                <a:ea typeface="맑은 고딕" pitchFamily="50" charset="-127"/>
              </a:rPr>
              <a:t>www.rstudio.com  </a:t>
            </a:r>
            <a:r>
              <a:rPr lang="ko-KR" altLang="en-US" sz="2000" dirty="0" smtClean="0">
                <a:ea typeface="맑은 고딕" pitchFamily="50" charset="-127"/>
              </a:rPr>
              <a:t>에서 </a:t>
            </a:r>
            <a:r>
              <a:rPr lang="en-US" altLang="ko-KR" sz="2000" dirty="0" smtClean="0">
                <a:ea typeface="맑은 고딕" pitchFamily="50" charset="-127"/>
              </a:rPr>
              <a:t>Products=&gt;</a:t>
            </a:r>
            <a:r>
              <a:rPr lang="en-US" altLang="ko-KR" sz="2000" dirty="0" err="1" smtClean="0">
                <a:ea typeface="맑은 고딕" pitchFamily="50" charset="-127"/>
              </a:rPr>
              <a:t>Rstudio</a:t>
            </a:r>
            <a:r>
              <a:rPr lang="en-US" altLang="ko-KR" sz="2000" dirty="0" smtClean="0">
                <a:ea typeface="맑은 고딕" pitchFamily="50" charset="-127"/>
              </a:rPr>
              <a:t>=&gt;DOWNLOAD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9956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교재</a:t>
            </a:r>
          </a:p>
        </p:txBody>
      </p:sp>
      <p:sp>
        <p:nvSpPr>
          <p:cNvPr id="34820" name="TextBox 4"/>
          <p:cNvSpPr txBox="1">
            <a:spLocks noChangeArrowheads="1"/>
          </p:cNvSpPr>
          <p:nvPr/>
        </p:nvSpPr>
        <p:spPr bwMode="auto">
          <a:xfrm>
            <a:off x="2267744" y="836613"/>
            <a:ext cx="6480969" cy="5139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9pPr>
          </a:lstStyle>
          <a:p>
            <a:pPr algn="l">
              <a:buFont typeface="Arial" charset="0"/>
              <a:buChar char="•"/>
            </a:pPr>
            <a:r>
              <a:rPr lang="ko-KR" altLang="en-US" sz="2800" dirty="0"/>
              <a:t>교재</a:t>
            </a:r>
            <a:r>
              <a:rPr lang="en-US" altLang="ko-KR" sz="2800" dirty="0"/>
              <a:t>:</a:t>
            </a:r>
          </a:p>
          <a:p>
            <a:pPr lvl="1" algn="l">
              <a:buFont typeface="Arial" charset="0"/>
              <a:buChar char="•"/>
            </a:pPr>
            <a:r>
              <a:rPr lang="ko-KR" altLang="en-US" sz="2400" dirty="0"/>
              <a:t>비즈니스 </a:t>
            </a:r>
            <a:r>
              <a:rPr lang="ko-KR" altLang="en-US" sz="2400" dirty="0" err="1" smtClean="0"/>
              <a:t>애널리틱스를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위한 </a:t>
            </a:r>
            <a:r>
              <a:rPr lang="ko-KR" altLang="en-US" sz="2400" dirty="0" err="1" smtClean="0"/>
              <a:t>데이터마이닝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R edition</a:t>
            </a:r>
            <a:endParaRPr lang="en-US" altLang="ko-KR" sz="2400" dirty="0"/>
          </a:p>
          <a:p>
            <a:pPr lvl="2" algn="l">
              <a:buFont typeface="Arial" charset="0"/>
              <a:buChar char="•"/>
            </a:pPr>
            <a:r>
              <a:rPr lang="en-US" altLang="ko-KR" sz="2000" dirty="0"/>
              <a:t>Wiley-</a:t>
            </a:r>
            <a:r>
              <a:rPr lang="ko-KR" altLang="en-US" sz="2000" dirty="0" err="1" smtClean="0"/>
              <a:t>이앤비플러스</a:t>
            </a:r>
            <a:endParaRPr lang="en-US" altLang="ko-KR" sz="2000" dirty="0" smtClean="0"/>
          </a:p>
          <a:p>
            <a:pPr lvl="1" algn="l">
              <a:buFont typeface="Arial" charset="0"/>
              <a:buChar char="•"/>
            </a:pPr>
            <a:r>
              <a:rPr lang="en-US" altLang="ko-KR" sz="2000" dirty="0" smtClean="0"/>
              <a:t>Data Mining for Business Analytics</a:t>
            </a:r>
          </a:p>
          <a:p>
            <a:pPr lvl="2" algn="l">
              <a:buFont typeface="Arial" charset="0"/>
              <a:buChar char="•"/>
            </a:pPr>
            <a:r>
              <a:rPr lang="en-US" altLang="ko-KR" sz="2000" dirty="0" smtClean="0"/>
              <a:t>Concepts, Techniques, and Applications in R</a:t>
            </a:r>
            <a:endParaRPr lang="en-US" altLang="ko-KR" sz="2000" dirty="0"/>
          </a:p>
          <a:p>
            <a:pPr algn="l">
              <a:buFont typeface="Arial" charset="0"/>
              <a:buChar char="•"/>
            </a:pPr>
            <a:r>
              <a:rPr lang="ko-KR" altLang="en-US" sz="2800" dirty="0" smtClean="0"/>
              <a:t>성적</a:t>
            </a:r>
            <a:r>
              <a:rPr lang="en-US" altLang="ko-KR" sz="2800" dirty="0" smtClean="0"/>
              <a:t> </a:t>
            </a:r>
            <a:endParaRPr lang="en-US" altLang="ko-KR" sz="2800" dirty="0"/>
          </a:p>
          <a:p>
            <a:pPr lvl="1" algn="l">
              <a:buFont typeface="Arial" charset="0"/>
              <a:buChar char="•"/>
            </a:pPr>
            <a:r>
              <a:rPr lang="ko-KR" altLang="en-US" sz="2400" dirty="0"/>
              <a:t>시험  </a:t>
            </a:r>
            <a:r>
              <a:rPr lang="en-US" altLang="ko-KR" sz="2400" dirty="0"/>
              <a:t>80</a:t>
            </a:r>
            <a:r>
              <a:rPr lang="en-US" altLang="ko-KR" sz="2400" dirty="0" smtClean="0"/>
              <a:t>%(</a:t>
            </a:r>
            <a:r>
              <a:rPr lang="ko-KR" altLang="en-US" sz="2400" dirty="0" smtClean="0"/>
              <a:t>중간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기말 각 각 </a:t>
            </a:r>
            <a:r>
              <a:rPr lang="en-US" altLang="ko-KR" sz="2400" dirty="0" smtClean="0"/>
              <a:t>40%)</a:t>
            </a:r>
            <a:endParaRPr lang="en-US" altLang="ko-KR" sz="2400" dirty="0"/>
          </a:p>
          <a:p>
            <a:pPr lvl="1" algn="l">
              <a:buFont typeface="Arial" charset="0"/>
              <a:buChar char="•"/>
            </a:pPr>
            <a:r>
              <a:rPr lang="ko-KR" altLang="en-US" sz="2400" dirty="0"/>
              <a:t>과제  </a:t>
            </a:r>
            <a:r>
              <a:rPr lang="en-US" altLang="ko-KR" sz="2400" dirty="0" smtClean="0"/>
              <a:t>10%</a:t>
            </a:r>
            <a:endParaRPr lang="en-US" altLang="ko-KR" sz="2400" dirty="0"/>
          </a:p>
          <a:p>
            <a:pPr lvl="1" algn="l">
              <a:buFont typeface="Arial" charset="0"/>
              <a:buChar char="•"/>
            </a:pPr>
            <a:r>
              <a:rPr lang="ko-KR" altLang="en-US" sz="2400" dirty="0"/>
              <a:t>출석  </a:t>
            </a:r>
            <a:r>
              <a:rPr lang="en-US" altLang="ko-KR" sz="2400" dirty="0" smtClean="0"/>
              <a:t>10%(-1</a:t>
            </a:r>
            <a:r>
              <a:rPr lang="ko-KR" altLang="en-US" sz="2400" dirty="0" smtClean="0"/>
              <a:t>점</a:t>
            </a:r>
            <a:r>
              <a:rPr lang="en-US" altLang="ko-KR" sz="2400" dirty="0" smtClean="0"/>
              <a:t>/1</a:t>
            </a:r>
            <a:r>
              <a:rPr lang="ko-KR" altLang="en-US" sz="2400" dirty="0" smtClean="0"/>
              <a:t>시간 결석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76" y="3861048"/>
            <a:ext cx="1618707" cy="2281879"/>
          </a:xfrm>
          <a:prstGeom prst="rect">
            <a:avLst/>
          </a:prstGeom>
        </p:spPr>
      </p:pic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28" y="1412913"/>
            <a:ext cx="1627455" cy="2220315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514804"/>
            <a:ext cx="8464550" cy="396875"/>
          </a:xfrm>
        </p:spPr>
        <p:txBody>
          <a:bodyPr/>
          <a:lstStyle/>
          <a:p>
            <a:pPr eaLnBrk="1" hangingPunct="1"/>
            <a:r>
              <a:rPr lang="ko-KR" altLang="en-US" dirty="0" err="1" smtClean="0"/>
              <a:t>빅데이터</a:t>
            </a:r>
            <a:r>
              <a:rPr lang="ko-KR" altLang="en-US" dirty="0" smtClean="0"/>
              <a:t>  등장  배경</a:t>
            </a:r>
            <a:endParaRPr lang="ko-KR" altLang="ko-KR" dirty="0" smtClean="0"/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979487" y="1196752"/>
            <a:ext cx="6931025" cy="39878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9pPr>
          </a:lstStyle>
          <a:p>
            <a:endParaRPr lang="ko-KR" altLang="en-US"/>
          </a:p>
        </p:txBody>
      </p:sp>
      <p:sp>
        <p:nvSpPr>
          <p:cNvPr id="7172" name="AutoShape 6"/>
          <p:cNvSpPr>
            <a:spLocks noChangeArrowheads="1"/>
          </p:cNvSpPr>
          <p:nvPr/>
        </p:nvSpPr>
        <p:spPr bwMode="auto">
          <a:xfrm>
            <a:off x="979487" y="988457"/>
            <a:ext cx="2128837" cy="425450"/>
          </a:xfrm>
          <a:prstGeom prst="homePlate">
            <a:avLst>
              <a:gd name="adj" fmla="val 49690"/>
            </a:avLst>
          </a:prstGeom>
          <a:solidFill>
            <a:srgbClr val="00008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9pPr>
          </a:lstStyle>
          <a:p>
            <a:r>
              <a:rPr lang="ko-KR" altLang="en-US" sz="1600">
                <a:solidFill>
                  <a:schemeClr val="accent1"/>
                </a:solidFill>
              </a:rPr>
              <a:t>배경</a:t>
            </a:r>
          </a:p>
        </p:txBody>
      </p:sp>
      <p:sp>
        <p:nvSpPr>
          <p:cNvPr id="7173" name="Rectangle 7"/>
          <p:cNvSpPr>
            <a:spLocks noChangeArrowheads="1"/>
          </p:cNvSpPr>
          <p:nvPr/>
        </p:nvSpPr>
        <p:spPr bwMode="auto">
          <a:xfrm>
            <a:off x="1352014" y="1698463"/>
            <a:ext cx="6408737" cy="349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marL="177800" indent="-177800" algn="l">
              <a:spcBef>
                <a:spcPts val="1700"/>
              </a:spcBef>
              <a:buSzPct val="7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1pPr>
            <a:lvl2pPr marL="742950" indent="-285750" algn="l">
              <a:spcBef>
                <a:spcPts val="200"/>
              </a:spcBef>
              <a:buSzPct val="100000"/>
              <a:buFont typeface="Arial" charset="0"/>
              <a:buChar char="–"/>
              <a:defRPr kumimoji="1" sz="16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2pPr>
            <a:lvl3pPr marL="1143000" indent="-228600" algn="l">
              <a:spcBef>
                <a:spcPts val="200"/>
              </a:spcBef>
              <a:buSzPct val="100000"/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3pPr>
            <a:lvl4pPr marL="1600200" indent="-228600" algn="l">
              <a:spcBef>
                <a:spcPts val="200"/>
              </a:spcBef>
              <a:buClr>
                <a:schemeClr val="tx1"/>
              </a:buClr>
              <a:buSzPct val="100000"/>
              <a:buChar char="•"/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4pPr>
            <a:lvl5pPr marL="2057400" indent="-228600" algn="l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9pPr>
          </a:lstStyle>
          <a:p>
            <a:pPr fontAlgn="b">
              <a:buFont typeface="Arial" charset="0"/>
              <a:buChar char="•"/>
            </a:pPr>
            <a:r>
              <a:rPr lang="ko-KR" altLang="en-US" sz="2000" dirty="0">
                <a:cs typeface="Arial" charset="0"/>
              </a:rPr>
              <a:t> 다량의 데이터를 생성</a:t>
            </a:r>
            <a:r>
              <a:rPr lang="en-US" altLang="ko-KR" sz="2000" dirty="0">
                <a:cs typeface="Arial" charset="0"/>
              </a:rPr>
              <a:t>(Internet, Mobile, </a:t>
            </a:r>
            <a:r>
              <a:rPr lang="en-US" altLang="ko-KR" sz="2000" dirty="0" err="1">
                <a:cs typeface="Arial" charset="0"/>
              </a:rPr>
              <a:t>IoT</a:t>
            </a:r>
            <a:r>
              <a:rPr lang="en-US" altLang="ko-KR" sz="2000" dirty="0">
                <a:cs typeface="Arial" charset="0"/>
              </a:rPr>
              <a:t>, POS, GPS,...)</a:t>
            </a:r>
          </a:p>
          <a:p>
            <a:pPr lvl="1" fontAlgn="b">
              <a:buFont typeface="Arial" charset="0"/>
              <a:buChar char="•"/>
            </a:pPr>
            <a:r>
              <a:rPr lang="en-US" altLang="ko-KR" sz="1800" dirty="0">
                <a:solidFill>
                  <a:srgbClr val="FF0000"/>
                </a:solidFill>
                <a:cs typeface="Arial" charset="0"/>
              </a:rPr>
              <a:t>Volume, Velocity, </a:t>
            </a:r>
            <a:r>
              <a:rPr lang="en-US" altLang="ko-KR" sz="1800" dirty="0" smtClean="0">
                <a:solidFill>
                  <a:srgbClr val="FF0000"/>
                </a:solidFill>
                <a:cs typeface="Arial" charset="0"/>
              </a:rPr>
              <a:t>Variety</a:t>
            </a:r>
            <a:endParaRPr lang="en-US" altLang="ko-KR" sz="1800" dirty="0">
              <a:solidFill>
                <a:srgbClr val="FF0000"/>
              </a:solidFill>
              <a:cs typeface="Arial" charset="0"/>
            </a:endParaRPr>
          </a:p>
          <a:p>
            <a:pPr fontAlgn="b">
              <a:buFont typeface="Arial" charset="0"/>
              <a:buChar char="•"/>
            </a:pPr>
            <a:r>
              <a:rPr lang="ko-KR" altLang="en-US" sz="2000" dirty="0">
                <a:cs typeface="Arial" charset="0"/>
              </a:rPr>
              <a:t> 다량의 데이터를 저장</a:t>
            </a:r>
            <a:endParaRPr lang="en-US" altLang="ko-KR" sz="2000" dirty="0">
              <a:cs typeface="Arial" charset="0"/>
            </a:endParaRPr>
          </a:p>
          <a:p>
            <a:pPr lvl="1" fontAlgn="b">
              <a:buFont typeface="Arial" charset="0"/>
              <a:buChar char="•"/>
            </a:pPr>
            <a:r>
              <a:rPr lang="en-US" altLang="ko-KR" sz="1800" dirty="0" smtClean="0">
                <a:cs typeface="Arial" charset="0"/>
              </a:rPr>
              <a:t>GFS(2003), HDFS(2006), </a:t>
            </a:r>
            <a:r>
              <a:rPr lang="ko-KR" altLang="en-US" sz="1800" dirty="0" smtClean="0">
                <a:cs typeface="Arial" charset="0"/>
              </a:rPr>
              <a:t>아마존 </a:t>
            </a:r>
            <a:r>
              <a:rPr lang="en-US" altLang="ko-KR" sz="1800" dirty="0" smtClean="0">
                <a:cs typeface="Arial" charset="0"/>
              </a:rPr>
              <a:t>S3, NoSQL</a:t>
            </a:r>
            <a:endParaRPr lang="en-US" altLang="ko-KR" sz="1800" dirty="0">
              <a:cs typeface="Arial" charset="0"/>
            </a:endParaRPr>
          </a:p>
          <a:p>
            <a:pPr fontAlgn="b">
              <a:buFont typeface="Arial" charset="0"/>
              <a:buChar char="•"/>
            </a:pPr>
            <a:r>
              <a:rPr lang="ko-KR" altLang="en-US" sz="2000" dirty="0">
                <a:cs typeface="Arial" charset="0"/>
              </a:rPr>
              <a:t> 저렴한 </a:t>
            </a:r>
            <a:r>
              <a:rPr lang="ko-KR" altLang="en-US" sz="2000" dirty="0" err="1">
                <a:cs typeface="Arial" charset="0"/>
              </a:rPr>
              <a:t>연산력</a:t>
            </a:r>
            <a:endParaRPr lang="en-US" altLang="ko-KR" sz="2000" dirty="0">
              <a:cs typeface="Arial" charset="0"/>
            </a:endParaRPr>
          </a:p>
          <a:p>
            <a:pPr fontAlgn="b">
              <a:buFont typeface="Arial" charset="0"/>
              <a:buChar char="•"/>
            </a:pPr>
            <a:r>
              <a:rPr lang="en-US" altLang="ko-KR" sz="2000" dirty="0">
                <a:cs typeface="Arial" charset="0"/>
              </a:rPr>
              <a:t> </a:t>
            </a:r>
            <a:r>
              <a:rPr lang="ko-KR" altLang="en-US" sz="2000" dirty="0">
                <a:cs typeface="Arial" charset="0"/>
              </a:rPr>
              <a:t>강력한 </a:t>
            </a:r>
            <a:r>
              <a:rPr lang="ko-KR" altLang="en-US" sz="2000" dirty="0" err="1" smtClean="0">
                <a:cs typeface="Arial" charset="0"/>
              </a:rPr>
              <a:t>빅데이터</a:t>
            </a:r>
            <a:r>
              <a:rPr lang="ko-KR" altLang="en-US" sz="2000" dirty="0" smtClean="0">
                <a:cs typeface="Arial" charset="0"/>
              </a:rPr>
              <a:t> 분석 기법</a:t>
            </a:r>
            <a:r>
              <a:rPr lang="en-US" altLang="ko-KR" sz="2000" dirty="0" smtClean="0">
                <a:cs typeface="Arial" charset="0"/>
              </a:rPr>
              <a:t> </a:t>
            </a:r>
            <a:r>
              <a:rPr lang="ko-KR" altLang="en-US" sz="2000" dirty="0" smtClean="0">
                <a:cs typeface="Arial" charset="0"/>
              </a:rPr>
              <a:t>및 시스템 개발</a:t>
            </a:r>
            <a:endParaRPr lang="en-US" altLang="ko-KR" sz="2000" dirty="0" smtClean="0">
              <a:cs typeface="Arial" charset="0"/>
            </a:endParaRPr>
          </a:p>
          <a:p>
            <a:pPr lvl="1" fontAlgn="b">
              <a:buFont typeface="Arial" charset="0"/>
              <a:buChar char="•"/>
            </a:pPr>
            <a:r>
              <a:rPr lang="ko-KR" altLang="en-US" sz="1800" dirty="0" err="1" smtClean="0">
                <a:cs typeface="Arial" charset="0"/>
              </a:rPr>
              <a:t>빅데이타로</a:t>
            </a:r>
            <a:r>
              <a:rPr lang="ko-KR" altLang="en-US" sz="1800" dirty="0" smtClean="0">
                <a:cs typeface="Arial" charset="0"/>
              </a:rPr>
              <a:t> </a:t>
            </a:r>
            <a:r>
              <a:rPr lang="ko-KR" altLang="en-US" sz="1800" dirty="0" err="1" smtClean="0">
                <a:cs typeface="Arial" charset="0"/>
              </a:rPr>
              <a:t>부터</a:t>
            </a:r>
            <a:r>
              <a:rPr lang="ko-KR" altLang="en-US" sz="1800" dirty="0" smtClean="0">
                <a:cs typeface="Arial" charset="0"/>
              </a:rPr>
              <a:t> 가치 창출 핵심 기술</a:t>
            </a:r>
            <a:endParaRPr lang="en-US" altLang="ko-KR" sz="1800" dirty="0" smtClean="0">
              <a:cs typeface="Arial" charset="0"/>
            </a:endParaRPr>
          </a:p>
          <a:p>
            <a:pPr lvl="1" fontAlgn="b">
              <a:buFont typeface="Arial" charset="0"/>
              <a:buChar char="•"/>
            </a:pPr>
            <a:r>
              <a:rPr lang="en-US" altLang="ko-KR" sz="1800" dirty="0" smtClean="0">
                <a:cs typeface="Arial" charset="0"/>
              </a:rPr>
              <a:t>MapReduce(Google, 2004)</a:t>
            </a:r>
            <a:endParaRPr lang="en-US" altLang="ko-KR" sz="1800" dirty="0">
              <a:cs typeface="Arial" charset="0"/>
            </a:endParaRPr>
          </a:p>
        </p:txBody>
      </p:sp>
      <p:sp>
        <p:nvSpPr>
          <p:cNvPr id="7174" name="Picture 11" descr="j0254500"/>
          <p:cNvSpPr>
            <a:spLocks noChangeAspect="1" noChangeArrowheads="1"/>
          </p:cNvSpPr>
          <p:nvPr/>
        </p:nvSpPr>
        <p:spPr bwMode="auto">
          <a:xfrm>
            <a:off x="7799388" y="925513"/>
            <a:ext cx="877887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9pPr>
          </a:lstStyle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9011" y="548680"/>
            <a:ext cx="8464062" cy="397545"/>
          </a:xfrm>
        </p:spPr>
        <p:txBody>
          <a:bodyPr/>
          <a:lstStyle/>
          <a:p>
            <a:r>
              <a:rPr lang="en-US" altLang="ko-KR" dirty="0" smtClean="0"/>
              <a:t>MapReduce program </a:t>
            </a:r>
            <a:r>
              <a:rPr lang="en-US" altLang="ko-KR" dirty="0"/>
              <a:t>e</a:t>
            </a:r>
            <a:r>
              <a:rPr lang="en-US" altLang="ko-KR" dirty="0" smtClean="0"/>
              <a:t>xample: </a:t>
            </a:r>
            <a:r>
              <a:rPr lang="en-US" altLang="ko-KR" dirty="0" err="1" smtClean="0"/>
              <a:t>WordCount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40768"/>
            <a:ext cx="8784976" cy="385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214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620688"/>
            <a:ext cx="8464062" cy="397545"/>
          </a:xfrm>
        </p:spPr>
        <p:txBody>
          <a:bodyPr/>
          <a:lstStyle/>
          <a:p>
            <a:r>
              <a:rPr lang="ko-KR" altLang="en-US" dirty="0" smtClean="0"/>
              <a:t>인터넷 연결장치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96752"/>
            <a:ext cx="7054024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034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8096250" cy="393700"/>
          </a:xfrm>
        </p:spPr>
        <p:txBody>
          <a:bodyPr/>
          <a:lstStyle/>
          <a:p>
            <a:r>
              <a:rPr lang="ko-KR" altLang="en-US" dirty="0" smtClean="0"/>
              <a:t>데이터 증가 추세</a:t>
            </a:r>
          </a:p>
        </p:txBody>
      </p:sp>
      <p:pic>
        <p:nvPicPr>
          <p:cNvPr id="8195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528" y="556302"/>
            <a:ext cx="6624736" cy="4624158"/>
          </a:xfrm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9512" y="5134254"/>
            <a:ext cx="849694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is growing faster than ever before and by the year 2020, about 1.7 megabytes of new information will be created every second for every human being on the planet.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then, our accumulated digital universe of data will grow from 4.4 zettabyets today to around </a:t>
            </a:r>
            <a:r>
              <a:rPr kumimoji="0" lang="ko-KR" altLang="ko-KR" sz="1800" b="1" u="sng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44 zettabytes, or 44 trillion gigabytes</a:t>
            </a:r>
            <a:r>
              <a:rPr kumimoji="0" lang="ko-KR" altLang="ko-KR" sz="1800" b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ko-KR" sz="1800" b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[source] IDC 2014</a:t>
            </a:r>
            <a:endParaRPr kumimoji="0" lang="ko-KR" altLang="ko-KR" sz="1800" b="1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>
          <a:xfrm>
            <a:off x="323528" y="116632"/>
            <a:ext cx="8464550" cy="396875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데이터 분석과정</a:t>
            </a:r>
            <a:endParaRPr lang="ko-KR" altLang="ko-KR" dirty="0" smtClean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4" y="1196752"/>
            <a:ext cx="8076560" cy="4867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18827"/>
            <a:ext cx="8464550" cy="396875"/>
          </a:xfrm>
        </p:spPr>
        <p:txBody>
          <a:bodyPr/>
          <a:lstStyle/>
          <a:p>
            <a:pPr eaLnBrk="1" hangingPunct="1"/>
            <a:r>
              <a:rPr lang="ko-KR" altLang="en-US" dirty="0" err="1" smtClean="0"/>
              <a:t>데이터마이닝</a:t>
            </a:r>
            <a:r>
              <a:rPr lang="ko-KR" altLang="en-US" dirty="0" smtClean="0"/>
              <a:t> 솔루션</a:t>
            </a:r>
            <a:endParaRPr lang="ko-KR" altLang="ko-KR" dirty="0" smtClean="0"/>
          </a:p>
        </p:txBody>
      </p:sp>
      <p:sp>
        <p:nvSpPr>
          <p:cNvPr id="10243" name="Rectangle 11"/>
          <p:cNvSpPr>
            <a:spLocks noChangeArrowheads="1"/>
          </p:cNvSpPr>
          <p:nvPr/>
        </p:nvSpPr>
        <p:spPr bwMode="auto">
          <a:xfrm>
            <a:off x="1135222" y="915318"/>
            <a:ext cx="7325209" cy="5328592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9pPr>
          </a:lstStyle>
          <a:p>
            <a:endParaRPr lang="ko-KR" altLang="en-US"/>
          </a:p>
        </p:txBody>
      </p:sp>
      <p:sp>
        <p:nvSpPr>
          <p:cNvPr id="10244" name="AutoShape 12"/>
          <p:cNvSpPr>
            <a:spLocks noChangeArrowheads="1"/>
          </p:cNvSpPr>
          <p:nvPr/>
        </p:nvSpPr>
        <p:spPr bwMode="auto">
          <a:xfrm>
            <a:off x="1135223" y="702593"/>
            <a:ext cx="2128837" cy="425450"/>
          </a:xfrm>
          <a:prstGeom prst="homePlate">
            <a:avLst>
              <a:gd name="adj" fmla="val 49690"/>
            </a:avLst>
          </a:prstGeom>
          <a:solidFill>
            <a:srgbClr val="00008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9pPr>
          </a:lstStyle>
          <a:p>
            <a:r>
              <a:rPr lang="ko-KR" altLang="en-US" sz="1600">
                <a:solidFill>
                  <a:schemeClr val="accent1"/>
                </a:solidFill>
              </a:rPr>
              <a:t>솔루션</a:t>
            </a:r>
          </a:p>
        </p:txBody>
      </p:sp>
      <p:sp>
        <p:nvSpPr>
          <p:cNvPr id="10245" name="Rectangle 13"/>
          <p:cNvSpPr>
            <a:spLocks noChangeArrowheads="1"/>
          </p:cNvSpPr>
          <p:nvPr/>
        </p:nvSpPr>
        <p:spPr bwMode="auto">
          <a:xfrm>
            <a:off x="1331640" y="1391245"/>
            <a:ext cx="7128792" cy="4383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9pPr>
          </a:lstStyle>
          <a:p>
            <a:pPr algn="l">
              <a:buFont typeface="Arial" charset="0"/>
              <a:buChar char="•"/>
            </a:pPr>
            <a:r>
              <a:rPr lang="en-US" altLang="ko-KR" sz="1800" dirty="0"/>
              <a:t> DBMS</a:t>
            </a:r>
            <a:r>
              <a:rPr lang="ko-KR" altLang="en-US" sz="1800" dirty="0"/>
              <a:t>에 포함</a:t>
            </a:r>
            <a:endParaRPr lang="en-US" altLang="ko-KR" sz="1800" dirty="0"/>
          </a:p>
          <a:p>
            <a:pPr lvl="1" algn="l">
              <a:buFont typeface="Arial" charset="0"/>
              <a:buChar char="•"/>
            </a:pPr>
            <a:r>
              <a:rPr lang="en-US" altLang="ko-KR" sz="1800" dirty="0"/>
              <a:t>IBM DB2-Intelligent Miner, Microsoft </a:t>
            </a:r>
            <a:r>
              <a:rPr lang="en-US" altLang="ko-KR" sz="1800" dirty="0" err="1"/>
              <a:t>SQLServer</a:t>
            </a:r>
            <a:r>
              <a:rPr lang="en-US" altLang="ko-KR" sz="1800" dirty="0"/>
              <a:t> 2014, Oracle </a:t>
            </a:r>
            <a:r>
              <a:rPr lang="en-US" altLang="ko-KR" sz="1800" dirty="0" err="1"/>
              <a:t>DataMining</a:t>
            </a:r>
            <a:r>
              <a:rPr lang="en-US" altLang="ko-KR" sz="1800" dirty="0"/>
              <a:t>, Teradata Warehouse Miner</a:t>
            </a:r>
          </a:p>
          <a:p>
            <a:pPr algn="l">
              <a:buFont typeface="Arial" charset="0"/>
              <a:buChar char="•"/>
            </a:pPr>
            <a:r>
              <a:rPr lang="en-US" altLang="ko-KR" sz="1800" dirty="0">
                <a:cs typeface="Arial" charset="0"/>
              </a:rPr>
              <a:t> </a:t>
            </a:r>
            <a:r>
              <a:rPr lang="ko-KR" altLang="en-US" sz="1800" dirty="0" err="1">
                <a:cs typeface="Arial" charset="0"/>
              </a:rPr>
              <a:t>데이터마이닝</a:t>
            </a:r>
            <a:r>
              <a:rPr lang="ko-KR" altLang="en-US" sz="1800" dirty="0">
                <a:cs typeface="Arial" charset="0"/>
              </a:rPr>
              <a:t> 주요 소프트웨어 업체</a:t>
            </a:r>
            <a:endParaRPr lang="en-US" altLang="ko-KR" sz="1800" dirty="0">
              <a:cs typeface="Arial" charset="0"/>
            </a:endParaRPr>
          </a:p>
          <a:p>
            <a:pPr lvl="1" algn="l">
              <a:buFont typeface="Arial" charset="0"/>
              <a:buChar char="•"/>
            </a:pPr>
            <a:r>
              <a:rPr lang="en-US" altLang="ko-KR" sz="1800" dirty="0">
                <a:cs typeface="Arial" charset="0"/>
              </a:rPr>
              <a:t>SAS Enterprise Miner, IBM Modeler(SPSS Clementine), </a:t>
            </a:r>
            <a:r>
              <a:rPr lang="en-US" altLang="ko-KR" sz="1800" dirty="0" err="1">
                <a:cs typeface="Arial" charset="0"/>
              </a:rPr>
              <a:t>Spotfire</a:t>
            </a:r>
            <a:r>
              <a:rPr lang="en-US" altLang="ko-KR" sz="1800" dirty="0">
                <a:cs typeface="Arial" charset="0"/>
              </a:rPr>
              <a:t> Miner</a:t>
            </a:r>
          </a:p>
          <a:p>
            <a:pPr lvl="1" algn="l">
              <a:buFont typeface="Arial" charset="0"/>
              <a:buChar char="•"/>
            </a:pPr>
            <a:r>
              <a:rPr lang="en-US" altLang="ko-KR" sz="1800" dirty="0" smtClean="0">
                <a:cs typeface="Arial" charset="0"/>
              </a:rPr>
              <a:t>Apache Spark(2014), Apache </a:t>
            </a:r>
            <a:r>
              <a:rPr lang="en-US" altLang="ko-KR" sz="1800" dirty="0" err="1" smtClean="0">
                <a:cs typeface="Arial" charset="0"/>
              </a:rPr>
              <a:t>Hbase</a:t>
            </a:r>
            <a:r>
              <a:rPr lang="en-US" altLang="ko-KR" sz="1800" dirty="0" smtClean="0">
                <a:cs typeface="Arial" charset="0"/>
              </a:rPr>
              <a:t>(2007), Apache </a:t>
            </a:r>
            <a:r>
              <a:rPr lang="en-US" altLang="ko-KR" sz="1800" dirty="0" err="1" smtClean="0">
                <a:cs typeface="Arial" charset="0"/>
              </a:rPr>
              <a:t>MXNet</a:t>
            </a:r>
            <a:r>
              <a:rPr lang="en-US" altLang="ko-KR" sz="1800" dirty="0" smtClean="0">
                <a:cs typeface="Arial" charset="0"/>
              </a:rPr>
              <a:t>(2017)</a:t>
            </a:r>
          </a:p>
          <a:p>
            <a:pPr lvl="1" algn="l">
              <a:buFont typeface="Arial" charset="0"/>
              <a:buChar char="•"/>
            </a:pPr>
            <a:r>
              <a:rPr lang="en-US" altLang="ko-KR" sz="1800" dirty="0" smtClean="0">
                <a:cs typeface="Arial" charset="0"/>
              </a:rPr>
              <a:t>Microsoft </a:t>
            </a:r>
            <a:r>
              <a:rPr lang="en-US" altLang="ko-KR" sz="1800" dirty="0" err="1" smtClean="0">
                <a:cs typeface="Arial" charset="0"/>
              </a:rPr>
              <a:t>ML.Net</a:t>
            </a:r>
            <a:r>
              <a:rPr lang="en-US" altLang="ko-KR" sz="1800" dirty="0" smtClean="0">
                <a:cs typeface="Arial" charset="0"/>
              </a:rPr>
              <a:t>(2018)</a:t>
            </a:r>
            <a:endParaRPr lang="en-US" altLang="ko-KR" sz="1800" dirty="0">
              <a:cs typeface="Arial" charset="0"/>
            </a:endParaRPr>
          </a:p>
          <a:p>
            <a:pPr algn="l">
              <a:buFont typeface="Arial" charset="0"/>
              <a:buChar char="•"/>
            </a:pPr>
            <a:r>
              <a:rPr lang="en-US" altLang="ko-KR" sz="1800" dirty="0">
                <a:cs typeface="Arial" charset="0"/>
              </a:rPr>
              <a:t> EXEL </a:t>
            </a:r>
            <a:r>
              <a:rPr lang="ko-KR" altLang="en-US" sz="1800" dirty="0">
                <a:cs typeface="Arial" charset="0"/>
              </a:rPr>
              <a:t>연동</a:t>
            </a:r>
            <a:r>
              <a:rPr lang="en-US" altLang="ko-KR" sz="1800" dirty="0">
                <a:cs typeface="Arial" charset="0"/>
              </a:rPr>
              <a:t>: </a:t>
            </a:r>
            <a:r>
              <a:rPr lang="en-US" altLang="ko-KR" sz="1800" dirty="0" err="1" smtClean="0">
                <a:cs typeface="Arial" charset="0"/>
              </a:rPr>
              <a:t>XLMiner</a:t>
            </a:r>
            <a:r>
              <a:rPr lang="en-US" altLang="ko-KR" sz="1800" dirty="0">
                <a:cs typeface="Arial" charset="0"/>
              </a:rPr>
              <a:t>, IDA</a:t>
            </a:r>
          </a:p>
          <a:p>
            <a:pPr algn="l">
              <a:buFont typeface="Arial" charset="0"/>
              <a:buChar char="•"/>
            </a:pPr>
            <a:r>
              <a:rPr lang="en-US" altLang="ko-KR" sz="1800" dirty="0">
                <a:cs typeface="Arial" charset="0"/>
              </a:rPr>
              <a:t> </a:t>
            </a:r>
            <a:r>
              <a:rPr lang="ko-KR" altLang="en-US" sz="1800" dirty="0">
                <a:cs typeface="Arial" charset="0"/>
              </a:rPr>
              <a:t>기타</a:t>
            </a:r>
            <a:r>
              <a:rPr lang="en-US" altLang="ko-KR" sz="1800" dirty="0">
                <a:cs typeface="Arial" charset="0"/>
              </a:rPr>
              <a:t> : R, </a:t>
            </a:r>
            <a:r>
              <a:rPr lang="en-US" altLang="ko-KR" sz="1800" dirty="0" smtClean="0">
                <a:cs typeface="Arial" charset="0"/>
              </a:rPr>
              <a:t>Python, JAVA </a:t>
            </a:r>
            <a:r>
              <a:rPr lang="en-US" altLang="ko-KR" sz="1800" dirty="0">
                <a:cs typeface="Arial" charset="0"/>
              </a:rPr>
              <a:t>Data </a:t>
            </a:r>
            <a:r>
              <a:rPr lang="en-US" altLang="ko-KR" sz="1800" dirty="0" smtClean="0">
                <a:cs typeface="Arial" charset="0"/>
              </a:rPr>
              <a:t>Mining Package(JDMP), Google Tensor Flow, 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PyTorch</a:t>
            </a:r>
            <a:r>
              <a:rPr lang="en-US" altLang="ko-KR" sz="1800" dirty="0" smtClean="0"/>
              <a:t>(Facebook), Caffe2(</a:t>
            </a:r>
            <a:r>
              <a:rPr lang="en-US" altLang="ko-KR" sz="1800" dirty="0" err="1" smtClean="0"/>
              <a:t>Facebok</a:t>
            </a:r>
            <a:r>
              <a:rPr lang="en-US" altLang="ko-KR" sz="1800" dirty="0" smtClean="0"/>
              <a:t>)</a:t>
            </a:r>
            <a:endParaRPr lang="en-US" altLang="ko-KR" sz="1800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삼보보고서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FFFFFF"/>
      </a:accent1>
      <a:accent2>
        <a:srgbClr val="00AE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9D00"/>
      </a:accent6>
      <a:hlink>
        <a:srgbClr val="FC0128"/>
      </a:hlink>
      <a:folHlink>
        <a:srgbClr val="CECECE"/>
      </a:folHlink>
    </a:clrScheme>
    <a:fontScheme name="삼보보고서">
      <a:majorFont>
        <a:latin typeface="Arial"/>
        <a:ea typeface="돋움체"/>
        <a:cs typeface=""/>
      </a:majorFont>
      <a:minorFont>
        <a:latin typeface="Arial"/>
        <a:ea typeface="돋움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체" pitchFamily="49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체" pitchFamily="49" charset="-127"/>
          </a:defRPr>
        </a:defPPr>
      </a:lstStyle>
    </a:lnDef>
  </a:objectDefaults>
  <a:extraClrSchemeLst>
    <a:extraClrScheme>
      <a:clrScheme name="삼보보고서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삼보보고서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삼보보고서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삼보보고서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삼보보고서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삼보보고서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삼보보고서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Office\Templates\디자인\삼보보고서.pot</Template>
  <TotalTime>3406</TotalTime>
  <Words>1901</Words>
  <Application>Microsoft Office PowerPoint</Application>
  <PresentationFormat>화면 슬라이드 쇼(4:3)</PresentationFormat>
  <Paragraphs>316</Paragraphs>
  <Slides>36</Slides>
  <Notes>7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36</vt:i4>
      </vt:variant>
    </vt:vector>
  </HeadingPairs>
  <TitlesOfParts>
    <vt:vector size="39" baseType="lpstr">
      <vt:lpstr>삼보보고서</vt:lpstr>
      <vt:lpstr>Microsoft Equation 3.0</vt:lpstr>
      <vt:lpstr>비트맵 이미지</vt:lpstr>
      <vt:lpstr>Data Mining  introduction </vt:lpstr>
      <vt:lpstr>데이터마이닝</vt:lpstr>
      <vt:lpstr>데이터마이닝</vt:lpstr>
      <vt:lpstr>빅데이터  등장  배경</vt:lpstr>
      <vt:lpstr>MapReduce program example: WordCount</vt:lpstr>
      <vt:lpstr>인터넷 연결장치</vt:lpstr>
      <vt:lpstr>데이터 증가 추세</vt:lpstr>
      <vt:lpstr>데이터 분석과정</vt:lpstr>
      <vt:lpstr>데이터마이닝 솔루션</vt:lpstr>
      <vt:lpstr>적용</vt:lpstr>
      <vt:lpstr>기본 개념들</vt:lpstr>
      <vt:lpstr>로드맵</vt:lpstr>
      <vt:lpstr>예측</vt:lpstr>
      <vt:lpstr>기상조건에 따른 보르도 와인의 품질은?</vt:lpstr>
      <vt:lpstr>보르도 와인 </vt:lpstr>
      <vt:lpstr>분류</vt:lpstr>
      <vt:lpstr>의사결정 나무: 포털 사용자 중에서 서비스 사용자 예측                        </vt:lpstr>
      <vt:lpstr>장바구니 분석(연관분석)</vt:lpstr>
      <vt:lpstr>협력적 여과(Collaborative Filtering): 사용자 기반</vt:lpstr>
      <vt:lpstr>아이템 기반 협력적 여과</vt:lpstr>
      <vt:lpstr>협력적 여과(Collaborative Filtering)</vt:lpstr>
      <vt:lpstr>아이템 기반 협력적 여과</vt:lpstr>
      <vt:lpstr>군집화</vt:lpstr>
      <vt:lpstr>각각 다른 형태의 체형들</vt:lpstr>
      <vt:lpstr>PowerPoint 프레젠테이션</vt:lpstr>
      <vt:lpstr>세계 빈곤 지도</vt:lpstr>
      <vt:lpstr>Social Network Analysis(사회연결망네트워크 분석)</vt:lpstr>
      <vt:lpstr>Social Network Analysis(사회연결망네트워크 분석)</vt:lpstr>
      <vt:lpstr>결론 </vt:lpstr>
      <vt:lpstr>프로그래밍 언어와 R</vt:lpstr>
      <vt:lpstr>사용 추이</vt:lpstr>
      <vt:lpstr>R 사용 개념도</vt:lpstr>
      <vt:lpstr>R 의 다양한 기능</vt:lpstr>
      <vt:lpstr>R 패키지</vt:lpstr>
      <vt:lpstr>R 환경 구축</vt:lpstr>
      <vt:lpstr>교재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Windows User</cp:lastModifiedBy>
  <cp:revision>201</cp:revision>
  <cp:lastPrinted>2018-02-05T04:50:33Z</cp:lastPrinted>
  <dcterms:created xsi:type="dcterms:W3CDTF">1601-01-01T00:00:00Z</dcterms:created>
  <dcterms:modified xsi:type="dcterms:W3CDTF">2019-04-15T00:45:44Z</dcterms:modified>
</cp:coreProperties>
</file>