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18" r:id="rId2"/>
    <p:sldId id="258" r:id="rId3"/>
    <p:sldId id="259" r:id="rId4"/>
    <p:sldId id="260" r:id="rId5"/>
    <p:sldId id="261" r:id="rId6"/>
    <p:sldId id="262" r:id="rId7"/>
    <p:sldId id="263" r:id="rId8"/>
    <p:sldId id="300" r:id="rId9"/>
    <p:sldId id="265" r:id="rId10"/>
    <p:sldId id="264" r:id="rId11"/>
    <p:sldId id="266" r:id="rId12"/>
    <p:sldId id="267" r:id="rId13"/>
    <p:sldId id="301" r:id="rId14"/>
    <p:sldId id="268" r:id="rId15"/>
    <p:sldId id="269" r:id="rId16"/>
    <p:sldId id="302" r:id="rId17"/>
    <p:sldId id="303" r:id="rId18"/>
    <p:sldId id="290" r:id="rId19"/>
    <p:sldId id="270" r:id="rId20"/>
    <p:sldId id="271" r:id="rId21"/>
    <p:sldId id="304" r:id="rId22"/>
    <p:sldId id="305" r:id="rId23"/>
    <p:sldId id="306" r:id="rId24"/>
    <p:sldId id="307" r:id="rId25"/>
    <p:sldId id="275" r:id="rId26"/>
    <p:sldId id="276" r:id="rId27"/>
    <p:sldId id="308" r:id="rId28"/>
    <p:sldId id="277" r:id="rId29"/>
    <p:sldId id="292" r:id="rId30"/>
    <p:sldId id="293" r:id="rId31"/>
    <p:sldId id="294" r:id="rId32"/>
    <p:sldId id="278" r:id="rId33"/>
    <p:sldId id="279" r:id="rId34"/>
    <p:sldId id="309" r:id="rId35"/>
    <p:sldId id="310" r:id="rId36"/>
    <p:sldId id="316" r:id="rId37"/>
    <p:sldId id="317" r:id="rId38"/>
    <p:sldId id="311" r:id="rId39"/>
    <p:sldId id="312" r:id="rId40"/>
    <p:sldId id="313" r:id="rId41"/>
    <p:sldId id="314" r:id="rId42"/>
    <p:sldId id="31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78085" autoAdjust="0"/>
  </p:normalViewPr>
  <p:slideViewPr>
    <p:cSldViewPr>
      <p:cViewPr varScale="1">
        <p:scale>
          <a:sx n="90" d="100"/>
          <a:sy n="90" d="100"/>
        </p:scale>
        <p:origin x="-23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085846961437512"/>
          <c:y val="7.4491141732283467E-2"/>
          <c:w val="0.77755179523257811"/>
          <c:h val="0.75827160432471996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D3-44C8-8835-83B78D267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598528"/>
        <c:axId val="196599104"/>
      </c:scatterChart>
      <c:valAx>
        <c:axId val="196598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196599104"/>
        <c:crosses val="autoZero"/>
        <c:crossBetween val="midCat"/>
      </c:valAx>
      <c:valAx>
        <c:axId val="1965991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52E-2"/>
              <c:y val="0.368957659822430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19659852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E88D30F3-16D7-460B-BCAF-840A3B5D47AE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B42D5488-6FED-431B-A59B-BEF997836C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9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FB0BC4-5E11-486B-8421-B720879C19EE}" type="slidenum">
              <a:rPr lang="en-US" altLang="en-US" smtClean="0"/>
              <a:pPr>
                <a:defRPr/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048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비교사</a:t>
            </a:r>
            <a:r>
              <a:rPr lang="en-US" altLang="ko-KR" dirty="0" smtClean="0"/>
              <a:t>&gt;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열의 수를 축소 </a:t>
            </a:r>
            <a:r>
              <a:rPr lang="en-US" altLang="ko-KR" dirty="0" smtClean="0"/>
              <a:t>– X1, X2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정보를 </a:t>
            </a:r>
            <a:r>
              <a:rPr lang="en-US" altLang="ko-KR" dirty="0" smtClean="0"/>
              <a:t>e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막대기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한 축을 기준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차원으로 보았을 때 두 가지 경우는 동일한 결과를 가져온다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행의 수 축소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레코드를 감소시킨다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그룹화하여 대표 값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평균 값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정한다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 예제를 보면 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 </a:t>
            </a:r>
            <a:r>
              <a:rPr lang="en-US" altLang="ko-KR" baseline="0" dirty="0" smtClean="0"/>
              <a:t>– 7, 9, 7, -&gt; 1, 1, 1 </a:t>
            </a:r>
            <a:r>
              <a:rPr lang="ko-KR" altLang="en-US" baseline="0" dirty="0" smtClean="0"/>
              <a:t>이런 식으로</a:t>
            </a:r>
            <a:r>
              <a:rPr lang="en-US" altLang="ko-KR" baseline="0" dirty="0" smtClean="0"/>
              <a:t>!!</a:t>
            </a:r>
          </a:p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D33D3-B96A-436E-BE1E-8F0A8F4CF8BE}" type="slidenum">
              <a:rPr lang="en-US" altLang="ko-KR" smtClean="0"/>
              <a:pPr eaLnBrk="1" hangingPunct="1"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495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트리맵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사각형 크기가 의미하는 것은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제품의 가격</a:t>
            </a:r>
            <a:r>
              <a:rPr lang="en-US" altLang="ko-KR" dirty="0" smtClean="0"/>
              <a:t>’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색이 진할수록 </a:t>
            </a:r>
            <a:r>
              <a:rPr lang="en-US" altLang="ko-KR" dirty="0" smtClean="0"/>
              <a:t>complain</a:t>
            </a:r>
            <a:r>
              <a:rPr lang="ko-KR" altLang="en-US" dirty="0" smtClean="0"/>
              <a:t>이 많은 것</a:t>
            </a:r>
            <a:r>
              <a:rPr lang="en-US" altLang="ko-KR" dirty="0" smtClean="0"/>
              <a:t>!!</a:t>
            </a:r>
            <a:endParaRPr lang="ko-KR" altLang="ko-KR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51A55B-D7DC-4713-B4B9-A1B73D705444}" type="slidenum">
              <a:rPr lang="en-US" altLang="ko-KR" smtClean="0"/>
              <a:pPr eaLnBrk="1" hangingPunct="1"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2169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84FEDF-DA74-4B18-A631-E02540687E40}" type="slidenum">
              <a:rPr lang="en-US" altLang="ko-KR" smtClean="0"/>
              <a:pPr eaLnBrk="1" hangingPunct="1"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1922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17799B6-3947-4A78-81E0-B3076B877107}" type="slidenum">
              <a:rPr lang="en-US" altLang="en-US" smtClean="0"/>
              <a:pPr>
                <a:defRPr/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903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B40B69-75E6-4EA8-91B8-53E18D2C29D7}" type="slidenum">
              <a:rPr lang="en-US" altLang="ko-KR" smtClean="0"/>
              <a:pPr eaLnBrk="1" hangingPunct="1"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9100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155350-8944-445B-BAD5-09D4A57272B7}" type="slidenum">
              <a:rPr lang="en-US" altLang="ko-KR" smtClean="0"/>
              <a:pPr eaLnBrk="1" hangingPunct="1"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903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8DE0CB4-F2F2-4F60-AB28-FA4B11C3A59A}" type="slidenum">
              <a:rPr lang="en-US" altLang="en-US" smtClean="0"/>
              <a:pPr>
                <a:defRPr/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26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F7432F-F403-4364-8377-33B4C49654A7}" type="slidenum">
              <a:rPr lang="en-US" altLang="ko-KR" smtClean="0"/>
              <a:pPr eaLnBrk="1" hangingPunct="1"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523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연속형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키나 몸무게 같은 </a:t>
            </a:r>
            <a:r>
              <a:rPr lang="ko-KR" altLang="en-US" dirty="0" err="1" smtClean="0"/>
              <a:t>실수형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정수형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카운트 할 수 있는 것 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*</a:t>
            </a:r>
            <a:r>
              <a:rPr lang="ko-KR" altLang="en-US" dirty="0" smtClean="0"/>
              <a:t>범주형</a:t>
            </a:r>
            <a:r>
              <a:rPr lang="en-US" altLang="ko-KR" dirty="0" smtClean="0"/>
              <a:t>*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ko-KR" altLang="en-US" dirty="0" smtClean="0"/>
              <a:t>특정한 성질이 있는지 없는지</a:t>
            </a:r>
            <a:r>
              <a:rPr lang="en-US" altLang="ko-KR" dirty="0" smtClean="0"/>
              <a:t>!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ko-KR" altLang="en-US" dirty="0" smtClean="0"/>
              <a:t>순위가 없는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단순히 </a:t>
            </a:r>
            <a:r>
              <a:rPr lang="ko-KR" altLang="en-US" dirty="0" err="1" smtClean="0"/>
              <a:t>클라스만</a:t>
            </a:r>
            <a:r>
              <a:rPr lang="ko-KR" altLang="en-US" dirty="0" smtClean="0"/>
              <a:t> 나타내는 것</a:t>
            </a:r>
            <a:endParaRPr lang="ko-KR" altLang="ko-KR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A6A507-563F-472A-B508-4A0764AFA328}" type="slidenum">
              <a:rPr lang="en-US" altLang="ko-KR" smtClean="0"/>
              <a:pPr eaLnBrk="1" hangingPunct="1"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57830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수치형을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범주형으로</a:t>
            </a:r>
            <a:r>
              <a:rPr lang="ko-KR" altLang="en-US" dirty="0" smtClean="0"/>
              <a:t> 바꿔야 할 경우가 가끔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드물다</a:t>
            </a:r>
            <a:r>
              <a:rPr lang="en-US" altLang="ko-KR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-&gt; ex)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비행기</a:t>
            </a:r>
            <a:r>
              <a:rPr lang="ko-KR" altLang="en-US" baseline="0" dirty="0" smtClean="0"/>
              <a:t> 날씨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출발시간</a:t>
            </a:r>
            <a:r>
              <a:rPr lang="en-US" altLang="ko-KR" baseline="0" dirty="0" smtClean="0"/>
              <a:t>… -&gt; 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범주형 데이터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나이브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베이즈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구글에서</a:t>
            </a:r>
            <a:r>
              <a:rPr lang="ko-KR" altLang="en-US" baseline="0" dirty="0" smtClean="0"/>
              <a:t> 단어를 검색할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단어를 완성해주거나 철자를 수정해주는 것</a:t>
            </a:r>
            <a:r>
              <a:rPr lang="en-US" altLang="ko-KR" baseline="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범주형 변수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스펠링 하나하나가 변수이다</a:t>
            </a:r>
            <a:r>
              <a:rPr lang="en-US" altLang="ko-KR" baseline="0" dirty="0" smtClean="0"/>
              <a:t>. 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대부분의 다른 알고리즘에서는 이진 </a:t>
            </a:r>
            <a:r>
              <a:rPr lang="ko-KR" altLang="en-US" baseline="0" dirty="0" err="1" smtClean="0"/>
              <a:t>가변수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(dummy variable) </a:t>
            </a:r>
            <a:r>
              <a:rPr lang="ko-KR" altLang="en-US" baseline="0" dirty="0" smtClean="0"/>
              <a:t>를 만들어야 함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 (</a:t>
            </a:r>
            <a:r>
              <a:rPr lang="ko-KR" altLang="en-US" baseline="0" dirty="0" smtClean="0"/>
              <a:t>가변수의 수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범주의 수 </a:t>
            </a:r>
            <a:r>
              <a:rPr lang="en-US" altLang="ko-KR" baseline="0" dirty="0" smtClean="0"/>
              <a:t>– 1)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ex) </a:t>
            </a:r>
            <a:r>
              <a:rPr lang="ko-KR" altLang="en-US" baseline="0" dirty="0" smtClean="0"/>
              <a:t>남성은 </a:t>
            </a:r>
            <a:r>
              <a:rPr lang="en-US" altLang="ko-KR" baseline="0" dirty="0" smtClean="0"/>
              <a:t>‘0’ </a:t>
            </a:r>
            <a:r>
              <a:rPr lang="ko-KR" altLang="en-US" baseline="0" dirty="0" smtClean="0"/>
              <a:t>여성은 </a:t>
            </a:r>
            <a:r>
              <a:rPr lang="en-US" altLang="ko-KR" baseline="0" dirty="0" smtClean="0"/>
              <a:t>‘1’ 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      A / B / C -&gt; </a:t>
            </a:r>
            <a:r>
              <a:rPr lang="ko-KR" altLang="en-US" baseline="0" dirty="0" smtClean="0"/>
              <a:t>범주가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개인경우에는 </a:t>
            </a:r>
            <a:r>
              <a:rPr lang="en-US" altLang="ko-KR" baseline="0" dirty="0" smtClean="0"/>
              <a:t>dummy variable</a:t>
            </a:r>
            <a:r>
              <a:rPr lang="ko-KR" altLang="en-US" baseline="0" dirty="0" smtClean="0"/>
              <a:t>을 만들어준다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X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A 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B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C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     XA -&gt; X = A </a:t>
            </a:r>
            <a:r>
              <a:rPr lang="ko-KR" altLang="en-US" baseline="0" dirty="0" smtClean="0"/>
              <a:t>일 때 </a:t>
            </a:r>
            <a:r>
              <a:rPr lang="en-US" altLang="ko-KR" baseline="0" dirty="0" smtClean="0"/>
              <a:t>1, X = B,C </a:t>
            </a:r>
            <a:r>
              <a:rPr lang="ko-KR" altLang="en-US" baseline="0" dirty="0" smtClean="0"/>
              <a:t>일 때 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     XB -&gt;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        XC -&gt;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X   XA   XB  XC    ------&gt;         </a:t>
            </a:r>
            <a:r>
              <a:rPr lang="ko-KR" altLang="en-US" baseline="0" dirty="0" err="1" smtClean="0"/>
              <a:t>클라스를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개로 변경해준다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XC</a:t>
            </a:r>
            <a:r>
              <a:rPr lang="ko-KR" altLang="en-US" baseline="0" dirty="0" smtClean="0"/>
              <a:t>가 없어도 판단이 가능하므로 </a:t>
            </a:r>
            <a:r>
              <a:rPr lang="en-US" altLang="ko-KR" baseline="0" dirty="0" smtClean="0"/>
              <a:t>XA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XB</a:t>
            </a:r>
            <a:r>
              <a:rPr lang="ko-KR" altLang="en-US" baseline="0" dirty="0" smtClean="0"/>
              <a:t>만 있어도 가능</a:t>
            </a:r>
            <a:r>
              <a:rPr lang="en-US" altLang="ko-KR" baseline="0" dirty="0" smtClean="0"/>
              <a:t>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A    1     0    0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B    0     1    0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C    0     0    1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56DA6A-3C4D-4AEE-94D8-F55DA1D3FB93}" type="slidenum">
              <a:rPr lang="en-US" altLang="ko-KR" smtClean="0"/>
              <a:pPr eaLnBrk="1" hangingPunct="1"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7539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E4F130-3F08-454F-A40C-91DC6781B166}" type="slidenum">
              <a:rPr lang="en-US" altLang="ko-KR" smtClean="0"/>
              <a:pPr eaLnBrk="1" hangingPunct="1"/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6490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2B9A06-453E-4135-B422-B46A2237358A}" type="slidenum">
              <a:rPr lang="en-US" altLang="en-US" smtClean="0"/>
              <a:pPr>
                <a:defRPr/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719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t(t(</a:t>
            </a:r>
            <a:r>
              <a:rPr lang="en-US" altLang="en-US" baseline="0" dirty="0" smtClean="0"/>
              <a:t> …) =&gt; </a:t>
            </a:r>
            <a:r>
              <a:rPr lang="ko-KR" altLang="en-US" baseline="0" dirty="0" smtClean="0"/>
              <a:t>행렬이 생성된다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REMODEL -&gt; </a:t>
            </a:r>
            <a:r>
              <a:rPr lang="ko-KR" altLang="en-US" dirty="0" smtClean="0"/>
              <a:t>범주형 변수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level (None,</a:t>
            </a:r>
            <a:r>
              <a:rPr lang="en-US" altLang="ko-KR" baseline="0" dirty="0" smtClean="0"/>
              <a:t> Old Recent) 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가변수를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F66273-0AC6-41F0-A03D-0CB4492C6213}" type="slidenum">
              <a:rPr lang="en-US" altLang="en-US" smtClean="0"/>
              <a:pPr>
                <a:defRPr/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107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err="1" smtClean="0"/>
              <a:t>model.matrix</a:t>
            </a:r>
            <a:r>
              <a:rPr lang="en-US" altLang="en-US" dirty="0" smtClean="0"/>
              <a:t>()</a:t>
            </a:r>
            <a:r>
              <a:rPr lang="en-US" altLang="en-US" baseline="0" dirty="0" smtClean="0"/>
              <a:t> =&gt; dummy variable </a:t>
            </a:r>
            <a:r>
              <a:rPr lang="ko-KR" altLang="en-US" baseline="0" dirty="0" smtClean="0"/>
              <a:t>을 만들어준다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smtClean="0"/>
              <a:t>~ 0 =&gt; </a:t>
            </a:r>
            <a:r>
              <a:rPr lang="ko-KR" altLang="en-US" baseline="0" dirty="0" err="1" smtClean="0"/>
              <a:t>타겟이</a:t>
            </a:r>
            <a:r>
              <a:rPr lang="ko-KR" altLang="en-US" baseline="0" dirty="0" smtClean="0"/>
              <a:t> 없어 </a:t>
            </a:r>
            <a:r>
              <a:rPr lang="en-US" altLang="en-US" baseline="0" dirty="0" smtClean="0"/>
              <a:t>y</a:t>
            </a:r>
            <a:r>
              <a:rPr lang="ko-KR" altLang="en-US" baseline="0" dirty="0" smtClean="0"/>
              <a:t>절편이 없다</a:t>
            </a:r>
            <a:r>
              <a:rPr lang="en-US" altLang="ko-KR" baseline="0" dirty="0" smtClean="0"/>
              <a:t>!</a:t>
            </a:r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7C3E25-F91F-4B32-8B85-5DD4EE9FE1EF}" type="slidenum">
              <a:rPr lang="en-US" altLang="en-US" smtClean="0"/>
              <a:pPr>
                <a:defRPr/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8550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14CB6E9-44CD-4BF1-BB43-46AE9764F5BC}" type="slidenum">
              <a:rPr lang="en-US" altLang="en-US" smtClean="0"/>
              <a:pPr>
                <a:defRPr/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336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이상치 발견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극단적인 데이터를 찾아서 삭제를 </a:t>
            </a:r>
            <a:r>
              <a:rPr lang="ko-KR" altLang="en-US" dirty="0" err="1" smtClean="0"/>
              <a:t>해야하는지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말아햐</a:t>
            </a:r>
            <a:r>
              <a:rPr lang="ko-KR" altLang="en-US" dirty="0" smtClean="0"/>
              <a:t> 하는지</a:t>
            </a:r>
            <a:r>
              <a:rPr lang="en-US" altLang="ko-KR" dirty="0" smtClean="0"/>
              <a:t>….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비정상적인 물품이 </a:t>
            </a:r>
            <a:r>
              <a:rPr lang="ko-KR" altLang="en-US" dirty="0" err="1" smtClean="0"/>
              <a:t>있는거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침입을 찾는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이메일에서 </a:t>
            </a:r>
            <a:r>
              <a:rPr lang="ko-KR" altLang="en-US" dirty="0" err="1" smtClean="0"/>
              <a:t>스팸메일을</a:t>
            </a:r>
            <a:r>
              <a:rPr lang="ko-KR" altLang="en-US" dirty="0" smtClean="0"/>
              <a:t> 찾는 것 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ㅐ</a:t>
            </a:r>
            <a:r>
              <a:rPr lang="ko-KR" altLang="en-US" dirty="0" smtClean="0"/>
              <a:t> 출 </a:t>
            </a:r>
            <a:r>
              <a:rPr lang="en-US" altLang="ko-KR" dirty="0" smtClean="0"/>
              <a:t>…)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이상치를 발견하는 것</a:t>
            </a:r>
            <a:endParaRPr lang="ko-KR" altLang="ko-KR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5055F-D877-40FC-9935-A1A621830774}" type="slidenum">
              <a:rPr lang="en-US" altLang="ko-KR" smtClean="0"/>
              <a:pPr eaLnBrk="1" hangingPunct="1"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916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전체가 비는 것이 아니라 셀 </a:t>
            </a:r>
            <a:r>
              <a:rPr lang="ko-KR" altLang="en-US" dirty="0" err="1" smtClean="0"/>
              <a:t>한칸이</a:t>
            </a:r>
            <a:r>
              <a:rPr lang="ko-KR" altLang="en-US" dirty="0" smtClean="0"/>
              <a:t> 비는 경우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레코드 전체를 </a:t>
            </a:r>
            <a:r>
              <a:rPr lang="ko-KR" altLang="en-US" dirty="0" err="1" smtClean="0"/>
              <a:t>삭제하는것이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dafault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----------------------------------------------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평균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열 변수의 평균 </a:t>
            </a:r>
            <a:r>
              <a:rPr lang="en-US" altLang="ko-KR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중앙 값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열 변수의 중앙 값 </a:t>
            </a:r>
            <a:r>
              <a:rPr lang="en-US" altLang="ko-KR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회귀식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예측변수를 통해 예측을 하는 방법 </a:t>
            </a:r>
            <a:r>
              <a:rPr lang="en-US" altLang="ko-KR" dirty="0" smtClean="0"/>
              <a:t>)</a:t>
            </a:r>
            <a:endParaRPr lang="ko-KR" altLang="ko-KR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A98BE8-70DE-4328-96D0-3FC8BC2A400F}" type="slidenum">
              <a:rPr lang="en-US" altLang="ko-KR" smtClean="0"/>
              <a:pPr eaLnBrk="1" hangingPunct="1"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0231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일부로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데이터를 만든다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수업용 데이터들은 완벽해서</a:t>
            </a:r>
            <a:r>
              <a:rPr lang="en-US" altLang="ko-KR" dirty="0" smtClean="0"/>
              <a:t>…)</a:t>
            </a:r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F79DB8F-72E1-4251-94FA-AD1BA37ECAE3}" type="slidenum">
              <a:rPr lang="en-US" altLang="en-US" smtClean="0"/>
              <a:pPr>
                <a:defRPr/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4546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5D7CE5-4ED9-4E37-99EA-6DCA998E9811}" type="slidenum">
              <a:rPr lang="en-US" altLang="ko-KR" smtClean="0"/>
              <a:pPr eaLnBrk="1" hangingPunct="1"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2695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14C3937-BC77-4909-BB5A-5161256059B3}" type="slidenum">
              <a:rPr lang="en-US" altLang="ko-KR" sz="1200">
                <a:ea typeface="굴림" charset="-127"/>
              </a:rPr>
              <a:pPr algn="r" eaLnBrk="1" hangingPunct="1"/>
              <a:t>29</a:t>
            </a:fld>
            <a:endParaRPr lang="en-US" altLang="ko-KR" sz="12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819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7</a:t>
            </a:r>
            <a:r>
              <a:rPr lang="ko-KR" altLang="en-US" dirty="0" smtClean="0"/>
              <a:t>개의 점 </a:t>
            </a:r>
            <a:r>
              <a:rPr lang="en-US" altLang="ko-KR" dirty="0" smtClean="0"/>
              <a:t>-&gt; 6</a:t>
            </a:r>
            <a:r>
              <a:rPr lang="ko-KR" altLang="en-US" dirty="0" smtClean="0"/>
              <a:t>차 방정식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예측변수는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광고비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하나지만 </a:t>
            </a:r>
            <a:r>
              <a:rPr lang="ko-KR" altLang="en-US" dirty="0" err="1" smtClean="0"/>
              <a:t>파라미터</a:t>
            </a:r>
            <a:r>
              <a:rPr lang="ko-KR" altLang="en-US" baseline="0" dirty="0" smtClean="0"/>
              <a:t> 수가</a:t>
            </a:r>
            <a:r>
              <a:rPr lang="ko-KR" altLang="en-US" dirty="0" smtClean="0"/>
              <a:t> 너무 많다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E50E6C5-B3F3-4FFE-B8CF-813B81272AA7}" type="slidenum">
              <a:rPr lang="en-US" altLang="ko-KR" sz="1200">
                <a:ea typeface="굴림" charset="-127"/>
              </a:rPr>
              <a:pPr algn="r" eaLnBrk="1" hangingPunct="1"/>
              <a:t>30</a:t>
            </a:fld>
            <a:endParaRPr lang="en-US" altLang="ko-KR" sz="12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80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033AFF-7A30-423D-942A-9EC3D4A20114}" type="slidenum">
              <a:rPr lang="en-US" altLang="ko-KR" smtClean="0"/>
              <a:pPr eaLnBrk="1" hangingPunct="1"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4083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4C975B-1773-4E4E-BFC4-4E54C60000B6}" type="slidenum">
              <a:rPr lang="en-US" altLang="ko-KR" sz="1200">
                <a:ea typeface="굴림" charset="-127"/>
              </a:rPr>
              <a:pPr algn="r" eaLnBrk="1" hangingPunct="1"/>
              <a:t>31</a:t>
            </a:fld>
            <a:endParaRPr lang="en-US" altLang="ko-KR" sz="12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2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검증데이터를 이용해서 모델을 결정해야 될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평가데이터가 필요한 이유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9E4A57-8FB1-4971-9551-90DDF67BAD2C}" type="slidenum">
              <a:rPr lang="en-US" altLang="ko-KR" smtClean="0"/>
              <a:pPr eaLnBrk="1" hangingPunct="1"/>
              <a:t>32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53178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검증 데이터를 이용해서 오류를 최소화할 수 있는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값을 결정한다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449187-53E7-4AE7-821B-F868D0F2F95C}" type="slidenum">
              <a:rPr lang="en-US" altLang="ko-KR" smtClean="0"/>
              <a:pPr eaLnBrk="1" hangingPunct="1"/>
              <a:t>33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1438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훈련데이터 </a:t>
            </a:r>
            <a:r>
              <a:rPr lang="en-US" altLang="ko-KR" dirty="0" smtClean="0"/>
              <a:t>60</a:t>
            </a:r>
            <a:r>
              <a:rPr lang="ko-KR" altLang="en-US" dirty="0" smtClean="0"/>
              <a:t>프로 검증데이터 </a:t>
            </a:r>
            <a:r>
              <a:rPr lang="en-US" altLang="ko-KR" dirty="0" smtClean="0"/>
              <a:t>40</a:t>
            </a:r>
            <a:r>
              <a:rPr lang="ko-KR" altLang="en-US" dirty="0" smtClean="0"/>
              <a:t>프로</a:t>
            </a: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157854-7CE4-4A1C-B5BE-41F88918BCF8}" type="slidenum">
              <a:rPr lang="en-US" altLang="en-US" smtClean="0"/>
              <a:pPr>
                <a:defRPr/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032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36BFD3-8156-457B-96CD-DD5375BCF588}" type="slidenum">
              <a:rPr lang="en-US" altLang="en-US" smtClean="0"/>
              <a:pPr>
                <a:defRPr/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4121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D5488-6FED-431B-A59B-BEF997836CF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222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EFD00C-0B24-43D5-A606-0932D0750FDD}" type="slidenum">
              <a:rPr lang="en-US" altLang="en-US" smtClean="0"/>
              <a:pPr>
                <a:defRPr/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6602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F2F584-FFBF-4BA9-B68B-6B46E76DD03A}" type="slidenum">
              <a:rPr lang="en-US" altLang="en-US" smtClean="0"/>
              <a:pPr>
                <a:defRPr/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7661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DAD23F-FAF2-420B-860D-570E28655E51}" type="slidenum">
              <a:rPr lang="en-US" altLang="en-US" smtClean="0"/>
              <a:pPr>
                <a:defRPr/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7006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19E3C6-7ED2-4F85-AB89-48AAE53FCEFE}" type="slidenum">
              <a:rPr lang="en-US" altLang="en-US" smtClean="0"/>
              <a:pPr>
                <a:defRPr/>
              </a:pPr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192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비교사</a:t>
            </a:r>
            <a:r>
              <a:rPr lang="ko-KR" altLang="en-US" dirty="0" smtClean="0"/>
              <a:t> 학습이란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목표변수가 존재하지 않는다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단지 데이터만 가지고 그 안에 패턴을 찾는 과정이다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8B156E-E4FC-4F9D-8C41-D7801347D817}" type="slidenum">
              <a:rPr lang="en-US" altLang="ko-KR" smtClean="0"/>
              <a:pPr eaLnBrk="1" hangingPunct="1"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35746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35C02D-4F5D-4FFC-94D6-E11335C414A8}" type="slidenum">
              <a:rPr lang="en-US" altLang="en-US" smtClean="0"/>
              <a:pPr>
                <a:defRPr/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34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9C998B-6206-4039-B1D8-746396C95A5F}" type="slidenum">
              <a:rPr lang="en-US" altLang="ko-KR" smtClean="0"/>
              <a:pPr eaLnBrk="1" hangingPunct="1"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6264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6F756B-50EA-4383-8E7D-68746CD8F74F}" type="slidenum">
              <a:rPr lang="en-US" altLang="ko-KR" smtClean="0"/>
              <a:pPr eaLnBrk="1" hangingPunct="1"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9382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경우</a:t>
            </a:r>
            <a:r>
              <a:rPr lang="ko-KR" altLang="en-US" baseline="0" dirty="0" smtClean="0"/>
              <a:t> 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경우가 높은 신뢰도를 가지며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milk </a:t>
            </a:r>
            <a:r>
              <a:rPr lang="ko-KR" altLang="en-US" baseline="0" dirty="0" smtClean="0"/>
              <a:t>를 사면 </a:t>
            </a:r>
            <a:r>
              <a:rPr lang="en-US" altLang="ko-KR" baseline="0" dirty="0" smtClean="0"/>
              <a:t>coke</a:t>
            </a:r>
            <a:r>
              <a:rPr lang="ko-KR" altLang="en-US" baseline="0" dirty="0" smtClean="0"/>
              <a:t>를 사는 것으로 판단할 수 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유사성 분석</a:t>
            </a:r>
            <a:r>
              <a:rPr lang="en-US" altLang="ko-KR" baseline="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----------------------------------------------------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&lt;milk -&gt; coke&gt; </a:t>
            </a:r>
            <a:r>
              <a:rPr lang="ko-KR" altLang="en-US" baseline="0" dirty="0" smtClean="0"/>
              <a:t>경우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신뢰도 </a:t>
            </a:r>
            <a:r>
              <a:rPr lang="en-US" altLang="ko-KR" baseline="0" dirty="0" smtClean="0"/>
              <a:t>3/4  =  75% (</a:t>
            </a:r>
            <a:r>
              <a:rPr lang="ko-KR" altLang="en-US" baseline="0" dirty="0" smtClean="0"/>
              <a:t>장바구니에서 </a:t>
            </a:r>
            <a:r>
              <a:rPr lang="en-US" altLang="ko-KR" baseline="0" dirty="0" smtClean="0"/>
              <a:t>milk</a:t>
            </a:r>
            <a:r>
              <a:rPr lang="ko-KR" altLang="en-US" baseline="0" dirty="0" smtClean="0"/>
              <a:t>를 산 사람 중</a:t>
            </a:r>
            <a:r>
              <a:rPr lang="en-US" altLang="ko-KR" baseline="0" dirty="0" smtClean="0"/>
              <a:t>, coke </a:t>
            </a:r>
            <a:r>
              <a:rPr lang="ko-KR" altLang="en-US" baseline="0" dirty="0" smtClean="0"/>
              <a:t>까지 구입을 한 것을 </a:t>
            </a:r>
            <a:r>
              <a:rPr lang="ko-KR" altLang="en-US" baseline="0" dirty="0" err="1" smtClean="0"/>
              <a:t>퍼센테이지로</a:t>
            </a:r>
            <a:r>
              <a:rPr lang="ko-KR" altLang="en-US" baseline="0" dirty="0" smtClean="0"/>
              <a:t> 표현 한 것</a:t>
            </a:r>
            <a:r>
              <a:rPr lang="en-US" altLang="ko-KR" baseline="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지지도</a:t>
            </a:r>
            <a:r>
              <a:rPr lang="en-US" altLang="ko-KR" baseline="0" dirty="0" smtClean="0"/>
              <a:t> 3/5  =  60% (</a:t>
            </a:r>
            <a:r>
              <a:rPr lang="ko-KR" altLang="en-US" baseline="0" dirty="0" smtClean="0"/>
              <a:t>장바구니에 얼마나 나와있는지</a:t>
            </a:r>
            <a:r>
              <a:rPr lang="en-US" altLang="ko-KR" baseline="0" dirty="0" smtClean="0"/>
              <a:t>!!)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B6F0A7-4738-49A1-B90F-7B989D4ECFB7}" type="slidenum">
              <a:rPr lang="en-US" altLang="ko-KR" smtClean="0"/>
              <a:pPr eaLnBrk="1" hangingPunct="1"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3931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비교사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목표 변수가 존재하지 않는다</a:t>
            </a:r>
            <a:r>
              <a:rPr lang="en-US" altLang="ko-KR" baseline="0" dirty="0" smtClean="0"/>
              <a:t>.&gt;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나하고 비슷한 행동을 했던 사람들을 추천해 주는 시스템 </a:t>
            </a:r>
            <a:r>
              <a:rPr lang="en-US" altLang="ko-KR" dirty="0" smtClean="0"/>
              <a:t>– user based </a:t>
            </a:r>
            <a:r>
              <a:rPr lang="ko-KR" altLang="en-US" dirty="0" smtClean="0"/>
              <a:t>사용자 기반 추천시스템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비슷한 아이템을 추천해주는 아이템 기반 추천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D5488-6FED-431B-A59B-BEF997836CF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92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이상치 탐지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정상적인 데이터로 보기에는 어려운 경우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같은 성질의 변수가 중복</a:t>
            </a:r>
            <a:endParaRPr lang="en-US" altLang="ko-KR" dirty="0" smtClean="0"/>
          </a:p>
          <a:p>
            <a:pPr marL="171450" indent="-171450" eaLnBrk="1" hangingPunct="1">
              <a:spcBef>
                <a:spcPct val="0"/>
              </a:spcBef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(1</a:t>
            </a:r>
            <a:r>
              <a:rPr lang="en-US" altLang="ko-KR" baseline="0" dirty="0" smtClean="0">
                <a:sym typeface="Wingdings" panose="05000000000000000000" pitchFamily="2" charset="2"/>
              </a:rPr>
              <a:t> 2)   ad - bc</a:t>
            </a:r>
            <a:r>
              <a:rPr lang="ko-KR" altLang="en-US" baseline="0" dirty="0" smtClean="0">
                <a:sym typeface="Wingdings" panose="05000000000000000000" pitchFamily="2" charset="2"/>
              </a:rPr>
              <a:t>의 역행렬이 존재하지 않는다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 (1, 2) * 2 = (2, 4) !!! </a:t>
            </a:r>
          </a:p>
          <a:p>
            <a:pPr marL="0" indent="0" eaLnBrk="1" hangingPunct="1">
              <a:spcBef>
                <a:spcPct val="0"/>
              </a:spcBef>
              <a:buFont typeface="Wingdings"/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   (2 4)</a:t>
            </a:r>
          </a:p>
          <a:p>
            <a:pPr marL="171450" indent="-171450" eaLnBrk="1" hangingPunct="1">
              <a:spcBef>
                <a:spcPct val="0"/>
              </a:spcBef>
              <a:buFont typeface="Wingdings"/>
              <a:buChar char="à"/>
            </a:pPr>
            <a:r>
              <a:rPr lang="en-US" altLang="ko-KR" baseline="0" dirty="0" smtClean="0">
                <a:sym typeface="Wingdings" panose="05000000000000000000" pitchFamily="2" charset="2"/>
              </a:rPr>
              <a:t>X + 2Y = 5 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부정의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!!</a:t>
            </a:r>
          </a:p>
          <a:p>
            <a:pPr marL="0" indent="0" eaLnBrk="1" hangingPunct="1">
              <a:spcBef>
                <a:spcPct val="0"/>
              </a:spcBef>
              <a:buFont typeface="Wingdings"/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   2X + 4Y = 10</a:t>
            </a:r>
          </a:p>
          <a:p>
            <a:pPr marL="0" indent="0" eaLnBrk="1" hangingPunct="1">
              <a:spcBef>
                <a:spcPct val="0"/>
              </a:spcBef>
              <a:buFont typeface="Wingdings"/>
              <a:buNone/>
            </a:pPr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0"/>
              </a:spcBef>
              <a:buFont typeface="Wingdings"/>
              <a:buNone/>
            </a:pPr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8DD616-8840-4C66-AC8C-B17BC04BD238}" type="slidenum">
              <a:rPr lang="en-US" altLang="ko-KR" smtClean="0"/>
              <a:pPr eaLnBrk="1" hangingPunct="1"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7531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70E73-FF8C-45B1-95CB-902F5A9D1317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04019-1FF6-470D-8EBD-7ED8127937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352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060C7-746A-42CE-AA86-5567396A5585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F26E1-000F-4A49-9B73-B74ECF26CC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3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9189-54A0-416E-BB06-7AFBCA0FCAC2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EC397-6F41-4C3F-A292-218D4FEF1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40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E2B8E-DE7C-4380-93C3-B93BA6C60392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82DB0-FC22-4F6E-822C-43767C98BE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C8FF-4F42-4AA1-B5D6-88967AFCB21B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22D0-FC43-4ADF-ADA1-4AB5ACB555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1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8C8B-0FB5-4EF1-8CC2-9A043606D4A8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64703-2DBD-4B69-BA1E-BD973847E8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611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709E8-78E6-4E00-AD4F-31C8D2F3AC06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B485C-5583-4BE3-8C40-E21029175B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6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D764-5606-4109-8BB9-6425157C935F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EE72E-C85C-49F2-8A82-30FFE91B3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4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661C6-BED6-4342-9B67-5E5AF055016E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B323-EEC6-449F-8A71-DD3D78BF73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7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4A74-B13B-4660-BBD6-9E6FC945D621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39F9E-DC17-4CC4-A84A-CB184D5E4E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5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6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C199F-53B5-44F8-BF28-0713B7C45B83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440F-F10D-4B71-885E-B37D337200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09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A3C6-C70F-4C13-BCD1-60F473C82FF7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11EF2-C711-4B09-9CAB-71D8264BF7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97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6A20DB46-62DB-49ED-BDA9-C8FD0271F240}" type="datetimeFigureOut">
              <a:rPr lang="en-US" altLang="ko-KR"/>
              <a:pPr>
                <a:defRPr/>
              </a:pPr>
              <a:t>4/17/2019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defRPr>
            </a:lvl1pPr>
          </a:lstStyle>
          <a:p>
            <a:pPr>
              <a:defRPr/>
            </a:pPr>
            <a:fld id="{03E358A6-2181-4A63-B90B-F2D77EB805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9" r:id="rId2"/>
    <p:sldLayoutId id="2147483828" r:id="rId3"/>
    <p:sldLayoutId id="2147483820" r:id="rId4"/>
    <p:sldLayoutId id="2147483821" r:id="rId5"/>
    <p:sldLayoutId id="2147483822" r:id="rId6"/>
    <p:sldLayoutId id="2147483823" r:id="rId7"/>
    <p:sldLayoutId id="2147483829" r:id="rId8"/>
    <p:sldLayoutId id="2147483830" r:id="rId9"/>
    <p:sldLayoutId id="2147483824" r:id="rId10"/>
    <p:sldLayoutId id="2147483825" r:id="rId11"/>
    <p:sldLayoutId id="21474838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s.google.com/?q=c(9,+14&amp;entry=gmail&amp;source=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mtClean="0"/>
              <a:t>© Galit Shmueli and Peter Bruce 2017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latin typeface="Franklin Gothic Book" pitchFamily="34" charset="0"/>
              </a:rPr>
              <a:t>Shmueli, Bruce, Yahav, Patel &amp; Lichtendahl</a:t>
            </a:r>
          </a:p>
        </p:txBody>
      </p:sp>
    </p:spTree>
    <p:extLst>
      <p:ext uri="{BB962C8B-B14F-4D97-AF65-F5344CB8AC3E}">
        <p14:creationId xmlns:p14="http://schemas.microsoft.com/office/powerpoint/2010/main" val="11896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비교사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데이터 축소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772400" cy="4191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복잡한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다량의 데이터를 보다 간단한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적은 데이터로 증류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열의 수를 축소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(e.g.,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주성분분석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레코드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행의 수를 축소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(e.g.,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군집화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020416" y="3284318"/>
            <a:ext cx="2286000" cy="1916113"/>
            <a:chOff x="2160" y="2544"/>
            <a:chExt cx="1920" cy="1687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9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88686"/>
            <a:ext cx="2800741" cy="2543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비교사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데이터 시각화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75763"/>
            <a:ext cx="7772400" cy="4191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데이터의 그래프와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plot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히스토그램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boxplots, bar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차트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산점도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 쌍 사이의 관계를 조사하는 데 특히 유용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수치형인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경우 그 변수의 분포를 파악하고  이상치 탐색 등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전반적 패턴과 특이 패턴 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"/>
          <a:stretch>
            <a:fillRect/>
          </a:stretch>
        </p:blipFill>
        <p:spPr bwMode="auto">
          <a:xfrm>
            <a:off x="1070998" y="3810000"/>
            <a:ext cx="3276600" cy="242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97452" y="6301739"/>
            <a:ext cx="3300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굴림" charset="-127"/>
              </a:rPr>
              <a:t>네트워크 그래프</a:t>
            </a:r>
            <a:r>
              <a:rPr lang="en-US" altLang="ko-KR" dirty="0">
                <a:ea typeface="굴림" charset="-127"/>
              </a:rPr>
              <a:t>– eBay </a:t>
            </a:r>
            <a:r>
              <a:rPr lang="ko-KR" altLang="en-US" dirty="0" smtClean="0">
                <a:ea typeface="굴림" charset="-127"/>
              </a:rPr>
              <a:t>옥션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75060"/>
            <a:ext cx="3733800" cy="24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08806" y="630173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굴림" charset="-127"/>
              </a:rPr>
              <a:t>트리맵</a:t>
            </a:r>
            <a:r>
              <a:rPr lang="en-US" altLang="ko-KR" dirty="0">
                <a:ea typeface="굴림" charset="-127"/>
              </a:rPr>
              <a:t> – eBay </a:t>
            </a:r>
            <a:r>
              <a:rPr lang="ko-KR" altLang="en-US" dirty="0">
                <a:ea typeface="굴림" charset="-127"/>
              </a:rPr>
              <a:t>옥션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37289"/>
            <a:ext cx="7772400" cy="877111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데이터마이닝</a:t>
            </a:r>
            <a:r>
              <a:rPr lang="ko-KR" altLang="en-US" dirty="0" smtClean="0">
                <a:ea typeface="굴림" charset="-127"/>
              </a:rPr>
              <a:t> 단계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데이터마이닝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목적을 설정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정의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이해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획득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데이터의 탐색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정제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전처리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적절한 수치인가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?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결측치는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?,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이상치는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축소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불필요한 변수 제거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새로운 변수 생성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dummy variable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생성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데이터마이닝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문제로 결정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분류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측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군집 등등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분할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(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지도학습인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경우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):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훈련데이터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검증데이터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평가데이터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기법 선택</a:t>
            </a:r>
            <a:endParaRPr lang="en-US" altLang="ko-KR" dirty="0">
              <a:latin typeface="Franklin Gothic Book" pitchFamily="34" charset="0"/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회귀분석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인공신경망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분류와 회귀나무 등등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실행 반복과 모델 개선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결과 평가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–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모델 비교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가장 좋은 모델 적용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868363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Preliminary Exploration in R</a:t>
            </a:r>
            <a:br>
              <a:rPr lang="en-US" altLang="en-US" sz="3200" dirty="0" smtClean="0"/>
            </a:br>
            <a:r>
              <a:rPr lang="en-US" altLang="en-US" sz="2000" dirty="0" smtClean="0"/>
              <a:t>loading data, viewing it, summary statistics</a:t>
            </a:r>
            <a:endParaRPr lang="en-US" altLang="en-US" dirty="0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756771" cy="512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5994327"/>
            <a:ext cx="4495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getwd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(“D:/</a:t>
            </a:r>
            <a:r>
              <a:rPr lang="en-US" altLang="ko-KR" dirty="0" err="1" smtClean="0"/>
              <a:t>my_Rdata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4810" y="990600"/>
            <a:ext cx="7772400" cy="8683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데이터분석 사전 단계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ko-KR" altLang="en-US" sz="3200" dirty="0" smtClean="0">
                <a:ea typeface="굴림" charset="-127"/>
              </a:rPr>
              <a:t>데이터 획득</a:t>
            </a:r>
            <a:r>
              <a:rPr lang="en-US" altLang="ko-KR" sz="3200" dirty="0" smtClean="0">
                <a:ea typeface="굴림" charset="-127"/>
              </a:rPr>
              <a:t>: </a:t>
            </a:r>
            <a:r>
              <a:rPr lang="ko-KR" altLang="en-US" sz="3200" dirty="0" smtClean="0">
                <a:ea typeface="굴림" charset="-127"/>
              </a:rPr>
              <a:t>샘플링</a:t>
            </a:r>
            <a:r>
              <a:rPr lang="en-US" altLang="ko-KR" dirty="0" smtClean="0">
                <a:ea typeface="굴림" charset="-127"/>
              </a:rPr>
              <a:t>	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7772400" cy="28956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데이터마이닝은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대개 대량의 데이터베이스를 취급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알고리즘과 모델은 데이터베이스에서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샘플링하여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일부에 적용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최종 모델 선택 및 개발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더 큰 데이터베이스에서 적용하여 목표변수 값 계산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68362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굴림" charset="-127"/>
              </a:rPr>
              <a:t>데이터분석 사전 단계</a:t>
            </a: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sz="3200" dirty="0" smtClean="0">
                <a:ea typeface="굴림" charset="-127"/>
              </a:rPr>
              <a:t>희소 사건에 대한 오버샘플링</a:t>
            </a:r>
            <a:endParaRPr lang="en-US" altLang="ko-KR" sz="3200" dirty="0" smtClean="0">
              <a:ea typeface="굴림" charset="-127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때때로 관심 있는 사건이 희소한 경우가 있다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광고물 등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우편물에 대한 응답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세금 사기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…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 경우의 샘플링은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“</a:t>
            </a:r>
            <a:r>
              <a:rPr lang="ko-KR" altLang="en-US" u="sng" dirty="0" smtClean="0">
                <a:latin typeface="Franklin Gothic Book" pitchFamily="34" charset="0"/>
                <a:ea typeface="굴림" charset="-127"/>
              </a:rPr>
              <a:t>관심 있는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”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케이스를 너무 적게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샘플링함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일반적인 해법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좀더 균형 잡힌 학습 데이터를 얻도록 희소 케이스를 오버샘플링한다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오버샘플링 결과 조정 필요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103605"/>
            <a:ext cx="7772400" cy="753170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Sampling &amp; Oversampling</a:t>
            </a:r>
            <a:r>
              <a:rPr lang="en-US" altLang="en-US" dirty="0" smtClean="0"/>
              <a:t>	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368" y="856775"/>
            <a:ext cx="7938564" cy="344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7230" y="4563367"/>
            <a:ext cx="63252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sample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size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replace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FALSE,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prob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NULL)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35385"/>
              </p:ext>
            </p:extLst>
          </p:nvPr>
        </p:nvGraphicFramePr>
        <p:xfrm>
          <a:off x="704850" y="5020626"/>
          <a:ext cx="7467600" cy="12607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1884699442"/>
                    </a:ext>
                  </a:extLst>
                </a:gridCol>
                <a:gridCol w="6724650">
                  <a:extLst>
                    <a:ext uri="{9D8B030D-6E8A-4147-A177-3AD203B41FA5}">
                      <a16:colId xmlns:a16="http://schemas.microsoft.com/office/drawing/2014/main" xmlns="" val="2385047845"/>
                    </a:ext>
                  </a:extLst>
                </a:gridCol>
              </a:tblGrid>
              <a:tr h="39949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either a vector of one or more elements from which to choose, or a positive integer.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2937985"/>
                  </a:ext>
                </a:extLst>
              </a:tr>
              <a:tr h="22579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a non-negative integer giving the number of items to choose.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9743936"/>
                  </a:ext>
                </a:extLst>
              </a:tr>
              <a:tr h="22579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Arial" panose="020B0604020202020204" pitchFamily="34" charset="0"/>
                        </a:rPr>
                        <a:t>replace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Arial" panose="020B0604020202020204" pitchFamily="34" charset="0"/>
                        </a:rPr>
                        <a:t>should sampling be with replacement?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4660163"/>
                  </a:ext>
                </a:extLst>
              </a:tr>
              <a:tr h="312644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Arial" panose="020B0604020202020204" pitchFamily="34" charset="0"/>
                        </a:rPr>
                        <a:t>prob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a vector of probability weights for obtaining the elements of the vector being sampled.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284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2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r>
              <a:rPr lang="en-US" altLang="ko-KR" sz="3200" dirty="0" smtClean="0"/>
              <a:t>R </a:t>
            </a:r>
            <a:r>
              <a:rPr lang="ko-KR" altLang="en-US" sz="3200" dirty="0" err="1" smtClean="0"/>
              <a:t>흐름제어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조건문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85800" y="1020762"/>
            <a:ext cx="7772400" cy="4572000"/>
          </a:xfrm>
        </p:spPr>
        <p:txBody>
          <a:bodyPr/>
          <a:lstStyle/>
          <a:p>
            <a:r>
              <a:rPr lang="en-US" altLang="ko-KR" dirty="0" smtClean="0"/>
              <a:t>if(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참일 때 실행할 문장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} else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cond</a:t>
            </a:r>
            <a:r>
              <a:rPr lang="ko-KR" altLang="en-US" dirty="0" smtClean="0"/>
              <a:t> 이 거짓이 때 사용할 문장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test,  #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거짓을 저장한 객체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yes,   # test</a:t>
            </a:r>
            <a:r>
              <a:rPr lang="ko-KR" altLang="en-US" dirty="0" smtClean="0"/>
              <a:t>가 참일 때 선택할 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no     # test</a:t>
            </a:r>
            <a:r>
              <a:rPr lang="ko-KR" altLang="en-US" dirty="0" smtClean="0"/>
              <a:t>가 거짓일 때 선택할 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67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데이터 전처리</a:t>
            </a: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변수의 종류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772400" cy="42672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latin typeface="Franklin Gothic Book" pitchFamily="34" charset="0"/>
                <a:ea typeface="굴림" charset="-127"/>
              </a:rPr>
              <a:t>필요한 전처리 유형과 사용할 알고리즘을 결정</a:t>
            </a:r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sz="2800" dirty="0" smtClean="0">
                <a:latin typeface="Franklin Gothic Book" pitchFamily="34" charset="0"/>
                <a:ea typeface="굴림" charset="-127"/>
              </a:rPr>
              <a:t>변수의 주요 분류</a:t>
            </a:r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sz="2800" dirty="0" smtClean="0">
                <a:latin typeface="Franklin Gothic Book" pitchFamily="34" charset="0"/>
                <a:ea typeface="굴림" charset="-127"/>
              </a:rPr>
              <a:t>범주형</a:t>
            </a:r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 vs. </a:t>
            </a:r>
            <a:r>
              <a:rPr lang="ko-KR" altLang="en-US" sz="2800" dirty="0" err="1" smtClean="0">
                <a:latin typeface="Franklin Gothic Book" pitchFamily="34" charset="0"/>
                <a:ea typeface="굴림" charset="-127"/>
              </a:rPr>
              <a:t>수치형</a:t>
            </a:r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수치형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(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Numeric)</a:t>
            </a:r>
            <a:endParaRPr lang="en-US" altLang="ko-KR" dirty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연속형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(Continuous)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정수형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(Integer)</a:t>
            </a:r>
          </a:p>
          <a:p>
            <a:pPr eaLnBrk="1" hangingPunct="1"/>
            <a:r>
              <a:rPr lang="ko-KR" altLang="en-US" sz="2800" dirty="0" smtClean="0">
                <a:latin typeface="Franklin Gothic Book" pitchFamily="34" charset="0"/>
                <a:ea typeface="굴림" charset="-127"/>
              </a:rPr>
              <a:t>범주형</a:t>
            </a:r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(Categorical)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순위가 있는 경우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낮음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중간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높음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): ordinal</a:t>
            </a:r>
            <a:endParaRPr lang="en-US" altLang="ko-KR" dirty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순위가 없는 경우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남성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여성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): nominal</a:t>
            </a:r>
            <a:endParaRPr lang="en-US" altLang="ko-KR" dirty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>
                <a:ea typeface="굴림" charset="-127"/>
              </a:rPr>
              <a:t>데이터마이닝에서의</a:t>
            </a:r>
            <a:r>
              <a:rPr lang="ko-KR" altLang="en-US" sz="3600" dirty="0" smtClean="0">
                <a:ea typeface="굴림" charset="-127"/>
              </a:rPr>
              <a:t> 핵심 아이디어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7772400" cy="39624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분류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(Classification) 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(Prediction)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연관규칙 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및 추천시스템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(Association Rules, Recommender)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축소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(Data Reduction) – Record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감소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차원 축소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(Dimension Reduction) –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예측변수 감소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탐색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(Data Exploration)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시각화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(Visualization)</a:t>
            </a: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17834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변수 처리 및 변수 선택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772400" cy="42672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수치형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대부분의 알고리즘은 수치 데이터를 처리할 수 있음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때때로 범주형 변수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계급 구간 사용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로 변환할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경우가 있음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범주형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나이브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베이즈는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범주형변수를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그대로 사용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대부분의 다른 알고리즘에서는 이진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가변수를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만들어야 함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가변수의 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=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범주의 수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– 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Reviewing Variables in R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40" y="1371600"/>
            <a:ext cx="857496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900668" y="54102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output on next slide…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656070" y="2549684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a double matrix transpose using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/>
              <a:t> (transpose) function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03670" y="3050541"/>
            <a:ext cx="304800" cy="227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13678"/>
            <a:ext cx="7772400" cy="792162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Output of code on previous slide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28700"/>
            <a:ext cx="3352800" cy="557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7344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Creating binary dummies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44" y="985204"/>
            <a:ext cx="8039710" cy="371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914400" y="5947607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 on next slide…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36944" y="4714401"/>
            <a:ext cx="723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#now, put it all together again, drop original REMODEL from the data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housing.df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housing.df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-</a:t>
            </a:r>
            <a:r>
              <a:rPr lang="en-US" sz="1400" dirty="0">
                <a:latin typeface="Courier New" pitchFamily="49" charset="0"/>
                <a:cs typeface="Courier New" pitchFamily="49" charset="0"/>
                <a:hlinkClick r:id="rId4"/>
              </a:rPr>
              <a:t>c(9, 14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xtotal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t(t(names(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housing.df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54532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 eaLnBrk="1" hangingPunct="1"/>
            <a:r>
              <a:rPr lang="en-US" altLang="en-US" sz="3200" smtClean="0"/>
              <a:t>Creating Binary Dummies – Output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19200"/>
            <a:ext cx="602412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8200" y="5181600"/>
            <a:ext cx="731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Note:  R’s </a:t>
            </a:r>
            <a:r>
              <a:rPr lang="en-US">
                <a:latin typeface="Courier New" pitchFamily="49" charset="0"/>
                <a:cs typeface="Courier New" pitchFamily="49" charset="0"/>
              </a:rPr>
              <a:t>lm</a:t>
            </a:r>
            <a:r>
              <a:rPr lang="en-US"/>
              <a:t> function automatically creates dummies, so you can skip dummy creation when using </a:t>
            </a:r>
            <a:r>
              <a:rPr lang="en-US">
                <a:latin typeface="Courier New" pitchFamily="49" charset="0"/>
                <a:cs typeface="Courier New" pitchFamily="49" charset="0"/>
              </a:rPr>
              <a:t>lm</a:t>
            </a:r>
          </a:p>
        </p:txBody>
      </p:sp>
    </p:spTree>
    <p:extLst>
      <p:ext uri="{BB962C8B-B14F-4D97-AF65-F5344CB8AC3E}">
        <p14:creationId xmlns:p14="http://schemas.microsoft.com/office/powerpoint/2010/main" val="1865028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이상치 발견</a:t>
            </a:r>
            <a:r>
              <a:rPr lang="en-US" altLang="ko-KR" dirty="0" smtClean="0">
                <a:ea typeface="굴림" charset="-127"/>
              </a:rPr>
              <a:t>(Detecting Outliers)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772400" cy="3810000"/>
          </a:xfrm>
        </p:spPr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이상치는 “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극단적인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대부분의 데이터에서 멀리 떨어진 관측치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이상치는 모델에 불균형한 영향을 줄 수 있다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전처리에서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중요한 단계가 이상치를 발견하는 것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;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추가적인 검토를 하기 위함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일단 발견되면</a:t>
            </a:r>
            <a:r>
              <a:rPr lang="en-US" altLang="ko-KR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그것이 오류인지 아니면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실제로 극단적인지 결정하는 데 실무지식이 요구됨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>
                <a:latin typeface="Franklin Gothic Book" pitchFamily="34" charset="0"/>
                <a:ea typeface="굴림" charset="-127"/>
              </a:rPr>
              <a:t>특정 응용분야에서는 이상치를 찾는 것이 </a:t>
            </a:r>
            <a:r>
              <a:rPr lang="ko-KR" altLang="en-US" dirty="0" err="1">
                <a:latin typeface="Franklin Gothic Book" pitchFamily="34" charset="0"/>
                <a:ea typeface="굴림" charset="-127"/>
              </a:rPr>
              <a:t>데이터마이닝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 실행의 목적이다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. 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이를 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“anomaly detection”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라 한다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. </a:t>
            </a:r>
          </a:p>
          <a:p>
            <a:pPr lvl="1" eaLnBrk="1" hangingPunct="1"/>
            <a:r>
              <a:rPr lang="ko-KR" altLang="en-US" dirty="0">
                <a:latin typeface="Franklin Gothic Book" pitchFamily="34" charset="0"/>
                <a:ea typeface="굴림" charset="-127"/>
              </a:rPr>
              <a:t>신용카드 불법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사용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Airport security screening</a:t>
            </a:r>
            <a:endParaRPr lang="en-US" altLang="ko-KR" dirty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결측</a:t>
            </a:r>
            <a:r>
              <a:rPr lang="ko-KR" altLang="en-US" dirty="0" smtClean="0">
                <a:ea typeface="굴림" charset="-127"/>
              </a:rPr>
              <a:t> 데이터</a:t>
            </a:r>
            <a:r>
              <a:rPr lang="en-US" altLang="ko-KR" dirty="0" smtClean="0">
                <a:ea typeface="굴림" charset="-127"/>
              </a:rPr>
              <a:t>(Missing Data)</a:t>
            </a:r>
            <a:r>
              <a:rPr lang="ko-KR" altLang="en-US" dirty="0" smtClean="0">
                <a:ea typeface="굴림" charset="-127"/>
              </a:rPr>
              <a:t> 처리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대부분의 알고리즘은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결측치가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있는 레코드를 처리하지 않음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  Default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로 이러한 레코드는 삭제함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해법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1: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삭제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/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적은 수의 레코드가 </a:t>
            </a:r>
            <a:r>
              <a:rPr lang="ko-KR" altLang="en-US" sz="2200" dirty="0" err="1" smtClean="0">
                <a:latin typeface="Franklin Gothic Book" pitchFamily="34" charset="0"/>
                <a:ea typeface="굴림" charset="-127"/>
              </a:rPr>
              <a:t>결측치를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 갖는다면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삭제할 수 있다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 marL="742950" lvl="1" indent="-285750" eaLnBrk="1" hangingPunct="1"/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많은 레코드가 작은 변수 집합에서 </a:t>
            </a:r>
            <a:r>
              <a:rPr lang="ko-KR" altLang="en-US" sz="2200" dirty="0" err="1" smtClean="0">
                <a:latin typeface="Franklin Gothic Book" pitchFamily="34" charset="0"/>
                <a:ea typeface="굴림" charset="-127"/>
              </a:rPr>
              <a:t>결측치라면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이 </a:t>
            </a:r>
            <a:r>
              <a:rPr lang="ko-KR" altLang="en-US" sz="2200" b="1" u="sng" dirty="0" smtClean="0">
                <a:latin typeface="Franklin Gothic Book" pitchFamily="34" charset="0"/>
                <a:ea typeface="굴림" charset="-127"/>
              </a:rPr>
              <a:t>변수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들을 뺄 수 있음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 marL="742950" lvl="1" indent="-285750" eaLnBrk="1" hangingPunct="1"/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많은 레코드가 </a:t>
            </a:r>
            <a:r>
              <a:rPr lang="ko-KR" altLang="en-US" sz="2200" dirty="0" err="1" smtClean="0">
                <a:latin typeface="Franklin Gothic Book" pitchFamily="34" charset="0"/>
                <a:ea typeface="굴림" charset="-127"/>
              </a:rPr>
              <a:t>결측치를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 갖는다면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삭제는 알맞지 않다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해법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2: 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대체</a:t>
            </a:r>
            <a:endParaRPr lang="en-US" altLang="ko-KR" dirty="0" smtClean="0">
              <a:solidFill>
                <a:srgbClr val="FF0000"/>
              </a:solidFill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/>
            <a:r>
              <a:rPr lang="ko-KR" altLang="en-US" sz="2200" dirty="0" err="1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결측치를</a:t>
            </a:r>
            <a:r>
              <a:rPr lang="ko-KR" altLang="en-US" sz="22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 타당한 </a:t>
            </a:r>
            <a:r>
              <a:rPr lang="ko-KR" altLang="en-US" sz="2200" dirty="0" err="1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예측</a:t>
            </a:r>
            <a:r>
              <a:rPr lang="ko-KR" altLang="en-US" sz="2200" dirty="0" err="1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치</a:t>
            </a:r>
            <a:r>
              <a:rPr lang="ko-KR" altLang="en-US" sz="2200" dirty="0" err="1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로</a:t>
            </a:r>
            <a:r>
              <a:rPr lang="ko-KR" altLang="en-US" sz="22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 대체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sz="22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평균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중앙값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200" dirty="0" err="1" smtClean="0">
                <a:latin typeface="Franklin Gothic Book" pitchFamily="34" charset="0"/>
                <a:ea typeface="굴림" charset="-127"/>
              </a:rPr>
              <a:t>회귀식을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 이용한 추정 </a:t>
            </a:r>
            <a:r>
              <a:rPr lang="ko-KR" altLang="en-US" sz="2200" dirty="0">
                <a:latin typeface="Franklin Gothic Book" pitchFamily="34" charset="0"/>
                <a:ea typeface="굴림" charset="-127"/>
              </a:rPr>
              <a:t>등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639762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Replacing Missing Data with Median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92162"/>
            <a:ext cx="7391399" cy="580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435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ea typeface="굴림" charset="-127"/>
              </a:rPr>
              <a:t>데이터의 표준화</a:t>
            </a:r>
            <a:r>
              <a:rPr lang="en-US" altLang="ko-KR" sz="3600" dirty="0" smtClean="0">
                <a:ea typeface="굴림" charset="-127"/>
              </a:rPr>
              <a:t>/</a:t>
            </a:r>
            <a:r>
              <a:rPr lang="ko-KR" altLang="en-US" sz="3600" dirty="0" smtClean="0">
                <a:ea typeface="굴림" charset="-127"/>
              </a:rPr>
              <a:t>정규화</a:t>
            </a:r>
            <a:r>
              <a:rPr lang="en-US" altLang="ko-KR" sz="3600" dirty="0" smtClean="0">
                <a:ea typeface="굴림" charset="-127"/>
              </a:rPr>
              <a:t> (Normalizing) 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419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변수가 큰 값을 가지면서 예측 결과에 주된 영향을 미치고 왜곡할 경우에 사용됨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모든 변수에 같은 척도를 적용 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표준화 절차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평균을 빼고 표준편차로 나눔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z-score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다른 절차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최소값을 빼고 범위로 나눔으로써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0-1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척도로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사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용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/>
            </a:r>
            <a:br>
              <a:rPr lang="en-US" altLang="ko-KR" sz="2200" dirty="0" smtClean="0">
                <a:latin typeface="Franklin Gothic Book" pitchFamily="34" charset="0"/>
                <a:ea typeface="굴림" charset="-127"/>
              </a:rPr>
            </a:br>
            <a:endParaRPr lang="en-US" altLang="ko-KR" sz="2200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dirty="0" err="1" smtClean="0">
                <a:ea typeface="굴림" charset="-127"/>
              </a:rPr>
              <a:t>과적합</a:t>
            </a:r>
            <a:r>
              <a:rPr lang="en-US" altLang="ko-KR" sz="3600" dirty="0" smtClean="0">
                <a:ea typeface="굴림" charset="-127"/>
              </a:rPr>
              <a:t>(Overfitting)</a:t>
            </a:r>
            <a:r>
              <a:rPr lang="ko-KR" altLang="en-US" sz="3600" dirty="0" smtClean="0">
                <a:ea typeface="굴림" charset="-127"/>
              </a:rPr>
              <a:t>의 문제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7772400" cy="4191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통계적 모델은 변수들 사이의 관계에 대해 고도로 복잡한 모델로 설명할 수 있음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복잡한 모델일 수록 주어진 데이터에 잘 적합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u="sng" dirty="0" smtClean="0">
                <a:latin typeface="Franklin Gothic Book" pitchFamily="34" charset="0"/>
                <a:ea typeface="굴림" charset="-127"/>
              </a:rPr>
              <a:t>새로운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데이터가 사용될 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고도로 복잡한 모델은 잘 맞지 않을 수 있음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광고비 지출이 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latin typeface="Franklin Gothic Book" pitchFamily="34" charset="0"/>
                <a:ea typeface="굴림" charset="-127"/>
              </a:rPr>
              <a:t>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 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매출에 끼치는 영향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00400"/>
            <a:ext cx="3580916" cy="3040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교사학습</a:t>
            </a:r>
            <a:r>
              <a:rPr lang="en-US" altLang="ko-KR" dirty="0" smtClean="0">
                <a:ea typeface="굴림" charset="-127"/>
              </a:rPr>
              <a:t>(Supervised Learning)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ea typeface="굴림" charset="-127"/>
              </a:rPr>
              <a:t>목표변수가 존재하면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!!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772400" cy="4572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하나의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목표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”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또는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결과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”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변수를 예측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독립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입력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변수와의 관계를 통해 모델링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학습 데이터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(Training data) 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목표 변수가 취하는 값이 알려짐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모델구축에 사용되는 데이터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검증데이터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(Validation data)</a:t>
            </a:r>
          </a:p>
          <a:p>
            <a:pPr lvl="1" eaLnBrk="1" hangingPunct="1"/>
            <a:r>
              <a:rPr lang="ko-KR" altLang="en-US" dirty="0">
                <a:latin typeface="Franklin Gothic Book" pitchFamily="34" charset="0"/>
                <a:ea typeface="굴림" charset="-127"/>
              </a:rPr>
              <a:t>목표 변수가 취하는 값이 알려짐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모델의 성능을 평가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비교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새로운 입력데이터의 목표변수 값 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분류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혹은 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예측</a:t>
            </a:r>
            <a:endParaRPr lang="en-US" altLang="ko-KR" dirty="0" smtClean="0">
              <a:solidFill>
                <a:srgbClr val="FF0000"/>
              </a:solidFill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방법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분류와 예측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100% </a:t>
            </a:r>
            <a:r>
              <a:rPr lang="ko-KR" altLang="en-US" sz="3600" dirty="0" smtClean="0">
                <a:ea typeface="굴림" charset="-127"/>
              </a:rPr>
              <a:t>적합</a:t>
            </a:r>
            <a:r>
              <a:rPr lang="en-US" altLang="ko-KR" sz="3600" dirty="0" smtClean="0">
                <a:ea typeface="굴림" charset="-127"/>
              </a:rPr>
              <a:t> – </a:t>
            </a:r>
            <a:r>
              <a:rPr lang="ko-KR" altLang="en-US" sz="3600" u="sng" dirty="0" smtClean="0">
                <a:ea typeface="굴림" charset="-127"/>
              </a:rPr>
              <a:t>새로운</a:t>
            </a:r>
            <a:r>
              <a:rPr lang="ko-KR" altLang="en-US" sz="3600" dirty="0" smtClean="0">
                <a:ea typeface="굴림" charset="-127"/>
              </a:rPr>
              <a:t> 데이터에 유용하지 않음</a:t>
            </a:r>
            <a:r>
              <a:rPr lang="en-US" altLang="ko-KR" sz="3600" dirty="0" smtClean="0">
                <a:ea typeface="굴림" charset="-127"/>
              </a:rPr>
              <a:t>(</a:t>
            </a:r>
            <a:r>
              <a:rPr lang="ko-KR" altLang="en-US" sz="3600" dirty="0" smtClean="0">
                <a:ea typeface="굴림" charset="-127"/>
              </a:rPr>
              <a:t>현재 데이터에 </a:t>
            </a:r>
            <a:r>
              <a:rPr lang="ko-KR" altLang="en-US" sz="3600" dirty="0" err="1" smtClean="0">
                <a:ea typeface="굴림" charset="-127"/>
              </a:rPr>
              <a:t>과적합</a:t>
            </a:r>
            <a:r>
              <a:rPr lang="en-US" altLang="ko-KR" sz="3600" dirty="0" smtClean="0">
                <a:ea typeface="굴림" charset="-127"/>
              </a:rPr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42950511"/>
              </p:ext>
            </p:extLst>
          </p:nvPr>
        </p:nvGraphicFramePr>
        <p:xfrm>
          <a:off x="4191000" y="2133600"/>
          <a:ext cx="4953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3676421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charset="-127"/>
              </a:rPr>
              <a:t>과적합</a:t>
            </a:r>
            <a:r>
              <a:rPr lang="en-US" altLang="ko-KR" smtClean="0">
                <a:ea typeface="굴림" charset="-127"/>
              </a:rPr>
              <a:t> (</a:t>
            </a:r>
            <a:r>
              <a:rPr lang="ko-KR" altLang="en-US" smtClean="0">
                <a:ea typeface="굴림" charset="-127"/>
              </a:rPr>
              <a:t>계속</a:t>
            </a:r>
            <a:r>
              <a:rPr lang="en-US" altLang="ko-KR" smtClean="0">
                <a:ea typeface="굴림" charset="-127"/>
              </a:rPr>
              <a:t>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원인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</a:t>
            </a:r>
          </a:p>
          <a:p>
            <a:pPr marL="742950" lvl="1" indent="-285750" eaLnBrk="1" hangingPunct="1"/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너무 많은 예측변수들</a:t>
            </a:r>
            <a:endParaRPr lang="en-US" altLang="ko-KR" sz="2200" dirty="0" smtClean="0"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/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너무 많은 </a:t>
            </a:r>
            <a:r>
              <a:rPr lang="ko-KR" altLang="en-US" sz="2200" dirty="0" err="1" smtClean="0">
                <a:latin typeface="Franklin Gothic Book" pitchFamily="34" charset="0"/>
                <a:ea typeface="굴림" charset="-127"/>
              </a:rPr>
              <a:t>파라미터들을</a:t>
            </a:r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 가진 모델</a:t>
            </a:r>
            <a:endParaRPr lang="en-US" altLang="ko-KR" sz="2200" dirty="0" smtClean="0"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/>
            <a:r>
              <a:rPr lang="ko-KR" altLang="en-US" sz="2200" dirty="0" smtClean="0">
                <a:latin typeface="Franklin Gothic Book" pitchFamily="34" charset="0"/>
                <a:ea typeface="굴림" charset="-127"/>
              </a:rPr>
              <a:t>많은 다양한 모델들을 시도</a:t>
            </a:r>
            <a:endParaRPr lang="en-US" altLang="ko-KR" sz="2200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결과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완전히 새로운 데이터에 사용된 모델은 기대만큼 잘 작동하지 않음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8106"/>
            <a:ext cx="7772400" cy="982494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데이터 분할</a:t>
            </a:r>
            <a:r>
              <a:rPr lang="en-US" altLang="ko-KR" dirty="0" smtClean="0">
                <a:ea typeface="굴림" charset="-127"/>
              </a:rPr>
              <a:t>(Partitioning the Data)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5638800" cy="4038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문제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모델이 새로운 데이터에 얼마나 잘 수행될 것인가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?</a:t>
            </a: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해법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데이터를 두 부분으로 나눔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u="sng" dirty="0" smtClean="0">
                <a:latin typeface="Franklin Gothic Book" pitchFamily="34" charset="0"/>
                <a:ea typeface="굴림" charset="-127"/>
              </a:rPr>
              <a:t>학습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부분은 모델을 개발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u="sng" dirty="0" smtClean="0">
                <a:latin typeface="Franklin Gothic Book" pitchFamily="34" charset="0"/>
                <a:ea typeface="굴림" charset="-127"/>
              </a:rPr>
              <a:t>검증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부분은 개발된 모델의 성능 평가 및 비교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학습에 사용되지 않은 데이터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그리고 조정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검증에서 과적합의 문제 발생 가능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=&gt;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추가 분할을 통한 평가데이터 사용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619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48" y="1447800"/>
            <a:ext cx="251835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평가 분할</a:t>
            </a:r>
            <a:r>
              <a:rPr lang="en-US" altLang="ko-KR" dirty="0" smtClean="0">
                <a:ea typeface="굴림" charset="-127"/>
              </a:rPr>
              <a:t>	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6248400" cy="52578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모델이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b="1" dirty="0" smtClean="0">
                <a:latin typeface="Franklin Gothic Book" pitchFamily="34" charset="0"/>
                <a:ea typeface="굴림" charset="-127"/>
              </a:rPr>
              <a:t>학습 데이터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에서 개발될 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학습 데이터를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과적합할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수 있음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따라서 검증에서 조정 필요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같은 </a:t>
            </a:r>
            <a:r>
              <a:rPr lang="ko-KR" altLang="en-US" b="1" dirty="0" smtClean="0">
                <a:latin typeface="Franklin Gothic Book" pitchFamily="34" charset="0"/>
                <a:ea typeface="굴림" charset="-127"/>
              </a:rPr>
              <a:t>검증 데이터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에서 다량의 모델을 조정하면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검증 데이터에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과적합할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수 있음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몇몇 방법은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파라미터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선정 시 검증 데이터를 사용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 또한 검증 데이터의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과적합을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가져올 수 있음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해법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최종 선택된 모델에 </a:t>
            </a:r>
            <a:r>
              <a:rPr lang="ko-KR" altLang="en-US" b="1" u="sng" dirty="0" smtClean="0">
                <a:latin typeface="Franklin Gothic Book" pitchFamily="34" charset="0"/>
                <a:ea typeface="굴림" charset="-127"/>
              </a:rPr>
              <a:t>평가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b="1" dirty="0" smtClean="0">
                <a:latin typeface="Franklin Gothic Book" pitchFamily="34" charset="0"/>
                <a:ea typeface="굴림" charset="-127"/>
              </a:rPr>
              <a:t>분할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을 적용함으로써 새로운 데이터에 적용했을 때 오차가 작은 추정치 제공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</a:t>
            </a: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Partitioning the Data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5232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951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Partitioning the Data into 3 sets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295400"/>
            <a:ext cx="85502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576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7260" y="228600"/>
            <a:ext cx="7772400" cy="792162"/>
          </a:xfrm>
        </p:spPr>
        <p:txBody>
          <a:bodyPr/>
          <a:lstStyle/>
          <a:p>
            <a:r>
              <a:rPr lang="ko-KR" altLang="en-US" sz="3200" b="1" dirty="0" smtClean="0"/>
              <a:t>모델 구축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선형회귀분석을 이용한 예제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8690" y="1219200"/>
            <a:ext cx="7315200" cy="5638800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웨스트 </a:t>
            </a:r>
            <a:r>
              <a:rPr lang="ko-KR" altLang="en-US" dirty="0" err="1" smtClean="0"/>
              <a:t>룩스베리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주택 가격을 예측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en-US" dirty="0" smtClean="0"/>
              <a:t>데이터 획득</a:t>
            </a:r>
            <a:r>
              <a:rPr lang="en-US" altLang="ko-KR" dirty="0" smtClean="0"/>
              <a:t>: 2014 </a:t>
            </a:r>
            <a:r>
              <a:rPr lang="ko-KR" altLang="en-US" dirty="0" smtClean="0"/>
              <a:t>웨스트 </a:t>
            </a:r>
            <a:r>
              <a:rPr lang="ko-KR" altLang="en-US" dirty="0" err="1" smtClean="0"/>
              <a:t>룩스베리</a:t>
            </a:r>
            <a:r>
              <a:rPr lang="ko-KR" altLang="en-US" dirty="0" smtClean="0"/>
              <a:t> 주택가격 데이터</a:t>
            </a:r>
            <a:endParaRPr lang="en-US" altLang="ko-KR" dirty="0" smtClean="0"/>
          </a:p>
          <a:p>
            <a:r>
              <a:rPr lang="ko-KR" altLang="en-US" dirty="0" smtClean="0"/>
              <a:t>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세금</a:t>
            </a:r>
            <a:r>
              <a:rPr lang="en-US" altLang="ko-KR" dirty="0" smtClean="0">
                <a:solidFill>
                  <a:srgbClr val="FF0000"/>
                </a:solidFill>
              </a:rPr>
              <a:t>(TAX)</a:t>
            </a:r>
            <a:r>
              <a:rPr lang="ko-KR" altLang="en-US" dirty="0" smtClean="0">
                <a:solidFill>
                  <a:srgbClr val="FF0000"/>
                </a:solidFill>
              </a:rPr>
              <a:t>는 주택가격을 알아야 구할 수 있으므로 모델 구축과정에서 제외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이상치 유무 확인</a:t>
            </a:r>
            <a:r>
              <a:rPr lang="en-US" altLang="ko-KR" dirty="0" smtClean="0">
                <a:solidFill>
                  <a:srgbClr val="FF0000"/>
                </a:solidFill>
              </a:rPr>
              <a:t>: summary()</a:t>
            </a:r>
            <a:r>
              <a:rPr lang="ko-KR" altLang="en-US" dirty="0" smtClean="0">
                <a:solidFill>
                  <a:srgbClr val="FF0000"/>
                </a:solidFill>
              </a:rPr>
              <a:t>를 통해 층수 </a:t>
            </a:r>
            <a:r>
              <a:rPr lang="en-US" altLang="ko-KR" dirty="0" smtClean="0">
                <a:solidFill>
                  <a:srgbClr val="FF0000"/>
                </a:solidFill>
              </a:rPr>
              <a:t>15=&gt;1.5</a:t>
            </a:r>
            <a:r>
              <a:rPr lang="ko-KR" altLang="en-US" dirty="0" smtClean="0">
                <a:solidFill>
                  <a:srgbClr val="FF0000"/>
                </a:solidFill>
              </a:rPr>
              <a:t>로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범주형 변수 </a:t>
            </a:r>
            <a:r>
              <a:rPr lang="en-US" altLang="ko-KR" dirty="0" smtClean="0">
                <a:solidFill>
                  <a:srgbClr val="FF0000"/>
                </a:solidFill>
              </a:rPr>
              <a:t>REMODEL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ko-KR" altLang="en-US" dirty="0" err="1" smtClean="0">
                <a:solidFill>
                  <a:srgbClr val="FF0000"/>
                </a:solidFill>
              </a:rPr>
              <a:t>가변수로</a:t>
            </a:r>
            <a:r>
              <a:rPr lang="ko-KR" altLang="en-US" dirty="0" smtClean="0">
                <a:solidFill>
                  <a:srgbClr val="FF0000"/>
                </a:solidFill>
              </a:rPr>
              <a:t> 변환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범주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=&gt;2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 smtClean="0">
                <a:solidFill>
                  <a:srgbClr val="FF0000"/>
                </a:solidFill>
              </a:rPr>
              <a:t>가변수</a:t>
            </a:r>
            <a:r>
              <a:rPr lang="ko-KR" altLang="en-US" dirty="0" smtClean="0">
                <a:solidFill>
                  <a:srgbClr val="FF0000"/>
                </a:solidFill>
              </a:rPr>
              <a:t> 필요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 smtClean="0"/>
              <a:t>차원축소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입력변수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6272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7260" y="76200"/>
            <a:ext cx="7772400" cy="792162"/>
          </a:xfrm>
        </p:spPr>
        <p:txBody>
          <a:bodyPr/>
          <a:lstStyle/>
          <a:p>
            <a:r>
              <a:rPr lang="ko-KR" altLang="en-US" sz="3200" b="1" dirty="0" smtClean="0"/>
              <a:t>모델 구축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선형회귀분석을 이용한 예제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37260" y="1028382"/>
            <a:ext cx="7315200" cy="5829618"/>
          </a:xfrm>
        </p:spPr>
        <p:txBody>
          <a:bodyPr/>
          <a:lstStyle/>
          <a:p>
            <a:r>
              <a:rPr lang="ko-KR" altLang="en-US" dirty="0" err="1" smtClean="0"/>
              <a:t>데이터마이닝</a:t>
            </a:r>
            <a:r>
              <a:rPr lang="ko-KR" altLang="en-US" dirty="0" smtClean="0"/>
              <a:t> 태스크 결정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예측변수를</a:t>
            </a:r>
            <a:r>
              <a:rPr lang="ko-KR" altLang="en-US" dirty="0" smtClean="0">
                <a:solidFill>
                  <a:srgbClr val="FF0000"/>
                </a:solidFill>
              </a:rPr>
              <a:t> 이용한 주택가격 예측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 분할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지도 학습</a:t>
            </a:r>
            <a:r>
              <a:rPr lang="en-US" altLang="ko-KR" dirty="0" smtClean="0">
                <a:solidFill>
                  <a:srgbClr val="FF0000"/>
                </a:solidFill>
              </a:rPr>
              <a:t>): </a:t>
            </a:r>
            <a:r>
              <a:rPr lang="ko-KR" altLang="en-US" dirty="0" smtClean="0">
                <a:solidFill>
                  <a:srgbClr val="FF0000"/>
                </a:solidFill>
              </a:rPr>
              <a:t>훈련데이터와 </a:t>
            </a:r>
            <a:r>
              <a:rPr lang="ko-KR" altLang="en-US" dirty="0" err="1" smtClean="0">
                <a:solidFill>
                  <a:srgbClr val="FF0000"/>
                </a:solidFill>
              </a:rPr>
              <a:t>검증데이터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데이터마이닝</a:t>
            </a:r>
            <a:r>
              <a:rPr lang="ko-KR" altLang="en-US" dirty="0" smtClean="0"/>
              <a:t> 기법 선택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다중선형회귀분석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태스크 수행을 위한 패키지 사용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lm() in R</a:t>
            </a:r>
          </a:p>
          <a:p>
            <a:r>
              <a:rPr lang="ko-KR" altLang="en-US" dirty="0" err="1" smtClean="0"/>
              <a:t>결과해석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다른 기법과 성능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회귀분석의 다른 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베스트 모델 선정</a:t>
            </a:r>
            <a:endParaRPr lang="en-US" altLang="ko-KR" dirty="0" smtClean="0"/>
          </a:p>
          <a:p>
            <a:r>
              <a:rPr lang="ko-KR" altLang="en-US" dirty="0" smtClean="0"/>
              <a:t>모델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데이터에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36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– Linear Regression</a:t>
            </a:r>
            <a:br>
              <a:rPr lang="en-US" dirty="0" smtClean="0"/>
            </a:br>
            <a:r>
              <a:rPr lang="en-US" dirty="0" smtClean="0"/>
              <a:t>West Roxbury Housing Data</a:t>
            </a:r>
            <a:endParaRPr lang="en-US" dirty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3410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440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Fit model to the training data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04800" y="990600"/>
            <a:ext cx="868680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/>
              <a:t> function (“linear model”):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lm(TOTAL_VALUE ~ ., data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housing.df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subset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train.rows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“Scoring” data is getting predicted (= “fitted) values; here for the training 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&lt;- lm(TOTAL_VALUE ~ .-TAX, data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housing.df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subset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train.rows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 # remove TAX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tr.res &lt;-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train.data$TOTAL_VALUE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reg$fitted.values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reg$residuals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head(tr.res)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05200"/>
            <a:ext cx="6248400" cy="24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8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비교사</a:t>
            </a:r>
            <a:r>
              <a:rPr lang="ko-KR" altLang="en-US" dirty="0" smtClean="0">
                <a:ea typeface="굴림" charset="-127"/>
              </a:rPr>
              <a:t> 학습</a:t>
            </a:r>
            <a:r>
              <a:rPr lang="en-US" altLang="ko-KR" sz="3600" dirty="0" smtClean="0">
                <a:ea typeface="굴림" charset="-127"/>
              </a:rPr>
              <a:t>(Unsupervised Learning)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9624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데이터를 의미 있는 부분들로 분할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내에 있는 패턴 발견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예측하거나 분류할 목표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결과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변수가 없음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방법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연관규칙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축소와 탐색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시각화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협력적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필터링을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통한 추천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Scoring the validation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predict(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valid.data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vl.res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valid.data$TOTAL_VALUE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residuals =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valid.data$TOTAL_VALUE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head(vl.res)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38400"/>
            <a:ext cx="5165820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321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Assess accuracy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305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For the validation data:</a:t>
            </a:r>
          </a:p>
          <a:p>
            <a:endParaRPr lang="en-US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library(forecast)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accuracy(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valid.data$TOTAL_VALUE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Output:</a:t>
            </a:r>
          </a:p>
          <a:p>
            <a:r>
              <a:rPr lang="en-US" dirty="0" smtClean="0"/>
              <a:t>                      </a:t>
            </a:r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ME     RMSE      MAE        MPE    MAPE</a:t>
            </a:r>
            <a:endParaRPr lang="nn-NO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Test set -1.22575 43.29939 32.26393 -1.376272 8.414937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Potential confusion</a:t>
            </a:r>
            <a:r>
              <a:rPr lang="en-US" sz="1200" dirty="0"/>
              <a:t>:  the label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Test set</a:t>
            </a:r>
            <a:r>
              <a:rPr lang="en-US" sz="1200" dirty="0"/>
              <a:t> is used by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forecast</a:t>
            </a:r>
            <a:r>
              <a:rPr lang="en-US" sz="1200" dirty="0"/>
              <a:t> package to refer to the data used in the analysis and does </a:t>
            </a:r>
            <a:r>
              <a:rPr lang="en-US" sz="1200" u="sng" dirty="0"/>
              <a:t>not</a:t>
            </a:r>
            <a:r>
              <a:rPr lang="en-US" sz="1200" dirty="0"/>
              <a:t> refer to the test partition created earlier. 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forecast</a:t>
            </a:r>
            <a:r>
              <a:rPr lang="en-US" sz="1200" dirty="0"/>
              <a:t> package is used in all types of modeling analysis, not just data mining, hence the conflicting terminology.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Error metrics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191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Franklin Gothic Book" pitchFamily="34" charset="0"/>
              </a:rPr>
              <a:t>Error = actual – predicted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Franklin Gothic Book" pitchFamily="34" charset="0"/>
              </a:rPr>
              <a:t>ME = Mean error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Franklin Gothic Book" pitchFamily="34" charset="0"/>
              </a:rPr>
              <a:t>RMSE = Root-mean-squared error = Square root of average squared error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Franklin Gothic Book" pitchFamily="34" charset="0"/>
              </a:rPr>
              <a:t>MAE = Mean absolute error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Franklin Gothic Book" pitchFamily="34" charset="0"/>
              </a:rPr>
              <a:t>MPE = Mean percentage error(</a:t>
            </a:r>
            <a:r>
              <a:rPr lang="ko-KR" altLang="en-US" dirty="0" err="1" smtClean="0">
                <a:latin typeface="Franklin Gothic Book" pitchFamily="34" charset="0"/>
              </a:rPr>
              <a:t>상대오차</a:t>
            </a:r>
            <a:r>
              <a:rPr lang="ko-KR" altLang="en-US" dirty="0" smtClean="0">
                <a:latin typeface="Franklin Gothic Book" pitchFamily="34" charset="0"/>
              </a:rPr>
              <a:t> 퍼센트 평균</a:t>
            </a:r>
            <a:r>
              <a:rPr lang="en-US" altLang="ko-KR" dirty="0" smtClean="0">
                <a:latin typeface="Franklin Gothic Book" pitchFamily="34" charset="0"/>
              </a:rPr>
              <a:t>)</a:t>
            </a:r>
            <a:endParaRPr lang="en-US" dirty="0" smtClean="0">
              <a:latin typeface="Franklin Gothic Book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Franklin Gothic Book" pitchFamily="34" charset="0"/>
              </a:rPr>
              <a:t>MAPE = Mean absolute percentage error</a:t>
            </a:r>
          </a:p>
          <a:p>
            <a:pPr eaLnBrk="1" hangingPunct="1"/>
            <a:endParaRPr lang="en-US" dirty="0" smtClean="0">
              <a:latin typeface="Franklin Gothic Book" pitchFamily="34" charset="0"/>
            </a:endParaRPr>
          </a:p>
          <a:p>
            <a:pPr eaLnBrk="1" hangingPunct="1"/>
            <a:endParaRPr lang="en-US" dirty="0" smtClean="0">
              <a:latin typeface="Franklin Gothic Book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 smtClean="0">
              <a:latin typeface="Franklin Gothic Book" pitchFamily="34" charset="0"/>
            </a:endParaRPr>
          </a:p>
        </p:txBody>
      </p:sp>
      <p:sp>
        <p:nvSpPr>
          <p:cNvPr id="2" name="AutoShape 2" descr="{\text{MPE}}={\frac  {100\%}{n}}\sum _{{t=1}}^{n}{\frac  {a_{t}-f_{t}}{a_{t}}}"/>
          <p:cNvSpPr>
            <a:spLocks noChangeAspect="1" noChangeArrowheads="1"/>
          </p:cNvSpPr>
          <p:nvPr/>
        </p:nvSpPr>
        <p:spPr bwMode="auto">
          <a:xfrm>
            <a:off x="2438400" y="5715318"/>
            <a:ext cx="6858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{\text{MPE}}={\frac  {100\%}{n}}\sum _{{t=1}}^{n}{\frac  {a_{t}-f_{t}}{a_{t}}}"/>
          <p:cNvSpPr>
            <a:spLocks noChangeAspect="1" noChangeArrowheads="1"/>
          </p:cNvSpPr>
          <p:nvPr/>
        </p:nvSpPr>
        <p:spPr bwMode="auto">
          <a:xfrm>
            <a:off x="189865" y="-2968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{\text{MPE}}={\frac  {100\%}{n}}\sum _{{t=1}}^{n}{\frac  {a_{t}-f_{t}}{a_{t}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1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교사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분류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772400" cy="4038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범주형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(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categorical)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목표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결과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 예측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구매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비구매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사기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정상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신용할 수 있음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신용할 수 없음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…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각 행은 케이스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고객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소득 신고서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지원자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각 열은 변수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목표 변수는 종종 이항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아니오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48629"/>
              </p:ext>
            </p:extLst>
          </p:nvPr>
        </p:nvGraphicFramePr>
        <p:xfrm>
          <a:off x="4800600" y="3048000"/>
          <a:ext cx="2849315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ocument" r:id="rId4" imgW="5405628" imgH="5779008" progId="Word.Document.8">
                  <p:embed/>
                </p:oleObj>
              </mc:Choice>
              <mc:Fallback>
                <p:oleObj name="Document" r:id="rId4" imgW="5405628" imgH="57790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2849315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445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교사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예측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772400" cy="4572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수치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(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numerical)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타깃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결과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변수 예측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판매량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수익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실적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분류에서와 마찬가지로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각 행은 케이스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고객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소득 신고서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지원자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각 열은 변수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분류와 예측을 결합하여 예측적 분석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(predictive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analytics)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비교사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연관규칙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500671" y="1143000"/>
            <a:ext cx="8001000" cy="4572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“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구매 항목 간의 연관성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”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을 분석하고 탐색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“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만약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X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가 구매되면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Y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또한 구매된다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.”</a:t>
            </a: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각 행은 매매거래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추천 시스템에 사용됨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– “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우리 기록을 보니 당신은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X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를 사셨군요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그러면 당신은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Y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도 좋아할 겁니다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.”</a:t>
            </a:r>
          </a:p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유사성 분석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(affinity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analysis)”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이라고도 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46716"/>
              </p:ext>
            </p:extLst>
          </p:nvPr>
        </p:nvGraphicFramePr>
        <p:xfrm>
          <a:off x="533400" y="4248150"/>
          <a:ext cx="41814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4" imgW="3823716" imgH="1999488" progId="Word.Document.8">
                  <p:embed/>
                </p:oleObj>
              </mc:Choice>
              <mc:Fallback>
                <p:oleObj name="Document" r:id="rId4" imgW="3823716" imgH="19994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48150"/>
                        <a:ext cx="41814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45413" y="4114800"/>
            <a:ext cx="3443288" cy="9763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0" dirty="0">
                <a:latin typeface="Times New Roman" pitchFamily="18" charset="0"/>
                <a:ea typeface="굴림" pitchFamily="50" charset="-127"/>
              </a:rPr>
              <a:t>Rules Discovered:</a:t>
            </a:r>
          </a:p>
          <a:p>
            <a:pPr>
              <a:defRPr/>
            </a:pPr>
            <a:r>
              <a:rPr lang="en-US" altLang="ko-KR" sz="2000" b="0" dirty="0">
                <a:latin typeface="Times New Roman" pitchFamily="18" charset="0"/>
                <a:ea typeface="굴림" pitchFamily="50" charset="-127"/>
              </a:rPr>
              <a:t>    </a:t>
            </a:r>
            <a:r>
              <a:rPr lang="en-US" altLang="ko-KR" sz="1800" dirty="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{Milk} --&gt; {Coke}</a:t>
            </a:r>
          </a:p>
          <a:p>
            <a:pPr>
              <a:defRPr/>
            </a:pPr>
            <a:r>
              <a:rPr lang="en-US" altLang="ko-KR" sz="1800" dirty="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    {Diaper, Milk} --&gt; {Beer}</a:t>
            </a:r>
            <a:endParaRPr lang="en-US" altLang="ko-KR" sz="2400" b="0" dirty="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비교사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772400" cy="4572000"/>
          </a:xfrm>
        </p:spPr>
        <p:txBody>
          <a:bodyPr/>
          <a:lstStyle/>
          <a:p>
            <a:r>
              <a:rPr lang="en-US" altLang="ko-KR" dirty="0" smtClean="0"/>
              <a:t>Collaborative Filtering</a:t>
            </a:r>
          </a:p>
          <a:p>
            <a:r>
              <a:rPr lang="ko-KR" altLang="en-US" dirty="0" smtClean="0"/>
              <a:t>개개인의 과거 구매정보와 다른 사람의 구매 정보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개개인의 구매 성향 예측하는 추천시스템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개개인의 맞춤형 추천이 필요한 분야에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9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데이터 탐색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772400" cy="39624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목적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데이터의 전반적 패턴과 특이 패턴 탐색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세트는 대개 대용량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복잡함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문제 해결을 위해 데이터를 검토가 필요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같은 성질의 변수가 중복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이상치 탐지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데이터 요약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차원축소와 시각화 기법을 사용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4078</TotalTime>
  <Words>2410</Words>
  <Application>Microsoft Office PowerPoint</Application>
  <PresentationFormat>화면 슬라이드 쇼(4:3)</PresentationFormat>
  <Paragraphs>394</Paragraphs>
  <Slides>42</Slides>
  <Notes>40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Equity</vt:lpstr>
      <vt:lpstr>Document</vt:lpstr>
      <vt:lpstr>Overview</vt:lpstr>
      <vt:lpstr>데이터마이닝에서의 핵심 아이디어</vt:lpstr>
      <vt:lpstr>교사학습(Supervised Learning) - 목표변수가 존재하면!!</vt:lpstr>
      <vt:lpstr>비교사 학습(Unsupervised Learning)</vt:lpstr>
      <vt:lpstr>교사: 분류</vt:lpstr>
      <vt:lpstr>교사: 예측</vt:lpstr>
      <vt:lpstr>비교사: 연관규칙</vt:lpstr>
      <vt:lpstr>비교사: 협업 필터링</vt:lpstr>
      <vt:lpstr>데이터 탐색</vt:lpstr>
      <vt:lpstr>비교사: 데이터 축소</vt:lpstr>
      <vt:lpstr>비교사: 데이터 시각화</vt:lpstr>
      <vt:lpstr>데이터마이닝 단계</vt:lpstr>
      <vt:lpstr>Preliminary Exploration in R loading data, viewing it, summary statistics</vt:lpstr>
      <vt:lpstr>데이터분석 사전 단계 데이터 획득: 샘플링 </vt:lpstr>
      <vt:lpstr>데이터분석 사전 단계 희소 사건에 대한 오버샘플링</vt:lpstr>
      <vt:lpstr>Sampling &amp; Oversampling </vt:lpstr>
      <vt:lpstr>R 흐름제어(조건문)</vt:lpstr>
      <vt:lpstr>데이터 전처리</vt:lpstr>
      <vt:lpstr>변수의 종류</vt:lpstr>
      <vt:lpstr>변수 처리 및 변수 선택</vt:lpstr>
      <vt:lpstr>Reviewing Variables in R</vt:lpstr>
      <vt:lpstr>Output of code on previous slide</vt:lpstr>
      <vt:lpstr>Creating binary dummies</vt:lpstr>
      <vt:lpstr>Creating Binary Dummies – Output</vt:lpstr>
      <vt:lpstr>이상치 발견(Detecting Outliers)</vt:lpstr>
      <vt:lpstr>결측 데이터(Missing Data) 처리</vt:lpstr>
      <vt:lpstr>Replacing Missing Data with Median</vt:lpstr>
      <vt:lpstr>데이터의 표준화/정규화 (Normalizing) </vt:lpstr>
      <vt:lpstr>과적합(Overfitting)의 문제</vt:lpstr>
      <vt:lpstr>100% 적합 – 새로운 데이터에 유용하지 않음(현재 데이터에 과적합)</vt:lpstr>
      <vt:lpstr>과적합 (계속)</vt:lpstr>
      <vt:lpstr>데이터 분할(Partitioning the Data)</vt:lpstr>
      <vt:lpstr>평가 분할 </vt:lpstr>
      <vt:lpstr>Partitioning the Data</vt:lpstr>
      <vt:lpstr>Partitioning the Data into 3 sets</vt:lpstr>
      <vt:lpstr>모델 구축: 선형회귀분석을 이용한 예제</vt:lpstr>
      <vt:lpstr>모델 구축: 선형회귀분석을 이용한 예제</vt:lpstr>
      <vt:lpstr> Example – Linear Regression West Roxbury Housing Data</vt:lpstr>
      <vt:lpstr>Fit model to the training data</vt:lpstr>
      <vt:lpstr>Scoring the validation data</vt:lpstr>
      <vt:lpstr>Assess accuracy</vt:lpstr>
      <vt:lpstr>Error 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 Bruce</dc:creator>
  <cp:lastModifiedBy>Windows User</cp:lastModifiedBy>
  <cp:revision>202</cp:revision>
  <dcterms:created xsi:type="dcterms:W3CDTF">2008-10-07T18:49:19Z</dcterms:created>
  <dcterms:modified xsi:type="dcterms:W3CDTF">2019-04-16T23:48:55Z</dcterms:modified>
</cp:coreProperties>
</file>