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8" r:id="rId4"/>
    <p:sldId id="279" r:id="rId5"/>
    <p:sldId id="280" r:id="rId6"/>
    <p:sldId id="258" r:id="rId7"/>
    <p:sldId id="274" r:id="rId8"/>
    <p:sldId id="275" r:id="rId9"/>
    <p:sldId id="261" r:id="rId10"/>
    <p:sldId id="259" r:id="rId11"/>
    <p:sldId id="276" r:id="rId12"/>
    <p:sldId id="260" r:id="rId13"/>
    <p:sldId id="265" r:id="rId14"/>
    <p:sldId id="270" r:id="rId15"/>
    <p:sldId id="262" r:id="rId16"/>
    <p:sldId id="271" r:id="rId17"/>
    <p:sldId id="272" r:id="rId18"/>
    <p:sldId id="263" r:id="rId19"/>
    <p:sldId id="277" r:id="rId20"/>
    <p:sldId id="273" r:id="rId21"/>
    <p:sldId id="266" r:id="rId22"/>
    <p:sldId id="264" r:id="rId23"/>
    <p:sldId id="267" r:id="rId24"/>
    <p:sldId id="268" r:id="rId25"/>
    <p:sldId id="269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126" autoAdjust="0"/>
  </p:normalViewPr>
  <p:slideViewPr>
    <p:cSldViewPr>
      <p:cViewPr varScale="1">
        <p:scale>
          <a:sx n="84" d="100"/>
          <a:sy n="84" d="100"/>
        </p:scale>
        <p:origin x="-239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164E9-B8A9-47EC-B8B0-D8D51C18FDC5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9CC4D-A29A-4D19-8C75-149D427C5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617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Times </a:t>
            </a:r>
            <a:r>
              <a:rPr lang="ko-KR" altLang="en-US" dirty="0" smtClean="0"/>
              <a:t>반복</a:t>
            </a:r>
            <a:endParaRPr lang="en-US" altLang="ko-KR" dirty="0" smtClean="0"/>
          </a:p>
          <a:p>
            <a:r>
              <a:rPr lang="en-US" altLang="ko-KR" dirty="0" smtClean="0"/>
              <a:t>Each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는 각각을 반복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9CC4D-A29A-4D19-8C75-149D427C53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047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9CC4D-A29A-4D19-8C75-149D427C536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140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Norw</a:t>
            </a:r>
            <a:r>
              <a:rPr lang="en-US" altLang="ko-KR" baseline="0" dirty="0" smtClean="0"/>
              <a:t> = </a:t>
            </a:r>
            <a:r>
              <a:rPr lang="ko-KR" altLang="en-US" baseline="0" dirty="0" smtClean="0"/>
              <a:t>행</a:t>
            </a:r>
            <a:endParaRPr lang="en-US" altLang="ko-KR" baseline="0" dirty="0" smtClean="0"/>
          </a:p>
          <a:p>
            <a:r>
              <a:rPr lang="en-US" altLang="ko-KR" dirty="0" err="1" smtClean="0"/>
              <a:t>Ncol</a:t>
            </a:r>
            <a:r>
              <a:rPr lang="en-US" altLang="ko-KR" dirty="0" smtClean="0"/>
              <a:t> = </a:t>
            </a:r>
            <a:r>
              <a:rPr lang="ko-KR" altLang="en-US" dirty="0" smtClean="0"/>
              <a:t>열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9CC4D-A29A-4D19-8C75-149D427C536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837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9CC4D-A29A-4D19-8C75-149D427C536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417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read.table</a:t>
            </a:r>
            <a:r>
              <a:rPr lang="en-US" altLang="ko-KR" dirty="0" smtClean="0"/>
              <a:t>()</a:t>
            </a:r>
            <a:r>
              <a:rPr lang="en-US" altLang="ko-KR" baseline="0" dirty="0" smtClean="0"/>
              <a:t> ----- </a:t>
            </a:r>
            <a:r>
              <a:rPr lang="ko-KR" altLang="en-US" baseline="0" dirty="0" smtClean="0"/>
              <a:t>한글파일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data.frame</a:t>
            </a:r>
            <a:r>
              <a:rPr lang="en-US" altLang="ko-KR" baseline="0" dirty="0" smtClean="0"/>
              <a:t>() -----  </a:t>
            </a:r>
            <a:r>
              <a:rPr lang="ko-KR" altLang="en-US" baseline="0" dirty="0" smtClean="0"/>
              <a:t>내부적으로 만들 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9CC4D-A29A-4D19-8C75-149D427C536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91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A548-9E74-49C7-A50F-2C20E84BD261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238F-B347-4B48-B165-7975DFA9F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0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A548-9E74-49C7-A50F-2C20E84BD261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238F-B347-4B48-B165-7975DFA9F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70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A548-9E74-49C7-A50F-2C20E84BD261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238F-B347-4B48-B165-7975DFA9F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29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A548-9E74-49C7-A50F-2C20E84BD261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238F-B347-4B48-B165-7975DFA9F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09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A548-9E74-49C7-A50F-2C20E84BD261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238F-B347-4B48-B165-7975DFA9F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92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A548-9E74-49C7-A50F-2C20E84BD261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238F-B347-4B48-B165-7975DFA9F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56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A548-9E74-49C7-A50F-2C20E84BD261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238F-B347-4B48-B165-7975DFA9F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65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A548-9E74-49C7-A50F-2C20E84BD261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238F-B347-4B48-B165-7975DFA9F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10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A548-9E74-49C7-A50F-2C20E84BD261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238F-B347-4B48-B165-7975DFA9F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00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A548-9E74-49C7-A50F-2C20E84BD261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238F-B347-4B48-B165-7975DFA9F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807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A548-9E74-49C7-A50F-2C20E84BD261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238F-B347-4B48-B165-7975DFA9F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78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6A548-9E74-49C7-A50F-2C20E84BD261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4238F-B347-4B48-B165-7975DFA9F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79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datamining.com/resources/data" TargetMode="External"/><Relationship Id="rId2" Type="http://schemas.openxmlformats.org/officeDocument/2006/relationships/hyperlink" Target="https://vincentarelbundock.github.io/Rdatasets/datasets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 Data </a:t>
            </a:r>
            <a:r>
              <a:rPr lang="ko-KR" altLang="en-US" dirty="0" smtClean="0"/>
              <a:t>입출력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831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90066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행렬</a:t>
            </a:r>
            <a:r>
              <a:rPr lang="en-US" altLang="ko-KR" sz="3600" dirty="0" smtClean="0"/>
              <a:t>(2</a:t>
            </a:r>
            <a:r>
              <a:rPr lang="ko-KR" altLang="en-US" sz="3600" dirty="0" smtClean="0"/>
              <a:t>차원 배열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94928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같</a:t>
            </a:r>
            <a:r>
              <a:rPr lang="ko-KR" altLang="en-US" dirty="0"/>
              <a:t>은 </a:t>
            </a:r>
            <a:r>
              <a:rPr lang="ko-KR" altLang="en-US" dirty="0" err="1" smtClean="0"/>
              <a:t>데이터형으로</a:t>
            </a:r>
            <a:r>
              <a:rPr lang="ko-KR" altLang="en-US" dirty="0" smtClean="0"/>
              <a:t> 행과 열로 구성된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배열</a:t>
            </a:r>
            <a:endParaRPr lang="en-US" altLang="ko-KR" dirty="0" smtClean="0"/>
          </a:p>
          <a:p>
            <a:r>
              <a:rPr lang="ko-KR" altLang="en-US" dirty="0" smtClean="0"/>
              <a:t>속성</a:t>
            </a:r>
            <a:r>
              <a:rPr lang="en-US" altLang="ko-KR" dirty="0" smtClean="0"/>
              <a:t>: </a:t>
            </a:r>
          </a:p>
          <a:p>
            <a:pPr lvl="1"/>
            <a:r>
              <a:rPr lang="en-US" altLang="ko-KR" dirty="0" smtClean="0"/>
              <a:t>length(</a:t>
            </a:r>
            <a:r>
              <a:rPr lang="ko-KR" altLang="en-US" dirty="0" smtClean="0"/>
              <a:t>요소 개수</a:t>
            </a:r>
            <a:r>
              <a:rPr lang="en-US" altLang="ko-KR" dirty="0" smtClean="0"/>
              <a:t>), </a:t>
            </a:r>
          </a:p>
          <a:p>
            <a:pPr lvl="1"/>
            <a:r>
              <a:rPr lang="en-US" altLang="ko-KR" dirty="0" smtClean="0"/>
              <a:t>mode(</a:t>
            </a:r>
            <a:r>
              <a:rPr lang="ko-KR" altLang="en-US" dirty="0"/>
              <a:t>요</a:t>
            </a:r>
            <a:r>
              <a:rPr lang="ko-KR" altLang="en-US" dirty="0" smtClean="0"/>
              <a:t>소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), </a:t>
            </a:r>
          </a:p>
          <a:p>
            <a:pPr lvl="1"/>
            <a:r>
              <a:rPr lang="en-US" altLang="ko-KR" dirty="0" err="1"/>
              <a:t>n</a:t>
            </a:r>
            <a:r>
              <a:rPr lang="en-US" altLang="ko-KR" dirty="0" err="1" smtClean="0"/>
              <a:t>row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ncol</a:t>
            </a:r>
            <a:r>
              <a:rPr lang="en-US" altLang="ko-KR" dirty="0" smtClean="0"/>
              <a:t>(</a:t>
            </a:r>
            <a:r>
              <a:rPr lang="ko-KR" altLang="en-US" dirty="0" smtClean="0"/>
              <a:t>행과 열의 개수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행렬을 만드는 방법</a:t>
            </a:r>
            <a:endParaRPr lang="en-US" altLang="ko-KR" dirty="0" smtClean="0"/>
          </a:p>
          <a:p>
            <a:pPr lvl="1"/>
            <a:r>
              <a:rPr lang="en-US" altLang="ko-KR" dirty="0"/>
              <a:t>m</a:t>
            </a:r>
            <a:r>
              <a:rPr lang="en-US" altLang="ko-KR" dirty="0" smtClean="0"/>
              <a:t>atrix(data, </a:t>
            </a:r>
            <a:r>
              <a:rPr lang="en-US" altLang="ko-KR" dirty="0" err="1" smtClean="0"/>
              <a:t>nrow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ncol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byrow</a:t>
            </a:r>
            <a:r>
              <a:rPr lang="en-US" altLang="ko-KR" dirty="0" smtClean="0"/>
              <a:t>=FALSE, [</a:t>
            </a:r>
            <a:r>
              <a:rPr lang="en-US" altLang="ko-KR" dirty="0" err="1" smtClean="0"/>
              <a:t>dimnames</a:t>
            </a:r>
            <a:r>
              <a:rPr lang="en-US" altLang="ko-KR" dirty="0" smtClean="0"/>
              <a:t>])</a:t>
            </a:r>
          </a:p>
          <a:p>
            <a:pPr lvl="2"/>
            <a:r>
              <a:rPr lang="en-US" altLang="ko-KR" dirty="0" smtClean="0"/>
              <a:t>y &lt;- matrix(1:6, </a:t>
            </a:r>
            <a:r>
              <a:rPr lang="en-US" altLang="ko-KR" dirty="0" err="1" smtClean="0"/>
              <a:t>nrow</a:t>
            </a:r>
            <a:r>
              <a:rPr lang="en-US" altLang="ko-KR" dirty="0" smtClean="0"/>
              <a:t>=2) : 1~6 </a:t>
            </a:r>
            <a:r>
              <a:rPr lang="ko-KR" altLang="en-US" dirty="0" smtClean="0"/>
              <a:t>정수를 행의 수가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인 행렬</a:t>
            </a:r>
            <a:r>
              <a:rPr lang="en-US" altLang="ko-KR" dirty="0" smtClean="0"/>
              <a:t>, </a:t>
            </a:r>
            <a:r>
              <a:rPr lang="ko-KR" altLang="en-US" dirty="0" err="1"/>
              <a:t>원소값</a:t>
            </a:r>
            <a:r>
              <a:rPr lang="ko-KR" altLang="en-US" dirty="0"/>
              <a:t> 할당 순서는 열 </a:t>
            </a:r>
            <a:r>
              <a:rPr lang="ko-KR" altLang="en-US" dirty="0" smtClean="0"/>
              <a:t>기준</a:t>
            </a:r>
            <a:endParaRPr lang="en-US" altLang="ko-KR" dirty="0"/>
          </a:p>
          <a:p>
            <a:pPr lvl="2"/>
            <a:r>
              <a:rPr lang="en-US" altLang="ko-KR" dirty="0"/>
              <a:t>y</a:t>
            </a:r>
            <a:r>
              <a:rPr lang="en-US" altLang="ko-KR" dirty="0" smtClean="0"/>
              <a:t> &lt;- matrix(1:6, </a:t>
            </a:r>
            <a:r>
              <a:rPr lang="en-US" altLang="ko-KR" dirty="0" err="1" smtClean="0"/>
              <a:t>nrow</a:t>
            </a:r>
            <a:r>
              <a:rPr lang="en-US" altLang="ko-KR" dirty="0" smtClean="0"/>
              <a:t>=2, </a:t>
            </a:r>
            <a:r>
              <a:rPr lang="en-US" altLang="ko-KR" dirty="0" err="1" smtClean="0"/>
              <a:t>byrow</a:t>
            </a:r>
            <a:r>
              <a:rPr lang="en-US" altLang="ko-KR" dirty="0" smtClean="0"/>
              <a:t> = TRUE) : </a:t>
            </a:r>
            <a:r>
              <a:rPr lang="ko-KR" altLang="en-US" dirty="0" err="1" smtClean="0"/>
              <a:t>원소값</a:t>
            </a:r>
            <a:r>
              <a:rPr lang="ko-KR" altLang="en-US" dirty="0" smtClean="0"/>
              <a:t> 할당 순서는 행 기준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names &lt;-list(</a:t>
            </a:r>
            <a:r>
              <a:rPr lang="en-US" altLang="ko-KR" dirty="0"/>
              <a:t>c</a:t>
            </a:r>
            <a:r>
              <a:rPr lang="en-US" altLang="ko-KR" dirty="0" smtClean="0"/>
              <a:t>(“1</a:t>
            </a:r>
            <a:r>
              <a:rPr lang="ko-KR" altLang="en-US" dirty="0" smtClean="0"/>
              <a:t>행</a:t>
            </a:r>
            <a:r>
              <a:rPr lang="en-US" altLang="ko-KR" dirty="0" smtClean="0"/>
              <a:t>”, “2</a:t>
            </a:r>
            <a:r>
              <a:rPr lang="ko-KR" altLang="en-US" dirty="0" smtClean="0"/>
              <a:t>행</a:t>
            </a:r>
            <a:r>
              <a:rPr lang="en-US" altLang="ko-KR" dirty="0" smtClean="0"/>
              <a:t>”), </a:t>
            </a:r>
            <a:r>
              <a:rPr lang="en-US" altLang="ko-KR" dirty="0"/>
              <a:t>c</a:t>
            </a:r>
            <a:r>
              <a:rPr lang="en-US" altLang="ko-KR" dirty="0" smtClean="0"/>
              <a:t>(“1</a:t>
            </a:r>
            <a:r>
              <a:rPr lang="ko-KR" altLang="en-US" dirty="0" smtClean="0"/>
              <a:t>열</a:t>
            </a:r>
            <a:r>
              <a:rPr lang="en-US" altLang="ko-KR" dirty="0" smtClean="0"/>
              <a:t>”, “2</a:t>
            </a:r>
            <a:r>
              <a:rPr lang="ko-KR" altLang="en-US" dirty="0" smtClean="0"/>
              <a:t>열</a:t>
            </a:r>
            <a:r>
              <a:rPr lang="en-US" altLang="ko-KR" dirty="0" smtClean="0"/>
              <a:t>”, “3</a:t>
            </a:r>
            <a:r>
              <a:rPr lang="ko-KR" altLang="en-US" dirty="0" smtClean="0"/>
              <a:t>열</a:t>
            </a:r>
            <a:r>
              <a:rPr lang="en-US" altLang="ko-KR" dirty="0" smtClean="0"/>
              <a:t>”))</a:t>
            </a:r>
          </a:p>
          <a:p>
            <a:pPr lvl="2"/>
            <a:r>
              <a:rPr lang="en-US" altLang="ko-KR" dirty="0"/>
              <a:t>matrix(1:6, </a:t>
            </a:r>
            <a:r>
              <a:rPr lang="en-US" altLang="ko-KR" dirty="0" err="1"/>
              <a:t>nrow</a:t>
            </a:r>
            <a:r>
              <a:rPr lang="en-US" altLang="ko-KR" dirty="0"/>
              <a:t>=2, </a:t>
            </a:r>
            <a:r>
              <a:rPr lang="en-US" altLang="ko-KR" dirty="0" err="1"/>
              <a:t>byrow</a:t>
            </a:r>
            <a:r>
              <a:rPr lang="en-US" altLang="ko-KR" dirty="0"/>
              <a:t> = </a:t>
            </a:r>
            <a:r>
              <a:rPr lang="en-US" altLang="ko-KR" dirty="0" smtClean="0"/>
              <a:t>TRUE, </a:t>
            </a:r>
            <a:r>
              <a:rPr lang="en-US" altLang="ko-KR" dirty="0" err="1" smtClean="0"/>
              <a:t>dimnames</a:t>
            </a:r>
            <a:r>
              <a:rPr lang="en-US" altLang="ko-KR" dirty="0" smtClean="0"/>
              <a:t>=names)</a:t>
            </a:r>
          </a:p>
          <a:p>
            <a:pPr lvl="1"/>
            <a:r>
              <a:rPr lang="en-US" altLang="ko-KR" dirty="0" err="1" smtClean="0"/>
              <a:t>cbind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이용 </a:t>
            </a:r>
            <a:r>
              <a:rPr lang="en-US" altLang="ko-KR" dirty="0" smtClean="0"/>
              <a:t>-&gt; </a:t>
            </a:r>
            <a:r>
              <a:rPr lang="ko-KR" altLang="en-US" dirty="0" err="1" smtClean="0">
                <a:solidFill>
                  <a:srgbClr val="FF0000"/>
                </a:solidFill>
              </a:rPr>
              <a:t>컬럼형식으로</a:t>
            </a:r>
            <a:r>
              <a:rPr lang="ko-KR" altLang="en-US" dirty="0" smtClean="0">
                <a:solidFill>
                  <a:srgbClr val="FF0000"/>
                </a:solidFill>
              </a:rPr>
              <a:t> 만들어 준다</a:t>
            </a:r>
            <a:r>
              <a:rPr lang="en-US" altLang="ko-KR" dirty="0" smtClean="0">
                <a:solidFill>
                  <a:srgbClr val="FF0000"/>
                </a:solidFill>
              </a:rPr>
              <a:t>. (</a:t>
            </a:r>
            <a:r>
              <a:rPr lang="ko-KR" altLang="en-US" dirty="0" smtClean="0">
                <a:solidFill>
                  <a:srgbClr val="FF0000"/>
                </a:solidFill>
              </a:rPr>
              <a:t>열 위주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err="1" smtClean="0"/>
              <a:t>rbind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이용 </a:t>
            </a:r>
            <a:r>
              <a:rPr lang="en-US" altLang="ko-KR" dirty="0" smtClean="0"/>
              <a:t>-&gt; </a:t>
            </a:r>
            <a:r>
              <a:rPr lang="ko-KR" altLang="en-US" dirty="0" smtClean="0">
                <a:solidFill>
                  <a:srgbClr val="FF0000"/>
                </a:solidFill>
              </a:rPr>
              <a:t>레코드형식으로 만들어 준다</a:t>
            </a:r>
            <a:r>
              <a:rPr lang="en-US" altLang="ko-KR" dirty="0" smtClean="0">
                <a:solidFill>
                  <a:srgbClr val="FF0000"/>
                </a:solidFill>
              </a:rPr>
              <a:t>. (</a:t>
            </a:r>
            <a:r>
              <a:rPr lang="ko-KR" altLang="en-US" dirty="0" smtClean="0">
                <a:solidFill>
                  <a:srgbClr val="FF0000"/>
                </a:solidFill>
              </a:rPr>
              <a:t>행 위주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dirty="0"/>
              <a:t> </a:t>
            </a:r>
            <a:r>
              <a:rPr lang="en-US" altLang="ko-KR" dirty="0" smtClean="0"/>
              <a:t>ex) v1 &lt;- c(1,2,3), v2 &lt;- c(3,4,5); x&lt;- </a:t>
            </a:r>
            <a:r>
              <a:rPr lang="en-US" altLang="ko-KR" dirty="0" err="1" smtClean="0"/>
              <a:t>cbind</a:t>
            </a:r>
            <a:r>
              <a:rPr lang="en-US" altLang="ko-KR" dirty="0" smtClean="0"/>
              <a:t>(v1, v2); </a:t>
            </a:r>
            <a:r>
              <a:rPr lang="en-US" altLang="ko-KR" dirty="0" err="1" smtClean="0"/>
              <a:t>rownames</a:t>
            </a:r>
            <a:r>
              <a:rPr lang="en-US" altLang="ko-KR" dirty="0" smtClean="0"/>
              <a:t>(x) &lt;- c(“1</a:t>
            </a:r>
            <a:r>
              <a:rPr lang="ko-KR" altLang="en-US" dirty="0" smtClean="0"/>
              <a:t>행</a:t>
            </a:r>
            <a:r>
              <a:rPr lang="en-US" altLang="ko-KR" dirty="0" smtClean="0"/>
              <a:t>”, “2</a:t>
            </a:r>
            <a:r>
              <a:rPr lang="ko-KR" altLang="en-US" dirty="0" smtClean="0"/>
              <a:t>행</a:t>
            </a:r>
            <a:r>
              <a:rPr lang="en-US" altLang="ko-KR" dirty="0" smtClean="0"/>
              <a:t>”, “3</a:t>
            </a:r>
            <a:r>
              <a:rPr lang="ko-KR" altLang="en-US" dirty="0" smtClean="0"/>
              <a:t>행</a:t>
            </a:r>
            <a:r>
              <a:rPr lang="en-US" altLang="ko-KR" dirty="0" smtClean="0"/>
              <a:t>”); </a:t>
            </a:r>
            <a:r>
              <a:rPr lang="en-US" altLang="ko-KR" dirty="0" err="1" smtClean="0"/>
              <a:t>colnames</a:t>
            </a:r>
            <a:r>
              <a:rPr lang="en-US" altLang="ko-KR" dirty="0" smtClean="0"/>
              <a:t>(x) &lt;- c(“1</a:t>
            </a:r>
            <a:r>
              <a:rPr lang="ko-KR" altLang="en-US" dirty="0" smtClean="0"/>
              <a:t>열</a:t>
            </a:r>
            <a:r>
              <a:rPr lang="en-US" altLang="ko-KR" dirty="0" smtClean="0"/>
              <a:t>”, “2</a:t>
            </a:r>
            <a:r>
              <a:rPr lang="ko-KR" altLang="en-US" dirty="0" smtClean="0"/>
              <a:t>열</a:t>
            </a:r>
            <a:r>
              <a:rPr lang="en-US" altLang="ko-KR" dirty="0" smtClean="0"/>
              <a:t>”); x</a:t>
            </a:r>
          </a:p>
          <a:p>
            <a:pPr lvl="2"/>
            <a:r>
              <a:rPr lang="en-US" altLang="ko-KR" dirty="0" err="1"/>
              <a:t>r</a:t>
            </a:r>
            <a:r>
              <a:rPr lang="en-US" altLang="ko-KR" dirty="0" err="1" smtClean="0"/>
              <a:t>bind</a:t>
            </a:r>
            <a:r>
              <a:rPr lang="en-US" altLang="ko-KR" dirty="0" smtClean="0"/>
              <a:t>(v1, v2)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4409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90066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행렬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496944" cy="594928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행렬 데이터 접근</a:t>
            </a:r>
            <a:r>
              <a:rPr lang="en-US" altLang="ko-KR" dirty="0" smtClean="0"/>
              <a:t>: x[</a:t>
            </a:r>
            <a:r>
              <a:rPr lang="en-US" altLang="ko-KR" dirty="0" err="1" smtClean="0"/>
              <a:t>ridx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cidx</a:t>
            </a:r>
            <a:r>
              <a:rPr lang="en-US" altLang="ko-KR" dirty="0" smtClean="0"/>
              <a:t>]</a:t>
            </a:r>
          </a:p>
          <a:p>
            <a:pPr lvl="1"/>
            <a:r>
              <a:rPr lang="en-US" altLang="ko-KR" dirty="0" smtClean="0"/>
              <a:t>x[1,2] </a:t>
            </a:r>
          </a:p>
          <a:p>
            <a:pPr lvl="1"/>
            <a:r>
              <a:rPr lang="en-US" altLang="ko-KR" dirty="0" smtClean="0"/>
              <a:t>x[1:2,] : index</a:t>
            </a:r>
            <a:r>
              <a:rPr lang="ko-KR" altLang="en-US" dirty="0" smtClean="0"/>
              <a:t>가 생략되면 해당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전체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x[-3,] : </a:t>
            </a:r>
            <a:r>
              <a:rPr lang="en-US" altLang="ko-KR" dirty="0"/>
              <a:t>3</a:t>
            </a:r>
            <a:r>
              <a:rPr lang="ko-KR" altLang="en-US" dirty="0" smtClean="0"/>
              <a:t>번째 행을 제외한 나머지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x[c(1,3), c(1,3)] : 1</a:t>
            </a:r>
            <a:r>
              <a:rPr lang="ko-KR" altLang="en-US" dirty="0" smtClean="0"/>
              <a:t>행</a:t>
            </a:r>
            <a:r>
              <a:rPr lang="en-US" altLang="ko-KR" dirty="0" smtClean="0"/>
              <a:t>, 3</a:t>
            </a:r>
            <a:r>
              <a:rPr lang="ko-KR" altLang="en-US" dirty="0" smtClean="0"/>
              <a:t>행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열</a:t>
            </a:r>
            <a:r>
              <a:rPr lang="en-US" altLang="ko-KR" dirty="0" smtClean="0"/>
              <a:t>, 3</a:t>
            </a:r>
            <a:r>
              <a:rPr lang="ko-KR" altLang="en-US" dirty="0" smtClean="0"/>
              <a:t>열 값만 추출</a:t>
            </a:r>
            <a:endParaRPr lang="en-US" altLang="ko-KR" dirty="0" smtClean="0"/>
          </a:p>
          <a:p>
            <a:r>
              <a:rPr lang="ko-KR" altLang="en-US" dirty="0" smtClean="0"/>
              <a:t>행</a:t>
            </a:r>
            <a:r>
              <a:rPr lang="ko-KR" altLang="en-US" dirty="0"/>
              <a:t>렬 </a:t>
            </a:r>
            <a:r>
              <a:rPr lang="ko-KR" altLang="en-US" dirty="0" smtClean="0"/>
              <a:t>연산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전치행</a:t>
            </a:r>
            <a:r>
              <a:rPr lang="ko-KR" altLang="en-US" dirty="0"/>
              <a:t>렬</a:t>
            </a:r>
            <a:r>
              <a:rPr lang="en-US" altLang="ko-KR" dirty="0" smtClean="0"/>
              <a:t>: t(A)</a:t>
            </a:r>
          </a:p>
          <a:p>
            <a:pPr lvl="1"/>
            <a:r>
              <a:rPr lang="en-US" altLang="ko-KR" dirty="0" smtClean="0"/>
              <a:t>A+s, A+B, A%*%B (A</a:t>
            </a:r>
            <a:r>
              <a:rPr lang="ko-KR" altLang="en-US" dirty="0" smtClean="0"/>
              <a:t>의 열의 수</a:t>
            </a:r>
            <a:r>
              <a:rPr lang="en-US" altLang="ko-KR" dirty="0" smtClean="0"/>
              <a:t>=</a:t>
            </a:r>
            <a:r>
              <a:rPr lang="ko-KR" altLang="en-US" dirty="0" smtClean="0"/>
              <a:t>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행의 수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A: 5x2, B: 5x2 =&gt;A%*%t(B) : 5x5 </a:t>
            </a:r>
            <a:r>
              <a:rPr lang="ko-KR" altLang="en-US" dirty="0" smtClean="0"/>
              <a:t>행렬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solve(A,B): A%*%x=B, x</a:t>
            </a:r>
            <a:r>
              <a:rPr lang="ko-KR" altLang="en-US" dirty="0" smtClean="0"/>
              <a:t>를 반환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solve(A): A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역행렬</a:t>
            </a:r>
            <a:r>
              <a:rPr lang="ko-KR" altLang="en-US" dirty="0" smtClean="0"/>
              <a:t> 반환</a:t>
            </a:r>
            <a:r>
              <a:rPr lang="en-US" altLang="ko-KR" dirty="0" smtClean="0"/>
              <a:t>  </a:t>
            </a:r>
            <a:endParaRPr lang="en-US" altLang="ko-KR" dirty="0"/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07783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90066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배</a:t>
            </a:r>
            <a:r>
              <a:rPr lang="ko-KR" altLang="en-US" sz="3600" dirty="0"/>
              <a:t>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동일한 </a:t>
            </a:r>
            <a:r>
              <a:rPr lang="ko-KR" altLang="en-US" dirty="0" err="1" smtClean="0"/>
              <a:t>데이터형의</a:t>
            </a:r>
            <a:r>
              <a:rPr lang="ko-KR" altLang="en-US" dirty="0" smtClean="0"/>
              <a:t> 요소를 </a:t>
            </a:r>
            <a:r>
              <a:rPr lang="en-US" altLang="ko-KR" b="1" u="sng" dirty="0" smtClean="0"/>
              <a:t>n</a:t>
            </a:r>
            <a:r>
              <a:rPr lang="ko-KR" altLang="en-US" b="1" u="sng" dirty="0" smtClean="0"/>
              <a:t>차원</a:t>
            </a:r>
            <a:r>
              <a:rPr lang="ko-KR" altLang="en-US" dirty="0" smtClean="0"/>
              <a:t>으로 구성한 데이터 객체</a:t>
            </a:r>
            <a:endParaRPr lang="en-US" altLang="ko-KR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속성</a:t>
            </a:r>
            <a:r>
              <a:rPr lang="en-US" altLang="ko-KR" dirty="0" smtClean="0"/>
              <a:t>: length, mode</a:t>
            </a:r>
            <a:r>
              <a:rPr lang="en-US" altLang="ko-KR" dirty="0"/>
              <a:t>, dim(</a:t>
            </a:r>
            <a:r>
              <a:rPr lang="ko-KR" altLang="en-US" dirty="0"/>
              <a:t>행과 열의 개수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dimnames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차원의 이름</a:t>
            </a:r>
            <a:r>
              <a:rPr lang="en-US" altLang="ko-KR" dirty="0" smtClean="0"/>
              <a:t>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array(data, dim, [</a:t>
            </a:r>
            <a:r>
              <a:rPr lang="en-US" altLang="ko-KR" dirty="0" err="1" smtClean="0"/>
              <a:t>dimnames</a:t>
            </a:r>
            <a:r>
              <a:rPr lang="en-US" altLang="ko-KR" dirty="0" smtClean="0"/>
              <a:t>])</a:t>
            </a:r>
          </a:p>
          <a:p>
            <a:pPr marL="742950" lvl="2" indent="-342900"/>
            <a:r>
              <a:rPr lang="en-US" altLang="ko-KR" dirty="0"/>
              <a:t>X</a:t>
            </a:r>
            <a:r>
              <a:rPr lang="en-US" altLang="ko-KR" dirty="0" smtClean="0"/>
              <a:t> &lt;- array(1:6, dim=c(2,3), </a:t>
            </a:r>
            <a:r>
              <a:rPr lang="en-US" altLang="ko-KR" dirty="0" err="1" smtClean="0"/>
              <a:t>dimnames</a:t>
            </a:r>
            <a:r>
              <a:rPr lang="en-US" altLang="ko-KR" dirty="0" smtClean="0"/>
              <a:t>=names)</a:t>
            </a:r>
          </a:p>
          <a:p>
            <a:pPr marL="1200150" lvl="3" indent="-342900"/>
            <a:r>
              <a:rPr lang="en-US" altLang="ko-KR" dirty="0" smtClean="0"/>
              <a:t>X[1,3]  :1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3</a:t>
            </a:r>
            <a:r>
              <a:rPr lang="ko-KR" altLang="en-US" dirty="0" smtClean="0"/>
              <a:t>열 값</a:t>
            </a:r>
            <a:endParaRPr lang="en-US" altLang="ko-KR" dirty="0" smtClean="0"/>
          </a:p>
          <a:p>
            <a:pPr marL="1200150" lvl="3" indent="-342900"/>
            <a:r>
              <a:rPr lang="en-US" altLang="ko-KR" dirty="0"/>
              <a:t>X</a:t>
            </a:r>
            <a:r>
              <a:rPr lang="en-US" altLang="ko-KR" dirty="0" smtClean="0"/>
              <a:t>[,3] : 3</a:t>
            </a:r>
            <a:r>
              <a:rPr lang="ko-KR" altLang="en-US" dirty="0" smtClean="0"/>
              <a:t>열의 모든 값</a:t>
            </a:r>
            <a:endParaRPr lang="en-US" altLang="ko-KR" dirty="0" smtClean="0"/>
          </a:p>
          <a:p>
            <a:pPr marL="1200150" lvl="3" indent="-342900"/>
            <a:r>
              <a:rPr lang="en-US" altLang="ko-KR" dirty="0" smtClean="0"/>
              <a:t>X[,-3] :3</a:t>
            </a:r>
            <a:r>
              <a:rPr lang="ko-KR" altLang="en-US" dirty="0" smtClean="0"/>
              <a:t>열을 제외한 모든 값</a:t>
            </a:r>
            <a:endParaRPr lang="en-US" altLang="ko-KR" dirty="0" smtClean="0"/>
          </a:p>
          <a:p>
            <a:pPr marL="1200150" lvl="3" indent="-342900"/>
            <a:r>
              <a:rPr lang="en-US" altLang="ko-KR" dirty="0" smtClean="0"/>
              <a:t>X[1,2] &lt;- 20 : 1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2</a:t>
            </a:r>
            <a:r>
              <a:rPr lang="ko-KR" altLang="en-US" dirty="0" smtClean="0"/>
              <a:t>열의 값을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으로</a:t>
            </a:r>
            <a:endParaRPr lang="en-US" altLang="ko-KR" dirty="0" smtClean="0"/>
          </a:p>
          <a:p>
            <a:pPr marL="1200150" lvl="3" indent="-342900"/>
            <a:r>
              <a:rPr lang="en-US" altLang="ko-KR" dirty="0" smtClean="0"/>
              <a:t>X[“1</a:t>
            </a:r>
            <a:r>
              <a:rPr lang="ko-KR" altLang="en-US" dirty="0" smtClean="0"/>
              <a:t>행</a:t>
            </a:r>
            <a:r>
              <a:rPr lang="en-US" altLang="ko-KR" dirty="0" smtClean="0"/>
              <a:t>”] :”1</a:t>
            </a:r>
            <a:r>
              <a:rPr lang="ko-KR" altLang="en-US" dirty="0" smtClean="0"/>
              <a:t>행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이라는 이름을 갖는 모든 값</a:t>
            </a:r>
            <a:endParaRPr lang="en-US" altLang="ko-KR" dirty="0" smtClean="0"/>
          </a:p>
          <a:p>
            <a:pPr marL="1200150" lvl="3" indent="-342900"/>
            <a:r>
              <a:rPr lang="en-US" altLang="ko-KR" dirty="0" smtClean="0"/>
              <a:t>length(X), dim(X), mode(X), </a:t>
            </a:r>
            <a:r>
              <a:rPr lang="en-US" altLang="ko-KR" dirty="0" err="1" smtClean="0"/>
              <a:t>dimnames</a:t>
            </a:r>
            <a:r>
              <a:rPr lang="en-US" altLang="ko-KR" dirty="0" smtClean="0"/>
              <a:t>(X)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5911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9589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factor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424936" cy="5217443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에서는 범주형 자료</a:t>
            </a:r>
            <a:r>
              <a:rPr lang="en-US" altLang="ko-KR" dirty="0" smtClean="0"/>
              <a:t>(Categorical Data)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factor</a:t>
            </a:r>
            <a:r>
              <a:rPr lang="ko-KR" altLang="en-US" dirty="0" smtClean="0"/>
              <a:t>라고 부른다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lvl="1"/>
            <a:r>
              <a:rPr lang="en-US" altLang="ko-KR" dirty="0"/>
              <a:t>factor(x </a:t>
            </a:r>
            <a:r>
              <a:rPr lang="en-US" altLang="ko-KR" dirty="0" smtClean="0"/>
              <a:t>, </a:t>
            </a:r>
            <a:r>
              <a:rPr lang="en-US" altLang="ko-KR" dirty="0"/>
              <a:t>levels, labels = levels</a:t>
            </a:r>
            <a:r>
              <a:rPr lang="en-US" altLang="ko-KR" dirty="0" smtClean="0"/>
              <a:t>, names) </a:t>
            </a:r>
          </a:p>
          <a:p>
            <a:pPr lvl="2"/>
            <a:r>
              <a:rPr lang="en-US" altLang="ko-KR" dirty="0" smtClean="0"/>
              <a:t>x: vector of data, levels :</a:t>
            </a:r>
            <a:r>
              <a:rPr lang="ko-KR" altLang="en-US" dirty="0" smtClean="0"/>
              <a:t>범주형 자료의 수준</a:t>
            </a:r>
            <a:r>
              <a:rPr lang="en-US" altLang="ko-KR" dirty="0" smtClean="0"/>
              <a:t>, names: factor</a:t>
            </a:r>
            <a:r>
              <a:rPr lang="ko-KR" altLang="en-US" dirty="0" smtClean="0"/>
              <a:t>의 각 원소의 이름</a:t>
            </a:r>
            <a:r>
              <a:rPr lang="en-US" altLang="ko-KR" dirty="0" smtClean="0"/>
              <a:t>. mode: </a:t>
            </a:r>
            <a:r>
              <a:rPr lang="ko-KR" altLang="en-US" dirty="0" smtClean="0"/>
              <a:t>항상 </a:t>
            </a:r>
            <a:r>
              <a:rPr lang="en-US" altLang="ko-KR" dirty="0" smtClean="0"/>
              <a:t>“numeric”</a:t>
            </a:r>
          </a:p>
          <a:p>
            <a:pPr lvl="2"/>
            <a:r>
              <a:rPr lang="en-US" altLang="ko-KR" dirty="0" smtClean="0"/>
              <a:t>x &lt;- c(“M”,”F”,”M”,”F”,”M”)</a:t>
            </a:r>
          </a:p>
          <a:p>
            <a:pPr lvl="2"/>
            <a:r>
              <a:rPr lang="en-US" altLang="ko-KR" dirty="0" smtClean="0"/>
              <a:t>names(x) &lt;-c(“1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”,”2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”,”3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”, “4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”,”5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”)</a:t>
            </a:r>
          </a:p>
          <a:p>
            <a:pPr lvl="2"/>
            <a:r>
              <a:rPr lang="en-US" altLang="ko-KR" dirty="0" err="1"/>
              <a:t>x</a:t>
            </a:r>
            <a:r>
              <a:rPr lang="en-US" altLang="ko-KR" dirty="0" err="1" smtClean="0"/>
              <a:t>.fct</a:t>
            </a:r>
            <a:r>
              <a:rPr lang="en-US" altLang="ko-KR" dirty="0" smtClean="0"/>
              <a:t> &lt;- factor(x, levels =c(“M”,”F”), labels = c(“</a:t>
            </a:r>
            <a:r>
              <a:rPr lang="en-US" altLang="ko-KR" dirty="0" err="1" smtClean="0"/>
              <a:t>Male”,”Female</a:t>
            </a:r>
            <a:r>
              <a:rPr lang="en-US" altLang="ko-KR" dirty="0" smtClean="0"/>
              <a:t>”)) </a:t>
            </a:r>
          </a:p>
          <a:p>
            <a:pPr lvl="2"/>
            <a:r>
              <a:rPr lang="en-US" altLang="ko-KR" dirty="0" smtClean="0"/>
              <a:t>table(</a:t>
            </a:r>
            <a:r>
              <a:rPr lang="en-US" altLang="ko-KR" dirty="0" err="1" smtClean="0"/>
              <a:t>x.fct</a:t>
            </a:r>
            <a:r>
              <a:rPr lang="en-US" altLang="ko-KR" dirty="0" smtClean="0"/>
              <a:t>) :</a:t>
            </a:r>
            <a:r>
              <a:rPr lang="ko-KR" altLang="en-US" dirty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</a:t>
            </a:r>
            <a:r>
              <a:rPr lang="ko-KR" altLang="en-US" dirty="0" err="1" smtClean="0"/>
              <a:t>분할표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/>
              <a:t>ordered: </a:t>
            </a:r>
            <a:r>
              <a:rPr lang="ko-KR" altLang="en-US" dirty="0"/>
              <a:t>순서가 있는 </a:t>
            </a:r>
            <a:r>
              <a:rPr lang="en-US" altLang="ko-KR" dirty="0"/>
              <a:t>levels</a:t>
            </a:r>
          </a:p>
          <a:p>
            <a:pPr lvl="2"/>
            <a:r>
              <a:rPr lang="en-US" altLang="ko-KR" dirty="0" smtClean="0"/>
              <a:t>factor </a:t>
            </a:r>
            <a:r>
              <a:rPr lang="ko-KR" altLang="en-US" dirty="0" smtClean="0"/>
              <a:t>대신에 </a:t>
            </a:r>
            <a:r>
              <a:rPr lang="en-US" altLang="ko-KR" dirty="0" smtClean="0"/>
              <a:t>ordered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en-US" altLang="ko-KR" dirty="0"/>
              <a:t>o</a:t>
            </a:r>
            <a:r>
              <a:rPr lang="en-US" altLang="ko-KR" dirty="0" smtClean="0"/>
              <a:t>rdered(x, levels=c(“low”, “middle”, “high”))</a:t>
            </a:r>
          </a:p>
          <a:p>
            <a:pPr lvl="2"/>
            <a:r>
              <a:rPr lang="en-US" altLang="ko-KR" dirty="0" smtClean="0"/>
              <a:t>Labels: low &lt; middle &lt; high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705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Missing values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data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결측치</a:t>
            </a:r>
            <a:r>
              <a:rPr lang="ko-KR" altLang="en-US" dirty="0" smtClean="0"/>
              <a:t> 표현</a:t>
            </a:r>
            <a:endParaRPr lang="en-US" altLang="ko-KR" dirty="0" smtClean="0"/>
          </a:p>
          <a:p>
            <a:r>
              <a:rPr lang="en-US" altLang="ko-KR" dirty="0" smtClean="0"/>
              <a:t>NA : not available</a:t>
            </a:r>
          </a:p>
          <a:p>
            <a:r>
              <a:rPr lang="en-US" altLang="ko-KR" dirty="0" err="1" smtClean="0"/>
              <a:t>NaN</a:t>
            </a:r>
            <a:r>
              <a:rPr lang="en-US" altLang="ko-KR" dirty="0" smtClean="0"/>
              <a:t>: not a number</a:t>
            </a:r>
          </a:p>
          <a:p>
            <a:r>
              <a:rPr lang="en-US" altLang="ko-KR" dirty="0" smtClean="0"/>
              <a:t>data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결측치가</a:t>
            </a:r>
            <a:r>
              <a:rPr lang="ko-KR" altLang="en-US" dirty="0" smtClean="0"/>
              <a:t> 있는지 검사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is.na() :</a:t>
            </a:r>
            <a:r>
              <a:rPr lang="ko-KR" altLang="en-US" dirty="0"/>
              <a:t> </a:t>
            </a:r>
            <a:r>
              <a:rPr lang="en-US" altLang="ko-KR" dirty="0" smtClean="0"/>
              <a:t>NA </a:t>
            </a:r>
            <a:r>
              <a:rPr lang="ko-KR" altLang="en-US" dirty="0" smtClean="0"/>
              <a:t>검사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is.nan</a:t>
            </a:r>
            <a:r>
              <a:rPr lang="en-US" altLang="ko-KR" dirty="0" smtClean="0"/>
              <a:t>(): NAN </a:t>
            </a:r>
            <a:r>
              <a:rPr lang="ko-KR" altLang="en-US" dirty="0" smtClean="0"/>
              <a:t>검사</a:t>
            </a:r>
            <a:endParaRPr lang="en-US" altLang="ko-KR" dirty="0" smtClean="0"/>
          </a:p>
          <a:p>
            <a:r>
              <a:rPr lang="en-US" altLang="ko-KR" dirty="0" smtClean="0"/>
              <a:t>x&lt;-c(1, 2, </a:t>
            </a:r>
            <a:r>
              <a:rPr lang="en-US" altLang="ko-KR" dirty="0" err="1" smtClean="0"/>
              <a:t>NaN</a:t>
            </a:r>
            <a:r>
              <a:rPr lang="en-US" altLang="ko-KR" dirty="0" smtClean="0"/>
              <a:t>, NA, 4)</a:t>
            </a:r>
          </a:p>
          <a:p>
            <a:pPr lvl="1"/>
            <a:r>
              <a:rPr lang="en-US" altLang="ko-KR" dirty="0" smtClean="0"/>
              <a:t>is.na(x) : FALSE, FALSE, FALSE, TRUE, FALSE</a:t>
            </a:r>
          </a:p>
          <a:p>
            <a:pPr lvl="1"/>
            <a:r>
              <a:rPr lang="en-US" altLang="ko-KR" dirty="0" err="1" smtClean="0"/>
              <a:t>is.nan</a:t>
            </a:r>
            <a:r>
              <a:rPr lang="en-US" altLang="ko-KR" dirty="0" smtClean="0"/>
              <a:t>(x)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12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189" y="5861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Data Frames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50078"/>
            <a:ext cx="8568952" cy="604867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행과 열로 구성되며 </a:t>
            </a:r>
            <a:r>
              <a:rPr lang="ko-KR" altLang="en-US" dirty="0"/>
              <a:t>엑셀 스프레드시트와 유사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각 열은 벡터이며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열의 길이는 동일한 데이터 구조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각 행은 하나의 관측자료</a:t>
            </a:r>
            <a:r>
              <a:rPr lang="en-US" altLang="ko-KR" dirty="0" smtClean="0"/>
              <a:t>(record) </a:t>
            </a:r>
          </a:p>
          <a:p>
            <a:pPr lvl="1"/>
            <a:r>
              <a:rPr lang="ko-KR" altLang="en-US" dirty="0" smtClean="0"/>
              <a:t>각 열은 속성을 갖는 변수로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데이터 구조</a:t>
            </a:r>
            <a:endParaRPr lang="en-US" altLang="ko-KR" dirty="0" smtClean="0"/>
          </a:p>
          <a:p>
            <a:pPr lvl="1"/>
            <a:r>
              <a:rPr lang="ko-KR" altLang="en-US" dirty="0"/>
              <a:t>각 열</a:t>
            </a:r>
            <a:r>
              <a:rPr lang="en-US" altLang="ko-KR" dirty="0"/>
              <a:t>(</a:t>
            </a:r>
            <a:r>
              <a:rPr lang="ko-KR" altLang="en-US" dirty="0"/>
              <a:t>속성</a:t>
            </a:r>
            <a:r>
              <a:rPr lang="en-US" altLang="ko-KR" dirty="0"/>
              <a:t>)</a:t>
            </a:r>
            <a:r>
              <a:rPr lang="ko-KR" altLang="en-US" dirty="0"/>
              <a:t>들의 데이터 유형은 서로 다를 수 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names:</a:t>
            </a:r>
            <a:r>
              <a:rPr lang="ko-KR" altLang="en-US" dirty="0" smtClean="0"/>
              <a:t>변수들의 이름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row.names</a:t>
            </a:r>
            <a:r>
              <a:rPr lang="en-US" altLang="ko-KR" dirty="0" smtClean="0"/>
              <a:t>: </a:t>
            </a:r>
            <a:r>
              <a:rPr lang="ko-KR" altLang="en-US" dirty="0" smtClean="0"/>
              <a:t>행의 이름</a:t>
            </a:r>
            <a:r>
              <a:rPr lang="en-US" altLang="ko-KR" dirty="0" smtClean="0"/>
              <a:t>, class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항상 </a:t>
            </a:r>
            <a:r>
              <a:rPr lang="en-US" altLang="ko-KR" dirty="0" err="1" smtClean="0"/>
              <a:t>data.frame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read.table</a:t>
            </a:r>
            <a:r>
              <a:rPr lang="en-US" altLang="ko-KR" dirty="0" smtClean="0"/>
              <a:t>(),</a:t>
            </a:r>
            <a:r>
              <a:rPr lang="ko-KR" altLang="en-US" dirty="0" smtClean="0"/>
              <a:t> </a:t>
            </a:r>
            <a:r>
              <a:rPr lang="en-US" altLang="ko-KR" dirty="0" smtClean="0"/>
              <a:t>read.csv(), </a:t>
            </a:r>
            <a:r>
              <a:rPr lang="ko-KR" altLang="en-US" dirty="0" smtClean="0"/>
              <a:t>혹은 </a:t>
            </a:r>
            <a:r>
              <a:rPr lang="en-US" altLang="ko-KR" dirty="0" err="1" smtClean="0"/>
              <a:t>data.frame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이용하여 만든다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/>
              <a:t>data.matrix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이용하여 행렬 변환 가능</a:t>
            </a:r>
            <a:endParaRPr lang="en-US" altLang="ko-KR" dirty="0" smtClean="0"/>
          </a:p>
          <a:p>
            <a:r>
              <a:rPr lang="ko-KR" altLang="en-US" dirty="0" smtClean="0"/>
              <a:t>예제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x &lt;- </a:t>
            </a:r>
            <a:r>
              <a:rPr lang="en-US" altLang="ko-KR" dirty="0" err="1" smtClean="0"/>
              <a:t>data.frame</a:t>
            </a:r>
            <a:r>
              <a:rPr lang="en-US" altLang="ko-KR" dirty="0" smtClean="0"/>
              <a:t>(foo=1:4, bar=c(T,T,F,F))</a:t>
            </a:r>
          </a:p>
          <a:p>
            <a:pPr lvl="1"/>
            <a:r>
              <a:rPr lang="en-US" altLang="ko-KR" dirty="0" smtClean="0"/>
              <a:t>x   =&gt; 4x2 data frames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err="1" smtClean="0"/>
              <a:t>nrow</a:t>
            </a:r>
            <a:r>
              <a:rPr lang="en-US" altLang="ko-KR" dirty="0" smtClean="0"/>
              <a:t>(x); </a:t>
            </a:r>
            <a:r>
              <a:rPr lang="en-US" altLang="ko-KR" dirty="0" err="1" smtClean="0"/>
              <a:t>ncol</a:t>
            </a:r>
            <a:r>
              <a:rPr lang="en-US" altLang="ko-KR" dirty="0" smtClean="0"/>
              <a:t>(x)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127" y="4725144"/>
            <a:ext cx="1492529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1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5192" y="0"/>
            <a:ext cx="8229600" cy="562074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Data Frames </a:t>
            </a:r>
            <a:r>
              <a:rPr lang="ko-KR" altLang="en-US" sz="3600" dirty="0" smtClean="0"/>
              <a:t>실습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764704"/>
            <a:ext cx="8640960" cy="583264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altLang="ko-KR" sz="2400" dirty="0" smtClean="0"/>
              <a:t>height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&lt;- c(164, 172, 177)</a:t>
            </a:r>
            <a:endParaRPr lang="en-US" altLang="ko-KR" sz="2400" dirty="0"/>
          </a:p>
          <a:p>
            <a:pPr lvl="1"/>
            <a:r>
              <a:rPr lang="en-US" altLang="ko-KR" sz="2400" dirty="0" smtClean="0"/>
              <a:t>weight &lt;- c(65, 72, 78)</a:t>
            </a:r>
          </a:p>
          <a:p>
            <a:pPr lvl="1"/>
            <a:r>
              <a:rPr lang="en-US" altLang="ko-KR" sz="2400" dirty="0" smtClean="0"/>
              <a:t>gender &lt;-c(“female”, “male”, ”male”)</a:t>
            </a:r>
          </a:p>
          <a:p>
            <a:pPr lvl="1"/>
            <a:r>
              <a:rPr lang="en-US" altLang="ko-KR" sz="2400" dirty="0" err="1" smtClean="0"/>
              <a:t>my.df</a:t>
            </a:r>
            <a:r>
              <a:rPr lang="en-US" altLang="ko-KR" sz="2400" dirty="0" smtClean="0"/>
              <a:t> &lt;- </a:t>
            </a:r>
            <a:r>
              <a:rPr lang="en-US" altLang="ko-KR" sz="2400" dirty="0" err="1" smtClean="0"/>
              <a:t>data.frame</a:t>
            </a:r>
            <a:r>
              <a:rPr lang="en-US" altLang="ko-KR" sz="2400" dirty="0" smtClean="0"/>
              <a:t>(height, weight, gender, </a:t>
            </a:r>
            <a:r>
              <a:rPr lang="en-US" altLang="ko-KR" sz="2400" dirty="0" err="1" smtClean="0"/>
              <a:t>row.names</a:t>
            </a:r>
            <a:r>
              <a:rPr lang="en-US" altLang="ko-KR" sz="2400" dirty="0" smtClean="0"/>
              <a:t>=c(“</a:t>
            </a:r>
            <a:r>
              <a:rPr lang="en-US" altLang="ko-KR" sz="2400" dirty="0" err="1" smtClean="0"/>
              <a:t>ahn</a:t>
            </a:r>
            <a:r>
              <a:rPr lang="en-US" altLang="ko-KR" sz="2400" dirty="0" smtClean="0"/>
              <a:t>”, “moon”, “</a:t>
            </a:r>
            <a:r>
              <a:rPr lang="en-US" altLang="ko-KR" sz="2400" dirty="0" err="1" smtClean="0"/>
              <a:t>choi</a:t>
            </a:r>
            <a:r>
              <a:rPr lang="en-US" altLang="ko-KR" sz="2400" dirty="0" smtClean="0"/>
              <a:t>”))</a:t>
            </a:r>
          </a:p>
          <a:p>
            <a:pPr lvl="1"/>
            <a:r>
              <a:rPr lang="en-US" altLang="ko-KR" sz="2400" dirty="0" smtClean="0"/>
              <a:t>dim(</a:t>
            </a:r>
            <a:r>
              <a:rPr lang="en-US" altLang="ko-KR" sz="2400" dirty="0" err="1" smtClean="0"/>
              <a:t>my.df</a:t>
            </a:r>
            <a:r>
              <a:rPr lang="en-US" altLang="ko-KR" sz="2400" dirty="0" smtClean="0"/>
              <a:t>); names(</a:t>
            </a:r>
            <a:r>
              <a:rPr lang="en-US" altLang="ko-KR" sz="2400" dirty="0" err="1" smtClean="0"/>
              <a:t>my.df</a:t>
            </a:r>
            <a:r>
              <a:rPr lang="en-US" altLang="ko-KR" sz="2400" dirty="0" smtClean="0"/>
              <a:t>); length(</a:t>
            </a:r>
            <a:r>
              <a:rPr lang="en-US" altLang="ko-KR" sz="2400" dirty="0" err="1" smtClean="0"/>
              <a:t>my.df</a:t>
            </a:r>
            <a:r>
              <a:rPr lang="en-US" altLang="ko-KR" sz="2400" dirty="0" smtClean="0"/>
              <a:t>)#</a:t>
            </a:r>
            <a:r>
              <a:rPr lang="ko-KR" altLang="en-US" sz="2400" dirty="0" smtClean="0"/>
              <a:t>행의 원소의 수</a:t>
            </a:r>
            <a:r>
              <a:rPr lang="en-US" altLang="ko-KR" sz="2400" dirty="0" smtClean="0"/>
              <a:t>; class(</a:t>
            </a:r>
            <a:r>
              <a:rPr lang="en-US" altLang="ko-KR" sz="2400" dirty="0" err="1" smtClean="0"/>
              <a:t>my.df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en-US" altLang="ko-KR" sz="2400" dirty="0" err="1" smtClean="0"/>
              <a:t>my.df$weight</a:t>
            </a:r>
            <a:r>
              <a:rPr lang="en-US" altLang="ko-KR" sz="2400" dirty="0" smtClean="0"/>
              <a:t>; </a:t>
            </a:r>
            <a:r>
              <a:rPr lang="en-US" altLang="ko-KR" sz="2400" dirty="0" err="1" smtClean="0"/>
              <a:t>my.df$gender</a:t>
            </a:r>
            <a:r>
              <a:rPr lang="en-US" altLang="ko-KR" sz="2400" dirty="0" smtClean="0"/>
              <a:t>,…</a:t>
            </a:r>
          </a:p>
          <a:p>
            <a:pPr lvl="1"/>
            <a:r>
              <a:rPr lang="en-US" altLang="ko-KR" sz="2400" dirty="0" err="1" smtClean="0"/>
              <a:t>is.factor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my.df$gender</a:t>
            </a:r>
            <a:r>
              <a:rPr lang="en-US" altLang="ko-KR" sz="2400" dirty="0"/>
              <a:t>); </a:t>
            </a:r>
            <a:r>
              <a:rPr lang="en-US" altLang="ko-KR" sz="2400" dirty="0" err="1"/>
              <a:t>is.numeric</a:t>
            </a:r>
            <a:r>
              <a:rPr lang="en-US" altLang="ko-KR" sz="2400" dirty="0"/>
              <a:t>(</a:t>
            </a:r>
            <a:r>
              <a:rPr lang="en-US" altLang="ko-KR" sz="2400" dirty="0" err="1"/>
              <a:t>my.df$gender</a:t>
            </a:r>
            <a:r>
              <a:rPr lang="en-US" altLang="ko-KR" sz="2400" dirty="0"/>
              <a:t>),…</a:t>
            </a:r>
            <a:endParaRPr lang="en-US" altLang="ko-KR" sz="2400" dirty="0" smtClean="0"/>
          </a:p>
          <a:p>
            <a:pPr lvl="1"/>
            <a:r>
              <a:rPr lang="en-US" altLang="ko-KR" sz="2400" dirty="0" err="1"/>
              <a:t>my.df</a:t>
            </a:r>
            <a:r>
              <a:rPr lang="ko-KR" altLang="en-US" sz="2400" dirty="0"/>
              <a:t>에 열 추가</a:t>
            </a:r>
            <a:endParaRPr lang="en-US" altLang="ko-KR" sz="2400" dirty="0"/>
          </a:p>
          <a:p>
            <a:pPr lvl="2"/>
            <a:r>
              <a:rPr lang="en-US" altLang="ko-KR" sz="2000" dirty="0" err="1" smtClean="0"/>
              <a:t>my.df$grade</a:t>
            </a:r>
            <a:r>
              <a:rPr lang="en-US" altLang="ko-KR" sz="2000" dirty="0" smtClean="0"/>
              <a:t>&lt;-c(“A”, “B”, “C”)</a:t>
            </a:r>
            <a:endParaRPr lang="ko-KR" altLang="en-US" sz="2000" dirty="0"/>
          </a:p>
          <a:p>
            <a:r>
              <a:rPr lang="ko-KR" altLang="en-US" dirty="0" smtClean="0"/>
              <a:t>데이터프레임 </a:t>
            </a:r>
            <a:r>
              <a:rPr lang="ko-KR" altLang="en-US" dirty="0"/>
              <a:t>접근</a:t>
            </a:r>
            <a:endParaRPr lang="en-US" altLang="ko-KR" dirty="0" smtClean="0"/>
          </a:p>
          <a:p>
            <a:pPr lvl="1"/>
            <a:r>
              <a:rPr lang="en-US" altLang="ko-KR" sz="2400" dirty="0" err="1" smtClean="0"/>
              <a:t>str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my.df</a:t>
            </a:r>
            <a:r>
              <a:rPr lang="en-US" altLang="ko-KR" sz="2400" dirty="0" smtClean="0"/>
              <a:t>): R</a:t>
            </a:r>
            <a:r>
              <a:rPr lang="ko-KR" altLang="en-US" sz="2400" dirty="0" smtClean="0"/>
              <a:t>객체의 내부구조</a:t>
            </a:r>
            <a:endParaRPr lang="en-US" altLang="ko-KR" sz="2400" dirty="0"/>
          </a:p>
          <a:p>
            <a:pPr lvl="1"/>
            <a:r>
              <a:rPr lang="en-US" altLang="ko-KR" sz="2400" dirty="0" smtClean="0"/>
              <a:t>d[</a:t>
            </a:r>
            <a:r>
              <a:rPr lang="en-US" altLang="ko-KR" sz="2400" dirty="0" err="1" smtClean="0"/>
              <a:t>m,n,drop</a:t>
            </a:r>
            <a:r>
              <a:rPr lang="en-US" altLang="ko-KR" sz="2400" dirty="0" smtClean="0"/>
              <a:t>=TRUE] : (</a:t>
            </a:r>
            <a:r>
              <a:rPr lang="en-US" altLang="ko-KR" sz="2400" dirty="0" err="1" smtClean="0"/>
              <a:t>m,n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에 저장된 데이터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m,n</a:t>
            </a:r>
            <a:r>
              <a:rPr lang="ko-KR" altLang="en-US" sz="2400" dirty="0" smtClean="0"/>
              <a:t>을 </a:t>
            </a:r>
            <a:r>
              <a:rPr lang="ko-KR" altLang="en-US" sz="2400" dirty="0"/>
              <a:t>각 </a:t>
            </a:r>
            <a:r>
              <a:rPr lang="ko-KR" altLang="en-US" sz="2400" dirty="0" smtClean="0"/>
              <a:t>각 벡터로 사용하면 블록을 선정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생략되면 모든 행 또는 열 데이터</a:t>
            </a:r>
            <a:endParaRPr lang="en-US" altLang="ko-KR" sz="2400" dirty="0" smtClean="0"/>
          </a:p>
          <a:p>
            <a:pPr lvl="1"/>
            <a:r>
              <a:rPr lang="en-US" altLang="ko-KR" sz="2400" dirty="0" err="1" smtClean="0"/>
              <a:t>my.df</a:t>
            </a:r>
            <a:r>
              <a:rPr lang="en-US" altLang="ko-KR" sz="2400" dirty="0" smtClean="0"/>
              <a:t>[ c(1, 3), 2], d[ ,1]</a:t>
            </a:r>
          </a:p>
        </p:txBody>
      </p:sp>
    </p:spTree>
    <p:extLst>
      <p:ext uri="{BB962C8B-B14F-4D97-AF65-F5344CB8AC3E}">
        <p14:creationId xmlns:p14="http://schemas.microsoft.com/office/powerpoint/2010/main" val="392126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2794"/>
            <a:ext cx="8229600" cy="576064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names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88858"/>
            <a:ext cx="8229600" cy="553730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R</a:t>
            </a:r>
            <a:r>
              <a:rPr lang="ko-KR" altLang="en-US" dirty="0" smtClean="0"/>
              <a:t>의 모든 객체는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을 가질 수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프로그램의 </a:t>
            </a:r>
            <a:r>
              <a:rPr lang="ko-KR" altLang="en-US" dirty="0" err="1" smtClean="0"/>
              <a:t>가독성</a:t>
            </a:r>
            <a:r>
              <a:rPr lang="ko-KR" altLang="en-US" dirty="0" smtClean="0"/>
              <a:t> 증가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벡</a:t>
            </a:r>
            <a:r>
              <a:rPr lang="ko-KR" altLang="en-US" dirty="0"/>
              <a:t>터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x &lt;- c(1:3)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names(x) &lt;- c(“foo”, “bar”, “nor”)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names(x)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리스</a:t>
            </a:r>
            <a:r>
              <a:rPr lang="ko-KR" altLang="en-US" dirty="0"/>
              <a:t>트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/>
              <a:t>y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&lt;- list(a=1, b=2, c=3)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>
                <a:sym typeface="Wingdings" panose="05000000000000000000" pitchFamily="2" charset="2"/>
              </a:rPr>
              <a:t>행</a:t>
            </a:r>
            <a:r>
              <a:rPr lang="ko-KR" altLang="en-US" dirty="0">
                <a:sym typeface="Wingdings" panose="05000000000000000000" pitchFamily="2" charset="2"/>
              </a:rPr>
              <a:t>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altLang="ko-KR" dirty="0" smtClean="0">
                <a:sym typeface="Wingdings" panose="05000000000000000000" pitchFamily="2" charset="2"/>
              </a:rPr>
              <a:t>m &lt;- matrix(1:4, </a:t>
            </a:r>
            <a:r>
              <a:rPr lang="en-US" altLang="ko-KR" dirty="0" err="1" smtClean="0">
                <a:sym typeface="Wingdings" panose="05000000000000000000" pitchFamily="2" charset="2"/>
              </a:rPr>
              <a:t>nrow</a:t>
            </a:r>
            <a:r>
              <a:rPr lang="en-US" altLang="ko-KR" dirty="0" smtClean="0">
                <a:sym typeface="Wingdings" panose="05000000000000000000" pitchFamily="2" charset="2"/>
              </a:rPr>
              <a:t>=2, </a:t>
            </a:r>
            <a:r>
              <a:rPr lang="en-US" altLang="ko-KR" dirty="0" err="1" smtClean="0">
                <a:sym typeface="Wingdings" panose="05000000000000000000" pitchFamily="2" charset="2"/>
              </a:rPr>
              <a:t>ncol</a:t>
            </a:r>
            <a:r>
              <a:rPr lang="en-US" altLang="ko-KR" dirty="0" smtClean="0">
                <a:sym typeface="Wingdings" panose="05000000000000000000" pitchFamily="2" charset="2"/>
              </a:rPr>
              <a:t>=2)</a:t>
            </a:r>
          </a:p>
          <a:p>
            <a:pPr lvl="1">
              <a:lnSpc>
                <a:spcPct val="120000"/>
              </a:lnSpc>
            </a:pPr>
            <a:r>
              <a:rPr lang="en-US" altLang="ko-KR" dirty="0" err="1" smtClean="0">
                <a:sym typeface="Wingdings" panose="05000000000000000000" pitchFamily="2" charset="2"/>
              </a:rPr>
              <a:t>dimnames</a:t>
            </a:r>
            <a:r>
              <a:rPr lang="en-US" altLang="ko-KR" dirty="0" smtClean="0">
                <a:sym typeface="Wingdings" panose="05000000000000000000" pitchFamily="2" charset="2"/>
              </a:rPr>
              <a:t>(m) &lt;- list( c(“a”, “b”), c(“c”, “d”))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데이터 프레임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x </a:t>
            </a:r>
            <a:r>
              <a:rPr lang="en-US" altLang="ko-KR" dirty="0"/>
              <a:t>&lt;- </a:t>
            </a:r>
            <a:r>
              <a:rPr lang="en-US" altLang="ko-KR" dirty="0" err="1"/>
              <a:t>data.frame</a:t>
            </a:r>
            <a:r>
              <a:rPr lang="en-US" altLang="ko-KR" dirty="0"/>
              <a:t>(</a:t>
            </a:r>
            <a:r>
              <a:rPr lang="ko-KR" altLang="en-US" dirty="0"/>
              <a:t>성명</a:t>
            </a:r>
            <a:r>
              <a:rPr lang="en-US" altLang="ko-KR" dirty="0"/>
              <a:t>=c(“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”,”</a:t>
            </a:r>
            <a:r>
              <a:rPr lang="ko-KR" altLang="en-US" dirty="0" smtClean="0"/>
              <a:t>손오공</a:t>
            </a:r>
            <a:r>
              <a:rPr lang="en-US" altLang="ko-KR" dirty="0" smtClean="0"/>
              <a:t>”), </a:t>
            </a:r>
            <a:r>
              <a:rPr lang="ko-KR" altLang="en-US" dirty="0"/>
              <a:t>나이</a:t>
            </a:r>
            <a:r>
              <a:rPr lang="en-US" altLang="ko-KR" dirty="0"/>
              <a:t>=c(20,30), </a:t>
            </a:r>
            <a:r>
              <a:rPr lang="ko-KR" altLang="en-US" dirty="0"/>
              <a:t>주소</a:t>
            </a:r>
            <a:r>
              <a:rPr lang="en-US" altLang="ko-KR" dirty="0"/>
              <a:t>=c(“</a:t>
            </a:r>
            <a:r>
              <a:rPr lang="ko-KR" altLang="en-US" dirty="0"/>
              <a:t>서울</a:t>
            </a:r>
            <a:r>
              <a:rPr lang="en-US" altLang="ko-KR" dirty="0"/>
              <a:t>”, “</a:t>
            </a:r>
            <a:r>
              <a:rPr lang="ko-KR" altLang="en-US" dirty="0"/>
              <a:t>부산</a:t>
            </a:r>
            <a:r>
              <a:rPr lang="en-US" altLang="ko-KR" dirty="0" smtClean="0"/>
              <a:t>”))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8475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856" y="0"/>
            <a:ext cx="8229600" cy="634082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R </a:t>
            </a:r>
            <a:r>
              <a:rPr lang="ko-KR" altLang="en-US" sz="3600" dirty="0" smtClean="0"/>
              <a:t>데이터 입출</a:t>
            </a:r>
            <a:r>
              <a:rPr lang="ko-KR" altLang="en-US" sz="3600" dirty="0"/>
              <a:t>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764704"/>
            <a:ext cx="8280920" cy="583264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CSV </a:t>
            </a:r>
            <a:r>
              <a:rPr lang="ko-KR" altLang="en-US" dirty="0" smtClean="0"/>
              <a:t>파일 입출력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read.csv(file, header=FALSE, </a:t>
            </a:r>
            <a:r>
              <a:rPr lang="en-US" altLang="ko-KR" dirty="0" err="1" smtClean="0"/>
              <a:t>na.string</a:t>
            </a:r>
            <a:r>
              <a:rPr lang="en-US" altLang="ko-KR" dirty="0" smtClean="0"/>
              <a:t>=“NA”, </a:t>
            </a:r>
            <a:r>
              <a:rPr lang="en-US" altLang="ko-KR" dirty="0" err="1" smtClean="0"/>
              <a:t>stringAsFactor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default.StringAsFactors</a:t>
            </a:r>
            <a:r>
              <a:rPr lang="en-US" altLang="ko-KR" dirty="0" smtClean="0"/>
              <a:t>())</a:t>
            </a:r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file</a:t>
            </a:r>
            <a:r>
              <a:rPr lang="ko-KR" altLang="en-US" dirty="0" smtClean="0"/>
              <a:t>은 읽을 파일명</a:t>
            </a:r>
            <a:r>
              <a:rPr lang="en-US" altLang="ko-KR" dirty="0" smtClean="0"/>
              <a:t>, header</a:t>
            </a:r>
            <a:r>
              <a:rPr lang="ko-KR" altLang="en-US" dirty="0" smtClean="0"/>
              <a:t>는 파일의 첫 행을 헤더 처리 여부 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write.csv(x, </a:t>
            </a:r>
            <a:r>
              <a:rPr lang="en-US" altLang="ko-KR" dirty="0"/>
              <a:t>file</a:t>
            </a:r>
            <a:r>
              <a:rPr lang="en-US" altLang="ko-KR" dirty="0" smtClean="0"/>
              <a:t>=＂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“, row.name=TRUE)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행 </a:t>
            </a:r>
            <a:r>
              <a:rPr lang="ko-KR" altLang="en-US" dirty="0" smtClean="0"/>
              <a:t>이름을 </a:t>
            </a:r>
            <a:r>
              <a:rPr lang="en-US" altLang="ko-KR" dirty="0" smtClean="0"/>
              <a:t>csv</a:t>
            </a:r>
            <a:r>
              <a:rPr lang="ko-KR" altLang="en-US" dirty="0" smtClean="0"/>
              <a:t>파일에 포함하여 저장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x </a:t>
            </a:r>
            <a:r>
              <a:rPr lang="en-US" altLang="ko-KR" dirty="0"/>
              <a:t>&lt;- read.csv(file</a:t>
            </a:r>
            <a:r>
              <a:rPr lang="en-US" altLang="ko-KR" dirty="0" smtClean="0"/>
              <a:t>=“C:/R/input.csv“, header=TRUE)</a:t>
            </a:r>
            <a:endParaRPr lang="ko-KR" altLang="en-US" dirty="0"/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write.csv(x, </a:t>
            </a:r>
            <a:r>
              <a:rPr lang="en-US" altLang="ko-KR" dirty="0"/>
              <a:t>file</a:t>
            </a:r>
            <a:r>
              <a:rPr lang="en-US" altLang="ko-KR" dirty="0" smtClean="0"/>
              <a:t>=“C:/R/output.csv")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Binary files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load(file) :workspace</a:t>
            </a:r>
            <a:r>
              <a:rPr lang="ko-KR" altLang="en-US" dirty="0" smtClean="0"/>
              <a:t>에 있는 파일 읽기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save(…..(</a:t>
            </a:r>
            <a:r>
              <a:rPr lang="ko-KR" altLang="en-US" dirty="0" smtClean="0"/>
              <a:t>저장할 객체 이름</a:t>
            </a:r>
            <a:r>
              <a:rPr lang="en-US" altLang="ko-KR" dirty="0" smtClean="0"/>
              <a:t>), file):</a:t>
            </a:r>
            <a:r>
              <a:rPr lang="ko-KR" altLang="en-US" dirty="0" smtClean="0"/>
              <a:t>메모리에 있는 객체를 파일로 저장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x&lt;-1:5, y&lt;-6:10, save(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, file=“</a:t>
            </a:r>
            <a:r>
              <a:rPr lang="en-US" altLang="ko-KR" dirty="0" err="1" smtClean="0"/>
              <a:t>xy.Rdata</a:t>
            </a:r>
            <a:r>
              <a:rPr lang="en-US" altLang="ko-KR" dirty="0" smtClean="0"/>
              <a:t>”)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 smtClean="0"/>
              <a:t>rm</a:t>
            </a:r>
            <a:r>
              <a:rPr lang="en-US" altLang="ko-KR" dirty="0" smtClean="0"/>
              <a:t>(list=ls()): </a:t>
            </a:r>
            <a:r>
              <a:rPr lang="ko-KR" altLang="en-US" dirty="0" smtClean="0"/>
              <a:t>메모리에 있는 객체를 모두 삭제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load(“</a:t>
            </a:r>
            <a:r>
              <a:rPr lang="en-US" altLang="ko-KR" dirty="0" err="1" smtClean="0"/>
              <a:t>xy.Rdata</a:t>
            </a:r>
            <a:r>
              <a:rPr lang="en-US" altLang="ko-KR" dirty="0" smtClean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3555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34082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R </a:t>
            </a:r>
            <a:r>
              <a:rPr lang="ko-KR" altLang="en-US" sz="3600" dirty="0" smtClean="0"/>
              <a:t>데이터 입출</a:t>
            </a:r>
            <a:r>
              <a:rPr lang="ko-KR" altLang="en-US" sz="3600" dirty="0"/>
              <a:t>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836712"/>
            <a:ext cx="8280920" cy="521744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텍스트 파일 입력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text </a:t>
            </a:r>
            <a:r>
              <a:rPr lang="en-US" altLang="ko-KR" dirty="0"/>
              <a:t>&lt;- </a:t>
            </a:r>
            <a:r>
              <a:rPr lang="en-US" altLang="ko-KR" dirty="0" err="1"/>
              <a:t>read.table</a:t>
            </a:r>
            <a:r>
              <a:rPr lang="en-US" altLang="ko-KR" dirty="0"/>
              <a:t>(file="E:/</a:t>
            </a:r>
            <a:r>
              <a:rPr lang="en-US" altLang="ko-KR" dirty="0" err="1" smtClean="0"/>
              <a:t>Rdata</a:t>
            </a:r>
            <a:r>
              <a:rPr lang="en-US" altLang="ko-KR" dirty="0" smtClean="0"/>
              <a:t>/input.txt</a:t>
            </a:r>
            <a:r>
              <a:rPr lang="en-US" altLang="ko-KR" dirty="0"/>
              <a:t>", header=T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readLines</a:t>
            </a:r>
            <a:r>
              <a:rPr lang="en-US" altLang="ko-KR" dirty="0" smtClean="0"/>
              <a:t> :</a:t>
            </a:r>
            <a:r>
              <a:rPr lang="ko-KR" altLang="en-US" dirty="0" smtClean="0"/>
              <a:t>텍스트 파일로 부터 라인 읽기</a:t>
            </a:r>
            <a:endParaRPr lang="en-US" altLang="ko-KR" dirty="0" smtClean="0"/>
          </a:p>
          <a:p>
            <a:r>
              <a:rPr lang="ko-KR" altLang="en-US" dirty="0" smtClean="0"/>
              <a:t>텍스트 파일 출력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write.table</a:t>
            </a:r>
            <a:r>
              <a:rPr lang="en-US" altLang="ko-KR" dirty="0" smtClean="0"/>
              <a:t>(text, </a:t>
            </a:r>
            <a:r>
              <a:rPr lang="en-US" altLang="ko-KR" dirty="0"/>
              <a:t>file=“E:/</a:t>
            </a:r>
            <a:r>
              <a:rPr lang="en-US" altLang="ko-KR" dirty="0" smtClean="0"/>
              <a:t>R/output.txt</a:t>
            </a:r>
            <a:r>
              <a:rPr lang="en-US" altLang="ko-KR" dirty="0"/>
              <a:t>", </a:t>
            </a:r>
            <a:r>
              <a:rPr lang="en-US" altLang="ko-KR" dirty="0" smtClean="0"/>
              <a:t>quote=FALSE, append=FALSE)</a:t>
            </a:r>
          </a:p>
          <a:p>
            <a:pPr lvl="1"/>
            <a:r>
              <a:rPr lang="en-US" altLang="ko-KR" dirty="0" err="1" smtClean="0"/>
              <a:t>write.table</a:t>
            </a:r>
            <a:r>
              <a:rPr lang="en-US" altLang="ko-KR" dirty="0" smtClean="0"/>
              <a:t>(text</a:t>
            </a:r>
            <a:r>
              <a:rPr lang="en-US" altLang="ko-KR" dirty="0"/>
              <a:t>, file="E:/</a:t>
            </a:r>
            <a:r>
              <a:rPr lang="en-US" altLang="ko-KR" dirty="0" smtClean="0"/>
              <a:t>R/output_1.txt“, </a:t>
            </a:r>
            <a:r>
              <a:rPr lang="en-US" altLang="ko-KR" dirty="0" err="1"/>
              <a:t>sep</a:t>
            </a:r>
            <a:r>
              <a:rPr lang="en-US" altLang="ko-KR" dirty="0" smtClean="0"/>
              <a:t>=“,”, quote=FALSE)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0410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910" y="4462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ko-KR" altLang="en-US" sz="3600" dirty="0" err="1" smtClean="0"/>
              <a:t>데이터</a:t>
            </a:r>
            <a:r>
              <a:rPr lang="ko-KR" altLang="en-US" sz="3600" dirty="0" err="1"/>
              <a:t>형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6344" y="637113"/>
            <a:ext cx="8507288" cy="5832648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기본형</a:t>
            </a:r>
            <a:r>
              <a:rPr lang="en-US" altLang="ko-KR" dirty="0" smtClean="0"/>
              <a:t>(class)</a:t>
            </a:r>
          </a:p>
          <a:p>
            <a:pPr lvl="1"/>
            <a:r>
              <a:rPr lang="ko-KR" altLang="en-US" dirty="0" err="1" smtClean="0"/>
              <a:t>수치형</a:t>
            </a:r>
            <a:r>
              <a:rPr lang="en-US" altLang="ko-KR" dirty="0" smtClean="0"/>
              <a:t>(numeric): </a:t>
            </a:r>
            <a:r>
              <a:rPr lang="ko-KR" altLang="en-US" dirty="0" smtClean="0"/>
              <a:t>실수</a:t>
            </a:r>
            <a:r>
              <a:rPr lang="en-US" altLang="ko-KR" dirty="0" smtClean="0"/>
              <a:t>(default), </a:t>
            </a:r>
            <a:r>
              <a:rPr lang="ko-KR" altLang="en-US" dirty="0" smtClean="0"/>
              <a:t>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정수형</a:t>
            </a:r>
            <a:r>
              <a:rPr lang="en-US" altLang="ko-KR" dirty="0" smtClean="0"/>
              <a:t>(integer): 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논리형</a:t>
            </a:r>
            <a:r>
              <a:rPr lang="en-US" altLang="ko-KR" dirty="0" smtClean="0"/>
              <a:t>(logical): T(TRUE or 1), F(FALSE or 0)</a:t>
            </a:r>
          </a:p>
          <a:p>
            <a:pPr lvl="1"/>
            <a:r>
              <a:rPr lang="ko-KR" altLang="en-US" dirty="0" smtClean="0"/>
              <a:t>문자형</a:t>
            </a:r>
            <a:r>
              <a:rPr lang="en-US" altLang="ko-KR" dirty="0" smtClean="0"/>
              <a:t>(character): </a:t>
            </a:r>
            <a:r>
              <a:rPr lang="ko-KR" altLang="en-US" dirty="0" smtClean="0"/>
              <a:t>문자나 문자열 </a:t>
            </a:r>
            <a:r>
              <a:rPr lang="en-US" altLang="ko-KR" dirty="0" smtClean="0"/>
              <a:t>“ab”, “AB”</a:t>
            </a:r>
          </a:p>
          <a:p>
            <a:pPr lvl="1"/>
            <a:r>
              <a:rPr lang="ko-KR" altLang="en-US" dirty="0" err="1" smtClean="0"/>
              <a:t>복소수형</a:t>
            </a:r>
            <a:r>
              <a:rPr lang="en-US" altLang="ko-KR" dirty="0" smtClean="0"/>
              <a:t>(complex): </a:t>
            </a:r>
            <a:r>
              <a:rPr lang="ko-KR" altLang="en-US" dirty="0" smtClean="0"/>
              <a:t>복소수를 나타냄 </a:t>
            </a:r>
            <a:r>
              <a:rPr lang="en-US" altLang="ko-KR" dirty="0" err="1" smtClean="0"/>
              <a:t>a+bi</a:t>
            </a:r>
            <a:endParaRPr lang="en-US" altLang="ko-KR" dirty="0" smtClean="0"/>
          </a:p>
          <a:p>
            <a:r>
              <a:rPr lang="ko-KR" altLang="en-US" dirty="0" err="1" smtClean="0"/>
              <a:t>데이터형</a:t>
            </a:r>
            <a:r>
              <a:rPr lang="ko-KR" altLang="en-US" dirty="0" smtClean="0"/>
              <a:t>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class(x)</a:t>
            </a:r>
          </a:p>
          <a:p>
            <a:pPr lvl="1"/>
            <a:r>
              <a:rPr lang="en-US" altLang="ko-KR" dirty="0" err="1" smtClean="0"/>
              <a:t>is.mumeric</a:t>
            </a:r>
            <a:r>
              <a:rPr lang="en-US" altLang="ko-KR" dirty="0" smtClean="0"/>
              <a:t>(x), </a:t>
            </a:r>
            <a:r>
              <a:rPr lang="en-US" altLang="ko-KR" dirty="0" err="1" smtClean="0"/>
              <a:t>is.interger</a:t>
            </a:r>
            <a:r>
              <a:rPr lang="en-US" altLang="ko-KR" dirty="0" smtClean="0"/>
              <a:t>(x), </a:t>
            </a:r>
            <a:r>
              <a:rPr lang="en-US" altLang="ko-KR" dirty="0" err="1" smtClean="0"/>
              <a:t>is.logical</a:t>
            </a:r>
            <a:r>
              <a:rPr lang="en-US" altLang="ko-KR" dirty="0" smtClean="0"/>
              <a:t>(x), </a:t>
            </a:r>
            <a:r>
              <a:rPr lang="en-US" altLang="ko-KR" dirty="0" err="1" smtClean="0"/>
              <a:t>is.character</a:t>
            </a:r>
            <a:r>
              <a:rPr lang="en-US" altLang="ko-KR" dirty="0" smtClean="0"/>
              <a:t>(x)</a:t>
            </a:r>
          </a:p>
          <a:p>
            <a:r>
              <a:rPr lang="ko-KR" altLang="en-US" dirty="0" err="1" smtClean="0"/>
              <a:t>데이터형</a:t>
            </a:r>
            <a:r>
              <a:rPr lang="ko-KR" altLang="en-US" dirty="0" smtClean="0"/>
              <a:t> 변경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x&lt;-3, class(x), y&lt;-</a:t>
            </a:r>
            <a:r>
              <a:rPr lang="en-US" altLang="ko-KR" dirty="0" err="1" smtClean="0"/>
              <a:t>as.logical</a:t>
            </a:r>
            <a:r>
              <a:rPr lang="en-US" altLang="ko-KR" dirty="0" smtClean="0"/>
              <a:t>(x), class(y), z&lt;-</a:t>
            </a:r>
            <a:r>
              <a:rPr lang="en-US" altLang="ko-KR" dirty="0" err="1" smtClean="0"/>
              <a:t>as.character</a:t>
            </a:r>
            <a:r>
              <a:rPr lang="en-US" altLang="ko-KR" dirty="0" smtClean="0"/>
              <a:t>(x), class(z)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기타 데이터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NULL : </a:t>
            </a:r>
            <a:r>
              <a:rPr lang="ko-KR" altLang="en-US" dirty="0" smtClean="0"/>
              <a:t>비어 있다는 의미</a:t>
            </a:r>
            <a:r>
              <a:rPr lang="en-US" altLang="ko-KR" dirty="0" smtClean="0"/>
              <a:t>(0 </a:t>
            </a:r>
            <a:r>
              <a:rPr lang="ko-KR" altLang="en-US" dirty="0" smtClean="0"/>
              <a:t>조차도 아니다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반복적인 연산에서 배열이나 변수의 초기값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아무것도 들어 있지 않음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배열의 초기값이나 다른 변수의 속성을 제거하는데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NA : </a:t>
            </a:r>
            <a:r>
              <a:rPr lang="ko-KR" altLang="en-US" dirty="0" err="1" smtClean="0"/>
              <a:t>결손값</a:t>
            </a:r>
            <a:r>
              <a:rPr lang="en-US" altLang="ko-KR" dirty="0"/>
              <a:t>(not </a:t>
            </a:r>
            <a:r>
              <a:rPr lang="en-US" altLang="ko-KR" dirty="0" smtClean="0"/>
              <a:t>available)</a:t>
            </a:r>
          </a:p>
          <a:p>
            <a:pPr lvl="1"/>
            <a:r>
              <a:rPr lang="en-US" altLang="ko-KR" dirty="0" err="1" smtClean="0"/>
              <a:t>NaN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비수치</a:t>
            </a:r>
            <a:r>
              <a:rPr lang="en-US" altLang="ko-KR" dirty="0" smtClean="0"/>
              <a:t>(not a number), 0/0 </a:t>
            </a:r>
            <a:r>
              <a:rPr lang="ko-KR" altLang="en-US" dirty="0" smtClean="0"/>
              <a:t>인 경우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Inf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무한대</a:t>
            </a:r>
            <a:r>
              <a:rPr lang="en-US" altLang="ko-KR" dirty="0" smtClean="0"/>
              <a:t>, 1/0 </a:t>
            </a:r>
            <a:r>
              <a:rPr lang="ko-KR" altLang="en-US" dirty="0" smtClean="0"/>
              <a:t>인 경우</a:t>
            </a:r>
            <a:r>
              <a:rPr lang="en-US" altLang="ko-KR" dirty="0" smtClean="0"/>
              <a:t>, -</a:t>
            </a:r>
            <a:r>
              <a:rPr lang="en-US" altLang="ko-KR" dirty="0" err="1" smtClean="0"/>
              <a:t>inf</a:t>
            </a:r>
            <a:r>
              <a:rPr lang="en-US" altLang="ko-KR" dirty="0" smtClean="0"/>
              <a:t> (</a:t>
            </a:r>
            <a:r>
              <a:rPr lang="ko-KR" altLang="en-US" dirty="0" smtClean="0"/>
              <a:t>음의 무한대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factor(</a:t>
            </a:r>
            <a:r>
              <a:rPr lang="ko-KR" altLang="en-US" dirty="0" smtClean="0"/>
              <a:t>인자</a:t>
            </a:r>
            <a:r>
              <a:rPr lang="en-US" altLang="ko-KR" dirty="0" smtClean="0"/>
              <a:t>) :  1:</a:t>
            </a:r>
            <a:r>
              <a:rPr lang="ko-KR" altLang="en-US" dirty="0" smtClean="0"/>
              <a:t>남성 </a:t>
            </a:r>
            <a:r>
              <a:rPr lang="en-US" altLang="ko-KR" dirty="0" smtClean="0"/>
              <a:t>2:</a:t>
            </a:r>
            <a:r>
              <a:rPr lang="ko-KR" altLang="en-US" dirty="0" smtClean="0"/>
              <a:t>여성 등 수준을 나타냄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489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Autofit/>
          </a:bodyPr>
          <a:lstStyle/>
          <a:p>
            <a:r>
              <a:rPr lang="en-US" altLang="ko-KR" sz="3600" dirty="0" err="1" smtClean="0"/>
              <a:t>read.table</a:t>
            </a:r>
            <a:r>
              <a:rPr lang="en-US" altLang="ko-KR" sz="3600" dirty="0" smtClean="0"/>
              <a:t>() </a:t>
            </a:r>
            <a:r>
              <a:rPr lang="ko-KR" altLang="en-US" sz="3600" dirty="0" smtClean="0"/>
              <a:t>함수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8800"/>
            <a:ext cx="8841543" cy="2880320"/>
          </a:xfrm>
        </p:spPr>
      </p:pic>
      <p:sp>
        <p:nvSpPr>
          <p:cNvPr id="5" name="직사각형 4"/>
          <p:cNvSpPr/>
          <p:nvPr/>
        </p:nvSpPr>
        <p:spPr>
          <a:xfrm>
            <a:off x="395536" y="4725144"/>
            <a:ext cx="6333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read.csv() </a:t>
            </a:r>
            <a:r>
              <a:rPr lang="ko-KR" altLang="en-US" dirty="0" smtClean="0"/>
              <a:t>함수도 </a:t>
            </a:r>
            <a:r>
              <a:rPr lang="en-US" altLang="ko-KR" dirty="0" err="1" smtClean="0"/>
              <a:t>sep</a:t>
            </a:r>
            <a:r>
              <a:rPr lang="ko-KR" altLang="en-US" dirty="0" smtClean="0"/>
              <a:t>를 제외하면 위와 동일함</a:t>
            </a:r>
            <a:r>
              <a:rPr lang="en-US" altLang="ko-KR" dirty="0" smtClean="0"/>
              <a:t>(default is “,”)</a:t>
            </a:r>
            <a:endParaRPr lang="ko-KR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9512" y="984121"/>
            <a:ext cx="77011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read.table(file, header = FALSE, sep = "", quote = "\"'", dec = ".",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….</a:t>
            </a: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1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내부 데이터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ata()</a:t>
            </a:r>
          </a:p>
          <a:p>
            <a:pPr lvl="1"/>
            <a:r>
              <a:rPr lang="en-US" altLang="ko-KR" dirty="0" smtClean="0"/>
              <a:t>R</a:t>
            </a:r>
            <a:r>
              <a:rPr lang="ko-KR" altLang="en-US" dirty="0" smtClean="0"/>
              <a:t>에서 제공하는 내부 데이터 목록 표시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data(quakes)  : </a:t>
            </a:r>
            <a:r>
              <a:rPr lang="ko-KR" altLang="en-US" dirty="0" smtClean="0"/>
              <a:t>데이터 세트 불러오기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quakes  : </a:t>
            </a:r>
            <a:r>
              <a:rPr lang="ko-KR" altLang="en-US" dirty="0" smtClean="0"/>
              <a:t>데이터 세트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head(quakes, n=10) </a:t>
            </a:r>
            <a:r>
              <a:rPr lang="ko-KR" altLang="en-US" dirty="0" smtClean="0"/>
              <a:t>앞부분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행 보기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tail(quakes, n=6) : </a:t>
            </a:r>
            <a:r>
              <a:rPr lang="ko-KR" altLang="en-US" dirty="0" smtClean="0"/>
              <a:t>뒷부분 보기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names(quakes) :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보기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str</a:t>
            </a:r>
            <a:r>
              <a:rPr lang="en-US" altLang="ko-KR" dirty="0" smtClean="0"/>
              <a:t>(quakes) : </a:t>
            </a:r>
            <a:r>
              <a:rPr lang="ko-KR" altLang="en-US" dirty="0" smtClean="0"/>
              <a:t>데이터 구조 보기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dim(quakes) :</a:t>
            </a:r>
            <a:r>
              <a:rPr lang="ko-KR" altLang="en-US" dirty="0" smtClean="0"/>
              <a:t>행과 열의 수 보기</a:t>
            </a:r>
            <a:endParaRPr lang="en-US" altLang="ko-KR" dirty="0"/>
          </a:p>
          <a:p>
            <a:pPr lvl="2"/>
            <a:r>
              <a:rPr lang="en-US" altLang="ko-KR" dirty="0" smtClean="0"/>
              <a:t>summary(quakes), summary(</a:t>
            </a:r>
            <a:r>
              <a:rPr lang="en-US" altLang="ko-KR" dirty="0" err="1" smtClean="0"/>
              <a:t>quakes$mag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08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웹사이트 데이터 파일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hlinkClick r:id="rId2"/>
              </a:rPr>
              <a:t>https://vincentarelbundock.github.io/Rdatasets/datasets.html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에서 제공하는 데이터 세트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hlinkClick r:id="rId3"/>
              </a:rPr>
              <a:t>http://www.rdatamining.com/resources/data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데이터마이닝</a:t>
            </a:r>
            <a:r>
              <a:rPr lang="ko-KR" altLang="en-US" dirty="0" smtClean="0"/>
              <a:t> 연구에 도움되는 무료 데이터 세트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dataset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Titanic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세트에서 마우스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오른쪽 버튼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링크 주소 복사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=&gt;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survival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&lt;- “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” #</a:t>
            </a:r>
            <a:r>
              <a:rPr lang="ko-KR" altLang="en-US" dirty="0" smtClean="0"/>
              <a:t>문자열로 주소를 변경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x &lt;- read.csv(survival)</a:t>
            </a:r>
          </a:p>
          <a:p>
            <a:pPr lvl="1"/>
            <a:r>
              <a:rPr lang="en-US" altLang="ko-KR" dirty="0" smtClean="0"/>
              <a:t> head(x) # </a:t>
            </a:r>
            <a:r>
              <a:rPr lang="ko-KR" altLang="en-US" dirty="0" smtClean="0"/>
              <a:t>위로 부터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 행 출력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58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ko-KR" altLang="en-US" dirty="0" smtClean="0"/>
              <a:t>통계청 데이터 이용하기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US" altLang="ko-KR" dirty="0" smtClean="0"/>
              <a:t>kostat.go.kr (</a:t>
            </a:r>
            <a:r>
              <a:rPr lang="ko-KR" altLang="en-US" dirty="0" smtClean="0"/>
              <a:t>통계청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접속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국가통계포털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인구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가구 선택</a:t>
            </a:r>
            <a:r>
              <a:rPr lang="en-US" altLang="ko-KR" dirty="0" smtClean="0"/>
              <a:t>=&gt;</a:t>
            </a:r>
            <a:r>
              <a:rPr lang="ko-KR" altLang="en-US" dirty="0" smtClean="0"/>
              <a:t>인구이동</a:t>
            </a:r>
            <a:r>
              <a:rPr lang="en-US" altLang="ko-KR" dirty="0" smtClean="0"/>
              <a:t>=&gt;</a:t>
            </a:r>
            <a:r>
              <a:rPr lang="ko-KR" altLang="en-US" dirty="0" smtClean="0"/>
              <a:t>국내인구이동 통계</a:t>
            </a:r>
            <a:r>
              <a:rPr lang="en-US" altLang="ko-KR" dirty="0" smtClean="0"/>
              <a:t>=&gt;</a:t>
            </a:r>
            <a:r>
              <a:rPr lang="ko-KR" altLang="en-US" dirty="0" err="1" smtClean="0"/>
              <a:t>시군구별</a:t>
            </a:r>
            <a:r>
              <a:rPr lang="ko-KR" altLang="en-US" dirty="0" smtClean="0"/>
              <a:t> 이동자수 선택</a:t>
            </a:r>
            <a:r>
              <a:rPr lang="en-US" altLang="ko-KR" dirty="0" smtClean="0"/>
              <a:t>=&gt;</a:t>
            </a:r>
            <a:r>
              <a:rPr lang="ko-KR" altLang="en-US" dirty="0" smtClean="0"/>
              <a:t>오른쪽 다운로드 버튼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csv </a:t>
            </a:r>
            <a:r>
              <a:rPr lang="ko-KR" altLang="en-US" dirty="0" smtClean="0"/>
              <a:t>파일형태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통계표 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주기선택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시점선택 후 다운로드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read.csv() </a:t>
            </a:r>
            <a:r>
              <a:rPr lang="ko-KR" altLang="en-US" dirty="0" smtClean="0"/>
              <a:t>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490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ko-KR" altLang="en-US" sz="3600" dirty="0" err="1" smtClean="0"/>
              <a:t>구글맵에</a:t>
            </a:r>
            <a:r>
              <a:rPr lang="ko-KR" altLang="en-US" sz="3600" dirty="0" smtClean="0"/>
              <a:t> 위치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표시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packages(R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3.3.3 </a:t>
            </a:r>
            <a:r>
              <a:rPr lang="ko-KR" altLang="en-US" dirty="0" smtClean="0"/>
              <a:t>버전 사용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ggmaps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구굴맵을</a:t>
            </a:r>
            <a:r>
              <a:rPr lang="ko-KR" altLang="en-US" dirty="0" smtClean="0"/>
              <a:t> 정적으로 보여주는 기능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ggplot2: </a:t>
            </a:r>
            <a:r>
              <a:rPr lang="ko-KR" altLang="en-US" dirty="0" smtClean="0"/>
              <a:t>그래픽 출력을 위한 기능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install.packages</a:t>
            </a:r>
            <a:r>
              <a:rPr lang="en-US" altLang="ko-KR" dirty="0"/>
              <a:t>("</a:t>
            </a:r>
            <a:r>
              <a:rPr lang="en-US" altLang="ko-KR" dirty="0" err="1"/>
              <a:t>ggmap</a:t>
            </a:r>
            <a:r>
              <a:rPr lang="en-US" altLang="ko-KR" dirty="0"/>
              <a:t>")</a:t>
            </a:r>
          </a:p>
          <a:p>
            <a:pPr lvl="1"/>
            <a:r>
              <a:rPr lang="en-US" altLang="ko-KR" dirty="0"/>
              <a:t>library(</a:t>
            </a:r>
            <a:r>
              <a:rPr lang="en-US" altLang="ko-KR" dirty="0" err="1"/>
              <a:t>ggmap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gc</a:t>
            </a:r>
            <a:r>
              <a:rPr lang="en-US" altLang="ko-KR" dirty="0"/>
              <a:t> &lt;- geocode(enc2utf8('</a:t>
            </a:r>
            <a:r>
              <a:rPr lang="ko-KR" altLang="en-US" dirty="0"/>
              <a:t>한성대학교</a:t>
            </a:r>
            <a:r>
              <a:rPr lang="en-US" altLang="ko-KR" dirty="0" smtClean="0"/>
              <a:t>'))</a:t>
            </a:r>
          </a:p>
          <a:p>
            <a:pPr lvl="2"/>
            <a:r>
              <a:rPr lang="ko-KR" altLang="en-US" dirty="0" smtClean="0"/>
              <a:t>한글 위치를 </a:t>
            </a:r>
            <a:r>
              <a:rPr lang="en-US" altLang="ko-KR" dirty="0" smtClean="0"/>
              <a:t>utf8 </a:t>
            </a:r>
            <a:r>
              <a:rPr lang="ko-KR" altLang="en-US" dirty="0" smtClean="0"/>
              <a:t>형식으로 변환하여 위도 경도 반환</a:t>
            </a:r>
            <a:endParaRPr lang="en-US" altLang="ko-KR" dirty="0"/>
          </a:p>
          <a:p>
            <a:pPr lvl="1"/>
            <a:r>
              <a:rPr lang="en-US" altLang="ko-KR" dirty="0" err="1"/>
              <a:t>cen</a:t>
            </a:r>
            <a:r>
              <a:rPr lang="en-US" altLang="ko-KR" dirty="0"/>
              <a:t> &lt;-</a:t>
            </a:r>
            <a:r>
              <a:rPr lang="en-US" altLang="ko-KR" dirty="0" err="1"/>
              <a:t>as.numeric</a:t>
            </a:r>
            <a:r>
              <a:rPr lang="en-US" altLang="ko-KR" dirty="0"/>
              <a:t>(</a:t>
            </a:r>
            <a:r>
              <a:rPr lang="en-US" altLang="ko-KR" dirty="0" err="1"/>
              <a:t>gc</a:t>
            </a:r>
            <a:r>
              <a:rPr lang="en-US" altLang="ko-KR" dirty="0" smtClean="0"/>
              <a:t>) ##</a:t>
            </a:r>
            <a:r>
              <a:rPr lang="ko-KR" altLang="en-US" dirty="0" smtClean="0"/>
              <a:t>지도 출력 중심 위치 설정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##</a:t>
            </a:r>
            <a:r>
              <a:rPr lang="ko-KR" altLang="en-US" dirty="0" smtClean="0"/>
              <a:t>위도와 경도를 숫자 형식으로 변환</a:t>
            </a:r>
            <a:endParaRPr lang="en-US" altLang="ko-KR" dirty="0"/>
          </a:p>
          <a:p>
            <a:pPr lvl="1"/>
            <a:r>
              <a:rPr lang="en-US" altLang="ko-KR" dirty="0"/>
              <a:t>map &lt;-</a:t>
            </a:r>
            <a:r>
              <a:rPr lang="en-US" altLang="ko-KR" dirty="0" err="1"/>
              <a:t>get_googlemap</a:t>
            </a:r>
            <a:r>
              <a:rPr lang="en-US" altLang="ko-KR" dirty="0"/>
              <a:t>(center=</a:t>
            </a:r>
            <a:r>
              <a:rPr lang="en-US" altLang="ko-KR" dirty="0" err="1"/>
              <a:t>cen</a:t>
            </a:r>
            <a:r>
              <a:rPr lang="en-US" altLang="ko-KR" dirty="0"/>
              <a:t>, marker=</a:t>
            </a:r>
            <a:r>
              <a:rPr lang="en-US" altLang="ko-KR" dirty="0" err="1"/>
              <a:t>gc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err="1" smtClean="0"/>
              <a:t>구글맵</a:t>
            </a:r>
            <a:r>
              <a:rPr lang="ko-KR" altLang="en-US" dirty="0" smtClean="0"/>
              <a:t> 출력을 위한 정보 생성</a:t>
            </a:r>
            <a:endParaRPr lang="en-US" altLang="ko-KR" dirty="0"/>
          </a:p>
          <a:p>
            <a:pPr lvl="1"/>
            <a:r>
              <a:rPr lang="en-US" altLang="ko-KR" dirty="0" err="1" smtClean="0"/>
              <a:t>ggmap</a:t>
            </a:r>
            <a:r>
              <a:rPr lang="en-US" altLang="ko-KR" dirty="0" smtClean="0"/>
              <a:t>(map</a:t>
            </a:r>
            <a:r>
              <a:rPr lang="en-US" altLang="ko-KR" dirty="0"/>
              <a:t>, extent="device</a:t>
            </a:r>
            <a:r>
              <a:rPr lang="en-US" altLang="ko-KR" dirty="0" smtClean="0"/>
              <a:t>") ##</a:t>
            </a:r>
            <a:r>
              <a:rPr lang="ko-KR" altLang="en-US" dirty="0" smtClean="0"/>
              <a:t>지도 출력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maptype</a:t>
            </a:r>
            <a:r>
              <a:rPr lang="en-US" altLang="ko-KR" dirty="0" smtClean="0"/>
              <a:t> default: terrain,  </a:t>
            </a:r>
            <a:r>
              <a:rPr lang="en-US" altLang="ko-KR" dirty="0" err="1" smtClean="0"/>
              <a:t>satelite</a:t>
            </a:r>
            <a:r>
              <a:rPr lang="en-US" altLang="ko-KR" dirty="0" smtClean="0"/>
              <a:t>, roadmap, hybrid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80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ko-KR" altLang="en-US" sz="3600" dirty="0" err="1"/>
              <a:t>구글맵에</a:t>
            </a:r>
            <a:r>
              <a:rPr lang="ko-KR" altLang="en-US" sz="3600" dirty="0"/>
              <a:t> </a:t>
            </a:r>
            <a:r>
              <a:rPr lang="ko-KR" altLang="en-US" sz="3600" dirty="0" smtClean="0"/>
              <a:t>여러 위치</a:t>
            </a:r>
            <a:r>
              <a:rPr lang="en-US" altLang="ko-KR" sz="3600" dirty="0" smtClean="0"/>
              <a:t> </a:t>
            </a:r>
            <a:r>
              <a:rPr lang="ko-KR" altLang="en-US" sz="3600" dirty="0"/>
              <a:t>표시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place &lt;- c("</a:t>
            </a:r>
            <a:r>
              <a:rPr lang="ko-KR" altLang="en-US" dirty="0" err="1"/>
              <a:t>강남역</a:t>
            </a:r>
            <a:r>
              <a:rPr lang="en-US" altLang="ko-KR" dirty="0"/>
              <a:t>", "</a:t>
            </a:r>
            <a:r>
              <a:rPr lang="ko-KR" altLang="en-US" dirty="0"/>
              <a:t>광화문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gc</a:t>
            </a:r>
            <a:r>
              <a:rPr lang="en-US" altLang="ko-KR" dirty="0"/>
              <a:t> &lt;- geocode(enc2utf8(place))</a:t>
            </a:r>
          </a:p>
          <a:p>
            <a:r>
              <a:rPr lang="en-US" altLang="ko-KR" dirty="0" err="1"/>
              <a:t>gc</a:t>
            </a:r>
            <a:endParaRPr lang="en-US" altLang="ko-KR" dirty="0"/>
          </a:p>
          <a:p>
            <a:r>
              <a:rPr lang="en-US" altLang="ko-KR" dirty="0" err="1"/>
              <a:t>df</a:t>
            </a:r>
            <a:r>
              <a:rPr lang="en-US" altLang="ko-KR" dirty="0"/>
              <a:t> &lt;-</a:t>
            </a:r>
            <a:r>
              <a:rPr lang="en-US" altLang="ko-KR" dirty="0" err="1"/>
              <a:t>data.frame</a:t>
            </a:r>
            <a:r>
              <a:rPr lang="en-US" altLang="ko-KR" dirty="0"/>
              <a:t>(name=place, </a:t>
            </a:r>
            <a:r>
              <a:rPr lang="en-US" altLang="ko-KR" dirty="0" err="1"/>
              <a:t>lon</a:t>
            </a:r>
            <a:r>
              <a:rPr lang="en-US" altLang="ko-KR" dirty="0"/>
              <a:t>=</a:t>
            </a:r>
            <a:r>
              <a:rPr lang="en-US" altLang="ko-KR" dirty="0" err="1"/>
              <a:t>gc$lon</a:t>
            </a:r>
            <a:r>
              <a:rPr lang="en-US" altLang="ko-KR" dirty="0"/>
              <a:t>, </a:t>
            </a:r>
            <a:r>
              <a:rPr lang="en-US" altLang="ko-KR" dirty="0" err="1"/>
              <a:t>lat</a:t>
            </a:r>
            <a:r>
              <a:rPr lang="en-US" altLang="ko-KR" dirty="0"/>
              <a:t>=</a:t>
            </a:r>
            <a:r>
              <a:rPr lang="en-US" altLang="ko-KR" dirty="0" err="1"/>
              <a:t>gc$lat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df</a:t>
            </a:r>
            <a:endParaRPr lang="en-US" altLang="ko-KR" dirty="0"/>
          </a:p>
          <a:p>
            <a:r>
              <a:rPr lang="en-US" altLang="ko-KR" dirty="0" err="1"/>
              <a:t>cen</a:t>
            </a:r>
            <a:r>
              <a:rPr lang="en-US" altLang="ko-KR" dirty="0"/>
              <a:t> &lt;- c(mean(</a:t>
            </a:r>
            <a:r>
              <a:rPr lang="en-US" altLang="ko-KR" dirty="0" err="1"/>
              <a:t>gc$lon</a:t>
            </a:r>
            <a:r>
              <a:rPr lang="en-US" altLang="ko-KR" dirty="0"/>
              <a:t>), mean(</a:t>
            </a:r>
            <a:r>
              <a:rPr lang="en-US" altLang="ko-KR" dirty="0" err="1"/>
              <a:t>gc$lat</a:t>
            </a:r>
            <a:r>
              <a:rPr lang="en-US" altLang="ko-KR" dirty="0"/>
              <a:t>))</a:t>
            </a:r>
          </a:p>
          <a:p>
            <a:r>
              <a:rPr lang="en-US" altLang="ko-KR" dirty="0" err="1"/>
              <a:t>cen</a:t>
            </a:r>
            <a:endParaRPr lang="en-US" altLang="ko-KR" dirty="0"/>
          </a:p>
          <a:p>
            <a:r>
              <a:rPr lang="en-US" altLang="ko-KR" dirty="0"/>
              <a:t>map &lt;- </a:t>
            </a:r>
            <a:r>
              <a:rPr lang="en-US" altLang="ko-KR" dirty="0" err="1"/>
              <a:t>get_googlemap</a:t>
            </a:r>
            <a:r>
              <a:rPr lang="en-US" altLang="ko-KR" dirty="0"/>
              <a:t>(center=</a:t>
            </a:r>
            <a:r>
              <a:rPr lang="en-US" altLang="ko-KR" dirty="0" err="1"/>
              <a:t>cen</a:t>
            </a:r>
            <a:r>
              <a:rPr lang="en-US" altLang="ko-KR" dirty="0"/>
              <a:t>, </a:t>
            </a:r>
            <a:r>
              <a:rPr lang="en-US" altLang="ko-KR" dirty="0" err="1"/>
              <a:t>maptype</a:t>
            </a:r>
            <a:r>
              <a:rPr lang="en-US" altLang="ko-KR" dirty="0"/>
              <a:t>="roadmap", zoom=11, marker=</a:t>
            </a:r>
            <a:r>
              <a:rPr lang="en-US" altLang="ko-KR" dirty="0" err="1"/>
              <a:t>gc</a:t>
            </a:r>
            <a:r>
              <a:rPr lang="en-US" altLang="ko-KR" dirty="0" smtClean="0"/>
              <a:t>) ##default zoom=10, (3:</a:t>
            </a:r>
            <a:r>
              <a:rPr lang="ko-KR" altLang="en-US" dirty="0" smtClean="0"/>
              <a:t>대륙</a:t>
            </a:r>
            <a:r>
              <a:rPr lang="en-US" altLang="ko-KR" dirty="0" smtClean="0"/>
              <a:t>~21:</a:t>
            </a:r>
            <a:r>
              <a:rPr lang="ko-KR" altLang="en-US" dirty="0" smtClean="0"/>
              <a:t>빌딩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err="1"/>
              <a:t>ggmap</a:t>
            </a:r>
            <a:r>
              <a:rPr lang="en-US" altLang="ko-KR" dirty="0"/>
              <a:t>(map)</a:t>
            </a:r>
          </a:p>
          <a:p>
            <a:endParaRPr lang="en-US" altLang="ko-KR" dirty="0"/>
          </a:p>
          <a:p>
            <a:r>
              <a:rPr lang="en-US" altLang="ko-KR" dirty="0" err="1"/>
              <a:t>gmap</a:t>
            </a:r>
            <a:r>
              <a:rPr lang="en-US" altLang="ko-KR" dirty="0"/>
              <a:t> &lt;- </a:t>
            </a:r>
            <a:r>
              <a:rPr lang="en-US" altLang="ko-KR" dirty="0" err="1"/>
              <a:t>ggmap</a:t>
            </a:r>
            <a:r>
              <a:rPr lang="en-US" altLang="ko-KR" dirty="0"/>
              <a:t>(map)</a:t>
            </a:r>
          </a:p>
          <a:p>
            <a:r>
              <a:rPr lang="en-US" altLang="ko-KR" dirty="0" err="1"/>
              <a:t>gmap</a:t>
            </a:r>
            <a:r>
              <a:rPr lang="en-US" altLang="ko-KR" dirty="0"/>
              <a:t> + </a:t>
            </a:r>
            <a:r>
              <a:rPr lang="en-US" altLang="ko-KR" dirty="0" err="1"/>
              <a:t>geom_text</a:t>
            </a:r>
            <a:r>
              <a:rPr lang="en-US" altLang="ko-KR" dirty="0"/>
              <a:t>(data=</a:t>
            </a:r>
            <a:r>
              <a:rPr lang="en-US" altLang="ko-KR" dirty="0" err="1"/>
              <a:t>df</a:t>
            </a:r>
            <a:r>
              <a:rPr lang="en-US" altLang="ko-KR" dirty="0"/>
              <a:t>, </a:t>
            </a:r>
            <a:r>
              <a:rPr lang="en-US" altLang="ko-KR" dirty="0" err="1"/>
              <a:t>aes</a:t>
            </a:r>
            <a:r>
              <a:rPr lang="en-US" altLang="ko-KR" dirty="0"/>
              <a:t>(x=</a:t>
            </a:r>
            <a:r>
              <a:rPr lang="en-US" altLang="ko-KR" dirty="0" err="1"/>
              <a:t>lon</a:t>
            </a:r>
            <a:r>
              <a:rPr lang="en-US" altLang="ko-KR" dirty="0"/>
              <a:t>, y=</a:t>
            </a:r>
            <a:r>
              <a:rPr lang="en-US" altLang="ko-KR" dirty="0" err="1"/>
              <a:t>lat</a:t>
            </a:r>
            <a:r>
              <a:rPr lang="en-US" altLang="ko-KR" dirty="0"/>
              <a:t>), size=5, label=</a:t>
            </a:r>
            <a:r>
              <a:rPr lang="en-US" altLang="ko-KR" dirty="0" err="1"/>
              <a:t>df$name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geom_text</a:t>
            </a:r>
            <a:r>
              <a:rPr lang="en-US" altLang="ko-KR" dirty="0" smtClean="0"/>
              <a:t>(data, </a:t>
            </a:r>
            <a:r>
              <a:rPr lang="en-US" altLang="ko-KR" dirty="0" err="1" smtClean="0"/>
              <a:t>aes</a:t>
            </a:r>
            <a:r>
              <a:rPr lang="en-US" altLang="ko-KR" dirty="0" smtClean="0"/>
              <a:t>, size, label) : data(</a:t>
            </a:r>
            <a:r>
              <a:rPr lang="ko-KR" altLang="en-US" dirty="0" err="1" smtClean="0"/>
              <a:t>구글맵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 표시될 데이터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aes</a:t>
            </a:r>
            <a:r>
              <a:rPr lang="en-US" altLang="ko-KR" dirty="0" smtClean="0"/>
              <a:t>(</a:t>
            </a:r>
            <a:r>
              <a:rPr lang="ko-KR" altLang="en-US" dirty="0" smtClean="0"/>
              <a:t>위치 좌표</a:t>
            </a:r>
            <a:r>
              <a:rPr lang="en-US" altLang="ko-KR" dirty="0" smtClean="0"/>
              <a:t>), size(</a:t>
            </a:r>
            <a:r>
              <a:rPr lang="ko-KR" altLang="en-US" dirty="0" smtClean="0"/>
              <a:t>문자크기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디폴트</a:t>
            </a:r>
            <a:r>
              <a:rPr lang="en-US" altLang="ko-KR" dirty="0" smtClean="0"/>
              <a:t>=5), label(</a:t>
            </a:r>
            <a:r>
              <a:rPr lang="ko-KR" altLang="en-US" dirty="0" smtClean="0"/>
              <a:t>출력될 문자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236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D3A-319D-46BC-953B-BE168BCABB93}" type="slidenum">
              <a:rPr lang="en-US" altLang="ko-KR"/>
              <a:pPr/>
              <a:t>3</a:t>
            </a:fld>
            <a:endParaRPr lang="en-US" altLang="ko-KR" dirty="0"/>
          </a:p>
        </p:txBody>
      </p:sp>
      <p:sp>
        <p:nvSpPr>
          <p:cNvPr id="350213" name="Rectangle 5"/>
          <p:cNvSpPr>
            <a:spLocks noGrp="1" noChangeArrowheads="1"/>
          </p:cNvSpPr>
          <p:nvPr>
            <p:ph type="title"/>
          </p:nvPr>
        </p:nvSpPr>
        <p:spPr>
          <a:xfrm>
            <a:off x="214282" y="0"/>
            <a:ext cx="8749718" cy="692696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산술 연산자</a:t>
            </a:r>
            <a:endParaRPr lang="ko-KR" altLang="en-US" sz="3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6" t="30462" r="35206" b="43428"/>
          <a:stretch/>
        </p:blipFill>
        <p:spPr bwMode="auto">
          <a:xfrm>
            <a:off x="467544" y="908720"/>
            <a:ext cx="8320994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774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D3A-319D-46BC-953B-BE168BCABB93}" type="slidenum">
              <a:rPr lang="en-US" altLang="ko-KR"/>
              <a:pPr/>
              <a:t>4</a:t>
            </a:fld>
            <a:endParaRPr lang="en-US" altLang="ko-KR" dirty="0"/>
          </a:p>
        </p:txBody>
      </p:sp>
      <p:sp>
        <p:nvSpPr>
          <p:cNvPr id="350213" name="Rectangle 5"/>
          <p:cNvSpPr>
            <a:spLocks noGrp="1" noChangeArrowheads="1"/>
          </p:cNvSpPr>
          <p:nvPr>
            <p:ph type="title"/>
          </p:nvPr>
        </p:nvSpPr>
        <p:spPr>
          <a:xfrm>
            <a:off x="214282" y="0"/>
            <a:ext cx="8749718" cy="1342800"/>
          </a:xfrm>
        </p:spPr>
        <p:txBody>
          <a:bodyPr>
            <a:normAutofit/>
          </a:bodyPr>
          <a:lstStyle/>
          <a:p>
            <a:r>
              <a:rPr lang="ko-KR" altLang="en-US" sz="3600" b="1" dirty="0" smtClean="0">
                <a:latin typeface="맑은 고딕" pitchFamily="50" charset="-127"/>
                <a:ea typeface="맑은 고딕" pitchFamily="50" charset="-127"/>
              </a:rPr>
              <a:t>비교 연산자</a:t>
            </a:r>
            <a:endParaRPr lang="ko-KR" altLang="en-US" sz="3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0" t="19502" r="35206" b="43912"/>
          <a:stretch/>
        </p:blipFill>
        <p:spPr bwMode="auto">
          <a:xfrm>
            <a:off x="872713" y="1333672"/>
            <a:ext cx="7398573" cy="4027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911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D3A-319D-46BC-953B-BE168BCABB93}" type="slidenum">
              <a:rPr lang="en-US" altLang="ko-KR"/>
              <a:pPr/>
              <a:t>5</a:t>
            </a:fld>
            <a:endParaRPr lang="en-US" altLang="ko-KR" dirty="0"/>
          </a:p>
        </p:txBody>
      </p:sp>
      <p:sp>
        <p:nvSpPr>
          <p:cNvPr id="350213" name="Rectangle 5"/>
          <p:cNvSpPr>
            <a:spLocks noGrp="1" noChangeArrowheads="1"/>
          </p:cNvSpPr>
          <p:nvPr>
            <p:ph type="title"/>
          </p:nvPr>
        </p:nvSpPr>
        <p:spPr>
          <a:xfrm>
            <a:off x="214282" y="0"/>
            <a:ext cx="8749718" cy="1342800"/>
          </a:xfrm>
        </p:spPr>
        <p:txBody>
          <a:bodyPr>
            <a:normAutofit/>
          </a:bodyPr>
          <a:lstStyle/>
          <a:p>
            <a:r>
              <a:rPr lang="ko-KR" altLang="en-US" sz="3600" b="1" dirty="0" smtClean="0">
                <a:latin typeface="맑은 고딕" pitchFamily="50" charset="-127"/>
                <a:ea typeface="맑은 고딕" pitchFamily="50" charset="-127"/>
              </a:rPr>
              <a:t>논리 연산자</a:t>
            </a:r>
            <a:endParaRPr lang="ko-KR" altLang="en-US" sz="3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4" t="23370" r="36998" b="35852"/>
          <a:stretch/>
        </p:blipFill>
        <p:spPr bwMode="auto">
          <a:xfrm>
            <a:off x="683568" y="1124744"/>
            <a:ext cx="7814254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118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ko-KR" altLang="en-US" sz="3200" dirty="0" smtClean="0"/>
              <a:t>벡</a:t>
            </a:r>
            <a:r>
              <a:rPr lang="ko-KR" altLang="en-US" sz="3200" dirty="0"/>
              <a:t>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852" y="692696"/>
            <a:ext cx="8856984" cy="583264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 smtClean="0"/>
              <a:t>하나 이상의 수치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논리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복소수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문자 등으로 구성된 데이터 구조</a:t>
            </a:r>
            <a:endParaRPr lang="en-US" altLang="ko-KR" sz="2800" dirty="0" smtClean="0"/>
          </a:p>
          <a:p>
            <a:pPr lvl="1">
              <a:lnSpc>
                <a:spcPct val="120000"/>
              </a:lnSpc>
            </a:pPr>
            <a:r>
              <a:rPr lang="ko-KR" altLang="en-US" sz="2600" dirty="0" smtClean="0"/>
              <a:t>요소의 기본형은 동일</a:t>
            </a:r>
            <a:endParaRPr lang="en-US" altLang="ko-KR" sz="2600" dirty="0"/>
          </a:p>
          <a:p>
            <a:pPr lvl="2">
              <a:lnSpc>
                <a:spcPct val="120000"/>
              </a:lnSpc>
            </a:pPr>
            <a:r>
              <a:rPr lang="ko-KR" altLang="en-US" sz="2200" dirty="0" smtClean="0"/>
              <a:t>서로</a:t>
            </a:r>
            <a:r>
              <a:rPr lang="en-US" altLang="ko-KR" sz="2200" dirty="0" smtClean="0"/>
              <a:t> </a:t>
            </a:r>
            <a:r>
              <a:rPr lang="ko-KR" altLang="en-US" sz="2200" dirty="0" err="1" smtClean="0"/>
              <a:t>다른형일</a:t>
            </a:r>
            <a:r>
              <a:rPr lang="ko-KR" altLang="en-US" sz="2200" dirty="0" smtClean="0"/>
              <a:t> 때는 강제 </a:t>
            </a:r>
            <a:r>
              <a:rPr lang="ko-KR" altLang="en-US" sz="2200" dirty="0" err="1" smtClean="0"/>
              <a:t>형변환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문</a:t>
            </a:r>
            <a:r>
              <a:rPr lang="en-US" altLang="ko-KR" sz="2200" dirty="0" smtClean="0"/>
              <a:t>&gt;</a:t>
            </a:r>
            <a:r>
              <a:rPr lang="ko-KR" altLang="en-US" sz="2200" dirty="0" smtClean="0"/>
              <a:t>복</a:t>
            </a:r>
            <a:r>
              <a:rPr lang="en-US" altLang="ko-KR" sz="2200" dirty="0" smtClean="0"/>
              <a:t>&gt;</a:t>
            </a:r>
            <a:r>
              <a:rPr lang="ko-KR" altLang="en-US" sz="2200" dirty="0" smtClean="0"/>
              <a:t>수</a:t>
            </a:r>
            <a:r>
              <a:rPr lang="en-US" altLang="ko-KR" sz="2200" dirty="0" smtClean="0"/>
              <a:t>&gt;</a:t>
            </a:r>
            <a:r>
              <a:rPr lang="ko-KR" altLang="en-US" sz="2200" dirty="0" smtClean="0"/>
              <a:t>논</a:t>
            </a:r>
            <a:endParaRPr lang="en-US" altLang="ko-KR" sz="2200" dirty="0" smtClean="0"/>
          </a:p>
          <a:p>
            <a:pPr lvl="1">
              <a:lnSpc>
                <a:spcPct val="120000"/>
              </a:lnSpc>
            </a:pPr>
            <a:r>
              <a:rPr lang="ko-KR" altLang="en-US" sz="2600" dirty="0" smtClean="0"/>
              <a:t>속성</a:t>
            </a:r>
            <a:r>
              <a:rPr lang="en-US" altLang="ko-KR" sz="2600" dirty="0" smtClean="0"/>
              <a:t>: </a:t>
            </a:r>
            <a:r>
              <a:rPr lang="ko-KR" altLang="en-US" sz="2600" dirty="0" smtClean="0"/>
              <a:t>벡터를 구성하는 기본형과 요소 개수의 길이</a:t>
            </a:r>
            <a:endParaRPr lang="en-US" altLang="ko-KR" sz="2600" dirty="0" smtClean="0"/>
          </a:p>
          <a:p>
            <a:pPr lvl="1">
              <a:lnSpc>
                <a:spcPct val="120000"/>
              </a:lnSpc>
            </a:pPr>
            <a:endParaRPr lang="en-US" altLang="ko-KR" sz="2600" dirty="0" smtClean="0"/>
          </a:p>
          <a:p>
            <a:pPr>
              <a:lnSpc>
                <a:spcPct val="120000"/>
              </a:lnSpc>
            </a:pPr>
            <a:r>
              <a:rPr lang="ko-KR" altLang="en-US" sz="2800" dirty="0" smtClean="0"/>
              <a:t>벡터를 만드는 방법</a:t>
            </a:r>
            <a:endParaRPr lang="en-US" altLang="ko-KR" sz="2800" dirty="0" smtClean="0"/>
          </a:p>
          <a:p>
            <a:pPr lvl="1">
              <a:lnSpc>
                <a:spcPct val="120000"/>
              </a:lnSpc>
            </a:pPr>
            <a:r>
              <a:rPr lang="en-US" altLang="ko-KR" sz="2600" dirty="0" smtClean="0"/>
              <a:t>c </a:t>
            </a:r>
            <a:r>
              <a:rPr lang="ko-KR" altLang="en-US" sz="2600" dirty="0" smtClean="0"/>
              <a:t>함수 이용</a:t>
            </a:r>
            <a:r>
              <a:rPr lang="en-US" altLang="ko-KR" sz="2600" dirty="0" smtClean="0"/>
              <a:t>: ex) x&lt;-c(1,2,3), x&lt;-c(“1”, “2”, “3”)</a:t>
            </a:r>
          </a:p>
          <a:p>
            <a:pPr lvl="1">
              <a:lnSpc>
                <a:spcPct val="120000"/>
              </a:lnSpc>
            </a:pPr>
            <a:r>
              <a:rPr lang="en-US" altLang="ko-KR" sz="2600" dirty="0" smtClean="0"/>
              <a:t>vector() </a:t>
            </a:r>
            <a:r>
              <a:rPr lang="ko-KR" altLang="en-US" sz="2600" dirty="0" smtClean="0"/>
              <a:t>이용</a:t>
            </a:r>
            <a:r>
              <a:rPr lang="en-US" altLang="ko-KR" sz="2600" dirty="0" smtClean="0"/>
              <a:t>: </a:t>
            </a:r>
            <a:r>
              <a:rPr lang="ko-KR" altLang="en-US" sz="2600" dirty="0" smtClean="0"/>
              <a:t>초기화에 사용 </a:t>
            </a:r>
            <a:r>
              <a:rPr lang="en-US" altLang="ko-KR" sz="2600" dirty="0" smtClean="0"/>
              <a:t>ex) x &lt;- vector(“numeric”, length=10)</a:t>
            </a:r>
          </a:p>
          <a:p>
            <a:pPr lvl="1">
              <a:lnSpc>
                <a:spcPct val="120000"/>
              </a:lnSpc>
            </a:pPr>
            <a:r>
              <a:rPr lang="en-US" altLang="ko-KR" sz="2600" dirty="0" smtClean="0"/>
              <a:t>Sequence </a:t>
            </a:r>
            <a:r>
              <a:rPr lang="ko-KR" altLang="en-US" sz="2600" dirty="0" smtClean="0"/>
              <a:t>연산자 </a:t>
            </a:r>
            <a:r>
              <a:rPr lang="en-US" altLang="ko-KR" sz="2600" dirty="0" smtClean="0"/>
              <a:t>“:”</a:t>
            </a:r>
            <a:r>
              <a:rPr lang="en-US" altLang="ko-KR" sz="2600" dirty="0" smtClean="0">
                <a:sym typeface="Wingdings" panose="05000000000000000000" pitchFamily="2" charset="2"/>
              </a:rPr>
              <a:t> </a:t>
            </a:r>
            <a:r>
              <a:rPr lang="ko-KR" altLang="en-US" sz="2600" dirty="0" smtClean="0">
                <a:sym typeface="Wingdings" panose="05000000000000000000" pitchFamily="2" charset="2"/>
              </a:rPr>
              <a:t>사용</a:t>
            </a:r>
            <a:r>
              <a:rPr lang="en-US" altLang="ko-KR" sz="2600" dirty="0">
                <a:sym typeface="Wingdings" panose="05000000000000000000" pitchFamily="2" charset="2"/>
              </a:rPr>
              <a:t> </a:t>
            </a:r>
            <a:r>
              <a:rPr lang="en-US" altLang="ko-KR" sz="2600" dirty="0" smtClean="0">
                <a:sym typeface="Wingdings" panose="05000000000000000000" pitchFamily="2" charset="2"/>
              </a:rPr>
              <a:t>ex) x&lt;-2:6 =&gt; 2,3,4,5,6</a:t>
            </a:r>
          </a:p>
          <a:p>
            <a:pPr lvl="1">
              <a:lnSpc>
                <a:spcPct val="120000"/>
              </a:lnSpc>
            </a:pPr>
            <a:r>
              <a:rPr lang="en-US" altLang="ko-KR" sz="2600" dirty="0" err="1"/>
              <a:t>s</a:t>
            </a:r>
            <a:r>
              <a:rPr lang="en-US" altLang="ko-KR" sz="2600" dirty="0" err="1" smtClean="0"/>
              <a:t>eq</a:t>
            </a:r>
            <a:r>
              <a:rPr lang="en-US" altLang="ko-KR" sz="2600" dirty="0" smtClean="0"/>
              <a:t> </a:t>
            </a:r>
            <a:r>
              <a:rPr lang="ko-KR" altLang="en-US" sz="2600" dirty="0" smtClean="0"/>
              <a:t>함수 이용</a:t>
            </a:r>
            <a:r>
              <a:rPr lang="en-US" altLang="ko-KR" sz="2600" dirty="0" smtClean="0"/>
              <a:t>: </a:t>
            </a:r>
          </a:p>
          <a:p>
            <a:pPr lvl="2">
              <a:lnSpc>
                <a:spcPct val="120000"/>
              </a:lnSpc>
            </a:pPr>
            <a:r>
              <a:rPr lang="en-US" altLang="ko-KR" sz="2300" dirty="0" smtClean="0"/>
              <a:t>ex) y&lt;-</a:t>
            </a:r>
            <a:r>
              <a:rPr lang="en-US" altLang="ko-KR" sz="2300" dirty="0" err="1" smtClean="0"/>
              <a:t>seq</a:t>
            </a:r>
            <a:r>
              <a:rPr lang="en-US" altLang="ko-KR" sz="2300" dirty="0" smtClean="0"/>
              <a:t>(1, 3, 0.5) =&gt; 1, 1.5, 2.0, 2.5, 3.0( 3</a:t>
            </a:r>
            <a:r>
              <a:rPr lang="ko-KR" altLang="en-US" sz="2300" dirty="0" smtClean="0"/>
              <a:t>이하에서 </a:t>
            </a:r>
            <a:r>
              <a:rPr lang="en-US" altLang="ko-KR" sz="2300" dirty="0" smtClean="0"/>
              <a:t>0.5</a:t>
            </a:r>
            <a:r>
              <a:rPr lang="ko-KR" altLang="en-US" sz="2300" dirty="0" smtClean="0"/>
              <a:t>씩 증가</a:t>
            </a:r>
            <a:r>
              <a:rPr lang="en-US" altLang="ko-KR" sz="2300" dirty="0" smtClean="0"/>
              <a:t>) </a:t>
            </a:r>
          </a:p>
          <a:p>
            <a:pPr lvl="2">
              <a:lnSpc>
                <a:spcPct val="120000"/>
              </a:lnSpc>
            </a:pPr>
            <a:r>
              <a:rPr lang="en-US" altLang="ko-KR" sz="2300" dirty="0" smtClean="0"/>
              <a:t>z&lt;-</a:t>
            </a:r>
            <a:r>
              <a:rPr lang="en-US" altLang="ko-KR" sz="2300" dirty="0" err="1" smtClean="0"/>
              <a:t>seq</a:t>
            </a:r>
            <a:r>
              <a:rPr lang="en-US" altLang="ko-KR" sz="2300" dirty="0" smtClean="0"/>
              <a:t>(0, 20, length=5) </a:t>
            </a:r>
            <a:r>
              <a:rPr lang="en-US" altLang="ko-KR" sz="2300" dirty="0" smtClean="0"/>
              <a:t>=&gt; 0, 5, 10, 15, 20</a:t>
            </a:r>
            <a:endParaRPr lang="en-US" altLang="ko-KR" sz="2300" dirty="0" smtClean="0"/>
          </a:p>
          <a:p>
            <a:pPr lvl="1">
              <a:lnSpc>
                <a:spcPct val="120000"/>
              </a:lnSpc>
            </a:pPr>
            <a:r>
              <a:rPr lang="en-US" altLang="ko-KR" sz="2600" dirty="0"/>
              <a:t>r</a:t>
            </a:r>
            <a:r>
              <a:rPr lang="en-US" altLang="ko-KR" sz="2600" dirty="0" smtClean="0"/>
              <a:t>ep </a:t>
            </a:r>
            <a:r>
              <a:rPr lang="ko-KR" altLang="en-US" sz="2600" dirty="0" smtClean="0"/>
              <a:t>함수 이용</a:t>
            </a:r>
            <a:endParaRPr lang="en-US" altLang="ko-KR" sz="2600" dirty="0" smtClean="0"/>
          </a:p>
          <a:p>
            <a:pPr lvl="2">
              <a:lnSpc>
                <a:spcPct val="120000"/>
              </a:lnSpc>
            </a:pPr>
            <a:r>
              <a:rPr lang="en-US" altLang="ko-KR" sz="2300" dirty="0" smtClean="0"/>
              <a:t>Ex) rep(3:5, times=2) =&gt; 3,4,5,3,4,5, rep(3:5, each=2)=&gt;3,3,4,4,5,5</a:t>
            </a:r>
          </a:p>
          <a:p>
            <a:pPr lvl="1">
              <a:lnSpc>
                <a:spcPct val="120000"/>
              </a:lnSpc>
            </a:pPr>
            <a:r>
              <a:rPr lang="en-US" altLang="ko-KR" sz="2600" dirty="0"/>
              <a:t>s</a:t>
            </a:r>
            <a:r>
              <a:rPr lang="en-US" altLang="ko-KR" sz="2600" dirty="0" smtClean="0"/>
              <a:t>can </a:t>
            </a:r>
            <a:r>
              <a:rPr lang="ko-KR" altLang="en-US" sz="2600" dirty="0" smtClean="0"/>
              <a:t>함수 이용</a:t>
            </a:r>
            <a:r>
              <a:rPr lang="en-US" altLang="ko-KR" sz="2600" dirty="0" smtClean="0"/>
              <a:t>: </a:t>
            </a:r>
            <a:r>
              <a:rPr lang="ko-KR" altLang="en-US" sz="2600" dirty="0" smtClean="0"/>
              <a:t>키보드나 외부 파일로 부터 자료 입력</a:t>
            </a:r>
            <a:endParaRPr lang="en-US" altLang="ko-KR" sz="2600" dirty="0" smtClean="0"/>
          </a:p>
          <a:p>
            <a:pPr lvl="2">
              <a:lnSpc>
                <a:spcPct val="120000"/>
              </a:lnSpc>
            </a:pPr>
            <a:r>
              <a:rPr lang="en-US" altLang="ko-KR" sz="2300" dirty="0" smtClean="0"/>
              <a:t>Ex) scan(“”)(</a:t>
            </a:r>
            <a:r>
              <a:rPr lang="ko-KR" altLang="en-US" sz="2300" dirty="0" smtClean="0"/>
              <a:t>키보드 입력</a:t>
            </a:r>
            <a:r>
              <a:rPr lang="en-US" altLang="ko-KR" sz="2300" dirty="0" smtClean="0"/>
              <a:t>, blank line for terminating),  scan(“d/sample.txt”)</a:t>
            </a:r>
          </a:p>
        </p:txBody>
      </p:sp>
    </p:spTree>
    <p:extLst>
      <p:ext uri="{BB962C8B-B14F-4D97-AF65-F5344CB8AC3E}">
        <p14:creationId xmlns:p14="http://schemas.microsoft.com/office/powerpoint/2010/main" val="1659993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48072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벡</a:t>
            </a:r>
            <a:r>
              <a:rPr lang="ko-KR" altLang="en-US" sz="3200" dirty="0"/>
              <a:t>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836712"/>
            <a:ext cx="8889382" cy="5832648"/>
          </a:xfrm>
        </p:spPr>
        <p:txBody>
          <a:bodyPr>
            <a:normAutofit lnSpcReduction="10000"/>
          </a:bodyPr>
          <a:lstStyle/>
          <a:p>
            <a:pPr lvl="1"/>
            <a:r>
              <a:rPr lang="ko-KR" altLang="en-US" dirty="0" smtClean="0"/>
              <a:t>벡터 요소에 이름 부여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names(x) &lt;- c(“Total”, “A”, “B”)</a:t>
            </a:r>
          </a:p>
          <a:p>
            <a:pPr lvl="1"/>
            <a:r>
              <a:rPr lang="ko-KR" altLang="en-US" dirty="0" smtClean="0"/>
              <a:t>벡터 요소의 접근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x[n] : </a:t>
            </a:r>
            <a:r>
              <a:rPr lang="ko-KR" altLang="en-US" dirty="0" smtClean="0"/>
              <a:t>벡터 </a:t>
            </a:r>
            <a:r>
              <a:rPr lang="en-US" altLang="ko-KR" dirty="0" smtClean="0"/>
              <a:t>x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</a:t>
            </a:r>
            <a:r>
              <a:rPr lang="ko-KR" altLang="en-US" dirty="0" smtClean="0"/>
              <a:t>번째 원소</a:t>
            </a:r>
            <a:r>
              <a:rPr lang="en-US" altLang="ko-KR" dirty="0" smtClean="0"/>
              <a:t>, n</a:t>
            </a:r>
            <a:r>
              <a:rPr lang="ko-KR" altLang="en-US" dirty="0" smtClean="0"/>
              <a:t>은 숫자 혹은 이름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x[-n]: n</a:t>
            </a:r>
            <a:r>
              <a:rPr lang="ko-KR" altLang="en-US" dirty="0" smtClean="0"/>
              <a:t>번째 요소를 제외한 나머지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x[c(1,3)]: 1,3 </a:t>
            </a:r>
            <a:r>
              <a:rPr lang="ko-KR" altLang="en-US" dirty="0" smtClean="0"/>
              <a:t>번째 요소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x[</a:t>
            </a:r>
            <a:r>
              <a:rPr lang="en-US" altLang="ko-KR" dirty="0" err="1" smtClean="0"/>
              <a:t>start:end</a:t>
            </a:r>
            <a:r>
              <a:rPr lang="en-US" altLang="ko-KR" dirty="0" smtClean="0"/>
              <a:t>] : x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start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end</a:t>
            </a:r>
            <a:r>
              <a:rPr lang="ko-KR" altLang="en-US" dirty="0" smtClean="0"/>
              <a:t>까지 요소를 반환</a:t>
            </a:r>
            <a:endParaRPr lang="en-US" altLang="ko-KR" dirty="0" smtClean="0"/>
          </a:p>
          <a:p>
            <a:pPr lvl="2"/>
            <a:r>
              <a:rPr lang="en-US" altLang="ko-KR" dirty="0"/>
              <a:t>x</a:t>
            </a:r>
            <a:r>
              <a:rPr lang="en-US" altLang="ko-KR" dirty="0" smtClean="0"/>
              <a:t>[c(1,3)] &lt;- 10 : </a:t>
            </a:r>
            <a:r>
              <a:rPr lang="en-US" altLang="ko-KR" dirty="0"/>
              <a:t>1,3 </a:t>
            </a:r>
            <a:r>
              <a:rPr lang="ko-KR" altLang="en-US" dirty="0"/>
              <a:t>번째 </a:t>
            </a:r>
            <a:r>
              <a:rPr lang="ko-KR" altLang="en-US" dirty="0" smtClean="0"/>
              <a:t>요소의 값을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으로 수정</a:t>
            </a:r>
            <a:endParaRPr lang="en-US" altLang="ko-KR" dirty="0"/>
          </a:p>
          <a:p>
            <a:pPr lvl="2"/>
            <a:r>
              <a:rPr lang="en-US" altLang="ko-KR" dirty="0" smtClean="0"/>
              <a:t>x[x&lt;=10] &lt;- 5 : 10 </a:t>
            </a:r>
            <a:r>
              <a:rPr lang="ko-KR" altLang="en-US" dirty="0" smtClean="0"/>
              <a:t>이하인 요소를 모두 </a:t>
            </a:r>
            <a:r>
              <a:rPr lang="en-US" altLang="ko-KR" dirty="0" smtClean="0"/>
              <a:t>5</a:t>
            </a:r>
            <a:r>
              <a:rPr lang="ko-KR" altLang="en-US" dirty="0" smtClean="0"/>
              <a:t>로 수정</a:t>
            </a:r>
          </a:p>
          <a:p>
            <a:pPr lvl="1"/>
            <a:r>
              <a:rPr lang="ko-KR" altLang="en-US" dirty="0" smtClean="0"/>
              <a:t>벡터의 연산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길이가 같은 </a:t>
            </a:r>
            <a:r>
              <a:rPr lang="en-US" altLang="ko-KR" dirty="0" smtClean="0"/>
              <a:t>2 </a:t>
            </a:r>
            <a:r>
              <a:rPr lang="ko-KR" altLang="en-US" dirty="0" smtClean="0"/>
              <a:t>벡터에서 같은 위치의 요소들끼리 연산 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x+y</a:t>
            </a:r>
            <a:r>
              <a:rPr lang="en-US" altLang="ko-KR" dirty="0" smtClean="0"/>
              <a:t>, x-y, x*y, x/y, </a:t>
            </a:r>
            <a:r>
              <a:rPr lang="en-US" altLang="ko-KR" dirty="0" err="1" smtClean="0"/>
              <a:t>x^y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length(x): </a:t>
            </a:r>
            <a:r>
              <a:rPr lang="ko-KR" altLang="en-US" dirty="0" smtClean="0"/>
              <a:t>요소의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nchar</a:t>
            </a:r>
            <a:r>
              <a:rPr lang="en-US" altLang="ko-KR" dirty="0" smtClean="0"/>
              <a:t>(x):</a:t>
            </a:r>
            <a:r>
              <a:rPr lang="ko-KR" altLang="en-US" dirty="0" smtClean="0"/>
              <a:t>각 요소 문자열 길이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0246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48072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벡</a:t>
            </a:r>
            <a:r>
              <a:rPr lang="ko-KR" altLang="en-US" sz="3200" dirty="0"/>
              <a:t>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836712"/>
            <a:ext cx="8889382" cy="583264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 smtClean="0"/>
              <a:t>벡터의 연산 함수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identical(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 : 2</a:t>
            </a:r>
            <a:r>
              <a:rPr lang="ko-KR" altLang="en-US" dirty="0" smtClean="0"/>
              <a:t>벡터가 동일한지 판단 </a:t>
            </a:r>
            <a:r>
              <a:rPr lang="en-US" altLang="ko-KR" dirty="0" smtClean="0"/>
              <a:t>:TRUE/FALSE</a:t>
            </a:r>
          </a:p>
          <a:p>
            <a:pPr lvl="2"/>
            <a:r>
              <a:rPr lang="en-US" altLang="ko-KR" dirty="0" smtClean="0"/>
              <a:t>union(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intersect(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setdiff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): 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차집합을</a:t>
            </a:r>
            <a:r>
              <a:rPr lang="ko-KR" altLang="en-US" dirty="0" smtClean="0"/>
              <a:t> 반환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setequsl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요소가 같은 집합인지 판단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개수 무시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value %in% x: x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가 있는지 판단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x+n</a:t>
            </a:r>
            <a:r>
              <a:rPr lang="en-US" altLang="ko-KR" dirty="0" smtClean="0"/>
              <a:t> : x</a:t>
            </a:r>
            <a:r>
              <a:rPr lang="ko-KR" altLang="en-US" dirty="0" smtClean="0"/>
              <a:t>는 벡터</a:t>
            </a:r>
            <a:r>
              <a:rPr lang="en-US" altLang="ko-KR" dirty="0" smtClean="0"/>
              <a:t>, n</a:t>
            </a:r>
            <a:r>
              <a:rPr lang="ko-KR" altLang="en-US" dirty="0" smtClean="0"/>
              <a:t>은 스칼라이면 모든 요소에 </a:t>
            </a:r>
            <a:r>
              <a:rPr lang="en-US" altLang="ko-KR" dirty="0" smtClean="0"/>
              <a:t>+</a:t>
            </a:r>
          </a:p>
          <a:p>
            <a:pPr lvl="2"/>
            <a:r>
              <a:rPr lang="en-US" altLang="ko-KR" dirty="0" err="1" smtClean="0"/>
              <a:t>x+c</a:t>
            </a:r>
            <a:r>
              <a:rPr lang="en-US" altLang="ko-KR" dirty="0" smtClean="0"/>
              <a:t>(1,2) : x</a:t>
            </a:r>
            <a:r>
              <a:rPr lang="ko-KR" altLang="en-US" dirty="0" smtClean="0"/>
              <a:t>의 길이가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이상이면 </a:t>
            </a:r>
            <a:r>
              <a:rPr lang="en-US" altLang="ko-KR" dirty="0" smtClean="0"/>
              <a:t>c(1,2)</a:t>
            </a:r>
            <a:r>
              <a:rPr lang="ko-KR" altLang="en-US" dirty="0" smtClean="0"/>
              <a:t>가 반복 사용됨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x &lt;- (1, 2, 3, 4, 5, 6), x + c(1, 2)=&gt;2, 4, 4, 6, 6, </a:t>
            </a:r>
            <a:r>
              <a:rPr lang="en-US" altLang="ko-KR" dirty="0" smtClean="0"/>
              <a:t>8</a:t>
            </a:r>
          </a:p>
          <a:p>
            <a:pPr marL="1371600" lvl="3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</a:t>
            </a:r>
            <a:r>
              <a:rPr lang="en-US" altLang="ko-KR" dirty="0" smtClean="0">
                <a:solidFill>
                  <a:srgbClr val="FF0000"/>
                </a:solidFill>
              </a:rPr>
              <a:t>= c(1, 2, 1, 2, 1, 2)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10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8863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/>
              <a:t>서로 다른 </a:t>
            </a:r>
            <a:r>
              <a:rPr lang="ko-KR" altLang="en-US" sz="3000" dirty="0" err="1" smtClean="0"/>
              <a:t>데이터형을</a:t>
            </a:r>
            <a:r>
              <a:rPr lang="ko-KR" altLang="en-US" sz="3000" dirty="0" smtClean="0"/>
              <a:t> 보관할 수 있는 데이터 객체 </a:t>
            </a:r>
            <a:r>
              <a:rPr lang="en-US" altLang="ko-KR" sz="3000" dirty="0" smtClean="0"/>
              <a:t>(</a:t>
            </a:r>
            <a:r>
              <a:rPr lang="ko-KR" altLang="en-US" sz="3000" dirty="0" smtClean="0"/>
              <a:t>요</a:t>
            </a:r>
            <a:r>
              <a:rPr lang="ko-KR" altLang="en-US" sz="3000" dirty="0"/>
              <a:t>소</a:t>
            </a:r>
            <a:r>
              <a:rPr lang="ko-KR" altLang="en-US" sz="3000" dirty="0" smtClean="0"/>
              <a:t>의 길이나 차원도 다를 수 있다</a:t>
            </a:r>
            <a:r>
              <a:rPr lang="en-US" altLang="ko-KR" sz="3000" dirty="0" smtClean="0"/>
              <a:t>: (</a:t>
            </a:r>
            <a:r>
              <a:rPr lang="ko-KR" altLang="en-US" sz="3000" dirty="0" smtClean="0"/>
              <a:t>키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값</a:t>
            </a:r>
            <a:r>
              <a:rPr lang="en-US" altLang="ko-KR" sz="3000" dirty="0" smtClean="0"/>
              <a:t>) </a:t>
            </a:r>
            <a:r>
              <a:rPr lang="ko-KR" altLang="en-US" sz="3000" dirty="0" smtClean="0"/>
              <a:t>형태의 데이터)</a:t>
            </a:r>
            <a:endParaRPr lang="en-US" altLang="ko-KR" sz="3000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요소는 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가질 수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요소는 벡터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행렬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, DF</a:t>
            </a:r>
            <a:r>
              <a:rPr lang="ko-KR" altLang="en-US" dirty="0" smtClean="0"/>
              <a:t> 등을 취함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x &lt;- list(“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”, “2016001”, 20, c(“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”, “</a:t>
            </a:r>
            <a:r>
              <a:rPr lang="ko-KR" altLang="en-US" dirty="0" smtClean="0"/>
              <a:t>확률 및 통계</a:t>
            </a:r>
            <a:r>
              <a:rPr lang="en-US" altLang="ko-KR" dirty="0" smtClean="0"/>
              <a:t>”)), names(x) &lt;- c(“</a:t>
            </a:r>
            <a:r>
              <a:rPr lang="ko-KR" altLang="en-US" dirty="0" smtClean="0"/>
              <a:t>성명</a:t>
            </a:r>
            <a:r>
              <a:rPr lang="en-US" altLang="ko-KR" dirty="0" smtClean="0"/>
              <a:t>“, “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“, ”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“, “</a:t>
            </a:r>
            <a:r>
              <a:rPr lang="ko-KR" altLang="en-US" dirty="0" smtClean="0"/>
              <a:t>수강과목</a:t>
            </a:r>
            <a:r>
              <a:rPr lang="en-US" altLang="ko-KR" dirty="0" smtClean="0"/>
              <a:t>“)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x</a:t>
            </a:r>
            <a:r>
              <a:rPr lang="en-US" altLang="ko-KR" dirty="0" smtClean="0"/>
              <a:t> </a:t>
            </a:r>
            <a:r>
              <a:rPr lang="en-US" altLang="ko-KR" dirty="0"/>
              <a:t>&lt;- list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성명</a:t>
            </a:r>
            <a:r>
              <a:rPr lang="en-US" altLang="ko-KR" dirty="0" smtClean="0"/>
              <a:t>=“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”, </a:t>
            </a:r>
            <a:r>
              <a:rPr lang="ko-KR" altLang="en-US" dirty="0" smtClean="0">
                <a:solidFill>
                  <a:srgbClr val="FF0000"/>
                </a:solidFill>
              </a:rPr>
              <a:t>학번</a:t>
            </a:r>
            <a:r>
              <a:rPr lang="en-US" altLang="ko-KR" dirty="0" smtClean="0"/>
              <a:t>=“</a:t>
            </a:r>
            <a:r>
              <a:rPr lang="en-US" altLang="ko-KR" dirty="0"/>
              <a:t>2016001”, </a:t>
            </a:r>
            <a:r>
              <a:rPr lang="ko-KR" altLang="en-US" dirty="0" smtClean="0">
                <a:solidFill>
                  <a:srgbClr val="FF0000"/>
                </a:solidFill>
              </a:rPr>
              <a:t>나이</a:t>
            </a:r>
            <a:r>
              <a:rPr lang="en-US" altLang="ko-KR" dirty="0" smtClean="0"/>
              <a:t>=</a:t>
            </a:r>
            <a:r>
              <a:rPr lang="en-US" altLang="ko-KR" dirty="0"/>
              <a:t>20, </a:t>
            </a:r>
            <a:r>
              <a:rPr lang="ko-KR" altLang="en-US" dirty="0" smtClean="0">
                <a:solidFill>
                  <a:srgbClr val="FF0000"/>
                </a:solidFill>
              </a:rPr>
              <a:t>수강과목</a:t>
            </a:r>
            <a:r>
              <a:rPr lang="en-US" altLang="ko-KR" dirty="0" smtClean="0"/>
              <a:t>=</a:t>
            </a:r>
            <a:r>
              <a:rPr lang="en-US" altLang="ko-KR" dirty="0"/>
              <a:t>c(“</a:t>
            </a:r>
            <a:r>
              <a:rPr lang="ko-KR" altLang="en-US" dirty="0"/>
              <a:t>데이터베이스</a:t>
            </a:r>
            <a:r>
              <a:rPr lang="en-US" altLang="ko-KR" dirty="0"/>
              <a:t>”, “</a:t>
            </a:r>
            <a:r>
              <a:rPr lang="ko-KR" altLang="en-US" dirty="0"/>
              <a:t>확률 및 통계</a:t>
            </a:r>
            <a:r>
              <a:rPr lang="en-US" altLang="ko-KR" dirty="0" smtClean="0"/>
              <a:t>”))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리스</a:t>
            </a:r>
            <a:r>
              <a:rPr lang="ko-KR" altLang="en-US" dirty="0"/>
              <a:t>트 </a:t>
            </a:r>
            <a:r>
              <a:rPr lang="ko-KR" altLang="en-US" dirty="0" smtClean="0"/>
              <a:t>요소 접근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en-US" altLang="ko-KR" dirty="0"/>
              <a:t>x</a:t>
            </a:r>
            <a:r>
              <a:rPr lang="en-US" altLang="ko-KR" dirty="0" smtClean="0"/>
              <a:t>[[1]], x[[“</a:t>
            </a:r>
            <a:r>
              <a:rPr lang="ko-KR" altLang="en-US" dirty="0" smtClean="0"/>
              <a:t>성명</a:t>
            </a:r>
            <a:r>
              <a:rPr lang="en-US" altLang="ko-KR" dirty="0" smtClean="0"/>
              <a:t>”]], </a:t>
            </a:r>
            <a:r>
              <a:rPr lang="en-US" altLang="ko-KR" dirty="0" smtClean="0">
                <a:solidFill>
                  <a:srgbClr val="FF0000"/>
                </a:solidFill>
              </a:rPr>
              <a:t>x$</a:t>
            </a:r>
            <a:r>
              <a:rPr lang="ko-KR" altLang="en-US" dirty="0" smtClean="0">
                <a:solidFill>
                  <a:srgbClr val="FF0000"/>
                </a:solidFill>
              </a:rPr>
              <a:t>성명 </a:t>
            </a:r>
            <a:r>
              <a:rPr lang="en-US" altLang="ko-KR" dirty="0" smtClean="0"/>
              <a:t>: list </a:t>
            </a:r>
            <a:r>
              <a:rPr lang="ko-KR" altLang="en-US" dirty="0" smtClean="0"/>
              <a:t>내의 </a:t>
            </a:r>
            <a:r>
              <a:rPr lang="ko-KR" altLang="en-US" dirty="0"/>
              <a:t>첫 </a:t>
            </a:r>
            <a:r>
              <a:rPr lang="ko-KR" altLang="en-US" dirty="0" smtClean="0"/>
              <a:t>번째 저장된 </a:t>
            </a:r>
            <a:r>
              <a:rPr lang="ko-KR" altLang="en-US" dirty="0" smtClean="0">
                <a:solidFill>
                  <a:srgbClr val="FF0000"/>
                </a:solidFill>
              </a:rPr>
              <a:t>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성명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객체의 값 출력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x[n]: x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n</a:t>
            </a:r>
            <a:r>
              <a:rPr lang="ko-KR" altLang="en-US" dirty="0" smtClean="0"/>
              <a:t>번째 데이터의 서브리스트 반환</a:t>
            </a:r>
            <a:endParaRPr lang="en-US" altLang="ko-KR" dirty="0" smtClean="0"/>
          </a:p>
          <a:p>
            <a:pPr lvl="3">
              <a:lnSpc>
                <a:spcPct val="120000"/>
              </a:lnSpc>
            </a:pPr>
            <a:r>
              <a:rPr lang="en-US" altLang="ko-KR" dirty="0"/>
              <a:t>x</a:t>
            </a:r>
            <a:r>
              <a:rPr lang="en-US" altLang="ko-KR" dirty="0" smtClean="0"/>
              <a:t>[1] =&gt; $</a:t>
            </a:r>
            <a:r>
              <a:rPr lang="ko-KR" altLang="en-US" dirty="0" smtClean="0"/>
              <a:t>성명  </a:t>
            </a:r>
            <a:r>
              <a:rPr lang="en-US" altLang="ko-KR" dirty="0" smtClean="0"/>
              <a:t>[1] </a:t>
            </a:r>
            <a:r>
              <a:rPr lang="ko-KR" altLang="en-US" dirty="0" smtClean="0">
                <a:solidFill>
                  <a:srgbClr val="FF0000"/>
                </a:solidFill>
              </a:rPr>
              <a:t>홍길동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539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3956</TotalTime>
  <Words>2250</Words>
  <Application>Microsoft Office PowerPoint</Application>
  <PresentationFormat>화면 슬라이드 쇼(4:3)</PresentationFormat>
  <Paragraphs>274</Paragraphs>
  <Slides>25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R Data 입출력</vt:lpstr>
      <vt:lpstr>데이터형</vt:lpstr>
      <vt:lpstr>산술 연산자</vt:lpstr>
      <vt:lpstr>비교 연산자</vt:lpstr>
      <vt:lpstr>논리 연산자</vt:lpstr>
      <vt:lpstr>벡터</vt:lpstr>
      <vt:lpstr>벡터</vt:lpstr>
      <vt:lpstr>벡터</vt:lpstr>
      <vt:lpstr>list</vt:lpstr>
      <vt:lpstr>행렬(2차원 배열)</vt:lpstr>
      <vt:lpstr>행렬</vt:lpstr>
      <vt:lpstr>배열</vt:lpstr>
      <vt:lpstr>factor</vt:lpstr>
      <vt:lpstr>Missing values</vt:lpstr>
      <vt:lpstr>Data Frames</vt:lpstr>
      <vt:lpstr>Data Frames 실습</vt:lpstr>
      <vt:lpstr>names</vt:lpstr>
      <vt:lpstr>R 데이터 입출력</vt:lpstr>
      <vt:lpstr>R 데이터 입출력</vt:lpstr>
      <vt:lpstr>read.table() 함수</vt:lpstr>
      <vt:lpstr>R 내부 데이터 읽기</vt:lpstr>
      <vt:lpstr>웹사이트 데이터 파일 읽기</vt:lpstr>
      <vt:lpstr>통계청 데이터 이용하기</vt:lpstr>
      <vt:lpstr>구글맵에 위치 표시</vt:lpstr>
      <vt:lpstr>구글맵에 여러 위치 표시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Data 입출력</dc:title>
  <dc:creator>Admin</dc:creator>
  <cp:lastModifiedBy>Windows User</cp:lastModifiedBy>
  <cp:revision>115</cp:revision>
  <dcterms:created xsi:type="dcterms:W3CDTF">2017-03-29T02:13:18Z</dcterms:created>
  <dcterms:modified xsi:type="dcterms:W3CDTF">2019-03-11T12:44:44Z</dcterms:modified>
</cp:coreProperties>
</file>