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14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92" r:id="rId13"/>
    <p:sldId id="293" r:id="rId14"/>
    <p:sldId id="294" r:id="rId15"/>
    <p:sldId id="295" r:id="rId16"/>
    <p:sldId id="298" r:id="rId17"/>
    <p:sldId id="301" r:id="rId18"/>
    <p:sldId id="303" r:id="rId19"/>
    <p:sldId id="272" r:id="rId20"/>
    <p:sldId id="271" r:id="rId21"/>
    <p:sldId id="274" r:id="rId22"/>
    <p:sldId id="277" r:id="rId23"/>
    <p:sldId id="278" r:id="rId24"/>
    <p:sldId id="304" r:id="rId25"/>
    <p:sldId id="305" r:id="rId26"/>
    <p:sldId id="279" r:id="rId27"/>
    <p:sldId id="306" r:id="rId28"/>
    <p:sldId id="307" r:id="rId29"/>
    <p:sldId id="309" r:id="rId30"/>
    <p:sldId id="283" r:id="rId31"/>
    <p:sldId id="284" r:id="rId32"/>
    <p:sldId id="308" r:id="rId33"/>
    <p:sldId id="315" r:id="rId34"/>
    <p:sldId id="286" r:id="rId35"/>
    <p:sldId id="287" r:id="rId36"/>
    <p:sldId id="310" r:id="rId37"/>
    <p:sldId id="311" r:id="rId38"/>
    <p:sldId id="312" r:id="rId39"/>
    <p:sldId id="313" r:id="rId40"/>
    <p:sldId id="291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78074" autoAdjust="0"/>
  </p:normalViewPr>
  <p:slideViewPr>
    <p:cSldViewPr>
      <p:cViewPr varScale="1">
        <p:scale>
          <a:sx n="116" d="100"/>
          <a:sy n="116" d="100"/>
        </p:scale>
        <p:origin x="-23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79C4C3EC-1341-48F1-8D2E-756205D994B9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8E1E92C-B1B8-4624-88D3-619F211008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76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92AB66-CEC6-472B-8CDC-E5A8E30BC2EB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6CAF7E-6548-41B4-ABBE-CB561FEE1D66}" type="slidenum">
              <a:rPr lang="en-US" altLang="ko-KR" smtClean="0"/>
              <a:pPr>
                <a:spcBef>
                  <a:spcPct val="0"/>
                </a:spcBef>
              </a:pPr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86259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Sales</a:t>
            </a:r>
            <a:r>
              <a:rPr lang="ko-KR" altLang="en-US" dirty="0" smtClean="0"/>
              <a:t>에 의해 값이 좌지우지 되므로 그런 현상을 방지하기 위해 정규화 작업을 진행하는 것이다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Sales</a:t>
            </a:r>
            <a:r>
              <a:rPr lang="ko-KR" altLang="en-US" dirty="0" smtClean="0"/>
              <a:t>의 전체 평균 </a:t>
            </a:r>
            <a:r>
              <a:rPr lang="en-US" altLang="ko-KR" dirty="0" smtClean="0"/>
              <a:t>= 8914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           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= 3550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marL="171450" indent="-171450" eaLnBrk="1" hangingPunct="1">
              <a:spcBef>
                <a:spcPct val="0"/>
              </a:spcBef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0.046</a:t>
            </a:r>
            <a:r>
              <a:rPr lang="ko-KR" altLang="en-US" dirty="0" smtClean="0">
                <a:sym typeface="Wingdings" panose="05000000000000000000" pitchFamily="2" charset="2"/>
              </a:rPr>
              <a:t>으로 값이 변함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 eaLnBrk="1" hangingPunct="1">
              <a:spcBef>
                <a:spcPct val="0"/>
              </a:spcBef>
              <a:buFont typeface="Wingdings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171450" indent="-171450" eaLnBrk="1" hangingPunct="1">
              <a:spcBef>
                <a:spcPct val="0"/>
              </a:spcBef>
              <a:buFont typeface="Wingdings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171450" indent="-171450" eaLnBrk="1" hangingPunct="1">
              <a:spcBef>
                <a:spcPct val="0"/>
              </a:spcBef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평균에 가까운 애들은 거의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으로 나오게 되고 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조금 떨어진 애들은 </a:t>
            </a:r>
            <a:r>
              <a:rPr lang="en-US" altLang="ko-KR" dirty="0" smtClean="0">
                <a:sym typeface="Wingdings" panose="05000000000000000000" pitchFamily="2" charset="2"/>
              </a:rPr>
              <a:t>+,-1</a:t>
            </a:r>
            <a:r>
              <a:rPr lang="ko-KR" altLang="en-US" dirty="0" smtClean="0">
                <a:sym typeface="Wingdings" panose="05000000000000000000" pitchFamily="2" charset="2"/>
              </a:rPr>
              <a:t>이 나오게 되는 것이다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952E3C-E42A-4C74-9C66-88021BE62AFC}" type="slidenum">
              <a:rPr lang="en-US" altLang="ko-KR" smtClean="0"/>
              <a:pPr>
                <a:spcBef>
                  <a:spcPct val="0"/>
                </a:spcBef>
              </a:pPr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5585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숫자로 구성되어 있는 데이터 프레임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utilities.df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21x21 (</a:t>
            </a:r>
            <a:r>
              <a:rPr lang="ko-KR" altLang="en-US" dirty="0" smtClean="0"/>
              <a:t>자기 자신과의 거리는 제외하므로</a:t>
            </a:r>
            <a:r>
              <a:rPr lang="en-US" altLang="ko-KR" dirty="0" smtClean="0"/>
              <a:t>!!!)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883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Scale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열 방향으로 정규화 작업을 해준다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21x21 </a:t>
            </a:r>
            <a:r>
              <a:rPr lang="ko-KR" altLang="en-US" baseline="0" dirty="0" smtClean="0">
                <a:sym typeface="Wingdings" panose="05000000000000000000" pitchFamily="2" charset="2"/>
              </a:rPr>
              <a:t>행렬에서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C(6,8) </a:t>
            </a:r>
            <a:r>
              <a:rPr lang="ko-KR" altLang="en-US" baseline="0" dirty="0" smtClean="0">
                <a:sym typeface="Wingdings" panose="05000000000000000000" pitchFamily="2" charset="2"/>
              </a:rPr>
              <a:t>부분만 뽑아내어 거리를 측정한다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323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 +</a:t>
            </a:r>
            <a:r>
              <a:rPr lang="en-US" altLang="ko-KR" baseline="0" dirty="0" smtClean="0"/>
              <a:t> 4 + 7 = 12</a:t>
            </a:r>
          </a:p>
          <a:p>
            <a:r>
              <a:rPr lang="en-US" altLang="ko-KR" baseline="0" dirty="0" smtClean="0"/>
              <a:t>2 + 5 + 8 = 15</a:t>
            </a:r>
          </a:p>
          <a:p>
            <a:r>
              <a:rPr lang="en-US" altLang="ko-KR" baseline="0" dirty="0" smtClean="0"/>
              <a:t>3 + 6 + 9 = 18</a:t>
            </a: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배열로 저장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44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2456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첫 번째 열</a:t>
            </a:r>
            <a:endParaRPr lang="en-US" altLang="ko-KR" dirty="0" smtClean="0"/>
          </a:p>
          <a:p>
            <a:r>
              <a:rPr lang="ko-KR" altLang="en-US" dirty="0" smtClean="0"/>
              <a:t>두 번째 열</a:t>
            </a:r>
            <a:endParaRPr lang="en-US" altLang="ko-KR" dirty="0" smtClean="0"/>
          </a:p>
          <a:p>
            <a:r>
              <a:rPr lang="ko-KR" altLang="en-US" dirty="0" smtClean="0"/>
              <a:t>세 번째 열</a:t>
            </a:r>
            <a:endParaRPr lang="en-US" altLang="ko-KR" dirty="0" smtClean="0"/>
          </a:p>
          <a:p>
            <a:r>
              <a:rPr lang="ko-KR" altLang="en-US" dirty="0" smtClean="0"/>
              <a:t>네 번째 열 </a:t>
            </a:r>
            <a:endParaRPr lang="en-US" altLang="ko-KR" dirty="0" smtClean="0"/>
          </a:p>
          <a:p>
            <a:r>
              <a:rPr lang="ko-KR" altLang="en-US" dirty="0" smtClean="0"/>
              <a:t>에 따른 평균을 계산한다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열방향으로</a:t>
            </a:r>
            <a:r>
              <a:rPr lang="ko-KR" altLang="en-US" dirty="0" smtClean="0"/>
              <a:t> 계산한다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벡터로 결과 반환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4373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A0C96F-F7E1-4A7D-B8E5-0DD5F80FD43F}" type="slidenum">
              <a:rPr lang="en-US" altLang="ko-KR" smtClean="0"/>
              <a:pPr>
                <a:spcBef>
                  <a:spcPct val="0"/>
                </a:spcBef>
              </a:pPr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655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범주형 데이터는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구매를 했으면 </a:t>
            </a:r>
            <a:r>
              <a:rPr lang="en-US" altLang="ko-KR" dirty="0" smtClean="0"/>
              <a:t>1 / </a:t>
            </a:r>
            <a:r>
              <a:rPr lang="ko-KR" altLang="en-US" dirty="0" smtClean="0"/>
              <a:t>구매를 하지 않았으면 </a:t>
            </a:r>
            <a:r>
              <a:rPr lang="en-US" altLang="ko-KR" dirty="0" smtClean="0"/>
              <a:t>0) </a:t>
            </a:r>
            <a:r>
              <a:rPr lang="ko-KR" altLang="en-US" dirty="0" smtClean="0"/>
              <a:t>이런 식으로 되어있어야 범주형 데이터임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err="1" smtClean="0"/>
              <a:t>b,c</a:t>
            </a:r>
            <a:r>
              <a:rPr lang="ko-KR" altLang="en-US" dirty="0" smtClean="0"/>
              <a:t>는 불일치 하는 개수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범주형 데이터의 유사성일 경우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자카드</a:t>
            </a:r>
            <a:r>
              <a:rPr lang="ko-KR" altLang="en-US" dirty="0" smtClean="0">
                <a:sym typeface="Wingdings" panose="05000000000000000000" pitchFamily="2" charset="2"/>
              </a:rPr>
              <a:t> 계수를 써라</a:t>
            </a:r>
            <a:r>
              <a:rPr lang="en-US" altLang="ko-KR" dirty="0" smtClean="0">
                <a:sym typeface="Wingdings" panose="05000000000000000000" pitchFamily="2" charset="2"/>
              </a:rPr>
              <a:t>!!!</a:t>
            </a:r>
            <a:endParaRPr lang="ko-KR" altLang="ko-KR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75059A-3C94-47F6-BA25-D253A9989B83}" type="slidenum">
              <a:rPr lang="en-US" altLang="ko-KR" smtClean="0"/>
              <a:pPr>
                <a:spcBef>
                  <a:spcPct val="0"/>
                </a:spcBef>
              </a:pPr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355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교재 </a:t>
            </a:r>
            <a:r>
              <a:rPr lang="en-US" altLang="ko-KR" dirty="0" smtClean="0"/>
              <a:t>p.</a:t>
            </a:r>
            <a:r>
              <a:rPr lang="en-US" altLang="ko-KR" baseline="0" dirty="0" smtClean="0"/>
              <a:t> 396</a:t>
            </a: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Single –&gt;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단일 연결</a:t>
            </a:r>
            <a:endParaRPr lang="en-US" altLang="ko-KR" baseline="0" dirty="0" smtClean="0"/>
          </a:p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E4D1F7-2D37-43FA-86E8-4CC623BE9823}" type="slidenum">
              <a:rPr lang="en-US" altLang="ko-KR" smtClean="0"/>
              <a:pPr>
                <a:spcBef>
                  <a:spcPct val="0"/>
                </a:spcBef>
              </a:pPr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11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A3D00D-F45B-4883-8956-F2BCCA36F01A}" type="slidenum">
              <a:rPr lang="en-US" altLang="ko-KR" smtClean="0"/>
              <a:pPr>
                <a:spcBef>
                  <a:spcPct val="0"/>
                </a:spcBef>
              </a:pPr>
              <a:t>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92722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086066-01E8-4ABC-85A5-5F223BBAF9E0}" type="slidenum">
              <a:rPr lang="en-US" altLang="ko-KR" smtClean="0"/>
              <a:pPr>
                <a:spcBef>
                  <a:spcPct val="0"/>
                </a:spcBef>
              </a:pPr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13077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45EA35-A14E-4433-922C-D285612B4E13}" type="slidenum">
              <a:rPr lang="en-US" altLang="ko-KR" smtClean="0"/>
              <a:pPr>
                <a:spcBef>
                  <a:spcPct val="0"/>
                </a:spcBef>
              </a:pPr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1837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Median</a:t>
            </a:r>
            <a:r>
              <a:rPr lang="en-US" altLang="ko-KR" baseline="0" dirty="0" smtClean="0">
                <a:ea typeface="굴림" panose="020B0600000101010101" pitchFamily="50" charset="-127"/>
              </a:rPr>
              <a:t> : </a:t>
            </a:r>
            <a:r>
              <a:rPr lang="ko-KR" altLang="en-US" baseline="0" dirty="0" smtClean="0">
                <a:ea typeface="굴림" panose="020B0600000101010101" pitchFamily="50" charset="-127"/>
              </a:rPr>
              <a:t>각 </a:t>
            </a:r>
            <a:r>
              <a:rPr lang="en-US" altLang="ko-KR" baseline="0" dirty="0" smtClean="0">
                <a:ea typeface="굴림" panose="020B0600000101010101" pitchFamily="50" charset="-127"/>
              </a:rPr>
              <a:t>median</a:t>
            </a:r>
            <a:r>
              <a:rPr lang="ko-KR" altLang="en-US" baseline="0" dirty="0" smtClean="0">
                <a:ea typeface="굴림" panose="020B0600000101010101" pitchFamily="50" charset="-127"/>
              </a:rPr>
              <a:t>을 구해서 </a:t>
            </a:r>
            <a:r>
              <a:rPr lang="en-US" altLang="ko-KR" baseline="0" dirty="0" smtClean="0">
                <a:ea typeface="굴림" panose="020B0600000101010101" pitchFamily="50" charset="-127"/>
              </a:rPr>
              <a:t>median </a:t>
            </a:r>
            <a:r>
              <a:rPr lang="ko-KR" altLang="en-US" baseline="0" dirty="0" smtClean="0">
                <a:ea typeface="굴림" panose="020B0600000101010101" pitchFamily="50" charset="-127"/>
              </a:rPr>
              <a:t>사이의 거리를 구한다</a:t>
            </a:r>
            <a:r>
              <a:rPr lang="en-US" altLang="ko-KR" baseline="0" dirty="0" smtClean="0">
                <a:ea typeface="굴림" panose="020B0600000101010101" pitchFamily="50" charset="-127"/>
              </a:rPr>
              <a:t>.</a:t>
            </a:r>
          </a:p>
          <a:p>
            <a:endParaRPr lang="en-US" altLang="ko-KR" baseline="0" dirty="0" smtClean="0">
              <a:ea typeface="굴림" panose="020B0600000101010101" pitchFamily="50" charset="-127"/>
            </a:endParaRPr>
          </a:p>
          <a:p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Hclust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  <a:sym typeface="Wingdings" panose="05000000000000000000" pitchFamily="2" charset="2"/>
              </a:rPr>
              <a:t>계층적인 군집분석</a:t>
            </a:r>
            <a:endParaRPr lang="en-US" altLang="ko-KR" dirty="0" smtClean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Ann = FALSE </a:t>
            </a:r>
            <a:r>
              <a:rPr lang="ko-KR" altLang="en-US" dirty="0" smtClean="0">
                <a:ea typeface="굴림" panose="020B0600000101010101" pitchFamily="50" charset="-127"/>
              </a:rPr>
              <a:t>가 붙으면 </a:t>
            </a:r>
            <a:r>
              <a:rPr lang="en-US" altLang="ko-KR" dirty="0" smtClean="0">
                <a:ea typeface="굴림" panose="020B0600000101010101" pitchFamily="50" charset="-127"/>
              </a:rPr>
              <a:t>plot</a:t>
            </a:r>
            <a:r>
              <a:rPr lang="ko-KR" altLang="en-US" dirty="0" smtClean="0">
                <a:ea typeface="굴림" panose="020B0600000101010101" pitchFamily="50" charset="-127"/>
              </a:rPr>
              <a:t>에 설명이 좀 붙는다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0DFDE5-A452-4765-988C-66798EC92B39}" type="slidenum">
              <a:rPr lang="en-US" altLang="ko-KR" smtClean="0">
                <a:latin typeface="Calibri" panose="020F0502020204030204" pitchFamily="34" charset="0"/>
              </a:rPr>
              <a:pPr/>
              <a:t>24</a:t>
            </a:fld>
            <a:endParaRPr lang="en-US" altLang="ko-KR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98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606DF1-0F98-455F-BBCE-A3F32B863DCE}" type="slidenum">
              <a:rPr lang="en-US" altLang="ko-KR" smtClean="0"/>
              <a:pPr>
                <a:spcBef>
                  <a:spcPct val="0"/>
                </a:spcBef>
              </a:pPr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72779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Cutree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잘라라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7388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B4C22E-040B-41F1-BD37-E804C8605CEC}" type="slidenum">
              <a:rPr lang="en-US" altLang="ko-KR" smtClean="0"/>
              <a:pPr>
                <a:spcBef>
                  <a:spcPct val="0"/>
                </a:spcBef>
              </a:pPr>
              <a:t>30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51031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DAFF56-20E8-489F-83B8-5FF1A9886183}" type="slidenum">
              <a:rPr lang="en-US" altLang="ko-KR" smtClean="0"/>
              <a:pPr>
                <a:spcBef>
                  <a:spcPct val="0"/>
                </a:spcBef>
              </a:pPr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29095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많이 검정일 수록 높은 값이다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하얀 값은 낮은 값을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028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Paste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합쳐라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Gray 1: </a:t>
            </a:r>
            <a:r>
              <a:rPr lang="ko-KR" altLang="en-US" baseline="0" dirty="0" smtClean="0">
                <a:sym typeface="Wingdings" panose="05000000000000000000" pitchFamily="2" charset="2"/>
              </a:rPr>
              <a:t>어두운 것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        99: </a:t>
            </a:r>
            <a:r>
              <a:rPr lang="ko-KR" altLang="en-US" baseline="0" dirty="0" smtClean="0">
                <a:sym typeface="Wingdings" panose="05000000000000000000" pitchFamily="2" charset="2"/>
              </a:rPr>
              <a:t>밝은 것    </a:t>
            </a:r>
            <a:r>
              <a:rPr lang="en-US" altLang="ko-KR" baseline="0" dirty="0" smtClean="0">
                <a:sym typeface="Wingdings" panose="05000000000000000000" pitchFamily="2" charset="2"/>
              </a:rPr>
              <a:t>[</a:t>
            </a:r>
            <a:r>
              <a:rPr lang="ko-KR" altLang="en-US" baseline="0" dirty="0" smtClean="0">
                <a:sym typeface="Wingdings" panose="05000000000000000000" pitchFamily="2" charset="2"/>
              </a:rPr>
              <a:t>확인할 것</a:t>
            </a:r>
            <a:r>
              <a:rPr lang="en-US" altLang="ko-KR" baseline="0" dirty="0" smtClean="0">
                <a:sym typeface="Wingdings" panose="05000000000000000000" pitchFamily="2" charset="2"/>
              </a:rPr>
              <a:t>!!!!]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7131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3,4</a:t>
            </a:r>
            <a:r>
              <a:rPr lang="ko-KR" altLang="en-US" dirty="0" smtClean="0"/>
              <a:t>번 계속 반복</a:t>
            </a:r>
            <a:r>
              <a:rPr lang="en-US" altLang="ko-KR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더 이상 반복이 없을 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번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EBB9AD-0497-42A9-99C9-98BD47175555}" type="slidenum">
              <a:rPr lang="en-US" altLang="ko-KR" smtClean="0"/>
              <a:pPr>
                <a:spcBef>
                  <a:spcPct val="0"/>
                </a:spcBef>
              </a:pPr>
              <a:t>34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9825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084D98-3BEC-444F-919B-A71C2534E5CA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79444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5137D2-61A4-49D6-8B4E-1449502F1EF2}" type="slidenum">
              <a:rPr lang="en-US" altLang="ko-KR" smtClean="0"/>
              <a:pPr>
                <a:spcBef>
                  <a:spcPct val="0"/>
                </a:spcBef>
              </a:pPr>
              <a:t>35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8210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많이 들어갈 수록 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4477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Names</a:t>
            </a:r>
            <a:r>
              <a:rPr lang="en-US" altLang="ko-KR" baseline="0" dirty="0" smtClean="0"/>
              <a:t> -&gt; </a:t>
            </a:r>
            <a:r>
              <a:rPr lang="ko-KR" altLang="en-US" baseline="0" dirty="0" err="1" smtClean="0"/>
              <a:t>열변수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%in% </a:t>
            </a:r>
          </a:p>
          <a:p>
            <a:pPr marL="171450" indent="-171450">
              <a:buFont typeface="Symbol"/>
              <a:buChar char="Þ"/>
            </a:pPr>
            <a:r>
              <a:rPr lang="ko-KR" altLang="en-US" baseline="0" dirty="0" smtClean="0"/>
              <a:t>범위 내에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가 있는지 확인하는 것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Symbol"/>
              <a:buChar char="Þ"/>
            </a:pPr>
            <a:endParaRPr lang="en-US" altLang="ko-KR" baseline="0" dirty="0" smtClean="0"/>
          </a:p>
          <a:p>
            <a:pPr marL="171450" indent="-171450">
              <a:buFont typeface="Symbol"/>
              <a:buChar char="Þ"/>
            </a:pPr>
            <a:r>
              <a:rPr lang="ko-KR" altLang="en-US" baseline="0" dirty="0" smtClean="0"/>
              <a:t>표 해석하는 거 중요</a:t>
            </a:r>
            <a:r>
              <a:rPr lang="en-US" altLang="ko-KR" baseline="0" dirty="0" smtClean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972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군집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서로 가장 가까운 것을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군집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</a:t>
            </a:r>
            <a:r>
              <a:rPr lang="en-US" altLang="ko-KR" dirty="0" smtClean="0"/>
              <a:t>5</a:t>
            </a:r>
            <a:r>
              <a:rPr lang="ko-KR" altLang="en-US" dirty="0" smtClean="0"/>
              <a:t>는 서로 가장 멀리 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E1E92C-B1B8-4624-88D3-619F2110082E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5899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3F25B7-B7E9-4863-BE8A-9B1D667D3E30}" type="slidenum">
              <a:rPr lang="en-US" altLang="ko-KR" smtClean="0"/>
              <a:pPr>
                <a:spcBef>
                  <a:spcPct val="0"/>
                </a:spcBef>
              </a:pPr>
              <a:t>40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2755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4F94FB-ED05-435E-B33C-AFBB5D281AFD}" type="slidenum">
              <a:rPr lang="en-US" altLang="ko-KR" smtClean="0"/>
              <a:pPr>
                <a:spcBef>
                  <a:spcPct val="0"/>
                </a:spcBef>
              </a:pPr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5861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8</a:t>
            </a:r>
            <a:r>
              <a:rPr lang="ko-KR" altLang="en-US" dirty="0" smtClean="0"/>
              <a:t>개의 변수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Fixed_charge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RoR</a:t>
            </a:r>
            <a:r>
              <a:rPr lang="en-US" altLang="ko-KR" dirty="0" smtClean="0"/>
              <a:t> / Cost …)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위 사진은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데이터임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범주형 데이터는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구매를 했으면 </a:t>
            </a:r>
            <a:r>
              <a:rPr lang="en-US" altLang="ko-KR" dirty="0" smtClean="0"/>
              <a:t>1 / </a:t>
            </a:r>
            <a:r>
              <a:rPr lang="ko-KR" altLang="en-US" dirty="0" smtClean="0"/>
              <a:t>구매를 하지 않았으면 </a:t>
            </a:r>
            <a:r>
              <a:rPr lang="en-US" altLang="ko-KR" dirty="0" smtClean="0"/>
              <a:t>0) </a:t>
            </a:r>
            <a:r>
              <a:rPr lang="ko-KR" altLang="en-US" dirty="0" smtClean="0"/>
              <a:t>이런 식으로 되어있어야 범주형 데이터임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DC409F-451C-43C1-A83C-5D9ECC38DC4A}" type="slidenum">
              <a:rPr lang="en-US" altLang="ko-KR" smtClean="0"/>
              <a:pPr>
                <a:spcBef>
                  <a:spcPct val="0"/>
                </a:spcBef>
              </a:pPr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6045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1AE8D-8C60-47B9-A4E4-0B358E759852}" type="slidenum">
              <a:rPr lang="en-US" altLang="ko-KR" smtClean="0"/>
              <a:pPr>
                <a:spcBef>
                  <a:spcPct val="0"/>
                </a:spcBef>
              </a:pPr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6561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N</a:t>
            </a:r>
            <a:r>
              <a:rPr lang="ko-KR" altLang="en-US" dirty="0" smtClean="0"/>
              <a:t>차원 이상으로 확장되면 눈으로 이루어지는 것은 아니다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ㅎ</a:t>
            </a:r>
            <a:endParaRPr lang="ko-KR" altLang="ko-KR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87AD23-BE6A-4CBA-9C1C-0A25060C961B}" type="slidenum">
              <a:rPr lang="en-US" altLang="ko-KR" smtClean="0"/>
              <a:pPr>
                <a:spcBef>
                  <a:spcPct val="0"/>
                </a:spcBef>
              </a:pPr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9765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응집 방법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가장 유사한 것들끼리 묶어 나가는 것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분할 방법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정보의 손실이 가장 적도로 분할 하는 것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860F8D-07B3-4B86-9118-5253E86D42BA}" type="slidenum">
              <a:rPr lang="en-US" altLang="ko-KR" smtClean="0"/>
              <a:pPr>
                <a:spcBef>
                  <a:spcPct val="0"/>
                </a:spcBef>
              </a:pPr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4773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682969-8823-4571-B621-9F577277BB1B}" type="slidenum">
              <a:rPr lang="en-US" altLang="ko-KR" smtClean="0"/>
              <a:pPr>
                <a:spcBef>
                  <a:spcPct val="0"/>
                </a:spcBef>
              </a:pPr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598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FDD98-F288-430E-9B53-8AB4DA02E972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01E44-3B9D-4657-A802-9F9E8637C5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49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86496-F83E-417E-88D2-04F45D6F96B9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F84DA-D7C5-48AE-9CFB-8855581C85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5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7E22-49A1-4206-8AF3-4501C7215C03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B599A-086D-4740-9239-94DA1644EA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479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32DC8-40DE-4550-A1B6-92AC91B349AF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BC64-7B89-436A-BA36-8B85CF8140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53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79E5E-97FF-4B4D-8AE5-344FECA16D83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954D7-9366-422E-8871-0C18861D17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9320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E357-300C-4541-94C5-E7E8DD253E75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9D223-6A7F-44C6-BA83-FF517E5757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2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A47D3-3276-4CD1-B504-2EDEC6B78D45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FAF57-67EB-4C81-80C1-FCDB914178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DEF00-ADD1-42BF-852C-F611948C4989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22AB5-4F62-4305-BA2B-5BA3E8C942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55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ED16-2CBD-494A-91CD-5FA31752B23B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38EAD-DD24-4F9D-8A8C-623CC2FCE8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63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365E1-88E0-4624-9C21-EEBE34A4E712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56F2F-597A-400F-AFAF-07D507E3E7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7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A77E-8DD3-4D1E-911B-9C3A0ED8B717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82955-DFCC-49C5-B479-8776B366B3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23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Perpetua" pitchFamily="18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7B3B9A78-44C1-45B6-BAD6-0595A1AA3A67}" type="datetimeFigureOut">
              <a:rPr lang="en-US" altLang="ko-KR"/>
              <a:pPr>
                <a:defRPr/>
              </a:pPr>
              <a:t>4/29/2019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Perpetua" pitchFamily="18" charset="0"/>
                <a:cs typeface="Arial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25353A8-E1C5-44A7-B82D-4E00194875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0" r:id="rId2"/>
    <p:sldLayoutId id="2147483808" r:id="rId3"/>
    <p:sldLayoutId id="2147483801" r:id="rId4"/>
    <p:sldLayoutId id="2147483802" r:id="rId5"/>
    <p:sldLayoutId id="2147483803" r:id="rId6"/>
    <p:sldLayoutId id="2147483804" r:id="rId7"/>
    <p:sldLayoutId id="2147483809" r:id="rId8"/>
    <p:sldLayoutId id="2147483810" r:id="rId9"/>
    <p:sldLayoutId id="2147483805" r:id="rId10"/>
    <p:sldLayoutId id="21474838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127.0.0.1:18850/help/library/stats/help/NA" TargetMode="External"/><Relationship Id="rId4" Type="http://schemas.openxmlformats.org/officeDocument/2006/relationships/hyperlink" Target="http://127.0.0.1:18850/help/library/stats/help/dendrogram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15 – Cluster Analysis</a:t>
            </a:r>
          </a:p>
        </p:txBody>
      </p:sp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pitchFamily="34" charset="0"/>
                <a:ea typeface="ＭＳ Ｐゴシック" pitchFamily="34" charset="-128"/>
              </a:rPr>
              <a:t>© Galit Shmueli and Peter Bruce 2010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Franklin Gothic Book" pitchFamily="34" charset="0"/>
              </a:rPr>
              <a:t>Data Mining for Business Analytics (3rd ed.)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Franklin Gothic Book" pitchFamily="34" charset="0"/>
              </a:rPr>
              <a:t>Shmueli, Bruce &amp; Patel</a:t>
            </a:r>
          </a:p>
        </p:txBody>
      </p:sp>
    </p:spTree>
    <p:extLst>
      <p:ext uri="{BB962C8B-B14F-4D97-AF65-F5344CB8AC3E}">
        <p14:creationId xmlns:p14="http://schemas.microsoft.com/office/powerpoint/2010/main" val="28242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18681" y="593689"/>
            <a:ext cx="7658100" cy="1143000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ea typeface="굴림" panose="020B0600000101010101" pitchFamily="50" charset="-127"/>
              </a:rPr>
              <a:t>거리 측정</a:t>
            </a:r>
            <a:r>
              <a:rPr lang="en-US" altLang="ko-KR" sz="3600" dirty="0" smtClean="0">
                <a:ea typeface="굴림" panose="020B0600000101010101" pitchFamily="50" charset="-127"/>
              </a:rPr>
              <a:t>:</a:t>
            </a:r>
            <a:br>
              <a:rPr lang="en-US" altLang="ko-KR" sz="3600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- </a:t>
            </a:r>
            <a:r>
              <a:rPr lang="en-US" altLang="ko-KR" sz="2800" dirty="0" smtClean="0">
                <a:ea typeface="굴림" panose="020B0600000101010101" pitchFamily="50" charset="-127"/>
              </a:rPr>
              <a:t>distance metric: dissimilarity measure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36689"/>
            <a:ext cx="5486400" cy="99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ea typeface="굴림" panose="020B0600000101010101" pitchFamily="50" charset="-127"/>
              </a:rPr>
              <a:t>레코드들 간</a:t>
            </a:r>
            <a:endParaRPr lang="en-US" altLang="ko-KR" sz="2800" dirty="0" smtClean="0"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ea typeface="굴림" panose="020B0600000101010101" pitchFamily="50" charset="-127"/>
              </a:rPr>
              <a:t>군집들 간</a:t>
            </a:r>
            <a:endParaRPr lang="en-US" altLang="ko-KR" sz="2800" dirty="0" smtClean="0">
              <a:ea typeface="굴림" panose="020B0600000101010101" pitchFamily="50" charset="-127"/>
            </a:endParaRPr>
          </a:p>
          <a:p>
            <a:pPr eaLnBrk="1" hangingPunct="1"/>
            <a:endParaRPr lang="en-US" altLang="ko-KR" sz="3200" b="1" dirty="0" smtClean="0">
              <a:ea typeface="굴림" panose="020B0600000101010101" pitchFamily="50" charset="-127"/>
            </a:endParaRPr>
          </a:p>
        </p:txBody>
      </p:sp>
      <p:sp>
        <p:nvSpPr>
          <p:cNvPr id="25604" name="Title 1"/>
          <p:cNvSpPr txBox="1">
            <a:spLocks/>
          </p:cNvSpPr>
          <p:nvPr/>
        </p:nvSpPr>
        <p:spPr bwMode="auto">
          <a:xfrm>
            <a:off x="418681" y="3151833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dirty="0">
                <a:solidFill>
                  <a:srgbClr val="FF0000"/>
                </a:solidFill>
                <a:ea typeface="굴림" panose="020B0600000101010101" pitchFamily="50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ea typeface="굴림" panose="020B0600000101010101" pitchFamily="50" charset="-127"/>
              </a:rPr>
              <a:t>개의 </a:t>
            </a:r>
            <a:r>
              <a:rPr lang="ko-KR" altLang="en-US" sz="3200" u="sng" dirty="0">
                <a:solidFill>
                  <a:srgbClr val="FF0000"/>
                </a:solidFill>
                <a:ea typeface="굴림" panose="020B0600000101010101" pitchFamily="50" charset="-127"/>
              </a:rPr>
              <a:t>레코드 간</a:t>
            </a:r>
            <a:r>
              <a:rPr lang="ko-KR" altLang="en-US" sz="3200" dirty="0">
                <a:solidFill>
                  <a:srgbClr val="FF0000"/>
                </a:solidFill>
                <a:ea typeface="굴림" panose="020B0600000101010101" pitchFamily="50" charset="-127"/>
              </a:rPr>
              <a:t>의 거리</a:t>
            </a:r>
            <a:endParaRPr lang="en-US" altLang="ko-KR" sz="32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dirty="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3200" dirty="0" smtClean="0">
                <a:solidFill>
                  <a:schemeClr val="tx2"/>
                </a:solidFill>
                <a:ea typeface="굴림" panose="020B0600000101010101" pitchFamily="50" charset="-127"/>
              </a:rPr>
              <a:t>   - </a:t>
            </a:r>
            <a:r>
              <a:rPr lang="ko-KR" altLang="en-US" sz="28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유클리드</a:t>
            </a:r>
            <a:r>
              <a:rPr lang="ko-KR" altLang="en-US" sz="2800" b="1" dirty="0">
                <a:solidFill>
                  <a:srgbClr val="FF0000"/>
                </a:solidFill>
                <a:ea typeface="굴림" panose="020B0600000101010101" pitchFamily="50" charset="-127"/>
              </a:rPr>
              <a:t> 거리</a:t>
            </a:r>
            <a:r>
              <a:rPr lang="ko-KR" altLang="en-US" sz="2800" dirty="0">
                <a:solidFill>
                  <a:schemeClr val="tx2"/>
                </a:solidFill>
                <a:ea typeface="굴림" panose="020B0600000101010101" pitchFamily="50" charset="-127"/>
              </a:rPr>
              <a:t>가 가장 유명</a:t>
            </a:r>
            <a:endParaRPr lang="en-US" altLang="ko-KR" sz="2800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27974"/>
            <a:ext cx="7086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정규화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27651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7924800" cy="25908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b="1" dirty="0" smtClean="0">
                <a:ea typeface="굴림" panose="020B0600000101010101" pitchFamily="50" charset="-127"/>
              </a:rPr>
              <a:t>문제점</a:t>
            </a:r>
            <a:r>
              <a:rPr lang="en-US" altLang="ko-KR" b="1" dirty="0" smtClean="0">
                <a:ea typeface="굴림" panose="020B0600000101010101" pitchFamily="50" charset="-127"/>
              </a:rPr>
              <a:t>: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원시 거리 측정은 측정치의 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단위에 크게 </a:t>
            </a:r>
            <a:r>
              <a:rPr lang="ko-KR" altLang="en-US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영향받는다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ko-KR" sz="1000" dirty="0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b="1" dirty="0" smtClean="0">
                <a:ea typeface="굴림" panose="020B0600000101010101" pitchFamily="50" charset="-127"/>
              </a:rPr>
              <a:t>해법</a:t>
            </a:r>
            <a:r>
              <a:rPr lang="en-US" altLang="ko-KR" b="1" dirty="0" smtClean="0">
                <a:ea typeface="굴림" panose="020B0600000101010101" pitchFamily="50" charset="-127"/>
              </a:rPr>
              <a:t>: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먼저 데이터를 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정규화</a:t>
            </a:r>
            <a:r>
              <a:rPr lang="en-US" altLang="ko-KR" dirty="0" smtClean="0"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ea typeface="굴림" panose="020B0600000101010101" pitchFamily="50" charset="-127"/>
              </a:rPr>
              <a:t>표준화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pPr marL="742950" lvl="1" indent="-285750" eaLnBrk="1" hangingPunct="1"/>
            <a:r>
              <a:rPr lang="ko-KR" altLang="en-US" sz="22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평균을 빼고</a:t>
            </a:r>
            <a:r>
              <a:rPr lang="en-US" altLang="ko-KR" sz="22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22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표준편차로 나눈다</a:t>
            </a:r>
            <a:r>
              <a:rPr lang="en-US" altLang="ko-KR" sz="22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</a:t>
            </a:r>
          </a:p>
          <a:p>
            <a:pPr marL="742950" lvl="1" indent="-285750" eaLnBrk="1" hangingPunct="1"/>
            <a:r>
              <a:rPr lang="en-US" altLang="ko-KR" sz="2200" b="1" dirty="0" smtClean="0">
                <a:ea typeface="굴림" panose="020B0600000101010101" pitchFamily="50" charset="-127"/>
              </a:rPr>
              <a:t>z-scores</a:t>
            </a:r>
            <a:r>
              <a:rPr lang="ko-KR" altLang="en-US" sz="2200" b="1" dirty="0" smtClean="0">
                <a:ea typeface="굴림" panose="020B0600000101010101" pitchFamily="50" charset="-127"/>
              </a:rPr>
              <a:t>라고도 부른다</a:t>
            </a:r>
            <a:r>
              <a:rPr lang="en-US" altLang="ko-KR" sz="2200" b="1" dirty="0" smtClean="0">
                <a:ea typeface="굴림" panose="020B0600000101010101" pitchFamily="50" charset="-127"/>
              </a:rPr>
              <a:t>. </a:t>
            </a:r>
            <a:r>
              <a:rPr lang="en-US" altLang="ko-KR" sz="2200" b="1" dirty="0" smtClean="0">
                <a:solidFill>
                  <a:srgbClr val="00B0F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2200" b="1" dirty="0" smtClean="0">
                <a:solidFill>
                  <a:srgbClr val="00B0F0"/>
                </a:solidFill>
                <a:ea typeface="굴림" panose="020B0600000101010101" pitchFamily="50" charset="-127"/>
              </a:rPr>
              <a:t>표준 정규 분포</a:t>
            </a:r>
            <a:r>
              <a:rPr lang="en-US" altLang="ko-KR" sz="2200" b="1" dirty="0" smtClean="0">
                <a:solidFill>
                  <a:srgbClr val="00B0F0"/>
                </a:solidFill>
                <a:ea typeface="굴림" panose="020B0600000101010101" pitchFamily="50" charset="-127"/>
              </a:rPr>
              <a:t>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27652" name="Content Placeholder 2"/>
          <p:cNvSpPr txBox="1">
            <a:spLocks/>
          </p:cNvSpPr>
          <p:nvPr/>
        </p:nvSpPr>
        <p:spPr bwMode="auto">
          <a:xfrm>
            <a:off x="609600" y="3512736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1143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22</a:t>
            </a:r>
            <a:r>
              <a:rPr lang="ko-KR" altLang="en-US" dirty="0">
                <a:ea typeface="굴림" panose="020B0600000101010101" pitchFamily="50" charset="-127"/>
              </a:rPr>
              <a:t>개 회사에 대해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dirty="0">
                <a:ea typeface="굴림" panose="020B0600000101010101" pitchFamily="50" charset="-127"/>
              </a:rPr>
              <a:t>매출 평균</a:t>
            </a:r>
            <a:r>
              <a:rPr lang="en-US" altLang="ko-KR" dirty="0">
                <a:ea typeface="굴림" panose="020B0600000101010101" pitchFamily="50" charset="-127"/>
              </a:rPr>
              <a:t> = 8,914, </a:t>
            </a:r>
            <a:r>
              <a:rPr lang="ko-KR" altLang="en-US" dirty="0">
                <a:ea typeface="굴림" panose="020B0600000101010101" pitchFamily="50" charset="-127"/>
              </a:rPr>
              <a:t>표준편차</a:t>
            </a:r>
            <a:r>
              <a:rPr lang="en-US" altLang="ko-KR" dirty="0">
                <a:ea typeface="굴림" panose="020B0600000101010101" pitchFamily="50" charset="-127"/>
              </a:rPr>
              <a:t> = 3,550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000" dirty="0">
              <a:ea typeface="굴림" panose="020B0600000101010101" pitchFamily="50" charset="-127"/>
            </a:endParaRPr>
          </a:p>
          <a:p>
            <a:pPr eaLnBrk="1" hangingPunct="1">
              <a:buNone/>
            </a:pPr>
            <a:r>
              <a:rPr lang="en-US" altLang="ko-KR" dirty="0">
                <a:ea typeface="굴림" panose="020B0600000101010101" pitchFamily="50" charset="-127"/>
              </a:rPr>
              <a:t>Arizona </a:t>
            </a:r>
            <a:r>
              <a:rPr lang="ko-KR" altLang="en-US" dirty="0" smtClean="0">
                <a:ea typeface="굴림" panose="020B0600000101010101" pitchFamily="50" charset="-127"/>
              </a:rPr>
              <a:t>매출  </a:t>
            </a:r>
            <a:r>
              <a:rPr lang="en-US" altLang="ko-KR" dirty="0">
                <a:ea typeface="굴림" panose="020B0600000101010101" pitchFamily="50" charset="-127"/>
              </a:rPr>
              <a:t>9,077 </a:t>
            </a:r>
            <a:r>
              <a:rPr lang="ko-KR" altLang="en-US" dirty="0" smtClean="0">
                <a:ea typeface="굴림" panose="020B0600000101010101" pitchFamily="50" charset="-127"/>
              </a:rPr>
              <a:t>의 </a:t>
            </a:r>
            <a:r>
              <a:rPr lang="ko-KR" altLang="en-US" b="1" dirty="0" smtClean="0">
                <a:ea typeface="굴림" panose="020B0600000101010101" pitchFamily="50" charset="-127"/>
              </a:rPr>
              <a:t>정규화된 값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ko-KR" dirty="0">
                <a:ea typeface="굴림" panose="020B0600000101010101" pitchFamily="50" charset="-127"/>
              </a:rPr>
              <a:t>(9,077 - 8,914)/3,550 = 0.046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0" y="4800600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0"/>
            <a:ext cx="48969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6700" y="2192498"/>
            <a:ext cx="40005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533400" y="1524000"/>
            <a:ext cx="7772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&lt;- read.csv("Utilities.csv")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set row names to the utilities column</a:t>
            </a:r>
          </a:p>
          <a:p>
            <a:pPr eaLnBrk="1" hangingPunct="1"/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row.names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[,1]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remove the utility column</a:t>
            </a:r>
          </a:p>
          <a:p>
            <a:pPr eaLnBrk="1" hangingPunct="1"/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[,-1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 </a:t>
            </a:r>
            <a:r>
              <a:rPr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##</a:t>
            </a:r>
            <a:r>
              <a:rPr lang="ko-KR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문자열이 다 없어진다</a:t>
            </a:r>
            <a:r>
              <a:rPr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.</a:t>
            </a:r>
            <a:endParaRPr lang="en-US" altLang="ko-KR" b="1" dirty="0">
              <a:solidFill>
                <a:srgbClr val="FF0000"/>
              </a:solidFill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compute Euclidean distance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d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dist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method = "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euclidean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")</a:t>
            </a:r>
          </a:p>
          <a:p>
            <a:pPr eaLnBrk="1" hangingPunct="1"/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d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1066800" y="609600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Compute Distance Matrix for Utility Pairs</a:t>
            </a: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4953000" y="434340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Could use a variety of metrics here, see R documentation for </a:t>
            </a:r>
            <a:r>
              <a:rPr lang="en-US" altLang="ko-KR" sz="140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dist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43600" y="3505200"/>
            <a:ext cx="152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32324"/>
            <a:ext cx="3276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457200" y="2514600"/>
            <a:ext cx="11582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normalize input variables</a:t>
            </a:r>
          </a:p>
          <a:p>
            <a:pPr eaLnBrk="1" hangingPunct="1"/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utilities.df.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norm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sapply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scale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 </a:t>
            </a:r>
            <a:r>
              <a:rPr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##</a:t>
            </a:r>
            <a:r>
              <a:rPr lang="ko-KR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모든 열 방향으로 정규화 작업</a:t>
            </a:r>
            <a:endParaRPr lang="en-US" altLang="ko-KR" b="1" dirty="0">
              <a:solidFill>
                <a:srgbClr val="FF0000"/>
              </a:solidFill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add row names: utilities</a:t>
            </a:r>
          </a:p>
          <a:p>
            <a:pPr eaLnBrk="1" hangingPunct="1"/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row.names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utilities.df.norm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row.names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compute normalized distance based on Sales (column 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 6) and Fuel Cost (column 8)</a:t>
            </a:r>
          </a:p>
          <a:p>
            <a:pPr eaLnBrk="1" hangingPunct="1"/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d.norm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dist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utilities.df.norm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[,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c(6,8)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], method = 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 "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euclidean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609600" y="609600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Code for Normalizing then Computing Distance</a:t>
            </a: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4724400" y="1524000"/>
            <a:ext cx="396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scale</a:t>
            </a:r>
            <a:r>
              <a:rPr lang="en-US" altLang="ko-KR" dirty="0">
                <a:ea typeface="굴림" panose="020B0600000101010101" pitchFamily="50" charset="-127"/>
                <a:cs typeface="Courier New" panose="02070309020205020404" pitchFamily="49" charset="0"/>
              </a:rPr>
              <a:t>, without further arguments, normalizes each column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29400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38200"/>
          </a:xfrm>
        </p:spPr>
        <p:txBody>
          <a:bodyPr/>
          <a:lstStyle/>
          <a:p>
            <a:r>
              <a:rPr lang="en-US" altLang="ko-KR" sz="3600" smtClean="0"/>
              <a:t>Apply </a:t>
            </a:r>
            <a:r>
              <a:rPr lang="ko-KR" altLang="en-US" sz="3600" smtClean="0"/>
              <a:t>계열함수들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680000">
            <a:off x="457200" y="1371600"/>
            <a:ext cx="8153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r>
              <a:rPr lang="en-US" altLang="ko-KR" smtClean="0"/>
              <a:t>apply()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r>
              <a:rPr lang="en-US" altLang="ko-KR" dirty="0" smtClean="0"/>
              <a:t>apply(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,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    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벡터에는 적용 안됨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‘방향’은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이 주어지면 행</a:t>
            </a:r>
            <a:r>
              <a:rPr lang="en-US" altLang="ko-KR" dirty="0" smtClean="0">
                <a:solidFill>
                  <a:srgbClr val="FF0000"/>
                </a:solidFill>
              </a:rPr>
              <a:t>, 2</a:t>
            </a:r>
            <a:r>
              <a:rPr lang="ko-KR" altLang="en-US" dirty="0" smtClean="0">
                <a:solidFill>
                  <a:srgbClr val="FF0000"/>
                </a:solidFill>
              </a:rPr>
              <a:t>가 주어지면 열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965325"/>
            <a:ext cx="74041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82625" y="2709863"/>
            <a:ext cx="7400925" cy="3175000"/>
            <a:chOff x="682625" y="2709863"/>
            <a:chExt cx="7400925" cy="3175000"/>
          </a:xfrm>
        </p:grpSpPr>
        <p:pic>
          <p:nvPicPr>
            <p:cNvPr id="3277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25" y="2709863"/>
              <a:ext cx="7400925" cy="199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963" y="4997450"/>
              <a:ext cx="2743200" cy="86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675" y="4981575"/>
              <a:ext cx="2682875" cy="903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직선 화살표 연결선 2"/>
          <p:cNvCxnSpPr/>
          <p:nvPr/>
        </p:nvCxnSpPr>
        <p:spPr>
          <a:xfrm flipH="1">
            <a:off x="228600" y="6019800"/>
            <a:ext cx="838200" cy="457200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r>
              <a:rPr lang="en-US" altLang="ko-KR" smtClean="0"/>
              <a:t>lapply()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4572000"/>
          </a:xfrm>
        </p:spPr>
        <p:txBody>
          <a:bodyPr/>
          <a:lstStyle/>
          <a:p>
            <a:r>
              <a:rPr lang="en-US" altLang="ko-KR" smtClean="0"/>
              <a:t>lapply(X, </a:t>
            </a:r>
            <a:r>
              <a:rPr lang="ko-KR" altLang="en-US" smtClean="0"/>
              <a:t>함수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‘</a:t>
            </a:r>
            <a:r>
              <a:rPr lang="en-US" altLang="ko-KR" smtClean="0"/>
              <a:t>X’</a:t>
            </a:r>
            <a:r>
              <a:rPr lang="ko-KR" altLang="en-US" smtClean="0"/>
              <a:t>는 벡터 또는 리스트</a:t>
            </a:r>
            <a:r>
              <a:rPr lang="en-US" altLang="ko-KR" smtClean="0"/>
              <a:t>, </a:t>
            </a:r>
            <a:r>
              <a:rPr lang="ko-KR" altLang="en-US" smtClean="0"/>
              <a:t>데이터</a:t>
            </a:r>
            <a:r>
              <a:rPr lang="en-US" altLang="ko-KR" smtClean="0"/>
              <a:t> </a:t>
            </a:r>
            <a:r>
              <a:rPr lang="ko-KR" altLang="en-US" smtClean="0"/>
              <a:t>프레임 등 가능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결과는 </a:t>
            </a:r>
            <a:r>
              <a:rPr lang="en-US" altLang="ko-KR" smtClean="0">
                <a:solidFill>
                  <a:srgbClr val="FF0000"/>
                </a:solidFill>
              </a:rPr>
              <a:t>list </a:t>
            </a:r>
            <a:r>
              <a:rPr lang="ko-KR" altLang="en-US" smtClean="0">
                <a:solidFill>
                  <a:srgbClr val="FF0000"/>
                </a:solidFill>
              </a:rPr>
              <a:t>형태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입력이 벡터 형태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2662238"/>
            <a:ext cx="703897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156075"/>
            <a:ext cx="24495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4192588" y="4941888"/>
            <a:ext cx="242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/>
              <a:t>리스트를 벡터로 변환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r>
              <a:rPr lang="en-US" altLang="ko-KR" smtClean="0"/>
              <a:t>lapply()</a:t>
            </a:r>
            <a:endParaRPr lang="ko-KR" altLang="en-US" smtClean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533400" y="838200"/>
            <a:ext cx="8077200" cy="4572000"/>
          </a:xfrm>
        </p:spPr>
        <p:txBody>
          <a:bodyPr/>
          <a:lstStyle/>
          <a:p>
            <a:r>
              <a:rPr lang="en-US" altLang="ko-KR" smtClean="0"/>
              <a:t>lapply()</a:t>
            </a:r>
            <a:r>
              <a:rPr lang="ko-KR" altLang="en-US" smtClean="0"/>
              <a:t>로 데이터 프레임을 처리한 결과는 리스트임</a:t>
            </a:r>
            <a:endParaRPr lang="en-US" altLang="ko-KR" smtClean="0"/>
          </a:p>
          <a:p>
            <a:pPr lvl="1"/>
            <a:r>
              <a:rPr lang="ko-KR" altLang="en-US" smtClean="0"/>
              <a:t>리스트를 데이터 프레임으로 변환 방법</a:t>
            </a:r>
            <a:endParaRPr lang="en-US" altLang="ko-KR" smtClean="0"/>
          </a:p>
          <a:p>
            <a:pPr lvl="2"/>
            <a:r>
              <a:rPr lang="en-US" altLang="ko-KR" smtClean="0"/>
              <a:t>unlist()</a:t>
            </a:r>
            <a:r>
              <a:rPr lang="ko-KR" altLang="en-US" smtClean="0"/>
              <a:t>로 벡터로 변환</a:t>
            </a:r>
            <a:endParaRPr lang="en-US" altLang="ko-KR" smtClean="0"/>
          </a:p>
          <a:p>
            <a:pPr lvl="2"/>
            <a:r>
              <a:rPr lang="en-US" altLang="ko-KR" smtClean="0"/>
              <a:t>matrix()</a:t>
            </a:r>
            <a:r>
              <a:rPr lang="ko-KR" altLang="en-US" smtClean="0"/>
              <a:t>로</a:t>
            </a:r>
            <a:r>
              <a:rPr lang="en-US" altLang="ko-KR" smtClean="0"/>
              <a:t>  1 X</a:t>
            </a:r>
            <a:r>
              <a:rPr lang="ko-KR" altLang="en-US" smtClean="0"/>
              <a:t> </a:t>
            </a:r>
            <a:r>
              <a:rPr lang="en-US" altLang="ko-KR" smtClean="0"/>
              <a:t>4</a:t>
            </a:r>
            <a:r>
              <a:rPr lang="ko-KR" altLang="en-US" smtClean="0"/>
              <a:t> </a:t>
            </a:r>
            <a:r>
              <a:rPr lang="en-US" altLang="ko-KR" smtClean="0"/>
              <a:t>matrix</a:t>
            </a:r>
            <a:r>
              <a:rPr lang="ko-KR" altLang="en-US" smtClean="0"/>
              <a:t>로 변환 </a:t>
            </a:r>
            <a:r>
              <a:rPr lang="en-US" altLang="ko-KR" smtClean="0"/>
              <a:t>(</a:t>
            </a:r>
            <a:r>
              <a:rPr lang="ko-KR" altLang="en-US" smtClean="0"/>
              <a:t>생략하면 </a:t>
            </a:r>
            <a:r>
              <a:rPr lang="en-US" altLang="ko-KR" smtClean="0"/>
              <a:t>1 column</a:t>
            </a:r>
            <a:r>
              <a:rPr lang="ko-KR" altLang="en-US" smtClean="0"/>
              <a:t>으로 변환됨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smtClean="0"/>
              <a:t>벡터를 직접 데이터 프레임으로 바꾸면 </a:t>
            </a:r>
            <a:r>
              <a:rPr lang="en-US" altLang="ko-KR" smtClean="0"/>
              <a:t>1column </a:t>
            </a:r>
            <a:r>
              <a:rPr lang="ko-KR" altLang="en-US" smtClean="0"/>
              <a:t>프레임으로 변환됨</a:t>
            </a:r>
            <a:endParaRPr lang="en-US" altLang="ko-KR" smtClean="0"/>
          </a:p>
          <a:p>
            <a:pPr lvl="2"/>
            <a:r>
              <a:rPr lang="en-US" altLang="ko-KR" smtClean="0"/>
              <a:t>as.data.frame()</a:t>
            </a:r>
            <a:r>
              <a:rPr lang="ko-KR" altLang="en-US" smtClean="0"/>
              <a:t>으로 데이터 프레임으로 변환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7123113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1600200" y="5835650"/>
            <a:ext cx="7302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/>
              <a:t>data.frame(lapply(…))</a:t>
            </a:r>
            <a:r>
              <a:rPr lang="ko-KR" altLang="en-US"/>
              <a:t>와 같이 </a:t>
            </a:r>
            <a:r>
              <a:rPr lang="en-US" altLang="ko-KR"/>
              <a:t>list</a:t>
            </a:r>
            <a:r>
              <a:rPr lang="ko-KR" altLang="en-US"/>
              <a:t>를 직접 </a:t>
            </a:r>
            <a:r>
              <a:rPr lang="en-US" altLang="ko-KR"/>
              <a:t>data frame</a:t>
            </a:r>
            <a:r>
              <a:rPr lang="ko-KR" altLang="en-US"/>
              <a:t>으로 변경해도 됨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066800" y="6019800"/>
            <a:ext cx="441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14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sapply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xfrm>
            <a:off x="247650" y="788988"/>
            <a:ext cx="8785225" cy="5462587"/>
          </a:xfrm>
        </p:spPr>
        <p:txBody>
          <a:bodyPr/>
          <a:lstStyle/>
          <a:p>
            <a:r>
              <a:rPr lang="en-US" altLang="ko-KR" sz="1800" dirty="0" err="1" smtClean="0"/>
              <a:t>lapply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와 유사하지만 </a:t>
            </a:r>
            <a:r>
              <a:rPr lang="ko-KR" altLang="en-US" sz="1800" dirty="0" smtClean="0">
                <a:solidFill>
                  <a:srgbClr val="FF0000"/>
                </a:solidFill>
              </a:rPr>
              <a:t>리스트대신 행렬</a:t>
            </a:r>
            <a:r>
              <a:rPr lang="en-US" altLang="ko-KR" sz="1800" dirty="0" smtClean="0">
                <a:solidFill>
                  <a:srgbClr val="FF0000"/>
                </a:solidFill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</a:rPr>
              <a:t>벡터 등으로 결과를 반환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 </a:t>
            </a:r>
            <a:r>
              <a:rPr lang="ko-KR" altLang="en-US" sz="1800" dirty="0" smtClean="0"/>
              <a:t>벡터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리스트 등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66800" y="1524000"/>
            <a:ext cx="6643688" cy="4919663"/>
            <a:chOff x="1066800" y="1524000"/>
            <a:chExt cx="6643688" cy="4919663"/>
          </a:xfrm>
        </p:grpSpPr>
        <p:pic>
          <p:nvPicPr>
            <p:cNvPr id="3584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524000"/>
              <a:ext cx="6643688" cy="491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 flipH="1">
              <a:off x="4310063" y="4640263"/>
              <a:ext cx="660400" cy="671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46" name="TextBox 6"/>
            <p:cNvSpPr txBox="1">
              <a:spLocks noChangeArrowheads="1"/>
            </p:cNvSpPr>
            <p:nvPr/>
          </p:nvSpPr>
          <p:spPr bwMode="auto">
            <a:xfrm>
              <a:off x="4951413" y="4329113"/>
              <a:ext cx="14208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ko-KR" altLang="en-US" dirty="0"/>
                <a:t>결과는 벡터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1676400"/>
            <a:ext cx="1905000" cy="87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ea typeface="굴림" panose="020B0600000101010101" pitchFamily="50" charset="-127"/>
              </a:rPr>
              <a:t>여타 거리 측정</a:t>
            </a:r>
            <a:r>
              <a:rPr lang="en-US" altLang="ko-KR" sz="3600" dirty="0" smtClean="0">
                <a:ea typeface="굴림" panose="020B0600000101010101" pitchFamily="50" charset="-127"/>
              </a:rPr>
              <a:t>(p391)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19200"/>
                <a:ext cx="7772400" cy="3886200"/>
              </a:xfrm>
            </p:spPr>
            <p:txBody>
              <a:bodyPr/>
              <a:lstStyle/>
              <a:p>
                <a:pPr eaLnBrk="1" hangingPunct="1"/>
                <a:r>
                  <a:rPr lang="ko-KR" altLang="en-US" dirty="0" smtClean="0">
                    <a:ea typeface="굴림" panose="020B0600000101010101" pitchFamily="50" charset="-127"/>
                  </a:rPr>
                  <a:t>상관관계에 기반한 유사성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: </a:t>
                </a:r>
                <a:r>
                  <a:rPr lang="ko-KR" altLang="en-US" dirty="0" smtClean="0">
                    <a:ea typeface="굴림" panose="020B0600000101010101" pitchFamily="50" charset="-127"/>
                  </a:rPr>
                  <a:t>거리 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= 1 - </a:t>
                </a:r>
                <a:r>
                  <a:rPr lang="ko-KR" altLang="en-US" dirty="0" smtClean="0">
                    <a:ea typeface="굴림" panose="020B0600000101010101" pitchFamily="50" charset="-127"/>
                  </a:rPr>
                  <a:t>상관계수</a:t>
                </a:r>
                <a:endParaRPr lang="en-US" altLang="ko-KR" dirty="0" smtClean="0">
                  <a:ea typeface="굴림" panose="020B0600000101010101" pitchFamily="50" charset="-127"/>
                </a:endParaRPr>
              </a:p>
              <a:p>
                <a:pPr eaLnBrk="1" hangingPunct="1"/>
                <a:r>
                  <a:rPr lang="en-US" altLang="ko-KR" dirty="0" smtClean="0">
                    <a:ea typeface="굴림" panose="020B0600000101010101" pitchFamily="50" charset="-127"/>
                  </a:rPr>
                  <a:t>&lt;- </a:t>
                </a:r>
                <a:r>
                  <a:rPr lang="ko-KR" altLang="en-US" dirty="0" smtClean="0">
                    <a:ea typeface="굴림" panose="020B0600000101010101" pitchFamily="50" charset="-127"/>
                  </a:rPr>
                  <a:t>통계적 거리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 (</a:t>
                </a:r>
                <a:r>
                  <a:rPr lang="ko-KR" altLang="en-US" dirty="0" err="1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마할라노비스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)</a:t>
                </a:r>
              </a:p>
              <a:p>
                <a:pPr eaLnBrk="1" hangingPunct="1"/>
                <a:r>
                  <a:rPr lang="ko-KR" altLang="en-US" dirty="0" err="1" smtClean="0">
                    <a:ea typeface="굴림" panose="020B0600000101010101" pitchFamily="50" charset="-127"/>
                  </a:rPr>
                  <a:t>맨해튼</a:t>
                </a:r>
                <a:r>
                  <a:rPr lang="ko-KR" altLang="en-US" dirty="0" smtClean="0">
                    <a:ea typeface="굴림" panose="020B0600000101010101" pitchFamily="50" charset="-127"/>
                  </a:rPr>
                  <a:t> 거리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 (</a:t>
                </a:r>
                <a:r>
                  <a:rPr lang="ko-KR" altLang="en-US" dirty="0" smtClean="0">
                    <a:ea typeface="굴림" panose="020B0600000101010101" pitchFamily="50" charset="-127"/>
                  </a:rPr>
                  <a:t>절대 차이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funcPr>
                      <m:fNam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 smtClean="0"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𝑝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/>
                                    <a:ea typeface="굴림" panose="020B0600000101010101" pitchFamily="50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𝑖𝑚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굴림" panose="020B060000010101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</a:rPr>
                                      <m:t>𝑗𝑚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fName>
                      <m:e/>
                    </m:func>
                  </m:oMath>
                </a14:m>
                <a:endParaRPr lang="en-US" altLang="ko-KR" dirty="0" smtClean="0">
                  <a:ea typeface="굴림" panose="020B0600000101010101" pitchFamily="50" charset="-127"/>
                </a:endParaRPr>
              </a:p>
              <a:p>
                <a:pPr eaLnBrk="1" hangingPunct="1"/>
                <a:r>
                  <a:rPr lang="ko-KR" altLang="en-US" dirty="0" smtClean="0">
                    <a:ea typeface="굴림" panose="020B0600000101010101" pitchFamily="50" charset="-127"/>
                  </a:rPr>
                  <a:t>최대좌표거리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  <a:ea typeface="굴림" panose="020B0600000101010101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=1,2,⋯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  <a:ea typeface="굴림" panose="020B060000010101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굴림" panose="020B0600000101010101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</a:rPr>
                                  <m:t>𝑗𝑚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dirty="0" smtClean="0">
                  <a:ea typeface="굴림" panose="020B0600000101010101" pitchFamily="50" charset="-127"/>
                </a:endParaRPr>
              </a:p>
              <a:p>
                <a:pPr eaLnBrk="1" hangingPunct="1"/>
                <a:r>
                  <a:rPr lang="en-US" altLang="ko-KR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Gower</a:t>
                </a:r>
                <a:r>
                  <a:rPr lang="ko-KR" altLang="en-US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의 유사도</a:t>
                </a:r>
                <a:r>
                  <a:rPr lang="en-US" altLang="ko-KR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 (</a:t>
                </a:r>
                <a:r>
                  <a:rPr lang="ko-KR" altLang="en-US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다양한 형식들을 혼합</a:t>
                </a:r>
                <a:r>
                  <a:rPr lang="en-US" altLang="ko-KR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: </a:t>
                </a:r>
                <a:r>
                  <a:rPr lang="ko-KR" altLang="en-US" b="1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연속적</a:t>
                </a:r>
                <a:r>
                  <a:rPr lang="en-US" altLang="ko-KR" b="1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 &amp; </a:t>
                </a:r>
                <a:r>
                  <a:rPr lang="ko-KR" altLang="en-US" b="1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범주적</a:t>
                </a:r>
                <a:r>
                  <a:rPr lang="ko-KR" altLang="en-US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 변수들을 포함하는 레코드인 경우</a:t>
                </a:r>
                <a:r>
                  <a:rPr lang="en-US" altLang="ko-KR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6867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19200"/>
                <a:ext cx="7772400" cy="3886200"/>
              </a:xfrm>
              <a:blipFill rotWithShape="1">
                <a:blip r:embed="rId4"/>
                <a:stretch>
                  <a:fillRect l="-784" t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군집</a:t>
            </a:r>
            <a:r>
              <a:rPr lang="en-US" altLang="ko-KR" dirty="0" smtClean="0"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ea typeface="굴림" panose="020B0600000101010101" pitchFamily="50" charset="-127"/>
              </a:rPr>
              <a:t>주요 아이디어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7772400" cy="40386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목표</a:t>
            </a:r>
            <a:r>
              <a:rPr lang="en-US" altLang="ko-KR" dirty="0" smtClean="0"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ea typeface="굴림" panose="020B0600000101010101" pitchFamily="50" charset="-127"/>
              </a:rPr>
              <a:t>데이터 세트에 대한 통찰력을 생성할 목적으로 비슷한 레코드들의 그룹</a:t>
            </a:r>
            <a:r>
              <a:rPr lang="en-US" altLang="ko-KR" dirty="0" smtClean="0"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ea typeface="굴림" panose="020B0600000101010101" pitchFamily="50" charset="-127"/>
              </a:rPr>
              <a:t>군집</a:t>
            </a:r>
            <a:r>
              <a:rPr lang="en-US" altLang="ko-KR" dirty="0" smtClean="0"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ea typeface="굴림" panose="020B0600000101010101" pitchFamily="50" charset="-127"/>
              </a:rPr>
              <a:t>형성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 eaLnBrk="1" hangingPunct="1"/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비슷한 고객 그룹으로 </a:t>
            </a:r>
            <a:r>
              <a:rPr lang="ko-KR" altLang="en-US" b="1" dirty="0" smtClean="0">
                <a:ea typeface="굴림" panose="020B0600000101010101" pitchFamily="50" charset="-127"/>
              </a:rPr>
              <a:t>시장을 세분화하는 데 </a:t>
            </a:r>
            <a:r>
              <a:rPr lang="ko-KR" altLang="en-US" dirty="0" smtClean="0">
                <a:ea typeface="굴림" panose="020B0600000101010101" pitchFamily="50" charset="-127"/>
              </a:rPr>
              <a:t>사용됨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ko-KR" dirty="0" smtClean="0">
                <a:ea typeface="굴림" panose="020B0600000101010101" pitchFamily="50" charset="-127"/>
              </a:rPr>
              <a:t>    - </a:t>
            </a:r>
            <a:r>
              <a:rPr lang="en-US" altLang="ko-KR" sz="2400" dirty="0" smtClean="0">
                <a:ea typeface="굴림" panose="020B0600000101010101" pitchFamily="50" charset="-127"/>
              </a:rPr>
              <a:t>characterize the clusters useful for the aims of the  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       analysis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    - marketing strategy is tailored for each segment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예</a:t>
            </a:r>
            <a:r>
              <a:rPr lang="en-US" altLang="ko-KR" dirty="0" smtClean="0">
                <a:ea typeface="굴림" panose="020B0600000101010101" pitchFamily="50" charset="-127"/>
              </a:rPr>
              <a:t>:  </a:t>
            </a:r>
            <a:r>
              <a:rPr lang="en-US" altLang="ko-KR" dirty="0" err="1" smtClean="0">
                <a:ea typeface="굴림" panose="020B0600000101010101" pitchFamily="50" charset="-127"/>
              </a:rPr>
              <a:t>Claritas</a:t>
            </a:r>
            <a:r>
              <a:rPr lang="ko-KR" altLang="en-US" dirty="0" smtClean="0">
                <a:ea typeface="굴림" panose="020B0600000101010101" pitchFamily="50" charset="-127"/>
              </a:rPr>
              <a:t>는 </a:t>
            </a:r>
            <a:r>
              <a:rPr lang="ko-KR" altLang="en-US" smtClean="0">
                <a:ea typeface="굴림" panose="020B0600000101010101" pitchFamily="50" charset="-127"/>
              </a:rPr>
              <a:t>인구통계학과 소비자 지출에 </a:t>
            </a:r>
            <a:r>
              <a:rPr lang="ko-KR" altLang="en-US" dirty="0" smtClean="0">
                <a:ea typeface="굴림" panose="020B0600000101010101" pitchFamily="50" charset="-127"/>
              </a:rPr>
              <a:t>기반해 미국 주민들을 </a:t>
            </a:r>
            <a:r>
              <a:rPr lang="en-US" altLang="ko-KR" dirty="0" smtClean="0">
                <a:ea typeface="굴림" panose="020B0600000101010101" pitchFamily="50" charset="-127"/>
              </a:rPr>
              <a:t>dominant lifestyle</a:t>
            </a:r>
            <a:r>
              <a:rPr lang="ko-KR" altLang="en-US" dirty="0" smtClean="0">
                <a:ea typeface="굴림" panose="020B0600000101010101" pitchFamily="50" charset="-127"/>
              </a:rPr>
              <a:t>에 따라 미국 전역을 </a:t>
            </a:r>
            <a:r>
              <a:rPr lang="en-US" altLang="ko-KR" dirty="0" smtClean="0">
                <a:ea typeface="굴림" panose="020B0600000101010101" pitchFamily="50" charset="-127"/>
              </a:rPr>
              <a:t>40</a:t>
            </a:r>
            <a:r>
              <a:rPr lang="ko-KR" altLang="en-US" dirty="0" smtClean="0">
                <a:ea typeface="굴림" panose="020B0600000101010101" pitchFamily="50" charset="-127"/>
              </a:rPr>
              <a:t>개의 군집으로 세분화했다</a:t>
            </a:r>
            <a:r>
              <a:rPr lang="en-US" altLang="ko-KR" dirty="0" smtClean="0">
                <a:ea typeface="굴림" panose="020B0600000101010101" pitchFamily="50" charset="-127"/>
              </a:rPr>
              <a:t>: “Furs &amp; station wagons,” “Money &amp; Brains”, …</a:t>
            </a:r>
          </a:p>
          <a:p>
            <a:pPr marL="0" indent="0" eaLnBrk="1" hangingPunct="1"/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95141" y="72678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범주형 데이터의</a:t>
            </a:r>
            <a:r>
              <a:rPr lang="en-US" altLang="ko-KR" sz="3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3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유사성</a:t>
            </a:r>
            <a:r>
              <a:rPr lang="en-US" altLang="ko-KR" sz="3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(p394)</a:t>
            </a:r>
          </a:p>
        </p:txBody>
      </p:sp>
      <p:sp>
        <p:nvSpPr>
          <p:cNvPr id="38916" name="Content Placeholder 4"/>
          <p:cNvSpPr>
            <a:spLocks noGrp="1"/>
          </p:cNvSpPr>
          <p:nvPr>
            <p:ph sz="quarter" idx="2"/>
          </p:nvPr>
        </p:nvSpPr>
        <p:spPr>
          <a:xfrm>
            <a:off x="478134" y="2995259"/>
            <a:ext cx="8077200" cy="2697163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유사성 측도는 이 표에 근거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en-US" altLang="ko-KR" dirty="0" smtClean="0"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ea typeface="굴림" panose="020B0600000101010101" pitchFamily="50" charset="-127"/>
              </a:rPr>
              <a:t>두 레코드간 속성이 존재하지 않는 예측변수 개수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d</a:t>
            </a:r>
            <a:r>
              <a:rPr lang="en-US" altLang="ko-KR" dirty="0" smtClean="0">
                <a:ea typeface="굴림" panose="020B0600000101010101" pitchFamily="50" charset="-127"/>
              </a:rPr>
              <a:t>: </a:t>
            </a:r>
            <a:r>
              <a:rPr lang="ko-KR" altLang="en-US" dirty="0">
                <a:ea typeface="굴림" panose="020B0600000101010101" pitchFamily="50" charset="-127"/>
              </a:rPr>
              <a:t>두 레코드간 속성이 </a:t>
            </a:r>
            <a:r>
              <a:rPr lang="ko-KR" altLang="en-US" dirty="0" smtClean="0">
                <a:ea typeface="굴림" panose="020B0600000101010101" pitchFamily="50" charset="-127"/>
              </a:rPr>
              <a:t>존재하는 </a:t>
            </a:r>
            <a:r>
              <a:rPr lang="ko-KR" altLang="en-US" dirty="0">
                <a:ea typeface="굴림" panose="020B0600000101010101" pitchFamily="50" charset="-127"/>
              </a:rPr>
              <a:t>예측변수 개수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dirty="0" err="1" smtClean="0">
                <a:ea typeface="굴림" panose="020B0600000101010101" pitchFamily="50" charset="-127"/>
              </a:rPr>
              <a:t>매칭</a:t>
            </a:r>
            <a:r>
              <a:rPr lang="ko-KR" altLang="en-US" dirty="0" smtClean="0">
                <a:ea typeface="굴림" panose="020B0600000101010101" pitchFamily="50" charset="-127"/>
              </a:rPr>
              <a:t> 계수</a:t>
            </a:r>
            <a:r>
              <a:rPr lang="en-US" altLang="ko-KR" dirty="0" smtClean="0">
                <a:ea typeface="굴림" panose="020B0600000101010101" pitchFamily="50" charset="-127"/>
              </a:rPr>
              <a:t> = (</a:t>
            </a:r>
            <a:r>
              <a:rPr lang="en-US" altLang="ko-KR" dirty="0" err="1" smtClean="0">
                <a:ea typeface="굴림" panose="020B0600000101010101" pitchFamily="50" charset="-127"/>
              </a:rPr>
              <a:t>a+d</a:t>
            </a:r>
            <a:r>
              <a:rPr lang="en-US" altLang="ko-KR" dirty="0" smtClean="0">
                <a:ea typeface="굴림" panose="020B0600000101010101" pitchFamily="50" charset="-127"/>
              </a:rPr>
              <a:t>)/n</a:t>
            </a:r>
          </a:p>
          <a:p>
            <a:pPr eaLnBrk="1" hangingPunct="1"/>
            <a:r>
              <a:rPr lang="ko-KR" altLang="en-US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자카드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계수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50" charset="-127"/>
              </a:rPr>
              <a:t> = d/(</a:t>
            </a:r>
            <a:r>
              <a:rPr lang="en-US" altLang="ko-KR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b+c+d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“1” </a:t>
            </a:r>
            <a:r>
              <a:rPr lang="ko-KR" altLang="en-US" dirty="0" err="1" smtClean="0">
                <a:ea typeface="굴림" panose="020B0600000101010101" pitchFamily="50" charset="-127"/>
              </a:rPr>
              <a:t>매칭이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“0” </a:t>
            </a:r>
            <a:r>
              <a:rPr lang="ko-KR" altLang="en-US" dirty="0" err="1" smtClean="0">
                <a:ea typeface="굴림" panose="020B0600000101010101" pitchFamily="50" charset="-127"/>
              </a:rPr>
              <a:t>매칭보다</a:t>
            </a:r>
            <a:r>
              <a:rPr lang="ko-KR" altLang="en-US" dirty="0" smtClean="0">
                <a:ea typeface="굴림" panose="020B0600000101010101" pitchFamily="50" charset="-127"/>
              </a:rPr>
              <a:t> 유사성이 훨씬 드러나는 경우에 사용</a:t>
            </a:r>
            <a:r>
              <a:rPr lang="en-US" altLang="ko-KR" dirty="0" smtClean="0">
                <a:ea typeface="굴림" panose="020B0600000101010101" pitchFamily="50" charset="-127"/>
              </a:rPr>
              <a:t>(e.g. “Corvette </a:t>
            </a:r>
            <a:r>
              <a:rPr lang="ko-KR" altLang="en-US" dirty="0" smtClean="0">
                <a:ea typeface="굴림" panose="020B0600000101010101" pitchFamily="50" charset="-127"/>
              </a:rPr>
              <a:t>스포츠카 소유</a:t>
            </a:r>
            <a:r>
              <a:rPr lang="en-US" altLang="ko-KR" dirty="0" smtClean="0">
                <a:ea typeface="굴림" panose="020B0600000101010101" pitchFamily="50" charset="-127"/>
              </a:rPr>
              <a:t>” : 1 </a:t>
            </a:r>
            <a:r>
              <a:rPr lang="ko-KR" altLang="en-US" dirty="0" smtClean="0">
                <a:ea typeface="굴림" panose="020B0600000101010101" pitchFamily="50" charset="-127"/>
              </a:rPr>
              <a:t>이 </a:t>
            </a:r>
            <a:r>
              <a:rPr lang="en-US" altLang="ko-KR" dirty="0" smtClean="0">
                <a:ea typeface="굴림" panose="020B0600000101010101" pitchFamily="50" charset="-127"/>
              </a:rPr>
              <a:t>0</a:t>
            </a:r>
            <a:r>
              <a:rPr lang="ko-KR" altLang="en-US" dirty="0" smtClean="0">
                <a:ea typeface="굴림" panose="020B0600000101010101" pitchFamily="50" charset="-127"/>
              </a:rPr>
              <a:t>보다 두 레코드간의 유사성에 더 큰 의미가 있음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</p:txBody>
      </p:sp>
      <p:graphicFrame>
        <p:nvGraphicFramePr>
          <p:cNvPr id="389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257740"/>
              </p:ext>
            </p:extLst>
          </p:nvPr>
        </p:nvGraphicFramePr>
        <p:xfrm>
          <a:off x="2373313" y="1862138"/>
          <a:ext cx="3089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워크시트" r:id="rId5" imgW="1315295" imgH="482937" progId="Excel.Sheet.8">
                  <p:embed/>
                </p:oleObj>
              </mc:Choice>
              <mc:Fallback>
                <p:oleObj name="워크시트" r:id="rId5" imgW="1315295" imgH="482937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1862138"/>
                        <a:ext cx="3089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514141" y="755839"/>
            <a:ext cx="7467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이진형 변수</a:t>
            </a:r>
            <a:r>
              <a:rPr lang="en-US" altLang="ko-KR" dirty="0" smtClean="0">
                <a:ea typeface="굴림" panose="020B0600000101010101" pitchFamily="50" charset="-127"/>
              </a:rPr>
              <a:t>(0/1)</a:t>
            </a:r>
            <a:r>
              <a:rPr lang="ko-KR" altLang="en-US" dirty="0" smtClean="0">
                <a:ea typeface="굴림" panose="020B0600000101010101" pitchFamily="50" charset="-127"/>
              </a:rPr>
              <a:t>로 구성된 </a:t>
            </a:r>
            <a:r>
              <a:rPr lang="en-US" altLang="ko-KR" dirty="0" smtClean="0">
                <a:ea typeface="굴림" panose="020B0600000101010101" pitchFamily="50" charset="-127"/>
              </a:rPr>
              <a:t>2</a:t>
            </a:r>
            <a:r>
              <a:rPr lang="ko-KR" altLang="en-US" dirty="0" smtClean="0">
                <a:ea typeface="굴림" panose="020B0600000101010101" pitchFamily="50" charset="-127"/>
              </a:rPr>
              <a:t>개 </a:t>
            </a:r>
            <a:r>
              <a:rPr lang="ko-KR" altLang="en-US" dirty="0">
                <a:ea typeface="굴림" panose="020B0600000101010101" pitchFamily="50" charset="-127"/>
              </a:rPr>
              <a:t>레코드 간의 거리를 측정하기 위해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ea typeface="굴림" panose="020B0600000101010101" pitchFamily="50" charset="-127"/>
              </a:rPr>
              <a:t>도수표</a:t>
            </a:r>
            <a:r>
              <a:rPr lang="ko-KR" altLang="en-US" dirty="0">
                <a:ea typeface="굴림" panose="020B0600000101010101" pitchFamily="50" charset="-127"/>
              </a:rPr>
              <a:t> 생성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42884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레코드 </a:t>
            </a:r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18018" y="16483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레코드 </a:t>
            </a:r>
            <a:r>
              <a:rPr lang="en-US" altLang="ko-KR" dirty="0" smtClean="0"/>
              <a:t>j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500063" y="15240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최단 거리</a:t>
            </a:r>
            <a:r>
              <a:rPr lang="en-US" altLang="ko-KR" sz="3200" b="1" smtClean="0">
                <a:ea typeface="굴림" panose="020B0600000101010101" pitchFamily="50" charset="-127"/>
              </a:rPr>
              <a:t> (minimum distance)</a:t>
            </a:r>
            <a:endParaRPr lang="en-US" altLang="ko-KR" sz="3200" smtClean="0">
              <a:ea typeface="굴림" panose="020B0600000101010101" pitchFamily="50" charset="-127"/>
            </a:endParaRPr>
          </a:p>
        </p:txBody>
      </p:sp>
      <p:sp>
        <p:nvSpPr>
          <p:cNvPr id="40963" name="Content Placeholder 3"/>
          <p:cNvSpPr>
            <a:spLocks noGrp="1"/>
          </p:cNvSpPr>
          <p:nvPr>
            <p:ph sz="quarter" idx="1"/>
          </p:nvPr>
        </p:nvSpPr>
        <p:spPr>
          <a:xfrm>
            <a:off x="534988" y="2289175"/>
            <a:ext cx="7315200" cy="1295400"/>
          </a:xfrm>
        </p:spPr>
        <p:txBody>
          <a:bodyPr/>
          <a:lstStyle/>
          <a:p>
            <a:pPr eaLnBrk="1" hangingPunct="1"/>
            <a:r>
              <a:rPr lang="ko-KR" altLang="en-US" b="1" dirty="0" err="1" smtClean="0">
                <a:ea typeface="굴림" panose="020B0600000101010101" pitchFamily="50" charset="-127"/>
              </a:rPr>
              <a:t>단일연결법</a:t>
            </a:r>
            <a:r>
              <a:rPr lang="en-US" altLang="ko-KR" b="1" dirty="0" smtClean="0">
                <a:ea typeface="굴림" panose="020B0600000101010101" pitchFamily="50" charset="-127"/>
              </a:rPr>
              <a:t>(single linkage)</a:t>
            </a:r>
            <a:r>
              <a:rPr lang="ko-KR" altLang="en-US" dirty="0" smtClean="0">
                <a:ea typeface="굴림" panose="020B0600000101010101" pitchFamily="50" charset="-127"/>
              </a:rPr>
              <a:t>이라고도 함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두 군집 간의 거리는 가장 가까운 레코드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50" charset="-127"/>
              </a:rPr>
              <a:t> A</a:t>
            </a:r>
            <a:r>
              <a:rPr lang="en-US" altLang="ko-KR" baseline="-25000" dirty="0" smtClean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B</a:t>
            </a:r>
            <a:r>
              <a:rPr lang="en-US" altLang="ko-KR" baseline="-250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j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쌍 사이의 거리이다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0964" name="Title 3"/>
          <p:cNvSpPr txBox="1">
            <a:spLocks/>
          </p:cNvSpPr>
          <p:nvPr/>
        </p:nvSpPr>
        <p:spPr bwMode="auto">
          <a:xfrm>
            <a:off x="381000" y="173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000" dirty="0">
                <a:solidFill>
                  <a:schemeClr val="tx2"/>
                </a:solidFill>
                <a:ea typeface="바탕" panose="02030600000101010101" pitchFamily="18" charset="-127"/>
              </a:rPr>
              <a:t>군집 간의 거리 측정</a:t>
            </a:r>
            <a:endParaRPr lang="en-US" altLang="ko-KR" sz="4000" dirty="0">
              <a:solidFill>
                <a:schemeClr val="tx2"/>
              </a:solidFill>
              <a:ea typeface="바탕" panose="02030600000101010101" pitchFamily="18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chemeClr val="tx2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2"/>
                </a:solidFill>
                <a:ea typeface="바탕" panose="02030600000101010101" pitchFamily="18" charset="-127"/>
              </a:rPr>
              <a:t>군집</a:t>
            </a:r>
            <a:r>
              <a:rPr lang="ko-KR" altLang="en-US" sz="2400" dirty="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ea typeface="굴림" panose="020B0600000101010101" pitchFamily="50" charset="-127"/>
              </a:rPr>
              <a:t>A</a:t>
            </a:r>
            <a:r>
              <a:rPr lang="ko-KR" altLang="en-US" sz="2400" dirty="0">
                <a:solidFill>
                  <a:schemeClr val="tx2"/>
                </a:solidFill>
                <a:ea typeface="바탕" panose="02030600000101010101" pitchFamily="18" charset="-127"/>
              </a:rPr>
              <a:t>에서</a:t>
            </a:r>
            <a:r>
              <a:rPr lang="ko-KR" altLang="en-US" sz="2400" dirty="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ea typeface="바탕" panose="02030600000101010101" pitchFamily="18" charset="-127"/>
              </a:rPr>
              <a:t>군집</a:t>
            </a:r>
            <a:r>
              <a:rPr lang="ko-KR" altLang="en-US" sz="2400" dirty="0">
                <a:solidFill>
                  <a:schemeClr val="tx2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ea typeface="굴림" panose="020B0600000101010101" pitchFamily="50" charset="-127"/>
              </a:rPr>
              <a:t>B</a:t>
            </a:r>
            <a:r>
              <a:rPr lang="ko-KR" altLang="en-US" sz="2400" dirty="0">
                <a:solidFill>
                  <a:schemeClr val="tx2"/>
                </a:solidFill>
                <a:ea typeface="바탕" panose="02030600000101010101" pitchFamily="18" charset="-127"/>
              </a:rPr>
              <a:t>로</a:t>
            </a:r>
            <a:r>
              <a:rPr lang="en-US" altLang="ko-KR" sz="2400" dirty="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  <a:endParaRPr lang="ko-KR" altLang="en-US" sz="2400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40965" name="Title 1"/>
          <p:cNvSpPr txBox="1">
            <a:spLocks/>
          </p:cNvSpPr>
          <p:nvPr/>
        </p:nvSpPr>
        <p:spPr bwMode="auto">
          <a:xfrm>
            <a:off x="479425" y="3733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200">
                <a:solidFill>
                  <a:schemeClr val="tx2"/>
                </a:solidFill>
                <a:ea typeface="바탕" panose="02030600000101010101" pitchFamily="18" charset="-127"/>
              </a:rPr>
              <a:t>최대 거리</a:t>
            </a:r>
            <a:r>
              <a:rPr lang="en-US" altLang="ko-KR" sz="3200">
                <a:solidFill>
                  <a:schemeClr val="tx2"/>
                </a:solidFill>
                <a:ea typeface="바탕" panose="02030600000101010101" pitchFamily="18" charset="-127"/>
              </a:rPr>
              <a:t>(maximum distance)</a:t>
            </a:r>
            <a:endParaRPr lang="en-US" altLang="ko-KR" sz="320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40966" name="Content Placeholder 2"/>
          <p:cNvSpPr txBox="1">
            <a:spLocks/>
          </p:cNvSpPr>
          <p:nvPr/>
        </p:nvSpPr>
        <p:spPr bwMode="auto">
          <a:xfrm>
            <a:off x="381000" y="4683125"/>
            <a:ext cx="7543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ko-KR" altLang="en-US" b="1" dirty="0" err="1">
                <a:ea typeface="굴림" panose="020B0600000101010101" pitchFamily="50" charset="-127"/>
              </a:rPr>
              <a:t>완전연결법</a:t>
            </a:r>
            <a:r>
              <a:rPr lang="en-US" altLang="ko-KR" b="1" dirty="0">
                <a:ea typeface="굴림" panose="020B0600000101010101" pitchFamily="50" charset="-127"/>
              </a:rPr>
              <a:t>(complete linkage)</a:t>
            </a:r>
            <a:r>
              <a:rPr lang="ko-KR" altLang="en-US" dirty="0">
                <a:ea typeface="굴림" panose="020B0600000101010101" pitchFamily="50" charset="-127"/>
              </a:rPr>
              <a:t>이라고도 함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두 군집 사이의 거리는 서로 가장 먼 레코드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A</a:t>
            </a:r>
            <a:r>
              <a:rPr lang="en-US" altLang="ko-KR" baseline="-250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와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50" charset="-127"/>
              </a:rPr>
              <a:t>B</a:t>
            </a:r>
            <a:r>
              <a:rPr lang="en-US" altLang="ko-KR" baseline="-25000" dirty="0" err="1">
                <a:solidFill>
                  <a:srgbClr val="FF0000"/>
                </a:solidFill>
                <a:ea typeface="굴림" panose="020B0600000101010101" pitchFamily="50" charset="-127"/>
              </a:rPr>
              <a:t>j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쌍 사이의 거리이다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06413" y="3333750"/>
            <a:ext cx="7772400" cy="655638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중심거리</a:t>
            </a:r>
            <a:r>
              <a:rPr lang="en-US" altLang="ko-KR" smtClean="0">
                <a:ea typeface="굴림" panose="020B0600000101010101" pitchFamily="50" charset="-127"/>
              </a:rPr>
              <a:t>(centroid distance)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962400"/>
            <a:ext cx="8229600" cy="2163763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두 군집 간의 거리는 두 개의 군집 중심점</a:t>
            </a:r>
            <a:r>
              <a:rPr lang="en-US" altLang="ko-KR" smtClean="0">
                <a:ea typeface="굴림" panose="020B0600000101010101" pitchFamily="50" charset="-127"/>
              </a:rPr>
              <a:t>(centroid linkage)</a:t>
            </a:r>
            <a:r>
              <a:rPr lang="ko-KR" altLang="en-US" smtClean="0">
                <a:ea typeface="굴림" panose="020B0600000101010101" pitchFamily="50" charset="-127"/>
              </a:rPr>
              <a:t> 사이의 거리이다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중심점은 군집 내 모든 레코드들을 변수 별로 평균한 벡터이다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3012" name="Title 1"/>
          <p:cNvSpPr txBox="1">
            <a:spLocks/>
          </p:cNvSpPr>
          <p:nvPr/>
        </p:nvSpPr>
        <p:spPr bwMode="auto">
          <a:xfrm>
            <a:off x="539750" y="685800"/>
            <a:ext cx="7772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000">
                <a:solidFill>
                  <a:schemeClr val="tx2"/>
                </a:solidFill>
                <a:ea typeface="굴림" panose="020B0600000101010101" pitchFamily="50" charset="-127"/>
              </a:rPr>
              <a:t>평균거리</a:t>
            </a:r>
            <a:r>
              <a:rPr lang="en-US" altLang="ko-KR" sz="4000">
                <a:solidFill>
                  <a:schemeClr val="tx2"/>
                </a:solidFill>
                <a:ea typeface="굴림" panose="020B0600000101010101" pitchFamily="50" charset="-127"/>
              </a:rPr>
              <a:t>(average distance)</a:t>
            </a:r>
          </a:p>
        </p:txBody>
      </p:sp>
      <p:sp>
        <p:nvSpPr>
          <p:cNvPr id="43013" name="Content Placeholder 2"/>
          <p:cNvSpPr txBox="1">
            <a:spLocks/>
          </p:cNvSpPr>
          <p:nvPr/>
        </p:nvSpPr>
        <p:spPr bwMode="auto">
          <a:xfrm>
            <a:off x="576263" y="1524000"/>
            <a:ext cx="822960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822325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096963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3716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ko-KR" altLang="en-US" b="1">
                <a:ea typeface="굴림" panose="020B0600000101010101" pitchFamily="50" charset="-127"/>
              </a:rPr>
              <a:t>평균연결법</a:t>
            </a:r>
            <a:r>
              <a:rPr lang="en-US" altLang="ko-KR" b="1">
                <a:ea typeface="굴림" panose="020B0600000101010101" pitchFamily="50" charset="-127"/>
              </a:rPr>
              <a:t>(average linkage)</a:t>
            </a:r>
            <a:r>
              <a:rPr lang="ko-KR" altLang="en-US">
                <a:ea typeface="굴림" panose="020B0600000101010101" pitchFamily="50" charset="-127"/>
              </a:rPr>
              <a:t>이라고도 함</a:t>
            </a:r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두 군집 간의 거리는 모든 가능한 거리 쌍의 평균이다</a:t>
            </a:r>
            <a:r>
              <a:rPr lang="en-US" altLang="ko-KR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계층적 군집화 단계</a:t>
            </a:r>
            <a:r>
              <a:rPr lang="en-US" altLang="ko-KR" sz="3600" smtClean="0">
                <a:ea typeface="굴림" panose="020B0600000101010101" pitchFamily="50" charset="-127"/>
              </a:rPr>
              <a:t>(</a:t>
            </a:r>
            <a:r>
              <a:rPr lang="ko-KR" altLang="en-US" sz="3600" smtClean="0"/>
              <a:t>응집 방법 사용</a:t>
            </a:r>
            <a:r>
              <a:rPr lang="en-US" altLang="ko-KR" sz="3600" smtClean="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381000" indent="-381000" eaLnBrk="1" hangingPunct="1">
              <a:buFont typeface="Wingdings 2" panose="05020102010507070707" pitchFamily="18" charset="2"/>
              <a:buAutoNum type="arabicPeriod"/>
            </a:pPr>
            <a:r>
              <a:rPr lang="en-US" altLang="ko-KR" i="1" smtClean="0">
                <a:ea typeface="굴림" panose="020B0600000101010101" pitchFamily="50" charset="-127"/>
              </a:rPr>
              <a:t>n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군집으로 시작</a:t>
            </a:r>
            <a:r>
              <a:rPr lang="en-US" altLang="ko-KR" smtClean="0">
                <a:ea typeface="굴림" panose="020B0600000101010101" pitchFamily="50" charset="-127"/>
              </a:rPr>
              <a:t> (</a:t>
            </a:r>
            <a:r>
              <a:rPr lang="ko-KR" altLang="en-US" smtClean="0">
                <a:ea typeface="굴림" panose="020B0600000101010101" pitchFamily="50" charset="-127"/>
              </a:rPr>
              <a:t>각각의 레코드는 자신의 군집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  <a:p>
            <a:pPr marL="381000" indent="-381000" eaLnBrk="1" hangingPunct="1">
              <a:buFont typeface="Wingdings 2" panose="05020102010507070707" pitchFamily="18" charset="2"/>
              <a:buAutoNum type="arabicPeriod"/>
            </a:pPr>
            <a:r>
              <a:rPr lang="ko-KR" altLang="en-US" smtClean="0">
                <a:ea typeface="굴림" panose="020B0600000101010101" pitchFamily="50" charset="-127"/>
              </a:rPr>
              <a:t>가장 가까운 레코드 </a:t>
            </a:r>
            <a:r>
              <a:rPr lang="en-US" altLang="ko-KR" smtClean="0">
                <a:ea typeface="굴림" panose="020B0600000101010101" pitchFamily="50" charset="-127"/>
              </a:rPr>
              <a:t>2</a:t>
            </a:r>
            <a:r>
              <a:rPr lang="ko-KR" altLang="en-US" smtClean="0">
                <a:ea typeface="굴림" panose="020B0600000101010101" pitchFamily="50" charset="-127"/>
              </a:rPr>
              <a:t>개를 하나의 군집으로 병합</a:t>
            </a:r>
            <a:endParaRPr lang="en-US" altLang="ko-KR" smtClean="0">
              <a:ea typeface="굴림" panose="020B0600000101010101" pitchFamily="50" charset="-127"/>
            </a:endParaRPr>
          </a:p>
          <a:p>
            <a:pPr marL="381000" indent="-381000" eaLnBrk="1" hangingPunct="1">
              <a:buFont typeface="Wingdings 2" panose="05020102010507070707" pitchFamily="18" charset="2"/>
              <a:buAutoNum type="arabicPeriod"/>
            </a:pPr>
            <a:r>
              <a:rPr lang="ko-KR" altLang="en-US" smtClean="0">
                <a:ea typeface="굴림" panose="020B0600000101010101" pitchFamily="50" charset="-127"/>
              </a:rPr>
              <a:t>각각의 연속적 단계에서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서로 가장 가까운 </a:t>
            </a:r>
            <a:r>
              <a:rPr lang="en-US" altLang="ko-KR" smtClean="0">
                <a:ea typeface="굴림" panose="020B0600000101010101" pitchFamily="50" charset="-127"/>
              </a:rPr>
              <a:t>2</a:t>
            </a:r>
            <a:r>
              <a:rPr lang="ko-KR" altLang="en-US" smtClean="0">
                <a:ea typeface="굴림" panose="020B0600000101010101" pitchFamily="50" charset="-127"/>
              </a:rPr>
              <a:t>개의 군집이 병합된다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marL="381000" indent="-381000" eaLnBrk="1" hangingPunct="1"/>
            <a:endParaRPr lang="en-US" altLang="ko-KR" smtClean="0">
              <a:ea typeface="굴림" panose="020B0600000101010101" pitchFamily="50" charset="-127"/>
            </a:endParaRPr>
          </a:p>
          <a:p>
            <a:pPr marL="381000" indent="-381000" eaLnBrk="1" hangingPunct="1">
              <a:buFont typeface="Wingdings 2" panose="05020102010507070707" pitchFamily="18" charset="2"/>
              <a:buNone/>
            </a:pPr>
            <a:r>
              <a:rPr lang="ko-KR" altLang="en-US" smtClean="0">
                <a:ea typeface="굴림" panose="020B0600000101010101" pitchFamily="50" charset="-127"/>
              </a:rPr>
              <a:t>덴드로그램은 밑에서 위로 이 과정을 보여준다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marL="381000" indent="-381000" eaLnBrk="1" hangingPunct="1">
              <a:buFont typeface="Wingdings 2" panose="05020102010507070707" pitchFamily="18" charset="2"/>
              <a:buNone/>
            </a:pPr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641350" y="1663700"/>
            <a:ext cx="80581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in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hclust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() set argument method =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to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"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ward.D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", "single", "complete", "average", </a:t>
            </a: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 "median", or "centroid</a:t>
            </a: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“ </a:t>
            </a:r>
            <a:r>
              <a:rPr lang="ko-KR" alt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각 의미 파악 할 것</a:t>
            </a:r>
            <a:r>
              <a:rPr lang="en-US" altLang="ko-KR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.</a:t>
            </a:r>
            <a:endParaRPr lang="en-US" altLang="ko-KR" dirty="0">
              <a:solidFill>
                <a:srgbClr val="FF0000"/>
              </a:solidFill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d.norm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utilities.df.norm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method = 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euclidean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eaLnBrk="1" hangingPunct="1"/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hc1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hclust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d.norm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method = "</a:t>
            </a:r>
            <a:r>
              <a:rPr lang="en-US" altLang="ko-KR" dirty="0">
                <a:solidFill>
                  <a:srgbClr val="0070C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single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")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plot(hc1, hang = -1,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ann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FALSE)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hc2 &lt;-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hclust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d.norm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method="</a:t>
            </a:r>
            <a:r>
              <a:rPr lang="en-US" altLang="ko-KR" dirty="0">
                <a:solidFill>
                  <a:srgbClr val="0070C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average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")</a:t>
            </a:r>
          </a:p>
          <a:p>
            <a:pPr eaLnBrk="1" hangingPunct="1"/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plot(hc2, </a:t>
            </a:r>
            <a:r>
              <a:rPr lang="en-US" altLang="ko-KR" u="sng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hang=-1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ann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=FALSE)</a:t>
            </a:r>
          </a:p>
        </p:txBody>
      </p:sp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762000" y="6096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Code for Hierarchical Clustering and Plotting the Dendrogram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4210050"/>
            <a:ext cx="140970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9" name="TextBox 7"/>
          <p:cNvSpPr txBox="1">
            <a:spLocks noChangeArrowheads="1"/>
          </p:cNvSpPr>
          <p:nvPr/>
        </p:nvSpPr>
        <p:spPr bwMode="auto">
          <a:xfrm>
            <a:off x="5492750" y="4718050"/>
            <a:ext cx="2819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turns off annotation (plot and axis titles)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62200" y="426085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1" name="TextBox 10"/>
          <p:cNvSpPr txBox="1">
            <a:spLocks noChangeArrowheads="1"/>
          </p:cNvSpPr>
          <p:nvPr/>
        </p:nvSpPr>
        <p:spPr bwMode="auto">
          <a:xfrm>
            <a:off x="1447800" y="4759325"/>
            <a:ext cx="3048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causes x-axis labels to hang below the 0 </a:t>
            </a:r>
            <a:r>
              <a:rPr lang="en-US" altLang="ko-KR" dirty="0" smtClean="0">
                <a:ea typeface="굴림" panose="020B0600000101010101" pitchFamily="50" charset="-127"/>
              </a:rPr>
              <a:t>line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라벨을 </a:t>
            </a:r>
            <a:r>
              <a:rPr lang="ko-KR" altLang="en-US" dirty="0" err="1" smtClean="0">
                <a:ea typeface="굴림" panose="020B0600000101010101" pitchFamily="50" charset="-127"/>
              </a:rPr>
              <a:t>붙힐</a:t>
            </a:r>
            <a:r>
              <a:rPr lang="ko-KR" altLang="en-US" dirty="0" smtClean="0">
                <a:ea typeface="굴림" panose="020B0600000101010101" pitchFamily="50" charset="-127"/>
              </a:rPr>
              <a:t> 때 </a:t>
            </a:r>
            <a:r>
              <a:rPr lang="en-US" altLang="ko-KR" dirty="0" smtClean="0">
                <a:ea typeface="굴림" panose="020B0600000101010101" pitchFamily="50" charset="-127"/>
              </a:rPr>
              <a:t>, 0</a:t>
            </a:r>
            <a:r>
              <a:rPr lang="ko-KR" altLang="en-US" dirty="0" smtClean="0">
                <a:ea typeface="굴림" panose="020B0600000101010101" pitchFamily="50" charset="-127"/>
              </a:rPr>
              <a:t>라인 아래에 해라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9800" y="3463636"/>
            <a:ext cx="3305175" cy="315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-3358470" y="2666275"/>
            <a:ext cx="304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Hang=-1 </a:t>
            </a:r>
            <a:r>
              <a:rPr lang="ko-KR" altLang="en-US" dirty="0" smtClean="0">
                <a:ea typeface="굴림" panose="020B0600000101010101" pitchFamily="50" charset="-127"/>
              </a:rPr>
              <a:t>쓰지 않으면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라벨이 뒤죽박죽</a:t>
            </a:r>
            <a:r>
              <a:rPr lang="en-US" altLang="ko-KR" dirty="0" smtClean="0">
                <a:ea typeface="굴림" panose="020B0600000101010101" pitchFamily="50" charset="-127"/>
              </a:rPr>
              <a:t>~~~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124789"/>
            <a:ext cx="4395787" cy="463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9614296" y="4851876"/>
            <a:ext cx="36075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dirty="0" err="1" smtClean="0">
                <a:ea typeface="굴림" panose="020B0600000101010101" pitchFamily="50" charset="-127"/>
              </a:rPr>
              <a:t>ann</a:t>
            </a:r>
            <a:r>
              <a:rPr lang="en-US" altLang="ko-KR" dirty="0" smtClean="0">
                <a:ea typeface="굴림" panose="020B0600000101010101" pitchFamily="50" charset="-127"/>
              </a:rPr>
              <a:t> = FALSE </a:t>
            </a:r>
            <a:r>
              <a:rPr lang="ko-KR" altLang="en-US" dirty="0" smtClean="0">
                <a:ea typeface="굴림" panose="020B0600000101010101" pitchFamily="50" charset="-127"/>
              </a:rPr>
              <a:t>코드를 빼면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algn="ctr" eaLnBrk="1" hangingPunct="1"/>
            <a:r>
              <a:rPr lang="en-US" altLang="ko-KR" dirty="0" smtClean="0">
                <a:ea typeface="굴림" panose="020B0600000101010101" pitchFamily="50" charset="-127"/>
              </a:rPr>
              <a:t>plot</a:t>
            </a:r>
            <a:r>
              <a:rPr lang="ko-KR" altLang="en-US" dirty="0" smtClean="0">
                <a:ea typeface="굴림" panose="020B0600000101010101" pitchFamily="50" charset="-127"/>
              </a:rPr>
              <a:t>에 간략한 설명이 붙는다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403225"/>
            <a:ext cx="7010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 err="1">
                <a:latin typeface="+mj-lt"/>
              </a:rPr>
              <a:t>Dendrogram</a:t>
            </a:r>
            <a:r>
              <a:rPr lang="en-US" sz="2800" dirty="0">
                <a:latin typeface="+mj-lt"/>
              </a:rPr>
              <a:t> for Single Linkage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89113" y="1066800"/>
            <a:ext cx="5589587" cy="5138738"/>
            <a:chOff x="1789113" y="1066800"/>
            <a:chExt cx="5589587" cy="5138738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113" y="1066800"/>
              <a:ext cx="5589587" cy="476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4419600" y="3124200"/>
              <a:ext cx="533400" cy="2667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ko-KR" smtClean="0">
                <a:solidFill>
                  <a:srgbClr val="FFFFFF"/>
                </a:solidFill>
                <a:latin typeface="Perpetua" panose="02020502060401020303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9157" name="TextBox 6"/>
            <p:cNvSpPr txBox="1">
              <a:spLocks noChangeArrowheads="1"/>
            </p:cNvSpPr>
            <p:nvPr/>
          </p:nvSpPr>
          <p:spPr bwMode="auto">
            <a:xfrm>
              <a:off x="2438400" y="5835650"/>
              <a:ext cx="3962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two closest records form first cluster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ko-KR" altLang="en-US" sz="3600" smtClean="0">
                <a:ea typeface="굴림" panose="020B0600000101010101" pitchFamily="50" charset="-127"/>
              </a:rPr>
              <a:t>덴드로그램 읽기</a:t>
            </a:r>
            <a:endParaRPr lang="en-US" altLang="ko-KR" sz="3600" smtClean="0">
              <a:ea typeface="굴림" panose="020B0600000101010101" pitchFamily="50" charset="-127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b="1" smtClean="0">
                <a:ea typeface="굴림" panose="020B0600000101010101" pitchFamily="50" charset="-127"/>
              </a:rPr>
              <a:t>군집화 과정 보기</a:t>
            </a:r>
            <a:r>
              <a:rPr lang="en-US" altLang="ko-KR" b="1" smtClean="0">
                <a:ea typeface="굴림" panose="020B0600000101010101" pitchFamily="50" charset="-127"/>
              </a:rPr>
              <a:t>: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아래쪽에 연결된 선들이 먼저 병합된다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marL="571500" lvl="1" eaLnBrk="1" hangingPunct="1"/>
            <a:r>
              <a:rPr lang="en-US" altLang="ko-KR" sz="2200" smtClean="0">
                <a:ea typeface="ＭＳ Ｐゴシック" panose="020B0600070205080204" pitchFamily="34" charset="-128"/>
              </a:rPr>
              <a:t>New England and United will be merged first, then Madison and Northern</a:t>
            </a:r>
            <a:endParaRPr lang="en-US" altLang="ko-KR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b="1" smtClean="0">
                <a:ea typeface="굴림" panose="020B0600000101010101" pitchFamily="50" charset="-127"/>
              </a:rPr>
              <a:t>군집의 개수 결정</a:t>
            </a:r>
            <a:r>
              <a:rPr lang="en-US" altLang="ko-KR" b="1" smtClean="0">
                <a:ea typeface="굴림" panose="020B0600000101010101" pitchFamily="50" charset="-127"/>
              </a:rPr>
              <a:t>: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주어진 </a:t>
            </a:r>
            <a:r>
              <a:rPr lang="en-US" altLang="ko-KR" smtClean="0">
                <a:ea typeface="굴림" panose="020B0600000101010101" pitchFamily="50" charset="-127"/>
              </a:rPr>
              <a:t>“</a:t>
            </a:r>
            <a:r>
              <a:rPr lang="ko-KR" altLang="en-US" smtClean="0">
                <a:ea typeface="굴림" panose="020B0600000101010101" pitchFamily="50" charset="-127"/>
              </a:rPr>
              <a:t>군집 간의 거리</a:t>
            </a:r>
            <a:r>
              <a:rPr lang="en-US" altLang="ko-KR" smtClean="0">
                <a:ea typeface="굴림" panose="020B0600000101010101" pitchFamily="50" charset="-127"/>
              </a:rPr>
              <a:t>”</a:t>
            </a:r>
            <a:r>
              <a:rPr lang="ko-KR" altLang="en-US" smtClean="0">
                <a:ea typeface="굴림" panose="020B0600000101010101" pitchFamily="50" charset="-127"/>
              </a:rPr>
              <a:t>에서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수평선은 군집을 생성하기 위해 멀리 떨어진 군집들을 교차한다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</a:p>
          <a:p>
            <a:pPr marL="571500" lvl="1" eaLnBrk="1" hangingPunct="1"/>
            <a:r>
              <a:rPr lang="en-US" altLang="ko-KR" sz="2200" smtClean="0">
                <a:ea typeface="굴림" panose="020B0600000101010101" pitchFamily="50" charset="-127"/>
              </a:rPr>
              <a:t>E.g., </a:t>
            </a:r>
            <a:r>
              <a:rPr lang="ko-KR" altLang="en-US" sz="2200" smtClean="0">
                <a:ea typeface="굴림" panose="020B0600000101010101" pitchFamily="50" charset="-127"/>
              </a:rPr>
              <a:t>거리 </a:t>
            </a:r>
            <a:r>
              <a:rPr lang="en-US" altLang="ko-KR" sz="2200" smtClean="0">
                <a:ea typeface="굴림" panose="020B0600000101010101" pitchFamily="50" charset="-127"/>
              </a:rPr>
              <a:t>3.5(</a:t>
            </a:r>
            <a:r>
              <a:rPr lang="ko-KR" altLang="en-US" sz="2200" smtClean="0">
                <a:ea typeface="굴림" panose="020B0600000101010101" pitchFamily="50" charset="-127"/>
              </a:rPr>
              <a:t>다음 슬라이드에서 </a:t>
            </a:r>
            <a:r>
              <a:rPr lang="ko-KR" altLang="en-US" sz="2200" b="1" smtClean="0">
                <a:solidFill>
                  <a:srgbClr val="FF3300"/>
                </a:solidFill>
                <a:ea typeface="굴림" panose="020B0600000101010101" pitchFamily="50" charset="-127"/>
              </a:rPr>
              <a:t>붉은 선</a:t>
            </a:r>
            <a:r>
              <a:rPr lang="en-US" altLang="ko-KR" sz="2200" smtClean="0">
                <a:ea typeface="굴림" panose="020B0600000101010101" pitchFamily="50" charset="-127"/>
              </a:rPr>
              <a:t> )</a:t>
            </a:r>
            <a:r>
              <a:rPr lang="ko-KR" altLang="en-US" sz="2200" smtClean="0">
                <a:ea typeface="굴림" panose="020B0600000101010101" pitchFamily="50" charset="-127"/>
              </a:rPr>
              <a:t>에서</a:t>
            </a:r>
            <a:r>
              <a:rPr lang="en-US" altLang="ko-KR" sz="2200" smtClean="0">
                <a:ea typeface="굴림" panose="020B0600000101010101" pitchFamily="50" charset="-127"/>
              </a:rPr>
              <a:t>, </a:t>
            </a:r>
            <a:r>
              <a:rPr lang="ko-KR" altLang="en-US" sz="2200" smtClean="0">
                <a:ea typeface="굴림" panose="020B0600000101010101" pitchFamily="50" charset="-127"/>
              </a:rPr>
              <a:t>데이터는 </a:t>
            </a:r>
            <a:r>
              <a:rPr lang="en-US" altLang="ko-KR" sz="2200" smtClean="0">
                <a:ea typeface="굴림" panose="020B0600000101010101" pitchFamily="50" charset="-127"/>
              </a:rPr>
              <a:t>2</a:t>
            </a:r>
            <a:r>
              <a:rPr lang="ko-KR" altLang="en-US" sz="2200" smtClean="0">
                <a:ea typeface="굴림" panose="020B0600000101010101" pitchFamily="50" charset="-127"/>
              </a:rPr>
              <a:t>개의 군집으로 축소될 수 있다</a:t>
            </a:r>
            <a:r>
              <a:rPr lang="en-US" altLang="ko-KR" sz="2200" smtClean="0">
                <a:ea typeface="굴림" panose="020B0600000101010101" pitchFamily="50" charset="-127"/>
              </a:rPr>
              <a:t> </a:t>
            </a:r>
          </a:p>
          <a:p>
            <a:pPr marL="571500" lvl="1" eaLnBrk="1" hangingPunct="1"/>
            <a:r>
              <a:rPr lang="ko-KR" altLang="en-US" sz="2200" smtClean="0">
                <a:ea typeface="굴림" panose="020B0600000101010101" pitchFamily="50" charset="-127"/>
              </a:rPr>
              <a:t>거리 </a:t>
            </a:r>
            <a:r>
              <a:rPr lang="en-US" altLang="ko-KR" sz="2200" smtClean="0">
                <a:ea typeface="굴림" panose="020B0600000101010101" pitchFamily="50" charset="-127"/>
              </a:rPr>
              <a:t>2.6(</a:t>
            </a:r>
            <a:r>
              <a:rPr lang="ko-KR" altLang="en-US" sz="2200" b="1" smtClean="0">
                <a:solidFill>
                  <a:srgbClr val="669900"/>
                </a:solidFill>
                <a:ea typeface="굴림" panose="020B0600000101010101" pitchFamily="50" charset="-127"/>
              </a:rPr>
              <a:t>초록 선</a:t>
            </a:r>
            <a:r>
              <a:rPr lang="en-US" altLang="ko-KR" sz="2200" smtClean="0">
                <a:ea typeface="굴림" panose="020B0600000101010101" pitchFamily="50" charset="-127"/>
              </a:rPr>
              <a:t>)</a:t>
            </a:r>
            <a:r>
              <a:rPr lang="ko-KR" altLang="en-US" sz="2200" smtClean="0">
                <a:ea typeface="굴림" panose="020B0600000101010101" pitchFamily="50" charset="-127"/>
              </a:rPr>
              <a:t>에서</a:t>
            </a:r>
            <a:r>
              <a:rPr lang="en-US" altLang="ko-KR" sz="2200" smtClean="0">
                <a:ea typeface="굴림" panose="020B0600000101010101" pitchFamily="50" charset="-127"/>
              </a:rPr>
              <a:t>, </a:t>
            </a:r>
            <a:r>
              <a:rPr lang="ko-KR" altLang="en-US" sz="2200" smtClean="0">
                <a:ea typeface="굴림" panose="020B0600000101010101" pitchFamily="50" charset="-127"/>
              </a:rPr>
              <a:t>데이터는 </a:t>
            </a:r>
            <a:r>
              <a:rPr lang="en-US" altLang="ko-KR" sz="2200" smtClean="0">
                <a:ea typeface="굴림" panose="020B0600000101010101" pitchFamily="50" charset="-127"/>
              </a:rPr>
              <a:t>6</a:t>
            </a:r>
            <a:r>
              <a:rPr lang="ko-KR" altLang="en-US" sz="2200" smtClean="0">
                <a:ea typeface="굴림" panose="020B0600000101010101" pitchFamily="50" charset="-127"/>
              </a:rPr>
              <a:t>개의 군집으로 축소될 수 있다</a:t>
            </a:r>
            <a:r>
              <a:rPr lang="en-US" altLang="ko-KR" sz="2200" smtClean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309563"/>
            <a:ext cx="7010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 err="1">
                <a:latin typeface="+mj-lt"/>
              </a:rPr>
              <a:t>Dendrogram</a:t>
            </a:r>
            <a:r>
              <a:rPr lang="en-US" sz="2800" dirty="0">
                <a:latin typeface="+mj-lt"/>
              </a:rPr>
              <a:t> for Single Linkage</a:t>
            </a:r>
          </a:p>
        </p:txBody>
      </p:sp>
      <p:sp>
        <p:nvSpPr>
          <p:cNvPr id="52228" name="TextBox 6"/>
          <p:cNvSpPr txBox="1">
            <a:spLocks noChangeArrowheads="1"/>
          </p:cNvSpPr>
          <p:nvPr/>
        </p:nvSpPr>
        <p:spPr bwMode="auto">
          <a:xfrm>
            <a:off x="3276600" y="56388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two closest records form first cluster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84400" y="1077913"/>
            <a:ext cx="5430838" cy="4637087"/>
            <a:chOff x="2184400" y="1077913"/>
            <a:chExt cx="5430838" cy="4637087"/>
          </a:xfrm>
        </p:grpSpPr>
        <p:pic>
          <p:nvPicPr>
            <p:cNvPr id="522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400" y="1081088"/>
              <a:ext cx="5430838" cy="463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2667000" y="1447800"/>
              <a:ext cx="1600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30" name="TextBox 9"/>
            <p:cNvSpPr txBox="1">
              <a:spLocks noChangeArrowheads="1"/>
            </p:cNvSpPr>
            <p:nvPr/>
          </p:nvSpPr>
          <p:spPr bwMode="auto">
            <a:xfrm>
              <a:off x="4567238" y="1077913"/>
              <a:ext cx="3048000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400">
                  <a:ea typeface="굴림" panose="020B0600000101010101" pitchFamily="50" charset="-127"/>
                </a:rPr>
                <a:t>If clusters must be at least 3.5 units apart, then you have 2 clusters – NY (singleton) and all others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685800"/>
            <a:ext cx="7010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 err="1">
                <a:latin typeface="+mj-lt"/>
              </a:rPr>
              <a:t>Dendrogram</a:t>
            </a:r>
            <a:r>
              <a:rPr lang="en-US" sz="2800" dirty="0">
                <a:latin typeface="+mj-lt"/>
              </a:rPr>
              <a:t> for Single Linkage</a:t>
            </a:r>
          </a:p>
        </p:txBody>
      </p:sp>
      <p:sp>
        <p:nvSpPr>
          <p:cNvPr id="53252" name="TextBox 6"/>
          <p:cNvSpPr txBox="1">
            <a:spLocks noChangeArrowheads="1"/>
          </p:cNvSpPr>
          <p:nvPr/>
        </p:nvSpPr>
        <p:spPr bwMode="auto">
          <a:xfrm>
            <a:off x="3276600" y="56388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two closest records form first cluster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828800" y="1752600"/>
            <a:ext cx="5154613" cy="3748088"/>
            <a:chOff x="1828800" y="1752600"/>
            <a:chExt cx="5154613" cy="3748088"/>
          </a:xfrm>
        </p:grpSpPr>
        <p:pic>
          <p:nvPicPr>
            <p:cNvPr id="532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752600"/>
              <a:ext cx="5154613" cy="374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1905000" y="2667000"/>
              <a:ext cx="4267200" cy="0"/>
            </a:xfrm>
            <a:prstGeom prst="line">
              <a:avLst/>
            </a:prstGeom>
            <a:ln w="1905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54" name="TextBox 7"/>
            <p:cNvSpPr txBox="1">
              <a:spLocks noChangeArrowheads="1"/>
            </p:cNvSpPr>
            <p:nvPr/>
          </p:nvSpPr>
          <p:spPr bwMode="auto">
            <a:xfrm>
              <a:off x="3657600" y="1791182"/>
              <a:ext cx="27432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dirty="0">
                  <a:ea typeface="굴림" panose="020B0600000101010101" pitchFamily="50" charset="-127"/>
                </a:rPr>
                <a:t>At 2.6 units of distance, there are 6 clusters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889000"/>
            <a:ext cx="5781675" cy="49053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기타 적용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379957"/>
            <a:ext cx="7772400" cy="39624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원소 주기율표</a:t>
            </a:r>
            <a:r>
              <a:rPr lang="en-US" altLang="ko-KR" dirty="0" smtClean="0">
                <a:ea typeface="굴림" panose="020B0600000101010101" pitchFamily="50" charset="-127"/>
              </a:rPr>
              <a:t>: Mendeleev</a:t>
            </a: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생물 종 분류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주식 포트폴리오 그룹화</a:t>
            </a:r>
            <a:r>
              <a:rPr lang="en-US" altLang="ko-KR" dirty="0" smtClean="0">
                <a:ea typeface="굴림" panose="020B0600000101010101" pitchFamily="50" charset="-127"/>
              </a:rPr>
              <a:t>: balanced </a:t>
            </a:r>
            <a:r>
              <a:rPr lang="en-US" altLang="ko-KR" dirty="0" err="1" smtClean="0">
                <a:ea typeface="굴림" panose="020B0600000101010101" pitchFamily="50" charset="-127"/>
              </a:rPr>
              <a:t>portforlios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경제 구조분석을 위한 회사 그룹화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육군 군복 크기: </a:t>
            </a:r>
            <a:r>
              <a:rPr lang="en-US" altLang="ko-KR" dirty="0" smtClean="0">
                <a:ea typeface="굴림" panose="020B0600000101010101" pitchFamily="50" charset="-127"/>
              </a:rPr>
              <a:t>20 sizes with 5 measurements</a:t>
            </a: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마케팅</a:t>
            </a:r>
            <a:r>
              <a:rPr lang="en-US" altLang="ko-KR" dirty="0" smtClean="0"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ea typeface="굴림" panose="020B0600000101010101" pitchFamily="50" charset="-127"/>
              </a:rPr>
              <a:t>고객 정보를 이용한 시장 세분화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인터넷 검색엔진</a:t>
            </a:r>
            <a:r>
              <a:rPr lang="en-US" altLang="ko-KR" dirty="0" smtClean="0"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ea typeface="굴림" panose="020B0600000101010101" pitchFamily="50" charset="-127"/>
              </a:rPr>
              <a:t>사용자들이 검색한 </a:t>
            </a:r>
            <a:r>
              <a:rPr lang="ko-KR" altLang="en-US" dirty="0" err="1" smtClean="0">
                <a:ea typeface="굴림" panose="020B0600000101010101" pitchFamily="50" charset="-127"/>
              </a:rPr>
              <a:t>검색어를</a:t>
            </a:r>
            <a:r>
              <a:rPr lang="ko-KR" altLang="en-US" dirty="0" smtClean="0">
                <a:ea typeface="굴림" panose="020B0600000101010101" pitchFamily="50" charset="-127"/>
              </a:rPr>
              <a:t> 군집화하여 검색 알고리즘 향상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</p:nvPr>
        </p:nvSpPr>
        <p:spPr>
          <a:xfrm>
            <a:off x="623835" y="76200"/>
            <a:ext cx="7772400" cy="7921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군집 검증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55299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080198"/>
            <a:ext cx="8001000" cy="4953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b="1" dirty="0" smtClean="0">
                <a:ea typeface="굴림" panose="020B0600000101010101" pitchFamily="50" charset="-127"/>
              </a:rPr>
              <a:t>목표</a:t>
            </a:r>
            <a:r>
              <a:rPr lang="en-US" altLang="ko-KR" b="1" dirty="0" smtClean="0">
                <a:ea typeface="굴림" panose="020B0600000101010101" pitchFamily="50" charset="-127"/>
              </a:rPr>
              <a:t>: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의미 있고 유용한 군집을 얻는 것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3600" dirty="0" smtClean="0">
                <a:ea typeface="굴림" panose="020B0600000101010101" pitchFamily="50" charset="-127"/>
              </a:rPr>
              <a:t>군집의 바람직한 특성들</a:t>
            </a:r>
            <a:endParaRPr lang="en-US" altLang="ko-KR" sz="3600" b="1" dirty="0" smtClean="0">
              <a:ea typeface="굴림" panose="020B0600000101010101" pitchFamily="50" charset="-127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b="1" dirty="0" smtClean="0">
                <a:ea typeface="굴림" panose="020B0600000101010101" pitchFamily="50" charset="-127"/>
              </a:rPr>
              <a:t>1. Cluster </a:t>
            </a:r>
            <a:r>
              <a:rPr lang="en-US" altLang="ko-KR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Interpretability</a:t>
            </a:r>
            <a:r>
              <a:rPr lang="en-US" altLang="ko-KR" b="1" dirty="0" smtClean="0">
                <a:ea typeface="굴림" panose="020B0600000101010101" pitchFamily="50" charset="-127"/>
              </a:rPr>
              <a:t>(</a:t>
            </a:r>
            <a:r>
              <a:rPr lang="ko-KR" altLang="en-US" b="1" dirty="0" smtClean="0">
                <a:ea typeface="굴림" panose="020B0600000101010101" pitchFamily="50" charset="-127"/>
              </a:rPr>
              <a:t>군집의 해석 가능성</a:t>
            </a:r>
            <a:r>
              <a:rPr lang="en-US" altLang="ko-KR" b="1" dirty="0" smtClean="0"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군집에 사용된 각 변수들의 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요약통계량을</a:t>
            </a:r>
            <a:r>
              <a:rPr lang="ko-KR" altLang="en-US" dirty="0" smtClean="0">
                <a:ea typeface="굴림" panose="020B0600000101010101" pitchFamily="50" charset="-127"/>
              </a:rPr>
              <a:t> 구한다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또한 군집화에 사용되지 </a:t>
            </a:r>
            <a:r>
              <a:rPr lang="ko-KR" altLang="en-US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않은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 변수</a:t>
            </a:r>
            <a:r>
              <a:rPr lang="ko-KR" altLang="en-US" dirty="0" smtClean="0">
                <a:ea typeface="굴림" panose="020B0600000101010101" pitchFamily="50" charset="-127"/>
              </a:rPr>
              <a:t> 측면에서 군집을 검토한다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군집에 적절한 라벨을 붙인다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군집의 바람직한 특성들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7772400" cy="3810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ko-KR" b="1" dirty="0" smtClean="0">
                <a:ea typeface="굴림" panose="020B0600000101010101" pitchFamily="50" charset="-127"/>
              </a:rPr>
              <a:t>2. Cluster Stability </a:t>
            </a:r>
            <a:r>
              <a:rPr lang="en-US" altLang="ko-KR" dirty="0" smtClean="0">
                <a:ea typeface="굴림" panose="020B0600000101010101" pitchFamily="50" charset="-127"/>
              </a:rPr>
              <a:t>– </a:t>
            </a:r>
            <a:r>
              <a:rPr lang="ko-KR" altLang="en-US" dirty="0" smtClean="0">
                <a:ea typeface="굴림" panose="020B0600000101010101" pitchFamily="50" charset="-127"/>
              </a:rPr>
              <a:t>군집들과 군집 평가는 입력에서 작은 변화에 민감한가</a:t>
            </a:r>
            <a:r>
              <a:rPr lang="en-US" altLang="ko-KR" dirty="0" smtClean="0">
                <a:ea typeface="굴림" panose="020B0600000101010101" pitchFamily="50" charset="-127"/>
              </a:rPr>
              <a:t>? </a:t>
            </a:r>
            <a:r>
              <a:rPr lang="ko-KR" altLang="en-US" dirty="0" smtClean="0">
                <a:ea typeface="굴림" panose="020B0600000101010101" pitchFamily="50" charset="-127"/>
              </a:rPr>
              <a:t>데이터를 </a:t>
            </a:r>
            <a:r>
              <a:rPr lang="en-US" altLang="ko-KR" dirty="0" smtClean="0">
                <a:ea typeface="굴림" panose="020B0600000101010101" pitchFamily="50" charset="-127"/>
              </a:rPr>
              <a:t>A, B</a:t>
            </a:r>
            <a:r>
              <a:rPr lang="ko-KR" altLang="en-US" dirty="0" smtClean="0">
                <a:ea typeface="굴림" panose="020B0600000101010101" pitchFamily="50" charset="-127"/>
              </a:rPr>
              <a:t>로 나누어서 각 각 군집분석 </a:t>
            </a:r>
            <a:r>
              <a:rPr lang="ko-KR" altLang="en-US" dirty="0" err="1" smtClean="0">
                <a:ea typeface="굴림" panose="020B0600000101010101" pitchFamily="50" charset="-127"/>
              </a:rPr>
              <a:t>수행후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B</a:t>
            </a:r>
            <a:r>
              <a:rPr lang="ko-KR" altLang="en-US" dirty="0" smtClean="0">
                <a:ea typeface="굴림" panose="020B0600000101010101" pitchFamily="50" charset="-127"/>
              </a:rPr>
              <a:t>에서의 군집 평가는 </a:t>
            </a:r>
            <a:r>
              <a:rPr lang="en-US" altLang="ko-KR" dirty="0" smtClean="0">
                <a:ea typeface="굴림" panose="020B0600000101010101" pitchFamily="50" charset="-127"/>
              </a:rPr>
              <a:t>A</a:t>
            </a:r>
            <a:r>
              <a:rPr lang="ko-KR" altLang="en-US" dirty="0" smtClean="0">
                <a:ea typeface="굴림" panose="020B0600000101010101" pitchFamily="50" charset="-127"/>
              </a:rPr>
              <a:t>에서와 유사한가를 비교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pPr marL="0" indent="0" eaLnBrk="1" hangingPunct="1"/>
            <a:endParaRPr lang="en-US" altLang="ko-KR" b="1" dirty="0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ko-KR" dirty="0" smtClean="0">
                <a:ea typeface="굴림" panose="020B0600000101010101" pitchFamily="50" charset="-127"/>
              </a:rPr>
              <a:t>3. Separation – </a:t>
            </a:r>
            <a:r>
              <a:rPr lang="ko-KR" altLang="en-US" dirty="0" smtClean="0">
                <a:ea typeface="굴림" panose="020B0600000101010101" pitchFamily="50" charset="-127"/>
              </a:rPr>
              <a:t>군집 내 변동에 대한 군집 간 변동의 비율을 검토</a:t>
            </a:r>
            <a:r>
              <a:rPr lang="en-US" altLang="ko-KR" dirty="0" smtClean="0"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높을수록 좋다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24768"/>
            <a:ext cx="53340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62000" y="197645"/>
            <a:ext cx="7772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800" dirty="0">
                <a:ea typeface="굴림" panose="020B0600000101010101" pitchFamily="50" charset="-127"/>
              </a:rPr>
              <a:t>Visualize Cluster Features with </a:t>
            </a:r>
            <a:r>
              <a:rPr lang="en-US" altLang="ko-KR" sz="2800" dirty="0" err="1">
                <a:ea typeface="굴림" panose="020B0600000101010101" pitchFamily="50" charset="-127"/>
              </a:rPr>
              <a:t>Heatmap</a:t>
            </a:r>
            <a:endParaRPr lang="en-US" altLang="ko-KR" sz="2800" dirty="0">
              <a:ea typeface="굴림" panose="020B0600000101010101" pitchFamily="50" charset="-127"/>
            </a:endParaRPr>
          </a:p>
          <a:p>
            <a:pPr algn="ctr" eaLnBrk="1" hangingPunct="1"/>
            <a:r>
              <a:rPr lang="en-US" altLang="ko-KR" dirty="0">
                <a:ea typeface="굴림" panose="020B0600000101010101" pitchFamily="50" charset="-127"/>
              </a:rPr>
              <a:t>(darker = higher values)</a:t>
            </a:r>
          </a:p>
        </p:txBody>
      </p:sp>
      <p:sp>
        <p:nvSpPr>
          <p:cNvPr id="7" name="Left Brace 6"/>
          <p:cNvSpPr/>
          <p:nvPr/>
        </p:nvSpPr>
        <p:spPr>
          <a:xfrm>
            <a:off x="3234375" y="1438275"/>
            <a:ext cx="74358" cy="10668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mtClean="0">
              <a:latin typeface="Perpetua" panose="02020502060401020303" pitchFamily="18" charset="0"/>
              <a:ea typeface="굴림" panose="020B0600000101010101" pitchFamily="50" charset="-127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3234374" y="2609850"/>
            <a:ext cx="46038" cy="9906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mtClean="0">
              <a:latin typeface="Perpetua" panose="02020502060401020303" pitchFamily="18" charset="0"/>
              <a:ea typeface="굴림" panose="020B0600000101010101" pitchFamily="50" charset="-127"/>
            </a:endParaRPr>
          </a:p>
        </p:txBody>
      </p:sp>
      <p:sp>
        <p:nvSpPr>
          <p:cNvPr id="59399" name="TextBox 8"/>
          <p:cNvSpPr txBox="1">
            <a:spLocks noChangeArrowheads="1"/>
          </p:cNvSpPr>
          <p:nvPr/>
        </p:nvSpPr>
        <p:spPr bwMode="auto">
          <a:xfrm>
            <a:off x="304800" y="3105150"/>
            <a:ext cx="2438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600" dirty="0">
                <a:ea typeface="굴림" panose="020B0600000101010101" pitchFamily="50" charset="-127"/>
              </a:rPr>
              <a:t>Considering 3 clusters, bottom cluster has higher </a:t>
            </a:r>
            <a:r>
              <a:rPr lang="en-US" altLang="ko-KR" sz="1600" dirty="0" err="1">
                <a:ea typeface="굴림" panose="020B0600000101010101" pitchFamily="50" charset="-127"/>
              </a:rPr>
              <a:t>Fixed_charge</a:t>
            </a:r>
            <a:r>
              <a:rPr lang="en-US" altLang="ko-KR" sz="1600" dirty="0">
                <a:ea typeface="굴림" panose="020B0600000101010101" pitchFamily="50" charset="-127"/>
              </a:rPr>
              <a:t> and </a:t>
            </a:r>
            <a:r>
              <a:rPr lang="en-US" altLang="ko-KR" sz="1600" dirty="0" err="1">
                <a:ea typeface="굴림" panose="020B0600000101010101" pitchFamily="50" charset="-127"/>
              </a:rPr>
              <a:t>RoR</a:t>
            </a:r>
            <a:r>
              <a:rPr lang="en-US" altLang="ko-KR" sz="1600" dirty="0">
                <a:ea typeface="굴림" panose="020B0600000101010101" pitchFamily="50" charset="-127"/>
              </a:rPr>
              <a:t> than the other two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5181600"/>
            <a:ext cx="504825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Brace 7"/>
          <p:cNvSpPr/>
          <p:nvPr/>
        </p:nvSpPr>
        <p:spPr>
          <a:xfrm>
            <a:off x="3234374" y="3676650"/>
            <a:ext cx="46038" cy="9906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mtClean="0">
              <a:latin typeface="Perpetua" panose="02020502060401020303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609600" y="190500"/>
            <a:ext cx="7772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800" dirty="0">
                <a:ea typeface="굴림" panose="020B0600000101010101" pitchFamily="50" charset="-127"/>
              </a:rPr>
              <a:t>Visualize Cluster Features with </a:t>
            </a:r>
            <a:r>
              <a:rPr lang="en-US" altLang="ko-KR" sz="2800" dirty="0" err="1">
                <a:ea typeface="굴림" panose="020B0600000101010101" pitchFamily="50" charset="-127"/>
              </a:rPr>
              <a:t>Heatmap</a:t>
            </a:r>
            <a:endParaRPr lang="en-US" altLang="ko-KR" sz="2800" dirty="0">
              <a:ea typeface="굴림" panose="020B0600000101010101" pitchFamily="50" charset="-127"/>
            </a:endParaRPr>
          </a:p>
          <a:p>
            <a:pPr algn="ctr" eaLnBrk="1" hangingPunct="1"/>
            <a:r>
              <a:rPr lang="en-US" altLang="ko-KR" dirty="0">
                <a:ea typeface="굴림" panose="020B0600000101010101" pitchFamily="50" charset="-127"/>
              </a:rPr>
              <a:t>(darker = higher values)</a:t>
            </a:r>
          </a:p>
        </p:txBody>
      </p:sp>
      <p:pic>
        <p:nvPicPr>
          <p:cNvPr id="5940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75945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37338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Rowv</a:t>
            </a:r>
            <a:r>
              <a:rPr lang="en-US" altLang="ko-KR" dirty="0" smtClean="0"/>
              <a:t>: </a:t>
            </a:r>
            <a:r>
              <a:rPr lang="en-US" altLang="ko-KR" dirty="0"/>
              <a:t>determines if and how </a:t>
            </a:r>
            <a:r>
              <a:rPr lang="en-US" altLang="ko-KR" dirty="0" smtClean="0"/>
              <a:t>the </a:t>
            </a:r>
            <a:r>
              <a:rPr lang="en-US" altLang="ko-KR" i="1" dirty="0" smtClean="0"/>
              <a:t>row</a:t>
            </a:r>
            <a:r>
              <a:rPr lang="en-US" altLang="ko-KR" dirty="0"/>
              <a:t> </a:t>
            </a:r>
            <a:r>
              <a:rPr lang="en-US" altLang="ko-KR" dirty="0" err="1"/>
              <a:t>dendrogram</a:t>
            </a:r>
            <a:r>
              <a:rPr lang="en-US" altLang="ko-KR" dirty="0"/>
              <a:t> should be computed and reordered</a:t>
            </a:r>
            <a:r>
              <a:rPr lang="en-US" altLang="ko-KR" dirty="0" smtClean="0"/>
              <a:t>. </a:t>
            </a:r>
            <a:r>
              <a:rPr lang="ko-KR" altLang="ko-KR" dirty="0">
                <a:solidFill>
                  <a:srgbClr val="000000"/>
                </a:solidFill>
              </a:rPr>
              <a:t>Either a</a:t>
            </a:r>
            <a:r>
              <a:rPr lang="ko-KR" altLang="ko-KR" dirty="0">
                <a:solidFill>
                  <a:srgbClr val="800080"/>
                </a:solidFill>
                <a:latin typeface="Arial Unicode MS" panose="020B0604020202020204" pitchFamily="50" charset="-127"/>
                <a:hlinkClick r:id="rId4"/>
              </a:rPr>
              <a:t>dendrogram</a:t>
            </a:r>
            <a:r>
              <a:rPr lang="ko-KR" altLang="ko-KR" dirty="0">
                <a:solidFill>
                  <a:srgbClr val="000000"/>
                </a:solidFill>
              </a:rPr>
              <a:t> or a vector of values used to reorder the row dendrogram or </a:t>
            </a:r>
            <a:r>
              <a:rPr lang="ko-KR" altLang="ko-KR" dirty="0" smtClean="0">
                <a:solidFill>
                  <a:srgbClr val="800080"/>
                </a:solidFill>
                <a:latin typeface="Arial Unicode MS" panose="020B0604020202020204" pitchFamily="50" charset="-127"/>
                <a:hlinkClick r:id="rId5"/>
              </a:rPr>
              <a:t>NA</a:t>
            </a:r>
            <a:r>
              <a:rPr lang="en-US" altLang="ko-KR" dirty="0" smtClean="0">
                <a:solidFill>
                  <a:srgbClr val="80008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dirty="0" smtClean="0">
                <a:solidFill>
                  <a:srgbClr val="000000"/>
                </a:solidFill>
              </a:rPr>
              <a:t>to </a:t>
            </a:r>
            <a:r>
              <a:rPr lang="ko-KR" altLang="ko-KR" dirty="0">
                <a:solidFill>
                  <a:srgbClr val="000000"/>
                </a:solidFill>
              </a:rPr>
              <a:t>suppress any </a:t>
            </a:r>
            <a:r>
              <a:rPr lang="ko-KR" altLang="ko-KR" dirty="0" smtClean="0">
                <a:solidFill>
                  <a:srgbClr val="000000"/>
                </a:solidFill>
              </a:rPr>
              <a:t>row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</a:rPr>
              <a:t>dendro</a:t>
            </a:r>
            <a:r>
              <a:rPr lang="ko-KR" altLang="ko-KR" dirty="0" smtClean="0">
                <a:solidFill>
                  <a:srgbClr val="000000"/>
                </a:solidFill>
              </a:rPr>
              <a:t>gram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 err="1" smtClean="0">
                <a:solidFill>
                  <a:srgbClr val="000000"/>
                </a:solidFill>
              </a:rPr>
              <a:t>Colv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en-US" altLang="ko-KR" dirty="0"/>
              <a:t>determines if and how the </a:t>
            </a:r>
            <a:r>
              <a:rPr lang="en-US" altLang="ko-KR" i="1" dirty="0"/>
              <a:t>row</a:t>
            </a:r>
            <a:r>
              <a:rPr lang="en-US" altLang="ko-KR" dirty="0"/>
              <a:t> </a:t>
            </a:r>
            <a:r>
              <a:rPr lang="en-US" altLang="ko-KR" dirty="0" err="1"/>
              <a:t>dendrogram</a:t>
            </a:r>
            <a:r>
              <a:rPr lang="en-US" altLang="ko-KR" dirty="0"/>
              <a:t> should be computed and reordered. </a:t>
            </a:r>
            <a:r>
              <a:rPr lang="en-US" altLang="ko-KR" dirty="0" smtClean="0"/>
              <a:t>Has s</a:t>
            </a:r>
            <a:r>
              <a:rPr lang="en-US" altLang="ko-KR" dirty="0" smtClean="0">
                <a:solidFill>
                  <a:srgbClr val="000000"/>
                </a:solidFill>
              </a:rPr>
              <a:t>ame option as </a:t>
            </a:r>
            <a:r>
              <a:rPr lang="en-US" altLang="ko-KR" dirty="0" err="1" smtClean="0">
                <a:solidFill>
                  <a:srgbClr val="000000"/>
                </a:solidFill>
              </a:rPr>
              <a:t>Rowv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257800"/>
            <a:ext cx="469193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06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비계층적 군집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k</a:t>
            </a:r>
            <a:r>
              <a:rPr lang="en-US" altLang="ko-KR" sz="3600" dirty="0" smtClean="0">
                <a:ea typeface="굴림" panose="020B0600000101010101" pitchFamily="50" charset="-127"/>
              </a:rPr>
              <a:t>-</a:t>
            </a:r>
            <a:r>
              <a:rPr lang="ko-KR" altLang="en-US" sz="3600" dirty="0" smtClean="0">
                <a:ea typeface="굴림" panose="020B0600000101010101" pitchFamily="50" charset="-127"/>
              </a:rPr>
              <a:t>평균 군집화 알고리즘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419600"/>
          </a:xfrm>
        </p:spPr>
        <p:txBody>
          <a:bodyPr/>
          <a:lstStyle/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ko-KR" altLang="en-US" dirty="0" smtClean="0">
                <a:ea typeface="굴림" panose="020B0600000101010101" pitchFamily="50" charset="-127"/>
              </a:rPr>
              <a:t>원하는 군집의 개수</a:t>
            </a:r>
            <a:r>
              <a:rPr lang="en-US" altLang="ko-KR" dirty="0" smtClean="0">
                <a:ea typeface="굴림" panose="020B0600000101010101" pitchFamily="50" charset="-127"/>
              </a:rPr>
              <a:t>, </a:t>
            </a:r>
            <a:r>
              <a:rPr lang="en-US" altLang="ko-KR" i="1" dirty="0" smtClean="0">
                <a:ea typeface="굴림" panose="020B0600000101010101" pitchFamily="50" charset="-127"/>
              </a:rPr>
              <a:t>k</a:t>
            </a:r>
            <a:r>
              <a:rPr lang="ko-KR" altLang="en-US" dirty="0" smtClean="0">
                <a:ea typeface="굴림" panose="020B0600000101010101" pitchFamily="50" charset="-127"/>
              </a:rPr>
              <a:t>를 선택</a:t>
            </a:r>
            <a:r>
              <a:rPr lang="en-US" altLang="ko-KR" dirty="0" smtClean="0">
                <a:ea typeface="굴림" panose="020B0600000101010101" pitchFamily="50" charset="-127"/>
              </a:rPr>
              <a:t>  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ko-KR" dirty="0">
                <a:ea typeface="굴림" panose="020B0600000101010101" pitchFamily="50" charset="-127"/>
              </a:rPr>
              <a:t>k</a:t>
            </a:r>
            <a:r>
              <a:rPr lang="ko-KR" altLang="en-US" dirty="0" smtClean="0">
                <a:ea typeface="굴림" panose="020B0600000101010101" pitchFamily="50" charset="-127"/>
              </a:rPr>
              <a:t>개의 군집으로 분할하면서 시작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1050925" lvl="2" indent="-457200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때때로 </a:t>
            </a:r>
            <a:r>
              <a:rPr lang="en-US" altLang="ko-KR" dirty="0" smtClean="0">
                <a:ea typeface="굴림" panose="020B0600000101010101" pitchFamily="50" charset="-127"/>
              </a:rPr>
              <a:t>k </a:t>
            </a:r>
            <a:r>
              <a:rPr lang="ko-KR" altLang="en-US" dirty="0" smtClean="0">
                <a:ea typeface="굴림" panose="020B0600000101010101" pitchFamily="50" charset="-127"/>
              </a:rPr>
              <a:t>중심점을 임의로 선택하는 것에 기반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ko-KR" altLang="en-US" dirty="0" smtClean="0">
                <a:ea typeface="굴림" panose="020B0600000101010101" pitchFamily="50" charset="-127"/>
              </a:rPr>
              <a:t>매 단계마다</a:t>
            </a:r>
            <a:r>
              <a:rPr lang="en-US" altLang="ko-KR" dirty="0" smtClean="0"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ea typeface="굴림" panose="020B0600000101010101" pitchFamily="50" charset="-127"/>
              </a:rPr>
              <a:t>각각의 레코드를 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가장 가까운 중심점의 군집으로 이동</a:t>
            </a:r>
            <a:endParaRPr lang="en-US" altLang="ko-KR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ko-KR" altLang="en-US" dirty="0" smtClean="0">
                <a:ea typeface="굴림" panose="020B0600000101010101" pitchFamily="50" charset="-127"/>
              </a:rPr>
              <a:t>중심점 재계산</a:t>
            </a:r>
            <a:r>
              <a:rPr lang="en-US" altLang="ko-KR" dirty="0" smtClean="0">
                <a:ea typeface="굴림" panose="020B0600000101010101" pitchFamily="50" charset="-127"/>
              </a:rPr>
              <a:t>, 3</a:t>
            </a:r>
            <a:r>
              <a:rPr lang="ko-KR" altLang="en-US" dirty="0" smtClean="0">
                <a:ea typeface="굴림" panose="020B0600000101010101" pitchFamily="50" charset="-127"/>
              </a:rPr>
              <a:t>단계 반복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ko-KR" altLang="en-US" dirty="0" smtClean="0">
                <a:ea typeface="굴림" panose="020B0600000101010101" pitchFamily="50" charset="-127"/>
              </a:rPr>
              <a:t>레코드 이동이 군집 내 분산을 증가시킬 때 중단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514350" indent="-514350" eaLnBrk="1" hangingPunct="1">
              <a:buFont typeface="Wingdings 2" panose="05020102010507070707" pitchFamily="18" charset="2"/>
              <a:buNone/>
            </a:pPr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>
                <a:ea typeface="굴림" panose="020B0600000101010101" pitchFamily="50" charset="-127"/>
              </a:rPr>
              <a:t>k</a:t>
            </a:r>
            <a:r>
              <a:rPr lang="en-US" altLang="ko-KR" sz="3600" dirty="0" smtClean="0">
                <a:ea typeface="굴림" panose="020B0600000101010101" pitchFamily="50" charset="-127"/>
              </a:rPr>
              <a:t>-</a:t>
            </a:r>
            <a:r>
              <a:rPr lang="ko-KR" altLang="en-US" sz="3600" dirty="0" smtClean="0">
                <a:ea typeface="굴림" panose="020B0600000101010101" pitchFamily="50" charset="-127"/>
              </a:rPr>
              <a:t>평균 알고리즘</a:t>
            </a:r>
            <a:r>
              <a:rPr lang="en-US" altLang="ko-KR" sz="3600" dirty="0" smtClean="0">
                <a:ea typeface="굴림" panose="020B0600000101010101" pitchFamily="50" charset="-127"/>
              </a:rPr>
              <a:t>: </a:t>
            </a:r>
            <a:br>
              <a:rPr lang="en-US" altLang="ko-KR" sz="3600" dirty="0" smtClean="0">
                <a:ea typeface="굴림" panose="020B0600000101010101" pitchFamily="50" charset="-127"/>
              </a:rPr>
            </a:br>
            <a:r>
              <a:rPr lang="en-US" altLang="ko-KR" sz="3600" dirty="0" smtClean="0">
                <a:ea typeface="굴림" panose="020B0600000101010101" pitchFamily="50" charset="-127"/>
              </a:rPr>
              <a:t>k</a:t>
            </a:r>
            <a:r>
              <a:rPr lang="ko-KR" altLang="en-US" sz="3600" dirty="0" smtClean="0">
                <a:ea typeface="굴림" panose="020B0600000101010101" pitchFamily="50" charset="-127"/>
              </a:rPr>
              <a:t>를 선택하고 초기 분할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1"/>
          </p:nvPr>
        </p:nvSpPr>
        <p:spPr>
          <a:xfrm>
            <a:off x="903288" y="16002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smtClean="0">
                <a:ea typeface="굴림" panose="020B0600000101010101" pitchFamily="50" charset="-127"/>
              </a:rPr>
              <a:t>어떠한 결과가 사용될 것인가에 기반하여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en-US" altLang="ko-KR" i="1" smtClean="0">
                <a:ea typeface="굴림" panose="020B0600000101010101" pitchFamily="50" charset="-127"/>
              </a:rPr>
              <a:t>k</a:t>
            </a:r>
            <a:r>
              <a:rPr lang="ko-KR" altLang="en-US" smtClean="0">
                <a:ea typeface="굴림" panose="020B0600000101010101" pitchFamily="50" charset="-127"/>
              </a:rPr>
              <a:t>를 선택</a:t>
            </a:r>
            <a:endParaRPr lang="en-US" altLang="ko-KR" smtClean="0">
              <a:ea typeface="굴림" panose="020B0600000101010101" pitchFamily="50" charset="-127"/>
            </a:endParaRPr>
          </a:p>
          <a:p>
            <a:pPr marL="844550" lvl="2" eaLnBrk="1" hangingPunct="1">
              <a:buFont typeface="Wingdings 2" panose="05020102010507070707" pitchFamily="18" charset="2"/>
              <a:buNone/>
            </a:pPr>
            <a:r>
              <a:rPr lang="en-US" altLang="ko-KR" smtClean="0">
                <a:ea typeface="굴림" panose="020B0600000101010101" pitchFamily="50" charset="-127"/>
              </a:rPr>
              <a:t>e.g., “</a:t>
            </a:r>
            <a:r>
              <a:rPr lang="ko-KR" altLang="en-US" smtClean="0">
                <a:ea typeface="굴림" panose="020B0600000101010101" pitchFamily="50" charset="-127"/>
              </a:rPr>
              <a:t>얼마나 많은 시장 세분화를 원하는가</a:t>
            </a:r>
            <a:r>
              <a:rPr lang="en-US" altLang="ko-KR" smtClean="0">
                <a:ea typeface="굴림" panose="020B0600000101010101" pitchFamily="50" charset="-127"/>
              </a:rPr>
              <a:t>?”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ko-KR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smtClean="0">
                <a:ea typeface="굴림" panose="020B0600000101010101" pitchFamily="50" charset="-127"/>
              </a:rPr>
              <a:t>또한 약간 다른 </a:t>
            </a:r>
            <a:r>
              <a:rPr lang="en-US" altLang="ko-KR" i="1" smtClean="0">
                <a:ea typeface="굴림" panose="020B0600000101010101" pitchFamily="50" charset="-127"/>
              </a:rPr>
              <a:t>k</a:t>
            </a:r>
            <a:r>
              <a:rPr lang="ko-KR" altLang="en-US" smtClean="0">
                <a:ea typeface="굴림" panose="020B0600000101010101" pitchFamily="50" charset="-127"/>
              </a:rPr>
              <a:t>로 실험</a:t>
            </a:r>
            <a:endParaRPr lang="en-US" altLang="ko-KR" smtClean="0">
              <a:ea typeface="굴림" panose="020B0600000101010101" pitchFamily="50" charset="-127"/>
            </a:endParaRPr>
          </a:p>
          <a:p>
            <a:pPr marL="0" indent="0" eaLnBrk="1" hangingPunct="1"/>
            <a:endParaRPr lang="en-US" altLang="ko-KR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smtClean="0">
                <a:ea typeface="굴림" panose="020B0600000101010101" pitchFamily="50" charset="-127"/>
              </a:rPr>
              <a:t>군집으로의 초기 분할은 임의적이거나 </a:t>
            </a:r>
            <a:r>
              <a:rPr lang="en-US" altLang="ko-KR" smtClean="0">
                <a:ea typeface="굴림" panose="020B0600000101010101" pitchFamily="50" charset="-127"/>
              </a:rPr>
              <a:t>domain</a:t>
            </a:r>
            <a:r>
              <a:rPr lang="ko-KR" altLang="en-US" smtClean="0">
                <a:ea typeface="굴림" panose="020B0600000101010101" pitchFamily="50" charset="-127"/>
              </a:rPr>
              <a:t> 지식에 근거할 수 있다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marL="346075" lvl="1" indent="-3175" eaLnBrk="1" hangingPunct="1">
              <a:buFont typeface="Wingdings 2" panose="05020102010507070707" pitchFamily="18" charset="2"/>
              <a:buNone/>
            </a:pPr>
            <a:r>
              <a:rPr lang="ko-KR" altLang="en-US" sz="2200" smtClean="0">
                <a:ea typeface="굴림" panose="020B0600000101010101" pitchFamily="50" charset="-127"/>
              </a:rPr>
              <a:t>만약 임의 분할이라면</a:t>
            </a:r>
            <a:r>
              <a:rPr lang="en-US" altLang="ko-KR" sz="2200" smtClean="0">
                <a:ea typeface="굴림" panose="020B0600000101010101" pitchFamily="50" charset="-127"/>
              </a:rPr>
              <a:t>, </a:t>
            </a:r>
            <a:r>
              <a:rPr lang="ko-KR" altLang="en-US" sz="2200" smtClean="0">
                <a:ea typeface="굴림" panose="020B0600000101010101" pitchFamily="50" charset="-127"/>
              </a:rPr>
              <a:t>다른 임의 분할로 과정을 반복하라</a:t>
            </a:r>
            <a:r>
              <a:rPr lang="en-US" altLang="ko-KR" sz="2200" smtClean="0">
                <a:ea typeface="굴림" panose="020B0600000101010101" pitchFamily="50" charset="-127"/>
              </a:rPr>
              <a:t>.</a:t>
            </a:r>
          </a:p>
          <a:p>
            <a:pPr marL="0" indent="0" eaLnBrk="1" hangingPunct="1"/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1143000" y="2362200"/>
            <a:ext cx="571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km &lt;- 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50" charset="-127"/>
              </a:rPr>
              <a:t>kmeans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50" charset="-127"/>
              </a:rPr>
              <a:t>utilities.df.norm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, 6)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# show cluster membership</a:t>
            </a:r>
          </a:p>
          <a:p>
            <a:pPr eaLnBrk="1" hangingPunct="1"/>
            <a:r>
              <a:rPr lang="en-US" altLang="ko-KR" dirty="0" err="1">
                <a:ea typeface="굴림" panose="020B0600000101010101" pitchFamily="50" charset="-127"/>
              </a:rPr>
              <a:t>km$cluster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4515" name="TextBox 4"/>
          <p:cNvSpPr txBox="1">
            <a:spLocks noChangeArrowheads="1"/>
          </p:cNvSpPr>
          <p:nvPr/>
        </p:nvSpPr>
        <p:spPr bwMode="auto">
          <a:xfrm>
            <a:off x="1143000" y="651591"/>
            <a:ext cx="640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800" dirty="0">
                <a:ea typeface="굴림" panose="020B0600000101010101" pitchFamily="50" charset="-127"/>
              </a:rPr>
              <a:t>Code for K-means Clustering</a:t>
            </a:r>
          </a:p>
          <a:p>
            <a:pPr algn="ctr" eaLnBrk="1" hangingPunct="1"/>
            <a:r>
              <a:rPr lang="en-US" altLang="ko-KR" sz="2000" dirty="0">
                <a:ea typeface="굴림" panose="020B0600000101010101" pitchFamily="50" charset="-127"/>
              </a:rPr>
              <a:t>(data prep as for hierarchical)</a:t>
            </a:r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5334000" y="1981200"/>
            <a:ext cx="2133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ask for 6 clusters</a:t>
            </a: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4295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64516" idx="1"/>
          </p:cNvCxnSpPr>
          <p:nvPr/>
        </p:nvCxnSpPr>
        <p:spPr>
          <a:xfrm flipH="1">
            <a:off x="4572000" y="2119313"/>
            <a:ext cx="762000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5281613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1219200" y="5334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800">
                <a:ea typeface="굴림" panose="020B0600000101010101" pitchFamily="50" charset="-127"/>
              </a:rPr>
              <a:t>Cluster Characteristics</a:t>
            </a: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2362200" y="1447800"/>
            <a:ext cx="502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Centroids = each cluster has a vector of variable means</a:t>
            </a:r>
          </a:p>
        </p:txBody>
      </p:sp>
      <p:cxnSp>
        <p:nvCxnSpPr>
          <p:cNvPr id="8" name="Straight Arrow Connector 7"/>
          <p:cNvCxnSpPr>
            <a:stCxn id="65540" idx="1"/>
          </p:cNvCxnSpPr>
          <p:nvPr/>
        </p:nvCxnSpPr>
        <p:spPr>
          <a:xfrm flipH="1">
            <a:off x="2057400" y="1601788"/>
            <a:ext cx="304800" cy="227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29200" y="2133600"/>
            <a:ext cx="10668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mtClean="0">
              <a:solidFill>
                <a:srgbClr val="FFFFFF"/>
              </a:solidFill>
              <a:latin typeface="Perpetua" panose="02020502060401020303" pitchFamily="18" charset="0"/>
              <a:ea typeface="굴림" panose="020B0600000101010101" pitchFamily="50" charset="-127"/>
            </a:endParaRPr>
          </a:p>
        </p:txBody>
      </p:sp>
      <p:sp>
        <p:nvSpPr>
          <p:cNvPr id="65543" name="TextBox 9"/>
          <p:cNvSpPr txBox="1">
            <a:spLocks noChangeArrowheads="1"/>
          </p:cNvSpPr>
          <p:nvPr/>
        </p:nvSpPr>
        <p:spPr bwMode="auto">
          <a:xfrm>
            <a:off x="6400800" y="19050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Custer 1 has normalized average demand growth of -0.7186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96000" y="21336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5" name="TextBox 12"/>
          <p:cNvSpPr txBox="1">
            <a:spLocks noChangeArrowheads="1"/>
          </p:cNvSpPr>
          <p:nvPr/>
        </p:nvSpPr>
        <p:spPr bwMode="auto">
          <a:xfrm>
            <a:off x="2438399" y="5791200"/>
            <a:ext cx="38338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400" dirty="0">
                <a:ea typeface="굴림" panose="020B0600000101010101" pitchFamily="50" charset="-127"/>
              </a:rPr>
              <a:t>number of utilities in each </a:t>
            </a:r>
            <a:r>
              <a:rPr lang="en-US" altLang="ko-KR" sz="1400" dirty="0" smtClean="0">
                <a:ea typeface="굴림" panose="020B0600000101010101" pitchFamily="50" charset="-127"/>
              </a:rPr>
              <a:t>cluster</a:t>
            </a:r>
          </a:p>
          <a:p>
            <a:pPr eaLnBrk="1" hangingPunct="1"/>
            <a:r>
              <a:rPr lang="ko-KR" altLang="en-US" sz="1400" dirty="0"/>
              <a:t>많이 들어갈 수록 크다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eaLnBrk="1" hangingPunct="1"/>
            <a:endParaRPr lang="en-US" altLang="ko-KR" sz="1400" dirty="0">
              <a:ea typeface="굴림" panose="020B0600000101010101" pitchFamily="50" charset="-127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905000" y="5867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7" name="TextBox 15"/>
          <p:cNvSpPr txBox="1">
            <a:spLocks noChangeArrowheads="1"/>
          </p:cNvSpPr>
          <p:nvPr/>
        </p:nvSpPr>
        <p:spPr bwMode="auto">
          <a:xfrm>
            <a:off x="6553200" y="39624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rgbClr val="FF0000"/>
                </a:solidFill>
                <a:ea typeface="굴림" panose="020B0600000101010101" pitchFamily="50" charset="-127"/>
              </a:rPr>
              <a:t>Clusters 1 and 5 are each singletons, so within-cluster distance =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29200" y="43434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33600" y="4267200"/>
            <a:ext cx="434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04800" y="1304925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plot an empty scatter plot</a:t>
            </a: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plot(c(0),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xaxt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'n',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ylab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"", type = "l",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ylim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</a:t>
            </a: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 c(min(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km$centers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), max(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km$centers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)),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xlim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c(0, 8</a:t>
            </a:r>
            <a:r>
              <a:rPr lang="en-US" altLang="ko-KR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))</a:t>
            </a: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#</a:t>
            </a:r>
            <a:r>
              <a:rPr lang="en-US" altLang="ko-KR" sz="1600" dirty="0" err="1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xaxt</a:t>
            </a:r>
            <a:r>
              <a:rPr lang="en-US" altLang="ko-KR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: x</a:t>
            </a:r>
            <a:r>
              <a:rPr lang="ko-KR" altLang="en-US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축에 좌표를 표시하지 못하게 함</a:t>
            </a:r>
            <a:endParaRPr lang="en-US" altLang="ko-KR" sz="16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label x-axes</a:t>
            </a: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axis(1, at = c(1:8), labels = </a:t>
            </a:r>
            <a:r>
              <a:rPr lang="en-US" altLang="ko-KR" sz="1600" u="sng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names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utilities.df</a:t>
            </a:r>
            <a:r>
              <a:rPr lang="en-US" altLang="ko-KR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))#1:x</a:t>
            </a:r>
            <a:r>
              <a:rPr lang="ko-KR" altLang="en-US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축에 </a:t>
            </a:r>
            <a:r>
              <a:rPr lang="en-US" altLang="ko-KR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tick-marks</a:t>
            </a:r>
            <a:endParaRPr lang="en-US" altLang="ko-KR" sz="16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plot </a:t>
            </a:r>
            <a:r>
              <a:rPr lang="en-US" altLang="ko-KR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centroids             (</a:t>
            </a:r>
            <a:r>
              <a:rPr lang="ko-KR" altLang="en-US" sz="1600" u="sng" dirty="0" err="1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열변수</a:t>
            </a:r>
            <a:r>
              <a:rPr lang="en-US" altLang="ko-KR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</a:t>
            </a:r>
            <a:endParaRPr lang="en-US" altLang="ko-KR" sz="16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for (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in c(1:6))</a:t>
            </a: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lines(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km$centers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[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,],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lty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lwd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2, col = </a:t>
            </a:r>
            <a:r>
              <a:rPr lang="en-US" altLang="ko-KR" sz="1600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ifelse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%in% c(1, 3, 5)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,"black", "dark grey</a:t>
            </a:r>
            <a:r>
              <a:rPr lang="en-US" altLang="ko-KR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"))              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범위 내에 </a:t>
            </a:r>
            <a:r>
              <a:rPr lang="en-US" altLang="ko-KR" sz="16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ko-KR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가 있는지 확인하는 것</a:t>
            </a:r>
            <a:r>
              <a:rPr lang="en-US" altLang="ko-KR" sz="1600" dirty="0" smtClean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</a:t>
            </a:r>
            <a:endParaRPr lang="en-US" altLang="ko-KR" sz="1600" dirty="0">
              <a:solidFill>
                <a:srgbClr val="FF0000"/>
              </a:solidFill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# name clusters</a:t>
            </a:r>
          </a:p>
          <a:p>
            <a:pPr eaLnBrk="1" hangingPunct="1"/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text(x = 0.5, y = </a:t>
            </a:r>
            <a:r>
              <a:rPr lang="en-US" altLang="ko-KR" sz="16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km$centers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[, 1], labels = </a:t>
            </a:r>
            <a:r>
              <a:rPr lang="en-US" altLang="ko-KR" sz="1600" dirty="0" smtClean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paste("</a:t>
            </a:r>
            <a:r>
              <a:rPr lang="en-US" altLang="ko-KR" sz="16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Cluster", c(1:6)))</a:t>
            </a: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670560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Box 5"/>
          <p:cNvSpPr txBox="1">
            <a:spLocks noChangeArrowheads="1"/>
          </p:cNvSpPr>
          <p:nvPr/>
        </p:nvSpPr>
        <p:spPr bwMode="auto">
          <a:xfrm>
            <a:off x="952500" y="228600"/>
            <a:ext cx="678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400" dirty="0">
                <a:ea typeface="굴림" panose="020B0600000101010101" pitchFamily="50" charset="-127"/>
              </a:rPr>
              <a:t>Visualize Cluster Centroids with Profile Plot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3048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Box 4"/>
          <p:cNvSpPr txBox="1">
            <a:spLocks noChangeArrowheads="1"/>
          </p:cNvSpPr>
          <p:nvPr/>
        </p:nvSpPr>
        <p:spPr bwMode="auto">
          <a:xfrm>
            <a:off x="1371600" y="609600"/>
            <a:ext cx="617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400">
                <a:ea typeface="굴림" panose="020B0600000101010101" pitchFamily="50" charset="-127"/>
              </a:rPr>
              <a:t>Different Choices for K</a:t>
            </a:r>
          </a:p>
        </p:txBody>
      </p:sp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1295400" y="4191000"/>
            <a:ext cx="6858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As the number of clusters increases, the cluster members are closer to one another.</a:t>
            </a: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Question:  What happens to the distance </a:t>
            </a:r>
            <a:r>
              <a:rPr lang="en-US" altLang="ko-KR" i="1" dirty="0">
                <a:ea typeface="굴림" panose="020B0600000101010101" pitchFamily="50" charset="-127"/>
              </a:rPr>
              <a:t>between</a:t>
            </a:r>
            <a:r>
              <a:rPr lang="en-US" altLang="ko-KR" dirty="0">
                <a:ea typeface="굴림" panose="020B0600000101010101" pitchFamily="50" charset="-127"/>
              </a:rPr>
              <a:t> clusters</a:t>
            </a:r>
            <a:r>
              <a:rPr lang="en-US" altLang="ko-KR" dirty="0" smtClean="0">
                <a:ea typeface="굴림" panose="020B0600000101010101" pitchFamily="50" charset="-127"/>
              </a:rPr>
              <a:t>?</a:t>
            </a:r>
          </a:p>
          <a:p>
            <a:pPr eaLnBrk="1" hangingPunct="1"/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Answer: k</a:t>
            </a:r>
            <a:r>
              <a:rPr lang="ko-KR" altLang="en-US" dirty="0" smtClean="0">
                <a:ea typeface="굴림" panose="020B0600000101010101" pitchFamily="50" charset="-127"/>
              </a:rPr>
              <a:t>가 </a:t>
            </a:r>
            <a:r>
              <a:rPr lang="en-US" altLang="ko-KR" dirty="0" smtClean="0">
                <a:ea typeface="굴림" panose="020B0600000101010101" pitchFamily="50" charset="-127"/>
              </a:rPr>
              <a:t>1</a:t>
            </a:r>
            <a:r>
              <a:rPr lang="ko-KR" altLang="en-US" dirty="0" smtClean="0">
                <a:ea typeface="굴림" panose="020B0600000101010101" pitchFamily="50" charset="-127"/>
              </a:rPr>
              <a:t>에서 </a:t>
            </a:r>
            <a:r>
              <a:rPr lang="en-US" altLang="ko-KR" dirty="0" smtClean="0">
                <a:ea typeface="굴림" panose="020B0600000101010101" pitchFamily="50" charset="-127"/>
              </a:rPr>
              <a:t>2</a:t>
            </a:r>
            <a:r>
              <a:rPr lang="ko-KR" altLang="en-US" dirty="0" smtClean="0">
                <a:ea typeface="굴림" panose="020B0600000101010101" pitchFamily="50" charset="-127"/>
              </a:rPr>
              <a:t>로 이동할 때 군집이 상당히 단단해진다</a:t>
            </a:r>
            <a:r>
              <a:rPr lang="en-US" altLang="ko-KR" dirty="0" smtClean="0">
                <a:ea typeface="굴림" panose="020B0600000101010101" pitchFamily="50" charset="-127"/>
              </a:rPr>
              <a:t>. (</a:t>
            </a:r>
            <a:r>
              <a:rPr lang="ko-KR" altLang="en-US" dirty="0" smtClean="0">
                <a:ea typeface="굴림" panose="020B0600000101010101" pitchFamily="50" charset="-127"/>
              </a:rPr>
              <a:t>군집 내 거리가 크게 감소</a:t>
            </a:r>
            <a:r>
              <a:rPr lang="en-US" altLang="ko-KR" dirty="0" smtClean="0">
                <a:ea typeface="굴림" panose="020B0600000101010101" pitchFamily="50" charset="-127"/>
              </a:rPr>
              <a:t>). </a:t>
            </a:r>
            <a:r>
              <a:rPr lang="ko-KR" altLang="en-US" dirty="0" smtClean="0">
                <a:ea typeface="굴림" panose="020B0600000101010101" pitchFamily="50" charset="-127"/>
              </a:rPr>
              <a:t>군집의 개수를 </a:t>
            </a:r>
            <a:r>
              <a:rPr lang="en-US" altLang="ko-KR" dirty="0" smtClean="0">
                <a:ea typeface="굴림" panose="020B0600000101010101" pitchFamily="50" charset="-127"/>
              </a:rPr>
              <a:t>4 </a:t>
            </a:r>
            <a:r>
              <a:rPr lang="ko-KR" altLang="en-US" dirty="0" smtClean="0">
                <a:ea typeface="굴림" panose="020B0600000101010101" pitchFamily="50" charset="-127"/>
              </a:rPr>
              <a:t>이상으로 추가하게 되면 군집의 동질성 향상이 덜하게 된다</a:t>
            </a:r>
            <a:r>
              <a:rPr lang="en-US" altLang="ko-KR" dirty="0" smtClean="0">
                <a:ea typeface="굴림" panose="020B0600000101010101" pitchFamily="50" charset="-127"/>
              </a:rPr>
              <a:t>. 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/>
          <a:lstStyle/>
          <a:p>
            <a:pPr eaLnBrk="1" hangingPunct="1"/>
            <a:r>
              <a:rPr lang="ko-KR" altLang="en-US" sz="3600" dirty="0" smtClean="0">
                <a:ea typeface="굴림" panose="020B0600000101010101" pitchFamily="50" charset="-127"/>
              </a:rPr>
              <a:t>예</a:t>
            </a:r>
            <a:r>
              <a:rPr lang="en-US" altLang="ko-KR" sz="3600" dirty="0" smtClean="0">
                <a:ea typeface="굴림" panose="020B0600000101010101" pitchFamily="50" charset="-127"/>
              </a:rPr>
              <a:t>: </a:t>
            </a:r>
            <a:r>
              <a:rPr lang="ko-KR" altLang="en-US" sz="3600" dirty="0" smtClean="0">
                <a:ea typeface="굴림" panose="020B0600000101010101" pitchFamily="50" charset="-127"/>
              </a:rPr>
              <a:t>공공 전력회사</a:t>
            </a:r>
            <a:r>
              <a:rPr lang="en-US" altLang="ko-KR" sz="3600" dirty="0" smtClean="0">
                <a:ea typeface="굴림" panose="020B0600000101010101" pitchFamily="50" charset="-127"/>
              </a:rPr>
              <a:t>(p387)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18233"/>
            <a:ext cx="7772400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b="1" dirty="0" smtClean="0">
                <a:ea typeface="굴림" panose="020B0600000101010101" pitchFamily="50" charset="-127"/>
              </a:rPr>
              <a:t>목표</a:t>
            </a:r>
            <a:r>
              <a:rPr lang="en-US" altLang="ko-KR" b="1" dirty="0" smtClean="0">
                <a:ea typeface="굴림" panose="020B0600000101010101" pitchFamily="50" charset="-127"/>
              </a:rPr>
              <a:t>:</a:t>
            </a:r>
            <a:r>
              <a:rPr lang="en-US" altLang="ko-KR" dirty="0" smtClean="0">
                <a:ea typeface="굴림" panose="020B0600000101010101" pitchFamily="50" charset="-127"/>
              </a:rPr>
              <a:t>  </a:t>
            </a:r>
            <a:r>
              <a:rPr lang="ko-KR" altLang="en-US" dirty="0" smtClean="0">
                <a:ea typeface="굴림" panose="020B0600000101010101" pitchFamily="50" charset="-127"/>
              </a:rPr>
              <a:t>유사한 전력회사들의 군집 찾기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b="1" dirty="0" smtClean="0">
              <a:ea typeface="굴림" panose="020B0600000101010101" pitchFamily="50" charset="-127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b="1" dirty="0" smtClean="0">
                <a:ea typeface="굴림" panose="020B0600000101010101" pitchFamily="50" charset="-127"/>
              </a:rPr>
              <a:t>데이터</a:t>
            </a:r>
            <a:r>
              <a:rPr lang="en-US" altLang="ko-KR" b="1" dirty="0" smtClean="0">
                <a:ea typeface="굴림" panose="020B0600000101010101" pitchFamily="50" charset="-127"/>
              </a:rPr>
              <a:t>:</a:t>
            </a:r>
            <a:r>
              <a:rPr lang="en-US" altLang="ko-KR" dirty="0" smtClean="0">
                <a:ea typeface="굴림" panose="020B0600000101010101" pitchFamily="50" charset="-127"/>
              </a:rPr>
              <a:t> 22</a:t>
            </a:r>
            <a:r>
              <a:rPr lang="ko-KR" altLang="en-US" dirty="0" smtClean="0">
                <a:ea typeface="굴림" panose="020B0600000101010101" pitchFamily="50" charset="-127"/>
              </a:rPr>
              <a:t>개 회사</a:t>
            </a:r>
            <a:r>
              <a:rPr lang="en-US" altLang="ko-KR" dirty="0" smtClean="0">
                <a:ea typeface="굴림" panose="020B0600000101010101" pitchFamily="50" charset="-127"/>
              </a:rPr>
              <a:t>, 8</a:t>
            </a:r>
            <a:r>
              <a:rPr lang="ko-KR" altLang="en-US" dirty="0" smtClean="0">
                <a:ea typeface="굴림" panose="020B0600000101010101" pitchFamily="50" charset="-127"/>
              </a:rPr>
              <a:t>개 변수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고정비용부담률</a:t>
            </a:r>
            <a:r>
              <a:rPr lang="en-US" altLang="ko-KR" dirty="0" smtClean="0">
                <a:ea typeface="굴림" panose="020B0600000101010101" pitchFamily="50" charset="-127"/>
              </a:rPr>
              <a:t>(Fixed)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투자수익률</a:t>
            </a:r>
            <a:r>
              <a:rPr lang="en-US" altLang="ko-KR" dirty="0" smtClean="0">
                <a:ea typeface="굴림" panose="020B0600000101010101" pitchFamily="50" charset="-127"/>
              </a:rPr>
              <a:t>(</a:t>
            </a:r>
            <a:r>
              <a:rPr lang="en-US" altLang="ko-KR" dirty="0" err="1" smtClean="0">
                <a:ea typeface="굴림" panose="020B0600000101010101" pitchFamily="50" charset="-127"/>
              </a:rPr>
              <a:t>RoR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ko-KR" altLang="en-US" dirty="0" err="1" smtClean="0">
                <a:ea typeface="굴림" panose="020B0600000101010101" pitchFamily="50" charset="-127"/>
              </a:rPr>
              <a:t>킬로와트당</a:t>
            </a:r>
            <a:r>
              <a:rPr lang="ko-KR" altLang="en-US" dirty="0" smtClean="0">
                <a:ea typeface="굴림" panose="020B0600000101010101" pitchFamily="50" charset="-127"/>
              </a:rPr>
              <a:t> 생산비용</a:t>
            </a:r>
            <a:r>
              <a:rPr lang="en-US" altLang="ko-KR" dirty="0" smtClean="0">
                <a:ea typeface="굴림" panose="020B0600000101010101" pitchFamily="50" charset="-127"/>
              </a:rPr>
              <a:t>(Cost)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연간 </a:t>
            </a:r>
            <a:r>
              <a:rPr lang="ko-KR" altLang="en-US" dirty="0" err="1" smtClean="0">
                <a:ea typeface="굴림" panose="020B0600000101010101" pitchFamily="50" charset="-127"/>
              </a:rPr>
              <a:t>부하량</a:t>
            </a:r>
            <a:r>
              <a:rPr lang="en-US" altLang="ko-KR" dirty="0" smtClean="0">
                <a:ea typeface="굴림" panose="020B0600000101010101" pitchFamily="50" charset="-127"/>
              </a:rPr>
              <a:t>(Load)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최대 전력 수요량의 증가율</a:t>
            </a:r>
            <a:r>
              <a:rPr lang="en-US" altLang="ko-KR" dirty="0" smtClean="0">
                <a:ea typeface="굴림" panose="020B0600000101010101" pitchFamily="50" charset="-127"/>
              </a:rPr>
              <a:t>(Demand)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판매 매출액</a:t>
            </a:r>
            <a:r>
              <a:rPr lang="en-US" altLang="ko-KR" dirty="0" smtClean="0">
                <a:ea typeface="굴림" panose="020B0600000101010101" pitchFamily="50" charset="-127"/>
              </a:rPr>
              <a:t>(Sales)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원자력 발전 비율</a:t>
            </a:r>
            <a:r>
              <a:rPr lang="en-US" altLang="ko-KR" dirty="0" smtClean="0">
                <a:ea typeface="굴림" panose="020B0600000101010101" pitchFamily="50" charset="-127"/>
              </a:rPr>
              <a:t>(Nuclear)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ko-KR" altLang="en-US" dirty="0" err="1" smtClean="0">
                <a:ea typeface="굴림" panose="020B0600000101010101" pitchFamily="50" charset="-127"/>
              </a:rPr>
              <a:t>킬로와트당</a:t>
            </a:r>
            <a:r>
              <a:rPr lang="ko-KR" altLang="en-US" dirty="0" smtClean="0">
                <a:ea typeface="굴림" panose="020B0600000101010101" pitchFamily="50" charset="-127"/>
              </a:rPr>
              <a:t> 연료비</a:t>
            </a:r>
            <a:r>
              <a:rPr lang="en-US" altLang="ko-KR" dirty="0" smtClean="0">
                <a:ea typeface="굴림" panose="020B0600000101010101" pitchFamily="50" charset="-127"/>
              </a:rPr>
              <a:t>(Fuel Cost)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요약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68611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군집 분석은 설명적 도구이다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  <a:r>
              <a:rPr lang="ko-KR" altLang="en-US" smtClean="0">
                <a:ea typeface="굴림" panose="020B0600000101010101" pitchFamily="50" charset="-127"/>
              </a:rPr>
              <a:t>오직 의미 있는 군집을 생산할 때만 유용하다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b="1" smtClean="0">
                <a:ea typeface="굴림" panose="020B0600000101010101" pitchFamily="50" charset="-127"/>
              </a:rPr>
              <a:t>계층적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군집화는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다른 수준의 군집화에 대한 시각적 묘사를 보여준다</a:t>
            </a:r>
            <a:r>
              <a:rPr lang="en-US" altLang="ko-KR" smtClean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mtClean="0">
                <a:ea typeface="굴림" panose="020B0600000101010101" pitchFamily="50" charset="-127"/>
              </a:rPr>
              <a:t>반면에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비반복적 속성 때문에</a:t>
            </a:r>
            <a:r>
              <a:rPr lang="en-US" altLang="ko-KR" smtClean="0">
                <a:ea typeface="굴림" panose="020B0600000101010101" pitchFamily="50" charset="-127"/>
              </a:rPr>
              <a:t>, </a:t>
            </a:r>
            <a:r>
              <a:rPr lang="ko-KR" altLang="en-US" smtClean="0">
                <a:ea typeface="굴림" panose="020B0600000101010101" pitchFamily="50" charset="-127"/>
              </a:rPr>
              <a:t>불안정하고 설정에 대한 의존이 매우 다양하며 계산적으로 비용이 많이 든다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  <a:r>
              <a:rPr lang="ko-KR" altLang="en-US" smtClean="0">
                <a:ea typeface="굴림" panose="020B0600000101010101" pitchFamily="50" charset="-127"/>
              </a:rPr>
              <a:t> </a:t>
            </a:r>
            <a:endParaRPr lang="en-US" altLang="ko-KR" smtClean="0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b="1" smtClean="0">
                <a:ea typeface="굴림" panose="020B0600000101010101" pitchFamily="50" charset="-127"/>
              </a:rPr>
              <a:t>비계층적 </a:t>
            </a:r>
            <a:r>
              <a:rPr lang="ko-KR" altLang="en-US" smtClean="0">
                <a:ea typeface="굴림" panose="020B0600000101010101" pitchFamily="50" charset="-127"/>
              </a:rPr>
              <a:t>군집화는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ko-KR" altLang="en-US" smtClean="0">
                <a:ea typeface="굴림" panose="020B0600000101010101" pitchFamily="50" charset="-127"/>
              </a:rPr>
              <a:t>계산하기에 싸고 좀더 안정적이다</a:t>
            </a:r>
            <a:r>
              <a:rPr lang="en-US" altLang="ko-KR" smtClean="0">
                <a:ea typeface="굴림" panose="020B0600000101010101" pitchFamily="50" charset="-127"/>
              </a:rPr>
              <a:t>; </a:t>
            </a:r>
            <a:r>
              <a:rPr lang="ko-KR" altLang="en-US" smtClean="0">
                <a:ea typeface="굴림" panose="020B0600000101010101" pitchFamily="50" charset="-127"/>
              </a:rPr>
              <a:t>사용자가</a:t>
            </a:r>
            <a:r>
              <a:rPr lang="en-US" altLang="ko-KR" smtClean="0">
                <a:ea typeface="굴림" panose="020B0600000101010101" pitchFamily="50" charset="-127"/>
              </a:rPr>
              <a:t> </a:t>
            </a:r>
            <a:r>
              <a:rPr lang="en-US" altLang="ko-KR" i="1" smtClean="0">
                <a:ea typeface="굴림" panose="020B0600000101010101" pitchFamily="50" charset="-127"/>
              </a:rPr>
              <a:t>k</a:t>
            </a:r>
            <a:r>
              <a:rPr lang="ko-KR" altLang="en-US" smtClean="0">
                <a:ea typeface="굴림" panose="020B0600000101010101" pitchFamily="50" charset="-127"/>
              </a:rPr>
              <a:t>를 설정해야 한다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양쪽 방법을 모두 쓸 수 있다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기회결과에 주의하라</a:t>
            </a:r>
            <a:r>
              <a:rPr lang="en-US" altLang="ko-KR" smtClean="0">
                <a:ea typeface="굴림" panose="020B0600000101010101" pitchFamily="50" charset="-127"/>
              </a:rPr>
              <a:t>; </a:t>
            </a:r>
            <a:r>
              <a:rPr lang="ko-KR" altLang="en-US" smtClean="0">
                <a:ea typeface="굴림" panose="020B0600000101010101" pitchFamily="50" charset="-127"/>
              </a:rPr>
              <a:t>데이터는 확정적 </a:t>
            </a:r>
            <a:r>
              <a:rPr lang="en-US" altLang="ko-KR" smtClean="0">
                <a:ea typeface="굴림" panose="020B0600000101010101" pitchFamily="50" charset="-127"/>
              </a:rPr>
              <a:t>“</a:t>
            </a:r>
            <a:r>
              <a:rPr lang="ko-KR" altLang="en-US" smtClean="0">
                <a:ea typeface="굴림" panose="020B0600000101010101" pitchFamily="50" charset="-127"/>
              </a:rPr>
              <a:t>실제</a:t>
            </a:r>
            <a:r>
              <a:rPr lang="en-US" altLang="ko-KR" smtClean="0">
                <a:ea typeface="굴림" panose="020B0600000101010101" pitchFamily="50" charset="-127"/>
              </a:rPr>
              <a:t>” </a:t>
            </a:r>
            <a:r>
              <a:rPr lang="ko-KR" altLang="en-US" smtClean="0">
                <a:ea typeface="굴림" panose="020B0600000101010101" pitchFamily="50" charset="-127"/>
              </a:rPr>
              <a:t>군집을 갖지 않을 수도 있다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  <a:endParaRPr lang="en-US" altLang="ko-KR" i="1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57200" y="990600"/>
          <a:ext cx="81724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Worksheet" r:id="rId5" imgW="5920627" imgH="3640904" progId="Excel.Sheet.8">
                  <p:embed/>
                </p:oleObj>
              </mc:Choice>
              <mc:Fallback>
                <p:oleObj name="Worksheet" r:id="rId5" imgW="5920627" imgH="364090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17245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457200" y="121445"/>
            <a:ext cx="81534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dirty="0">
                <a:ea typeface="굴림" panose="020B0600000101010101" pitchFamily="50" charset="-127"/>
              </a:rPr>
              <a:t>매출액과 </a:t>
            </a:r>
            <a:r>
              <a:rPr lang="ko-KR" altLang="en-US" sz="3600" dirty="0" smtClean="0">
                <a:ea typeface="굴림" panose="020B0600000101010101" pitchFamily="50" charset="-127"/>
              </a:rPr>
              <a:t>연료비 </a:t>
            </a:r>
            <a:r>
              <a:rPr lang="ko-KR" altLang="en-US" sz="3600" dirty="0" err="1" smtClean="0">
                <a:ea typeface="굴림" panose="020B0600000101010101" pitchFamily="50" charset="-127"/>
              </a:rPr>
              <a:t>산점도</a:t>
            </a:r>
            <a:endParaRPr lang="en-US" altLang="ko-KR" sz="3600" dirty="0"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dirty="0">
                <a:ea typeface="굴림" panose="020B0600000101010101" pitchFamily="50" charset="-127"/>
              </a:rPr>
              <a:t>  	- </a:t>
            </a:r>
            <a:r>
              <a:rPr lang="ko-KR" altLang="en-US" sz="2800" dirty="0">
                <a:ea typeface="굴림" panose="020B0600000101010101" pitchFamily="50" charset="-127"/>
              </a:rPr>
              <a:t>대략 </a:t>
            </a:r>
            <a:r>
              <a:rPr lang="en-US" altLang="ko-KR" sz="2800" dirty="0">
                <a:ea typeface="굴림" panose="020B0600000101010101" pitchFamily="50" charset="-127"/>
              </a:rPr>
              <a:t>3</a:t>
            </a:r>
            <a:r>
              <a:rPr lang="ko-KR" altLang="en-US" sz="2800" dirty="0">
                <a:ea typeface="굴림" panose="020B0600000101010101" pitchFamily="50" charset="-127"/>
              </a:rPr>
              <a:t>개의 군집이 </a:t>
            </a:r>
            <a:r>
              <a:rPr lang="ko-KR" altLang="en-US" sz="2800" dirty="0" smtClean="0">
                <a:ea typeface="굴림" panose="020B0600000101010101" pitchFamily="50" charset="-127"/>
              </a:rPr>
              <a:t>보임</a:t>
            </a:r>
            <a:r>
              <a:rPr lang="en-US" altLang="ko-KR" sz="2800" dirty="0">
                <a:ea typeface="굴림" panose="020B0600000101010101" pitchFamily="50" charset="-127"/>
              </a:rPr>
              <a:t> (2</a:t>
            </a:r>
            <a:r>
              <a:rPr lang="ko-KR" altLang="en-US" sz="2800" dirty="0">
                <a:ea typeface="굴림" panose="020B0600000101010101" pitchFamily="50" charset="-127"/>
              </a:rPr>
              <a:t>개 변수만 </a:t>
            </a:r>
            <a:r>
              <a:rPr lang="ko-KR" altLang="en-US" sz="2800" dirty="0" smtClean="0">
                <a:ea typeface="굴림" panose="020B0600000101010101" pitchFamily="50" charset="-127"/>
              </a:rPr>
              <a:t>고려</a:t>
            </a:r>
            <a:r>
              <a:rPr lang="en-US" altLang="ko-KR" sz="2800" dirty="0" smtClean="0">
                <a:ea typeface="굴림" panose="020B0600000101010101" pitchFamily="50" charset="-127"/>
              </a:rPr>
              <a:t>)</a:t>
            </a:r>
            <a:endParaRPr lang="en-US" altLang="ko-KR" sz="2800" dirty="0"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875" y="1143000"/>
            <a:ext cx="8909050" cy="5486400"/>
            <a:chOff x="142875" y="1143000"/>
            <a:chExt cx="8909050" cy="5486400"/>
          </a:xfrm>
        </p:grpSpPr>
        <p:pic>
          <p:nvPicPr>
            <p:cNvPr id="17410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1143000"/>
              <a:ext cx="832485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1" name="Rectangle 14"/>
            <p:cNvSpPr>
              <a:spLocks noChangeArrowheads="1"/>
            </p:cNvSpPr>
            <p:nvPr/>
          </p:nvSpPr>
          <p:spPr bwMode="auto">
            <a:xfrm>
              <a:off x="1981200" y="5257800"/>
              <a:ext cx="3203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 dirty="0">
                  <a:solidFill>
                    <a:schemeClr val="accent2"/>
                  </a:solidFill>
                  <a:ea typeface="굴림" panose="020B0600000101010101" pitchFamily="50" charset="-127"/>
                </a:rPr>
                <a:t>Low fuel cost, low sales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5562600" y="4269712"/>
              <a:ext cx="1905000" cy="1447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ko-K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3760788"/>
              <a:ext cx="23622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ko-K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286000" y="2519561"/>
              <a:ext cx="1905000" cy="1066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ko-KR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7416" name="Rectangle 11"/>
            <p:cNvSpPr>
              <a:spLocks noChangeArrowheads="1"/>
            </p:cNvSpPr>
            <p:nvPr/>
          </p:nvSpPr>
          <p:spPr bwMode="auto">
            <a:xfrm>
              <a:off x="1828800" y="1887935"/>
              <a:ext cx="3270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 dirty="0">
                  <a:solidFill>
                    <a:schemeClr val="accent2"/>
                  </a:solidFill>
                  <a:ea typeface="굴림" panose="020B0600000101010101" pitchFamily="50" charset="-127"/>
                </a:rPr>
                <a:t>High fuel cost, low sales</a:t>
              </a:r>
            </a:p>
          </p:txBody>
        </p:sp>
        <p:sp>
          <p:nvSpPr>
            <p:cNvPr id="17417" name="Rectangle 15"/>
            <p:cNvSpPr>
              <a:spLocks noChangeArrowheads="1"/>
            </p:cNvSpPr>
            <p:nvPr/>
          </p:nvSpPr>
          <p:spPr bwMode="auto">
            <a:xfrm>
              <a:off x="5730875" y="3798888"/>
              <a:ext cx="3321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b="1" dirty="0">
                  <a:solidFill>
                    <a:schemeClr val="accent2"/>
                  </a:solidFill>
                  <a:ea typeface="굴림" panose="020B0600000101010101" pitchFamily="50" charset="-127"/>
                </a:rPr>
                <a:t>Low fuel cost, high sales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panose="020B0600000101010101" pitchFamily="50" charset="-127"/>
              </a:rPr>
              <a:t>2</a:t>
            </a:r>
            <a:r>
              <a:rPr lang="ko-KR" altLang="en-US" sz="3600" dirty="0" smtClean="0">
                <a:ea typeface="굴림" panose="020B0600000101010101" pitchFamily="50" charset="-127"/>
              </a:rPr>
              <a:t>차원 이상으로 확장</a:t>
            </a:r>
            <a:endParaRPr lang="en-US" altLang="ko-KR" sz="3600" dirty="0" smtClean="0">
              <a:ea typeface="굴림" panose="020B0600000101010101" pitchFamily="50" charset="-127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3434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이전의 예에서</a:t>
            </a:r>
            <a:r>
              <a:rPr lang="en-US" altLang="ko-KR" dirty="0" smtClean="0"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ea typeface="굴림" panose="020B0600000101010101" pitchFamily="50" charset="-127"/>
              </a:rPr>
              <a:t>군집화는 </a:t>
            </a:r>
            <a:r>
              <a:rPr lang="ko-KR" altLang="en-US" dirty="0" smtClean="0">
                <a:solidFill>
                  <a:srgbClr val="FF0000"/>
                </a:solidFill>
                <a:ea typeface="굴림" panose="020B0600000101010101" pitchFamily="50" charset="-127"/>
              </a:rPr>
              <a:t>눈으로 이루어짐</a:t>
            </a:r>
            <a:endParaRPr lang="en-US" altLang="ko-KR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 eaLnBrk="1" hangingPunct="1"/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다차원의 경우</a:t>
            </a:r>
            <a:r>
              <a:rPr lang="en-US" altLang="ko-KR" dirty="0" smtClean="0">
                <a:ea typeface="굴림" panose="020B0600000101010101" pitchFamily="50" charset="-127"/>
              </a:rPr>
              <a:t>,</a:t>
            </a:r>
            <a:r>
              <a:rPr lang="ko-KR" altLang="en-US" dirty="0" smtClean="0">
                <a:ea typeface="굴림" panose="020B0600000101010101" pitchFamily="50" charset="-127"/>
              </a:rPr>
              <a:t> 다음과 같은 알고리즘이 필요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571500" lvl="1" eaLnBrk="1" hangingPunct="1"/>
            <a:r>
              <a:rPr lang="ko-KR" altLang="en-US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거리 측정 방법</a:t>
            </a:r>
            <a:endParaRPr lang="en-US" altLang="ko-KR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panose="020B0600000101010101" pitchFamily="50" charset="-127"/>
              </a:rPr>
              <a:t>군집을 형성하는 데에서 거리를 이용하는 방법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 eaLnBrk="1" hangingPunct="1"/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ko-KR" dirty="0" smtClean="0">
                <a:ea typeface="굴림" panose="020B0600000101010101" pitchFamily="50" charset="-127"/>
              </a:rPr>
              <a:t>2</a:t>
            </a:r>
            <a:r>
              <a:rPr lang="ko-KR" altLang="en-US" dirty="0" smtClean="0">
                <a:ea typeface="굴림" panose="020B0600000101010101" pitchFamily="50" charset="-127"/>
              </a:rPr>
              <a:t>개의 알고리즘</a:t>
            </a:r>
            <a:r>
              <a:rPr lang="en-US" altLang="ko-KR" dirty="0" smtClean="0">
                <a:ea typeface="굴림" panose="020B0600000101010101" pitchFamily="50" charset="-127"/>
              </a:rPr>
              <a:t>:  </a:t>
            </a:r>
            <a:r>
              <a:rPr lang="ko-KR" altLang="en-US" b="1" dirty="0" smtClean="0">
                <a:ea typeface="굴림" panose="020B0600000101010101" pitchFamily="50" charset="-127"/>
              </a:rPr>
              <a:t>계층적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그리고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b="1" dirty="0" smtClean="0">
                <a:ea typeface="굴림" panose="020B0600000101010101" pitchFamily="50" charset="-127"/>
              </a:rPr>
              <a:t>비계층적</a:t>
            </a:r>
            <a:endParaRPr lang="en-US" altLang="ko-KR" b="1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33400"/>
          </a:xfrm>
        </p:spPr>
        <p:txBody>
          <a:bodyPr/>
          <a:lstStyle/>
          <a:p>
            <a:pPr eaLnBrk="1" hangingPunct="1"/>
            <a:r>
              <a:rPr lang="ko-KR" altLang="en-US" sz="3200" dirty="0" smtClean="0">
                <a:ea typeface="굴림" panose="020B0600000101010101" pitchFamily="50" charset="-127"/>
              </a:rPr>
              <a:t>계층적 방법</a:t>
            </a:r>
            <a:endParaRPr lang="en-US" altLang="ko-KR" sz="3200" dirty="0" smtClean="0">
              <a:ea typeface="굴림" panose="020B0600000101010101" pitchFamily="50" charset="-127"/>
            </a:endParaRPr>
          </a:p>
        </p:txBody>
      </p:sp>
      <p:sp>
        <p:nvSpPr>
          <p:cNvPr id="21507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7772400" cy="3475875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b="1" dirty="0" smtClean="0">
                <a:ea typeface="굴림" panose="020B0600000101010101" pitchFamily="50" charset="-127"/>
              </a:rPr>
              <a:t>응집 방법</a:t>
            </a:r>
            <a:endParaRPr lang="en-US" altLang="ko-KR" b="1" dirty="0" smtClean="0">
              <a:ea typeface="굴림" panose="020B0600000101010101" pitchFamily="50" charset="-127"/>
            </a:endParaRPr>
          </a:p>
          <a:p>
            <a:pPr marL="571500" lvl="1" eaLnBrk="1" hangingPunct="1"/>
            <a:r>
              <a:rPr lang="en-US" altLang="ko-KR" dirty="0" smtClean="0">
                <a:ea typeface="굴림" panose="020B0600000101010101" pitchFamily="50" charset="-127"/>
              </a:rPr>
              <a:t>n-</a:t>
            </a:r>
            <a:r>
              <a:rPr lang="ko-KR" altLang="en-US" dirty="0" smtClean="0">
                <a:ea typeface="굴림" panose="020B0600000101010101" pitchFamily="50" charset="-127"/>
              </a:rPr>
              <a:t>군집으로 시작</a:t>
            </a:r>
            <a:r>
              <a:rPr lang="en-US" altLang="ko-KR" dirty="0" smtClean="0">
                <a:ea typeface="굴림" panose="020B0600000101010101" pitchFamily="50" charset="-127"/>
              </a:rPr>
              <a:t> (</a:t>
            </a:r>
            <a:r>
              <a:rPr lang="ko-KR" altLang="en-US" dirty="0" smtClean="0">
                <a:ea typeface="굴림" panose="020B0600000101010101" pitchFamily="50" charset="-127"/>
              </a:rPr>
              <a:t>각각의 레코드를 자신의 군집으로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pPr marL="571500" lvl="1" eaLnBrk="1" hangingPunct="1"/>
            <a:r>
              <a:rPr lang="ko-KR" altLang="en-US" dirty="0" smtClean="0">
                <a:ea typeface="굴림" panose="020B0600000101010101" pitchFamily="50" charset="-127"/>
              </a:rPr>
              <a:t>하나의 군집이 남을 때까지 레코드들을 군집 안으로 합함</a:t>
            </a:r>
            <a:r>
              <a:rPr lang="en-US" altLang="ko-KR" dirty="0" smtClean="0"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ea typeface="굴림" panose="020B0600000101010101" pitchFamily="50" charset="-127"/>
              </a:rPr>
              <a:t>완전한 데이터 세트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pPr marL="571500" lvl="1" eaLnBrk="1" hangingPunct="1"/>
            <a:r>
              <a:rPr lang="ko-KR" altLang="en-US" dirty="0" smtClean="0">
                <a:ea typeface="굴림" panose="020B0600000101010101" pitchFamily="50" charset="-127"/>
              </a:rPr>
              <a:t>가장 많이 쓰임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ko-KR" altLang="en-US" b="1" dirty="0" smtClean="0">
                <a:ea typeface="굴림" panose="020B0600000101010101" pitchFamily="50" charset="-127"/>
              </a:rPr>
              <a:t>분할 방법</a:t>
            </a:r>
            <a:endParaRPr lang="en-US" altLang="ko-KR" b="1" dirty="0" smtClean="0">
              <a:ea typeface="굴림" panose="020B0600000101010101" pitchFamily="50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panose="020B0600000101010101" pitchFamily="50" charset="-127"/>
              </a:rPr>
              <a:t>전체를 포함하는 하나의 군집으로 시작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panose="020B0600000101010101" pitchFamily="50" charset="-127"/>
              </a:rPr>
              <a:t>더 작은 군집들로 계속 분할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 eaLnBrk="1" hangingPunct="1"/>
            <a:endParaRPr lang="en-US" altLang="ko-KR" b="1" dirty="0" smtClean="0">
              <a:ea typeface="굴림" panose="020B0600000101010101" pitchFamily="50" charset="-127"/>
            </a:endParaRPr>
          </a:p>
          <a:p>
            <a:pPr marL="571500" lvl="1" eaLnBrk="1" hangingPunct="1"/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533400" y="4267200"/>
            <a:ext cx="7772400" cy="60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eaLnBrk="1" hangingPunct="1"/>
            <a:r>
              <a:rPr lang="ko-KR" altLang="en-US" sz="3200" dirty="0" smtClean="0">
                <a:ea typeface="굴림" panose="020B0600000101010101" pitchFamily="50" charset="-127"/>
              </a:rPr>
              <a:t>비계층적 방법</a:t>
            </a:r>
            <a:endParaRPr lang="en-US" altLang="ko-KR" sz="3200" dirty="0" smtClean="0">
              <a:ea typeface="굴림" panose="020B0600000101010101" pitchFamily="50" charset="-127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914400" y="4870519"/>
            <a:ext cx="7772400" cy="80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ko-KR" b="1" dirty="0">
                <a:ea typeface="굴림" panose="020B0600000101010101" pitchFamily="50" charset="-127"/>
              </a:rPr>
              <a:t>k</a:t>
            </a:r>
            <a:r>
              <a:rPr lang="en-US" altLang="ko-KR" b="1" dirty="0" smtClean="0">
                <a:ea typeface="굴림" panose="020B0600000101010101" pitchFamily="50" charset="-127"/>
              </a:rPr>
              <a:t>-</a:t>
            </a:r>
            <a:r>
              <a:rPr lang="ko-KR" altLang="en-US" b="1" dirty="0" smtClean="0">
                <a:ea typeface="굴림" panose="020B0600000101010101" pitchFamily="50" charset="-127"/>
              </a:rPr>
              <a:t>평균 </a:t>
            </a:r>
            <a:r>
              <a:rPr lang="ko-KR" altLang="en-US" b="1" dirty="0" err="1" smtClean="0">
                <a:ea typeface="굴림" panose="020B0600000101010101" pitchFamily="50" charset="-127"/>
              </a:rPr>
              <a:t>군집화방법</a:t>
            </a:r>
            <a:endParaRPr lang="en-US" altLang="ko-KR" b="1" dirty="0" smtClean="0">
              <a:ea typeface="굴림" panose="020B0600000101010101" pitchFamily="50" charset="-127"/>
            </a:endParaRPr>
          </a:p>
          <a:p>
            <a:pPr marL="571500" lvl="1" eaLnBrk="1" hangingPunct="1"/>
            <a:r>
              <a:rPr lang="en-US" altLang="ko-KR" dirty="0">
                <a:ea typeface="굴림" panose="020B0600000101010101" pitchFamily="50" charset="-127"/>
              </a:rPr>
              <a:t>k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개의 군집이 미리 정해져 있음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571500" lvl="1" eaLnBrk="1" hangingPunct="1"/>
            <a:r>
              <a:rPr lang="ko-KR" altLang="en-US" dirty="0" smtClean="0">
                <a:ea typeface="굴림" panose="020B0600000101010101" pitchFamily="50" charset="-127"/>
              </a:rPr>
              <a:t>계산</a:t>
            </a:r>
            <a:r>
              <a:rPr lang="en-US" altLang="ko-KR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집약적이지 않으므로 대용량 데이터에서 선호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639762"/>
          </a:xfrm>
        </p:spPr>
        <p:txBody>
          <a:bodyPr/>
          <a:lstStyle/>
          <a:p>
            <a:pPr eaLnBrk="1" hangingPunct="1"/>
            <a:r>
              <a:rPr lang="ko-KR" altLang="en-US" sz="3000" smtClean="0">
                <a:ea typeface="굴림" panose="020B0600000101010101" pitchFamily="50" charset="-127"/>
              </a:rPr>
              <a:t>덴드로그램은 군집 계층을 보여준다</a:t>
            </a:r>
            <a:r>
              <a:rPr lang="en-US" altLang="ko-KR" sz="3000" smtClean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65200"/>
            <a:ext cx="7534275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3086</TotalTime>
  <Words>2300</Words>
  <Application>Microsoft Office PowerPoint</Application>
  <PresentationFormat>화면 슬라이드 쇼(4:3)</PresentationFormat>
  <Paragraphs>368</Paragraphs>
  <Slides>40</Slides>
  <Notes>34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Equity</vt:lpstr>
      <vt:lpstr>Worksheet</vt:lpstr>
      <vt:lpstr>워크시트</vt:lpstr>
      <vt:lpstr>Chapter 15 – Cluster Analysis</vt:lpstr>
      <vt:lpstr>군집: 주요 아이디어</vt:lpstr>
      <vt:lpstr>기타 적용</vt:lpstr>
      <vt:lpstr>예: 공공 전력회사(p387)</vt:lpstr>
      <vt:lpstr>PowerPoint 프레젠테이션</vt:lpstr>
      <vt:lpstr>PowerPoint 프레젠테이션</vt:lpstr>
      <vt:lpstr>2차원 이상으로 확장</vt:lpstr>
      <vt:lpstr>계층적 방법</vt:lpstr>
      <vt:lpstr>덴드로그램은 군집 계층을 보여준다.</vt:lpstr>
      <vt:lpstr>거리 측정: - distance metric: dissimilarity measure</vt:lpstr>
      <vt:lpstr>정규화</vt:lpstr>
      <vt:lpstr>PowerPoint 프레젠테이션</vt:lpstr>
      <vt:lpstr>PowerPoint 프레젠테이션</vt:lpstr>
      <vt:lpstr>Apply 계열함수들</vt:lpstr>
      <vt:lpstr>apply()</vt:lpstr>
      <vt:lpstr>lapply()</vt:lpstr>
      <vt:lpstr>lapply()</vt:lpstr>
      <vt:lpstr>sapply()</vt:lpstr>
      <vt:lpstr>여타 거리 측정(p391)</vt:lpstr>
      <vt:lpstr>범주형 데이터의 유사성(p394)</vt:lpstr>
      <vt:lpstr>최단 거리 (minimum distance)</vt:lpstr>
      <vt:lpstr>중심거리(centroid distance)</vt:lpstr>
      <vt:lpstr>계층적 군집화 단계(응집 방법 사용)</vt:lpstr>
      <vt:lpstr>PowerPoint 프레젠테이션</vt:lpstr>
      <vt:lpstr>PowerPoint 프레젠테이션</vt:lpstr>
      <vt:lpstr>덴드로그램 읽기</vt:lpstr>
      <vt:lpstr>PowerPoint 프레젠테이션</vt:lpstr>
      <vt:lpstr>PowerPoint 프레젠테이션</vt:lpstr>
      <vt:lpstr>PowerPoint 프레젠테이션</vt:lpstr>
      <vt:lpstr>군집 검증</vt:lpstr>
      <vt:lpstr>군집의 바람직한 특성들</vt:lpstr>
      <vt:lpstr>PowerPoint 프레젠테이션</vt:lpstr>
      <vt:lpstr>PowerPoint 프레젠테이션</vt:lpstr>
      <vt:lpstr>비계층적 군집: k-평균 군집화 알고리즘</vt:lpstr>
      <vt:lpstr>k-평균 알고리즘:  k를 선택하고 초기 분할</vt:lpstr>
      <vt:lpstr>PowerPoint 프레젠테이션</vt:lpstr>
      <vt:lpstr>PowerPoint 프레젠테이션</vt:lpstr>
      <vt:lpstr>PowerPoint 프레젠테이션</vt:lpstr>
      <vt:lpstr>PowerPoint 프레젠테이션</vt:lpstr>
      <vt:lpstr>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– Cluster Analysis</dc:title>
  <dc:subject>Data Mining for Business Intelligence</dc:subject>
  <dc:creator>Shmueli &amp; Bruce</dc:creator>
  <cp:lastModifiedBy>Windows User</cp:lastModifiedBy>
  <cp:revision>158</cp:revision>
  <dcterms:created xsi:type="dcterms:W3CDTF">2008-12-31T14:13:24Z</dcterms:created>
  <dcterms:modified xsi:type="dcterms:W3CDTF">2019-04-29T04:18:06Z</dcterms:modified>
</cp:coreProperties>
</file>