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19" r:id="rId2"/>
    <p:sldId id="320" r:id="rId3"/>
    <p:sldId id="261" r:id="rId4"/>
    <p:sldId id="292" r:id="rId5"/>
    <p:sldId id="293" r:id="rId6"/>
    <p:sldId id="301" r:id="rId7"/>
    <p:sldId id="262" r:id="rId8"/>
    <p:sldId id="294" r:id="rId9"/>
    <p:sldId id="263" r:id="rId10"/>
    <p:sldId id="295" r:id="rId11"/>
    <p:sldId id="296" r:id="rId12"/>
    <p:sldId id="297" r:id="rId13"/>
    <p:sldId id="264" r:id="rId14"/>
    <p:sldId id="291" r:id="rId15"/>
    <p:sldId id="308" r:id="rId16"/>
    <p:sldId id="266" r:id="rId17"/>
    <p:sldId id="298" r:id="rId18"/>
    <p:sldId id="299" r:id="rId19"/>
    <p:sldId id="300" r:id="rId20"/>
    <p:sldId id="309" r:id="rId21"/>
    <p:sldId id="310" r:id="rId22"/>
    <p:sldId id="315" r:id="rId23"/>
    <p:sldId id="314" r:id="rId24"/>
    <p:sldId id="307" r:id="rId25"/>
    <p:sldId id="313" r:id="rId26"/>
    <p:sldId id="312" r:id="rId27"/>
    <p:sldId id="311" r:id="rId28"/>
    <p:sldId id="316" r:id="rId29"/>
    <p:sldId id="318" r:id="rId30"/>
    <p:sldId id="272" r:id="rId31"/>
    <p:sldId id="274" r:id="rId32"/>
    <p:sldId id="290" r:id="rId33"/>
    <p:sldId id="321" r:id="rId34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08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D2ED4-1284-4F9D-9890-AEFE17B2A2F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D17AB-F5FE-4E81-8B4B-4325AD40D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8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BE32124-2F40-4FA1-A222-6ABBBA2A807C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B364C90-711E-4577-9792-CEA63E3173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780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54B7E1-89BB-4076-B589-37A7188B530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0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336D6-5278-4FB3-9BF9-63191FB3B08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8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1717EA-29A5-44DD-B515-89AE78D092CA}" type="slidenum">
              <a:rPr lang="en-US" altLang="ko-KR">
                <a:latin typeface="Calibri" pitchFamily="34" charset="0"/>
              </a:rPr>
              <a:pPr eaLnBrk="1" hangingPunct="1"/>
              <a:t>30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CF1DB5-1006-4E4C-B12C-9DEF02DB03AB}" type="slidenum">
              <a:rPr lang="en-US" altLang="ko-KR">
                <a:latin typeface="Calibri" pitchFamily="34" charset="0"/>
              </a:rPr>
              <a:pPr eaLnBrk="1" hangingPunct="1"/>
              <a:t>31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4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56CCC3-FFEA-4EE0-B3E3-D761D802B57F}" type="slidenum">
              <a:rPr lang="en-US" altLang="ko-KR">
                <a:latin typeface="Calibri" pitchFamily="34" charset="0"/>
              </a:rPr>
              <a:pPr eaLnBrk="1" hangingPunct="1"/>
              <a:t>32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9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7FF614-CB97-4434-BE22-9387A8219359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2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811A7F-C459-44DE-B387-DF93D59F3065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6DE2A2-8AAD-4519-A4BD-FC22FCA0BAF6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7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6DE2A2-8AAD-4519-A4BD-FC22FCA0BAF6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9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37D002-1DCF-490B-831B-7F63AAA91E47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4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6DE2A2-8AAD-4519-A4BD-FC22FCA0BAF6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1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4B3E3C-ECDF-49E2-A5BE-281D3951611C}" type="slidenum">
              <a:rPr lang="en-US" altLang="ko-KR">
                <a:latin typeface="Calibri" pitchFamily="34" charset="0"/>
              </a:rPr>
              <a:pPr eaLnBrk="1" hangingPunct="1"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1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5252AD-C19D-490E-99D9-0D3BB0C1CB1C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F0EA66-BB18-4B65-B52E-07125FAA4B79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A75B98-896B-4F75-8322-47B9956427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518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FD5F5-DFF7-40B7-9FA8-D427802385BF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9A81-9E89-43D3-8D0C-6627B4935E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7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64CD2-B835-4928-90B7-D7C2D06BB09D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2133-AF1D-48B7-9FF3-B650E0C20A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08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72250"/>
            <a:ext cx="305593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비즈니스</a:t>
            </a:r>
            <a:r>
              <a:rPr lang="en-US" altLang="ko-KR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인텔리전스를</a:t>
            </a: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위한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데이터마이닝</a:t>
            </a:r>
            <a:endParaRPr lang="ko-KR" altLang="en-US" sz="1200" i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29388"/>
            <a:ext cx="982663" cy="261937"/>
          </a:xfrm>
        </p:spPr>
        <p:txBody>
          <a:bodyPr/>
          <a:lstStyle>
            <a:lvl1pPr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B0D48D-5877-428C-B7A0-73466BD521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7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8448-04DC-4601-8305-4C2635FD3165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DE01-6E0F-4DD7-92D1-72F048A6F1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956BD-202A-4457-8DA5-4A4AAD03BB34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71A295-6D59-4604-9E12-B5346F713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0171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02E28-EF0B-4A76-8BB0-0E79F388E5F7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E19D-6EC1-4C09-8902-8F8C81E978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9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240E5-394B-4DB1-A705-62193449ED92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1BA0A-3004-4556-9513-2741DBEB2B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4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E7617-0632-4752-8BA4-4DD61B179792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0746A-4643-46BC-8F84-A82F9DB40A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12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BA98D-6F38-4FD8-8B0F-DF2DA8A094DF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90323-B849-4FC6-B9A1-A1F870C196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14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367278-269B-42F5-BBA1-085C4EA18740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C32415-D247-4342-BD50-FC771AEA6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664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4954BF-ED2F-442C-91B7-0E79B58D3E22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AF7D56-BC3A-4485-85C8-8947C748E4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1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pitchFamily="18" charset="0"/>
                <a:ea typeface="굴림" charset="-127"/>
              </a:defRPr>
            </a:lvl1pPr>
          </a:lstStyle>
          <a:p>
            <a:pPr>
              <a:defRPr/>
            </a:pPr>
            <a:fld id="{DDA20609-6B83-4764-B239-EF7D3B6DD171}" type="datetimeFigureOut">
              <a:rPr lang="en-US" altLang="ko-KR"/>
              <a:pPr>
                <a:defRPr/>
              </a:pPr>
              <a:t>6/17/2019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pitchFamily="34" charset="0"/>
                <a:ea typeface="굴림" charset="-127"/>
              </a:defRPr>
            </a:lvl1pPr>
          </a:lstStyle>
          <a:p>
            <a:pPr>
              <a:defRPr/>
            </a:pPr>
            <a:fld id="{AA2DBB58-3562-405C-BA7B-248933242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0" r:id="rId2"/>
    <p:sldLayoutId id="2147483748" r:id="rId3"/>
    <p:sldLayoutId id="2147483741" r:id="rId4"/>
    <p:sldLayoutId id="2147483742" r:id="rId5"/>
    <p:sldLayoutId id="2147483743" r:id="rId6"/>
    <p:sldLayoutId id="2147483744" r:id="rId7"/>
    <p:sldLayoutId id="2147483749" r:id="rId8"/>
    <p:sldLayoutId id="2147483750" r:id="rId9"/>
    <p:sldLayoutId id="2147483745" r:id="rId10"/>
    <p:sldLayoutId id="2147483746" r:id="rId11"/>
    <p:sldLayoutId id="214748375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11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8 – Naïve Bayes Classifier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© </a:t>
            </a:r>
            <a:r>
              <a:rPr lang="en-US" altLang="en-US" dirty="0" err="1" smtClean="0">
                <a:latin typeface="Arial" charset="0"/>
                <a:cs typeface="Arial" charset="0"/>
              </a:rPr>
              <a:t>Galit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err="1" smtClean="0">
                <a:latin typeface="Arial" charset="0"/>
                <a:cs typeface="Arial" charset="0"/>
              </a:rPr>
              <a:t>Shmueli</a:t>
            </a:r>
            <a:r>
              <a:rPr lang="en-US" altLang="en-US" dirty="0" smtClean="0">
                <a:latin typeface="Arial" charset="0"/>
                <a:cs typeface="Arial" charset="0"/>
              </a:rPr>
              <a:t> and Peter Bruce 2017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chemeClr val="tx2"/>
                </a:solidFill>
                <a:latin typeface="Franklin Gothic Book" pitchFamily="34" charset="0"/>
              </a:rPr>
              <a:t>Shmueli</a:t>
            </a:r>
            <a:r>
              <a:rPr lang="en-US" altLang="en-US" sz="2800" b="1" dirty="0" smtClean="0">
                <a:solidFill>
                  <a:schemeClr val="tx2"/>
                </a:solidFill>
                <a:latin typeface="Franklin Gothic Book" pitchFamily="34" charset="0"/>
              </a:rPr>
              <a:t>, Bruce,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Franklin Gothic Book" pitchFamily="34" charset="0"/>
              </a:rPr>
              <a:t>Yahav</a:t>
            </a:r>
            <a:r>
              <a:rPr lang="en-US" altLang="en-US" sz="2800" b="1" dirty="0" smtClean="0">
                <a:solidFill>
                  <a:schemeClr val="tx2"/>
                </a:solidFill>
                <a:latin typeface="Franklin Gothic Book" pitchFamily="34" charset="0"/>
              </a:rPr>
              <a:t>, Patel &amp;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Franklin Gothic Book" pitchFamily="34" charset="0"/>
              </a:rPr>
              <a:t>Lichtendahl</a:t>
            </a:r>
            <a:endParaRPr lang="en-US" altLang="en-US" sz="2800" b="1" dirty="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9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 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분식 재무제표에 대한 예측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1800" dirty="0" smtClean="0"/>
              <a:t>회계감사법인은 재무제표에 대한 법적 책임을 피하기 위해 그 회사가 분식 재무제표를 제출하였는지 여부를 찾아내려고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이와 관련된 자료에서 각 기업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하나의 레코드에 해당되고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주요 </a:t>
            </a:r>
            <a:r>
              <a:rPr lang="ko-KR" altLang="en-US" sz="1800" dirty="0" err="1" smtClean="0"/>
              <a:t>목표변수인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Y = {</a:t>
            </a:r>
            <a:r>
              <a:rPr lang="ko-KR" altLang="en-US" sz="1800" dirty="0" smtClean="0"/>
              <a:t>분식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정상</a:t>
            </a:r>
            <a:r>
              <a:rPr lang="en-US" altLang="ko-KR" sz="1800" dirty="0" smtClean="0"/>
              <a:t>}</a:t>
            </a:r>
            <a:r>
              <a:rPr lang="ko-KR" altLang="en-US" sz="1800" dirty="0" smtClean="0"/>
              <a:t>는 두 가지 유형의 집단</a:t>
            </a:r>
            <a:r>
              <a:rPr lang="en-US" altLang="ko-KR" sz="1800" dirty="0" smtClean="0"/>
              <a:t>(C1 = </a:t>
            </a:r>
            <a:r>
              <a:rPr lang="ko-KR" altLang="en-US" sz="1800" dirty="0" smtClean="0"/>
              <a:t>분식 재무제표 제출기업</a:t>
            </a:r>
            <a:r>
              <a:rPr lang="en-US" altLang="ko-KR" sz="1800" dirty="0" smtClean="0"/>
              <a:t>, C2 = </a:t>
            </a:r>
            <a:r>
              <a:rPr lang="ko-KR" altLang="en-US" sz="1800" dirty="0" smtClean="0"/>
              <a:t>정상 재무제표 제출기업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의미한다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감사법인이 고객에 대해 알고 있는 유일한 다른 정보는 이 기업에 대해 법적 책임소송이 제기되었는지 여부이다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감사법인은 분식에 대한 추정을 향상시키기 위해서 이와 같은 정보를 이용하려고 할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“</a:t>
            </a:r>
            <a:r>
              <a:rPr lang="en-US" altLang="ko-KR" sz="1800" dirty="0" smtClean="0"/>
              <a:t>X = </a:t>
            </a:r>
            <a:r>
              <a:rPr lang="ko-KR" altLang="en-US" sz="1800" dirty="0" err="1" smtClean="0"/>
              <a:t>법적책임</a:t>
            </a:r>
            <a:r>
              <a:rPr lang="ko-KR" altLang="en-US" sz="1800" dirty="0" smtClean="0"/>
              <a:t>”는 </a:t>
            </a:r>
            <a:r>
              <a:rPr lang="ko-KR" altLang="en-US" sz="1800" dirty="0" err="1" smtClean="0"/>
              <a:t>법적책임에</a:t>
            </a:r>
            <a:r>
              <a:rPr lang="ko-KR" altLang="en-US" sz="1800" dirty="0" smtClean="0"/>
              <a:t> 대한 </a:t>
            </a:r>
            <a:r>
              <a:rPr lang="ko-KR" altLang="en-US" sz="1800" dirty="0" err="1" smtClean="0"/>
              <a:t>소송제기있음</a:t>
            </a:r>
            <a:r>
              <a:rPr lang="en-US" altLang="ko-KR" sz="1800" dirty="0" smtClean="0"/>
              <a:t>(1) </a:t>
            </a:r>
            <a:r>
              <a:rPr lang="ko-KR" altLang="en-US" sz="1800" dirty="0" smtClean="0"/>
              <a:t>또는 </a:t>
            </a:r>
            <a:r>
              <a:rPr lang="ko-KR" altLang="en-US" sz="1800" dirty="0" err="1" smtClean="0"/>
              <a:t>소송제기없음</a:t>
            </a:r>
            <a:r>
              <a:rPr lang="en-US" altLang="ko-KR" sz="1800" dirty="0" smtClean="0"/>
              <a:t>(0) </a:t>
            </a:r>
            <a:r>
              <a:rPr lang="ko-KR" altLang="en-US" sz="1800" dirty="0" smtClean="0"/>
              <a:t>등의 두 범주를 갖는 단일 범주형 예측변수에 해당한다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9249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454030"/>
              </p:ext>
            </p:extLst>
          </p:nvPr>
        </p:nvGraphicFramePr>
        <p:xfrm>
          <a:off x="1752600" y="4343400"/>
          <a:ext cx="5429250" cy="1523048"/>
        </p:xfrm>
        <a:graphic>
          <a:graphicData uri="http://schemas.openxmlformats.org/drawingml/2006/table">
            <a:tbl>
              <a:tblPr/>
              <a:tblGrid>
                <a:gridCol w="1214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법적 책임 존재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(X = 1)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법적 책임 없음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(X = 0)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총계</a:t>
                      </a:r>
                      <a:endParaRPr kumimoji="0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분식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(C1)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50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50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100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1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정상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(C2)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180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720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900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2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총계</a:t>
                      </a:r>
                      <a:endParaRPr kumimoji="0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230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770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247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0F4D0A35-CB51-45F6-9F73-24B842F87B03}" type="slidenum">
              <a:rPr kumimoji="0" lang="en-US" altLang="ko-KR"/>
              <a:pPr eaLnBrk="1" hangingPunct="1"/>
              <a:t>10</a:t>
            </a:fld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715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 sz="3600" dirty="0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 </a:t>
            </a:r>
            <a:r>
              <a:rPr lang="ko-KR" altLang="en-US" sz="3600" dirty="0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분식 재무제표에 대한 예측</a:t>
            </a:r>
            <a:endParaRPr lang="en-US" altLang="ko-KR" sz="3600" dirty="0" smtClean="0"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219200"/>
                <a:ext cx="7772400" cy="1752600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분식</m:t>
                        </m:r>
                      </m:e>
                      <m:e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이전</m:t>
                        </m:r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법적</m:t>
                        </m:r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문제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50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230</m:t>
                        </m:r>
                      </m:den>
                    </m:f>
                  </m:oMath>
                </a14:m>
                <a:endParaRPr lang="en-US" altLang="ko-KR" b="0" dirty="0" smtClean="0">
                  <a:ea typeface="굴림" charset="-127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정상</m:t>
                        </m:r>
                      </m:e>
                      <m:e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이전</m:t>
                        </m:r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법적</m:t>
                        </m:r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문제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180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230</m:t>
                        </m:r>
                      </m:den>
                    </m:f>
                  </m:oMath>
                </a14:m>
                <a:endParaRPr lang="en-US" altLang="ko-KR" b="0" dirty="0" smtClean="0">
                  <a:ea typeface="굴림" charset="-127"/>
                </a:endParaRPr>
              </a:p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새로운 회사의 재무보고를 받고 보니 이전에 </a:t>
                </a:r>
                <a:r>
                  <a:rPr lang="ko-KR" altLang="en-US" dirty="0" err="1" smtClean="0">
                    <a:ea typeface="굴림" charset="-127"/>
                  </a:rPr>
                  <a:t>법적문제가</a:t>
                </a:r>
                <a:r>
                  <a:rPr lang="ko-KR" altLang="en-US" dirty="0" smtClean="0">
                    <a:ea typeface="굴림" charset="-127"/>
                  </a:rPr>
                  <a:t> 있었다면 분류 결과는</a:t>
                </a:r>
                <a:r>
                  <a:rPr lang="en-US" altLang="ko-KR" dirty="0" smtClean="0">
                    <a:ea typeface="굴림" charset="-127"/>
                  </a:rPr>
                  <a:t>?</a:t>
                </a:r>
              </a:p>
              <a:p>
                <a:pPr lvl="1" eaLnBrk="1" hangingPunct="1"/>
                <a:r>
                  <a:rPr lang="ko-KR" altLang="en-US" dirty="0" smtClean="0">
                    <a:ea typeface="굴림" charset="-127"/>
                  </a:rPr>
                  <a:t>가장 가능성이 있는 클래스에 배정 </a:t>
                </a:r>
                <a:r>
                  <a:rPr lang="en-US" altLang="ko-KR" dirty="0" smtClean="0">
                    <a:ea typeface="굴림" charset="-127"/>
                  </a:rPr>
                  <a:t>=&gt; </a:t>
                </a:r>
                <a:r>
                  <a:rPr lang="ko-KR" altLang="en-US" dirty="0" smtClean="0">
                    <a:ea typeface="굴림" charset="-127"/>
                  </a:rPr>
                  <a:t>결과는 정상</a:t>
                </a:r>
                <a:r>
                  <a:rPr lang="en-US" altLang="ko-KR" dirty="0" smtClean="0">
                    <a:solidFill>
                      <a:srgbClr val="FF0000"/>
                    </a:solidFill>
                    <a:ea typeface="굴림" charset="-127"/>
                  </a:rPr>
                  <a:t>(C2)</a:t>
                </a:r>
                <a:r>
                  <a:rPr lang="ko-KR" altLang="en-US" dirty="0" smtClean="0">
                    <a:ea typeface="굴림" charset="-127"/>
                  </a:rPr>
                  <a:t>으로 분류</a:t>
                </a:r>
                <a:endParaRPr lang="en-US" altLang="ko-KR" dirty="0" smtClean="0">
                  <a:ea typeface="굴림" charset="-127"/>
                </a:endParaRPr>
              </a:p>
              <a:p>
                <a:pPr eaLnBrk="1" hangingPunct="1"/>
                <a:r>
                  <a:rPr lang="ko-KR" altLang="en-US" dirty="0" err="1" smtClean="0">
                    <a:ea typeface="굴림" charset="-127"/>
                  </a:rPr>
                  <a:t>기준값</a:t>
                </a:r>
                <a:r>
                  <a:rPr lang="ko-KR" altLang="en-US" dirty="0" smtClean="0">
                    <a:ea typeface="굴림" charset="-127"/>
                  </a:rPr>
                  <a:t> 확률방법 사용</a:t>
                </a:r>
                <a:endParaRPr lang="en-US" altLang="ko-KR" dirty="0" smtClean="0">
                  <a:ea typeface="굴림" charset="-127"/>
                </a:endParaRPr>
              </a:p>
              <a:p>
                <a:pPr lvl="1" eaLnBrk="1" hangingPunct="1"/>
                <a:r>
                  <a:rPr lang="ko-KR" altLang="en-US" dirty="0" smtClean="0">
                    <a:ea typeface="굴림" charset="-127"/>
                  </a:rPr>
                  <a:t>부정이 더 드문 경우라서 이 경우 </a:t>
                </a:r>
                <a:r>
                  <a:rPr lang="ko-KR" altLang="en-US" dirty="0" err="1" smtClean="0">
                    <a:ea typeface="굴림" charset="-127"/>
                  </a:rPr>
                  <a:t>기준값</a:t>
                </a:r>
                <a:r>
                  <a:rPr lang="ko-KR" altLang="en-US" dirty="0" smtClean="0">
                    <a:ea typeface="굴림" charset="-127"/>
                  </a:rPr>
                  <a:t> </a:t>
                </a:r>
                <a:r>
                  <a:rPr lang="en-US" altLang="ko-KR" dirty="0" smtClean="0">
                    <a:ea typeface="굴림" charset="-127"/>
                  </a:rPr>
                  <a:t>= 0.2</a:t>
                </a:r>
                <a:r>
                  <a:rPr lang="ko-KR" altLang="en-US" dirty="0" smtClean="0">
                    <a:ea typeface="굴림" charset="-127"/>
                  </a:rPr>
                  <a:t>로 설정하면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부정</m:t>
                        </m:r>
                      </m:e>
                      <m:e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이전</m:t>
                        </m:r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법적</m:t>
                        </m:r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  <a:ea typeface="굴림" charset="-127"/>
                          </a:rPr>
                          <m:t>문제</m:t>
                        </m:r>
                      </m:e>
                    </m:d>
                  </m:oMath>
                </a14:m>
                <a:r>
                  <a:rPr lang="en-US" altLang="ko-KR" dirty="0" smtClean="0">
                    <a:ea typeface="굴림" charset="-127"/>
                  </a:rPr>
                  <a:t> = 50/230 = 0.22</a:t>
                </a:r>
                <a:r>
                  <a:rPr lang="ko-KR" altLang="en-US" dirty="0" smtClean="0">
                    <a:ea typeface="굴림" charset="-127"/>
                  </a:rPr>
                  <a:t>이기 때문에 부정한 것으로 분류 </a:t>
                </a:r>
                <a:r>
                  <a:rPr lang="en-US" altLang="ko-KR" dirty="0" smtClean="0">
                    <a:solidFill>
                      <a:srgbClr val="FF0000"/>
                    </a:solidFill>
                    <a:ea typeface="굴림" charset="-127"/>
                  </a:rPr>
                  <a:t>(</a:t>
                </a:r>
                <a:r>
                  <a:rPr lang="ko-KR" altLang="en-US" dirty="0" err="1" smtClean="0">
                    <a:solidFill>
                      <a:srgbClr val="FF0000"/>
                    </a:solidFill>
                    <a:ea typeface="굴림" charset="-127"/>
                  </a:rPr>
                  <a:t>기준값보다</a:t>
                </a:r>
                <a:r>
                  <a:rPr lang="ko-KR" altLang="en-US" dirty="0" smtClean="0">
                    <a:solidFill>
                      <a:srgbClr val="FF0000"/>
                    </a:solidFill>
                    <a:ea typeface="굴림" charset="-127"/>
                  </a:rPr>
                  <a:t> 크므로 </a:t>
                </a:r>
                <a:r>
                  <a:rPr lang="en-US" altLang="ko-KR" dirty="0" smtClean="0">
                    <a:solidFill>
                      <a:srgbClr val="FF0000"/>
                    </a:solidFill>
                    <a:ea typeface="굴림" charset="-127"/>
                  </a:rPr>
                  <a:t>C1</a:t>
                </a:r>
                <a:r>
                  <a:rPr lang="ko-KR" altLang="en-US" dirty="0" smtClean="0">
                    <a:solidFill>
                      <a:srgbClr val="FF0000"/>
                    </a:solidFill>
                    <a:ea typeface="굴림" charset="-127"/>
                  </a:rPr>
                  <a:t>으로 분류</a:t>
                </a:r>
                <a:r>
                  <a:rPr lang="en-US" altLang="ko-KR" dirty="0" smtClean="0">
                    <a:solidFill>
                      <a:srgbClr val="FF0000"/>
                    </a:solidFill>
                    <a:ea typeface="굴림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219200"/>
                <a:ext cx="7772400" cy="1752600"/>
              </a:xfrm>
              <a:blipFill rotWithShape="1">
                <a:blip r:embed="rId3"/>
                <a:stretch>
                  <a:fillRect l="-784" b="-18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10798"/>
            <a:ext cx="4267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2: 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비행기 연착에 대한 예측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838200"/>
            <a:ext cx="82296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1800" dirty="0" smtClean="0"/>
              <a:t>공항관리국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항공사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항공청 등은 비행기 연착에 대한 예측 을 통해 연착이 예상되는 비행기에 대해 사전 조치를 취할 수 있음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en-US" sz="1800" dirty="0" smtClean="0"/>
              <a:t>비행기 연착 데이터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400" dirty="0" smtClean="0"/>
              <a:t>연착은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분을 초과해서 늦게 도착하는 것을 의미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400" dirty="0" smtClean="0"/>
              <a:t>미국 교통통계당국 </a:t>
            </a:r>
            <a:r>
              <a:rPr lang="en-US" altLang="ko-KR" sz="1400" dirty="0" smtClean="0"/>
              <a:t>(www.transtats.bts.gov) 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2004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월중에</a:t>
            </a:r>
            <a:r>
              <a:rPr lang="ko-KR" altLang="en-US" sz="1400" dirty="0" smtClean="0"/>
              <a:t> 워싱턴 </a:t>
            </a:r>
            <a:r>
              <a:rPr lang="en-US" altLang="ko-KR" sz="1400" dirty="0" smtClean="0"/>
              <a:t>D.C.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뉴욕시까지</a:t>
            </a:r>
            <a:r>
              <a:rPr lang="ko-KR" altLang="en-US" sz="1400" dirty="0" smtClean="0"/>
              <a:t> 운항된 모든 비행기 자료를 포함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400" dirty="0" smtClean="0"/>
              <a:t>총 </a:t>
            </a:r>
            <a:r>
              <a:rPr lang="en-US" altLang="ko-KR" sz="1400" dirty="0" smtClean="0"/>
              <a:t>2,346</a:t>
            </a:r>
            <a:r>
              <a:rPr lang="ko-KR" altLang="en-US" sz="1400" dirty="0" smtClean="0"/>
              <a:t>대의 비행기중에서 연착된 비행기의 비율은 </a:t>
            </a:r>
            <a:r>
              <a:rPr lang="en-US" altLang="ko-KR" sz="1400" dirty="0" smtClean="0"/>
              <a:t>18%</a:t>
            </a:r>
            <a:r>
              <a:rPr lang="ko-KR" altLang="en-US" sz="1400" dirty="0" smtClean="0"/>
              <a:t>였다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10273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561494"/>
              </p:ext>
            </p:extLst>
          </p:nvPr>
        </p:nvGraphicFramePr>
        <p:xfrm>
          <a:off x="533400" y="3352800"/>
          <a:ext cx="7715250" cy="2773680"/>
        </p:xfrm>
        <a:graphic>
          <a:graphicData uri="http://schemas.openxmlformats.org/drawingml/2006/table">
            <a:tbl>
              <a:tblPr/>
              <a:tblGrid>
                <a:gridCol w="1071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3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43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변수명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AA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변수 내역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A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요일</a:t>
                      </a:r>
                      <a:endParaRPr kumimoji="0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1=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월요일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, 2=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화요일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, …, 7=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일요일</a:t>
                      </a:r>
                      <a:endParaRPr kumimoji="0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3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출발시간</a:t>
                      </a:r>
                      <a:endParaRPr kumimoji="0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오전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6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시와 오후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10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시 사이를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18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구간으로 나눔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.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9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출발공항</a:t>
                      </a:r>
                      <a:endParaRPr kumimoji="0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개의 공항코드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: DCA(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레이건 내셔널공항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IAD(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덜레스공항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BWI(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볼티모어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와싱턴 국제공항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3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도착공항</a:t>
                      </a:r>
                      <a:endParaRPr kumimoji="0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개의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공항코드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: JFK(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케네디공항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LGA(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라구아디아공항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EWR(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뉴어크공항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항공회사</a:t>
                      </a:r>
                      <a:endParaRPr kumimoji="0" lang="ko-KR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개의 항공사 코드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: CO(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컨티넨탈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DH(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아틀란틱 코우스트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DL(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델타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MQ(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아메리칸 이글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OH(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컴에어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RU(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컨티넨탈 익스프레스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UA(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유나이티드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), US(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유에스 에어웨이즈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날씨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기상악화로 인한 연착이라면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, 1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을 부여함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바탕" pitchFamily="18" charset="-127"/>
                          <a:cs typeface="Times New Roman" pitchFamily="18" charset="0"/>
                        </a:rPr>
                        <a:t>.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27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65FFF529-C66A-49FC-804B-C4DFEA476A76}" type="slidenum">
              <a:rPr kumimoji="0" lang="en-US" altLang="ko-KR"/>
              <a:pPr eaLnBrk="1" hangingPunct="1"/>
              <a:t>12</a:t>
            </a:fld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3530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16877" y="228600"/>
            <a:ext cx="8305800" cy="533400"/>
          </a:xfrm>
        </p:spPr>
        <p:txBody>
          <a:bodyPr/>
          <a:lstStyle/>
          <a:p>
            <a:pPr eaLnBrk="1" hangingPunct="1"/>
            <a:r>
              <a:rPr lang="ko-KR" altLang="en-US" sz="3200" dirty="0">
                <a:ea typeface="굴림" charset="-127"/>
              </a:rPr>
              <a:t>조건 확률 계산에 </a:t>
            </a:r>
            <a:r>
              <a:rPr lang="ko-KR" altLang="en-US" sz="3200" dirty="0" smtClean="0">
                <a:ea typeface="굴림" charset="-127"/>
              </a:rPr>
              <a:t>완화</a:t>
            </a:r>
            <a:r>
              <a:rPr lang="en-US" altLang="ko-KR" sz="3200" dirty="0" smtClean="0">
                <a:ea typeface="굴림" charset="-127"/>
              </a:rPr>
              <a:t>:</a:t>
            </a:r>
            <a:r>
              <a:rPr lang="ko-KR" altLang="en-US" sz="3200" dirty="0" smtClean="0">
                <a:ea typeface="굴림" charset="-127"/>
              </a:rPr>
              <a:t> 해법</a:t>
            </a:r>
            <a:r>
              <a:rPr lang="en-US" altLang="ko-KR" sz="3200" dirty="0" smtClean="0">
                <a:ea typeface="굴림" charset="-127"/>
              </a:rPr>
              <a:t> – </a:t>
            </a:r>
            <a:r>
              <a:rPr lang="ko-KR" altLang="en-US" sz="3200" dirty="0" err="1" smtClean="0">
                <a:ea typeface="굴림" charset="-127"/>
              </a:rPr>
              <a:t>나이브</a:t>
            </a:r>
            <a:r>
              <a:rPr lang="ko-KR" altLang="en-US" sz="3200" dirty="0" smtClean="0">
                <a:ea typeface="굴림" charset="-127"/>
              </a:rPr>
              <a:t> </a:t>
            </a:r>
            <a:r>
              <a:rPr lang="ko-KR" altLang="en-US" sz="3200" dirty="0" err="1" smtClean="0">
                <a:ea typeface="굴림" charset="-127"/>
              </a:rPr>
              <a:t>베이즈</a:t>
            </a:r>
            <a:endParaRPr lang="en-US" altLang="ko-KR" sz="3200" dirty="0" smtClean="0"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007114"/>
                <a:ext cx="8305800" cy="4572000"/>
              </a:xfrm>
            </p:spPr>
            <p:txBody>
              <a:bodyPr/>
              <a:lstStyle/>
              <a:p>
                <a:pPr eaLnBrk="1" hangingPunct="1"/>
                <a:r>
                  <a:rPr lang="ko-KR" altLang="en-US" u="sng" dirty="0" smtClean="0">
                    <a:ea typeface="굴림" charset="-127"/>
                  </a:rPr>
                  <a:t>조건부 독립성 </a:t>
                </a:r>
                <a:r>
                  <a:rPr lang="ko-KR" altLang="en-US" dirty="0" smtClean="0">
                    <a:ea typeface="굴림" charset="-127"/>
                  </a:rPr>
                  <a:t>가정</a:t>
                </a:r>
                <a:r>
                  <a:rPr lang="en-US" altLang="ko-KR" dirty="0" smtClean="0">
                    <a:ea typeface="굴림" charset="-127"/>
                  </a:rPr>
                  <a:t>: </a:t>
                </a:r>
                <a:r>
                  <a:rPr lang="ko-KR" altLang="en-US" dirty="0" smtClean="0">
                    <a:ea typeface="굴림" charset="-127"/>
                  </a:rPr>
                  <a:t>클래스가 조건으로 주어지면 클래스 내에서는 예측 변수가 서로 독립임을 가정</a:t>
                </a:r>
                <a:endParaRPr lang="en-US" altLang="ko-KR" dirty="0" smtClean="0">
                  <a:ea typeface="굴림" charset="-127"/>
                </a:endParaRPr>
              </a:p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곱셈 법칙 사용 가</a:t>
                </a:r>
                <a:r>
                  <a:rPr lang="ko-KR" altLang="en-US" dirty="0">
                    <a:ea typeface="굴림" charset="-127"/>
                  </a:rPr>
                  <a:t>능</a:t>
                </a:r>
                <a:endParaRPr lang="en-US" altLang="ko-KR" dirty="0" smtClean="0">
                  <a:ea typeface="굴림" charset="-127"/>
                </a:endParaRPr>
              </a:p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주어진 레코드의 </a:t>
                </a:r>
                <a:r>
                  <a:rPr lang="ko-KR" altLang="en-US" u="sng" dirty="0" smtClean="0">
                    <a:ea typeface="굴림" charset="-127"/>
                  </a:rPr>
                  <a:t>모든 예측변수</a:t>
                </a:r>
                <a:r>
                  <a:rPr lang="ko-KR" altLang="en-US" dirty="0" smtClean="0">
                    <a:ea typeface="굴림" charset="-127"/>
                  </a:rPr>
                  <a:t> 값과 같은 값들을 갖는 레코드들로 제한하지 </a:t>
                </a:r>
                <a:r>
                  <a:rPr lang="ko-KR" altLang="en-US" u="sng" dirty="0" smtClean="0">
                    <a:ea typeface="굴림" charset="-127"/>
                  </a:rPr>
                  <a:t>않고</a:t>
                </a:r>
                <a:r>
                  <a:rPr lang="en-US" altLang="ko-KR" dirty="0" smtClean="0">
                    <a:ea typeface="굴림" charset="-127"/>
                  </a:rPr>
                  <a:t>, </a:t>
                </a:r>
                <a:r>
                  <a:rPr lang="ko-KR" altLang="en-US" dirty="0" smtClean="0">
                    <a:ea typeface="굴림" charset="-127"/>
                  </a:rPr>
                  <a:t>조건부 독립성을 만족하는 레코드가 클래스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ea typeface="굴림" charset="-127"/>
                  </a:rPr>
                  <a:t>에 속할 확률을 찾음</a:t>
                </a:r>
                <a:endParaRPr lang="en-US" altLang="ko-KR" dirty="0" smtClean="0">
                  <a:ea typeface="굴림" charset="-127"/>
                </a:endParaRPr>
              </a:p>
              <a:p>
                <a:pPr marL="0" indent="0" eaLnBrk="1" hangingPunct="1">
                  <a:buNone/>
                </a:pPr>
                <a:endParaRPr lang="en-US" altLang="ko-KR" sz="2800" b="0" i="1" dirty="0" smtClean="0">
                  <a:latin typeface="Cambria Math" panose="02040503050406030204" pitchFamily="18" charset="0"/>
                  <a:ea typeface="굴림" charset="-127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ea typeface="굴림" charset="-127"/>
                </a:endParaRPr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ko-KR" dirty="0" smtClean="0">
                  <a:ea typeface="굴림" charset="-127"/>
                </a:endParaRP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007114"/>
                <a:ext cx="8305800" cy="4572000"/>
              </a:xfrm>
              <a:blipFill>
                <a:blip r:embed="rId3"/>
                <a:stretch>
                  <a:fillRect l="-734" t="-1467" r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04800" y="5181600"/>
                <a:ext cx="4572000" cy="7312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)=</m:t>
                      </m:r>
                      <m:f>
                        <m:f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)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81600"/>
                <a:ext cx="4572000" cy="731226"/>
              </a:xfrm>
              <a:prstGeom prst="rect">
                <a:avLst/>
              </a:prstGeom>
              <a:blipFill>
                <a:blip r:embed="rId5"/>
                <a:stretch>
                  <a:fillRect r="-7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92162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계산</a:t>
            </a:r>
            <a:endParaRPr lang="en-US" altLang="ko-KR" dirty="0" smtClean="0"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020856"/>
                <a:ext cx="8252613" cy="4572000"/>
              </a:xfrm>
            </p:spPr>
            <p:txBody>
              <a:bodyPr/>
              <a:lstStyle/>
              <a:p>
                <a:pPr marL="514350" indent="-514350">
                  <a:buFont typeface="Franklin Gothic Book" pitchFamily="34" charset="0"/>
                  <a:buAutoNum type="arabicPeriod"/>
                </a:pPr>
                <a:r>
                  <a:rPr lang="ko-KR" altLang="en-US" dirty="0" smtClean="0">
                    <a:ea typeface="굴림" charset="-127"/>
                  </a:rPr>
                  <a:t>새로운 레코드의</a:t>
                </a:r>
                <a:r>
                  <a:rPr lang="en-US" altLang="ko-KR" dirty="0" smtClean="0">
                    <a:ea typeface="굴림" charset="-127"/>
                  </a:rPr>
                  <a:t> </a:t>
                </a:r>
                <a:r>
                  <a:rPr lang="ko-KR" altLang="en-US" dirty="0" smtClean="0">
                    <a:ea typeface="굴림" charset="-127"/>
                  </a:rPr>
                  <a:t>예측변수 값을 조사한다</a:t>
                </a:r>
                <a:r>
                  <a:rPr lang="en-US" altLang="ko-KR" dirty="0" smtClean="0">
                    <a:ea typeface="굴림" charset="-127"/>
                  </a:rPr>
                  <a:t>.</a:t>
                </a:r>
              </a:p>
              <a:p>
                <a:pPr marL="514350" indent="-514350">
                  <a:buFont typeface="Franklin Gothic Book" pitchFamily="34" charset="0"/>
                  <a:buAutoNum type="arabicPeriod"/>
                </a:pPr>
                <a:r>
                  <a:rPr lang="ko-KR" altLang="en-US" dirty="0" smtClean="0">
                    <a:ea typeface="굴림" charset="-127"/>
                  </a:rPr>
                  <a:t>이러한 예측변수 값들이 </a:t>
                </a:r>
                <a:r>
                  <a:rPr lang="en-US" altLang="ko-KR" dirty="0" smtClean="0">
                    <a:ea typeface="굴림" charset="-127"/>
                  </a:rPr>
                  <a:t>C1</a:t>
                </a:r>
                <a:r>
                  <a:rPr lang="ko-KR" altLang="en-US" dirty="0" smtClean="0">
                    <a:ea typeface="굴림" charset="-127"/>
                  </a:rPr>
                  <a:t>의 모든 레코드에서 발생할 개별 확률을 찾는다</a:t>
                </a:r>
                <a:r>
                  <a:rPr lang="en-US" altLang="ko-KR" dirty="0" smtClean="0">
                    <a:ea typeface="굴림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charset="-127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 smtClean="0">
                  <a:ea typeface="굴림" charset="-127"/>
                </a:endParaRPr>
              </a:p>
              <a:p>
                <a:pPr marL="514350" indent="-514350">
                  <a:buFont typeface="Franklin Gothic Book" pitchFamily="34" charset="0"/>
                  <a:buAutoNum type="arabicPeriod"/>
                </a:pPr>
                <a:r>
                  <a:rPr lang="ko-KR" altLang="en-US" dirty="0" smtClean="0">
                    <a:ea typeface="굴림" charset="-127"/>
                  </a:rPr>
                  <a:t>그들을 서로 곱한 후</a:t>
                </a:r>
                <a:r>
                  <a:rPr lang="en-US" altLang="ko-KR" dirty="0" smtClean="0">
                    <a:ea typeface="굴림" charset="-127"/>
                  </a:rPr>
                  <a:t>, C1</a:t>
                </a:r>
                <a:r>
                  <a:rPr lang="ko-KR" altLang="en-US" dirty="0" smtClean="0">
                    <a:ea typeface="굴림" charset="-127"/>
                  </a:rPr>
                  <a:t>에 속하는 레코드의 비율로 곱한다</a:t>
                </a:r>
                <a:r>
                  <a:rPr lang="en-US" altLang="ko-KR" dirty="0" smtClean="0">
                    <a:ea typeface="굴림" charset="-127"/>
                  </a:rPr>
                  <a:t>.</a:t>
                </a:r>
                <a:r>
                  <a:rPr lang="ko-KR" altLang="en-US" dirty="0" smtClean="0"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charset="-127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charset="-127"/>
                      </a:rPr>
                      <m:t>)</m:t>
                    </m:r>
                  </m:oMath>
                </a14:m>
                <a:endParaRPr lang="en-US" altLang="ko-KR" sz="2400" dirty="0" smtClean="0">
                  <a:ea typeface="굴림" charset="-127"/>
                </a:endParaRPr>
              </a:p>
              <a:p>
                <a:pPr marL="514350" indent="-514350">
                  <a:buFont typeface="Franklin Gothic Book" pitchFamily="34" charset="0"/>
                  <a:buAutoNum type="arabicPeriod"/>
                </a:pPr>
                <a:r>
                  <a:rPr lang="en-US" altLang="ko-KR" dirty="0" smtClean="0">
                    <a:ea typeface="굴림" charset="-127"/>
                  </a:rPr>
                  <a:t>C2, C3, …,Cm </a:t>
                </a:r>
                <a:r>
                  <a:rPr lang="ko-KR" altLang="en-US" dirty="0" smtClean="0">
                    <a:ea typeface="굴림" charset="-127"/>
                  </a:rPr>
                  <a:t>등 모든 클래스에서 반복한다</a:t>
                </a:r>
                <a:r>
                  <a:rPr lang="en-US" altLang="ko-KR" dirty="0" smtClean="0">
                    <a:ea typeface="굴림" charset="-127"/>
                  </a:rPr>
                  <a:t>.</a:t>
                </a:r>
              </a:p>
              <a:p>
                <a:pPr marL="514350" indent="-514350">
                  <a:buFont typeface="Franklin Gothic Book" pitchFamily="34" charset="0"/>
                  <a:buAutoNum type="arabicPeriod"/>
                </a:pPr>
                <a:r>
                  <a:rPr lang="en-US" altLang="ko-KR" dirty="0" smtClean="0">
                    <a:ea typeface="굴림" charset="-127"/>
                  </a:rPr>
                  <a:t>C1</a:t>
                </a:r>
                <a:r>
                  <a:rPr lang="ko-KR" altLang="en-US" dirty="0" smtClean="0">
                    <a:ea typeface="굴림" charset="-127"/>
                  </a:rPr>
                  <a:t>에 속할 확률은</a:t>
                </a:r>
                <a:r>
                  <a:rPr lang="en-US" altLang="ko-KR" dirty="0" smtClean="0">
                    <a:ea typeface="굴림" charset="-127"/>
                  </a:rPr>
                  <a:t> </a:t>
                </a:r>
                <a:r>
                  <a:rPr lang="ko-KR" altLang="en-US" dirty="0" smtClean="0">
                    <a:ea typeface="굴림" charset="-127"/>
                  </a:rPr>
                  <a:t>모든 </a:t>
                </a:r>
                <a:r>
                  <a:rPr lang="en-US" altLang="ko-KR" dirty="0" smtClean="0">
                    <a:ea typeface="굴림" charset="-127"/>
                  </a:rPr>
                  <a:t>C1 … Cm</a:t>
                </a:r>
                <a:r>
                  <a:rPr lang="ko-KR" altLang="en-US" dirty="0" smtClean="0">
                    <a:ea typeface="굴림" charset="-127"/>
                  </a:rPr>
                  <a:t>에 속할 </a:t>
                </a:r>
                <a:r>
                  <a:rPr lang="ko-KR" altLang="en-US" dirty="0" err="1" smtClean="0">
                    <a:ea typeface="굴림" charset="-127"/>
                  </a:rPr>
                  <a:t>확률합으로</a:t>
                </a:r>
                <a:r>
                  <a:rPr lang="ko-KR" altLang="en-US" dirty="0" smtClean="0">
                    <a:ea typeface="굴림" charset="-127"/>
                  </a:rPr>
                  <a:t> 단계 </a:t>
                </a:r>
                <a:r>
                  <a:rPr lang="en-US" altLang="ko-KR" dirty="0" smtClean="0">
                    <a:ea typeface="굴림" charset="-127"/>
                  </a:rPr>
                  <a:t>3</a:t>
                </a:r>
                <a:r>
                  <a:rPr lang="ko-KR" altLang="en-US" dirty="0" smtClean="0">
                    <a:ea typeface="굴림" charset="-127"/>
                  </a:rPr>
                  <a:t>에서 구한 </a:t>
                </a:r>
                <a:r>
                  <a:rPr lang="ko-KR" altLang="en-US" dirty="0" err="1" smtClean="0">
                    <a:ea typeface="굴림" charset="-127"/>
                  </a:rPr>
                  <a:t>확률값을</a:t>
                </a:r>
                <a:r>
                  <a:rPr lang="ko-KR" altLang="en-US" dirty="0" smtClean="0">
                    <a:ea typeface="굴림" charset="-127"/>
                  </a:rPr>
                  <a:t> 나눈 값이다</a:t>
                </a:r>
                <a:r>
                  <a:rPr lang="en-US" altLang="ko-KR" dirty="0" smtClean="0">
                    <a:ea typeface="굴림" charset="-127"/>
                  </a:rPr>
                  <a:t>.</a:t>
                </a:r>
              </a:p>
              <a:p>
                <a:pPr marL="514350" indent="-514350">
                  <a:buFont typeface="Franklin Gothic Book" pitchFamily="34" charset="0"/>
                  <a:buAutoNum type="arabicPeriod"/>
                </a:pPr>
                <a:r>
                  <a:rPr lang="ko-KR" altLang="en-US" dirty="0" smtClean="0">
                    <a:ea typeface="굴림" charset="-127"/>
                  </a:rPr>
                  <a:t>관심 있는 클래스의 </a:t>
                </a:r>
                <a:r>
                  <a:rPr lang="en-US" altLang="ko-KR" dirty="0" smtClean="0">
                    <a:ea typeface="굴림" charset="-127"/>
                  </a:rPr>
                  <a:t>“</a:t>
                </a:r>
                <a:r>
                  <a:rPr lang="ko-KR" altLang="en-US" dirty="0" err="1" smtClean="0">
                    <a:ea typeface="굴림" charset="-127"/>
                  </a:rPr>
                  <a:t>기준값</a:t>
                </a:r>
                <a:r>
                  <a:rPr lang="en-US" altLang="ko-KR" dirty="0" smtClean="0">
                    <a:ea typeface="굴림" charset="-127"/>
                  </a:rPr>
                  <a:t>”(</a:t>
                </a:r>
                <a:r>
                  <a:rPr lang="ko-KR" altLang="en-US" dirty="0" smtClean="0">
                    <a:ea typeface="굴림" charset="-127"/>
                  </a:rPr>
                  <a:t>관심 있는 클래스가 상대적으로 드문 클래스인 경우</a:t>
                </a:r>
                <a:r>
                  <a:rPr lang="en-US" altLang="ko-KR" dirty="0" smtClean="0">
                    <a:ea typeface="굴림" charset="-127"/>
                  </a:rPr>
                  <a:t>)</a:t>
                </a:r>
                <a:r>
                  <a:rPr lang="ko-KR" altLang="en-US" dirty="0" smtClean="0">
                    <a:ea typeface="굴림" charset="-127"/>
                  </a:rPr>
                  <a:t>을 확정 및 조정한다</a:t>
                </a:r>
                <a:r>
                  <a:rPr lang="en-US" altLang="ko-KR" dirty="0" smtClean="0">
                    <a:ea typeface="굴림" charset="-127"/>
                  </a:rPr>
                  <a:t>.</a:t>
                </a:r>
              </a:p>
              <a:p>
                <a:pPr marL="514350" indent="-514350">
                  <a:buFont typeface="Franklin Gothic Book" pitchFamily="34" charset="0"/>
                  <a:buAutoNum type="arabicPeriod"/>
                </a:pPr>
                <a:r>
                  <a:rPr lang="ko-KR" altLang="en-US" dirty="0" smtClean="0">
                    <a:ea typeface="굴림" charset="-127"/>
                  </a:rPr>
                  <a:t>가장 큰 </a:t>
                </a:r>
                <a:r>
                  <a:rPr lang="ko-KR" altLang="en-US" dirty="0" err="1" smtClean="0">
                    <a:ea typeface="굴림" charset="-127"/>
                  </a:rPr>
                  <a:t>확률값을</a:t>
                </a:r>
                <a:r>
                  <a:rPr lang="ko-KR" altLang="en-US" dirty="0" smtClean="0">
                    <a:ea typeface="굴림" charset="-127"/>
                  </a:rPr>
                  <a:t> 갖는 클래스로 분류</a:t>
                </a:r>
                <a:endParaRPr lang="en-US" altLang="ko-KR" dirty="0" smtClean="0">
                  <a:ea typeface="굴림" charset="-127"/>
                </a:endParaRPr>
              </a:p>
              <a:p>
                <a:pPr marL="514350" indent="-514350"/>
                <a:endParaRPr lang="en-US" altLang="ko-KR" dirty="0" smtClean="0">
                  <a:ea typeface="굴림" charset="-127"/>
                </a:endParaRP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020856"/>
                <a:ext cx="8252613" cy="4572000"/>
              </a:xfrm>
              <a:blipFill>
                <a:blip r:embed="rId3"/>
                <a:stretch>
                  <a:fillRect l="-812" t="-1467" b="-28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828800" y="228600"/>
                <a:ext cx="4572000" cy="6601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16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 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600" dirty="0"/>
                        <m:t>)=</m:t>
                      </m:r>
                      <m:f>
                        <m:fPr>
                          <m:ctrlPr>
                            <a:rPr lang="en-US" altLang="ko-KR" sz="1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600" dirty="0"/>
                            <m:t>)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  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600" dirty="0"/>
                                <m:t>)</m:t>
                              </m:r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600" dirty="0"/>
                            <m:t>)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8600"/>
                <a:ext cx="4572000" cy="660181"/>
              </a:xfrm>
              <a:prstGeom prst="rect">
                <a:avLst/>
              </a:prstGeom>
              <a:blipFill>
                <a:blip r:embed="rId4"/>
                <a:stretch>
                  <a:fillRect r="-56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나이브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베이즈</a:t>
            </a:r>
            <a:r>
              <a:rPr lang="ko-KR" altLang="en-US" dirty="0" smtClean="0">
                <a:solidFill>
                  <a:schemeClr val="tx1"/>
                </a:solidFill>
              </a:rPr>
              <a:t> 수식</a:t>
            </a:r>
            <a:r>
              <a:rPr lang="en-US" altLang="ko-KR" dirty="0" smtClean="0">
                <a:solidFill>
                  <a:schemeClr val="tx1"/>
                </a:solidFill>
              </a:rPr>
              <a:t>(p195)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85663"/>
            <a:ext cx="8571173" cy="1763884"/>
          </a:xfrm>
        </p:spPr>
      </p:pic>
      <p:sp>
        <p:nvSpPr>
          <p:cNvPr id="6" name="TextBox 5"/>
          <p:cNvSpPr txBox="1"/>
          <p:nvPr/>
        </p:nvSpPr>
        <p:spPr>
          <a:xfrm>
            <a:off x="533400" y="1475247"/>
            <a:ext cx="2286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완전한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수식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04800" y="5283728"/>
                <a:ext cx="8219430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𝑛𝑏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 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 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</a:t>
                </a:r>
                <a:r>
                  <a:rPr lang="en-US" altLang="ko-KR" sz="2400" dirty="0"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charset="-127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굴림" charset="-127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83728"/>
                <a:ext cx="8219430" cy="516616"/>
              </a:xfrm>
              <a:prstGeom prst="rect">
                <a:avLst/>
              </a:prstGeom>
              <a:blipFill>
                <a:blip r:embed="rId3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04800" y="2051481"/>
                <a:ext cx="4572000" cy="7312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)=</m:t>
                      </m:r>
                      <m:f>
                        <m:f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)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51481"/>
                <a:ext cx="4572000" cy="731226"/>
              </a:xfrm>
              <a:prstGeom prst="rect">
                <a:avLst/>
              </a:prstGeom>
              <a:blipFill>
                <a:blip r:embed="rId4"/>
                <a:stretch>
                  <a:fillRect r="-7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" y="2873551"/>
            <a:ext cx="2286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수식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4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분식 재무보고서 예제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1"/>
            <a:ext cx="8229600" cy="27432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목표변수</a:t>
            </a:r>
            <a:r>
              <a:rPr lang="en-US" altLang="ko-KR" dirty="0" smtClean="0">
                <a:ea typeface="굴림" charset="-127"/>
              </a:rPr>
              <a:t>:  </a:t>
            </a:r>
            <a:r>
              <a:rPr lang="ko-KR" altLang="en-US" dirty="0" smtClean="0">
                <a:ea typeface="굴림" charset="-127"/>
              </a:rPr>
              <a:t>회계감사에서 고객 회사의 재무보고서를 분식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정상으로 분류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예측변수</a:t>
            </a:r>
            <a:r>
              <a:rPr lang="en-US" altLang="ko-KR" dirty="0" smtClean="0">
                <a:ea typeface="굴림" charset="-127"/>
              </a:rPr>
              <a:t>: (2</a:t>
            </a:r>
            <a:r>
              <a:rPr lang="ko-KR" altLang="en-US" dirty="0" smtClean="0">
                <a:ea typeface="굴림" charset="-127"/>
              </a:rPr>
              <a:t>개로 확장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marL="800100" lvl="1" indent="-342900" eaLnBrk="1" hangingPunct="1"/>
            <a:r>
              <a:rPr lang="ko-KR" altLang="en-US" sz="2200" dirty="0" smtClean="0">
                <a:ea typeface="굴림" charset="-127"/>
              </a:rPr>
              <a:t>이전 법적 문제</a:t>
            </a:r>
            <a:r>
              <a:rPr lang="en-US" altLang="ko-KR" sz="2200" dirty="0" smtClean="0">
                <a:ea typeface="굴림" charset="-127"/>
              </a:rPr>
              <a:t>(</a:t>
            </a:r>
            <a:r>
              <a:rPr lang="ko-KR" altLang="en-US" sz="2200" dirty="0" smtClean="0">
                <a:ea typeface="굴림" charset="-127"/>
              </a:rPr>
              <a:t>있음</a:t>
            </a:r>
            <a:r>
              <a:rPr lang="en-US" altLang="ko-KR" sz="2200" dirty="0" smtClean="0">
                <a:ea typeface="굴림" charset="-127"/>
              </a:rPr>
              <a:t>/</a:t>
            </a:r>
            <a:r>
              <a:rPr lang="ko-KR" altLang="en-US" sz="2200" dirty="0" smtClean="0">
                <a:ea typeface="굴림" charset="-127"/>
              </a:rPr>
              <a:t>없음</a:t>
            </a:r>
            <a:r>
              <a:rPr lang="en-US" altLang="ko-KR" sz="2200" dirty="0" smtClean="0">
                <a:ea typeface="굴림" charset="-127"/>
              </a:rPr>
              <a:t>)        </a:t>
            </a:r>
            <a:r>
              <a:rPr lang="en-US" altLang="ko-KR" sz="2200" dirty="0" smtClean="0">
                <a:solidFill>
                  <a:srgbClr val="FF0000"/>
                </a:solidFill>
                <a:ea typeface="굴림" charset="-127"/>
              </a:rPr>
              <a:t>X1</a:t>
            </a:r>
          </a:p>
          <a:p>
            <a:pPr marL="800100" lvl="1" indent="-342900" eaLnBrk="1" hangingPunct="1"/>
            <a:r>
              <a:rPr lang="ko-KR" altLang="en-US" sz="2200" dirty="0" smtClean="0">
                <a:ea typeface="굴림" charset="-127"/>
              </a:rPr>
              <a:t>회사의 크기</a:t>
            </a:r>
            <a:r>
              <a:rPr lang="en-US" altLang="ko-KR" sz="2200" dirty="0" smtClean="0">
                <a:ea typeface="굴림" charset="-127"/>
              </a:rPr>
              <a:t>(</a:t>
            </a:r>
            <a:r>
              <a:rPr lang="ko-KR" altLang="en-US" sz="2200" dirty="0" smtClean="0">
                <a:ea typeface="굴림" charset="-127"/>
              </a:rPr>
              <a:t>작음</a:t>
            </a:r>
            <a:r>
              <a:rPr lang="en-US" altLang="ko-KR" sz="2200" dirty="0" smtClean="0">
                <a:ea typeface="굴림" charset="-127"/>
              </a:rPr>
              <a:t>/</a:t>
            </a:r>
            <a:r>
              <a:rPr lang="ko-KR" altLang="en-US" sz="2200" dirty="0" smtClean="0">
                <a:ea typeface="굴림" charset="-127"/>
              </a:rPr>
              <a:t>큼</a:t>
            </a:r>
            <a:r>
              <a:rPr lang="en-US" altLang="ko-KR" sz="2200" dirty="0" smtClean="0">
                <a:ea typeface="굴림" charset="-127"/>
              </a:rPr>
              <a:t>)</a:t>
            </a:r>
            <a:r>
              <a:rPr lang="en-US" altLang="ko-KR" sz="2200" dirty="0">
                <a:ea typeface="굴림" charset="-127"/>
              </a:rPr>
              <a:t>	</a:t>
            </a:r>
            <a:r>
              <a:rPr lang="en-US" altLang="ko-KR" sz="2200" dirty="0" smtClean="0">
                <a:ea typeface="굴림" charset="-127"/>
              </a:rPr>
              <a:t>	</a:t>
            </a:r>
            <a:r>
              <a:rPr lang="en-US" altLang="ko-KR" sz="2200" dirty="0" smtClean="0">
                <a:solidFill>
                  <a:srgbClr val="FF0000"/>
                </a:solidFill>
                <a:ea typeface="굴림" charset="-127"/>
              </a:rPr>
              <a:t>X2</a:t>
            </a:r>
            <a:r>
              <a:rPr lang="en-US" altLang="ko-KR" sz="2200" dirty="0" smtClean="0">
                <a:ea typeface="굴림" charset="-127"/>
              </a:rPr>
              <a:t> 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고객회사</a:t>
            </a:r>
            <a:r>
              <a:rPr lang="en-US" altLang="ko-KR" dirty="0" smtClean="0">
                <a:ea typeface="굴림" charset="-127"/>
              </a:rPr>
              <a:t>: {</a:t>
            </a:r>
            <a:r>
              <a:rPr lang="ko-KR" altLang="en-US" dirty="0" smtClean="0">
                <a:ea typeface="굴림" charset="-127"/>
              </a:rPr>
              <a:t>이전 </a:t>
            </a:r>
            <a:r>
              <a:rPr lang="ko-KR" altLang="en-US" dirty="0" err="1" smtClean="0">
                <a:ea typeface="굴림" charset="-127"/>
              </a:rPr>
              <a:t>법적문제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= </a:t>
            </a:r>
            <a:r>
              <a:rPr lang="ko-KR" altLang="en-US" dirty="0" smtClean="0">
                <a:ea typeface="굴림" charset="-127"/>
              </a:rPr>
              <a:t>있음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크기 </a:t>
            </a:r>
            <a:r>
              <a:rPr lang="en-US" altLang="ko-KR" dirty="0" smtClean="0">
                <a:ea typeface="굴림" charset="-127"/>
              </a:rPr>
              <a:t>= </a:t>
            </a:r>
            <a:r>
              <a:rPr lang="ko-KR" altLang="en-US" dirty="0" smtClean="0">
                <a:ea typeface="굴림" charset="-127"/>
              </a:rPr>
              <a:t>작음</a:t>
            </a:r>
            <a:r>
              <a:rPr lang="en-US" altLang="ko-KR" dirty="0" smtClean="0">
                <a:ea typeface="굴림" charset="-127"/>
              </a:rPr>
              <a:t>}</a:t>
            </a:r>
            <a:r>
              <a:rPr lang="ko-KR" altLang="en-US" dirty="0" smtClean="0">
                <a:ea typeface="굴림" charset="-127"/>
              </a:rPr>
              <a:t> 일 경우 소속 클래스는</a:t>
            </a:r>
            <a:r>
              <a:rPr lang="en-US" altLang="ko-KR" dirty="0" smtClean="0">
                <a:ea typeface="굴림" charset="-127"/>
              </a:rPr>
              <a:t>{</a:t>
            </a:r>
            <a:r>
              <a:rPr lang="ko-KR" altLang="en-US" dirty="0" smtClean="0">
                <a:ea typeface="굴림" charset="-127"/>
              </a:rPr>
              <a:t>분식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정상</a:t>
            </a:r>
            <a:r>
              <a:rPr lang="en-US" altLang="ko-KR" dirty="0" smtClean="0">
                <a:ea typeface="굴림" charset="-127"/>
              </a:rPr>
              <a:t>} ?</a:t>
            </a: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정확한 </a:t>
            </a:r>
            <a:r>
              <a:rPr lang="ko-KR" altLang="en-US" dirty="0" err="1" smtClean="0">
                <a:ea typeface="굴림" charset="-127"/>
              </a:rPr>
              <a:t>베이즈분류기와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나이브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베이즈</a:t>
            </a:r>
            <a:r>
              <a:rPr lang="ko-KR" altLang="en-US" dirty="0" smtClean="0">
                <a:ea typeface="굴림" charset="-127"/>
              </a:rPr>
              <a:t> 분류기로 클래스 소속 </a:t>
            </a:r>
            <a:r>
              <a:rPr lang="ko-KR" altLang="en-US" dirty="0" err="1" smtClean="0">
                <a:ea typeface="굴림" charset="-127"/>
              </a:rPr>
              <a:t>확률값</a:t>
            </a:r>
            <a:r>
              <a:rPr lang="ko-KR" altLang="en-US" dirty="0" smtClean="0">
                <a:ea typeface="굴림" charset="-127"/>
              </a:rPr>
              <a:t> 계산 및 비교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88330"/>
              </p:ext>
            </p:extLst>
          </p:nvPr>
        </p:nvGraphicFramePr>
        <p:xfrm>
          <a:off x="2209800" y="1524001"/>
          <a:ext cx="41751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Equation" r:id="rId3" imgW="3276600" imgH="1193800" progId="Equation.DSMT4">
                  <p:embed/>
                </p:oleObj>
              </mc:Choice>
              <mc:Fallback>
                <p:oleObj name="Equation" r:id="rId3" imgW="32766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1"/>
                        <a:ext cx="4175125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26219" y="304800"/>
            <a:ext cx="8691562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400" dirty="0"/>
              <a:t>분식 재무보고서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정확한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베이지안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분류기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pPr lvl="1"/>
            <a:r>
              <a:rPr lang="ko-KR" altLang="en-US" sz="2000" dirty="0"/>
              <a:t>각 집단에서 예측변수가 나타날 확률은 법적 책임이 </a:t>
            </a:r>
            <a:r>
              <a:rPr lang="ko-KR" altLang="en-US" sz="2000" dirty="0" err="1" smtClean="0"/>
              <a:t>제소되었는지와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회사크기에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대한 추가정보를 통해서 다음과 같이 계산된다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7673" name="Picture 25"/>
          <p:cNvPicPr>
            <a:picLocks noGrp="1" noChangeAspect="1" noChangeArrowheads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3352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87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533399" y="685800"/>
                <a:ext cx="7848601" cy="5695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£"/>
                  <a:defRPr kumimoji="1"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£"/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r>
                  <a:rPr lang="ko-KR" altLang="en-US" sz="3200" dirty="0" smtClean="0"/>
                  <a:t>분식 재무보고서 예제</a:t>
                </a:r>
                <a:r>
                  <a:rPr lang="en-US" altLang="ko-KR" sz="3200" dirty="0" smtClean="0"/>
                  <a:t>(</a:t>
                </a:r>
                <a:r>
                  <a:rPr lang="ko-KR" altLang="en-US" sz="3200" dirty="0" err="1" smtClean="0"/>
                  <a:t>나이브베이즈</a:t>
                </a:r>
                <a:r>
                  <a:rPr lang="en-US" altLang="ko-KR" sz="3200" dirty="0" smtClean="0"/>
                  <a:t>)</a:t>
                </a:r>
                <a:endParaRPr lang="ko-KR" altLang="en-US" sz="3200" dirty="0"/>
              </a:p>
              <a:p>
                <a:pPr>
                  <a:buFont typeface="Wingdings" pitchFamily="2" charset="2"/>
                  <a:buNone/>
                </a:pPr>
                <a:r>
                  <a:rPr lang="ko-KR" altLang="en-US" sz="1600" dirty="0"/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𝑁𝐵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분식</m:t>
                        </m:r>
                      </m: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책임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=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, </m:t>
                        </m:r>
                        <m:r>
                          <a:rPr lang="ko-KR" altLang="en-US" sz="2400" b="0" i="1" smtClean="0">
                            <a:latin typeface="Cambria Math"/>
                          </a:rPr>
                          <m:t>크기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=</m:t>
                        </m:r>
                        <m:r>
                          <a:rPr lang="ko-KR" altLang="en-US" sz="2400" b="0" i="1" smtClean="0">
                            <a:latin typeface="Cambria Math"/>
                          </a:rPr>
                          <m:t>작음</m:t>
                        </m:r>
                      </m:e>
                    </m:d>
                  </m:oMath>
                </a14:m>
                <a:r>
                  <a:rPr lang="en-US" altLang="ko-KR" sz="2400" b="0" dirty="0" smtClean="0"/>
                  <a:t>= </a:t>
                </a:r>
              </a:p>
              <a:p>
                <a:pPr>
                  <a:buNone/>
                </a:pPr>
                <a:endParaRPr lang="en-US" altLang="ko-KR" sz="16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책임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예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크기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작음</m:t>
                              </m:r>
                            </m:e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분</m:t>
                              </m:r>
                              <m: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  <m:t>식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분식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책임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예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크기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작음</m:t>
                              </m:r>
                            </m:e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분식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분식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책임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예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크기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작음</m:t>
                              </m:r>
                            </m:e>
                            <m:e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정상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ko-KR" altLang="en-US" sz="1400" b="0" i="1" smtClean="0">
                              <a:latin typeface="Cambria Math"/>
                            </a:rPr>
                            <m:t>정상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b="0" dirty="0" smtClean="0"/>
              </a:p>
              <a:p>
                <a:pPr>
                  <a:buFont typeface="Wingdings" pitchFamily="2" charset="2"/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2867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685800"/>
                <a:ext cx="7848601" cy="5695950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81000" y="2971800"/>
                <a:ext cx="8839200" cy="24509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책임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크기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작음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분식</m:t>
                    </m:r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        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책임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크기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작음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분식</m:t>
                    </m:r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      	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(3/4)*(1/4)*(4/10)=0.075</a:t>
                </a:r>
                <a:endParaRPr lang="en-US" altLang="ko-KR" b="1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책임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크기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작음</m:t>
                        </m:r>
                      </m:e>
                      <m:e>
                        <m:r>
                          <a:rPr lang="ko-KR" altLang="en-US" b="0" i="1" smtClean="0">
                            <a:latin typeface="Cambria Math"/>
                          </a:rPr>
                          <m:t>정상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정상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	</a:t>
                </a: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책임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</m:e>
                      <m:e>
                        <m:r>
                          <a:rPr lang="ko-KR" altLang="en-US" b="0" i="1" smtClean="0">
                            <a:latin typeface="Cambria Math"/>
                          </a:rPr>
                          <m:t>정상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크기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작음</m:t>
                        </m:r>
                      </m:e>
                      <m:e>
                        <m:r>
                          <a:rPr lang="ko-KR" altLang="en-US" b="0" i="1" smtClean="0">
                            <a:latin typeface="Cambria Math"/>
                          </a:rPr>
                          <m:t>정상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정상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1" i="1" dirty="0" smtClean="0">
                    <a:solidFill>
                      <a:srgbClr val="FF0000"/>
                    </a:solidFill>
                    <a:latin typeface="Cambria Math"/>
                  </a:rPr>
                  <a:t>           	 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Cambria Math"/>
                  </a:rPr>
                  <a:t>(1/6)*(4/6)*(6/10)=0.067</a:t>
                </a:r>
                <a:endParaRPr lang="en-US" altLang="ko-KR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867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71800"/>
                <a:ext cx="8839200" cy="24509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781945" y="5331107"/>
                <a:ext cx="7620000" cy="51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ea typeface="굴림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5" y="5331107"/>
                <a:ext cx="7620000" cy="516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6284" y="1295400"/>
            <a:ext cx="4467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052580"/>
            <a:ext cx="4267200" cy="72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37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86391"/>
              </p:ext>
            </p:extLst>
          </p:nvPr>
        </p:nvGraphicFramePr>
        <p:xfrm>
          <a:off x="990600" y="3810000"/>
          <a:ext cx="56832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5" name="Equation" r:id="rId3" imgW="3860800" imgH="1727200" progId="Equation.DSMT4">
                  <p:embed/>
                </p:oleObj>
              </mc:Choice>
              <mc:Fallback>
                <p:oleObj name="Equation" r:id="rId3" imgW="38608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5683250" cy="2524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264709"/>
              </p:ext>
            </p:extLst>
          </p:nvPr>
        </p:nvGraphicFramePr>
        <p:xfrm>
          <a:off x="419100" y="381000"/>
          <a:ext cx="8305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6" name="Equation" r:id="rId5" imgW="4965700" imgH="1600200" progId="Equation.DSMT4">
                  <p:embed/>
                </p:oleObj>
              </mc:Choice>
              <mc:Fallback>
                <p:oleObj name="Equation" r:id="rId5" imgW="49657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81000"/>
                        <a:ext cx="8305800" cy="3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36771" y="2138065"/>
            <a:ext cx="30480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Note: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두 방법의 확률 값 크기 순서가 같으며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확률 값이 비슷하다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4450" name="Picture 1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05"/>
            <a:ext cx="144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9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Data-driven, not model-driven</a:t>
            </a:r>
          </a:p>
          <a:p>
            <a:pPr eaLnBrk="1" hangingPunct="1"/>
            <a:r>
              <a:rPr lang="en-US" altLang="en-US" dirty="0" smtClean="0"/>
              <a:t>Makes no assumptions about the data</a:t>
            </a:r>
          </a:p>
          <a:p>
            <a:pPr eaLnBrk="1" hangingPunct="1"/>
            <a:r>
              <a:rPr lang="en-US" altLang="en-US" dirty="0" smtClean="0"/>
              <a:t>Named after mid-16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century English statistician and Presbyterian minister Thomas </a:t>
            </a:r>
            <a:r>
              <a:rPr lang="en-US" altLang="en-US" dirty="0" err="1" smtClean="0"/>
              <a:t>Bayes</a:t>
            </a:r>
            <a:endParaRPr lang="en-US" altLang="en-US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en-US" dirty="0" smtClean="0"/>
          </a:p>
        </p:txBody>
      </p:sp>
      <p:pic>
        <p:nvPicPr>
          <p:cNvPr id="7173" name="Picture 5" descr="Image result for thomas bayes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3429000" y="3962400"/>
            <a:ext cx="1752600" cy="1879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33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Naïve </a:t>
            </a:r>
            <a:r>
              <a:rPr lang="en-US" altLang="en-US" dirty="0" err="1" smtClean="0"/>
              <a:t>Bayes</a:t>
            </a:r>
            <a:r>
              <a:rPr lang="en-US" altLang="en-US" dirty="0" smtClean="0"/>
              <a:t> in 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package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e1071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Function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naiveBayes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See Table 8.4 for code for running Naïve </a:t>
            </a:r>
            <a:r>
              <a:rPr lang="en-US" altLang="en-US" dirty="0" err="1" smtClean="0">
                <a:cs typeface="Arial" pitchFamily="34" charset="0"/>
              </a:rPr>
              <a:t>Bayes</a:t>
            </a:r>
            <a:endParaRPr lang="en-US" altLang="en-US" dirty="0" smtClean="0">
              <a:cs typeface="Arial" pitchFamily="34" charset="0"/>
            </a:endParaRPr>
          </a:p>
          <a:p>
            <a:pPr lvl="1" eaLnBrk="1" hangingPunct="1"/>
            <a:r>
              <a:rPr lang="en-US" altLang="en-US" sz="1800" dirty="0" smtClean="0">
                <a:cs typeface="Arial" pitchFamily="34" charset="0"/>
              </a:rPr>
              <a:t>Includes code for binning numeric variables into categories, which is required for NB</a:t>
            </a:r>
          </a:p>
        </p:txBody>
      </p:sp>
    </p:spTree>
    <p:extLst>
      <p:ext uri="{BB962C8B-B14F-4D97-AF65-F5344CB8AC3E}">
        <p14:creationId xmlns:p14="http://schemas.microsoft.com/office/powerpoint/2010/main" val="18978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2390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err="1"/>
              <a:t>setwd</a:t>
            </a:r>
            <a:r>
              <a:rPr lang="en-US" altLang="ko-KR" sz="1600" dirty="0"/>
              <a:t>("D:/Rdata")</a:t>
            </a:r>
          </a:p>
          <a:p>
            <a:pPr marL="0" indent="0">
              <a:buNone/>
            </a:pPr>
            <a:r>
              <a:rPr lang="en-US" altLang="ko-KR" sz="1600" dirty="0"/>
              <a:t>library(e1071)</a:t>
            </a:r>
          </a:p>
          <a:p>
            <a:pPr marL="0" indent="0">
              <a:buNone/>
            </a:pPr>
            <a:r>
              <a:rPr lang="en-US" altLang="ko-KR" sz="1600" dirty="0" err="1"/>
              <a:t>delay.df</a:t>
            </a:r>
            <a:r>
              <a:rPr lang="en-US" altLang="ko-KR" sz="1600" dirty="0"/>
              <a:t> &lt;- read.csv("FlightDelays.csv")</a:t>
            </a:r>
          </a:p>
          <a:p>
            <a:pPr marL="0" indent="0">
              <a:buNone/>
            </a:pPr>
            <a:r>
              <a:rPr lang="en-US" altLang="ko-KR" sz="1600" dirty="0" err="1"/>
              <a:t>str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delay.df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 smtClean="0"/>
              <a:t>###change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numerical variables to categorical first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delay.df$DAY_WEEK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&lt;-factor(</a:t>
            </a:r>
            <a:r>
              <a:rPr lang="en-US" altLang="ko-KR" sz="1600" dirty="0" err="1"/>
              <a:t>delay.df$DAY_WEEK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smtClean="0"/>
              <a:t>###</a:t>
            </a:r>
            <a:r>
              <a:rPr lang="en-US" altLang="ko-KR" sz="1600" dirty="0" err="1" smtClean="0"/>
              <a:t>delay.df$DEP_TIME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&lt;-factor(</a:t>
            </a:r>
            <a:r>
              <a:rPr lang="en-US" altLang="ko-KR" sz="1600" dirty="0" err="1"/>
              <a:t>delay.df$DEP_TIME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 smtClean="0"/>
              <a:t>delay.df$CRS_DEP_TIME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factor(round(</a:t>
            </a:r>
            <a:r>
              <a:rPr lang="en-US" altLang="ko-KR" sz="1600" dirty="0" err="1"/>
              <a:t>delay.df$CRS_DEP_TIME</a:t>
            </a:r>
            <a:r>
              <a:rPr lang="en-US" altLang="ko-KR" sz="1600" dirty="0"/>
              <a:t>/100))</a:t>
            </a:r>
          </a:p>
          <a:p>
            <a:pPr marL="0" indent="0">
              <a:buNone/>
            </a:pPr>
            <a:r>
              <a:rPr lang="en-US" altLang="ko-KR" sz="1600" dirty="0" smtClean="0"/>
              <a:t>###Create training and validation sets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selected.var</a:t>
            </a:r>
            <a:r>
              <a:rPr lang="en-US" altLang="ko-KR" sz="1600" dirty="0" smtClean="0"/>
              <a:t>  &lt;- c(10,1,8,4,2,13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train.index</a:t>
            </a:r>
            <a:r>
              <a:rPr lang="en-US" altLang="ko-KR" sz="1600" dirty="0"/>
              <a:t> &lt;- sample(c(1:dim(</a:t>
            </a:r>
            <a:r>
              <a:rPr lang="en-US" altLang="ko-KR" sz="1600" dirty="0" err="1"/>
              <a:t>delay.df</a:t>
            </a:r>
            <a:r>
              <a:rPr lang="en-US" altLang="ko-KR" sz="1600" dirty="0"/>
              <a:t>)[1]), dim(</a:t>
            </a:r>
            <a:r>
              <a:rPr lang="en-US" altLang="ko-KR" sz="1600" dirty="0" err="1"/>
              <a:t>delay.df</a:t>
            </a:r>
            <a:r>
              <a:rPr lang="en-US" altLang="ko-KR" sz="1600" dirty="0"/>
              <a:t>)[1]*0.6)</a:t>
            </a:r>
          </a:p>
          <a:p>
            <a:pPr marL="0" indent="0">
              <a:buNone/>
            </a:pPr>
            <a:r>
              <a:rPr lang="en-US" altLang="ko-KR" sz="1600" dirty="0" err="1"/>
              <a:t>train.df</a:t>
            </a:r>
            <a:r>
              <a:rPr lang="en-US" altLang="ko-KR" sz="1600" dirty="0"/>
              <a:t> &lt;-</a:t>
            </a:r>
            <a:r>
              <a:rPr lang="en-US" altLang="ko-KR" sz="1600" dirty="0" err="1"/>
              <a:t>delay.df</a:t>
            </a:r>
            <a:r>
              <a:rPr lang="en-US" altLang="ko-KR" sz="1600" dirty="0" smtClean="0"/>
              <a:t>[ </a:t>
            </a:r>
            <a:r>
              <a:rPr lang="en-US" altLang="ko-KR" sz="1600" dirty="0" err="1" smtClean="0"/>
              <a:t>train.index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selected.var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 err="1"/>
              <a:t>valid.df</a:t>
            </a:r>
            <a:r>
              <a:rPr lang="en-US" altLang="ko-KR" sz="1600" dirty="0"/>
              <a:t> &lt;-</a:t>
            </a:r>
            <a:r>
              <a:rPr lang="en-US" altLang="ko-KR" sz="1600" dirty="0" err="1"/>
              <a:t>delay.df</a:t>
            </a:r>
            <a:r>
              <a:rPr lang="en-US" altLang="ko-KR" sz="1600" dirty="0" smtClean="0"/>
              <a:t>[ - </a:t>
            </a:r>
            <a:r>
              <a:rPr lang="en-US" altLang="ko-KR" sz="1600" dirty="0" err="1" smtClean="0"/>
              <a:t>train.index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selected.var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#</a:t>
            </a:r>
            <a:r>
              <a:rPr lang="en-US" altLang="ko-KR" sz="1600" dirty="0"/>
              <a:t>run naive </a:t>
            </a:r>
            <a:r>
              <a:rPr lang="en-US" altLang="ko-KR" sz="1600" dirty="0" err="1"/>
              <a:t>bayes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delay.nb</a:t>
            </a:r>
            <a:r>
              <a:rPr lang="en-US" altLang="ko-KR" sz="1600" dirty="0"/>
              <a:t> &lt;-</a:t>
            </a:r>
            <a:r>
              <a:rPr lang="en-US" altLang="ko-KR" sz="1600" dirty="0" err="1"/>
              <a:t>naiveBayes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Flight.Status</a:t>
            </a:r>
            <a:r>
              <a:rPr lang="en-US" altLang="ko-KR" sz="1600" dirty="0"/>
              <a:t> ~ . , data=</a:t>
            </a:r>
            <a:r>
              <a:rPr lang="en-US" altLang="ko-KR" sz="1600" dirty="0" err="1"/>
              <a:t>train.df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delay.nb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"/>
            <a:ext cx="6125504" cy="8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980"/>
            <a:ext cx="6782160" cy="655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239000" y="846138"/>
                <a:ext cx="1125629" cy="688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ea typeface="굴림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846138"/>
                <a:ext cx="1125629" cy="688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7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37317" cy="2530526"/>
          </a:xfrm>
        </p:spPr>
      </p:pic>
      <p:sp>
        <p:nvSpPr>
          <p:cNvPr id="2" name="TextBox 1"/>
          <p:cNvSpPr txBox="1"/>
          <p:nvPr/>
        </p:nvSpPr>
        <p:spPr>
          <a:xfrm>
            <a:off x="457200" y="3810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margin = 1  </a:t>
            </a:r>
            <a:r>
              <a:rPr lang="ko-KR" altLang="en-US" dirty="0" err="1" smtClean="0"/>
              <a:t>행방향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상대밀도</a:t>
            </a:r>
            <a:r>
              <a:rPr lang="en-US" altLang="ko-KR" dirty="0" smtClean="0"/>
              <a:t>, 2: </a:t>
            </a:r>
            <a:r>
              <a:rPr lang="ko-KR" altLang="en-US" dirty="0" err="1" smtClean="0"/>
              <a:t>열방향</a:t>
            </a:r>
            <a:r>
              <a:rPr lang="ko-KR" altLang="en-US" dirty="0" smtClean="0"/>
              <a:t> 상대밀도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prop.table</a:t>
            </a:r>
            <a:r>
              <a:rPr lang="en-US" altLang="ko-KR" dirty="0" smtClean="0"/>
              <a:t>(table(</a:t>
            </a:r>
            <a:r>
              <a:rPr lang="en-US" altLang="ko-KR" dirty="0" err="1" smtClean="0"/>
              <a:t>train.df$Flight.Status</a:t>
            </a:r>
            <a:r>
              <a:rPr lang="en-US" altLang="ko-KR" dirty="0"/>
              <a:t>, </a:t>
            </a:r>
            <a:r>
              <a:rPr lang="en-US" altLang="ko-KR" dirty="0" err="1"/>
              <a:t>train.df$DEST</a:t>
            </a:r>
            <a:r>
              <a:rPr lang="en-US" altLang="ko-KR" dirty="0"/>
              <a:t>), margin=1)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1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ko-KR" altLang="en-US" dirty="0" smtClean="0"/>
              <a:t>일요일 </a:t>
            </a:r>
            <a:r>
              <a:rPr lang="ko-KR" altLang="en-US" dirty="0"/>
              <a:t>오전 </a:t>
            </a:r>
            <a:r>
              <a:rPr lang="en-US" altLang="ko-KR" dirty="0"/>
              <a:t>10</a:t>
            </a:r>
            <a:r>
              <a:rPr lang="ko-KR" altLang="en-US" dirty="0"/>
              <a:t>시에서 </a:t>
            </a:r>
            <a:r>
              <a:rPr lang="en-US" altLang="ko-KR" dirty="0"/>
              <a:t>11</a:t>
            </a:r>
            <a:r>
              <a:rPr lang="ko-KR" altLang="en-US" dirty="0"/>
              <a:t>시 사이에 </a:t>
            </a:r>
            <a:r>
              <a:rPr lang="en-US" altLang="ko-KR" dirty="0"/>
              <a:t>DCA</a:t>
            </a:r>
            <a:r>
              <a:rPr lang="ko-KR" altLang="en-US" dirty="0"/>
              <a:t>에서 </a:t>
            </a:r>
            <a:r>
              <a:rPr lang="en-US" altLang="ko-KR" dirty="0"/>
              <a:t>LGA</a:t>
            </a:r>
            <a:r>
              <a:rPr lang="ko-KR" altLang="en-US" dirty="0"/>
              <a:t>로 가는 </a:t>
            </a:r>
            <a:r>
              <a:rPr lang="ko-KR" altLang="en-US" dirty="0" err="1" smtClean="0"/>
              <a:t>델타항공사</a:t>
            </a:r>
            <a:r>
              <a:rPr lang="en-US" altLang="ko-KR" dirty="0" smtClean="0"/>
              <a:t>(DL)</a:t>
            </a:r>
            <a:r>
              <a:rPr lang="ko-KR" altLang="en-US" dirty="0" smtClean="0"/>
              <a:t>의 </a:t>
            </a:r>
            <a:r>
              <a:rPr lang="ko-KR" altLang="en-US" dirty="0"/>
              <a:t>지연 여부를 </a:t>
            </a:r>
            <a:r>
              <a:rPr lang="ko-KR" altLang="en-US" dirty="0" smtClean="0"/>
              <a:t>예측하라</a:t>
            </a:r>
            <a:endParaRPr lang="en-US" altLang="ko-KR" dirty="0" smtClean="0"/>
          </a:p>
          <a:p>
            <a:r>
              <a:rPr lang="ko-KR" altLang="en-US" dirty="0" smtClean="0"/>
              <a:t>예측변수 값이 주어졌을 때 지연 혹은 정시에 속할  확률을 조건부확률 결과를 이용하여 구해야 한다</a:t>
            </a:r>
            <a:endParaRPr lang="en-US" altLang="ko-KR" dirty="0" smtClean="0"/>
          </a:p>
          <a:p>
            <a:r>
              <a:rPr lang="ko-KR" altLang="en-US" dirty="0" smtClean="0"/>
              <a:t>분모는 같으므로 분자만 계산해서 비교하면 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새로운 데이터 분류</a:t>
            </a:r>
            <a:endParaRPr lang="ko-KR" altLang="en-US" sz="36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24200"/>
            <a:ext cx="8781144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33400" y="5189096"/>
                <a:ext cx="8077200" cy="51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ea typeface="굴림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89096"/>
                <a:ext cx="8077200" cy="51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0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5" y="1371600"/>
            <a:ext cx="8797059" cy="38323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9875" y="304800"/>
                <a:ext cx="8283999" cy="731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)=</m:t>
                      </m:r>
                      <m:f>
                        <m:f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)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5" y="304800"/>
                <a:ext cx="8283999" cy="731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9" y="305221"/>
            <a:ext cx="8341441" cy="5714579"/>
          </a:xfrm>
        </p:spPr>
      </p:pic>
    </p:spTree>
    <p:extLst>
      <p:ext uri="{BB962C8B-B14F-4D97-AF65-F5344CB8AC3E}">
        <p14:creationId xmlns:p14="http://schemas.microsoft.com/office/powerpoint/2010/main" val="7754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151" y="40386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redict(object, </a:t>
            </a:r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newdata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, type=c(“class”, “raw”),…) in {e1071}: Computes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the conditional a-posterior probabilities of a categorical class variable given independent predictor variables using the Bayes rule.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00021"/>
              </p:ext>
            </p:extLst>
          </p:nvPr>
        </p:nvGraphicFramePr>
        <p:xfrm>
          <a:off x="296617" y="5106323"/>
          <a:ext cx="8229599" cy="134112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383135989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xmlns="" val="28589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An object of class 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naiveBayes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43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 panose="020B0604020202020204" pitchFamily="34" charset="0"/>
                        </a:rPr>
                        <a:t>newdata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A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dataframe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with new predictors (with possibly fewer columns than the training data). Note that the column names of 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newdata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 are matched against the training data ones.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8336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If "raw", the conditional a-posterior probabilities for each class are returned, and the class with maximal probability else.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2668118"/>
                  </a:ext>
                </a:extLst>
              </a:tr>
            </a:tbl>
          </a:graphicData>
        </a:graphic>
      </p:graphicFrame>
      <p:pic>
        <p:nvPicPr>
          <p:cNvPr id="10" name="내용 개체 틀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7" y="274638"/>
            <a:ext cx="7772400" cy="3535989"/>
          </a:xfrm>
        </p:spPr>
      </p:pic>
    </p:spTree>
    <p:extLst>
      <p:ext uri="{BB962C8B-B14F-4D97-AF65-F5344CB8AC3E}">
        <p14:creationId xmlns:p14="http://schemas.microsoft.com/office/powerpoint/2010/main" val="27219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" y="762000"/>
            <a:ext cx="8305800" cy="5159886"/>
          </a:xfrm>
        </p:spPr>
      </p:pic>
      <p:sp>
        <p:nvSpPr>
          <p:cNvPr id="2" name="TextBox 1"/>
          <p:cNvSpPr txBox="1"/>
          <p:nvPr/>
        </p:nvSpPr>
        <p:spPr>
          <a:xfrm>
            <a:off x="5107858" y="1676400"/>
            <a:ext cx="3505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Validation data : total 880 flights, 172 delayed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Naïve rule: error rate=19.5%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: accuracy = 80.5%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Naïve Bayes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비슷</a:t>
            </a:r>
            <a:r>
              <a:rPr lang="en-US" altLang="ko-KR" b="1" dirty="0" smtClean="0">
                <a:solidFill>
                  <a:srgbClr val="FF0000"/>
                </a:solidFill>
              </a:rPr>
              <a:t>=&gt;lift chart</a:t>
            </a:r>
            <a:r>
              <a:rPr lang="ko-KR" altLang="en-US" b="1" dirty="0" smtClean="0">
                <a:solidFill>
                  <a:srgbClr val="FF0000"/>
                </a:solidFill>
              </a:rPr>
              <a:t>를 비교해 보면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74132"/>
            <a:ext cx="8431421" cy="5804655"/>
          </a:xfrm>
        </p:spPr>
      </p:pic>
      <p:sp>
        <p:nvSpPr>
          <p:cNvPr id="5" name="TextBox 4"/>
          <p:cNvSpPr txBox="1"/>
          <p:nvPr/>
        </p:nvSpPr>
        <p:spPr>
          <a:xfrm>
            <a:off x="685800" y="304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Lift Chart: Naïve Bayes is Effective in capturing the delayed flights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7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chemeClr val="tx1"/>
                </a:solidFill>
                <a:ea typeface="굴림" charset="-127"/>
              </a:rPr>
              <a:t>나이브</a:t>
            </a:r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ea typeface="굴림" charset="-127"/>
              </a:rPr>
              <a:t>베이즈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기본 아이디어</a:t>
            </a: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4562"/>
            <a:ext cx="8229600" cy="4724400"/>
          </a:xfrm>
        </p:spPr>
        <p:txBody>
          <a:bodyPr/>
          <a:lstStyle/>
          <a:p>
            <a:pPr eaLnBrk="1" hangingPunct="1"/>
            <a:r>
              <a:rPr lang="ko-KR" altLang="en-US" u="sng" dirty="0" smtClean="0">
                <a:ea typeface="굴림" charset="-127"/>
              </a:rPr>
              <a:t>범주형 </a:t>
            </a:r>
            <a:r>
              <a:rPr lang="ko-KR" altLang="en-US" u="sng" dirty="0" err="1" smtClean="0">
                <a:ea typeface="굴림" charset="-127"/>
              </a:rPr>
              <a:t>예측변수</a:t>
            </a:r>
            <a:r>
              <a:rPr lang="ko-KR" altLang="en-US" dirty="0" err="1" smtClean="0">
                <a:ea typeface="굴림" charset="-127"/>
              </a:rPr>
              <a:t>로</a:t>
            </a:r>
            <a:r>
              <a:rPr lang="ko-KR" altLang="en-US" dirty="0" smtClean="0">
                <a:ea typeface="굴림" charset="-127"/>
              </a:rPr>
              <a:t> 구성된 데이터에 적용하는 </a:t>
            </a:r>
            <a:r>
              <a:rPr lang="ko-KR" altLang="en-US" u="sng" dirty="0" smtClean="0">
                <a:ea typeface="굴림" charset="-127"/>
              </a:rPr>
              <a:t>분류기</a:t>
            </a:r>
            <a:endParaRPr lang="en-US" altLang="ko-KR" u="sng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분류되어야 할 주어진 새로운 레코드와 유사한 레코드 발견</a:t>
            </a:r>
            <a:r>
              <a:rPr lang="en-US" altLang="ko-KR" dirty="0" smtClean="0">
                <a:ea typeface="굴림" charset="-127"/>
              </a:rPr>
              <a:t> (i.e., </a:t>
            </a:r>
            <a:r>
              <a:rPr lang="ko-KR" altLang="en-US" dirty="0" smtClean="0">
                <a:ea typeface="굴림" charset="-127"/>
              </a:rPr>
              <a:t>예측변수의 값이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동일한 다른 레코드들을 찾는다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이러한 레코드들의 소속 클래스를 조사하여 어느 클래스에 많이 속하였는지를 조사</a:t>
            </a:r>
            <a:r>
              <a:rPr lang="en-US" altLang="ko-KR" dirty="0" smtClean="0">
                <a:ea typeface="굴림" charset="-127"/>
              </a:rPr>
              <a:t>=&gt; prevalent class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새로운 레코드를 </a:t>
            </a:r>
            <a:r>
              <a:rPr lang="en-US" altLang="ko-KR" dirty="0" smtClean="0">
                <a:ea typeface="굴림" charset="-127"/>
              </a:rPr>
              <a:t>prevalent 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class</a:t>
            </a:r>
            <a:r>
              <a:rPr lang="ko-KR" altLang="en-US" dirty="0" smtClean="0">
                <a:ea typeface="굴림" charset="-127"/>
              </a:rPr>
              <a:t>로 분류</a:t>
            </a:r>
            <a:endParaRPr lang="en-US" altLang="ko-KR" dirty="0" smtClean="0">
              <a:ea typeface="굴림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ea typeface="굴림" charset="-127"/>
              </a:rPr>
              <a:t>예</a:t>
            </a:r>
            <a:r>
              <a:rPr lang="en-US" altLang="ko-KR" dirty="0" smtClean="0">
                <a:ea typeface="굴림" charset="-127"/>
              </a:rPr>
              <a:t>) </a:t>
            </a:r>
            <a:r>
              <a:rPr lang="ko-KR" altLang="en-US" sz="2400" dirty="0" err="1" smtClean="0"/>
              <a:t>구글</a:t>
            </a:r>
            <a:r>
              <a:rPr lang="en-US" altLang="ko-KR" sz="2400" dirty="0" smtClean="0"/>
              <a:t>(Google)</a:t>
            </a:r>
            <a:r>
              <a:rPr lang="ko-KR" altLang="en-US" sz="2400" dirty="0" smtClean="0"/>
              <a:t>과 같은 웹 검색엔진의 예</a:t>
            </a:r>
            <a:endParaRPr lang="en-US" altLang="ko-KR" sz="2400" dirty="0" smtClean="0"/>
          </a:p>
          <a:p>
            <a:pPr lvl="1">
              <a:lnSpc>
                <a:spcPct val="120000"/>
              </a:lnSpc>
            </a:pPr>
            <a:r>
              <a:rPr lang="ko-KR" altLang="en-US" sz="2000" dirty="0" smtClean="0"/>
              <a:t>사용자가 철자가 잘못 표기된 어구를 입력하면 철자오류를 수정한 글자가 제시</a:t>
            </a:r>
            <a:endParaRPr lang="en-US" altLang="ko-KR" sz="2000" dirty="0" smtClean="0"/>
          </a:p>
          <a:p>
            <a:pPr lvl="1">
              <a:lnSpc>
                <a:spcPct val="120000"/>
              </a:lnSpc>
            </a:pPr>
            <a:r>
              <a:rPr lang="ko-KR" altLang="en-US" sz="2000" dirty="0" smtClean="0"/>
              <a:t>제시된 글들은 수 백만명의 다른 사용자들이 입력한 유사 철자의 단어들의 빈도뿐만 아니라 사용자가 입력한 어구의 다른 글자들에 기초하여 제시됨</a:t>
            </a:r>
            <a:endParaRPr lang="en-US" altLang="ko-KR" sz="2000" dirty="0" smtClean="0"/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나이브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베이즈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5720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나이브베이즈</a:t>
            </a:r>
            <a:r>
              <a:rPr lang="ko-KR" altLang="en-US" b="1" dirty="0" smtClean="0">
                <a:ea typeface="굴림" charset="-127"/>
              </a:rPr>
              <a:t> 추정</a:t>
            </a:r>
            <a:r>
              <a:rPr lang="ko-KR" altLang="en-US" dirty="0" smtClean="0">
                <a:ea typeface="굴림" charset="-127"/>
              </a:rPr>
              <a:t> 확률이 </a:t>
            </a:r>
            <a:r>
              <a:rPr lang="ko-KR" altLang="en-US" b="1" dirty="0" smtClean="0">
                <a:ea typeface="굴림" charset="-127"/>
              </a:rPr>
              <a:t>정확한 </a:t>
            </a:r>
            <a:r>
              <a:rPr lang="ko-KR" altLang="en-US" b="1" dirty="0" err="1" smtClean="0">
                <a:ea typeface="굴림" charset="-127"/>
              </a:rPr>
              <a:t>베이즈</a:t>
            </a:r>
            <a:r>
              <a:rPr lang="ko-KR" altLang="en-US" dirty="0" err="1" smtClean="0">
                <a:ea typeface="굴림" charset="-127"/>
              </a:rPr>
              <a:t>와</a:t>
            </a:r>
            <a:r>
              <a:rPr lang="ko-KR" altLang="en-US" dirty="0" smtClean="0">
                <a:ea typeface="굴림" charset="-127"/>
              </a:rPr>
              <a:t> 많이 근사함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단지 예측변수 값과 일치하는 레코드만 사용한 것이 아니라 모든 레코드가 계산에 사용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계산이 실용적이다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조건부 독립성 가정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클래스 내에서는 예측변수간에 독립 가정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marL="273050" lvl="1" indent="-273050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ko-KR" altLang="en-US" dirty="0">
                <a:ea typeface="굴림" charset="-127"/>
              </a:rPr>
              <a:t>통계적 모델이 포함되지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eaLnBrk="1" hangingPunct="1"/>
            <a:endParaRPr lang="en-US" altLang="ko-KR" dirty="0" smtClean="0">
              <a:ea typeface="굴림" charset="-127"/>
            </a:endParaRPr>
          </a:p>
          <a:p>
            <a:pPr eaLnBrk="1" hangingPunct="1"/>
            <a:endParaRPr lang="en-US" altLang="ko-KR" dirty="0" smtClean="0">
              <a:ea typeface="굴림" charset="-127"/>
            </a:endParaRPr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229600" cy="16764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장점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err="1" smtClean="0">
                <a:ea typeface="굴림" charset="-127"/>
              </a:rPr>
              <a:t>순전한</a:t>
            </a:r>
            <a:r>
              <a:rPr lang="ko-KR" altLang="en-US" dirty="0" smtClean="0">
                <a:ea typeface="굴림" charset="-127"/>
              </a:rPr>
              <a:t> 범주형 데이터에 적합하다</a:t>
            </a:r>
            <a:r>
              <a:rPr lang="en-US" altLang="ko-KR" dirty="0" smtClean="0">
                <a:ea typeface="굴림" charset="-127"/>
              </a:rPr>
              <a:t>:</a:t>
            </a:r>
            <a:r>
              <a:rPr lang="ko-KR" altLang="en-US" dirty="0" smtClean="0">
                <a:ea typeface="굴림" charset="-127"/>
              </a:rPr>
              <a:t>분류성과가 좋다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매우 대용량 데이터 세트에서 잘 작동한다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간단하고 계산이 효과적이다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단점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다량의 레코드를 요구한다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lvl="1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예측변수의 범주가 학습용 데이터에서 존재하지 않는 경우 단순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베이즈는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이러한 예측변수의 범주를 갖는 새로운 레코드는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확률값을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갖는다고 가정한다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2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예를 들어 목표변수가 “고액 생명보험상품 구매”이고 예측변수의 범주가 “요트 소유”라고 가정하자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만약 학습용 데이터가 “요트 소유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1”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레코드를 갖고 있지 않다면 “요트 소유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1”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새로운 레코드에 대해서는 단순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베이즈는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목표변수 “고액 생명보험상품 구매”에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확률값을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부여할 것이다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예측변수의 정보는 무시된다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곱하기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장단점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charset="-127"/>
              </a:rPr>
              <a:t>반면에</a:t>
            </a:r>
            <a:r>
              <a:rPr lang="en-US" altLang="ko-KR" smtClean="0">
                <a:ea typeface="굴림" charset="-127"/>
              </a:rPr>
              <a:t>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191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확률 </a:t>
            </a:r>
            <a:r>
              <a:rPr lang="ko-KR" altLang="en-US" u="sng" dirty="0" smtClean="0">
                <a:ea typeface="굴림" charset="-127"/>
              </a:rPr>
              <a:t>순위</a:t>
            </a:r>
            <a:r>
              <a:rPr lang="ko-KR" altLang="en-US" dirty="0" smtClean="0">
                <a:ea typeface="굴림" charset="-127"/>
              </a:rPr>
              <a:t>가 실제 확률 추정치 순위와 일치한다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marL="630238" lvl="2" indent="-36513" eaLnBrk="1" hangingPunct="1">
              <a:buFont typeface="Wingdings 2" pitchFamily="18" charset="2"/>
              <a:buNone/>
            </a:pPr>
            <a:r>
              <a:rPr lang="ko-KR" altLang="en-US" dirty="0" smtClean="0">
                <a:ea typeface="굴림" charset="-127"/>
              </a:rPr>
              <a:t>향상을 사용하는 데 적용하기 좋다</a:t>
            </a:r>
            <a:r>
              <a:rPr lang="en-US" altLang="ko-KR" dirty="0" smtClean="0">
                <a:ea typeface="굴림" charset="-127"/>
              </a:rPr>
              <a:t>(e.g. </a:t>
            </a:r>
            <a:r>
              <a:rPr lang="ko-KR" altLang="en-US" dirty="0" smtClean="0">
                <a:ea typeface="굴림" charset="-127"/>
              </a:rPr>
              <a:t>메일 응답</a:t>
            </a:r>
            <a:r>
              <a:rPr lang="en-US" altLang="ko-KR" dirty="0" smtClean="0">
                <a:ea typeface="굴림" charset="-127"/>
              </a:rPr>
              <a:t>), </a:t>
            </a:r>
            <a:r>
              <a:rPr lang="ko-KR" altLang="en-US" dirty="0" smtClean="0">
                <a:ea typeface="굴림" charset="-127"/>
              </a:rPr>
              <a:t>확률을  추정하는 데는 좋지 않다</a:t>
            </a:r>
            <a:r>
              <a:rPr lang="en-US" altLang="ko-KR" dirty="0" smtClean="0">
                <a:ea typeface="굴림" charset="-127"/>
              </a:rPr>
              <a:t> (e.g. </a:t>
            </a:r>
            <a:r>
              <a:rPr lang="ko-KR" altLang="en-US" dirty="0" smtClean="0">
                <a:ea typeface="굴림" charset="-127"/>
              </a:rPr>
              <a:t>신용평가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marL="630238" lvl="2" indent="-36513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HW. #8.2  Automobile Accidents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(a),  (b) ii, iii, iv,  (c) ii ~v(</a:t>
            </a:r>
            <a:r>
              <a:rPr lang="ko-KR" altLang="en-US" dirty="0" smtClean="0">
                <a:ea typeface="굴림" charset="-127"/>
              </a:rPr>
              <a:t>적절한 </a:t>
            </a:r>
            <a:r>
              <a:rPr lang="ko-KR" altLang="en-US" dirty="0" err="1" smtClean="0">
                <a:ea typeface="굴림" charset="-127"/>
              </a:rPr>
              <a:t>예측변수를</a:t>
            </a:r>
            <a:r>
              <a:rPr lang="ko-KR" altLang="en-US" dirty="0" smtClean="0">
                <a:ea typeface="굴림" charset="-127"/>
              </a:rPr>
              <a:t> 선택하여 </a:t>
            </a:r>
            <a:r>
              <a:rPr lang="ko-KR" altLang="en-US" dirty="0" err="1" smtClean="0">
                <a:ea typeface="굴림" charset="-127"/>
              </a:rPr>
              <a:t>수행하시오</a:t>
            </a:r>
            <a:r>
              <a:rPr lang="en-US" altLang="ko-KR" smtClean="0">
                <a:ea typeface="굴림" charset="-127"/>
              </a:rPr>
              <a:t>)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pred.prob</a:t>
            </a:r>
            <a:r>
              <a:rPr lang="en-US" altLang="ko-KR" sz="2000" dirty="0"/>
              <a:t> &lt;- predict(</a:t>
            </a:r>
            <a:r>
              <a:rPr lang="en-US" altLang="ko-KR" sz="2000" dirty="0" err="1"/>
              <a:t>delay.nb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newdata</a:t>
            </a:r>
            <a:r>
              <a:rPr lang="en-US" altLang="ko-KR" sz="2000" dirty="0"/>
              <a:t>=</a:t>
            </a:r>
            <a:r>
              <a:rPr lang="en-US" altLang="ko-KR" sz="2000" dirty="0" err="1"/>
              <a:t>valid.df</a:t>
            </a:r>
            <a:r>
              <a:rPr lang="en-US" altLang="ko-KR" sz="2000" dirty="0"/>
              <a:t>, type = "raw")</a:t>
            </a:r>
          </a:p>
          <a:p>
            <a:pPr marL="0" indent="0">
              <a:buNone/>
            </a:pPr>
            <a:r>
              <a:rPr lang="en-US" altLang="ko-KR" sz="2000" dirty="0" err="1" smtClean="0"/>
              <a:t>pred.class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predict(</a:t>
            </a:r>
            <a:r>
              <a:rPr lang="en-US" altLang="ko-KR" sz="2000" dirty="0" err="1"/>
              <a:t>delay.nb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newdata</a:t>
            </a:r>
            <a:r>
              <a:rPr lang="en-US" altLang="ko-KR" sz="2000" dirty="0"/>
              <a:t>=</a:t>
            </a:r>
            <a:r>
              <a:rPr lang="en-US" altLang="ko-KR" sz="2000" dirty="0" err="1"/>
              <a:t>valid.df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 smtClean="0"/>
              <a:t>df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(actual=</a:t>
            </a:r>
            <a:r>
              <a:rPr lang="en-US" altLang="ko-KR" sz="2000" dirty="0" err="1"/>
              <a:t>valid.df$Flight.Status</a:t>
            </a:r>
            <a:r>
              <a:rPr lang="en-US" altLang="ko-KR" sz="2000" dirty="0"/>
              <a:t>, predicted=</a:t>
            </a:r>
            <a:r>
              <a:rPr lang="en-US" altLang="ko-KR" sz="2000" dirty="0" err="1"/>
              <a:t>pred.class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pred.prob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 smtClean="0"/>
              <a:t>df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valid.df$CARRIER</a:t>
            </a:r>
            <a:r>
              <a:rPr lang="en-US" altLang="ko-KR" sz="2000" dirty="0"/>
              <a:t>=="DL"&amp; </a:t>
            </a:r>
            <a:r>
              <a:rPr lang="en-US" altLang="ko-KR" sz="2000" dirty="0" err="1"/>
              <a:t>valid.df$DAY_WEEK</a:t>
            </a:r>
            <a:r>
              <a:rPr lang="en-US" altLang="ko-KR" sz="2000" dirty="0"/>
              <a:t>==7 &amp; </a:t>
            </a:r>
            <a:r>
              <a:rPr lang="en-US" altLang="ko-KR" sz="2000" dirty="0" err="1"/>
              <a:t>valid.df$CRS_DEP_TIME</a:t>
            </a:r>
            <a:r>
              <a:rPr lang="en-US" altLang="ko-KR" sz="2000" dirty="0"/>
              <a:t>==10 &amp; </a:t>
            </a:r>
            <a:r>
              <a:rPr lang="en-US" altLang="ko-KR" sz="2000" dirty="0" smtClean="0"/>
              <a:t>   </a:t>
            </a:r>
            <a:r>
              <a:rPr lang="en-US" altLang="ko-KR" sz="2000" dirty="0" err="1"/>
              <a:t>valid.df$DEST</a:t>
            </a:r>
            <a:r>
              <a:rPr lang="en-US" altLang="ko-KR" sz="2000" dirty="0"/>
              <a:t>=="LGA" &amp; </a:t>
            </a:r>
            <a:r>
              <a:rPr lang="en-US" altLang="ko-KR" sz="2000" dirty="0" err="1"/>
              <a:t>valid.df$ORIGIN</a:t>
            </a:r>
            <a:r>
              <a:rPr lang="en-US" altLang="ko-KR" sz="2000" dirty="0"/>
              <a:t> == "DCA</a:t>
            </a:r>
            <a:r>
              <a:rPr lang="en-US" altLang="ko-KR" sz="2000" dirty="0" smtClean="0"/>
              <a:t>",  ]</a:t>
            </a:r>
          </a:p>
          <a:p>
            <a:pPr marL="0" indent="0">
              <a:buNone/>
            </a:pPr>
            <a:r>
              <a:rPr lang="en-US" altLang="ko-KR" sz="2000" dirty="0" smtClean="0"/>
              <a:t>##############lift chart</a:t>
            </a:r>
          </a:p>
          <a:p>
            <a:pPr marL="0" indent="0">
              <a:buNone/>
            </a:pPr>
            <a:r>
              <a:rPr lang="en-US" altLang="ko-KR" sz="2000" dirty="0"/>
              <a:t>library(gains)</a:t>
            </a:r>
          </a:p>
          <a:p>
            <a:pPr marL="0" indent="0">
              <a:buNone/>
            </a:pPr>
            <a:r>
              <a:rPr lang="en-US" altLang="ko-KR" sz="2000" dirty="0" smtClean="0"/>
              <a:t>gain </a:t>
            </a:r>
            <a:r>
              <a:rPr lang="en-US" altLang="ko-KR" sz="2000" dirty="0"/>
              <a:t>&lt;- gains(</a:t>
            </a:r>
            <a:r>
              <a:rPr lang="en-US" altLang="ko-KR" sz="2000" dirty="0" err="1"/>
              <a:t>ifelse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valid.df$Flight.Status</a:t>
            </a:r>
            <a:r>
              <a:rPr lang="en-US" altLang="ko-KR" sz="2000" dirty="0"/>
              <a:t>=="delayed",1,0), </a:t>
            </a:r>
            <a:r>
              <a:rPr lang="en-US" altLang="ko-KR" sz="2000" dirty="0" err="1"/>
              <a:t>pred.prob</a:t>
            </a:r>
            <a:r>
              <a:rPr lang="en-US" altLang="ko-KR" sz="2000" dirty="0"/>
              <a:t>[ ,1], groups=100)</a:t>
            </a:r>
          </a:p>
          <a:p>
            <a:pPr marL="0" indent="0">
              <a:buNone/>
            </a:pPr>
            <a:r>
              <a:rPr lang="en-US" altLang="ko-KR" sz="2000" dirty="0" smtClean="0"/>
              <a:t>plot(c(0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gain$cume.pct.of.total</a:t>
            </a:r>
            <a:r>
              <a:rPr lang="en-US" altLang="ko-KR" sz="2000" dirty="0"/>
              <a:t>*sum(</a:t>
            </a:r>
            <a:r>
              <a:rPr lang="en-US" altLang="ko-KR" sz="2000" dirty="0" err="1"/>
              <a:t>valid.df$Flight.Status</a:t>
            </a:r>
            <a:r>
              <a:rPr lang="en-US" altLang="ko-KR" sz="2000" dirty="0"/>
              <a:t>=="delayed</a:t>
            </a:r>
            <a:r>
              <a:rPr lang="en-US" altLang="ko-KR" sz="2000" dirty="0" smtClean="0"/>
              <a:t>")) ~</a:t>
            </a:r>
            <a:r>
              <a:rPr lang="en-US" altLang="ko-KR" sz="2000" dirty="0"/>
              <a:t>c(0, </a:t>
            </a:r>
            <a:r>
              <a:rPr lang="en-US" altLang="ko-KR" sz="2000" dirty="0" err="1"/>
              <a:t>gain$cume.obs</a:t>
            </a:r>
            <a:r>
              <a:rPr lang="en-US" altLang="ko-KR" sz="2000" dirty="0"/>
              <a:t>), </a:t>
            </a:r>
            <a:r>
              <a:rPr lang="en-US" altLang="ko-KR" sz="2000" dirty="0" err="1" smtClean="0"/>
              <a:t>xlab</a:t>
            </a:r>
            <a:r>
              <a:rPr lang="en-US" altLang="ko-KR" sz="2000" dirty="0"/>
              <a:t>="# cases",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Cummulative</a:t>
            </a:r>
            <a:r>
              <a:rPr lang="en-US" altLang="ko-KR" sz="2000" dirty="0"/>
              <a:t>", main="Lift </a:t>
            </a:r>
            <a:r>
              <a:rPr lang="en-US" altLang="ko-KR" sz="2000" dirty="0" err="1"/>
              <a:t>chart",type</a:t>
            </a:r>
            <a:r>
              <a:rPr lang="en-US" altLang="ko-KR" sz="2000" dirty="0"/>
              <a:t>="l")                     </a:t>
            </a:r>
          </a:p>
          <a:p>
            <a:pPr marL="0" indent="0">
              <a:buNone/>
            </a:pPr>
            <a:r>
              <a:rPr lang="en-US" altLang="ko-KR" sz="2000" dirty="0"/>
              <a:t>lines(c(0, sum(</a:t>
            </a:r>
            <a:r>
              <a:rPr lang="en-US" altLang="ko-KR" sz="2000" dirty="0" err="1"/>
              <a:t>valid.df$Flight.Status</a:t>
            </a:r>
            <a:r>
              <a:rPr lang="en-US" altLang="ko-KR" sz="2000" dirty="0"/>
              <a:t>=="delayed"))~c(0, dim(</a:t>
            </a:r>
            <a:r>
              <a:rPr lang="en-US" altLang="ko-KR" sz="2000" dirty="0" err="1"/>
              <a:t>valid.df</a:t>
            </a:r>
            <a:r>
              <a:rPr lang="en-US" altLang="ko-KR" sz="2000" dirty="0"/>
              <a:t>)[1]), </a:t>
            </a:r>
            <a:r>
              <a:rPr lang="en-US" altLang="ko-KR" sz="2000" dirty="0" err="1"/>
              <a:t>lty</a:t>
            </a:r>
            <a:r>
              <a:rPr lang="en-US" altLang="ko-KR" sz="2000" dirty="0"/>
              <a:t>=2)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74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기준값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(cutoff)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확률 방법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772400" cy="4800600"/>
          </a:xfrm>
        </p:spPr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클래스에 속한다고 간주되는 관심 있는 클래스에 대한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기준값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(cut-off)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확률을 정한다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새로운 레코드와 유사한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 값이 동일한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학습 레코드를 찾는다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 레코드들이 관심 있는 클래스 소속 확률을 구한다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 확률이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기준값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확률보다 크면 새로운 레코드를 관심 있는 클래스로 배정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17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7159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조건부 확률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914400"/>
                <a:ext cx="8382000" cy="5410200"/>
              </a:xfrm>
            </p:spPr>
            <p:txBody>
              <a:bodyPr/>
              <a:lstStyle/>
              <a:p>
                <a:r>
                  <a:rPr lang="ko-KR" altLang="en-US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사건 </a:t>
                </a:r>
                <a:r>
                  <a:rPr lang="en-US" altLang="ko-KR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B</a:t>
                </a:r>
                <a:r>
                  <a:rPr lang="ko-KR" altLang="en-US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 발생했다고 할 때 사건 </a:t>
                </a:r>
                <a:r>
                  <a:rPr lang="en-US" altLang="ko-KR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A</a:t>
                </a:r>
                <a:r>
                  <a:rPr lang="ko-KR" altLang="en-US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 발생할 확률</a:t>
                </a:r>
                <a:endParaRPr lang="en-US" altLang="ko-KR" sz="28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)</m:t>
                    </m:r>
                    <m:r>
                      <a:rPr lang="en-US" altLang="ko-KR" b="0" i="0" smtClean="0">
                        <a:latin typeface="Cambria Math"/>
                        <a:ea typeface="굴림" panose="020B0600000101010101" pitchFamily="50" charset="-127"/>
                      </a:rPr>
                      <m:t> </m:t>
                    </m:r>
                  </m:oMath>
                </a14:m>
                <a:endParaRPr lang="en-US" altLang="ko-KR" b="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사건 </a:t>
                </a:r>
                <a:r>
                  <a:rPr lang="en-US" altLang="ko-KR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A</a:t>
                </a:r>
                <a:r>
                  <a:rPr lang="ko-KR" altLang="en-US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 발생했다고 할 때 사건 </a:t>
                </a:r>
                <a:r>
                  <a:rPr lang="en-US" altLang="ko-KR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B</a:t>
                </a:r>
                <a:r>
                  <a:rPr lang="ko-KR" altLang="en-US" sz="28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 발생할 확률</a:t>
                </a:r>
                <a:endParaRPr lang="en-US" altLang="ko-KR" sz="28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lvl="1"/>
                <a:endPara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>
                  <a:latin typeface="굴림" panose="020B0600000101010101" pitchFamily="50" charset="-127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∩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/>
                                <a:ea typeface="굴림" panose="020B0600000101010101" pitchFamily="50" charset="-127"/>
                              </a:rPr>
                              <m:t>𝐴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 smtClean="0">
                            <a:latin typeface="굴림" panose="020B0600000101010101" pitchFamily="50" charset="-127"/>
                            <a:ea typeface="굴림" panose="020B0600000101010101" pitchFamily="50" charset="-127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lvl="1"/>
                <a:endPara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914400"/>
                <a:ext cx="8382000" cy="5410200"/>
              </a:xfrm>
              <a:blipFill>
                <a:blip r:embed="rId2"/>
                <a:stretch>
                  <a:fillRect l="-873" t="-1126" r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3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2390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dirty="0" smtClean="0"/>
              <a:t>  </a:t>
            </a:r>
          </a:p>
          <a:p>
            <a:pPr eaLnBrk="1" hangingPunct="1">
              <a:buFontTx/>
              <a:buNone/>
            </a:pPr>
            <a:endParaRPr lang="en-US" altLang="ko-KR" dirty="0" smtClean="0"/>
          </a:p>
          <a:p>
            <a:pPr eaLnBrk="1" hangingPunct="1">
              <a:buFontTx/>
              <a:buNone/>
            </a:pPr>
            <a:endParaRPr lang="en-US" altLang="ko-KR" dirty="0" smtClean="0">
              <a:latin typeface="바탕" pitchFamily="18" charset="-127"/>
              <a:ea typeface="바탕" pitchFamily="18" charset="-127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ko-KR" dirty="0" smtClean="0">
              <a:latin typeface="바탕" pitchFamily="18" charset="-127"/>
              <a:ea typeface="바탕" pitchFamily="18" charset="-127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ko-KR" dirty="0" smtClean="0">
              <a:latin typeface="바탕" pitchFamily="18" charset="-127"/>
              <a:ea typeface="바탕" pitchFamily="18" charset="-127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ko-KR" dirty="0" smtClean="0">
              <a:latin typeface="바탕" pitchFamily="18" charset="-127"/>
              <a:ea typeface="바탕" pitchFamily="18" charset="-127"/>
              <a:sym typeface="Symbol" pitchFamily="18" charset="2"/>
            </a:endParaRP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3600" dirty="0" err="1" smtClean="0">
                <a:solidFill>
                  <a:schemeClr val="accent2"/>
                </a:solidFill>
              </a:rPr>
              <a:t>베이즈정리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8337"/>
              </p:ext>
            </p:extLst>
          </p:nvPr>
        </p:nvGraphicFramePr>
        <p:xfrm>
          <a:off x="2667000" y="3048000"/>
          <a:ext cx="5181600" cy="101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5" name="Equation" r:id="rId3" imgW="2514600" imgH="495000" progId="Equation.3">
                  <p:embed/>
                </p:oleObj>
              </mc:Choice>
              <mc:Fallback>
                <p:oleObj name="Equation" r:id="rId3" imgW="25146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5181600" cy="1019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15417"/>
              </p:ext>
            </p:extLst>
          </p:nvPr>
        </p:nvGraphicFramePr>
        <p:xfrm>
          <a:off x="1219200" y="990600"/>
          <a:ext cx="3630612" cy="90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6" name="Equation" r:id="rId5" imgW="1523880" imgH="482400" progId="Equation.3">
                  <p:embed/>
                </p:oleObj>
              </mc:Choice>
              <mc:Fallback>
                <p:oleObj name="Equation" r:id="rId5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3630612" cy="904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1730"/>
              </p:ext>
            </p:extLst>
          </p:nvPr>
        </p:nvGraphicFramePr>
        <p:xfrm>
          <a:off x="2743200" y="2057400"/>
          <a:ext cx="2362200" cy="91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7" name="Equation" r:id="rId7" imgW="1091880" imgH="482400" progId="Equation.3">
                  <p:embed/>
                </p:oleObj>
              </mc:Choice>
              <mc:Fallback>
                <p:oleObj name="Equation" r:id="rId7" imgW="1091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2362200" cy="917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06431"/>
              </p:ext>
            </p:extLst>
          </p:nvPr>
        </p:nvGraphicFramePr>
        <p:xfrm>
          <a:off x="914400" y="4647749"/>
          <a:ext cx="52879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" name="수식" r:id="rId9" imgW="2768400" imgH="482400" progId="Equation.3">
                  <p:embed/>
                </p:oleObj>
              </mc:Choice>
              <mc:Fallback>
                <p:oleObj name="수식" r:id="rId9" imgW="2768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7749"/>
                        <a:ext cx="52879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380556"/>
              </p:ext>
            </p:extLst>
          </p:nvPr>
        </p:nvGraphicFramePr>
        <p:xfrm>
          <a:off x="6430963" y="5136557"/>
          <a:ext cx="2286000" cy="45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9" name="Equation" r:id="rId11" imgW="1218671" imgH="241195" progId="Equation.3">
                  <p:embed/>
                </p:oleObj>
              </mc:Choice>
              <mc:Fallback>
                <p:oleObj name="Equation" r:id="rId11" imgW="1218671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5136557"/>
                        <a:ext cx="2286000" cy="453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75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2390" y="3253493"/>
                <a:ext cx="7772400" cy="1752600"/>
              </a:xfrm>
            </p:spPr>
            <p:txBody>
              <a:bodyPr/>
              <a:lstStyle/>
              <a:p>
                <a:pPr eaLnBrk="1" hangingPunct="1"/>
                <a:r>
                  <a:rPr lang="ko-KR" altLang="en-US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하나의 레코드를 분류하기 위해서 각 집단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에 대한                  를 계산함으로써 각 집단에 속할 기회를 측정한다</a:t>
                </a:r>
                <a:r>
                  <a:rPr lang="en-US" altLang="ko-KR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r>
                  <a:rPr lang="ko-KR" altLang="en-US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그 다음에는 그 레코드를 관심 있는 </a:t>
                </a:r>
                <a:r>
                  <a:rPr lang="ko-KR" altLang="en-US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클라스의</a:t>
                </a:r>
                <a:r>
                  <a:rPr lang="ko-KR" altLang="en-US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기준값</a:t>
                </a:r>
                <a:r>
                  <a:rPr lang="ko-KR" altLang="en-US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확률을 만족하거나 가장 높은 확률을 갖는 집단으로 분류한다</a:t>
                </a:r>
                <a:r>
                  <a:rPr lang="en-US" altLang="ko-KR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2390" y="3253493"/>
                <a:ext cx="7772400" cy="1752600"/>
              </a:xfrm>
              <a:blipFill>
                <a:blip r:embed="rId4"/>
                <a:stretch>
                  <a:fillRect l="-784" t="-4181" b="-27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 bwMode="auto">
          <a:xfrm>
            <a:off x="730431" y="122238"/>
            <a:ext cx="7772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조건부 확률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8981" y="1021080"/>
            <a:ext cx="81153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198" y="838200"/>
            <a:ext cx="8217083" cy="149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일반적으로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개의 집단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i="1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C</a:t>
            </a:r>
            <a:r>
              <a:rPr lang="en-US" altLang="ko-KR" i="1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i="1" baseline="-25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…,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i="1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소속을 나타내는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목표변수와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i="1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,X</a:t>
            </a:r>
            <a:r>
              <a:rPr lang="en-US" altLang="ko-KR" i="1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,…,</a:t>
            </a:r>
            <a:r>
              <a:rPr lang="en-US" altLang="ko-KR" i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i="1" baseline="-25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인 예측변수에 대해 다음의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확률값을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측정한다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여기서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= 1,2,</a:t>
            </a:r>
            <a:r>
              <a:rPr lang="en-US" altLang="ko-KR" sz="2800" dirty="0" smtClean="0"/>
              <a:t> …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,m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6944"/>
            <a:ext cx="1777752" cy="38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133600" y="2537543"/>
                <a:ext cx="4034459" cy="556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굴림" charset="-127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800" b="0" i="1" smtClean="0">
                            <a:latin typeface="Cambria Math"/>
                            <a:ea typeface="굴림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굴림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 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굴림" charset="-127"/>
                      </a:rPr>
                      <m:t> 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charset="-127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charset="-127"/>
                      </a:rPr>
                      <m:t>,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굴림" charset="-127"/>
                      </a:rPr>
                      <m:t>  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charset="-127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charset="-127"/>
                      </a:rPr>
                      <m:t>,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 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37543"/>
                <a:ext cx="4034459" cy="556434"/>
              </a:xfrm>
              <a:prstGeom prst="rect">
                <a:avLst/>
              </a:prstGeom>
              <a:blipFill>
                <a:blip r:embed="rId6"/>
                <a:stretch>
                  <a:fillRect t="-11957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926" y="5500795"/>
                <a:ext cx="8567410" cy="915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)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6" y="5500795"/>
                <a:ext cx="8567410" cy="915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용법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772400" cy="1752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목</a:t>
            </a:r>
            <a:r>
              <a:rPr lang="ko-KR" altLang="en-US" dirty="0">
                <a:ea typeface="굴림" charset="-127"/>
              </a:rPr>
              <a:t>표</a:t>
            </a:r>
            <a:r>
              <a:rPr lang="ko-KR" altLang="en-US" dirty="0" smtClean="0">
                <a:ea typeface="굴림" charset="-127"/>
              </a:rPr>
              <a:t>변수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종속변수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는 범주형 변수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err="1" smtClean="0">
                <a:ea typeface="굴림" charset="-127"/>
              </a:rPr>
              <a:t>예측변수가</a:t>
            </a:r>
            <a:r>
              <a:rPr lang="ko-KR" altLang="en-US" dirty="0" smtClean="0">
                <a:ea typeface="굴림" charset="-127"/>
              </a:rPr>
              <a:t> 범주형 변수에서만 사용 가능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err="1" smtClean="0">
                <a:ea typeface="굴림" charset="-127"/>
              </a:rPr>
              <a:t>수치형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예측변수인</a:t>
            </a:r>
            <a:r>
              <a:rPr lang="ko-KR" altLang="en-US" dirty="0" smtClean="0">
                <a:ea typeface="굴림" charset="-127"/>
              </a:rPr>
              <a:t> 경우는 계급을 만들어 범주형 변수로 변환되어야 함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매우 대용량의 데이터 세트에 사용될 수 있음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정확한 </a:t>
            </a:r>
            <a:r>
              <a:rPr lang="ko-KR" altLang="en-US" dirty="0" err="1" smtClean="0">
                <a:ea typeface="굴림" charset="-127"/>
              </a:rPr>
              <a:t>베이지안</a:t>
            </a:r>
            <a:r>
              <a:rPr lang="ko-KR" altLang="en-US" dirty="0" smtClean="0">
                <a:ea typeface="굴림" charset="-127"/>
              </a:rPr>
              <a:t> 분류기</a:t>
            </a:r>
            <a:endParaRPr lang="en-US" altLang="ko-KR" dirty="0" smtClean="0"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1312" y="1066800"/>
                <a:ext cx="8077200" cy="4800600"/>
              </a:xfrm>
            </p:spPr>
            <p:txBody>
              <a:bodyPr/>
              <a:lstStyle/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분류되어야 할 레코드와 </a:t>
                </a:r>
                <a:r>
                  <a:rPr lang="ko-KR" altLang="en-US" u="sng" dirty="0" smtClean="0">
                    <a:ea typeface="굴림" charset="-127"/>
                  </a:rPr>
                  <a:t>동일한 예측변수 값</a:t>
                </a:r>
                <a:r>
                  <a:rPr lang="ko-KR" altLang="en-US" dirty="0" smtClean="0">
                    <a:ea typeface="굴림" charset="-127"/>
                  </a:rPr>
                  <a:t>을 갖는 다른 레코드들을 찾아서 클래스 소속 상대빈도를 구하여 활용하는 방법</a:t>
                </a:r>
                <a:endParaRPr lang="en-US" altLang="ko-KR" dirty="0" smtClean="0">
                  <a:ea typeface="굴림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charset="-127"/>
                  </a:rPr>
                  <a:t>“</a:t>
                </a:r>
                <a:r>
                  <a:rPr lang="ko-KR" altLang="en-US" u="sng" dirty="0" smtClean="0">
                    <a:solidFill>
                      <a:schemeClr val="tx1"/>
                    </a:solidFill>
                    <a:ea typeface="굴림" charset="-127"/>
                  </a:rPr>
                  <a:t>주어진 특정한 예측변수 값을 갖는 레코드가</a:t>
                </a:r>
                <a:r>
                  <a:rPr lang="en-US" altLang="ko-KR" u="sng" dirty="0" smtClean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ko-KR" altLang="en-US" u="sng" dirty="0" smtClean="0">
                    <a:solidFill>
                      <a:schemeClr val="tx1"/>
                    </a:solidFill>
                    <a:ea typeface="굴림" charset="-127"/>
                  </a:rPr>
                  <a:t>클래스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 smtClean="0">
                            <a:solidFill>
                              <a:schemeClr val="tx1"/>
                            </a:solidFill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solidFill>
                              <a:schemeClr val="tx1"/>
                            </a:solidFill>
                            <a:latin typeface="Cambria Math"/>
                            <a:ea typeface="굴림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u="sng" smtClean="0">
                            <a:solidFill>
                              <a:schemeClr val="tx1"/>
                            </a:solidFill>
                            <a:latin typeface="Cambria Math"/>
                            <a:ea typeface="굴림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u="sng" dirty="0" smtClean="0">
                    <a:solidFill>
                      <a:schemeClr val="tx1"/>
                    </a:solidFill>
                    <a:ea typeface="굴림" charset="-127"/>
                  </a:rPr>
                  <a:t>에 속할 확률</a:t>
                </a:r>
                <a:r>
                  <a:rPr lang="en-US" altLang="ko-KR" dirty="0" smtClean="0">
                    <a:ea typeface="굴림" charset="-127"/>
                  </a:rPr>
                  <a:t>”</a:t>
                </a:r>
                <a:r>
                  <a:rPr lang="ko-KR" altLang="en-US" dirty="0" smtClean="0">
                    <a:ea typeface="굴림" charset="-127"/>
                  </a:rPr>
                  <a:t>을 찾아야 한다</a:t>
                </a:r>
                <a:endParaRPr lang="en-US" altLang="ko-KR" dirty="0" smtClean="0">
                  <a:ea typeface="굴림" charset="-127"/>
                </a:endParaRPr>
              </a:p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심지어 대용량 데이터 세트에서도</a:t>
                </a:r>
                <a:r>
                  <a:rPr lang="en-US" altLang="ko-KR" dirty="0" smtClean="0">
                    <a:ea typeface="굴림" charset="-127"/>
                  </a:rPr>
                  <a:t>, </a:t>
                </a:r>
                <a:r>
                  <a:rPr lang="ko-KR" altLang="en-US" dirty="0" smtClean="0">
                    <a:ea typeface="굴림" charset="-127"/>
                  </a:rPr>
                  <a:t>새로운 레코드의 예측변수의 값과 </a:t>
                </a:r>
                <a:r>
                  <a:rPr lang="ko-KR" altLang="en-US" b="1" u="sng" dirty="0" smtClean="0">
                    <a:ea typeface="굴림" charset="-127"/>
                  </a:rPr>
                  <a:t>정확히 맞는</a:t>
                </a:r>
                <a:r>
                  <a:rPr lang="en-US" altLang="ko-KR" b="1" u="sng" dirty="0" smtClean="0">
                    <a:ea typeface="굴림" charset="-127"/>
                  </a:rPr>
                  <a:t>(simultaneously</a:t>
                </a:r>
                <a:r>
                  <a:rPr lang="en-US" altLang="ko-KR" b="1" dirty="0" smtClean="0">
                    <a:ea typeface="굴림" charset="-127"/>
                  </a:rPr>
                  <a:t>)</a:t>
                </a:r>
                <a:r>
                  <a:rPr lang="ko-KR" altLang="en-US" b="1" dirty="0" smtClean="0">
                    <a:ea typeface="굴림" charset="-127"/>
                  </a:rPr>
                  <a:t> </a:t>
                </a:r>
                <a:r>
                  <a:rPr lang="ko-KR" altLang="en-US" dirty="0" smtClean="0">
                    <a:ea typeface="굴림" charset="-127"/>
                  </a:rPr>
                  <a:t>다른 레코드를 찾기 어려울 수 있음</a:t>
                </a:r>
                <a:r>
                  <a:rPr lang="en-US" altLang="ko-KR" dirty="0" smtClean="0">
                    <a:ea typeface="굴림" charset="-127"/>
                  </a:rPr>
                  <a:t>(</a:t>
                </a:r>
                <a:r>
                  <a:rPr lang="ko-KR" altLang="en-US" dirty="0" smtClean="0">
                    <a:ea typeface="굴림" charset="-127"/>
                  </a:rPr>
                  <a:t>예제</a:t>
                </a:r>
                <a:r>
                  <a:rPr lang="en-US" altLang="ko-KR" dirty="0" smtClean="0">
                    <a:ea typeface="굴림" charset="-127"/>
                  </a:rPr>
                  <a:t>2</a:t>
                </a:r>
                <a:r>
                  <a:rPr lang="ko-KR" altLang="en-US" dirty="0">
                    <a:ea typeface="굴림" charset="-127"/>
                  </a:rPr>
                  <a:t>의</a:t>
                </a:r>
                <a:r>
                  <a:rPr lang="ko-KR" altLang="en-US" dirty="0" smtClean="0">
                    <a:ea typeface="굴림" charset="-127"/>
                  </a:rPr>
                  <a:t> 경우</a:t>
                </a:r>
                <a:r>
                  <a:rPr lang="en-US" altLang="ko-KR" dirty="0" smtClean="0">
                    <a:ea typeface="굴림" charset="-127"/>
                  </a:rPr>
                  <a:t>)=&gt; </a:t>
                </a:r>
                <a:r>
                  <a:rPr lang="ko-KR" altLang="en-US" dirty="0" smtClean="0">
                    <a:ea typeface="굴림" charset="-127"/>
                  </a:rPr>
                  <a:t>조건 확률 계산에 완화된 가정이 필요</a:t>
                </a:r>
                <a:endParaRPr lang="en-US" altLang="ko-KR" dirty="0" smtClean="0">
                  <a:ea typeface="굴림" charset="-127"/>
                </a:endParaRPr>
              </a:p>
              <a:p>
                <a:pPr marL="0" indent="0" eaLnBrk="1" hangingPunct="1">
                  <a:buNone/>
                </a:pPr>
                <a:endParaRPr lang="en-US" altLang="ko-KR" dirty="0" smtClean="0">
                  <a:ea typeface="굴림" charset="-127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ea typeface="굴림" charset="-127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1800" i="1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굴림" charset="-127"/>
                        </a:rPr>
                        <m:t>,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 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/>
                        <m:t>)=</m:t>
                      </m:r>
                      <m:f>
                        <m:fPr>
                          <m:ctrlPr>
                            <a:rPr lang="en-US" altLang="ko-KR" sz="18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800" dirty="0"/>
                            <m:t>)</m:t>
                          </m:r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sz="18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,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  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)</m:t>
                              </m:r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800" dirty="0"/>
                            <m:t>)</m:t>
                          </m:r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ko-KR" sz="18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굴림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800" dirty="0" smtClean="0">
                  <a:ea typeface="굴림" charset="-127"/>
                </a:endParaRP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1312" y="1066800"/>
                <a:ext cx="8077200" cy="4800600"/>
              </a:xfrm>
              <a:blipFill>
                <a:blip r:embed="rId3"/>
                <a:stretch>
                  <a:fillRect l="-755" t="-1396" r="-604" b="-12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4775</TotalTime>
  <Words>2905</Words>
  <Application>Microsoft Office PowerPoint</Application>
  <PresentationFormat>화면 슬라이드 쇼(4:3)</PresentationFormat>
  <Paragraphs>236</Paragraphs>
  <Slides>33</Slides>
  <Notes>13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Equity</vt:lpstr>
      <vt:lpstr>Equation</vt:lpstr>
      <vt:lpstr>수식</vt:lpstr>
      <vt:lpstr>Chapter 8 – Naïve Bayes Classifier</vt:lpstr>
      <vt:lpstr>Characteristics</vt:lpstr>
      <vt:lpstr>나이브 베이즈: 기본 아이디어</vt:lpstr>
      <vt:lpstr>기준값(cutoff) 확률 방법</vt:lpstr>
      <vt:lpstr>조건부 확률</vt:lpstr>
      <vt:lpstr>PowerPoint 프레젠테이션</vt:lpstr>
      <vt:lpstr>PowerPoint 프레젠테이션</vt:lpstr>
      <vt:lpstr>용법</vt:lpstr>
      <vt:lpstr>정확한 베이지안 분류기</vt:lpstr>
      <vt:lpstr>예제 1: 분식 재무제표에 대한 예측</vt:lpstr>
      <vt:lpstr>예제 1: 분식 재무제표에 대한 예측</vt:lpstr>
      <vt:lpstr>예제 2: 비행기 연착에 대한 예측</vt:lpstr>
      <vt:lpstr>조건 확률 계산에 완화: 해법 – 나이브 베이즈</vt:lpstr>
      <vt:lpstr>계산</vt:lpstr>
      <vt:lpstr>나이브 베이즈 수식(p195)</vt:lpstr>
      <vt:lpstr>분식 재무보고서 예제 </vt:lpstr>
      <vt:lpstr>PowerPoint 프레젠테이션</vt:lpstr>
      <vt:lpstr>PowerPoint 프레젠테이션</vt:lpstr>
      <vt:lpstr>PowerPoint 프레젠테이션</vt:lpstr>
      <vt:lpstr>Naïve Bayes in R</vt:lpstr>
      <vt:lpstr>PowerPoint 프레젠테이션</vt:lpstr>
      <vt:lpstr>PowerPoint 프레젠테이션</vt:lpstr>
      <vt:lpstr>PowerPoint 프레젠테이션</vt:lpstr>
      <vt:lpstr>새로운 데이터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나이브 베이즈</vt:lpstr>
      <vt:lpstr>장단점</vt:lpstr>
      <vt:lpstr>반면에…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Three Simple Classification Methods</dc:title>
  <dc:creator>Peter</dc:creator>
  <cp:lastModifiedBy>Windows User</cp:lastModifiedBy>
  <cp:revision>238</cp:revision>
  <cp:lastPrinted>2016-10-16T13:32:29Z</cp:lastPrinted>
  <dcterms:created xsi:type="dcterms:W3CDTF">2008-12-02T19:01:39Z</dcterms:created>
  <dcterms:modified xsi:type="dcterms:W3CDTF">2019-06-17T06:16:50Z</dcterms:modified>
</cp:coreProperties>
</file>