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326" r:id="rId2"/>
    <p:sldId id="313" r:id="rId3"/>
    <p:sldId id="258" r:id="rId4"/>
    <p:sldId id="327" r:id="rId5"/>
    <p:sldId id="314" r:id="rId6"/>
    <p:sldId id="260" r:id="rId7"/>
    <p:sldId id="265" r:id="rId8"/>
    <p:sldId id="311" r:id="rId9"/>
    <p:sldId id="267" r:id="rId10"/>
    <p:sldId id="268" r:id="rId11"/>
    <p:sldId id="328" r:id="rId12"/>
    <p:sldId id="275" r:id="rId13"/>
    <p:sldId id="276" r:id="rId14"/>
    <p:sldId id="329" r:id="rId15"/>
    <p:sldId id="330" r:id="rId16"/>
    <p:sldId id="331" r:id="rId17"/>
    <p:sldId id="279" r:id="rId18"/>
    <p:sldId id="277" r:id="rId19"/>
    <p:sldId id="317" r:id="rId20"/>
    <p:sldId id="278" r:id="rId21"/>
    <p:sldId id="280" r:id="rId22"/>
    <p:sldId id="332" r:id="rId23"/>
    <p:sldId id="282" r:id="rId24"/>
    <p:sldId id="322" r:id="rId25"/>
    <p:sldId id="284" r:id="rId26"/>
    <p:sldId id="333" r:id="rId27"/>
    <p:sldId id="334" r:id="rId28"/>
    <p:sldId id="336" r:id="rId29"/>
    <p:sldId id="335" r:id="rId30"/>
    <p:sldId id="285" r:id="rId31"/>
    <p:sldId id="302" r:id="rId32"/>
    <p:sldId id="304" r:id="rId33"/>
    <p:sldId id="305" r:id="rId34"/>
    <p:sldId id="306" r:id="rId35"/>
    <p:sldId id="337" r:id="rId36"/>
    <p:sldId id="338" r:id="rId37"/>
    <p:sldId id="339" r:id="rId38"/>
    <p:sldId id="340" r:id="rId39"/>
    <p:sldId id="363" r:id="rId40"/>
    <p:sldId id="343" r:id="rId41"/>
    <p:sldId id="341" r:id="rId42"/>
    <p:sldId id="342" r:id="rId43"/>
    <p:sldId id="310" r:id="rId44"/>
    <p:sldId id="290" r:id="rId45"/>
    <p:sldId id="293" r:id="rId46"/>
    <p:sldId id="292" r:id="rId47"/>
    <p:sldId id="291" r:id="rId48"/>
    <p:sldId id="344" r:id="rId49"/>
    <p:sldId id="345" r:id="rId50"/>
    <p:sldId id="349" r:id="rId51"/>
    <p:sldId id="346" r:id="rId52"/>
    <p:sldId id="350" r:id="rId53"/>
    <p:sldId id="348" r:id="rId54"/>
    <p:sldId id="352" r:id="rId55"/>
    <p:sldId id="353" r:id="rId56"/>
    <p:sldId id="347" r:id="rId57"/>
    <p:sldId id="351" r:id="rId58"/>
    <p:sldId id="354" r:id="rId59"/>
    <p:sldId id="315" r:id="rId60"/>
    <p:sldId id="318" r:id="rId61"/>
    <p:sldId id="299" r:id="rId62"/>
    <p:sldId id="300" r:id="rId63"/>
    <p:sldId id="301" r:id="rId64"/>
    <p:sldId id="355" r:id="rId65"/>
    <p:sldId id="356" r:id="rId66"/>
    <p:sldId id="364" r:id="rId67"/>
    <p:sldId id="362" r:id="rId68"/>
    <p:sldId id="325" r:id="rId69"/>
    <p:sldId id="357" r:id="rId70"/>
    <p:sldId id="358" r:id="rId71"/>
    <p:sldId id="359" r:id="rId72"/>
    <p:sldId id="360" r:id="rId73"/>
    <p:sldId id="361" r:id="rId74"/>
    <p:sldId id="303" r:id="rId75"/>
    <p:sldId id="32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1" hangingPunct="1">
      <a:defRPr kern="1200">
        <a:solidFill>
          <a:schemeClr val="tx1"/>
        </a:solidFill>
        <a:latin typeface="Arial" charset="0"/>
        <a:ea typeface="+mn-ea"/>
        <a:cs typeface="Arial" charset="0"/>
      </a:defRPr>
    </a:lvl6pPr>
    <a:lvl7pPr marL="2743200" algn="l" defTabSz="914400" rtl="0" eaLnBrk="1" latinLnBrk="1" hangingPunct="1">
      <a:defRPr kern="1200">
        <a:solidFill>
          <a:schemeClr val="tx1"/>
        </a:solidFill>
        <a:latin typeface="Arial" charset="0"/>
        <a:ea typeface="+mn-ea"/>
        <a:cs typeface="Arial" charset="0"/>
      </a:defRPr>
    </a:lvl7pPr>
    <a:lvl8pPr marL="3200400" algn="l" defTabSz="914400" rtl="0" eaLnBrk="1" latinLnBrk="1" hangingPunct="1">
      <a:defRPr kern="1200">
        <a:solidFill>
          <a:schemeClr val="tx1"/>
        </a:solidFill>
        <a:latin typeface="Arial" charset="0"/>
        <a:ea typeface="+mn-ea"/>
        <a:cs typeface="Arial" charset="0"/>
      </a:defRPr>
    </a:lvl8pPr>
    <a:lvl9pPr marL="3657600" algn="l" defTabSz="914400" rtl="0" eaLnBrk="1" latinLnBrk="1"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7" autoAdjust="0"/>
    <p:restoredTop sz="68794" autoAdjust="0"/>
  </p:normalViewPr>
  <p:slideViewPr>
    <p:cSldViewPr>
      <p:cViewPr>
        <p:scale>
          <a:sx n="75" d="100"/>
          <a:sy n="75" d="100"/>
        </p:scale>
        <p:origin x="-266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defRPr>
            </a:lvl1pPr>
          </a:lstStyle>
          <a:p>
            <a:pPr>
              <a:defRPr/>
            </a:pPr>
            <a:endParaRPr lang="ko-KR" altLang="ko-K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ea typeface="굴림" charset="-127"/>
              </a:defRPr>
            </a:lvl1pPr>
          </a:lstStyle>
          <a:p>
            <a:pPr>
              <a:defRPr/>
            </a:pPr>
            <a:fld id="{CAE1C88D-EB44-4833-B555-FCEE02A0A3E9}" type="datetimeFigureOut">
              <a:rPr lang="en-US" altLang="ko-KR"/>
              <a:pPr>
                <a:defRPr/>
              </a:pPr>
              <a:t>6/16/2019</a:t>
            </a:fld>
            <a:endParaRPr lang="en-US" altLang="ko-K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defRPr>
            </a:lvl1pPr>
          </a:lstStyle>
          <a:p>
            <a:pPr>
              <a:defRPr/>
            </a:pPr>
            <a:endParaRPr lang="ko-KR" altLang="ko-K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ea typeface="굴림" charset="-127"/>
              </a:defRPr>
            </a:lvl1pPr>
          </a:lstStyle>
          <a:p>
            <a:pPr>
              <a:defRPr/>
            </a:pPr>
            <a:fld id="{639374C8-04D4-40D1-9FA5-40856CA06612}" type="slidenum">
              <a:rPr lang="en-US" altLang="ko-KR"/>
              <a:pPr>
                <a:defRPr/>
              </a:pPr>
              <a:t>‹#›</a:t>
            </a:fld>
            <a:endParaRPr lang="en-US" altLang="ko-KR"/>
          </a:p>
        </p:txBody>
      </p:sp>
    </p:spTree>
    <p:extLst>
      <p:ext uri="{BB962C8B-B14F-4D97-AF65-F5344CB8AC3E}">
        <p14:creationId xmlns:p14="http://schemas.microsoft.com/office/powerpoint/2010/main" val="38186921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85DAE2-26E4-444C-8873-DECB3322D20A}" type="slidenum">
              <a:rPr lang="en-US" smtClean="0">
                <a:cs typeface="Arial" charset="0"/>
              </a:rPr>
              <a:pPr fontAlgn="base">
                <a:spcBef>
                  <a:spcPct val="0"/>
                </a:spcBef>
                <a:spcAft>
                  <a:spcPct val="0"/>
                </a:spcAft>
                <a:defRPr/>
              </a:pPr>
              <a:t>1</a:t>
            </a:fld>
            <a:endParaRPr lang="en-US" smtClean="0">
              <a:cs typeface="Arial" charset="0"/>
            </a:endParaRPr>
          </a:p>
        </p:txBody>
      </p:sp>
    </p:spTree>
    <p:extLst>
      <p:ext uri="{BB962C8B-B14F-4D97-AF65-F5344CB8AC3E}">
        <p14:creationId xmlns:p14="http://schemas.microsoft.com/office/powerpoint/2010/main" val="403882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ko-KR" dirty="0" smtClean="0"/>
              <a:t>12</a:t>
            </a:r>
            <a:r>
              <a:rPr lang="ko-KR" altLang="en-US" dirty="0" smtClean="0"/>
              <a:t>개씩 반반 </a:t>
            </a:r>
            <a:r>
              <a:rPr lang="ko-KR" altLang="en-US" dirty="0" err="1" smtClean="0"/>
              <a:t>나누어져있는</a:t>
            </a:r>
            <a:r>
              <a:rPr lang="ko-KR" altLang="en-US" dirty="0" smtClean="0"/>
              <a:t> 것이 제일 불순한 것이다</a:t>
            </a:r>
            <a:r>
              <a:rPr lang="en-US" altLang="ko-KR" dirty="0" smtClean="0"/>
              <a:t>. </a:t>
            </a:r>
            <a:r>
              <a:rPr lang="ko-KR" altLang="en-US" dirty="0" smtClean="0"/>
              <a:t>한쪽으로 </a:t>
            </a:r>
            <a:r>
              <a:rPr lang="ko-KR" altLang="en-US" dirty="0" err="1" smtClean="0"/>
              <a:t>몰린것이</a:t>
            </a:r>
            <a:r>
              <a:rPr lang="ko-KR" altLang="en-US" dirty="0" smtClean="0"/>
              <a:t> 좋은 거임</a:t>
            </a:r>
            <a:r>
              <a:rPr lang="en-US" altLang="ko-KR" dirty="0" smtClean="0"/>
              <a:t>.</a:t>
            </a:r>
            <a:endParaRPr lang="ko-KR" altLang="ko-KR" dirty="0"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D440AD-F50F-4DBA-B7F8-2EDDB6CF178F}" type="slidenum">
              <a:rPr lang="en-US" altLang="ko-KR">
                <a:latin typeface="Calibri" pitchFamily="34" charset="0"/>
              </a:rPr>
              <a:pPr eaLnBrk="1" hangingPunct="1"/>
              <a:t>10</a:t>
            </a:fld>
            <a:endParaRPr lang="en-US" altLang="ko-KR">
              <a:latin typeface="Calibri" pitchFamily="34" charset="0"/>
            </a:endParaRPr>
          </a:p>
        </p:txBody>
      </p:sp>
    </p:spTree>
    <p:extLst>
      <p:ext uri="{BB962C8B-B14F-4D97-AF65-F5344CB8AC3E}">
        <p14:creationId xmlns:p14="http://schemas.microsoft.com/office/powerpoint/2010/main" val="359512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ko-KR" dirty="0" smtClean="0"/>
              <a:t>S1</a:t>
            </a:r>
            <a:r>
              <a:rPr lang="en-US" altLang="ko-KR" baseline="0" dirty="0" smtClean="0"/>
              <a:t> = 14.4</a:t>
            </a:r>
          </a:p>
          <a:p>
            <a:pPr eaLnBrk="1" hangingPunct="1">
              <a:spcBef>
                <a:spcPct val="0"/>
              </a:spcBef>
            </a:pPr>
            <a:r>
              <a:rPr lang="en-US" altLang="ko-KR" baseline="0" dirty="0" smtClean="0"/>
              <a:t>S2 = 15.4</a:t>
            </a:r>
          </a:p>
          <a:p>
            <a:pPr eaLnBrk="1" hangingPunct="1">
              <a:spcBef>
                <a:spcPct val="0"/>
              </a:spcBef>
            </a:pPr>
            <a:r>
              <a:rPr lang="en-US" altLang="ko-KR" baseline="0" dirty="0" smtClean="0"/>
              <a:t>S3 = 16.2</a:t>
            </a:r>
          </a:p>
          <a:p>
            <a:pPr eaLnBrk="1" hangingPunct="1">
              <a:spcBef>
                <a:spcPct val="0"/>
              </a:spcBef>
            </a:pPr>
            <a:r>
              <a:rPr lang="en-US" altLang="ko-KR" baseline="0" dirty="0" smtClean="0"/>
              <a:t>     .</a:t>
            </a:r>
          </a:p>
          <a:p>
            <a:pPr eaLnBrk="1" hangingPunct="1">
              <a:spcBef>
                <a:spcPct val="0"/>
              </a:spcBef>
            </a:pPr>
            <a:r>
              <a:rPr lang="en-US" altLang="ko-KR" baseline="0" dirty="0" smtClean="0"/>
              <a:t>     .</a:t>
            </a:r>
          </a:p>
          <a:p>
            <a:pPr eaLnBrk="1" hangingPunct="1">
              <a:spcBef>
                <a:spcPct val="0"/>
              </a:spcBef>
            </a:pPr>
            <a:r>
              <a:rPr lang="en-US" altLang="ko-KR" baseline="0" dirty="0" smtClean="0"/>
              <a:t>     .</a:t>
            </a:r>
          </a:p>
          <a:p>
            <a:pPr eaLnBrk="1" hangingPunct="1">
              <a:spcBef>
                <a:spcPct val="0"/>
              </a:spcBef>
            </a:pPr>
            <a:r>
              <a:rPr lang="en-US" altLang="ko-KR" baseline="0" dirty="0" smtClean="0"/>
              <a:t> </a:t>
            </a:r>
            <a:r>
              <a:rPr lang="ko-KR" altLang="en-US" baseline="0" dirty="0" smtClean="0"/>
              <a:t>불순도 감소 측정</a:t>
            </a:r>
            <a:r>
              <a:rPr lang="en-US" altLang="ko-KR" baseline="0" dirty="0" smtClean="0"/>
              <a:t>!!</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9A10285-680C-46C9-9048-77C9B87E82D7}" type="slidenum">
              <a:rPr lang="en-US" altLang="ko-KR">
                <a:latin typeface="Calibri" pitchFamily="34" charset="0"/>
              </a:rPr>
              <a:pPr eaLnBrk="1" hangingPunct="1"/>
              <a:t>12</a:t>
            </a:fld>
            <a:endParaRPr lang="en-US" altLang="ko-KR">
              <a:latin typeface="Calibri" pitchFamily="34" charset="0"/>
            </a:endParaRPr>
          </a:p>
        </p:txBody>
      </p:sp>
    </p:spTree>
    <p:extLst>
      <p:ext uri="{BB962C8B-B14F-4D97-AF65-F5344CB8AC3E}">
        <p14:creationId xmlns:p14="http://schemas.microsoft.com/office/powerpoint/2010/main" val="286910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범주가 많아지면</a:t>
            </a:r>
            <a:r>
              <a:rPr lang="en-US" altLang="ko-KR" dirty="0" smtClean="0"/>
              <a:t>, </a:t>
            </a:r>
            <a:r>
              <a:rPr lang="ko-KR" altLang="en-US" dirty="0" smtClean="0"/>
              <a:t>통합을 하던지 빼던지 해야 한다</a:t>
            </a:r>
            <a:r>
              <a:rPr lang="en-US" altLang="ko-KR" dirty="0" smtClean="0"/>
              <a:t>.</a:t>
            </a:r>
            <a:endParaRPr lang="ko-KR" altLang="ko-KR" dirty="0"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49F6EB6-7421-475D-B115-B4FDC13ADCB2}" type="slidenum">
              <a:rPr lang="en-US" altLang="ko-KR">
                <a:latin typeface="Calibri" pitchFamily="34" charset="0"/>
              </a:rPr>
              <a:pPr eaLnBrk="1" hangingPunct="1"/>
              <a:t>13</a:t>
            </a:fld>
            <a:endParaRPr lang="en-US" altLang="ko-KR">
              <a:latin typeface="Calibri" pitchFamily="34" charset="0"/>
            </a:endParaRPr>
          </a:p>
        </p:txBody>
      </p:sp>
    </p:spTree>
    <p:extLst>
      <p:ext uri="{BB962C8B-B14F-4D97-AF65-F5344CB8AC3E}">
        <p14:creationId xmlns:p14="http://schemas.microsoft.com/office/powerpoint/2010/main" val="3945411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97AFF3-7D3F-4F8C-97BF-B65A87CAC43C}" type="slidenum">
              <a:rPr lang="en-US" smtClean="0">
                <a:cs typeface="Arial" charset="0"/>
              </a:rPr>
              <a:pPr fontAlgn="base">
                <a:spcBef>
                  <a:spcPct val="0"/>
                </a:spcBef>
                <a:spcAft>
                  <a:spcPct val="0"/>
                </a:spcAft>
                <a:defRPr/>
              </a:pPr>
              <a:t>14</a:t>
            </a:fld>
            <a:endParaRPr lang="en-US" smtClean="0">
              <a:cs typeface="Arial" charset="0"/>
            </a:endParaRPr>
          </a:p>
        </p:txBody>
      </p:sp>
    </p:spTree>
    <p:extLst>
      <p:ext uri="{BB962C8B-B14F-4D97-AF65-F5344CB8AC3E}">
        <p14:creationId xmlns:p14="http://schemas.microsoft.com/office/powerpoint/2010/main" val="185908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BE7CC5-A7D2-4F7B-9ECE-9DABC9D3E6AA}" type="slidenum">
              <a:rPr lang="en-US" smtClean="0">
                <a:cs typeface="Arial" charset="0"/>
              </a:rPr>
              <a:pPr fontAlgn="base">
                <a:spcBef>
                  <a:spcPct val="0"/>
                </a:spcBef>
                <a:spcAft>
                  <a:spcPct val="0"/>
                </a:spcAft>
                <a:defRPr/>
              </a:pPr>
              <a:t>15</a:t>
            </a:fld>
            <a:endParaRPr lang="en-US" smtClean="0">
              <a:cs typeface="Arial" charset="0"/>
            </a:endParaRPr>
          </a:p>
        </p:txBody>
      </p:sp>
    </p:spTree>
    <p:extLst>
      <p:ext uri="{BB962C8B-B14F-4D97-AF65-F5344CB8AC3E}">
        <p14:creationId xmlns:p14="http://schemas.microsoft.com/office/powerpoint/2010/main" val="117306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D1C40-A390-4B3C-B2EF-B2713A8BBB5B}" type="slidenum">
              <a:rPr lang="en-US" smtClean="0">
                <a:cs typeface="Arial" charset="0"/>
              </a:rPr>
              <a:pPr fontAlgn="base">
                <a:spcBef>
                  <a:spcPct val="0"/>
                </a:spcBef>
                <a:spcAft>
                  <a:spcPct val="0"/>
                </a:spcAft>
                <a:defRPr/>
              </a:pPr>
              <a:t>16</a:t>
            </a:fld>
            <a:endParaRPr lang="en-US" smtClean="0">
              <a:cs typeface="Arial" charset="0"/>
            </a:endParaRPr>
          </a:p>
        </p:txBody>
      </p:sp>
    </p:spTree>
    <p:extLst>
      <p:ext uri="{BB962C8B-B14F-4D97-AF65-F5344CB8AC3E}">
        <p14:creationId xmlns:p14="http://schemas.microsoft.com/office/powerpoint/2010/main" val="3405214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6DD94A-1BAC-44A1-A941-0C5A66FEB5BF}" type="slidenum">
              <a:rPr lang="en-US" altLang="ko-KR">
                <a:latin typeface="Calibri" pitchFamily="34" charset="0"/>
              </a:rPr>
              <a:pPr eaLnBrk="1" hangingPunct="1"/>
              <a:t>17</a:t>
            </a:fld>
            <a:endParaRPr lang="en-US" altLang="ko-KR">
              <a:latin typeface="Calibri" pitchFamily="34" charset="0"/>
            </a:endParaRPr>
          </a:p>
        </p:txBody>
      </p:sp>
    </p:spTree>
    <p:extLst>
      <p:ext uri="{BB962C8B-B14F-4D97-AF65-F5344CB8AC3E}">
        <p14:creationId xmlns:p14="http://schemas.microsoft.com/office/powerpoint/2010/main" val="339190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b="1" u="sng" dirty="0" smtClean="0"/>
              <a:t>지니 지수가 높으면 불순도가 높은 것이고</a:t>
            </a:r>
            <a:r>
              <a:rPr lang="en-US" altLang="ko-KR" b="1" u="sng" dirty="0" smtClean="0"/>
              <a:t>,</a:t>
            </a:r>
          </a:p>
          <a:p>
            <a:pPr eaLnBrk="1" hangingPunct="1">
              <a:spcBef>
                <a:spcPct val="0"/>
              </a:spcBef>
            </a:pPr>
            <a:r>
              <a:rPr lang="ko-KR" altLang="en-US" b="1" u="sng" dirty="0" smtClean="0"/>
              <a:t>지니 지수가 낮으면 불순도가 낮은 것이다</a:t>
            </a:r>
            <a:r>
              <a:rPr lang="en-US" altLang="ko-KR" b="1" u="sng" dirty="0" smtClean="0"/>
              <a:t>.</a:t>
            </a:r>
          </a:p>
          <a:p>
            <a:pPr eaLnBrk="1" hangingPunct="1">
              <a:spcBef>
                <a:spcPct val="0"/>
              </a:spcBef>
            </a:pPr>
            <a:endParaRPr lang="en-US" altLang="ko-KR" b="1" u="sng" dirty="0" smtClean="0"/>
          </a:p>
          <a:p>
            <a:pPr eaLnBrk="1" hangingPunct="1">
              <a:spcBef>
                <a:spcPct val="0"/>
              </a:spcBef>
            </a:pPr>
            <a:r>
              <a:rPr lang="ko-KR" altLang="en-US" b="1" u="sng" dirty="0" smtClean="0"/>
              <a:t>한쪽 클래스에 전부 모여있을 때</a:t>
            </a:r>
            <a:r>
              <a:rPr lang="en-US" altLang="ko-KR" b="1" u="sng" dirty="0" smtClean="0"/>
              <a:t>,</a:t>
            </a:r>
            <a:r>
              <a:rPr lang="en-US" altLang="ko-KR" b="1" u="sng" baseline="0" dirty="0" smtClean="0"/>
              <a:t> </a:t>
            </a:r>
            <a:r>
              <a:rPr lang="ko-KR" altLang="en-US" b="1" u="sng" baseline="0" dirty="0" smtClean="0"/>
              <a:t>지니 지수가 </a:t>
            </a:r>
            <a:r>
              <a:rPr lang="en-US" altLang="ko-KR" b="1" u="sng" baseline="0" dirty="0" smtClean="0"/>
              <a:t>0</a:t>
            </a:r>
            <a:r>
              <a:rPr lang="ko-KR" altLang="en-US" b="1" u="sng" baseline="0" dirty="0" smtClean="0"/>
              <a:t>이 된다</a:t>
            </a:r>
            <a:r>
              <a:rPr lang="en-US" altLang="ko-KR" b="1" u="sng" baseline="0" dirty="0" smtClean="0"/>
              <a:t>.</a:t>
            </a:r>
          </a:p>
          <a:p>
            <a:pPr eaLnBrk="1" hangingPunct="1">
              <a:spcBef>
                <a:spcPct val="0"/>
              </a:spcBef>
            </a:pPr>
            <a:endParaRPr lang="en-US" altLang="ko-KR" b="1" u="sng" baseline="0" dirty="0" smtClean="0"/>
          </a:p>
          <a:p>
            <a:pPr eaLnBrk="1" hangingPunct="1">
              <a:spcBef>
                <a:spcPct val="0"/>
              </a:spcBef>
            </a:pPr>
            <a:r>
              <a:rPr lang="ko-KR" altLang="en-US" b="1" u="sng" baseline="0" dirty="0" smtClean="0"/>
              <a:t>똑같은 비율로 </a:t>
            </a:r>
            <a:r>
              <a:rPr lang="en-US" altLang="ko-KR" b="1" u="sng" baseline="0" dirty="0" smtClean="0"/>
              <a:t>(1/m)</a:t>
            </a:r>
            <a:r>
              <a:rPr lang="ko-KR" altLang="en-US" b="1" u="sng" baseline="0" dirty="0" smtClean="0"/>
              <a:t> 나뉘어져 있으면</a:t>
            </a:r>
            <a:r>
              <a:rPr lang="en-US" altLang="ko-KR" b="1" u="sng" baseline="0" dirty="0" smtClean="0"/>
              <a:t>, </a:t>
            </a:r>
            <a:r>
              <a:rPr lang="ko-KR" altLang="en-US" b="1" u="sng" baseline="0" dirty="0" smtClean="0"/>
              <a:t>지니 지수가 가장 크다</a:t>
            </a:r>
            <a:r>
              <a:rPr lang="en-US" altLang="ko-KR" b="1" u="sng" baseline="0" dirty="0" smtClean="0"/>
              <a:t>.</a:t>
            </a:r>
            <a:endParaRPr lang="ko-KR" altLang="ko-KR" b="1" u="sng" dirty="0"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2E06CD-83FB-4EC7-BBCC-D92C68B64B96}" type="slidenum">
              <a:rPr lang="en-US" altLang="ko-KR">
                <a:latin typeface="Calibri" pitchFamily="34" charset="0"/>
              </a:rPr>
              <a:pPr eaLnBrk="1" hangingPunct="1"/>
              <a:t>18</a:t>
            </a:fld>
            <a:endParaRPr lang="en-US" altLang="ko-KR">
              <a:latin typeface="Calibri" pitchFamily="34" charset="0"/>
            </a:endParaRPr>
          </a:p>
        </p:txBody>
      </p:sp>
    </p:spTree>
    <p:extLst>
      <p:ext uri="{BB962C8B-B14F-4D97-AF65-F5344CB8AC3E}">
        <p14:creationId xmlns:p14="http://schemas.microsoft.com/office/powerpoint/2010/main" val="758856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슬라이드 이미지 개체 틀 1"/>
          <p:cNvSpPr>
            <a:spLocks noGrp="1" noRot="1" noChangeAspect="1" noTextEdit="1"/>
          </p:cNvSpPr>
          <p:nvPr>
            <p:ph type="sldImg"/>
          </p:nvPr>
        </p:nvSpPr>
        <p:spPr>
          <a:ln/>
        </p:spPr>
      </p:sp>
      <p:sp>
        <p:nvSpPr>
          <p:cNvPr id="5427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sz="2800" b="1" u="sng" dirty="0" smtClean="0">
                <a:solidFill>
                  <a:srgbClr val="FF0000"/>
                </a:solidFill>
                <a:latin typeface="굴림" charset="-127"/>
                <a:ea typeface="굴림" charset="-127"/>
              </a:rPr>
              <a:t>지니 지수 손으로 계산하는 법 시험문제</a:t>
            </a:r>
            <a:r>
              <a:rPr lang="en-US" altLang="ko-KR" sz="2800" b="1" u="sng" dirty="0" smtClean="0">
                <a:solidFill>
                  <a:srgbClr val="FF0000"/>
                </a:solidFill>
                <a:latin typeface="굴림" charset="-127"/>
                <a:ea typeface="굴림" charset="-127"/>
              </a:rPr>
              <a:t>!!</a:t>
            </a:r>
            <a:endParaRPr lang="ko-KR" altLang="en-US" b="1" u="sng" dirty="0" smtClean="0">
              <a:solidFill>
                <a:srgbClr val="FF0000"/>
              </a:solidFill>
              <a:latin typeface="굴림" charset="-127"/>
              <a:ea typeface="굴림" charset="-127"/>
            </a:endParaRPr>
          </a:p>
        </p:txBody>
      </p:sp>
      <p:sp>
        <p:nvSpPr>
          <p:cNvPr id="54276"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3C65E871-5E2D-4D3A-8BF5-E07781C81F3C}" type="slidenum">
              <a:rPr lang="en-US" altLang="ko-KR" smtClean="0"/>
              <a:pPr eaLnBrk="1" hangingPunct="1"/>
              <a:t>19</a:t>
            </a:fld>
            <a:endParaRPr lang="en-US" altLang="ko-KR" smtClean="0"/>
          </a:p>
        </p:txBody>
      </p:sp>
    </p:spTree>
    <p:extLst>
      <p:ext uri="{BB962C8B-B14F-4D97-AF65-F5344CB8AC3E}">
        <p14:creationId xmlns:p14="http://schemas.microsoft.com/office/powerpoint/2010/main" val="198321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엔트로피가 높을 수록 불안정성이 높은 것이다</a:t>
            </a:r>
            <a:r>
              <a:rPr lang="en-US" altLang="ko-KR" dirty="0" smtClean="0"/>
              <a:t>.</a:t>
            </a:r>
          </a:p>
          <a:p>
            <a:pPr eaLnBrk="1" hangingPunct="1">
              <a:spcBef>
                <a:spcPct val="0"/>
              </a:spcBef>
            </a:pPr>
            <a:r>
              <a:rPr lang="ko-KR" altLang="en-US" dirty="0" smtClean="0"/>
              <a:t>엔트로피가 낮을 수록 안정성이 높은 것이다</a:t>
            </a:r>
            <a:r>
              <a:rPr lang="en-US" altLang="ko-KR" dirty="0" smtClean="0"/>
              <a:t>.</a:t>
            </a:r>
          </a:p>
          <a:p>
            <a:pPr eaLnBrk="1" hangingPunct="1">
              <a:spcBef>
                <a:spcPct val="0"/>
              </a:spcBef>
            </a:pPr>
            <a:endParaRPr lang="en-US" altLang="ko-KR" dirty="0" smtClean="0"/>
          </a:p>
          <a:p>
            <a:pPr eaLnBrk="1" hangingPunct="1">
              <a:spcBef>
                <a:spcPct val="0"/>
              </a:spcBef>
            </a:pPr>
            <a:r>
              <a:rPr lang="en-US" altLang="ko-KR" dirty="0" smtClean="0"/>
              <a:t>-&gt;ex) </a:t>
            </a:r>
            <a:r>
              <a:rPr lang="ko-KR" altLang="en-US" dirty="0" smtClean="0"/>
              <a:t>우주는 엔트로피가 낮은 방향으로 점점 흐르고 있다</a:t>
            </a:r>
            <a:r>
              <a:rPr lang="en-US" altLang="ko-KR" dirty="0" smtClean="0"/>
              <a:t>. </a:t>
            </a:r>
            <a:r>
              <a:rPr lang="ko-KR" altLang="en-US" dirty="0" smtClean="0"/>
              <a:t>즉</a:t>
            </a:r>
            <a:r>
              <a:rPr lang="en-US" altLang="ko-KR" dirty="0" smtClean="0"/>
              <a:t> </a:t>
            </a:r>
            <a:r>
              <a:rPr lang="ko-KR" altLang="en-US" dirty="0" smtClean="0"/>
              <a:t>안정성이 높아 지고 있는 것이다</a:t>
            </a:r>
            <a:r>
              <a:rPr lang="en-US" altLang="ko-KR" dirty="0" smtClean="0"/>
              <a:t>.</a:t>
            </a:r>
          </a:p>
          <a:p>
            <a:pPr eaLnBrk="1" hangingPunct="1">
              <a:spcBef>
                <a:spcPct val="0"/>
              </a:spcBef>
            </a:pPr>
            <a:endParaRPr lang="en-US" altLang="ko-KR" dirty="0" smtClean="0"/>
          </a:p>
          <a:p>
            <a:pPr eaLnBrk="1" hangingPunct="1">
              <a:spcBef>
                <a:spcPct val="0"/>
              </a:spcBef>
            </a:pPr>
            <a:r>
              <a:rPr lang="en-US" altLang="ko-KR" dirty="0" smtClean="0"/>
              <a:t>M=1 </a:t>
            </a:r>
            <a:r>
              <a:rPr lang="ko-KR" altLang="en-US" dirty="0" smtClean="0"/>
              <a:t>일</a:t>
            </a:r>
            <a:r>
              <a:rPr lang="ko-KR" altLang="en-US" baseline="0" dirty="0" smtClean="0"/>
              <a:t> 때 제일 불순</a:t>
            </a:r>
            <a:endParaRPr lang="en-US" altLang="ko-KR" baseline="0" dirty="0" smtClean="0"/>
          </a:p>
          <a:p>
            <a:pPr eaLnBrk="1" hangingPunct="1">
              <a:spcBef>
                <a:spcPct val="0"/>
              </a:spcBef>
            </a:pPr>
            <a:endParaRPr lang="en-US" altLang="ko-KR" baseline="0" dirty="0" smtClean="0"/>
          </a:p>
          <a:p>
            <a:pPr eaLnBrk="1" hangingPunct="1">
              <a:spcBef>
                <a:spcPct val="0"/>
              </a:spcBef>
            </a:pPr>
            <a:r>
              <a:rPr lang="en-US" altLang="ko-KR" baseline="0" dirty="0" smtClean="0"/>
              <a:t>1/M </a:t>
            </a:r>
            <a:r>
              <a:rPr lang="ko-KR" altLang="en-US" baseline="0" dirty="0" smtClean="0"/>
              <a:t>일 때  </a:t>
            </a:r>
            <a:r>
              <a:rPr lang="en-US" altLang="ko-KR" b="1" dirty="0" smtClean="0">
                <a:solidFill>
                  <a:srgbClr val="FF0000"/>
                </a:solidFill>
                <a:ea typeface="굴림" charset="-127"/>
              </a:rPr>
              <a:t>log</a:t>
            </a:r>
            <a:r>
              <a:rPr lang="en-US" altLang="ko-KR" b="1" baseline="-25000" dirty="0" smtClean="0">
                <a:solidFill>
                  <a:srgbClr val="FF0000"/>
                </a:solidFill>
                <a:ea typeface="굴림" charset="-127"/>
              </a:rPr>
              <a:t>2</a:t>
            </a:r>
            <a:r>
              <a:rPr lang="en-US" altLang="ko-KR" b="1" dirty="0" smtClean="0">
                <a:solidFill>
                  <a:srgbClr val="FF0000"/>
                </a:solidFill>
                <a:ea typeface="굴림" charset="-127"/>
              </a:rPr>
              <a:t>(</a:t>
            </a:r>
            <a:r>
              <a:rPr lang="en-US" altLang="ko-KR" b="1" i="1" dirty="0" smtClean="0">
                <a:solidFill>
                  <a:srgbClr val="FF0000"/>
                </a:solidFill>
                <a:ea typeface="굴림" charset="-127"/>
              </a:rPr>
              <a:t>m</a:t>
            </a:r>
            <a:r>
              <a:rPr lang="en-US" altLang="ko-KR" b="1" dirty="0" smtClean="0">
                <a:solidFill>
                  <a:srgbClr val="FF0000"/>
                </a:solidFill>
                <a:ea typeface="굴림" charset="-127"/>
              </a:rPr>
              <a:t>)  </a:t>
            </a:r>
            <a:r>
              <a:rPr lang="ko-KR" altLang="en-US" b="1" dirty="0" smtClean="0">
                <a:solidFill>
                  <a:srgbClr val="FF0000"/>
                </a:solidFill>
                <a:ea typeface="굴림" charset="-127"/>
              </a:rPr>
              <a:t>불순하지 않다</a:t>
            </a:r>
            <a:r>
              <a:rPr lang="en-US" altLang="ko-KR" b="1" dirty="0" smtClean="0">
                <a:solidFill>
                  <a:srgbClr val="FF0000"/>
                </a:solidFill>
                <a:ea typeface="굴림" charset="-127"/>
              </a:rPr>
              <a:t>.</a:t>
            </a:r>
            <a:endParaRPr lang="ko-KR" altLang="ko-KR"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51090C-4A9D-4D54-A537-CD62CA5D4A80}" type="slidenum">
              <a:rPr lang="en-US" altLang="ko-KR">
                <a:latin typeface="Calibri" pitchFamily="34" charset="0"/>
              </a:rPr>
              <a:pPr eaLnBrk="1" hangingPunct="1"/>
              <a:t>20</a:t>
            </a:fld>
            <a:endParaRPr lang="en-US" altLang="ko-KR">
              <a:latin typeface="Calibri" pitchFamily="34" charset="0"/>
            </a:endParaRPr>
          </a:p>
        </p:txBody>
      </p:sp>
    </p:spTree>
    <p:extLst>
      <p:ext uri="{BB962C8B-B14F-4D97-AF65-F5344CB8AC3E}">
        <p14:creationId xmlns:p14="http://schemas.microsoft.com/office/powerpoint/2010/main" val="48982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슬라이드 이미지 개체 틀 1"/>
          <p:cNvSpPr>
            <a:spLocks noGrp="1" noRot="1" noChangeAspect="1" noTextEdit="1"/>
          </p:cNvSpPr>
          <p:nvPr>
            <p:ph type="sldImg"/>
          </p:nvPr>
        </p:nvSpPr>
        <p:spPr>
          <a:ln/>
        </p:spPr>
      </p:sp>
      <p:sp>
        <p:nvSpPr>
          <p:cNvPr id="450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굴림" charset="-127"/>
              <a:ea typeface="굴림" charset="-127"/>
            </a:endParaRPr>
          </a:p>
        </p:txBody>
      </p:sp>
      <p:sp>
        <p:nvSpPr>
          <p:cNvPr id="4506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9CBAF70C-0956-4BD6-8140-0A3D40206493}" type="slidenum">
              <a:rPr lang="en-US" altLang="ko-KR" smtClean="0"/>
              <a:pPr eaLnBrk="1" hangingPunct="1"/>
              <a:t>2</a:t>
            </a:fld>
            <a:endParaRPr lang="en-US" altLang="ko-KR" smtClean="0"/>
          </a:p>
        </p:txBody>
      </p:sp>
    </p:spTree>
    <p:extLst>
      <p:ext uri="{BB962C8B-B14F-4D97-AF65-F5344CB8AC3E}">
        <p14:creationId xmlns:p14="http://schemas.microsoft.com/office/powerpoint/2010/main" val="467992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78A05C1-1903-4F73-B3B3-B0B0BB7BCAD2}" type="slidenum">
              <a:rPr lang="en-US" altLang="ko-KR">
                <a:latin typeface="Calibri" pitchFamily="34" charset="0"/>
              </a:rPr>
              <a:pPr eaLnBrk="1" hangingPunct="1"/>
              <a:t>21</a:t>
            </a:fld>
            <a:endParaRPr lang="en-US" altLang="ko-KR">
              <a:latin typeface="Calibri" pitchFamily="34" charset="0"/>
            </a:endParaRPr>
          </a:p>
        </p:txBody>
      </p:sp>
    </p:spTree>
    <p:extLst>
      <p:ext uri="{BB962C8B-B14F-4D97-AF65-F5344CB8AC3E}">
        <p14:creationId xmlns:p14="http://schemas.microsoft.com/office/powerpoint/2010/main" val="302685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2B6FF6-2673-47CB-A372-B522530320BC}" type="slidenum">
              <a:rPr lang="en-US" altLang="ko-KR">
                <a:latin typeface="Calibri" pitchFamily="34" charset="0"/>
              </a:rPr>
              <a:pPr eaLnBrk="1" hangingPunct="1"/>
              <a:t>22</a:t>
            </a:fld>
            <a:endParaRPr lang="en-US" altLang="ko-KR">
              <a:latin typeface="Calibri" pitchFamily="34" charset="0"/>
            </a:endParaRPr>
          </a:p>
        </p:txBody>
      </p:sp>
    </p:spTree>
    <p:extLst>
      <p:ext uri="{BB962C8B-B14F-4D97-AF65-F5344CB8AC3E}">
        <p14:creationId xmlns:p14="http://schemas.microsoft.com/office/powerpoint/2010/main" val="165338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불순도의 감소량 위에서 아래를 뺀 값</a:t>
            </a:r>
            <a:r>
              <a:rPr lang="en-US" altLang="ko-KR" dirty="0" smtClean="0"/>
              <a:t>.</a:t>
            </a:r>
          </a:p>
          <a:p>
            <a:pPr eaLnBrk="1" hangingPunct="1">
              <a:spcBef>
                <a:spcPct val="0"/>
              </a:spcBef>
            </a:pPr>
            <a:r>
              <a:rPr lang="ko-KR" altLang="en-US" dirty="0" smtClean="0"/>
              <a:t>즉 지니 지수이든 엔트로피이든</a:t>
            </a:r>
            <a:endParaRPr lang="en-US" altLang="ko-KR" dirty="0" smtClean="0"/>
          </a:p>
          <a:p>
            <a:pPr eaLnBrk="1" hangingPunct="1">
              <a:spcBef>
                <a:spcPct val="0"/>
              </a:spcBef>
            </a:pPr>
            <a:r>
              <a:rPr lang="en-US" altLang="ko-KR" dirty="0" smtClean="0"/>
              <a:t>0.5 – 0.359 , 1 – 0.779</a:t>
            </a:r>
            <a:endParaRPr lang="ko-KR" altLang="ko-KR" dirty="0"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46AA1B0-585F-4E6C-9EC8-D5BD31299CF8}" type="slidenum">
              <a:rPr lang="en-US" altLang="ko-KR">
                <a:latin typeface="Calibri" pitchFamily="34" charset="0"/>
              </a:rPr>
              <a:pPr eaLnBrk="1" hangingPunct="1"/>
              <a:t>23</a:t>
            </a:fld>
            <a:endParaRPr lang="en-US" altLang="ko-KR">
              <a:latin typeface="Calibri" pitchFamily="34" charset="0"/>
            </a:endParaRPr>
          </a:p>
        </p:txBody>
      </p:sp>
    </p:spTree>
    <p:extLst>
      <p:ext uri="{BB962C8B-B14F-4D97-AF65-F5344CB8AC3E}">
        <p14:creationId xmlns:p14="http://schemas.microsoft.com/office/powerpoint/2010/main" val="2748328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영향력이 제일 큰 변수는 </a:t>
            </a:r>
            <a:r>
              <a:rPr lang="en-US" altLang="ko-KR" dirty="0" smtClean="0"/>
              <a:t>? -&gt; Income</a:t>
            </a:r>
          </a:p>
          <a:p>
            <a:pPr eaLnBrk="1" hangingPunct="1">
              <a:spcBef>
                <a:spcPct val="0"/>
              </a:spcBef>
            </a:pPr>
            <a:r>
              <a:rPr lang="ko-KR" altLang="en-US" dirty="0" smtClean="0"/>
              <a:t>영향력이 제일 큰 변수 </a:t>
            </a:r>
            <a:r>
              <a:rPr lang="en-US" altLang="ko-KR" dirty="0" smtClean="0"/>
              <a:t>2</a:t>
            </a:r>
            <a:r>
              <a:rPr lang="ko-KR" altLang="en-US" dirty="0" smtClean="0"/>
              <a:t>개는 </a:t>
            </a:r>
            <a:r>
              <a:rPr lang="en-US" altLang="ko-KR" dirty="0" smtClean="0"/>
              <a:t>? -&gt; Income</a:t>
            </a:r>
            <a:r>
              <a:rPr lang="en-US" altLang="ko-KR" baseline="0" dirty="0" smtClean="0"/>
              <a:t> , </a:t>
            </a:r>
            <a:r>
              <a:rPr lang="en-US" altLang="ko-KR" baseline="0" dirty="0" err="1" smtClean="0"/>
              <a:t>Lot_Size</a:t>
            </a:r>
            <a:endParaRPr lang="ko-KR" altLang="ko-KR" dirty="0"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D0C63C-E784-4818-B07E-34D5BAD9E400}" type="slidenum">
              <a:rPr lang="en-US" altLang="ko-KR">
                <a:latin typeface="Calibri" pitchFamily="34" charset="0"/>
              </a:rPr>
              <a:pPr eaLnBrk="1" hangingPunct="1"/>
              <a:t>25</a:t>
            </a:fld>
            <a:endParaRPr lang="en-US" altLang="ko-KR">
              <a:latin typeface="Calibri" pitchFamily="34" charset="0"/>
            </a:endParaRPr>
          </a:p>
        </p:txBody>
      </p:sp>
    </p:spTree>
    <p:extLst>
      <p:ext uri="{BB962C8B-B14F-4D97-AF65-F5344CB8AC3E}">
        <p14:creationId xmlns:p14="http://schemas.microsoft.com/office/powerpoint/2010/main" val="317119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err="1" smtClean="0"/>
              <a:t>Nonowner</a:t>
            </a:r>
            <a:r>
              <a:rPr lang="en-US" altLang="en-US" baseline="0" dirty="0" smtClean="0"/>
              <a:t> 7 / </a:t>
            </a:r>
            <a:r>
              <a:rPr lang="en-US" altLang="en-US" baseline="0" dirty="0" err="1" smtClean="0"/>
              <a:t>Onwer</a:t>
            </a:r>
            <a:r>
              <a:rPr lang="en-US" altLang="en-US" baseline="0" dirty="0" smtClean="0"/>
              <a:t> 0</a:t>
            </a:r>
            <a:endParaRPr lang="en-US" altLang="en-US" dirty="0" smtClean="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CC4A8F-02BE-4E60-9119-E1EA2853A527}" type="slidenum">
              <a:rPr lang="en-US" smtClean="0">
                <a:cs typeface="Arial" charset="0"/>
              </a:rPr>
              <a:pPr fontAlgn="base">
                <a:spcBef>
                  <a:spcPct val="0"/>
                </a:spcBef>
                <a:spcAft>
                  <a:spcPct val="0"/>
                </a:spcAft>
                <a:defRPr/>
              </a:pPr>
              <a:t>26</a:t>
            </a:fld>
            <a:endParaRPr lang="en-US" smtClean="0">
              <a:cs typeface="Arial" charset="0"/>
            </a:endParaRPr>
          </a:p>
        </p:txBody>
      </p:sp>
    </p:spTree>
    <p:extLst>
      <p:ext uri="{BB962C8B-B14F-4D97-AF65-F5344CB8AC3E}">
        <p14:creationId xmlns:p14="http://schemas.microsoft.com/office/powerpoint/2010/main" val="3864139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smtClean="0"/>
              <a:t>Fomula</a:t>
            </a:r>
            <a:r>
              <a:rPr lang="en-US" altLang="ko-KR" dirty="0" smtClean="0"/>
              <a:t> =&gt;</a:t>
            </a:r>
            <a:r>
              <a:rPr lang="en-US" altLang="ko-KR" baseline="0" dirty="0" smtClean="0"/>
              <a:t> y ~ . , ( . </a:t>
            </a:r>
            <a:r>
              <a:rPr lang="ko-KR" altLang="en-US" baseline="0" dirty="0" smtClean="0"/>
              <a:t>을 이용하면 </a:t>
            </a:r>
            <a:r>
              <a:rPr lang="en-US" altLang="ko-KR" baseline="0" dirty="0" smtClean="0"/>
              <a:t>y</a:t>
            </a:r>
            <a:r>
              <a:rPr lang="ko-KR" altLang="en-US" baseline="0" dirty="0" smtClean="0"/>
              <a:t>변수 빼고 모두 다 쓰겠다는 것임</a:t>
            </a:r>
            <a:r>
              <a:rPr lang="en-US" altLang="ko-KR" baseline="0" dirty="0" smtClean="0"/>
              <a:t>)</a:t>
            </a:r>
            <a:r>
              <a:rPr lang="ko-KR" altLang="en-US" baseline="0" dirty="0" err="1" smtClean="0"/>
              <a:t>ㅌ</a:t>
            </a:r>
            <a:endParaRPr lang="en-US" altLang="ko-KR" baseline="0" dirty="0" smtClean="0"/>
          </a:p>
          <a:p>
            <a:r>
              <a:rPr lang="en-US" altLang="ko-KR" baseline="0" dirty="0" smtClean="0"/>
              <a:t>                y ~ x1 + x2 + x3 ,</a:t>
            </a:r>
            <a:endParaRPr lang="ko-KR" altLang="en-US" dirty="0"/>
          </a:p>
        </p:txBody>
      </p:sp>
      <p:sp>
        <p:nvSpPr>
          <p:cNvPr id="4" name="슬라이드 번호 개체 틀 3"/>
          <p:cNvSpPr>
            <a:spLocks noGrp="1"/>
          </p:cNvSpPr>
          <p:nvPr>
            <p:ph type="sldNum" sz="quarter" idx="10"/>
          </p:nvPr>
        </p:nvSpPr>
        <p:spPr/>
        <p:txBody>
          <a:bodyPr/>
          <a:lstStyle/>
          <a:p>
            <a:pPr>
              <a:defRPr/>
            </a:pPr>
            <a:fld id="{639374C8-04D4-40D1-9FA5-40856CA06612}" type="slidenum">
              <a:rPr lang="en-US" altLang="ko-KR" smtClean="0"/>
              <a:pPr>
                <a:defRPr/>
              </a:pPr>
              <a:t>27</a:t>
            </a:fld>
            <a:endParaRPr lang="en-US" altLang="ko-KR"/>
          </a:p>
        </p:txBody>
      </p:sp>
    </p:spTree>
    <p:extLst>
      <p:ext uri="{BB962C8B-B14F-4D97-AF65-F5344CB8AC3E}">
        <p14:creationId xmlns:p14="http://schemas.microsoft.com/office/powerpoint/2010/main" val="429017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289DBE0-C9D0-4BF2-A37E-D2AFF709F1E2}" type="slidenum">
              <a:rPr lang="en-US" altLang="ko-KR">
                <a:latin typeface="Calibri" pitchFamily="34" charset="0"/>
              </a:rPr>
              <a:pPr eaLnBrk="1" hangingPunct="1"/>
              <a:t>30</a:t>
            </a:fld>
            <a:endParaRPr lang="en-US" altLang="ko-KR">
              <a:latin typeface="Calibri" pitchFamily="34" charset="0"/>
            </a:endParaRPr>
          </a:p>
        </p:txBody>
      </p:sp>
    </p:spTree>
    <p:extLst>
      <p:ext uri="{BB962C8B-B14F-4D97-AF65-F5344CB8AC3E}">
        <p14:creationId xmlns:p14="http://schemas.microsoft.com/office/powerpoint/2010/main" val="3830829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ko-KR"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BBF04F-3867-4AC5-AD5A-37B6F6521DAD}" type="slidenum">
              <a:rPr lang="en-US" altLang="ko-KR">
                <a:latin typeface="Calibri" pitchFamily="34" charset="0"/>
              </a:rPr>
              <a:pPr eaLnBrk="1" hangingPunct="1"/>
              <a:t>31</a:t>
            </a:fld>
            <a:endParaRPr lang="en-US" altLang="ko-KR">
              <a:latin typeface="Calibri" pitchFamily="34" charset="0"/>
            </a:endParaRPr>
          </a:p>
        </p:txBody>
      </p:sp>
    </p:spTree>
    <p:extLst>
      <p:ext uri="{BB962C8B-B14F-4D97-AF65-F5344CB8AC3E}">
        <p14:creationId xmlns:p14="http://schemas.microsoft.com/office/powerpoint/2010/main" val="376005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슬라이드 이미지 개체 틀 1"/>
          <p:cNvSpPr>
            <a:spLocks noGrp="1" noRot="1" noChangeAspect="1" noTextEdit="1"/>
          </p:cNvSpPr>
          <p:nvPr>
            <p:ph type="sldImg"/>
          </p:nvPr>
        </p:nvSpPr>
        <p:spPr>
          <a:ln/>
        </p:spPr>
      </p:sp>
      <p:sp>
        <p:nvSpPr>
          <p:cNvPr id="5939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굴림" charset="-127"/>
              <a:ea typeface="굴림" charset="-127"/>
            </a:endParaRPr>
          </a:p>
        </p:txBody>
      </p:sp>
      <p:sp>
        <p:nvSpPr>
          <p:cNvPr id="59396"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1F3EBEB1-0F05-4E17-AC5F-3C4E14DC8F40}" type="slidenum">
              <a:rPr lang="en-US" altLang="ko-KR" smtClean="0"/>
              <a:pPr eaLnBrk="1" hangingPunct="1"/>
              <a:t>32</a:t>
            </a:fld>
            <a:endParaRPr lang="en-US" altLang="ko-KR" smtClean="0"/>
          </a:p>
        </p:txBody>
      </p:sp>
    </p:spTree>
    <p:extLst>
      <p:ext uri="{BB962C8B-B14F-4D97-AF65-F5344CB8AC3E}">
        <p14:creationId xmlns:p14="http://schemas.microsoft.com/office/powerpoint/2010/main" val="1277747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슬라이드 이미지 개체 틀 1"/>
          <p:cNvSpPr>
            <a:spLocks noGrp="1" noRot="1" noChangeAspect="1" noTextEdit="1"/>
          </p:cNvSpPr>
          <p:nvPr>
            <p:ph type="sldImg"/>
          </p:nvPr>
        </p:nvSpPr>
        <p:spPr>
          <a:ln/>
        </p:spPr>
      </p:sp>
      <p:sp>
        <p:nvSpPr>
          <p:cNvPr id="6041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굴림" charset="-127"/>
              <a:ea typeface="굴림" charset="-127"/>
            </a:endParaRPr>
          </a:p>
        </p:txBody>
      </p:sp>
      <p:sp>
        <p:nvSpPr>
          <p:cNvPr id="60420"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573FBF74-F97A-4070-BA3A-0DA96A663B73}" type="slidenum">
              <a:rPr lang="en-US" altLang="ko-KR" smtClean="0"/>
              <a:pPr eaLnBrk="1" hangingPunct="1"/>
              <a:t>33</a:t>
            </a:fld>
            <a:endParaRPr lang="en-US" altLang="ko-KR" smtClean="0"/>
          </a:p>
        </p:txBody>
      </p:sp>
    </p:spTree>
    <p:extLst>
      <p:ext uri="{BB962C8B-B14F-4D97-AF65-F5344CB8AC3E}">
        <p14:creationId xmlns:p14="http://schemas.microsoft.com/office/powerpoint/2010/main" val="165087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ADA0222-CA35-4A85-B11A-D960DEE004C3}" type="slidenum">
              <a:rPr lang="en-US" altLang="ko-KR">
                <a:latin typeface="Calibri" pitchFamily="34" charset="0"/>
              </a:rPr>
              <a:pPr eaLnBrk="1" hangingPunct="1"/>
              <a:t>3</a:t>
            </a:fld>
            <a:endParaRPr lang="en-US" altLang="ko-KR">
              <a:latin typeface="Calibri" pitchFamily="34" charset="0"/>
            </a:endParaRPr>
          </a:p>
        </p:txBody>
      </p:sp>
    </p:spTree>
    <p:extLst>
      <p:ext uri="{BB962C8B-B14F-4D97-AF65-F5344CB8AC3E}">
        <p14:creationId xmlns:p14="http://schemas.microsoft.com/office/powerpoint/2010/main" val="347800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슬라이드 이미지 개체 틀 1"/>
          <p:cNvSpPr>
            <a:spLocks noGrp="1" noRot="1" noChangeAspect="1" noTextEdit="1"/>
          </p:cNvSpPr>
          <p:nvPr>
            <p:ph type="sldImg"/>
          </p:nvPr>
        </p:nvSpPr>
        <p:spPr>
          <a:ln/>
        </p:spPr>
      </p:sp>
      <p:sp>
        <p:nvSpPr>
          <p:cNvPr id="61443"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굴림" charset="-127"/>
              <a:ea typeface="굴림" charset="-127"/>
            </a:endParaRPr>
          </a:p>
        </p:txBody>
      </p:sp>
      <p:sp>
        <p:nvSpPr>
          <p:cNvPr id="61444"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8C50FB27-C8C1-40B8-BE53-FF8327C296AA}" type="slidenum">
              <a:rPr lang="en-US" altLang="ko-KR" smtClean="0"/>
              <a:pPr eaLnBrk="1" hangingPunct="1"/>
              <a:t>34</a:t>
            </a:fld>
            <a:endParaRPr lang="en-US" altLang="ko-KR" smtClean="0"/>
          </a:p>
        </p:txBody>
      </p:sp>
    </p:spTree>
    <p:extLst>
      <p:ext uri="{BB962C8B-B14F-4D97-AF65-F5344CB8AC3E}">
        <p14:creationId xmlns:p14="http://schemas.microsoft.com/office/powerpoint/2010/main" val="1920898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Default</a:t>
            </a:r>
            <a:r>
              <a:rPr lang="en-US" altLang="ko-KR" baseline="0" dirty="0" smtClean="0"/>
              <a:t> tree</a:t>
            </a:r>
            <a:r>
              <a:rPr lang="ko-KR" altLang="en-US" baseline="0" dirty="0" smtClean="0"/>
              <a:t>가 훨씬 효율적이다</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639374C8-04D4-40D1-9FA5-40856CA06612}" type="slidenum">
              <a:rPr lang="en-US" altLang="ko-KR" smtClean="0"/>
              <a:pPr>
                <a:defRPr/>
              </a:pPr>
              <a:t>42</a:t>
            </a:fld>
            <a:endParaRPr lang="en-US" altLang="ko-KR"/>
          </a:p>
        </p:txBody>
      </p:sp>
    </p:spTree>
    <p:extLst>
      <p:ext uri="{BB962C8B-B14F-4D97-AF65-F5344CB8AC3E}">
        <p14:creationId xmlns:p14="http://schemas.microsoft.com/office/powerpoint/2010/main" val="1393359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BF542B-9F61-4E0B-B5D8-09E740B44AAA}" type="slidenum">
              <a:rPr lang="en-US" altLang="ko-KR">
                <a:latin typeface="Calibri" pitchFamily="34" charset="0"/>
              </a:rPr>
              <a:pPr eaLnBrk="1" hangingPunct="1"/>
              <a:t>43</a:t>
            </a:fld>
            <a:endParaRPr lang="en-US" altLang="ko-KR">
              <a:latin typeface="Calibri" pitchFamily="34" charset="0"/>
            </a:endParaRPr>
          </a:p>
        </p:txBody>
      </p:sp>
    </p:spTree>
    <p:extLst>
      <p:ext uri="{BB962C8B-B14F-4D97-AF65-F5344CB8AC3E}">
        <p14:creationId xmlns:p14="http://schemas.microsoft.com/office/powerpoint/2010/main" val="2840053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BF542B-9F61-4E0B-B5D8-09E740B44AAA}" type="slidenum">
              <a:rPr lang="en-US" altLang="ko-KR">
                <a:latin typeface="Calibri" pitchFamily="34" charset="0"/>
              </a:rPr>
              <a:pPr eaLnBrk="1" hangingPunct="1"/>
              <a:t>44</a:t>
            </a:fld>
            <a:endParaRPr lang="en-US" altLang="ko-KR">
              <a:latin typeface="Calibri" pitchFamily="34" charset="0"/>
            </a:endParaRPr>
          </a:p>
        </p:txBody>
      </p:sp>
    </p:spTree>
    <p:extLst>
      <p:ext uri="{BB962C8B-B14F-4D97-AF65-F5344CB8AC3E}">
        <p14:creationId xmlns:p14="http://schemas.microsoft.com/office/powerpoint/2010/main" val="2172907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298CD8-D2F0-4804-9BFA-D061D7000469}" type="slidenum">
              <a:rPr lang="en-US" altLang="ko-KR">
                <a:latin typeface="Calibri" pitchFamily="34" charset="0"/>
              </a:rPr>
              <a:pPr eaLnBrk="1" hangingPunct="1"/>
              <a:t>45</a:t>
            </a:fld>
            <a:endParaRPr lang="en-US" altLang="ko-KR">
              <a:latin typeface="Calibri" pitchFamily="34" charset="0"/>
            </a:endParaRPr>
          </a:p>
        </p:txBody>
      </p:sp>
    </p:spTree>
    <p:extLst>
      <p:ext uri="{BB962C8B-B14F-4D97-AF65-F5344CB8AC3E}">
        <p14:creationId xmlns:p14="http://schemas.microsoft.com/office/powerpoint/2010/main" val="2318292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수업 그냥 넘어감 </a:t>
            </a:r>
            <a:r>
              <a:rPr lang="en-US" altLang="ko-KR" dirty="0" smtClean="0"/>
              <a:t>(</a:t>
            </a:r>
            <a:r>
              <a:rPr lang="ko-KR" altLang="en-US" dirty="0" smtClean="0"/>
              <a:t>이 페이지</a:t>
            </a:r>
            <a:r>
              <a:rPr lang="en-US" altLang="ko-KR" dirty="0" smtClean="0"/>
              <a:t>)</a:t>
            </a:r>
            <a:endParaRPr lang="ko-KR" altLang="ko-KR" dirty="0"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3152091-800A-4D72-942D-AD11CDF3D89B}" type="slidenum">
              <a:rPr lang="en-US" altLang="ko-KR">
                <a:latin typeface="Calibri" pitchFamily="34" charset="0"/>
              </a:rPr>
              <a:pPr eaLnBrk="1" hangingPunct="1"/>
              <a:t>46</a:t>
            </a:fld>
            <a:endParaRPr lang="en-US" altLang="ko-KR">
              <a:latin typeface="Calibri" pitchFamily="34" charset="0"/>
            </a:endParaRPr>
          </a:p>
        </p:txBody>
      </p:sp>
    </p:spTree>
    <p:extLst>
      <p:ext uri="{BB962C8B-B14F-4D97-AF65-F5344CB8AC3E}">
        <p14:creationId xmlns:p14="http://schemas.microsoft.com/office/powerpoint/2010/main" val="1828668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dirty="0"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2D2E16-C071-4424-9C13-0CEABB12D0EE}" type="slidenum">
              <a:rPr lang="en-US" altLang="ko-KR">
                <a:latin typeface="Calibri" pitchFamily="34" charset="0"/>
              </a:rPr>
              <a:pPr eaLnBrk="1" hangingPunct="1"/>
              <a:t>47</a:t>
            </a:fld>
            <a:endParaRPr lang="en-US" altLang="ko-KR">
              <a:latin typeface="Calibri" pitchFamily="34" charset="0"/>
            </a:endParaRPr>
          </a:p>
        </p:txBody>
      </p:sp>
    </p:spTree>
    <p:extLst>
      <p:ext uri="{BB962C8B-B14F-4D97-AF65-F5344CB8AC3E}">
        <p14:creationId xmlns:p14="http://schemas.microsoft.com/office/powerpoint/2010/main" val="2881498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ko-KR" altLang="en-US" dirty="0" smtClean="0"/>
              <a:t>노드가 </a:t>
            </a:r>
            <a:r>
              <a:rPr lang="en-US" altLang="ko-KR" dirty="0" smtClean="0"/>
              <a:t>1</a:t>
            </a:r>
            <a:r>
              <a:rPr lang="ko-KR" altLang="en-US" dirty="0" smtClean="0"/>
              <a:t>개인 것이 제일 작은 </a:t>
            </a:r>
            <a:r>
              <a:rPr lang="ko-KR" altLang="en-US" dirty="0" err="1" smtClean="0"/>
              <a:t>오료를</a:t>
            </a:r>
            <a:r>
              <a:rPr lang="ko-KR" altLang="en-US" dirty="0" smtClean="0"/>
              <a:t> 갖는다</a:t>
            </a:r>
            <a:r>
              <a:rPr lang="en-US" altLang="ko-KR" dirty="0" smtClean="0"/>
              <a:t>.</a:t>
            </a:r>
          </a:p>
          <a:p>
            <a:pPr eaLnBrk="1" hangingPunct="1">
              <a:spcBef>
                <a:spcPct val="0"/>
              </a:spcBef>
            </a:pPr>
            <a:endParaRPr lang="en-US" altLang="ko-KR" dirty="0" smtClean="0"/>
          </a:p>
          <a:p>
            <a:pPr eaLnBrk="1" hangingPunct="1">
              <a:spcBef>
                <a:spcPct val="0"/>
              </a:spcBef>
            </a:pPr>
            <a:r>
              <a:rPr lang="ko-KR" altLang="en-US" dirty="0" smtClean="0"/>
              <a:t>알파가 </a:t>
            </a:r>
            <a:r>
              <a:rPr lang="en-US" altLang="ko-KR" dirty="0" smtClean="0"/>
              <a:t>‘0’ :</a:t>
            </a:r>
            <a:r>
              <a:rPr lang="en-US" altLang="ko-KR" baseline="0" dirty="0" smtClean="0"/>
              <a:t> Full </a:t>
            </a:r>
            <a:r>
              <a:rPr lang="ko-KR" altLang="en-US" baseline="0" dirty="0" err="1" smtClean="0"/>
              <a:t>그로운</a:t>
            </a:r>
            <a:r>
              <a:rPr lang="ko-KR" altLang="en-US" baseline="0" dirty="0" smtClean="0"/>
              <a:t> 트리 </a:t>
            </a:r>
            <a:r>
              <a:rPr lang="en-US" altLang="ko-KR" baseline="0" dirty="0" smtClean="0">
                <a:sym typeface="Wingdings" panose="05000000000000000000" pitchFamily="2" charset="2"/>
              </a:rPr>
              <a:t> </a:t>
            </a:r>
            <a:r>
              <a:rPr lang="ko-KR" altLang="en-US" dirty="0" smtClean="0"/>
              <a:t>알파가 큰 값 </a:t>
            </a:r>
            <a:r>
              <a:rPr lang="en-US" altLang="ko-KR" dirty="0" smtClean="0"/>
              <a:t>: root</a:t>
            </a:r>
            <a:endParaRPr lang="ko-KR" altLang="ko-KR" dirty="0"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1967BE-D708-40A8-993A-464C8A672E01}" type="slidenum">
              <a:rPr lang="en-US" altLang="ko-KR">
                <a:latin typeface="Calibri" pitchFamily="34" charset="0"/>
              </a:rPr>
              <a:pPr eaLnBrk="1" hangingPunct="1"/>
              <a:t>48</a:t>
            </a:fld>
            <a:endParaRPr lang="en-US" altLang="ko-KR">
              <a:latin typeface="Calibri" pitchFamily="34" charset="0"/>
            </a:endParaRPr>
          </a:p>
        </p:txBody>
      </p:sp>
    </p:spTree>
    <p:extLst>
      <p:ext uri="{BB962C8B-B14F-4D97-AF65-F5344CB8AC3E}">
        <p14:creationId xmlns:p14="http://schemas.microsoft.com/office/powerpoint/2010/main" val="3424082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중요도가 같은 예측 변수들이 많다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639374C8-04D4-40D1-9FA5-40856CA06612}" type="slidenum">
              <a:rPr lang="en-US" altLang="ko-KR" smtClean="0"/>
              <a:pPr>
                <a:defRPr/>
              </a:pPr>
              <a:t>49</a:t>
            </a:fld>
            <a:endParaRPr lang="en-US" altLang="ko-KR"/>
          </a:p>
        </p:txBody>
      </p:sp>
    </p:spTree>
    <p:extLst>
      <p:ext uri="{BB962C8B-B14F-4D97-AF65-F5344CB8AC3E}">
        <p14:creationId xmlns:p14="http://schemas.microsoft.com/office/powerpoint/2010/main" val="1312347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39374C8-04D4-40D1-9FA5-40856CA06612}" type="slidenum">
              <a:rPr lang="en-US" altLang="ko-KR" smtClean="0"/>
              <a:pPr>
                <a:defRPr/>
              </a:pPr>
              <a:t>54</a:t>
            </a:fld>
            <a:endParaRPr lang="en-US" altLang="ko-KR"/>
          </a:p>
        </p:txBody>
      </p:sp>
    </p:spTree>
    <p:extLst>
      <p:ext uri="{BB962C8B-B14F-4D97-AF65-F5344CB8AC3E}">
        <p14:creationId xmlns:p14="http://schemas.microsoft.com/office/powerpoint/2010/main" val="357507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E503B6-12FD-4376-946D-1ED43B9187E7}" type="slidenum">
              <a:rPr lang="en-US" smtClean="0">
                <a:cs typeface="Arial" charset="0"/>
              </a:rPr>
              <a:pPr fontAlgn="base">
                <a:spcBef>
                  <a:spcPct val="0"/>
                </a:spcBef>
                <a:spcAft>
                  <a:spcPct val="0"/>
                </a:spcAft>
                <a:defRPr/>
              </a:pPr>
              <a:t>4</a:t>
            </a:fld>
            <a:endParaRPr lang="en-US" smtClean="0">
              <a:cs typeface="Arial" charset="0"/>
            </a:endParaRPr>
          </a:p>
        </p:txBody>
      </p:sp>
    </p:spTree>
    <p:extLst>
      <p:ext uri="{BB962C8B-B14F-4D97-AF65-F5344CB8AC3E}">
        <p14:creationId xmlns:p14="http://schemas.microsoft.com/office/powerpoint/2010/main" val="23019900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슬라이드 이미지 개체 틀 1"/>
          <p:cNvSpPr>
            <a:spLocks noGrp="1" noRot="1" noChangeAspect="1" noTextEdit="1"/>
          </p:cNvSpPr>
          <p:nvPr>
            <p:ph type="sldImg"/>
          </p:nvPr>
        </p:nvSpPr>
        <p:spPr>
          <a:ln/>
        </p:spPr>
      </p:sp>
      <p:sp>
        <p:nvSpPr>
          <p:cNvPr id="7475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굴림" charset="-127"/>
              <a:ea typeface="굴림" charset="-127"/>
            </a:endParaRPr>
          </a:p>
        </p:txBody>
      </p:sp>
      <p:sp>
        <p:nvSpPr>
          <p:cNvPr id="74756"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83BFA409-7ADB-4680-84E9-AF68196B2BB8}" type="slidenum">
              <a:rPr lang="en-US" altLang="ko-KR" smtClean="0"/>
              <a:pPr eaLnBrk="1" hangingPunct="1"/>
              <a:t>59</a:t>
            </a:fld>
            <a:endParaRPr lang="en-US" altLang="ko-KR" smtClean="0"/>
          </a:p>
        </p:txBody>
      </p:sp>
    </p:spTree>
    <p:extLst>
      <p:ext uri="{BB962C8B-B14F-4D97-AF65-F5344CB8AC3E}">
        <p14:creationId xmlns:p14="http://schemas.microsoft.com/office/powerpoint/2010/main" val="846893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A59FE7-DA5B-461E-A951-F18964580689}" type="slidenum">
              <a:rPr lang="en-US" altLang="ko-KR">
                <a:latin typeface="Calibri" pitchFamily="34" charset="0"/>
              </a:rPr>
              <a:pPr eaLnBrk="1" hangingPunct="1"/>
              <a:t>61</a:t>
            </a:fld>
            <a:endParaRPr lang="en-US" altLang="ko-KR">
              <a:latin typeface="Calibri" pitchFamily="34" charset="0"/>
            </a:endParaRPr>
          </a:p>
        </p:txBody>
      </p:sp>
    </p:spTree>
    <p:extLst>
      <p:ext uri="{BB962C8B-B14F-4D97-AF65-F5344CB8AC3E}">
        <p14:creationId xmlns:p14="http://schemas.microsoft.com/office/powerpoint/2010/main" val="10861704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FB7CE7-C187-41B6-92F9-ECD26263B7A2}" type="slidenum">
              <a:rPr lang="en-US" altLang="ko-KR">
                <a:latin typeface="Calibri" pitchFamily="34" charset="0"/>
              </a:rPr>
              <a:pPr eaLnBrk="1" hangingPunct="1"/>
              <a:t>62</a:t>
            </a:fld>
            <a:endParaRPr lang="en-US" altLang="ko-KR">
              <a:latin typeface="Calibri" pitchFamily="34" charset="0"/>
            </a:endParaRPr>
          </a:p>
        </p:txBody>
      </p:sp>
    </p:spTree>
    <p:extLst>
      <p:ext uri="{BB962C8B-B14F-4D97-AF65-F5344CB8AC3E}">
        <p14:creationId xmlns:p14="http://schemas.microsoft.com/office/powerpoint/2010/main" val="40760106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E91DD10-BA56-4A66-B7C3-52941C10E64D}" type="slidenum">
              <a:rPr lang="en-US" altLang="ko-KR">
                <a:latin typeface="Calibri" pitchFamily="34" charset="0"/>
              </a:rPr>
              <a:pPr eaLnBrk="1" hangingPunct="1"/>
              <a:t>63</a:t>
            </a:fld>
            <a:endParaRPr lang="en-US" altLang="ko-KR">
              <a:latin typeface="Calibri" pitchFamily="34" charset="0"/>
            </a:endParaRPr>
          </a:p>
        </p:txBody>
      </p:sp>
    </p:spTree>
    <p:extLst>
      <p:ext uri="{BB962C8B-B14F-4D97-AF65-F5344CB8AC3E}">
        <p14:creationId xmlns:p14="http://schemas.microsoft.com/office/powerpoint/2010/main" val="217666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639374C8-04D4-40D1-9FA5-40856CA06612}" type="slidenum">
              <a:rPr lang="en-US" altLang="ko-KR" smtClean="0"/>
              <a:pPr>
                <a:defRPr/>
              </a:pPr>
              <a:t>70</a:t>
            </a:fld>
            <a:endParaRPr lang="en-US" altLang="ko-KR"/>
          </a:p>
        </p:txBody>
      </p:sp>
    </p:spTree>
    <p:extLst>
      <p:ext uri="{BB962C8B-B14F-4D97-AF65-F5344CB8AC3E}">
        <p14:creationId xmlns:p14="http://schemas.microsoft.com/office/powerpoint/2010/main" val="442402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ko-KR" altLang="ko-KR" dirty="0"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1C196D-86CC-411F-A4A9-1596B41CA879}" type="slidenum">
              <a:rPr lang="en-US" altLang="ko-KR">
                <a:latin typeface="Calibri" pitchFamily="34" charset="0"/>
              </a:rPr>
              <a:pPr eaLnBrk="1" hangingPunct="1"/>
              <a:t>74</a:t>
            </a:fld>
            <a:endParaRPr lang="en-US" altLang="ko-KR">
              <a:latin typeface="Calibri" pitchFamily="34" charset="0"/>
            </a:endParaRPr>
          </a:p>
        </p:txBody>
      </p:sp>
    </p:spTree>
    <p:extLst>
      <p:ext uri="{BB962C8B-B14F-4D97-AF65-F5344CB8AC3E}">
        <p14:creationId xmlns:p14="http://schemas.microsoft.com/office/powerpoint/2010/main" val="292671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슬라이드 이미지 개체 틀 1"/>
          <p:cNvSpPr>
            <a:spLocks noGrp="1" noRot="1" noChangeAspect="1" noTextEdit="1"/>
          </p:cNvSpPr>
          <p:nvPr>
            <p:ph type="sldImg"/>
          </p:nvPr>
        </p:nvSpPr>
        <p:spPr>
          <a:ln/>
        </p:spPr>
      </p:sp>
      <p:sp>
        <p:nvSpPr>
          <p:cNvPr id="4813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smtClean="0">
              <a:latin typeface="굴림" charset="-127"/>
              <a:ea typeface="굴림" charset="-127"/>
            </a:endParaRPr>
          </a:p>
        </p:txBody>
      </p:sp>
      <p:sp>
        <p:nvSpPr>
          <p:cNvPr id="4813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E4A3205E-1F74-431F-805B-9ECAA60FBF96}" type="slidenum">
              <a:rPr lang="en-US" altLang="ko-KR" smtClean="0"/>
              <a:pPr eaLnBrk="1" hangingPunct="1"/>
              <a:t>5</a:t>
            </a:fld>
            <a:endParaRPr lang="en-US" altLang="ko-KR" smtClean="0"/>
          </a:p>
        </p:txBody>
      </p:sp>
    </p:spTree>
    <p:extLst>
      <p:ext uri="{BB962C8B-B14F-4D97-AF65-F5344CB8AC3E}">
        <p14:creationId xmlns:p14="http://schemas.microsoft.com/office/powerpoint/2010/main" val="1657013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64A7F3-653B-4F09-B53B-4AF95A1F01F7}" type="slidenum">
              <a:rPr lang="en-US" altLang="ko-KR">
                <a:latin typeface="Calibri" pitchFamily="34" charset="0"/>
              </a:rPr>
              <a:pPr eaLnBrk="1" hangingPunct="1"/>
              <a:t>6</a:t>
            </a:fld>
            <a:endParaRPr lang="en-US" altLang="ko-KR">
              <a:latin typeface="Calibri" pitchFamily="34" charset="0"/>
            </a:endParaRPr>
          </a:p>
        </p:txBody>
      </p:sp>
    </p:spTree>
    <p:extLst>
      <p:ext uri="{BB962C8B-B14F-4D97-AF65-F5344CB8AC3E}">
        <p14:creationId xmlns:p14="http://schemas.microsoft.com/office/powerpoint/2010/main" val="1383822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955B84-9571-4909-ADCB-9144160882A3}" type="slidenum">
              <a:rPr lang="en-US" altLang="ko-KR">
                <a:latin typeface="Calibri" pitchFamily="34" charset="0"/>
              </a:rPr>
              <a:pPr eaLnBrk="1" hangingPunct="1"/>
              <a:t>7</a:t>
            </a:fld>
            <a:endParaRPr lang="en-US" altLang="ko-KR">
              <a:latin typeface="Calibri" pitchFamily="34" charset="0"/>
            </a:endParaRPr>
          </a:p>
        </p:txBody>
      </p:sp>
    </p:spTree>
    <p:extLst>
      <p:ext uri="{BB962C8B-B14F-4D97-AF65-F5344CB8AC3E}">
        <p14:creationId xmlns:p14="http://schemas.microsoft.com/office/powerpoint/2010/main" val="775628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955B84-9571-4909-ADCB-9144160882A3}" type="slidenum">
              <a:rPr lang="en-US" altLang="ko-KR">
                <a:latin typeface="Calibri" pitchFamily="34" charset="0"/>
              </a:rPr>
              <a:pPr eaLnBrk="1" hangingPunct="1"/>
              <a:t>8</a:t>
            </a:fld>
            <a:endParaRPr lang="en-US" altLang="ko-KR">
              <a:latin typeface="Calibri" pitchFamily="34" charset="0"/>
            </a:endParaRPr>
          </a:p>
        </p:txBody>
      </p:sp>
    </p:spTree>
    <p:extLst>
      <p:ext uri="{BB962C8B-B14F-4D97-AF65-F5344CB8AC3E}">
        <p14:creationId xmlns:p14="http://schemas.microsoft.com/office/powerpoint/2010/main" val="342801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9DA0088-DE7B-4433-8D02-EF334411F874}" type="slidenum">
              <a:rPr lang="en-US" altLang="ko-KR">
                <a:latin typeface="Calibri" pitchFamily="34" charset="0"/>
              </a:rPr>
              <a:pPr eaLnBrk="1" hangingPunct="1"/>
              <a:t>9</a:t>
            </a:fld>
            <a:endParaRPr lang="en-US" altLang="ko-KR">
              <a:latin typeface="Calibri" pitchFamily="34" charset="0"/>
            </a:endParaRPr>
          </a:p>
        </p:txBody>
      </p:sp>
    </p:spTree>
    <p:extLst>
      <p:ext uri="{BB962C8B-B14F-4D97-AF65-F5344CB8AC3E}">
        <p14:creationId xmlns:p14="http://schemas.microsoft.com/office/powerpoint/2010/main" val="1860456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5" name="Rounded Rectangle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6" name="Rectangle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7" name="Rectangle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10" name="Rectangle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smtClean="0"/>
            </a:lvl1pPr>
          </a:lstStyle>
          <a:p>
            <a:pPr>
              <a:defRPr/>
            </a:pPr>
            <a:fld id="{118797EC-9CF2-45B4-8B9F-36F0AFEEA3B2}" type="datetimeFigureOut">
              <a:rPr lang="en-US" altLang="ko-KR"/>
              <a:pPr>
                <a:defRPr/>
              </a:pPr>
              <a:t>6/16/2019</a:t>
            </a:fld>
            <a:endParaRPr lang="en-US" altLang="ko-KR"/>
          </a:p>
        </p:txBody>
      </p:sp>
      <p:sp>
        <p:nvSpPr>
          <p:cNvPr id="12" name="Footer Placeholder 16"/>
          <p:cNvSpPr>
            <a:spLocks noGrp="1"/>
          </p:cNvSpPr>
          <p:nvPr>
            <p:ph type="ftr" sz="quarter" idx="11"/>
          </p:nvPr>
        </p:nvSpPr>
        <p:spPr>
          <a:xfrm>
            <a:off x="914400" y="6172200"/>
            <a:ext cx="3962400" cy="457200"/>
          </a:xfrm>
          <a:prstGeom prst="rect">
            <a:avLst/>
          </a:prstGeom>
        </p:spPr>
        <p:txBody>
          <a:bodyPr/>
          <a:lstStyle>
            <a:lvl1pPr>
              <a:defRPr smtClean="0"/>
            </a:lvl1pPr>
          </a:lstStyle>
          <a:p>
            <a:pPr>
              <a:defRPr/>
            </a:pPr>
            <a:endParaRPr lang="ko-KR" altLang="ko-KR"/>
          </a:p>
        </p:txBody>
      </p:sp>
      <p:sp>
        <p:nvSpPr>
          <p:cNvPr id="13" name="Slide Number Placeholder 28"/>
          <p:cNvSpPr>
            <a:spLocks noGrp="1"/>
          </p:cNvSpPr>
          <p:nvPr>
            <p:ph type="sldNum" sz="quarter" idx="12"/>
          </p:nvPr>
        </p:nvSpPr>
        <p:spPr/>
        <p:txBody>
          <a:bodyPr/>
          <a:lstStyle>
            <a:lvl1pPr>
              <a:defRPr smtClean="0"/>
            </a:lvl1pPr>
          </a:lstStyle>
          <a:p>
            <a:pPr>
              <a:defRPr/>
            </a:pPr>
            <a:fld id="{162C7153-3D9C-4D11-B5AC-0642E1BF03DB}" type="slidenum">
              <a:rPr lang="en-US" altLang="ko-KR"/>
              <a:pPr>
                <a:defRPr/>
              </a:pPr>
              <a:t>‹#›</a:t>
            </a:fld>
            <a:endParaRPr lang="en-US" altLang="ko-KR"/>
          </a:p>
        </p:txBody>
      </p:sp>
    </p:spTree>
    <p:extLst>
      <p:ext uri="{BB962C8B-B14F-4D97-AF65-F5344CB8AC3E}">
        <p14:creationId xmlns:p14="http://schemas.microsoft.com/office/powerpoint/2010/main" val="1552163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FAF3DC5-8CB3-4C99-B2E6-A3A2ACD471DD}" type="datetimeFigureOut">
              <a:rPr lang="en-US" altLang="ko-KR"/>
              <a:pPr>
                <a:defRPr/>
              </a:pPr>
              <a:t>6/16/2019</a:t>
            </a:fld>
            <a:endParaRPr lang="en-US" altLang="ko-KR"/>
          </a:p>
        </p:txBody>
      </p:sp>
      <p:sp>
        <p:nvSpPr>
          <p:cNvPr id="5"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6" name="Slide Number Placeholder 22"/>
          <p:cNvSpPr>
            <a:spLocks noGrp="1"/>
          </p:cNvSpPr>
          <p:nvPr>
            <p:ph type="sldNum" sz="quarter" idx="12"/>
          </p:nvPr>
        </p:nvSpPr>
        <p:spPr/>
        <p:txBody>
          <a:bodyPr/>
          <a:lstStyle>
            <a:lvl1pPr>
              <a:defRPr/>
            </a:lvl1pPr>
          </a:lstStyle>
          <a:p>
            <a:pPr>
              <a:defRPr/>
            </a:pPr>
            <a:fld id="{B5210FEF-A8E1-4A5A-AB78-06C9821F0862}" type="slidenum">
              <a:rPr lang="en-US" altLang="ko-KR"/>
              <a:pPr>
                <a:defRPr/>
              </a:pPr>
              <a:t>‹#›</a:t>
            </a:fld>
            <a:endParaRPr lang="en-US" altLang="ko-KR"/>
          </a:p>
        </p:txBody>
      </p:sp>
    </p:spTree>
    <p:extLst>
      <p:ext uri="{BB962C8B-B14F-4D97-AF65-F5344CB8AC3E}">
        <p14:creationId xmlns:p14="http://schemas.microsoft.com/office/powerpoint/2010/main" val="207248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A1D0862-D13F-4046-84C2-5929505215FB}" type="datetimeFigureOut">
              <a:rPr lang="en-US" altLang="ko-KR"/>
              <a:pPr>
                <a:defRPr/>
              </a:pPr>
              <a:t>6/16/2019</a:t>
            </a:fld>
            <a:endParaRPr lang="en-US" altLang="ko-KR"/>
          </a:p>
        </p:txBody>
      </p:sp>
      <p:sp>
        <p:nvSpPr>
          <p:cNvPr id="5"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6" name="Slide Number Placeholder 22"/>
          <p:cNvSpPr>
            <a:spLocks noGrp="1"/>
          </p:cNvSpPr>
          <p:nvPr>
            <p:ph type="sldNum" sz="quarter" idx="12"/>
          </p:nvPr>
        </p:nvSpPr>
        <p:spPr/>
        <p:txBody>
          <a:bodyPr/>
          <a:lstStyle>
            <a:lvl1pPr>
              <a:defRPr/>
            </a:lvl1pPr>
          </a:lstStyle>
          <a:p>
            <a:pPr>
              <a:defRPr/>
            </a:pPr>
            <a:fld id="{A6F4F79D-3B32-4328-88A7-294BB34E9387}" type="slidenum">
              <a:rPr lang="en-US" altLang="ko-KR"/>
              <a:pPr>
                <a:defRPr/>
              </a:pPr>
              <a:t>‹#›</a:t>
            </a:fld>
            <a:endParaRPr lang="en-US" altLang="ko-KR"/>
          </a:p>
        </p:txBody>
      </p:sp>
    </p:spTree>
    <p:extLst>
      <p:ext uri="{BB962C8B-B14F-4D97-AF65-F5344CB8AC3E}">
        <p14:creationId xmlns:p14="http://schemas.microsoft.com/office/powerpoint/2010/main" val="1957929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214422"/>
            <a:ext cx="8229600" cy="4911741"/>
          </a:xfrm>
          <a:prstGeom prst="rect">
            <a:avLst/>
          </a:prstGeom>
        </p:spPr>
        <p:txBody>
          <a:bodyPr>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제목 4"/>
          <p:cNvSpPr>
            <a:spLocks noGrp="1"/>
          </p:cNvSpPr>
          <p:nvPr>
            <p:ph type="title"/>
          </p:nvPr>
        </p:nvSpPr>
        <p:spPr>
          <a:xfrm>
            <a:off x="457200" y="274638"/>
            <a:ext cx="8229600" cy="725470"/>
          </a:xfrm>
          <a:prstGeom prst="rect">
            <a:avLst/>
          </a:prstGeom>
        </p:spPr>
        <p:txBody>
          <a:bodyPr anchor="ctr" anchorCtr="0"/>
          <a:lstStyle>
            <a:lvl1pPr>
              <a:defRPr b="1">
                <a:solidFill>
                  <a:schemeClr val="accent2">
                    <a:lumMod val="25000"/>
                  </a:schemeClr>
                </a:solidFill>
              </a:defRPr>
            </a:lvl1pPr>
          </a:lstStyle>
          <a:p>
            <a:r>
              <a:rPr lang="ko-KR" altLang="en-US" dirty="0" smtClean="0"/>
              <a:t>마스터 제목 스타일 편집</a:t>
            </a:r>
            <a:endParaRPr lang="ko-KR" altLang="en-US" dirty="0"/>
          </a:p>
        </p:txBody>
      </p:sp>
      <p:sp>
        <p:nvSpPr>
          <p:cNvPr id="6" name="Rectangle 3"/>
          <p:cNvSpPr>
            <a:spLocks noGrp="1" noChangeArrowheads="1"/>
          </p:cNvSpPr>
          <p:nvPr>
            <p:ph type="sldNum" sz="quarter" idx="10"/>
          </p:nvPr>
        </p:nvSpPr>
        <p:spPr>
          <a:xfrm>
            <a:off x="4098925" y="6529388"/>
            <a:ext cx="982663" cy="261937"/>
          </a:xfrm>
        </p:spPr>
        <p:txBody>
          <a:bodyPr/>
          <a:lstStyle>
            <a:lvl1pPr>
              <a:defRPr sz="1100"/>
            </a:lvl1pPr>
          </a:lstStyle>
          <a:p>
            <a:pPr>
              <a:defRPr/>
            </a:pPr>
            <a:fld id="{E3F43958-B7D0-48EC-BA9B-7817D9D63742}" type="slidenum">
              <a:rPr lang="en-US" altLang="ko-KR"/>
              <a:pPr>
                <a:defRPr/>
              </a:pPr>
              <a:t>‹#›</a:t>
            </a:fld>
            <a:endParaRPr lang="en-US" altLang="ko-KR"/>
          </a:p>
        </p:txBody>
      </p:sp>
    </p:spTree>
    <p:extLst>
      <p:ext uri="{BB962C8B-B14F-4D97-AF65-F5344CB8AC3E}">
        <p14:creationId xmlns:p14="http://schemas.microsoft.com/office/powerpoint/2010/main" val="388331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lvl1pPr>
              <a:defRPr sz="3600">
                <a:solidFill>
                  <a:schemeClr val="tx1"/>
                </a:solidFill>
                <a:latin typeface="굴림" panose="020B0600000101010101" pitchFamily="50" charset="-127"/>
                <a:ea typeface="굴림" panose="020B0600000101010101" pitchFamily="50" charset="-127"/>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914400" y="1219200"/>
            <a:ext cx="77724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13"/>
          <p:cNvSpPr>
            <a:spLocks noGrp="1"/>
          </p:cNvSpPr>
          <p:nvPr>
            <p:ph type="dt" sz="half" idx="10"/>
          </p:nvPr>
        </p:nvSpPr>
        <p:spPr/>
        <p:txBody>
          <a:bodyPr/>
          <a:lstStyle>
            <a:lvl1pPr>
              <a:defRPr/>
            </a:lvl1pPr>
          </a:lstStyle>
          <a:p>
            <a:pPr>
              <a:defRPr/>
            </a:pPr>
            <a:fld id="{6B9321EB-E2AE-4045-8F63-8B481D1077CA}" type="datetimeFigureOut">
              <a:rPr lang="en-US" altLang="ko-KR"/>
              <a:pPr>
                <a:defRPr/>
              </a:pPr>
              <a:t>6/16/2019</a:t>
            </a:fld>
            <a:endParaRPr lang="en-US" altLang="ko-KR"/>
          </a:p>
        </p:txBody>
      </p:sp>
      <p:sp>
        <p:nvSpPr>
          <p:cNvPr id="5"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6" name="Slide Number Placeholder 22"/>
          <p:cNvSpPr>
            <a:spLocks noGrp="1"/>
          </p:cNvSpPr>
          <p:nvPr>
            <p:ph type="sldNum" sz="quarter" idx="12"/>
          </p:nvPr>
        </p:nvSpPr>
        <p:spPr/>
        <p:txBody>
          <a:bodyPr/>
          <a:lstStyle>
            <a:lvl1pPr>
              <a:defRPr/>
            </a:lvl1pPr>
          </a:lstStyle>
          <a:p>
            <a:pPr>
              <a:defRPr/>
            </a:pPr>
            <a:fld id="{4B092B71-4E87-4597-A5DA-DF5A076BBC54}" type="slidenum">
              <a:rPr lang="en-US" altLang="ko-KR"/>
              <a:pPr>
                <a:defRPr/>
              </a:pPr>
              <a:t>‹#›</a:t>
            </a:fld>
            <a:endParaRPr lang="en-US" altLang="ko-KR"/>
          </a:p>
        </p:txBody>
      </p:sp>
    </p:spTree>
    <p:extLst>
      <p:ext uri="{BB962C8B-B14F-4D97-AF65-F5344CB8AC3E}">
        <p14:creationId xmlns:p14="http://schemas.microsoft.com/office/powerpoint/2010/main" val="283236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5"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6" name="Rectangle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7" name="Rectangle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8" name="Rectangle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smtClean="0"/>
            </a:lvl1pPr>
          </a:lstStyle>
          <a:p>
            <a:pPr>
              <a:defRPr/>
            </a:pPr>
            <a:fld id="{437B597F-D65F-4C03-BBE6-A03AE7009E61}" type="datetimeFigureOut">
              <a:rPr lang="en-US" altLang="ko-KR"/>
              <a:pPr>
                <a:defRPr/>
              </a:pPr>
              <a:t>6/16/2019</a:t>
            </a:fld>
            <a:endParaRPr lang="en-US" altLang="ko-KR"/>
          </a:p>
        </p:txBody>
      </p:sp>
      <p:sp>
        <p:nvSpPr>
          <p:cNvPr id="10" name="Footer Placeholder 4"/>
          <p:cNvSpPr>
            <a:spLocks noGrp="1"/>
          </p:cNvSpPr>
          <p:nvPr>
            <p:ph type="ftr" sz="quarter" idx="11"/>
          </p:nvPr>
        </p:nvSpPr>
        <p:spPr>
          <a:xfrm>
            <a:off x="800100" y="6172200"/>
            <a:ext cx="4000500" cy="457200"/>
          </a:xfrm>
          <a:prstGeom prst="rect">
            <a:avLst/>
          </a:prstGeom>
        </p:spPr>
        <p:txBody>
          <a:bodyPr/>
          <a:lstStyle>
            <a:lvl1pPr>
              <a:defRPr smtClean="0"/>
            </a:lvl1pPr>
          </a:lstStyle>
          <a:p>
            <a:pPr>
              <a:defRPr/>
            </a:pPr>
            <a:endParaRPr lang="ko-KR" altLang="ko-KR"/>
          </a:p>
        </p:txBody>
      </p:sp>
      <p:sp>
        <p:nvSpPr>
          <p:cNvPr id="11" name="Slide Number Placeholder 5"/>
          <p:cNvSpPr>
            <a:spLocks noGrp="1"/>
          </p:cNvSpPr>
          <p:nvPr>
            <p:ph type="sldNum" sz="quarter" idx="12"/>
          </p:nvPr>
        </p:nvSpPr>
        <p:spPr>
          <a:xfrm>
            <a:off x="146050" y="6208713"/>
            <a:ext cx="457200" cy="457200"/>
          </a:xfrm>
        </p:spPr>
        <p:txBody>
          <a:bodyPr/>
          <a:lstStyle>
            <a:lvl1pPr>
              <a:defRPr smtClean="0"/>
            </a:lvl1pPr>
          </a:lstStyle>
          <a:p>
            <a:pPr>
              <a:defRPr/>
            </a:pPr>
            <a:fld id="{9E9B7475-B1F8-4911-BB64-F4527B0AD60A}" type="slidenum">
              <a:rPr lang="en-US" altLang="ko-KR"/>
              <a:pPr>
                <a:defRPr/>
              </a:pPr>
              <a:t>‹#›</a:t>
            </a:fld>
            <a:endParaRPr lang="en-US" altLang="ko-KR"/>
          </a:p>
        </p:txBody>
      </p:sp>
    </p:spTree>
    <p:extLst>
      <p:ext uri="{BB962C8B-B14F-4D97-AF65-F5344CB8AC3E}">
        <p14:creationId xmlns:p14="http://schemas.microsoft.com/office/powerpoint/2010/main" val="12659195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2EF4E9F3-9F37-4F0F-B397-3DF22F616230}" type="datetimeFigureOut">
              <a:rPr lang="en-US" altLang="ko-KR"/>
              <a:pPr>
                <a:defRPr/>
              </a:pPr>
              <a:t>6/16/2019</a:t>
            </a:fld>
            <a:endParaRPr lang="en-US" altLang="ko-KR"/>
          </a:p>
        </p:txBody>
      </p:sp>
      <p:sp>
        <p:nvSpPr>
          <p:cNvPr id="6"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7" name="Slide Number Placeholder 22"/>
          <p:cNvSpPr>
            <a:spLocks noGrp="1"/>
          </p:cNvSpPr>
          <p:nvPr>
            <p:ph type="sldNum" sz="quarter" idx="12"/>
          </p:nvPr>
        </p:nvSpPr>
        <p:spPr/>
        <p:txBody>
          <a:bodyPr/>
          <a:lstStyle>
            <a:lvl1pPr>
              <a:defRPr/>
            </a:lvl1pPr>
          </a:lstStyle>
          <a:p>
            <a:pPr>
              <a:defRPr/>
            </a:pPr>
            <a:fld id="{FA7942F0-2945-449A-A18F-E0C1E35666A7}" type="slidenum">
              <a:rPr lang="en-US" altLang="ko-KR"/>
              <a:pPr>
                <a:defRPr/>
              </a:pPr>
              <a:t>‹#›</a:t>
            </a:fld>
            <a:endParaRPr lang="en-US" altLang="ko-KR"/>
          </a:p>
        </p:txBody>
      </p:sp>
    </p:spTree>
    <p:extLst>
      <p:ext uri="{BB962C8B-B14F-4D97-AF65-F5344CB8AC3E}">
        <p14:creationId xmlns:p14="http://schemas.microsoft.com/office/powerpoint/2010/main" val="171382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ACDC86D9-AA5F-4F3C-AB32-7BB8F88E023D}" type="datetimeFigureOut">
              <a:rPr lang="en-US" altLang="ko-KR"/>
              <a:pPr>
                <a:defRPr/>
              </a:pPr>
              <a:t>6/16/2019</a:t>
            </a:fld>
            <a:endParaRPr lang="en-US" altLang="ko-KR"/>
          </a:p>
        </p:txBody>
      </p:sp>
      <p:sp>
        <p:nvSpPr>
          <p:cNvPr id="8"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9" name="Slide Number Placeholder 22"/>
          <p:cNvSpPr>
            <a:spLocks noGrp="1"/>
          </p:cNvSpPr>
          <p:nvPr>
            <p:ph type="sldNum" sz="quarter" idx="12"/>
          </p:nvPr>
        </p:nvSpPr>
        <p:spPr/>
        <p:txBody>
          <a:bodyPr/>
          <a:lstStyle>
            <a:lvl1pPr>
              <a:defRPr/>
            </a:lvl1pPr>
          </a:lstStyle>
          <a:p>
            <a:pPr>
              <a:defRPr/>
            </a:pPr>
            <a:fld id="{3689FCBC-3E65-4A4B-BC98-DD4243CF6E17}" type="slidenum">
              <a:rPr lang="en-US" altLang="ko-KR"/>
              <a:pPr>
                <a:defRPr/>
              </a:pPr>
              <a:t>‹#›</a:t>
            </a:fld>
            <a:endParaRPr lang="en-US" altLang="ko-KR"/>
          </a:p>
        </p:txBody>
      </p:sp>
    </p:spTree>
    <p:extLst>
      <p:ext uri="{BB962C8B-B14F-4D97-AF65-F5344CB8AC3E}">
        <p14:creationId xmlns:p14="http://schemas.microsoft.com/office/powerpoint/2010/main" val="143893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EE04F3D8-3E95-45BC-83DB-46B67361F584}" type="datetimeFigureOut">
              <a:rPr lang="en-US" altLang="ko-KR"/>
              <a:pPr>
                <a:defRPr/>
              </a:pPr>
              <a:t>6/16/2019</a:t>
            </a:fld>
            <a:endParaRPr lang="en-US" altLang="ko-KR"/>
          </a:p>
        </p:txBody>
      </p:sp>
      <p:sp>
        <p:nvSpPr>
          <p:cNvPr id="4"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5" name="Slide Number Placeholder 22"/>
          <p:cNvSpPr>
            <a:spLocks noGrp="1"/>
          </p:cNvSpPr>
          <p:nvPr>
            <p:ph type="sldNum" sz="quarter" idx="12"/>
          </p:nvPr>
        </p:nvSpPr>
        <p:spPr/>
        <p:txBody>
          <a:bodyPr/>
          <a:lstStyle>
            <a:lvl1pPr>
              <a:defRPr/>
            </a:lvl1pPr>
          </a:lstStyle>
          <a:p>
            <a:pPr>
              <a:defRPr/>
            </a:pPr>
            <a:fld id="{C866A192-467C-4E0C-A09B-245A2400C789}" type="slidenum">
              <a:rPr lang="en-US" altLang="ko-KR"/>
              <a:pPr>
                <a:defRPr/>
              </a:pPr>
              <a:t>‹#›</a:t>
            </a:fld>
            <a:endParaRPr lang="en-US" altLang="ko-KR"/>
          </a:p>
        </p:txBody>
      </p:sp>
    </p:spTree>
    <p:extLst>
      <p:ext uri="{BB962C8B-B14F-4D97-AF65-F5344CB8AC3E}">
        <p14:creationId xmlns:p14="http://schemas.microsoft.com/office/powerpoint/2010/main" val="69439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EE25CAA-9670-4B99-9BDA-BC162D12DDC3}" type="datetimeFigureOut">
              <a:rPr lang="en-US" altLang="ko-KR"/>
              <a:pPr>
                <a:defRPr/>
              </a:pPr>
              <a:t>6/16/2019</a:t>
            </a:fld>
            <a:endParaRPr lang="en-US" altLang="ko-KR"/>
          </a:p>
        </p:txBody>
      </p:sp>
      <p:sp>
        <p:nvSpPr>
          <p:cNvPr id="3" name="Footer Placeholder 2"/>
          <p:cNvSpPr>
            <a:spLocks noGrp="1"/>
          </p:cNvSpPr>
          <p:nvPr>
            <p:ph type="ftr" sz="quarter" idx="11"/>
          </p:nvPr>
        </p:nvSpPr>
        <p:spPr>
          <a:xfrm>
            <a:off x="914400" y="6172200"/>
            <a:ext cx="3962400" cy="457200"/>
          </a:xfrm>
          <a:prstGeom prst="rect">
            <a:avLst/>
          </a:prstGeom>
        </p:spPr>
        <p:txBody>
          <a:bodyPr/>
          <a:lstStyle>
            <a:lvl1pPr>
              <a:defRPr/>
            </a:lvl1pPr>
          </a:lstStyle>
          <a:p>
            <a:pPr>
              <a:defRPr/>
            </a:pPr>
            <a:endParaRPr lang="ko-KR" altLang="ko-KR"/>
          </a:p>
        </p:txBody>
      </p:sp>
      <p:sp>
        <p:nvSpPr>
          <p:cNvPr id="4" name="Slide Number Placeholder 22"/>
          <p:cNvSpPr>
            <a:spLocks noGrp="1"/>
          </p:cNvSpPr>
          <p:nvPr>
            <p:ph type="sldNum" sz="quarter" idx="12"/>
          </p:nvPr>
        </p:nvSpPr>
        <p:spPr/>
        <p:txBody>
          <a:bodyPr/>
          <a:lstStyle>
            <a:lvl1pPr>
              <a:defRPr/>
            </a:lvl1pPr>
          </a:lstStyle>
          <a:p>
            <a:pPr>
              <a:defRPr/>
            </a:pPr>
            <a:fld id="{A242523C-E705-40E2-B236-8488E047DB42}" type="slidenum">
              <a:rPr lang="en-US" altLang="ko-KR"/>
              <a:pPr>
                <a:defRPr/>
              </a:pPr>
              <a:t>‹#›</a:t>
            </a:fld>
            <a:endParaRPr lang="en-US" altLang="ko-KR"/>
          </a:p>
        </p:txBody>
      </p:sp>
    </p:spTree>
    <p:extLst>
      <p:ext uri="{BB962C8B-B14F-4D97-AF65-F5344CB8AC3E}">
        <p14:creationId xmlns:p14="http://schemas.microsoft.com/office/powerpoint/2010/main" val="358078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6" name="Rounded Rectangle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smtClean="0"/>
            </a:lvl1pPr>
          </a:lstStyle>
          <a:p>
            <a:pPr>
              <a:defRPr/>
            </a:pPr>
            <a:fld id="{788BAF16-DA0C-46A9-9848-D13CC6C93D3A}" type="datetimeFigureOut">
              <a:rPr lang="en-US" altLang="ko-KR"/>
              <a:pPr>
                <a:defRPr/>
              </a:pPr>
              <a:t>6/16/2019</a:t>
            </a:fld>
            <a:endParaRPr lang="en-US" altLang="ko-KR"/>
          </a:p>
        </p:txBody>
      </p:sp>
      <p:sp>
        <p:nvSpPr>
          <p:cNvPr id="8" name="Footer Placeholder 5"/>
          <p:cNvSpPr>
            <a:spLocks noGrp="1"/>
          </p:cNvSpPr>
          <p:nvPr>
            <p:ph type="ftr" sz="quarter" idx="11"/>
          </p:nvPr>
        </p:nvSpPr>
        <p:spPr>
          <a:xfrm>
            <a:off x="914400" y="6172200"/>
            <a:ext cx="3962400" cy="457200"/>
          </a:xfrm>
          <a:prstGeom prst="rect">
            <a:avLst/>
          </a:prstGeom>
        </p:spPr>
        <p:txBody>
          <a:bodyPr/>
          <a:lstStyle>
            <a:lvl1pPr>
              <a:defRPr smtClean="0"/>
            </a:lvl1pPr>
          </a:lstStyle>
          <a:p>
            <a:pPr>
              <a:defRPr/>
            </a:pPr>
            <a:endParaRPr lang="ko-KR" altLang="ko-KR"/>
          </a:p>
        </p:txBody>
      </p:sp>
      <p:sp>
        <p:nvSpPr>
          <p:cNvPr id="9" name="Slide Number Placeholder 6"/>
          <p:cNvSpPr>
            <a:spLocks noGrp="1"/>
          </p:cNvSpPr>
          <p:nvPr>
            <p:ph type="sldNum" sz="quarter" idx="12"/>
          </p:nvPr>
        </p:nvSpPr>
        <p:spPr/>
        <p:txBody>
          <a:bodyPr/>
          <a:lstStyle>
            <a:lvl1pPr>
              <a:defRPr smtClean="0"/>
            </a:lvl1pPr>
          </a:lstStyle>
          <a:p>
            <a:pPr>
              <a:defRPr/>
            </a:pPr>
            <a:fld id="{E7FD40BD-6B5D-4599-B2B0-28D4A762FFCD}" type="slidenum">
              <a:rPr lang="en-US" altLang="ko-KR"/>
              <a:pPr>
                <a:defRPr/>
              </a:pPr>
              <a:t>‹#›</a:t>
            </a:fld>
            <a:endParaRPr lang="en-US" altLang="ko-KR"/>
          </a:p>
        </p:txBody>
      </p:sp>
    </p:spTree>
    <p:extLst>
      <p:ext uri="{BB962C8B-B14F-4D97-AF65-F5344CB8AC3E}">
        <p14:creationId xmlns:p14="http://schemas.microsoft.com/office/powerpoint/2010/main" val="12968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6" name="Rectangle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7" name="Rectangle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smtClean="0"/>
            </a:lvl1pPr>
          </a:lstStyle>
          <a:p>
            <a:pPr>
              <a:defRPr/>
            </a:pPr>
            <a:fld id="{7967B0CA-792D-4B06-BA5D-530273985128}" type="datetimeFigureOut">
              <a:rPr lang="en-US" altLang="ko-KR"/>
              <a:pPr>
                <a:defRPr/>
              </a:pPr>
              <a:t>6/16/2019</a:t>
            </a:fld>
            <a:endParaRPr lang="en-US" altLang="ko-KR"/>
          </a:p>
        </p:txBody>
      </p:sp>
      <p:sp>
        <p:nvSpPr>
          <p:cNvPr id="9" name="Footer Placeholder 5"/>
          <p:cNvSpPr>
            <a:spLocks noGrp="1"/>
          </p:cNvSpPr>
          <p:nvPr>
            <p:ph type="ftr" sz="quarter" idx="11"/>
          </p:nvPr>
        </p:nvSpPr>
        <p:spPr>
          <a:xfrm>
            <a:off x="914400" y="6172200"/>
            <a:ext cx="3886200" cy="457200"/>
          </a:xfrm>
          <a:prstGeom prst="rect">
            <a:avLst/>
          </a:prstGeom>
        </p:spPr>
        <p:txBody>
          <a:bodyPr/>
          <a:lstStyle>
            <a:lvl1pPr>
              <a:defRPr smtClean="0"/>
            </a:lvl1pPr>
          </a:lstStyle>
          <a:p>
            <a:pPr>
              <a:defRPr/>
            </a:pPr>
            <a:endParaRPr lang="ko-KR" altLang="ko-KR"/>
          </a:p>
        </p:txBody>
      </p:sp>
      <p:sp>
        <p:nvSpPr>
          <p:cNvPr id="10" name="Slide Number Placeholder 6"/>
          <p:cNvSpPr>
            <a:spLocks noGrp="1"/>
          </p:cNvSpPr>
          <p:nvPr>
            <p:ph type="sldNum" sz="quarter" idx="12"/>
          </p:nvPr>
        </p:nvSpPr>
        <p:spPr>
          <a:xfrm>
            <a:off x="146050" y="6208713"/>
            <a:ext cx="457200" cy="457200"/>
          </a:xfrm>
        </p:spPr>
        <p:txBody>
          <a:bodyPr/>
          <a:lstStyle>
            <a:lvl1pPr>
              <a:defRPr smtClean="0"/>
            </a:lvl1pPr>
          </a:lstStyle>
          <a:p>
            <a:pPr>
              <a:defRPr/>
            </a:pPr>
            <a:fld id="{8DAE8993-9B35-4AF7-9D79-96ABCD585733}" type="slidenum">
              <a:rPr lang="en-US" altLang="ko-KR"/>
              <a:pPr>
                <a:defRPr/>
              </a:pPr>
              <a:t>‹#›</a:t>
            </a:fld>
            <a:endParaRPr lang="en-US" altLang="ko-KR"/>
          </a:p>
        </p:txBody>
      </p:sp>
    </p:spTree>
    <p:extLst>
      <p:ext uri="{BB962C8B-B14F-4D97-AF65-F5344CB8AC3E}">
        <p14:creationId xmlns:p14="http://schemas.microsoft.com/office/powerpoint/2010/main" val="221523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useBgFill="1">
        <p:nvSpPr>
          <p:cNvPr id="8" name="Rounded Rectangle 7"/>
          <p:cNvSpPr/>
          <p:nvPr userDrawn="1"/>
        </p:nvSpPr>
        <p:spPr>
          <a:xfrm>
            <a:off x="65087" y="-802"/>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ko-KR" altLang="ko-KR">
              <a:solidFill>
                <a:srgbClr val="FFFFFF"/>
              </a:solidFill>
              <a:cs typeface="Arial" charset="0"/>
            </a:endParaRPr>
          </a:p>
        </p:txBody>
      </p:sp>
      <p:sp>
        <p:nvSpPr>
          <p:cNvPr id="3076" name="Title Placeholder 21"/>
          <p:cNvSpPr>
            <a:spLocks noGrp="1"/>
          </p:cNvSpPr>
          <p:nvPr>
            <p:ph type="title"/>
          </p:nvPr>
        </p:nvSpPr>
        <p:spPr bwMode="auto">
          <a:xfrm>
            <a:off x="685800" y="228600"/>
            <a:ext cx="7772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ko-KR" dirty="0" smtClean="0"/>
              <a:t>Click to edit Master title style</a:t>
            </a:r>
          </a:p>
        </p:txBody>
      </p:sp>
      <p:sp>
        <p:nvSpPr>
          <p:cNvPr id="3077" name="Text Placeholder 12"/>
          <p:cNvSpPr>
            <a:spLocks noGrp="1"/>
          </p:cNvSpPr>
          <p:nvPr>
            <p:ph type="body" idx="1"/>
          </p:nvPr>
        </p:nvSpPr>
        <p:spPr bwMode="auto">
          <a:xfrm>
            <a:off x="685800" y="990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smtClean="0">
                <a:solidFill>
                  <a:schemeClr val="tx2"/>
                </a:solidFill>
                <a:latin typeface="Perpetua" pitchFamily="18" charset="0"/>
                <a:ea typeface="굴림" charset="-127"/>
              </a:defRPr>
            </a:lvl1pPr>
          </a:lstStyle>
          <a:p>
            <a:pPr>
              <a:defRPr/>
            </a:pPr>
            <a:fld id="{72490065-733E-4310-874E-F475C75D3BB8}" type="datetimeFigureOut">
              <a:rPr lang="en-US" altLang="ko-KR"/>
              <a:pPr>
                <a:defRPr/>
              </a:pPr>
              <a:t>6/16/2019</a:t>
            </a:fld>
            <a:endParaRPr lang="en-US" altLang="ko-K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smtClean="0">
                <a:solidFill>
                  <a:srgbClr val="FFFFFF"/>
                </a:solidFill>
                <a:latin typeface="Franklin Gothic Book" pitchFamily="34" charset="0"/>
                <a:ea typeface="굴림" charset="-127"/>
              </a:defRPr>
            </a:lvl1pPr>
          </a:lstStyle>
          <a:p>
            <a:pPr>
              <a:defRPr/>
            </a:pPr>
            <a:fld id="{8ED01ADE-9291-4CF4-92C5-97A732051CE4}"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32" r:id="rId1"/>
    <p:sldLayoutId id="2147483725" r:id="rId2"/>
    <p:sldLayoutId id="2147483733" r:id="rId3"/>
    <p:sldLayoutId id="2147483726" r:id="rId4"/>
    <p:sldLayoutId id="2147483727" r:id="rId5"/>
    <p:sldLayoutId id="2147483728" r:id="rId6"/>
    <p:sldLayoutId id="2147483729" r:id="rId7"/>
    <p:sldLayoutId id="2147483734" r:id="rId8"/>
    <p:sldLayoutId id="2147483735" r:id="rId9"/>
    <p:sldLayoutId id="2147483730" r:id="rId10"/>
    <p:sldLayoutId id="2147483731" r:id="rId11"/>
    <p:sldLayoutId id="2147483736" r:id="rId12"/>
  </p:sldLayoutIdLst>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7.xml"/><Relationship Id="rId7" Type="http://schemas.openxmlformats.org/officeDocument/2006/relationships/image" Target="../media/image14.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2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127.0.0.1:33218/help/library/rpart/help/rpart.contro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127.0.0.1:33218/help/library/rpart.plot/help/abbreviate" TargetMode="External"/><Relationship Id="rId2" Type="http://schemas.openxmlformats.org/officeDocument/2006/relationships/hyperlink" Target="http://127.0.0.1:33218/help/library/rpart.plot/help/rpa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09600" y="1447800"/>
            <a:ext cx="7772400" cy="1143000"/>
          </a:xfrm>
        </p:spPr>
        <p:txBody>
          <a:bodyPr rtlCol="0">
            <a:normAutofit fontScale="90000"/>
          </a:bodyPr>
          <a:lstStyle/>
          <a:p>
            <a:pPr eaLnBrk="1" fontAlgn="auto" hangingPunct="1">
              <a:spcAft>
                <a:spcPts val="0"/>
              </a:spcAft>
              <a:defRPr/>
            </a:pPr>
            <a:r>
              <a:rPr lang="en-US" dirty="0" smtClean="0"/>
              <a:t>Chapter 9 – Classification and Regression Trees</a:t>
            </a:r>
          </a:p>
        </p:txBody>
      </p:sp>
      <p:sp>
        <p:nvSpPr>
          <p:cNvPr id="8195" name="Footer Placeholder 2"/>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altLang="en-US" smtClean="0">
                <a:latin typeface="Arial" charset="0"/>
                <a:cs typeface="Arial" charset="0"/>
              </a:rPr>
              <a:t>© Galit Shmueli and Peter Bruce 2017</a:t>
            </a:r>
          </a:p>
        </p:txBody>
      </p:sp>
      <p:sp>
        <p:nvSpPr>
          <p:cNvPr id="8196" name="Text Box 5"/>
          <p:cNvSpPr txBox="1">
            <a:spLocks noChangeArrowheads="1"/>
          </p:cNvSpPr>
          <p:nvPr/>
        </p:nvSpPr>
        <p:spPr bwMode="auto">
          <a:xfrm>
            <a:off x="609600" y="4570413"/>
            <a:ext cx="7010400" cy="1169987"/>
          </a:xfrm>
          <a:prstGeom prst="rect">
            <a:avLst/>
          </a:prstGeom>
          <a:noFill/>
          <a:ln w="9525">
            <a:noFill/>
            <a:miter lim="800000"/>
            <a:headEnd/>
            <a:tailEnd/>
          </a:ln>
        </p:spPr>
        <p:txBody>
          <a:bodyPr>
            <a:spAutoFit/>
          </a:bodyPr>
          <a:lstStyle/>
          <a:p>
            <a:pPr>
              <a:spcBef>
                <a:spcPct val="50000"/>
              </a:spcBef>
            </a:pPr>
            <a:r>
              <a:rPr lang="en-US" altLang="en-US" sz="2800" b="1">
                <a:solidFill>
                  <a:schemeClr val="accent2"/>
                </a:solidFill>
                <a:latin typeface="Franklin Gothic Book" pitchFamily="34" charset="0"/>
              </a:rPr>
              <a:t>Data Mining for Business Analytics in R</a:t>
            </a:r>
          </a:p>
          <a:p>
            <a:pPr>
              <a:spcBef>
                <a:spcPct val="50000"/>
              </a:spcBef>
            </a:pPr>
            <a:r>
              <a:rPr lang="en-US" altLang="en-US" sz="2800" b="1">
                <a:solidFill>
                  <a:schemeClr val="tx2"/>
                </a:solidFill>
                <a:latin typeface="Franklin Gothic Book" pitchFamily="34" charset="0"/>
              </a:rPr>
              <a:t>Shmueli, Bruce, Yahav, Patel &amp; Lichtendahl</a:t>
            </a:r>
          </a:p>
        </p:txBody>
      </p:sp>
    </p:spTree>
    <p:extLst>
      <p:ext uri="{BB962C8B-B14F-4D97-AF65-F5344CB8AC3E}">
        <p14:creationId xmlns:p14="http://schemas.microsoft.com/office/powerpoint/2010/main" val="1019585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65113"/>
            <a:ext cx="3832225"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419100"/>
            <a:ext cx="1975111"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cstate="print"/>
          <a:srcRect/>
          <a:stretch>
            <a:fillRect/>
          </a:stretch>
        </p:blipFill>
        <p:spPr bwMode="auto">
          <a:xfrm>
            <a:off x="914400" y="1981200"/>
            <a:ext cx="7456488" cy="4648200"/>
          </a:xfrm>
          <a:prstGeom prst="rect">
            <a:avLst/>
          </a:prstGeom>
          <a:noFill/>
          <a:ln w="9525">
            <a:noFill/>
            <a:miter lim="800000"/>
            <a:headEnd/>
            <a:tailEnd/>
          </a:ln>
        </p:spPr>
      </p:pic>
    </p:spTree>
    <p:extLst>
      <p:ext uri="{BB962C8B-B14F-4D97-AF65-F5344CB8AC3E}">
        <p14:creationId xmlns:p14="http://schemas.microsoft.com/office/powerpoint/2010/main" val="58689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76200"/>
            <a:ext cx="7772400" cy="685800"/>
          </a:xfrm>
        </p:spPr>
        <p:txBody>
          <a:bodyPr/>
          <a:lstStyle/>
          <a:p>
            <a:pPr eaLnBrk="1" hangingPunct="1"/>
            <a:r>
              <a:rPr lang="ko-KR" altLang="en-US" sz="3600" dirty="0" smtClean="0">
                <a:solidFill>
                  <a:schemeClr val="tx1"/>
                </a:solidFill>
                <a:ea typeface="굴림" charset="-127"/>
              </a:rPr>
              <a:t>어떻게 분할하나</a:t>
            </a:r>
            <a:endParaRPr lang="en-US" altLang="ko-KR" sz="3600" dirty="0" smtClean="0">
              <a:solidFill>
                <a:schemeClr val="tx1"/>
              </a:solidFill>
              <a:ea typeface="굴림" charset="-127"/>
            </a:endParaRPr>
          </a:p>
        </p:txBody>
      </p:sp>
      <mc:AlternateContent xmlns:mc="http://schemas.openxmlformats.org/markup-compatibility/2006" xmlns:a14="http://schemas.microsoft.com/office/drawing/2010/main">
        <mc:Choice Requires="a14">
          <p:sp>
            <p:nvSpPr>
              <p:cNvPr id="16387" name="Content Placeholder 2"/>
              <p:cNvSpPr>
                <a:spLocks noGrp="1"/>
              </p:cNvSpPr>
              <p:nvPr>
                <p:ph sz="quarter" idx="1"/>
              </p:nvPr>
            </p:nvSpPr>
            <p:spPr>
              <a:xfrm>
                <a:off x="685800" y="743755"/>
                <a:ext cx="7772400" cy="4572000"/>
              </a:xfrm>
            </p:spPr>
            <p:txBody>
              <a:bodyPr/>
              <a:lstStyle/>
              <a:p>
                <a:pPr eaLnBrk="1" hangingPunct="1"/>
                <a:r>
                  <a:rPr lang="ko-KR" altLang="en-US" dirty="0" smtClean="0">
                    <a:ea typeface="굴림" charset="-127"/>
                  </a:rPr>
                  <a:t>각 변수에 대한 모든 분할 가능 값을 검토한다</a:t>
                </a:r>
                <a:endParaRPr lang="en-US" altLang="ko-KR" dirty="0" smtClean="0">
                  <a:ea typeface="굴림" charset="-127"/>
                </a:endParaRPr>
              </a:p>
              <a:p>
                <a:pPr eaLnBrk="1" hangingPunct="1"/>
                <a:r>
                  <a:rPr lang="ko-KR" altLang="en-US" b="1" dirty="0" smtClean="0">
                    <a:solidFill>
                      <a:srgbClr val="FF0000"/>
                    </a:solidFill>
                    <a:ea typeface="굴림" charset="-127"/>
                  </a:rPr>
                  <a:t>하나의 변수</a:t>
                </a:r>
                <a:r>
                  <a:rPr lang="en-US" altLang="ko-KR" b="1" dirty="0" smtClean="0">
                    <a:solidFill>
                      <a:srgbClr val="FF0000"/>
                    </a:solidFill>
                    <a:ea typeface="굴림" charset="-127"/>
                  </a:rPr>
                  <a:t> (</a:t>
                </a:r>
                <a:r>
                  <a:rPr lang="ko-KR" altLang="en-US" b="1" dirty="0" smtClean="0">
                    <a:solidFill>
                      <a:srgbClr val="FF0000"/>
                    </a:solidFill>
                    <a:ea typeface="굴림" charset="-127"/>
                  </a:rPr>
                  <a:t>예를 들면 주택대지 크기</a:t>
                </a:r>
                <a:r>
                  <a:rPr lang="en-US" altLang="ko-KR" b="1" dirty="0" smtClean="0">
                    <a:solidFill>
                      <a:srgbClr val="FF0000"/>
                    </a:solidFill>
                    <a:ea typeface="굴림" charset="-127"/>
                  </a:rPr>
                  <a:t>)</a:t>
                </a:r>
                <a:r>
                  <a:rPr lang="ko-KR" altLang="en-US" b="1" dirty="0" smtClean="0">
                    <a:solidFill>
                      <a:srgbClr val="FF0000"/>
                    </a:solidFill>
                    <a:ea typeface="굴림" charset="-127"/>
                  </a:rPr>
                  <a:t>에 따라 레코드 정렬</a:t>
                </a:r>
                <a:r>
                  <a:rPr lang="en-US" altLang="ko-KR" b="1" dirty="0" smtClean="0">
                    <a:solidFill>
                      <a:srgbClr val="FF0000"/>
                    </a:solidFill>
                    <a:ea typeface="굴림" charset="-127"/>
                  </a:rPr>
                  <a:t>: {14.0, 14.8, 16.0, 16.4, 16.8, 17.2,… </a:t>
                </a:r>
              </a:p>
              <a:p>
                <a:pPr eaLnBrk="1" hangingPunct="1"/>
                <a:r>
                  <a:rPr lang="ko-KR" altLang="en-US" dirty="0" smtClean="0">
                    <a:ea typeface="굴림" charset="-127"/>
                  </a:rPr>
                  <a:t>연속적 값 사이의 중심점 찾기</a:t>
                </a:r>
                <a:endParaRPr lang="en-US" altLang="ko-KR" dirty="0" smtClean="0">
                  <a:ea typeface="굴림" charset="-127"/>
                </a:endParaRPr>
              </a:p>
              <a:p>
                <a:pPr lvl="2" eaLnBrk="1" hangingPunct="1">
                  <a:buFont typeface="Wingdings 2" pitchFamily="18" charset="2"/>
                  <a:buNone/>
                </a:pPr>
                <a:r>
                  <a:rPr lang="en-US" altLang="ko-KR" u="sng" dirty="0" smtClean="0">
                    <a:ea typeface="굴림" charset="-127"/>
                  </a:rPr>
                  <a:t>E.g. </a:t>
                </a:r>
                <a:r>
                  <a:rPr lang="ko-KR" altLang="en-US" u="sng" dirty="0" smtClean="0">
                    <a:ea typeface="굴림" charset="-127"/>
                  </a:rPr>
                  <a:t>첫 중심점은</a:t>
                </a:r>
                <a:r>
                  <a:rPr lang="en-US" altLang="ko-KR" u="sng" dirty="0" smtClean="0">
                    <a:ea typeface="굴림" charset="-127"/>
                  </a:rPr>
                  <a:t>14.4 (14.0</a:t>
                </a:r>
                <a:r>
                  <a:rPr lang="ko-KR" altLang="en-US" u="sng" dirty="0" smtClean="0">
                    <a:ea typeface="굴림" charset="-127"/>
                  </a:rPr>
                  <a:t>과 </a:t>
                </a:r>
                <a:r>
                  <a:rPr lang="en-US" altLang="ko-KR" u="sng" dirty="0" smtClean="0">
                    <a:ea typeface="굴림" charset="-127"/>
                  </a:rPr>
                  <a:t>14.8 </a:t>
                </a:r>
                <a:r>
                  <a:rPr lang="ko-KR" altLang="en-US" u="sng" dirty="0" smtClean="0">
                    <a:ea typeface="굴림" charset="-127"/>
                  </a:rPr>
                  <a:t>사이의 가운데</a:t>
                </a:r>
                <a:r>
                  <a:rPr lang="en-US" altLang="ko-KR" u="sng" dirty="0" smtClean="0">
                    <a:ea typeface="굴림" charset="-127"/>
                  </a:rPr>
                  <a:t>)</a:t>
                </a:r>
              </a:p>
              <a:p>
                <a:pPr eaLnBrk="1" hangingPunct="1"/>
                <a:r>
                  <a:rPr lang="ko-KR" altLang="en-US" u="sng" dirty="0" smtClean="0">
                    <a:solidFill>
                      <a:srgbClr val="FF0000"/>
                    </a:solidFill>
                    <a:ea typeface="굴림" charset="-127"/>
                  </a:rPr>
                  <a:t>레코드를 </a:t>
                </a:r>
                <a:r>
                  <a:rPr lang="en-US" altLang="ko-KR" u="sng" dirty="0" err="1" smtClean="0">
                    <a:solidFill>
                      <a:srgbClr val="FF0000"/>
                    </a:solidFill>
                    <a:ea typeface="굴림" charset="-127"/>
                  </a:rPr>
                  <a:t>lotsize</a:t>
                </a:r>
                <a:r>
                  <a:rPr lang="en-US" altLang="ko-KR" u="sng" dirty="0" smtClean="0">
                    <a:solidFill>
                      <a:srgbClr val="FF0000"/>
                    </a:solidFill>
                    <a:ea typeface="굴림" charset="-127"/>
                  </a:rPr>
                  <a:t> </a:t>
                </a:r>
                <a:r>
                  <a:rPr lang="en-US" altLang="ko-KR" u="sng" dirty="0">
                    <a:solidFill>
                      <a:srgbClr val="FF0000"/>
                    </a:solidFill>
                    <a:latin typeface="굴림" panose="020B0600000101010101" pitchFamily="50" charset="-127"/>
                    <a:ea typeface="굴림" panose="020B0600000101010101" pitchFamily="50" charset="-127"/>
                  </a:rPr>
                  <a:t>≥</a:t>
                </a:r>
                <a:r>
                  <a:rPr lang="en-US" altLang="ko-KR" u="sng" dirty="0" smtClean="0">
                    <a:solidFill>
                      <a:srgbClr val="FF0000"/>
                    </a:solidFill>
                    <a:ea typeface="굴림" charset="-127"/>
                  </a:rPr>
                  <a:t> 14.4</a:t>
                </a:r>
                <a:r>
                  <a:rPr lang="ko-KR" altLang="en-US" u="sng" dirty="0" smtClean="0">
                    <a:solidFill>
                      <a:srgbClr val="FF0000"/>
                    </a:solidFill>
                    <a:ea typeface="굴림" charset="-127"/>
                  </a:rPr>
                  <a:t>과</a:t>
                </a:r>
                <a:r>
                  <a:rPr lang="en-US" altLang="ko-KR" u="sng" dirty="0" smtClean="0">
                    <a:solidFill>
                      <a:srgbClr val="FF0000"/>
                    </a:solidFill>
                    <a:ea typeface="굴림" charset="-127"/>
                  </a:rPr>
                  <a:t>  </a:t>
                </a:r>
                <a:r>
                  <a:rPr lang="en-US" altLang="ko-KR" u="sng" dirty="0" err="1" smtClean="0">
                    <a:solidFill>
                      <a:srgbClr val="FF0000"/>
                    </a:solidFill>
                    <a:ea typeface="굴림" charset="-127"/>
                  </a:rPr>
                  <a:t>lotsize</a:t>
                </a:r>
                <a:r>
                  <a:rPr lang="en-US" altLang="ko-KR" u="sng" dirty="0" smtClean="0">
                    <a:solidFill>
                      <a:srgbClr val="FF0000"/>
                    </a:solidFill>
                    <a:ea typeface="굴림" charset="-127"/>
                  </a:rPr>
                  <a:t> &lt; 14.4</a:t>
                </a:r>
                <a:r>
                  <a:rPr lang="ko-KR" altLang="en-US" u="sng" dirty="0" smtClean="0">
                    <a:solidFill>
                      <a:srgbClr val="FF0000"/>
                    </a:solidFill>
                    <a:ea typeface="굴림" charset="-127"/>
                  </a:rPr>
                  <a:t>으로 분할</a:t>
                </a:r>
                <a:endParaRPr lang="en-US" altLang="ko-KR" u="sng" dirty="0" smtClean="0">
                  <a:solidFill>
                    <a:srgbClr val="FF0000"/>
                  </a:solidFill>
                  <a:ea typeface="굴림" charset="-127"/>
                </a:endParaRPr>
              </a:p>
              <a:p>
                <a:pPr eaLnBrk="1" hangingPunct="1"/>
                <a:r>
                  <a:rPr lang="ko-KR" altLang="en-US" dirty="0" smtClean="0">
                    <a:ea typeface="굴림" charset="-127"/>
                  </a:rPr>
                  <a:t>분할 평가</a:t>
                </a:r>
                <a:r>
                  <a:rPr lang="en-US" altLang="ko-KR" dirty="0" smtClean="0">
                    <a:ea typeface="굴림" charset="-127"/>
                  </a:rPr>
                  <a:t>(</a:t>
                </a:r>
                <a:r>
                  <a:rPr lang="ko-KR" altLang="en-US" dirty="0" smtClean="0">
                    <a:ea typeface="굴림" charset="-127"/>
                  </a:rPr>
                  <a:t>불순도 감소 측정</a:t>
                </a:r>
                <a:r>
                  <a:rPr lang="en-US" altLang="ko-KR" dirty="0" smtClean="0">
                    <a:ea typeface="굴림" charset="-127"/>
                  </a:rPr>
                  <a:t>)</a:t>
                </a:r>
                <a:r>
                  <a:rPr lang="ko-KR" altLang="en-US" dirty="0" smtClean="0">
                    <a:ea typeface="굴림" charset="-127"/>
                  </a:rPr>
                  <a:t> 후 다음 값 시도</a:t>
                </a:r>
                <a:r>
                  <a:rPr lang="en-US" altLang="ko-KR" dirty="0" smtClean="0">
                    <a:ea typeface="굴림" charset="-127"/>
                  </a:rPr>
                  <a:t>, </a:t>
                </a:r>
                <a:r>
                  <a:rPr lang="ko-KR" altLang="en-US" dirty="0" smtClean="0">
                    <a:ea typeface="굴림" charset="-127"/>
                  </a:rPr>
                  <a:t>즉 </a:t>
                </a:r>
                <a:r>
                  <a:rPr lang="en-US" altLang="ko-KR" dirty="0" smtClean="0">
                    <a:ea typeface="굴림" charset="-127"/>
                  </a:rPr>
                  <a:t>15.4 (14.8</a:t>
                </a:r>
                <a:r>
                  <a:rPr lang="ko-KR" altLang="en-US" dirty="0" smtClean="0">
                    <a:ea typeface="굴림" charset="-127"/>
                  </a:rPr>
                  <a:t>과</a:t>
                </a:r>
                <a:r>
                  <a:rPr lang="en-US" altLang="ko-KR" dirty="0" smtClean="0">
                    <a:ea typeface="굴림" charset="-127"/>
                  </a:rPr>
                  <a:t> 16.0 </a:t>
                </a:r>
                <a:r>
                  <a:rPr lang="ko-KR" altLang="en-US" dirty="0" smtClean="0">
                    <a:ea typeface="굴림" charset="-127"/>
                  </a:rPr>
                  <a:t>사이의 가운데</a:t>
                </a:r>
                <a:r>
                  <a:rPr lang="en-US" altLang="ko-KR" dirty="0" smtClean="0">
                    <a:ea typeface="굴림" charset="-127"/>
                  </a:rPr>
                  <a:t>), 16.2, </a:t>
                </a:r>
                <a14:m>
                  <m:oMath xmlns:m="http://schemas.openxmlformats.org/officeDocument/2006/math">
                    <m:r>
                      <a:rPr lang="en-US" altLang="ko-KR" i="1">
                        <a:latin typeface="Cambria Math"/>
                        <a:ea typeface="Cambria Math"/>
                      </a:rPr>
                      <m:t>⋯</m:t>
                    </m:r>
                  </m:oMath>
                </a14:m>
                <a:r>
                  <a:rPr lang="en-US" altLang="ko-KR" dirty="0" smtClean="0">
                    <a:ea typeface="굴림" charset="-127"/>
                  </a:rPr>
                  <a:t>, 23.</a:t>
                </a:r>
              </a:p>
              <a:p>
                <a:pPr eaLnBrk="1" hangingPunct="1"/>
                <a:r>
                  <a:rPr lang="ko-KR" altLang="en-US" dirty="0" smtClean="0">
                    <a:ea typeface="굴림" charset="-127"/>
                  </a:rPr>
                  <a:t>나머지 변수</a:t>
                </a:r>
                <a:r>
                  <a:rPr lang="en-US" altLang="ko-KR" dirty="0" smtClean="0">
                    <a:ea typeface="굴림" charset="-127"/>
                  </a:rPr>
                  <a:t>(</a:t>
                </a:r>
                <a:r>
                  <a:rPr lang="ko-KR" altLang="en-US" dirty="0" smtClean="0">
                    <a:ea typeface="굴림" charset="-127"/>
                  </a:rPr>
                  <a:t>소득</a:t>
                </a:r>
                <a:r>
                  <a:rPr lang="en-US" altLang="ko-KR" dirty="0" smtClean="0">
                    <a:ea typeface="굴림" charset="-127"/>
                  </a:rPr>
                  <a:t>) </a:t>
                </a:r>
                <a:r>
                  <a:rPr lang="ko-KR" altLang="en-US" dirty="0" smtClean="0">
                    <a:ea typeface="굴림" charset="-127"/>
                  </a:rPr>
                  <a:t>선택</a:t>
                </a:r>
                <a:r>
                  <a:rPr lang="en-US" altLang="ko-KR" dirty="0" smtClean="0">
                    <a:ea typeface="굴림" charset="-127"/>
                  </a:rPr>
                  <a:t>: {33, 43.2, 47.4, 49.2, …</a:t>
                </a:r>
              </a:p>
              <a:p>
                <a:pPr lvl="1" eaLnBrk="1" hangingPunct="1"/>
                <a:r>
                  <a:rPr lang="ko-KR" altLang="en-US" dirty="0" smtClean="0">
                    <a:ea typeface="굴림" charset="-127"/>
                  </a:rPr>
                  <a:t>분할 가능 값 </a:t>
                </a:r>
                <a:r>
                  <a:rPr lang="en-US" altLang="ko-KR" dirty="0" smtClean="0">
                    <a:ea typeface="굴림" charset="-127"/>
                  </a:rPr>
                  <a:t>{38.1, 45.3, 48.3,</a:t>
                </a:r>
                <a:r>
                  <a:rPr lang="en-US" altLang="ko-KR" dirty="0" smtClean="0">
                    <a:ea typeface="Cambria Math"/>
                  </a:rPr>
                  <a:t> </a:t>
                </a:r>
                <a14:m>
                  <m:oMath xmlns:m="http://schemas.openxmlformats.org/officeDocument/2006/math">
                    <m:r>
                      <a:rPr lang="en-US" altLang="ko-KR" i="1">
                        <a:latin typeface="Cambria Math"/>
                        <a:ea typeface="Cambria Math"/>
                      </a:rPr>
                      <m:t>⋯</m:t>
                    </m:r>
                  </m:oMath>
                </a14:m>
                <a:r>
                  <a:rPr lang="en-US" altLang="ko-KR" dirty="0" smtClean="0">
                    <a:ea typeface="굴림" charset="-127"/>
                  </a:rPr>
                  <a:t>, 109.5}</a:t>
                </a:r>
              </a:p>
              <a:p>
                <a:pPr eaLnBrk="1" hangingPunct="1"/>
                <a:r>
                  <a:rPr lang="ko-KR" altLang="en-US" u="sng" dirty="0" smtClean="0">
                    <a:solidFill>
                      <a:srgbClr val="FF0000"/>
                    </a:solidFill>
                    <a:ea typeface="굴림" charset="-127"/>
                  </a:rPr>
                  <a:t>불순도 감소가 가장 큰 변수의 분할 값 사용</a:t>
                </a:r>
                <a:endParaRPr lang="en-US" altLang="ko-KR" u="sng" dirty="0" smtClean="0">
                  <a:solidFill>
                    <a:srgbClr val="FF0000"/>
                  </a:solidFill>
                  <a:ea typeface="굴림" charset="-127"/>
                </a:endParaRPr>
              </a:p>
              <a:p>
                <a:pPr lvl="1" eaLnBrk="1" hangingPunct="1"/>
                <a:r>
                  <a:rPr lang="ko-KR" altLang="en-US" sz="2200" dirty="0" smtClean="0">
                    <a:ea typeface="굴림" charset="-127"/>
                  </a:rPr>
                  <a:t>불순도 감소</a:t>
                </a:r>
                <a:r>
                  <a:rPr lang="en-US" altLang="ko-KR" sz="2200" dirty="0" smtClean="0">
                    <a:ea typeface="굴림" charset="-127"/>
                  </a:rPr>
                  <a:t>: </a:t>
                </a:r>
                <a:r>
                  <a:rPr lang="ko-KR" altLang="en-US" sz="2200" dirty="0" smtClean="0">
                    <a:ea typeface="굴림" charset="-127"/>
                  </a:rPr>
                  <a:t>분할 전의 전체 </a:t>
                </a:r>
                <a:r>
                  <a:rPr lang="ko-KR" altLang="en-US" sz="2200" dirty="0" err="1" smtClean="0">
                    <a:ea typeface="굴림" charset="-127"/>
                  </a:rPr>
                  <a:t>불순도에서</a:t>
                </a:r>
                <a:r>
                  <a:rPr lang="ko-KR" altLang="en-US" sz="2200" dirty="0" smtClean="0">
                    <a:ea typeface="굴림" charset="-127"/>
                  </a:rPr>
                  <a:t> 분할 후의 두 개의 직사각형에 대한 </a:t>
                </a:r>
                <a:r>
                  <a:rPr lang="ko-KR" altLang="en-US" sz="2200" dirty="0" err="1" smtClean="0">
                    <a:ea typeface="굴림" charset="-127"/>
                  </a:rPr>
                  <a:t>불순도의</a:t>
                </a:r>
                <a:r>
                  <a:rPr lang="ko-KR" altLang="en-US" sz="2200" dirty="0" smtClean="0">
                    <a:ea typeface="굴림" charset="-127"/>
                  </a:rPr>
                  <a:t> 합을 뺀 값</a:t>
                </a:r>
                <a:endParaRPr lang="en-US" altLang="ko-KR" sz="2200" dirty="0">
                  <a:ea typeface="굴림" charset="-127"/>
                </a:endParaRPr>
              </a:p>
              <a:p>
                <a:pPr eaLnBrk="1" hangingPunct="1"/>
                <a:endParaRPr lang="en-US" altLang="ko-KR" dirty="0" smtClean="0">
                  <a:ea typeface="굴림" charset="-127"/>
                </a:endParaRPr>
              </a:p>
            </p:txBody>
          </p:sp>
        </mc:Choice>
        <mc:Fallback xmlns="">
          <p:sp>
            <p:nvSpPr>
              <p:cNvPr id="16387" name="Content Placeholder 2"/>
              <p:cNvSpPr>
                <a:spLocks noGrp="1" noRot="1" noChangeAspect="1" noMove="1" noResize="1" noEditPoints="1" noAdjustHandles="1" noChangeArrowheads="1" noChangeShapeType="1" noTextEdit="1"/>
              </p:cNvSpPr>
              <p:nvPr>
                <p:ph sz="quarter" idx="1"/>
              </p:nvPr>
            </p:nvSpPr>
            <p:spPr>
              <a:xfrm>
                <a:off x="685800" y="743755"/>
                <a:ext cx="7772400" cy="4572000"/>
              </a:xfrm>
              <a:blipFill rotWithShape="1">
                <a:blip r:embed="rId3"/>
                <a:stretch>
                  <a:fillRect l="-784" t="-1467" b="-25067"/>
                </a:stretch>
              </a:blipFill>
            </p:spPr>
            <p:txBody>
              <a:bodyPr/>
              <a:lstStyle/>
              <a:p>
                <a:r>
                  <a:rPr lang="ko-KR"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14400" y="274638"/>
            <a:ext cx="7772400" cy="792162"/>
          </a:xfrm>
        </p:spPr>
        <p:txBody>
          <a:bodyPr/>
          <a:lstStyle/>
          <a:p>
            <a:pPr eaLnBrk="1" hangingPunct="1"/>
            <a:r>
              <a:rPr lang="en-US" altLang="ko-KR" dirty="0" smtClean="0">
                <a:solidFill>
                  <a:schemeClr val="tx1"/>
                </a:solidFill>
                <a:ea typeface="굴림" charset="-127"/>
              </a:rPr>
              <a:t>Note: </a:t>
            </a:r>
            <a:r>
              <a:rPr lang="ko-KR" altLang="en-US" dirty="0" smtClean="0">
                <a:solidFill>
                  <a:schemeClr val="tx1"/>
                </a:solidFill>
                <a:ea typeface="굴림" charset="-127"/>
              </a:rPr>
              <a:t>범주형 예측변수</a:t>
            </a:r>
            <a:endParaRPr lang="en-US" altLang="ko-KR" dirty="0" smtClean="0">
              <a:solidFill>
                <a:schemeClr val="tx1"/>
              </a:solidFill>
              <a:ea typeface="굴림" charset="-127"/>
            </a:endParaRPr>
          </a:p>
        </p:txBody>
      </p:sp>
      <p:sp>
        <p:nvSpPr>
          <p:cNvPr id="17411" name="Content Placeholder 2"/>
          <p:cNvSpPr>
            <a:spLocks noGrp="1"/>
          </p:cNvSpPr>
          <p:nvPr>
            <p:ph sz="quarter" idx="1"/>
          </p:nvPr>
        </p:nvSpPr>
        <p:spPr>
          <a:xfrm>
            <a:off x="685800" y="1143000"/>
            <a:ext cx="7772400" cy="4572000"/>
          </a:xfrm>
        </p:spPr>
        <p:txBody>
          <a:bodyPr/>
          <a:lstStyle/>
          <a:p>
            <a:pPr eaLnBrk="1" hangingPunct="1"/>
            <a:r>
              <a:rPr lang="ko-KR" altLang="en-US" dirty="0" smtClean="0">
                <a:ea typeface="굴림" charset="-127"/>
              </a:rPr>
              <a:t>분할될 수 있는 모든 가능한 범주를 탐색</a:t>
            </a:r>
          </a:p>
          <a:p>
            <a:pPr eaLnBrk="1" hangingPunct="1"/>
            <a:r>
              <a:rPr lang="en-US" altLang="ko-KR" dirty="0" smtClean="0">
                <a:ea typeface="굴림" charset="-127"/>
              </a:rPr>
              <a:t>E.g., </a:t>
            </a:r>
            <a:r>
              <a:rPr lang="ko-KR" altLang="en-US" dirty="0" smtClean="0">
                <a:ea typeface="굴림" charset="-127"/>
              </a:rPr>
              <a:t>범주</a:t>
            </a:r>
            <a:r>
              <a:rPr lang="en-US" altLang="ko-KR" dirty="0" smtClean="0">
                <a:ea typeface="굴림" charset="-127"/>
              </a:rPr>
              <a:t> A, B, C</a:t>
            </a:r>
            <a:r>
              <a:rPr lang="ko-KR" altLang="en-US" dirty="0" smtClean="0">
                <a:ea typeface="굴림" charset="-127"/>
              </a:rPr>
              <a:t>는 </a:t>
            </a:r>
            <a:r>
              <a:rPr lang="en-US" altLang="ko-KR" dirty="0" smtClean="0">
                <a:ea typeface="굴림" charset="-127"/>
              </a:rPr>
              <a:t>3</a:t>
            </a:r>
            <a:r>
              <a:rPr lang="ko-KR" altLang="en-US" dirty="0" smtClean="0">
                <a:ea typeface="굴림" charset="-127"/>
              </a:rPr>
              <a:t>가지 방식으로 분할될 수 있음</a:t>
            </a:r>
            <a:r>
              <a:rPr lang="en-US" altLang="ko-KR" dirty="0" smtClean="0">
                <a:ea typeface="굴림" charset="-127"/>
              </a:rPr>
              <a:t> </a:t>
            </a:r>
          </a:p>
          <a:p>
            <a:pPr lvl="1" eaLnBrk="1" hangingPunct="1">
              <a:buFont typeface="Wingdings 2" pitchFamily="18" charset="2"/>
              <a:buNone/>
            </a:pPr>
            <a:r>
              <a:rPr lang="en-US" altLang="ko-KR" dirty="0" smtClean="0">
                <a:ea typeface="굴림" charset="-127"/>
              </a:rPr>
              <a:t>{A} and {B, C} </a:t>
            </a:r>
            <a:r>
              <a:rPr lang="en-US" altLang="ko-KR" b="1" dirty="0" smtClean="0">
                <a:solidFill>
                  <a:srgbClr val="FF0000"/>
                </a:solidFill>
                <a:ea typeface="굴림" charset="-127"/>
                <a:sym typeface="Wingdings" panose="05000000000000000000" pitchFamily="2" charset="2"/>
              </a:rPr>
              <a:t> S1</a:t>
            </a:r>
            <a:endParaRPr lang="en-US" altLang="ko-KR" b="1" dirty="0" smtClean="0">
              <a:solidFill>
                <a:srgbClr val="FF0000"/>
              </a:solidFill>
              <a:ea typeface="굴림" charset="-127"/>
            </a:endParaRPr>
          </a:p>
          <a:p>
            <a:pPr lvl="1" eaLnBrk="1" hangingPunct="1">
              <a:buNone/>
            </a:pPr>
            <a:r>
              <a:rPr lang="en-US" altLang="ko-KR" dirty="0" smtClean="0">
                <a:ea typeface="굴림" charset="-127"/>
              </a:rPr>
              <a:t>{B} and {A, C} </a:t>
            </a:r>
            <a:r>
              <a:rPr lang="en-US" altLang="ko-KR" b="1" dirty="0">
                <a:solidFill>
                  <a:srgbClr val="FF0000"/>
                </a:solidFill>
                <a:ea typeface="굴림" charset="-127"/>
                <a:sym typeface="Wingdings" panose="05000000000000000000" pitchFamily="2" charset="2"/>
              </a:rPr>
              <a:t> </a:t>
            </a:r>
            <a:r>
              <a:rPr lang="en-US" altLang="ko-KR" b="1" dirty="0" smtClean="0">
                <a:solidFill>
                  <a:srgbClr val="FF0000"/>
                </a:solidFill>
                <a:ea typeface="굴림" charset="-127"/>
                <a:sym typeface="Wingdings" panose="05000000000000000000" pitchFamily="2" charset="2"/>
              </a:rPr>
              <a:t>S2</a:t>
            </a:r>
            <a:endParaRPr lang="en-US" altLang="ko-KR" b="1" dirty="0" smtClean="0">
              <a:solidFill>
                <a:srgbClr val="FF0000"/>
              </a:solidFill>
              <a:ea typeface="굴림" charset="-127"/>
            </a:endParaRPr>
          </a:p>
          <a:p>
            <a:pPr lvl="1" eaLnBrk="1" hangingPunct="1">
              <a:buNone/>
            </a:pPr>
            <a:r>
              <a:rPr lang="en-US" altLang="ko-KR" dirty="0" smtClean="0">
                <a:ea typeface="굴림" charset="-127"/>
              </a:rPr>
              <a:t>{C} and {A, B} </a:t>
            </a:r>
            <a:r>
              <a:rPr lang="en-US" altLang="ko-KR" b="1" dirty="0">
                <a:solidFill>
                  <a:srgbClr val="FF0000"/>
                </a:solidFill>
                <a:ea typeface="굴림" charset="-127"/>
                <a:sym typeface="Wingdings" panose="05000000000000000000" pitchFamily="2" charset="2"/>
              </a:rPr>
              <a:t> </a:t>
            </a:r>
            <a:r>
              <a:rPr lang="en-US" altLang="ko-KR" b="1" dirty="0" smtClean="0">
                <a:solidFill>
                  <a:srgbClr val="FF0000"/>
                </a:solidFill>
                <a:ea typeface="굴림" charset="-127"/>
                <a:sym typeface="Wingdings" panose="05000000000000000000" pitchFamily="2" charset="2"/>
              </a:rPr>
              <a:t>S3</a:t>
            </a:r>
            <a:endParaRPr lang="en-US" altLang="ko-KR" b="1" dirty="0" smtClean="0">
              <a:solidFill>
                <a:srgbClr val="FF0000"/>
              </a:solidFill>
              <a:ea typeface="굴림" charset="-127"/>
            </a:endParaRPr>
          </a:p>
          <a:p>
            <a:pPr lvl="1" eaLnBrk="1" hangingPunct="1">
              <a:buFont typeface="Wingdings 2" pitchFamily="18" charset="2"/>
              <a:buNone/>
            </a:pPr>
            <a:endParaRPr lang="en-US" altLang="ko-KR" dirty="0" smtClean="0">
              <a:ea typeface="굴림" charset="-127"/>
            </a:endParaRPr>
          </a:p>
          <a:p>
            <a:pPr eaLnBrk="1" hangingPunct="1"/>
            <a:r>
              <a:rPr lang="ko-KR" altLang="en-US" b="1" u="sng" dirty="0" smtClean="0">
                <a:solidFill>
                  <a:srgbClr val="FF0000"/>
                </a:solidFill>
                <a:ea typeface="굴림" charset="-127"/>
              </a:rPr>
              <a:t>범주가 많으면</a:t>
            </a:r>
            <a:r>
              <a:rPr lang="en-US" altLang="ko-KR" b="1" u="sng" dirty="0" smtClean="0">
                <a:solidFill>
                  <a:srgbClr val="FF0000"/>
                </a:solidFill>
                <a:ea typeface="굴림" charset="-127"/>
              </a:rPr>
              <a:t>, </a:t>
            </a:r>
            <a:r>
              <a:rPr lang="ko-KR" altLang="en-US" b="1" u="sng" dirty="0" smtClean="0">
                <a:solidFill>
                  <a:srgbClr val="FF0000"/>
                </a:solidFill>
                <a:ea typeface="굴림" charset="-127"/>
              </a:rPr>
              <a:t>분할 수가 커짐</a:t>
            </a:r>
            <a:endParaRPr lang="en-US" altLang="ko-KR" b="1" u="sng" dirty="0" smtClean="0">
              <a:solidFill>
                <a:srgbClr val="FF0000"/>
              </a:solidFill>
              <a:ea typeface="굴림" charset="-127"/>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7" y="4343400"/>
            <a:ext cx="9067466" cy="1905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274638"/>
            <a:ext cx="7772400" cy="944562"/>
          </a:xfrm>
        </p:spPr>
        <p:txBody>
          <a:bodyPr/>
          <a:lstStyle/>
          <a:p>
            <a:pPr eaLnBrk="1" hangingPunct="1"/>
            <a:r>
              <a:rPr lang="en-US" altLang="en-US" dirty="0" smtClean="0"/>
              <a:t>The first split: Income = 60</a:t>
            </a:r>
          </a:p>
        </p:txBody>
      </p:sp>
      <p:pic>
        <p:nvPicPr>
          <p:cNvPr id="18437" name="Picture 5"/>
          <p:cNvPicPr>
            <a:picLocks noChangeAspect="1" noChangeArrowheads="1"/>
          </p:cNvPicPr>
          <p:nvPr/>
        </p:nvPicPr>
        <p:blipFill>
          <a:blip r:embed="rId3" cstate="print"/>
          <a:srcRect/>
          <a:stretch>
            <a:fillRect/>
          </a:stretch>
        </p:blipFill>
        <p:spPr bwMode="auto">
          <a:xfrm>
            <a:off x="1671638" y="1452563"/>
            <a:ext cx="5800725" cy="3952875"/>
          </a:xfrm>
          <a:prstGeom prst="rect">
            <a:avLst/>
          </a:prstGeom>
          <a:noFill/>
          <a:ln w="9525">
            <a:noFill/>
            <a:miter lim="800000"/>
            <a:headEnd/>
            <a:tailEnd/>
          </a:ln>
        </p:spPr>
      </p:pic>
    </p:spTree>
    <p:extLst>
      <p:ext uri="{BB962C8B-B14F-4D97-AF65-F5344CB8AC3E}">
        <p14:creationId xmlns:p14="http://schemas.microsoft.com/office/powerpoint/2010/main" val="130318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1020762"/>
          </a:xfrm>
        </p:spPr>
        <p:txBody>
          <a:bodyPr/>
          <a:lstStyle/>
          <a:p>
            <a:pPr eaLnBrk="1" hangingPunct="1"/>
            <a:r>
              <a:rPr lang="en-US" altLang="en-US" dirty="0" smtClean="0"/>
              <a:t>Second Split: Lot size = 21</a:t>
            </a:r>
          </a:p>
        </p:txBody>
      </p:sp>
      <p:pic>
        <p:nvPicPr>
          <p:cNvPr id="19460" name="Picture 4"/>
          <p:cNvPicPr>
            <a:picLocks noChangeAspect="1" noChangeArrowheads="1"/>
          </p:cNvPicPr>
          <p:nvPr/>
        </p:nvPicPr>
        <p:blipFill>
          <a:blip r:embed="rId3" cstate="print"/>
          <a:srcRect/>
          <a:stretch>
            <a:fillRect/>
          </a:stretch>
        </p:blipFill>
        <p:spPr bwMode="auto">
          <a:xfrm>
            <a:off x="1814513" y="1419225"/>
            <a:ext cx="5514975" cy="4019550"/>
          </a:xfrm>
          <a:prstGeom prst="rect">
            <a:avLst/>
          </a:prstGeom>
          <a:noFill/>
          <a:ln w="9525">
            <a:noFill/>
            <a:miter lim="800000"/>
            <a:headEnd/>
            <a:tailEnd/>
          </a:ln>
        </p:spPr>
      </p:pic>
    </p:spTree>
    <p:extLst>
      <p:ext uri="{BB962C8B-B14F-4D97-AF65-F5344CB8AC3E}">
        <p14:creationId xmlns:p14="http://schemas.microsoft.com/office/powerpoint/2010/main" val="700893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868362"/>
          </a:xfrm>
        </p:spPr>
        <p:txBody>
          <a:bodyPr/>
          <a:lstStyle/>
          <a:p>
            <a:pPr eaLnBrk="1" hangingPunct="1"/>
            <a:r>
              <a:rPr lang="en-US" altLang="en-US" smtClean="0"/>
              <a:t>After All Splits</a:t>
            </a:r>
          </a:p>
        </p:txBody>
      </p:sp>
      <p:pic>
        <p:nvPicPr>
          <p:cNvPr id="20484" name="Picture 4"/>
          <p:cNvPicPr>
            <a:picLocks noChangeAspect="1" noChangeArrowheads="1"/>
          </p:cNvPicPr>
          <p:nvPr/>
        </p:nvPicPr>
        <p:blipFill>
          <a:blip r:embed="rId3" cstate="print"/>
          <a:srcRect/>
          <a:stretch>
            <a:fillRect/>
          </a:stretch>
        </p:blipFill>
        <p:spPr bwMode="auto">
          <a:xfrm>
            <a:off x="1143000" y="1143000"/>
            <a:ext cx="5957887" cy="4496713"/>
          </a:xfrm>
          <a:prstGeom prst="rect">
            <a:avLst/>
          </a:prstGeom>
          <a:noFill/>
          <a:ln w="9525">
            <a:noFill/>
            <a:miter lim="800000"/>
            <a:headEnd/>
            <a:tailEnd/>
          </a:ln>
        </p:spPr>
      </p:pic>
    </p:spTree>
    <p:extLst>
      <p:ext uri="{BB962C8B-B14F-4D97-AF65-F5344CB8AC3E}">
        <p14:creationId xmlns:p14="http://schemas.microsoft.com/office/powerpoint/2010/main" val="121174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685800" y="2514600"/>
            <a:ext cx="7772400" cy="1143000"/>
          </a:xfrm>
        </p:spPr>
        <p:txBody>
          <a:bodyPr/>
          <a:lstStyle/>
          <a:p>
            <a:pPr algn="ctr" eaLnBrk="1" hangingPunct="1"/>
            <a:r>
              <a:rPr lang="ko-KR" altLang="en-US" dirty="0" smtClean="0">
                <a:ea typeface="굴림" charset="-127"/>
              </a:rPr>
              <a:t>불순도 측정</a:t>
            </a:r>
            <a:endParaRPr lang="en-US" altLang="ko-KR" dirty="0" smtClean="0">
              <a:ea typeface="굴림"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914400" y="274638"/>
            <a:ext cx="7772400" cy="715962"/>
          </a:xfrm>
        </p:spPr>
        <p:txBody>
          <a:bodyPr/>
          <a:lstStyle/>
          <a:p>
            <a:pPr eaLnBrk="1" hangingPunct="1"/>
            <a:r>
              <a:rPr lang="ko-KR" altLang="en-US" dirty="0" smtClean="0">
                <a:solidFill>
                  <a:schemeClr val="tx1"/>
                </a:solidFill>
                <a:ea typeface="굴림" charset="-127"/>
              </a:rPr>
              <a:t>지니 지수</a:t>
            </a:r>
            <a:endParaRPr lang="en-US" altLang="ko-KR" dirty="0" smtClean="0">
              <a:solidFill>
                <a:schemeClr val="tx1"/>
              </a:solidFill>
              <a:ea typeface="굴림" charset="-127"/>
            </a:endParaRPr>
          </a:p>
        </p:txBody>
      </p:sp>
      <p:sp>
        <p:nvSpPr>
          <p:cNvPr id="1028" name="Content Placeholder 4"/>
          <p:cNvSpPr>
            <a:spLocks noGrp="1"/>
          </p:cNvSpPr>
          <p:nvPr>
            <p:ph sz="quarter" idx="1"/>
          </p:nvPr>
        </p:nvSpPr>
        <p:spPr>
          <a:xfrm>
            <a:off x="838200" y="990600"/>
            <a:ext cx="7696200" cy="1676400"/>
          </a:xfrm>
        </p:spPr>
        <p:txBody>
          <a:bodyPr/>
          <a:lstStyle/>
          <a:p>
            <a:pPr eaLnBrk="1" hangingPunct="1"/>
            <a:r>
              <a:rPr lang="ko-KR" altLang="en-US" dirty="0" smtClean="0">
                <a:ea typeface="굴림" charset="-127"/>
              </a:rPr>
              <a:t>반응변수가</a:t>
            </a:r>
            <a:r>
              <a:rPr lang="ko-KR" altLang="en-US" i="1" dirty="0" smtClean="0">
                <a:ea typeface="굴림" charset="-127"/>
              </a:rPr>
              <a:t> </a:t>
            </a:r>
            <a:r>
              <a:rPr lang="en-US" altLang="ko-KR" i="1" dirty="0" smtClean="0">
                <a:ea typeface="굴림" charset="-127"/>
              </a:rPr>
              <a:t>m</a:t>
            </a:r>
            <a:r>
              <a:rPr lang="ko-KR" altLang="en-US" dirty="0" smtClean="0">
                <a:ea typeface="굴림" charset="-127"/>
              </a:rPr>
              <a:t>개의 클래스를 갖는</a:t>
            </a:r>
            <a:r>
              <a:rPr lang="en-US" altLang="ko-KR" dirty="0" smtClean="0">
                <a:ea typeface="굴림" charset="-127"/>
              </a:rPr>
              <a:t> </a:t>
            </a:r>
            <a:r>
              <a:rPr lang="ko-KR" altLang="en-US" dirty="0" smtClean="0">
                <a:ea typeface="굴림" charset="-127"/>
              </a:rPr>
              <a:t>직사각형 </a:t>
            </a:r>
            <a:r>
              <a:rPr lang="en-US" altLang="ko-KR" dirty="0" smtClean="0">
                <a:ea typeface="굴림" charset="-127"/>
              </a:rPr>
              <a:t>A</a:t>
            </a:r>
            <a:r>
              <a:rPr lang="ko-KR" altLang="en-US" dirty="0" smtClean="0">
                <a:ea typeface="굴림" charset="-127"/>
              </a:rPr>
              <a:t>에 대한 지니 지수</a:t>
            </a:r>
            <a:endParaRPr lang="en-US" altLang="ko-KR" dirty="0" smtClean="0">
              <a:ea typeface="굴림" charset="-127"/>
            </a:endParaRPr>
          </a:p>
          <a:p>
            <a:pPr eaLnBrk="1" hangingPunct="1"/>
            <a:endParaRPr lang="en-US" altLang="ko-KR" dirty="0" smtClean="0">
              <a:ea typeface="굴림" charset="-127"/>
            </a:endParaRPr>
          </a:p>
        </p:txBody>
      </p:sp>
      <mc:AlternateContent xmlns:mc="http://schemas.openxmlformats.org/markup-compatibility/2006" xmlns:a14="http://schemas.microsoft.com/office/drawing/2010/main">
        <mc:Choice Requires="a14">
          <p:sp>
            <p:nvSpPr>
              <p:cNvPr id="1029" name="Content Placeholder 7"/>
              <p:cNvSpPr>
                <a:spLocks noGrp="1"/>
              </p:cNvSpPr>
              <p:nvPr>
                <p:ph sz="quarter" idx="2"/>
              </p:nvPr>
            </p:nvSpPr>
            <p:spPr>
              <a:xfrm>
                <a:off x="838200" y="2819400"/>
                <a:ext cx="7616825" cy="2819400"/>
              </a:xfrm>
            </p:spPr>
            <p:txBody>
              <a:bodyPr/>
              <a:lstStyle/>
              <a:p>
                <a:pPr eaLnBrk="1" hangingPunct="1"/>
                <a14:m>
                  <m:oMath xmlns:m="http://schemas.openxmlformats.org/officeDocument/2006/math">
                    <m:sSub>
                      <m:sSubPr>
                        <m:ctrlPr>
                          <a:rPr lang="en-US" altLang="ko-KR" i="1" dirty="0" smtClean="0">
                            <a:latin typeface="Cambria Math"/>
                            <a:ea typeface="굴림" charset="-127"/>
                          </a:rPr>
                        </m:ctrlPr>
                      </m:sSubPr>
                      <m:e>
                        <m:r>
                          <a:rPr lang="en-US" altLang="ko-KR" b="0" i="1" dirty="0" smtClean="0">
                            <a:latin typeface="Cambria Math"/>
                            <a:ea typeface="굴림" charset="-127"/>
                          </a:rPr>
                          <m:t>𝑝</m:t>
                        </m:r>
                      </m:e>
                      <m:sub>
                        <m:r>
                          <a:rPr lang="en-US" altLang="ko-KR" b="0" i="1" dirty="0" smtClean="0">
                            <a:latin typeface="Cambria Math"/>
                            <a:ea typeface="굴림" charset="-127"/>
                          </a:rPr>
                          <m:t>𝑘</m:t>
                        </m:r>
                      </m:sub>
                    </m:sSub>
                    <m:r>
                      <m:rPr>
                        <m:lit/>
                      </m:rPr>
                      <a:rPr lang="en-US" altLang="ko-KR" b="0" i="1" dirty="0" smtClean="0">
                        <a:latin typeface="Cambria Math"/>
                        <a:ea typeface="굴림" charset="-127"/>
                      </a:rPr>
                      <m:t>=</m:t>
                    </m:r>
                  </m:oMath>
                </a14:m>
                <a:r>
                  <a:rPr lang="en-US" altLang="ko-KR" dirty="0" smtClean="0">
                    <a:ea typeface="굴림" charset="-127"/>
                  </a:rPr>
                  <a:t> </a:t>
                </a:r>
                <a:r>
                  <a:rPr lang="ko-KR" altLang="en-US" dirty="0" smtClean="0">
                    <a:ea typeface="굴림" charset="-127"/>
                  </a:rPr>
                  <a:t>직사각형 </a:t>
                </a:r>
                <a:r>
                  <a:rPr lang="en-US" altLang="ko-KR" dirty="0" smtClean="0">
                    <a:ea typeface="굴림" charset="-127"/>
                  </a:rPr>
                  <a:t>A </a:t>
                </a:r>
                <a:r>
                  <a:rPr lang="ko-KR" altLang="en-US" dirty="0" smtClean="0">
                    <a:ea typeface="굴림" charset="-127"/>
                  </a:rPr>
                  <a:t>내에서 클래스 </a:t>
                </a:r>
                <a:r>
                  <a:rPr lang="en-US" altLang="ko-KR" dirty="0" smtClean="0">
                    <a:ea typeface="굴림" charset="-127"/>
                  </a:rPr>
                  <a:t>k</a:t>
                </a:r>
                <a:r>
                  <a:rPr lang="ko-KR" altLang="en-US" dirty="0" smtClean="0">
                    <a:ea typeface="굴림" charset="-127"/>
                  </a:rPr>
                  <a:t>에 속하는 </a:t>
                </a:r>
                <a:endParaRPr lang="en-US" altLang="ko-KR" dirty="0" smtClean="0">
                  <a:ea typeface="굴림" charset="-127"/>
                </a:endParaRPr>
              </a:p>
              <a:p>
                <a:pPr marL="0" indent="0" eaLnBrk="1" hangingPunct="1">
                  <a:buNone/>
                </a:pPr>
                <a:r>
                  <a:rPr lang="en-US" altLang="ko-KR" dirty="0">
                    <a:ea typeface="굴림" charset="-127"/>
                  </a:rPr>
                  <a:t> </a:t>
                </a:r>
                <a:r>
                  <a:rPr lang="en-US" altLang="ko-KR" dirty="0" smtClean="0">
                    <a:ea typeface="굴림" charset="-127"/>
                  </a:rPr>
                  <a:t>            </a:t>
                </a:r>
                <a:r>
                  <a:rPr lang="ko-KR" altLang="en-US" dirty="0" smtClean="0">
                    <a:ea typeface="굴림" charset="-127"/>
                  </a:rPr>
                  <a:t>관측치들의 비율</a:t>
                </a:r>
                <a:endParaRPr lang="ko-KR" altLang="en-US" i="1" dirty="0" smtClean="0">
                  <a:ea typeface="굴림" charset="-127"/>
                </a:endParaRPr>
              </a:p>
              <a:p>
                <a:pPr lvl="1" eaLnBrk="1" hangingPunct="1"/>
                <a:r>
                  <a:rPr lang="en-US" altLang="ko-KR" dirty="0" smtClean="0">
                    <a:ea typeface="굴림" charset="-127"/>
                  </a:rPr>
                  <a:t>I(A) = 0 </a:t>
                </a:r>
                <a:r>
                  <a:rPr lang="ko-KR" altLang="en-US" dirty="0" smtClean="0">
                    <a:ea typeface="굴림" charset="-127"/>
                  </a:rPr>
                  <a:t>모든 케이스가 같은 클래스에 속할 때</a:t>
                </a:r>
                <a:endParaRPr lang="en-US" altLang="ko-KR" dirty="0" smtClean="0">
                  <a:ea typeface="굴림" charset="-127"/>
                </a:endParaRPr>
              </a:p>
              <a:p>
                <a:pPr lvl="1" eaLnBrk="1" hangingPunct="1"/>
                <a:r>
                  <a:rPr lang="ko-KR" altLang="en-US" dirty="0" smtClean="0">
                    <a:ea typeface="굴림" charset="-127"/>
                  </a:rPr>
                  <a:t>각 클래스에 속한 레코드들의 비율이 같을 때 최댓값</a:t>
                </a:r>
                <a:r>
                  <a:rPr lang="en-US" altLang="ko-KR" dirty="0" smtClean="0">
                    <a:ea typeface="굴림" charset="-127"/>
                  </a:rPr>
                  <a:t> (</a:t>
                </a:r>
                <a:r>
                  <a:rPr lang="ko-KR" altLang="en-US" dirty="0" smtClean="0">
                    <a:ea typeface="굴림" charset="-127"/>
                  </a:rPr>
                  <a:t>이진 분류의 경우 최대값 </a:t>
                </a:r>
                <a:r>
                  <a:rPr lang="en-US" altLang="ko-KR" dirty="0" smtClean="0">
                    <a:ea typeface="굴림" charset="-127"/>
                  </a:rPr>
                  <a:t>0.5): (m-1)/m</a:t>
                </a:r>
              </a:p>
              <a:p>
                <a:pPr lvl="1" eaLnBrk="1" hangingPunct="1"/>
                <a:r>
                  <a:rPr lang="en-US" altLang="ko-KR" dirty="0" smtClean="0">
                    <a:ea typeface="굴림" charset="-127"/>
                  </a:rPr>
                  <a:t>0~(m-1)/m </a:t>
                </a:r>
                <a:r>
                  <a:rPr lang="ko-KR" altLang="en-US" dirty="0" smtClean="0">
                    <a:ea typeface="굴림" charset="-127"/>
                  </a:rPr>
                  <a:t>사이의 값을 갖는다</a:t>
                </a:r>
                <a:r>
                  <a:rPr lang="en-US" altLang="ko-KR" dirty="0" smtClean="0">
                    <a:ea typeface="굴림" charset="-127"/>
                  </a:rPr>
                  <a:t>.</a:t>
                </a:r>
              </a:p>
              <a:p>
                <a:pPr marL="517525" indent="-517525" eaLnBrk="1" hangingPunct="1">
                  <a:buFont typeface="Wingdings 2" pitchFamily="18" charset="2"/>
                  <a:buNone/>
                </a:pPr>
                <a:endParaRPr lang="en-US" altLang="ko-KR" sz="1800" dirty="0" smtClean="0">
                  <a:ea typeface="굴림" charset="-127"/>
                </a:endParaRPr>
              </a:p>
            </p:txBody>
          </p:sp>
        </mc:Choice>
        <mc:Fallback xmlns="">
          <p:sp>
            <p:nvSpPr>
              <p:cNvPr id="1029" name="Content Placeholder 7"/>
              <p:cNvSpPr>
                <a:spLocks noGrp="1" noRot="1" noChangeAspect="1" noMove="1" noResize="1" noEditPoints="1" noAdjustHandles="1" noChangeArrowheads="1" noChangeShapeType="1" noTextEdit="1"/>
              </p:cNvSpPr>
              <p:nvPr>
                <p:ph sz="quarter" idx="2"/>
              </p:nvPr>
            </p:nvSpPr>
            <p:spPr>
              <a:xfrm>
                <a:off x="838200" y="2819400"/>
                <a:ext cx="7616825" cy="2819400"/>
              </a:xfrm>
              <a:blipFill>
                <a:blip r:embed="rId5"/>
                <a:stretch>
                  <a:fillRect t="-2597"/>
                </a:stretch>
              </a:blipFill>
            </p:spPr>
            <p:txBody>
              <a:bodyPr/>
              <a:lstStyle/>
              <a:p>
                <a:r>
                  <a:rPr lang="ko-KR" altLang="en-US">
                    <a:noFill/>
                  </a:rPr>
                  <a:t> </a:t>
                </a:r>
              </a:p>
            </p:txBody>
          </p:sp>
        </mc:Fallback>
      </mc:AlternateContent>
      <p:graphicFrame>
        <p:nvGraphicFramePr>
          <p:cNvPr id="1026" name="Object 4"/>
          <p:cNvGraphicFramePr>
            <a:graphicFrameLocks noChangeAspect="1"/>
          </p:cNvGraphicFramePr>
          <p:nvPr>
            <p:extLst>
              <p:ext uri="{D42A27DB-BD31-4B8C-83A1-F6EECF244321}">
                <p14:modId xmlns:p14="http://schemas.microsoft.com/office/powerpoint/2010/main" val="3182638554"/>
              </p:ext>
            </p:extLst>
          </p:nvPr>
        </p:nvGraphicFramePr>
        <p:xfrm>
          <a:off x="1752600" y="2057400"/>
          <a:ext cx="6629400" cy="914400"/>
        </p:xfrm>
        <a:graphic>
          <a:graphicData uri="http://schemas.openxmlformats.org/presentationml/2006/ole">
            <mc:AlternateContent xmlns:mc="http://schemas.openxmlformats.org/markup-compatibility/2006">
              <mc:Choice xmlns:v="urn:schemas-microsoft-com:vml" Requires="v">
                <p:oleObj spid="_x0000_s1219" name="Document" r:id="rId6" imgW="2288252" imgH="329749" progId="">
                  <p:embed/>
                </p:oleObj>
              </mc:Choice>
              <mc:Fallback>
                <p:oleObj name="Document" r:id="rId6" imgW="2288252" imgH="329749"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2057400"/>
                        <a:ext cx="6629400" cy="914400"/>
                      </a:xfrm>
                      <a:prstGeom prst="rect">
                        <a:avLst/>
                      </a:prstGeom>
                      <a:noFill/>
                      <a:ln>
                        <a:noFill/>
                      </a:ln>
                      <a:effectLst/>
                      <a:extLst/>
                    </p:spPr>
                  </p:pic>
                </p:oleObj>
              </mc:Fallback>
            </mc:AlternateContent>
          </a:graphicData>
        </a:graphic>
      </p:graphicFrame>
      <p:pic>
        <p:nvPicPr>
          <p:cNvPr id="1173" name="Picture 1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1676400"/>
            <a:ext cx="2667000" cy="1059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274638"/>
            <a:ext cx="8229600" cy="725487"/>
          </a:xfrm>
        </p:spPr>
        <p:txBody>
          <a:bodyPr vert="horz" wrap="square" lIns="91440" tIns="45720" rIns="91440" bIns="45720" numCol="1" compatLnSpc="1">
            <a:prstTxWarp prst="textNoShape">
              <a:avLst/>
            </a:prstTxWarp>
          </a:bodyPr>
          <a:lstStyle/>
          <a:p>
            <a:r>
              <a:rPr lang="ko-KR" altLang="en-US" sz="3200" dirty="0" smtClean="0">
                <a:solidFill>
                  <a:schemeClr val="tx1"/>
                </a:solidFill>
                <a:latin typeface="굴림" panose="020B0600000101010101" pitchFamily="50" charset="-127"/>
                <a:ea typeface="굴림" panose="020B0600000101010101" pitchFamily="50" charset="-127"/>
              </a:rPr>
              <a:t>이진 클래스 문제에 대한 지니 지수의 값</a:t>
            </a:r>
            <a:endParaRPr lang="en-US" altLang="ko-KR" sz="3200" dirty="0" smtClean="0">
              <a:solidFill>
                <a:schemeClr val="tx1"/>
              </a:solidFill>
              <a:latin typeface="굴림" panose="020B0600000101010101" pitchFamily="50" charset="-127"/>
              <a:ea typeface="굴림" panose="020B0600000101010101" pitchFamily="50" charset="-127"/>
            </a:endParaRPr>
          </a:p>
        </p:txBody>
      </p:sp>
      <p:sp>
        <p:nvSpPr>
          <p:cNvPr id="15363"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E4750F3C-F0AA-4B5A-A9A4-F67DE33FCF1A}" type="slidenum">
              <a:rPr kumimoji="0" lang="en-US" altLang="ko-KR" smtClean="0"/>
              <a:pPr eaLnBrk="1" hangingPunct="1"/>
              <a:t>19</a:t>
            </a:fld>
            <a:endParaRPr kumimoji="0" lang="en-US" altLang="ko-KR" smtClean="0"/>
          </a:p>
        </p:txBody>
      </p:sp>
      <p:pic>
        <p:nvPicPr>
          <p:cNvPr id="1536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524000"/>
            <a:ext cx="6505575" cy="298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5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내용 개체 틀 1"/>
          <p:cNvSpPr>
            <a:spLocks noGrp="1"/>
          </p:cNvSpPr>
          <p:nvPr>
            <p:ph idx="1"/>
          </p:nvPr>
        </p:nvSpPr>
        <p:spPr bwMode="auto">
          <a:xfrm>
            <a:off x="457200" y="1066800"/>
            <a:ext cx="8229600" cy="5056488"/>
          </a:xfrm>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120000"/>
              </a:lnSpc>
              <a:spcBef>
                <a:spcPts val="600"/>
              </a:spcBef>
              <a:defRPr/>
            </a:pPr>
            <a:r>
              <a:rPr lang="ko-KR" altLang="en-US" sz="2400" b="1" u="sng" dirty="0" smtClean="0">
                <a:solidFill>
                  <a:srgbClr val="FF0000"/>
                </a:solidFill>
                <a:latin typeface="굴림" panose="020B0600000101010101" pitchFamily="50" charset="-127"/>
                <a:ea typeface="굴림" panose="020B0600000101010101" pitchFamily="50" charset="-127"/>
              </a:rPr>
              <a:t>범주형 </a:t>
            </a:r>
            <a:r>
              <a:rPr lang="ko-KR" altLang="en-US" sz="2400" b="1" u="sng" dirty="0" err="1">
                <a:solidFill>
                  <a:srgbClr val="FF0000"/>
                </a:solidFill>
                <a:latin typeface="굴림" panose="020B0600000101010101" pitchFamily="50" charset="-127"/>
                <a:ea typeface="굴림" panose="020B0600000101010101" pitchFamily="50" charset="-127"/>
              </a:rPr>
              <a:t>목표변수</a:t>
            </a:r>
            <a:r>
              <a:rPr lang="ko-KR" altLang="en-US" sz="2400" dirty="0" err="1">
                <a:latin typeface="굴림" panose="020B0600000101010101" pitchFamily="50" charset="-127"/>
                <a:ea typeface="굴림" panose="020B0600000101010101" pitchFamily="50" charset="-127"/>
              </a:rPr>
              <a:t>를</a:t>
            </a:r>
            <a:r>
              <a:rPr lang="ko-KR" altLang="en-US" sz="2400" dirty="0">
                <a:latin typeface="굴림" panose="020B0600000101010101" pitchFamily="50" charset="-127"/>
                <a:ea typeface="굴림" panose="020B0600000101010101" pitchFamily="50" charset="-127"/>
              </a:rPr>
              <a:t> </a:t>
            </a:r>
            <a:r>
              <a:rPr lang="ko-KR" altLang="en-US" sz="2400" dirty="0" smtClean="0">
                <a:latin typeface="굴림" panose="020B0600000101010101" pitchFamily="50" charset="-127"/>
                <a:ea typeface="굴림" panose="020B0600000101010101" pitchFamily="50" charset="-127"/>
              </a:rPr>
              <a:t>예측하는 </a:t>
            </a:r>
            <a:r>
              <a:rPr lang="ko-KR" altLang="en-US" sz="2400" u="sng" dirty="0" smtClean="0">
                <a:latin typeface="굴림" panose="020B0600000101010101" pitchFamily="50" charset="-127"/>
                <a:ea typeface="굴림" panose="020B0600000101010101" pitchFamily="50" charset="-127"/>
              </a:rPr>
              <a:t>분류 절차</a:t>
            </a:r>
            <a:r>
              <a:rPr lang="ko-KR" altLang="en-US" sz="2400" dirty="0" smtClean="0">
                <a:latin typeface="굴림" panose="020B0600000101010101" pitchFamily="50" charset="-127"/>
                <a:ea typeface="굴림" panose="020B0600000101010101" pitchFamily="50" charset="-127"/>
              </a:rPr>
              <a:t>에 대해서 논의</a:t>
            </a:r>
            <a:r>
              <a:rPr lang="en-US" altLang="ko-KR" sz="2400" u="sng" dirty="0" smtClean="0">
                <a:latin typeface="굴림" panose="020B0600000101010101" pitchFamily="50" charset="-127"/>
                <a:ea typeface="굴림" panose="020B0600000101010101" pitchFamily="50" charset="-127"/>
              </a:rPr>
              <a:t>(</a:t>
            </a:r>
            <a:r>
              <a:rPr lang="ko-KR" altLang="en-US" sz="2400" b="1" u="sng" dirty="0" smtClean="0">
                <a:solidFill>
                  <a:srgbClr val="FF0000"/>
                </a:solidFill>
                <a:latin typeface="굴림" panose="020B0600000101010101" pitchFamily="50" charset="-127"/>
                <a:ea typeface="굴림" panose="020B0600000101010101" pitchFamily="50" charset="-127"/>
              </a:rPr>
              <a:t>분류기</a:t>
            </a:r>
            <a:r>
              <a:rPr lang="en-US" altLang="ko-KR" sz="2400" dirty="0" smtClean="0">
                <a:latin typeface="굴림" panose="020B0600000101010101" pitchFamily="50" charset="-127"/>
                <a:ea typeface="굴림" panose="020B0600000101010101" pitchFamily="50" charset="-127"/>
              </a:rPr>
              <a:t>), </a:t>
            </a:r>
            <a:r>
              <a:rPr lang="ko-KR" altLang="en-US" sz="2400" dirty="0" smtClean="0">
                <a:latin typeface="굴림" panose="020B0600000101010101" pitchFamily="50" charset="-127"/>
                <a:ea typeface="굴림" panose="020B0600000101010101" pitchFamily="50" charset="-127"/>
              </a:rPr>
              <a:t>이어서 </a:t>
            </a:r>
            <a:r>
              <a:rPr lang="ko-KR" altLang="en-US" sz="2400" b="1" u="sng" dirty="0" err="1" smtClean="0">
                <a:solidFill>
                  <a:srgbClr val="FF0000"/>
                </a:solidFill>
                <a:latin typeface="굴림" panose="020B0600000101010101" pitchFamily="50" charset="-127"/>
                <a:ea typeface="굴림" panose="020B0600000101010101" pitchFamily="50" charset="-127"/>
              </a:rPr>
              <a:t>연속형</a:t>
            </a:r>
            <a:r>
              <a:rPr lang="ko-KR" altLang="en-US" sz="2400" b="1" u="sng" dirty="0" smtClean="0">
                <a:solidFill>
                  <a:srgbClr val="FF0000"/>
                </a:solidFill>
                <a:latin typeface="굴림" panose="020B0600000101010101" pitchFamily="50" charset="-127"/>
                <a:ea typeface="굴림" panose="020B0600000101010101" pitchFamily="50" charset="-127"/>
              </a:rPr>
              <a:t> </a:t>
            </a:r>
            <a:r>
              <a:rPr lang="ko-KR" altLang="en-US" sz="2400" b="1" u="sng" dirty="0" err="1" smtClean="0">
                <a:solidFill>
                  <a:srgbClr val="FF0000"/>
                </a:solidFill>
                <a:latin typeface="굴림" panose="020B0600000101010101" pitchFamily="50" charset="-127"/>
                <a:ea typeface="굴림" panose="020B0600000101010101" pitchFamily="50" charset="-127"/>
              </a:rPr>
              <a:t>목표변수</a:t>
            </a:r>
            <a:r>
              <a:rPr lang="ko-KR" altLang="en-US" sz="2400" dirty="0" err="1" smtClean="0">
                <a:latin typeface="굴림" panose="020B0600000101010101" pitchFamily="50" charset="-127"/>
                <a:ea typeface="굴림" panose="020B0600000101010101" pitchFamily="50" charset="-127"/>
              </a:rPr>
              <a:t>를</a:t>
            </a:r>
            <a:r>
              <a:rPr lang="ko-KR" altLang="en-US" sz="2400" dirty="0" smtClean="0">
                <a:latin typeface="굴림" panose="020B0600000101010101" pitchFamily="50" charset="-127"/>
                <a:ea typeface="굴림" panose="020B0600000101010101" pitchFamily="50" charset="-127"/>
              </a:rPr>
              <a:t> 예측하는 방법으로 확장</a:t>
            </a:r>
            <a:r>
              <a:rPr lang="en-US" altLang="ko-KR" sz="2400" u="sng" dirty="0" smtClean="0">
                <a:latin typeface="굴림" panose="020B0600000101010101" pitchFamily="50" charset="-127"/>
                <a:ea typeface="굴림" panose="020B0600000101010101" pitchFamily="50" charset="-127"/>
              </a:rPr>
              <a:t>(</a:t>
            </a:r>
            <a:r>
              <a:rPr lang="ko-KR" altLang="en-US" sz="2400" b="1" u="sng" dirty="0" err="1" smtClean="0">
                <a:solidFill>
                  <a:srgbClr val="FF0000"/>
                </a:solidFill>
                <a:latin typeface="굴림" panose="020B0600000101010101" pitchFamily="50" charset="-127"/>
                <a:ea typeface="굴림" panose="020B0600000101010101" pitchFamily="50" charset="-127"/>
              </a:rPr>
              <a:t>예측기</a:t>
            </a:r>
            <a:r>
              <a:rPr lang="en-US" altLang="ko-KR" sz="2400" u="sng" dirty="0" smtClean="0">
                <a:latin typeface="굴림" panose="020B0600000101010101" pitchFamily="50" charset="-127"/>
                <a:ea typeface="굴림" panose="020B0600000101010101" pitchFamily="50" charset="-127"/>
              </a:rPr>
              <a:t>)</a:t>
            </a:r>
          </a:p>
          <a:p>
            <a:pPr>
              <a:lnSpc>
                <a:spcPct val="120000"/>
              </a:lnSpc>
              <a:spcBef>
                <a:spcPts val="600"/>
              </a:spcBef>
              <a:defRPr/>
            </a:pPr>
            <a:r>
              <a:rPr lang="en-US" altLang="ko-KR" sz="2400" b="1" dirty="0" smtClean="0">
                <a:solidFill>
                  <a:srgbClr val="FF0000"/>
                </a:solidFill>
                <a:latin typeface="굴림" panose="020B0600000101010101" pitchFamily="50" charset="-127"/>
                <a:ea typeface="굴림" panose="020B0600000101010101" pitchFamily="50" charset="-127"/>
              </a:rPr>
              <a:t>CART</a:t>
            </a:r>
            <a:r>
              <a:rPr lang="en-US" altLang="ko-KR" sz="2400" dirty="0" smtClean="0">
                <a:latin typeface="굴림" panose="020B0600000101010101" pitchFamily="50" charset="-127"/>
                <a:ea typeface="굴림" panose="020B0600000101010101" pitchFamily="50" charset="-127"/>
              </a:rPr>
              <a:t>(Classification and Regression Tree; </a:t>
            </a:r>
            <a:r>
              <a:rPr lang="ko-KR" altLang="en-US" sz="2400" dirty="0" smtClean="0">
                <a:latin typeface="굴림" panose="020B0600000101010101" pitchFamily="50" charset="-127"/>
                <a:ea typeface="굴림" panose="020B0600000101010101" pitchFamily="50" charset="-127"/>
              </a:rPr>
              <a:t>분류나무와 회귀나무</a:t>
            </a:r>
            <a:r>
              <a:rPr lang="en-US" altLang="ko-KR" sz="2400" dirty="0" smtClean="0">
                <a:latin typeface="굴림" panose="020B0600000101010101" pitchFamily="50" charset="-127"/>
                <a:ea typeface="굴림" panose="020B0600000101010101" pitchFamily="50" charset="-127"/>
              </a:rPr>
              <a:t>, </a:t>
            </a:r>
            <a:r>
              <a:rPr lang="en-US" altLang="ko-KR" sz="2400" dirty="0" err="1" smtClean="0">
                <a:latin typeface="굴림" panose="020B0600000101010101" pitchFamily="50" charset="-127"/>
                <a:ea typeface="굴림" panose="020B0600000101010101" pitchFamily="50" charset="-127"/>
              </a:rPr>
              <a:t>Breiman</a:t>
            </a:r>
            <a:r>
              <a:rPr lang="en-US" altLang="ko-KR" sz="2400" dirty="0" smtClean="0">
                <a:latin typeface="굴림" panose="020B0600000101010101" pitchFamily="50" charset="-127"/>
                <a:ea typeface="굴림" panose="020B0600000101010101" pitchFamily="50" charset="-127"/>
              </a:rPr>
              <a:t> et al, 1984)</a:t>
            </a:r>
            <a:r>
              <a:rPr lang="ko-KR" altLang="en-US" sz="2400" dirty="0" smtClean="0">
                <a:latin typeface="굴림" panose="020B0600000101010101" pitchFamily="50" charset="-127"/>
                <a:ea typeface="굴림" panose="020B0600000101010101" pitchFamily="50" charset="-127"/>
              </a:rPr>
              <a:t>는 분류절차를 구현하기 위해 개발한 프로그램을 지칭함</a:t>
            </a:r>
            <a:r>
              <a:rPr lang="en-US" altLang="ko-KR" sz="2400" dirty="0" smtClean="0">
                <a:latin typeface="굴림" panose="020B0600000101010101" pitchFamily="50" charset="-127"/>
                <a:ea typeface="굴림" panose="020B0600000101010101" pitchFamily="50" charset="-127"/>
              </a:rPr>
              <a:t>. </a:t>
            </a:r>
            <a:r>
              <a:rPr lang="ko-KR" altLang="en-US" sz="2400" b="1" dirty="0" smtClean="0">
                <a:solidFill>
                  <a:srgbClr val="FF0000"/>
                </a:solidFill>
                <a:latin typeface="굴림" panose="020B0600000101010101" pitchFamily="50" charset="-127"/>
                <a:ea typeface="굴림" panose="020B0600000101010101" pitchFamily="50" charset="-127"/>
              </a:rPr>
              <a:t>또한 이와 관련된 분류 절차</a:t>
            </a:r>
            <a:r>
              <a:rPr lang="en-US" altLang="ko-KR" sz="2400" b="1" dirty="0" smtClean="0">
                <a:solidFill>
                  <a:srgbClr val="FF0000"/>
                </a:solidFill>
                <a:latin typeface="굴림" panose="020B0600000101010101" pitchFamily="50" charset="-127"/>
                <a:ea typeface="굴림" panose="020B0600000101010101" pitchFamily="50" charset="-127"/>
              </a:rPr>
              <a:t>(</a:t>
            </a:r>
            <a:r>
              <a:rPr lang="ko-KR" altLang="en-US" sz="2400" b="1" dirty="0" smtClean="0">
                <a:solidFill>
                  <a:srgbClr val="FF0000"/>
                </a:solidFill>
                <a:latin typeface="굴림" panose="020B0600000101010101" pitchFamily="50" charset="-127"/>
                <a:ea typeface="굴림" panose="020B0600000101010101" pitchFamily="50" charset="-127"/>
              </a:rPr>
              <a:t>알고리즘</a:t>
            </a:r>
            <a:r>
              <a:rPr lang="en-US" altLang="ko-KR" sz="2400" b="1" dirty="0" smtClean="0">
                <a:solidFill>
                  <a:srgbClr val="FF0000"/>
                </a:solidFill>
                <a:latin typeface="굴림" panose="020B0600000101010101" pitchFamily="50" charset="-127"/>
                <a:ea typeface="굴림" panose="020B0600000101010101" pitchFamily="50" charset="-127"/>
              </a:rPr>
              <a:t>)</a:t>
            </a:r>
            <a:r>
              <a:rPr lang="ko-KR" altLang="en-US" sz="2400" b="1" dirty="0" smtClean="0">
                <a:solidFill>
                  <a:srgbClr val="FF0000"/>
                </a:solidFill>
                <a:latin typeface="굴림" panose="020B0600000101010101" pitchFamily="50" charset="-127"/>
                <a:ea typeface="굴림" panose="020B0600000101010101" pitchFamily="50" charset="-127"/>
              </a:rPr>
              <a:t>는 </a:t>
            </a:r>
            <a:r>
              <a:rPr lang="en-US" altLang="ko-KR" sz="2400" b="1" dirty="0" smtClean="0">
                <a:solidFill>
                  <a:srgbClr val="FF0000"/>
                </a:solidFill>
                <a:latin typeface="굴림" panose="020B0600000101010101" pitchFamily="50" charset="-127"/>
                <a:ea typeface="굴림" panose="020B0600000101010101" pitchFamily="50" charset="-127"/>
              </a:rPr>
              <a:t>C4.5</a:t>
            </a:r>
            <a:r>
              <a:rPr lang="ko-KR" altLang="en-US" sz="2400" b="1" dirty="0" smtClean="0">
                <a:solidFill>
                  <a:srgbClr val="FF0000"/>
                </a:solidFill>
                <a:latin typeface="굴림" panose="020B0600000101010101" pitchFamily="50" charset="-127"/>
                <a:ea typeface="굴림" panose="020B0600000101010101" pitchFamily="50" charset="-127"/>
              </a:rPr>
              <a:t>로 불린다</a:t>
            </a:r>
            <a:r>
              <a:rPr lang="en-US" altLang="ko-KR" sz="2400" b="1" dirty="0" smtClean="0">
                <a:solidFill>
                  <a:srgbClr val="FF0000"/>
                </a:solidFill>
                <a:latin typeface="굴림" panose="020B0600000101010101" pitchFamily="50" charset="-127"/>
                <a:ea typeface="굴림" panose="020B0600000101010101" pitchFamily="50" charset="-127"/>
              </a:rPr>
              <a:t>.</a:t>
            </a:r>
          </a:p>
          <a:p>
            <a:pPr>
              <a:lnSpc>
                <a:spcPct val="120000"/>
              </a:lnSpc>
              <a:spcBef>
                <a:spcPts val="600"/>
              </a:spcBef>
              <a:defRPr/>
            </a:pPr>
            <a:r>
              <a:rPr lang="ko-KR" altLang="en-US" sz="2400" dirty="0" smtClean="0">
                <a:latin typeface="굴림" panose="020B0600000101010101" pitchFamily="50" charset="-127"/>
                <a:ea typeface="굴림" panose="020B0600000101010101" pitchFamily="50" charset="-127"/>
              </a:rPr>
              <a:t>나무분류모형이 사용되는 이유</a:t>
            </a:r>
            <a:endParaRPr lang="en-US" altLang="ko-KR" sz="2400" dirty="0" smtClean="0">
              <a:latin typeface="굴림" panose="020B0600000101010101" pitchFamily="50" charset="-127"/>
              <a:ea typeface="굴림" panose="020B0600000101010101" pitchFamily="50" charset="-127"/>
            </a:endParaRPr>
          </a:p>
          <a:p>
            <a:pPr lvl="1">
              <a:lnSpc>
                <a:spcPct val="120000"/>
              </a:lnSpc>
              <a:spcBef>
                <a:spcPts val="600"/>
              </a:spcBef>
              <a:defRPr/>
            </a:pPr>
            <a:r>
              <a:rPr lang="ko-KR" altLang="en-US" sz="2200" dirty="0" smtClean="0">
                <a:latin typeface="굴림" panose="020B0600000101010101" pitchFamily="50" charset="-127"/>
                <a:ea typeface="굴림" panose="020B0600000101010101" pitchFamily="50" charset="-127"/>
              </a:rPr>
              <a:t>나무가 매우 큰 경우에도 예측변수를 통한 나무규칙을 </a:t>
            </a:r>
            <a:r>
              <a:rPr lang="ko-KR" altLang="en-US" sz="2200" b="1" dirty="0" smtClean="0">
                <a:latin typeface="굴림" panose="020B0600000101010101" pitchFamily="50" charset="-127"/>
                <a:ea typeface="굴림" panose="020B0600000101010101" pitchFamily="50" charset="-127"/>
              </a:rPr>
              <a:t>이해하기가 쉽다</a:t>
            </a:r>
            <a:r>
              <a:rPr lang="en-US" altLang="ko-KR" sz="2200" b="1" dirty="0" smtClean="0">
                <a:latin typeface="굴림" panose="020B0600000101010101" pitchFamily="50" charset="-127"/>
                <a:ea typeface="굴림" panose="020B0600000101010101" pitchFamily="50" charset="-127"/>
              </a:rPr>
              <a:t>. </a:t>
            </a:r>
          </a:p>
          <a:p>
            <a:pPr lvl="1">
              <a:lnSpc>
                <a:spcPct val="120000"/>
              </a:lnSpc>
              <a:spcBef>
                <a:spcPts val="600"/>
              </a:spcBef>
              <a:defRPr/>
            </a:pPr>
            <a:r>
              <a:rPr lang="ko-KR" altLang="en-US" sz="2200" dirty="0" smtClean="0">
                <a:latin typeface="굴림" panose="020B0600000101010101" pitchFamily="50" charset="-127"/>
                <a:ea typeface="굴림" panose="020B0600000101010101" pitchFamily="50" charset="-127"/>
              </a:rPr>
              <a:t>분류 과정에 대한 </a:t>
            </a:r>
            <a:r>
              <a:rPr lang="ko-KR" altLang="en-US" sz="2200" b="1" dirty="0" smtClean="0">
                <a:latin typeface="굴림" panose="020B0600000101010101" pitchFamily="50" charset="-127"/>
                <a:ea typeface="굴림" panose="020B0600000101010101" pitchFamily="50" charset="-127"/>
              </a:rPr>
              <a:t>설명이 용이</a:t>
            </a:r>
            <a:endParaRPr lang="en-US" altLang="ko-KR" sz="2200" b="1" dirty="0" smtClean="0">
              <a:latin typeface="굴림" panose="020B0600000101010101" pitchFamily="50" charset="-127"/>
              <a:ea typeface="굴림" panose="020B0600000101010101" pitchFamily="50" charset="-127"/>
            </a:endParaRPr>
          </a:p>
        </p:txBody>
      </p:sp>
      <p:sp>
        <p:nvSpPr>
          <p:cNvPr id="3" name="제목 2"/>
          <p:cNvSpPr>
            <a:spLocks noGrp="1"/>
          </p:cNvSpPr>
          <p:nvPr>
            <p:ph type="title"/>
          </p:nvPr>
        </p:nvSpPr>
        <p:spPr>
          <a:xfrm>
            <a:off x="457200" y="274638"/>
            <a:ext cx="8229600" cy="725487"/>
          </a:xfrm>
        </p:spPr>
        <p:txBody>
          <a:bodyPr/>
          <a:lstStyle/>
          <a:p>
            <a:pPr>
              <a:defRPr/>
            </a:pPr>
            <a:r>
              <a:rPr lang="en-US" altLang="ko-KR" sz="3600" b="0" dirty="0">
                <a:latin typeface="굴림" panose="020B0600000101010101" pitchFamily="50" charset="-127"/>
                <a:ea typeface="굴림" panose="020B0600000101010101" pitchFamily="50" charset="-127"/>
              </a:rPr>
              <a:t>9</a:t>
            </a:r>
            <a:r>
              <a:rPr lang="en-US" altLang="ko-KR" sz="3600" b="0" dirty="0" smtClean="0">
                <a:latin typeface="굴림" panose="020B0600000101010101" pitchFamily="50" charset="-127"/>
                <a:ea typeface="굴림" panose="020B0600000101010101" pitchFamily="50" charset="-127"/>
              </a:rPr>
              <a:t>.1 </a:t>
            </a:r>
            <a:r>
              <a:rPr lang="ko-KR" altLang="en-US" sz="3600" b="0" dirty="0" smtClean="0">
                <a:latin typeface="굴림" panose="020B0600000101010101" pitchFamily="50" charset="-127"/>
                <a:ea typeface="굴림" panose="020B0600000101010101" pitchFamily="50" charset="-127"/>
              </a:rPr>
              <a:t>개요</a:t>
            </a:r>
            <a:endParaRPr lang="ko-KR" altLang="en-US" sz="3600" b="0" dirty="0">
              <a:latin typeface="굴림" panose="020B0600000101010101" pitchFamily="50" charset="-127"/>
              <a:ea typeface="굴림" panose="020B0600000101010101" pitchFamily="50" charset="-127"/>
            </a:endParaRPr>
          </a:p>
        </p:txBody>
      </p:sp>
      <p:sp>
        <p:nvSpPr>
          <p:cNvPr id="7172"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EC90348F-297E-46F7-905E-367CB7895D76}" type="slidenum">
              <a:rPr kumimoji="0" lang="en-US" altLang="ko-KR" smtClean="0"/>
              <a:pPr eaLnBrk="1" hangingPunct="1"/>
              <a:t>2</a:t>
            </a:fld>
            <a:endParaRPr kumimoji="0" lang="en-US" altLang="ko-KR" smtClean="0"/>
          </a:p>
        </p:txBody>
      </p:sp>
    </p:spTree>
    <p:extLst>
      <p:ext uri="{BB962C8B-B14F-4D97-AF65-F5344CB8AC3E}">
        <p14:creationId xmlns:p14="http://schemas.microsoft.com/office/powerpoint/2010/main" val="2783863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a:xfrm>
            <a:off x="914400" y="274638"/>
            <a:ext cx="7772400" cy="715962"/>
          </a:xfrm>
        </p:spPr>
        <p:txBody>
          <a:bodyPr/>
          <a:lstStyle/>
          <a:p>
            <a:pPr eaLnBrk="1" hangingPunct="1"/>
            <a:r>
              <a:rPr lang="ko-KR" altLang="en-US" dirty="0" smtClean="0">
                <a:solidFill>
                  <a:schemeClr val="tx1"/>
                </a:solidFill>
                <a:ea typeface="굴림" charset="-127"/>
              </a:rPr>
              <a:t>엔트로피</a:t>
            </a:r>
            <a:endParaRPr lang="en-US" altLang="ko-KR" dirty="0" smtClean="0">
              <a:solidFill>
                <a:schemeClr val="tx1"/>
              </a:solidFill>
              <a:ea typeface="굴림" charset="-127"/>
            </a:endParaRPr>
          </a:p>
        </p:txBody>
      </p:sp>
      <mc:AlternateContent xmlns:mc="http://schemas.openxmlformats.org/markup-compatibility/2006" xmlns:a14="http://schemas.microsoft.com/office/drawing/2010/main">
        <mc:Choice Requires="a14">
          <p:sp>
            <p:nvSpPr>
              <p:cNvPr id="2052" name="Content Placeholder 7"/>
              <p:cNvSpPr>
                <a:spLocks noGrp="1"/>
              </p:cNvSpPr>
              <p:nvPr>
                <p:ph sz="quarter" idx="1"/>
              </p:nvPr>
            </p:nvSpPr>
            <p:spPr>
              <a:xfrm>
                <a:off x="1066800" y="2819400"/>
                <a:ext cx="7086600" cy="2209800"/>
              </a:xfrm>
            </p:spPr>
            <p:txBody>
              <a:bodyPr/>
              <a:lstStyle/>
              <a:p>
                <a:pPr eaLnBrk="1" hangingPunct="1"/>
                <a14:m>
                  <m:oMath xmlns:m="http://schemas.openxmlformats.org/officeDocument/2006/math">
                    <m:sSub>
                      <m:sSubPr>
                        <m:ctrlPr>
                          <a:rPr lang="en-US" altLang="ko-KR" i="1" smtClean="0">
                            <a:latin typeface="Cambria Math"/>
                            <a:ea typeface="굴림" charset="-127"/>
                          </a:rPr>
                        </m:ctrlPr>
                      </m:sSubPr>
                      <m:e>
                        <m:r>
                          <a:rPr lang="en-US" altLang="ko-KR" b="0" i="1" smtClean="0">
                            <a:latin typeface="Cambria Math" panose="02040503050406030204" pitchFamily="18" charset="0"/>
                            <a:ea typeface="굴림" charset="-127"/>
                          </a:rPr>
                          <m:t>𝑝</m:t>
                        </m:r>
                      </m:e>
                      <m:sub>
                        <m:r>
                          <a:rPr lang="en-US" altLang="ko-KR" b="0" i="1" smtClean="0">
                            <a:latin typeface="Cambria Math" panose="02040503050406030204" pitchFamily="18" charset="0"/>
                            <a:ea typeface="굴림" charset="-127"/>
                          </a:rPr>
                          <m:t>𝑘</m:t>
                        </m:r>
                      </m:sub>
                    </m:sSub>
                  </m:oMath>
                </a14:m>
                <a:r>
                  <a:rPr lang="en-US" altLang="ko-KR" dirty="0" smtClean="0">
                    <a:ea typeface="굴림" charset="-127"/>
                  </a:rPr>
                  <a:t> = </a:t>
                </a:r>
                <a:r>
                  <a:rPr lang="ko-KR" altLang="en-US" dirty="0" smtClean="0">
                    <a:ea typeface="굴림" charset="-127"/>
                  </a:rPr>
                  <a:t>직사각형 </a:t>
                </a:r>
                <a:r>
                  <a:rPr lang="en-US" altLang="ko-KR" dirty="0" smtClean="0">
                    <a:ea typeface="굴림" charset="-127"/>
                  </a:rPr>
                  <a:t>A </a:t>
                </a:r>
                <a:r>
                  <a:rPr lang="ko-KR" altLang="en-US" dirty="0" smtClean="0">
                    <a:ea typeface="굴림" charset="-127"/>
                  </a:rPr>
                  <a:t>내에서 </a:t>
                </a:r>
                <a:r>
                  <a:rPr lang="en-US" altLang="ko-KR" dirty="0" smtClean="0">
                    <a:ea typeface="굴림" charset="-127"/>
                  </a:rPr>
                  <a:t>m</a:t>
                </a:r>
                <a:r>
                  <a:rPr lang="ko-KR" altLang="en-US" dirty="0" smtClean="0">
                    <a:ea typeface="굴림" charset="-127"/>
                  </a:rPr>
                  <a:t>개의 클래스들 중 클래스 </a:t>
                </a:r>
                <a:r>
                  <a:rPr lang="en-US" altLang="ko-KR" dirty="0" smtClean="0">
                    <a:ea typeface="굴림" charset="-127"/>
                  </a:rPr>
                  <a:t>k</a:t>
                </a:r>
                <a:r>
                  <a:rPr lang="ko-KR" altLang="en-US" dirty="0" smtClean="0">
                    <a:ea typeface="굴림" charset="-127"/>
                  </a:rPr>
                  <a:t>에 속하는 케이스들의 비율</a:t>
                </a:r>
                <a:endParaRPr lang="ko-KR" altLang="en-US" i="1" dirty="0" smtClean="0">
                  <a:ea typeface="굴림" charset="-127"/>
                </a:endParaRPr>
              </a:p>
              <a:p>
                <a:pPr marL="517525" indent="-517525" eaLnBrk="1" hangingPunct="1"/>
                <a:r>
                  <a:rPr lang="ko-KR" altLang="en-US" b="1" dirty="0" smtClean="0">
                    <a:solidFill>
                      <a:srgbClr val="FF0000"/>
                    </a:solidFill>
                    <a:ea typeface="굴림" charset="-127"/>
                  </a:rPr>
                  <a:t>엔트로피는 </a:t>
                </a:r>
                <a:r>
                  <a:rPr lang="en-US" altLang="ko-KR" b="1" dirty="0" smtClean="0">
                    <a:solidFill>
                      <a:srgbClr val="FF0000"/>
                    </a:solidFill>
                    <a:ea typeface="굴림" charset="-127"/>
                  </a:rPr>
                  <a:t>0(</a:t>
                </a:r>
                <a:r>
                  <a:rPr lang="ko-KR" altLang="en-US" b="1" dirty="0" smtClean="0">
                    <a:solidFill>
                      <a:srgbClr val="FF0000"/>
                    </a:solidFill>
                    <a:ea typeface="굴림" charset="-127"/>
                  </a:rPr>
                  <a:t>가장 순수</a:t>
                </a:r>
                <a:r>
                  <a:rPr lang="en-US" altLang="ko-KR" b="1" dirty="0" smtClean="0">
                    <a:solidFill>
                      <a:srgbClr val="FF0000"/>
                    </a:solidFill>
                    <a:ea typeface="굴림" charset="-127"/>
                  </a:rPr>
                  <a:t>)</a:t>
                </a:r>
                <a:r>
                  <a:rPr lang="ko-KR" altLang="en-US" b="1" dirty="0" smtClean="0">
                    <a:solidFill>
                      <a:srgbClr val="FF0000"/>
                    </a:solidFill>
                    <a:ea typeface="굴림" charset="-127"/>
                  </a:rPr>
                  <a:t>과 </a:t>
                </a:r>
                <a:r>
                  <a:rPr lang="en-US" altLang="ko-KR" b="1" dirty="0" smtClean="0">
                    <a:solidFill>
                      <a:srgbClr val="FF0000"/>
                    </a:solidFill>
                    <a:ea typeface="굴림" charset="-127"/>
                  </a:rPr>
                  <a:t>log</a:t>
                </a:r>
                <a:r>
                  <a:rPr lang="en-US" altLang="ko-KR" b="1" baseline="-25000" dirty="0" smtClean="0">
                    <a:solidFill>
                      <a:srgbClr val="FF0000"/>
                    </a:solidFill>
                    <a:ea typeface="굴림" charset="-127"/>
                  </a:rPr>
                  <a:t>2</a:t>
                </a:r>
                <a:r>
                  <a:rPr lang="en-US" altLang="ko-KR" b="1" dirty="0" smtClean="0">
                    <a:solidFill>
                      <a:srgbClr val="FF0000"/>
                    </a:solidFill>
                    <a:ea typeface="굴림" charset="-127"/>
                  </a:rPr>
                  <a:t>(</a:t>
                </a:r>
                <a:r>
                  <a:rPr lang="en-US" altLang="ko-KR" b="1" i="1" dirty="0" smtClean="0">
                    <a:solidFill>
                      <a:srgbClr val="FF0000"/>
                    </a:solidFill>
                    <a:ea typeface="굴림" charset="-127"/>
                  </a:rPr>
                  <a:t>m</a:t>
                </a:r>
                <a:r>
                  <a:rPr lang="en-US" altLang="ko-KR" b="1" dirty="0" smtClean="0">
                    <a:solidFill>
                      <a:srgbClr val="FF0000"/>
                    </a:solidFill>
                    <a:ea typeface="굴림" charset="-127"/>
                  </a:rPr>
                  <a:t>) (</a:t>
                </a:r>
                <a:r>
                  <a:rPr lang="ko-KR" altLang="en-US" b="1" dirty="0" smtClean="0">
                    <a:solidFill>
                      <a:srgbClr val="FF0000"/>
                    </a:solidFill>
                    <a:ea typeface="굴림" charset="-127"/>
                  </a:rPr>
                  <a:t>클래스 비율이 같을 경우</a:t>
                </a:r>
                <a:r>
                  <a:rPr lang="en-US" altLang="ko-KR" b="1" dirty="0" smtClean="0">
                    <a:solidFill>
                      <a:srgbClr val="FF0000"/>
                    </a:solidFill>
                    <a:ea typeface="굴림" charset="-127"/>
                  </a:rPr>
                  <a:t>) </a:t>
                </a:r>
                <a:r>
                  <a:rPr lang="ko-KR" altLang="en-US" b="1" dirty="0" smtClean="0">
                    <a:solidFill>
                      <a:srgbClr val="FF0000"/>
                    </a:solidFill>
                    <a:ea typeface="굴림" charset="-127"/>
                  </a:rPr>
                  <a:t>사이에 분포</a:t>
                </a:r>
                <a:endParaRPr lang="en-US" altLang="ko-KR" b="1" dirty="0" smtClean="0">
                  <a:solidFill>
                    <a:srgbClr val="FF0000"/>
                  </a:solidFill>
                  <a:ea typeface="굴림" charset="-127"/>
                </a:endParaRPr>
              </a:p>
              <a:p>
                <a:pPr marL="517525" indent="-517525" eaLnBrk="1" hangingPunct="1"/>
                <a:endParaRPr lang="en-US" altLang="ko-KR" dirty="0" smtClean="0">
                  <a:ea typeface="굴림" charset="-127"/>
                </a:endParaRPr>
              </a:p>
            </p:txBody>
          </p:sp>
        </mc:Choice>
        <mc:Fallback xmlns="">
          <p:sp>
            <p:nvSpPr>
              <p:cNvPr id="2052" name="Content Placeholder 7"/>
              <p:cNvSpPr>
                <a:spLocks noGrp="1" noRot="1" noChangeAspect="1" noMove="1" noResize="1" noEditPoints="1" noAdjustHandles="1" noChangeArrowheads="1" noChangeShapeType="1" noTextEdit="1"/>
              </p:cNvSpPr>
              <p:nvPr>
                <p:ph sz="quarter" idx="1"/>
              </p:nvPr>
            </p:nvSpPr>
            <p:spPr>
              <a:xfrm>
                <a:off x="1066800" y="2819400"/>
                <a:ext cx="7086600" cy="2209800"/>
              </a:xfrm>
              <a:blipFill rotWithShape="1">
                <a:blip r:embed="rId4"/>
                <a:stretch>
                  <a:fillRect l="-774" t="-3039"/>
                </a:stretch>
              </a:blipFill>
            </p:spPr>
            <p:txBody>
              <a:bodyPr/>
              <a:lstStyle/>
              <a:p>
                <a:r>
                  <a:rPr lang="ko-KR" altLang="en-US">
                    <a:noFill/>
                  </a:rPr>
                  <a:t> </a:t>
                </a:r>
              </a:p>
            </p:txBody>
          </p:sp>
        </mc:Fallback>
      </mc:AlternateContent>
      <p:sp>
        <p:nvSpPr>
          <p:cNvPr id="2053" name="Content Placeholder 9"/>
          <p:cNvSpPr>
            <a:spLocks noGrp="1"/>
          </p:cNvSpPr>
          <p:nvPr>
            <p:ph sz="quarter" idx="2"/>
          </p:nvPr>
        </p:nvSpPr>
        <p:spPr>
          <a:xfrm>
            <a:off x="990600" y="1447800"/>
            <a:ext cx="7693025" cy="1981200"/>
          </a:xfrm>
        </p:spPr>
        <p:txBody>
          <a:bodyPr/>
          <a:lstStyle/>
          <a:p>
            <a:pPr eaLnBrk="1" hangingPunct="1">
              <a:buFont typeface="Wingdings 2" pitchFamily="18" charset="2"/>
              <a:buNone/>
            </a:pPr>
            <a:r>
              <a:rPr lang="en-US" altLang="ko-KR" dirty="0" smtClean="0">
                <a:ea typeface="굴림" charset="-127"/>
              </a:rPr>
              <a:t> </a:t>
            </a:r>
          </a:p>
        </p:txBody>
      </p:sp>
      <p:graphicFrame>
        <p:nvGraphicFramePr>
          <p:cNvPr id="2050" name="Object 5"/>
          <p:cNvGraphicFramePr>
            <a:graphicFrameLocks noChangeAspect="1"/>
          </p:cNvGraphicFramePr>
          <p:nvPr>
            <p:extLst>
              <p:ext uri="{D42A27DB-BD31-4B8C-83A1-F6EECF244321}">
                <p14:modId xmlns:p14="http://schemas.microsoft.com/office/powerpoint/2010/main" val="970199142"/>
              </p:ext>
            </p:extLst>
          </p:nvPr>
        </p:nvGraphicFramePr>
        <p:xfrm>
          <a:off x="990600" y="1143000"/>
          <a:ext cx="6553200" cy="1746250"/>
        </p:xfrm>
        <a:graphic>
          <a:graphicData uri="http://schemas.openxmlformats.org/presentationml/2006/ole">
            <mc:AlternateContent xmlns:mc="http://schemas.openxmlformats.org/markup-compatibility/2006">
              <mc:Choice xmlns:v="urn:schemas-microsoft-com:vml" Requires="v">
                <p:oleObj spid="_x0000_s2236" name="Document" r:id="rId5" imgW="2288252" imgH="609155" progId="">
                  <p:embed/>
                </p:oleObj>
              </mc:Choice>
              <mc:Fallback>
                <p:oleObj name="Document" r:id="rId5" imgW="2288252" imgH="609155"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143000"/>
                        <a:ext cx="655320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914400" y="76200"/>
            <a:ext cx="7772400" cy="868362"/>
          </a:xfrm>
        </p:spPr>
        <p:txBody>
          <a:bodyPr/>
          <a:lstStyle/>
          <a:p>
            <a:pPr eaLnBrk="1" hangingPunct="1"/>
            <a:r>
              <a:rPr lang="ko-KR" altLang="en-US" sz="3600" dirty="0" err="1" smtClean="0">
                <a:solidFill>
                  <a:schemeClr val="tx1"/>
                </a:solidFill>
                <a:ea typeface="굴림" charset="-127"/>
              </a:rPr>
              <a:t>불순도와</a:t>
            </a:r>
            <a:r>
              <a:rPr lang="ko-KR" altLang="en-US" sz="3600" dirty="0" smtClean="0">
                <a:solidFill>
                  <a:schemeClr val="tx1"/>
                </a:solidFill>
                <a:ea typeface="굴림" charset="-127"/>
              </a:rPr>
              <a:t> 재귀적 분할</a:t>
            </a:r>
            <a:endParaRPr lang="en-US" altLang="ko-KR" sz="3600" dirty="0" smtClean="0">
              <a:solidFill>
                <a:schemeClr val="tx1"/>
              </a:solidFill>
              <a:ea typeface="굴림" charset="-127"/>
            </a:endParaRPr>
          </a:p>
        </p:txBody>
      </p:sp>
      <p:sp>
        <p:nvSpPr>
          <p:cNvPr id="22531" name="Content Placeholder 5"/>
          <p:cNvSpPr>
            <a:spLocks noGrp="1"/>
          </p:cNvSpPr>
          <p:nvPr>
            <p:ph sz="quarter" idx="1"/>
          </p:nvPr>
        </p:nvSpPr>
        <p:spPr>
          <a:xfrm>
            <a:off x="609600" y="990600"/>
            <a:ext cx="7772400" cy="3886200"/>
          </a:xfrm>
        </p:spPr>
        <p:txBody>
          <a:bodyPr/>
          <a:lstStyle/>
          <a:p>
            <a:pPr eaLnBrk="1" hangingPunct="1"/>
            <a:r>
              <a:rPr lang="ko-KR" altLang="en-US" dirty="0" smtClean="0">
                <a:ea typeface="굴림" charset="-127"/>
              </a:rPr>
              <a:t>전체 불순도 </a:t>
            </a:r>
            <a:r>
              <a:rPr lang="ko-KR" altLang="en-US" dirty="0" err="1" smtClean="0">
                <a:ea typeface="굴림" charset="-127"/>
              </a:rPr>
              <a:t>척도값을</a:t>
            </a:r>
            <a:r>
              <a:rPr lang="ko-KR" altLang="en-US" dirty="0" smtClean="0">
                <a:ea typeface="굴림" charset="-127"/>
              </a:rPr>
              <a:t> 계산한다</a:t>
            </a:r>
            <a:endParaRPr lang="en-US" altLang="ko-KR" dirty="0">
              <a:ea typeface="굴림" charset="-127"/>
            </a:endParaRPr>
          </a:p>
          <a:p>
            <a:pPr lvl="1" eaLnBrk="1" hangingPunct="1"/>
            <a:r>
              <a:rPr lang="ko-KR" altLang="en-US" dirty="0" smtClean="0">
                <a:ea typeface="굴림" charset="-127"/>
              </a:rPr>
              <a:t>분할을 통해 생성된 각 직사각형들의 가중 평균</a:t>
            </a:r>
            <a:endParaRPr lang="en-US" altLang="ko-KR" dirty="0">
              <a:ea typeface="굴림" charset="-127"/>
            </a:endParaRPr>
          </a:p>
          <a:p>
            <a:pPr lvl="1" eaLnBrk="1" hangingPunct="1"/>
            <a:r>
              <a:rPr lang="ko-KR" altLang="en-US" dirty="0" smtClean="0">
                <a:ea typeface="굴림" charset="-127"/>
              </a:rPr>
              <a:t>가중치는 직사각형 별 관측치의 수</a:t>
            </a:r>
            <a:endParaRPr lang="en-US" altLang="ko-KR" dirty="0" smtClean="0">
              <a:ea typeface="굴림" charset="-127"/>
            </a:endParaRPr>
          </a:p>
          <a:p>
            <a:pPr lvl="2" eaLnBrk="1" hangingPunct="1"/>
            <a:r>
              <a:rPr lang="ko-KR" altLang="en-US" dirty="0" smtClean="0">
                <a:ea typeface="굴림" charset="-127"/>
              </a:rPr>
              <a:t>예</a:t>
            </a:r>
            <a:r>
              <a:rPr lang="en-US" altLang="ko-KR" dirty="0" smtClean="0">
                <a:ea typeface="굴림" charset="-127"/>
              </a:rPr>
              <a:t>) </a:t>
            </a:r>
            <a:r>
              <a:rPr lang="ko-KR" altLang="en-US" dirty="0" smtClean="0">
                <a:ea typeface="굴림" charset="-127"/>
              </a:rPr>
              <a:t>대지 크기 </a:t>
            </a:r>
            <a:r>
              <a:rPr lang="en-US" altLang="ko-KR" dirty="0" smtClean="0">
                <a:ea typeface="굴림" charset="-127"/>
              </a:rPr>
              <a:t>19</a:t>
            </a:r>
            <a:r>
              <a:rPr lang="ko-KR" altLang="en-US" dirty="0" smtClean="0">
                <a:ea typeface="굴림" charset="-127"/>
              </a:rPr>
              <a:t>인 경우 </a:t>
            </a:r>
            <a:r>
              <a:rPr lang="en-US" altLang="ko-KR" dirty="0" smtClean="0">
                <a:ea typeface="굴림" charset="-127"/>
              </a:rPr>
              <a:t>: </a:t>
            </a:r>
          </a:p>
          <a:p>
            <a:pPr lvl="3" eaLnBrk="1" hangingPunct="1"/>
            <a:r>
              <a:rPr lang="ko-KR" altLang="en-US" dirty="0" smtClean="0">
                <a:ea typeface="굴림" charset="-127"/>
              </a:rPr>
              <a:t>왼쪽 직사각형 </a:t>
            </a:r>
            <a:r>
              <a:rPr lang="en-US" altLang="ko-KR" dirty="0" smtClean="0">
                <a:ea typeface="굴림" charset="-127"/>
              </a:rPr>
              <a:t>12(</a:t>
            </a:r>
            <a:r>
              <a:rPr lang="ko-KR" altLang="en-US" dirty="0" err="1" smtClean="0">
                <a:ea typeface="굴림" charset="-127"/>
              </a:rPr>
              <a:t>비소유</a:t>
            </a:r>
            <a:r>
              <a:rPr lang="ko-KR" altLang="en-US" dirty="0" smtClean="0">
                <a:ea typeface="굴림" charset="-127"/>
              </a:rPr>
              <a:t> </a:t>
            </a:r>
            <a:r>
              <a:rPr lang="en-US" altLang="ko-KR" dirty="0" smtClean="0">
                <a:ea typeface="굴림" charset="-127"/>
              </a:rPr>
              <a:t>9, </a:t>
            </a:r>
            <a:r>
              <a:rPr lang="ko-KR" altLang="en-US" dirty="0" smtClean="0">
                <a:ea typeface="굴림" charset="-127"/>
              </a:rPr>
              <a:t>소유 </a:t>
            </a:r>
            <a:r>
              <a:rPr lang="en-US" altLang="ko-KR" dirty="0" smtClean="0">
                <a:ea typeface="굴림" charset="-127"/>
              </a:rPr>
              <a:t>3) =&gt; </a:t>
            </a:r>
            <a:r>
              <a:rPr lang="ko-KR" altLang="en-US" dirty="0" smtClean="0">
                <a:ea typeface="굴림" charset="-127"/>
              </a:rPr>
              <a:t>가중치 </a:t>
            </a:r>
            <a:r>
              <a:rPr lang="en-US" altLang="ko-KR" dirty="0" smtClean="0">
                <a:ea typeface="굴림" charset="-127"/>
              </a:rPr>
              <a:t>12/24</a:t>
            </a:r>
          </a:p>
          <a:p>
            <a:pPr lvl="3" eaLnBrk="1" hangingPunct="1"/>
            <a:r>
              <a:rPr lang="ko-KR" altLang="en-US" dirty="0" smtClean="0">
                <a:ea typeface="굴림" charset="-127"/>
              </a:rPr>
              <a:t>오른쪽직사각형 </a:t>
            </a:r>
            <a:r>
              <a:rPr lang="en-US" altLang="ko-KR" dirty="0" smtClean="0">
                <a:ea typeface="굴림" charset="-127"/>
              </a:rPr>
              <a:t>12(</a:t>
            </a:r>
            <a:r>
              <a:rPr lang="ko-KR" altLang="en-US" dirty="0" err="1" smtClean="0">
                <a:ea typeface="굴림" charset="-127"/>
              </a:rPr>
              <a:t>비소유</a:t>
            </a:r>
            <a:r>
              <a:rPr lang="ko-KR" altLang="en-US" dirty="0" smtClean="0">
                <a:ea typeface="굴림" charset="-127"/>
              </a:rPr>
              <a:t> </a:t>
            </a:r>
            <a:r>
              <a:rPr lang="en-US" altLang="ko-KR" dirty="0" smtClean="0">
                <a:ea typeface="굴림" charset="-127"/>
              </a:rPr>
              <a:t>3, </a:t>
            </a:r>
            <a:r>
              <a:rPr lang="ko-KR" altLang="en-US" dirty="0" smtClean="0">
                <a:ea typeface="굴림" charset="-127"/>
              </a:rPr>
              <a:t>소유 </a:t>
            </a:r>
            <a:r>
              <a:rPr lang="en-US" altLang="ko-KR" dirty="0" smtClean="0">
                <a:ea typeface="굴림" charset="-127"/>
              </a:rPr>
              <a:t>9) =&gt; </a:t>
            </a:r>
            <a:r>
              <a:rPr lang="ko-KR" altLang="en-US" dirty="0" smtClean="0">
                <a:ea typeface="굴림" charset="-127"/>
              </a:rPr>
              <a:t>가중치 </a:t>
            </a:r>
            <a:r>
              <a:rPr lang="en-US" altLang="ko-KR" dirty="0" smtClean="0">
                <a:ea typeface="굴림" charset="-127"/>
              </a:rPr>
              <a:t>12/24</a:t>
            </a:r>
          </a:p>
          <a:p>
            <a:pPr eaLnBrk="1" hangingPunct="1"/>
            <a:r>
              <a:rPr lang="ko-KR" altLang="en-US" dirty="0" smtClean="0">
                <a:ea typeface="굴림" charset="-127"/>
              </a:rPr>
              <a:t>각 단계마다</a:t>
            </a:r>
            <a:r>
              <a:rPr lang="en-US" altLang="ko-KR" dirty="0" smtClean="0">
                <a:ea typeface="굴림" charset="-127"/>
              </a:rPr>
              <a:t>, </a:t>
            </a:r>
            <a:r>
              <a:rPr lang="ko-KR" altLang="en-US" dirty="0" smtClean="0">
                <a:ea typeface="굴림" charset="-127"/>
              </a:rPr>
              <a:t>전체 예측변수를 대상으로 한 모든 가능한 분할에 대하여 이 </a:t>
            </a:r>
            <a:r>
              <a:rPr lang="ko-KR" altLang="en-US" dirty="0" err="1" smtClean="0">
                <a:ea typeface="굴림" charset="-127"/>
              </a:rPr>
              <a:t>척도값을</a:t>
            </a:r>
            <a:r>
              <a:rPr lang="ko-KR" altLang="en-US" dirty="0" smtClean="0">
                <a:ea typeface="굴림" charset="-127"/>
              </a:rPr>
              <a:t> 이용하여 비교한다</a:t>
            </a:r>
            <a:r>
              <a:rPr lang="en-US" altLang="ko-KR" dirty="0" smtClean="0">
                <a:ea typeface="굴림" charset="-127"/>
              </a:rPr>
              <a:t>.</a:t>
            </a:r>
          </a:p>
          <a:p>
            <a:pPr eaLnBrk="1" hangingPunct="1"/>
            <a:r>
              <a:rPr lang="ko-KR" altLang="en-US" dirty="0" smtClean="0">
                <a:ea typeface="굴림" charset="-127"/>
              </a:rPr>
              <a:t>불순도가 가장 작은 분할을 고른다</a:t>
            </a:r>
            <a:r>
              <a:rPr lang="en-US" altLang="ko-KR" dirty="0" smtClean="0">
                <a:ea typeface="굴림" charset="-127"/>
              </a:rPr>
              <a:t>.</a:t>
            </a:r>
          </a:p>
          <a:p>
            <a:pPr eaLnBrk="1" hangingPunct="1"/>
            <a:r>
              <a:rPr lang="ko-KR" altLang="en-US" dirty="0" smtClean="0">
                <a:ea typeface="굴림" charset="-127"/>
              </a:rPr>
              <a:t>선택한 </a:t>
            </a:r>
            <a:r>
              <a:rPr lang="ko-KR" altLang="en-US" dirty="0" err="1" smtClean="0">
                <a:ea typeface="굴림" charset="-127"/>
              </a:rPr>
              <a:t>분할점은</a:t>
            </a:r>
            <a:r>
              <a:rPr lang="ko-KR" altLang="en-US" dirty="0" smtClean="0">
                <a:ea typeface="굴림" charset="-127"/>
              </a:rPr>
              <a:t> 나무의 </a:t>
            </a:r>
            <a:r>
              <a:rPr lang="ko-KR" altLang="en-US" dirty="0" err="1" smtClean="0">
                <a:ea typeface="굴림" charset="-127"/>
              </a:rPr>
              <a:t>노드가</a:t>
            </a:r>
            <a:r>
              <a:rPr lang="ko-KR" altLang="en-US" dirty="0" smtClean="0">
                <a:ea typeface="굴림" charset="-127"/>
              </a:rPr>
              <a:t> 된다</a:t>
            </a:r>
            <a:r>
              <a:rPr lang="en-US" altLang="ko-KR" dirty="0" smtClean="0">
                <a:ea typeface="굴림" charset="-127"/>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838200" y="152400"/>
            <a:ext cx="7772400" cy="944562"/>
          </a:xfrm>
        </p:spPr>
        <p:txBody>
          <a:bodyPr/>
          <a:lstStyle/>
          <a:p>
            <a:pPr eaLnBrk="1" hangingPunct="1"/>
            <a:r>
              <a:rPr lang="en-US" altLang="ko-KR" sz="3600" dirty="0" smtClean="0">
                <a:solidFill>
                  <a:schemeClr val="tx1"/>
                </a:solidFill>
                <a:ea typeface="굴림" charset="-127"/>
              </a:rPr>
              <a:t>Lot Size = 19,000</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1581150"/>
            <a:ext cx="676275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1905000" y="3581400"/>
            <a:ext cx="4648200"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291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85798" y="228600"/>
            <a:ext cx="7772400" cy="533400"/>
          </a:xfrm>
        </p:spPr>
        <p:txBody>
          <a:bodyPr/>
          <a:lstStyle/>
          <a:p>
            <a:pPr eaLnBrk="1" hangingPunct="1"/>
            <a:r>
              <a:rPr lang="ko-KR" altLang="en-US" sz="3600" dirty="0" smtClean="0">
                <a:solidFill>
                  <a:schemeClr val="tx1"/>
                </a:solidFill>
                <a:ea typeface="굴림" charset="-127"/>
              </a:rPr>
              <a:t>첫 번째 분할</a:t>
            </a:r>
            <a:r>
              <a:rPr lang="en-US" altLang="ko-KR" sz="3600" dirty="0" smtClean="0">
                <a:solidFill>
                  <a:schemeClr val="tx1"/>
                </a:solidFill>
                <a:ea typeface="굴림" charset="-127"/>
              </a:rPr>
              <a:t>– </a:t>
            </a:r>
            <a:r>
              <a:rPr lang="ko-KR" altLang="en-US" sz="3600" dirty="0" smtClean="0">
                <a:solidFill>
                  <a:schemeClr val="tx1"/>
                </a:solidFill>
                <a:ea typeface="굴림" charset="-127"/>
              </a:rPr>
              <a:t>나무</a:t>
            </a:r>
            <a:endParaRPr lang="en-US" altLang="ko-KR" sz="3600" dirty="0" smtClean="0">
              <a:solidFill>
                <a:schemeClr val="tx1"/>
              </a:solidFill>
              <a:ea typeface="굴림" charset="-127"/>
            </a:endParaRPr>
          </a:p>
        </p:txBody>
      </p:sp>
      <p:sp>
        <p:nvSpPr>
          <p:cNvPr id="3" name="내용 개체 틀 2"/>
          <p:cNvSpPr>
            <a:spLocks noGrp="1"/>
          </p:cNvSpPr>
          <p:nvPr>
            <p:ph sz="quarter" idx="1"/>
          </p:nvPr>
        </p:nvSpPr>
        <p:spPr>
          <a:xfrm>
            <a:off x="656923" y="685800"/>
            <a:ext cx="7724508" cy="4724400"/>
          </a:xfrm>
        </p:spPr>
        <p:txBody>
          <a:bodyPr/>
          <a:lstStyle/>
          <a:p>
            <a:r>
              <a:rPr lang="ko-KR" altLang="en-US" sz="2800" dirty="0" smtClean="0">
                <a:latin typeface="굴림" panose="020B0600000101010101" pitchFamily="50" charset="-127"/>
                <a:ea typeface="굴림" panose="020B0600000101010101" pitchFamily="50" charset="-127"/>
              </a:rPr>
              <a:t>예측변수</a:t>
            </a:r>
            <a:r>
              <a:rPr lang="en-US" altLang="ko-KR" sz="2800" dirty="0" smtClean="0">
                <a:latin typeface="굴림" panose="020B0600000101010101" pitchFamily="50" charset="-127"/>
                <a:ea typeface="굴림" panose="020B0600000101010101" pitchFamily="50" charset="-127"/>
              </a:rPr>
              <a:t>: </a:t>
            </a:r>
            <a:r>
              <a:rPr lang="ko-KR" altLang="en-US" sz="2800" dirty="0" smtClean="0">
                <a:latin typeface="굴림" panose="020B0600000101010101" pitchFamily="50" charset="-127"/>
                <a:ea typeface="굴림" panose="020B0600000101010101" pitchFamily="50" charset="-127"/>
              </a:rPr>
              <a:t>소득</a:t>
            </a:r>
            <a:r>
              <a:rPr lang="en-US" altLang="ko-KR" sz="2800" dirty="0" smtClean="0">
                <a:latin typeface="굴림" panose="020B0600000101010101" pitchFamily="50" charset="-127"/>
                <a:ea typeface="굴림" panose="020B0600000101010101" pitchFamily="50" charset="-127"/>
              </a:rPr>
              <a:t>, </a:t>
            </a:r>
            <a:r>
              <a:rPr lang="ko-KR" altLang="en-US" sz="2800" dirty="0" smtClean="0">
                <a:latin typeface="굴림" panose="020B0600000101010101" pitchFamily="50" charset="-127"/>
                <a:ea typeface="굴림" panose="020B0600000101010101" pitchFamily="50" charset="-127"/>
              </a:rPr>
              <a:t>분할 값</a:t>
            </a:r>
            <a:r>
              <a:rPr lang="en-US" altLang="ko-KR" sz="2800" dirty="0" smtClean="0">
                <a:latin typeface="굴림" panose="020B0600000101010101" pitchFamily="50" charset="-127"/>
                <a:ea typeface="굴림" panose="020B0600000101010101" pitchFamily="50" charset="-127"/>
              </a:rPr>
              <a:t>: </a:t>
            </a:r>
            <a:r>
              <a:rPr lang="ko-KR" altLang="en-US" sz="2800" dirty="0" smtClean="0">
                <a:latin typeface="굴림" panose="020B0600000101010101" pitchFamily="50" charset="-127"/>
                <a:ea typeface="굴림" panose="020B0600000101010101" pitchFamily="50" charset="-127"/>
              </a:rPr>
              <a:t> </a:t>
            </a:r>
            <a:r>
              <a:rPr lang="en-US" altLang="ko-KR" sz="2800" dirty="0" smtClean="0">
                <a:latin typeface="굴림" panose="020B0600000101010101" pitchFamily="50" charset="-127"/>
                <a:ea typeface="굴림" panose="020B0600000101010101" pitchFamily="50" charset="-127"/>
              </a:rPr>
              <a:t>60</a:t>
            </a:r>
          </a:p>
          <a:p>
            <a:pPr lvl="1"/>
            <a:r>
              <a:rPr lang="ko-KR" altLang="en-US" dirty="0" smtClean="0">
                <a:latin typeface="굴림" panose="020B0600000101010101" pitchFamily="50" charset="-127"/>
                <a:ea typeface="굴림" panose="020B0600000101010101" pitchFamily="50" charset="-127"/>
              </a:rPr>
              <a:t>왼쪽</a:t>
            </a:r>
            <a:r>
              <a:rPr lang="en-US" altLang="ko-KR" dirty="0" smtClean="0">
                <a:latin typeface="굴림" panose="020B0600000101010101" pitchFamily="50" charset="-127"/>
                <a:ea typeface="굴림" panose="020B0600000101010101" pitchFamily="50" charset="-127"/>
              </a:rPr>
              <a:t>:</a:t>
            </a:r>
            <a:r>
              <a:rPr lang="ko-KR" altLang="en-US" dirty="0" smtClean="0">
                <a:latin typeface="굴림" panose="020B0600000101010101" pitchFamily="50" charset="-127"/>
                <a:ea typeface="굴림" panose="020B0600000101010101" pitchFamily="50" charset="-127"/>
              </a:rPr>
              <a:t> </a:t>
            </a:r>
            <a:r>
              <a:rPr lang="en-US" altLang="ko-KR" dirty="0" smtClean="0">
                <a:latin typeface="굴림" panose="020B0600000101010101" pitchFamily="50" charset="-127"/>
                <a:ea typeface="굴림" panose="020B0600000101010101" pitchFamily="50" charset="-127"/>
              </a:rPr>
              <a:t>8 </a:t>
            </a:r>
            <a:r>
              <a:rPr lang="en-US" altLang="ko-KR" dirty="0" smtClean="0">
                <a:latin typeface="굴림" panose="020B0600000101010101" pitchFamily="50" charset="-127"/>
                <a:ea typeface="굴림" panose="020B0600000101010101" pitchFamily="50" charset="-127"/>
                <a:sym typeface="Wingdings" panose="05000000000000000000" pitchFamily="2" charset="2"/>
              </a:rPr>
              <a:t>(7: </a:t>
            </a:r>
            <a:r>
              <a:rPr lang="ko-KR" altLang="en-US" dirty="0" err="1" smtClean="0">
                <a:latin typeface="굴림" panose="020B0600000101010101" pitchFamily="50" charset="-127"/>
                <a:ea typeface="굴림" panose="020B0600000101010101" pitchFamily="50" charset="-127"/>
                <a:sym typeface="Wingdings" panose="05000000000000000000" pitchFamily="2" charset="2"/>
              </a:rPr>
              <a:t>비소유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 1:</a:t>
            </a:r>
            <a:r>
              <a:rPr lang="ko-KR" altLang="en-US" dirty="0" smtClean="0">
                <a:latin typeface="굴림" panose="020B0600000101010101" pitchFamily="50" charset="-127"/>
                <a:ea typeface="굴림" panose="020B0600000101010101" pitchFamily="50" charset="-127"/>
                <a:sym typeface="Wingdings" panose="05000000000000000000" pitchFamily="2" charset="2"/>
              </a:rPr>
              <a:t>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 </a:t>
            </a:r>
          </a:p>
          <a:p>
            <a:pPr lvl="1"/>
            <a:r>
              <a:rPr lang="ko-KR" altLang="en-US" dirty="0" smtClean="0">
                <a:latin typeface="굴림" panose="020B0600000101010101" pitchFamily="50" charset="-127"/>
                <a:ea typeface="굴림" panose="020B0600000101010101" pitchFamily="50" charset="-127"/>
                <a:sym typeface="Wingdings" panose="05000000000000000000" pitchFamily="2" charset="2"/>
              </a:rPr>
              <a:t>오른쪽</a:t>
            </a:r>
            <a:r>
              <a:rPr lang="en-US" altLang="ko-KR" dirty="0" smtClean="0">
                <a:latin typeface="굴림" panose="020B0600000101010101" pitchFamily="50" charset="-127"/>
                <a:ea typeface="굴림" panose="020B0600000101010101" pitchFamily="50" charset="-127"/>
                <a:sym typeface="Wingdings" panose="05000000000000000000" pitchFamily="2" charset="2"/>
              </a:rPr>
              <a:t>: 16 (5: </a:t>
            </a:r>
            <a:r>
              <a:rPr lang="ko-KR" altLang="en-US" dirty="0" err="1" smtClean="0">
                <a:latin typeface="굴림" panose="020B0600000101010101" pitchFamily="50" charset="-127"/>
                <a:ea typeface="굴림" panose="020B0600000101010101" pitchFamily="50" charset="-127"/>
                <a:sym typeface="Wingdings" panose="05000000000000000000" pitchFamily="2" charset="2"/>
              </a:rPr>
              <a:t>비소유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 11: </a:t>
            </a:r>
            <a:r>
              <a:rPr lang="ko-KR" altLang="en-US" dirty="0" smtClean="0">
                <a:latin typeface="굴림" panose="020B0600000101010101" pitchFamily="50" charset="-127"/>
                <a:ea typeface="굴림" panose="020B0600000101010101" pitchFamily="50" charset="-127"/>
                <a:sym typeface="Wingdings" panose="05000000000000000000" pitchFamily="2" charset="2"/>
              </a:rPr>
              <a:t>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a:t>
            </a:r>
            <a:endParaRPr lang="en-US" altLang="ko-KR" dirty="0">
              <a:latin typeface="굴림" panose="020B0600000101010101" pitchFamily="50" charset="-127"/>
              <a:ea typeface="굴림" panose="020B0600000101010101" pitchFamily="50" charset="-127"/>
            </a:endParaRPr>
          </a:p>
          <a:p>
            <a:pPr lvl="1"/>
            <a:r>
              <a:rPr lang="ko-KR" altLang="en-US" dirty="0" smtClean="0">
                <a:latin typeface="굴림" panose="020B0600000101010101" pitchFamily="50" charset="-127"/>
                <a:ea typeface="굴림" panose="020B0600000101010101" pitchFamily="50" charset="-127"/>
              </a:rPr>
              <a:t>불순도 측정</a:t>
            </a:r>
            <a:endParaRPr lang="en-US" altLang="ko-KR" dirty="0" smtClean="0">
              <a:latin typeface="굴림" panose="020B0600000101010101" pitchFamily="50" charset="-127"/>
              <a:ea typeface="굴림" panose="020B0600000101010101" pitchFamily="50" charset="-127"/>
            </a:endParaRPr>
          </a:p>
          <a:p>
            <a:pPr lvl="2"/>
            <a:r>
              <a:rPr lang="ko-KR" altLang="en-US" dirty="0" smtClean="0">
                <a:latin typeface="굴림" panose="020B0600000101010101" pitchFamily="50" charset="-127"/>
                <a:ea typeface="굴림" panose="020B0600000101010101" pitchFamily="50" charset="-127"/>
              </a:rPr>
              <a:t>분할 </a:t>
            </a:r>
            <a:r>
              <a:rPr lang="ko-KR" altLang="en-US" dirty="0">
                <a:latin typeface="굴림" panose="020B0600000101010101" pitchFamily="50" charset="-127"/>
                <a:ea typeface="굴림" panose="020B0600000101010101" pitchFamily="50" charset="-127"/>
              </a:rPr>
              <a:t>전 지니 지수 </a:t>
            </a:r>
            <a:r>
              <a:rPr lang="en-US" altLang="ko-KR" dirty="0">
                <a:latin typeface="굴림" panose="020B0600000101010101" pitchFamily="50" charset="-127"/>
                <a:ea typeface="굴림" panose="020B0600000101010101" pitchFamily="50" charset="-127"/>
              </a:rPr>
              <a:t>= 0.5, </a:t>
            </a:r>
            <a:r>
              <a:rPr lang="ko-KR" altLang="en-US" dirty="0">
                <a:latin typeface="굴림" panose="020B0600000101010101" pitchFamily="50" charset="-127"/>
                <a:ea typeface="굴림" panose="020B0600000101010101" pitchFamily="50" charset="-127"/>
              </a:rPr>
              <a:t>엔트로피 </a:t>
            </a:r>
            <a:r>
              <a:rPr lang="en-US" altLang="ko-KR" dirty="0">
                <a:latin typeface="굴림" panose="020B0600000101010101" pitchFamily="50" charset="-127"/>
                <a:ea typeface="굴림" panose="020B0600000101010101" pitchFamily="50" charset="-127"/>
              </a:rPr>
              <a:t>= 1</a:t>
            </a:r>
          </a:p>
          <a:p>
            <a:pPr lvl="2"/>
            <a:r>
              <a:rPr lang="ko-KR" altLang="en-US" dirty="0" smtClean="0">
                <a:latin typeface="굴림" panose="020B0600000101010101" pitchFamily="50" charset="-127"/>
                <a:ea typeface="굴림" panose="020B0600000101010101" pitchFamily="50" charset="-127"/>
              </a:rPr>
              <a:t>분할 </a:t>
            </a:r>
            <a:r>
              <a:rPr lang="ko-KR" altLang="en-US" dirty="0">
                <a:latin typeface="굴림" panose="020B0600000101010101" pitchFamily="50" charset="-127"/>
                <a:ea typeface="굴림" panose="020B0600000101010101" pitchFamily="50" charset="-127"/>
              </a:rPr>
              <a:t>후 지니 지수 </a:t>
            </a:r>
            <a:r>
              <a:rPr lang="en-US" altLang="ko-KR" dirty="0">
                <a:latin typeface="굴림" panose="020B0600000101010101" pitchFamily="50" charset="-127"/>
                <a:ea typeface="굴림" panose="020B0600000101010101" pitchFamily="50" charset="-127"/>
              </a:rPr>
              <a:t>= </a:t>
            </a:r>
            <a:r>
              <a:rPr lang="en-US" altLang="ko-KR" dirty="0" smtClean="0">
                <a:latin typeface="굴림" panose="020B0600000101010101" pitchFamily="50" charset="-127"/>
                <a:ea typeface="굴림" panose="020B0600000101010101" pitchFamily="50" charset="-127"/>
              </a:rPr>
              <a:t>0.359, </a:t>
            </a:r>
            <a:r>
              <a:rPr lang="ko-KR" altLang="en-US" dirty="0">
                <a:latin typeface="굴림" panose="020B0600000101010101" pitchFamily="50" charset="-127"/>
                <a:ea typeface="굴림" panose="020B0600000101010101" pitchFamily="50" charset="-127"/>
              </a:rPr>
              <a:t>엔트로피 </a:t>
            </a:r>
            <a:r>
              <a:rPr lang="en-US" altLang="ko-KR" dirty="0">
                <a:latin typeface="굴림" panose="020B0600000101010101" pitchFamily="50" charset="-127"/>
                <a:ea typeface="굴림" panose="020B0600000101010101" pitchFamily="50" charset="-127"/>
              </a:rPr>
              <a:t>= </a:t>
            </a:r>
            <a:r>
              <a:rPr lang="en-US" altLang="ko-KR" dirty="0" smtClean="0">
                <a:latin typeface="굴림" panose="020B0600000101010101" pitchFamily="50" charset="-127"/>
                <a:ea typeface="굴림" panose="020B0600000101010101" pitchFamily="50" charset="-127"/>
              </a:rPr>
              <a:t>0.779</a:t>
            </a:r>
            <a:endParaRPr lang="ko-KR" altLang="en-US" dirty="0"/>
          </a:p>
          <a:p>
            <a:endParaRPr lang="ko-KR" altLang="en-US" sz="2000" dirty="0"/>
          </a:p>
        </p:txBody>
      </p:sp>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19" y="3454534"/>
            <a:ext cx="4238892" cy="2667000"/>
          </a:xfrm>
          <a:prstGeom prst="rect">
            <a:avLst/>
          </a:prstGeom>
        </p:spPr>
      </p:pic>
      <p:pic>
        <p:nvPicPr>
          <p:cNvPr id="7" name="Picture 4"/>
          <p:cNvPicPr>
            <a:picLocks noChangeAspect="1" noChangeArrowheads="1"/>
          </p:cNvPicPr>
          <p:nvPr/>
        </p:nvPicPr>
        <p:blipFill>
          <a:blip r:embed="rId4" cstate="print"/>
          <a:srcRect/>
          <a:stretch>
            <a:fillRect/>
          </a:stretch>
        </p:blipFill>
        <p:spPr bwMode="auto">
          <a:xfrm>
            <a:off x="762000" y="3454534"/>
            <a:ext cx="3098382" cy="2505075"/>
          </a:xfrm>
          <a:prstGeom prst="rect">
            <a:avLst/>
          </a:prstGeom>
          <a:noFill/>
          <a:ln w="9525">
            <a:noFill/>
            <a:miter lim="800000"/>
            <a:headEnd/>
            <a:tailEnd/>
          </a:ln>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6265" y="381000"/>
            <a:ext cx="2362200" cy="2134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5107" y="172098"/>
            <a:ext cx="7772400" cy="639762"/>
          </a:xfrm>
        </p:spPr>
        <p:txBody>
          <a:bodyPr/>
          <a:lstStyle/>
          <a:p>
            <a:r>
              <a:rPr lang="ko-KR" altLang="en-US" sz="3600" dirty="0">
                <a:solidFill>
                  <a:schemeClr val="tx1"/>
                </a:solidFill>
                <a:ea typeface="굴림" charset="-127"/>
              </a:rPr>
              <a:t>첫 번째 분할</a:t>
            </a:r>
            <a:r>
              <a:rPr lang="en-US" altLang="ko-KR" sz="3600" dirty="0">
                <a:solidFill>
                  <a:schemeClr val="tx1"/>
                </a:solidFill>
                <a:ea typeface="굴림" charset="-127"/>
              </a:rPr>
              <a:t>– </a:t>
            </a:r>
            <a:r>
              <a:rPr lang="ko-KR" altLang="en-US" sz="3600" dirty="0">
                <a:solidFill>
                  <a:schemeClr val="tx1"/>
                </a:solidFill>
                <a:ea typeface="굴림" charset="-127"/>
              </a:rPr>
              <a:t>나무</a:t>
            </a:r>
            <a:endParaRPr lang="ko-KR" altLang="en-US" sz="3600" dirty="0"/>
          </a:p>
        </p:txBody>
      </p:sp>
      <p:pic>
        <p:nvPicPr>
          <p:cNvPr id="4" name="내용 개체 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4800" y="1828800"/>
            <a:ext cx="8271832" cy="4580919"/>
          </a:xfrm>
          <a:prstGeom prst="rect">
            <a:avLst/>
          </a:prstGeom>
          <a:ln w="28575">
            <a:solidFill>
              <a:srgbClr val="FF0000"/>
            </a:solidFill>
          </a:ln>
        </p:spPr>
      </p:pic>
      <p:sp>
        <p:nvSpPr>
          <p:cNvPr id="6" name="내용 개체 틀 2"/>
          <p:cNvSpPr txBox="1">
            <a:spLocks/>
          </p:cNvSpPr>
          <p:nvPr/>
        </p:nvSpPr>
        <p:spPr bwMode="auto">
          <a:xfrm>
            <a:off x="565107" y="788335"/>
            <a:ext cx="772450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Franklin Gothic Book"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Franklin Gothic Book"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Franklin Gothic Book"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Franklin Gothic Book"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Franklin Gothic Book"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lvl="1"/>
            <a:r>
              <a:rPr lang="ko-KR" altLang="en-US" dirty="0" smtClean="0">
                <a:latin typeface="굴림" panose="020B0600000101010101" pitchFamily="50" charset="-127"/>
                <a:ea typeface="굴림" panose="020B0600000101010101" pitchFamily="50" charset="-127"/>
              </a:rPr>
              <a:t>왼쪽</a:t>
            </a:r>
            <a:r>
              <a:rPr lang="en-US" altLang="ko-KR" dirty="0" smtClean="0">
                <a:latin typeface="굴림" panose="020B0600000101010101" pitchFamily="50" charset="-127"/>
                <a:ea typeface="굴림" panose="020B0600000101010101" pitchFamily="50" charset="-127"/>
              </a:rPr>
              <a:t>:</a:t>
            </a:r>
            <a:r>
              <a:rPr lang="ko-KR" altLang="en-US" dirty="0" smtClean="0">
                <a:latin typeface="굴림" panose="020B0600000101010101" pitchFamily="50" charset="-127"/>
                <a:ea typeface="굴림" panose="020B0600000101010101" pitchFamily="50" charset="-127"/>
              </a:rPr>
              <a:t> </a:t>
            </a:r>
            <a:r>
              <a:rPr lang="en-US" altLang="ko-KR" dirty="0" smtClean="0">
                <a:latin typeface="굴림" panose="020B0600000101010101" pitchFamily="50" charset="-127"/>
                <a:ea typeface="굴림" panose="020B0600000101010101" pitchFamily="50" charset="-127"/>
              </a:rPr>
              <a:t>8 </a:t>
            </a:r>
            <a:r>
              <a:rPr lang="en-US" altLang="ko-KR" dirty="0" smtClean="0">
                <a:latin typeface="굴림" panose="020B0600000101010101" pitchFamily="50" charset="-127"/>
                <a:ea typeface="굴림" panose="020B0600000101010101" pitchFamily="50" charset="-127"/>
                <a:sym typeface="Wingdings" panose="05000000000000000000" pitchFamily="2" charset="2"/>
              </a:rPr>
              <a:t>(7: </a:t>
            </a:r>
            <a:r>
              <a:rPr lang="ko-KR" altLang="en-US" dirty="0" err="1" smtClean="0">
                <a:latin typeface="굴림" panose="020B0600000101010101" pitchFamily="50" charset="-127"/>
                <a:ea typeface="굴림" panose="020B0600000101010101" pitchFamily="50" charset="-127"/>
                <a:sym typeface="Wingdings" panose="05000000000000000000" pitchFamily="2" charset="2"/>
              </a:rPr>
              <a:t>비소유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 1:</a:t>
            </a:r>
            <a:r>
              <a:rPr lang="ko-KR" altLang="en-US" dirty="0" smtClean="0">
                <a:latin typeface="굴림" panose="020B0600000101010101" pitchFamily="50" charset="-127"/>
                <a:ea typeface="굴림" panose="020B0600000101010101" pitchFamily="50" charset="-127"/>
                <a:sym typeface="Wingdings" panose="05000000000000000000" pitchFamily="2" charset="2"/>
              </a:rPr>
              <a:t>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 </a:t>
            </a:r>
          </a:p>
          <a:p>
            <a:pPr lvl="1"/>
            <a:r>
              <a:rPr lang="ko-KR" altLang="en-US" dirty="0" smtClean="0">
                <a:latin typeface="굴림" panose="020B0600000101010101" pitchFamily="50" charset="-127"/>
                <a:ea typeface="굴림" panose="020B0600000101010101" pitchFamily="50" charset="-127"/>
                <a:sym typeface="Wingdings" panose="05000000000000000000" pitchFamily="2" charset="2"/>
              </a:rPr>
              <a:t>오른쪽</a:t>
            </a:r>
            <a:r>
              <a:rPr lang="en-US" altLang="ko-KR" dirty="0" smtClean="0">
                <a:latin typeface="굴림" panose="020B0600000101010101" pitchFamily="50" charset="-127"/>
                <a:ea typeface="굴림" panose="020B0600000101010101" pitchFamily="50" charset="-127"/>
                <a:sym typeface="Wingdings" panose="05000000000000000000" pitchFamily="2" charset="2"/>
              </a:rPr>
              <a:t>: 16 (5: </a:t>
            </a:r>
            <a:r>
              <a:rPr lang="ko-KR" altLang="en-US" dirty="0" err="1" smtClean="0">
                <a:latin typeface="굴림" panose="020B0600000101010101" pitchFamily="50" charset="-127"/>
                <a:ea typeface="굴림" panose="020B0600000101010101" pitchFamily="50" charset="-127"/>
                <a:sym typeface="Wingdings" panose="05000000000000000000" pitchFamily="2" charset="2"/>
              </a:rPr>
              <a:t>비소유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 11: </a:t>
            </a:r>
            <a:r>
              <a:rPr lang="ko-KR" altLang="en-US" dirty="0" smtClean="0">
                <a:latin typeface="굴림" panose="020B0600000101010101" pitchFamily="50" charset="-127"/>
                <a:ea typeface="굴림" panose="020B0600000101010101" pitchFamily="50" charset="-127"/>
                <a:sym typeface="Wingdings" panose="05000000000000000000" pitchFamily="2" charset="2"/>
              </a:rPr>
              <a:t>소유</a:t>
            </a:r>
            <a:r>
              <a:rPr lang="en-US" altLang="ko-KR" dirty="0" smtClean="0">
                <a:latin typeface="굴림" panose="020B0600000101010101" pitchFamily="50" charset="-127"/>
                <a:ea typeface="굴림" panose="020B0600000101010101" pitchFamily="50" charset="-127"/>
                <a:sym typeface="Wingdings" panose="05000000000000000000" pitchFamily="2" charset="2"/>
              </a:rPr>
              <a:t>)</a:t>
            </a:r>
            <a:endParaRPr lang="en-US" altLang="ko-KR" dirty="0" smtClean="0">
              <a:latin typeface="굴림" panose="020B0600000101010101" pitchFamily="50" charset="-127"/>
              <a:ea typeface="굴림" panose="020B0600000101010101" pitchFamily="50" charset="-127"/>
            </a:endParaRPr>
          </a:p>
          <a:p>
            <a:endParaRPr lang="ko-KR" altLang="en-US" sz="2000" dirty="0"/>
          </a:p>
        </p:txBody>
      </p:sp>
    </p:spTree>
    <p:extLst>
      <p:ext uri="{BB962C8B-B14F-4D97-AF65-F5344CB8AC3E}">
        <p14:creationId xmlns:p14="http://schemas.microsoft.com/office/powerpoint/2010/main" val="130809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152400"/>
            <a:ext cx="7772400" cy="639762"/>
          </a:xfrm>
        </p:spPr>
        <p:txBody>
          <a:bodyPr/>
          <a:lstStyle/>
          <a:p>
            <a:pPr eaLnBrk="1" hangingPunct="1"/>
            <a:r>
              <a:rPr lang="ko-KR" altLang="en-US" dirty="0">
                <a:ea typeface="굴림" charset="-127"/>
              </a:rPr>
              <a:t>모든 분할 후 나무</a:t>
            </a:r>
            <a:endParaRPr lang="en-US" altLang="ko-KR" sz="3600" dirty="0" smtClean="0">
              <a:solidFill>
                <a:schemeClr val="tx1"/>
              </a:solidFill>
              <a:ea typeface="굴림" charset="-127"/>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20" y="3429000"/>
            <a:ext cx="4250974" cy="2954749"/>
          </a:xfrm>
          <a:prstGeom prst="rect">
            <a:avLst/>
          </a:prstGeom>
        </p:spPr>
      </p:pic>
      <p:pic>
        <p:nvPicPr>
          <p:cNvPr id="6" name="Picture 4"/>
          <p:cNvPicPr>
            <a:picLocks noGrp="1" noChangeAspect="1" noChangeArrowheads="1"/>
          </p:cNvPicPr>
          <p:nvPr>
            <p:ph sz="quarter" idx="1"/>
          </p:nvPr>
        </p:nvPicPr>
        <p:blipFill>
          <a:blip r:embed="rId4" cstate="print"/>
          <a:srcRect/>
          <a:stretch>
            <a:fillRect/>
          </a:stretch>
        </p:blipFill>
        <p:spPr bwMode="auto">
          <a:xfrm>
            <a:off x="304800" y="914400"/>
            <a:ext cx="4495800" cy="4130288"/>
          </a:xfrm>
          <a:prstGeom prst="rect">
            <a:avLst/>
          </a:prstGeom>
          <a:noFill/>
          <a:ln w="9525">
            <a:noFill/>
            <a:miter lim="800000"/>
            <a:headEnd/>
            <a:tailEnd/>
          </a:ln>
        </p:spPr>
      </p:pic>
      <p:sp>
        <p:nvSpPr>
          <p:cNvPr id="7" name="TextBox 6"/>
          <p:cNvSpPr txBox="1"/>
          <p:nvPr/>
        </p:nvSpPr>
        <p:spPr>
          <a:xfrm>
            <a:off x="4800600" y="1295400"/>
            <a:ext cx="3929948" cy="1200329"/>
          </a:xfrm>
          <a:prstGeom prst="rect">
            <a:avLst/>
          </a:prstGeom>
          <a:noFill/>
        </p:spPr>
        <p:txBody>
          <a:bodyPr wrap="square" rtlCol="0">
            <a:spAutoFit/>
          </a:bodyPr>
          <a:lstStyle/>
          <a:p>
            <a:r>
              <a:rPr lang="en-US" dirty="0" smtClean="0"/>
              <a:t>The first split is on Income, then the next split is on Lot Size for both the low income group (at lot size 21) and the high income split (at lot size 20)</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cstate="print"/>
          <a:srcRect/>
          <a:stretch>
            <a:fillRect/>
          </a:stretch>
        </p:blipFill>
        <p:spPr bwMode="auto">
          <a:xfrm>
            <a:off x="1622454" y="838200"/>
            <a:ext cx="4478942" cy="4114800"/>
          </a:xfrm>
          <a:prstGeom prst="rect">
            <a:avLst/>
          </a:prstGeom>
          <a:noFill/>
          <a:ln w="9525">
            <a:noFill/>
            <a:miter lim="800000"/>
            <a:headEnd/>
            <a:tailEnd/>
          </a:ln>
        </p:spPr>
      </p:pic>
      <p:sp>
        <p:nvSpPr>
          <p:cNvPr id="5" name="Oval 4"/>
          <p:cNvSpPr/>
          <p:nvPr/>
        </p:nvSpPr>
        <p:spPr>
          <a:xfrm>
            <a:off x="4114800" y="1828800"/>
            <a:ext cx="1524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19800" y="1981200"/>
            <a:ext cx="1371600" cy="307777"/>
          </a:xfrm>
          <a:prstGeom prst="rect">
            <a:avLst/>
          </a:prstGeom>
          <a:noFill/>
        </p:spPr>
        <p:txBody>
          <a:bodyPr wrap="square" rtlCol="0">
            <a:spAutoFit/>
          </a:bodyPr>
          <a:lstStyle/>
          <a:p>
            <a:r>
              <a:rPr lang="en-US" sz="1400" dirty="0" smtClean="0"/>
              <a:t>Decision node </a:t>
            </a:r>
            <a:endParaRPr lang="en-US" sz="1400" dirty="0"/>
          </a:p>
        </p:txBody>
      </p:sp>
      <p:sp>
        <p:nvSpPr>
          <p:cNvPr id="8" name="Oval 7"/>
          <p:cNvSpPr/>
          <p:nvPr/>
        </p:nvSpPr>
        <p:spPr>
          <a:xfrm>
            <a:off x="3810000" y="4267200"/>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1"/>
          </p:cNvCxnSpPr>
          <p:nvPr/>
        </p:nvCxnSpPr>
        <p:spPr>
          <a:xfrm flipH="1">
            <a:off x="5638800" y="2135089"/>
            <a:ext cx="381000" cy="74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1600" y="4343400"/>
            <a:ext cx="1447800" cy="523220"/>
          </a:xfrm>
          <a:prstGeom prst="rect">
            <a:avLst/>
          </a:prstGeom>
          <a:noFill/>
        </p:spPr>
        <p:txBody>
          <a:bodyPr wrap="square" rtlCol="0">
            <a:spAutoFit/>
          </a:bodyPr>
          <a:lstStyle/>
          <a:p>
            <a:r>
              <a:rPr lang="en-US" sz="1400" dirty="0" smtClean="0"/>
              <a:t>Terminal node (leaf)</a:t>
            </a:r>
            <a:endParaRPr lang="en-US" sz="1400" dirty="0"/>
          </a:p>
        </p:txBody>
      </p:sp>
      <p:cxnSp>
        <p:nvCxnSpPr>
          <p:cNvPr id="13" name="Straight Arrow Connector 12"/>
          <p:cNvCxnSpPr/>
          <p:nvPr/>
        </p:nvCxnSpPr>
        <p:spPr>
          <a:xfrm flipH="1" flipV="1">
            <a:off x="4800600" y="4572000"/>
            <a:ext cx="533400" cy="33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28060" y="428142"/>
            <a:ext cx="2743200" cy="954107"/>
          </a:xfrm>
          <a:prstGeom prst="rect">
            <a:avLst/>
          </a:prstGeom>
          <a:noFill/>
        </p:spPr>
        <p:txBody>
          <a:bodyPr wrap="square" rtlCol="0">
            <a:spAutoFit/>
          </a:bodyPr>
          <a:lstStyle/>
          <a:p>
            <a:r>
              <a:rPr lang="en-US" sz="1400" dirty="0" smtClean="0"/>
              <a:t>The dominant class in this portion of the first split (those with income &gt;= 60) is “owner” – 11 owners and 5 non-owners</a:t>
            </a:r>
            <a:endParaRPr lang="en-US" sz="1400" dirty="0"/>
          </a:p>
        </p:txBody>
      </p:sp>
      <p:sp>
        <p:nvSpPr>
          <p:cNvPr id="12" name="TextBox 11"/>
          <p:cNvSpPr txBox="1"/>
          <p:nvPr/>
        </p:nvSpPr>
        <p:spPr>
          <a:xfrm>
            <a:off x="6390060" y="2850595"/>
            <a:ext cx="1981200" cy="954107"/>
          </a:xfrm>
          <a:prstGeom prst="rect">
            <a:avLst/>
          </a:prstGeom>
          <a:noFill/>
        </p:spPr>
        <p:txBody>
          <a:bodyPr wrap="square" rtlCol="0">
            <a:spAutoFit/>
          </a:bodyPr>
          <a:lstStyle/>
          <a:p>
            <a:r>
              <a:rPr lang="en-US" sz="1400" dirty="0" smtClean="0"/>
              <a:t>The next split for this group of 16 will be on the basis of lot size, splitting at 20</a:t>
            </a:r>
            <a:endParaRPr lang="en-US" sz="1400" dirty="0"/>
          </a:p>
        </p:txBody>
      </p:sp>
      <p:cxnSp>
        <p:nvCxnSpPr>
          <p:cNvPr id="4" name="직선 화살표 연결선 3"/>
          <p:cNvCxnSpPr/>
          <p:nvPr/>
        </p:nvCxnSpPr>
        <p:spPr>
          <a:xfrm flipH="1">
            <a:off x="5334000" y="1281616"/>
            <a:ext cx="304800" cy="61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5562600" y="2438400"/>
            <a:ext cx="840898" cy="433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7352" y="894428"/>
            <a:ext cx="2286000" cy="738664"/>
          </a:xfrm>
          <a:prstGeom prst="rect">
            <a:avLst/>
          </a:prstGeom>
          <a:noFill/>
        </p:spPr>
        <p:txBody>
          <a:bodyPr wrap="square" rtlCol="0">
            <a:spAutoFit/>
          </a:bodyPr>
          <a:lstStyle/>
          <a:p>
            <a:r>
              <a:rPr lang="en-US" sz="1400" dirty="0" smtClean="0"/>
              <a:t>If Income &lt; 60 AND </a:t>
            </a:r>
          </a:p>
          <a:p>
            <a:r>
              <a:rPr lang="en-US" sz="1400" dirty="0" smtClean="0"/>
              <a:t>Lot Size &lt; 21, </a:t>
            </a:r>
          </a:p>
          <a:p>
            <a:r>
              <a:rPr lang="en-US" sz="1400" dirty="0" smtClean="0"/>
              <a:t>classify as “</a:t>
            </a:r>
            <a:r>
              <a:rPr lang="en-US" sz="1400" dirty="0" err="1" smtClean="0"/>
              <a:t>Nonowner</a:t>
            </a:r>
            <a:r>
              <a:rPr lang="en-US" sz="1400" dirty="0" smtClean="0"/>
              <a:t>”</a:t>
            </a:r>
            <a:endParaRPr lang="en-US" sz="1400" dirty="0"/>
          </a:p>
        </p:txBody>
      </p:sp>
      <p:sp>
        <p:nvSpPr>
          <p:cNvPr id="18" name="Oval 6"/>
          <p:cNvSpPr/>
          <p:nvPr/>
        </p:nvSpPr>
        <p:spPr>
          <a:xfrm rot="19468391">
            <a:off x="857737" y="1444058"/>
            <a:ext cx="4269599" cy="12351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직사각형 1"/>
          <p:cNvSpPr/>
          <p:nvPr/>
        </p:nvSpPr>
        <p:spPr>
          <a:xfrm>
            <a:off x="2209800" y="5448836"/>
            <a:ext cx="4572000" cy="369332"/>
          </a:xfrm>
          <a:prstGeom prst="rect">
            <a:avLst/>
          </a:prstGeom>
        </p:spPr>
        <p:txBody>
          <a:bodyPr>
            <a:spAutoFit/>
          </a:bodyPr>
          <a:lstStyle/>
          <a:p>
            <a:r>
              <a:rPr lang="en-US" altLang="ko-KR" dirty="0" smtClean="0"/>
              <a:t>fully grown tree (</a:t>
            </a:r>
            <a:r>
              <a:rPr lang="ko-KR" altLang="en-US" dirty="0" smtClean="0"/>
              <a:t>완전 성장 나무 모델</a:t>
            </a:r>
            <a:r>
              <a:rPr lang="en-US" altLang="ko-KR" dirty="0" smtClean="0"/>
              <a:t>)</a:t>
            </a:r>
            <a:endParaRPr lang="ko-KR" altLang="en-US"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46723"/>
            <a:ext cx="19145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4036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01840"/>
            <a:ext cx="7772400" cy="461665"/>
          </a:xfrm>
          <a:prstGeom prst="rect">
            <a:avLst/>
          </a:prstGeom>
          <a:noFill/>
        </p:spPr>
        <p:txBody>
          <a:bodyPr wrap="square" rtlCol="0">
            <a:spAutoFit/>
          </a:bodyPr>
          <a:lstStyle/>
          <a:p>
            <a:r>
              <a:rPr lang="en-US" altLang="ko-KR" sz="2400" dirty="0"/>
              <a:t>Recursive Partitioning and Regression Trees</a:t>
            </a:r>
          </a:p>
        </p:txBody>
      </p:sp>
      <p:sp>
        <p:nvSpPr>
          <p:cNvPr id="6" name="Rectangle 1"/>
          <p:cNvSpPr>
            <a:spLocks noChangeArrowheads="1"/>
          </p:cNvSpPr>
          <p:nvPr/>
        </p:nvSpPr>
        <p:spPr bwMode="auto">
          <a:xfrm>
            <a:off x="304800" y="3971674"/>
            <a:ext cx="830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1" i="0" u="none" strike="noStrike" cap="none" normalizeH="0" baseline="0" dirty="0" err="1" smtClean="0">
                <a:ln>
                  <a:noFill/>
                </a:ln>
                <a:solidFill>
                  <a:srgbClr val="000000"/>
                </a:solidFill>
                <a:effectLst/>
                <a:latin typeface="Arial Unicode MS"/>
              </a:rPr>
              <a:t>rpart</a:t>
            </a:r>
            <a:r>
              <a:rPr kumimoji="0" lang="ko-KR" altLang="ko-KR" b="1" i="0" u="none" strike="noStrike" cap="none" normalizeH="0" baseline="0" dirty="0" smtClean="0">
                <a:ln>
                  <a:noFill/>
                </a:ln>
                <a:solidFill>
                  <a:srgbClr val="000000"/>
                </a:solidFill>
                <a:effectLst/>
                <a:latin typeface="Arial Unicode MS"/>
              </a:rPr>
              <a:t>(</a:t>
            </a:r>
            <a:r>
              <a:rPr kumimoji="0" lang="ko-KR" altLang="ko-KR" b="1" i="0" u="none" strike="noStrike" cap="none" normalizeH="0" baseline="0" dirty="0" err="1" smtClean="0">
                <a:ln>
                  <a:noFill/>
                </a:ln>
                <a:solidFill>
                  <a:srgbClr val="000000"/>
                </a:solidFill>
                <a:effectLst/>
                <a:latin typeface="Arial Unicode MS"/>
              </a:rPr>
              <a:t>formula</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data</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weights</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subset</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na.action</a:t>
            </a:r>
            <a:r>
              <a:rPr kumimoji="0" lang="ko-KR" altLang="ko-KR" b="1" i="0" u="none" strike="noStrike" cap="none" normalizeH="0" baseline="0" dirty="0" smtClean="0">
                <a:ln>
                  <a:noFill/>
                </a:ln>
                <a:solidFill>
                  <a:srgbClr val="000000"/>
                </a:solidFill>
                <a:effectLst/>
                <a:latin typeface="Arial Unicode MS"/>
              </a:rPr>
              <a:t> = </a:t>
            </a:r>
            <a:r>
              <a:rPr kumimoji="0" lang="ko-KR" altLang="ko-KR" b="1" i="0" u="none" strike="noStrike" cap="none" normalizeH="0" baseline="0" dirty="0" err="1" smtClean="0">
                <a:ln>
                  <a:noFill/>
                </a:ln>
                <a:solidFill>
                  <a:srgbClr val="000000"/>
                </a:solidFill>
                <a:effectLst/>
                <a:latin typeface="Arial Unicode MS"/>
              </a:rPr>
              <a:t>na.rpart</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method</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model</a:t>
            </a:r>
            <a:r>
              <a:rPr kumimoji="0" lang="ko-KR" altLang="ko-KR" b="1" i="0" u="none" strike="noStrike" cap="none" normalizeH="0" baseline="0" dirty="0" smtClean="0">
                <a:ln>
                  <a:noFill/>
                </a:ln>
                <a:solidFill>
                  <a:srgbClr val="000000"/>
                </a:solidFill>
                <a:effectLst/>
                <a:latin typeface="Arial Unicode MS"/>
              </a:rPr>
              <a:t> = FALSE, </a:t>
            </a:r>
            <a:r>
              <a:rPr kumimoji="0" lang="ko-KR" altLang="ko-KR" b="1" i="0" u="none" strike="noStrike" cap="none" normalizeH="0" baseline="0" dirty="0" err="1" smtClean="0">
                <a:ln>
                  <a:noFill/>
                </a:ln>
                <a:solidFill>
                  <a:srgbClr val="000000"/>
                </a:solidFill>
                <a:effectLst/>
                <a:latin typeface="Arial Unicode MS"/>
              </a:rPr>
              <a:t>x</a:t>
            </a:r>
            <a:r>
              <a:rPr kumimoji="0" lang="ko-KR" altLang="ko-KR" b="1" i="0" u="none" strike="noStrike" cap="none" normalizeH="0" baseline="0" dirty="0" smtClean="0">
                <a:ln>
                  <a:noFill/>
                </a:ln>
                <a:solidFill>
                  <a:srgbClr val="000000"/>
                </a:solidFill>
                <a:effectLst/>
                <a:latin typeface="Arial Unicode MS"/>
              </a:rPr>
              <a:t> = FALSE, </a:t>
            </a:r>
            <a:r>
              <a:rPr kumimoji="0" lang="ko-KR" altLang="ko-KR" b="1" i="0" u="none" strike="noStrike" cap="none" normalizeH="0" baseline="0" dirty="0" err="1" smtClean="0">
                <a:ln>
                  <a:noFill/>
                </a:ln>
                <a:solidFill>
                  <a:srgbClr val="000000"/>
                </a:solidFill>
                <a:effectLst/>
                <a:latin typeface="Arial Unicode MS"/>
              </a:rPr>
              <a:t>y</a:t>
            </a:r>
            <a:r>
              <a:rPr kumimoji="0" lang="ko-KR" altLang="ko-KR" b="1" i="0" u="none" strike="noStrike" cap="none" normalizeH="0" baseline="0" dirty="0" smtClean="0">
                <a:ln>
                  <a:noFill/>
                </a:ln>
                <a:solidFill>
                  <a:srgbClr val="000000"/>
                </a:solidFill>
                <a:effectLst/>
                <a:latin typeface="Arial Unicode MS"/>
              </a:rPr>
              <a:t> = TRUE, </a:t>
            </a:r>
            <a:r>
              <a:rPr kumimoji="0" lang="ko-KR" altLang="ko-KR" b="1" i="0" u="none" strike="noStrike" cap="none" normalizeH="0" baseline="0" dirty="0" err="1" smtClean="0">
                <a:ln>
                  <a:noFill/>
                </a:ln>
                <a:solidFill>
                  <a:srgbClr val="000000"/>
                </a:solidFill>
                <a:effectLst/>
                <a:latin typeface="Arial Unicode MS"/>
              </a:rPr>
              <a:t>parms</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control</a:t>
            </a:r>
            <a:r>
              <a:rPr kumimoji="0" lang="ko-KR" altLang="ko-KR" b="1" i="0" u="none" strike="noStrike" cap="none" normalizeH="0" baseline="0" dirty="0" smtClean="0">
                <a:ln>
                  <a:noFill/>
                </a:ln>
                <a:solidFill>
                  <a:srgbClr val="000000"/>
                </a:solidFill>
                <a:effectLst/>
                <a:latin typeface="Arial Unicode MS"/>
              </a:rPr>
              <a:t>, </a:t>
            </a:r>
            <a:r>
              <a:rPr kumimoji="0" lang="ko-KR" altLang="ko-KR" b="1" i="0" u="none" strike="noStrike" cap="none" normalizeH="0" baseline="0" dirty="0" err="1" smtClean="0">
                <a:ln>
                  <a:noFill/>
                </a:ln>
                <a:solidFill>
                  <a:srgbClr val="000000"/>
                </a:solidFill>
                <a:effectLst/>
                <a:latin typeface="Arial Unicode MS"/>
              </a:rPr>
              <a:t>cost</a:t>
            </a:r>
            <a:r>
              <a:rPr kumimoji="0" lang="ko-KR" altLang="ko-KR" b="1" i="0" u="none" strike="noStrike" cap="none" normalizeH="0" baseline="0" dirty="0" smtClean="0">
                <a:ln>
                  <a:noFill/>
                </a:ln>
                <a:solidFill>
                  <a:srgbClr val="000000"/>
                </a:solidFill>
                <a:effectLst/>
                <a:latin typeface="Arial Unicode MS"/>
              </a:rPr>
              <a:t>, ...)</a:t>
            </a:r>
            <a:endParaRPr kumimoji="0" lang="ko-KR" altLang="ko-KR" b="1"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표 6"/>
          <p:cNvGraphicFramePr>
            <a:graphicFrameLocks noGrp="1"/>
          </p:cNvGraphicFramePr>
          <p:nvPr>
            <p:extLst>
              <p:ext uri="{D42A27DB-BD31-4B8C-83A1-F6EECF244321}">
                <p14:modId xmlns:p14="http://schemas.microsoft.com/office/powerpoint/2010/main" val="3419735027"/>
              </p:ext>
            </p:extLst>
          </p:nvPr>
        </p:nvGraphicFramePr>
        <p:xfrm>
          <a:off x="321259" y="4876800"/>
          <a:ext cx="8725320" cy="1066800"/>
        </p:xfrm>
        <a:graphic>
          <a:graphicData uri="http://schemas.openxmlformats.org/drawingml/2006/table">
            <a:tbl>
              <a:tblPr/>
              <a:tblGrid>
                <a:gridCol w="1003798">
                  <a:extLst>
                    <a:ext uri="{9D8B030D-6E8A-4147-A177-3AD203B41FA5}">
                      <a16:colId xmlns:a16="http://schemas.microsoft.com/office/drawing/2014/main" xmlns="" val="1497545814"/>
                    </a:ext>
                  </a:extLst>
                </a:gridCol>
                <a:gridCol w="7721522">
                  <a:extLst>
                    <a:ext uri="{9D8B030D-6E8A-4147-A177-3AD203B41FA5}">
                      <a16:colId xmlns:a16="http://schemas.microsoft.com/office/drawing/2014/main" xmlns="" val="604695223"/>
                    </a:ext>
                  </a:extLst>
                </a:gridCol>
              </a:tblGrid>
              <a:tr h="0">
                <a:tc>
                  <a:txBody>
                    <a:bodyPr/>
                    <a:lstStyle/>
                    <a:p>
                      <a:r>
                        <a:rPr lang="en-US" sz="1600" dirty="0">
                          <a:effectLst/>
                          <a:latin typeface="Arial" panose="020B0604020202020204" pitchFamily="34" charset="0"/>
                        </a:rPr>
                        <a:t>method</a:t>
                      </a:r>
                    </a:p>
                  </a:txBody>
                  <a:tcPr marR="76200">
                    <a:lnL>
                      <a:noFill/>
                    </a:lnL>
                    <a:lnR>
                      <a:noFill/>
                    </a:lnR>
                    <a:lnT>
                      <a:noFill/>
                    </a:lnT>
                    <a:lnB>
                      <a:noFill/>
                    </a:lnB>
                  </a:tcPr>
                </a:tc>
                <a:tc>
                  <a:txBody>
                    <a:bodyPr/>
                    <a:lstStyle/>
                    <a:p>
                      <a:r>
                        <a:rPr lang="en-US" sz="1600" dirty="0">
                          <a:effectLst/>
                          <a:latin typeface="Arial" panose="020B0604020202020204" pitchFamily="34" charset="0"/>
                        </a:rPr>
                        <a:t>one of "</a:t>
                      </a:r>
                      <a:r>
                        <a:rPr lang="en-US" sz="1600" dirty="0" err="1">
                          <a:effectLst/>
                          <a:latin typeface="Arial" panose="020B0604020202020204" pitchFamily="34" charset="0"/>
                        </a:rPr>
                        <a:t>anova</a:t>
                      </a:r>
                      <a:r>
                        <a:rPr lang="en-US" sz="1600" dirty="0">
                          <a:effectLst/>
                          <a:latin typeface="Arial" panose="020B0604020202020204" pitchFamily="34" charset="0"/>
                        </a:rPr>
                        <a:t>", "</a:t>
                      </a:r>
                      <a:r>
                        <a:rPr lang="en-US" sz="1600" dirty="0" err="1">
                          <a:effectLst/>
                          <a:latin typeface="Arial" panose="020B0604020202020204" pitchFamily="34" charset="0"/>
                        </a:rPr>
                        <a:t>poisson</a:t>
                      </a:r>
                      <a:r>
                        <a:rPr lang="en-US" sz="1600" dirty="0">
                          <a:effectLst/>
                          <a:latin typeface="Arial" panose="020B0604020202020204" pitchFamily="34" charset="0"/>
                        </a:rPr>
                        <a:t>", "class" or "</a:t>
                      </a:r>
                      <a:r>
                        <a:rPr lang="en-US" sz="1600" dirty="0" err="1">
                          <a:effectLst/>
                          <a:latin typeface="Arial" panose="020B0604020202020204" pitchFamily="34" charset="0"/>
                        </a:rPr>
                        <a:t>exp</a:t>
                      </a:r>
                      <a:r>
                        <a:rPr lang="en-US" sz="1600" dirty="0">
                          <a:effectLst/>
                          <a:latin typeface="Arial" panose="020B0604020202020204" pitchFamily="34" charset="0"/>
                        </a:rPr>
                        <a:t>". If method is missing then the routine tries to make an intelligent guess. If y is a survival object, </a:t>
                      </a:r>
                      <a:r>
                        <a:rPr lang="en-US" sz="1600" dirty="0" smtClean="0">
                          <a:effectLst/>
                          <a:latin typeface="Arial" panose="020B0604020202020204" pitchFamily="34" charset="0"/>
                        </a:rPr>
                        <a:t>then method </a:t>
                      </a:r>
                      <a:r>
                        <a:rPr lang="en-US" sz="1600" dirty="0">
                          <a:effectLst/>
                          <a:latin typeface="Arial" panose="020B0604020202020204" pitchFamily="34" charset="0"/>
                        </a:rPr>
                        <a:t>= "</a:t>
                      </a:r>
                      <a:r>
                        <a:rPr lang="en-US" sz="1600" dirty="0" err="1">
                          <a:effectLst/>
                          <a:latin typeface="Arial" panose="020B0604020202020204" pitchFamily="34" charset="0"/>
                        </a:rPr>
                        <a:t>exp</a:t>
                      </a:r>
                      <a:r>
                        <a:rPr lang="en-US" sz="1600" dirty="0">
                          <a:effectLst/>
                          <a:latin typeface="Arial" panose="020B0604020202020204" pitchFamily="34" charset="0"/>
                        </a:rPr>
                        <a:t>" is assumed, if y has 2 columns then method = "</a:t>
                      </a:r>
                      <a:r>
                        <a:rPr lang="en-US" sz="1600" dirty="0" err="1">
                          <a:effectLst/>
                          <a:latin typeface="Arial" panose="020B0604020202020204" pitchFamily="34" charset="0"/>
                        </a:rPr>
                        <a:t>poisson</a:t>
                      </a:r>
                      <a:r>
                        <a:rPr lang="en-US" sz="1600" dirty="0">
                          <a:effectLst/>
                          <a:latin typeface="Arial" panose="020B0604020202020204" pitchFamily="34" charset="0"/>
                        </a:rPr>
                        <a:t>" is assumed, </a:t>
                      </a:r>
                      <a:r>
                        <a:rPr lang="en-US" sz="1600" u="sng" dirty="0">
                          <a:effectLst/>
                          <a:latin typeface="Arial" panose="020B0604020202020204" pitchFamily="34" charset="0"/>
                        </a:rPr>
                        <a:t>if y is a factor then method = "class" is assumed</a:t>
                      </a:r>
                      <a:r>
                        <a:rPr lang="en-US" sz="1600" dirty="0">
                          <a:effectLst/>
                          <a:latin typeface="Arial" panose="020B0604020202020204" pitchFamily="34" charset="0"/>
                        </a:rPr>
                        <a:t>, otherwise method = "</a:t>
                      </a:r>
                      <a:r>
                        <a:rPr lang="en-US" sz="1600" dirty="0" err="1">
                          <a:effectLst/>
                          <a:latin typeface="Arial" panose="020B0604020202020204" pitchFamily="34" charset="0"/>
                        </a:rPr>
                        <a:t>anova</a:t>
                      </a:r>
                      <a:r>
                        <a:rPr lang="en-US" sz="1600" dirty="0">
                          <a:effectLst/>
                          <a:latin typeface="Arial" panose="020B0604020202020204" pitchFamily="34" charset="0"/>
                        </a:rPr>
                        <a:t>" is assumed.</a:t>
                      </a:r>
                    </a:p>
                  </a:txBody>
                  <a:tcPr>
                    <a:lnL>
                      <a:noFill/>
                    </a:lnL>
                    <a:lnR>
                      <a:noFill/>
                    </a:lnR>
                    <a:lnT>
                      <a:noFill/>
                    </a:lnT>
                    <a:lnB>
                      <a:noFill/>
                    </a:lnB>
                  </a:tcPr>
                </a:tc>
                <a:extLst>
                  <a:ext uri="{0D108BD9-81ED-4DB2-BD59-A6C34878D82A}">
                    <a16:rowId xmlns:a16="http://schemas.microsoft.com/office/drawing/2014/main" xmlns="" val="3445782909"/>
                  </a:ext>
                </a:extLst>
              </a:tr>
            </a:tbl>
          </a:graphicData>
        </a:graphic>
      </p:graphicFrame>
      <p:pic>
        <p:nvPicPr>
          <p:cNvPr id="9" name="내용 개체 틀 8"/>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8119" y="642278"/>
            <a:ext cx="8991600" cy="3075204"/>
          </a:xfrm>
        </p:spPr>
      </p:pic>
      <p:graphicFrame>
        <p:nvGraphicFramePr>
          <p:cNvPr id="12" name="표 11"/>
          <p:cNvGraphicFramePr>
            <a:graphicFrameLocks noGrp="1"/>
          </p:cNvGraphicFramePr>
          <p:nvPr>
            <p:extLst>
              <p:ext uri="{D42A27DB-BD31-4B8C-83A1-F6EECF244321}">
                <p14:modId xmlns:p14="http://schemas.microsoft.com/office/powerpoint/2010/main" val="625819992"/>
              </p:ext>
            </p:extLst>
          </p:nvPr>
        </p:nvGraphicFramePr>
        <p:xfrm>
          <a:off x="304800" y="5943600"/>
          <a:ext cx="8367681" cy="335280"/>
        </p:xfrm>
        <a:graphic>
          <a:graphicData uri="http://schemas.openxmlformats.org/drawingml/2006/table">
            <a:tbl>
              <a:tblPr/>
              <a:tblGrid>
                <a:gridCol w="990600">
                  <a:extLst>
                    <a:ext uri="{9D8B030D-6E8A-4147-A177-3AD203B41FA5}">
                      <a16:colId xmlns:a16="http://schemas.microsoft.com/office/drawing/2014/main" xmlns="" val="3173969529"/>
                    </a:ext>
                  </a:extLst>
                </a:gridCol>
                <a:gridCol w="7377081">
                  <a:extLst>
                    <a:ext uri="{9D8B030D-6E8A-4147-A177-3AD203B41FA5}">
                      <a16:colId xmlns:a16="http://schemas.microsoft.com/office/drawing/2014/main" xmlns="" val="1880987383"/>
                    </a:ext>
                  </a:extLst>
                </a:gridCol>
              </a:tblGrid>
              <a:tr h="0">
                <a:tc>
                  <a:txBody>
                    <a:bodyPr/>
                    <a:lstStyle/>
                    <a:p>
                      <a:r>
                        <a:rPr lang="en-US" sz="1600">
                          <a:effectLst/>
                          <a:latin typeface="Arial" panose="020B0604020202020204" pitchFamily="34" charset="0"/>
                        </a:rPr>
                        <a:t>control</a:t>
                      </a:r>
                    </a:p>
                  </a:txBody>
                  <a:tcPr marR="76200">
                    <a:lnL>
                      <a:noFill/>
                    </a:lnL>
                    <a:lnR>
                      <a:noFill/>
                    </a:lnR>
                    <a:lnT>
                      <a:noFill/>
                    </a:lnT>
                    <a:lnB>
                      <a:noFill/>
                    </a:lnB>
                  </a:tcPr>
                </a:tc>
                <a:tc>
                  <a:txBody>
                    <a:bodyPr/>
                    <a:lstStyle/>
                    <a:p>
                      <a:r>
                        <a:rPr lang="en-US" sz="1600" dirty="0">
                          <a:effectLst/>
                          <a:latin typeface="Arial" panose="020B0604020202020204" pitchFamily="34" charset="0"/>
                        </a:rPr>
                        <a:t>a list of options that control details of the </a:t>
                      </a:r>
                      <a:r>
                        <a:rPr lang="en-US" sz="1600" dirty="0" err="1">
                          <a:effectLst/>
                          <a:latin typeface="Arial" panose="020B0604020202020204" pitchFamily="34" charset="0"/>
                        </a:rPr>
                        <a:t>rpart</a:t>
                      </a:r>
                      <a:r>
                        <a:rPr lang="en-US" sz="1600" dirty="0">
                          <a:effectLst/>
                          <a:latin typeface="Arial" panose="020B0604020202020204" pitchFamily="34" charset="0"/>
                        </a:rPr>
                        <a:t> algorithm. See </a:t>
                      </a:r>
                      <a:r>
                        <a:rPr lang="en-US" sz="1600" dirty="0" err="1">
                          <a:solidFill>
                            <a:srgbClr val="800080"/>
                          </a:solidFill>
                          <a:effectLst/>
                          <a:latin typeface="Arial" panose="020B0604020202020204" pitchFamily="34" charset="0"/>
                          <a:hlinkClick r:id="rId4"/>
                        </a:rPr>
                        <a:t>rpart.control</a:t>
                      </a:r>
                      <a:r>
                        <a:rPr lang="en-US" sz="1600" dirty="0">
                          <a:effectLst/>
                          <a:latin typeface="Arial" panose="020B0604020202020204" pitchFamily="34" charset="0"/>
                        </a:rPr>
                        <a:t>.</a:t>
                      </a:r>
                    </a:p>
                  </a:txBody>
                  <a:tcPr>
                    <a:lnL>
                      <a:noFill/>
                    </a:lnL>
                    <a:lnR>
                      <a:noFill/>
                    </a:lnR>
                    <a:lnT>
                      <a:noFill/>
                    </a:lnT>
                    <a:lnB>
                      <a:noFill/>
                    </a:lnB>
                  </a:tcPr>
                </a:tc>
                <a:extLst>
                  <a:ext uri="{0D108BD9-81ED-4DB2-BD59-A6C34878D82A}">
                    <a16:rowId xmlns:a16="http://schemas.microsoft.com/office/drawing/2014/main" xmlns="" val="803746347"/>
                  </a:ext>
                </a:extLst>
              </a:tr>
            </a:tbl>
          </a:graphicData>
        </a:graphic>
      </p:graphicFrame>
    </p:spTree>
    <p:extLst>
      <p:ext uri="{BB962C8B-B14F-4D97-AF65-F5344CB8AC3E}">
        <p14:creationId xmlns:p14="http://schemas.microsoft.com/office/powerpoint/2010/main" val="3672578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내용 개체 틀 3"/>
          <p:cNvGraphicFramePr>
            <a:graphicFrameLocks noGrp="1"/>
          </p:cNvGraphicFramePr>
          <p:nvPr>
            <p:ph sz="quarter" idx="1"/>
            <p:extLst>
              <p:ext uri="{D42A27DB-BD31-4B8C-83A1-F6EECF244321}">
                <p14:modId xmlns:p14="http://schemas.microsoft.com/office/powerpoint/2010/main" val="335552288"/>
              </p:ext>
            </p:extLst>
          </p:nvPr>
        </p:nvGraphicFramePr>
        <p:xfrm>
          <a:off x="289797" y="1260396"/>
          <a:ext cx="8458200" cy="3032760"/>
        </p:xfrm>
        <a:graphic>
          <a:graphicData uri="http://schemas.openxmlformats.org/drawingml/2006/table">
            <a:tbl>
              <a:tblPr/>
              <a:tblGrid>
                <a:gridCol w="1219200">
                  <a:extLst>
                    <a:ext uri="{9D8B030D-6E8A-4147-A177-3AD203B41FA5}">
                      <a16:colId xmlns:a16="http://schemas.microsoft.com/office/drawing/2014/main" xmlns="" val="240090622"/>
                    </a:ext>
                  </a:extLst>
                </a:gridCol>
                <a:gridCol w="7239000">
                  <a:extLst>
                    <a:ext uri="{9D8B030D-6E8A-4147-A177-3AD203B41FA5}">
                      <a16:colId xmlns:a16="http://schemas.microsoft.com/office/drawing/2014/main" xmlns="" val="197658005"/>
                    </a:ext>
                  </a:extLst>
                </a:gridCol>
              </a:tblGrid>
              <a:tr h="655320">
                <a:tc>
                  <a:txBody>
                    <a:bodyPr/>
                    <a:lstStyle/>
                    <a:p>
                      <a:r>
                        <a:rPr lang="en-US" sz="1800" dirty="0" err="1">
                          <a:effectLst/>
                          <a:latin typeface="Arial" panose="020B0604020202020204" pitchFamily="34" charset="0"/>
                        </a:rPr>
                        <a:t>minsplit</a:t>
                      </a:r>
                      <a:endParaRPr lang="en-US" sz="1800" dirty="0">
                        <a:effectLst/>
                        <a:latin typeface="Arial" panose="020B0604020202020204" pitchFamily="34" charset="0"/>
                      </a:endParaRPr>
                    </a:p>
                  </a:txBody>
                  <a:tcPr marR="76200">
                    <a:lnL>
                      <a:noFill/>
                    </a:lnL>
                    <a:lnR>
                      <a:noFill/>
                    </a:lnR>
                    <a:lnT>
                      <a:noFill/>
                    </a:lnT>
                    <a:lnB>
                      <a:noFill/>
                    </a:lnB>
                  </a:tcPr>
                </a:tc>
                <a:tc>
                  <a:txBody>
                    <a:bodyPr/>
                    <a:lstStyle/>
                    <a:p>
                      <a:r>
                        <a:rPr lang="en-US" sz="1800" dirty="0">
                          <a:effectLst/>
                          <a:latin typeface="Arial" panose="020B0604020202020204" pitchFamily="34" charset="0"/>
                        </a:rPr>
                        <a:t>the minimum number of observations that must exist in a node in order for a split to be attempted.</a:t>
                      </a:r>
                    </a:p>
                  </a:txBody>
                  <a:tcPr>
                    <a:lnL>
                      <a:noFill/>
                    </a:lnL>
                    <a:lnR>
                      <a:noFill/>
                    </a:lnR>
                    <a:lnT>
                      <a:noFill/>
                    </a:lnT>
                    <a:lnB>
                      <a:noFill/>
                    </a:lnB>
                  </a:tcPr>
                </a:tc>
                <a:extLst>
                  <a:ext uri="{0D108BD9-81ED-4DB2-BD59-A6C34878D82A}">
                    <a16:rowId xmlns:a16="http://schemas.microsoft.com/office/drawing/2014/main" xmlns="" val="279966817"/>
                  </a:ext>
                </a:extLst>
              </a:tr>
              <a:tr h="0">
                <a:tc>
                  <a:txBody>
                    <a:bodyPr/>
                    <a:lstStyle/>
                    <a:p>
                      <a:r>
                        <a:rPr lang="en-US" sz="1800" dirty="0" err="1">
                          <a:effectLst/>
                          <a:latin typeface="Arial" panose="020B0604020202020204" pitchFamily="34" charset="0"/>
                        </a:rPr>
                        <a:t>minbucket</a:t>
                      </a:r>
                      <a:endParaRPr lang="en-US" sz="1800" dirty="0">
                        <a:effectLst/>
                        <a:latin typeface="Arial" panose="020B0604020202020204" pitchFamily="34" charset="0"/>
                      </a:endParaRPr>
                    </a:p>
                  </a:txBody>
                  <a:tcPr marR="76200">
                    <a:lnL>
                      <a:noFill/>
                    </a:lnL>
                    <a:lnR>
                      <a:noFill/>
                    </a:lnR>
                    <a:lnT>
                      <a:noFill/>
                    </a:lnT>
                    <a:lnB>
                      <a:noFill/>
                    </a:lnB>
                  </a:tcPr>
                </a:tc>
                <a:tc>
                  <a:txBody>
                    <a:bodyPr/>
                    <a:lstStyle/>
                    <a:p>
                      <a:r>
                        <a:rPr lang="en-US" sz="1800" dirty="0">
                          <a:effectLst/>
                          <a:latin typeface="Arial" panose="020B0604020202020204" pitchFamily="34" charset="0"/>
                        </a:rPr>
                        <a:t>the minimum number of observations in any terminal &lt;leaf&gt; node. If only one of </a:t>
                      </a:r>
                      <a:r>
                        <a:rPr lang="en-US" sz="1800" dirty="0" err="1">
                          <a:effectLst/>
                          <a:latin typeface="Arial" panose="020B0604020202020204" pitchFamily="34" charset="0"/>
                        </a:rPr>
                        <a:t>minbucket</a:t>
                      </a:r>
                      <a:r>
                        <a:rPr lang="en-US" sz="1800" dirty="0">
                          <a:effectLst/>
                          <a:latin typeface="Arial" panose="020B0604020202020204" pitchFamily="34" charset="0"/>
                        </a:rPr>
                        <a:t> </a:t>
                      </a:r>
                      <a:r>
                        <a:rPr lang="en-US" sz="1800" dirty="0" smtClean="0">
                          <a:effectLst/>
                          <a:latin typeface="Arial" panose="020B0604020202020204" pitchFamily="34" charset="0"/>
                        </a:rPr>
                        <a:t>or </a:t>
                      </a:r>
                      <a:r>
                        <a:rPr lang="en-US" sz="1800" dirty="0" err="1" smtClean="0">
                          <a:effectLst/>
                          <a:latin typeface="Arial" panose="020B0604020202020204" pitchFamily="34" charset="0"/>
                        </a:rPr>
                        <a:t>minsplit</a:t>
                      </a:r>
                      <a:r>
                        <a:rPr lang="en-US" sz="1800" dirty="0">
                          <a:effectLst/>
                          <a:latin typeface="Arial" panose="020B0604020202020204" pitchFamily="34" charset="0"/>
                        </a:rPr>
                        <a:t> is specified, the code either sets </a:t>
                      </a:r>
                      <a:r>
                        <a:rPr lang="en-US" sz="1800" dirty="0" err="1">
                          <a:effectLst/>
                          <a:latin typeface="Arial" panose="020B0604020202020204" pitchFamily="34" charset="0"/>
                        </a:rPr>
                        <a:t>minsplit</a:t>
                      </a:r>
                      <a:r>
                        <a:rPr lang="en-US" sz="1800" dirty="0">
                          <a:effectLst/>
                          <a:latin typeface="Arial" panose="020B0604020202020204" pitchFamily="34" charset="0"/>
                        </a:rPr>
                        <a:t> to </a:t>
                      </a:r>
                      <a:r>
                        <a:rPr lang="en-US" sz="1800" dirty="0" err="1">
                          <a:effectLst/>
                          <a:latin typeface="Arial" panose="020B0604020202020204" pitchFamily="34" charset="0"/>
                        </a:rPr>
                        <a:t>minbucket</a:t>
                      </a:r>
                      <a:r>
                        <a:rPr lang="en-US" sz="1800" dirty="0">
                          <a:effectLst/>
                          <a:latin typeface="Arial" panose="020B0604020202020204" pitchFamily="34" charset="0"/>
                        </a:rPr>
                        <a:t>*3 or </a:t>
                      </a:r>
                      <a:r>
                        <a:rPr lang="en-US" sz="1800" dirty="0" err="1">
                          <a:effectLst/>
                          <a:latin typeface="Arial" panose="020B0604020202020204" pitchFamily="34" charset="0"/>
                        </a:rPr>
                        <a:t>minbucket</a:t>
                      </a:r>
                      <a:r>
                        <a:rPr lang="en-US" sz="1800" dirty="0">
                          <a:effectLst/>
                          <a:latin typeface="Arial" panose="020B0604020202020204" pitchFamily="34" charset="0"/>
                        </a:rPr>
                        <a:t> </a:t>
                      </a:r>
                      <a:r>
                        <a:rPr lang="en-US" sz="1800" dirty="0" smtClean="0">
                          <a:effectLst/>
                          <a:latin typeface="Arial" panose="020B0604020202020204" pitchFamily="34" charset="0"/>
                        </a:rPr>
                        <a:t>to </a:t>
                      </a:r>
                      <a:r>
                        <a:rPr lang="en-US" sz="1800" dirty="0" err="1" smtClean="0">
                          <a:effectLst/>
                          <a:latin typeface="Arial" panose="020B0604020202020204" pitchFamily="34" charset="0"/>
                        </a:rPr>
                        <a:t>minsplit</a:t>
                      </a:r>
                      <a:r>
                        <a:rPr lang="en-US" sz="1800" dirty="0" smtClean="0">
                          <a:effectLst/>
                          <a:latin typeface="Arial" panose="020B0604020202020204" pitchFamily="34" charset="0"/>
                        </a:rPr>
                        <a:t>/3</a:t>
                      </a:r>
                      <a:r>
                        <a:rPr lang="en-US" sz="1800" dirty="0">
                          <a:effectLst/>
                          <a:latin typeface="Arial" panose="020B0604020202020204" pitchFamily="34" charset="0"/>
                        </a:rPr>
                        <a:t>, as appropriate.</a:t>
                      </a:r>
                    </a:p>
                  </a:txBody>
                  <a:tcPr>
                    <a:lnL>
                      <a:noFill/>
                    </a:lnL>
                    <a:lnR>
                      <a:noFill/>
                    </a:lnR>
                    <a:lnT>
                      <a:noFill/>
                    </a:lnT>
                    <a:lnB>
                      <a:noFill/>
                    </a:lnB>
                  </a:tcPr>
                </a:tc>
                <a:extLst>
                  <a:ext uri="{0D108BD9-81ED-4DB2-BD59-A6C34878D82A}">
                    <a16:rowId xmlns:a16="http://schemas.microsoft.com/office/drawing/2014/main" xmlns="" val="1024347089"/>
                  </a:ext>
                </a:extLst>
              </a:tr>
              <a:tr h="0">
                <a:tc>
                  <a:txBody>
                    <a:bodyPr/>
                    <a:lstStyle/>
                    <a:p>
                      <a:r>
                        <a:rPr lang="en-US" sz="1800" dirty="0" err="1">
                          <a:effectLst/>
                          <a:latin typeface="Arial" panose="020B0604020202020204" pitchFamily="34" charset="0"/>
                        </a:rPr>
                        <a:t>cp</a:t>
                      </a:r>
                      <a:endParaRPr lang="en-US" sz="1800" dirty="0">
                        <a:effectLst/>
                        <a:latin typeface="Arial" panose="020B0604020202020204" pitchFamily="34" charset="0"/>
                      </a:endParaRPr>
                    </a:p>
                  </a:txBody>
                  <a:tcPr marR="76200">
                    <a:lnL>
                      <a:noFill/>
                    </a:lnL>
                    <a:lnR>
                      <a:noFill/>
                    </a:lnR>
                    <a:lnT>
                      <a:noFill/>
                    </a:lnT>
                    <a:lnB>
                      <a:noFill/>
                    </a:lnB>
                  </a:tcPr>
                </a:tc>
                <a:tc>
                  <a:txBody>
                    <a:bodyPr/>
                    <a:lstStyle/>
                    <a:p>
                      <a:r>
                        <a:rPr lang="en-US" sz="1800" dirty="0">
                          <a:effectLst/>
                          <a:latin typeface="Arial" panose="020B0604020202020204" pitchFamily="34" charset="0"/>
                          <a:cs typeface="Arial" panose="020B0604020202020204" pitchFamily="34" charset="0"/>
                        </a:rPr>
                        <a:t>complexity parameter. Any split that does not decrease the overall lack of fit by a factor of </a:t>
                      </a:r>
                      <a:r>
                        <a:rPr lang="en-US" sz="1800" dirty="0" err="1">
                          <a:effectLst/>
                          <a:latin typeface="Arial" panose="020B0604020202020204" pitchFamily="34" charset="0"/>
                          <a:cs typeface="Arial" panose="020B0604020202020204" pitchFamily="34" charset="0"/>
                        </a:rPr>
                        <a:t>cp</a:t>
                      </a:r>
                      <a:r>
                        <a:rPr lang="en-US" sz="1800" dirty="0">
                          <a:effectLst/>
                          <a:latin typeface="Arial" panose="020B0604020202020204" pitchFamily="34" charset="0"/>
                          <a:cs typeface="Arial" panose="020B0604020202020204" pitchFamily="34" charset="0"/>
                        </a:rPr>
                        <a:t> is not attempted. </a:t>
                      </a:r>
                      <a:r>
                        <a:rPr kumimoji="0" lang="en-US" altLang="ko-KR" sz="1800" b="0" i="0" kern="1200" dirty="0" smtClean="0">
                          <a:solidFill>
                            <a:schemeClr val="tx1"/>
                          </a:solidFill>
                          <a:effectLst/>
                          <a:latin typeface="Arial" panose="020B0604020202020204" pitchFamily="34" charset="0"/>
                          <a:ea typeface="+mn-ea"/>
                          <a:cs typeface="Arial" panose="020B0604020202020204" pitchFamily="34" charset="0"/>
                        </a:rPr>
                        <a:t>The main role of this parameter is to save computing time by pruning off splits that are obviously not worthwhile.</a:t>
                      </a:r>
                      <a:endParaRPr lang="en-US" sz="1800" dirty="0">
                        <a:effectLst/>
                        <a:latin typeface="Arial" panose="020B0604020202020204" pitchFamily="34" charset="0"/>
                        <a:cs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xmlns="" val="1405468061"/>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691448056"/>
              </p:ext>
            </p:extLst>
          </p:nvPr>
        </p:nvGraphicFramePr>
        <p:xfrm>
          <a:off x="229962" y="4293156"/>
          <a:ext cx="8382000" cy="914400"/>
        </p:xfrm>
        <a:graphic>
          <a:graphicData uri="http://schemas.openxmlformats.org/drawingml/2006/table">
            <a:tbl>
              <a:tblPr/>
              <a:tblGrid>
                <a:gridCol w="1219200">
                  <a:extLst>
                    <a:ext uri="{9D8B030D-6E8A-4147-A177-3AD203B41FA5}">
                      <a16:colId xmlns:a16="http://schemas.microsoft.com/office/drawing/2014/main" xmlns="" val="1273253119"/>
                    </a:ext>
                  </a:extLst>
                </a:gridCol>
                <a:gridCol w="7162800">
                  <a:extLst>
                    <a:ext uri="{9D8B030D-6E8A-4147-A177-3AD203B41FA5}">
                      <a16:colId xmlns:a16="http://schemas.microsoft.com/office/drawing/2014/main" xmlns="" val="980581049"/>
                    </a:ext>
                  </a:extLst>
                </a:gridCol>
              </a:tblGrid>
              <a:tr h="812244">
                <a:tc>
                  <a:txBody>
                    <a:bodyPr/>
                    <a:lstStyle/>
                    <a:p>
                      <a:r>
                        <a:rPr lang="en-US" sz="1800" dirty="0" err="1">
                          <a:effectLst/>
                          <a:latin typeface="Arial" panose="020B0604020202020204" pitchFamily="34" charset="0"/>
                        </a:rPr>
                        <a:t>maxdepth</a:t>
                      </a:r>
                      <a:endParaRPr lang="en-US" sz="1800" dirty="0">
                        <a:effectLst/>
                        <a:latin typeface="Arial" panose="020B0604020202020204" pitchFamily="34" charset="0"/>
                      </a:endParaRPr>
                    </a:p>
                  </a:txBody>
                  <a:tcPr marR="76200">
                    <a:lnL>
                      <a:noFill/>
                    </a:lnL>
                    <a:lnR>
                      <a:noFill/>
                    </a:lnR>
                    <a:lnT>
                      <a:noFill/>
                    </a:lnT>
                    <a:lnB>
                      <a:noFill/>
                    </a:lnB>
                  </a:tcPr>
                </a:tc>
                <a:tc>
                  <a:txBody>
                    <a:bodyPr/>
                    <a:lstStyle/>
                    <a:p>
                      <a:r>
                        <a:rPr lang="en-US" sz="1800" dirty="0">
                          <a:effectLst/>
                          <a:latin typeface="Arial" panose="020B0604020202020204" pitchFamily="34" charset="0"/>
                        </a:rPr>
                        <a:t>Set the maximum depth of any node of the final tree, with the root node counted as depth 0. Values greater than 30 </a:t>
                      </a:r>
                      <a:r>
                        <a:rPr lang="en-US" sz="1800" dirty="0" err="1">
                          <a:effectLst/>
                          <a:latin typeface="Arial" panose="020B0604020202020204" pitchFamily="34" charset="0"/>
                        </a:rPr>
                        <a:t>rpart</a:t>
                      </a:r>
                      <a:r>
                        <a:rPr lang="en-US" sz="1800" dirty="0">
                          <a:effectLst/>
                          <a:latin typeface="Arial" panose="020B0604020202020204" pitchFamily="34" charset="0"/>
                        </a:rPr>
                        <a:t> will give nonsense results on 32-bit machines</a:t>
                      </a:r>
                      <a:r>
                        <a:rPr lang="en-US" sz="1800" dirty="0" smtClean="0">
                          <a:effectLst/>
                          <a:latin typeface="Arial" panose="020B0604020202020204" pitchFamily="34" charset="0"/>
                        </a:rPr>
                        <a:t>.</a:t>
                      </a:r>
                      <a:endParaRPr lang="en-US" sz="1800" dirty="0">
                        <a:effectLst/>
                        <a:latin typeface="Arial" panose="020B0604020202020204" pitchFamily="34" charset="0"/>
                      </a:endParaRPr>
                    </a:p>
                  </a:txBody>
                  <a:tcPr>
                    <a:lnL>
                      <a:noFill/>
                    </a:lnL>
                    <a:lnR>
                      <a:noFill/>
                    </a:lnR>
                    <a:lnT>
                      <a:noFill/>
                    </a:lnT>
                    <a:lnB>
                      <a:noFill/>
                    </a:lnB>
                  </a:tcPr>
                </a:tc>
                <a:extLst>
                  <a:ext uri="{0D108BD9-81ED-4DB2-BD59-A6C34878D82A}">
                    <a16:rowId xmlns:a16="http://schemas.microsoft.com/office/drawing/2014/main" xmlns="" val="992963139"/>
                  </a:ext>
                </a:extLst>
              </a:tr>
            </a:tbl>
          </a:graphicData>
        </a:graphic>
      </p:graphicFrame>
      <p:sp>
        <p:nvSpPr>
          <p:cNvPr id="6" name="직사각형 5"/>
          <p:cNvSpPr/>
          <p:nvPr/>
        </p:nvSpPr>
        <p:spPr>
          <a:xfrm>
            <a:off x="169616" y="5562600"/>
            <a:ext cx="8610600" cy="646331"/>
          </a:xfrm>
          <a:prstGeom prst="rect">
            <a:avLst/>
          </a:prstGeom>
          <a:ln>
            <a:solidFill>
              <a:schemeClr val="tx1"/>
            </a:solidFill>
          </a:ln>
        </p:spPr>
        <p:txBody>
          <a:bodyPr wrap="square">
            <a:spAutoFit/>
          </a:bodyPr>
          <a:lstStyle/>
          <a:p>
            <a:r>
              <a:rPr lang="en-US" altLang="ko-KR" dirty="0" err="1" smtClean="0"/>
              <a:t>class.tree</a:t>
            </a:r>
            <a:r>
              <a:rPr lang="en-US" altLang="ko-KR" dirty="0" smtClean="0"/>
              <a:t> </a:t>
            </a:r>
            <a:r>
              <a:rPr lang="en-US" altLang="ko-KR" dirty="0"/>
              <a:t>&lt;- </a:t>
            </a:r>
            <a:r>
              <a:rPr lang="en-US" altLang="ko-KR" dirty="0" err="1" smtClean="0"/>
              <a:t>rpart</a:t>
            </a:r>
            <a:r>
              <a:rPr lang="en-US" altLang="ko-KR" dirty="0" smtClean="0"/>
              <a:t> ( Ownership </a:t>
            </a:r>
            <a:r>
              <a:rPr lang="en-US" altLang="ko-KR" dirty="0"/>
              <a:t>~ ., data=</a:t>
            </a:r>
            <a:r>
              <a:rPr lang="en-US" altLang="ko-KR" dirty="0" err="1"/>
              <a:t>mower.df</a:t>
            </a:r>
            <a:r>
              <a:rPr lang="en-US" altLang="ko-KR" dirty="0"/>
              <a:t>, </a:t>
            </a:r>
          </a:p>
          <a:p>
            <a:r>
              <a:rPr lang="en-US" altLang="ko-KR" dirty="0"/>
              <a:t>                     </a:t>
            </a:r>
            <a:r>
              <a:rPr lang="en-US" altLang="ko-KR" dirty="0" smtClean="0"/>
              <a:t>control </a:t>
            </a:r>
            <a:r>
              <a:rPr lang="en-US" altLang="ko-KR" dirty="0"/>
              <a:t>= </a:t>
            </a:r>
            <a:r>
              <a:rPr lang="en-US" altLang="ko-KR" dirty="0" err="1" smtClean="0"/>
              <a:t>rpart.control</a:t>
            </a:r>
            <a:r>
              <a:rPr lang="en-US" altLang="ko-KR" dirty="0" smtClean="0"/>
              <a:t>(</a:t>
            </a:r>
            <a:r>
              <a:rPr lang="en-US" altLang="ko-KR" dirty="0" err="1" smtClean="0"/>
              <a:t>minsplit</a:t>
            </a:r>
            <a:r>
              <a:rPr lang="en-US" altLang="ko-KR" dirty="0" smtClean="0"/>
              <a:t>=2), method</a:t>
            </a:r>
            <a:r>
              <a:rPr lang="en-US" altLang="ko-KR" dirty="0"/>
              <a:t>="class</a:t>
            </a:r>
            <a:r>
              <a:rPr lang="en-US" altLang="ko-KR" dirty="0" smtClean="0"/>
              <a:t>")  #Full Grown Tree</a:t>
            </a:r>
            <a:endParaRPr lang="en-US" altLang="ko-KR" dirty="0"/>
          </a:p>
        </p:txBody>
      </p:sp>
      <p:sp>
        <p:nvSpPr>
          <p:cNvPr id="7" name="Rectangle 1"/>
          <p:cNvSpPr>
            <a:spLocks noChangeArrowheads="1"/>
          </p:cNvSpPr>
          <p:nvPr/>
        </p:nvSpPr>
        <p:spPr bwMode="auto">
          <a:xfrm>
            <a:off x="245816" y="152400"/>
            <a:ext cx="8648395"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200" b="1" i="0" u="none" strike="noStrike" cap="none" normalizeH="0" baseline="0" dirty="0" err="1" smtClean="0">
                <a:ln>
                  <a:noFill/>
                </a:ln>
                <a:solidFill>
                  <a:srgbClr val="000000"/>
                </a:solidFill>
                <a:effectLst/>
                <a:latin typeface="Arial Unicode MS"/>
              </a:rPr>
              <a:t>rpart.control</a:t>
            </a:r>
            <a:r>
              <a:rPr kumimoji="0" lang="en-US" altLang="ko-KR" sz="2200" b="0" i="0" u="none" strike="noStrike" cap="none" normalizeH="0" baseline="0" dirty="0" smtClean="0">
                <a:ln>
                  <a:noFill/>
                </a:ln>
                <a:solidFill>
                  <a:srgbClr val="000000"/>
                </a:solidFill>
                <a:effectLst/>
                <a:latin typeface="Arial Unicode MS"/>
              </a:rPr>
              <a:t> </a:t>
            </a:r>
            <a:r>
              <a:rPr kumimoji="0" lang="ko-KR" altLang="ko-KR" sz="2200" b="0" i="0" u="none" strike="noStrike" cap="none" normalizeH="0" baseline="0" dirty="0" smtClean="0">
                <a:ln>
                  <a:noFill/>
                </a:ln>
                <a:solidFill>
                  <a:srgbClr val="000000"/>
                </a:solidFill>
                <a:effectLst/>
                <a:latin typeface="Arial Unicode MS"/>
              </a:rPr>
              <a:t>(</a:t>
            </a:r>
            <a:r>
              <a:rPr kumimoji="0" lang="ko-KR" altLang="ko-KR" sz="2200" b="0" i="0" u="none" strike="noStrike" cap="none" normalizeH="0" baseline="0" dirty="0" err="1" smtClean="0">
                <a:ln>
                  <a:noFill/>
                </a:ln>
                <a:solidFill>
                  <a:srgbClr val="000000"/>
                </a:solidFill>
                <a:effectLst/>
                <a:latin typeface="Arial Unicode MS"/>
              </a:rPr>
              <a:t>minsplit</a:t>
            </a:r>
            <a:r>
              <a:rPr kumimoji="0" lang="ko-KR" altLang="ko-KR" sz="2200" b="0" i="0" u="none" strike="noStrike" cap="none" normalizeH="0" baseline="0" dirty="0" smtClean="0">
                <a:ln>
                  <a:noFill/>
                </a:ln>
                <a:solidFill>
                  <a:srgbClr val="000000"/>
                </a:solidFill>
                <a:effectLst/>
                <a:latin typeface="Arial Unicode MS"/>
              </a:rPr>
              <a:t> = 20, </a:t>
            </a:r>
            <a:r>
              <a:rPr kumimoji="0" lang="ko-KR" altLang="ko-KR" sz="2200" b="0" i="0" u="none" strike="noStrike" cap="none" normalizeH="0" baseline="0" dirty="0" err="1" smtClean="0">
                <a:ln>
                  <a:noFill/>
                </a:ln>
                <a:solidFill>
                  <a:srgbClr val="000000"/>
                </a:solidFill>
                <a:effectLst/>
                <a:latin typeface="Arial Unicode MS"/>
              </a:rPr>
              <a:t>minbucket</a:t>
            </a:r>
            <a:r>
              <a:rPr kumimoji="0" lang="ko-KR" altLang="ko-KR" sz="2200" b="0" i="0" u="none" strike="noStrike" cap="none" normalizeH="0" baseline="0" dirty="0" smtClean="0">
                <a:ln>
                  <a:noFill/>
                </a:ln>
                <a:solidFill>
                  <a:srgbClr val="000000"/>
                </a:solidFill>
                <a:effectLst/>
                <a:latin typeface="Arial Unicode MS"/>
              </a:rPr>
              <a:t> = </a:t>
            </a:r>
            <a:r>
              <a:rPr kumimoji="0" lang="ko-KR" altLang="ko-KR" sz="2200" b="0" i="0" u="none" strike="noStrike" cap="none" normalizeH="0" baseline="0" dirty="0" err="1" smtClean="0">
                <a:ln>
                  <a:noFill/>
                </a:ln>
                <a:solidFill>
                  <a:srgbClr val="000000"/>
                </a:solidFill>
                <a:effectLst/>
                <a:latin typeface="Arial Unicode MS"/>
              </a:rPr>
              <a:t>round</a:t>
            </a:r>
            <a:r>
              <a:rPr kumimoji="0" lang="ko-KR" altLang="ko-KR" sz="2200" b="0" i="0" u="none" strike="noStrike" cap="none" normalizeH="0" baseline="0" dirty="0" smtClean="0">
                <a:ln>
                  <a:noFill/>
                </a:ln>
                <a:solidFill>
                  <a:srgbClr val="000000"/>
                </a:solidFill>
                <a:effectLst/>
                <a:latin typeface="Arial Unicode MS"/>
              </a:rPr>
              <a:t>(</a:t>
            </a:r>
            <a:r>
              <a:rPr kumimoji="0" lang="ko-KR" altLang="ko-KR" sz="2200" b="0" i="0" u="none" strike="noStrike" cap="none" normalizeH="0" baseline="0" dirty="0" err="1" smtClean="0">
                <a:ln>
                  <a:noFill/>
                </a:ln>
                <a:solidFill>
                  <a:srgbClr val="000000"/>
                </a:solidFill>
                <a:effectLst/>
                <a:latin typeface="Arial Unicode MS"/>
              </a:rPr>
              <a:t>minsplit</a:t>
            </a:r>
            <a:r>
              <a:rPr kumimoji="0" lang="ko-KR" altLang="ko-KR" sz="2200" b="0" i="0" u="none" strike="noStrike" cap="none" normalizeH="0" baseline="0" dirty="0" smtClean="0">
                <a:ln>
                  <a:noFill/>
                </a:ln>
                <a:solidFill>
                  <a:srgbClr val="000000"/>
                </a:solidFill>
                <a:effectLst/>
                <a:latin typeface="Arial Unicode MS"/>
              </a:rPr>
              <a:t>/3), </a:t>
            </a:r>
            <a:endParaRPr kumimoji="0" lang="en-US" altLang="ko-KR" sz="2200" b="0" i="0" u="none" strike="noStrike" cap="none" normalizeH="0" baseline="0" dirty="0" smtClean="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2200" dirty="0">
                <a:solidFill>
                  <a:srgbClr val="000000"/>
                </a:solidFill>
                <a:latin typeface="Arial Unicode MS"/>
              </a:rPr>
              <a:t> </a:t>
            </a:r>
            <a:r>
              <a:rPr kumimoji="0" lang="ko-KR" altLang="ko-KR" sz="2200" b="1" i="0" u="none" strike="noStrike" cap="none" normalizeH="0" baseline="0" dirty="0" err="1" smtClean="0">
                <a:ln>
                  <a:noFill/>
                </a:ln>
                <a:solidFill>
                  <a:srgbClr val="FF0000"/>
                </a:solidFill>
                <a:effectLst/>
                <a:latin typeface="Arial Unicode MS"/>
              </a:rPr>
              <a:t>cp</a:t>
            </a:r>
            <a:r>
              <a:rPr kumimoji="0" lang="ko-KR" altLang="ko-KR" sz="2200" b="1" i="0" u="none" strike="noStrike" cap="none" normalizeH="0" baseline="0" dirty="0" smtClean="0">
                <a:ln>
                  <a:noFill/>
                </a:ln>
                <a:solidFill>
                  <a:srgbClr val="FF0000"/>
                </a:solidFill>
                <a:effectLst/>
                <a:latin typeface="Arial Unicode MS"/>
              </a:rPr>
              <a:t> = 0.01</a:t>
            </a:r>
            <a:r>
              <a:rPr kumimoji="0" lang="ko-KR" altLang="ko-KR" sz="2200" b="0" i="0" u="none" strike="noStrike" cap="none" normalizeH="0" baseline="0" dirty="0" smtClean="0">
                <a:ln>
                  <a:noFill/>
                </a:ln>
                <a:solidFill>
                  <a:srgbClr val="000000"/>
                </a:solidFill>
                <a:effectLst/>
                <a:latin typeface="Arial Unicode MS"/>
              </a:rPr>
              <a:t>, </a:t>
            </a:r>
            <a:r>
              <a:rPr kumimoji="0" lang="ko-KR" altLang="ko-KR" sz="2200" b="0" i="0" u="none" strike="noStrike" cap="none" normalizeH="0" baseline="0" dirty="0" err="1" smtClean="0">
                <a:ln>
                  <a:noFill/>
                </a:ln>
                <a:solidFill>
                  <a:srgbClr val="000000"/>
                </a:solidFill>
                <a:effectLst/>
                <a:latin typeface="Arial Unicode MS"/>
              </a:rPr>
              <a:t>maxcompete</a:t>
            </a:r>
            <a:r>
              <a:rPr kumimoji="0" lang="ko-KR" altLang="ko-KR" sz="2200" b="0" i="0" u="none" strike="noStrike" cap="none" normalizeH="0" baseline="0" dirty="0" smtClean="0">
                <a:ln>
                  <a:noFill/>
                </a:ln>
                <a:solidFill>
                  <a:srgbClr val="000000"/>
                </a:solidFill>
                <a:effectLst/>
                <a:latin typeface="Arial Unicode MS"/>
              </a:rPr>
              <a:t> = 4, </a:t>
            </a:r>
            <a:r>
              <a:rPr kumimoji="0" lang="ko-KR" altLang="ko-KR" sz="2200" b="0" i="0" u="none" strike="noStrike" cap="none" normalizeH="0" baseline="0" dirty="0" err="1" smtClean="0">
                <a:ln>
                  <a:noFill/>
                </a:ln>
                <a:solidFill>
                  <a:srgbClr val="000000"/>
                </a:solidFill>
                <a:effectLst/>
                <a:latin typeface="Arial Unicode MS"/>
              </a:rPr>
              <a:t>maxsurrogate</a:t>
            </a:r>
            <a:r>
              <a:rPr kumimoji="0" lang="ko-KR" altLang="ko-KR" sz="2200" b="0" i="0" u="none" strike="noStrike" cap="none" normalizeH="0" baseline="0" dirty="0" smtClean="0">
                <a:ln>
                  <a:noFill/>
                </a:ln>
                <a:solidFill>
                  <a:srgbClr val="000000"/>
                </a:solidFill>
                <a:effectLst/>
                <a:latin typeface="Arial Unicode MS"/>
              </a:rPr>
              <a:t> = 5, </a:t>
            </a:r>
            <a:r>
              <a:rPr kumimoji="0" lang="ko-KR" altLang="ko-KR" sz="2200" b="0" i="0" u="none" strike="noStrike" cap="none" normalizeH="0" baseline="0" dirty="0" err="1" smtClean="0">
                <a:ln>
                  <a:noFill/>
                </a:ln>
                <a:solidFill>
                  <a:srgbClr val="000000"/>
                </a:solidFill>
                <a:effectLst/>
                <a:latin typeface="Arial Unicode MS"/>
              </a:rPr>
              <a:t>usesurrogate</a:t>
            </a:r>
            <a:r>
              <a:rPr kumimoji="0" lang="ko-KR" altLang="ko-KR" sz="2200" b="0" i="0" u="none" strike="noStrike" cap="none" normalizeH="0" baseline="0" dirty="0" smtClean="0">
                <a:ln>
                  <a:noFill/>
                </a:ln>
                <a:solidFill>
                  <a:srgbClr val="000000"/>
                </a:solidFill>
                <a:effectLst/>
                <a:latin typeface="Arial Unicode MS"/>
              </a:rPr>
              <a:t> = 2,</a:t>
            </a:r>
            <a:r>
              <a:rPr kumimoji="0" lang="en-US" altLang="ko-KR" sz="2200" b="0" i="0" u="none" strike="noStrike" cap="none" normalizeH="0" baseline="0" dirty="0" smtClean="0">
                <a:ln>
                  <a:noFill/>
                </a:ln>
                <a:solidFill>
                  <a:srgbClr val="000000"/>
                </a:solidFill>
                <a:effectLst/>
                <a:latin typeface="Arial Unicode MS"/>
              </a:rPr>
              <a:t> </a:t>
            </a:r>
            <a:r>
              <a:rPr kumimoji="0" lang="ko-KR" altLang="ko-KR" sz="2200" b="0" i="0" u="none" strike="noStrike" cap="none" normalizeH="0" baseline="0" dirty="0" err="1" smtClean="0">
                <a:ln>
                  <a:noFill/>
                </a:ln>
                <a:solidFill>
                  <a:srgbClr val="000000"/>
                </a:solidFill>
                <a:effectLst/>
                <a:latin typeface="Arial Unicode MS"/>
              </a:rPr>
              <a:t>xval</a:t>
            </a:r>
            <a:r>
              <a:rPr kumimoji="0" lang="ko-KR" altLang="ko-KR" sz="2200" b="0" i="0" u="none" strike="noStrike" cap="none" normalizeH="0" baseline="0" dirty="0" smtClean="0">
                <a:ln>
                  <a:noFill/>
                </a:ln>
                <a:solidFill>
                  <a:srgbClr val="000000"/>
                </a:solidFill>
                <a:effectLst/>
                <a:latin typeface="Arial Unicode MS"/>
              </a:rPr>
              <a:t> = 10, </a:t>
            </a:r>
            <a:r>
              <a:rPr kumimoji="0" lang="ko-KR" altLang="ko-KR" sz="2200" b="0" i="0" u="none" strike="noStrike" cap="none" normalizeH="0" baseline="0" dirty="0" err="1" smtClean="0">
                <a:ln>
                  <a:noFill/>
                </a:ln>
                <a:solidFill>
                  <a:srgbClr val="000000"/>
                </a:solidFill>
                <a:effectLst/>
                <a:latin typeface="Arial Unicode MS"/>
              </a:rPr>
              <a:t>surrogatestyle</a:t>
            </a:r>
            <a:r>
              <a:rPr kumimoji="0" lang="ko-KR" altLang="ko-KR" sz="2200" b="0" i="0" u="none" strike="noStrike" cap="none" normalizeH="0" baseline="0" dirty="0" smtClean="0">
                <a:ln>
                  <a:noFill/>
                </a:ln>
                <a:solidFill>
                  <a:srgbClr val="000000"/>
                </a:solidFill>
                <a:effectLst/>
                <a:latin typeface="Arial Unicode MS"/>
              </a:rPr>
              <a:t> = 0, </a:t>
            </a:r>
            <a:r>
              <a:rPr kumimoji="0" lang="ko-KR" altLang="ko-KR" sz="2200" b="0" i="0" u="none" strike="noStrike" cap="none" normalizeH="0" baseline="0" dirty="0" err="1" smtClean="0">
                <a:ln>
                  <a:noFill/>
                </a:ln>
                <a:solidFill>
                  <a:srgbClr val="000000"/>
                </a:solidFill>
                <a:effectLst/>
                <a:latin typeface="Arial Unicode MS"/>
              </a:rPr>
              <a:t>maxdepth</a:t>
            </a:r>
            <a:r>
              <a:rPr kumimoji="0" lang="ko-KR" altLang="ko-KR" sz="2200" b="0" i="0" u="none" strike="noStrike" cap="none" normalizeH="0" baseline="0" dirty="0" smtClean="0">
                <a:ln>
                  <a:noFill/>
                </a:ln>
                <a:solidFill>
                  <a:srgbClr val="000000"/>
                </a:solidFill>
                <a:effectLst/>
                <a:latin typeface="Arial Unicode MS"/>
              </a:rPr>
              <a:t> = 30, ...)</a:t>
            </a:r>
            <a:endParaRPr kumimoji="0" lang="ko-KR" altLang="ko-KR" sz="22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2053051188"/>
              </p:ext>
            </p:extLst>
          </p:nvPr>
        </p:nvGraphicFramePr>
        <p:xfrm>
          <a:off x="229962" y="5196840"/>
          <a:ext cx="7771038" cy="365760"/>
        </p:xfrm>
        <a:graphic>
          <a:graphicData uri="http://schemas.openxmlformats.org/drawingml/2006/table">
            <a:tbl>
              <a:tblPr/>
              <a:tblGrid>
                <a:gridCol w="1201774">
                  <a:extLst>
                    <a:ext uri="{9D8B030D-6E8A-4147-A177-3AD203B41FA5}">
                      <a16:colId xmlns:a16="http://schemas.microsoft.com/office/drawing/2014/main" xmlns="" val="893996162"/>
                    </a:ext>
                  </a:extLst>
                </a:gridCol>
                <a:gridCol w="6569264">
                  <a:extLst>
                    <a:ext uri="{9D8B030D-6E8A-4147-A177-3AD203B41FA5}">
                      <a16:colId xmlns:a16="http://schemas.microsoft.com/office/drawing/2014/main" xmlns="" val="1069617444"/>
                    </a:ext>
                  </a:extLst>
                </a:gridCol>
              </a:tblGrid>
              <a:tr h="0">
                <a:tc>
                  <a:txBody>
                    <a:bodyPr/>
                    <a:lstStyle/>
                    <a:p>
                      <a:r>
                        <a:rPr lang="en-US" sz="1800" dirty="0" err="1">
                          <a:effectLst/>
                          <a:latin typeface="Arial" panose="020B0604020202020204" pitchFamily="34" charset="0"/>
                        </a:rPr>
                        <a:t>xval</a:t>
                      </a:r>
                      <a:endParaRPr lang="en-US" sz="1800" dirty="0">
                        <a:effectLst/>
                        <a:latin typeface="Arial" panose="020B0604020202020204" pitchFamily="34" charset="0"/>
                      </a:endParaRPr>
                    </a:p>
                  </a:txBody>
                  <a:tcPr marR="76200">
                    <a:lnL>
                      <a:noFill/>
                    </a:lnL>
                    <a:lnR>
                      <a:noFill/>
                    </a:lnR>
                    <a:lnT>
                      <a:noFill/>
                    </a:lnT>
                    <a:lnB>
                      <a:noFill/>
                    </a:lnB>
                  </a:tcPr>
                </a:tc>
                <a:tc>
                  <a:txBody>
                    <a:bodyPr/>
                    <a:lstStyle/>
                    <a:p>
                      <a:r>
                        <a:rPr lang="en-US" sz="1800" dirty="0">
                          <a:effectLst/>
                          <a:latin typeface="Arial" panose="020B0604020202020204" pitchFamily="34" charset="0"/>
                        </a:rPr>
                        <a:t>number of cross-validations.</a:t>
                      </a:r>
                    </a:p>
                  </a:txBody>
                  <a:tcPr>
                    <a:lnL>
                      <a:noFill/>
                    </a:lnL>
                    <a:lnR>
                      <a:noFill/>
                    </a:lnR>
                    <a:lnT>
                      <a:noFill/>
                    </a:lnT>
                    <a:lnB>
                      <a:noFill/>
                    </a:lnB>
                  </a:tcPr>
                </a:tc>
                <a:extLst>
                  <a:ext uri="{0D108BD9-81ED-4DB2-BD59-A6C34878D82A}">
                    <a16:rowId xmlns:a16="http://schemas.microsoft.com/office/drawing/2014/main" xmlns="" val="82501538"/>
                  </a:ext>
                </a:extLst>
              </a:tr>
            </a:tbl>
          </a:graphicData>
        </a:graphic>
      </p:graphicFrame>
    </p:spTree>
    <p:extLst>
      <p:ext uri="{BB962C8B-B14F-4D97-AF65-F5344CB8AC3E}">
        <p14:creationId xmlns:p14="http://schemas.microsoft.com/office/powerpoint/2010/main" val="3054681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02009" y="119911"/>
            <a:ext cx="8382000" cy="334962"/>
          </a:xfrm>
        </p:spPr>
        <p:txBody>
          <a:bodyPr/>
          <a:lstStyle/>
          <a:p>
            <a:r>
              <a:rPr lang="en-US" altLang="ko-KR" sz="2400" dirty="0" err="1"/>
              <a:t>prp</a:t>
            </a:r>
            <a:r>
              <a:rPr lang="en-US" altLang="ko-KR" sz="2400" dirty="0"/>
              <a:t> {</a:t>
            </a:r>
            <a:r>
              <a:rPr lang="en-US" altLang="ko-KR" sz="2400" dirty="0" err="1"/>
              <a:t>rpart.plot</a:t>
            </a:r>
            <a:r>
              <a:rPr lang="en-US" altLang="ko-KR" sz="2400" dirty="0" smtClean="0"/>
              <a:t>}: </a:t>
            </a:r>
            <a:r>
              <a:rPr lang="ko-KR" altLang="ko-KR" sz="2000" dirty="0" err="1">
                <a:solidFill>
                  <a:srgbClr val="000000"/>
                </a:solidFill>
                <a:cs typeface="Arial" panose="020B0604020202020204" pitchFamily="34" charset="0"/>
              </a:rPr>
              <a:t>Plot</a:t>
            </a:r>
            <a:r>
              <a:rPr lang="ko-KR" altLang="ko-KR" sz="2000" dirty="0">
                <a:solidFill>
                  <a:srgbClr val="000000"/>
                </a:solidFill>
                <a:cs typeface="Arial" panose="020B0604020202020204" pitchFamily="34" charset="0"/>
              </a:rPr>
              <a:t> </a:t>
            </a:r>
            <a:r>
              <a:rPr lang="ko-KR" altLang="ko-KR" sz="2000" dirty="0" err="1">
                <a:solidFill>
                  <a:srgbClr val="000000"/>
                </a:solidFill>
                <a:cs typeface="Arial" panose="020B0604020202020204" pitchFamily="34" charset="0"/>
              </a:rPr>
              <a:t>an</a:t>
            </a:r>
            <a:r>
              <a:rPr lang="ko-KR" altLang="ko-KR" sz="2000" dirty="0">
                <a:solidFill>
                  <a:srgbClr val="000000"/>
                </a:solidFill>
                <a:cs typeface="Arial" panose="020B0604020202020204" pitchFamily="34" charset="0"/>
              </a:rPr>
              <a:t> </a:t>
            </a:r>
            <a:r>
              <a:rPr lang="ko-KR" altLang="ko-KR" sz="2000" dirty="0" err="1">
                <a:solidFill>
                  <a:srgbClr val="800080"/>
                </a:solidFill>
                <a:latin typeface="Arial Unicode MS"/>
                <a:hlinkClick r:id="rId2"/>
              </a:rPr>
              <a:t>rpart</a:t>
            </a:r>
            <a:r>
              <a:rPr lang="ko-KR" altLang="ko-KR" sz="2000" dirty="0">
                <a:solidFill>
                  <a:srgbClr val="000000"/>
                </a:solidFill>
                <a:cs typeface="Arial" panose="020B0604020202020204" pitchFamily="34" charset="0"/>
              </a:rPr>
              <a:t> </a:t>
            </a:r>
            <a:r>
              <a:rPr lang="ko-KR" altLang="ko-KR" sz="2000" dirty="0" err="1">
                <a:solidFill>
                  <a:srgbClr val="000000"/>
                </a:solidFill>
                <a:cs typeface="Arial" panose="020B0604020202020204" pitchFamily="34" charset="0"/>
              </a:rPr>
              <a:t>model</a:t>
            </a:r>
            <a:r>
              <a:rPr lang="ko-KR" altLang="ko-KR" sz="2000" dirty="0" smtClean="0">
                <a:solidFill>
                  <a:srgbClr val="000000"/>
                </a:solidFill>
                <a:cs typeface="Arial" panose="020B0604020202020204" pitchFamily="34" charset="0"/>
              </a:rPr>
              <a:t>.</a:t>
            </a:r>
            <a:endParaRPr lang="ko-KR" altLang="en-US" sz="2000" dirty="0"/>
          </a:p>
        </p:txBody>
      </p:sp>
      <p:sp>
        <p:nvSpPr>
          <p:cNvPr id="5" name="Rectangle 2"/>
          <p:cNvSpPr>
            <a:spLocks noChangeArrowheads="1"/>
          </p:cNvSpPr>
          <p:nvPr/>
        </p:nvSpPr>
        <p:spPr bwMode="auto">
          <a:xfrm>
            <a:off x="302009" y="432066"/>
            <a:ext cx="822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2000" b="0" i="0" u="none" strike="noStrike" cap="none" normalizeH="0" baseline="0" dirty="0" err="1" smtClean="0">
                <a:ln>
                  <a:noFill/>
                </a:ln>
                <a:solidFill>
                  <a:srgbClr val="000000"/>
                </a:solidFill>
                <a:effectLst/>
                <a:latin typeface="Arial Unicode MS"/>
              </a:rPr>
              <a:t>prp</a:t>
            </a:r>
            <a:r>
              <a:rPr kumimoji="0" lang="ko-KR" altLang="ko-KR" sz="2000" b="0" i="0" u="none" strike="noStrike" cap="none" normalizeH="0" baseline="0" dirty="0" smtClean="0">
                <a:ln>
                  <a:noFill/>
                </a:ln>
                <a:solidFill>
                  <a:srgbClr val="000000"/>
                </a:solidFill>
                <a:effectLst/>
                <a:latin typeface="Arial Unicode MS"/>
              </a:rPr>
              <a:t>(</a:t>
            </a:r>
            <a:r>
              <a:rPr kumimoji="0" lang="ko-KR" altLang="ko-KR" sz="2000" b="0" i="0" u="none" strike="noStrike" cap="none" normalizeH="0" baseline="0" dirty="0" err="1" smtClean="0">
                <a:ln>
                  <a:noFill/>
                </a:ln>
                <a:solidFill>
                  <a:srgbClr val="000000"/>
                </a:solidFill>
                <a:effectLst/>
                <a:latin typeface="Arial Unicode MS"/>
              </a:rPr>
              <a:t>x</a:t>
            </a:r>
            <a:r>
              <a:rPr kumimoji="0" lang="en-US" altLang="ko-KR" sz="2000" b="0" i="0" u="none" strike="noStrike" cap="none" normalizeH="0" baseline="0" dirty="0" smtClean="0">
                <a:ln>
                  <a:noFill/>
                </a:ln>
                <a:solidFill>
                  <a:srgbClr val="000000"/>
                </a:solidFill>
                <a:effectLst/>
                <a:latin typeface="Arial Unicode MS"/>
              </a:rPr>
              <a:t>, </a:t>
            </a:r>
            <a:r>
              <a:rPr kumimoji="0" lang="ko-KR" altLang="ko-KR" sz="2000" b="0" i="0" u="none" strike="noStrike" cap="none" normalizeH="0" baseline="0" dirty="0" err="1" smtClean="0">
                <a:ln>
                  <a:noFill/>
                </a:ln>
                <a:solidFill>
                  <a:srgbClr val="000000"/>
                </a:solidFill>
                <a:effectLst/>
                <a:latin typeface="Arial Unicode MS"/>
              </a:rPr>
              <a:t>type</a:t>
            </a:r>
            <a:r>
              <a:rPr kumimoji="0" lang="ko-KR" altLang="ko-KR" sz="2000" b="0" i="0" u="none" strike="noStrike" cap="none" normalizeH="0" baseline="0" dirty="0" smtClean="0">
                <a:ln>
                  <a:noFill/>
                </a:ln>
                <a:solidFill>
                  <a:srgbClr val="000000"/>
                </a:solidFill>
                <a:effectLst/>
                <a:latin typeface="Arial Unicode MS"/>
              </a:rPr>
              <a:t>=0, </a:t>
            </a:r>
            <a:r>
              <a:rPr kumimoji="0" lang="ko-KR" altLang="ko-KR" sz="2000" b="0" i="0" u="none" strike="noStrike" cap="none" normalizeH="0" baseline="0" dirty="0" err="1" smtClean="0">
                <a:ln>
                  <a:noFill/>
                </a:ln>
                <a:solidFill>
                  <a:srgbClr val="000000"/>
                </a:solidFill>
                <a:effectLst/>
                <a:latin typeface="Arial Unicode MS"/>
              </a:rPr>
              <a:t>extra</a:t>
            </a:r>
            <a:r>
              <a:rPr kumimoji="0" lang="ko-KR" altLang="ko-KR" sz="2000" b="0" i="0" u="none" strike="noStrike" cap="none" normalizeH="0" baseline="0" dirty="0" smtClean="0">
                <a:ln>
                  <a:noFill/>
                </a:ln>
                <a:solidFill>
                  <a:srgbClr val="000000"/>
                </a:solidFill>
                <a:effectLst/>
                <a:latin typeface="Arial Unicode MS"/>
              </a:rPr>
              <a:t>=0, </a:t>
            </a:r>
            <a:r>
              <a:rPr kumimoji="0" lang="ko-KR" altLang="ko-KR" sz="2000" b="0" i="0" u="none" strike="noStrike" cap="none" normalizeH="0" baseline="0" dirty="0" err="1" smtClean="0">
                <a:ln>
                  <a:noFill/>
                </a:ln>
                <a:solidFill>
                  <a:srgbClr val="000000"/>
                </a:solidFill>
                <a:effectLst/>
                <a:latin typeface="Arial Unicode MS"/>
              </a:rPr>
              <a:t>under</a:t>
            </a:r>
            <a:r>
              <a:rPr kumimoji="0" lang="ko-KR" altLang="ko-KR" sz="2000" b="0" i="0" u="none" strike="noStrike" cap="none" normalizeH="0" baseline="0" dirty="0" smtClean="0">
                <a:ln>
                  <a:noFill/>
                </a:ln>
                <a:solidFill>
                  <a:srgbClr val="000000"/>
                </a:solidFill>
                <a:effectLst/>
                <a:latin typeface="Arial Unicode MS"/>
              </a:rPr>
              <a:t>=FALSE, </a:t>
            </a:r>
            <a:r>
              <a:rPr kumimoji="0" lang="en-US" altLang="ko-KR" sz="2000" b="0" i="0" u="none" strike="noStrike" cap="none" normalizeH="0" baseline="0" dirty="0" smtClean="0">
                <a:ln>
                  <a:noFill/>
                </a:ln>
                <a:solidFill>
                  <a:srgbClr val="000000"/>
                </a:solidFill>
                <a:effectLst/>
                <a:latin typeface="Arial Unicode MS"/>
              </a:rPr>
              <a:t>……..)</a:t>
            </a:r>
            <a:endParaRPr kumimoji="0" lang="ko-KR" altLang="ko-KR" sz="20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표 5"/>
          <p:cNvGraphicFramePr>
            <a:graphicFrameLocks noGrp="1"/>
          </p:cNvGraphicFramePr>
          <p:nvPr>
            <p:extLst>
              <p:ext uri="{D42A27DB-BD31-4B8C-83A1-F6EECF244321}">
                <p14:modId xmlns:p14="http://schemas.microsoft.com/office/powerpoint/2010/main" val="2626354558"/>
              </p:ext>
            </p:extLst>
          </p:nvPr>
        </p:nvGraphicFramePr>
        <p:xfrm>
          <a:off x="381000" y="914400"/>
          <a:ext cx="8432596" cy="4642560"/>
        </p:xfrm>
        <a:graphic>
          <a:graphicData uri="http://schemas.openxmlformats.org/drawingml/2006/table">
            <a:tbl>
              <a:tblPr/>
              <a:tblGrid>
                <a:gridCol w="762000">
                  <a:extLst>
                    <a:ext uri="{9D8B030D-6E8A-4147-A177-3AD203B41FA5}">
                      <a16:colId xmlns:a16="http://schemas.microsoft.com/office/drawing/2014/main" xmlns="" val="1789530547"/>
                    </a:ext>
                  </a:extLst>
                </a:gridCol>
                <a:gridCol w="7670596">
                  <a:extLst>
                    <a:ext uri="{9D8B030D-6E8A-4147-A177-3AD203B41FA5}">
                      <a16:colId xmlns:a16="http://schemas.microsoft.com/office/drawing/2014/main" xmlns="" val="1711719170"/>
                    </a:ext>
                  </a:extLst>
                </a:gridCol>
              </a:tblGrid>
              <a:tr h="259258">
                <a:tc>
                  <a:txBody>
                    <a:bodyPr/>
                    <a:lstStyle/>
                    <a:p>
                      <a:r>
                        <a:rPr lang="en-US" sz="1400" dirty="0">
                          <a:effectLst/>
                          <a:latin typeface="Arial" panose="020B0604020202020204" pitchFamily="34" charset="0"/>
                        </a:rPr>
                        <a:t>x</a:t>
                      </a:r>
                    </a:p>
                  </a:txBody>
                  <a:tcPr marL="54000" marR="45000" marT="27000" marB="27000">
                    <a:lnL>
                      <a:noFill/>
                    </a:lnL>
                    <a:lnR>
                      <a:noFill/>
                    </a:lnR>
                    <a:lnT>
                      <a:noFill/>
                    </a:lnT>
                    <a:lnB>
                      <a:noFill/>
                    </a:lnB>
                  </a:tcPr>
                </a:tc>
                <a:tc>
                  <a:txBody>
                    <a:bodyPr/>
                    <a:lstStyle/>
                    <a:p>
                      <a:r>
                        <a:rPr lang="en-US" sz="1400" dirty="0">
                          <a:effectLst/>
                          <a:latin typeface="Arial" panose="020B0604020202020204" pitchFamily="34" charset="0"/>
                        </a:rPr>
                        <a:t>An </a:t>
                      </a:r>
                      <a:r>
                        <a:rPr lang="en-US" sz="1400" dirty="0" err="1">
                          <a:solidFill>
                            <a:srgbClr val="800080"/>
                          </a:solidFill>
                          <a:effectLst/>
                          <a:latin typeface="Arial" panose="020B0604020202020204" pitchFamily="34" charset="0"/>
                          <a:hlinkClick r:id="rId2"/>
                        </a:rPr>
                        <a:t>rpart</a:t>
                      </a:r>
                      <a:r>
                        <a:rPr lang="en-US" sz="1400" dirty="0">
                          <a:effectLst/>
                          <a:latin typeface="Arial" panose="020B0604020202020204" pitchFamily="34" charset="0"/>
                        </a:rPr>
                        <a:t> object. The only required argument.</a:t>
                      </a:r>
                    </a:p>
                  </a:txBody>
                  <a:tcPr marL="54000" marR="54000" marT="27000" marB="27000">
                    <a:lnL>
                      <a:noFill/>
                    </a:lnL>
                    <a:lnR>
                      <a:noFill/>
                    </a:lnR>
                    <a:lnT>
                      <a:noFill/>
                    </a:lnT>
                    <a:lnB>
                      <a:noFill/>
                    </a:lnB>
                  </a:tcPr>
                </a:tc>
                <a:extLst>
                  <a:ext uri="{0D108BD9-81ED-4DB2-BD59-A6C34878D82A}">
                    <a16:rowId xmlns:a16="http://schemas.microsoft.com/office/drawing/2014/main" xmlns="" val="3200617468"/>
                  </a:ext>
                </a:extLst>
              </a:tr>
              <a:tr h="1293731">
                <a:tc>
                  <a:txBody>
                    <a:bodyPr/>
                    <a:lstStyle/>
                    <a:p>
                      <a:r>
                        <a:rPr lang="en-US" sz="1400" dirty="0">
                          <a:effectLst/>
                          <a:latin typeface="Arial" panose="020B0604020202020204" pitchFamily="34" charset="0"/>
                        </a:rPr>
                        <a:t>type</a:t>
                      </a:r>
                    </a:p>
                  </a:txBody>
                  <a:tcPr marL="54000" marR="45000" marT="27000" marB="27000">
                    <a:lnL>
                      <a:noFill/>
                    </a:lnL>
                    <a:lnR>
                      <a:noFill/>
                    </a:lnR>
                    <a:lnT>
                      <a:noFill/>
                    </a:lnT>
                    <a:lnB>
                      <a:noFill/>
                    </a:lnB>
                  </a:tcPr>
                </a:tc>
                <a:tc>
                  <a:txBody>
                    <a:bodyPr/>
                    <a:lstStyle/>
                    <a:p>
                      <a:r>
                        <a:rPr lang="en-US" sz="1400" dirty="0">
                          <a:effectLst/>
                          <a:latin typeface="Arial" panose="020B0604020202020204" pitchFamily="34" charset="0"/>
                        </a:rPr>
                        <a:t>Type of plot. Possible values:</a:t>
                      </a:r>
                    </a:p>
                    <a:p>
                      <a:r>
                        <a:rPr lang="en-US" sz="1400" b="1" dirty="0">
                          <a:effectLst/>
                          <a:latin typeface="Arial" panose="020B0604020202020204" pitchFamily="34" charset="0"/>
                        </a:rPr>
                        <a:t>0</a:t>
                      </a:r>
                      <a:r>
                        <a:rPr lang="en-US" sz="1400" dirty="0">
                          <a:effectLst/>
                          <a:latin typeface="Arial" panose="020B0604020202020204" pitchFamily="34" charset="0"/>
                        </a:rPr>
                        <a:t> Default. Draw a split label at each split and a node label at each leaf.</a:t>
                      </a:r>
                    </a:p>
                    <a:p>
                      <a:r>
                        <a:rPr lang="en-US" sz="1400" b="1" dirty="0">
                          <a:effectLst/>
                          <a:latin typeface="Arial" panose="020B0604020202020204" pitchFamily="34" charset="0"/>
                        </a:rPr>
                        <a:t>1</a:t>
                      </a:r>
                      <a:r>
                        <a:rPr lang="en-US" sz="1400" dirty="0">
                          <a:effectLst/>
                          <a:latin typeface="Arial" panose="020B0604020202020204" pitchFamily="34" charset="0"/>
                        </a:rPr>
                        <a:t> Label all nodes, not just leaves. Similar to </a:t>
                      </a:r>
                      <a:r>
                        <a:rPr lang="en-US" sz="1400" dirty="0" err="1">
                          <a:effectLst/>
                          <a:latin typeface="Arial" panose="020B0604020202020204" pitchFamily="34" charset="0"/>
                        </a:rPr>
                        <a:t>text.rpart'sall</a:t>
                      </a:r>
                      <a:r>
                        <a:rPr lang="en-US" sz="1400" dirty="0">
                          <a:effectLst/>
                          <a:latin typeface="Arial" panose="020B0604020202020204" pitchFamily="34" charset="0"/>
                        </a:rPr>
                        <a:t>=TRUE.</a:t>
                      </a:r>
                    </a:p>
                    <a:p>
                      <a:r>
                        <a:rPr lang="en-US" sz="1400" b="1" dirty="0">
                          <a:effectLst/>
                          <a:latin typeface="Arial" panose="020B0604020202020204" pitchFamily="34" charset="0"/>
                        </a:rPr>
                        <a:t>2</a:t>
                      </a:r>
                      <a:r>
                        <a:rPr lang="en-US" sz="1400" dirty="0">
                          <a:effectLst/>
                          <a:latin typeface="Arial" panose="020B0604020202020204" pitchFamily="34" charset="0"/>
                        </a:rPr>
                        <a:t> Like 1 but draw the split labels below the node labels. Similar to the plots in the CART book.</a:t>
                      </a:r>
                    </a:p>
                    <a:p>
                      <a:r>
                        <a:rPr lang="en-US" sz="1400" b="1" dirty="0">
                          <a:effectLst/>
                          <a:latin typeface="Arial" panose="020B0604020202020204" pitchFamily="34" charset="0"/>
                        </a:rPr>
                        <a:t>3</a:t>
                      </a:r>
                      <a:r>
                        <a:rPr lang="en-US" sz="1400" dirty="0">
                          <a:effectLst/>
                          <a:latin typeface="Arial" panose="020B0604020202020204" pitchFamily="34" charset="0"/>
                        </a:rPr>
                        <a:t> Draw separate split labels for the left and right directions.</a:t>
                      </a:r>
                    </a:p>
                    <a:p>
                      <a:r>
                        <a:rPr lang="en-US" sz="1400" b="1" dirty="0">
                          <a:effectLst/>
                          <a:latin typeface="Arial" panose="020B0604020202020204" pitchFamily="34" charset="0"/>
                        </a:rPr>
                        <a:t>4</a:t>
                      </a:r>
                      <a:r>
                        <a:rPr lang="en-US" sz="1400" dirty="0">
                          <a:effectLst/>
                          <a:latin typeface="Arial" panose="020B0604020202020204" pitchFamily="34" charset="0"/>
                        </a:rPr>
                        <a:t> Like 3 but label all nodes, not just leaves. Similar </a:t>
                      </a:r>
                      <a:r>
                        <a:rPr lang="en-US" sz="1400" dirty="0" err="1">
                          <a:effectLst/>
                          <a:latin typeface="Arial" panose="020B0604020202020204" pitchFamily="34" charset="0"/>
                        </a:rPr>
                        <a:t>totext.rpart's</a:t>
                      </a:r>
                      <a:r>
                        <a:rPr lang="en-US" sz="1400" dirty="0">
                          <a:effectLst/>
                          <a:latin typeface="Arial" panose="020B0604020202020204" pitchFamily="34" charset="0"/>
                        </a:rPr>
                        <a:t> </a:t>
                      </a:r>
                      <a:r>
                        <a:rPr lang="en-US" sz="1400" dirty="0" smtClean="0">
                          <a:effectLst/>
                          <a:latin typeface="Arial" panose="020B0604020202020204" pitchFamily="34" charset="0"/>
                        </a:rPr>
                        <a:t>fancy=TRUE……….</a:t>
                      </a:r>
                      <a:endParaRPr lang="en-US" sz="1400" dirty="0">
                        <a:effectLst/>
                        <a:latin typeface="Arial" panose="020B0604020202020204" pitchFamily="34" charset="0"/>
                      </a:endParaRPr>
                    </a:p>
                  </a:txBody>
                  <a:tcPr marL="54000" marR="54000" marT="27000" marB="27000">
                    <a:lnL>
                      <a:noFill/>
                    </a:lnL>
                    <a:lnR>
                      <a:noFill/>
                    </a:lnR>
                    <a:lnT>
                      <a:noFill/>
                    </a:lnT>
                    <a:lnB>
                      <a:noFill/>
                    </a:lnB>
                  </a:tcPr>
                </a:tc>
                <a:extLst>
                  <a:ext uri="{0D108BD9-81ED-4DB2-BD59-A6C34878D82A}">
                    <a16:rowId xmlns:a16="http://schemas.microsoft.com/office/drawing/2014/main" xmlns="" val="774772886"/>
                  </a:ext>
                </a:extLst>
              </a:tr>
              <a:tr h="2948886">
                <a:tc>
                  <a:txBody>
                    <a:bodyPr/>
                    <a:lstStyle/>
                    <a:p>
                      <a:r>
                        <a:rPr lang="en-US" sz="1400" dirty="0" smtClean="0">
                          <a:effectLst/>
                          <a:latin typeface="Arial" panose="020B0604020202020204" pitchFamily="34" charset="0"/>
                        </a:rPr>
                        <a:t>extra</a:t>
                      </a: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endParaRPr lang="en-US" sz="1400" dirty="0" smtClean="0">
                        <a:effectLst/>
                        <a:latin typeface="Arial" panose="020B0604020202020204" pitchFamily="34" charset="0"/>
                      </a:endParaRPr>
                    </a:p>
                    <a:p>
                      <a:r>
                        <a:rPr lang="en-US" sz="1400" dirty="0" err="1" smtClean="0">
                          <a:effectLst/>
                          <a:latin typeface="Arial" panose="020B0604020202020204" pitchFamily="34" charset="0"/>
                        </a:rPr>
                        <a:t>split.font</a:t>
                      </a:r>
                      <a:endParaRPr lang="en-US" sz="1400" dirty="0" smtClean="0">
                        <a:effectLst/>
                        <a:latin typeface="Arial" panose="020B0604020202020204" pitchFamily="34" charset="0"/>
                      </a:endParaRPr>
                    </a:p>
                    <a:p>
                      <a:endParaRPr lang="en-US" sz="1400" dirty="0">
                        <a:effectLst/>
                        <a:latin typeface="Arial" panose="020B0604020202020204" pitchFamily="34" charset="0"/>
                      </a:endParaRPr>
                    </a:p>
                  </a:txBody>
                  <a:tcPr marL="54000" marR="45000" marT="27000" marB="27000">
                    <a:lnL>
                      <a:noFill/>
                    </a:lnL>
                    <a:lnR>
                      <a:noFill/>
                    </a:lnR>
                    <a:lnT>
                      <a:noFill/>
                    </a:lnT>
                    <a:lnB>
                      <a:noFill/>
                    </a:lnB>
                  </a:tcPr>
                </a:tc>
                <a:tc>
                  <a:txBody>
                    <a:bodyPr/>
                    <a:lstStyle/>
                    <a:p>
                      <a:r>
                        <a:rPr lang="en-US" sz="1400" dirty="0">
                          <a:effectLst/>
                          <a:latin typeface="Arial" panose="020B0604020202020204" pitchFamily="34" charset="0"/>
                        </a:rPr>
                        <a:t>Display extra information at the nodes. Possible values:</a:t>
                      </a:r>
                    </a:p>
                    <a:p>
                      <a:r>
                        <a:rPr lang="en-US" sz="1400" b="1" dirty="0">
                          <a:effectLst/>
                          <a:latin typeface="Arial" panose="020B0604020202020204" pitchFamily="34" charset="0"/>
                        </a:rPr>
                        <a:t>"auto"</a:t>
                      </a:r>
                      <a:r>
                        <a:rPr lang="en-US" sz="1400" dirty="0">
                          <a:effectLst/>
                          <a:latin typeface="Arial" panose="020B0604020202020204" pitchFamily="34" charset="0"/>
                        </a:rPr>
                        <a:t> (case insensitive)</a:t>
                      </a:r>
                      <a:br>
                        <a:rPr lang="en-US" sz="1400" dirty="0">
                          <a:effectLst/>
                          <a:latin typeface="Arial" panose="020B0604020202020204" pitchFamily="34" charset="0"/>
                        </a:rPr>
                      </a:br>
                      <a:r>
                        <a:rPr lang="en-US" sz="1400" dirty="0">
                          <a:effectLst/>
                          <a:latin typeface="Arial" panose="020B0604020202020204" pitchFamily="34" charset="0"/>
                        </a:rPr>
                        <a:t>Automatically select a value based on the model type, as follows:</a:t>
                      </a:r>
                      <a:br>
                        <a:rPr lang="en-US" sz="1400" dirty="0">
                          <a:effectLst/>
                          <a:latin typeface="Arial" panose="020B0604020202020204" pitchFamily="34" charset="0"/>
                        </a:rPr>
                      </a:br>
                      <a:r>
                        <a:rPr lang="en-US" sz="1400" dirty="0">
                          <a:effectLst/>
                          <a:latin typeface="Arial" panose="020B0604020202020204" pitchFamily="34" charset="0"/>
                        </a:rPr>
                        <a:t>extra=106 class model with a binary response</a:t>
                      </a:r>
                      <a:br>
                        <a:rPr lang="en-US" sz="1400" dirty="0">
                          <a:effectLst/>
                          <a:latin typeface="Arial" panose="020B0604020202020204" pitchFamily="34" charset="0"/>
                        </a:rPr>
                      </a:br>
                      <a:r>
                        <a:rPr lang="en-US" sz="1400" dirty="0">
                          <a:effectLst/>
                          <a:latin typeface="Arial" panose="020B0604020202020204" pitchFamily="34" charset="0"/>
                        </a:rPr>
                        <a:t>extra=104 class model with a response having more than two levels</a:t>
                      </a:r>
                      <a:br>
                        <a:rPr lang="en-US" sz="1400" dirty="0">
                          <a:effectLst/>
                          <a:latin typeface="Arial" panose="020B0604020202020204" pitchFamily="34" charset="0"/>
                        </a:rPr>
                      </a:br>
                      <a:r>
                        <a:rPr lang="en-US" sz="1400" dirty="0">
                          <a:effectLst/>
                          <a:latin typeface="Arial" panose="020B0604020202020204" pitchFamily="34" charset="0"/>
                        </a:rPr>
                        <a:t>extra=100 other models</a:t>
                      </a:r>
                      <a:br>
                        <a:rPr lang="en-US" sz="1400" dirty="0">
                          <a:effectLst/>
                          <a:latin typeface="Arial" panose="020B0604020202020204" pitchFamily="34" charset="0"/>
                        </a:rPr>
                      </a:br>
                      <a:r>
                        <a:rPr lang="en-US" sz="1400" b="1" dirty="0" smtClean="0">
                          <a:effectLst/>
                          <a:latin typeface="Arial" panose="020B0604020202020204" pitchFamily="34" charset="0"/>
                        </a:rPr>
                        <a:t>0</a:t>
                      </a:r>
                      <a:r>
                        <a:rPr lang="en-US" sz="1400" dirty="0">
                          <a:effectLst/>
                          <a:latin typeface="Arial" panose="020B0604020202020204" pitchFamily="34" charset="0"/>
                        </a:rPr>
                        <a:t> Default. No extra information.</a:t>
                      </a:r>
                    </a:p>
                    <a:p>
                      <a:r>
                        <a:rPr lang="en-US" sz="1400" b="1" dirty="0">
                          <a:effectLst/>
                          <a:latin typeface="Arial" panose="020B0604020202020204" pitchFamily="34" charset="0"/>
                        </a:rPr>
                        <a:t>1</a:t>
                      </a:r>
                      <a:r>
                        <a:rPr lang="en-US" sz="1400" dirty="0">
                          <a:effectLst/>
                          <a:latin typeface="Arial" panose="020B0604020202020204" pitchFamily="34" charset="0"/>
                        </a:rPr>
                        <a:t> Display the number of observations that fall in the node (per class for class objects; prefixed by the number of events </a:t>
                      </a:r>
                      <a:r>
                        <a:rPr lang="en-US" sz="1400" dirty="0" err="1">
                          <a:effectLst/>
                          <a:latin typeface="Arial" panose="020B0604020202020204" pitchFamily="34" charset="0"/>
                        </a:rPr>
                        <a:t>forpoisson</a:t>
                      </a:r>
                      <a:r>
                        <a:rPr lang="en-US" sz="1400" dirty="0">
                          <a:effectLst/>
                          <a:latin typeface="Arial" panose="020B0604020202020204" pitchFamily="34" charset="0"/>
                        </a:rPr>
                        <a:t> and </a:t>
                      </a:r>
                      <a:r>
                        <a:rPr lang="en-US" sz="1400" dirty="0" err="1">
                          <a:effectLst/>
                          <a:latin typeface="Arial" panose="020B0604020202020204" pitchFamily="34" charset="0"/>
                        </a:rPr>
                        <a:t>exp</a:t>
                      </a:r>
                      <a:r>
                        <a:rPr lang="en-US" sz="1400" dirty="0">
                          <a:effectLst/>
                          <a:latin typeface="Arial" panose="020B0604020202020204" pitchFamily="34" charset="0"/>
                        </a:rPr>
                        <a:t> models). Similar to </a:t>
                      </a:r>
                      <a:r>
                        <a:rPr lang="en-US" sz="1400" dirty="0" err="1">
                          <a:effectLst/>
                          <a:latin typeface="Arial" panose="020B0604020202020204" pitchFamily="34" charset="0"/>
                        </a:rPr>
                        <a:t>text.rpart'suse.n</a:t>
                      </a:r>
                      <a:r>
                        <a:rPr lang="en-US" sz="1400" dirty="0">
                          <a:effectLst/>
                          <a:latin typeface="Arial" panose="020B0604020202020204" pitchFamily="34" charset="0"/>
                        </a:rPr>
                        <a:t>=TRUE.</a:t>
                      </a:r>
                    </a:p>
                    <a:p>
                      <a:r>
                        <a:rPr lang="en-US" sz="1400" b="1" dirty="0">
                          <a:effectLst/>
                          <a:latin typeface="Arial" panose="020B0604020202020204" pitchFamily="34" charset="0"/>
                        </a:rPr>
                        <a:t>2</a:t>
                      </a:r>
                      <a:r>
                        <a:rPr lang="en-US" sz="1400" dirty="0">
                          <a:effectLst/>
                          <a:latin typeface="Arial" panose="020B0604020202020204" pitchFamily="34" charset="0"/>
                        </a:rPr>
                        <a:t> Class models: display the classification rate at the node, expressed as the number of correct classifications and the number of observations in the node.</a:t>
                      </a:r>
                      <a:br>
                        <a:rPr lang="en-US" sz="1400" dirty="0">
                          <a:effectLst/>
                          <a:latin typeface="Arial" panose="020B0604020202020204" pitchFamily="34" charset="0"/>
                        </a:rPr>
                      </a:br>
                      <a:r>
                        <a:rPr lang="en-US" sz="1400" dirty="0">
                          <a:effectLst/>
                          <a:latin typeface="Arial" panose="020B0604020202020204" pitchFamily="34" charset="0"/>
                        </a:rPr>
                        <a:t>Poisson and </a:t>
                      </a:r>
                      <a:r>
                        <a:rPr lang="en-US" sz="1400" dirty="0" err="1">
                          <a:effectLst/>
                          <a:latin typeface="Arial" panose="020B0604020202020204" pitchFamily="34" charset="0"/>
                        </a:rPr>
                        <a:t>exp</a:t>
                      </a:r>
                      <a:r>
                        <a:rPr lang="en-US" sz="1400" dirty="0">
                          <a:effectLst/>
                          <a:latin typeface="Arial" panose="020B0604020202020204" pitchFamily="34" charset="0"/>
                        </a:rPr>
                        <a:t> models: display the number of events</a:t>
                      </a:r>
                      <a:r>
                        <a:rPr lang="en-US" sz="1400" dirty="0" smtClean="0">
                          <a:effectLst/>
                          <a:latin typeface="Arial" panose="020B0604020202020204" pitchFamily="34" charset="0"/>
                        </a:rPr>
                        <a:t>. …………………………</a:t>
                      </a:r>
                    </a:p>
                    <a:p>
                      <a:r>
                        <a:rPr kumimoji="0" lang="en-US" altLang="ko-KR" sz="1600" b="0" i="0" kern="1200" dirty="0" smtClean="0">
                          <a:solidFill>
                            <a:schemeClr val="tx1"/>
                          </a:solidFill>
                          <a:effectLst/>
                          <a:latin typeface="+mn-lt"/>
                          <a:ea typeface="+mn-ea"/>
                          <a:cs typeface="+mn-cs"/>
                        </a:rPr>
                        <a:t>Font for the split labels. Default </a:t>
                      </a:r>
                      <a:r>
                        <a:rPr lang="en-US" altLang="ko-KR" sz="1600" dirty="0" smtClean="0"/>
                        <a:t>2</a:t>
                      </a:r>
                      <a:r>
                        <a:rPr kumimoji="0" lang="en-US" altLang="ko-KR" sz="1600" b="0" i="0" kern="1200" dirty="0" smtClean="0">
                          <a:solidFill>
                            <a:schemeClr val="tx1"/>
                          </a:solidFill>
                          <a:effectLst/>
                          <a:latin typeface="+mn-lt"/>
                          <a:ea typeface="+mn-ea"/>
                          <a:cs typeface="+mn-cs"/>
                        </a:rPr>
                        <a:t>, bold. (Note: use </a:t>
                      </a:r>
                      <a:r>
                        <a:rPr lang="en-US" altLang="ko-KR" sz="1600" dirty="0" smtClean="0"/>
                        <a:t>font</a:t>
                      </a:r>
                      <a:r>
                        <a:rPr kumimoji="0" lang="en-US" altLang="ko-KR" sz="1600" b="0" i="0" kern="1200" dirty="0" smtClean="0">
                          <a:solidFill>
                            <a:schemeClr val="tx1"/>
                          </a:solidFill>
                          <a:effectLst/>
                          <a:latin typeface="+mn-lt"/>
                          <a:ea typeface="+mn-ea"/>
                          <a:cs typeface="+mn-cs"/>
                        </a:rPr>
                        <a:t> to change the </a:t>
                      </a:r>
                      <a:r>
                        <a:rPr kumimoji="0" lang="en-US" altLang="ko-KR" sz="1600" b="0" i="1" kern="1200" dirty="0" smtClean="0">
                          <a:solidFill>
                            <a:schemeClr val="tx1"/>
                          </a:solidFill>
                          <a:effectLst/>
                          <a:latin typeface="+mn-lt"/>
                          <a:ea typeface="+mn-ea"/>
                          <a:cs typeface="+mn-cs"/>
                        </a:rPr>
                        <a:t>node</a:t>
                      </a:r>
                      <a:r>
                        <a:rPr kumimoji="0" lang="en-US" altLang="ko-KR" sz="1600" b="0" i="0" kern="1200" dirty="0" smtClean="0">
                          <a:solidFill>
                            <a:schemeClr val="tx1"/>
                          </a:solidFill>
                          <a:effectLst/>
                          <a:latin typeface="+mn-lt"/>
                          <a:ea typeface="+mn-ea"/>
                          <a:cs typeface="+mn-cs"/>
                        </a:rPr>
                        <a:t> label text.)</a:t>
                      </a:r>
                      <a:endParaRPr lang="en-US" sz="1600" dirty="0">
                        <a:effectLst/>
                        <a:latin typeface="Arial" panose="020B0604020202020204" pitchFamily="34" charset="0"/>
                      </a:endParaRPr>
                    </a:p>
                  </a:txBody>
                  <a:tcPr marL="54000" marR="54000" marT="27000" marB="27000">
                    <a:lnL>
                      <a:noFill/>
                    </a:lnL>
                    <a:lnR>
                      <a:noFill/>
                    </a:lnR>
                    <a:lnT>
                      <a:noFill/>
                    </a:lnT>
                    <a:lnB>
                      <a:noFill/>
                    </a:lnB>
                  </a:tcPr>
                </a:tc>
                <a:extLst>
                  <a:ext uri="{0D108BD9-81ED-4DB2-BD59-A6C34878D82A}">
                    <a16:rowId xmlns:a16="http://schemas.microsoft.com/office/drawing/2014/main" xmlns="" val="2676139153"/>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276495402"/>
              </p:ext>
            </p:extLst>
          </p:nvPr>
        </p:nvGraphicFramePr>
        <p:xfrm>
          <a:off x="339572" y="5410200"/>
          <a:ext cx="8412479" cy="1371600"/>
        </p:xfrm>
        <a:graphic>
          <a:graphicData uri="http://schemas.openxmlformats.org/drawingml/2006/table">
            <a:tbl>
              <a:tblPr/>
              <a:tblGrid>
                <a:gridCol w="762000">
                  <a:extLst>
                    <a:ext uri="{9D8B030D-6E8A-4147-A177-3AD203B41FA5}">
                      <a16:colId xmlns:a16="http://schemas.microsoft.com/office/drawing/2014/main" xmlns="" val="712293293"/>
                    </a:ext>
                  </a:extLst>
                </a:gridCol>
                <a:gridCol w="7650479">
                  <a:extLst>
                    <a:ext uri="{9D8B030D-6E8A-4147-A177-3AD203B41FA5}">
                      <a16:colId xmlns:a16="http://schemas.microsoft.com/office/drawing/2014/main" xmlns="" val="2931335291"/>
                    </a:ext>
                  </a:extLst>
                </a:gridCol>
              </a:tblGrid>
              <a:tr h="1371600">
                <a:tc>
                  <a:txBody>
                    <a:bodyPr/>
                    <a:lstStyle/>
                    <a:p>
                      <a:r>
                        <a:rPr lang="en-US" sz="1400" dirty="0" err="1">
                          <a:effectLst/>
                          <a:latin typeface="Arial" panose="020B0604020202020204" pitchFamily="34" charset="0"/>
                        </a:rPr>
                        <a:t>varlen</a:t>
                      </a:r>
                      <a:endParaRPr lang="en-US" sz="1400" dirty="0">
                        <a:effectLst/>
                        <a:latin typeface="Arial" panose="020B0604020202020204" pitchFamily="34" charset="0"/>
                      </a:endParaRPr>
                    </a:p>
                  </a:txBody>
                  <a:tcPr marR="76200">
                    <a:lnL>
                      <a:noFill/>
                    </a:lnL>
                    <a:lnR>
                      <a:noFill/>
                    </a:lnR>
                    <a:lnT>
                      <a:noFill/>
                    </a:lnT>
                    <a:lnB>
                      <a:noFill/>
                    </a:lnB>
                  </a:tcPr>
                </a:tc>
                <a:tc>
                  <a:txBody>
                    <a:bodyPr/>
                    <a:lstStyle/>
                    <a:p>
                      <a:r>
                        <a:rPr lang="en-US" sz="1400" dirty="0">
                          <a:effectLst/>
                          <a:latin typeface="Arial" panose="020B0604020202020204" pitchFamily="34" charset="0"/>
                        </a:rPr>
                        <a:t>Length of variable names in text at the splits (and, for class responses, the class in the node label). Default -8, meaning truncate to eight characters. Possible values:</a:t>
                      </a:r>
                      <a:br>
                        <a:rPr lang="en-US" sz="1400" dirty="0">
                          <a:effectLst/>
                          <a:latin typeface="Arial" panose="020B0604020202020204" pitchFamily="34" charset="0"/>
                        </a:rPr>
                      </a:br>
                      <a:r>
                        <a:rPr lang="en-US" sz="1400" b="1" dirty="0" smtClean="0">
                          <a:effectLst/>
                          <a:latin typeface="Arial" panose="020B0604020202020204" pitchFamily="34" charset="0"/>
                        </a:rPr>
                        <a:t>0</a:t>
                      </a:r>
                      <a:r>
                        <a:rPr lang="en-US" sz="1400" dirty="0">
                          <a:effectLst/>
                          <a:latin typeface="Arial" panose="020B0604020202020204" pitchFamily="34" charset="0"/>
                        </a:rPr>
                        <a:t> use full names.</a:t>
                      </a:r>
                      <a:br>
                        <a:rPr lang="en-US" sz="1400" dirty="0">
                          <a:effectLst/>
                          <a:latin typeface="Arial" panose="020B0604020202020204" pitchFamily="34" charset="0"/>
                        </a:rPr>
                      </a:br>
                      <a:r>
                        <a:rPr lang="en-US" sz="1400" b="1" dirty="0" smtClean="0">
                          <a:effectLst/>
                          <a:latin typeface="Arial" panose="020B0604020202020204" pitchFamily="34" charset="0"/>
                        </a:rPr>
                        <a:t>greater </a:t>
                      </a:r>
                      <a:r>
                        <a:rPr lang="en-US" sz="1400" b="1" dirty="0">
                          <a:effectLst/>
                          <a:latin typeface="Arial" panose="020B0604020202020204" pitchFamily="34" charset="0"/>
                        </a:rPr>
                        <a:t>than 0</a:t>
                      </a:r>
                      <a:r>
                        <a:rPr lang="en-US" sz="1400" dirty="0">
                          <a:effectLst/>
                          <a:latin typeface="Arial" panose="020B0604020202020204" pitchFamily="34" charset="0"/>
                        </a:rPr>
                        <a:t> call </a:t>
                      </a:r>
                      <a:r>
                        <a:rPr lang="en-US" sz="1400" dirty="0">
                          <a:solidFill>
                            <a:srgbClr val="800080"/>
                          </a:solidFill>
                          <a:effectLst/>
                          <a:latin typeface="Arial" panose="020B0604020202020204" pitchFamily="34" charset="0"/>
                          <a:hlinkClick r:id="rId3"/>
                        </a:rPr>
                        <a:t>abbreviate</a:t>
                      </a:r>
                      <a:r>
                        <a:rPr lang="en-US" sz="1400" dirty="0">
                          <a:effectLst/>
                          <a:latin typeface="Arial" panose="020B0604020202020204" pitchFamily="34" charset="0"/>
                        </a:rPr>
                        <a:t> with the given </a:t>
                      </a:r>
                      <a:r>
                        <a:rPr lang="en-US" sz="1400" dirty="0" err="1">
                          <a:effectLst/>
                          <a:latin typeface="Arial" panose="020B0604020202020204" pitchFamily="34" charset="0"/>
                        </a:rPr>
                        <a:t>varlen</a:t>
                      </a:r>
                      <a:r>
                        <a:rPr lang="en-US" sz="1400" dirty="0">
                          <a:effectLst/>
                          <a:latin typeface="Arial" panose="020B0604020202020204" pitchFamily="34" charset="0"/>
                        </a:rPr>
                        <a:t>.</a:t>
                      </a:r>
                      <a:br>
                        <a:rPr lang="en-US" sz="1400" dirty="0">
                          <a:effectLst/>
                          <a:latin typeface="Arial" panose="020B0604020202020204" pitchFamily="34" charset="0"/>
                        </a:rPr>
                      </a:br>
                      <a:r>
                        <a:rPr lang="en-US" sz="1400" b="1" dirty="0" smtClean="0">
                          <a:effectLst/>
                          <a:latin typeface="Arial" panose="020B0604020202020204" pitchFamily="34" charset="0"/>
                        </a:rPr>
                        <a:t>less </a:t>
                      </a:r>
                      <a:r>
                        <a:rPr lang="en-US" sz="1400" b="1" dirty="0">
                          <a:effectLst/>
                          <a:latin typeface="Arial" panose="020B0604020202020204" pitchFamily="34" charset="0"/>
                        </a:rPr>
                        <a:t>than 0</a:t>
                      </a:r>
                      <a:r>
                        <a:rPr lang="en-US" sz="1400" dirty="0">
                          <a:effectLst/>
                          <a:latin typeface="Arial" panose="020B0604020202020204" pitchFamily="34" charset="0"/>
                        </a:rPr>
                        <a:t> truncate variable names to the shortest length where they are still unique, but never truncate to shorter than abs(</a:t>
                      </a:r>
                      <a:r>
                        <a:rPr lang="en-US" sz="1400" dirty="0" err="1">
                          <a:effectLst/>
                          <a:latin typeface="Arial" panose="020B0604020202020204" pitchFamily="34" charset="0"/>
                        </a:rPr>
                        <a:t>varlen</a:t>
                      </a:r>
                      <a:r>
                        <a:rPr lang="en-US" sz="1400" dirty="0">
                          <a:effectLst/>
                          <a:latin typeface="Arial" panose="020B0604020202020204" pitchFamily="34" charset="0"/>
                        </a:rPr>
                        <a:t>).</a:t>
                      </a:r>
                    </a:p>
                  </a:txBody>
                  <a:tcPr>
                    <a:lnL>
                      <a:noFill/>
                    </a:lnL>
                    <a:lnR>
                      <a:noFill/>
                    </a:lnR>
                    <a:lnT>
                      <a:noFill/>
                    </a:lnT>
                    <a:lnB>
                      <a:noFill/>
                    </a:lnB>
                  </a:tcPr>
                </a:tc>
                <a:extLst>
                  <a:ext uri="{0D108BD9-81ED-4DB2-BD59-A6C34878D82A}">
                    <a16:rowId xmlns:a16="http://schemas.microsoft.com/office/drawing/2014/main" xmlns="" val="1951639015"/>
                  </a:ext>
                </a:extLst>
              </a:tr>
            </a:tbl>
          </a:graphicData>
        </a:graphic>
      </p:graphicFrame>
    </p:spTree>
    <p:extLst>
      <p:ext uri="{BB962C8B-B14F-4D97-AF65-F5344CB8AC3E}">
        <p14:creationId xmlns:p14="http://schemas.microsoft.com/office/powerpoint/2010/main" val="3943678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a:xfrm>
            <a:off x="914400" y="274638"/>
            <a:ext cx="7772400" cy="563562"/>
          </a:xfrm>
        </p:spPr>
        <p:txBody>
          <a:bodyPr/>
          <a:lstStyle/>
          <a:p>
            <a:pPr eaLnBrk="1" hangingPunct="1"/>
            <a:r>
              <a:rPr lang="ko-KR" altLang="en-US" dirty="0" smtClean="0">
                <a:solidFill>
                  <a:schemeClr val="tx1"/>
                </a:solidFill>
                <a:ea typeface="굴림" charset="-127"/>
              </a:rPr>
              <a:t>나무와 규칙</a:t>
            </a:r>
            <a:endParaRPr lang="en-US" altLang="ko-KR" dirty="0" smtClean="0">
              <a:solidFill>
                <a:schemeClr val="tx1"/>
              </a:solidFill>
              <a:ea typeface="굴림" charset="-127"/>
            </a:endParaRPr>
          </a:p>
        </p:txBody>
      </p:sp>
      <p:sp>
        <p:nvSpPr>
          <p:cNvPr id="9219" name="Content Placeholder 3"/>
          <p:cNvSpPr>
            <a:spLocks noGrp="1"/>
          </p:cNvSpPr>
          <p:nvPr>
            <p:ph sz="quarter" idx="1"/>
          </p:nvPr>
        </p:nvSpPr>
        <p:spPr>
          <a:xfrm>
            <a:off x="533400" y="914400"/>
            <a:ext cx="7772400" cy="4572000"/>
          </a:xfrm>
        </p:spPr>
        <p:txBody>
          <a:bodyPr/>
          <a:lstStyle/>
          <a:p>
            <a:pPr eaLnBrk="1" hangingPunct="1">
              <a:buFont typeface="Wingdings 2" pitchFamily="18" charset="2"/>
              <a:buNone/>
            </a:pPr>
            <a:r>
              <a:rPr lang="ko-KR" altLang="en-US" b="1" dirty="0" smtClean="0">
                <a:ea typeface="굴림" charset="-127"/>
              </a:rPr>
              <a:t>목표</a:t>
            </a:r>
            <a:r>
              <a:rPr lang="en-US" altLang="ko-KR" b="1" dirty="0" smtClean="0">
                <a:ea typeface="굴림" charset="-127"/>
              </a:rPr>
              <a:t>: </a:t>
            </a:r>
            <a:r>
              <a:rPr lang="ko-KR" altLang="en-US" b="1" dirty="0" smtClean="0">
                <a:solidFill>
                  <a:srgbClr val="FF0000"/>
                </a:solidFill>
                <a:ea typeface="굴림" charset="-127"/>
              </a:rPr>
              <a:t>일련의 예측변수에 </a:t>
            </a:r>
            <a:r>
              <a:rPr lang="ko-KR" altLang="en-US" dirty="0" smtClean="0">
                <a:ea typeface="굴림" charset="-127"/>
              </a:rPr>
              <a:t>기반한 결과로 </a:t>
            </a:r>
            <a:r>
              <a:rPr lang="ko-KR" altLang="en-US" b="1" dirty="0" smtClean="0">
                <a:solidFill>
                  <a:srgbClr val="FF0000"/>
                </a:solidFill>
                <a:ea typeface="굴림" charset="-127"/>
              </a:rPr>
              <a:t>분류 및 예측</a:t>
            </a:r>
            <a:endParaRPr lang="en-US" altLang="ko-KR" b="1" dirty="0" smtClean="0">
              <a:solidFill>
                <a:srgbClr val="FF0000"/>
              </a:solidFill>
              <a:ea typeface="굴림" charset="-127"/>
            </a:endParaRPr>
          </a:p>
          <a:p>
            <a:pPr eaLnBrk="1" hangingPunct="1">
              <a:buFont typeface="Wingdings 2" pitchFamily="18" charset="2"/>
              <a:buNone/>
            </a:pPr>
            <a:r>
              <a:rPr lang="ko-KR" altLang="en-US" b="1" dirty="0" smtClean="0">
                <a:ea typeface="굴림" charset="-127"/>
              </a:rPr>
              <a:t>결과</a:t>
            </a:r>
            <a:r>
              <a:rPr lang="en-US" altLang="ko-KR" b="1" dirty="0" smtClean="0">
                <a:ea typeface="굴림" charset="-127"/>
              </a:rPr>
              <a:t>:</a:t>
            </a:r>
            <a:r>
              <a:rPr lang="ko-KR" altLang="en-US" b="1" dirty="0" smtClean="0">
                <a:ea typeface="굴림" charset="-127"/>
              </a:rPr>
              <a:t> </a:t>
            </a:r>
            <a:r>
              <a:rPr lang="ko-KR" altLang="en-US" b="1" dirty="0" smtClean="0">
                <a:solidFill>
                  <a:srgbClr val="FF0000"/>
                </a:solidFill>
                <a:ea typeface="굴림" charset="-127"/>
              </a:rPr>
              <a:t>일련의 규칙</a:t>
            </a:r>
            <a:endParaRPr lang="en-US" altLang="ko-KR" b="1" dirty="0" smtClean="0">
              <a:solidFill>
                <a:srgbClr val="FF0000"/>
              </a:solidFill>
              <a:ea typeface="굴림" charset="-127"/>
            </a:endParaRPr>
          </a:p>
          <a:p>
            <a:pPr eaLnBrk="1" hangingPunct="1">
              <a:buFont typeface="Wingdings 2" pitchFamily="18" charset="2"/>
              <a:buNone/>
            </a:pPr>
            <a:r>
              <a:rPr lang="ko-KR" altLang="en-US" b="1" dirty="0" smtClean="0">
                <a:ea typeface="굴림" charset="-127"/>
              </a:rPr>
              <a:t>예</a:t>
            </a:r>
            <a:r>
              <a:rPr lang="en-US" altLang="ko-KR" b="1" dirty="0" smtClean="0">
                <a:ea typeface="굴림" charset="-127"/>
              </a:rPr>
              <a:t>: </a:t>
            </a:r>
          </a:p>
          <a:p>
            <a:pPr eaLnBrk="1" hangingPunct="1"/>
            <a:r>
              <a:rPr lang="ko-KR" altLang="en-US" dirty="0" smtClean="0">
                <a:ea typeface="굴림" charset="-127"/>
              </a:rPr>
              <a:t>목표</a:t>
            </a:r>
            <a:r>
              <a:rPr lang="en-US" altLang="ko-KR" dirty="0" smtClean="0">
                <a:ea typeface="굴림" charset="-127"/>
              </a:rPr>
              <a:t>:  “</a:t>
            </a:r>
            <a:r>
              <a:rPr lang="ko-KR" altLang="en-US" dirty="0" smtClean="0">
                <a:ea typeface="굴림" charset="-127"/>
              </a:rPr>
              <a:t>신용카드 발급</a:t>
            </a:r>
            <a:r>
              <a:rPr lang="en-US" altLang="ko-KR" dirty="0" smtClean="0">
                <a:ea typeface="굴림" charset="-127"/>
              </a:rPr>
              <a:t>” </a:t>
            </a:r>
            <a:r>
              <a:rPr lang="ko-KR" altLang="en-US" dirty="0" smtClean="0">
                <a:ea typeface="굴림" charset="-127"/>
              </a:rPr>
              <a:t>또는</a:t>
            </a:r>
            <a:r>
              <a:rPr lang="en-US" altLang="ko-KR" dirty="0" smtClean="0">
                <a:ea typeface="굴림" charset="-127"/>
              </a:rPr>
              <a:t> “</a:t>
            </a:r>
            <a:r>
              <a:rPr lang="ko-KR" altLang="en-US" dirty="0" smtClean="0">
                <a:ea typeface="굴림" charset="-127"/>
              </a:rPr>
              <a:t>발급하지 않음</a:t>
            </a:r>
            <a:r>
              <a:rPr lang="en-US" altLang="ko-KR" dirty="0" smtClean="0">
                <a:ea typeface="굴림" charset="-127"/>
              </a:rPr>
              <a:t>”</a:t>
            </a:r>
            <a:r>
              <a:rPr lang="ko-KR" altLang="en-US" dirty="0" smtClean="0">
                <a:ea typeface="굴림" charset="-127"/>
              </a:rPr>
              <a:t>으로 레코드 분류</a:t>
            </a:r>
            <a:r>
              <a:rPr lang="en-US" altLang="ko-KR" dirty="0" smtClean="0">
                <a:ea typeface="굴림" charset="-127"/>
              </a:rPr>
              <a:t>(credit card offer</a:t>
            </a:r>
            <a:r>
              <a:rPr lang="ko-KR" altLang="en-US" dirty="0" smtClean="0">
                <a:ea typeface="굴림" charset="-127"/>
              </a:rPr>
              <a:t>에 대한 사용자 반응</a:t>
            </a:r>
            <a:r>
              <a:rPr lang="en-US" altLang="ko-KR" dirty="0" smtClean="0">
                <a:ea typeface="굴림" charset="-127"/>
              </a:rPr>
              <a:t>)</a:t>
            </a:r>
          </a:p>
          <a:p>
            <a:pPr eaLnBrk="1" hangingPunct="1"/>
            <a:r>
              <a:rPr lang="en-US" altLang="ko-KR" dirty="0" smtClean="0">
                <a:ea typeface="굴림" charset="-127"/>
              </a:rPr>
              <a:t>Rule might be </a:t>
            </a:r>
            <a:r>
              <a:rPr lang="en-US" altLang="ko-KR" b="1" dirty="0" smtClean="0">
                <a:ea typeface="굴림" charset="-127"/>
              </a:rPr>
              <a:t>“IF (Income &gt;= 106) AND (Education &lt; 1.5) AND (Family &lt; 2.5) THEN Class = 0 (non-acceptor) </a:t>
            </a:r>
            <a:r>
              <a:rPr lang="ko-KR" altLang="en-US" b="1" u="sng" dirty="0" smtClean="0">
                <a:ea typeface="굴림" charset="-127"/>
              </a:rPr>
              <a:t>이러한 규칙을 만드는 것이 목표</a:t>
            </a:r>
            <a:r>
              <a:rPr lang="en-US" altLang="ko-KR" b="1" u="sng" dirty="0" smtClean="0">
                <a:ea typeface="굴림" charset="-127"/>
              </a:rPr>
              <a:t>.</a:t>
            </a:r>
          </a:p>
          <a:p>
            <a:pPr eaLnBrk="1" hangingPunct="1"/>
            <a:r>
              <a:rPr lang="en-US" altLang="ko-KR" dirty="0" smtClean="0">
                <a:ea typeface="굴림" charset="-127"/>
              </a:rPr>
              <a:t>CART, </a:t>
            </a:r>
            <a:r>
              <a:rPr lang="ko-KR" altLang="en-US" dirty="0" smtClean="0">
                <a:ea typeface="굴림" charset="-127"/>
              </a:rPr>
              <a:t>의사결정 나무</a:t>
            </a:r>
            <a:r>
              <a:rPr lang="en-US" altLang="ko-KR" dirty="0" smtClean="0">
                <a:ea typeface="굴림" charset="-127"/>
              </a:rPr>
              <a:t> </a:t>
            </a:r>
            <a:r>
              <a:rPr lang="ko-KR" altLang="en-US" dirty="0" smtClean="0">
                <a:ea typeface="굴림" charset="-127"/>
              </a:rPr>
              <a:t>또는</a:t>
            </a:r>
            <a:r>
              <a:rPr lang="en-US" altLang="ko-KR" dirty="0" smtClean="0">
                <a:ea typeface="굴림" charset="-127"/>
              </a:rPr>
              <a:t> </a:t>
            </a:r>
            <a:r>
              <a:rPr lang="ko-KR" altLang="en-US" dirty="0" smtClean="0">
                <a:ea typeface="굴림" charset="-127"/>
              </a:rPr>
              <a:t>나무로 불림</a:t>
            </a:r>
            <a:endParaRPr lang="en-US" altLang="ko-KR" dirty="0" smtClean="0">
              <a:ea typeface="굴림" charset="-127"/>
            </a:endParaRPr>
          </a:p>
          <a:p>
            <a:pPr lvl="1" eaLnBrk="1" hangingPunct="1"/>
            <a:r>
              <a:rPr lang="en-US" altLang="ko-KR" dirty="0" smtClean="0">
                <a:ea typeface="굴림" charset="-127"/>
              </a:rPr>
              <a:t>classification and regression tree</a:t>
            </a:r>
          </a:p>
          <a:p>
            <a:pPr eaLnBrk="1" hangingPunct="1"/>
            <a:r>
              <a:rPr lang="ko-KR" altLang="en-US" b="1" u="sng" dirty="0" smtClean="0">
                <a:solidFill>
                  <a:srgbClr val="FF0000"/>
                </a:solidFill>
                <a:ea typeface="굴림" charset="-127"/>
              </a:rPr>
              <a:t>규칙은 나무 다이어그램으로 표현된다</a:t>
            </a:r>
            <a:r>
              <a:rPr lang="en-US" altLang="ko-KR" b="1" u="sng" dirty="0" smtClean="0">
                <a:solidFill>
                  <a:srgbClr val="FF0000"/>
                </a:solidFill>
                <a:ea typeface="굴림" charset="-127"/>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914400" y="274638"/>
            <a:ext cx="7772400" cy="715962"/>
          </a:xfrm>
        </p:spPr>
        <p:txBody>
          <a:bodyPr/>
          <a:lstStyle/>
          <a:p>
            <a:pPr eaLnBrk="1" hangingPunct="1"/>
            <a:r>
              <a:rPr lang="ko-KR" altLang="en-US" sz="3600" dirty="0" smtClean="0">
                <a:solidFill>
                  <a:schemeClr val="tx1"/>
                </a:solidFill>
                <a:ea typeface="굴림" charset="-127"/>
              </a:rPr>
              <a:t>나무 구조</a:t>
            </a:r>
            <a:endParaRPr lang="en-US" altLang="ko-KR" sz="3600" dirty="0" smtClean="0">
              <a:solidFill>
                <a:schemeClr val="tx1"/>
              </a:solidFill>
              <a:ea typeface="굴림" charset="-127"/>
            </a:endParaRPr>
          </a:p>
        </p:txBody>
      </p:sp>
      <p:sp>
        <p:nvSpPr>
          <p:cNvPr id="25603" name="Content Placeholder 4"/>
          <p:cNvSpPr>
            <a:spLocks noGrp="1"/>
          </p:cNvSpPr>
          <p:nvPr>
            <p:ph sz="quarter" idx="1"/>
          </p:nvPr>
        </p:nvSpPr>
        <p:spPr>
          <a:xfrm>
            <a:off x="457200" y="990600"/>
            <a:ext cx="8077200" cy="4114800"/>
          </a:xfrm>
        </p:spPr>
        <p:txBody>
          <a:bodyPr/>
          <a:lstStyle/>
          <a:p>
            <a:pPr eaLnBrk="1" hangingPunct="1"/>
            <a:r>
              <a:rPr lang="ko-KR" altLang="en-US" dirty="0" err="1" smtClean="0">
                <a:ea typeface="굴림" charset="-127"/>
              </a:rPr>
              <a:t>분할점</a:t>
            </a:r>
            <a:r>
              <a:rPr lang="en-US" altLang="ko-KR" dirty="0" smtClean="0">
                <a:ea typeface="굴림" charset="-127"/>
              </a:rPr>
              <a:t>(</a:t>
            </a:r>
            <a:r>
              <a:rPr lang="ko-KR" altLang="en-US" dirty="0" err="1" smtClean="0">
                <a:ea typeface="굴림" charset="-127"/>
              </a:rPr>
              <a:t>결정노드</a:t>
            </a:r>
            <a:r>
              <a:rPr lang="en-US" altLang="ko-KR" dirty="0" smtClean="0">
                <a:ea typeface="굴림" charset="-127"/>
              </a:rPr>
              <a:t>)</a:t>
            </a:r>
            <a:r>
              <a:rPr lang="ko-KR" altLang="en-US" dirty="0" smtClean="0">
                <a:ea typeface="굴림" charset="-127"/>
              </a:rPr>
              <a:t>은 나무에서 노드가 된다</a:t>
            </a:r>
            <a:endParaRPr lang="en-US" altLang="ko-KR" dirty="0" smtClean="0">
              <a:ea typeface="굴림" charset="-127"/>
            </a:endParaRPr>
          </a:p>
          <a:p>
            <a:pPr lvl="1" eaLnBrk="1" hangingPunct="1"/>
            <a:r>
              <a:rPr lang="ko-KR" altLang="en-US" dirty="0" smtClean="0">
                <a:ea typeface="굴림" charset="-127"/>
              </a:rPr>
              <a:t>노드 위에 예측변수 이름과 </a:t>
            </a:r>
            <a:r>
              <a:rPr lang="ko-KR" altLang="en-US" dirty="0" err="1" smtClean="0">
                <a:ea typeface="굴림" charset="-127"/>
              </a:rPr>
              <a:t>분할값을</a:t>
            </a:r>
            <a:r>
              <a:rPr lang="ko-KR" altLang="en-US" dirty="0" smtClean="0">
                <a:ea typeface="굴림" charset="-127"/>
              </a:rPr>
              <a:t> 갖는</a:t>
            </a:r>
            <a:r>
              <a:rPr lang="ko-KR" altLang="en-US" dirty="0">
                <a:ea typeface="굴림" charset="-127"/>
              </a:rPr>
              <a:t>다</a:t>
            </a:r>
            <a:r>
              <a:rPr lang="ko-KR" altLang="en-US" dirty="0" smtClean="0">
                <a:ea typeface="굴림" charset="-127"/>
              </a:rPr>
              <a:t> </a:t>
            </a:r>
            <a:endParaRPr lang="en-US" altLang="ko-KR" dirty="0" smtClean="0">
              <a:ea typeface="굴림" charset="-127"/>
            </a:endParaRPr>
          </a:p>
          <a:p>
            <a:pPr lvl="1" eaLnBrk="1" hangingPunct="1"/>
            <a:r>
              <a:rPr lang="ko-KR" altLang="en-US" dirty="0" err="1" smtClean="0">
                <a:ea typeface="굴림" charset="-127"/>
              </a:rPr>
              <a:t>자식노드를</a:t>
            </a:r>
            <a:r>
              <a:rPr lang="ko-KR" altLang="en-US" dirty="0" smtClean="0">
                <a:ea typeface="굴림" charset="-127"/>
              </a:rPr>
              <a:t> 갖는다</a:t>
            </a:r>
            <a:endParaRPr lang="en-US" altLang="ko-KR" dirty="0" smtClean="0">
              <a:ea typeface="굴림" charset="-127"/>
            </a:endParaRPr>
          </a:p>
          <a:p>
            <a:pPr eaLnBrk="1" hangingPunct="1"/>
            <a:r>
              <a:rPr lang="ko-KR" altLang="en-US" dirty="0" smtClean="0">
                <a:ea typeface="굴림" charset="-127"/>
              </a:rPr>
              <a:t>잎</a:t>
            </a:r>
            <a:r>
              <a:rPr lang="en-US" altLang="ko-KR" dirty="0" smtClean="0">
                <a:ea typeface="굴림" charset="-127"/>
              </a:rPr>
              <a:t>(</a:t>
            </a:r>
            <a:r>
              <a:rPr lang="ko-KR" altLang="en-US" dirty="0" err="1" smtClean="0">
                <a:ea typeface="굴림" charset="-127"/>
              </a:rPr>
              <a:t>단말노드</a:t>
            </a:r>
            <a:r>
              <a:rPr lang="en-US" altLang="ko-KR" dirty="0" smtClean="0">
                <a:ea typeface="굴림" charset="-127"/>
              </a:rPr>
              <a:t>)</a:t>
            </a:r>
            <a:r>
              <a:rPr lang="ko-KR" altLang="en-US" dirty="0" smtClean="0">
                <a:ea typeface="굴림" charset="-127"/>
              </a:rPr>
              <a:t>은 </a:t>
            </a:r>
            <a:r>
              <a:rPr lang="ko-KR" altLang="en-US" dirty="0" err="1" smtClean="0">
                <a:ea typeface="굴림" charset="-127"/>
              </a:rPr>
              <a:t>종료점이다</a:t>
            </a:r>
            <a:r>
              <a:rPr lang="en-US" altLang="ko-KR" dirty="0">
                <a:ea typeface="굴림" charset="-127"/>
              </a:rPr>
              <a:t>(</a:t>
            </a:r>
            <a:r>
              <a:rPr lang="ko-KR" altLang="en-US" dirty="0" smtClean="0">
                <a:ea typeface="굴림" charset="-127"/>
              </a:rPr>
              <a:t>더 이상 분할 없음</a:t>
            </a:r>
            <a:r>
              <a:rPr lang="en-US" altLang="ko-KR" dirty="0" smtClean="0">
                <a:ea typeface="굴림" charset="-127"/>
              </a:rPr>
              <a:t>, </a:t>
            </a:r>
            <a:r>
              <a:rPr lang="ko-KR" altLang="en-US" dirty="0" err="1" smtClean="0">
                <a:ea typeface="굴림" charset="-127"/>
              </a:rPr>
              <a:t>분류값이</a:t>
            </a:r>
            <a:r>
              <a:rPr lang="ko-KR" altLang="en-US" dirty="0" smtClean="0">
                <a:ea typeface="굴림" charset="-127"/>
              </a:rPr>
              <a:t> 정해졌음을 의미</a:t>
            </a:r>
            <a:r>
              <a:rPr lang="en-US" altLang="ko-KR" dirty="0" smtClean="0">
                <a:ea typeface="굴림" charset="-127"/>
              </a:rPr>
              <a:t>)</a:t>
            </a:r>
          </a:p>
          <a:p>
            <a:pPr eaLnBrk="1" hangingPunct="1"/>
            <a:r>
              <a:rPr lang="ko-KR" altLang="en-US" dirty="0" smtClean="0">
                <a:ea typeface="굴림" charset="-127"/>
              </a:rPr>
              <a:t>노드 밑의 숫자는 레코드의 수</a:t>
            </a:r>
            <a:r>
              <a:rPr lang="en-US" altLang="ko-KR" dirty="0" smtClean="0">
                <a:ea typeface="굴림" charset="-127"/>
              </a:rPr>
              <a:t>(class</a:t>
            </a:r>
            <a:r>
              <a:rPr lang="ko-KR" altLang="en-US" dirty="0" smtClean="0">
                <a:ea typeface="굴림" charset="-127"/>
              </a:rPr>
              <a:t>별로 분리</a:t>
            </a:r>
            <a:r>
              <a:rPr lang="en-US" altLang="ko-KR" dirty="0" smtClean="0">
                <a:ea typeface="굴림" charset="-127"/>
              </a:rPr>
              <a:t>)</a:t>
            </a:r>
          </a:p>
          <a:p>
            <a:pPr eaLnBrk="1" hangingPunct="1"/>
            <a:r>
              <a:rPr lang="ko-KR" altLang="en-US" dirty="0" smtClean="0">
                <a:ea typeface="굴림" charset="-127"/>
              </a:rPr>
              <a:t>규칙을 얻기 위해 나무의 뿌리부터 읽어 내려간다</a:t>
            </a:r>
            <a:r>
              <a:rPr lang="en-US" altLang="ko-KR" dirty="0" smtClean="0">
                <a:ea typeface="굴림" charset="-127"/>
              </a:rPr>
              <a:t>. </a:t>
            </a:r>
          </a:p>
        </p:txBody>
      </p:sp>
      <p:sp>
        <p:nvSpPr>
          <p:cNvPr id="2" name="직사각형 1"/>
          <p:cNvSpPr/>
          <p:nvPr/>
        </p:nvSpPr>
        <p:spPr>
          <a:xfrm>
            <a:off x="711558" y="4643735"/>
            <a:ext cx="7822842" cy="923330"/>
          </a:xfrm>
          <a:prstGeom prst="rect">
            <a:avLst/>
          </a:prstGeom>
        </p:spPr>
        <p:txBody>
          <a:bodyPr wrap="square">
            <a:spAutoFit/>
          </a:bodyPr>
          <a:lstStyle/>
          <a:p>
            <a:r>
              <a:rPr lang="en-US" altLang="ko-KR" dirty="0" err="1"/>
              <a:t>class.tree</a:t>
            </a:r>
            <a:r>
              <a:rPr lang="en-US" altLang="ko-KR" dirty="0"/>
              <a:t> &lt;- </a:t>
            </a:r>
            <a:r>
              <a:rPr lang="en-US" altLang="ko-KR" dirty="0" err="1"/>
              <a:t>rpart</a:t>
            </a:r>
            <a:r>
              <a:rPr lang="en-US" altLang="ko-KR" dirty="0"/>
              <a:t>(Ownership ~ ., data=</a:t>
            </a:r>
            <a:r>
              <a:rPr lang="en-US" altLang="ko-KR" dirty="0" err="1"/>
              <a:t>mower.df</a:t>
            </a:r>
            <a:r>
              <a:rPr lang="en-US" altLang="ko-KR" dirty="0"/>
              <a:t>, </a:t>
            </a:r>
          </a:p>
          <a:p>
            <a:r>
              <a:rPr lang="en-US" altLang="ko-KR" dirty="0"/>
              <a:t>                       control = </a:t>
            </a:r>
            <a:r>
              <a:rPr lang="en-US" altLang="ko-KR" dirty="0" err="1"/>
              <a:t>rpart.control</a:t>
            </a:r>
            <a:r>
              <a:rPr lang="en-US" altLang="ko-KR" dirty="0"/>
              <a:t>(</a:t>
            </a:r>
            <a:r>
              <a:rPr lang="en-US" altLang="ko-KR" dirty="0" err="1"/>
              <a:t>maxdepth</a:t>
            </a:r>
            <a:r>
              <a:rPr lang="en-US" altLang="ko-KR" dirty="0"/>
              <a:t>=2), method="class")</a:t>
            </a:r>
          </a:p>
          <a:p>
            <a:r>
              <a:rPr lang="en-US" altLang="ko-KR" dirty="0" err="1" smtClean="0"/>
              <a:t>prp</a:t>
            </a:r>
            <a:r>
              <a:rPr lang="en-US" altLang="ko-KR" dirty="0" smtClean="0"/>
              <a:t>(</a:t>
            </a:r>
            <a:r>
              <a:rPr lang="en-US" altLang="ko-KR" dirty="0" err="1" smtClean="0"/>
              <a:t>class.tree</a:t>
            </a:r>
            <a:r>
              <a:rPr lang="en-US" altLang="ko-KR" dirty="0"/>
              <a:t>, type=1, extra=1, </a:t>
            </a:r>
            <a:r>
              <a:rPr lang="en-US" altLang="ko-KR" dirty="0" err="1"/>
              <a:t>split.font</a:t>
            </a:r>
            <a:r>
              <a:rPr lang="en-US" altLang="ko-KR" dirty="0"/>
              <a:t> =1, </a:t>
            </a:r>
            <a:r>
              <a:rPr lang="en-US" altLang="ko-KR" dirty="0" err="1"/>
              <a:t>varlen</a:t>
            </a:r>
            <a:r>
              <a:rPr lang="en-US" altLang="ko-KR" dirty="0"/>
              <a:t>=-10)</a:t>
            </a:r>
            <a:endParaRPr lang="ko-KR"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274638"/>
            <a:ext cx="7772400" cy="792162"/>
          </a:xfrm>
        </p:spPr>
        <p:txBody>
          <a:bodyPr/>
          <a:lstStyle/>
          <a:p>
            <a:pPr eaLnBrk="1" hangingPunct="1"/>
            <a:r>
              <a:rPr lang="ko-KR" altLang="en-US" sz="3600" dirty="0" smtClean="0">
                <a:solidFill>
                  <a:schemeClr val="tx1"/>
                </a:solidFill>
                <a:ea typeface="굴림" charset="-127"/>
              </a:rPr>
              <a:t>잎 </a:t>
            </a:r>
            <a:r>
              <a:rPr lang="ko-KR" altLang="en-US" sz="3600" dirty="0" err="1" smtClean="0">
                <a:solidFill>
                  <a:schemeClr val="tx1"/>
                </a:solidFill>
                <a:ea typeface="굴림" charset="-127"/>
              </a:rPr>
              <a:t>노드</a:t>
            </a:r>
            <a:r>
              <a:rPr lang="ko-KR" altLang="en-US" sz="3600" dirty="0" smtClean="0">
                <a:solidFill>
                  <a:schemeClr val="tx1"/>
                </a:solidFill>
                <a:ea typeface="굴림" charset="-127"/>
              </a:rPr>
              <a:t> 라벨 결정</a:t>
            </a:r>
            <a:endParaRPr lang="en-US" altLang="ko-KR" sz="3600" dirty="0" smtClean="0">
              <a:solidFill>
                <a:schemeClr val="tx1"/>
              </a:solidFill>
              <a:ea typeface="굴림" charset="-127"/>
            </a:endParaRPr>
          </a:p>
        </p:txBody>
      </p:sp>
      <p:sp>
        <p:nvSpPr>
          <p:cNvPr id="26627" name="Rectangle 3"/>
          <p:cNvSpPr>
            <a:spLocks noGrp="1"/>
          </p:cNvSpPr>
          <p:nvPr>
            <p:ph type="body" idx="1"/>
          </p:nvPr>
        </p:nvSpPr>
        <p:spPr>
          <a:xfrm>
            <a:off x="685800" y="1143000"/>
            <a:ext cx="7772400" cy="4038600"/>
          </a:xfrm>
        </p:spPr>
        <p:txBody>
          <a:bodyPr/>
          <a:lstStyle/>
          <a:p>
            <a:pPr eaLnBrk="1" hangingPunct="1">
              <a:lnSpc>
                <a:spcPct val="90000"/>
              </a:lnSpc>
            </a:pPr>
            <a:r>
              <a:rPr lang="ko-KR" altLang="en-US" dirty="0" smtClean="0">
                <a:ea typeface="굴림" charset="-127"/>
              </a:rPr>
              <a:t>각 잎 </a:t>
            </a:r>
            <a:r>
              <a:rPr lang="ko-KR" altLang="en-US" dirty="0" err="1" smtClean="0">
                <a:ea typeface="굴림" charset="-127"/>
              </a:rPr>
              <a:t>노드</a:t>
            </a:r>
            <a:r>
              <a:rPr lang="ko-KR" altLang="en-US" dirty="0" smtClean="0">
                <a:ea typeface="굴림" charset="-127"/>
              </a:rPr>
              <a:t> 라벨은 그 안에 속한 레코드들의 </a:t>
            </a:r>
            <a:r>
              <a:rPr lang="en-US" altLang="ko-KR" dirty="0" smtClean="0">
                <a:ea typeface="굴림" charset="-127"/>
              </a:rPr>
              <a:t>“</a:t>
            </a:r>
            <a:r>
              <a:rPr lang="ko-KR" altLang="en-US" dirty="0" smtClean="0">
                <a:ea typeface="굴림" charset="-127"/>
              </a:rPr>
              <a:t>투표</a:t>
            </a:r>
            <a:r>
              <a:rPr lang="en-US" altLang="ko-KR" dirty="0" smtClean="0">
                <a:ea typeface="굴림" charset="-127"/>
              </a:rPr>
              <a:t>”</a:t>
            </a:r>
            <a:r>
              <a:rPr lang="ko-KR" altLang="en-US" dirty="0" smtClean="0">
                <a:ea typeface="굴림" charset="-127"/>
              </a:rPr>
              <a:t>나 </a:t>
            </a:r>
            <a:r>
              <a:rPr lang="ko-KR" altLang="en-US" dirty="0" err="1" smtClean="0">
                <a:ea typeface="굴림" charset="-127"/>
              </a:rPr>
              <a:t>분류기준값에</a:t>
            </a:r>
            <a:r>
              <a:rPr lang="ko-KR" altLang="en-US" dirty="0" smtClean="0">
                <a:ea typeface="굴림" charset="-127"/>
              </a:rPr>
              <a:t> 의해 결정된다</a:t>
            </a:r>
            <a:r>
              <a:rPr lang="en-US" altLang="ko-KR" dirty="0" smtClean="0">
                <a:ea typeface="굴림" charset="-127"/>
              </a:rPr>
              <a:t>.</a:t>
            </a:r>
          </a:p>
          <a:p>
            <a:pPr eaLnBrk="1" hangingPunct="1">
              <a:lnSpc>
                <a:spcPct val="90000"/>
              </a:lnSpc>
            </a:pPr>
            <a:endParaRPr lang="en-US" altLang="ko-KR" dirty="0" smtClean="0">
              <a:ea typeface="굴림" charset="-127"/>
            </a:endParaRPr>
          </a:p>
          <a:p>
            <a:pPr eaLnBrk="1" hangingPunct="1">
              <a:lnSpc>
                <a:spcPct val="90000"/>
              </a:lnSpc>
            </a:pPr>
            <a:r>
              <a:rPr lang="ko-KR" altLang="en-US" dirty="0" smtClean="0">
                <a:ea typeface="굴림" charset="-127"/>
              </a:rPr>
              <a:t>각 잎 </a:t>
            </a:r>
            <a:r>
              <a:rPr lang="ko-KR" altLang="en-US" dirty="0" err="1" smtClean="0">
                <a:ea typeface="굴림" charset="-127"/>
              </a:rPr>
              <a:t>노드</a:t>
            </a:r>
            <a:r>
              <a:rPr lang="ko-KR" altLang="en-US" dirty="0" smtClean="0">
                <a:ea typeface="굴림" charset="-127"/>
              </a:rPr>
              <a:t> 내의 레코드들은 학습 데이터로부터 얻는다</a:t>
            </a:r>
            <a:r>
              <a:rPr lang="en-US" altLang="ko-KR" dirty="0" smtClean="0">
                <a:ea typeface="굴림" charset="-127"/>
              </a:rPr>
              <a:t>.</a:t>
            </a:r>
          </a:p>
          <a:p>
            <a:pPr eaLnBrk="1" hangingPunct="1">
              <a:lnSpc>
                <a:spcPct val="90000"/>
              </a:lnSpc>
            </a:pPr>
            <a:endParaRPr lang="en-US" altLang="ko-KR" dirty="0" smtClean="0">
              <a:ea typeface="굴림" charset="-127"/>
            </a:endParaRPr>
          </a:p>
          <a:p>
            <a:pPr eaLnBrk="1" hangingPunct="1">
              <a:lnSpc>
                <a:spcPct val="90000"/>
              </a:lnSpc>
            </a:pPr>
            <a:r>
              <a:rPr lang="ko-KR" altLang="en-US" b="1" dirty="0" smtClean="0">
                <a:solidFill>
                  <a:srgbClr val="FF0000"/>
                </a:solidFill>
                <a:ea typeface="굴림" charset="-127"/>
              </a:rPr>
              <a:t>기본 </a:t>
            </a:r>
            <a:r>
              <a:rPr lang="ko-KR" altLang="en-US" b="1" dirty="0" err="1" smtClean="0">
                <a:solidFill>
                  <a:srgbClr val="FF0000"/>
                </a:solidFill>
                <a:ea typeface="굴림" charset="-127"/>
              </a:rPr>
              <a:t>분류기준값</a:t>
            </a:r>
            <a:r>
              <a:rPr lang="en-US" altLang="ko-KR" b="1" dirty="0" smtClean="0">
                <a:solidFill>
                  <a:srgbClr val="FF0000"/>
                </a:solidFill>
                <a:ea typeface="굴림" charset="-127"/>
              </a:rPr>
              <a:t>=0.5:</a:t>
            </a:r>
            <a:r>
              <a:rPr lang="ko-KR" altLang="en-US" b="1" dirty="0" smtClean="0">
                <a:solidFill>
                  <a:srgbClr val="FF0000"/>
                </a:solidFill>
                <a:ea typeface="굴림" charset="-127"/>
              </a:rPr>
              <a:t> 잎 </a:t>
            </a:r>
            <a:r>
              <a:rPr lang="ko-KR" altLang="en-US" b="1" dirty="0" err="1" smtClean="0">
                <a:solidFill>
                  <a:srgbClr val="FF0000"/>
                </a:solidFill>
                <a:ea typeface="굴림" charset="-127"/>
              </a:rPr>
              <a:t>노드의</a:t>
            </a:r>
            <a:r>
              <a:rPr lang="ko-KR" altLang="en-US" b="1" dirty="0" smtClean="0">
                <a:solidFill>
                  <a:srgbClr val="FF0000"/>
                </a:solidFill>
                <a:ea typeface="굴림" charset="-127"/>
              </a:rPr>
              <a:t> 라벨이 다수 클래스의 라벨을 따르게 된다</a:t>
            </a:r>
            <a:r>
              <a:rPr lang="en-US" altLang="ko-KR" b="1" dirty="0" smtClean="0">
                <a:solidFill>
                  <a:srgbClr val="FF0000"/>
                </a:solidFill>
                <a:ea typeface="굴림" charset="-127"/>
              </a:rPr>
              <a:t>. </a:t>
            </a:r>
          </a:p>
          <a:p>
            <a:pPr eaLnBrk="1" hangingPunct="1">
              <a:lnSpc>
                <a:spcPct val="90000"/>
              </a:lnSpc>
            </a:pPr>
            <a:endParaRPr lang="en-US" altLang="ko-KR" dirty="0" smtClean="0">
              <a:ea typeface="굴림" charset="-127"/>
            </a:endParaRPr>
          </a:p>
          <a:p>
            <a:pPr eaLnBrk="1" hangingPunct="1">
              <a:lnSpc>
                <a:spcPct val="90000"/>
              </a:lnSpc>
            </a:pPr>
            <a:r>
              <a:rPr lang="ko-KR" altLang="en-US" dirty="0" err="1" smtClean="0">
                <a:ea typeface="굴림" charset="-127"/>
              </a:rPr>
              <a:t>분류기준값</a:t>
            </a:r>
            <a:r>
              <a:rPr lang="en-US" altLang="ko-KR" dirty="0" smtClean="0">
                <a:ea typeface="굴림" charset="-127"/>
              </a:rPr>
              <a:t> = 0.75: </a:t>
            </a:r>
            <a:r>
              <a:rPr lang="ko-KR" altLang="en-US" dirty="0" smtClean="0">
                <a:ea typeface="굴림" charset="-127"/>
              </a:rPr>
              <a:t>잎 </a:t>
            </a:r>
            <a:r>
              <a:rPr lang="ko-KR" altLang="en-US" dirty="0" err="1" smtClean="0">
                <a:ea typeface="굴림" charset="-127"/>
              </a:rPr>
              <a:t>노드의</a:t>
            </a:r>
            <a:r>
              <a:rPr lang="ko-KR" altLang="en-US" dirty="0" smtClean="0">
                <a:ea typeface="굴림" charset="-127"/>
              </a:rPr>
              <a:t> 라벨이 다수 클래스의 라벨을 따르되 그 비율이 </a:t>
            </a:r>
            <a:r>
              <a:rPr lang="en-US" altLang="ko-KR" dirty="0" smtClean="0">
                <a:ea typeface="굴림" charset="-127"/>
              </a:rPr>
              <a:t>75%</a:t>
            </a:r>
            <a:r>
              <a:rPr lang="ko-KR" altLang="en-US" dirty="0" smtClean="0">
                <a:ea typeface="굴림" charset="-127"/>
              </a:rPr>
              <a:t> 이상이어야만 한다</a:t>
            </a:r>
            <a:r>
              <a:rPr lang="en-US" altLang="ko-KR" dirty="0" smtClean="0">
                <a:ea typeface="굴림" charset="-127"/>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내용 개체 틀 1"/>
          <p:cNvSpPr>
            <a:spLocks noGrp="1"/>
          </p:cNvSpPr>
          <p:nvPr>
            <p:ph idx="1"/>
          </p:nvPr>
        </p:nvSpPr>
        <p:spPr bwMode="auto">
          <a:xfrm>
            <a:off x="457200" y="762000"/>
            <a:ext cx="82296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a:lnSpc>
                <a:spcPct val="150000"/>
              </a:lnSpc>
            </a:pPr>
            <a:r>
              <a:rPr lang="ko-KR" altLang="en-US" dirty="0" smtClean="0">
                <a:latin typeface="굴림" panose="020B0600000101010101" pitchFamily="50" charset="-127"/>
                <a:ea typeface="굴림" panose="020B0600000101010101" pitchFamily="50" charset="-127"/>
              </a:rPr>
              <a:t>새로운 사례를 분류함에 있어 나무의 정확도를 평가하기 위해서 우선 데이터를 </a:t>
            </a:r>
            <a:r>
              <a:rPr lang="ko-KR" altLang="en-US" u="sng" dirty="0" smtClean="0">
                <a:latin typeface="굴림" panose="020B0600000101010101" pitchFamily="50" charset="-127"/>
                <a:ea typeface="굴림" panose="020B0600000101010101" pitchFamily="50" charset="-127"/>
              </a:rPr>
              <a:t>학습용과 검증용</a:t>
            </a:r>
            <a:r>
              <a:rPr lang="en-US" altLang="ko-KR" u="sng" dirty="0" smtClean="0">
                <a:latin typeface="굴림" panose="020B0600000101010101" pitchFamily="50" charset="-127"/>
                <a:ea typeface="굴림" panose="020B0600000101010101" pitchFamily="50" charset="-127"/>
              </a:rPr>
              <a:t>, </a:t>
            </a:r>
            <a:r>
              <a:rPr lang="ko-KR" altLang="en-US" u="sng" dirty="0" smtClean="0">
                <a:latin typeface="굴림" panose="020B0600000101010101" pitchFamily="50" charset="-127"/>
                <a:ea typeface="굴림" panose="020B0600000101010101" pitchFamily="50" charset="-127"/>
              </a:rPr>
              <a:t>그리고 평가용 </a:t>
            </a:r>
            <a:r>
              <a:rPr lang="ko-KR" altLang="en-US" dirty="0" smtClean="0">
                <a:latin typeface="굴림" panose="020B0600000101010101" pitchFamily="50" charset="-127"/>
                <a:ea typeface="굴림" panose="020B0600000101010101" pitchFamily="50" charset="-127"/>
              </a:rPr>
              <a:t>데이터집합으로 분</a:t>
            </a:r>
            <a:r>
              <a:rPr lang="ko-KR" altLang="en-US" dirty="0">
                <a:latin typeface="굴림" panose="020B0600000101010101" pitchFamily="50" charset="-127"/>
                <a:ea typeface="굴림" panose="020B0600000101010101" pitchFamily="50" charset="-127"/>
              </a:rPr>
              <a:t>할</a:t>
            </a:r>
            <a:endParaRPr lang="en-US" altLang="ko-KR" dirty="0" smtClean="0">
              <a:latin typeface="굴림" panose="020B0600000101010101" pitchFamily="50" charset="-127"/>
              <a:ea typeface="굴림" panose="020B0600000101010101" pitchFamily="50" charset="-127"/>
            </a:endParaRPr>
          </a:p>
          <a:p>
            <a:pPr>
              <a:lnSpc>
                <a:spcPct val="150000"/>
              </a:lnSpc>
            </a:pPr>
            <a:r>
              <a:rPr lang="ko-KR" altLang="en-US" u="sng" dirty="0" smtClean="0">
                <a:latin typeface="굴림" panose="020B0600000101010101" pitchFamily="50" charset="-127"/>
                <a:ea typeface="굴림" panose="020B0600000101010101" pitchFamily="50" charset="-127"/>
              </a:rPr>
              <a:t>학습용</a:t>
            </a:r>
            <a:r>
              <a:rPr lang="ko-KR" altLang="en-US" dirty="0" smtClean="0">
                <a:latin typeface="굴림" panose="020B0600000101010101" pitchFamily="50" charset="-127"/>
                <a:ea typeface="굴림" panose="020B0600000101010101" pitchFamily="50" charset="-127"/>
              </a:rPr>
              <a:t> 데이터로 나무 모델을 성장</a:t>
            </a:r>
            <a:endParaRPr lang="en-US" altLang="ko-KR" dirty="0" smtClean="0">
              <a:latin typeface="굴림" panose="020B0600000101010101" pitchFamily="50" charset="-127"/>
              <a:ea typeface="굴림" panose="020B0600000101010101" pitchFamily="50" charset="-127"/>
            </a:endParaRPr>
          </a:p>
          <a:p>
            <a:pPr>
              <a:lnSpc>
                <a:spcPct val="150000"/>
              </a:lnSpc>
            </a:pPr>
            <a:r>
              <a:rPr lang="ko-KR" altLang="en-US" u="sng" dirty="0" smtClean="0">
                <a:latin typeface="굴림" panose="020B0600000101010101" pitchFamily="50" charset="-127"/>
                <a:ea typeface="굴림" panose="020B0600000101010101" pitchFamily="50" charset="-127"/>
              </a:rPr>
              <a:t>검증용</a:t>
            </a:r>
            <a:r>
              <a:rPr lang="en-US" altLang="ko-KR" dirty="0" smtClean="0">
                <a:latin typeface="굴림" panose="020B0600000101010101" pitchFamily="50" charset="-127"/>
                <a:ea typeface="굴림" panose="020B0600000101010101" pitchFamily="50" charset="-127"/>
              </a:rPr>
              <a:t> </a:t>
            </a:r>
            <a:r>
              <a:rPr lang="ko-KR" altLang="en-US" dirty="0" smtClean="0">
                <a:latin typeface="굴림" panose="020B0600000101010101" pitchFamily="50" charset="-127"/>
                <a:ea typeface="굴림" panose="020B0600000101010101" pitchFamily="50" charset="-127"/>
              </a:rPr>
              <a:t>데이터의 각 관찰치는 나무에 적용되고 나무에서 연결된 끝 마디에 따라 분류</a:t>
            </a:r>
            <a:endParaRPr lang="en-US" altLang="ko-KR" dirty="0" smtClean="0">
              <a:latin typeface="굴림" panose="020B0600000101010101" pitchFamily="50" charset="-127"/>
              <a:ea typeface="굴림" panose="020B0600000101010101" pitchFamily="50" charset="-127"/>
            </a:endParaRPr>
          </a:p>
          <a:p>
            <a:pPr lvl="1">
              <a:lnSpc>
                <a:spcPct val="150000"/>
              </a:lnSpc>
            </a:pPr>
            <a:r>
              <a:rPr lang="ko-KR" altLang="en-US" b="1" dirty="0" smtClean="0">
                <a:solidFill>
                  <a:srgbClr val="FF0000"/>
                </a:solidFill>
                <a:latin typeface="굴림" panose="020B0600000101010101" pitchFamily="50" charset="-127"/>
                <a:ea typeface="굴림" panose="020B0600000101010101" pitchFamily="50" charset="-127"/>
              </a:rPr>
              <a:t>예측된 집단은 정오분류표를 통해 실제 </a:t>
            </a:r>
            <a:r>
              <a:rPr lang="ko-KR" altLang="en-US" b="1" dirty="0" err="1" smtClean="0">
                <a:solidFill>
                  <a:srgbClr val="FF0000"/>
                </a:solidFill>
                <a:latin typeface="굴림" panose="020B0600000101010101" pitchFamily="50" charset="-127"/>
                <a:ea typeface="굴림" panose="020B0600000101010101" pitchFamily="50" charset="-127"/>
              </a:rPr>
              <a:t>소속값과</a:t>
            </a:r>
            <a:r>
              <a:rPr lang="ko-KR" altLang="en-US" b="1" dirty="0" smtClean="0">
                <a:solidFill>
                  <a:srgbClr val="FF0000"/>
                </a:solidFill>
                <a:latin typeface="굴림" panose="020B0600000101010101" pitchFamily="50" charset="-127"/>
                <a:ea typeface="굴림" panose="020B0600000101010101" pitchFamily="50" charset="-127"/>
              </a:rPr>
              <a:t> 비교</a:t>
            </a:r>
            <a:r>
              <a:rPr lang="en-US" altLang="ko-KR" b="1" dirty="0" smtClean="0">
                <a:solidFill>
                  <a:srgbClr val="FF0000"/>
                </a:solidFill>
                <a:latin typeface="굴림" panose="020B0600000101010101" pitchFamily="50" charset="-127"/>
                <a:ea typeface="굴림" panose="020B0600000101010101" pitchFamily="50" charset="-127"/>
              </a:rPr>
              <a:t>. </a:t>
            </a:r>
          </a:p>
          <a:p>
            <a:pPr>
              <a:lnSpc>
                <a:spcPct val="150000"/>
              </a:lnSpc>
            </a:pPr>
            <a:r>
              <a:rPr lang="ko-KR" altLang="en-US" dirty="0" smtClean="0">
                <a:latin typeface="굴림" panose="020B0600000101010101" pitchFamily="50" charset="-127"/>
                <a:ea typeface="굴림" panose="020B0600000101010101" pitchFamily="50" charset="-127"/>
              </a:rPr>
              <a:t>특정 집단에 관심이 있을 때 리프트 도표</a:t>
            </a:r>
            <a:r>
              <a:rPr lang="en-US" altLang="ko-KR" dirty="0" smtClean="0">
                <a:latin typeface="굴림" panose="020B0600000101010101" pitchFamily="50" charset="-127"/>
                <a:ea typeface="굴림" panose="020B0600000101010101" pitchFamily="50" charset="-127"/>
              </a:rPr>
              <a:t>(lift chart)</a:t>
            </a:r>
            <a:r>
              <a:rPr lang="ko-KR" altLang="en-US" dirty="0" smtClean="0">
                <a:latin typeface="굴림" panose="020B0600000101010101" pitchFamily="50" charset="-127"/>
                <a:ea typeface="굴림" panose="020B0600000101010101" pitchFamily="50" charset="-127"/>
              </a:rPr>
              <a:t>는 모형이 특정 집단에 속한 각 </a:t>
            </a:r>
            <a:r>
              <a:rPr lang="ko-KR" altLang="en-US" dirty="0" err="1" smtClean="0">
                <a:latin typeface="굴림" panose="020B0600000101010101" pitchFamily="50" charset="-127"/>
                <a:ea typeface="굴림" panose="020B0600000101010101" pitchFamily="50" charset="-127"/>
              </a:rPr>
              <a:t>소속값을</a:t>
            </a:r>
            <a:r>
              <a:rPr lang="ko-KR" altLang="en-US" dirty="0" smtClean="0">
                <a:latin typeface="굴림" panose="020B0600000101010101" pitchFamily="50" charset="-127"/>
                <a:ea typeface="굴림" panose="020B0600000101010101" pitchFamily="50" charset="-127"/>
              </a:rPr>
              <a:t> 잘 분류할 수 있는지를 평가하는 데 유용</a:t>
            </a:r>
            <a:endParaRPr lang="en-US" altLang="ko-KR" dirty="0" smtClean="0">
              <a:latin typeface="굴림" panose="020B0600000101010101" pitchFamily="50" charset="-127"/>
              <a:ea typeface="굴림" panose="020B0600000101010101" pitchFamily="50" charset="-127"/>
            </a:endParaRPr>
          </a:p>
          <a:p>
            <a:pPr>
              <a:lnSpc>
                <a:spcPct val="150000"/>
              </a:lnSpc>
            </a:pPr>
            <a:endParaRPr lang="ko-KR" altLang="en-US" sz="2000" dirty="0" smtClean="0"/>
          </a:p>
        </p:txBody>
      </p:sp>
      <p:sp>
        <p:nvSpPr>
          <p:cNvPr id="3" name="제목 2"/>
          <p:cNvSpPr>
            <a:spLocks noGrp="1"/>
          </p:cNvSpPr>
          <p:nvPr>
            <p:ph type="title"/>
          </p:nvPr>
        </p:nvSpPr>
        <p:spPr>
          <a:xfrm>
            <a:off x="381000" y="152400"/>
            <a:ext cx="8229600" cy="563562"/>
          </a:xfrm>
        </p:spPr>
        <p:txBody>
          <a:bodyPr/>
          <a:lstStyle/>
          <a:p>
            <a:pPr>
              <a:defRPr/>
            </a:pPr>
            <a:r>
              <a:rPr lang="en-US" altLang="ko-KR" sz="3600" b="0" dirty="0" smtClean="0">
                <a:latin typeface="굴림" panose="020B0600000101010101" pitchFamily="50" charset="-127"/>
                <a:ea typeface="굴림" panose="020B0600000101010101" pitchFamily="50" charset="-127"/>
              </a:rPr>
              <a:t>9.3 </a:t>
            </a:r>
            <a:r>
              <a:rPr lang="ko-KR" altLang="en-US" sz="3600" b="0" dirty="0" smtClean="0">
                <a:latin typeface="굴림" panose="020B0600000101010101" pitchFamily="50" charset="-127"/>
                <a:ea typeface="굴림" panose="020B0600000101010101" pitchFamily="50" charset="-127"/>
              </a:rPr>
              <a:t>분류나무의 성과 평가</a:t>
            </a:r>
            <a:endParaRPr lang="ko-KR" altLang="en-US" sz="3600" b="0" dirty="0">
              <a:latin typeface="굴림" panose="020B0600000101010101" pitchFamily="50" charset="-127"/>
              <a:ea typeface="굴림" panose="020B0600000101010101" pitchFamily="50" charset="-127"/>
            </a:endParaRPr>
          </a:p>
        </p:txBody>
      </p:sp>
      <p:sp>
        <p:nvSpPr>
          <p:cNvPr id="20484"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3057706C-F166-431E-84B5-C5AB6290346C}" type="slidenum">
              <a:rPr kumimoji="0" lang="en-US" altLang="ko-KR" smtClean="0"/>
              <a:pPr eaLnBrk="1" hangingPunct="1"/>
              <a:t>32</a:t>
            </a:fld>
            <a:endParaRPr kumimoji="0" lang="en-US" altLang="ko-KR" smtClean="0"/>
          </a:p>
        </p:txBody>
      </p:sp>
    </p:spTree>
    <p:extLst>
      <p:ext uri="{BB962C8B-B14F-4D97-AF65-F5344CB8AC3E}">
        <p14:creationId xmlns:p14="http://schemas.microsoft.com/office/powerpoint/2010/main" val="1419545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내용 개체 틀 1"/>
          <p:cNvSpPr>
            <a:spLocks noGrp="1"/>
          </p:cNvSpPr>
          <p:nvPr>
            <p:ph idx="1"/>
          </p:nvPr>
        </p:nvSpPr>
        <p:spPr bwMode="auto">
          <a:xfrm>
            <a:off x="457200" y="838200"/>
            <a:ext cx="8229600" cy="5638800"/>
          </a:xfrm>
          <a:ln>
            <a:miter lim="800000"/>
            <a:headEnd/>
            <a:tailEnd/>
          </a:ln>
        </p:spPr>
        <p:txBody>
          <a:bodyPr vert="horz" wrap="square" lIns="91440" tIns="45720" rIns="91440" bIns="45720" numCol="1" anchor="t" anchorCtr="0" compatLnSpc="1">
            <a:prstTxWarp prst="textNoShape">
              <a:avLst/>
            </a:prstTxWarp>
            <a:normAutofit/>
          </a:bodyPr>
          <a:lstStyle/>
          <a:p>
            <a:pPr>
              <a:lnSpc>
                <a:spcPct val="90000"/>
              </a:lnSpc>
            </a:pPr>
            <a:r>
              <a:rPr lang="ko-KR" altLang="en-US" sz="2000" dirty="0" err="1" smtClean="0"/>
              <a:t>유니버셜</a:t>
            </a:r>
            <a:r>
              <a:rPr lang="en-US" altLang="ko-KR" sz="2000" dirty="0" smtClean="0"/>
              <a:t>(Universal) </a:t>
            </a:r>
            <a:r>
              <a:rPr lang="ko-KR" altLang="en-US" sz="2000" dirty="0" smtClean="0"/>
              <a:t>은행은 전체 고객들 관점에서 급격이 성장하고 있는 신생 은행이다</a:t>
            </a:r>
            <a:r>
              <a:rPr lang="en-US" altLang="ko-KR" sz="2000" dirty="0" smtClean="0"/>
              <a:t>. </a:t>
            </a:r>
            <a:r>
              <a:rPr lang="ko-KR" altLang="en-US" sz="2000" dirty="0" smtClean="0"/>
              <a:t>예금을 하는 고객은 아주 적은 편이며</a:t>
            </a:r>
            <a:r>
              <a:rPr lang="en-US" altLang="ko-KR" sz="2000" dirty="0" smtClean="0"/>
              <a:t>, </a:t>
            </a:r>
            <a:r>
              <a:rPr lang="ko-KR" altLang="en-US" sz="2000" dirty="0" smtClean="0"/>
              <a:t>은행은 더 많은 대출 사업을 확장하여 규모를 빨리 성장시키고 싶어한다</a:t>
            </a:r>
            <a:r>
              <a:rPr lang="en-US" altLang="ko-KR" sz="2000" dirty="0" smtClean="0"/>
              <a:t>. </a:t>
            </a:r>
            <a:r>
              <a:rPr lang="ko-KR" altLang="en-US" sz="2000" dirty="0" smtClean="0"/>
              <a:t>특히</a:t>
            </a:r>
            <a:r>
              <a:rPr lang="en-US" altLang="ko-KR" sz="2000" dirty="0" smtClean="0"/>
              <a:t>, </a:t>
            </a:r>
            <a:r>
              <a:rPr lang="ko-KR" altLang="en-US" sz="2000" dirty="0" smtClean="0"/>
              <a:t>은행은 채무가 있는 </a:t>
            </a:r>
            <a:r>
              <a:rPr lang="ko-KR" altLang="en-US" sz="2000" b="1" u="sng" dirty="0" smtClean="0">
                <a:solidFill>
                  <a:srgbClr val="FF0000"/>
                </a:solidFill>
              </a:rPr>
              <a:t>고객들은 개인 대출 고객으로 전환하는 방법을 찾고자 한다</a:t>
            </a:r>
            <a:r>
              <a:rPr lang="en-US" altLang="ko-KR" sz="2000" b="1" u="sng" dirty="0" smtClean="0">
                <a:solidFill>
                  <a:srgbClr val="FF0000"/>
                </a:solidFill>
              </a:rPr>
              <a:t>.</a:t>
            </a:r>
            <a:endParaRPr lang="en-US" altLang="ko-KR" sz="1200" b="1" u="sng" dirty="0" smtClean="0">
              <a:solidFill>
                <a:srgbClr val="FF0000"/>
              </a:solidFill>
            </a:endParaRPr>
          </a:p>
          <a:p>
            <a:pPr>
              <a:lnSpc>
                <a:spcPct val="90000"/>
              </a:lnSpc>
            </a:pPr>
            <a:r>
              <a:rPr lang="ko-KR" altLang="en-US" sz="2000" dirty="0" smtClean="0"/>
              <a:t>은행이 채무 고객들에게 펼친 캠페인은 </a:t>
            </a:r>
            <a:r>
              <a:rPr lang="en-US" altLang="ko-KR" sz="2000" dirty="0" smtClean="0"/>
              <a:t>9% </a:t>
            </a:r>
            <a:r>
              <a:rPr lang="ko-KR" altLang="en-US" sz="2000" dirty="0" smtClean="0"/>
              <a:t>성공의 꽤 많은 </a:t>
            </a:r>
            <a:r>
              <a:rPr lang="ko-KR" altLang="en-US" sz="2000" dirty="0" err="1" smtClean="0"/>
              <a:t>전환율을</a:t>
            </a:r>
            <a:r>
              <a:rPr lang="ko-KR" altLang="en-US" sz="2000" dirty="0" smtClean="0"/>
              <a:t> 보인다</a:t>
            </a:r>
            <a:r>
              <a:rPr lang="en-US" altLang="ko-KR" sz="2000" dirty="0" smtClean="0"/>
              <a:t>. </a:t>
            </a:r>
            <a:r>
              <a:rPr lang="ko-KR" altLang="en-US" sz="2000" dirty="0" smtClean="0"/>
              <a:t>이러한 실적에 힘입어 개인영업부서는 더 좋은 표적 마케팅으로 더 효과적인 캠페인을 설계하려고 한다</a:t>
            </a:r>
            <a:r>
              <a:rPr lang="en-US" altLang="ko-KR" sz="2000" dirty="0" smtClean="0"/>
              <a:t>. </a:t>
            </a:r>
          </a:p>
          <a:p>
            <a:pPr>
              <a:lnSpc>
                <a:spcPct val="90000"/>
              </a:lnSpc>
            </a:pPr>
            <a:r>
              <a:rPr lang="ko-KR" altLang="en-US" sz="2000" b="1" u="sng" dirty="0" smtClean="0">
                <a:solidFill>
                  <a:srgbClr val="FF0000"/>
                </a:solidFill>
              </a:rPr>
              <a:t>이 분석의 목적은 </a:t>
            </a:r>
            <a:r>
              <a:rPr lang="ko-KR" altLang="en-US" sz="2000" b="1" dirty="0" smtClean="0">
                <a:solidFill>
                  <a:srgbClr val="FF0000"/>
                </a:solidFill>
              </a:rPr>
              <a:t>고객으로 하여금 개인 대출을 신청하게 만드는 여러 요인들을 분석하여 이전 캠페인 데이터를 바탕으로 고객 행동을 모형화하여 어떠한 요인들의 조합이 개인 대출 제의를 더 잘 수락할 수 있게 하는지를 분석하는 것이다</a:t>
            </a:r>
            <a:r>
              <a:rPr lang="en-US" altLang="ko-KR" sz="2000" b="1" dirty="0" smtClean="0">
                <a:solidFill>
                  <a:srgbClr val="FF0000"/>
                </a:solidFill>
              </a:rPr>
              <a:t>. </a:t>
            </a:r>
          </a:p>
          <a:p>
            <a:pPr>
              <a:lnSpc>
                <a:spcPct val="90000"/>
              </a:lnSpc>
            </a:pPr>
            <a:endParaRPr lang="en-US" altLang="ko-KR" sz="1200" dirty="0" smtClean="0"/>
          </a:p>
          <a:p>
            <a:pPr>
              <a:lnSpc>
                <a:spcPct val="90000"/>
              </a:lnSpc>
            </a:pPr>
            <a:r>
              <a:rPr lang="ko-KR" altLang="en-US" sz="2000" dirty="0" smtClean="0"/>
              <a:t>은행의 데이터집합은 고객 </a:t>
            </a:r>
            <a:r>
              <a:rPr lang="en-US" altLang="ko-KR" sz="2000" dirty="0" smtClean="0"/>
              <a:t>5,000</a:t>
            </a:r>
            <a:r>
              <a:rPr lang="ko-KR" altLang="en-US" sz="2000" dirty="0" smtClean="0"/>
              <a:t>명에 대한 데이터로 구성됨</a:t>
            </a:r>
            <a:r>
              <a:rPr lang="en-US" altLang="ko-KR" sz="2000" dirty="0" smtClean="0"/>
              <a:t>. </a:t>
            </a:r>
          </a:p>
          <a:p>
            <a:pPr lvl="1">
              <a:lnSpc>
                <a:spcPct val="90000"/>
              </a:lnSpc>
            </a:pPr>
            <a:r>
              <a:rPr lang="ko-KR" altLang="en-US" sz="1800" dirty="0" smtClean="0"/>
              <a:t>데이터는 고객의 인구통계학적 정보</a:t>
            </a:r>
            <a:r>
              <a:rPr lang="en-US" altLang="ko-KR" sz="1800" dirty="0" smtClean="0"/>
              <a:t>(</a:t>
            </a:r>
            <a:r>
              <a:rPr lang="ko-KR" altLang="en-US" sz="1800" dirty="0" smtClean="0"/>
              <a:t>나이</a:t>
            </a:r>
            <a:r>
              <a:rPr lang="en-US" altLang="ko-KR" sz="1800" dirty="0" smtClean="0"/>
              <a:t>, </a:t>
            </a:r>
            <a:r>
              <a:rPr lang="ko-KR" altLang="en-US" sz="1800" dirty="0" smtClean="0"/>
              <a:t>소득 등의 변수</a:t>
            </a:r>
            <a:r>
              <a:rPr lang="en-US" altLang="ko-KR" sz="1800" dirty="0" smtClean="0"/>
              <a:t>), </a:t>
            </a:r>
            <a:r>
              <a:rPr lang="ko-KR" altLang="en-US" sz="1800" dirty="0" smtClean="0"/>
              <a:t>마지막 대출 캠페인에 대한 고객의 응답</a:t>
            </a:r>
            <a:r>
              <a:rPr lang="en-US" altLang="ko-KR" sz="1800" dirty="0" smtClean="0"/>
              <a:t>(personal  loan</a:t>
            </a:r>
            <a:r>
              <a:rPr lang="ko-KR" altLang="en-US" sz="1800" dirty="0" smtClean="0"/>
              <a:t>변수</a:t>
            </a:r>
            <a:r>
              <a:rPr lang="en-US" altLang="ko-KR" sz="1800" dirty="0" smtClean="0"/>
              <a:t>), </a:t>
            </a:r>
            <a:r>
              <a:rPr lang="ko-KR" altLang="en-US" sz="1800" dirty="0" smtClean="0"/>
              <a:t>은행과 고객과의 관계</a:t>
            </a:r>
            <a:r>
              <a:rPr lang="en-US" altLang="ko-KR" sz="1800" dirty="0" smtClean="0"/>
              <a:t>(mortgage, securities account </a:t>
            </a:r>
            <a:r>
              <a:rPr lang="ko-KR" altLang="en-US" sz="1800" dirty="0" smtClean="0"/>
              <a:t>등의 변수</a:t>
            </a:r>
            <a:r>
              <a:rPr lang="en-US" altLang="ko-KR" sz="1800" dirty="0" smtClean="0"/>
              <a:t>)</a:t>
            </a:r>
            <a:r>
              <a:rPr lang="ko-KR" altLang="en-US" sz="1800" dirty="0" smtClean="0"/>
              <a:t>으로 구성된다</a:t>
            </a:r>
            <a:r>
              <a:rPr lang="en-US" altLang="ko-KR" sz="1800" dirty="0" smtClean="0"/>
              <a:t>. </a:t>
            </a:r>
            <a:r>
              <a:rPr lang="ko-KR" altLang="en-US" sz="1800" dirty="0" smtClean="0"/>
              <a:t>이 </a:t>
            </a:r>
            <a:r>
              <a:rPr lang="en-US" altLang="ko-KR" sz="1800" dirty="0" smtClean="0"/>
              <a:t>5,000</a:t>
            </a:r>
            <a:r>
              <a:rPr lang="ko-KR" altLang="en-US" sz="1800" dirty="0" smtClean="0"/>
              <a:t>명의 고객 중에서 </a:t>
            </a:r>
            <a:r>
              <a:rPr lang="en-US" altLang="ko-KR" sz="1800" dirty="0" smtClean="0"/>
              <a:t>480</a:t>
            </a:r>
            <a:r>
              <a:rPr lang="ko-KR" altLang="en-US" sz="1800" dirty="0" smtClean="0"/>
              <a:t>명</a:t>
            </a:r>
            <a:r>
              <a:rPr lang="en-US" altLang="ko-KR" sz="1800" dirty="0" smtClean="0"/>
              <a:t>(9.6%)</a:t>
            </a:r>
            <a:r>
              <a:rPr lang="ko-KR" altLang="en-US" sz="1800" dirty="0" smtClean="0"/>
              <a:t>만이 이전의 캠페인에서 제의 받은 개인 대출을 받아 들였다</a:t>
            </a:r>
            <a:r>
              <a:rPr lang="en-US" altLang="ko-KR" sz="1800" dirty="0" smtClean="0"/>
              <a:t>. </a:t>
            </a:r>
          </a:p>
        </p:txBody>
      </p:sp>
      <p:sp>
        <p:nvSpPr>
          <p:cNvPr id="3" name="제목 2"/>
          <p:cNvSpPr>
            <a:spLocks noGrp="1"/>
          </p:cNvSpPr>
          <p:nvPr>
            <p:ph type="title"/>
          </p:nvPr>
        </p:nvSpPr>
        <p:spPr>
          <a:xfrm>
            <a:off x="457200" y="152400"/>
            <a:ext cx="8229600" cy="563562"/>
          </a:xfrm>
        </p:spPr>
        <p:txBody>
          <a:bodyPr/>
          <a:lstStyle/>
          <a:p>
            <a:pPr>
              <a:defRPr/>
            </a:pPr>
            <a:r>
              <a:rPr lang="ko-KR" altLang="en-US" sz="3200" b="0" dirty="0" smtClean="0">
                <a:latin typeface="굴림" panose="020B0600000101010101" pitchFamily="50" charset="-127"/>
                <a:ea typeface="굴림" panose="020B0600000101010101" pitchFamily="50" charset="-127"/>
              </a:rPr>
              <a:t>예제 </a:t>
            </a:r>
            <a:r>
              <a:rPr lang="en-US" altLang="ko-KR" sz="3200" b="0" dirty="0" smtClean="0">
                <a:latin typeface="굴림" panose="020B0600000101010101" pitchFamily="50" charset="-127"/>
                <a:ea typeface="굴림" panose="020B0600000101010101" pitchFamily="50" charset="-127"/>
              </a:rPr>
              <a:t>2: </a:t>
            </a:r>
            <a:r>
              <a:rPr lang="ko-KR" altLang="en-US" sz="3200" b="0" dirty="0" smtClean="0">
                <a:latin typeface="굴림" panose="020B0600000101010101" pitchFamily="50" charset="-127"/>
                <a:ea typeface="굴림" panose="020B0600000101010101" pitchFamily="50" charset="-127"/>
              </a:rPr>
              <a:t>개인 대출 수락 </a:t>
            </a:r>
            <a:endParaRPr lang="ko-KR" altLang="en-US" sz="3200" b="0" dirty="0">
              <a:latin typeface="굴림" panose="020B0600000101010101" pitchFamily="50" charset="-127"/>
              <a:ea typeface="굴림" panose="020B0600000101010101" pitchFamily="50" charset="-127"/>
            </a:endParaRPr>
          </a:p>
        </p:txBody>
      </p:sp>
      <p:sp>
        <p:nvSpPr>
          <p:cNvPr id="21508"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53FD26B6-02AC-4874-A811-7A3986628693}" type="slidenum">
              <a:rPr kumimoji="0" lang="en-US" altLang="ko-KR" smtClean="0"/>
              <a:pPr eaLnBrk="1" hangingPunct="1"/>
              <a:t>33</a:t>
            </a:fld>
            <a:endParaRPr kumimoji="0" lang="en-US" altLang="ko-KR" smtClean="0"/>
          </a:p>
        </p:txBody>
      </p:sp>
    </p:spTree>
    <p:extLst>
      <p:ext uri="{BB962C8B-B14F-4D97-AF65-F5344CB8AC3E}">
        <p14:creationId xmlns:p14="http://schemas.microsoft.com/office/powerpoint/2010/main" val="2186457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57200" y="152400"/>
            <a:ext cx="8229600" cy="725487"/>
          </a:xfrm>
        </p:spPr>
        <p:txBody>
          <a:bodyPr vert="horz" wrap="square" lIns="91440" tIns="45720" rIns="91440" bIns="45720" numCol="1" compatLnSpc="1">
            <a:prstTxWarp prst="textNoShape">
              <a:avLst/>
            </a:prstTxWarp>
          </a:bodyPr>
          <a:lstStyle/>
          <a:p>
            <a:r>
              <a:rPr lang="ko-KR" altLang="en-US" sz="3200" b="0" dirty="0" smtClean="0">
                <a:solidFill>
                  <a:schemeClr val="tx1"/>
                </a:solidFill>
                <a:latin typeface="굴림" panose="020B0600000101010101" pitchFamily="50" charset="-127"/>
                <a:ea typeface="굴림" panose="020B0600000101010101" pitchFamily="50" charset="-127"/>
              </a:rPr>
              <a:t>예제 </a:t>
            </a:r>
            <a:r>
              <a:rPr lang="en-US" altLang="ko-KR" sz="3200" b="0" dirty="0" smtClean="0">
                <a:solidFill>
                  <a:schemeClr val="tx1"/>
                </a:solidFill>
                <a:latin typeface="굴림" panose="020B0600000101010101" pitchFamily="50" charset="-127"/>
                <a:ea typeface="굴림" panose="020B0600000101010101" pitchFamily="50" charset="-127"/>
              </a:rPr>
              <a:t>2: </a:t>
            </a:r>
            <a:r>
              <a:rPr lang="ko-KR" altLang="en-US" sz="3200" b="0" dirty="0" smtClean="0">
                <a:solidFill>
                  <a:schemeClr val="tx1"/>
                </a:solidFill>
                <a:latin typeface="굴림" panose="020B0600000101010101" pitchFamily="50" charset="-127"/>
                <a:ea typeface="굴림" panose="020B0600000101010101" pitchFamily="50" charset="-127"/>
              </a:rPr>
              <a:t>개인 대출 승인</a:t>
            </a:r>
            <a:r>
              <a:rPr lang="en-US" altLang="ko-KR" sz="3200" b="0" dirty="0" smtClean="0">
                <a:solidFill>
                  <a:schemeClr val="tx1"/>
                </a:solidFill>
                <a:latin typeface="굴림" panose="020B0600000101010101" pitchFamily="50" charset="-127"/>
                <a:ea typeface="굴림" panose="020B0600000101010101" pitchFamily="50" charset="-127"/>
              </a:rPr>
              <a:t>(</a:t>
            </a:r>
            <a:r>
              <a:rPr lang="ko-KR" altLang="en-US" sz="3200" b="0" dirty="0" smtClean="0">
                <a:solidFill>
                  <a:schemeClr val="tx1"/>
                </a:solidFill>
                <a:latin typeface="굴림" panose="020B0600000101010101" pitchFamily="50" charset="-127"/>
                <a:ea typeface="굴림" panose="020B0600000101010101" pitchFamily="50" charset="-127"/>
              </a:rPr>
              <a:t>계속</a:t>
            </a:r>
            <a:r>
              <a:rPr lang="en-US" altLang="ko-KR" sz="3200" b="0" dirty="0" smtClean="0">
                <a:solidFill>
                  <a:schemeClr val="tx1"/>
                </a:solidFill>
                <a:latin typeface="굴림" panose="020B0600000101010101" pitchFamily="50" charset="-127"/>
                <a:ea typeface="굴림" panose="020B0600000101010101" pitchFamily="50" charset="-127"/>
              </a:rPr>
              <a:t>) </a:t>
            </a:r>
          </a:p>
        </p:txBody>
      </p:sp>
      <p:sp>
        <p:nvSpPr>
          <p:cNvPr id="22531"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6DF55E4A-8672-45A4-8596-06758F3E7DA1}" type="slidenum">
              <a:rPr kumimoji="0" lang="en-US" altLang="ko-KR" smtClean="0"/>
              <a:pPr eaLnBrk="1" hangingPunct="1"/>
              <a:t>34</a:t>
            </a:fld>
            <a:endParaRPr kumimoji="0" lang="en-US" altLang="ko-KR" smtClean="0"/>
          </a:p>
        </p:txBody>
      </p:sp>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236"/>
            <a:ext cx="7588998" cy="57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909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533400"/>
            <a:ext cx="8834543" cy="4876800"/>
          </a:xfrm>
        </p:spPr>
      </p:pic>
      <p:graphicFrame>
        <p:nvGraphicFramePr>
          <p:cNvPr id="2" name="표 1"/>
          <p:cNvGraphicFramePr>
            <a:graphicFrameLocks noGrp="1"/>
          </p:cNvGraphicFramePr>
          <p:nvPr>
            <p:extLst>
              <p:ext uri="{D42A27DB-BD31-4B8C-83A1-F6EECF244321}">
                <p14:modId xmlns:p14="http://schemas.microsoft.com/office/powerpoint/2010/main" val="866895108"/>
              </p:ext>
            </p:extLst>
          </p:nvPr>
        </p:nvGraphicFramePr>
        <p:xfrm>
          <a:off x="533400" y="5791200"/>
          <a:ext cx="7772400" cy="518160"/>
        </p:xfrm>
        <a:graphic>
          <a:graphicData uri="http://schemas.openxmlformats.org/drawingml/2006/table">
            <a:tbl>
              <a:tblPr/>
              <a:tblGrid>
                <a:gridCol w="838200">
                  <a:extLst>
                    <a:ext uri="{9D8B030D-6E8A-4147-A177-3AD203B41FA5}">
                      <a16:colId xmlns:a16="http://schemas.microsoft.com/office/drawing/2014/main" xmlns="" val="1412774493"/>
                    </a:ext>
                  </a:extLst>
                </a:gridCol>
                <a:gridCol w="6934200">
                  <a:extLst>
                    <a:ext uri="{9D8B030D-6E8A-4147-A177-3AD203B41FA5}">
                      <a16:colId xmlns:a16="http://schemas.microsoft.com/office/drawing/2014/main" xmlns="" val="1955614248"/>
                    </a:ext>
                  </a:extLst>
                </a:gridCol>
              </a:tblGrid>
              <a:tr h="0">
                <a:tc>
                  <a:txBody>
                    <a:bodyPr/>
                    <a:lstStyle/>
                    <a:p>
                      <a:r>
                        <a:rPr lang="en-US" sz="1400">
                          <a:ln>
                            <a:solidFill>
                              <a:schemeClr val="tx1"/>
                            </a:solidFill>
                          </a:ln>
                          <a:effectLst/>
                          <a:latin typeface="Arial" panose="020B0604020202020204" pitchFamily="34" charset="0"/>
                        </a:rPr>
                        <a:t>under</a:t>
                      </a:r>
                    </a:p>
                  </a:txBody>
                  <a:tcPr marR="76200">
                    <a:lnL>
                      <a:noFill/>
                    </a:lnL>
                    <a:lnR>
                      <a:noFill/>
                    </a:lnR>
                    <a:lnT>
                      <a:noFill/>
                    </a:lnT>
                    <a:lnB>
                      <a:noFill/>
                    </a:lnB>
                  </a:tcPr>
                </a:tc>
                <a:tc>
                  <a:txBody>
                    <a:bodyPr/>
                    <a:lstStyle/>
                    <a:p>
                      <a:r>
                        <a:rPr lang="en-US" sz="1400" dirty="0">
                          <a:ln>
                            <a:solidFill>
                              <a:schemeClr val="tx1"/>
                            </a:solidFill>
                          </a:ln>
                          <a:effectLst/>
                          <a:latin typeface="Arial" panose="020B0604020202020204" pitchFamily="34" charset="0"/>
                        </a:rPr>
                        <a:t>Applies only if extra &gt; 0. Default FALSE, meaning put the extra text </a:t>
                      </a:r>
                      <a:r>
                        <a:rPr lang="en-US" sz="1400" i="1" dirty="0">
                          <a:ln>
                            <a:solidFill>
                              <a:schemeClr val="tx1"/>
                            </a:solidFill>
                          </a:ln>
                          <a:effectLst/>
                          <a:latin typeface="Arial" panose="020B0604020202020204" pitchFamily="34" charset="0"/>
                        </a:rPr>
                        <a:t>in</a:t>
                      </a:r>
                      <a:r>
                        <a:rPr lang="en-US" sz="1400" dirty="0">
                          <a:ln>
                            <a:solidFill>
                              <a:schemeClr val="tx1"/>
                            </a:solidFill>
                          </a:ln>
                          <a:effectLst/>
                          <a:latin typeface="Arial" panose="020B0604020202020204" pitchFamily="34" charset="0"/>
                        </a:rPr>
                        <a:t> the box. Use TRUE to put the text </a:t>
                      </a:r>
                      <a:r>
                        <a:rPr lang="en-US" sz="1400" i="1" dirty="0">
                          <a:ln>
                            <a:solidFill>
                              <a:schemeClr val="tx1"/>
                            </a:solidFill>
                          </a:ln>
                          <a:effectLst/>
                          <a:latin typeface="Arial" panose="020B0604020202020204" pitchFamily="34" charset="0"/>
                        </a:rPr>
                        <a:t>under</a:t>
                      </a:r>
                      <a:r>
                        <a:rPr lang="en-US" sz="1400" dirty="0">
                          <a:ln>
                            <a:solidFill>
                              <a:schemeClr val="tx1"/>
                            </a:solidFill>
                          </a:ln>
                          <a:effectLst/>
                          <a:latin typeface="Arial" panose="020B0604020202020204" pitchFamily="34" charset="0"/>
                        </a:rPr>
                        <a:t> the box. See also </a:t>
                      </a:r>
                      <a:r>
                        <a:rPr lang="en-US" sz="1400" dirty="0" err="1">
                          <a:ln>
                            <a:solidFill>
                              <a:schemeClr val="tx1"/>
                            </a:solidFill>
                          </a:ln>
                          <a:effectLst/>
                          <a:latin typeface="Arial" panose="020B0604020202020204" pitchFamily="34" charset="0"/>
                        </a:rPr>
                        <a:t>under.cex</a:t>
                      </a:r>
                      <a:r>
                        <a:rPr lang="en-US" sz="1400" dirty="0">
                          <a:ln>
                            <a:solidFill>
                              <a:schemeClr val="tx1"/>
                            </a:solidFill>
                          </a:ln>
                          <a:effectLst/>
                          <a:latin typeface="Arial" panose="020B0604020202020204" pitchFamily="34" charset="0"/>
                        </a:rPr>
                        <a:t>.</a:t>
                      </a:r>
                    </a:p>
                  </a:txBody>
                  <a:tcPr>
                    <a:lnL>
                      <a:noFill/>
                    </a:lnL>
                    <a:lnR>
                      <a:noFill/>
                    </a:lnR>
                    <a:lnT>
                      <a:noFill/>
                    </a:lnT>
                    <a:lnB>
                      <a:noFill/>
                    </a:lnB>
                  </a:tcPr>
                </a:tc>
                <a:extLst>
                  <a:ext uri="{0D108BD9-81ED-4DB2-BD59-A6C34878D82A}">
                    <a16:rowId xmlns:a16="http://schemas.microsoft.com/office/drawing/2014/main" xmlns="" val="2395750257"/>
                  </a:ext>
                </a:extLst>
              </a:tr>
            </a:tbl>
          </a:graphicData>
        </a:graphic>
      </p:graphicFrame>
    </p:spTree>
    <p:extLst>
      <p:ext uri="{BB962C8B-B14F-4D97-AF65-F5344CB8AC3E}">
        <p14:creationId xmlns:p14="http://schemas.microsoft.com/office/powerpoint/2010/main" val="4051442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7555690" cy="6095460"/>
          </a:xfrm>
        </p:spPr>
      </p:pic>
      <p:sp>
        <p:nvSpPr>
          <p:cNvPr id="6" name="제목 2"/>
          <p:cNvSpPr>
            <a:spLocks noGrp="1"/>
          </p:cNvSpPr>
          <p:nvPr>
            <p:ph type="title"/>
          </p:nvPr>
        </p:nvSpPr>
        <p:spPr>
          <a:xfrm>
            <a:off x="228600" y="152400"/>
            <a:ext cx="8229600" cy="152400"/>
          </a:xfrm>
        </p:spPr>
        <p:txBody>
          <a:bodyPr vert="horz" wrap="square" lIns="91440" tIns="45720" rIns="91440" bIns="45720" numCol="1" compatLnSpc="1">
            <a:prstTxWarp prst="textNoShape">
              <a:avLst/>
            </a:prstTxWarp>
          </a:bodyPr>
          <a:lstStyle/>
          <a:p>
            <a:r>
              <a:rPr lang="ko-KR" altLang="en-US" sz="2800" b="0" dirty="0" smtClean="0">
                <a:solidFill>
                  <a:srgbClr val="003366"/>
                </a:solidFill>
                <a:latin typeface="굴림" panose="020B0600000101010101" pitchFamily="50" charset="-127"/>
                <a:ea typeface="굴림" panose="020B0600000101010101" pitchFamily="50" charset="-127"/>
              </a:rPr>
              <a:t>예제 </a:t>
            </a:r>
            <a:r>
              <a:rPr lang="en-US" altLang="ko-KR" sz="2800" b="0" dirty="0" smtClean="0">
                <a:solidFill>
                  <a:srgbClr val="003366"/>
                </a:solidFill>
                <a:latin typeface="굴림" panose="020B0600000101010101" pitchFamily="50" charset="-127"/>
                <a:ea typeface="굴림" panose="020B0600000101010101" pitchFamily="50" charset="-127"/>
              </a:rPr>
              <a:t>2: </a:t>
            </a:r>
            <a:r>
              <a:rPr lang="ko-KR" altLang="en-US" sz="2800" b="0" dirty="0" smtClean="0">
                <a:solidFill>
                  <a:srgbClr val="003366"/>
                </a:solidFill>
                <a:latin typeface="굴림" panose="020B0600000101010101" pitchFamily="50" charset="-127"/>
                <a:ea typeface="굴림" panose="020B0600000101010101" pitchFamily="50" charset="-127"/>
              </a:rPr>
              <a:t>개인 대출 승인</a:t>
            </a:r>
            <a:r>
              <a:rPr lang="en-US" altLang="ko-KR" sz="2800" b="0" dirty="0" smtClean="0">
                <a:solidFill>
                  <a:srgbClr val="003366"/>
                </a:solidFill>
                <a:latin typeface="굴림" panose="020B0600000101010101" pitchFamily="50" charset="-127"/>
                <a:ea typeface="굴림" panose="020B0600000101010101" pitchFamily="50" charset="-127"/>
              </a:rPr>
              <a:t>(</a:t>
            </a:r>
            <a:r>
              <a:rPr lang="ko-KR" altLang="en-US" sz="2800" b="0" dirty="0" smtClean="0">
                <a:solidFill>
                  <a:srgbClr val="003366"/>
                </a:solidFill>
                <a:latin typeface="굴림" panose="020B0600000101010101" pitchFamily="50" charset="-127"/>
                <a:ea typeface="굴림" panose="020B0600000101010101" pitchFamily="50" charset="-127"/>
              </a:rPr>
              <a:t>계속</a:t>
            </a:r>
            <a:r>
              <a:rPr lang="en-US" altLang="ko-KR" sz="2800" b="0" dirty="0" smtClean="0">
                <a:solidFill>
                  <a:srgbClr val="003366"/>
                </a:solidFill>
                <a:latin typeface="굴림" panose="020B0600000101010101" pitchFamily="50" charset="-127"/>
                <a:ea typeface="굴림" panose="020B0600000101010101" pitchFamily="50" charset="-127"/>
              </a:rPr>
              <a:t>) </a:t>
            </a:r>
          </a:p>
        </p:txBody>
      </p:sp>
    </p:spTree>
    <p:extLst>
      <p:ext uri="{BB962C8B-B14F-4D97-AF65-F5344CB8AC3E}">
        <p14:creationId xmlns:p14="http://schemas.microsoft.com/office/powerpoint/2010/main" val="618228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19200"/>
            <a:ext cx="8763961" cy="2832159"/>
          </a:xfrm>
        </p:spPr>
      </p:pic>
      <p:sp>
        <p:nvSpPr>
          <p:cNvPr id="5" name="TextBox 4"/>
          <p:cNvSpPr txBox="1"/>
          <p:nvPr/>
        </p:nvSpPr>
        <p:spPr>
          <a:xfrm>
            <a:off x="609600" y="457200"/>
            <a:ext cx="5638800" cy="523220"/>
          </a:xfrm>
          <a:prstGeom prst="rect">
            <a:avLst/>
          </a:prstGeom>
          <a:noFill/>
        </p:spPr>
        <p:txBody>
          <a:bodyPr wrap="square" rtlCol="0">
            <a:spAutoFit/>
          </a:bodyPr>
          <a:lstStyle/>
          <a:p>
            <a:r>
              <a:rPr lang="en-US" altLang="ko-KR" sz="2800" dirty="0" smtClean="0"/>
              <a:t>Full Grown Tree </a:t>
            </a:r>
            <a:endParaRPr lang="ko-KR" altLang="en-US" sz="2800" dirty="0"/>
          </a:p>
        </p:txBody>
      </p:sp>
      <p:cxnSp>
        <p:nvCxnSpPr>
          <p:cNvPr id="3" name="직선 연결선 2"/>
          <p:cNvCxnSpPr/>
          <p:nvPr/>
        </p:nvCxnSpPr>
        <p:spPr>
          <a:xfrm>
            <a:off x="6934200" y="25146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1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529359" y="-985242"/>
            <a:ext cx="6095999" cy="8980887"/>
          </a:xfrm>
        </p:spPr>
      </p:pic>
    </p:spTree>
    <p:extLst>
      <p:ext uri="{BB962C8B-B14F-4D97-AF65-F5344CB8AC3E}">
        <p14:creationId xmlns:p14="http://schemas.microsoft.com/office/powerpoint/2010/main" val="3735645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28600" y="381000"/>
            <a:ext cx="8686800" cy="5486400"/>
          </a:xfrm>
        </p:spPr>
        <p:txBody>
          <a:bodyPr>
            <a:normAutofit fontScale="70000" lnSpcReduction="20000"/>
          </a:bodyPr>
          <a:lstStyle/>
          <a:p>
            <a:pPr marL="0" indent="0">
              <a:buNone/>
            </a:pPr>
            <a:r>
              <a:rPr lang="en-US" altLang="ko-KR" dirty="0" err="1"/>
              <a:t>bank.df</a:t>
            </a:r>
            <a:r>
              <a:rPr lang="en-US" altLang="ko-KR" dirty="0"/>
              <a:t> &lt;- read.csv("UniversalBank.csv")</a:t>
            </a:r>
          </a:p>
          <a:p>
            <a:pPr marL="0" indent="0">
              <a:buNone/>
            </a:pPr>
            <a:r>
              <a:rPr lang="en-US" altLang="ko-KR" dirty="0" err="1" smtClean="0"/>
              <a:t>bank.df</a:t>
            </a:r>
            <a:r>
              <a:rPr lang="en-US" altLang="ko-KR" dirty="0" smtClean="0"/>
              <a:t> </a:t>
            </a:r>
            <a:r>
              <a:rPr lang="en-US" altLang="ko-KR" dirty="0"/>
              <a:t>&lt;- </a:t>
            </a:r>
            <a:r>
              <a:rPr lang="en-US" altLang="ko-KR" dirty="0" err="1"/>
              <a:t>bank.df</a:t>
            </a:r>
            <a:r>
              <a:rPr lang="en-US" altLang="ko-KR" dirty="0"/>
              <a:t>[ , -c(1,5)]</a:t>
            </a:r>
          </a:p>
          <a:p>
            <a:pPr marL="0" indent="0">
              <a:buNone/>
            </a:pPr>
            <a:r>
              <a:rPr lang="en-US" altLang="ko-KR" dirty="0" err="1" smtClean="0"/>
              <a:t>set.seed</a:t>
            </a:r>
            <a:r>
              <a:rPr lang="en-US" altLang="ko-KR" dirty="0" smtClean="0"/>
              <a:t>(1</a:t>
            </a:r>
            <a:r>
              <a:rPr lang="en-US" altLang="ko-KR" dirty="0"/>
              <a:t>)</a:t>
            </a:r>
          </a:p>
          <a:p>
            <a:pPr marL="0" indent="0">
              <a:buNone/>
            </a:pPr>
            <a:r>
              <a:rPr lang="en-US" altLang="ko-KR" dirty="0" err="1"/>
              <a:t>train.index</a:t>
            </a:r>
            <a:r>
              <a:rPr lang="en-US" altLang="ko-KR" dirty="0"/>
              <a:t> &lt;- sample(c(1:dim(</a:t>
            </a:r>
            <a:r>
              <a:rPr lang="en-US" altLang="ko-KR" dirty="0" err="1"/>
              <a:t>bank.df</a:t>
            </a:r>
            <a:r>
              <a:rPr lang="en-US" altLang="ko-KR" dirty="0"/>
              <a:t>)[1]), dim(</a:t>
            </a:r>
            <a:r>
              <a:rPr lang="en-US" altLang="ko-KR" dirty="0" err="1"/>
              <a:t>bank.df</a:t>
            </a:r>
            <a:r>
              <a:rPr lang="en-US" altLang="ko-KR" dirty="0"/>
              <a:t>)[1]*0.6)</a:t>
            </a:r>
          </a:p>
          <a:p>
            <a:pPr marL="0" indent="0">
              <a:buNone/>
            </a:pPr>
            <a:r>
              <a:rPr lang="en-US" altLang="ko-KR" dirty="0" err="1"/>
              <a:t>train.df</a:t>
            </a:r>
            <a:r>
              <a:rPr lang="en-US" altLang="ko-KR" dirty="0"/>
              <a:t> &lt;- </a:t>
            </a:r>
            <a:r>
              <a:rPr lang="en-US" altLang="ko-KR" dirty="0" err="1"/>
              <a:t>bank.df</a:t>
            </a:r>
            <a:r>
              <a:rPr lang="en-US" altLang="ko-KR" dirty="0"/>
              <a:t>[</a:t>
            </a:r>
            <a:r>
              <a:rPr lang="en-US" altLang="ko-KR" dirty="0" err="1"/>
              <a:t>train.index</a:t>
            </a:r>
            <a:r>
              <a:rPr lang="en-US" altLang="ko-KR" dirty="0"/>
              <a:t>,]</a:t>
            </a:r>
          </a:p>
          <a:p>
            <a:pPr marL="0" indent="0">
              <a:buNone/>
            </a:pPr>
            <a:r>
              <a:rPr lang="en-US" altLang="ko-KR" dirty="0" err="1"/>
              <a:t>valid.df</a:t>
            </a:r>
            <a:r>
              <a:rPr lang="en-US" altLang="ko-KR" dirty="0"/>
              <a:t> &lt;- </a:t>
            </a:r>
            <a:r>
              <a:rPr lang="en-US" altLang="ko-KR" dirty="0" err="1"/>
              <a:t>bank.df</a:t>
            </a:r>
            <a:r>
              <a:rPr lang="en-US" altLang="ko-KR" dirty="0"/>
              <a:t>[-</a:t>
            </a:r>
            <a:r>
              <a:rPr lang="en-US" altLang="ko-KR" dirty="0" err="1"/>
              <a:t>train.index</a:t>
            </a:r>
            <a:r>
              <a:rPr lang="en-US" altLang="ko-KR" dirty="0"/>
              <a:t>, ]</a:t>
            </a:r>
          </a:p>
          <a:p>
            <a:pPr marL="0" indent="0">
              <a:buNone/>
            </a:pPr>
            <a:r>
              <a:rPr lang="en-US" altLang="ko-KR" dirty="0" smtClean="0"/>
              <a:t>###############</a:t>
            </a:r>
            <a:r>
              <a:rPr lang="en-US" altLang="ko-KR" dirty="0"/>
              <a:t>Default CT</a:t>
            </a:r>
          </a:p>
          <a:p>
            <a:pPr marL="0" indent="0">
              <a:buNone/>
            </a:pPr>
            <a:r>
              <a:rPr lang="en-US" altLang="ko-KR" dirty="0" err="1"/>
              <a:t>default.ct</a:t>
            </a:r>
            <a:r>
              <a:rPr lang="en-US" altLang="ko-KR" dirty="0"/>
              <a:t> &lt;- </a:t>
            </a:r>
            <a:r>
              <a:rPr lang="en-US" altLang="ko-KR" dirty="0" err="1"/>
              <a:t>rpart</a:t>
            </a:r>
            <a:r>
              <a:rPr lang="en-US" altLang="ko-KR" dirty="0"/>
              <a:t>(</a:t>
            </a:r>
            <a:r>
              <a:rPr lang="en-US" altLang="ko-KR" dirty="0" err="1"/>
              <a:t>Personal.Loan</a:t>
            </a:r>
            <a:r>
              <a:rPr lang="en-US" altLang="ko-KR" dirty="0"/>
              <a:t> ~ ., data=</a:t>
            </a:r>
            <a:r>
              <a:rPr lang="en-US" altLang="ko-KR" dirty="0" err="1"/>
              <a:t>train.df</a:t>
            </a:r>
            <a:r>
              <a:rPr lang="en-US" altLang="ko-KR" dirty="0"/>
              <a:t>, method="class")</a:t>
            </a:r>
          </a:p>
          <a:p>
            <a:pPr marL="0" indent="0">
              <a:buNone/>
            </a:pPr>
            <a:r>
              <a:rPr lang="en-US" altLang="ko-KR" dirty="0" err="1" smtClean="0"/>
              <a:t>prp</a:t>
            </a:r>
            <a:r>
              <a:rPr lang="en-US" altLang="ko-KR" dirty="0" smtClean="0"/>
              <a:t>(</a:t>
            </a:r>
            <a:r>
              <a:rPr lang="en-US" altLang="ko-KR" dirty="0" err="1" smtClean="0"/>
              <a:t>default.ct</a:t>
            </a:r>
            <a:r>
              <a:rPr lang="en-US" altLang="ko-KR" dirty="0"/>
              <a:t>, type=1, extra=1,  under=TRUE, </a:t>
            </a:r>
            <a:r>
              <a:rPr lang="en-US" altLang="ko-KR" dirty="0" err="1"/>
              <a:t>split.font</a:t>
            </a:r>
            <a:r>
              <a:rPr lang="en-US" altLang="ko-KR" dirty="0"/>
              <a:t>=1, </a:t>
            </a:r>
            <a:r>
              <a:rPr lang="en-US" altLang="ko-KR" dirty="0" err="1"/>
              <a:t>varlen</a:t>
            </a:r>
            <a:r>
              <a:rPr lang="en-US" altLang="ko-KR" dirty="0"/>
              <a:t>=-10)</a:t>
            </a:r>
          </a:p>
          <a:p>
            <a:pPr marL="0" indent="0">
              <a:buNone/>
            </a:pPr>
            <a:r>
              <a:rPr lang="en-US" altLang="ko-KR" dirty="0"/>
              <a:t>length(</a:t>
            </a:r>
            <a:r>
              <a:rPr lang="en-US" altLang="ko-KR" dirty="0" err="1"/>
              <a:t>default.ct$frame$var</a:t>
            </a:r>
            <a:r>
              <a:rPr lang="en-US" altLang="ko-KR" dirty="0"/>
              <a:t>[</a:t>
            </a:r>
            <a:r>
              <a:rPr lang="en-US" altLang="ko-KR" dirty="0" err="1"/>
              <a:t>default.ct$frame$var</a:t>
            </a:r>
            <a:r>
              <a:rPr lang="en-US" altLang="ko-KR" dirty="0"/>
              <a:t>=="&lt;leaf&gt;"])</a:t>
            </a:r>
          </a:p>
          <a:p>
            <a:pPr marL="0" indent="0">
              <a:buNone/>
            </a:pPr>
            <a:r>
              <a:rPr lang="en-US" altLang="ko-KR" dirty="0" err="1" smtClean="0"/>
              <a:t>default.ct$frame$var</a:t>
            </a:r>
            <a:r>
              <a:rPr lang="en-US" altLang="ko-KR" dirty="0" smtClean="0"/>
              <a:t>  </a:t>
            </a:r>
            <a:r>
              <a:rPr lang="en-US" altLang="ko-KR" dirty="0"/>
              <a:t># tree </a:t>
            </a:r>
            <a:r>
              <a:rPr lang="ko-KR" altLang="en-US" dirty="0"/>
              <a:t>순회 </a:t>
            </a:r>
          </a:p>
          <a:p>
            <a:pPr marL="0" indent="0">
              <a:buNone/>
            </a:pPr>
            <a:r>
              <a:rPr lang="en-US" altLang="ko-KR" dirty="0" err="1"/>
              <a:t>prp</a:t>
            </a:r>
            <a:r>
              <a:rPr lang="en-US" altLang="ko-KR" dirty="0"/>
              <a:t>(</a:t>
            </a:r>
            <a:r>
              <a:rPr lang="en-US" altLang="ko-KR" dirty="0" err="1"/>
              <a:t>default.ct</a:t>
            </a:r>
            <a:r>
              <a:rPr lang="en-US" altLang="ko-KR" dirty="0"/>
              <a:t>, type=1, extra=1,  under=TRUE, </a:t>
            </a:r>
            <a:r>
              <a:rPr lang="en-US" altLang="ko-KR" dirty="0" err="1"/>
              <a:t>split.font</a:t>
            </a:r>
            <a:r>
              <a:rPr lang="en-US" altLang="ko-KR" dirty="0"/>
              <a:t>=1, </a:t>
            </a:r>
            <a:r>
              <a:rPr lang="en-US" altLang="ko-KR" dirty="0" err="1"/>
              <a:t>varlen</a:t>
            </a:r>
            <a:r>
              <a:rPr lang="en-US" altLang="ko-KR" dirty="0"/>
              <a:t>=-10,</a:t>
            </a:r>
          </a:p>
          <a:p>
            <a:pPr marL="0" indent="0">
              <a:buNone/>
            </a:pPr>
            <a:r>
              <a:rPr lang="en-US" altLang="ko-KR" dirty="0"/>
              <a:t>    </a:t>
            </a:r>
            <a:r>
              <a:rPr lang="en-US" altLang="ko-KR" dirty="0" err="1"/>
              <a:t>box.col</a:t>
            </a:r>
            <a:r>
              <a:rPr lang="en-US" altLang="ko-KR" dirty="0"/>
              <a:t>=</a:t>
            </a:r>
            <a:r>
              <a:rPr lang="en-US" altLang="ko-KR" dirty="0" err="1"/>
              <a:t>ifelse</a:t>
            </a:r>
            <a:r>
              <a:rPr lang="en-US" altLang="ko-KR" dirty="0"/>
              <a:t>(</a:t>
            </a:r>
            <a:r>
              <a:rPr lang="en-US" altLang="ko-KR" dirty="0" err="1"/>
              <a:t>default.ct$frame$var</a:t>
            </a:r>
            <a:r>
              <a:rPr lang="en-US" altLang="ko-KR" dirty="0"/>
              <a:t>=="&lt;leaf&gt;", 'gray', 'white'))  #leaf node gray</a:t>
            </a:r>
          </a:p>
          <a:p>
            <a:pPr marL="0" indent="0">
              <a:buNone/>
            </a:pPr>
            <a:r>
              <a:rPr lang="en-US" altLang="ko-KR" dirty="0" smtClean="0"/>
              <a:t>#################</a:t>
            </a:r>
            <a:r>
              <a:rPr lang="en-US" altLang="ko-KR" dirty="0"/>
              <a:t>Full CT</a:t>
            </a:r>
          </a:p>
          <a:p>
            <a:pPr marL="0" indent="0">
              <a:buNone/>
            </a:pPr>
            <a:r>
              <a:rPr lang="en-US" altLang="ko-KR" dirty="0" err="1"/>
              <a:t>deeper.ct</a:t>
            </a:r>
            <a:r>
              <a:rPr lang="en-US" altLang="ko-KR" dirty="0"/>
              <a:t> &lt;- </a:t>
            </a:r>
            <a:r>
              <a:rPr lang="en-US" altLang="ko-KR" dirty="0" err="1"/>
              <a:t>rpart</a:t>
            </a:r>
            <a:r>
              <a:rPr lang="en-US" altLang="ko-KR" dirty="0"/>
              <a:t>(</a:t>
            </a:r>
            <a:r>
              <a:rPr lang="en-US" altLang="ko-KR" dirty="0" err="1"/>
              <a:t>Personal.Loan</a:t>
            </a:r>
            <a:r>
              <a:rPr lang="en-US" altLang="ko-KR" dirty="0"/>
              <a:t> ~ ., data=</a:t>
            </a:r>
            <a:r>
              <a:rPr lang="en-US" altLang="ko-KR" dirty="0" err="1"/>
              <a:t>train.df</a:t>
            </a:r>
            <a:r>
              <a:rPr lang="en-US" altLang="ko-KR" dirty="0"/>
              <a:t>, method="class", </a:t>
            </a:r>
            <a:r>
              <a:rPr lang="en-US" altLang="ko-KR" dirty="0" err="1"/>
              <a:t>cp</a:t>
            </a:r>
            <a:r>
              <a:rPr lang="en-US" altLang="ko-KR" dirty="0"/>
              <a:t>=0, </a:t>
            </a:r>
            <a:r>
              <a:rPr lang="en-US" altLang="ko-KR" dirty="0" err="1"/>
              <a:t>minsplit</a:t>
            </a:r>
            <a:r>
              <a:rPr lang="en-US" altLang="ko-KR" dirty="0"/>
              <a:t>=1)</a:t>
            </a:r>
          </a:p>
          <a:p>
            <a:pPr marL="0" indent="0">
              <a:buNone/>
            </a:pPr>
            <a:r>
              <a:rPr lang="en-US" altLang="ko-KR" dirty="0"/>
              <a:t>length(</a:t>
            </a:r>
            <a:r>
              <a:rPr lang="en-US" altLang="ko-KR" dirty="0" err="1"/>
              <a:t>deeper.ct$frame$var</a:t>
            </a:r>
            <a:r>
              <a:rPr lang="en-US" altLang="ko-KR" dirty="0"/>
              <a:t>[</a:t>
            </a:r>
            <a:r>
              <a:rPr lang="en-US" altLang="ko-KR" dirty="0" err="1"/>
              <a:t>deeper.ct$frame$var</a:t>
            </a:r>
            <a:r>
              <a:rPr lang="en-US" altLang="ko-KR" dirty="0"/>
              <a:t>=="&lt;leaf&gt;"])</a:t>
            </a:r>
          </a:p>
          <a:p>
            <a:pPr marL="0" indent="0">
              <a:buNone/>
            </a:pPr>
            <a:r>
              <a:rPr lang="en-US" altLang="ko-KR" dirty="0" err="1"/>
              <a:t>prp</a:t>
            </a:r>
            <a:r>
              <a:rPr lang="en-US" altLang="ko-KR" dirty="0"/>
              <a:t>(</a:t>
            </a:r>
            <a:r>
              <a:rPr lang="en-US" altLang="ko-KR" dirty="0" err="1"/>
              <a:t>deeper.ct</a:t>
            </a:r>
            <a:r>
              <a:rPr lang="en-US" altLang="ko-KR" dirty="0"/>
              <a:t>, type=1, extra=1,  under=TRUE, </a:t>
            </a:r>
            <a:r>
              <a:rPr lang="en-US" altLang="ko-KR" dirty="0" err="1"/>
              <a:t>split.font</a:t>
            </a:r>
            <a:r>
              <a:rPr lang="en-US" altLang="ko-KR" dirty="0"/>
              <a:t>=1, </a:t>
            </a:r>
            <a:r>
              <a:rPr lang="en-US" altLang="ko-KR" dirty="0" err="1"/>
              <a:t>varlen</a:t>
            </a:r>
            <a:r>
              <a:rPr lang="en-US" altLang="ko-KR" dirty="0"/>
              <a:t>=-10,</a:t>
            </a:r>
          </a:p>
          <a:p>
            <a:pPr marL="0" indent="0">
              <a:buNone/>
            </a:pPr>
            <a:r>
              <a:rPr lang="en-US" altLang="ko-KR" dirty="0"/>
              <a:t>    </a:t>
            </a:r>
            <a:r>
              <a:rPr lang="en-US" altLang="ko-KR" dirty="0" err="1"/>
              <a:t>box.col</a:t>
            </a:r>
            <a:r>
              <a:rPr lang="en-US" altLang="ko-KR" dirty="0"/>
              <a:t>=</a:t>
            </a:r>
            <a:r>
              <a:rPr lang="en-US" altLang="ko-KR" dirty="0" err="1"/>
              <a:t>ifelse</a:t>
            </a:r>
            <a:r>
              <a:rPr lang="en-US" altLang="ko-KR" dirty="0"/>
              <a:t>(</a:t>
            </a:r>
            <a:r>
              <a:rPr lang="en-US" altLang="ko-KR" dirty="0" err="1"/>
              <a:t>deeper.ct$frame$var</a:t>
            </a:r>
            <a:r>
              <a:rPr lang="en-US" altLang="ko-KR" dirty="0"/>
              <a:t>=="&lt;leaf&gt;", 'gray', 'white'))</a:t>
            </a:r>
            <a:endParaRPr lang="ko-KR" altLang="en-US" dirty="0"/>
          </a:p>
        </p:txBody>
      </p:sp>
    </p:spTree>
    <p:extLst>
      <p:ext uri="{BB962C8B-B14F-4D97-AF65-F5344CB8AC3E}">
        <p14:creationId xmlns:p14="http://schemas.microsoft.com/office/powerpoint/2010/main" val="109628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cstate="print"/>
          <a:srcRect/>
          <a:stretch>
            <a:fillRect/>
          </a:stretch>
        </p:blipFill>
        <p:spPr bwMode="auto">
          <a:xfrm>
            <a:off x="914400" y="685800"/>
            <a:ext cx="7315200" cy="5589431"/>
          </a:xfrm>
          <a:prstGeom prst="rect">
            <a:avLst/>
          </a:prstGeom>
          <a:noFill/>
          <a:ln w="9525">
            <a:noFill/>
            <a:miter lim="800000"/>
            <a:headEnd/>
            <a:tailEnd/>
          </a:ln>
        </p:spPr>
      </p:pic>
    </p:spTree>
    <p:extLst>
      <p:ext uri="{BB962C8B-B14F-4D97-AF65-F5344CB8AC3E}">
        <p14:creationId xmlns:p14="http://schemas.microsoft.com/office/powerpoint/2010/main" val="1350933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609600"/>
            <a:ext cx="8390964" cy="3657600"/>
          </a:xfrm>
        </p:spPr>
      </p:pic>
      <p:sp>
        <p:nvSpPr>
          <p:cNvPr id="5" name="직사각형 4"/>
          <p:cNvSpPr/>
          <p:nvPr/>
        </p:nvSpPr>
        <p:spPr>
          <a:xfrm>
            <a:off x="457200" y="2590800"/>
            <a:ext cx="1479892" cy="369332"/>
          </a:xfrm>
          <a:prstGeom prst="rect">
            <a:avLst/>
          </a:prstGeom>
        </p:spPr>
        <p:txBody>
          <a:bodyPr wrap="none">
            <a:spAutoFit/>
          </a:bodyPr>
          <a:lstStyle/>
          <a:p>
            <a:r>
              <a:rPr lang="en-US" altLang="ko-KR" dirty="0"/>
              <a:t>library(caret)</a:t>
            </a:r>
            <a:endParaRPr lang="ko-KR" altLang="en-US" dirty="0"/>
          </a:p>
        </p:txBody>
      </p:sp>
      <p:sp>
        <p:nvSpPr>
          <p:cNvPr id="2" name="직사각형 1"/>
          <p:cNvSpPr/>
          <p:nvPr/>
        </p:nvSpPr>
        <p:spPr>
          <a:xfrm>
            <a:off x="609600" y="4516418"/>
            <a:ext cx="7772400" cy="1754326"/>
          </a:xfrm>
          <a:prstGeom prst="rect">
            <a:avLst/>
          </a:prstGeom>
          <a:ln>
            <a:solidFill>
              <a:schemeClr val="tx1"/>
            </a:solidFill>
          </a:ln>
        </p:spPr>
        <p:txBody>
          <a:bodyPr wrap="square">
            <a:spAutoFit/>
          </a:bodyPr>
          <a:lstStyle/>
          <a:p>
            <a:r>
              <a:rPr lang="en-US" altLang="ko-KR" dirty="0" smtClean="0"/>
              <a:t>#</a:t>
            </a:r>
            <a:r>
              <a:rPr lang="en-US" altLang="ko-KR" dirty="0" err="1" smtClean="0"/>
              <a:t>train.df</a:t>
            </a:r>
            <a:endParaRPr lang="en-US" altLang="ko-KR" dirty="0" smtClean="0"/>
          </a:p>
          <a:p>
            <a:r>
              <a:rPr lang="en-US" altLang="ko-KR" dirty="0" err="1" smtClean="0"/>
              <a:t>default.ct.point.pred.train</a:t>
            </a:r>
            <a:r>
              <a:rPr lang="en-US" altLang="ko-KR" dirty="0" smtClean="0"/>
              <a:t> </a:t>
            </a:r>
            <a:r>
              <a:rPr lang="en-US" altLang="ko-KR" dirty="0"/>
              <a:t>&lt;- predict(</a:t>
            </a:r>
            <a:r>
              <a:rPr lang="en-US" altLang="ko-KR" dirty="0" err="1"/>
              <a:t>default.ct</a:t>
            </a:r>
            <a:r>
              <a:rPr lang="en-US" altLang="ko-KR" dirty="0"/>
              <a:t>, </a:t>
            </a:r>
            <a:r>
              <a:rPr lang="en-US" altLang="ko-KR" dirty="0" err="1"/>
              <a:t>train.df</a:t>
            </a:r>
            <a:r>
              <a:rPr lang="en-US" altLang="ko-KR" dirty="0"/>
              <a:t>, type="class")</a:t>
            </a:r>
          </a:p>
          <a:p>
            <a:r>
              <a:rPr lang="en-US" altLang="ko-KR" dirty="0" err="1"/>
              <a:t>confusionMatrix</a:t>
            </a:r>
            <a:r>
              <a:rPr lang="en-US" altLang="ko-KR" dirty="0"/>
              <a:t>(</a:t>
            </a:r>
            <a:r>
              <a:rPr lang="en-US" altLang="ko-KR" dirty="0" err="1"/>
              <a:t>default.ct.point.pred.train</a:t>
            </a:r>
            <a:r>
              <a:rPr lang="en-US" altLang="ko-KR" dirty="0"/>
              <a:t>, factor(</a:t>
            </a:r>
            <a:r>
              <a:rPr lang="en-US" altLang="ko-KR" dirty="0" err="1"/>
              <a:t>train.df$Personal.Loan</a:t>
            </a:r>
            <a:r>
              <a:rPr lang="en-US" altLang="ko-KR" dirty="0"/>
              <a:t>))</a:t>
            </a:r>
          </a:p>
          <a:p>
            <a:r>
              <a:rPr lang="en-US" altLang="ko-KR" dirty="0"/>
              <a:t>#</a:t>
            </a:r>
            <a:r>
              <a:rPr lang="en-US" altLang="ko-KR" dirty="0" err="1"/>
              <a:t>valid.df</a:t>
            </a:r>
            <a:endParaRPr lang="en-US" altLang="ko-KR" dirty="0"/>
          </a:p>
          <a:p>
            <a:r>
              <a:rPr lang="en-US" altLang="ko-KR" dirty="0" err="1"/>
              <a:t>default.ct.point.pred.valid</a:t>
            </a:r>
            <a:r>
              <a:rPr lang="en-US" altLang="ko-KR" dirty="0"/>
              <a:t> &lt;- predict(</a:t>
            </a:r>
            <a:r>
              <a:rPr lang="en-US" altLang="ko-KR" dirty="0" err="1"/>
              <a:t>default.ct</a:t>
            </a:r>
            <a:r>
              <a:rPr lang="en-US" altLang="ko-KR" dirty="0"/>
              <a:t>, </a:t>
            </a:r>
            <a:r>
              <a:rPr lang="en-US" altLang="ko-KR" dirty="0" err="1"/>
              <a:t>valid.df</a:t>
            </a:r>
            <a:r>
              <a:rPr lang="en-US" altLang="ko-KR" dirty="0"/>
              <a:t>, type="class")</a:t>
            </a:r>
          </a:p>
          <a:p>
            <a:r>
              <a:rPr lang="en-US" altLang="ko-KR" dirty="0" err="1"/>
              <a:t>confusionMatrix</a:t>
            </a:r>
            <a:r>
              <a:rPr lang="en-US" altLang="ko-KR" dirty="0"/>
              <a:t>(</a:t>
            </a:r>
            <a:r>
              <a:rPr lang="en-US" altLang="ko-KR" dirty="0" err="1"/>
              <a:t>default.ct.point.pred.valid</a:t>
            </a:r>
            <a:r>
              <a:rPr lang="en-US" altLang="ko-KR" dirty="0"/>
              <a:t>, factor(</a:t>
            </a:r>
            <a:r>
              <a:rPr lang="en-US" altLang="ko-KR" dirty="0" err="1"/>
              <a:t>valid.df$Personal.Loan</a:t>
            </a:r>
            <a:r>
              <a:rPr lang="en-US" altLang="ko-KR" dirty="0"/>
              <a:t>))</a:t>
            </a:r>
            <a:endParaRPr lang="ko-KR" altLang="en-US" dirty="0"/>
          </a:p>
        </p:txBody>
      </p:sp>
    </p:spTree>
    <p:extLst>
      <p:ext uri="{BB962C8B-B14F-4D97-AF65-F5344CB8AC3E}">
        <p14:creationId xmlns:p14="http://schemas.microsoft.com/office/powerpoint/2010/main" val="3735876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936486"/>
            <a:ext cx="8093511" cy="5105400"/>
          </a:xfrm>
        </p:spPr>
      </p:pic>
      <p:sp>
        <p:nvSpPr>
          <p:cNvPr id="5" name="TextBox 4"/>
          <p:cNvSpPr txBox="1"/>
          <p:nvPr/>
        </p:nvSpPr>
        <p:spPr>
          <a:xfrm>
            <a:off x="457200" y="228600"/>
            <a:ext cx="8017311" cy="707886"/>
          </a:xfrm>
          <a:prstGeom prst="rect">
            <a:avLst/>
          </a:prstGeom>
          <a:noFill/>
        </p:spPr>
        <p:txBody>
          <a:bodyPr wrap="square" rtlCol="0">
            <a:spAutoFit/>
          </a:bodyPr>
          <a:lstStyle/>
          <a:p>
            <a:r>
              <a:rPr lang="en-US" altLang="ko-KR" sz="2000" dirty="0" smtClean="0"/>
              <a:t>Confusion Matrices and Accuracy for the Default(Small) Classification Tree on the training and validation sets</a:t>
            </a:r>
            <a:endParaRPr lang="ko-KR" altLang="en-US" sz="2000" dirty="0"/>
          </a:p>
        </p:txBody>
      </p:sp>
      <p:sp>
        <p:nvSpPr>
          <p:cNvPr id="2" name="직사각형 1"/>
          <p:cNvSpPr/>
          <p:nvPr/>
        </p:nvSpPr>
        <p:spPr>
          <a:xfrm>
            <a:off x="762000" y="1295400"/>
            <a:ext cx="8229600" cy="307777"/>
          </a:xfrm>
          <a:prstGeom prst="rect">
            <a:avLst/>
          </a:prstGeom>
          <a:solidFill>
            <a:schemeClr val="bg1"/>
          </a:solidFill>
        </p:spPr>
        <p:txBody>
          <a:bodyPr wrap="square">
            <a:spAutoFit/>
          </a:bodyPr>
          <a:lstStyle/>
          <a:p>
            <a:r>
              <a:rPr lang="en-US" altLang="ko-KR" sz="1400" dirty="0" err="1"/>
              <a:t>confusionMatrix</a:t>
            </a:r>
            <a:r>
              <a:rPr lang="en-US" altLang="ko-KR" sz="1400" dirty="0"/>
              <a:t>(</a:t>
            </a:r>
            <a:r>
              <a:rPr lang="en-US" altLang="ko-KR" sz="1400" b="1" dirty="0" err="1"/>
              <a:t>default.ct</a:t>
            </a:r>
            <a:r>
              <a:rPr lang="en-US" altLang="ko-KR" sz="1400" dirty="0" err="1"/>
              <a:t>.point.pred.train</a:t>
            </a:r>
            <a:r>
              <a:rPr lang="en-US" altLang="ko-KR" sz="1400" dirty="0"/>
              <a:t>, factor(</a:t>
            </a:r>
            <a:r>
              <a:rPr lang="en-US" altLang="ko-KR" sz="1400" dirty="0" err="1"/>
              <a:t>train.df$Personal.Loan</a:t>
            </a:r>
            <a:r>
              <a:rPr lang="en-US" altLang="ko-KR" sz="1400" dirty="0"/>
              <a:t>))</a:t>
            </a:r>
            <a:endParaRPr lang="ko-KR" altLang="en-US" sz="1400" dirty="0"/>
          </a:p>
        </p:txBody>
      </p:sp>
      <p:sp>
        <p:nvSpPr>
          <p:cNvPr id="6" name="직사각형 5"/>
          <p:cNvSpPr/>
          <p:nvPr/>
        </p:nvSpPr>
        <p:spPr>
          <a:xfrm>
            <a:off x="685800" y="3810000"/>
            <a:ext cx="8229600" cy="307777"/>
          </a:xfrm>
          <a:prstGeom prst="rect">
            <a:avLst/>
          </a:prstGeom>
          <a:solidFill>
            <a:schemeClr val="bg1"/>
          </a:solidFill>
        </p:spPr>
        <p:txBody>
          <a:bodyPr wrap="square">
            <a:spAutoFit/>
          </a:bodyPr>
          <a:lstStyle/>
          <a:p>
            <a:r>
              <a:rPr lang="en-US" altLang="ko-KR" sz="1400" dirty="0" err="1" smtClean="0"/>
              <a:t>confusionMatrix</a:t>
            </a:r>
            <a:r>
              <a:rPr lang="en-US" altLang="ko-KR" sz="1400" dirty="0" smtClean="0"/>
              <a:t>(</a:t>
            </a:r>
            <a:r>
              <a:rPr lang="en-US" altLang="ko-KR" sz="1400" b="1" dirty="0" err="1" smtClean="0"/>
              <a:t>default.ct</a:t>
            </a:r>
            <a:r>
              <a:rPr lang="en-US" altLang="ko-KR" sz="1400" dirty="0" err="1" smtClean="0"/>
              <a:t>.point.pred.valid</a:t>
            </a:r>
            <a:r>
              <a:rPr lang="en-US" altLang="ko-KR" sz="1400" dirty="0" smtClean="0"/>
              <a:t>, factor(</a:t>
            </a:r>
            <a:r>
              <a:rPr lang="en-US" altLang="ko-KR" sz="1400" dirty="0" err="1" smtClean="0"/>
              <a:t>valid.df$Personal.Loan</a:t>
            </a:r>
            <a:r>
              <a:rPr lang="en-US" altLang="ko-KR" sz="1400" dirty="0"/>
              <a:t>))</a:t>
            </a:r>
            <a:endParaRPr lang="ko-KR" altLang="en-US" sz="1400" dirty="0"/>
          </a:p>
        </p:txBody>
      </p:sp>
    </p:spTree>
    <p:extLst>
      <p:ext uri="{BB962C8B-B14F-4D97-AF65-F5344CB8AC3E}">
        <p14:creationId xmlns:p14="http://schemas.microsoft.com/office/powerpoint/2010/main" val="1295220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855206"/>
            <a:ext cx="8017819" cy="5105400"/>
          </a:xfrm>
        </p:spPr>
      </p:pic>
      <p:sp>
        <p:nvSpPr>
          <p:cNvPr id="5" name="직사각형 4"/>
          <p:cNvSpPr/>
          <p:nvPr/>
        </p:nvSpPr>
        <p:spPr>
          <a:xfrm>
            <a:off x="457200" y="152400"/>
            <a:ext cx="8153400" cy="707886"/>
          </a:xfrm>
          <a:prstGeom prst="rect">
            <a:avLst/>
          </a:prstGeom>
        </p:spPr>
        <p:txBody>
          <a:bodyPr wrap="square">
            <a:spAutoFit/>
          </a:bodyPr>
          <a:lstStyle/>
          <a:p>
            <a:r>
              <a:rPr lang="en-US" altLang="ko-KR" sz="2000" dirty="0"/>
              <a:t>Confusion Matrices and Accuracy for the </a:t>
            </a:r>
            <a:r>
              <a:rPr lang="en-US" altLang="ko-KR" sz="2000" dirty="0" smtClean="0"/>
              <a:t>Deeper(Full) </a:t>
            </a:r>
            <a:r>
              <a:rPr lang="en-US" altLang="ko-KR" sz="2000" dirty="0"/>
              <a:t>Classification Tree on the training and validation sets</a:t>
            </a:r>
            <a:endParaRPr lang="ko-KR" altLang="en-US" sz="2000" dirty="0"/>
          </a:p>
        </p:txBody>
      </p:sp>
      <p:sp>
        <p:nvSpPr>
          <p:cNvPr id="7" name="TextBox 6"/>
          <p:cNvSpPr txBox="1"/>
          <p:nvPr/>
        </p:nvSpPr>
        <p:spPr>
          <a:xfrm>
            <a:off x="4822371" y="4114800"/>
            <a:ext cx="4038600" cy="2308324"/>
          </a:xfrm>
          <a:prstGeom prst="rect">
            <a:avLst/>
          </a:prstGeom>
          <a:noFill/>
          <a:ln>
            <a:solidFill>
              <a:schemeClr val="tx1"/>
            </a:solidFill>
          </a:ln>
        </p:spPr>
        <p:txBody>
          <a:bodyPr wrap="square" rtlCol="0">
            <a:spAutoFit/>
          </a:bodyPr>
          <a:lstStyle/>
          <a:p>
            <a:r>
              <a:rPr lang="ko-KR" altLang="en-US" b="1" dirty="0" smtClean="0">
                <a:solidFill>
                  <a:srgbClr val="FF0000"/>
                </a:solidFill>
              </a:rPr>
              <a:t>검증 세트에 대한 정오 분류표는 학습 세트보다 낮은 분류 정확도를 갖는다</a:t>
            </a:r>
            <a:r>
              <a:rPr lang="en-US" altLang="ko-KR" b="1" dirty="0" smtClean="0">
                <a:solidFill>
                  <a:srgbClr val="FF0000"/>
                </a:solidFill>
              </a:rPr>
              <a:t>. </a:t>
            </a:r>
            <a:r>
              <a:rPr lang="ko-KR" altLang="en-US" b="1" dirty="0" smtClean="0">
                <a:solidFill>
                  <a:srgbClr val="FF0000"/>
                </a:solidFill>
              </a:rPr>
              <a:t>이유는 완전 성장한 나무모델은 학습 세트에 </a:t>
            </a:r>
            <a:r>
              <a:rPr lang="ko-KR" altLang="en-US" b="1" dirty="0" err="1" smtClean="0">
                <a:solidFill>
                  <a:srgbClr val="FF0000"/>
                </a:solidFill>
              </a:rPr>
              <a:t>과적합된다</a:t>
            </a:r>
            <a:r>
              <a:rPr lang="en-US" altLang="ko-KR" b="1" dirty="0" smtClean="0">
                <a:solidFill>
                  <a:srgbClr val="FF0000"/>
                </a:solidFill>
              </a:rPr>
              <a:t>.=&gt; </a:t>
            </a:r>
            <a:r>
              <a:rPr lang="ko-KR" altLang="en-US" b="1" dirty="0" smtClean="0">
                <a:solidFill>
                  <a:srgbClr val="FF0000"/>
                </a:solidFill>
              </a:rPr>
              <a:t>성장을 멈추게 하거나 </a:t>
            </a:r>
            <a:r>
              <a:rPr lang="ko-KR" altLang="en-US" b="1" u="sng" dirty="0" smtClean="0">
                <a:solidFill>
                  <a:srgbClr val="FF0000"/>
                </a:solidFill>
              </a:rPr>
              <a:t>가지치기를 통해 </a:t>
            </a:r>
            <a:r>
              <a:rPr lang="ko-KR" altLang="en-US" b="1" u="sng" dirty="0" err="1" smtClean="0">
                <a:solidFill>
                  <a:srgbClr val="FF0000"/>
                </a:solidFill>
              </a:rPr>
              <a:t>과적합</a:t>
            </a:r>
            <a:r>
              <a:rPr lang="ko-KR" altLang="en-US" b="1" u="sng" dirty="0" smtClean="0">
                <a:solidFill>
                  <a:srgbClr val="FF0000"/>
                </a:solidFill>
              </a:rPr>
              <a:t> 방지</a:t>
            </a:r>
            <a:endParaRPr lang="en-US" altLang="ko-KR" b="1" u="sng" dirty="0" smtClean="0">
              <a:solidFill>
                <a:srgbClr val="FF0000"/>
              </a:solidFill>
            </a:endParaRPr>
          </a:p>
          <a:p>
            <a:r>
              <a:rPr lang="en-US" altLang="ko-KR" b="1" dirty="0" smtClean="0">
                <a:solidFill>
                  <a:srgbClr val="FF0000"/>
                </a:solidFill>
              </a:rPr>
              <a:t>Note: default </a:t>
            </a:r>
            <a:r>
              <a:rPr lang="ko-KR" altLang="en-US" b="1" dirty="0" err="1" smtClean="0">
                <a:solidFill>
                  <a:srgbClr val="FF0000"/>
                </a:solidFill>
              </a:rPr>
              <a:t>나무모델의</a:t>
            </a:r>
            <a:r>
              <a:rPr lang="ko-KR" altLang="en-US" b="1" dirty="0" smtClean="0">
                <a:solidFill>
                  <a:srgbClr val="FF0000"/>
                </a:solidFill>
              </a:rPr>
              <a:t> </a:t>
            </a:r>
            <a:r>
              <a:rPr lang="ko-KR" altLang="en-US" b="1" dirty="0" err="1" smtClean="0">
                <a:solidFill>
                  <a:srgbClr val="FF0000"/>
                </a:solidFill>
              </a:rPr>
              <a:t>검증데이터</a:t>
            </a:r>
            <a:r>
              <a:rPr lang="ko-KR" altLang="en-US" b="1" dirty="0" smtClean="0">
                <a:solidFill>
                  <a:srgbClr val="FF0000"/>
                </a:solidFill>
              </a:rPr>
              <a:t> 정확도가 </a:t>
            </a:r>
            <a:r>
              <a:rPr lang="ko-KR" altLang="en-US" b="1" dirty="0" err="1" smtClean="0">
                <a:solidFill>
                  <a:srgbClr val="FF0000"/>
                </a:solidFill>
              </a:rPr>
              <a:t>완전성장</a:t>
            </a:r>
            <a:r>
              <a:rPr lang="ko-KR" altLang="en-US" b="1" dirty="0" smtClean="0">
                <a:solidFill>
                  <a:srgbClr val="FF0000"/>
                </a:solidFill>
              </a:rPr>
              <a:t> </a:t>
            </a:r>
            <a:r>
              <a:rPr lang="ko-KR" altLang="en-US" b="1" dirty="0" err="1" smtClean="0">
                <a:solidFill>
                  <a:srgbClr val="FF0000"/>
                </a:solidFill>
              </a:rPr>
              <a:t>나무모델</a:t>
            </a:r>
            <a:r>
              <a:rPr lang="ko-KR" altLang="en-US" b="1" dirty="0" smtClean="0">
                <a:solidFill>
                  <a:srgbClr val="FF0000"/>
                </a:solidFill>
              </a:rPr>
              <a:t> 정확도보다 높다</a:t>
            </a:r>
            <a:r>
              <a:rPr lang="en-US" altLang="ko-KR" b="1" dirty="0" smtClean="0">
                <a:solidFill>
                  <a:srgbClr val="FF0000"/>
                </a:solidFill>
              </a:rPr>
              <a:t>.=&gt;</a:t>
            </a:r>
            <a:r>
              <a:rPr lang="ko-KR" altLang="en-US" b="1" dirty="0" smtClean="0">
                <a:solidFill>
                  <a:srgbClr val="FF0000"/>
                </a:solidFill>
              </a:rPr>
              <a:t>가지치기 필요</a:t>
            </a:r>
            <a:endParaRPr lang="ko-KR" altLang="en-US" b="1" dirty="0">
              <a:solidFill>
                <a:srgbClr val="FF0000"/>
              </a:solidFill>
            </a:endParaRPr>
          </a:p>
        </p:txBody>
      </p:sp>
      <p:sp>
        <p:nvSpPr>
          <p:cNvPr id="2" name="직사각형 1"/>
          <p:cNvSpPr/>
          <p:nvPr/>
        </p:nvSpPr>
        <p:spPr>
          <a:xfrm>
            <a:off x="838200" y="1066800"/>
            <a:ext cx="8001000" cy="307777"/>
          </a:xfrm>
          <a:prstGeom prst="rect">
            <a:avLst/>
          </a:prstGeom>
          <a:solidFill>
            <a:schemeClr val="bg1"/>
          </a:solidFill>
        </p:spPr>
        <p:txBody>
          <a:bodyPr wrap="square">
            <a:spAutoFit/>
          </a:bodyPr>
          <a:lstStyle/>
          <a:p>
            <a:r>
              <a:rPr lang="en-US" altLang="ko-KR" sz="1400" dirty="0" err="1"/>
              <a:t>confusionMatrix</a:t>
            </a:r>
            <a:r>
              <a:rPr lang="en-US" altLang="ko-KR" sz="1400" dirty="0"/>
              <a:t>(</a:t>
            </a:r>
            <a:r>
              <a:rPr lang="en-US" altLang="ko-KR" sz="1400" b="1" dirty="0" err="1"/>
              <a:t>deeper.ct</a:t>
            </a:r>
            <a:r>
              <a:rPr lang="en-US" altLang="ko-KR" sz="1400" dirty="0" err="1"/>
              <a:t>.point.pred.train</a:t>
            </a:r>
            <a:r>
              <a:rPr lang="en-US" altLang="ko-KR" sz="1400" dirty="0"/>
              <a:t>, factor(</a:t>
            </a:r>
            <a:r>
              <a:rPr lang="en-US" altLang="ko-KR" sz="1400" dirty="0" err="1"/>
              <a:t>train.df$Personal.Loan</a:t>
            </a:r>
            <a:r>
              <a:rPr lang="en-US" altLang="ko-KR" sz="1400" dirty="0"/>
              <a:t>))</a:t>
            </a:r>
            <a:endParaRPr lang="ko-KR" altLang="en-US" sz="1400" dirty="0"/>
          </a:p>
        </p:txBody>
      </p:sp>
      <p:sp>
        <p:nvSpPr>
          <p:cNvPr id="6" name="직사각형 5"/>
          <p:cNvSpPr/>
          <p:nvPr/>
        </p:nvSpPr>
        <p:spPr>
          <a:xfrm>
            <a:off x="819150" y="3657600"/>
            <a:ext cx="8001000" cy="307777"/>
          </a:xfrm>
          <a:prstGeom prst="rect">
            <a:avLst/>
          </a:prstGeom>
          <a:solidFill>
            <a:schemeClr val="bg1"/>
          </a:solidFill>
        </p:spPr>
        <p:txBody>
          <a:bodyPr wrap="square">
            <a:spAutoFit/>
          </a:bodyPr>
          <a:lstStyle/>
          <a:p>
            <a:r>
              <a:rPr lang="en-US" altLang="ko-KR" sz="1400" dirty="0" err="1" smtClean="0"/>
              <a:t>confusionMatrix</a:t>
            </a:r>
            <a:r>
              <a:rPr lang="en-US" altLang="ko-KR" sz="1400" dirty="0" smtClean="0"/>
              <a:t>(</a:t>
            </a:r>
            <a:r>
              <a:rPr lang="en-US" altLang="ko-KR" sz="1400" b="1" dirty="0" err="1" smtClean="0"/>
              <a:t>deeper.ct</a:t>
            </a:r>
            <a:r>
              <a:rPr lang="en-US" altLang="ko-KR" sz="1400" dirty="0" err="1" smtClean="0"/>
              <a:t>.point.pred.valid</a:t>
            </a:r>
            <a:r>
              <a:rPr lang="en-US" altLang="ko-KR" sz="1400" dirty="0" smtClean="0"/>
              <a:t>, factor(</a:t>
            </a:r>
            <a:r>
              <a:rPr lang="en-US" altLang="ko-KR" sz="1400" dirty="0" err="1" smtClean="0"/>
              <a:t>valid.df$Personal.Loan</a:t>
            </a:r>
            <a:r>
              <a:rPr lang="en-US" altLang="ko-KR" sz="1400" dirty="0"/>
              <a:t>))</a:t>
            </a:r>
            <a:endParaRPr lang="ko-KR" altLang="en-US" sz="1400" dirty="0"/>
          </a:p>
        </p:txBody>
      </p:sp>
    </p:spTree>
    <p:extLst>
      <p:ext uri="{BB962C8B-B14F-4D97-AF65-F5344CB8AC3E}">
        <p14:creationId xmlns:p14="http://schemas.microsoft.com/office/powerpoint/2010/main" val="2227114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a:xfrm>
            <a:off x="914400" y="274638"/>
            <a:ext cx="7772400" cy="639762"/>
          </a:xfrm>
        </p:spPr>
        <p:txBody>
          <a:bodyPr/>
          <a:lstStyle/>
          <a:p>
            <a:pPr eaLnBrk="1" hangingPunct="1"/>
            <a:r>
              <a:rPr lang="en-US" altLang="ko-KR" sz="3600" dirty="0" smtClean="0">
                <a:solidFill>
                  <a:schemeClr val="tx1"/>
                </a:solidFill>
                <a:ea typeface="굴림" charset="-127"/>
              </a:rPr>
              <a:t>9.4 </a:t>
            </a:r>
            <a:r>
              <a:rPr lang="ko-KR" altLang="en-US" sz="3600" dirty="0" err="1" smtClean="0">
                <a:solidFill>
                  <a:schemeClr val="tx1"/>
                </a:solidFill>
                <a:ea typeface="굴림" charset="-127"/>
              </a:rPr>
              <a:t>과적합</a:t>
            </a:r>
            <a:r>
              <a:rPr lang="ko-KR" altLang="en-US" sz="3600" dirty="0" smtClean="0">
                <a:solidFill>
                  <a:schemeClr val="tx1"/>
                </a:solidFill>
                <a:ea typeface="굴림" charset="-127"/>
              </a:rPr>
              <a:t> 문제</a:t>
            </a:r>
            <a:endParaRPr lang="en-US" altLang="ko-KR" sz="3600" dirty="0" smtClean="0">
              <a:solidFill>
                <a:schemeClr val="tx1"/>
              </a:solidFill>
              <a:ea typeface="굴림" charset="-127"/>
            </a:endParaRPr>
          </a:p>
        </p:txBody>
      </p:sp>
      <p:sp>
        <p:nvSpPr>
          <p:cNvPr id="29699" name="Content Placeholder 3"/>
          <p:cNvSpPr>
            <a:spLocks noGrp="1"/>
          </p:cNvSpPr>
          <p:nvPr>
            <p:ph sz="quarter" idx="1"/>
          </p:nvPr>
        </p:nvSpPr>
        <p:spPr>
          <a:xfrm>
            <a:off x="457200" y="990600"/>
            <a:ext cx="8305800" cy="4267200"/>
          </a:xfrm>
        </p:spPr>
        <p:txBody>
          <a:bodyPr/>
          <a:lstStyle/>
          <a:p>
            <a:pPr eaLnBrk="1" hangingPunct="1"/>
            <a:r>
              <a:rPr lang="ko-KR" altLang="en-US" dirty="0" err="1" smtClean="0">
                <a:latin typeface="굴림" panose="020B0600000101010101" pitchFamily="50" charset="-127"/>
                <a:ea typeface="굴림" panose="020B0600000101010101" pitchFamily="50" charset="-127"/>
              </a:rPr>
              <a:t>과적합을</a:t>
            </a:r>
            <a:r>
              <a:rPr lang="ko-KR" altLang="en-US" dirty="0" smtClean="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하게 되면 분할수준의 수가 증가하면서 전체적인 오차가 </a:t>
            </a:r>
            <a:r>
              <a:rPr lang="ko-KR" altLang="en-US" dirty="0" smtClean="0">
                <a:latin typeface="굴림" panose="020B0600000101010101" pitchFamily="50" charset="-127"/>
                <a:ea typeface="굴림" panose="020B0600000101010101" pitchFamily="50" charset="-127"/>
              </a:rPr>
              <a:t>감소</a:t>
            </a:r>
            <a:endParaRPr lang="en-US" altLang="ko-KR" dirty="0" smtClean="0">
              <a:latin typeface="굴림" panose="020B0600000101010101" pitchFamily="50" charset="-127"/>
              <a:ea typeface="굴림" panose="020B0600000101010101" pitchFamily="50" charset="-127"/>
            </a:endParaRPr>
          </a:p>
          <a:p>
            <a:pPr lvl="1" eaLnBrk="1" hangingPunct="1"/>
            <a:r>
              <a:rPr lang="ko-KR" altLang="en-US" dirty="0" smtClean="0">
                <a:latin typeface="굴림" panose="020B0600000101010101" pitchFamily="50" charset="-127"/>
                <a:ea typeface="굴림" panose="020B0600000101010101" pitchFamily="50" charset="-127"/>
              </a:rPr>
              <a:t>학습용 </a:t>
            </a:r>
            <a:r>
              <a:rPr lang="ko-KR" altLang="en-US" dirty="0">
                <a:latin typeface="굴림" panose="020B0600000101010101" pitchFamily="50" charset="-127"/>
                <a:ea typeface="굴림" panose="020B0600000101010101" pitchFamily="50" charset="-127"/>
              </a:rPr>
              <a:t>데이터의 경우는 전체 오차가 점점 감소하여 나무의 최대 마디수준에서 </a:t>
            </a:r>
            <a:r>
              <a:rPr lang="en-US" altLang="ko-KR" dirty="0">
                <a:latin typeface="굴림" panose="020B0600000101010101" pitchFamily="50" charset="-127"/>
                <a:ea typeface="굴림" panose="020B0600000101010101" pitchFamily="50" charset="-127"/>
              </a:rPr>
              <a:t>0</a:t>
            </a:r>
            <a:r>
              <a:rPr lang="ko-KR" altLang="en-US" dirty="0">
                <a:latin typeface="굴림" panose="020B0600000101010101" pitchFamily="50" charset="-127"/>
                <a:ea typeface="굴림" panose="020B0600000101010101" pitchFamily="50" charset="-127"/>
              </a:rPr>
              <a:t>이 된다</a:t>
            </a:r>
            <a:r>
              <a:rPr lang="en-US" altLang="ko-KR" dirty="0" smtClean="0">
                <a:latin typeface="굴림" panose="020B0600000101010101" pitchFamily="50" charset="-127"/>
                <a:ea typeface="굴림" panose="020B0600000101010101" pitchFamily="50" charset="-127"/>
              </a:rPr>
              <a:t>.</a:t>
            </a:r>
          </a:p>
          <a:p>
            <a:pPr eaLnBrk="1" hangingPunct="1"/>
            <a:r>
              <a:rPr lang="ko-KR" altLang="en-US" dirty="0">
                <a:ea typeface="굴림" charset="-127"/>
              </a:rPr>
              <a:t>나무 성장을 중단시키는 기본 원칙은 각 잎 </a:t>
            </a:r>
            <a:r>
              <a:rPr lang="ko-KR" altLang="en-US" dirty="0" err="1">
                <a:ea typeface="굴림" charset="-127"/>
              </a:rPr>
              <a:t>노드들의</a:t>
            </a:r>
            <a:r>
              <a:rPr lang="ko-KR" altLang="en-US" dirty="0">
                <a:ea typeface="굴림" charset="-127"/>
              </a:rPr>
              <a:t> 순수도가 </a:t>
            </a:r>
            <a:r>
              <a:rPr lang="en-US" altLang="ko-KR" dirty="0">
                <a:ea typeface="굴림" charset="-127"/>
              </a:rPr>
              <a:t>100%</a:t>
            </a:r>
            <a:r>
              <a:rPr lang="ko-KR" altLang="en-US" dirty="0">
                <a:ea typeface="굴림" charset="-127"/>
              </a:rPr>
              <a:t>일 때이다</a:t>
            </a:r>
            <a:r>
              <a:rPr lang="en-US" altLang="ko-KR" dirty="0">
                <a:ea typeface="굴림" charset="-127"/>
              </a:rPr>
              <a:t>.</a:t>
            </a:r>
          </a:p>
          <a:p>
            <a:pPr eaLnBrk="1" hangingPunct="1"/>
            <a:r>
              <a:rPr lang="ko-KR" altLang="en-US" dirty="0" smtClean="0">
                <a:ea typeface="굴림" charset="-127"/>
              </a:rPr>
              <a:t>이 원칙은 데이터를 </a:t>
            </a:r>
            <a:r>
              <a:rPr lang="ko-KR" altLang="en-US" b="1" u="sng" dirty="0" err="1" smtClean="0">
                <a:ea typeface="굴림" charset="-127"/>
              </a:rPr>
              <a:t>과적합</a:t>
            </a:r>
            <a:r>
              <a:rPr lang="ko-KR" altLang="en-US" dirty="0" err="1" smtClean="0">
                <a:ea typeface="굴림" charset="-127"/>
              </a:rPr>
              <a:t>할</a:t>
            </a:r>
            <a:r>
              <a:rPr lang="ko-KR" altLang="en-US" dirty="0" smtClean="0">
                <a:ea typeface="굴림" charset="-127"/>
              </a:rPr>
              <a:t> 수 있는데</a:t>
            </a:r>
            <a:r>
              <a:rPr lang="en-US" altLang="ko-KR" dirty="0" smtClean="0">
                <a:ea typeface="굴림" charset="-127"/>
              </a:rPr>
              <a:t>, </a:t>
            </a:r>
            <a:r>
              <a:rPr lang="ko-KR" altLang="en-US" dirty="0" smtClean="0">
                <a:ea typeface="굴림" charset="-127"/>
              </a:rPr>
              <a:t>이는 데이터의 </a:t>
            </a:r>
            <a:r>
              <a:rPr lang="ko-KR" altLang="en-US" u="sng" dirty="0" smtClean="0">
                <a:ea typeface="굴림" charset="-127"/>
              </a:rPr>
              <a:t>잡음까지도 학습</a:t>
            </a:r>
            <a:r>
              <a:rPr lang="ko-KR" altLang="en-US" dirty="0" smtClean="0">
                <a:ea typeface="굴림" charset="-127"/>
              </a:rPr>
              <a:t>하는 상황을 초래</a:t>
            </a:r>
            <a:r>
              <a:rPr lang="en-US" altLang="ko-KR" dirty="0" smtClean="0">
                <a:ea typeface="굴림" charset="-127"/>
              </a:rPr>
              <a:t>.</a:t>
            </a:r>
          </a:p>
          <a:p>
            <a:pPr eaLnBrk="1" hangingPunct="1"/>
            <a:r>
              <a:rPr lang="ko-KR" altLang="en-US" dirty="0" err="1" smtClean="0">
                <a:ea typeface="굴림" charset="-127"/>
              </a:rPr>
              <a:t>과적합은</a:t>
            </a:r>
            <a:r>
              <a:rPr lang="ko-KR" altLang="en-US" dirty="0" smtClean="0">
                <a:ea typeface="굴림" charset="-127"/>
              </a:rPr>
              <a:t> 새로운 데이터에 대한 예측 정확성을 떨어뜨린다</a:t>
            </a:r>
            <a:r>
              <a:rPr lang="en-US" altLang="ko-KR" dirty="0" smtClean="0">
                <a:ea typeface="굴림" charset="-127"/>
              </a:rPr>
              <a:t>.</a:t>
            </a:r>
          </a:p>
          <a:p>
            <a:pPr eaLnBrk="1" hangingPunct="1"/>
            <a:endParaRPr lang="en-US" altLang="ko-KR" dirty="0" smtClean="0">
              <a:ea typeface="굴림" charset="-127"/>
            </a:endParaRPr>
          </a:p>
          <a:p>
            <a:pPr lvl="1" eaLnBrk="1" hangingPunct="1"/>
            <a:endParaRPr lang="en-US" altLang="ko-KR" dirty="0" smtClean="0">
              <a:ea typeface="굴림" charset="-127"/>
            </a:endParaRPr>
          </a:p>
        </p:txBody>
      </p:sp>
    </p:spTree>
    <p:extLst>
      <p:ext uri="{BB962C8B-B14F-4D97-AF65-F5344CB8AC3E}">
        <p14:creationId xmlns:p14="http://schemas.microsoft.com/office/powerpoint/2010/main" val="1236416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a:xfrm>
            <a:off x="914400" y="274638"/>
            <a:ext cx="7772400" cy="639762"/>
          </a:xfrm>
        </p:spPr>
        <p:txBody>
          <a:bodyPr/>
          <a:lstStyle/>
          <a:p>
            <a:pPr eaLnBrk="1" hangingPunct="1"/>
            <a:r>
              <a:rPr lang="ko-KR" altLang="en-US" dirty="0" smtClean="0">
                <a:ea typeface="굴림" charset="-127"/>
              </a:rPr>
              <a:t>나무의 성장을 멈춤</a:t>
            </a:r>
            <a:endParaRPr lang="en-US" altLang="ko-KR" dirty="0" smtClean="0">
              <a:ea typeface="굴림" charset="-127"/>
            </a:endParaRPr>
          </a:p>
        </p:txBody>
      </p:sp>
      <p:sp>
        <p:nvSpPr>
          <p:cNvPr id="29699" name="Content Placeholder 3"/>
          <p:cNvSpPr>
            <a:spLocks noGrp="1"/>
          </p:cNvSpPr>
          <p:nvPr>
            <p:ph sz="quarter" idx="1"/>
          </p:nvPr>
        </p:nvSpPr>
        <p:spPr>
          <a:xfrm>
            <a:off x="457200" y="990600"/>
            <a:ext cx="8305800" cy="4267200"/>
          </a:xfrm>
        </p:spPr>
        <p:txBody>
          <a:bodyPr/>
          <a:lstStyle/>
          <a:p>
            <a:pPr eaLnBrk="1" hangingPunct="1"/>
            <a:r>
              <a:rPr lang="ko-KR" altLang="en-US" dirty="0" smtClean="0">
                <a:ea typeface="굴림" charset="-127"/>
              </a:rPr>
              <a:t>검증 데이터에 대한 </a:t>
            </a:r>
            <a:r>
              <a:rPr lang="ko-KR" altLang="en-US" dirty="0" err="1" smtClean="0">
                <a:ea typeface="굴림" charset="-127"/>
              </a:rPr>
              <a:t>오분류율을</a:t>
            </a:r>
            <a:r>
              <a:rPr lang="ko-KR" altLang="en-US" dirty="0" smtClean="0">
                <a:ea typeface="굴림" charset="-127"/>
              </a:rPr>
              <a:t> 측정해 보면 </a:t>
            </a:r>
            <a:r>
              <a:rPr lang="ko-KR" altLang="en-US" u="sng" dirty="0" smtClean="0">
                <a:ea typeface="굴림" charset="-127"/>
              </a:rPr>
              <a:t>일정 지점을 지나면서 </a:t>
            </a:r>
            <a:r>
              <a:rPr lang="ko-KR" altLang="en-US" u="sng" dirty="0" err="1" smtClean="0">
                <a:ea typeface="굴림" charset="-127"/>
              </a:rPr>
              <a:t>오분류율이</a:t>
            </a:r>
            <a:r>
              <a:rPr lang="ko-KR" altLang="en-US" u="sng" dirty="0" smtClean="0">
                <a:ea typeface="굴림" charset="-127"/>
              </a:rPr>
              <a:t> 다시 증가</a:t>
            </a:r>
            <a:endParaRPr lang="en-US" altLang="ko-KR" u="sng" dirty="0" smtClean="0">
              <a:ea typeface="굴림" charset="-127"/>
            </a:endParaRPr>
          </a:p>
          <a:p>
            <a:pPr lvl="1" eaLnBrk="1" hangingPunct="1"/>
            <a:r>
              <a:rPr lang="ko-KR" altLang="en-US" dirty="0" smtClean="0">
                <a:ea typeface="굴림" charset="-127"/>
              </a:rPr>
              <a:t>여기서부터 </a:t>
            </a:r>
            <a:r>
              <a:rPr lang="ko-KR" altLang="en-US" dirty="0" err="1" smtClean="0">
                <a:ea typeface="굴림" charset="-127"/>
              </a:rPr>
              <a:t>과적합이</a:t>
            </a:r>
            <a:r>
              <a:rPr lang="ko-KR" altLang="en-US" dirty="0" smtClean="0">
                <a:ea typeface="굴림" charset="-127"/>
              </a:rPr>
              <a:t> 일어남</a:t>
            </a:r>
            <a:r>
              <a:rPr lang="en-US" altLang="ko-KR" dirty="0" smtClean="0">
                <a:ea typeface="굴림" charset="-127"/>
              </a:rPr>
              <a:t>. </a:t>
            </a:r>
            <a:endParaRPr lang="en-US" altLang="ko-KR" dirty="0">
              <a:ea typeface="굴림" charset="-127"/>
            </a:endParaRPr>
          </a:p>
          <a:p>
            <a:pPr eaLnBrk="1" hangingPunct="1"/>
            <a:r>
              <a:rPr lang="ko-KR" altLang="en-US" dirty="0" smtClean="0">
                <a:ea typeface="굴림" charset="-127"/>
              </a:rPr>
              <a:t>이유</a:t>
            </a:r>
            <a:r>
              <a:rPr lang="en-US" altLang="ko-KR" dirty="0" smtClean="0">
                <a:ea typeface="굴림" charset="-127"/>
              </a:rPr>
              <a:t>:</a:t>
            </a:r>
          </a:p>
          <a:p>
            <a:pPr lvl="1" eaLnBrk="1" hangingPunct="1"/>
            <a:r>
              <a:rPr lang="ko-KR" altLang="en-US" dirty="0" err="1" smtClean="0">
                <a:ea typeface="굴림" charset="-127"/>
              </a:rPr>
              <a:t>노드들이</a:t>
            </a:r>
            <a:r>
              <a:rPr lang="ko-KR" altLang="en-US" dirty="0" smtClean="0">
                <a:ea typeface="굴림" charset="-127"/>
              </a:rPr>
              <a:t> 매우 적은 수의 관측치를 사용하여 분할됨</a:t>
            </a:r>
            <a:endParaRPr lang="en-US" altLang="ko-KR" dirty="0" smtClean="0">
              <a:ea typeface="굴림" charset="-127"/>
            </a:endParaRPr>
          </a:p>
          <a:p>
            <a:pPr lvl="1" eaLnBrk="1" hangingPunct="1"/>
            <a:r>
              <a:rPr lang="ko-KR" altLang="en-US" dirty="0" smtClean="0">
                <a:ea typeface="굴림" charset="-127"/>
              </a:rPr>
              <a:t>클래스간의 차이가 예측변수가 주는 정보에 기반한 분할이 아니라 </a:t>
            </a:r>
            <a:r>
              <a:rPr lang="ko-KR" altLang="en-US" u="sng" dirty="0" smtClean="0">
                <a:ea typeface="굴림" charset="-127"/>
              </a:rPr>
              <a:t>잡음에 기반한 분할</a:t>
            </a:r>
            <a:endParaRPr lang="en-US" altLang="ko-KR" u="sng" dirty="0" smtClean="0">
              <a:ea typeface="굴림" charset="-127"/>
            </a:endParaRPr>
          </a:p>
          <a:p>
            <a:pPr eaLnBrk="1" hangingPunct="1"/>
            <a:r>
              <a:rPr lang="ko-KR" altLang="en-US" dirty="0" err="1" smtClean="0">
                <a:ea typeface="굴림" charset="-127"/>
              </a:rPr>
              <a:t>과적합을</a:t>
            </a:r>
            <a:r>
              <a:rPr lang="ko-KR" altLang="en-US" dirty="0" smtClean="0">
                <a:ea typeface="굴림" charset="-127"/>
              </a:rPr>
              <a:t> 제한하는 방법</a:t>
            </a:r>
            <a:endParaRPr lang="en-US" altLang="ko-KR" dirty="0" smtClean="0">
              <a:ea typeface="굴림" charset="-127"/>
            </a:endParaRPr>
          </a:p>
          <a:p>
            <a:pPr lvl="1" eaLnBrk="1" hangingPunct="1"/>
            <a:r>
              <a:rPr lang="ko-KR" altLang="en-US" dirty="0" smtClean="0">
                <a:ea typeface="굴림" charset="-127"/>
              </a:rPr>
              <a:t>나무 모델의 성장을 멈추게 하는 규칙을 정한다</a:t>
            </a:r>
            <a:endParaRPr lang="en-US" altLang="ko-KR" dirty="0" smtClean="0">
              <a:ea typeface="굴림" charset="-127"/>
            </a:endParaRPr>
          </a:p>
          <a:p>
            <a:pPr lvl="1" eaLnBrk="1" hangingPunct="1"/>
            <a:r>
              <a:rPr lang="ko-KR" altLang="en-US" dirty="0" smtClean="0">
                <a:ea typeface="굴림" charset="-127"/>
              </a:rPr>
              <a:t>완전 성장한 나무모델에서 </a:t>
            </a:r>
            <a:r>
              <a:rPr lang="ko-KR" altLang="en-US" dirty="0" err="1" smtClean="0">
                <a:ea typeface="굴림" charset="-127"/>
              </a:rPr>
              <a:t>과적합되지</a:t>
            </a:r>
            <a:r>
              <a:rPr lang="ko-KR" altLang="en-US" dirty="0" smtClean="0">
                <a:ea typeface="굴림" charset="-127"/>
              </a:rPr>
              <a:t> 않았던 수준까지 가지치기</a:t>
            </a:r>
            <a:endParaRPr lang="en-US" altLang="ko-KR" dirty="0" smtClean="0">
              <a:ea typeface="굴림" charset="-127"/>
            </a:endParaRPr>
          </a:p>
          <a:p>
            <a:pPr eaLnBrk="1" hangingPunct="1"/>
            <a:endParaRPr lang="en-US" altLang="ko-KR" dirty="0" smtClean="0">
              <a:ea typeface="굴림" charset="-127"/>
            </a:endParaRPr>
          </a:p>
          <a:p>
            <a:pPr lvl="1" eaLnBrk="1" hangingPunct="1"/>
            <a:endParaRPr lang="en-US" altLang="ko-KR" dirty="0" smtClean="0">
              <a:ea typeface="굴림" charset="-127"/>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lstStyle/>
          <a:p>
            <a:pPr eaLnBrk="1" hangingPunct="1"/>
            <a:r>
              <a:rPr lang="ko-KR" altLang="en-US" smtClean="0">
                <a:ea typeface="굴림" charset="-127"/>
              </a:rPr>
              <a:t>완전성장한 나무의 오분류율</a:t>
            </a:r>
            <a:endParaRPr lang="en-US" altLang="ko-KR" smtClean="0">
              <a:ea typeface="굴림" charset="-127"/>
            </a:endParaRPr>
          </a:p>
        </p:txBody>
      </p:sp>
      <p:pic>
        <p:nvPicPr>
          <p:cNvPr id="30723" name="Content Placeholder 6" descr="CT-overfit.jpg"/>
          <p:cNvPicPr>
            <a:picLocks noGrp="1" noChangeAspect="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371600" y="1524000"/>
            <a:ext cx="5883275" cy="362902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14400" y="274638"/>
            <a:ext cx="7772400" cy="639762"/>
          </a:xfrm>
        </p:spPr>
        <p:txBody>
          <a:bodyPr/>
          <a:lstStyle/>
          <a:p>
            <a:pPr eaLnBrk="1" hangingPunct="1"/>
            <a:r>
              <a:rPr lang="ko-KR" altLang="en-US" dirty="0" smtClean="0">
                <a:ea typeface="굴림" charset="-127"/>
              </a:rPr>
              <a:t>나무모델 성장 멈추기</a:t>
            </a:r>
            <a:r>
              <a:rPr lang="en-US" altLang="ko-KR" dirty="0" smtClean="0">
                <a:ea typeface="굴림" charset="-127"/>
              </a:rPr>
              <a:t>:CHAID</a:t>
            </a:r>
          </a:p>
        </p:txBody>
      </p:sp>
      <p:sp>
        <p:nvSpPr>
          <p:cNvPr id="31747" name="Content Placeholder 2"/>
          <p:cNvSpPr>
            <a:spLocks noGrp="1"/>
          </p:cNvSpPr>
          <p:nvPr>
            <p:ph sz="quarter" idx="1"/>
          </p:nvPr>
        </p:nvSpPr>
        <p:spPr>
          <a:xfrm>
            <a:off x="762000" y="990600"/>
            <a:ext cx="7772400" cy="4572000"/>
          </a:xfrm>
        </p:spPr>
        <p:txBody>
          <a:bodyPr/>
          <a:lstStyle/>
          <a:p>
            <a:pPr eaLnBrk="1" hangingPunct="1"/>
            <a:r>
              <a:rPr lang="en-US" altLang="ko-KR" dirty="0" smtClean="0">
                <a:ea typeface="굴림" charset="-127"/>
              </a:rPr>
              <a:t>CART</a:t>
            </a:r>
            <a:r>
              <a:rPr lang="ko-KR" altLang="en-US" dirty="0" smtClean="0">
                <a:ea typeface="굴림" charset="-127"/>
              </a:rPr>
              <a:t>보다 오래된</a:t>
            </a:r>
            <a:r>
              <a:rPr lang="en-US" altLang="ko-KR" dirty="0" smtClean="0">
                <a:ea typeface="굴림" charset="-127"/>
              </a:rPr>
              <a:t> CHAID(chi-squared automatic interaction detection)</a:t>
            </a:r>
            <a:r>
              <a:rPr lang="ko-KR" altLang="en-US" dirty="0" smtClean="0">
                <a:ea typeface="굴림" charset="-127"/>
              </a:rPr>
              <a:t>는 나무의 성장을 제한하기 위하여 </a:t>
            </a:r>
            <a:r>
              <a:rPr lang="ko-KR" altLang="en-US" dirty="0" err="1" smtClean="0">
                <a:ea typeface="굴림" charset="-127"/>
              </a:rPr>
              <a:t>카이제곱</a:t>
            </a:r>
            <a:r>
              <a:rPr lang="ko-KR" altLang="en-US" dirty="0" smtClean="0">
                <a:ea typeface="굴림" charset="-127"/>
              </a:rPr>
              <a:t> 통계량을 사용한다</a:t>
            </a:r>
            <a:r>
              <a:rPr lang="en-US" altLang="ko-KR" dirty="0" smtClean="0">
                <a:ea typeface="굴림" charset="-127"/>
              </a:rPr>
              <a:t>.</a:t>
            </a:r>
          </a:p>
          <a:p>
            <a:pPr eaLnBrk="1" hangingPunct="1"/>
            <a:r>
              <a:rPr lang="ko-KR" altLang="en-US" sz="2800" dirty="0" smtClean="0">
                <a:ea typeface="굴림" charset="-127"/>
              </a:rPr>
              <a:t>분할은 순도의 증가가 통계적으로 유의하지 않을 때 멈춘다</a:t>
            </a:r>
            <a:r>
              <a:rPr lang="en-US" altLang="ko-KR" sz="2800" dirty="0" smtClean="0">
                <a:ea typeface="굴림" charset="-127"/>
              </a:rPr>
              <a:t>.</a:t>
            </a:r>
          </a:p>
          <a:p>
            <a:pPr lvl="1">
              <a:lnSpc>
                <a:spcPct val="120000"/>
              </a:lnSpc>
              <a:spcBef>
                <a:spcPts val="600"/>
              </a:spcBef>
              <a:defRPr/>
            </a:pPr>
            <a:r>
              <a:rPr lang="ko-KR" altLang="en-US" dirty="0">
                <a:latin typeface="굴림" panose="020B0600000101010101" pitchFamily="50" charset="-127"/>
                <a:ea typeface="굴림" panose="020B0600000101010101" pitchFamily="50" charset="-127"/>
              </a:rPr>
              <a:t>각 마디에서 반응변수와 가장 강하게 연관된 </a:t>
            </a:r>
            <a:r>
              <a:rPr lang="ko-KR" altLang="en-US" dirty="0" smtClean="0">
                <a:latin typeface="굴림" panose="020B0600000101010101" pitchFamily="50" charset="-127"/>
                <a:ea typeface="굴림" panose="020B0600000101010101" pitchFamily="50" charset="-127"/>
              </a:rPr>
              <a:t>예측변수</a:t>
            </a:r>
            <a:r>
              <a:rPr lang="ko-KR" altLang="en-US" dirty="0">
                <a:latin typeface="굴림" panose="020B0600000101010101" pitchFamily="50" charset="-127"/>
                <a:ea typeface="굴림" panose="020B0600000101010101" pitchFamily="50" charset="-127"/>
              </a:rPr>
              <a:t>로</a:t>
            </a:r>
            <a:r>
              <a:rPr lang="ko-KR" altLang="en-US" dirty="0" smtClean="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분할한다</a:t>
            </a:r>
            <a:r>
              <a:rPr lang="en-US" altLang="ko-KR" dirty="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연결강도는 각 독립변수의 </a:t>
            </a:r>
            <a:r>
              <a:rPr lang="ko-KR" altLang="en-US" dirty="0" err="1">
                <a:latin typeface="굴림" panose="020B0600000101010101" pitchFamily="50" charset="-127"/>
                <a:ea typeface="굴림" panose="020B0600000101010101" pitchFamily="50" charset="-127"/>
              </a:rPr>
              <a:t>카이제곱</a:t>
            </a:r>
            <a:r>
              <a:rPr lang="ko-KR" altLang="en-US" dirty="0">
                <a:latin typeface="굴림" panose="020B0600000101010101" pitchFamily="50" charset="-127"/>
                <a:ea typeface="굴림" panose="020B0600000101010101" pitchFamily="50" charset="-127"/>
              </a:rPr>
              <a:t> 검정에 의한 </a:t>
            </a:r>
            <a:r>
              <a:rPr lang="en-US" altLang="ko-KR" dirty="0">
                <a:latin typeface="굴림" panose="020B0600000101010101" pitchFamily="50" charset="-127"/>
                <a:ea typeface="굴림" panose="020B0600000101010101" pitchFamily="50" charset="-127"/>
              </a:rPr>
              <a:t>p</a:t>
            </a:r>
            <a:r>
              <a:rPr lang="ko-KR" altLang="en-US" dirty="0">
                <a:latin typeface="굴림" panose="020B0600000101010101" pitchFamily="50" charset="-127"/>
                <a:ea typeface="굴림" panose="020B0600000101010101" pitchFamily="50" charset="-127"/>
              </a:rPr>
              <a:t>값으로 측정한다</a:t>
            </a:r>
            <a:r>
              <a:rPr lang="en-US" altLang="ko-KR" dirty="0">
                <a:latin typeface="굴림" panose="020B0600000101010101" pitchFamily="50" charset="-127"/>
                <a:ea typeface="굴림" panose="020B0600000101010101" pitchFamily="50" charset="-127"/>
              </a:rPr>
              <a:t>. </a:t>
            </a:r>
          </a:p>
          <a:p>
            <a:pPr lvl="1">
              <a:lnSpc>
                <a:spcPct val="120000"/>
              </a:lnSpc>
              <a:spcBef>
                <a:spcPts val="600"/>
              </a:spcBef>
              <a:defRPr/>
            </a:pPr>
            <a:r>
              <a:rPr lang="ko-KR" altLang="en-US" dirty="0">
                <a:latin typeface="굴림" panose="020B0600000101010101" pitchFamily="50" charset="-127"/>
                <a:ea typeface="굴림" panose="020B0600000101010101" pitchFamily="50" charset="-127"/>
              </a:rPr>
              <a:t>만약 가장 좋은 예측변수를 이용한 마디 분할의 검정결과가 유의적으로 향상되지 않는다면</a:t>
            </a:r>
            <a:r>
              <a:rPr lang="en-US" altLang="ko-KR" dirty="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분할은 수행되지 않고 나무는 그대로 종료된다</a:t>
            </a:r>
            <a:r>
              <a:rPr lang="en-US" altLang="ko-KR" dirty="0">
                <a:latin typeface="굴림" panose="020B0600000101010101" pitchFamily="50" charset="-127"/>
                <a:ea typeface="굴림" panose="020B0600000101010101" pitchFamily="50" charset="-127"/>
              </a:rPr>
              <a:t>. </a:t>
            </a:r>
          </a:p>
          <a:p>
            <a:pPr marL="0" indent="0" eaLnBrk="1" hangingPunct="1"/>
            <a:endParaRPr lang="en-US" altLang="ko-KR" dirty="0" smtClean="0">
              <a:ea typeface="굴림" charset="-127"/>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198438"/>
            <a:ext cx="7772400" cy="563562"/>
          </a:xfrm>
        </p:spPr>
        <p:txBody>
          <a:bodyPr/>
          <a:lstStyle/>
          <a:p>
            <a:pPr eaLnBrk="1" hangingPunct="1"/>
            <a:r>
              <a:rPr lang="ko-KR" altLang="en-US" sz="3200" dirty="0" err="1">
                <a:ea typeface="굴림" charset="-127"/>
              </a:rPr>
              <a:t>나무모델</a:t>
            </a:r>
            <a:r>
              <a:rPr lang="ko-KR" altLang="en-US" sz="3200" dirty="0">
                <a:ea typeface="굴림" charset="-127"/>
              </a:rPr>
              <a:t> 성장 </a:t>
            </a:r>
            <a:r>
              <a:rPr lang="ko-KR" altLang="en-US" sz="3200" dirty="0" smtClean="0">
                <a:ea typeface="굴림" charset="-127"/>
              </a:rPr>
              <a:t>멈추기</a:t>
            </a:r>
            <a:r>
              <a:rPr lang="en-US" altLang="ko-KR" sz="3200" dirty="0" smtClean="0">
                <a:ea typeface="굴림" charset="-127"/>
              </a:rPr>
              <a:t>:</a:t>
            </a:r>
            <a:r>
              <a:rPr lang="ko-KR" altLang="en-US" sz="3200" dirty="0" smtClean="0">
                <a:ea typeface="굴림" charset="-127"/>
              </a:rPr>
              <a:t> </a:t>
            </a:r>
            <a:r>
              <a:rPr lang="ko-KR" altLang="en-US" sz="3200" b="1" dirty="0" smtClean="0">
                <a:solidFill>
                  <a:schemeClr val="tx1"/>
                </a:solidFill>
                <a:ea typeface="굴림" charset="-127"/>
              </a:rPr>
              <a:t>가지치기</a:t>
            </a:r>
            <a:r>
              <a:rPr lang="en-US" altLang="ko-KR" sz="3200" b="1" dirty="0" smtClean="0">
                <a:solidFill>
                  <a:schemeClr val="tx1"/>
                </a:solidFill>
                <a:ea typeface="굴림" charset="-127"/>
              </a:rPr>
              <a:t>(Pruning)</a:t>
            </a:r>
            <a:endParaRPr lang="en-US" altLang="ko-KR" sz="3600" b="1" dirty="0" smtClean="0">
              <a:solidFill>
                <a:schemeClr val="tx1"/>
              </a:solidFill>
              <a:ea typeface="굴림" charset="-127"/>
            </a:endParaRPr>
          </a:p>
        </p:txBody>
      </p:sp>
      <p:sp>
        <p:nvSpPr>
          <p:cNvPr id="32771" name="Content Placeholder 2"/>
          <p:cNvSpPr>
            <a:spLocks noGrp="1"/>
          </p:cNvSpPr>
          <p:nvPr>
            <p:ph sz="quarter" idx="1"/>
          </p:nvPr>
        </p:nvSpPr>
        <p:spPr>
          <a:xfrm>
            <a:off x="609600" y="762000"/>
            <a:ext cx="8077200" cy="4876800"/>
          </a:xfrm>
        </p:spPr>
        <p:txBody>
          <a:bodyPr/>
          <a:lstStyle/>
          <a:p>
            <a:pPr eaLnBrk="1" hangingPunct="1"/>
            <a:r>
              <a:rPr lang="en-US" altLang="ko-KR" dirty="0" smtClean="0">
                <a:ea typeface="굴림" charset="-127"/>
              </a:rPr>
              <a:t>CART</a:t>
            </a:r>
            <a:r>
              <a:rPr lang="ko-KR" altLang="en-US" dirty="0" smtClean="0">
                <a:ea typeface="굴림" charset="-127"/>
              </a:rPr>
              <a:t>는 나무를 완전 성장시킨 후 가지치기를 한다</a:t>
            </a:r>
            <a:r>
              <a:rPr lang="en-US" altLang="ko-KR" dirty="0" smtClean="0">
                <a:ea typeface="굴림" charset="-127"/>
              </a:rPr>
              <a:t>.</a:t>
            </a:r>
          </a:p>
          <a:p>
            <a:pPr lvl="1" eaLnBrk="1" hangingPunct="1"/>
            <a:r>
              <a:rPr lang="ko-KR" altLang="en-US" dirty="0" smtClean="0">
                <a:ea typeface="굴림" charset="-127"/>
              </a:rPr>
              <a:t>학습데이터에 </a:t>
            </a:r>
            <a:r>
              <a:rPr lang="ko-KR" altLang="en-US" dirty="0" err="1" smtClean="0">
                <a:ea typeface="굴림" charset="-127"/>
              </a:rPr>
              <a:t>과적합</a:t>
            </a:r>
            <a:r>
              <a:rPr lang="ko-KR" altLang="en-US" dirty="0" smtClean="0">
                <a:ea typeface="굴림" charset="-127"/>
              </a:rPr>
              <a:t> 하기 쉽고 </a:t>
            </a:r>
            <a:r>
              <a:rPr lang="ko-KR" altLang="en-US" u="sng" dirty="0" err="1" smtClean="0">
                <a:ea typeface="굴림" charset="-127"/>
              </a:rPr>
              <a:t>오분류율을</a:t>
            </a:r>
            <a:r>
              <a:rPr lang="ko-KR" altLang="en-US" u="sng" dirty="0" smtClean="0">
                <a:ea typeface="굴림" charset="-127"/>
              </a:rPr>
              <a:t> 줄일 수 없는 약한 가지들은 제거</a:t>
            </a:r>
            <a:endParaRPr lang="en-US" altLang="ko-KR" u="sng" dirty="0" smtClean="0">
              <a:ea typeface="굴림" charset="-127"/>
            </a:endParaRPr>
          </a:p>
          <a:p>
            <a:pPr lvl="1" eaLnBrk="1" hangingPunct="1"/>
            <a:r>
              <a:rPr lang="ko-KR" altLang="en-US" dirty="0" smtClean="0"/>
              <a:t>학습 </a:t>
            </a:r>
            <a:r>
              <a:rPr lang="ko-KR" altLang="en-US" dirty="0"/>
              <a:t>데이터를 이용하여 나무를 성장시키고</a:t>
            </a:r>
            <a:r>
              <a:rPr lang="en-US" altLang="ko-KR" dirty="0"/>
              <a:t>, </a:t>
            </a:r>
            <a:r>
              <a:rPr lang="ko-KR" altLang="en-US" u="sng" dirty="0"/>
              <a:t>검증용 데이터</a:t>
            </a:r>
            <a:r>
              <a:rPr lang="ko-KR" altLang="en-US" dirty="0"/>
              <a:t>를 이용하여 가지치기를 하는 새로운 </a:t>
            </a:r>
            <a:r>
              <a:rPr lang="ko-KR" altLang="en-US" dirty="0" smtClean="0"/>
              <a:t>방법</a:t>
            </a:r>
            <a:endParaRPr lang="en-US" altLang="ko-KR" dirty="0" smtClean="0"/>
          </a:p>
          <a:p>
            <a:pPr lvl="1" eaLnBrk="1" hangingPunct="1"/>
            <a:r>
              <a:rPr lang="en-US" altLang="ko-KR" dirty="0" smtClean="0">
                <a:ea typeface="굴림" charset="-127"/>
              </a:rPr>
              <a:t>SAS </a:t>
            </a:r>
            <a:r>
              <a:rPr lang="en-US" altLang="ko-KR" dirty="0" err="1" smtClean="0">
                <a:ea typeface="굴림" charset="-127"/>
              </a:rPr>
              <a:t>Eminer</a:t>
            </a:r>
            <a:r>
              <a:rPr lang="en-US" altLang="ko-KR" dirty="0" smtClean="0">
                <a:ea typeface="굴림" charset="-127"/>
              </a:rPr>
              <a:t>, IBM Modeler, CART, </a:t>
            </a:r>
            <a:r>
              <a:rPr lang="en-US" altLang="ko-KR" dirty="0" err="1" smtClean="0">
                <a:ea typeface="굴림" charset="-127"/>
              </a:rPr>
              <a:t>XLMiner</a:t>
            </a:r>
            <a:r>
              <a:rPr lang="en-US" altLang="ko-KR" dirty="0" smtClean="0">
                <a:ea typeface="굴림" charset="-127"/>
              </a:rPr>
              <a:t>, R</a:t>
            </a:r>
            <a:r>
              <a:rPr lang="ko-KR" altLang="en-US" dirty="0" smtClean="0">
                <a:ea typeface="굴림" charset="-127"/>
              </a:rPr>
              <a:t>에 구현됨</a:t>
            </a:r>
            <a:endParaRPr lang="en-US" altLang="ko-KR" dirty="0" smtClean="0">
              <a:ea typeface="굴림" charset="-127"/>
            </a:endParaRPr>
          </a:p>
          <a:p>
            <a:pPr eaLnBrk="1" hangingPunct="1"/>
            <a:r>
              <a:rPr lang="ko-KR" altLang="en-US" dirty="0" smtClean="0">
                <a:ea typeface="굴림" charset="-127"/>
              </a:rPr>
              <a:t>가지치기를 중단할 점을 찾기 위한 아이디어는 검증 오류가 감소하다가 다시 증가하기 시작하는 지점을 찾는다</a:t>
            </a:r>
            <a:r>
              <a:rPr lang="en-US" altLang="ko-KR" dirty="0" smtClean="0">
                <a:ea typeface="굴림" charset="-127"/>
              </a:rPr>
              <a:t>.</a:t>
            </a:r>
          </a:p>
          <a:p>
            <a:pPr eaLnBrk="1" hangingPunct="1"/>
            <a:r>
              <a:rPr lang="ko-KR" altLang="en-US" dirty="0" smtClean="0">
                <a:ea typeface="굴림" charset="-127"/>
              </a:rPr>
              <a:t>가지치기를 연속적으로 수행함으로써 더 작은 나무들을 생성한다</a:t>
            </a:r>
            <a:r>
              <a:rPr lang="en-US" altLang="ko-KR" dirty="0" smtClean="0">
                <a:ea typeface="굴림" charset="-127"/>
              </a:rPr>
              <a:t>.</a:t>
            </a:r>
          </a:p>
          <a:p>
            <a:pPr eaLnBrk="1" hangingPunct="1"/>
            <a:r>
              <a:rPr lang="ko-KR" altLang="en-US" dirty="0" smtClean="0">
                <a:ea typeface="굴림" charset="-127"/>
              </a:rPr>
              <a:t>각 가지치기 단계에서</a:t>
            </a:r>
            <a:r>
              <a:rPr lang="en-US" altLang="ko-KR" dirty="0" smtClean="0">
                <a:ea typeface="굴림" charset="-127"/>
              </a:rPr>
              <a:t>, </a:t>
            </a:r>
            <a:r>
              <a:rPr lang="ko-KR" altLang="en-US" dirty="0" smtClean="0">
                <a:ea typeface="굴림" charset="-127"/>
              </a:rPr>
              <a:t>다수 개의 나무가 나올 수 있다</a:t>
            </a:r>
            <a:r>
              <a:rPr lang="en-US" altLang="ko-KR" dirty="0" smtClean="0">
                <a:ea typeface="굴림" charset="-127"/>
              </a:rPr>
              <a:t>. </a:t>
            </a:r>
          </a:p>
          <a:p>
            <a:pPr lvl="1" eaLnBrk="1" hangingPunct="1"/>
            <a:r>
              <a:rPr lang="ko-KR" altLang="en-US" dirty="0" smtClean="0">
                <a:ea typeface="굴림" charset="-127"/>
              </a:rPr>
              <a:t>최적의 나무를 고르기 위해 </a:t>
            </a:r>
            <a:r>
              <a:rPr lang="ko-KR" altLang="en-US" i="1" dirty="0" smtClean="0">
                <a:solidFill>
                  <a:srgbClr val="FF0000"/>
                </a:solidFill>
                <a:ea typeface="굴림" charset="-127"/>
              </a:rPr>
              <a:t>비용 복잡성</a:t>
            </a:r>
            <a:r>
              <a:rPr lang="ko-KR" altLang="en-US" dirty="0" smtClean="0">
                <a:ea typeface="굴림" charset="-127"/>
              </a:rPr>
              <a:t>을 이용한다</a:t>
            </a:r>
            <a:r>
              <a:rPr lang="en-US" altLang="ko-KR" dirty="0" smtClean="0">
                <a:ea typeface="굴림" charset="-127"/>
              </a:rPr>
              <a:t>.</a:t>
            </a:r>
            <a:endParaRPr lang="en-US" altLang="ko-KR" dirty="0">
              <a:ea typeface="굴림" charset="-127"/>
            </a:endParaRPr>
          </a:p>
          <a:p>
            <a:pPr lvl="1" eaLnBrk="1" hangingPunct="1"/>
            <a:endParaRPr lang="en-US" altLang="ko-KR" dirty="0" smtClean="0">
              <a:ea typeface="굴림" charset="-127"/>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14400" y="274638"/>
            <a:ext cx="7772400" cy="639762"/>
          </a:xfrm>
        </p:spPr>
        <p:txBody>
          <a:bodyPr/>
          <a:lstStyle/>
          <a:p>
            <a:pPr eaLnBrk="1" hangingPunct="1"/>
            <a:r>
              <a:rPr lang="ko-KR" altLang="en-US" dirty="0" smtClean="0">
                <a:ea typeface="굴림" charset="-127"/>
              </a:rPr>
              <a:t>비용 복잡성</a:t>
            </a:r>
            <a:r>
              <a:rPr lang="en-US" altLang="ko-KR" dirty="0" smtClean="0">
                <a:ea typeface="굴림" charset="-127"/>
              </a:rPr>
              <a:t>(</a:t>
            </a:r>
            <a:r>
              <a:rPr lang="en-US" altLang="ko-KR" dirty="0">
                <a:ea typeface="굴림" charset="-127"/>
              </a:rPr>
              <a:t>C</a:t>
            </a:r>
            <a:r>
              <a:rPr lang="en-US" altLang="ko-KR" dirty="0" smtClean="0">
                <a:ea typeface="굴림" charset="-127"/>
              </a:rPr>
              <a:t>ost complexity)</a:t>
            </a:r>
          </a:p>
        </p:txBody>
      </p:sp>
      <mc:AlternateContent xmlns:mc="http://schemas.openxmlformats.org/markup-compatibility/2006" xmlns:a14="http://schemas.microsoft.com/office/drawing/2010/main">
        <mc:Choice Requires="a14">
          <p:sp>
            <p:nvSpPr>
              <p:cNvPr id="33795" name="Content Placeholder 2"/>
              <p:cNvSpPr>
                <a:spLocks noGrp="1"/>
              </p:cNvSpPr>
              <p:nvPr>
                <p:ph sz="quarter" idx="1"/>
              </p:nvPr>
            </p:nvSpPr>
            <p:spPr>
              <a:xfrm>
                <a:off x="838200" y="1447800"/>
                <a:ext cx="7467600" cy="3505200"/>
              </a:xfrm>
            </p:spPr>
            <p:txBody>
              <a:bodyPr/>
              <a:lstStyle/>
              <a:p>
                <a:pPr eaLnBrk="1" hangingPunct="1"/>
                <a:r>
                  <a:rPr lang="en-US" altLang="ko-KR" i="1" dirty="0" smtClean="0">
                    <a:ea typeface="굴림" charset="-127"/>
                  </a:rPr>
                  <a:t>CC(T)</a:t>
                </a:r>
                <a:r>
                  <a:rPr lang="en-US" altLang="ko-KR" dirty="0" smtClean="0">
                    <a:ea typeface="굴림" charset="-127"/>
                  </a:rPr>
                  <a:t> = </a:t>
                </a:r>
                <a:r>
                  <a:rPr lang="ko-KR" altLang="en-US" dirty="0" smtClean="0">
                    <a:ea typeface="굴림" charset="-127"/>
                  </a:rPr>
                  <a:t>나무의 비용 복잡성</a:t>
                </a:r>
                <a:endParaRPr lang="en-US" altLang="ko-KR" dirty="0" smtClean="0">
                  <a:ea typeface="굴림" charset="-127"/>
                </a:endParaRPr>
              </a:p>
              <a:p>
                <a:pPr eaLnBrk="1" hangingPunct="1"/>
                <a:r>
                  <a:rPr lang="en-US" altLang="ko-KR" i="1" dirty="0" smtClean="0">
                    <a:ea typeface="굴림" charset="-127"/>
                  </a:rPr>
                  <a:t>Err(T)</a:t>
                </a:r>
                <a:r>
                  <a:rPr lang="en-US" altLang="ko-KR" dirty="0" smtClean="0">
                    <a:ea typeface="굴림" charset="-127"/>
                  </a:rPr>
                  <a:t> = </a:t>
                </a:r>
                <a:r>
                  <a:rPr lang="ko-KR" altLang="en-US" dirty="0" err="1" smtClean="0">
                    <a:ea typeface="굴림" charset="-127"/>
                  </a:rPr>
                  <a:t>오분류된</a:t>
                </a:r>
                <a:r>
                  <a:rPr lang="ko-KR" altLang="en-US" dirty="0" smtClean="0">
                    <a:ea typeface="굴림" charset="-127"/>
                  </a:rPr>
                  <a:t> 레코드의 비율</a:t>
                </a:r>
                <a:endParaRPr lang="en-US" altLang="ko-KR" dirty="0" smtClean="0">
                  <a:ea typeface="굴림" charset="-127"/>
                </a:endParaRPr>
              </a:p>
              <a:p>
                <a:pPr lvl="1" eaLnBrk="1" hangingPunct="1">
                  <a:buFont typeface="Symbol" pitchFamily="18" charset="2"/>
                  <a:buChar char="a"/>
                </a:pPr>
                <a:r>
                  <a:rPr lang="en-US" altLang="ko-KR" dirty="0" smtClean="0">
                    <a:ea typeface="굴림" charset="-127"/>
                  </a:rPr>
                  <a:t>= </a:t>
                </a:r>
                <a:r>
                  <a:rPr lang="ko-KR" altLang="en-US" dirty="0" smtClean="0">
                    <a:ea typeface="굴림" charset="-127"/>
                  </a:rPr>
                  <a:t>나무 사이즈에 부착된 벌점 요인</a:t>
                </a:r>
                <a:r>
                  <a:rPr lang="en-US" altLang="ko-KR" dirty="0" smtClean="0">
                    <a:ea typeface="굴림" charset="-127"/>
                  </a:rPr>
                  <a:t>(</a:t>
                </a:r>
                <a:r>
                  <a:rPr lang="ko-KR" altLang="en-US" dirty="0" smtClean="0">
                    <a:ea typeface="굴림" charset="-127"/>
                  </a:rPr>
                  <a:t>사용자 지정</a:t>
                </a:r>
                <a:r>
                  <a:rPr lang="en-US" altLang="ko-KR" dirty="0" smtClean="0">
                    <a:ea typeface="굴림" charset="-127"/>
                  </a:rPr>
                  <a:t>)</a:t>
                </a:r>
              </a:p>
              <a:p>
                <a:pPr eaLnBrk="1" hangingPunct="1"/>
                <a:r>
                  <a:rPr lang="en-US" altLang="ko-KR" dirty="0" smtClean="0">
                    <a:ea typeface="굴림" charset="-127"/>
                  </a:rPr>
                  <a:t>L(</a:t>
                </a:r>
                <a:r>
                  <a:rPr lang="en-US" altLang="ko-KR" i="1" dirty="0" smtClean="0">
                    <a:ea typeface="굴림" charset="-127"/>
                  </a:rPr>
                  <a:t>T</a:t>
                </a:r>
                <a:r>
                  <a:rPr lang="en-US" altLang="ko-KR" dirty="0" smtClean="0">
                    <a:ea typeface="굴림" charset="-127"/>
                  </a:rPr>
                  <a:t>) = </a:t>
                </a:r>
                <a:r>
                  <a:rPr lang="ko-KR" altLang="en-US" dirty="0" smtClean="0">
                    <a:ea typeface="굴림" charset="-127"/>
                  </a:rPr>
                  <a:t>나무 모델 </a:t>
                </a:r>
                <a:r>
                  <a:rPr lang="en-US" altLang="ko-KR" i="1" dirty="0" smtClean="0">
                    <a:ea typeface="굴림" charset="-127"/>
                  </a:rPr>
                  <a:t>T</a:t>
                </a:r>
                <a:r>
                  <a:rPr lang="ko-KR" altLang="en-US" dirty="0" smtClean="0">
                    <a:ea typeface="굴림" charset="-127"/>
                  </a:rPr>
                  <a:t>의 잎 </a:t>
                </a:r>
                <a:r>
                  <a:rPr lang="ko-KR" altLang="en-US" dirty="0" err="1" smtClean="0">
                    <a:ea typeface="굴림" charset="-127"/>
                  </a:rPr>
                  <a:t>노드</a:t>
                </a:r>
                <a:r>
                  <a:rPr lang="ko-KR" altLang="en-US" dirty="0" smtClean="0">
                    <a:ea typeface="굴림" charset="-127"/>
                  </a:rPr>
                  <a:t> 개수</a:t>
                </a:r>
                <a:endParaRPr lang="en-US" altLang="ko-KR" dirty="0" smtClean="0">
                  <a:ea typeface="굴림" charset="-127"/>
                </a:endParaRPr>
              </a:p>
              <a:p>
                <a:pPr lvl="1" eaLnBrk="1" hangingPunct="1"/>
                <a14:m>
                  <m:oMath xmlns:m="http://schemas.openxmlformats.org/officeDocument/2006/math">
                    <m:r>
                      <a:rPr lang="ko-KR" altLang="en-US" i="1" smtClean="0">
                        <a:latin typeface="Cambria Math"/>
                        <a:ea typeface="굴림" charset="-127"/>
                      </a:rPr>
                      <m:t>𝛼</m:t>
                    </m:r>
                  </m:oMath>
                </a14:m>
                <a:r>
                  <a:rPr lang="en-US" altLang="ko-KR" dirty="0" smtClean="0">
                    <a:ea typeface="굴림" charset="-127"/>
                  </a:rPr>
                  <a:t> = 0, </a:t>
                </a:r>
                <a:r>
                  <a:rPr lang="ko-KR" altLang="en-US" dirty="0" smtClean="0">
                    <a:ea typeface="굴림" charset="-127"/>
                  </a:rPr>
                  <a:t>최적 나무모델은 완전 성장한 나무</a:t>
                </a:r>
                <a:r>
                  <a:rPr lang="en-US" altLang="ko-KR" dirty="0" smtClean="0">
                    <a:ea typeface="굴림" charset="-127"/>
                  </a:rPr>
                  <a:t> </a:t>
                </a:r>
              </a:p>
              <a:p>
                <a:pPr lvl="1" eaLnBrk="1" hangingPunct="1"/>
                <a14:m>
                  <m:oMath xmlns:m="http://schemas.openxmlformats.org/officeDocument/2006/math">
                    <m:r>
                      <a:rPr lang="ko-KR" altLang="en-US" i="1" smtClean="0">
                        <a:solidFill>
                          <a:srgbClr val="FF0000"/>
                        </a:solidFill>
                        <a:latin typeface="Cambria Math"/>
                        <a:ea typeface="굴림" charset="-127"/>
                      </a:rPr>
                      <m:t>𝛼</m:t>
                    </m:r>
                  </m:oMath>
                </a14:m>
                <a:r>
                  <a:rPr lang="en-US" altLang="ko-KR" dirty="0">
                    <a:solidFill>
                      <a:srgbClr val="FF0000"/>
                    </a:solidFill>
                    <a:ea typeface="굴림" charset="-127"/>
                  </a:rPr>
                  <a:t> </a:t>
                </a:r>
                <a:r>
                  <a:rPr lang="en-US" altLang="ko-KR" dirty="0" smtClean="0">
                    <a:solidFill>
                      <a:srgbClr val="FF0000"/>
                    </a:solidFill>
                    <a:ea typeface="굴림" charset="-127"/>
                  </a:rPr>
                  <a:t> </a:t>
                </a:r>
                <a:r>
                  <a:rPr lang="ko-KR" altLang="en-US" dirty="0" smtClean="0">
                    <a:solidFill>
                      <a:srgbClr val="FF0000"/>
                    </a:solidFill>
                    <a:ea typeface="굴림" charset="-127"/>
                  </a:rPr>
                  <a:t>가 큰 값이면 </a:t>
                </a:r>
                <a:r>
                  <a:rPr lang="ko-KR" altLang="en-US" dirty="0">
                    <a:solidFill>
                      <a:srgbClr val="FF0000"/>
                    </a:solidFill>
                    <a:ea typeface="굴림" charset="-127"/>
                  </a:rPr>
                  <a:t>최적 나무모델은 뿌리 </a:t>
                </a:r>
                <a:r>
                  <a:rPr lang="ko-KR" altLang="en-US" dirty="0" err="1" smtClean="0">
                    <a:solidFill>
                      <a:srgbClr val="FF0000"/>
                    </a:solidFill>
                    <a:ea typeface="굴림" charset="-127"/>
                  </a:rPr>
                  <a:t>노드</a:t>
                </a:r>
                <a:r>
                  <a:rPr lang="en-US" altLang="ko-KR" dirty="0" smtClean="0">
                    <a:solidFill>
                      <a:srgbClr val="FF0000"/>
                    </a:solidFill>
                    <a:ea typeface="굴림" charset="-127"/>
                  </a:rPr>
                  <a:t>(</a:t>
                </a:r>
                <a:r>
                  <a:rPr lang="ko-KR" altLang="en-US" dirty="0" smtClean="0">
                    <a:solidFill>
                      <a:srgbClr val="FF0000"/>
                    </a:solidFill>
                    <a:ea typeface="굴림" charset="-127"/>
                  </a:rPr>
                  <a:t>가장 적은 </a:t>
                </a:r>
                <a:r>
                  <a:rPr lang="ko-KR" altLang="en-US" dirty="0" err="1" smtClean="0">
                    <a:solidFill>
                      <a:srgbClr val="FF0000"/>
                    </a:solidFill>
                    <a:ea typeface="굴림" charset="-127"/>
                  </a:rPr>
                  <a:t>노드</a:t>
                </a:r>
                <a:r>
                  <a:rPr lang="en-US" altLang="ko-KR" dirty="0" smtClean="0">
                    <a:solidFill>
                      <a:srgbClr val="FF0000"/>
                    </a:solidFill>
                    <a:ea typeface="굴림" charset="-127"/>
                  </a:rPr>
                  <a:t>)</a:t>
                </a:r>
                <a:endParaRPr lang="en-US" altLang="ko-KR" dirty="0">
                  <a:solidFill>
                    <a:srgbClr val="FF0000"/>
                  </a:solidFill>
                  <a:ea typeface="굴림" charset="-127"/>
                </a:endParaRPr>
              </a:p>
              <a:p>
                <a:pPr eaLnBrk="1" hangingPunct="1"/>
                <a:r>
                  <a:rPr lang="ko-KR" altLang="en-US" u="sng" dirty="0" smtClean="0">
                    <a:ea typeface="굴림" charset="-127"/>
                  </a:rPr>
                  <a:t>주어진 크기의 나무 중에서 비용 복잡성이 가장 작은 것을 고른다</a:t>
                </a:r>
                <a:r>
                  <a:rPr lang="en-US" altLang="ko-KR" dirty="0" smtClean="0">
                    <a:ea typeface="굴림" charset="-127"/>
                  </a:rPr>
                  <a:t>.</a:t>
                </a:r>
              </a:p>
              <a:p>
                <a:pPr eaLnBrk="1" hangingPunct="1"/>
                <a:r>
                  <a:rPr lang="ko-KR" altLang="en-US" dirty="0" smtClean="0">
                    <a:ea typeface="굴림" charset="-127"/>
                  </a:rPr>
                  <a:t>각각의 나무 사이즈에 대해 이를 행한다</a:t>
                </a:r>
                <a:r>
                  <a:rPr lang="en-US" altLang="ko-KR" dirty="0" smtClean="0">
                    <a:ea typeface="굴림" charset="-127"/>
                  </a:rPr>
                  <a:t>.</a:t>
                </a:r>
              </a:p>
              <a:p>
                <a:pPr eaLnBrk="1" hangingPunct="1"/>
                <a:endParaRPr lang="en-US" altLang="ko-KR" dirty="0" smtClean="0">
                  <a:ea typeface="굴림" charset="-127"/>
                </a:endParaRPr>
              </a:p>
            </p:txBody>
          </p:sp>
        </mc:Choice>
        <mc:Fallback xmlns="">
          <p:sp>
            <p:nvSpPr>
              <p:cNvPr id="33795" name="Content Placeholder 2"/>
              <p:cNvSpPr>
                <a:spLocks noGrp="1" noRot="1" noChangeAspect="1" noMove="1" noResize="1" noEditPoints="1" noAdjustHandles="1" noChangeArrowheads="1" noChangeShapeType="1" noTextEdit="1"/>
              </p:cNvSpPr>
              <p:nvPr>
                <p:ph sz="quarter" idx="1"/>
              </p:nvPr>
            </p:nvSpPr>
            <p:spPr>
              <a:xfrm>
                <a:off x="838200" y="1447800"/>
                <a:ext cx="7467600" cy="3505200"/>
              </a:xfrm>
              <a:blipFill rotWithShape="1">
                <a:blip r:embed="rId3"/>
                <a:stretch>
                  <a:fillRect l="-816" t="-1913" b="-29565"/>
                </a:stretch>
              </a:blipFill>
            </p:spPr>
            <p:txBody>
              <a:bodyPr/>
              <a:lstStyle/>
              <a:p>
                <a:r>
                  <a:rPr lang="ko-KR" altLang="en-US">
                    <a:noFill/>
                  </a:rPr>
                  <a:t> </a:t>
                </a:r>
              </a:p>
            </p:txBody>
          </p:sp>
        </mc:Fallback>
      </mc:AlternateContent>
      <p:sp>
        <p:nvSpPr>
          <p:cNvPr id="3379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ko-KR" altLang="ko-KR">
              <a:latin typeface="Perpetua" pitchFamily="18" charset="0"/>
            </a:endParaRPr>
          </a:p>
        </p:txBody>
      </p:sp>
      <p:pic>
        <p:nvPicPr>
          <p:cNvPr id="33798" name="Picture 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5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 Box 11"/>
          <p:cNvSpPr txBox="1">
            <a:spLocks noChangeArrowheads="1"/>
          </p:cNvSpPr>
          <p:nvPr/>
        </p:nvSpPr>
        <p:spPr bwMode="auto">
          <a:xfrm>
            <a:off x="2286000" y="877203"/>
            <a:ext cx="3657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ko-KR" sz="2600" i="1" dirty="0">
                <a:latin typeface="Franklin Gothic Book" pitchFamily="34" charset="0"/>
                <a:ea typeface="굴림" charset="-127"/>
              </a:rPr>
              <a:t>CC(T) = Err(T) + </a:t>
            </a:r>
            <a:r>
              <a:rPr lang="en-US" altLang="ko-KR" sz="2600" i="1" dirty="0">
                <a:latin typeface="Symbol" pitchFamily="18" charset="2"/>
                <a:ea typeface="굴림" charset="-127"/>
              </a:rPr>
              <a:t>a</a:t>
            </a:r>
            <a:r>
              <a:rPr lang="en-US" altLang="ko-KR" sz="2600" i="1" dirty="0">
                <a:latin typeface="Franklin Gothic Book" pitchFamily="34" charset="0"/>
                <a:ea typeface="굴림" charset="-127"/>
              </a:rPr>
              <a:t> L(T)</a:t>
            </a:r>
          </a:p>
        </p:txBody>
      </p:sp>
    </p:spTree>
    <p:extLst>
      <p:ext uri="{BB962C8B-B14F-4D97-AF65-F5344CB8AC3E}">
        <p14:creationId xmlns:p14="http://schemas.microsoft.com/office/powerpoint/2010/main" val="3817765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57200"/>
            <a:ext cx="3581400" cy="838200"/>
          </a:xfrm>
        </p:spPr>
        <p:txBody>
          <a:bodyPr/>
          <a:lstStyle/>
          <a:p>
            <a:r>
              <a:rPr lang="en-US" dirty="0" smtClean="0"/>
              <a:t>Tree instability</a:t>
            </a:r>
            <a:endParaRPr lang="en-US" dirty="0"/>
          </a:p>
        </p:txBody>
      </p:sp>
      <p:sp>
        <p:nvSpPr>
          <p:cNvPr id="4" name="Content Placeholder 3"/>
          <p:cNvSpPr>
            <a:spLocks noGrp="1"/>
          </p:cNvSpPr>
          <p:nvPr>
            <p:ph sz="quarter" idx="2"/>
          </p:nvPr>
        </p:nvSpPr>
        <p:spPr>
          <a:xfrm>
            <a:off x="685800" y="1676400"/>
            <a:ext cx="7391400" cy="4572000"/>
          </a:xfrm>
        </p:spPr>
        <p:txBody>
          <a:bodyPr/>
          <a:lstStyle/>
          <a:p>
            <a:r>
              <a:rPr lang="en-US" sz="2400" dirty="0" smtClean="0"/>
              <a:t>If 2 or more variables are of </a:t>
            </a:r>
            <a:r>
              <a:rPr lang="en-US" sz="2400" u="sng" dirty="0" smtClean="0"/>
              <a:t>roughly equal importance</a:t>
            </a:r>
            <a:r>
              <a:rPr lang="en-US" sz="2400" dirty="0" smtClean="0"/>
              <a:t>, which one CART chooses for the first split can depend on the </a:t>
            </a:r>
            <a:r>
              <a:rPr lang="en-US" sz="2400" u="sng" dirty="0" smtClean="0"/>
              <a:t>initial partition</a:t>
            </a:r>
            <a:r>
              <a:rPr lang="en-US" sz="2400" dirty="0" smtClean="0"/>
              <a:t> into training and validation.</a:t>
            </a:r>
          </a:p>
          <a:p>
            <a:r>
              <a:rPr lang="en-US" sz="2400" dirty="0" smtClean="0"/>
              <a:t>A different partition into training/validation could lead to a different initial split.</a:t>
            </a:r>
          </a:p>
          <a:p>
            <a:r>
              <a:rPr lang="en-US" sz="2400" dirty="0" smtClean="0"/>
              <a:t>This can cascade down and produce a very different tree from the first training/validation partition</a:t>
            </a:r>
          </a:p>
          <a:p>
            <a:r>
              <a:rPr lang="en-US" sz="2400" u="sng" dirty="0" smtClean="0"/>
              <a:t>Solution</a:t>
            </a:r>
            <a:r>
              <a:rPr lang="en-US" sz="2400" dirty="0" smtClean="0"/>
              <a:t> is to try many different training/validation splits – “cross validation”</a:t>
            </a:r>
            <a:endParaRPr lang="en-US" sz="2400" dirty="0"/>
          </a:p>
        </p:txBody>
      </p:sp>
      <p:pic>
        <p:nvPicPr>
          <p:cNvPr id="94210" name="Picture 2"/>
          <p:cNvPicPr>
            <a:picLocks noChangeAspect="1" noChangeArrowheads="1"/>
          </p:cNvPicPr>
          <p:nvPr/>
        </p:nvPicPr>
        <p:blipFill>
          <a:blip r:embed="rId3" cstate="print"/>
          <a:srcRect/>
          <a:stretch>
            <a:fillRect/>
          </a:stretch>
        </p:blipFill>
        <p:spPr bwMode="auto">
          <a:xfrm>
            <a:off x="6400800" y="228600"/>
            <a:ext cx="2105025" cy="1276350"/>
          </a:xfrm>
          <a:prstGeom prst="rect">
            <a:avLst/>
          </a:prstGeom>
          <a:noFill/>
          <a:ln w="9525">
            <a:noFill/>
            <a:miter lim="800000"/>
            <a:headEnd/>
            <a:tailEnd/>
          </a:ln>
        </p:spPr>
      </p:pic>
      <p:pic>
        <p:nvPicPr>
          <p:cNvPr id="94211" name="Picture 3"/>
          <p:cNvPicPr>
            <a:picLocks noChangeAspect="1" noChangeArrowheads="1"/>
          </p:cNvPicPr>
          <p:nvPr/>
        </p:nvPicPr>
        <p:blipFill>
          <a:blip r:embed="rId4" cstate="print"/>
          <a:srcRect/>
          <a:stretch>
            <a:fillRect/>
          </a:stretch>
        </p:blipFill>
        <p:spPr bwMode="auto">
          <a:xfrm>
            <a:off x="381000" y="228600"/>
            <a:ext cx="2133600" cy="1283369"/>
          </a:xfrm>
          <a:prstGeom prst="rect">
            <a:avLst/>
          </a:prstGeom>
          <a:noFill/>
          <a:ln w="9525">
            <a:noFill/>
            <a:miter lim="800000"/>
            <a:headEnd/>
            <a:tailEnd/>
          </a:ln>
        </p:spPr>
      </p:pic>
    </p:spTree>
    <p:extLst>
      <p:ext uri="{BB962C8B-B14F-4D97-AF65-F5344CB8AC3E}">
        <p14:creationId xmlns:p14="http://schemas.microsoft.com/office/powerpoint/2010/main" val="321807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내용 개체 틀 1"/>
          <p:cNvSpPr>
            <a:spLocks noGrp="1"/>
          </p:cNvSpPr>
          <p:nvPr>
            <p:ph idx="1"/>
          </p:nvPr>
        </p:nvSpPr>
        <p:spPr bwMode="auto">
          <a:xfrm>
            <a:off x="457200" y="1214438"/>
            <a:ext cx="8229600" cy="4911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ko-KR" altLang="en-US" sz="2000" dirty="0" smtClean="0"/>
              <a:t>뿌리마디</a:t>
            </a:r>
            <a:r>
              <a:rPr lang="en-US" altLang="ko-KR" sz="2000" dirty="0" smtClean="0"/>
              <a:t>(root node): </a:t>
            </a:r>
            <a:r>
              <a:rPr lang="ko-KR" altLang="en-US" sz="2000" dirty="0" smtClean="0"/>
              <a:t>나무구조가 시작되는 마디로 전체 자료로 이루어져 있다</a:t>
            </a:r>
            <a:r>
              <a:rPr lang="en-US" altLang="ko-KR" sz="2000" dirty="0" smtClean="0"/>
              <a:t>.</a:t>
            </a:r>
          </a:p>
          <a:p>
            <a:r>
              <a:rPr lang="ko-KR" altLang="en-US" sz="2000" dirty="0" smtClean="0"/>
              <a:t>자식마디</a:t>
            </a:r>
            <a:r>
              <a:rPr lang="en-US" altLang="ko-KR" sz="2000" dirty="0" smtClean="0"/>
              <a:t>(child node): </a:t>
            </a:r>
            <a:r>
              <a:rPr lang="ko-KR" altLang="en-US" sz="2000" dirty="0" smtClean="0"/>
              <a:t>하나의 마디로부터 분리되어 나간 </a:t>
            </a:r>
            <a:r>
              <a:rPr lang="en-US" altLang="ko-KR" sz="2000" dirty="0" smtClean="0"/>
              <a:t>2</a:t>
            </a:r>
            <a:r>
              <a:rPr lang="ko-KR" altLang="en-US" sz="2000" dirty="0" smtClean="0"/>
              <a:t>개 이상의 마디들</a:t>
            </a:r>
          </a:p>
          <a:p>
            <a:r>
              <a:rPr lang="ko-KR" altLang="en-US" sz="2000" dirty="0" smtClean="0"/>
              <a:t>부모마디</a:t>
            </a:r>
            <a:r>
              <a:rPr lang="en-US" altLang="ko-KR" sz="2000" dirty="0" smtClean="0"/>
              <a:t>(parent node): </a:t>
            </a:r>
            <a:r>
              <a:rPr lang="ko-KR" altLang="en-US" sz="2000" dirty="0" smtClean="0"/>
              <a:t>주어진 마디의 상위마디</a:t>
            </a:r>
          </a:p>
          <a:p>
            <a:r>
              <a:rPr lang="ko-KR" altLang="en-US" sz="2000" dirty="0" err="1" smtClean="0"/>
              <a:t>끝마디</a:t>
            </a:r>
            <a:r>
              <a:rPr lang="en-US" altLang="ko-KR" sz="2000" dirty="0" smtClean="0"/>
              <a:t>(terminal node): </a:t>
            </a:r>
            <a:r>
              <a:rPr lang="ko-KR" altLang="en-US" sz="2000" dirty="0" smtClean="0"/>
              <a:t>자식마디가 없는 마디</a:t>
            </a:r>
            <a:r>
              <a:rPr lang="en-US" altLang="ko-KR" sz="2000" dirty="0" smtClean="0"/>
              <a:t>, leaf</a:t>
            </a:r>
            <a:endParaRPr lang="ko-KR" altLang="en-US" sz="2000" dirty="0" smtClean="0"/>
          </a:p>
          <a:p>
            <a:r>
              <a:rPr lang="ko-KR" altLang="en-US" sz="2000" dirty="0" smtClean="0"/>
              <a:t>중간마디</a:t>
            </a:r>
            <a:r>
              <a:rPr lang="en-US" altLang="ko-KR" sz="2000" dirty="0" smtClean="0"/>
              <a:t>(internal node): </a:t>
            </a:r>
            <a:r>
              <a:rPr lang="ko-KR" altLang="en-US" sz="2000" dirty="0" smtClean="0"/>
              <a:t>부모마디와 자식마디가 모두 있는 마디</a:t>
            </a:r>
          </a:p>
          <a:p>
            <a:r>
              <a:rPr lang="ko-KR" altLang="en-US" sz="2000" b="1" dirty="0" smtClean="0"/>
              <a:t>가지 </a:t>
            </a:r>
            <a:r>
              <a:rPr lang="en-US" altLang="ko-KR" sz="2000" b="1" dirty="0" smtClean="0"/>
              <a:t>(branch): </a:t>
            </a:r>
            <a:r>
              <a:rPr lang="ko-KR" altLang="en-US" sz="2000" b="1" dirty="0" smtClean="0"/>
              <a:t>하나의 마디로부터 </a:t>
            </a:r>
            <a:r>
              <a:rPr lang="ko-KR" altLang="en-US" sz="2000" b="1" dirty="0" err="1" smtClean="0"/>
              <a:t>끝마디</a:t>
            </a:r>
            <a:r>
              <a:rPr lang="ko-KR" altLang="en-US" sz="2000" b="1" dirty="0" smtClean="0"/>
              <a:t> 까지 연결된 일련의 마디들</a:t>
            </a:r>
            <a:r>
              <a:rPr lang="en-US" altLang="ko-KR" sz="2000" b="1" dirty="0" smtClean="0"/>
              <a:t>.</a:t>
            </a:r>
          </a:p>
          <a:p>
            <a:r>
              <a:rPr lang="ko-KR" altLang="en-US" sz="2000" b="1" dirty="0" smtClean="0"/>
              <a:t>깊이 </a:t>
            </a:r>
            <a:r>
              <a:rPr lang="en-US" altLang="ko-KR" sz="2000" b="1" dirty="0" smtClean="0"/>
              <a:t>(depth): </a:t>
            </a:r>
            <a:r>
              <a:rPr lang="ko-KR" altLang="en-US" sz="2000" b="1" dirty="0" smtClean="0"/>
              <a:t>뿌리마디부터 </a:t>
            </a:r>
            <a:r>
              <a:rPr lang="ko-KR" altLang="en-US" sz="2000" b="1" dirty="0" err="1" smtClean="0"/>
              <a:t>끝마디</a:t>
            </a:r>
            <a:r>
              <a:rPr lang="ko-KR" altLang="en-US" sz="2000" b="1" dirty="0" smtClean="0"/>
              <a:t> 까지의 중간마디의 수</a:t>
            </a:r>
            <a:endParaRPr lang="en-US" altLang="ko-KR" sz="2000" b="1" dirty="0" smtClean="0"/>
          </a:p>
          <a:p>
            <a:r>
              <a:rPr lang="ko-KR" altLang="en-US" sz="2000" dirty="0" smtClean="0"/>
              <a:t>원</a:t>
            </a:r>
            <a:r>
              <a:rPr lang="ko-KR" altLang="en-US" sz="2000" dirty="0"/>
              <a:t>형 </a:t>
            </a:r>
            <a:r>
              <a:rPr lang="ko-KR" altLang="en-US" sz="2000" dirty="0" smtClean="0"/>
              <a:t>노드 위에 있는 값은 예측변수의 분할 값</a:t>
            </a:r>
            <a:r>
              <a:rPr lang="en-US" altLang="ko-KR" sz="2000" dirty="0" smtClean="0"/>
              <a:t>, </a:t>
            </a:r>
            <a:r>
              <a:rPr lang="ko-KR" altLang="en-US" sz="2000" dirty="0" smtClean="0"/>
              <a:t>아래 값은 분할된 관측치의 개수</a:t>
            </a:r>
          </a:p>
          <a:p>
            <a:endParaRPr lang="ko-KR" altLang="en-US" sz="2000" dirty="0" smtClean="0"/>
          </a:p>
        </p:txBody>
      </p:sp>
      <p:sp>
        <p:nvSpPr>
          <p:cNvPr id="3" name="제목 2"/>
          <p:cNvSpPr>
            <a:spLocks noGrp="1"/>
          </p:cNvSpPr>
          <p:nvPr>
            <p:ph type="title"/>
          </p:nvPr>
        </p:nvSpPr>
        <p:spPr>
          <a:xfrm>
            <a:off x="457200" y="274638"/>
            <a:ext cx="8229600" cy="725487"/>
          </a:xfrm>
        </p:spPr>
        <p:txBody>
          <a:bodyPr/>
          <a:lstStyle/>
          <a:p>
            <a:pPr>
              <a:defRPr/>
            </a:pPr>
            <a:r>
              <a:rPr lang="ko-KR" altLang="en-US" sz="3600" b="0" dirty="0" smtClean="0">
                <a:latin typeface="굴림" panose="020B0600000101010101" pitchFamily="50" charset="-127"/>
                <a:ea typeface="굴림" panose="020B0600000101010101" pitchFamily="50" charset="-127"/>
              </a:rPr>
              <a:t>분류나무의 구성요소들</a:t>
            </a:r>
            <a:endParaRPr lang="ko-KR" altLang="en-US" sz="3600" b="0" dirty="0">
              <a:latin typeface="굴림" panose="020B0600000101010101" pitchFamily="50" charset="-127"/>
              <a:ea typeface="굴림" panose="020B0600000101010101" pitchFamily="50" charset="-127"/>
            </a:endParaRPr>
          </a:p>
        </p:txBody>
      </p:sp>
      <p:sp>
        <p:nvSpPr>
          <p:cNvPr id="10244"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5CA5B9A7-412D-47F1-8115-4489835F5297}" type="slidenum">
              <a:rPr kumimoji="0" lang="en-US" altLang="ko-KR" smtClean="0"/>
              <a:pPr eaLnBrk="1" hangingPunct="1"/>
              <a:t>5</a:t>
            </a:fld>
            <a:endParaRPr kumimoji="0" lang="en-US" altLang="ko-KR" smtClean="0"/>
          </a:p>
        </p:txBody>
      </p:sp>
    </p:spTree>
    <p:extLst>
      <p:ext uri="{BB962C8B-B14F-4D97-AF65-F5344CB8AC3E}">
        <p14:creationId xmlns:p14="http://schemas.microsoft.com/office/powerpoint/2010/main" val="2485315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z="3200" dirty="0">
                <a:latin typeface="굴림" panose="020B0600000101010101" pitchFamily="50" charset="-127"/>
                <a:ea typeface="굴림" panose="020B0600000101010101" pitchFamily="50" charset="-127"/>
              </a:rPr>
              <a:t>교차 </a:t>
            </a:r>
            <a:r>
              <a:rPr lang="ko-KR" altLang="en-US" sz="3200" dirty="0" smtClean="0">
                <a:latin typeface="굴림" panose="020B0600000101010101" pitchFamily="50" charset="-127"/>
                <a:ea typeface="굴림" panose="020B0600000101010101" pitchFamily="50" charset="-127"/>
              </a:rPr>
              <a:t>검증</a:t>
            </a:r>
            <a:r>
              <a:rPr lang="en-US" altLang="ko-KR" sz="3200" dirty="0">
                <a:latin typeface="굴림" panose="020B0600000101010101" pitchFamily="50" charset="-127"/>
                <a:ea typeface="굴림" panose="020B0600000101010101" pitchFamily="50" charset="-127"/>
              </a:rPr>
              <a:t> </a:t>
            </a:r>
            <a:r>
              <a:rPr lang="en-US" altLang="ko-KR" sz="3200" dirty="0" smtClean="0">
                <a:latin typeface="굴림" panose="020B0600000101010101" pitchFamily="50" charset="-127"/>
                <a:ea typeface="굴림" panose="020B0600000101010101" pitchFamily="50" charset="-127"/>
              </a:rPr>
              <a:t>(cross validation)</a:t>
            </a:r>
            <a:endParaRPr lang="ko-KR" altLang="en-US" sz="3200" dirty="0">
              <a:latin typeface="굴림" panose="020B0600000101010101" pitchFamily="50" charset="-127"/>
              <a:ea typeface="굴림" panose="020B0600000101010101" pitchFamily="50" charset="-127"/>
            </a:endParaRPr>
          </a:p>
        </p:txBody>
      </p:sp>
      <p:sp>
        <p:nvSpPr>
          <p:cNvPr id="3" name="내용 개체 틀 2"/>
          <p:cNvSpPr>
            <a:spLocks noGrp="1"/>
          </p:cNvSpPr>
          <p:nvPr>
            <p:ph sz="quarter" idx="1"/>
          </p:nvPr>
        </p:nvSpPr>
        <p:spPr>
          <a:xfrm>
            <a:off x="457200" y="914400"/>
            <a:ext cx="8153400" cy="4572000"/>
          </a:xfrm>
        </p:spPr>
        <p:txBody>
          <a:bodyPr/>
          <a:lstStyle/>
          <a:p>
            <a:r>
              <a:rPr lang="ko-KR" altLang="en-US" sz="2400" dirty="0" smtClean="0">
                <a:latin typeface="굴림" panose="020B0600000101010101" pitchFamily="50" charset="-127"/>
                <a:ea typeface="굴림" panose="020B0600000101010101" pitchFamily="50" charset="-127"/>
              </a:rPr>
              <a:t>일반적으로 </a:t>
            </a:r>
            <a:r>
              <a:rPr lang="ko-KR" altLang="en-US" sz="2400" dirty="0">
                <a:latin typeface="굴림" panose="020B0600000101010101" pitchFamily="50" charset="-127"/>
                <a:ea typeface="굴림" panose="020B0600000101010101" pitchFamily="50" charset="-127"/>
              </a:rPr>
              <a:t>테스트 데이터가 별도로 존재하는 경우가 많지 않기 때문에 보통은 원래 트레이닝용으로 확보한 데이터 중 일부를 떼어내어 테스트 데이터로 사용하는 경우가 많다</a:t>
            </a:r>
            <a:r>
              <a:rPr lang="en-US" altLang="ko-KR" sz="2400" dirty="0">
                <a:latin typeface="굴림" panose="020B0600000101010101" pitchFamily="50" charset="-127"/>
                <a:ea typeface="굴림" panose="020B0600000101010101" pitchFamily="50" charset="-127"/>
              </a:rPr>
              <a:t>. </a:t>
            </a:r>
            <a:endParaRPr lang="en-US" altLang="ko-KR" sz="2400" dirty="0" smtClean="0">
              <a:latin typeface="굴림" panose="020B0600000101010101" pitchFamily="50" charset="-127"/>
              <a:ea typeface="굴림" panose="020B0600000101010101" pitchFamily="50" charset="-127"/>
            </a:endParaRPr>
          </a:p>
          <a:p>
            <a:r>
              <a:rPr lang="ko-KR" altLang="en-US" sz="2400" dirty="0" smtClean="0">
                <a:latin typeface="굴림" panose="020B0600000101010101" pitchFamily="50" charset="-127"/>
                <a:ea typeface="굴림" panose="020B0600000101010101" pitchFamily="50" charset="-127"/>
              </a:rPr>
              <a:t>그런데 </a:t>
            </a:r>
            <a:r>
              <a:rPr lang="ko-KR" altLang="en-US" sz="2400" dirty="0">
                <a:latin typeface="굴림" panose="020B0600000101010101" pitchFamily="50" charset="-127"/>
                <a:ea typeface="굴림" panose="020B0600000101010101" pitchFamily="50" charset="-127"/>
              </a:rPr>
              <a:t>트레이닝이나 테스트 데이터를 어떻게 </a:t>
            </a:r>
            <a:r>
              <a:rPr lang="ko-KR" altLang="en-US" sz="2400" dirty="0" err="1">
                <a:latin typeface="굴림" panose="020B0600000101010101" pitchFamily="50" charset="-127"/>
                <a:ea typeface="굴림" panose="020B0600000101010101" pitchFamily="50" charset="-127"/>
              </a:rPr>
              <a:t>골라내느냐에</a:t>
            </a:r>
            <a:r>
              <a:rPr lang="ko-KR" altLang="en-US" sz="2400" dirty="0">
                <a:latin typeface="굴림" panose="020B0600000101010101" pitchFamily="50" charset="-127"/>
                <a:ea typeface="굴림" panose="020B0600000101010101" pitchFamily="50" charset="-127"/>
              </a:rPr>
              <a:t> 따라 모형의 성능이 조금씩 달라질 수 있으므로 한 세트의 트레이닝</a:t>
            </a:r>
            <a:r>
              <a:rPr lang="en-US" altLang="ko-KR" sz="2400" dirty="0">
                <a:latin typeface="굴림" panose="020B0600000101010101" pitchFamily="50" charset="-127"/>
                <a:ea typeface="굴림" panose="020B0600000101010101" pitchFamily="50" charset="-127"/>
              </a:rPr>
              <a:t>/</a:t>
            </a:r>
            <a:r>
              <a:rPr lang="ko-KR" altLang="en-US" sz="2400" dirty="0">
                <a:latin typeface="굴림" panose="020B0600000101010101" pitchFamily="50" charset="-127"/>
                <a:ea typeface="굴림" panose="020B0600000101010101" pitchFamily="50" charset="-127"/>
              </a:rPr>
              <a:t>테스트 데이터만 사용하는 것이 아니라 </a:t>
            </a:r>
            <a:r>
              <a:rPr lang="ko-KR" altLang="en-US" sz="2400" u="sng" dirty="0">
                <a:latin typeface="굴림" panose="020B0600000101010101" pitchFamily="50" charset="-127"/>
                <a:ea typeface="굴림" panose="020B0600000101010101" pitchFamily="50" charset="-127"/>
              </a:rPr>
              <a:t>여러가지 서로 다른 </a:t>
            </a:r>
            <a:r>
              <a:rPr lang="ko-KR" altLang="en-US" sz="2400" u="sng" dirty="0" smtClean="0">
                <a:latin typeface="굴림" panose="020B0600000101010101" pitchFamily="50" charset="-127"/>
                <a:ea typeface="굴림" panose="020B0600000101010101" pitchFamily="50" charset="-127"/>
              </a:rPr>
              <a:t>트레이닝</a:t>
            </a:r>
            <a:r>
              <a:rPr lang="en-US" altLang="ko-KR" sz="2400" u="sng" dirty="0" smtClean="0">
                <a:latin typeface="굴림" panose="020B0600000101010101" pitchFamily="50" charset="-127"/>
                <a:ea typeface="굴림" panose="020B0600000101010101" pitchFamily="50" charset="-127"/>
              </a:rPr>
              <a:t>/</a:t>
            </a:r>
            <a:r>
              <a:rPr lang="ko-KR" altLang="en-US" sz="2400" u="sng" dirty="0">
                <a:latin typeface="굴림" panose="020B0600000101010101" pitchFamily="50" charset="-127"/>
                <a:ea typeface="굴림" panose="020B0600000101010101" pitchFamily="50" charset="-127"/>
              </a:rPr>
              <a:t>테스트 데이터를 사용하여 복수의 테스트를 실시</a:t>
            </a:r>
            <a:r>
              <a:rPr lang="ko-KR" altLang="en-US" sz="2400" dirty="0">
                <a:latin typeface="굴림" panose="020B0600000101010101" pitchFamily="50" charset="-127"/>
                <a:ea typeface="굴림" panose="020B0600000101010101" pitchFamily="50" charset="-127"/>
              </a:rPr>
              <a:t>한 후 이 성능 자료로 부터 </a:t>
            </a:r>
            <a:r>
              <a:rPr lang="ko-KR" altLang="en-US" sz="2400" b="1" dirty="0">
                <a:latin typeface="굴림" panose="020B0600000101010101" pitchFamily="50" charset="-127"/>
                <a:ea typeface="굴림" panose="020B0600000101010101" pitchFamily="50" charset="-127"/>
              </a:rPr>
              <a:t>평균 성능</a:t>
            </a:r>
            <a:r>
              <a:rPr lang="en-US" altLang="ko-KR" sz="2400" b="1" dirty="0">
                <a:latin typeface="굴림" panose="020B0600000101010101" pitchFamily="50" charset="-127"/>
                <a:ea typeface="굴림" panose="020B0600000101010101" pitchFamily="50" charset="-127"/>
              </a:rPr>
              <a:t>(mean performance)</a:t>
            </a:r>
            <a:r>
              <a:rPr lang="ko-KR" altLang="en-US" sz="2400" b="1" dirty="0">
                <a:latin typeface="굴림" panose="020B0600000101010101" pitchFamily="50" charset="-127"/>
                <a:ea typeface="굴림" panose="020B0600000101010101" pitchFamily="50" charset="-127"/>
              </a:rPr>
              <a:t>과 성능 분산</a:t>
            </a:r>
            <a:r>
              <a:rPr lang="en-US" altLang="ko-KR" sz="2400" b="1" dirty="0">
                <a:latin typeface="굴림" panose="020B0600000101010101" pitchFamily="50" charset="-127"/>
                <a:ea typeface="굴림" panose="020B0600000101010101" pitchFamily="50" charset="-127"/>
              </a:rPr>
              <a:t>(performance variance)</a:t>
            </a:r>
            <a:r>
              <a:rPr lang="ko-KR" altLang="en-US" sz="2400" dirty="0">
                <a:latin typeface="굴림" panose="020B0600000101010101" pitchFamily="50" charset="-127"/>
                <a:ea typeface="굴림" panose="020B0600000101010101" pitchFamily="50" charset="-127"/>
              </a:rPr>
              <a:t>를 모두 구하는 것이 좋다</a:t>
            </a:r>
            <a:r>
              <a:rPr lang="en-US" altLang="ko-KR" sz="2400" dirty="0">
                <a:latin typeface="굴림" panose="020B0600000101010101" pitchFamily="50" charset="-127"/>
                <a:ea typeface="굴림" panose="020B0600000101010101" pitchFamily="50" charset="-127"/>
              </a:rPr>
              <a:t>.</a:t>
            </a:r>
          </a:p>
          <a:p>
            <a:r>
              <a:rPr lang="ko-KR" altLang="en-US" sz="2400" dirty="0">
                <a:latin typeface="굴림" panose="020B0600000101010101" pitchFamily="50" charset="-127"/>
                <a:ea typeface="굴림" panose="020B0600000101010101" pitchFamily="50" charset="-127"/>
              </a:rPr>
              <a:t>이러한 테스트 방법을 </a:t>
            </a:r>
            <a:r>
              <a:rPr lang="ko-KR" altLang="en-US" sz="2400" b="1" dirty="0">
                <a:latin typeface="굴림" panose="020B0600000101010101" pitchFamily="50" charset="-127"/>
                <a:ea typeface="굴림" panose="020B0600000101010101" pitchFamily="50" charset="-127"/>
              </a:rPr>
              <a:t>교차 검증</a:t>
            </a:r>
            <a:r>
              <a:rPr lang="en-US" altLang="ko-KR" sz="2400" b="1" dirty="0">
                <a:latin typeface="굴림" panose="020B0600000101010101" pitchFamily="50" charset="-127"/>
                <a:ea typeface="굴림" panose="020B0600000101010101" pitchFamily="50" charset="-127"/>
              </a:rPr>
              <a:t>(cross validation)</a:t>
            </a:r>
            <a:r>
              <a:rPr lang="ko-KR" altLang="en-US" sz="2400" dirty="0">
                <a:latin typeface="굴림" panose="020B0600000101010101" pitchFamily="50" charset="-127"/>
                <a:ea typeface="굴림" panose="020B0600000101010101" pitchFamily="50" charset="-127"/>
              </a:rPr>
              <a:t>이라고 한다</a:t>
            </a:r>
            <a:r>
              <a:rPr lang="en-US" altLang="ko-KR" sz="2400" dirty="0">
                <a:latin typeface="굴림" panose="020B0600000101010101" pitchFamily="50" charset="-127"/>
                <a:ea typeface="굴림" panose="020B0600000101010101" pitchFamily="50" charset="-127"/>
              </a:rPr>
              <a:t>.</a:t>
            </a:r>
          </a:p>
          <a:p>
            <a:endParaRPr lang="ko-KR" altLang="en-US" sz="2400" dirty="0"/>
          </a:p>
        </p:txBody>
      </p:sp>
    </p:spTree>
    <p:extLst>
      <p:ext uri="{BB962C8B-B14F-4D97-AF65-F5344CB8AC3E}">
        <p14:creationId xmlns:p14="http://schemas.microsoft.com/office/powerpoint/2010/main" val="1713763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Cross validation</a:t>
            </a:r>
            <a:endParaRPr lang="en-US" dirty="0"/>
          </a:p>
        </p:txBody>
      </p:sp>
      <p:sp>
        <p:nvSpPr>
          <p:cNvPr id="4" name="Content Placeholder 3"/>
          <p:cNvSpPr>
            <a:spLocks noGrp="1"/>
          </p:cNvSpPr>
          <p:nvPr>
            <p:ph sz="quarter" idx="2"/>
          </p:nvPr>
        </p:nvSpPr>
        <p:spPr>
          <a:xfrm>
            <a:off x="533400" y="1295400"/>
            <a:ext cx="7863840" cy="4572000"/>
          </a:xfrm>
        </p:spPr>
        <p:txBody>
          <a:bodyPr/>
          <a:lstStyle/>
          <a:p>
            <a:r>
              <a:rPr lang="en-US" sz="2400" dirty="0" smtClean="0"/>
              <a:t>Do many different partitions (“folds*”) into training and validation, grow &amp; pruned tree for each</a:t>
            </a:r>
          </a:p>
          <a:p>
            <a:r>
              <a:rPr lang="en-US" sz="2400" dirty="0" smtClean="0"/>
              <a:t>Problem:  We end up with lots of different pruned trees.  Which one to choose?</a:t>
            </a:r>
          </a:p>
          <a:p>
            <a:r>
              <a:rPr lang="en-US" sz="2400" dirty="0" smtClean="0"/>
              <a:t>Solution:  Don’t choose a tree, choose a tree </a:t>
            </a:r>
            <a:r>
              <a:rPr lang="en-US" sz="2400" u="sng" dirty="0" smtClean="0"/>
              <a:t>size</a:t>
            </a:r>
            <a:r>
              <a:rPr lang="en-US" sz="2400" dirty="0" smtClean="0"/>
              <a:t>:</a:t>
            </a:r>
          </a:p>
          <a:p>
            <a:pPr lvl="1"/>
            <a:r>
              <a:rPr lang="en-US" sz="2200" dirty="0" smtClean="0"/>
              <a:t>For each iteration, record the </a:t>
            </a:r>
            <a:r>
              <a:rPr lang="en-US" sz="2200" dirty="0" err="1" smtClean="0">
                <a:latin typeface="Courier New" pitchFamily="49" charset="0"/>
                <a:cs typeface="Courier New" pitchFamily="49" charset="0"/>
              </a:rPr>
              <a:t>cp</a:t>
            </a:r>
            <a:r>
              <a:rPr lang="en-US" sz="2200" dirty="0" smtClean="0">
                <a:latin typeface="Courier New" pitchFamily="49" charset="0"/>
                <a:cs typeface="Courier New" pitchFamily="49" charset="0"/>
              </a:rPr>
              <a:t> </a:t>
            </a:r>
            <a:r>
              <a:rPr lang="en-US" sz="2200" dirty="0" smtClean="0">
                <a:cs typeface="Courier New" pitchFamily="49" charset="0"/>
              </a:rPr>
              <a:t>(complexity parameter)</a:t>
            </a:r>
            <a:r>
              <a:rPr lang="en-US" sz="2200" dirty="0" smtClean="0"/>
              <a:t> that corresponds to the minimum validation error </a:t>
            </a:r>
          </a:p>
          <a:p>
            <a:pPr lvl="1"/>
            <a:r>
              <a:rPr lang="en-US" sz="2200" dirty="0" smtClean="0"/>
              <a:t>Average these </a:t>
            </a:r>
            <a:r>
              <a:rPr lang="en-US" sz="2200" dirty="0" smtClean="0">
                <a:latin typeface="Courier New" pitchFamily="49" charset="0"/>
                <a:cs typeface="Courier New" pitchFamily="49" charset="0"/>
              </a:rPr>
              <a:t>cp</a:t>
            </a:r>
            <a:r>
              <a:rPr lang="en-US" sz="2200" dirty="0" smtClean="0"/>
              <a:t>’s</a:t>
            </a:r>
          </a:p>
          <a:p>
            <a:pPr lvl="1"/>
            <a:r>
              <a:rPr lang="en-US" sz="2200" dirty="0" smtClean="0"/>
              <a:t>With future data, grow tree to that optimum </a:t>
            </a:r>
            <a:r>
              <a:rPr lang="en-US" sz="2200" dirty="0" smtClean="0">
                <a:latin typeface="Courier New" pitchFamily="49" charset="0"/>
                <a:cs typeface="Courier New" pitchFamily="49" charset="0"/>
              </a:rPr>
              <a:t>cp</a:t>
            </a:r>
            <a:r>
              <a:rPr lang="en-US" sz="2200" dirty="0" smtClean="0"/>
              <a:t> value</a:t>
            </a:r>
          </a:p>
          <a:p>
            <a:pPr>
              <a:buNone/>
            </a:pPr>
            <a:endParaRPr lang="en-US" sz="1800" dirty="0" smtClean="0"/>
          </a:p>
          <a:p>
            <a:pPr>
              <a:buNone/>
            </a:pPr>
            <a:r>
              <a:rPr lang="en-US" sz="1800" dirty="0" smtClean="0"/>
              <a:t>*typically folds are non-overlapping, i.e. data used in one validation fold will not be used in others</a:t>
            </a:r>
            <a:endParaRPr lang="en-US" sz="1800" dirty="0"/>
          </a:p>
        </p:txBody>
      </p:sp>
    </p:spTree>
    <p:extLst>
      <p:ext uri="{BB962C8B-B14F-4D97-AF65-F5344CB8AC3E}">
        <p14:creationId xmlns:p14="http://schemas.microsoft.com/office/powerpoint/2010/main" val="347937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sz="quarter" idx="1"/>
          </p:nvPr>
        </p:nvPicPr>
        <p:blipFill>
          <a:blip r:embed="rId2" cstate="print"/>
          <a:srcRect/>
          <a:stretch>
            <a:fillRect/>
          </a:stretch>
        </p:blipFill>
        <p:spPr bwMode="auto">
          <a:xfrm>
            <a:off x="228600" y="76200"/>
            <a:ext cx="8738617" cy="3581400"/>
          </a:xfrm>
          <a:prstGeom prst="rect">
            <a:avLst/>
          </a:prstGeom>
          <a:noFill/>
          <a:ln w="9525">
            <a:noFill/>
            <a:miter lim="800000"/>
            <a:headEnd/>
            <a:tailEnd/>
          </a:ln>
        </p:spPr>
      </p:pic>
      <p:sp>
        <p:nvSpPr>
          <p:cNvPr id="2" name="직사각형 1"/>
          <p:cNvSpPr/>
          <p:nvPr/>
        </p:nvSpPr>
        <p:spPr>
          <a:xfrm>
            <a:off x="330708" y="4114800"/>
            <a:ext cx="8534400" cy="1754326"/>
          </a:xfrm>
          <a:prstGeom prst="rect">
            <a:avLst/>
          </a:prstGeom>
          <a:ln>
            <a:solidFill>
              <a:schemeClr val="tx1"/>
            </a:solidFill>
          </a:ln>
        </p:spPr>
        <p:txBody>
          <a:bodyPr wrap="square">
            <a:spAutoFit/>
          </a:bodyPr>
          <a:lstStyle/>
          <a:p>
            <a:r>
              <a:rPr lang="en-US" altLang="ko-KR" dirty="0" err="1"/>
              <a:t>cv.ct</a:t>
            </a:r>
            <a:r>
              <a:rPr lang="en-US" altLang="ko-KR" dirty="0"/>
              <a:t> &lt;- </a:t>
            </a:r>
            <a:r>
              <a:rPr lang="en-US" altLang="ko-KR" dirty="0" err="1"/>
              <a:t>rpart</a:t>
            </a:r>
            <a:r>
              <a:rPr lang="en-US" altLang="ko-KR" dirty="0"/>
              <a:t>(</a:t>
            </a:r>
            <a:r>
              <a:rPr lang="en-US" altLang="ko-KR" dirty="0" err="1"/>
              <a:t>Personal.Loan</a:t>
            </a:r>
            <a:r>
              <a:rPr lang="en-US" altLang="ko-KR" dirty="0"/>
              <a:t> ~ ., data=</a:t>
            </a:r>
            <a:r>
              <a:rPr lang="en-US" altLang="ko-KR" dirty="0" err="1"/>
              <a:t>train.df</a:t>
            </a:r>
            <a:r>
              <a:rPr lang="en-US" altLang="ko-KR" dirty="0"/>
              <a:t>, method="class", </a:t>
            </a:r>
            <a:r>
              <a:rPr lang="en-US" altLang="ko-KR" dirty="0" err="1"/>
              <a:t>cp</a:t>
            </a:r>
            <a:r>
              <a:rPr lang="en-US" altLang="ko-KR" dirty="0"/>
              <a:t>=0.00001, </a:t>
            </a:r>
            <a:endParaRPr lang="en-US" altLang="ko-KR" dirty="0" smtClean="0"/>
          </a:p>
          <a:p>
            <a:r>
              <a:rPr lang="en-US" altLang="ko-KR" dirty="0"/>
              <a:t> </a:t>
            </a:r>
            <a:r>
              <a:rPr lang="en-US" altLang="ko-KR" dirty="0" smtClean="0"/>
              <a:t>                    </a:t>
            </a:r>
            <a:r>
              <a:rPr lang="en-US" altLang="ko-KR" dirty="0" err="1" smtClean="0"/>
              <a:t>minsplit</a:t>
            </a:r>
            <a:r>
              <a:rPr lang="en-US" altLang="ko-KR" dirty="0" smtClean="0"/>
              <a:t>=5</a:t>
            </a:r>
            <a:r>
              <a:rPr lang="en-US" altLang="ko-KR" dirty="0"/>
              <a:t>, </a:t>
            </a:r>
            <a:r>
              <a:rPr lang="en-US" altLang="ko-KR" dirty="0" err="1"/>
              <a:t>xval</a:t>
            </a:r>
            <a:r>
              <a:rPr lang="en-US" altLang="ko-KR" dirty="0"/>
              <a:t>=5)</a:t>
            </a:r>
          </a:p>
          <a:p>
            <a:r>
              <a:rPr lang="en-US" altLang="ko-KR" dirty="0" err="1"/>
              <a:t>prp</a:t>
            </a:r>
            <a:r>
              <a:rPr lang="en-US" altLang="ko-KR" dirty="0"/>
              <a:t>(</a:t>
            </a:r>
            <a:r>
              <a:rPr lang="en-US" altLang="ko-KR" dirty="0" err="1"/>
              <a:t>cv.ct</a:t>
            </a:r>
            <a:r>
              <a:rPr lang="en-US" altLang="ko-KR" dirty="0"/>
              <a:t>, type=1, extra=1,  under=TRUE, </a:t>
            </a:r>
            <a:r>
              <a:rPr lang="en-US" altLang="ko-KR" dirty="0" err="1"/>
              <a:t>split.font</a:t>
            </a:r>
            <a:r>
              <a:rPr lang="en-US" altLang="ko-KR" dirty="0"/>
              <a:t>=1, </a:t>
            </a:r>
            <a:r>
              <a:rPr lang="en-US" altLang="ko-KR" dirty="0" err="1"/>
              <a:t>varlen</a:t>
            </a:r>
            <a:r>
              <a:rPr lang="en-US" altLang="ko-KR" dirty="0"/>
              <a:t>=-10,</a:t>
            </a:r>
          </a:p>
          <a:p>
            <a:r>
              <a:rPr lang="en-US" altLang="ko-KR" dirty="0"/>
              <a:t>   </a:t>
            </a:r>
            <a:r>
              <a:rPr lang="en-US" altLang="ko-KR" dirty="0" smtClean="0"/>
              <a:t>   </a:t>
            </a:r>
            <a:r>
              <a:rPr lang="en-US" altLang="ko-KR" dirty="0" err="1"/>
              <a:t>box.col</a:t>
            </a:r>
            <a:r>
              <a:rPr lang="en-US" altLang="ko-KR" dirty="0"/>
              <a:t>=</a:t>
            </a:r>
            <a:r>
              <a:rPr lang="en-US" altLang="ko-KR" dirty="0" err="1"/>
              <a:t>ifelse</a:t>
            </a:r>
            <a:r>
              <a:rPr lang="en-US" altLang="ko-KR" dirty="0"/>
              <a:t>(</a:t>
            </a:r>
            <a:r>
              <a:rPr lang="en-US" altLang="ko-KR" dirty="0" err="1"/>
              <a:t>cv.ct$frame$var</a:t>
            </a:r>
            <a:r>
              <a:rPr lang="en-US" altLang="ko-KR" dirty="0"/>
              <a:t>=="&lt;leaf&gt;", 'gray', 'white'))</a:t>
            </a:r>
          </a:p>
          <a:p>
            <a:r>
              <a:rPr lang="en-US" altLang="ko-KR" dirty="0"/>
              <a:t>length(</a:t>
            </a:r>
            <a:r>
              <a:rPr lang="en-US" altLang="ko-KR" dirty="0" err="1"/>
              <a:t>cv.ct$frame$var</a:t>
            </a:r>
            <a:r>
              <a:rPr lang="en-US" altLang="ko-KR" dirty="0"/>
              <a:t>[</a:t>
            </a:r>
            <a:r>
              <a:rPr lang="en-US" altLang="ko-KR" dirty="0" err="1"/>
              <a:t>cv.ct$frame$var</a:t>
            </a:r>
            <a:r>
              <a:rPr lang="en-US" altLang="ko-KR" dirty="0"/>
              <a:t>=="&lt;leaf&gt;"])</a:t>
            </a:r>
          </a:p>
          <a:p>
            <a:r>
              <a:rPr lang="en-US" altLang="ko-KR" dirty="0" err="1" smtClean="0"/>
              <a:t>printcp</a:t>
            </a:r>
            <a:r>
              <a:rPr lang="en-US" altLang="ko-KR" dirty="0" smtClean="0"/>
              <a:t>(</a:t>
            </a:r>
            <a:r>
              <a:rPr lang="en-US" altLang="ko-KR" dirty="0" err="1" smtClean="0"/>
              <a:t>cv.ct</a:t>
            </a:r>
            <a:r>
              <a:rPr lang="en-US" altLang="ko-KR" dirty="0"/>
              <a:t>)</a:t>
            </a:r>
            <a:endParaRPr lang="ko-KR" altLang="en-US" dirty="0"/>
          </a:p>
        </p:txBody>
      </p:sp>
    </p:spTree>
    <p:extLst>
      <p:ext uri="{BB962C8B-B14F-4D97-AF65-F5344CB8AC3E}">
        <p14:creationId xmlns:p14="http://schemas.microsoft.com/office/powerpoint/2010/main" val="3162560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3"/>
          <p:cNvPicPr>
            <a:picLocks noChangeAspect="1" noChangeArrowheads="1"/>
          </p:cNvPicPr>
          <p:nvPr/>
        </p:nvPicPr>
        <p:blipFill>
          <a:blip r:embed="rId2" cstate="print"/>
          <a:srcRect/>
          <a:stretch>
            <a:fillRect/>
          </a:stretch>
        </p:blipFill>
        <p:spPr bwMode="auto">
          <a:xfrm>
            <a:off x="838200" y="2362200"/>
            <a:ext cx="5063344" cy="2895600"/>
          </a:xfrm>
          <a:prstGeom prst="rect">
            <a:avLst/>
          </a:prstGeom>
          <a:noFill/>
          <a:ln w="9525">
            <a:noFill/>
            <a:miter lim="800000"/>
            <a:headEnd/>
            <a:tailEnd/>
          </a:ln>
        </p:spPr>
      </p:pic>
      <p:sp>
        <p:nvSpPr>
          <p:cNvPr id="7" name="TextBox 6"/>
          <p:cNvSpPr txBox="1"/>
          <p:nvPr/>
        </p:nvSpPr>
        <p:spPr>
          <a:xfrm>
            <a:off x="6324600" y="2362200"/>
            <a:ext cx="1447800" cy="646331"/>
          </a:xfrm>
          <a:prstGeom prst="rect">
            <a:avLst/>
          </a:prstGeom>
          <a:noFill/>
        </p:spPr>
        <p:txBody>
          <a:bodyPr wrap="square" rtlCol="0">
            <a:spAutoFit/>
          </a:bodyPr>
          <a:lstStyle/>
          <a:p>
            <a:r>
              <a:rPr lang="en-US" dirty="0" smtClean="0"/>
              <a:t>std. error  of the estimate</a:t>
            </a:r>
            <a:endParaRPr lang="en-US" dirty="0"/>
          </a:p>
        </p:txBody>
      </p:sp>
      <p:cxnSp>
        <p:nvCxnSpPr>
          <p:cNvPr id="9" name="Straight Arrow Connector 8"/>
          <p:cNvCxnSpPr>
            <a:stCxn id="7" idx="1"/>
          </p:cNvCxnSpPr>
          <p:nvPr/>
        </p:nvCxnSpPr>
        <p:spPr>
          <a:xfrm flipH="1">
            <a:off x="5638800" y="2685366"/>
            <a:ext cx="685800" cy="210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1981200"/>
            <a:ext cx="1219200" cy="584775"/>
          </a:xfrm>
          <a:prstGeom prst="rect">
            <a:avLst/>
          </a:prstGeom>
          <a:noFill/>
        </p:spPr>
        <p:txBody>
          <a:bodyPr wrap="square" rtlCol="0">
            <a:spAutoFit/>
          </a:bodyPr>
          <a:lstStyle/>
          <a:p>
            <a:r>
              <a:rPr lang="en-US" sz="1600" dirty="0" smtClean="0"/>
              <a:t>estimated </a:t>
            </a:r>
            <a:r>
              <a:rPr lang="en-US" sz="1600" dirty="0" err="1" smtClean="0"/>
              <a:t>cv</a:t>
            </a:r>
            <a:r>
              <a:rPr lang="en-US" sz="1600" dirty="0" smtClean="0"/>
              <a:t> error</a:t>
            </a:r>
            <a:endParaRPr lang="en-US" sz="1600" dirty="0"/>
          </a:p>
        </p:txBody>
      </p:sp>
      <p:cxnSp>
        <p:nvCxnSpPr>
          <p:cNvPr id="12" name="Straight Arrow Connector 11"/>
          <p:cNvCxnSpPr/>
          <p:nvPr/>
        </p:nvCxnSpPr>
        <p:spPr>
          <a:xfrm flipH="1">
            <a:off x="4419600" y="25146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86200" y="4191000"/>
            <a:ext cx="838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33600" y="5410200"/>
            <a:ext cx="1219200" cy="646331"/>
          </a:xfrm>
          <a:prstGeom prst="rect">
            <a:avLst/>
          </a:prstGeom>
          <a:noFill/>
        </p:spPr>
        <p:txBody>
          <a:bodyPr wrap="square" rtlCol="0">
            <a:spAutoFit/>
          </a:bodyPr>
          <a:lstStyle/>
          <a:p>
            <a:r>
              <a:rPr lang="en-US" dirty="0" smtClean="0"/>
              <a:t>minimum error</a:t>
            </a:r>
            <a:endParaRPr lang="en-US" dirty="0"/>
          </a:p>
        </p:txBody>
      </p:sp>
      <p:cxnSp>
        <p:nvCxnSpPr>
          <p:cNvPr id="16" name="Straight Arrow Connector 15"/>
          <p:cNvCxnSpPr/>
          <p:nvPr/>
        </p:nvCxnSpPr>
        <p:spPr>
          <a:xfrm flipV="1">
            <a:off x="3124200" y="4495800"/>
            <a:ext cx="8382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48400" y="3581400"/>
            <a:ext cx="2514600" cy="523220"/>
          </a:xfrm>
          <a:prstGeom prst="rect">
            <a:avLst/>
          </a:prstGeom>
          <a:noFill/>
        </p:spPr>
        <p:txBody>
          <a:bodyPr wrap="square" rtlCol="0">
            <a:spAutoFit/>
          </a:bodyPr>
          <a:lstStyle/>
          <a:p>
            <a:r>
              <a:rPr lang="en-US" sz="1400" dirty="0" smtClean="0"/>
              <a:t>smallest tree within 1 </a:t>
            </a:r>
            <a:r>
              <a:rPr lang="en-US" sz="1400" dirty="0" err="1" smtClean="0"/>
              <a:t>xstd</a:t>
            </a:r>
            <a:r>
              <a:rPr lang="en-US" sz="1400" dirty="0" smtClean="0"/>
              <a:t> of min. error (it has 7 splits)</a:t>
            </a:r>
            <a:endParaRPr lang="en-US" sz="1400" dirty="0"/>
          </a:p>
        </p:txBody>
      </p:sp>
      <p:cxnSp>
        <p:nvCxnSpPr>
          <p:cNvPr id="19" name="Straight Arrow Connector 18"/>
          <p:cNvCxnSpPr/>
          <p:nvPr/>
        </p:nvCxnSpPr>
        <p:spPr>
          <a:xfrm flipH="1">
            <a:off x="5638800" y="3886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4800" y="787569"/>
            <a:ext cx="3810000" cy="1015663"/>
          </a:xfrm>
          <a:prstGeom prst="rect">
            <a:avLst/>
          </a:prstGeom>
          <a:noFill/>
        </p:spPr>
        <p:txBody>
          <a:bodyPr wrap="square" rtlCol="0">
            <a:spAutoFit/>
          </a:bodyPr>
          <a:lstStyle/>
          <a:p>
            <a:r>
              <a:rPr lang="en-US" sz="3000" dirty="0" smtClean="0"/>
              <a:t>With future data, grow tree to 7 splits:</a:t>
            </a:r>
            <a:endParaRPr lang="en-US" sz="3000" dirty="0"/>
          </a:p>
        </p:txBody>
      </p:sp>
    </p:spTree>
    <p:extLst>
      <p:ext uri="{BB962C8B-B14F-4D97-AF65-F5344CB8AC3E}">
        <p14:creationId xmlns:p14="http://schemas.microsoft.com/office/powerpoint/2010/main" val="3354805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20782" y="267523"/>
            <a:ext cx="8150035" cy="2968987"/>
          </a:xfrm>
        </p:spPr>
      </p:pic>
      <p:graphicFrame>
        <p:nvGraphicFramePr>
          <p:cNvPr id="2" name="표 1"/>
          <p:cNvGraphicFramePr>
            <a:graphicFrameLocks noGrp="1"/>
          </p:cNvGraphicFramePr>
          <p:nvPr>
            <p:extLst>
              <p:ext uri="{D42A27DB-BD31-4B8C-83A1-F6EECF244321}">
                <p14:modId xmlns:p14="http://schemas.microsoft.com/office/powerpoint/2010/main" val="2765686480"/>
              </p:ext>
            </p:extLst>
          </p:nvPr>
        </p:nvGraphicFramePr>
        <p:xfrm>
          <a:off x="571500" y="4577689"/>
          <a:ext cx="7772400" cy="1645920"/>
        </p:xfrm>
        <a:graphic>
          <a:graphicData uri="http://schemas.openxmlformats.org/drawingml/2006/table">
            <a:tbl>
              <a:tblPr/>
              <a:tblGrid>
                <a:gridCol w="762000">
                  <a:extLst>
                    <a:ext uri="{9D8B030D-6E8A-4147-A177-3AD203B41FA5}">
                      <a16:colId xmlns:a16="http://schemas.microsoft.com/office/drawing/2014/main" xmlns="" val="1633328680"/>
                    </a:ext>
                  </a:extLst>
                </a:gridCol>
                <a:gridCol w="7010400">
                  <a:extLst>
                    <a:ext uri="{9D8B030D-6E8A-4147-A177-3AD203B41FA5}">
                      <a16:colId xmlns:a16="http://schemas.microsoft.com/office/drawing/2014/main" xmlns="" val="4127253233"/>
                    </a:ext>
                  </a:extLst>
                </a:gridCol>
              </a:tblGrid>
              <a:tr h="605118">
                <a:tc>
                  <a:txBody>
                    <a:bodyPr/>
                    <a:lstStyle/>
                    <a:p>
                      <a:r>
                        <a:rPr lang="en-US" sz="1800" dirty="0">
                          <a:effectLst/>
                          <a:latin typeface="Arial" panose="020B0604020202020204" pitchFamily="34" charset="0"/>
                        </a:rPr>
                        <a:t>tree</a:t>
                      </a:r>
                    </a:p>
                  </a:txBody>
                  <a:tcPr marR="76200">
                    <a:lnL>
                      <a:noFill/>
                    </a:lnL>
                    <a:lnR>
                      <a:noFill/>
                    </a:lnR>
                    <a:lnT>
                      <a:noFill/>
                    </a:lnT>
                    <a:lnB>
                      <a:noFill/>
                    </a:lnB>
                  </a:tcPr>
                </a:tc>
                <a:tc>
                  <a:txBody>
                    <a:bodyPr/>
                    <a:lstStyle/>
                    <a:p>
                      <a:r>
                        <a:rPr lang="en-US" sz="1800" dirty="0">
                          <a:effectLst/>
                          <a:latin typeface="Arial" panose="020B0604020202020204" pitchFamily="34" charset="0"/>
                        </a:rPr>
                        <a:t>fitted model object of class "</a:t>
                      </a:r>
                      <a:r>
                        <a:rPr lang="en-US" sz="1800" dirty="0" err="1">
                          <a:effectLst/>
                          <a:latin typeface="Arial" panose="020B0604020202020204" pitchFamily="34" charset="0"/>
                        </a:rPr>
                        <a:t>rpart</a:t>
                      </a:r>
                      <a:r>
                        <a:rPr lang="en-US" sz="1800" dirty="0">
                          <a:effectLst/>
                          <a:latin typeface="Arial" panose="020B0604020202020204" pitchFamily="34" charset="0"/>
                        </a:rPr>
                        <a:t>". This is assumed to be the result of some function that produces an object with the same named components as that returned by the </a:t>
                      </a:r>
                      <a:r>
                        <a:rPr lang="en-US" sz="1800" dirty="0" err="1">
                          <a:effectLst/>
                          <a:latin typeface="Arial" panose="020B0604020202020204" pitchFamily="34" charset="0"/>
                        </a:rPr>
                        <a:t>rpart</a:t>
                      </a:r>
                      <a:r>
                        <a:rPr lang="en-US" sz="1800" dirty="0">
                          <a:effectLst/>
                          <a:latin typeface="Arial" panose="020B0604020202020204" pitchFamily="34" charset="0"/>
                        </a:rPr>
                        <a:t> function.</a:t>
                      </a:r>
                    </a:p>
                  </a:txBody>
                  <a:tcPr>
                    <a:lnL>
                      <a:noFill/>
                    </a:lnL>
                    <a:lnR>
                      <a:noFill/>
                    </a:lnR>
                    <a:lnT>
                      <a:noFill/>
                    </a:lnT>
                    <a:lnB>
                      <a:noFill/>
                    </a:lnB>
                  </a:tcPr>
                </a:tc>
                <a:extLst>
                  <a:ext uri="{0D108BD9-81ED-4DB2-BD59-A6C34878D82A}">
                    <a16:rowId xmlns:a16="http://schemas.microsoft.com/office/drawing/2014/main" xmlns="" val="2053576498"/>
                  </a:ext>
                </a:extLst>
              </a:tr>
              <a:tr h="268941">
                <a:tc>
                  <a:txBody>
                    <a:bodyPr/>
                    <a:lstStyle/>
                    <a:p>
                      <a:r>
                        <a:rPr lang="en-US" sz="1800">
                          <a:effectLst/>
                          <a:latin typeface="Arial" panose="020B0604020202020204" pitchFamily="34" charset="0"/>
                        </a:rPr>
                        <a:t>cp</a:t>
                      </a:r>
                    </a:p>
                  </a:txBody>
                  <a:tcPr marR="76200">
                    <a:lnL>
                      <a:noFill/>
                    </a:lnL>
                    <a:lnR>
                      <a:noFill/>
                    </a:lnR>
                    <a:lnT>
                      <a:noFill/>
                    </a:lnT>
                    <a:lnB>
                      <a:noFill/>
                    </a:lnB>
                  </a:tcPr>
                </a:tc>
                <a:tc>
                  <a:txBody>
                    <a:bodyPr/>
                    <a:lstStyle/>
                    <a:p>
                      <a:r>
                        <a:rPr lang="en-US" sz="1800">
                          <a:effectLst/>
                          <a:latin typeface="Arial" panose="020B0604020202020204" pitchFamily="34" charset="0"/>
                        </a:rPr>
                        <a:t>Complexity parameter to which the rpart object will be trimmed.</a:t>
                      </a:r>
                    </a:p>
                  </a:txBody>
                  <a:tcPr>
                    <a:lnL>
                      <a:noFill/>
                    </a:lnL>
                    <a:lnR>
                      <a:noFill/>
                    </a:lnR>
                    <a:lnT>
                      <a:noFill/>
                    </a:lnT>
                    <a:lnB>
                      <a:noFill/>
                    </a:lnB>
                  </a:tcPr>
                </a:tc>
                <a:extLst>
                  <a:ext uri="{0D108BD9-81ED-4DB2-BD59-A6C34878D82A}">
                    <a16:rowId xmlns:a16="http://schemas.microsoft.com/office/drawing/2014/main" xmlns="" val="3201805946"/>
                  </a:ext>
                </a:extLst>
              </a:tr>
              <a:tr h="268941">
                <a:tc>
                  <a:txBody>
                    <a:bodyPr/>
                    <a:lstStyle/>
                    <a:p>
                      <a:r>
                        <a:rPr lang="en-US" altLang="ko-KR" sz="1800">
                          <a:effectLst/>
                          <a:latin typeface="Arial" panose="020B0604020202020204" pitchFamily="34" charset="0"/>
                        </a:rPr>
                        <a:t>...</a:t>
                      </a:r>
                    </a:p>
                  </a:txBody>
                  <a:tcPr marR="76200">
                    <a:lnL>
                      <a:noFill/>
                    </a:lnL>
                    <a:lnR>
                      <a:noFill/>
                    </a:lnR>
                    <a:lnT>
                      <a:noFill/>
                    </a:lnT>
                    <a:lnB>
                      <a:noFill/>
                    </a:lnB>
                  </a:tcPr>
                </a:tc>
                <a:tc>
                  <a:txBody>
                    <a:bodyPr/>
                    <a:lstStyle/>
                    <a:p>
                      <a:r>
                        <a:rPr lang="en-US" sz="1800" dirty="0">
                          <a:effectLst/>
                          <a:latin typeface="Arial" panose="020B0604020202020204" pitchFamily="34" charset="0"/>
                        </a:rPr>
                        <a:t>further arguments passed to or from other methods.</a:t>
                      </a:r>
                    </a:p>
                  </a:txBody>
                  <a:tcPr>
                    <a:lnL>
                      <a:noFill/>
                    </a:lnL>
                    <a:lnR>
                      <a:noFill/>
                    </a:lnR>
                    <a:lnT>
                      <a:noFill/>
                    </a:lnT>
                    <a:lnB>
                      <a:noFill/>
                    </a:lnB>
                  </a:tcPr>
                </a:tc>
                <a:extLst>
                  <a:ext uri="{0D108BD9-81ED-4DB2-BD59-A6C34878D82A}">
                    <a16:rowId xmlns:a16="http://schemas.microsoft.com/office/drawing/2014/main" xmlns="" val="4284912620"/>
                  </a:ext>
                </a:extLst>
              </a:tr>
            </a:tbl>
          </a:graphicData>
        </a:graphic>
      </p:graphicFrame>
      <p:sp>
        <p:nvSpPr>
          <p:cNvPr id="3" name="Rectangle 1"/>
          <p:cNvSpPr>
            <a:spLocks noChangeArrowheads="1"/>
          </p:cNvSpPr>
          <p:nvPr/>
        </p:nvSpPr>
        <p:spPr bwMode="auto">
          <a:xfrm>
            <a:off x="533400" y="3429000"/>
            <a:ext cx="78486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kumimoji="0" lang="ko-KR" altLang="ko-KR" b="0" i="0" u="none" strike="noStrike" cap="none" normalizeH="0" baseline="0" dirty="0" err="1" smtClean="0">
                <a:ln>
                  <a:noFill/>
                </a:ln>
                <a:solidFill>
                  <a:srgbClr val="000000"/>
                </a:solidFill>
                <a:effectLst/>
                <a:latin typeface="Arial Unicode MS"/>
              </a:rPr>
              <a:t>prune</a:t>
            </a:r>
            <a:r>
              <a:rPr kumimoji="0" lang="ko-KR" altLang="ko-KR" b="0" i="0" u="none" strike="noStrike" cap="none" normalizeH="0" baseline="0" dirty="0" smtClean="0">
                <a:ln>
                  <a:noFill/>
                </a:ln>
                <a:solidFill>
                  <a:srgbClr val="000000"/>
                </a:solidFill>
                <a:effectLst/>
                <a:latin typeface="Arial Unicode MS"/>
              </a:rPr>
              <a:t>(</a:t>
            </a:r>
            <a:r>
              <a:rPr kumimoji="0" lang="ko-KR" altLang="ko-KR" b="0" i="0" u="none" strike="noStrike" cap="none" normalizeH="0" baseline="0" dirty="0" err="1" smtClean="0">
                <a:ln>
                  <a:noFill/>
                </a:ln>
                <a:solidFill>
                  <a:srgbClr val="000000"/>
                </a:solidFill>
                <a:effectLst/>
                <a:latin typeface="Arial Unicode MS"/>
              </a:rPr>
              <a:t>tree</a:t>
            </a:r>
            <a:r>
              <a:rPr kumimoji="0" lang="ko-KR" altLang="ko-KR" b="0" i="0" u="none" strike="noStrike" cap="none" normalizeH="0" baseline="0" dirty="0" smtClean="0">
                <a:ln>
                  <a:noFill/>
                </a:ln>
                <a:solidFill>
                  <a:srgbClr val="000000"/>
                </a:solidFill>
                <a:effectLst/>
                <a:latin typeface="Arial Unicode MS"/>
              </a:rPr>
              <a:t>, </a:t>
            </a:r>
            <a:r>
              <a:rPr kumimoji="0" lang="ko-KR" altLang="ko-KR" b="0" i="0" u="none" strike="noStrike" cap="none" normalizeH="0" baseline="0" dirty="0" err="1" smtClean="0">
                <a:ln>
                  <a:noFill/>
                </a:ln>
                <a:solidFill>
                  <a:srgbClr val="000000"/>
                </a:solidFill>
                <a:effectLst/>
                <a:latin typeface="Arial Unicode MS"/>
              </a:rPr>
              <a:t>cp</a:t>
            </a:r>
            <a:r>
              <a:rPr kumimoji="0" lang="ko-KR" altLang="ko-KR" b="0" i="0" u="none" strike="noStrike" cap="none" normalizeH="0" baseline="0" dirty="0" smtClean="0">
                <a:ln>
                  <a:noFill/>
                </a:ln>
                <a:solidFill>
                  <a:srgbClr val="000000"/>
                </a:solidFill>
                <a:effectLst/>
                <a:latin typeface="Arial Unicode MS"/>
              </a:rPr>
              <a:t>, ...) </a:t>
            </a:r>
            <a:r>
              <a:rPr kumimoji="0" lang="en-US" altLang="ko-KR" b="0" i="0" u="none" strike="noStrike" cap="none" normalizeH="0" baseline="0" dirty="0" smtClean="0">
                <a:ln>
                  <a:noFill/>
                </a:ln>
                <a:solidFill>
                  <a:srgbClr val="000000"/>
                </a:solidFill>
                <a:effectLst/>
                <a:latin typeface="Arial Unicode MS"/>
              </a:rPr>
              <a:t>: </a:t>
            </a:r>
            <a:r>
              <a:rPr lang="ko-KR" altLang="ko-KR" dirty="0" err="1" smtClean="0">
                <a:solidFill>
                  <a:srgbClr val="000000"/>
                </a:solidFill>
                <a:latin typeface="Arial" panose="020B0604020202020204" pitchFamily="34" charset="0"/>
                <a:cs typeface="Arial" panose="020B0604020202020204" pitchFamily="34" charset="0"/>
              </a:rPr>
              <a:t>Determines</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a</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nested</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sequence</a:t>
            </a:r>
            <a:r>
              <a:rPr lang="ko-KR" altLang="ko-KR" dirty="0" smtClean="0">
                <a:solidFill>
                  <a:srgbClr val="000000"/>
                </a:solidFill>
                <a:latin typeface="Arial" panose="020B0604020202020204" pitchFamily="34" charset="0"/>
                <a:cs typeface="Arial" panose="020B0604020202020204" pitchFamily="34" charset="0"/>
              </a:rPr>
              <a:t> of </a:t>
            </a:r>
            <a:r>
              <a:rPr lang="ko-KR" altLang="ko-KR" dirty="0" err="1" smtClean="0">
                <a:solidFill>
                  <a:srgbClr val="000000"/>
                </a:solidFill>
                <a:latin typeface="Arial" panose="020B0604020202020204" pitchFamily="34" charset="0"/>
                <a:cs typeface="Arial" panose="020B0604020202020204" pitchFamily="34" charset="0"/>
              </a:rPr>
              <a:t>subtrees</a:t>
            </a:r>
            <a:r>
              <a:rPr lang="ko-KR" altLang="ko-KR" dirty="0" smtClean="0">
                <a:solidFill>
                  <a:srgbClr val="000000"/>
                </a:solidFill>
                <a:latin typeface="Arial" panose="020B0604020202020204" pitchFamily="34" charset="0"/>
                <a:cs typeface="Arial" panose="020B0604020202020204" pitchFamily="34" charset="0"/>
              </a:rPr>
              <a:t> of </a:t>
            </a:r>
            <a:r>
              <a:rPr lang="ko-KR" altLang="ko-KR" dirty="0" err="1" smtClean="0">
                <a:solidFill>
                  <a:srgbClr val="000000"/>
                </a:solidFill>
                <a:latin typeface="Arial" panose="020B0604020202020204" pitchFamily="34" charset="0"/>
                <a:cs typeface="Arial" panose="020B0604020202020204" pitchFamily="34" charset="0"/>
              </a:rPr>
              <a:t>the</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supplied</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Unicode MS"/>
              </a:rPr>
              <a:t>rpart</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object</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by</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recursively</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Unicode MS"/>
              </a:rPr>
              <a:t>snipping</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off</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the</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least</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important</a:t>
            </a:r>
            <a:r>
              <a:rPr lang="ko-KR" altLang="ko-KR" dirty="0" smtClean="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panose="020B0604020202020204" pitchFamily="34" charset="0"/>
                <a:cs typeface="Arial" panose="020B0604020202020204" pitchFamily="34" charset="0"/>
              </a:rPr>
              <a:t>splits</a:t>
            </a:r>
            <a:r>
              <a:rPr lang="en-US" altLang="ko-KR" dirty="0" smtClean="0">
                <a:solidFill>
                  <a:srgbClr val="000000"/>
                </a:solidFill>
                <a:latin typeface="Arial" panose="020B0604020202020204" pitchFamily="34" charset="0"/>
                <a:cs typeface="Arial" panose="020B0604020202020204" pitchFamily="34" charset="0"/>
              </a:rPr>
              <a:t>, </a:t>
            </a:r>
            <a:r>
              <a:rPr lang="ko-KR" altLang="ko-KR" dirty="0" err="1">
                <a:solidFill>
                  <a:srgbClr val="000000"/>
                </a:solidFill>
                <a:latin typeface="Arial" panose="020B0604020202020204" pitchFamily="34" charset="0"/>
                <a:cs typeface="Arial" panose="020B0604020202020204" pitchFamily="34" charset="0"/>
              </a:rPr>
              <a:t>based</a:t>
            </a:r>
            <a:r>
              <a:rPr lang="ko-KR" altLang="ko-KR" dirty="0">
                <a:solidFill>
                  <a:srgbClr val="000000"/>
                </a:solidFill>
                <a:latin typeface="Arial" panose="020B0604020202020204" pitchFamily="34" charset="0"/>
                <a:cs typeface="Arial" panose="020B0604020202020204" pitchFamily="34" charset="0"/>
              </a:rPr>
              <a:t> </a:t>
            </a:r>
            <a:r>
              <a:rPr lang="ko-KR" altLang="ko-KR" dirty="0" err="1">
                <a:solidFill>
                  <a:srgbClr val="000000"/>
                </a:solidFill>
                <a:latin typeface="Arial" panose="020B0604020202020204" pitchFamily="34" charset="0"/>
                <a:cs typeface="Arial" panose="020B0604020202020204" pitchFamily="34" charset="0"/>
              </a:rPr>
              <a:t>on</a:t>
            </a:r>
            <a:r>
              <a:rPr lang="ko-KR" altLang="ko-KR" dirty="0">
                <a:solidFill>
                  <a:srgbClr val="000000"/>
                </a:solidFill>
                <a:latin typeface="Arial" panose="020B0604020202020204" pitchFamily="34" charset="0"/>
                <a:cs typeface="Arial" panose="020B0604020202020204" pitchFamily="34" charset="0"/>
              </a:rPr>
              <a:t> </a:t>
            </a:r>
            <a:r>
              <a:rPr lang="ko-KR" altLang="ko-KR" dirty="0" err="1">
                <a:solidFill>
                  <a:srgbClr val="000000"/>
                </a:solidFill>
                <a:latin typeface="Arial" panose="020B0604020202020204" pitchFamily="34" charset="0"/>
                <a:cs typeface="Arial" panose="020B0604020202020204" pitchFamily="34" charset="0"/>
              </a:rPr>
              <a:t>the</a:t>
            </a:r>
            <a:r>
              <a:rPr lang="ko-KR" altLang="ko-KR" dirty="0">
                <a:solidFill>
                  <a:srgbClr val="000000"/>
                </a:solidFill>
                <a:latin typeface="Arial" panose="020B0604020202020204" pitchFamily="34" charset="0"/>
                <a:cs typeface="Arial" panose="020B0604020202020204" pitchFamily="34" charset="0"/>
              </a:rPr>
              <a:t> </a:t>
            </a:r>
            <a:r>
              <a:rPr lang="ko-KR" altLang="ko-KR" dirty="0" err="1">
                <a:solidFill>
                  <a:srgbClr val="000000"/>
                </a:solidFill>
                <a:latin typeface="Arial" panose="020B0604020202020204" pitchFamily="34" charset="0"/>
                <a:cs typeface="Arial" panose="020B0604020202020204" pitchFamily="34" charset="0"/>
              </a:rPr>
              <a:t>complexity</a:t>
            </a:r>
            <a:r>
              <a:rPr lang="ko-KR" altLang="ko-KR" dirty="0">
                <a:solidFill>
                  <a:srgbClr val="000000"/>
                </a:solidFill>
                <a:latin typeface="Arial" panose="020B0604020202020204" pitchFamily="34" charset="0"/>
                <a:cs typeface="Arial" panose="020B0604020202020204" pitchFamily="34" charset="0"/>
              </a:rPr>
              <a:t> </a:t>
            </a:r>
            <a:r>
              <a:rPr lang="ko-KR" altLang="ko-KR" dirty="0" err="1">
                <a:solidFill>
                  <a:srgbClr val="000000"/>
                </a:solidFill>
                <a:latin typeface="Arial" panose="020B0604020202020204" pitchFamily="34" charset="0"/>
                <a:cs typeface="Arial" panose="020B0604020202020204" pitchFamily="34" charset="0"/>
              </a:rPr>
              <a:t>parameter</a:t>
            </a:r>
            <a:r>
              <a:rPr lang="ko-KR" altLang="ko-KR" dirty="0">
                <a:solidFill>
                  <a:srgbClr val="000000"/>
                </a:solidFill>
                <a:latin typeface="Arial" panose="020B0604020202020204" pitchFamily="34" charset="0"/>
                <a:cs typeface="Arial" panose="020B0604020202020204" pitchFamily="34" charset="0"/>
              </a:rPr>
              <a:t> (</a:t>
            </a:r>
            <a:r>
              <a:rPr lang="ko-KR" altLang="ko-KR" dirty="0" err="1" smtClean="0">
                <a:solidFill>
                  <a:srgbClr val="000000"/>
                </a:solidFill>
                <a:latin typeface="Arial Unicode MS"/>
              </a:rPr>
              <a:t>cp</a:t>
            </a:r>
            <a:r>
              <a:rPr lang="en-US" altLang="ko-KR" dirty="0" smtClean="0">
                <a:solidFill>
                  <a:srgbClr val="000000"/>
                </a:solidFill>
                <a:latin typeface="Arial Unicode MS"/>
              </a:rPr>
              <a:t>)</a:t>
            </a:r>
            <a:r>
              <a:rPr lang="en-US" altLang="ko-KR" dirty="0" smtClean="0">
                <a:solidFill>
                  <a:srgbClr val="000000"/>
                </a:solidFill>
                <a:latin typeface="Arial" panose="020B0604020202020204" pitchFamily="34" charset="0"/>
                <a:cs typeface="Arial" panose="020B0604020202020204" pitchFamily="34" charset="0"/>
              </a:rPr>
              <a:t>   </a:t>
            </a:r>
            <a:endParaRPr kumimoji="0" lang="ko-KR" altLang="ko-KR" b="1" i="0" u="none" strike="noStrike" cap="none" normalizeH="0" baseline="0" dirty="0" smtClean="0">
              <a:ln>
                <a:noFill/>
              </a:ln>
              <a:solidFill>
                <a:srgbClr val="595959"/>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300" b="1" i="0" u="none" strike="noStrike" cap="none" normalizeH="0" baseline="0" dirty="0" err="1" smtClean="0">
                <a:ln>
                  <a:noFill/>
                </a:ln>
                <a:solidFill>
                  <a:srgbClr val="595959"/>
                </a:solidFill>
                <a:effectLst/>
                <a:latin typeface="Arial" panose="020B0604020202020204" pitchFamily="34" charset="0"/>
              </a:rPr>
              <a:t>A</a:t>
            </a:r>
            <a:endParaRPr kumimoji="0" lang="ko-KR" altLang="ko-KR" sz="300" b="1" i="0" u="none" strike="noStrike" cap="none" normalizeH="0" baseline="0" dirty="0" smtClean="0">
              <a:ln>
                <a:noFill/>
              </a:ln>
              <a:solidFill>
                <a:srgbClr val="595959"/>
              </a:solidFill>
              <a:effectLst/>
              <a:latin typeface="Arial" panose="020B0604020202020204" pitchFamily="34" charset="0"/>
            </a:endParaRPr>
          </a:p>
        </p:txBody>
      </p:sp>
    </p:spTree>
    <p:extLst>
      <p:ext uri="{BB962C8B-B14F-4D97-AF65-F5344CB8AC3E}">
        <p14:creationId xmlns:p14="http://schemas.microsoft.com/office/powerpoint/2010/main" val="191249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rot="5400000">
            <a:off x="2036753" y="-665153"/>
            <a:ext cx="5070495" cy="8229601"/>
          </a:xfrm>
        </p:spPr>
      </p:pic>
      <p:sp>
        <p:nvSpPr>
          <p:cNvPr id="2" name="TextBox 1"/>
          <p:cNvSpPr txBox="1"/>
          <p:nvPr/>
        </p:nvSpPr>
        <p:spPr>
          <a:xfrm>
            <a:off x="253658" y="296527"/>
            <a:ext cx="8509342" cy="461665"/>
          </a:xfrm>
          <a:prstGeom prst="rect">
            <a:avLst/>
          </a:prstGeom>
          <a:noFill/>
        </p:spPr>
        <p:txBody>
          <a:bodyPr wrap="square" rtlCol="0">
            <a:spAutoFit/>
          </a:bodyPr>
          <a:lstStyle/>
          <a:p>
            <a:r>
              <a:rPr lang="en-US" altLang="ko-KR" sz="2400" dirty="0" smtClean="0"/>
              <a:t>CP=0.0034364, </a:t>
            </a:r>
            <a:r>
              <a:rPr lang="en-US" altLang="ko-KR" sz="2400" dirty="0" err="1" smtClean="0"/>
              <a:t>nsplit</a:t>
            </a:r>
            <a:r>
              <a:rPr lang="en-US" altLang="ko-KR" sz="2400" dirty="0" smtClean="0"/>
              <a:t>=14, number of “&lt;leaf=15&gt;”</a:t>
            </a:r>
            <a:endParaRPr lang="ko-KR" altLang="en-US" sz="2400" dirty="0"/>
          </a:p>
        </p:txBody>
      </p:sp>
    </p:spTree>
    <p:extLst>
      <p:ext uri="{BB962C8B-B14F-4D97-AF65-F5344CB8AC3E}">
        <p14:creationId xmlns:p14="http://schemas.microsoft.com/office/powerpoint/2010/main" val="1709176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Cross validation, “best pruned”</a:t>
            </a:r>
            <a:endParaRPr lang="en-US" dirty="0"/>
          </a:p>
        </p:txBody>
      </p:sp>
      <p:sp>
        <p:nvSpPr>
          <p:cNvPr id="4" name="Content Placeholder 3"/>
          <p:cNvSpPr>
            <a:spLocks noGrp="1"/>
          </p:cNvSpPr>
          <p:nvPr>
            <p:ph sz="quarter" idx="2"/>
          </p:nvPr>
        </p:nvSpPr>
        <p:spPr>
          <a:xfrm>
            <a:off x="457200" y="1371600"/>
            <a:ext cx="8229600" cy="4572000"/>
          </a:xfrm>
        </p:spPr>
        <p:txBody>
          <a:bodyPr/>
          <a:lstStyle/>
          <a:p>
            <a:r>
              <a:rPr lang="en-US" sz="2400" dirty="0" smtClean="0"/>
              <a:t>In the above procedure, we select </a:t>
            </a:r>
            <a:r>
              <a:rPr lang="en-US" sz="2400" dirty="0" smtClean="0">
                <a:latin typeface="Courier New" pitchFamily="49" charset="0"/>
                <a:cs typeface="Courier New" pitchFamily="49" charset="0"/>
              </a:rPr>
              <a:t>cp</a:t>
            </a:r>
            <a:r>
              <a:rPr lang="en-US" sz="2400" dirty="0" smtClean="0"/>
              <a:t> for minimum error tree  </a:t>
            </a:r>
          </a:p>
          <a:p>
            <a:r>
              <a:rPr lang="en-US" sz="2400" dirty="0" smtClean="0"/>
              <a:t>But… simpler is better:  slightly smaller tree might do just as well</a:t>
            </a:r>
          </a:p>
          <a:p>
            <a:r>
              <a:rPr lang="en-US" sz="2400" dirty="0" smtClean="0"/>
              <a:t>Solution:  add a cushion to minimum error</a:t>
            </a:r>
          </a:p>
          <a:p>
            <a:pPr lvl="1"/>
            <a:r>
              <a:rPr lang="en-US" sz="2200" dirty="0" smtClean="0"/>
              <a:t>Calculate standard error of </a:t>
            </a:r>
            <a:r>
              <a:rPr lang="en-US" sz="2200" dirty="0" err="1" smtClean="0"/>
              <a:t>cv</a:t>
            </a:r>
            <a:r>
              <a:rPr lang="en-US" sz="2200" dirty="0" smtClean="0"/>
              <a:t> estimate – this gives a rough range for chance variation </a:t>
            </a:r>
          </a:p>
          <a:p>
            <a:pPr lvl="1"/>
            <a:r>
              <a:rPr lang="en-US" sz="2200" dirty="0" smtClean="0"/>
              <a:t>Add standard error to the actual error to allow for chance variation</a:t>
            </a:r>
          </a:p>
          <a:p>
            <a:pPr lvl="1"/>
            <a:r>
              <a:rPr lang="en-US" sz="2200" dirty="0" smtClean="0"/>
              <a:t>Choose smallest tree within one std. error of minimum error</a:t>
            </a:r>
          </a:p>
          <a:p>
            <a:pPr lvl="1"/>
            <a:r>
              <a:rPr lang="en-US" sz="2200" dirty="0" smtClean="0"/>
              <a:t>You can then use the corresponding </a:t>
            </a:r>
            <a:r>
              <a:rPr lang="en-US" sz="2200" dirty="0" smtClean="0">
                <a:latin typeface="Courier New" pitchFamily="49" charset="0"/>
                <a:cs typeface="Courier New" pitchFamily="49" charset="0"/>
              </a:rPr>
              <a:t>cp</a:t>
            </a:r>
            <a:r>
              <a:rPr lang="en-US" sz="2200" dirty="0" smtClean="0"/>
              <a:t> to set </a:t>
            </a:r>
            <a:r>
              <a:rPr lang="en-US" sz="2200" dirty="0" smtClean="0">
                <a:latin typeface="Courier New" pitchFamily="49" charset="0"/>
                <a:cs typeface="Courier New" pitchFamily="49" charset="0"/>
              </a:rPr>
              <a:t>cp</a:t>
            </a:r>
            <a:r>
              <a:rPr lang="en-US" sz="2200" dirty="0" smtClean="0"/>
              <a:t> for future data</a:t>
            </a:r>
          </a:p>
          <a:p>
            <a:pPr>
              <a:buNone/>
            </a:pPr>
            <a:endParaRPr lang="en-US" sz="1800" dirty="0" smtClean="0"/>
          </a:p>
          <a:p>
            <a:pPr>
              <a:buNone/>
            </a:pPr>
            <a:endParaRPr lang="en-US" sz="1800" dirty="0"/>
          </a:p>
        </p:txBody>
      </p:sp>
    </p:spTree>
    <p:extLst>
      <p:ext uri="{BB962C8B-B14F-4D97-AF65-F5344CB8AC3E}">
        <p14:creationId xmlns:p14="http://schemas.microsoft.com/office/powerpoint/2010/main" val="2579971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5800" y="1447800"/>
            <a:ext cx="7086600" cy="5086730"/>
          </a:xfrm>
        </p:spPr>
      </p:pic>
      <p:sp>
        <p:nvSpPr>
          <p:cNvPr id="2" name="직사각형 1"/>
          <p:cNvSpPr/>
          <p:nvPr/>
        </p:nvSpPr>
        <p:spPr>
          <a:xfrm>
            <a:off x="304800" y="152400"/>
            <a:ext cx="8610600" cy="1200329"/>
          </a:xfrm>
          <a:prstGeom prst="rect">
            <a:avLst/>
          </a:prstGeom>
          <a:ln>
            <a:solidFill>
              <a:schemeClr val="tx1"/>
            </a:solidFill>
          </a:ln>
        </p:spPr>
        <p:txBody>
          <a:bodyPr wrap="square">
            <a:spAutoFit/>
          </a:bodyPr>
          <a:lstStyle/>
          <a:p>
            <a:r>
              <a:rPr lang="en-US" altLang="ko-KR" dirty="0" err="1"/>
              <a:t>pruned.ct</a:t>
            </a:r>
            <a:r>
              <a:rPr lang="en-US" altLang="ko-KR" dirty="0"/>
              <a:t> &lt;- prune(</a:t>
            </a:r>
            <a:r>
              <a:rPr lang="en-US" altLang="ko-KR" dirty="0" err="1"/>
              <a:t>cv.ct</a:t>
            </a:r>
            <a:r>
              <a:rPr lang="en-US" altLang="ko-KR" dirty="0"/>
              <a:t>, </a:t>
            </a:r>
            <a:r>
              <a:rPr lang="en-US" altLang="ko-KR" dirty="0" err="1"/>
              <a:t>cp</a:t>
            </a:r>
            <a:r>
              <a:rPr lang="en-US" altLang="ko-KR" dirty="0"/>
              <a:t>=0.0068729 </a:t>
            </a:r>
            <a:r>
              <a:rPr lang="en-US" altLang="ko-KR" dirty="0" smtClean="0"/>
              <a:t>)  #minimum </a:t>
            </a:r>
            <a:r>
              <a:rPr lang="en-US" altLang="ko-KR" dirty="0" err="1" smtClean="0"/>
              <a:t>cp</a:t>
            </a:r>
            <a:r>
              <a:rPr lang="en-US" altLang="ko-KR" dirty="0" smtClean="0"/>
              <a:t> </a:t>
            </a:r>
            <a:r>
              <a:rPr lang="en-US" altLang="ko-KR" dirty="0"/>
              <a:t>within </a:t>
            </a:r>
            <a:r>
              <a:rPr lang="en-US" altLang="ko-KR" dirty="0" err="1" smtClean="0"/>
              <a:t>xerror</a:t>
            </a:r>
            <a:r>
              <a:rPr lang="en-US" altLang="ko-KR" dirty="0" smtClean="0"/>
              <a:t> +- </a:t>
            </a:r>
            <a:r>
              <a:rPr lang="en-US" altLang="ko-KR" dirty="0" err="1" smtClean="0"/>
              <a:t>std</a:t>
            </a:r>
            <a:r>
              <a:rPr lang="en-US" altLang="ko-KR" dirty="0" smtClean="0"/>
              <a:t>(</a:t>
            </a:r>
            <a:r>
              <a:rPr lang="en-US" altLang="ko-KR" dirty="0" err="1" smtClean="0"/>
              <a:t>xerror</a:t>
            </a:r>
            <a:r>
              <a:rPr lang="en-US" altLang="ko-KR" dirty="0" smtClean="0"/>
              <a:t>)</a:t>
            </a:r>
            <a:endParaRPr lang="en-US" altLang="ko-KR" dirty="0"/>
          </a:p>
          <a:p>
            <a:r>
              <a:rPr lang="en-US" altLang="ko-KR" dirty="0" smtClean="0"/>
              <a:t>length(</a:t>
            </a:r>
            <a:r>
              <a:rPr lang="en-US" altLang="ko-KR" dirty="0" err="1" smtClean="0"/>
              <a:t>pruned.ct$frame$var</a:t>
            </a:r>
            <a:r>
              <a:rPr lang="en-US" altLang="ko-KR" dirty="0" smtClean="0"/>
              <a:t>[</a:t>
            </a:r>
            <a:r>
              <a:rPr lang="en-US" altLang="ko-KR" dirty="0" err="1" smtClean="0"/>
              <a:t>pruned.ct$frame$var</a:t>
            </a:r>
            <a:r>
              <a:rPr lang="en-US" altLang="ko-KR" dirty="0"/>
              <a:t>=="&lt;leaf&gt;"])</a:t>
            </a:r>
          </a:p>
          <a:p>
            <a:r>
              <a:rPr lang="en-US" altLang="ko-KR" dirty="0" err="1"/>
              <a:t>prp</a:t>
            </a:r>
            <a:r>
              <a:rPr lang="en-US" altLang="ko-KR" dirty="0"/>
              <a:t>(</a:t>
            </a:r>
            <a:r>
              <a:rPr lang="en-US" altLang="ko-KR" dirty="0" err="1"/>
              <a:t>pruned.ct</a:t>
            </a:r>
            <a:r>
              <a:rPr lang="en-US" altLang="ko-KR" dirty="0"/>
              <a:t>, type=1, extra=1, </a:t>
            </a:r>
            <a:r>
              <a:rPr lang="en-US" altLang="ko-KR" dirty="0" err="1"/>
              <a:t>split.font</a:t>
            </a:r>
            <a:r>
              <a:rPr lang="en-US" altLang="ko-KR" dirty="0"/>
              <a:t>=1, </a:t>
            </a:r>
            <a:r>
              <a:rPr lang="en-US" altLang="ko-KR" dirty="0" err="1"/>
              <a:t>varlen</a:t>
            </a:r>
            <a:r>
              <a:rPr lang="en-US" altLang="ko-KR" dirty="0"/>
              <a:t>=-10,</a:t>
            </a:r>
          </a:p>
          <a:p>
            <a:r>
              <a:rPr lang="en-US" altLang="ko-KR" dirty="0"/>
              <a:t>    </a:t>
            </a:r>
            <a:r>
              <a:rPr lang="en-US" altLang="ko-KR" dirty="0" err="1"/>
              <a:t>box.col</a:t>
            </a:r>
            <a:r>
              <a:rPr lang="en-US" altLang="ko-KR" dirty="0"/>
              <a:t>=</a:t>
            </a:r>
            <a:r>
              <a:rPr lang="en-US" altLang="ko-KR" dirty="0" err="1"/>
              <a:t>ifelse</a:t>
            </a:r>
            <a:r>
              <a:rPr lang="en-US" altLang="ko-KR" dirty="0"/>
              <a:t>(</a:t>
            </a:r>
            <a:r>
              <a:rPr lang="en-US" altLang="ko-KR" dirty="0" err="1"/>
              <a:t>pruned.ct$frame$var</a:t>
            </a:r>
            <a:r>
              <a:rPr lang="en-US" altLang="ko-KR" dirty="0"/>
              <a:t>=="&lt;leaf&gt;", 'gray', 'white'))</a:t>
            </a:r>
            <a:endParaRPr lang="ko-KR" altLang="en-US" dirty="0"/>
          </a:p>
        </p:txBody>
      </p:sp>
    </p:spTree>
    <p:extLst>
      <p:ext uri="{BB962C8B-B14F-4D97-AF65-F5344CB8AC3E}">
        <p14:creationId xmlns:p14="http://schemas.microsoft.com/office/powerpoint/2010/main" val="10184925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609600" y="1143000"/>
            <a:ext cx="8229600" cy="4911741"/>
          </a:xfrm>
        </p:spPr>
        <p:txBody>
          <a:bodyPr>
            <a:normAutofit/>
          </a:bodyPr>
          <a:lstStyle/>
          <a:p>
            <a:r>
              <a:rPr lang="en-US" altLang="ko-KR" sz="2400" dirty="0" smtClean="0"/>
              <a:t>Classification tree provide easily understandable classification rules</a:t>
            </a:r>
            <a:endParaRPr lang="ko-KR" altLang="en-US" sz="2400" dirty="0"/>
          </a:p>
        </p:txBody>
      </p:sp>
      <p:sp>
        <p:nvSpPr>
          <p:cNvPr id="3" name="제목 2"/>
          <p:cNvSpPr>
            <a:spLocks noGrp="1"/>
          </p:cNvSpPr>
          <p:nvPr>
            <p:ph type="title"/>
          </p:nvPr>
        </p:nvSpPr>
        <p:spPr/>
        <p:txBody>
          <a:bodyPr/>
          <a:lstStyle/>
          <a:p>
            <a:r>
              <a:rPr lang="en-US" altLang="ko-KR" sz="3200" b="0" dirty="0" smtClean="0"/>
              <a:t>9.5 Classification Rules from Trees</a:t>
            </a:r>
            <a:endParaRPr lang="ko-KR" altLang="en-US" sz="3200" b="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57400"/>
            <a:ext cx="8592526" cy="3352800"/>
          </a:xfrm>
          <a:prstGeom prst="rect">
            <a:avLst/>
          </a:prstGeom>
        </p:spPr>
      </p:pic>
    </p:spTree>
    <p:extLst>
      <p:ext uri="{BB962C8B-B14F-4D97-AF65-F5344CB8AC3E}">
        <p14:creationId xmlns:p14="http://schemas.microsoft.com/office/powerpoint/2010/main" val="2941868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내용 개체 틀 1"/>
          <p:cNvSpPr>
            <a:spLocks noGrp="1"/>
          </p:cNvSpPr>
          <p:nvPr>
            <p:ph idx="1"/>
          </p:nvPr>
        </p:nvSpPr>
        <p:spPr bwMode="auto">
          <a:xfrm>
            <a:off x="457200" y="990600"/>
            <a:ext cx="82296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Bef>
                <a:spcPts val="600"/>
              </a:spcBef>
            </a:pPr>
            <a:r>
              <a:rPr lang="en-US" altLang="ko-KR" sz="1600" dirty="0" smtClean="0"/>
              <a:t>CART </a:t>
            </a:r>
            <a:r>
              <a:rPr lang="ko-KR" altLang="en-US" sz="1600" dirty="0" smtClean="0"/>
              <a:t>알고리즘은 출력변수가 </a:t>
            </a:r>
            <a:r>
              <a:rPr lang="ko-KR" altLang="en-US" sz="1600" dirty="0" err="1" smtClean="0"/>
              <a:t>연속형인</a:t>
            </a:r>
            <a:r>
              <a:rPr lang="ko-KR" altLang="en-US" sz="1600" dirty="0" smtClean="0"/>
              <a:t> 경우에도 사용될 수 있다</a:t>
            </a:r>
            <a:r>
              <a:rPr lang="en-US" altLang="ko-KR" sz="1600" dirty="0" smtClean="0"/>
              <a:t>. </a:t>
            </a:r>
            <a:r>
              <a:rPr lang="ko-KR" altLang="en-US" sz="1600" dirty="0" smtClean="0"/>
              <a:t>예측을 위한 회귀나무 역시 분류나무와 동일한 방식으로 작동한다</a:t>
            </a:r>
            <a:r>
              <a:rPr lang="en-US" altLang="ko-KR" sz="1600" dirty="0" smtClean="0"/>
              <a:t>.</a:t>
            </a:r>
          </a:p>
          <a:p>
            <a:pPr>
              <a:lnSpc>
                <a:spcPct val="150000"/>
              </a:lnSpc>
              <a:spcBef>
                <a:spcPts val="600"/>
              </a:spcBef>
            </a:pPr>
            <a:r>
              <a:rPr lang="ko-KR" altLang="en-US" sz="1600" dirty="0" smtClean="0"/>
              <a:t>회귀나무에서는 출력변수 </a:t>
            </a:r>
            <a:r>
              <a:rPr lang="en-US" altLang="ko-KR" sz="1600" dirty="0" smtClean="0"/>
              <a:t>Y</a:t>
            </a:r>
            <a:r>
              <a:rPr lang="ko-KR" altLang="en-US" sz="1600" dirty="0" smtClean="0"/>
              <a:t>가 </a:t>
            </a:r>
            <a:r>
              <a:rPr lang="ko-KR" altLang="en-US" sz="1600" dirty="0" err="1" smtClean="0"/>
              <a:t>연속형</a:t>
            </a:r>
            <a:r>
              <a:rPr lang="ko-KR" altLang="en-US" sz="1600" dirty="0" smtClean="0"/>
              <a:t> 변수이고</a:t>
            </a:r>
            <a:r>
              <a:rPr lang="en-US" altLang="ko-KR" sz="1600" dirty="0" smtClean="0"/>
              <a:t>, </a:t>
            </a:r>
            <a:r>
              <a:rPr lang="ko-KR" altLang="en-US" sz="1600" dirty="0" smtClean="0"/>
              <a:t>원리와 절차 모두 분류나무와 동일하다</a:t>
            </a:r>
            <a:r>
              <a:rPr lang="en-US" altLang="ko-KR" sz="1600" dirty="0" smtClean="0"/>
              <a:t>. </a:t>
            </a:r>
            <a:r>
              <a:rPr lang="ko-KR" altLang="en-US" sz="1600" dirty="0" smtClean="0"/>
              <a:t>많은 분할</a:t>
            </a:r>
            <a:r>
              <a:rPr lang="en-US" altLang="ko-KR" sz="1600" dirty="0" smtClean="0"/>
              <a:t>(split)</a:t>
            </a:r>
            <a:r>
              <a:rPr lang="ko-KR" altLang="en-US" sz="1600" dirty="0" smtClean="0"/>
              <a:t>이 이루어지고</a:t>
            </a:r>
            <a:r>
              <a:rPr lang="en-US" altLang="ko-KR" sz="1600" dirty="0" smtClean="0"/>
              <a:t>, </a:t>
            </a:r>
            <a:r>
              <a:rPr lang="ko-KR" altLang="en-US" sz="1600" dirty="0" smtClean="0"/>
              <a:t>각 </a:t>
            </a:r>
            <a:r>
              <a:rPr lang="ko-KR" altLang="en-US" sz="1600" dirty="0" err="1" smtClean="0"/>
              <a:t>분류별로</a:t>
            </a:r>
            <a:r>
              <a:rPr lang="ko-KR" altLang="en-US" sz="1600" dirty="0" smtClean="0"/>
              <a:t> 나무의 각 가지에서의 “불순도”를 측정한다</a:t>
            </a:r>
            <a:r>
              <a:rPr lang="en-US" altLang="ko-KR" sz="1600" dirty="0" smtClean="0"/>
              <a:t>. </a:t>
            </a:r>
            <a:r>
              <a:rPr lang="ko-KR" altLang="en-US" sz="1600" dirty="0" smtClean="0"/>
              <a:t>그리고 나서 나무 절차는 불순도의 합이 최소가 되는 분할을 선택한다</a:t>
            </a:r>
            <a:r>
              <a:rPr lang="en-US" altLang="ko-KR" sz="1600" dirty="0" smtClean="0"/>
              <a:t>. </a:t>
            </a:r>
          </a:p>
          <a:p>
            <a:pPr>
              <a:lnSpc>
                <a:spcPct val="150000"/>
              </a:lnSpc>
              <a:spcBef>
                <a:spcPts val="600"/>
              </a:spcBef>
            </a:pPr>
            <a:endParaRPr lang="en-US" altLang="ko-KR" sz="1600" dirty="0" smtClean="0"/>
          </a:p>
          <a:p>
            <a:pPr>
              <a:lnSpc>
                <a:spcPct val="150000"/>
              </a:lnSpc>
              <a:spcBef>
                <a:spcPts val="600"/>
              </a:spcBef>
            </a:pPr>
            <a:r>
              <a:rPr lang="ko-KR" altLang="en-US" sz="1600" dirty="0" smtClean="0"/>
              <a:t>회귀 나무의 예</a:t>
            </a:r>
          </a:p>
          <a:p>
            <a:pPr lvl="1">
              <a:lnSpc>
                <a:spcPct val="150000"/>
              </a:lnSpc>
              <a:spcBef>
                <a:spcPts val="600"/>
              </a:spcBef>
            </a:pPr>
            <a:r>
              <a:rPr lang="ko-KR" altLang="en-US" sz="1400" dirty="0" err="1" smtClean="0"/>
              <a:t>도요타</a:t>
            </a:r>
            <a:r>
              <a:rPr lang="ko-KR" altLang="en-US" sz="1400" dirty="0" smtClean="0"/>
              <a:t> </a:t>
            </a:r>
            <a:r>
              <a:rPr lang="ko-KR" altLang="en-US" sz="1400" dirty="0" err="1" smtClean="0"/>
              <a:t>코롤라</a:t>
            </a:r>
            <a:r>
              <a:rPr lang="ko-KR" altLang="en-US" sz="1400" dirty="0" smtClean="0"/>
              <a:t> 자동차의 가격을 예측하는 예제의 최종 목표는 </a:t>
            </a:r>
            <a:r>
              <a:rPr lang="en-US" altLang="ko-KR" sz="1400" dirty="0" smtClean="0"/>
              <a:t>10</a:t>
            </a:r>
            <a:r>
              <a:rPr lang="ko-KR" altLang="en-US" sz="1400" dirty="0" smtClean="0"/>
              <a:t>개의 입력변수</a:t>
            </a:r>
            <a:r>
              <a:rPr lang="en-US" altLang="ko-KR" sz="1400" dirty="0" smtClean="0"/>
              <a:t>(</a:t>
            </a:r>
            <a:r>
              <a:rPr lang="ko-KR" altLang="en-US" sz="1400" dirty="0" smtClean="0"/>
              <a:t>마일</a:t>
            </a:r>
            <a:r>
              <a:rPr lang="en-US" altLang="ko-KR" sz="1400" dirty="0" smtClean="0"/>
              <a:t>, </a:t>
            </a:r>
            <a:r>
              <a:rPr lang="ko-KR" altLang="en-US" sz="1400" dirty="0" smtClean="0"/>
              <a:t>마력</a:t>
            </a:r>
            <a:r>
              <a:rPr lang="en-US" altLang="ko-KR" sz="1400" dirty="0" smtClean="0"/>
              <a:t>, </a:t>
            </a:r>
            <a:r>
              <a:rPr lang="ko-KR" altLang="en-US" sz="1400" dirty="0" smtClean="0"/>
              <a:t>방문횟수 등</a:t>
            </a:r>
            <a:r>
              <a:rPr lang="en-US" altLang="ko-KR" sz="1400" dirty="0" smtClean="0"/>
              <a:t>)</a:t>
            </a:r>
            <a:r>
              <a:rPr lang="ko-KR" altLang="en-US" sz="1400" dirty="0" smtClean="0"/>
              <a:t>의 함수로 가격을 예측하는 모형을 구하는 것이다</a:t>
            </a:r>
            <a:r>
              <a:rPr lang="en-US" altLang="ko-KR" sz="1400" dirty="0" smtClean="0"/>
              <a:t>. </a:t>
            </a:r>
            <a:r>
              <a:rPr lang="ko-KR" altLang="en-US" sz="1400" dirty="0" smtClean="0"/>
              <a:t>데이터 집합은 </a:t>
            </a:r>
            <a:r>
              <a:rPr lang="en-US" altLang="ko-KR" sz="1400" dirty="0" smtClean="0"/>
              <a:t>1,000</a:t>
            </a:r>
            <a:r>
              <a:rPr lang="ko-KR" altLang="en-US" sz="1400" dirty="0" smtClean="0"/>
              <a:t>대의 </a:t>
            </a:r>
            <a:r>
              <a:rPr lang="ko-KR" altLang="en-US" sz="1400" dirty="0" err="1" smtClean="0"/>
              <a:t>도요타</a:t>
            </a:r>
            <a:r>
              <a:rPr lang="ko-KR" altLang="en-US" sz="1400" dirty="0" smtClean="0"/>
              <a:t> </a:t>
            </a:r>
            <a:r>
              <a:rPr lang="ko-KR" altLang="en-US" sz="1400" dirty="0" err="1" smtClean="0"/>
              <a:t>코롤라</a:t>
            </a:r>
            <a:r>
              <a:rPr lang="ko-KR" altLang="en-US" sz="1400" dirty="0" smtClean="0"/>
              <a:t> 자동차 판매 정보로 구성되어 있다</a:t>
            </a:r>
            <a:r>
              <a:rPr lang="en-US" altLang="ko-KR" sz="1400" dirty="0" smtClean="0"/>
              <a:t>. </a:t>
            </a:r>
            <a:r>
              <a:rPr lang="ko-KR" altLang="en-US" sz="1400" dirty="0" smtClean="0"/>
              <a:t>이 데이터에 대한 회귀나무는 </a:t>
            </a:r>
            <a:r>
              <a:rPr lang="en-US" altLang="ko-KR" sz="1400" dirty="0" smtClean="0"/>
              <a:t>600</a:t>
            </a:r>
            <a:r>
              <a:rPr lang="ko-KR" altLang="en-US" sz="1400" dirty="0" smtClean="0"/>
              <a:t>개의 학습 집합을 이용하여 개발되었다</a:t>
            </a:r>
            <a:r>
              <a:rPr lang="en-US" altLang="ko-KR" sz="1400" dirty="0" smtClean="0"/>
              <a:t>. </a:t>
            </a:r>
            <a:r>
              <a:rPr lang="ko-KR" altLang="en-US" sz="1400" dirty="0" smtClean="0"/>
              <a:t>최적의 </a:t>
            </a:r>
            <a:r>
              <a:rPr lang="ko-KR" altLang="en-US" sz="1400" dirty="0" err="1" smtClean="0"/>
              <a:t>가지친</a:t>
            </a:r>
            <a:r>
              <a:rPr lang="ko-KR" altLang="en-US" sz="1400" dirty="0" smtClean="0"/>
              <a:t> 나무</a:t>
            </a:r>
            <a:r>
              <a:rPr lang="en-US" altLang="ko-KR" sz="1400" dirty="0" smtClean="0"/>
              <a:t>(best pruned tree)</a:t>
            </a:r>
            <a:r>
              <a:rPr lang="ko-KR" altLang="en-US" sz="1400" dirty="0" smtClean="0"/>
              <a:t>는 </a:t>
            </a:r>
            <a:r>
              <a:rPr lang="en-US" altLang="ko-KR" sz="1400" dirty="0" smtClean="0"/>
              <a:t>&lt;FIGURE</a:t>
            </a:r>
            <a:r>
              <a:rPr lang="ko-KR" altLang="en-US" sz="1400" dirty="0" smtClean="0"/>
              <a:t> </a:t>
            </a:r>
            <a:r>
              <a:rPr lang="en-US" altLang="ko-KR" sz="1400" dirty="0" smtClean="0"/>
              <a:t>9.14&gt;(</a:t>
            </a:r>
            <a:r>
              <a:rPr lang="ko-KR" altLang="en-US" sz="1400" dirty="0" smtClean="0"/>
              <a:t>다음 슬라이드</a:t>
            </a:r>
            <a:r>
              <a:rPr lang="en-US" altLang="ko-KR" sz="1400" dirty="0" smtClean="0"/>
              <a:t>)</a:t>
            </a:r>
            <a:r>
              <a:rPr lang="ko-KR" altLang="en-US" sz="1400" dirty="0" smtClean="0"/>
              <a:t>과 같다</a:t>
            </a:r>
            <a:r>
              <a:rPr lang="en-US" altLang="ko-KR" sz="1400" dirty="0" smtClean="0"/>
              <a:t>.</a:t>
            </a:r>
          </a:p>
          <a:p>
            <a:pPr lvl="1">
              <a:lnSpc>
                <a:spcPct val="150000"/>
              </a:lnSpc>
              <a:spcBef>
                <a:spcPts val="600"/>
              </a:spcBef>
            </a:pPr>
            <a:r>
              <a:rPr lang="ko-KR" altLang="en-US" sz="1400" dirty="0" smtClean="0"/>
              <a:t>잎 </a:t>
            </a:r>
            <a:r>
              <a:rPr lang="ko-KR" altLang="en-US" sz="1400" dirty="0" err="1" smtClean="0"/>
              <a:t>노드</a:t>
            </a:r>
            <a:r>
              <a:rPr lang="ko-KR" altLang="en-US" sz="1400" dirty="0" smtClean="0"/>
              <a:t> 안의 값은 예측변수</a:t>
            </a:r>
            <a:r>
              <a:rPr lang="en-US" altLang="ko-KR" sz="1400" dirty="0" smtClean="0"/>
              <a:t>(Y)</a:t>
            </a:r>
            <a:r>
              <a:rPr lang="ko-KR" altLang="en-US" sz="1400" dirty="0" smtClean="0"/>
              <a:t>의 평균 값 </a:t>
            </a:r>
            <a:endParaRPr lang="en-US" altLang="ko-KR" sz="1400" dirty="0" smtClean="0"/>
          </a:p>
        </p:txBody>
      </p:sp>
      <p:sp>
        <p:nvSpPr>
          <p:cNvPr id="3" name="제목 2"/>
          <p:cNvSpPr>
            <a:spLocks noGrp="1"/>
          </p:cNvSpPr>
          <p:nvPr>
            <p:ph type="title"/>
          </p:nvPr>
        </p:nvSpPr>
        <p:spPr>
          <a:xfrm>
            <a:off x="457200" y="274638"/>
            <a:ext cx="8229600" cy="725487"/>
          </a:xfrm>
        </p:spPr>
        <p:txBody>
          <a:bodyPr/>
          <a:lstStyle/>
          <a:p>
            <a:pPr>
              <a:defRPr/>
            </a:pPr>
            <a:r>
              <a:rPr lang="en-US" altLang="ko-KR" sz="3200" dirty="0" smtClean="0">
                <a:latin typeface="굴림" panose="020B0600000101010101" pitchFamily="50" charset="-127"/>
                <a:ea typeface="굴림" panose="020B0600000101010101" pitchFamily="50" charset="-127"/>
              </a:rPr>
              <a:t>9.7 </a:t>
            </a:r>
            <a:r>
              <a:rPr lang="ko-KR" altLang="en-US" sz="3200" dirty="0" smtClean="0">
                <a:latin typeface="굴림" panose="020B0600000101010101" pitchFamily="50" charset="-127"/>
                <a:ea typeface="굴림" panose="020B0600000101010101" pitchFamily="50" charset="-127"/>
              </a:rPr>
              <a:t>회귀나무 모델</a:t>
            </a:r>
            <a:r>
              <a:rPr lang="en-US" altLang="ko-KR" sz="3200" dirty="0" smtClean="0">
                <a:latin typeface="굴림" panose="020B0600000101010101" pitchFamily="50" charset="-127"/>
                <a:ea typeface="굴림" panose="020B0600000101010101" pitchFamily="50" charset="-127"/>
              </a:rPr>
              <a:t>(</a:t>
            </a:r>
            <a:r>
              <a:rPr lang="ko-KR" altLang="en-US" sz="3200" dirty="0" smtClean="0">
                <a:latin typeface="굴림" panose="020B0600000101010101" pitchFamily="50" charset="-127"/>
                <a:ea typeface="굴림" panose="020B0600000101010101" pitchFamily="50" charset="-127"/>
              </a:rPr>
              <a:t>예측을 위한 분류나무</a:t>
            </a:r>
            <a:r>
              <a:rPr lang="en-US" altLang="ko-KR" sz="3200" dirty="0" smtClean="0">
                <a:latin typeface="굴림" panose="020B0600000101010101" pitchFamily="50" charset="-127"/>
                <a:ea typeface="굴림" panose="020B0600000101010101" pitchFamily="50" charset="-127"/>
              </a:rPr>
              <a:t>)</a:t>
            </a:r>
            <a:endParaRPr lang="ko-KR" altLang="en-US" sz="3200" dirty="0">
              <a:latin typeface="굴림" panose="020B0600000101010101" pitchFamily="50" charset="-127"/>
              <a:ea typeface="굴림" panose="020B0600000101010101" pitchFamily="50" charset="-127"/>
            </a:endParaRPr>
          </a:p>
        </p:txBody>
      </p:sp>
      <p:sp>
        <p:nvSpPr>
          <p:cNvPr id="35844" name="슬라이드 번호 개체 틀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fld id="{2D2B3BA1-A7A3-40A3-A8D9-D66CB2DE2DC5}" type="slidenum">
              <a:rPr kumimoji="0" lang="en-US" altLang="ko-KR" smtClean="0"/>
              <a:pPr eaLnBrk="1" hangingPunct="1"/>
              <a:t>59</a:t>
            </a:fld>
            <a:endParaRPr kumimoji="0" lang="en-US" altLang="ko-KR" smtClean="0"/>
          </a:p>
        </p:txBody>
      </p:sp>
    </p:spTree>
    <p:extLst>
      <p:ext uri="{BB962C8B-B14F-4D97-AF65-F5344CB8AC3E}">
        <p14:creationId xmlns:p14="http://schemas.microsoft.com/office/powerpoint/2010/main" val="351025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14400" y="152400"/>
            <a:ext cx="7772400" cy="868362"/>
          </a:xfrm>
        </p:spPr>
        <p:txBody>
          <a:bodyPr/>
          <a:lstStyle/>
          <a:p>
            <a:pPr eaLnBrk="1" hangingPunct="1"/>
            <a:r>
              <a:rPr lang="en-US" altLang="ko-KR" sz="3600" dirty="0" smtClean="0">
                <a:solidFill>
                  <a:schemeClr val="tx1"/>
                </a:solidFill>
                <a:ea typeface="굴림" charset="-127"/>
              </a:rPr>
              <a:t>9.2 </a:t>
            </a:r>
            <a:r>
              <a:rPr lang="ko-KR" altLang="en-US" sz="3600" dirty="0" smtClean="0">
                <a:solidFill>
                  <a:schemeClr val="tx1"/>
                </a:solidFill>
                <a:ea typeface="굴림" charset="-127"/>
              </a:rPr>
              <a:t>분류나무 핵심 아이디어</a:t>
            </a:r>
            <a:endParaRPr lang="en-US" altLang="ko-KR" sz="3600" dirty="0" smtClean="0">
              <a:solidFill>
                <a:schemeClr val="tx1"/>
              </a:solidFill>
              <a:ea typeface="굴림" charset="-127"/>
            </a:endParaRPr>
          </a:p>
        </p:txBody>
      </p:sp>
      <p:sp>
        <p:nvSpPr>
          <p:cNvPr id="11267" name="Content Placeholder 2"/>
          <p:cNvSpPr>
            <a:spLocks noGrp="1"/>
          </p:cNvSpPr>
          <p:nvPr>
            <p:ph sz="quarter" idx="1"/>
          </p:nvPr>
        </p:nvSpPr>
        <p:spPr>
          <a:xfrm>
            <a:off x="609600" y="1447800"/>
            <a:ext cx="7772400" cy="4267200"/>
          </a:xfrm>
        </p:spPr>
        <p:txBody>
          <a:bodyPr/>
          <a:lstStyle/>
          <a:p>
            <a:pPr eaLnBrk="1" hangingPunct="1"/>
            <a:r>
              <a:rPr lang="ko-KR" altLang="en-US" b="1" dirty="0" smtClean="0">
                <a:ea typeface="굴림" charset="-127"/>
              </a:rPr>
              <a:t>재귀적 분할</a:t>
            </a:r>
            <a:r>
              <a:rPr lang="en-US" altLang="ko-KR" b="1" dirty="0" smtClean="0">
                <a:ea typeface="굴림" charset="-127"/>
              </a:rPr>
              <a:t>: </a:t>
            </a:r>
          </a:p>
          <a:p>
            <a:pPr lvl="1" eaLnBrk="1" hangingPunct="1"/>
            <a:r>
              <a:rPr lang="ko-KR" altLang="en-US" dirty="0" smtClean="0">
                <a:ea typeface="굴림" charset="-127"/>
              </a:rPr>
              <a:t>레코드들을 </a:t>
            </a:r>
            <a:r>
              <a:rPr lang="ko-KR" altLang="en-US" u="sng" dirty="0" smtClean="0">
                <a:solidFill>
                  <a:srgbClr val="FF0000"/>
                </a:solidFill>
                <a:ea typeface="굴림" charset="-127"/>
              </a:rPr>
              <a:t>두 개의 부분집합으로 나누는 작업을</a:t>
            </a:r>
            <a:r>
              <a:rPr lang="ko-KR" altLang="en-US" dirty="0" smtClean="0">
                <a:solidFill>
                  <a:srgbClr val="FF0000"/>
                </a:solidFill>
                <a:ea typeface="굴림" charset="-127"/>
              </a:rPr>
              <a:t> </a:t>
            </a:r>
            <a:r>
              <a:rPr lang="ko-KR" altLang="en-US" u="sng" dirty="0" smtClean="0">
                <a:solidFill>
                  <a:srgbClr val="FF0000"/>
                </a:solidFill>
                <a:ea typeface="굴림" charset="-127"/>
              </a:rPr>
              <a:t>반복적으로 수행</a:t>
            </a:r>
            <a:r>
              <a:rPr lang="ko-KR" altLang="en-US" dirty="0" smtClean="0">
                <a:ea typeface="굴림" charset="-127"/>
              </a:rPr>
              <a:t>함으로써 새로 생성된 부분집합들 내에서 레코드들 간의 </a:t>
            </a:r>
            <a:r>
              <a:rPr lang="ko-KR" altLang="en-US" u="sng" dirty="0" smtClean="0">
                <a:ea typeface="굴림" charset="-127"/>
              </a:rPr>
              <a:t>동질성이 최대화됨</a:t>
            </a:r>
            <a:endParaRPr lang="en-US" altLang="ko-KR" u="sng" dirty="0" smtClean="0">
              <a:ea typeface="굴림" charset="-127"/>
            </a:endParaRPr>
          </a:p>
          <a:p>
            <a:pPr lvl="1" eaLnBrk="1" hangingPunct="1"/>
            <a:r>
              <a:rPr lang="ko-KR" altLang="en-US" dirty="0" smtClean="0">
                <a:ea typeface="굴림" charset="-127"/>
              </a:rPr>
              <a:t>적용 결과 </a:t>
            </a:r>
            <a:r>
              <a:rPr lang="en-US" altLang="ko-KR" dirty="0" smtClean="0">
                <a:ea typeface="굴림" charset="-127"/>
              </a:rPr>
              <a:t>if-then</a:t>
            </a:r>
            <a:r>
              <a:rPr lang="ko-KR" altLang="en-US" dirty="0" smtClean="0">
                <a:ea typeface="굴림" charset="-127"/>
              </a:rPr>
              <a:t>으로 표현되는 규칙 생성</a:t>
            </a:r>
          </a:p>
          <a:p>
            <a:pPr eaLnBrk="1" hangingPunct="1"/>
            <a:endParaRPr lang="en-US" altLang="ko-KR" dirty="0" smtClean="0">
              <a:ea typeface="굴림" charset="-127"/>
            </a:endParaRPr>
          </a:p>
          <a:p>
            <a:pPr eaLnBrk="1" hangingPunct="1"/>
            <a:r>
              <a:rPr lang="ko-KR" altLang="en-US" b="1" dirty="0" smtClean="0">
                <a:ea typeface="굴림" charset="-127"/>
              </a:rPr>
              <a:t>가지치기</a:t>
            </a:r>
            <a:r>
              <a:rPr lang="en-US" altLang="ko-KR" b="1" dirty="0" smtClean="0">
                <a:ea typeface="굴림" charset="-127"/>
              </a:rPr>
              <a:t>: </a:t>
            </a:r>
          </a:p>
          <a:p>
            <a:pPr lvl="1" eaLnBrk="1" hangingPunct="1"/>
            <a:r>
              <a:rPr lang="ko-KR" altLang="en-US" b="1" dirty="0" smtClean="0">
                <a:ea typeface="굴림" charset="-127"/>
              </a:rPr>
              <a:t>과적합을 피하기 위해 지엽적 가지를 잘라냄으로써 나무를 간결화함(평가용 데이터 사용</a:t>
            </a:r>
            <a:r>
              <a:rPr lang="en-US" altLang="ko-KR" b="1" dirty="0" smtClean="0">
                <a:ea typeface="굴림" charset="-127"/>
              </a:rPr>
              <a:t>)</a:t>
            </a:r>
          </a:p>
          <a:p>
            <a:pPr lvl="1" eaLnBrk="1" hangingPunct="1"/>
            <a:r>
              <a:rPr lang="ko-KR" altLang="en-US" b="1" dirty="0" err="1" smtClean="0">
                <a:ea typeface="굴림" charset="-127"/>
              </a:rPr>
              <a:t>트리를</a:t>
            </a:r>
            <a:r>
              <a:rPr lang="ko-KR" altLang="en-US" b="1" dirty="0" smtClean="0">
                <a:ea typeface="굴림" charset="-127"/>
              </a:rPr>
              <a:t> 줄여나가는 과정</a:t>
            </a:r>
            <a:r>
              <a:rPr lang="en-US" altLang="ko-KR" b="1" dirty="0">
                <a:ea typeface="굴림" charset="-127"/>
              </a:rPr>
              <a:t> </a:t>
            </a:r>
            <a:r>
              <a:rPr lang="en-US" altLang="ko-KR" b="1" dirty="0" smtClean="0">
                <a:ea typeface="굴림" charset="-127"/>
              </a:rPr>
              <a:t>: Pruning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228600"/>
            <a:ext cx="5943600" cy="646331"/>
          </a:xfrm>
          <a:prstGeom prst="rect">
            <a:avLst/>
          </a:prstGeom>
          <a:noFill/>
          <a:ln>
            <a:solidFill>
              <a:schemeClr val="tx1"/>
            </a:solidFill>
          </a:ln>
        </p:spPr>
        <p:txBody>
          <a:bodyPr wrap="square" rtlCol="0">
            <a:spAutoFit/>
          </a:bodyPr>
          <a:lstStyle/>
          <a:p>
            <a:r>
              <a:rPr lang="ko-KR" altLang="en-US" dirty="0" smtClean="0"/>
              <a:t>사용기간이 </a:t>
            </a:r>
            <a:r>
              <a:rPr lang="en-US" altLang="ko-KR" dirty="0" smtClean="0"/>
              <a:t>60, </a:t>
            </a:r>
            <a:r>
              <a:rPr lang="ko-KR" altLang="en-US" dirty="0" smtClean="0"/>
              <a:t>주행거리 </a:t>
            </a:r>
            <a:r>
              <a:rPr lang="en-US" altLang="ko-KR" dirty="0" smtClean="0"/>
              <a:t>160,000, </a:t>
            </a:r>
            <a:r>
              <a:rPr lang="ko-KR" altLang="en-US" dirty="0" smtClean="0"/>
              <a:t>마력이 </a:t>
            </a:r>
            <a:r>
              <a:rPr lang="en-US" altLang="ko-KR" dirty="0" smtClean="0"/>
              <a:t>100, </a:t>
            </a:r>
            <a:r>
              <a:rPr lang="ko-KR" altLang="en-US" dirty="0" smtClean="0"/>
              <a:t>무게 </a:t>
            </a:r>
            <a:r>
              <a:rPr lang="en-US" altLang="ko-KR" dirty="0" smtClean="0"/>
              <a:t>1200, </a:t>
            </a:r>
            <a:r>
              <a:rPr lang="ko-KR" altLang="en-US" dirty="0" smtClean="0"/>
              <a:t>세금 </a:t>
            </a:r>
            <a:r>
              <a:rPr lang="en-US" altLang="ko-KR" dirty="0" smtClean="0"/>
              <a:t>50, CC 1000</a:t>
            </a:r>
            <a:r>
              <a:rPr lang="ko-KR" altLang="en-US" dirty="0" smtClean="0"/>
              <a:t>인 자동차의 예측 가격은</a:t>
            </a:r>
            <a:r>
              <a:rPr lang="en-US" altLang="ko-KR" dirty="0" smtClean="0"/>
              <a:t>?</a:t>
            </a:r>
            <a:endParaRPr lang="ko-KR" altLang="en-US" dirty="0"/>
          </a:p>
        </p:txBody>
      </p:sp>
      <p:pic>
        <p:nvPicPr>
          <p:cNvPr id="4" name="내용 개체 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9200"/>
            <a:ext cx="7539906" cy="4251827"/>
          </a:xfrm>
        </p:spPr>
      </p:pic>
    </p:spTree>
    <p:extLst>
      <p:ext uri="{BB962C8B-B14F-4D97-AF65-F5344CB8AC3E}">
        <p14:creationId xmlns:p14="http://schemas.microsoft.com/office/powerpoint/2010/main" val="3221823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ko-KR" dirty="0" smtClean="0">
                <a:ea typeface="굴림" charset="-127"/>
              </a:rPr>
              <a:t>Classification Tree(CT)</a:t>
            </a:r>
            <a:r>
              <a:rPr lang="ko-KR" altLang="en-US" dirty="0" smtClean="0">
                <a:ea typeface="굴림" charset="-127"/>
              </a:rPr>
              <a:t>와의 차이</a:t>
            </a:r>
            <a:endParaRPr lang="en-US" altLang="ko-KR" dirty="0" smtClean="0">
              <a:ea typeface="굴림" charset="-127"/>
            </a:endParaRPr>
          </a:p>
        </p:txBody>
      </p:sp>
      <p:sp>
        <p:nvSpPr>
          <p:cNvPr id="38915" name="Content Placeholder 2"/>
          <p:cNvSpPr>
            <a:spLocks noGrp="1"/>
          </p:cNvSpPr>
          <p:nvPr>
            <p:ph sz="quarter" idx="1"/>
          </p:nvPr>
        </p:nvSpPr>
        <p:spPr>
          <a:xfrm>
            <a:off x="762000" y="1524000"/>
            <a:ext cx="7772400" cy="4267200"/>
          </a:xfrm>
        </p:spPr>
        <p:txBody>
          <a:bodyPr/>
          <a:lstStyle/>
          <a:p>
            <a:pPr eaLnBrk="1" hangingPunct="1"/>
            <a:r>
              <a:rPr lang="ko-KR" altLang="en-US" dirty="0" err="1" smtClean="0">
                <a:ea typeface="굴림" charset="-127"/>
              </a:rPr>
              <a:t>예측값은</a:t>
            </a:r>
            <a:r>
              <a:rPr lang="ko-KR" altLang="en-US" dirty="0" smtClean="0">
                <a:ea typeface="굴림" charset="-127"/>
              </a:rPr>
              <a:t> 직사각형에서 </a:t>
            </a:r>
            <a:r>
              <a:rPr lang="ko-KR" altLang="en-US" dirty="0" err="1" smtClean="0">
                <a:ea typeface="굴림" charset="-127"/>
              </a:rPr>
              <a:t>수치형</a:t>
            </a:r>
            <a:r>
              <a:rPr lang="ko-KR" altLang="en-US" dirty="0" smtClean="0">
                <a:ea typeface="굴림" charset="-127"/>
              </a:rPr>
              <a:t> 타깃 변수들의 </a:t>
            </a:r>
            <a:r>
              <a:rPr lang="ko-KR" altLang="en-US" b="1" dirty="0" smtClean="0">
                <a:ea typeface="굴림" charset="-127"/>
              </a:rPr>
              <a:t>평균</a:t>
            </a:r>
            <a:r>
              <a:rPr lang="ko-KR" altLang="en-US" dirty="0" smtClean="0">
                <a:ea typeface="굴림" charset="-127"/>
              </a:rPr>
              <a:t>으로 계산된다</a:t>
            </a:r>
            <a:r>
              <a:rPr lang="en-US" altLang="ko-KR" dirty="0" smtClean="0">
                <a:ea typeface="굴림" charset="-127"/>
              </a:rPr>
              <a:t> (CT</a:t>
            </a:r>
            <a:r>
              <a:rPr lang="ko-KR" altLang="en-US" dirty="0" smtClean="0">
                <a:ea typeface="굴림" charset="-127"/>
              </a:rPr>
              <a:t>에서는 다수결투표</a:t>
            </a:r>
            <a:r>
              <a:rPr lang="en-US" altLang="ko-KR" dirty="0" smtClean="0">
                <a:ea typeface="굴림" charset="-127"/>
              </a:rPr>
              <a:t>).</a:t>
            </a:r>
          </a:p>
          <a:p>
            <a:pPr eaLnBrk="1" hangingPunct="1"/>
            <a:endParaRPr lang="en-US" altLang="ko-KR" dirty="0" smtClean="0">
              <a:ea typeface="굴림" charset="-127"/>
            </a:endParaRPr>
          </a:p>
          <a:p>
            <a:pPr eaLnBrk="1" hangingPunct="1"/>
            <a:r>
              <a:rPr lang="ko-KR" altLang="en-US" dirty="0" err="1" smtClean="0">
                <a:ea typeface="굴림" charset="-127"/>
              </a:rPr>
              <a:t>불순도는</a:t>
            </a:r>
            <a:r>
              <a:rPr lang="ko-KR" altLang="en-US" dirty="0" smtClean="0">
                <a:ea typeface="굴림" charset="-127"/>
              </a:rPr>
              <a:t> 잎 평균의 </a:t>
            </a:r>
            <a:r>
              <a:rPr lang="ko-KR" altLang="en-US" b="1" dirty="0" smtClean="0">
                <a:ea typeface="굴림" charset="-127"/>
              </a:rPr>
              <a:t>제곱편차의 합</a:t>
            </a:r>
            <a:r>
              <a:rPr lang="ko-KR" altLang="en-US" dirty="0" smtClean="0">
                <a:ea typeface="굴림" charset="-127"/>
              </a:rPr>
              <a:t>으로 측정된다</a:t>
            </a:r>
            <a:r>
              <a:rPr lang="en-US" altLang="ko-KR" dirty="0" smtClean="0">
                <a:ea typeface="굴림" charset="-127"/>
              </a:rPr>
              <a:t>.</a:t>
            </a:r>
          </a:p>
          <a:p>
            <a:pPr eaLnBrk="1" hangingPunct="1"/>
            <a:endParaRPr lang="en-US" altLang="ko-KR" dirty="0" smtClean="0">
              <a:ea typeface="굴림" charset="-127"/>
            </a:endParaRPr>
          </a:p>
          <a:p>
            <a:pPr eaLnBrk="1" hangingPunct="1"/>
            <a:r>
              <a:rPr lang="ko-KR" altLang="en-US" dirty="0" smtClean="0">
                <a:ea typeface="굴림" charset="-127"/>
              </a:rPr>
              <a:t>성능은 </a:t>
            </a:r>
            <a:r>
              <a:rPr lang="en-US" altLang="ko-KR" dirty="0" smtClean="0">
                <a:ea typeface="굴림" charset="-127"/>
              </a:rPr>
              <a:t>RMSE (</a:t>
            </a:r>
            <a:r>
              <a:rPr lang="ko-KR" altLang="en-US" dirty="0" smtClean="0">
                <a:ea typeface="굴림" charset="-127"/>
              </a:rPr>
              <a:t>근의 평균제곱 오류</a:t>
            </a:r>
            <a:r>
              <a:rPr lang="en-US" altLang="ko-KR" dirty="0" smtClean="0">
                <a:ea typeface="굴림" charset="-127"/>
              </a:rPr>
              <a:t>)</a:t>
            </a:r>
            <a:r>
              <a:rPr lang="ko-KR" altLang="en-US" dirty="0" smtClean="0">
                <a:ea typeface="굴림" charset="-127"/>
              </a:rPr>
              <a:t>로 측정된다</a:t>
            </a:r>
            <a:r>
              <a:rPr lang="en-US" altLang="ko-KR" dirty="0" smtClean="0">
                <a:ea typeface="굴림" charset="-127"/>
              </a:rPr>
              <a:t>.</a:t>
            </a:r>
          </a:p>
          <a:p>
            <a:pPr eaLnBrk="1" hangingPunct="1"/>
            <a:endParaRPr lang="en-US" altLang="ko-KR" dirty="0" smtClean="0">
              <a:ea typeface="굴림" charset="-127"/>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ko-KR" altLang="en-US" dirty="0" smtClean="0">
                <a:ea typeface="굴림" charset="-127"/>
              </a:rPr>
              <a:t>나무의 장점</a:t>
            </a:r>
            <a:endParaRPr lang="en-US" altLang="ko-KR" dirty="0" smtClean="0">
              <a:ea typeface="굴림" charset="-127"/>
            </a:endParaRPr>
          </a:p>
        </p:txBody>
      </p:sp>
      <p:sp>
        <p:nvSpPr>
          <p:cNvPr id="39939" name="Content Placeholder 2"/>
          <p:cNvSpPr>
            <a:spLocks noGrp="1"/>
          </p:cNvSpPr>
          <p:nvPr>
            <p:ph sz="quarter" idx="1"/>
          </p:nvPr>
        </p:nvSpPr>
        <p:spPr>
          <a:xfrm>
            <a:off x="914400" y="1524000"/>
            <a:ext cx="7772400" cy="4495800"/>
          </a:xfrm>
        </p:spPr>
        <p:txBody>
          <a:bodyPr/>
          <a:lstStyle/>
          <a:p>
            <a:pPr eaLnBrk="1" hangingPunct="1"/>
            <a:r>
              <a:rPr lang="ko-KR" altLang="en-US" smtClean="0">
                <a:ea typeface="굴림" charset="-127"/>
              </a:rPr>
              <a:t>사용하고 이해하기에 용이</a:t>
            </a:r>
            <a:endParaRPr lang="en-US" altLang="ko-KR" smtClean="0">
              <a:ea typeface="굴림" charset="-127"/>
            </a:endParaRPr>
          </a:p>
          <a:p>
            <a:pPr eaLnBrk="1" hangingPunct="1"/>
            <a:r>
              <a:rPr lang="ko-KR" altLang="en-US" smtClean="0">
                <a:ea typeface="굴림" charset="-127"/>
              </a:rPr>
              <a:t>해석하고 구현하기에 쉬운 규칙 생성</a:t>
            </a:r>
            <a:endParaRPr lang="en-US" altLang="ko-KR" smtClean="0">
              <a:ea typeface="굴림" charset="-127"/>
            </a:endParaRPr>
          </a:p>
          <a:p>
            <a:pPr eaLnBrk="1" hangingPunct="1"/>
            <a:r>
              <a:rPr lang="ko-KR" altLang="en-US" smtClean="0">
                <a:ea typeface="굴림" charset="-127"/>
              </a:rPr>
              <a:t>변수 선택과 감소가 자동</a:t>
            </a:r>
            <a:endParaRPr lang="en-US" altLang="ko-KR" smtClean="0">
              <a:ea typeface="굴림" charset="-127"/>
            </a:endParaRPr>
          </a:p>
          <a:p>
            <a:pPr eaLnBrk="1" hangingPunct="1"/>
            <a:r>
              <a:rPr lang="ko-KR" altLang="en-US" smtClean="0">
                <a:ea typeface="굴림" charset="-127"/>
              </a:rPr>
              <a:t>통계적 모델에 대한 가정을 요구하지 않음</a:t>
            </a:r>
            <a:endParaRPr lang="en-US" altLang="ko-KR" smtClean="0">
              <a:ea typeface="굴림" charset="-127"/>
            </a:endParaRPr>
          </a:p>
          <a:p>
            <a:pPr eaLnBrk="1" hangingPunct="1"/>
            <a:r>
              <a:rPr lang="ko-KR" altLang="en-US" smtClean="0">
                <a:ea typeface="굴림" charset="-127"/>
              </a:rPr>
              <a:t>결측 데이터에 대한 처리 없이도 작동</a:t>
            </a:r>
            <a:endParaRPr lang="en-US" altLang="ko-KR" smtClean="0">
              <a:ea typeface="굴림" charset="-127"/>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ko-KR" altLang="en-US" smtClean="0">
                <a:ea typeface="굴림" charset="-127"/>
              </a:rPr>
              <a:t>단점</a:t>
            </a:r>
            <a:endParaRPr lang="en-US" altLang="ko-KR" smtClean="0">
              <a:ea typeface="굴림" charset="-127"/>
            </a:endParaRPr>
          </a:p>
        </p:txBody>
      </p:sp>
      <p:sp>
        <p:nvSpPr>
          <p:cNvPr id="40963" name="Content Placeholder 2"/>
          <p:cNvSpPr>
            <a:spLocks noGrp="1"/>
          </p:cNvSpPr>
          <p:nvPr>
            <p:ph sz="quarter" idx="1"/>
          </p:nvPr>
        </p:nvSpPr>
        <p:spPr>
          <a:xfrm>
            <a:off x="838200" y="1447800"/>
            <a:ext cx="7772400" cy="4114800"/>
          </a:xfrm>
        </p:spPr>
        <p:txBody>
          <a:bodyPr/>
          <a:lstStyle/>
          <a:p>
            <a:pPr eaLnBrk="1" hangingPunct="1"/>
            <a:r>
              <a:rPr lang="ko-KR" altLang="en-US" dirty="0" smtClean="0">
                <a:ea typeface="굴림" charset="-127"/>
              </a:rPr>
              <a:t>데이터의 구조가 수평적 또는 수직적 분할에 의해 잘 포착되지 않을 경우</a:t>
            </a:r>
            <a:r>
              <a:rPr lang="en-US" altLang="ko-KR" dirty="0" smtClean="0">
                <a:ea typeface="굴림" charset="-127"/>
              </a:rPr>
              <a:t>, </a:t>
            </a:r>
            <a:r>
              <a:rPr lang="ko-KR" altLang="en-US" dirty="0" smtClean="0">
                <a:ea typeface="굴림" charset="-127"/>
              </a:rPr>
              <a:t>잘 작동하지 않음</a:t>
            </a:r>
            <a:endParaRPr lang="en-US" altLang="ko-KR" dirty="0" smtClean="0">
              <a:ea typeface="굴림" charset="-127"/>
            </a:endParaRPr>
          </a:p>
          <a:p>
            <a:pPr lvl="1" eaLnBrk="1" hangingPunct="1"/>
            <a:r>
              <a:rPr lang="ko-KR" altLang="en-US" dirty="0" smtClean="0">
                <a:ea typeface="굴림" charset="-127"/>
              </a:rPr>
              <a:t>그림</a:t>
            </a:r>
            <a:r>
              <a:rPr lang="en-US" altLang="ko-KR" dirty="0" smtClean="0">
                <a:ea typeface="굴림" charset="-127"/>
              </a:rPr>
              <a:t>&lt;9.18&gt;</a:t>
            </a:r>
            <a:r>
              <a:rPr lang="ko-KR" altLang="en-US" dirty="0" smtClean="0">
                <a:ea typeface="굴림" charset="-127"/>
              </a:rPr>
              <a:t>인 경우 대각선이 분리를 잘 한다</a:t>
            </a:r>
            <a:r>
              <a:rPr lang="en-US" altLang="ko-KR" dirty="0" smtClean="0">
                <a:ea typeface="굴림" charset="-127"/>
              </a:rPr>
              <a:t>.</a:t>
            </a:r>
            <a:endParaRPr lang="ko-KR" altLang="en-US" dirty="0" smtClean="0">
              <a:ea typeface="굴림" charset="-127"/>
            </a:endParaRPr>
          </a:p>
          <a:p>
            <a:pPr eaLnBrk="1" hangingPunct="1"/>
            <a:r>
              <a:rPr lang="ko-KR" altLang="en-US" dirty="0" smtClean="0">
                <a:ea typeface="굴림" charset="-127"/>
              </a:rPr>
              <a:t>한 번에 하나의 변수를 다루기 때문에 변수들 사이의 상호작용을 포착할 방법이 없음</a:t>
            </a:r>
            <a:endParaRPr lang="en-US" altLang="ko-KR" dirty="0" smtClean="0">
              <a:ea typeface="굴림" charset="-127"/>
            </a:endParaRPr>
          </a:p>
          <a:p>
            <a:pPr lvl="1" eaLnBrk="1" hangingPunct="1"/>
            <a:r>
              <a:rPr lang="ko-KR" altLang="en-US" dirty="0" smtClean="0">
                <a:ea typeface="굴림" charset="-127"/>
              </a:rPr>
              <a:t>교호작용과 같은 변수간의 관계를 체크할 수 없음</a:t>
            </a:r>
            <a:endParaRPr lang="en-US" altLang="ko-KR" dirty="0" smtClean="0">
              <a:ea typeface="굴림" charset="-127"/>
            </a:endParaRPr>
          </a:p>
          <a:p>
            <a:pPr eaLnBrk="1" hangingPunct="1"/>
            <a:r>
              <a:rPr lang="ko-KR" altLang="en-US" dirty="0" err="1" smtClean="0">
                <a:ea typeface="굴림" charset="-127"/>
              </a:rPr>
              <a:t>계산량이</a:t>
            </a:r>
            <a:r>
              <a:rPr lang="ko-KR" altLang="en-US" dirty="0" smtClean="0">
                <a:ea typeface="굴림" charset="-127"/>
              </a:rPr>
              <a:t> 많음</a:t>
            </a:r>
            <a:endParaRPr lang="en-US" altLang="ko-KR" dirty="0" smtClean="0">
              <a:ea typeface="굴림" charset="-127"/>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66405" y="228600"/>
            <a:ext cx="7772400" cy="533400"/>
          </a:xfrm>
        </p:spPr>
        <p:txBody>
          <a:bodyPr/>
          <a:lstStyle/>
          <a:p>
            <a:r>
              <a:rPr lang="en-US" altLang="ko-KR" sz="3200" dirty="0" smtClean="0"/>
              <a:t>9.8 </a:t>
            </a:r>
            <a:r>
              <a:rPr lang="ko-KR" altLang="en-US" sz="3200" dirty="0" smtClean="0"/>
              <a:t>예측 향상</a:t>
            </a:r>
            <a:r>
              <a:rPr lang="en-US" altLang="ko-KR" sz="3200" dirty="0" smtClean="0"/>
              <a:t>: </a:t>
            </a:r>
            <a:r>
              <a:rPr lang="ko-KR" altLang="en-US" sz="3200" dirty="0" smtClean="0"/>
              <a:t>다중 나무</a:t>
            </a:r>
            <a:endParaRPr lang="ko-KR" altLang="en-US" sz="3200" dirty="0"/>
          </a:p>
        </p:txBody>
      </p:sp>
      <p:sp>
        <p:nvSpPr>
          <p:cNvPr id="3" name="내용 개체 틀 2"/>
          <p:cNvSpPr>
            <a:spLocks noGrp="1"/>
          </p:cNvSpPr>
          <p:nvPr>
            <p:ph sz="quarter" idx="1"/>
          </p:nvPr>
        </p:nvSpPr>
        <p:spPr>
          <a:xfrm>
            <a:off x="466405" y="990600"/>
            <a:ext cx="7772400" cy="4876800"/>
          </a:xfrm>
        </p:spPr>
        <p:txBody>
          <a:bodyPr/>
          <a:lstStyle/>
          <a:p>
            <a:r>
              <a:rPr lang="ko-KR" altLang="en-US" dirty="0" smtClean="0"/>
              <a:t>앙상블</a:t>
            </a:r>
            <a:r>
              <a:rPr lang="en-US" altLang="ko-KR" dirty="0" smtClean="0"/>
              <a:t>(ensembles)</a:t>
            </a:r>
          </a:p>
          <a:p>
            <a:pPr lvl="1"/>
            <a:r>
              <a:rPr lang="ko-KR" altLang="en-US" sz="2000" dirty="0" smtClean="0"/>
              <a:t>단일 나무의 낮은 예측력을 해결하기 위해 다중 나무의 결과를 결합하는 확장된 나무 개발</a:t>
            </a:r>
            <a:endParaRPr lang="en-US" altLang="ko-KR" sz="2000" dirty="0" smtClean="0"/>
          </a:p>
          <a:p>
            <a:pPr lvl="1"/>
            <a:endParaRPr lang="en-US" altLang="ko-KR" sz="2000" dirty="0" smtClean="0"/>
          </a:p>
          <a:p>
            <a:r>
              <a:rPr lang="en-US" altLang="ko-KR" dirty="0" smtClean="0"/>
              <a:t>random forest </a:t>
            </a:r>
            <a:r>
              <a:rPr lang="en-US" altLang="en-US" sz="2400" dirty="0" smtClean="0"/>
              <a:t>(</a:t>
            </a:r>
            <a:r>
              <a:rPr lang="en-US" altLang="en-US" sz="2400" dirty="0"/>
              <a:t>library </a:t>
            </a:r>
            <a:r>
              <a:rPr lang="en-US" altLang="en-US" sz="2400" dirty="0" err="1">
                <a:latin typeface="Courier New" pitchFamily="49" charset="0"/>
                <a:cs typeface="Courier New" pitchFamily="49" charset="0"/>
              </a:rPr>
              <a:t>randomForest</a:t>
            </a:r>
            <a:r>
              <a:rPr lang="en-US" altLang="en-US" sz="2400" dirty="0"/>
              <a:t>)</a:t>
            </a:r>
            <a:endParaRPr lang="en-US" altLang="ko-KR" dirty="0" smtClean="0"/>
          </a:p>
          <a:p>
            <a:pPr lvl="1"/>
            <a:r>
              <a:rPr lang="ko-KR" altLang="en-US" sz="2000" dirty="0" smtClean="0"/>
              <a:t>데이터로부터 여러 랜덤 샘플들을 생성</a:t>
            </a:r>
            <a:r>
              <a:rPr lang="en-US" altLang="ko-KR" sz="2000" dirty="0" smtClean="0"/>
              <a:t>(</a:t>
            </a:r>
            <a:r>
              <a:rPr lang="ko-KR" altLang="en-US" sz="2000" dirty="0" smtClean="0"/>
              <a:t>복원추출</a:t>
            </a:r>
            <a:r>
              <a:rPr lang="en-US" altLang="ko-KR" sz="2000" dirty="0" smtClean="0"/>
              <a:t>):</a:t>
            </a:r>
            <a:r>
              <a:rPr lang="ko-KR" altLang="en-US" sz="2000" dirty="0" smtClean="0"/>
              <a:t>이 때 예측변수의 일부만 랜덤으로 선택</a:t>
            </a:r>
            <a:r>
              <a:rPr lang="en-US" altLang="ko-KR" sz="2000" dirty="0" smtClean="0"/>
              <a:t>(Features selection)</a:t>
            </a:r>
          </a:p>
          <a:p>
            <a:pPr lvl="1"/>
            <a:r>
              <a:rPr lang="ko-KR" altLang="en-US" sz="2000" dirty="0" smtClean="0"/>
              <a:t>각 샘플을 하나의 분류</a:t>
            </a:r>
            <a:r>
              <a:rPr lang="en-US" altLang="ko-KR" sz="2000" dirty="0" smtClean="0"/>
              <a:t>(</a:t>
            </a:r>
            <a:r>
              <a:rPr lang="ko-KR" altLang="en-US" sz="2000" dirty="0"/>
              <a:t>혹</a:t>
            </a:r>
            <a:r>
              <a:rPr lang="ko-KR" altLang="en-US" sz="2000" dirty="0" smtClean="0"/>
              <a:t>은 예측</a:t>
            </a:r>
            <a:r>
              <a:rPr lang="en-US" altLang="ko-KR" sz="2000" dirty="0" smtClean="0"/>
              <a:t>) </a:t>
            </a:r>
            <a:r>
              <a:rPr lang="ko-KR" altLang="en-US" sz="2000" dirty="0" smtClean="0"/>
              <a:t>나무에 훈련</a:t>
            </a:r>
            <a:endParaRPr lang="en-US" altLang="ko-KR" sz="2000" dirty="0" smtClean="0"/>
          </a:p>
          <a:p>
            <a:pPr lvl="1"/>
            <a:r>
              <a:rPr lang="ko-KR" altLang="en-US" sz="2000" dirty="0" smtClean="0"/>
              <a:t>예측 향상을 위하여 각 나무로 </a:t>
            </a:r>
            <a:r>
              <a:rPr lang="ko-KR" altLang="en-US" sz="2000" dirty="0" err="1" smtClean="0"/>
              <a:t>부터</a:t>
            </a:r>
            <a:r>
              <a:rPr lang="ko-KR" altLang="en-US" sz="2000" dirty="0" smtClean="0"/>
              <a:t> 얻은 분류</a:t>
            </a:r>
            <a:r>
              <a:rPr lang="en-US" altLang="ko-KR" sz="2000" dirty="0" smtClean="0"/>
              <a:t>(</a:t>
            </a:r>
            <a:r>
              <a:rPr lang="ko-KR" altLang="en-US" sz="2000" dirty="0" smtClean="0"/>
              <a:t>혹은 예측</a:t>
            </a:r>
            <a:r>
              <a:rPr lang="en-US" altLang="ko-KR" sz="2000" dirty="0" smtClean="0"/>
              <a:t>) </a:t>
            </a:r>
            <a:r>
              <a:rPr lang="ko-KR" altLang="en-US" sz="2000" dirty="0" smtClean="0"/>
              <a:t>결과를 결합</a:t>
            </a:r>
            <a:endParaRPr lang="en-US" altLang="ko-KR" sz="2000" dirty="0" smtClean="0"/>
          </a:p>
          <a:p>
            <a:pPr lvl="1"/>
            <a:r>
              <a:rPr lang="en-US" altLang="ko-KR" sz="2000" dirty="0" smtClean="0"/>
              <a:t>voting, averaging</a:t>
            </a:r>
          </a:p>
        </p:txBody>
      </p:sp>
    </p:spTree>
    <p:extLst>
      <p:ext uri="{BB962C8B-B14F-4D97-AF65-F5344CB8AC3E}">
        <p14:creationId xmlns:p14="http://schemas.microsoft.com/office/powerpoint/2010/main" val="28761503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random </a:t>
            </a:r>
            <a:r>
              <a:rPr lang="en-US" altLang="ko-KR" dirty="0" smtClean="0"/>
              <a:t>forest</a:t>
            </a:r>
            <a:endParaRPr lang="ko-KR" altLang="en-US" dirty="0"/>
          </a:p>
        </p:txBody>
      </p:sp>
      <p:pic>
        <p:nvPicPr>
          <p:cNvPr id="4" name="내용 개체 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219200"/>
            <a:ext cx="7696414" cy="4645130"/>
          </a:xfrm>
        </p:spPr>
      </p:pic>
    </p:spTree>
    <p:extLst>
      <p:ext uri="{BB962C8B-B14F-4D97-AF65-F5344CB8AC3E}">
        <p14:creationId xmlns:p14="http://schemas.microsoft.com/office/powerpoint/2010/main" val="15903252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sz="quarter" idx="1"/>
          </p:nvPr>
        </p:nvSpPr>
        <p:spPr bwMode="auto">
          <a:xfrm>
            <a:off x="632490" y="403440"/>
            <a:ext cx="62969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600" b="0" i="0" u="none" strike="noStrike" cap="none" normalizeH="0" baseline="0" dirty="0" err="1" smtClean="0">
                <a:ln>
                  <a:noFill/>
                </a:ln>
                <a:solidFill>
                  <a:srgbClr val="000000"/>
                </a:solidFill>
                <a:effectLst/>
                <a:latin typeface="Arial Unicode MS"/>
              </a:rPr>
              <a:t>randomForest</a:t>
            </a:r>
            <a:r>
              <a:rPr kumimoji="0" lang="ko-KR" altLang="ko-KR" sz="1600" b="0" i="0" u="none" strike="noStrike" cap="none" normalizeH="0" baseline="0" dirty="0" smtClean="0">
                <a:ln>
                  <a:noFill/>
                </a:ln>
                <a:solidFill>
                  <a:srgbClr val="000000"/>
                </a:solidFill>
                <a:effectLst/>
                <a:latin typeface="Arial Unicode MS"/>
              </a:rPr>
              <a:t>(</a:t>
            </a:r>
            <a:r>
              <a:rPr kumimoji="0" lang="ko-KR" altLang="ko-KR" sz="1600" b="0" i="0" u="none" strike="noStrike" cap="none" normalizeH="0" baseline="0" dirty="0" err="1" smtClean="0">
                <a:ln>
                  <a:noFill/>
                </a:ln>
                <a:solidFill>
                  <a:srgbClr val="000000"/>
                </a:solidFill>
                <a:effectLst/>
                <a:latin typeface="Arial Unicode MS"/>
              </a:rPr>
              <a:t>formula</a:t>
            </a:r>
            <a:r>
              <a:rPr kumimoji="0" lang="ko-KR" altLang="ko-KR" sz="1600" b="0" i="0" u="none" strike="noStrike" cap="none" normalizeH="0" baseline="0" dirty="0" smtClean="0">
                <a:ln>
                  <a:noFill/>
                </a:ln>
                <a:solidFill>
                  <a:srgbClr val="000000"/>
                </a:solidFill>
                <a:effectLst/>
                <a:latin typeface="Arial Unicode MS"/>
              </a:rPr>
              <a:t>, </a:t>
            </a:r>
            <a:r>
              <a:rPr kumimoji="0" lang="ko-KR" altLang="ko-KR" sz="1600" b="0" i="0" u="none" strike="noStrike" cap="none" normalizeH="0" baseline="0" dirty="0" err="1" smtClean="0">
                <a:ln>
                  <a:noFill/>
                </a:ln>
                <a:solidFill>
                  <a:srgbClr val="000000"/>
                </a:solidFill>
                <a:effectLst/>
                <a:latin typeface="Arial Unicode MS"/>
              </a:rPr>
              <a:t>data</a:t>
            </a:r>
            <a:r>
              <a:rPr kumimoji="0" lang="ko-KR" altLang="ko-KR" sz="1600" b="0" i="0" u="none" strike="noStrike" cap="none" normalizeH="0" baseline="0" dirty="0" smtClean="0">
                <a:ln>
                  <a:noFill/>
                </a:ln>
                <a:solidFill>
                  <a:srgbClr val="000000"/>
                </a:solidFill>
                <a:effectLst/>
                <a:latin typeface="Arial Unicode MS"/>
              </a:rPr>
              <a:t>=NULL, ..., </a:t>
            </a:r>
            <a:r>
              <a:rPr kumimoji="0" lang="ko-KR" altLang="ko-KR" sz="1600" b="0" i="0" u="none" strike="noStrike" cap="none" normalizeH="0" baseline="0" dirty="0" err="1" smtClean="0">
                <a:ln>
                  <a:noFill/>
                </a:ln>
                <a:solidFill>
                  <a:srgbClr val="000000"/>
                </a:solidFill>
                <a:effectLst/>
                <a:latin typeface="Arial Unicode MS"/>
              </a:rPr>
              <a:t>subset</a:t>
            </a:r>
            <a:r>
              <a:rPr kumimoji="0" lang="ko-KR" altLang="ko-KR" sz="1600" b="0" i="0" u="none" strike="noStrike" cap="none" normalizeH="0" baseline="0" dirty="0" smtClean="0">
                <a:ln>
                  <a:noFill/>
                </a:ln>
                <a:solidFill>
                  <a:srgbClr val="000000"/>
                </a:solidFill>
                <a:effectLst/>
                <a:latin typeface="Arial Unicode MS"/>
              </a:rPr>
              <a:t>, </a:t>
            </a:r>
            <a:r>
              <a:rPr kumimoji="0" lang="ko-KR" altLang="ko-KR" sz="1600" b="0" i="0" u="none" strike="noStrike" cap="none" normalizeH="0" baseline="0" dirty="0" err="1" smtClean="0">
                <a:ln>
                  <a:noFill/>
                </a:ln>
                <a:solidFill>
                  <a:srgbClr val="000000"/>
                </a:solidFill>
                <a:effectLst/>
                <a:latin typeface="Arial Unicode MS"/>
              </a:rPr>
              <a:t>na.action</a:t>
            </a:r>
            <a:r>
              <a:rPr kumimoji="0" lang="ko-KR" altLang="ko-KR" sz="1600" b="0" i="0" u="none" strike="noStrike" cap="none" normalizeH="0" baseline="0" dirty="0" smtClean="0">
                <a:ln>
                  <a:noFill/>
                </a:ln>
                <a:solidFill>
                  <a:srgbClr val="000000"/>
                </a:solidFill>
                <a:effectLst/>
                <a:latin typeface="Arial Unicode MS"/>
              </a:rPr>
              <a:t>=</a:t>
            </a:r>
            <a:r>
              <a:rPr kumimoji="0" lang="ko-KR" altLang="ko-KR" sz="1600" b="0" i="0" u="none" strike="noStrike" cap="none" normalizeH="0" baseline="0" dirty="0" err="1" smtClean="0">
                <a:ln>
                  <a:noFill/>
                </a:ln>
                <a:solidFill>
                  <a:srgbClr val="000000"/>
                </a:solidFill>
                <a:effectLst/>
                <a:latin typeface="Arial Unicode MS"/>
              </a:rPr>
              <a:t>na.fail</a:t>
            </a:r>
            <a:r>
              <a:rPr kumimoji="0" lang="ko-KR" altLang="ko-KR" sz="1600" b="0" i="0" u="none" strike="noStrike" cap="none" normalizeH="0" baseline="0" dirty="0" smtClean="0">
                <a:ln>
                  <a:noFill/>
                </a:ln>
                <a:solidFill>
                  <a:srgbClr val="000000"/>
                </a:solidFill>
                <a:effectLst/>
                <a:latin typeface="Arial Unicode MS"/>
              </a:rPr>
              <a:t>)</a:t>
            </a:r>
            <a:endParaRPr kumimoji="0" lang="ko-KR" altLang="ko-KR" sz="1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표 4"/>
          <p:cNvGraphicFramePr>
            <a:graphicFrameLocks noGrp="1"/>
          </p:cNvGraphicFramePr>
          <p:nvPr>
            <p:extLst>
              <p:ext uri="{D42A27DB-BD31-4B8C-83A1-F6EECF244321}">
                <p14:modId xmlns:p14="http://schemas.microsoft.com/office/powerpoint/2010/main" val="2591993066"/>
              </p:ext>
            </p:extLst>
          </p:nvPr>
        </p:nvGraphicFramePr>
        <p:xfrm>
          <a:off x="685800" y="1458274"/>
          <a:ext cx="8054309" cy="1402080"/>
        </p:xfrm>
        <a:graphic>
          <a:graphicData uri="http://schemas.openxmlformats.org/drawingml/2006/table">
            <a:tbl>
              <a:tblPr/>
              <a:tblGrid>
                <a:gridCol w="1066800">
                  <a:extLst>
                    <a:ext uri="{9D8B030D-6E8A-4147-A177-3AD203B41FA5}">
                      <a16:colId xmlns:a16="http://schemas.microsoft.com/office/drawing/2014/main" xmlns="" val="151923492"/>
                    </a:ext>
                  </a:extLst>
                </a:gridCol>
                <a:gridCol w="6987509">
                  <a:extLst>
                    <a:ext uri="{9D8B030D-6E8A-4147-A177-3AD203B41FA5}">
                      <a16:colId xmlns:a16="http://schemas.microsoft.com/office/drawing/2014/main" xmlns="" val="2099641464"/>
                    </a:ext>
                  </a:extLst>
                </a:gridCol>
              </a:tblGrid>
              <a:tr h="0">
                <a:tc>
                  <a:txBody>
                    <a:bodyPr/>
                    <a:lstStyle/>
                    <a:p>
                      <a:r>
                        <a:rPr lang="en-US" sz="1600" dirty="0">
                          <a:effectLst/>
                          <a:latin typeface="Arial" panose="020B0604020202020204" pitchFamily="34" charset="0"/>
                        </a:rPr>
                        <a:t>data</a:t>
                      </a:r>
                    </a:p>
                  </a:txBody>
                  <a:tcPr marR="76200">
                    <a:lnL>
                      <a:noFill/>
                    </a:lnL>
                    <a:lnR>
                      <a:noFill/>
                    </a:lnR>
                    <a:lnT>
                      <a:noFill/>
                    </a:lnT>
                    <a:lnB>
                      <a:noFill/>
                    </a:lnB>
                  </a:tcPr>
                </a:tc>
                <a:tc>
                  <a:txBody>
                    <a:bodyPr/>
                    <a:lstStyle/>
                    <a:p>
                      <a:r>
                        <a:rPr lang="en-US" sz="1600" dirty="0">
                          <a:effectLst/>
                          <a:latin typeface="Arial" panose="020B0604020202020204" pitchFamily="34" charset="0"/>
                        </a:rPr>
                        <a:t>an optional data frame containing the variables in the model. By default the variables are taken from the environment which </a:t>
                      </a:r>
                      <a:r>
                        <a:rPr lang="en-US" sz="1600" dirty="0" err="1">
                          <a:effectLst/>
                          <a:latin typeface="Arial" panose="020B0604020202020204" pitchFamily="34" charset="0"/>
                        </a:rPr>
                        <a:t>randomForest</a:t>
                      </a:r>
                      <a:r>
                        <a:rPr lang="en-US" sz="1600" dirty="0">
                          <a:effectLst/>
                          <a:latin typeface="Arial" panose="020B0604020202020204" pitchFamily="34" charset="0"/>
                        </a:rPr>
                        <a:t> is called from.</a:t>
                      </a:r>
                    </a:p>
                  </a:txBody>
                  <a:tcPr>
                    <a:lnL>
                      <a:noFill/>
                    </a:lnL>
                    <a:lnR>
                      <a:noFill/>
                    </a:lnR>
                    <a:lnT>
                      <a:noFill/>
                    </a:lnT>
                    <a:lnB>
                      <a:noFill/>
                    </a:lnB>
                  </a:tcPr>
                </a:tc>
                <a:extLst>
                  <a:ext uri="{0D108BD9-81ED-4DB2-BD59-A6C34878D82A}">
                    <a16:rowId xmlns:a16="http://schemas.microsoft.com/office/drawing/2014/main" xmlns="" val="1395370108"/>
                  </a:ext>
                </a:extLst>
              </a:tr>
              <a:tr h="0">
                <a:tc>
                  <a:txBody>
                    <a:bodyPr/>
                    <a:lstStyle/>
                    <a:p>
                      <a:r>
                        <a:rPr lang="en-US" sz="1600">
                          <a:effectLst/>
                          <a:latin typeface="Arial" panose="020B0604020202020204" pitchFamily="34" charset="0"/>
                        </a:rPr>
                        <a:t>subset</a:t>
                      </a:r>
                    </a:p>
                  </a:txBody>
                  <a:tcPr marR="76200">
                    <a:lnL>
                      <a:noFill/>
                    </a:lnL>
                    <a:lnR>
                      <a:noFill/>
                    </a:lnR>
                    <a:lnT>
                      <a:noFill/>
                    </a:lnT>
                    <a:lnB>
                      <a:noFill/>
                    </a:lnB>
                  </a:tcPr>
                </a:tc>
                <a:tc>
                  <a:txBody>
                    <a:bodyPr/>
                    <a:lstStyle/>
                    <a:p>
                      <a:r>
                        <a:rPr lang="en-US" sz="1600" dirty="0">
                          <a:effectLst/>
                          <a:latin typeface="Arial" panose="020B0604020202020204" pitchFamily="34" charset="0"/>
                        </a:rPr>
                        <a:t>an index vector indicating which rows should be used. (NOTE: If given, this argument must be named.)</a:t>
                      </a:r>
                    </a:p>
                  </a:txBody>
                  <a:tcPr>
                    <a:lnL>
                      <a:noFill/>
                    </a:lnL>
                    <a:lnR>
                      <a:noFill/>
                    </a:lnR>
                    <a:lnT>
                      <a:noFill/>
                    </a:lnT>
                    <a:lnB>
                      <a:noFill/>
                    </a:lnB>
                  </a:tcPr>
                </a:tc>
                <a:extLst>
                  <a:ext uri="{0D108BD9-81ED-4DB2-BD59-A6C34878D82A}">
                    <a16:rowId xmlns:a16="http://schemas.microsoft.com/office/drawing/2014/main" xmlns="" val="545769605"/>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628624970"/>
              </p:ext>
            </p:extLst>
          </p:nvPr>
        </p:nvGraphicFramePr>
        <p:xfrm>
          <a:off x="632490" y="2870013"/>
          <a:ext cx="7772400" cy="1402080"/>
        </p:xfrm>
        <a:graphic>
          <a:graphicData uri="http://schemas.openxmlformats.org/drawingml/2006/table">
            <a:tbl>
              <a:tblPr/>
              <a:tblGrid>
                <a:gridCol w="1120110">
                  <a:extLst>
                    <a:ext uri="{9D8B030D-6E8A-4147-A177-3AD203B41FA5}">
                      <a16:colId xmlns:a16="http://schemas.microsoft.com/office/drawing/2014/main" xmlns="" val="1878640299"/>
                    </a:ext>
                  </a:extLst>
                </a:gridCol>
                <a:gridCol w="6652290">
                  <a:extLst>
                    <a:ext uri="{9D8B030D-6E8A-4147-A177-3AD203B41FA5}">
                      <a16:colId xmlns:a16="http://schemas.microsoft.com/office/drawing/2014/main" xmlns="" val="262295459"/>
                    </a:ext>
                  </a:extLst>
                </a:gridCol>
              </a:tblGrid>
              <a:tr h="0">
                <a:tc>
                  <a:txBody>
                    <a:bodyPr/>
                    <a:lstStyle/>
                    <a:p>
                      <a:r>
                        <a:rPr lang="en-US" sz="1600" dirty="0" err="1">
                          <a:effectLst/>
                          <a:latin typeface="Arial" panose="020B0604020202020204" pitchFamily="34" charset="0"/>
                        </a:rPr>
                        <a:t>ntree</a:t>
                      </a:r>
                      <a:endParaRPr lang="en-US" sz="1600" dirty="0">
                        <a:effectLst/>
                        <a:latin typeface="Arial" panose="020B0604020202020204" pitchFamily="34" charset="0"/>
                      </a:endParaRPr>
                    </a:p>
                  </a:txBody>
                  <a:tcPr marR="76200">
                    <a:lnL>
                      <a:noFill/>
                    </a:lnL>
                    <a:lnR>
                      <a:noFill/>
                    </a:lnR>
                    <a:lnT>
                      <a:noFill/>
                    </a:lnT>
                    <a:lnB>
                      <a:noFill/>
                    </a:lnB>
                  </a:tcPr>
                </a:tc>
                <a:tc>
                  <a:txBody>
                    <a:bodyPr/>
                    <a:lstStyle/>
                    <a:p>
                      <a:r>
                        <a:rPr lang="en-US" sz="1600" dirty="0">
                          <a:effectLst/>
                          <a:latin typeface="Arial" panose="020B0604020202020204" pitchFamily="34" charset="0"/>
                        </a:rPr>
                        <a:t>Number of trees to grow. This should not be set to too small a number, to ensure that every input row gets predicted at least a few times.</a:t>
                      </a:r>
                    </a:p>
                  </a:txBody>
                  <a:tcPr>
                    <a:lnL>
                      <a:noFill/>
                    </a:lnL>
                    <a:lnR>
                      <a:noFill/>
                    </a:lnR>
                    <a:lnT>
                      <a:noFill/>
                    </a:lnT>
                    <a:lnB>
                      <a:noFill/>
                    </a:lnB>
                  </a:tcPr>
                </a:tc>
                <a:extLst>
                  <a:ext uri="{0D108BD9-81ED-4DB2-BD59-A6C34878D82A}">
                    <a16:rowId xmlns:a16="http://schemas.microsoft.com/office/drawing/2014/main" xmlns="" val="3810189765"/>
                  </a:ext>
                </a:extLst>
              </a:tr>
              <a:tr h="0">
                <a:tc>
                  <a:txBody>
                    <a:bodyPr/>
                    <a:lstStyle/>
                    <a:p>
                      <a:r>
                        <a:rPr lang="en-US" sz="1600">
                          <a:effectLst/>
                          <a:latin typeface="Arial" panose="020B0604020202020204" pitchFamily="34" charset="0"/>
                        </a:rPr>
                        <a:t>mtry</a:t>
                      </a:r>
                    </a:p>
                  </a:txBody>
                  <a:tcPr marR="76200">
                    <a:lnL>
                      <a:noFill/>
                    </a:lnL>
                    <a:lnR>
                      <a:noFill/>
                    </a:lnR>
                    <a:lnT>
                      <a:noFill/>
                    </a:lnT>
                    <a:lnB>
                      <a:noFill/>
                    </a:lnB>
                  </a:tcPr>
                </a:tc>
                <a:tc>
                  <a:txBody>
                    <a:bodyPr/>
                    <a:lstStyle/>
                    <a:p>
                      <a:r>
                        <a:rPr lang="en-US" sz="1600" dirty="0">
                          <a:effectLst/>
                          <a:latin typeface="Arial" panose="020B0604020202020204" pitchFamily="34" charset="0"/>
                        </a:rPr>
                        <a:t>Number of variables randomly sampled as candidates at each split. Note that the default values are different for classification (</a:t>
                      </a:r>
                      <a:r>
                        <a:rPr lang="en-US" sz="1600" dirty="0" err="1">
                          <a:effectLst/>
                          <a:latin typeface="Arial" panose="020B0604020202020204" pitchFamily="34" charset="0"/>
                        </a:rPr>
                        <a:t>sqrt</a:t>
                      </a:r>
                      <a:r>
                        <a:rPr lang="en-US" sz="1600" dirty="0">
                          <a:effectLst/>
                          <a:latin typeface="Arial" panose="020B0604020202020204" pitchFamily="34" charset="0"/>
                        </a:rPr>
                        <a:t>(p) where p is number of variables in x) and regression (p/3)</a:t>
                      </a:r>
                    </a:p>
                  </a:txBody>
                  <a:tcPr>
                    <a:lnL>
                      <a:noFill/>
                    </a:lnL>
                    <a:lnR>
                      <a:noFill/>
                    </a:lnR>
                    <a:lnT>
                      <a:noFill/>
                    </a:lnT>
                    <a:lnB>
                      <a:noFill/>
                    </a:lnB>
                  </a:tcPr>
                </a:tc>
                <a:extLst>
                  <a:ext uri="{0D108BD9-81ED-4DB2-BD59-A6C34878D82A}">
                    <a16:rowId xmlns:a16="http://schemas.microsoft.com/office/drawing/2014/main" xmlns="" val="608140266"/>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799777661"/>
              </p:ext>
            </p:extLst>
          </p:nvPr>
        </p:nvGraphicFramePr>
        <p:xfrm>
          <a:off x="632490" y="4267200"/>
          <a:ext cx="7772400" cy="1981200"/>
        </p:xfrm>
        <a:graphic>
          <a:graphicData uri="http://schemas.openxmlformats.org/drawingml/2006/table">
            <a:tbl>
              <a:tblPr/>
              <a:tblGrid>
                <a:gridCol w="1196310">
                  <a:extLst>
                    <a:ext uri="{9D8B030D-6E8A-4147-A177-3AD203B41FA5}">
                      <a16:colId xmlns:a16="http://schemas.microsoft.com/office/drawing/2014/main" xmlns="" val="3919736174"/>
                    </a:ext>
                  </a:extLst>
                </a:gridCol>
                <a:gridCol w="6576090">
                  <a:extLst>
                    <a:ext uri="{9D8B030D-6E8A-4147-A177-3AD203B41FA5}">
                      <a16:colId xmlns:a16="http://schemas.microsoft.com/office/drawing/2014/main" xmlns="" val="2952046537"/>
                    </a:ext>
                  </a:extLst>
                </a:gridCol>
              </a:tblGrid>
              <a:tr h="0">
                <a:tc>
                  <a:txBody>
                    <a:bodyPr/>
                    <a:lstStyle/>
                    <a:p>
                      <a:r>
                        <a:rPr lang="en-US" sz="1600" dirty="0" err="1">
                          <a:effectLst/>
                          <a:latin typeface="Arial" panose="020B0604020202020204" pitchFamily="34" charset="0"/>
                        </a:rPr>
                        <a:t>nodesize</a:t>
                      </a:r>
                      <a:endParaRPr lang="en-US" sz="1600" dirty="0">
                        <a:effectLst/>
                        <a:latin typeface="Arial" panose="020B0604020202020204" pitchFamily="34" charset="0"/>
                      </a:endParaRPr>
                    </a:p>
                  </a:txBody>
                  <a:tcPr marR="76200">
                    <a:lnL>
                      <a:noFill/>
                    </a:lnL>
                    <a:lnR>
                      <a:noFill/>
                    </a:lnR>
                    <a:lnT>
                      <a:noFill/>
                    </a:lnT>
                    <a:lnB>
                      <a:noFill/>
                    </a:lnB>
                  </a:tcPr>
                </a:tc>
                <a:tc>
                  <a:txBody>
                    <a:bodyPr/>
                    <a:lstStyle/>
                    <a:p>
                      <a:r>
                        <a:rPr lang="en-US" sz="1600" dirty="0">
                          <a:effectLst/>
                          <a:latin typeface="Arial" panose="020B0604020202020204" pitchFamily="34" charset="0"/>
                        </a:rPr>
                        <a:t>Minimum size of terminal nodes. Setting this number larger causes smaller trees to be grown (and thus take less time). Note that the default values are different for classification (1) and regression (5).</a:t>
                      </a:r>
                    </a:p>
                  </a:txBody>
                  <a:tcPr>
                    <a:lnL>
                      <a:noFill/>
                    </a:lnL>
                    <a:lnR>
                      <a:noFill/>
                    </a:lnR>
                    <a:lnT>
                      <a:noFill/>
                    </a:lnT>
                    <a:lnB>
                      <a:noFill/>
                    </a:lnB>
                  </a:tcPr>
                </a:tc>
                <a:extLst>
                  <a:ext uri="{0D108BD9-81ED-4DB2-BD59-A6C34878D82A}">
                    <a16:rowId xmlns:a16="http://schemas.microsoft.com/office/drawing/2014/main" xmlns="" val="3700988788"/>
                  </a:ext>
                </a:extLst>
              </a:tr>
              <a:tr h="0">
                <a:tc>
                  <a:txBody>
                    <a:bodyPr/>
                    <a:lstStyle/>
                    <a:p>
                      <a:r>
                        <a:rPr lang="en-US" sz="1600">
                          <a:effectLst/>
                          <a:latin typeface="Arial" panose="020B0604020202020204" pitchFamily="34" charset="0"/>
                        </a:rPr>
                        <a:t>maxnodes</a:t>
                      </a:r>
                    </a:p>
                  </a:txBody>
                  <a:tcPr marR="76200">
                    <a:lnL>
                      <a:noFill/>
                    </a:lnL>
                    <a:lnR>
                      <a:noFill/>
                    </a:lnR>
                    <a:lnT>
                      <a:noFill/>
                    </a:lnT>
                    <a:lnB>
                      <a:noFill/>
                    </a:lnB>
                  </a:tcPr>
                </a:tc>
                <a:tc>
                  <a:txBody>
                    <a:bodyPr/>
                    <a:lstStyle/>
                    <a:p>
                      <a:r>
                        <a:rPr lang="en-US" sz="1600" dirty="0">
                          <a:effectLst/>
                          <a:latin typeface="Arial" panose="020B0604020202020204" pitchFamily="34" charset="0"/>
                        </a:rPr>
                        <a:t>Maximum number of terminal nodes trees in the forest can have. If not given, trees are grown to the maximum possible (subject to limits by </a:t>
                      </a:r>
                      <a:r>
                        <a:rPr lang="en-US" sz="1600" dirty="0" err="1">
                          <a:effectLst/>
                          <a:latin typeface="Arial" panose="020B0604020202020204" pitchFamily="34" charset="0"/>
                        </a:rPr>
                        <a:t>nodesize</a:t>
                      </a:r>
                      <a:r>
                        <a:rPr lang="en-US" sz="1600" dirty="0">
                          <a:effectLst/>
                          <a:latin typeface="Arial" panose="020B0604020202020204" pitchFamily="34" charset="0"/>
                        </a:rPr>
                        <a:t>). If set larger than maximum possible, a warning is issued.</a:t>
                      </a:r>
                    </a:p>
                  </a:txBody>
                  <a:tcPr>
                    <a:lnL>
                      <a:noFill/>
                    </a:lnL>
                    <a:lnR>
                      <a:noFill/>
                    </a:lnR>
                    <a:lnT>
                      <a:noFill/>
                    </a:lnT>
                    <a:lnB>
                      <a:noFill/>
                    </a:lnB>
                  </a:tcPr>
                </a:tc>
                <a:extLst>
                  <a:ext uri="{0D108BD9-81ED-4DB2-BD59-A6C34878D82A}">
                    <a16:rowId xmlns:a16="http://schemas.microsoft.com/office/drawing/2014/main" xmlns="" val="2107439659"/>
                  </a:ext>
                </a:extLst>
              </a:tr>
              <a:tr h="0">
                <a:tc>
                  <a:txBody>
                    <a:bodyPr/>
                    <a:lstStyle/>
                    <a:p>
                      <a:r>
                        <a:rPr lang="en-US" sz="1600" dirty="0">
                          <a:effectLst/>
                          <a:latin typeface="Arial" panose="020B0604020202020204" pitchFamily="34" charset="0"/>
                        </a:rPr>
                        <a:t>importance</a:t>
                      </a:r>
                    </a:p>
                  </a:txBody>
                  <a:tcPr marR="76200">
                    <a:lnL>
                      <a:noFill/>
                    </a:lnL>
                    <a:lnR>
                      <a:noFill/>
                    </a:lnR>
                    <a:lnT>
                      <a:noFill/>
                    </a:lnT>
                    <a:lnB>
                      <a:noFill/>
                    </a:lnB>
                  </a:tcPr>
                </a:tc>
                <a:tc>
                  <a:txBody>
                    <a:bodyPr/>
                    <a:lstStyle/>
                    <a:p>
                      <a:r>
                        <a:rPr lang="en-US" sz="1600" dirty="0">
                          <a:effectLst/>
                          <a:latin typeface="Arial" panose="020B0604020202020204" pitchFamily="34" charset="0"/>
                        </a:rPr>
                        <a:t>Should importance of predictors be assessed?</a:t>
                      </a:r>
                    </a:p>
                  </a:txBody>
                  <a:tcPr>
                    <a:lnL>
                      <a:noFill/>
                    </a:lnL>
                    <a:lnR>
                      <a:noFill/>
                    </a:lnR>
                    <a:lnT>
                      <a:noFill/>
                    </a:lnT>
                    <a:lnB>
                      <a:noFill/>
                    </a:lnB>
                  </a:tcPr>
                </a:tc>
                <a:extLst>
                  <a:ext uri="{0D108BD9-81ED-4DB2-BD59-A6C34878D82A}">
                    <a16:rowId xmlns:a16="http://schemas.microsoft.com/office/drawing/2014/main" xmlns="" val="4019873468"/>
                  </a:ext>
                </a:extLst>
              </a:tr>
            </a:tbl>
          </a:graphicData>
        </a:graphic>
      </p:graphicFrame>
    </p:spTree>
    <p:extLst>
      <p:ext uri="{BB962C8B-B14F-4D97-AF65-F5344CB8AC3E}">
        <p14:creationId xmlns:p14="http://schemas.microsoft.com/office/powerpoint/2010/main" val="11396501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내용 개체 틀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28600"/>
            <a:ext cx="7946514" cy="5990926"/>
          </a:xfrm>
        </p:spPr>
      </p:pic>
    </p:spTree>
    <p:extLst>
      <p:ext uri="{BB962C8B-B14F-4D97-AF65-F5344CB8AC3E}">
        <p14:creationId xmlns:p14="http://schemas.microsoft.com/office/powerpoint/2010/main" val="5112102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09364" y="381000"/>
            <a:ext cx="7772400" cy="533400"/>
          </a:xfrm>
        </p:spPr>
        <p:txBody>
          <a:bodyPr/>
          <a:lstStyle/>
          <a:p>
            <a:r>
              <a:rPr lang="en-US" altLang="ko-KR" sz="3200" dirty="0" smtClean="0"/>
              <a:t>9.8 </a:t>
            </a:r>
            <a:r>
              <a:rPr lang="ko-KR" altLang="en-US" sz="3200" dirty="0" smtClean="0"/>
              <a:t>예측 향상</a:t>
            </a:r>
            <a:r>
              <a:rPr lang="en-US" altLang="ko-KR" sz="3200" dirty="0" smtClean="0"/>
              <a:t>: </a:t>
            </a:r>
            <a:r>
              <a:rPr lang="ko-KR" altLang="en-US" sz="3200" dirty="0" smtClean="0"/>
              <a:t>다중 나무</a:t>
            </a:r>
            <a:endParaRPr lang="ko-KR" altLang="en-US" sz="3200" dirty="0"/>
          </a:p>
        </p:txBody>
      </p:sp>
      <p:sp>
        <p:nvSpPr>
          <p:cNvPr id="3" name="내용 개체 틀 2"/>
          <p:cNvSpPr>
            <a:spLocks noGrp="1"/>
          </p:cNvSpPr>
          <p:nvPr>
            <p:ph sz="quarter" idx="1"/>
          </p:nvPr>
        </p:nvSpPr>
        <p:spPr>
          <a:xfrm>
            <a:off x="533400" y="1219200"/>
            <a:ext cx="7772400" cy="4876800"/>
          </a:xfrm>
        </p:spPr>
        <p:txBody>
          <a:bodyPr/>
          <a:lstStyle/>
          <a:p>
            <a:r>
              <a:rPr lang="en-US" altLang="ko-KR" dirty="0" smtClean="0"/>
              <a:t>boosting tree </a:t>
            </a:r>
            <a:r>
              <a:rPr lang="en-US" altLang="en-US" sz="2400" dirty="0" smtClean="0"/>
              <a:t>(</a:t>
            </a:r>
            <a:r>
              <a:rPr lang="en-US" altLang="en-US" sz="2400" dirty="0"/>
              <a:t>library </a:t>
            </a:r>
            <a:r>
              <a:rPr lang="en-US" altLang="en-US" sz="2400" dirty="0" err="1">
                <a:latin typeface="Courier New" pitchFamily="49" charset="0"/>
                <a:cs typeface="Courier New" pitchFamily="49" charset="0"/>
              </a:rPr>
              <a:t>adabag</a:t>
            </a:r>
            <a:r>
              <a:rPr lang="en-US" altLang="en-US" sz="2400" dirty="0"/>
              <a:t>)</a:t>
            </a:r>
            <a:endParaRPr lang="en-US" altLang="ko-KR" dirty="0" smtClean="0"/>
          </a:p>
          <a:p>
            <a:pPr lvl="1"/>
            <a:r>
              <a:rPr lang="ko-KR" altLang="en-US" sz="2000" dirty="0" smtClean="0"/>
              <a:t>단일 나무 생성</a:t>
            </a:r>
            <a:r>
              <a:rPr lang="en-US" altLang="ko-KR" sz="2000" dirty="0" smtClean="0"/>
              <a:t>(</a:t>
            </a:r>
            <a:r>
              <a:rPr lang="ko-KR" altLang="en-US" sz="2000" dirty="0" smtClean="0"/>
              <a:t>랜덤 샘플</a:t>
            </a:r>
            <a:r>
              <a:rPr lang="en-US" altLang="ko-KR" sz="2000" dirty="0" smtClean="0"/>
              <a:t>)</a:t>
            </a:r>
          </a:p>
          <a:p>
            <a:pPr lvl="1"/>
            <a:r>
              <a:rPr lang="ko-KR" altLang="en-US" sz="2000" dirty="0" err="1" smtClean="0"/>
              <a:t>오분류</a:t>
            </a:r>
            <a:r>
              <a:rPr lang="ko-KR" altLang="en-US" sz="2000" dirty="0" smtClean="0"/>
              <a:t> 되거나 샘플에 뽑히지 않은 레코드들에게 표본으로 뽑힐 확률을 크게 만들어서 하나의 샘플</a:t>
            </a:r>
            <a:r>
              <a:rPr lang="en-US" altLang="ko-KR" sz="2000" dirty="0" smtClean="0"/>
              <a:t>(</a:t>
            </a:r>
            <a:r>
              <a:rPr lang="ko-KR" altLang="en-US" sz="2000" dirty="0" smtClean="0"/>
              <a:t>데이터 세트</a:t>
            </a:r>
            <a:r>
              <a:rPr lang="en-US" altLang="ko-KR" sz="2000" dirty="0" smtClean="0"/>
              <a:t>)</a:t>
            </a:r>
            <a:r>
              <a:rPr lang="ko-KR" altLang="en-US" sz="2000" dirty="0" smtClean="0"/>
              <a:t> 추출</a:t>
            </a:r>
            <a:endParaRPr lang="en-US" altLang="ko-KR" sz="2000" dirty="0" smtClean="0"/>
          </a:p>
          <a:p>
            <a:pPr lvl="1"/>
            <a:r>
              <a:rPr lang="ko-KR" altLang="en-US" sz="2000" dirty="0" smtClean="0"/>
              <a:t>새로운 샘플에 나무에 훈련</a:t>
            </a:r>
            <a:endParaRPr lang="en-US" altLang="ko-KR" sz="2000" dirty="0" smtClean="0"/>
          </a:p>
          <a:p>
            <a:pPr lvl="1"/>
            <a:r>
              <a:rPr lang="ko-KR" altLang="en-US" sz="2000" dirty="0" smtClean="0"/>
              <a:t>위 작업을 반복</a:t>
            </a:r>
            <a:endParaRPr lang="en-US" altLang="ko-KR" sz="2000" dirty="0" smtClean="0"/>
          </a:p>
          <a:p>
            <a:pPr lvl="1"/>
            <a:r>
              <a:rPr lang="ko-KR" altLang="en-US" sz="2000" dirty="0" smtClean="0"/>
              <a:t>레코드 분류를 위한 가중 투표</a:t>
            </a:r>
            <a:endParaRPr lang="en-US" altLang="ko-KR" sz="2000" dirty="0" smtClean="0"/>
          </a:p>
        </p:txBody>
      </p:sp>
    </p:spTree>
    <p:extLst>
      <p:ext uri="{BB962C8B-B14F-4D97-AF65-F5344CB8AC3E}">
        <p14:creationId xmlns:p14="http://schemas.microsoft.com/office/powerpoint/2010/main" val="117296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200" dirty="0" smtClean="0"/>
              <a:t>Boosted Trees</a:t>
            </a:r>
            <a:endParaRPr lang="ko-KR" altLang="en-US" sz="3200" dirty="0"/>
          </a:p>
        </p:txBody>
      </p:sp>
      <p:pic>
        <p:nvPicPr>
          <p:cNvPr id="4" name="내용 개체 틀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1143000"/>
            <a:ext cx="7249182" cy="4800600"/>
          </a:xfrm>
        </p:spPr>
      </p:pic>
    </p:spTree>
    <p:extLst>
      <p:ext uri="{BB962C8B-B14F-4D97-AF65-F5344CB8AC3E}">
        <p14:creationId xmlns:p14="http://schemas.microsoft.com/office/powerpoint/2010/main" val="3248358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914400" y="228600"/>
            <a:ext cx="7772400" cy="639762"/>
          </a:xfrm>
        </p:spPr>
        <p:txBody>
          <a:bodyPr/>
          <a:lstStyle/>
          <a:p>
            <a:pPr eaLnBrk="1" hangingPunct="1"/>
            <a:r>
              <a:rPr lang="ko-KR" altLang="en-US" sz="3600" dirty="0" smtClean="0">
                <a:solidFill>
                  <a:schemeClr val="tx1"/>
                </a:solidFill>
                <a:ea typeface="굴림" charset="-127"/>
              </a:rPr>
              <a:t>재귀적 분할</a:t>
            </a:r>
            <a:endParaRPr lang="en-US" altLang="ko-KR" sz="3600" dirty="0" smtClean="0">
              <a:solidFill>
                <a:schemeClr val="tx1"/>
              </a:solidFill>
              <a:ea typeface="굴림" charset="-127"/>
            </a:endParaRPr>
          </a:p>
        </p:txBody>
      </p:sp>
      <p:sp>
        <p:nvSpPr>
          <p:cNvPr id="13315" name="내용 개체 틀 3"/>
          <p:cNvSpPr>
            <a:spLocks noGrp="1"/>
          </p:cNvSpPr>
          <p:nvPr>
            <p:ph sz="quarter" idx="1"/>
          </p:nvPr>
        </p:nvSpPr>
        <p:spPr>
          <a:xfrm>
            <a:off x="609600" y="838200"/>
            <a:ext cx="7924800" cy="4572000"/>
          </a:xfrm>
        </p:spPr>
        <p:txBody>
          <a:bodyPr/>
          <a:lstStyle/>
          <a:p>
            <a:pPr eaLnBrk="1" hangingPunct="1"/>
            <a:r>
              <a:rPr lang="ko-KR" altLang="en-US" dirty="0" smtClean="0">
                <a:latin typeface="굴림" panose="020B0600000101010101" pitchFamily="50" charset="-127"/>
                <a:ea typeface="굴림" panose="020B0600000101010101" pitchFamily="50" charset="-127"/>
              </a:rPr>
              <a:t>목표</a:t>
            </a:r>
            <a:r>
              <a:rPr lang="en-US" altLang="ko-KR" dirty="0" smtClean="0">
                <a:latin typeface="굴림" panose="020B0600000101010101" pitchFamily="50" charset="-127"/>
                <a:ea typeface="굴림" panose="020B0600000101010101" pitchFamily="50" charset="-127"/>
              </a:rPr>
              <a:t>(</a:t>
            </a:r>
            <a:r>
              <a:rPr lang="ko-KR" altLang="en-US" dirty="0" smtClean="0">
                <a:latin typeface="굴림" panose="020B0600000101010101" pitchFamily="50" charset="-127"/>
                <a:ea typeface="굴림" panose="020B0600000101010101" pitchFamily="50" charset="-127"/>
              </a:rPr>
              <a:t>반응</a:t>
            </a:r>
            <a:r>
              <a:rPr lang="en-US" altLang="ko-KR" dirty="0" smtClean="0">
                <a:latin typeface="굴림" panose="020B0600000101010101" pitchFamily="50" charset="-127"/>
                <a:ea typeface="굴림" panose="020B0600000101010101" pitchFamily="50" charset="-127"/>
              </a:rPr>
              <a:t>)</a:t>
            </a:r>
            <a:r>
              <a:rPr lang="ko-KR" altLang="en-US" dirty="0">
                <a:latin typeface="굴림" panose="020B0600000101010101" pitchFamily="50" charset="-127"/>
                <a:ea typeface="굴림" panose="020B0600000101010101" pitchFamily="50" charset="-127"/>
              </a:rPr>
              <a:t>변수는 </a:t>
            </a:r>
            <a:r>
              <a:rPr lang="en-US" altLang="ko-KR" dirty="0">
                <a:latin typeface="굴림" panose="020B0600000101010101" pitchFamily="50" charset="-127"/>
                <a:ea typeface="굴림" panose="020B0600000101010101" pitchFamily="50" charset="-127"/>
              </a:rPr>
              <a:t>y, </a:t>
            </a:r>
            <a:r>
              <a:rPr lang="ko-KR" altLang="en-US" dirty="0">
                <a:latin typeface="굴림" panose="020B0600000101010101" pitchFamily="50" charset="-127"/>
                <a:ea typeface="굴림" panose="020B0600000101010101" pitchFamily="50" charset="-127"/>
              </a:rPr>
              <a:t>독립</a:t>
            </a:r>
            <a:r>
              <a:rPr lang="en-US" altLang="ko-KR" dirty="0">
                <a:latin typeface="굴림" panose="020B0600000101010101" pitchFamily="50" charset="-127"/>
                <a:ea typeface="굴림" panose="020B0600000101010101" pitchFamily="50" charset="-127"/>
              </a:rPr>
              <a:t>(</a:t>
            </a:r>
            <a:r>
              <a:rPr lang="ko-KR" altLang="en-US" dirty="0">
                <a:latin typeface="굴림" panose="020B0600000101010101" pitchFamily="50" charset="-127"/>
                <a:ea typeface="굴림" panose="020B0600000101010101" pitchFamily="50" charset="-127"/>
              </a:rPr>
              <a:t>예측</a:t>
            </a:r>
            <a:r>
              <a:rPr lang="en-US" altLang="ko-KR" dirty="0">
                <a:latin typeface="굴림" panose="020B0600000101010101" pitchFamily="50" charset="-127"/>
                <a:ea typeface="굴림" panose="020B0600000101010101" pitchFamily="50" charset="-127"/>
              </a:rPr>
              <a:t>)</a:t>
            </a:r>
            <a:r>
              <a:rPr lang="ko-KR" altLang="en-US" dirty="0">
                <a:latin typeface="굴림" panose="020B0600000101010101" pitchFamily="50" charset="-127"/>
                <a:ea typeface="굴림" panose="020B0600000101010101" pitchFamily="50" charset="-127"/>
              </a:rPr>
              <a:t>변수는 </a:t>
            </a:r>
            <a:r>
              <a:rPr lang="en-US" altLang="ko-KR" dirty="0">
                <a:latin typeface="굴림" panose="020B0600000101010101" pitchFamily="50" charset="-127"/>
                <a:ea typeface="굴림" panose="020B0600000101010101" pitchFamily="50" charset="-127"/>
              </a:rPr>
              <a:t>x</a:t>
            </a:r>
            <a:r>
              <a:rPr lang="en-US" altLang="ko-KR" baseline="-25000" dirty="0">
                <a:latin typeface="굴림" panose="020B0600000101010101" pitchFamily="50" charset="-127"/>
                <a:ea typeface="굴림" panose="020B0600000101010101" pitchFamily="50" charset="-127"/>
              </a:rPr>
              <a:t>1</a:t>
            </a:r>
            <a:r>
              <a:rPr lang="en-US" altLang="ko-KR" dirty="0">
                <a:latin typeface="굴림" panose="020B0600000101010101" pitchFamily="50" charset="-127"/>
                <a:ea typeface="굴림" panose="020B0600000101010101" pitchFamily="50" charset="-127"/>
              </a:rPr>
              <a:t>, x</a:t>
            </a:r>
            <a:r>
              <a:rPr lang="en-US" altLang="ko-KR" baseline="-25000" dirty="0">
                <a:latin typeface="굴림" panose="020B0600000101010101" pitchFamily="50" charset="-127"/>
                <a:ea typeface="굴림" panose="020B0600000101010101" pitchFamily="50" charset="-127"/>
              </a:rPr>
              <a:t>2</a:t>
            </a:r>
            <a:r>
              <a:rPr lang="en-US" altLang="ko-KR" dirty="0">
                <a:latin typeface="굴림" panose="020B0600000101010101" pitchFamily="50" charset="-127"/>
                <a:ea typeface="굴림" panose="020B0600000101010101" pitchFamily="50" charset="-127"/>
              </a:rPr>
              <a:t>, x</a:t>
            </a:r>
            <a:r>
              <a:rPr lang="en-US" altLang="ko-KR" baseline="-25000" dirty="0">
                <a:latin typeface="굴림" panose="020B0600000101010101" pitchFamily="50" charset="-127"/>
                <a:ea typeface="굴림" panose="020B0600000101010101" pitchFamily="50" charset="-127"/>
              </a:rPr>
              <a:t>3</a:t>
            </a:r>
            <a:r>
              <a:rPr lang="en-US" altLang="ko-KR" dirty="0">
                <a:latin typeface="굴림" panose="020B0600000101010101" pitchFamily="50" charset="-127"/>
                <a:ea typeface="굴림" panose="020B0600000101010101" pitchFamily="50" charset="-127"/>
              </a:rPr>
              <a:t>, …, </a:t>
            </a:r>
            <a:r>
              <a:rPr lang="en-US" altLang="ko-KR" dirty="0" err="1">
                <a:latin typeface="굴림" panose="020B0600000101010101" pitchFamily="50" charset="-127"/>
                <a:ea typeface="굴림" panose="020B0600000101010101" pitchFamily="50" charset="-127"/>
              </a:rPr>
              <a:t>x</a:t>
            </a:r>
            <a:r>
              <a:rPr lang="en-US" altLang="ko-KR" baseline="-25000" dirty="0" err="1">
                <a:latin typeface="굴림" panose="020B0600000101010101" pitchFamily="50" charset="-127"/>
                <a:ea typeface="굴림" panose="020B0600000101010101" pitchFamily="50" charset="-127"/>
              </a:rPr>
              <a:t>p</a:t>
            </a:r>
            <a:r>
              <a:rPr lang="ko-KR" altLang="en-US" dirty="0">
                <a:latin typeface="굴림" panose="020B0600000101010101" pitchFamily="50" charset="-127"/>
                <a:ea typeface="굴림" panose="020B0600000101010101" pitchFamily="50" charset="-127"/>
              </a:rPr>
              <a:t>으로 표시된다고 하자</a:t>
            </a:r>
            <a:r>
              <a:rPr lang="en-US" altLang="ko-KR" dirty="0" smtClean="0">
                <a:latin typeface="굴림" panose="020B0600000101010101" pitchFamily="50" charset="-127"/>
                <a:ea typeface="굴림" panose="020B0600000101010101" pitchFamily="50" charset="-127"/>
              </a:rPr>
              <a:t>.</a:t>
            </a:r>
          </a:p>
          <a:p>
            <a:pPr eaLnBrk="1" hangingPunct="1"/>
            <a:r>
              <a:rPr lang="ko-KR" altLang="en-US" dirty="0" smtClean="0">
                <a:latin typeface="굴림" panose="020B0600000101010101" pitchFamily="50" charset="-127"/>
                <a:ea typeface="굴림" panose="020B0600000101010101" pitchFamily="50" charset="-127"/>
              </a:rPr>
              <a:t>분류문제에서 </a:t>
            </a:r>
            <a:r>
              <a:rPr lang="ko-KR" altLang="en-US" dirty="0" err="1" smtClean="0">
                <a:latin typeface="굴림" panose="020B0600000101010101" pitchFamily="50" charset="-127"/>
                <a:ea typeface="굴림" panose="020B0600000101010101" pitchFamily="50" charset="-127"/>
              </a:rPr>
              <a:t>목표변수는</a:t>
            </a:r>
            <a:r>
              <a:rPr lang="ko-KR" altLang="en-US" dirty="0" smtClean="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범주형 </a:t>
            </a:r>
            <a:r>
              <a:rPr lang="ko-KR" altLang="en-US" dirty="0" smtClean="0">
                <a:latin typeface="굴림" panose="020B0600000101010101" pitchFamily="50" charset="-127"/>
                <a:ea typeface="굴림" panose="020B0600000101010101" pitchFamily="50" charset="-127"/>
              </a:rPr>
              <a:t>변수</a:t>
            </a:r>
            <a:endParaRPr lang="en-US" altLang="ko-KR" dirty="0" smtClean="0">
              <a:latin typeface="굴림" panose="020B0600000101010101" pitchFamily="50" charset="-127"/>
              <a:ea typeface="굴림" panose="020B0600000101010101" pitchFamily="50" charset="-127"/>
            </a:endParaRPr>
          </a:p>
          <a:p>
            <a:pPr eaLnBrk="1" hangingPunct="1"/>
            <a:r>
              <a:rPr lang="ko-KR" altLang="en-US" dirty="0" smtClean="0">
                <a:latin typeface="굴림" panose="020B0600000101010101" pitchFamily="50" charset="-127"/>
                <a:ea typeface="굴림" panose="020B0600000101010101" pitchFamily="50" charset="-127"/>
              </a:rPr>
              <a:t>반복적 </a:t>
            </a:r>
            <a:r>
              <a:rPr lang="ko-KR" altLang="en-US" dirty="0">
                <a:latin typeface="굴림" panose="020B0600000101010101" pitchFamily="50" charset="-127"/>
                <a:ea typeface="굴림" panose="020B0600000101010101" pitchFamily="50" charset="-127"/>
              </a:rPr>
              <a:t>분할은 </a:t>
            </a:r>
            <a:r>
              <a:rPr lang="ko-KR" altLang="en-US" dirty="0" smtClean="0">
                <a:latin typeface="굴림" panose="020B0600000101010101" pitchFamily="50" charset="-127"/>
                <a:ea typeface="굴림" panose="020B0600000101010101" pitchFamily="50" charset="-127"/>
              </a:rPr>
              <a:t>예측변수 </a:t>
            </a:r>
            <a:r>
              <a:rPr lang="en-US" altLang="ko-KR" dirty="0">
                <a:latin typeface="굴림" panose="020B0600000101010101" pitchFamily="50" charset="-127"/>
                <a:ea typeface="굴림" panose="020B0600000101010101" pitchFamily="50" charset="-127"/>
              </a:rPr>
              <a:t>X</a:t>
            </a:r>
            <a:r>
              <a:rPr lang="ko-KR" altLang="en-US" dirty="0" smtClean="0">
                <a:latin typeface="굴림" panose="020B0600000101010101" pitchFamily="50" charset="-127"/>
                <a:ea typeface="굴림" panose="020B0600000101010101" pitchFamily="50" charset="-127"/>
              </a:rPr>
              <a:t>의 </a:t>
            </a:r>
            <a:r>
              <a:rPr lang="en-US" altLang="ko-KR" dirty="0">
                <a:latin typeface="굴림" panose="020B0600000101010101" pitchFamily="50" charset="-127"/>
                <a:ea typeface="굴림" panose="020B0600000101010101" pitchFamily="50" charset="-127"/>
              </a:rPr>
              <a:t>p</a:t>
            </a:r>
            <a:r>
              <a:rPr lang="ko-KR" altLang="en-US" dirty="0">
                <a:latin typeface="굴림" panose="020B0600000101010101" pitchFamily="50" charset="-127"/>
                <a:ea typeface="굴림" panose="020B0600000101010101" pitchFamily="50" charset="-127"/>
              </a:rPr>
              <a:t>차원 공간을 겹치지 않는 </a:t>
            </a:r>
            <a:r>
              <a:rPr lang="ko-KR" altLang="en-US" b="1" dirty="0" smtClean="0">
                <a:solidFill>
                  <a:srgbClr val="FF0000"/>
                </a:solidFill>
                <a:latin typeface="굴림" panose="020B0600000101010101" pitchFamily="50" charset="-127"/>
                <a:ea typeface="굴림" panose="020B0600000101010101" pitchFamily="50" charset="-127"/>
              </a:rPr>
              <a:t>다</a:t>
            </a:r>
            <a:r>
              <a:rPr lang="en-US" altLang="ko-KR" b="1" dirty="0" smtClean="0">
                <a:solidFill>
                  <a:srgbClr val="FF0000"/>
                </a:solidFill>
                <a:latin typeface="굴림" panose="020B0600000101010101" pitchFamily="50" charset="-127"/>
                <a:ea typeface="굴림" panose="020B0600000101010101" pitchFamily="50" charset="-127"/>
              </a:rPr>
              <a:t>(p)</a:t>
            </a:r>
            <a:r>
              <a:rPr lang="ko-KR" altLang="en-US" b="1" dirty="0" smtClean="0">
                <a:solidFill>
                  <a:srgbClr val="FF0000"/>
                </a:solidFill>
                <a:latin typeface="굴림" panose="020B0600000101010101" pitchFamily="50" charset="-127"/>
                <a:ea typeface="굴림" panose="020B0600000101010101" pitchFamily="50" charset="-127"/>
              </a:rPr>
              <a:t>차원 </a:t>
            </a:r>
            <a:r>
              <a:rPr lang="ko-KR" altLang="en-US" b="1" dirty="0">
                <a:solidFill>
                  <a:srgbClr val="FF0000"/>
                </a:solidFill>
                <a:latin typeface="굴림" panose="020B0600000101010101" pitchFamily="50" charset="-127"/>
                <a:ea typeface="굴림" panose="020B0600000101010101" pitchFamily="50" charset="-127"/>
              </a:rPr>
              <a:t>직사각형으로 나눈다</a:t>
            </a:r>
            <a:r>
              <a:rPr lang="en-US" altLang="ko-KR" b="1" dirty="0" smtClean="0">
                <a:solidFill>
                  <a:srgbClr val="FF0000"/>
                </a:solidFill>
                <a:latin typeface="굴림" panose="020B0600000101010101" pitchFamily="50" charset="-127"/>
                <a:ea typeface="굴림" panose="020B0600000101010101" pitchFamily="50" charset="-127"/>
              </a:rPr>
              <a:t>.</a:t>
            </a:r>
            <a:r>
              <a:rPr lang="ko-KR" altLang="en-US" b="1" dirty="0">
                <a:solidFill>
                  <a:srgbClr val="FF0000"/>
                </a:solidFill>
              </a:rPr>
              <a:t> </a:t>
            </a:r>
            <a:endParaRPr lang="en-US" altLang="ko-KR" b="1" dirty="0" smtClean="0">
              <a:solidFill>
                <a:srgbClr val="FF0000"/>
              </a:solidFill>
            </a:endParaRPr>
          </a:p>
          <a:p>
            <a:pPr eaLnBrk="1" hangingPunct="1"/>
            <a:r>
              <a:rPr lang="ko-KR" altLang="en-US" dirty="0" smtClean="0">
                <a:latin typeface="굴림" panose="020B0600000101010101" pitchFamily="50" charset="-127"/>
                <a:ea typeface="굴림" panose="020B0600000101010101" pitchFamily="50" charset="-127"/>
              </a:rPr>
              <a:t>이 </a:t>
            </a:r>
            <a:r>
              <a:rPr lang="ko-KR" altLang="en-US" dirty="0">
                <a:latin typeface="굴림" panose="020B0600000101010101" pitchFamily="50" charset="-127"/>
                <a:ea typeface="굴림" panose="020B0600000101010101" pitchFamily="50" charset="-127"/>
              </a:rPr>
              <a:t>개념은 모든 </a:t>
            </a:r>
            <a:r>
              <a:rPr lang="en-US" altLang="ko-KR" dirty="0">
                <a:latin typeface="굴림" panose="020B0600000101010101" pitchFamily="50" charset="-127"/>
                <a:ea typeface="굴림" panose="020B0600000101010101" pitchFamily="50" charset="-127"/>
              </a:rPr>
              <a:t>x-</a:t>
            </a:r>
            <a:r>
              <a:rPr lang="ko-KR" altLang="en-US" dirty="0">
                <a:latin typeface="굴림" panose="020B0600000101010101" pitchFamily="50" charset="-127"/>
                <a:ea typeface="굴림" panose="020B0600000101010101" pitchFamily="50" charset="-127"/>
              </a:rPr>
              <a:t>공간을 </a:t>
            </a:r>
            <a:r>
              <a:rPr lang="ko-KR" altLang="en-US" dirty="0" smtClean="0">
                <a:latin typeface="굴림" panose="020B0600000101010101" pitchFamily="50" charset="-127"/>
                <a:ea typeface="굴림" panose="020B0600000101010101" pitchFamily="50" charset="-127"/>
              </a:rPr>
              <a:t>직사각형</a:t>
            </a:r>
            <a:r>
              <a:rPr lang="en-US" altLang="ko-KR" dirty="0" smtClean="0">
                <a:latin typeface="굴림" panose="020B0600000101010101" pitchFamily="50" charset="-127"/>
                <a:ea typeface="굴림" panose="020B0600000101010101" pitchFamily="50" charset="-127"/>
              </a:rPr>
              <a:t>(</a:t>
            </a:r>
            <a:r>
              <a:rPr lang="ko-KR" altLang="en-US" dirty="0" smtClean="0">
                <a:latin typeface="굴림" panose="020B0600000101010101" pitchFamily="50" charset="-127"/>
                <a:ea typeface="굴림" panose="020B0600000101010101" pitchFamily="50" charset="-127"/>
              </a:rPr>
              <a:t>다차원</a:t>
            </a:r>
            <a:r>
              <a:rPr lang="en-US" altLang="ko-KR" dirty="0" smtClean="0">
                <a:latin typeface="굴림" panose="020B0600000101010101" pitchFamily="50" charset="-127"/>
                <a:ea typeface="굴림" panose="020B0600000101010101" pitchFamily="50" charset="-127"/>
              </a:rPr>
              <a:t>)</a:t>
            </a:r>
            <a:r>
              <a:rPr lang="ko-KR" altLang="en-US" dirty="0" smtClean="0">
                <a:latin typeface="굴림" panose="020B0600000101010101" pitchFamily="50" charset="-127"/>
                <a:ea typeface="굴림" panose="020B0600000101010101" pitchFamily="50" charset="-127"/>
              </a:rPr>
              <a:t>으로 </a:t>
            </a:r>
            <a:r>
              <a:rPr lang="ko-KR" altLang="en-US" dirty="0">
                <a:latin typeface="굴림" panose="020B0600000101010101" pitchFamily="50" charset="-127"/>
                <a:ea typeface="굴림" panose="020B0600000101010101" pitchFamily="50" charset="-127"/>
              </a:rPr>
              <a:t>나누어서 각 직사각형이 가능한 한 ‘</a:t>
            </a:r>
            <a:r>
              <a:rPr lang="ko-KR" altLang="en-US" u="sng" dirty="0">
                <a:latin typeface="굴림" panose="020B0600000101010101" pitchFamily="50" charset="-127"/>
                <a:ea typeface="굴림" panose="020B0600000101010101" pitchFamily="50" charset="-127"/>
              </a:rPr>
              <a:t>순수</a:t>
            </a:r>
            <a:r>
              <a:rPr lang="en-US" altLang="ko-KR" u="sng" dirty="0">
                <a:latin typeface="굴림" panose="020B0600000101010101" pitchFamily="50" charset="-127"/>
                <a:ea typeface="굴림" panose="020B0600000101010101" pitchFamily="50" charset="-127"/>
              </a:rPr>
              <a:t>(pure)</a:t>
            </a:r>
            <a:r>
              <a:rPr lang="en-US" altLang="ko-KR" dirty="0">
                <a:latin typeface="굴림" panose="020B0600000101010101" pitchFamily="50" charset="-127"/>
                <a:ea typeface="굴림" panose="020B0600000101010101" pitchFamily="50" charset="-127"/>
              </a:rPr>
              <a:t>’</a:t>
            </a:r>
            <a:r>
              <a:rPr lang="ko-KR" altLang="en-US" dirty="0">
                <a:latin typeface="굴림" panose="020B0600000101010101" pitchFamily="50" charset="-127"/>
                <a:ea typeface="굴림" panose="020B0600000101010101" pitchFamily="50" charset="-127"/>
              </a:rPr>
              <a:t>하게 또는 동질적</a:t>
            </a:r>
            <a:r>
              <a:rPr lang="en-US" altLang="ko-KR" dirty="0">
                <a:latin typeface="굴림" panose="020B0600000101010101" pitchFamily="50" charset="-127"/>
                <a:ea typeface="굴림" panose="020B0600000101010101" pitchFamily="50" charset="-127"/>
              </a:rPr>
              <a:t>(homogenous)</a:t>
            </a:r>
            <a:r>
              <a:rPr lang="ko-KR" altLang="en-US" dirty="0">
                <a:latin typeface="굴림" panose="020B0600000101010101" pitchFamily="50" charset="-127"/>
                <a:ea typeface="굴림" panose="020B0600000101010101" pitchFamily="50" charset="-127"/>
              </a:rPr>
              <a:t>이 되도록 하는 것이다</a:t>
            </a:r>
            <a:r>
              <a:rPr lang="en-US" altLang="ko-KR" dirty="0">
                <a:latin typeface="굴림" panose="020B0600000101010101" pitchFamily="50" charset="-127"/>
                <a:ea typeface="굴림" panose="020B0600000101010101" pitchFamily="50" charset="-127"/>
              </a:rPr>
              <a:t>. </a:t>
            </a:r>
            <a:endParaRPr lang="en-US" altLang="ko-KR" dirty="0" smtClean="0">
              <a:latin typeface="굴림" panose="020B0600000101010101" pitchFamily="50" charset="-127"/>
              <a:ea typeface="굴림" panose="020B0600000101010101" pitchFamily="50" charset="-127"/>
            </a:endParaRPr>
          </a:p>
          <a:p>
            <a:pPr eaLnBrk="1" hangingPunct="1"/>
            <a:r>
              <a:rPr lang="en-US" altLang="ko-KR" b="1" dirty="0" smtClean="0">
                <a:latin typeface="굴림" panose="020B0600000101010101" pitchFamily="50" charset="-127"/>
                <a:ea typeface="굴림" panose="020B0600000101010101" pitchFamily="50" charset="-127"/>
              </a:rPr>
              <a:t>‘</a:t>
            </a:r>
            <a:r>
              <a:rPr lang="ko-KR" altLang="en-US" b="1" u="sng" dirty="0" smtClean="0">
                <a:latin typeface="굴림" panose="020B0600000101010101" pitchFamily="50" charset="-127"/>
                <a:ea typeface="굴림" panose="020B0600000101010101" pitchFamily="50" charset="-127"/>
              </a:rPr>
              <a:t>순수</a:t>
            </a:r>
            <a:r>
              <a:rPr lang="en-US" altLang="ko-KR" b="1" u="sng" dirty="0" smtClean="0">
                <a:latin typeface="굴림" panose="020B0600000101010101" pitchFamily="50" charset="-127"/>
                <a:ea typeface="굴림" panose="020B0600000101010101" pitchFamily="50" charset="-127"/>
              </a:rPr>
              <a:t>’</a:t>
            </a:r>
            <a:r>
              <a:rPr lang="ko-KR" altLang="en-US" b="1" u="sng" dirty="0" smtClean="0">
                <a:latin typeface="굴림" panose="020B0600000101010101" pitchFamily="50" charset="-127"/>
                <a:ea typeface="굴림" panose="020B0600000101010101" pitchFamily="50" charset="-127"/>
              </a:rPr>
              <a:t>의 의미</a:t>
            </a:r>
            <a:r>
              <a:rPr lang="ko-KR" altLang="en-US" b="1" dirty="0" smtClean="0">
                <a:latin typeface="굴림" panose="020B0600000101010101" pitchFamily="50" charset="-127"/>
                <a:ea typeface="굴림" panose="020B0600000101010101" pitchFamily="50" charset="-127"/>
              </a:rPr>
              <a:t>는 모든 점들이 하나의 클래스에만 속하게 되는 것</a:t>
            </a:r>
            <a:r>
              <a:rPr lang="en-US" altLang="ko-KR" dirty="0" smtClean="0">
                <a:latin typeface="굴림" panose="020B0600000101010101" pitchFamily="50" charset="-127"/>
                <a:ea typeface="굴림" panose="020B0600000101010101" pitchFamily="50" charset="-127"/>
              </a:rPr>
              <a:t>(</a:t>
            </a:r>
            <a:r>
              <a:rPr lang="ko-KR" altLang="en-US" dirty="0" smtClean="0">
                <a:latin typeface="굴림" panose="020B0600000101010101" pitchFamily="50" charset="-127"/>
                <a:ea typeface="굴림" panose="020B0600000101010101" pitchFamily="50" charset="-127"/>
              </a:rPr>
              <a:t>항상 가능한 것이 아님</a:t>
            </a:r>
            <a:r>
              <a:rPr lang="en-US" altLang="ko-KR" dirty="0" smtClean="0">
                <a:latin typeface="굴림" panose="020B0600000101010101" pitchFamily="50" charset="-127"/>
                <a:ea typeface="굴림" panose="020B0600000101010101" pitchFamily="50" charset="-127"/>
              </a:rPr>
              <a:t>. </a:t>
            </a:r>
            <a:r>
              <a:rPr lang="ko-KR" altLang="en-US" dirty="0" smtClean="0">
                <a:latin typeface="굴림" panose="020B0600000101010101" pitchFamily="50" charset="-127"/>
                <a:ea typeface="굴림" panose="020B0600000101010101" pitchFamily="50" charset="-127"/>
              </a:rPr>
              <a:t>서로 다른 클래스에 속해도 예측변수 값이 같은 경우가 있음</a:t>
            </a:r>
            <a:r>
              <a:rPr lang="en-US" altLang="ko-KR" dirty="0" smtClean="0">
                <a:latin typeface="굴림" panose="020B0600000101010101" pitchFamily="50" charset="-127"/>
                <a:ea typeface="굴림" panose="020B0600000101010101" pitchFamily="50" charset="-127"/>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152400" y="609600"/>
                <a:ext cx="8839200" cy="6172200"/>
              </a:xfrm>
            </p:spPr>
            <p:txBody>
              <a:bodyPr>
                <a:normAutofit fontScale="77500" lnSpcReduction="20000"/>
              </a:bodyPr>
              <a:lstStyle/>
              <a:p>
                <a:r>
                  <a:rPr lang="en-US" altLang="ko-KR" dirty="0" smtClean="0"/>
                  <a:t>Ensemble(</a:t>
                </a:r>
                <a:r>
                  <a:rPr lang="ko-KR" altLang="en-US" dirty="0" smtClean="0"/>
                  <a:t>앙상블</a:t>
                </a:r>
                <a:r>
                  <a:rPr lang="en-US" altLang="ko-KR" dirty="0" smtClean="0"/>
                  <a:t>)</a:t>
                </a:r>
              </a:p>
              <a:p>
                <a:pPr lvl="1"/>
                <a:r>
                  <a:rPr lang="en-US" altLang="ko-KR" dirty="0" smtClean="0"/>
                  <a:t>Bagging(Bootstrap aggregating)</a:t>
                </a:r>
              </a:p>
              <a:p>
                <a:pPr lvl="2">
                  <a:lnSpc>
                    <a:spcPct val="120000"/>
                  </a:lnSpc>
                </a:pPr>
                <a:r>
                  <a:rPr lang="ko-KR" altLang="en-US" dirty="0" smtClean="0"/>
                  <a:t>학습데이터로 </a:t>
                </a:r>
                <a:r>
                  <a:rPr lang="ko-KR" altLang="en-US" dirty="0" err="1" smtClean="0"/>
                  <a:t>부터</a:t>
                </a:r>
                <a:r>
                  <a:rPr lang="ko-KR" altLang="en-US" dirty="0" smtClean="0"/>
                  <a:t> 크기가 같은 데이터를 여러 번 단순 반복 추출하여 여러 개의 학습데이터를 만들고 각 학습데이터로 </a:t>
                </a:r>
                <a:r>
                  <a:rPr lang="ko-KR" altLang="en-US" dirty="0" err="1" smtClean="0"/>
                  <a:t>부터</a:t>
                </a:r>
                <a:r>
                  <a:rPr lang="ko-KR" altLang="en-US" dirty="0" smtClean="0"/>
                  <a:t> 분류기를 생성한 후 얻은  분류 결과를 </a:t>
                </a:r>
                <a:r>
                  <a:rPr lang="ko-KR" altLang="en-US" dirty="0" err="1" smtClean="0"/>
                  <a:t>앙상블한다</a:t>
                </a:r>
                <a:endParaRPr lang="en-US" altLang="ko-KR" dirty="0" smtClean="0"/>
              </a:p>
              <a:p>
                <a:pPr lvl="3">
                  <a:lnSpc>
                    <a:spcPct val="120000"/>
                  </a:lnSpc>
                </a:pPr>
                <a:r>
                  <a:rPr lang="ko-KR" altLang="en-US" sz="1800" dirty="0" smtClean="0"/>
                  <a:t>앙상블</a:t>
                </a:r>
                <a:r>
                  <a:rPr lang="en-US" altLang="ko-KR" sz="1800" dirty="0" smtClean="0"/>
                  <a:t>: </a:t>
                </a:r>
                <a:r>
                  <a:rPr lang="ko-KR" altLang="en-US" sz="1800" dirty="0" smtClean="0"/>
                  <a:t>여러 개의 분류기를 적용하여 집단 분류를 한 후 다수결로 최종 소속결정</a:t>
                </a:r>
                <a:endParaRPr lang="en-US" altLang="ko-KR" sz="1800" dirty="0" smtClean="0"/>
              </a:p>
              <a:p>
                <a:pPr lvl="1"/>
                <a:r>
                  <a:rPr lang="en-US" altLang="ko-KR" dirty="0"/>
                  <a:t>Boosting</a:t>
                </a:r>
              </a:p>
              <a:p>
                <a:pPr lvl="2">
                  <a:lnSpc>
                    <a:spcPct val="120000"/>
                  </a:lnSpc>
                </a:pPr>
                <a:r>
                  <a:rPr lang="ko-KR" altLang="en-US" dirty="0" smtClean="0"/>
                  <a:t>처음에는 </a:t>
                </a:r>
                <a:r>
                  <a:rPr lang="en-US" altLang="ko-KR" dirty="0" smtClean="0"/>
                  <a:t>Bagging</a:t>
                </a:r>
                <a:r>
                  <a:rPr lang="ko-KR" altLang="en-US" dirty="0" smtClean="0"/>
                  <a:t>와 같은 방법으로 학습데이터를 추출해서 분류하고 그리고 처음 모델에서 분류가 </a:t>
                </a:r>
                <a:r>
                  <a:rPr lang="ko-KR" altLang="en-US" dirty="0"/>
                  <a:t>잘못된 </a:t>
                </a:r>
                <a:r>
                  <a:rPr lang="ko-KR" altLang="en-US" dirty="0" smtClean="0"/>
                  <a:t>레코드와 표본에 뽑히지 않은 레코드에 높은 가중을 </a:t>
                </a:r>
                <a:r>
                  <a:rPr lang="ko-KR" altLang="en-US" dirty="0"/>
                  <a:t>주어 </a:t>
                </a:r>
                <a:r>
                  <a:rPr lang="ko-KR" altLang="en-US" dirty="0" smtClean="0"/>
                  <a:t>다음 학습데이터에 </a:t>
                </a:r>
                <a:r>
                  <a:rPr lang="ko-KR" altLang="en-US" dirty="0"/>
                  <a:t>뽑힐 확률이 높도록 한 후 학습데이터 추출하는 </a:t>
                </a:r>
                <a:r>
                  <a:rPr lang="ko-KR" altLang="en-US" dirty="0" smtClean="0"/>
                  <a:t>방법</a:t>
                </a:r>
                <a:r>
                  <a:rPr lang="en-US" altLang="ko-KR" dirty="0" smtClean="0"/>
                  <a:t>(</a:t>
                </a:r>
                <a:r>
                  <a:rPr lang="en-US" altLang="ko-KR" i="1" dirty="0" smtClean="0"/>
                  <a:t>R</a:t>
                </a:r>
                <a:r>
                  <a:rPr lang="en-US" altLang="ko-KR" dirty="0" smtClean="0"/>
                  <a:t>: </a:t>
                </a:r>
                <a:r>
                  <a:rPr lang="ko-KR" altLang="en-US" dirty="0" smtClean="0"/>
                  <a:t>분류기 수</a:t>
                </a:r>
                <a:r>
                  <a:rPr lang="en-US" altLang="ko-KR" dirty="0" smtClean="0"/>
                  <a:t>)</a:t>
                </a:r>
              </a:p>
              <a:p>
                <a:pPr lvl="3">
                  <a:lnSpc>
                    <a:spcPct val="120000"/>
                  </a:lnSpc>
                </a:pPr>
                <a:r>
                  <a:rPr lang="en-US" altLang="ko-KR" dirty="0" err="1" smtClean="0"/>
                  <a:t>AdaBoosting</a:t>
                </a:r>
                <a:r>
                  <a:rPr lang="en-US" altLang="ko-KR" dirty="0" smtClean="0"/>
                  <a:t>   </a:t>
                </a:r>
                <a14:m>
                  <m:oMath xmlns:m="http://schemas.openxmlformats.org/officeDocument/2006/math">
                    <m:r>
                      <a:rPr lang="en-US" altLang="ko-KR" b="0" i="1" smtClean="0">
                        <a:latin typeface="Cambria Math"/>
                      </a:rPr>
                      <m:t>𝐶</m:t>
                    </m:r>
                    <m:d>
                      <m:dPr>
                        <m:ctrlPr>
                          <a:rPr lang="en-US" altLang="ko-KR" b="0" i="1" smtClean="0">
                            <a:latin typeface="Cambria Math"/>
                          </a:rPr>
                        </m:ctrlPr>
                      </m:dPr>
                      <m:e>
                        <m:r>
                          <a:rPr lang="en-US" altLang="ko-KR" b="0" i="1" smtClean="0">
                            <a:latin typeface="Cambria Math"/>
                          </a:rPr>
                          <m:t>𝑥</m:t>
                        </m:r>
                      </m:e>
                    </m:d>
                    <m:r>
                      <a:rPr lang="en-US" altLang="ko-KR" b="0" i="1" smtClean="0">
                        <a:latin typeface="Cambria Math"/>
                      </a:rPr>
                      <m:t>=</m:t>
                    </m:r>
                    <m:r>
                      <a:rPr lang="en-US" altLang="ko-KR" b="0" i="1" smtClean="0">
                        <a:latin typeface="Cambria Math"/>
                      </a:rPr>
                      <m:t>𝑎𝑟𝑔𝑚𝑎𝑥</m:t>
                    </m:r>
                    <m:d>
                      <m:dPr>
                        <m:ctrlPr>
                          <a:rPr lang="en-US" altLang="ko-KR" b="0" i="1" smtClean="0">
                            <a:latin typeface="Cambria Math"/>
                          </a:rPr>
                        </m:ctrlPr>
                      </m:dPr>
                      <m:e>
                        <m:r>
                          <a:rPr lang="en-US" altLang="ko-KR" b="0" i="1" smtClean="0">
                            <a:latin typeface="Cambria Math"/>
                          </a:rPr>
                          <m:t>𝑣</m:t>
                        </m:r>
                      </m:e>
                    </m:d>
                    <m:r>
                      <a:rPr lang="en-US" altLang="ko-KR" b="0" i="1" smtClean="0">
                        <a:latin typeface="Cambria Math"/>
                      </a:rPr>
                      <m:t>{</m:t>
                    </m:r>
                    <m:nary>
                      <m:naryPr>
                        <m:chr m:val="∑"/>
                        <m:ctrlPr>
                          <a:rPr lang="en-US" altLang="ko-KR" b="0" i="1" smtClean="0">
                            <a:latin typeface="Cambria Math"/>
                          </a:rPr>
                        </m:ctrlPr>
                      </m:naryPr>
                      <m:sub>
                        <m:r>
                          <m:rPr>
                            <m:brk m:alnAt="23"/>
                          </m:rPr>
                          <a:rPr lang="en-US" altLang="ko-KR" b="0" i="1" smtClean="0">
                            <a:latin typeface="Cambria Math"/>
                          </a:rPr>
                          <m:t>𝑘</m:t>
                        </m:r>
                        <m:r>
                          <a:rPr lang="en-US" altLang="ko-KR" b="0" i="1" smtClean="0">
                            <a:latin typeface="Cambria Math"/>
                          </a:rPr>
                          <m:t>=1</m:t>
                        </m:r>
                      </m:sub>
                      <m:sup>
                        <m:r>
                          <a:rPr lang="en-US" altLang="ko-KR" b="0" i="1" smtClean="0">
                            <a:latin typeface="Cambria Math"/>
                          </a:rPr>
                          <m:t>𝑅</m:t>
                        </m:r>
                      </m:sup>
                      <m:e>
                        <m:sSub>
                          <m:sSubPr>
                            <m:ctrlPr>
                              <a:rPr lang="en-US" altLang="ko-KR" b="0" i="1" smtClean="0">
                                <a:latin typeface="Cambria Math"/>
                              </a:rPr>
                            </m:ctrlPr>
                          </m:sSubPr>
                          <m:e>
                            <m:r>
                              <a:rPr lang="ko-KR" altLang="en-US" b="0" i="1" smtClean="0">
                                <a:latin typeface="Cambria Math"/>
                              </a:rPr>
                              <m:t>𝛼</m:t>
                            </m:r>
                          </m:e>
                          <m:sub>
                            <m:r>
                              <a:rPr lang="en-US" altLang="ko-KR" b="0" i="1" smtClean="0">
                                <a:latin typeface="Cambria Math"/>
                              </a:rPr>
                              <m:t>𝑘</m:t>
                            </m:r>
                          </m:sub>
                        </m:sSub>
                        <m:r>
                          <a:rPr lang="en-US" altLang="ko-KR" b="0" i="1" smtClean="0">
                            <a:latin typeface="Cambria Math"/>
                          </a:rPr>
                          <m:t>𝐼</m:t>
                        </m:r>
                        <m:d>
                          <m:dPr>
                            <m:begChr m:val="["/>
                            <m:endChr m:val="]"/>
                            <m:ctrlPr>
                              <a:rPr lang="en-US" altLang="ko-KR" b="0" i="1" smtClean="0">
                                <a:latin typeface="Cambria Math"/>
                              </a:rPr>
                            </m:ctrlPr>
                          </m:dPr>
                          <m:e>
                            <m:sSub>
                              <m:sSubPr>
                                <m:ctrlPr>
                                  <a:rPr lang="en-US" altLang="ko-KR" b="0" i="1" smtClean="0">
                                    <a:latin typeface="Cambria Math"/>
                                  </a:rPr>
                                </m:ctrlPr>
                              </m:sSubPr>
                              <m:e>
                                <m:r>
                                  <a:rPr lang="en-US" altLang="ko-KR" b="0" i="1" smtClean="0">
                                    <a:latin typeface="Cambria Math"/>
                                  </a:rPr>
                                  <m:t>𝐶</m:t>
                                </m:r>
                              </m:e>
                              <m:sub>
                                <m:r>
                                  <a:rPr lang="en-US" altLang="ko-KR" b="0" i="1" smtClean="0">
                                    <a:latin typeface="Cambria Math"/>
                                  </a:rPr>
                                  <m:t>𝑘</m:t>
                                </m:r>
                              </m:sub>
                            </m:sSub>
                            <m:d>
                              <m:dPr>
                                <m:ctrlPr>
                                  <a:rPr lang="en-US" altLang="ko-KR" b="0" i="1" smtClean="0">
                                    <a:latin typeface="Cambria Math"/>
                                  </a:rPr>
                                </m:ctrlPr>
                              </m:dPr>
                              <m:e>
                                <m:r>
                                  <a:rPr lang="en-US" altLang="ko-KR" b="0" i="1" smtClean="0">
                                    <a:latin typeface="Cambria Math"/>
                                  </a:rPr>
                                  <m:t>𝑥</m:t>
                                </m:r>
                              </m:e>
                            </m:d>
                            <m:r>
                              <a:rPr lang="en-US" altLang="ko-KR" b="0" i="1" smtClean="0">
                                <a:latin typeface="Cambria Math"/>
                              </a:rPr>
                              <m:t>=</m:t>
                            </m:r>
                            <m:r>
                              <a:rPr lang="en-US" altLang="ko-KR" b="0" i="1" smtClean="0">
                                <a:latin typeface="Cambria Math"/>
                              </a:rPr>
                              <m:t>𝑣</m:t>
                            </m:r>
                          </m:e>
                        </m:d>
                      </m:e>
                    </m:nary>
                    <m:r>
                      <a:rPr lang="en-US" altLang="ko-KR" b="0" i="1" smtClean="0">
                        <a:latin typeface="Cambria Math"/>
                      </a:rPr>
                      <m:t>}</m:t>
                    </m:r>
                  </m:oMath>
                </a14:m>
                <a:r>
                  <a:rPr lang="en-US" altLang="ko-KR" dirty="0" smtClean="0"/>
                  <a:t>, </a:t>
                </a:r>
                <a14:m>
                  <m:oMath xmlns:m="http://schemas.openxmlformats.org/officeDocument/2006/math">
                    <m:sSub>
                      <m:sSubPr>
                        <m:ctrlPr>
                          <a:rPr lang="en-US" altLang="ko-KR" i="1">
                            <a:latin typeface="Cambria Math"/>
                          </a:rPr>
                        </m:ctrlPr>
                      </m:sSubPr>
                      <m:e>
                        <m:r>
                          <a:rPr lang="ko-KR" altLang="en-US" i="1">
                            <a:latin typeface="Cambria Math"/>
                          </a:rPr>
                          <m:t>𝛼</m:t>
                        </m:r>
                      </m:e>
                      <m:sub>
                        <m:r>
                          <a:rPr lang="en-US" altLang="ko-KR" i="1">
                            <a:latin typeface="Cambria Math"/>
                          </a:rPr>
                          <m:t>𝑘</m:t>
                        </m:r>
                      </m:sub>
                    </m:sSub>
                    <m:r>
                      <a:rPr lang="ko-KR" altLang="en-US" b="0" i="1" smtClean="0">
                        <a:latin typeface="Cambria Math"/>
                      </a:rPr>
                      <m:t>는</m:t>
                    </m:r>
                    <m:r>
                      <a:rPr lang="en-US" altLang="ko-KR" b="0" i="1" smtClean="0">
                        <a:latin typeface="Cambria Math"/>
                      </a:rPr>
                      <m:t> </m:t>
                    </m:r>
                    <m:r>
                      <a:rPr lang="ko-KR" altLang="en-US" b="0" i="1" smtClean="0">
                        <a:latin typeface="Cambria Math"/>
                      </a:rPr>
                      <m:t>분류기</m:t>
                    </m:r>
                    <m:r>
                      <a:rPr lang="en-US" altLang="ko-KR" b="0" i="1" smtClean="0">
                        <a:latin typeface="Cambria Math"/>
                      </a:rPr>
                      <m:t> </m:t>
                    </m:r>
                    <m:sSub>
                      <m:sSubPr>
                        <m:ctrlPr>
                          <a:rPr lang="en-US" altLang="ko-KR" b="0" i="1" smtClean="0">
                            <a:latin typeface="Cambria Math"/>
                          </a:rPr>
                        </m:ctrlPr>
                      </m:sSubPr>
                      <m:e>
                        <m:r>
                          <a:rPr lang="en-US" altLang="ko-KR" b="0" i="1" smtClean="0">
                            <a:latin typeface="Cambria Math"/>
                          </a:rPr>
                          <m:t>𝐶</m:t>
                        </m:r>
                      </m:e>
                      <m:sub>
                        <m:r>
                          <a:rPr lang="en-US" altLang="ko-KR" b="0" i="1" smtClean="0">
                            <a:latin typeface="Cambria Math"/>
                          </a:rPr>
                          <m:t>𝑘</m:t>
                        </m:r>
                      </m:sub>
                    </m:sSub>
                    <m:r>
                      <a:rPr lang="ko-KR" altLang="en-US" b="0" i="1" smtClean="0">
                        <a:latin typeface="Cambria Math"/>
                      </a:rPr>
                      <m:t>의</m:t>
                    </m:r>
                    <m:r>
                      <a:rPr lang="en-US" altLang="ko-KR" b="0" i="1" smtClean="0">
                        <a:latin typeface="Cambria Math"/>
                      </a:rPr>
                      <m:t> </m:t>
                    </m:r>
                    <m:r>
                      <a:rPr lang="ko-KR" altLang="en-US" b="0" i="1" smtClean="0">
                        <a:latin typeface="Cambria Math"/>
                      </a:rPr>
                      <m:t>중요도</m:t>
                    </m:r>
                  </m:oMath>
                </a14:m>
                <a:endParaRPr lang="en-US" altLang="ko-KR" dirty="0" smtClean="0"/>
              </a:p>
              <a:p>
                <a:pPr lvl="4">
                  <a:lnSpc>
                    <a:spcPct val="120000"/>
                  </a:lnSpc>
                </a:pPr>
                <a:r>
                  <a:rPr lang="en-US" altLang="ko-KR" dirty="0" smtClean="0"/>
                  <a:t>Adaboost.M1 (Freund)   </a:t>
                </a:r>
                <a14:m>
                  <m:oMath xmlns:m="http://schemas.openxmlformats.org/officeDocument/2006/math">
                    <m:sSub>
                      <m:sSubPr>
                        <m:ctrlPr>
                          <a:rPr lang="en-US" altLang="ko-KR" i="1" smtClean="0">
                            <a:latin typeface="Cambria Math"/>
                          </a:rPr>
                        </m:ctrlPr>
                      </m:sSubPr>
                      <m:e>
                        <m:r>
                          <a:rPr lang="ko-KR" altLang="en-US" i="1" smtClean="0">
                            <a:latin typeface="Cambria Math"/>
                          </a:rPr>
                          <m:t>𝛼</m:t>
                        </m:r>
                      </m:e>
                      <m:sub>
                        <m:r>
                          <a:rPr lang="en-US" altLang="ko-KR" b="0" i="1" smtClean="0">
                            <a:latin typeface="Cambria Math"/>
                          </a:rPr>
                          <m:t>𝑘</m:t>
                        </m:r>
                      </m:sub>
                    </m:sSub>
                    <m:r>
                      <a:rPr lang="en-US" altLang="ko-KR" b="0" i="1" smtClean="0">
                        <a:latin typeface="Cambria Math"/>
                      </a:rPr>
                      <m:t>=</m:t>
                    </m:r>
                    <m:r>
                      <m:rPr>
                        <m:sty m:val="p"/>
                      </m:rPr>
                      <a:rPr lang="en-US" altLang="ko-KR" b="0" i="0" smtClean="0">
                        <a:latin typeface="Cambria Math"/>
                      </a:rPr>
                      <m:t>ln</m:t>
                    </m:r>
                    <m:r>
                      <a:rPr lang="en-US" altLang="ko-KR" b="0" i="1" smtClean="0">
                        <a:latin typeface="Cambria Math"/>
                      </a:rPr>
                      <m:t>⁡((1−</m:t>
                    </m:r>
                    <m:sSub>
                      <m:sSubPr>
                        <m:ctrlPr>
                          <a:rPr lang="en-US" altLang="ko-KR" b="0" i="1" smtClean="0">
                            <a:latin typeface="Cambria Math"/>
                          </a:rPr>
                        </m:ctrlPr>
                      </m:sSubPr>
                      <m:e>
                        <m:r>
                          <a:rPr lang="ko-KR" altLang="en-US" b="0" i="1" smtClean="0">
                            <a:latin typeface="Cambria Math"/>
                          </a:rPr>
                          <m:t>𝜀</m:t>
                        </m:r>
                      </m:e>
                      <m:sub>
                        <m:r>
                          <a:rPr lang="en-US" altLang="ko-KR" b="0" i="1" smtClean="0">
                            <a:latin typeface="Cambria Math"/>
                          </a:rPr>
                          <m:t>𝑘</m:t>
                        </m:r>
                      </m:sub>
                    </m:sSub>
                    <m:r>
                      <a:rPr lang="en-US" altLang="ko-KR" b="0" i="1" smtClean="0">
                        <a:latin typeface="Cambria Math"/>
                      </a:rPr>
                      <m:t>)/</m:t>
                    </m:r>
                    <m:sSub>
                      <m:sSubPr>
                        <m:ctrlPr>
                          <a:rPr lang="en-US" altLang="ko-KR" i="1">
                            <a:latin typeface="Cambria Math"/>
                          </a:rPr>
                        </m:ctrlPr>
                      </m:sSubPr>
                      <m:e>
                        <m:r>
                          <a:rPr lang="ko-KR" altLang="en-US" i="1">
                            <a:latin typeface="Cambria Math"/>
                          </a:rPr>
                          <m:t>𝜀</m:t>
                        </m:r>
                      </m:e>
                      <m:sub>
                        <m:r>
                          <a:rPr lang="en-US" altLang="ko-KR" i="1">
                            <a:latin typeface="Cambria Math"/>
                          </a:rPr>
                          <m:t>𝑘</m:t>
                        </m:r>
                      </m:sub>
                    </m:sSub>
                  </m:oMath>
                </a14:m>
                <a:r>
                  <a:rPr lang="en-US" altLang="ko-KR" dirty="0" smtClean="0"/>
                  <a:t>), </a:t>
                </a:r>
                <a14:m>
                  <m:oMath xmlns:m="http://schemas.openxmlformats.org/officeDocument/2006/math">
                    <m:sSub>
                      <m:sSubPr>
                        <m:ctrlPr>
                          <a:rPr lang="en-US" altLang="ko-KR" i="1">
                            <a:latin typeface="Cambria Math"/>
                          </a:rPr>
                        </m:ctrlPr>
                      </m:sSubPr>
                      <m:e>
                        <m:r>
                          <a:rPr lang="ko-KR" altLang="en-US" i="1">
                            <a:latin typeface="Cambria Math"/>
                          </a:rPr>
                          <m:t>𝜀</m:t>
                        </m:r>
                      </m:e>
                      <m:sub>
                        <m:r>
                          <a:rPr lang="en-US" altLang="ko-KR" i="1">
                            <a:latin typeface="Cambria Math"/>
                          </a:rPr>
                          <m:t>𝑘</m:t>
                        </m:r>
                      </m:sub>
                    </m:sSub>
                    <m:r>
                      <a:rPr lang="ko-KR" altLang="en-US" i="1">
                        <a:latin typeface="Cambria Math"/>
                      </a:rPr>
                      <m:t>는</m:t>
                    </m:r>
                    <m:r>
                      <a:rPr lang="en-US" altLang="ko-KR" i="1">
                        <a:latin typeface="Cambria Math"/>
                      </a:rPr>
                      <m:t> </m:t>
                    </m:r>
                    <m:r>
                      <a:rPr lang="ko-KR" altLang="en-US" i="1">
                        <a:latin typeface="Cambria Math"/>
                      </a:rPr>
                      <m:t>분류기</m:t>
                    </m:r>
                    <m:r>
                      <a:rPr lang="en-US" altLang="ko-KR" i="1">
                        <a:latin typeface="Cambria Math"/>
                      </a:rPr>
                      <m:t> </m:t>
                    </m:r>
                    <m:sSub>
                      <m:sSubPr>
                        <m:ctrlPr>
                          <a:rPr lang="en-US" altLang="ko-KR" i="1">
                            <a:latin typeface="Cambria Math"/>
                          </a:rPr>
                        </m:ctrlPr>
                      </m:sSubPr>
                      <m:e>
                        <m:r>
                          <a:rPr lang="en-US" altLang="ko-KR" i="1">
                            <a:latin typeface="Cambria Math"/>
                          </a:rPr>
                          <m:t>𝐶</m:t>
                        </m:r>
                      </m:e>
                      <m:sub>
                        <m:r>
                          <a:rPr lang="en-US" altLang="ko-KR" i="1">
                            <a:latin typeface="Cambria Math"/>
                          </a:rPr>
                          <m:t>𝑘</m:t>
                        </m:r>
                      </m:sub>
                    </m:sSub>
                    <m:r>
                      <a:rPr lang="ko-KR" altLang="en-US" i="1">
                        <a:latin typeface="Cambria Math"/>
                      </a:rPr>
                      <m:t>의</m:t>
                    </m:r>
                    <m:r>
                      <a:rPr lang="ko-KR" altLang="en-US" b="0" i="1" smtClean="0">
                        <a:latin typeface="Cambria Math"/>
                      </a:rPr>
                      <m:t>오분류율</m:t>
                    </m:r>
                  </m:oMath>
                </a14:m>
                <a:endParaRPr lang="en-US" altLang="ko-KR" dirty="0" smtClean="0"/>
              </a:p>
              <a:p>
                <a:pPr lvl="4">
                  <a:lnSpc>
                    <a:spcPct val="120000"/>
                  </a:lnSpc>
                </a:pPr>
                <a:r>
                  <a:rPr lang="en-US" altLang="ko-KR" dirty="0" smtClean="0"/>
                  <a:t>Adaboost.M1(</a:t>
                </a:r>
                <a:r>
                  <a:rPr lang="en-US" altLang="ko-KR" dirty="0" err="1" smtClean="0"/>
                  <a:t>Breiman</a:t>
                </a:r>
                <a:r>
                  <a:rPr lang="en-US" altLang="ko-KR" dirty="0" smtClean="0"/>
                  <a:t>) </a:t>
                </a:r>
                <a14:m>
                  <m:oMath xmlns:m="http://schemas.openxmlformats.org/officeDocument/2006/math">
                    <m:sSub>
                      <m:sSubPr>
                        <m:ctrlPr>
                          <a:rPr lang="en-US" altLang="ko-KR" i="1">
                            <a:latin typeface="Cambria Math"/>
                          </a:rPr>
                        </m:ctrlPr>
                      </m:sSubPr>
                      <m:e>
                        <m:r>
                          <a:rPr lang="ko-KR" altLang="en-US" i="1">
                            <a:latin typeface="Cambria Math"/>
                          </a:rPr>
                          <m:t>𝛼</m:t>
                        </m:r>
                      </m:e>
                      <m:sub>
                        <m:r>
                          <a:rPr lang="en-US" altLang="ko-KR" i="1">
                            <a:latin typeface="Cambria Math"/>
                          </a:rPr>
                          <m:t>𝑘</m:t>
                        </m:r>
                      </m:sub>
                    </m:sSub>
                    <m:r>
                      <a:rPr lang="en-US" altLang="ko-KR" i="1">
                        <a:latin typeface="Cambria Math"/>
                      </a:rPr>
                      <m:t>=</m:t>
                    </m:r>
                    <m:f>
                      <m:fPr>
                        <m:ctrlPr>
                          <a:rPr lang="en-US" altLang="ko-KR" i="1">
                            <a:latin typeface="Cambria Math"/>
                          </a:rPr>
                        </m:ctrlPr>
                      </m:fPr>
                      <m:num>
                        <m:r>
                          <a:rPr lang="en-US" altLang="ko-KR" i="1">
                            <a:latin typeface="Cambria Math"/>
                          </a:rPr>
                          <m:t>1</m:t>
                        </m:r>
                      </m:num>
                      <m:den>
                        <m:r>
                          <a:rPr lang="en-US" altLang="ko-KR" i="1">
                            <a:latin typeface="Cambria Math"/>
                          </a:rPr>
                          <m:t>2</m:t>
                        </m:r>
                      </m:den>
                    </m:f>
                    <m:r>
                      <a:rPr lang="en-US" altLang="ko-KR" i="1">
                        <a:latin typeface="Cambria Math"/>
                      </a:rPr>
                      <m:t>∗</m:t>
                    </m:r>
                    <m:r>
                      <m:rPr>
                        <m:sty m:val="p"/>
                      </m:rPr>
                      <a:rPr lang="en-US" altLang="ko-KR">
                        <a:latin typeface="Cambria Math"/>
                      </a:rPr>
                      <m:t>ln</m:t>
                    </m:r>
                    <m:r>
                      <a:rPr lang="en-US" altLang="ko-KR" i="1">
                        <a:latin typeface="Cambria Math"/>
                      </a:rPr>
                      <m:t>⁡((1−</m:t>
                    </m:r>
                    <m:sSub>
                      <m:sSubPr>
                        <m:ctrlPr>
                          <a:rPr lang="en-US" altLang="ko-KR" i="1">
                            <a:latin typeface="Cambria Math"/>
                          </a:rPr>
                        </m:ctrlPr>
                      </m:sSubPr>
                      <m:e>
                        <m:r>
                          <a:rPr lang="ko-KR" altLang="en-US" i="1">
                            <a:latin typeface="Cambria Math"/>
                          </a:rPr>
                          <m:t>𝜀</m:t>
                        </m:r>
                      </m:e>
                      <m:sub>
                        <m:r>
                          <a:rPr lang="en-US" altLang="ko-KR" i="1">
                            <a:latin typeface="Cambria Math"/>
                          </a:rPr>
                          <m:t>𝑘</m:t>
                        </m:r>
                      </m:sub>
                    </m:sSub>
                    <m:r>
                      <a:rPr lang="en-US" altLang="ko-KR" i="1">
                        <a:latin typeface="Cambria Math"/>
                      </a:rPr>
                      <m:t>)/</m:t>
                    </m:r>
                    <m:sSub>
                      <m:sSubPr>
                        <m:ctrlPr>
                          <a:rPr lang="en-US" altLang="ko-KR" i="1">
                            <a:latin typeface="Cambria Math"/>
                          </a:rPr>
                        </m:ctrlPr>
                      </m:sSubPr>
                      <m:e>
                        <m:r>
                          <a:rPr lang="ko-KR" altLang="en-US" i="1">
                            <a:latin typeface="Cambria Math"/>
                          </a:rPr>
                          <m:t>𝜀</m:t>
                        </m:r>
                      </m:e>
                      <m:sub>
                        <m:r>
                          <a:rPr lang="en-US" altLang="ko-KR" i="1">
                            <a:latin typeface="Cambria Math"/>
                          </a:rPr>
                          <m:t>𝑘</m:t>
                        </m:r>
                      </m:sub>
                    </m:sSub>
                  </m:oMath>
                </a14:m>
                <a:r>
                  <a:rPr lang="en-US" altLang="ko-KR" dirty="0"/>
                  <a:t>)</a:t>
                </a:r>
              </a:p>
              <a:p>
                <a:pPr lvl="4"/>
                <a:r>
                  <a:rPr lang="en-US" altLang="ko-KR" dirty="0" smtClean="0"/>
                  <a:t>SAMME </a:t>
                </a:r>
                <a14:m>
                  <m:oMath xmlns:m="http://schemas.openxmlformats.org/officeDocument/2006/math">
                    <m:sSub>
                      <m:sSubPr>
                        <m:ctrlPr>
                          <a:rPr lang="en-US" altLang="ko-KR" i="1">
                            <a:latin typeface="Cambria Math"/>
                          </a:rPr>
                        </m:ctrlPr>
                      </m:sSubPr>
                      <m:e>
                        <m:r>
                          <a:rPr lang="ko-KR" altLang="en-US" i="1">
                            <a:latin typeface="Cambria Math"/>
                          </a:rPr>
                          <m:t>𝛼</m:t>
                        </m:r>
                      </m:e>
                      <m:sub>
                        <m:r>
                          <a:rPr lang="en-US" altLang="ko-KR" i="1">
                            <a:latin typeface="Cambria Math"/>
                          </a:rPr>
                          <m:t>𝑘</m:t>
                        </m:r>
                      </m:sub>
                    </m:sSub>
                    <m:r>
                      <a:rPr lang="en-US" altLang="ko-KR" i="1">
                        <a:latin typeface="Cambria Math"/>
                      </a:rPr>
                      <m:t>=</m:t>
                    </m:r>
                    <m:f>
                      <m:fPr>
                        <m:ctrlPr>
                          <a:rPr lang="en-US" altLang="ko-KR" i="1">
                            <a:latin typeface="Cambria Math"/>
                          </a:rPr>
                        </m:ctrlPr>
                      </m:fPr>
                      <m:num>
                        <m:r>
                          <a:rPr lang="en-US" altLang="ko-KR" i="1">
                            <a:latin typeface="Cambria Math"/>
                          </a:rPr>
                          <m:t>1</m:t>
                        </m:r>
                      </m:num>
                      <m:den>
                        <m:r>
                          <a:rPr lang="en-US" altLang="ko-KR" i="1">
                            <a:latin typeface="Cambria Math"/>
                          </a:rPr>
                          <m:t>2</m:t>
                        </m:r>
                      </m:den>
                    </m:f>
                    <m:r>
                      <a:rPr lang="en-US" altLang="ko-KR" i="1">
                        <a:latin typeface="Cambria Math"/>
                      </a:rPr>
                      <m:t>∗</m:t>
                    </m:r>
                    <m:func>
                      <m:funcPr>
                        <m:ctrlPr>
                          <a:rPr lang="en-US" altLang="ko-KR" i="1">
                            <a:latin typeface="Cambria Math"/>
                          </a:rPr>
                        </m:ctrlPr>
                      </m:funcPr>
                      <m:fName>
                        <m:r>
                          <m:rPr>
                            <m:sty m:val="p"/>
                          </m:rPr>
                          <a:rPr lang="en-US" altLang="ko-KR">
                            <a:latin typeface="Cambria Math"/>
                          </a:rPr>
                          <m:t>ln</m:t>
                        </m:r>
                      </m:fName>
                      <m:e>
                        <m:d>
                          <m:dPr>
                            <m:ctrlPr>
                              <a:rPr lang="en-US" altLang="ko-KR" i="1">
                                <a:latin typeface="Cambria Math"/>
                              </a:rPr>
                            </m:ctrlPr>
                          </m:dPr>
                          <m:e>
                            <m:f>
                              <m:fPr>
                                <m:ctrlPr>
                                  <a:rPr lang="en-US" altLang="ko-KR" i="1">
                                    <a:latin typeface="Cambria Math"/>
                                  </a:rPr>
                                </m:ctrlPr>
                              </m:fPr>
                              <m:num>
                                <m:r>
                                  <a:rPr lang="en-US" altLang="ko-KR" i="1">
                                    <a:latin typeface="Cambria Math"/>
                                  </a:rPr>
                                  <m:t>1−</m:t>
                                </m:r>
                                <m:sSub>
                                  <m:sSubPr>
                                    <m:ctrlPr>
                                      <a:rPr lang="en-US" altLang="ko-KR" i="1">
                                        <a:latin typeface="Cambria Math"/>
                                      </a:rPr>
                                    </m:ctrlPr>
                                  </m:sSubPr>
                                  <m:e>
                                    <m:r>
                                      <a:rPr lang="ko-KR" altLang="en-US" i="1">
                                        <a:latin typeface="Cambria Math"/>
                                      </a:rPr>
                                      <m:t>𝜀</m:t>
                                    </m:r>
                                  </m:e>
                                  <m:sub>
                                    <m:r>
                                      <a:rPr lang="en-US" altLang="ko-KR" i="1">
                                        <a:latin typeface="Cambria Math"/>
                                      </a:rPr>
                                      <m:t>𝑘</m:t>
                                    </m:r>
                                  </m:sub>
                                </m:sSub>
                              </m:num>
                              <m:den>
                                <m:sSub>
                                  <m:sSubPr>
                                    <m:ctrlPr>
                                      <a:rPr lang="en-US" altLang="ko-KR" i="1">
                                        <a:latin typeface="Cambria Math"/>
                                      </a:rPr>
                                    </m:ctrlPr>
                                  </m:sSubPr>
                                  <m:e>
                                    <m:r>
                                      <a:rPr lang="ko-KR" altLang="en-US" i="1">
                                        <a:latin typeface="Cambria Math"/>
                                      </a:rPr>
                                      <m:t>𝜀</m:t>
                                    </m:r>
                                  </m:e>
                                  <m:sub>
                                    <m:r>
                                      <a:rPr lang="en-US" altLang="ko-KR" i="1">
                                        <a:latin typeface="Cambria Math"/>
                                      </a:rPr>
                                      <m:t>𝑘</m:t>
                                    </m:r>
                                  </m:sub>
                                </m:sSub>
                              </m:den>
                            </m:f>
                          </m:e>
                        </m:d>
                      </m:e>
                    </m:func>
                    <m:r>
                      <a:rPr lang="en-US" altLang="ko-KR" b="0" i="0" smtClean="0">
                        <a:latin typeface="Cambria Math"/>
                      </a:rPr>
                      <m:t>+</m:t>
                    </m:r>
                    <m:r>
                      <m:rPr>
                        <m:sty m:val="p"/>
                      </m:rPr>
                      <a:rPr lang="en-US" altLang="ko-KR" b="0" i="0" smtClean="0">
                        <a:latin typeface="Cambria Math"/>
                      </a:rPr>
                      <m:t>ln</m:t>
                    </m:r>
                    <m:r>
                      <a:rPr lang="en-US" altLang="ko-KR" b="0" i="0" smtClean="0">
                        <a:latin typeface="Cambria Math"/>
                      </a:rPr>
                      <m:t>(</m:t>
                    </m:r>
                    <m:r>
                      <m:rPr>
                        <m:sty m:val="p"/>
                      </m:rPr>
                      <a:rPr lang="en-US" altLang="ko-KR" b="0" i="0" smtClean="0">
                        <a:latin typeface="Cambria Math"/>
                      </a:rPr>
                      <m:t>K</m:t>
                    </m:r>
                    <m:r>
                      <a:rPr lang="en-US" altLang="ko-KR" b="0" i="0" smtClean="0">
                        <a:latin typeface="Cambria Math"/>
                      </a:rPr>
                      <m:t>−1)</m:t>
                    </m:r>
                  </m:oMath>
                </a14:m>
                <a:r>
                  <a:rPr lang="en-US" altLang="ko-KR" dirty="0" smtClean="0"/>
                  <a:t>  where K is the number of classes</a:t>
                </a:r>
              </a:p>
              <a:p>
                <a:pPr lvl="4"/>
                <a14:m>
                  <m:oMath xmlns:m="http://schemas.openxmlformats.org/officeDocument/2006/math">
                    <m:sSup>
                      <m:sSupPr>
                        <m:ctrlPr>
                          <a:rPr lang="en-US" altLang="ko-KR" i="1" smtClean="0">
                            <a:latin typeface="Cambria Math"/>
                          </a:rPr>
                        </m:ctrlPr>
                      </m:sSupPr>
                      <m:e>
                        <m:sSubSup>
                          <m:sSubSupPr>
                            <m:ctrlPr>
                              <a:rPr lang="en-US" altLang="ko-KR" i="1">
                                <a:latin typeface="Cambria Math"/>
                              </a:rPr>
                            </m:ctrlPr>
                          </m:sSubSupPr>
                          <m:e>
                            <m:r>
                              <a:rPr lang="en-US" altLang="ko-KR" i="1">
                                <a:latin typeface="Cambria Math"/>
                              </a:rPr>
                              <m:t>(</m:t>
                            </m:r>
                            <m:r>
                              <a:rPr lang="en-US" altLang="ko-KR" i="1">
                                <a:latin typeface="Cambria Math"/>
                              </a:rPr>
                              <m:t>𝑝</m:t>
                            </m:r>
                          </m:e>
                          <m:sub>
                            <m:r>
                              <a:rPr lang="en-US" altLang="ko-KR" i="1">
                                <a:latin typeface="Cambria Math"/>
                              </a:rPr>
                              <m:t>𝑖</m:t>
                            </m:r>
                          </m:sub>
                          <m:sup/>
                        </m:sSubSup>
                        <m:r>
                          <a:rPr lang="en-US" altLang="ko-KR" i="1">
                            <a:latin typeface="Cambria Math"/>
                          </a:rPr>
                          <m:t>)</m:t>
                        </m:r>
                        <m:r>
                          <m:rPr>
                            <m:nor/>
                          </m:rPr>
                          <a:rPr lang="en-US" altLang="ko-KR" dirty="0"/>
                          <m:t> </m:t>
                        </m:r>
                      </m:e>
                      <m:sup>
                        <m:r>
                          <a:rPr lang="en-US" altLang="ko-KR" b="0" i="1" smtClean="0">
                            <a:latin typeface="Cambria Math"/>
                          </a:rPr>
                          <m:t>(</m:t>
                        </m:r>
                        <m:r>
                          <a:rPr lang="en-US" altLang="ko-KR" b="0" i="1" smtClean="0">
                            <a:latin typeface="Cambria Math"/>
                          </a:rPr>
                          <m:t>𝑘</m:t>
                        </m:r>
                        <m:r>
                          <a:rPr lang="en-US" altLang="ko-KR" b="0" i="1" smtClean="0">
                            <a:latin typeface="Cambria Math"/>
                          </a:rPr>
                          <m:t>+1)</m:t>
                        </m:r>
                      </m:sup>
                    </m:sSup>
                    <m:r>
                      <a:rPr lang="en-US" altLang="ko-KR" b="0" i="1" smtClean="0">
                        <a:latin typeface="Cambria Math"/>
                      </a:rPr>
                      <m:t>=</m:t>
                    </m:r>
                    <m:f>
                      <m:fPr>
                        <m:ctrlPr>
                          <a:rPr lang="en-US" altLang="ko-KR" b="0" i="1" smtClean="0">
                            <a:latin typeface="Cambria Math"/>
                          </a:rPr>
                        </m:ctrlPr>
                      </m:fPr>
                      <m:num>
                        <m:sSup>
                          <m:sSupPr>
                            <m:ctrlPr>
                              <a:rPr lang="en-US" altLang="ko-KR" i="1">
                                <a:latin typeface="Cambria Math"/>
                              </a:rPr>
                            </m:ctrlPr>
                          </m:sSupPr>
                          <m:e>
                            <m:sSubSup>
                              <m:sSubSupPr>
                                <m:ctrlPr>
                                  <a:rPr lang="en-US" altLang="ko-KR" i="1">
                                    <a:latin typeface="Cambria Math"/>
                                  </a:rPr>
                                </m:ctrlPr>
                              </m:sSubSupPr>
                              <m:e>
                                <m:r>
                                  <a:rPr lang="en-US" altLang="ko-KR" i="1">
                                    <a:latin typeface="Cambria Math"/>
                                  </a:rPr>
                                  <m:t>(</m:t>
                                </m:r>
                                <m:r>
                                  <a:rPr lang="en-US" altLang="ko-KR" i="1">
                                    <a:latin typeface="Cambria Math"/>
                                  </a:rPr>
                                  <m:t>𝑝</m:t>
                                </m:r>
                              </m:e>
                              <m:sub>
                                <m:r>
                                  <a:rPr lang="en-US" altLang="ko-KR" i="1">
                                    <a:latin typeface="Cambria Math"/>
                                  </a:rPr>
                                  <m:t>𝑖</m:t>
                                </m:r>
                              </m:sub>
                              <m:sup/>
                            </m:sSubSup>
                            <m:r>
                              <a:rPr lang="en-US" altLang="ko-KR" i="1">
                                <a:latin typeface="Cambria Math"/>
                              </a:rPr>
                              <m:t>)</m:t>
                            </m:r>
                            <m:r>
                              <m:rPr>
                                <m:nor/>
                              </m:rPr>
                              <a:rPr lang="en-US" altLang="ko-KR" dirty="0"/>
                              <m:t> </m:t>
                            </m:r>
                          </m:e>
                          <m:sup>
                            <m:r>
                              <a:rPr lang="en-US" altLang="ko-KR" i="1">
                                <a:latin typeface="Cambria Math"/>
                              </a:rPr>
                              <m:t>(</m:t>
                            </m:r>
                            <m:r>
                              <a:rPr lang="en-US" altLang="ko-KR" i="1">
                                <a:latin typeface="Cambria Math"/>
                              </a:rPr>
                              <m:t>𝑘</m:t>
                            </m:r>
                            <m:r>
                              <a:rPr lang="en-US" altLang="ko-KR" i="1">
                                <a:latin typeface="Cambria Math"/>
                              </a:rPr>
                              <m:t>)</m:t>
                            </m:r>
                          </m:sup>
                        </m:sSup>
                      </m:num>
                      <m:den>
                        <m:sSub>
                          <m:sSubPr>
                            <m:ctrlPr>
                              <a:rPr lang="en-US" altLang="ko-KR" b="0" i="1" smtClean="0">
                                <a:latin typeface="Cambria Math"/>
                              </a:rPr>
                            </m:ctrlPr>
                          </m:sSubPr>
                          <m:e>
                            <m:r>
                              <a:rPr lang="en-US" altLang="ko-KR" b="0" i="1" smtClean="0">
                                <a:latin typeface="Cambria Math"/>
                              </a:rPr>
                              <m:t>𝑍</m:t>
                            </m:r>
                          </m:e>
                          <m:sub>
                            <m:r>
                              <a:rPr lang="en-US" altLang="ko-KR" b="0" i="1" smtClean="0">
                                <a:latin typeface="Cambria Math"/>
                              </a:rPr>
                              <m:t>𝑘</m:t>
                            </m:r>
                          </m:sub>
                        </m:sSub>
                      </m:den>
                    </m:f>
                    <m:r>
                      <a:rPr lang="en-US" altLang="ko-KR" dirty="0">
                        <a:latin typeface="Cambria Math"/>
                        <a:ea typeface="Cambria Math"/>
                      </a:rPr>
                      <m:t>×</m:t>
                    </m:r>
                    <m:d>
                      <m:dPr>
                        <m:begChr m:val="{"/>
                        <m:endChr m:val=""/>
                        <m:ctrlPr>
                          <a:rPr lang="en-US" altLang="ko-KR" i="1" dirty="0" smtClean="0">
                            <a:latin typeface="Cambria Math"/>
                            <a:ea typeface="Cambria Math"/>
                          </a:rPr>
                        </m:ctrlPr>
                      </m:dPr>
                      <m:e>
                        <m:m>
                          <m:mPr>
                            <m:mcs>
                              <m:mc>
                                <m:mcPr>
                                  <m:count m:val="1"/>
                                  <m:mcJc m:val="center"/>
                                </m:mcPr>
                              </m:mc>
                            </m:mcs>
                            <m:ctrlPr>
                              <a:rPr lang="en-US" altLang="ko-KR" i="1" dirty="0" smtClean="0">
                                <a:latin typeface="Cambria Math"/>
                                <a:ea typeface="Cambria Math"/>
                              </a:rPr>
                            </m:ctrlPr>
                          </m:mPr>
                          <m:mr>
                            <m:e>
                              <m:sSup>
                                <m:sSupPr>
                                  <m:ctrlPr>
                                    <a:rPr lang="en-US" altLang="ko-KR" i="1" dirty="0" smtClean="0">
                                      <a:latin typeface="Cambria Math"/>
                                      <a:ea typeface="Cambria Math"/>
                                    </a:rPr>
                                  </m:ctrlPr>
                                </m:sSupPr>
                                <m:e>
                                  <m:r>
                                    <a:rPr lang="en-US" altLang="ko-KR" b="0" i="1" dirty="0" smtClean="0">
                                      <a:latin typeface="Cambria Math"/>
                                      <a:ea typeface="Cambria Math"/>
                                    </a:rPr>
                                    <m:t>𝑒</m:t>
                                  </m:r>
                                </m:e>
                                <m:sup>
                                  <m:r>
                                    <a:rPr lang="en-US" altLang="ko-KR" b="0" i="1" dirty="0" smtClean="0">
                                      <a:latin typeface="Cambria Math"/>
                                      <a:ea typeface="Cambria Math"/>
                                    </a:rPr>
                                    <m:t>−</m:t>
                                  </m:r>
                                  <m:sSub>
                                    <m:sSubPr>
                                      <m:ctrlPr>
                                        <a:rPr lang="en-US" altLang="ko-KR" i="1">
                                          <a:latin typeface="Cambria Math"/>
                                        </a:rPr>
                                      </m:ctrlPr>
                                    </m:sSubPr>
                                    <m:e>
                                      <m:r>
                                        <a:rPr lang="ko-KR" altLang="en-US" i="1">
                                          <a:latin typeface="Cambria Math"/>
                                        </a:rPr>
                                        <m:t>𝛼</m:t>
                                      </m:r>
                                    </m:e>
                                    <m:sub>
                                      <m:r>
                                        <a:rPr lang="en-US" altLang="ko-KR" i="1">
                                          <a:latin typeface="Cambria Math"/>
                                        </a:rPr>
                                        <m:t>𝑘</m:t>
                                      </m:r>
                                    </m:sub>
                                  </m:sSub>
                                </m:sup>
                              </m:sSup>
                              <m:r>
                                <m:rPr>
                                  <m:brk m:alnAt="7"/>
                                </m:rPr>
                                <a:rPr lang="en-US" altLang="ko-KR" b="0" i="1" dirty="0" smtClean="0">
                                  <a:latin typeface="Cambria Math"/>
                                  <a:ea typeface="Cambria Math"/>
                                </a:rPr>
                                <m:t> </m:t>
                              </m:r>
                              <m:r>
                                <a:rPr lang="en-US" altLang="ko-KR" b="0" i="1" dirty="0" smtClean="0">
                                  <a:latin typeface="Cambria Math"/>
                                  <a:ea typeface="Cambria Math"/>
                                </a:rPr>
                                <m:t>  </m:t>
                              </m:r>
                              <m:r>
                                <a:rPr lang="en-US" altLang="ko-KR" b="0" i="1" dirty="0" smtClean="0">
                                  <a:latin typeface="Cambria Math"/>
                                  <a:ea typeface="Cambria Math"/>
                                </a:rPr>
                                <m:t>𝑖𝑓</m:t>
                              </m:r>
                              <m:r>
                                <a:rPr lang="en-US" altLang="ko-KR" b="0" i="1" dirty="0" smtClean="0">
                                  <a:latin typeface="Cambria Math"/>
                                  <a:ea typeface="Cambria Math"/>
                                </a:rPr>
                                <m:t>  </m:t>
                              </m:r>
                              <m:sSub>
                                <m:sSubPr>
                                  <m:ctrlPr>
                                    <a:rPr lang="en-US" altLang="ko-KR" b="0" i="1" dirty="0" smtClean="0">
                                      <a:latin typeface="Cambria Math"/>
                                      <a:ea typeface="Cambria Math"/>
                                    </a:rPr>
                                  </m:ctrlPr>
                                </m:sSubPr>
                                <m:e>
                                  <m:r>
                                    <a:rPr lang="en-US" altLang="ko-KR" b="0" i="1" dirty="0" smtClean="0">
                                      <a:latin typeface="Cambria Math"/>
                                      <a:ea typeface="Cambria Math"/>
                                    </a:rPr>
                                    <m:t>𝐶</m:t>
                                  </m:r>
                                </m:e>
                                <m:sub>
                                  <m:r>
                                    <a:rPr lang="en-US" altLang="ko-KR" b="0" i="1" dirty="0" smtClean="0">
                                      <a:latin typeface="Cambria Math"/>
                                      <a:ea typeface="Cambria Math"/>
                                    </a:rPr>
                                    <m:t>𝑘</m:t>
                                  </m:r>
                                </m:sub>
                              </m:sSub>
                              <m:d>
                                <m:dPr>
                                  <m:ctrlPr>
                                    <a:rPr lang="en-US" altLang="ko-KR" b="0" i="1" dirty="0" smtClean="0">
                                      <a:latin typeface="Cambria Math"/>
                                      <a:ea typeface="Cambria Math"/>
                                    </a:rPr>
                                  </m:ctrlPr>
                                </m:dPr>
                                <m:e>
                                  <m:sSub>
                                    <m:sSubPr>
                                      <m:ctrlPr>
                                        <a:rPr lang="en-US" altLang="ko-KR" b="0" i="1" dirty="0" smtClean="0">
                                          <a:latin typeface="Cambria Math"/>
                                          <a:ea typeface="Cambria Math"/>
                                        </a:rPr>
                                      </m:ctrlPr>
                                    </m:sSubPr>
                                    <m:e>
                                      <m:r>
                                        <a:rPr lang="en-US" altLang="ko-KR" b="0" i="1" dirty="0" smtClean="0">
                                          <a:latin typeface="Cambria Math"/>
                                          <a:ea typeface="Cambria Math"/>
                                        </a:rPr>
                                        <m:t>𝑥</m:t>
                                      </m:r>
                                    </m:e>
                                    <m:sub>
                                      <m:r>
                                        <a:rPr lang="en-US" altLang="ko-KR" b="0" i="1" dirty="0" smtClean="0">
                                          <a:latin typeface="Cambria Math"/>
                                          <a:ea typeface="Cambria Math"/>
                                        </a:rPr>
                                        <m:t>𝑖</m:t>
                                      </m:r>
                                    </m:sub>
                                  </m:sSub>
                                </m:e>
                              </m:d>
                              <m:r>
                                <m:rPr>
                                  <m:brk m:alnAt="7"/>
                                </m:rPr>
                                <a:rPr lang="en-US" altLang="ko-KR" b="0" i="1" dirty="0" smtClean="0">
                                  <a:latin typeface="Cambria Math"/>
                                  <a:ea typeface="Cambria Math"/>
                                </a:rPr>
                                <m:t>=</m:t>
                              </m:r>
                              <m:sSub>
                                <m:sSubPr>
                                  <m:ctrlPr>
                                    <a:rPr lang="en-US" altLang="ko-KR" b="0" i="1" dirty="0" smtClean="0">
                                      <a:latin typeface="Cambria Math"/>
                                      <a:ea typeface="Cambria Math"/>
                                    </a:rPr>
                                  </m:ctrlPr>
                                </m:sSubPr>
                                <m:e>
                                  <m:r>
                                    <a:rPr lang="en-US" altLang="ko-KR" b="0" i="1" dirty="0" smtClean="0">
                                      <a:latin typeface="Cambria Math"/>
                                      <a:ea typeface="Cambria Math"/>
                                    </a:rPr>
                                    <m:t>𝑦</m:t>
                                  </m:r>
                                </m:e>
                                <m:sub>
                                  <m:r>
                                    <a:rPr lang="en-US" altLang="ko-KR" b="0" i="1" dirty="0" smtClean="0">
                                      <a:latin typeface="Cambria Math"/>
                                      <a:ea typeface="Cambria Math"/>
                                    </a:rPr>
                                    <m:t>𝑖</m:t>
                                  </m:r>
                                </m:sub>
                              </m:sSub>
                              <m:r>
                                <m:rPr>
                                  <m:brk m:alnAt="7"/>
                                </m:rPr>
                                <a:rPr lang="en-US" altLang="ko-KR" b="0" i="1" dirty="0" smtClean="0">
                                  <a:latin typeface="Cambria Math"/>
                                  <a:ea typeface="Cambria Math"/>
                                </a:rPr>
                                <m:t> </m:t>
                              </m:r>
                            </m:e>
                          </m:mr>
                          <m:mr>
                            <m:e>
                              <m:sSup>
                                <m:sSupPr>
                                  <m:ctrlPr>
                                    <a:rPr lang="en-US" altLang="ko-KR" i="1" dirty="0">
                                      <a:latin typeface="Cambria Math"/>
                                      <a:ea typeface="Cambria Math"/>
                                    </a:rPr>
                                  </m:ctrlPr>
                                </m:sSupPr>
                                <m:e>
                                  <m:r>
                                    <a:rPr lang="en-US" altLang="ko-KR" i="1" dirty="0">
                                      <a:latin typeface="Cambria Math"/>
                                      <a:ea typeface="Cambria Math"/>
                                    </a:rPr>
                                    <m:t>𝑒</m:t>
                                  </m:r>
                                </m:e>
                                <m:sup>
                                  <m:sSub>
                                    <m:sSubPr>
                                      <m:ctrlPr>
                                        <a:rPr lang="en-US" altLang="ko-KR" i="1">
                                          <a:latin typeface="Cambria Math"/>
                                        </a:rPr>
                                      </m:ctrlPr>
                                    </m:sSubPr>
                                    <m:e>
                                      <m:r>
                                        <a:rPr lang="ko-KR" altLang="en-US" i="1">
                                          <a:latin typeface="Cambria Math"/>
                                        </a:rPr>
                                        <m:t>𝛼</m:t>
                                      </m:r>
                                    </m:e>
                                    <m:sub>
                                      <m:r>
                                        <a:rPr lang="en-US" altLang="ko-KR" i="1">
                                          <a:latin typeface="Cambria Math"/>
                                        </a:rPr>
                                        <m:t>𝑘</m:t>
                                      </m:r>
                                    </m:sub>
                                  </m:sSub>
                                </m:sup>
                              </m:sSup>
                              <m:r>
                                <a:rPr lang="en-US" altLang="ko-KR" b="0" i="1" smtClean="0">
                                  <a:latin typeface="Cambria Math"/>
                                </a:rPr>
                                <m:t>    </m:t>
                              </m:r>
                              <m:r>
                                <m:rPr>
                                  <m:brk m:alnAt="7"/>
                                </m:rPr>
                                <a:rPr lang="en-US" altLang="ko-KR" i="1" dirty="0">
                                  <a:latin typeface="Cambria Math"/>
                                  <a:ea typeface="Cambria Math"/>
                                </a:rPr>
                                <m:t>𝑖</m:t>
                              </m:r>
                              <m:r>
                                <a:rPr lang="en-US" altLang="ko-KR" i="1" dirty="0">
                                  <a:latin typeface="Cambria Math"/>
                                  <a:ea typeface="Cambria Math"/>
                                </a:rPr>
                                <m:t>𝑓</m:t>
                              </m:r>
                              <m:r>
                                <a:rPr lang="en-US" altLang="ko-KR" i="1" dirty="0">
                                  <a:latin typeface="Cambria Math"/>
                                  <a:ea typeface="Cambria Math"/>
                                </a:rPr>
                                <m:t>  </m:t>
                              </m:r>
                              <m:sSub>
                                <m:sSubPr>
                                  <m:ctrlPr>
                                    <a:rPr lang="en-US" altLang="ko-KR" i="1" dirty="0">
                                      <a:latin typeface="Cambria Math"/>
                                      <a:ea typeface="Cambria Math"/>
                                    </a:rPr>
                                  </m:ctrlPr>
                                </m:sSubPr>
                                <m:e>
                                  <m:r>
                                    <a:rPr lang="en-US" altLang="ko-KR" i="1" dirty="0">
                                      <a:latin typeface="Cambria Math"/>
                                      <a:ea typeface="Cambria Math"/>
                                    </a:rPr>
                                    <m:t>𝐶</m:t>
                                  </m:r>
                                </m:e>
                                <m:sub>
                                  <m:r>
                                    <a:rPr lang="en-US" altLang="ko-KR" i="1" dirty="0">
                                      <a:latin typeface="Cambria Math"/>
                                      <a:ea typeface="Cambria Math"/>
                                    </a:rPr>
                                    <m:t>𝑘</m:t>
                                  </m:r>
                                </m:sub>
                              </m:sSub>
                              <m:d>
                                <m:dPr>
                                  <m:ctrlPr>
                                    <a:rPr lang="en-US" altLang="ko-KR" i="1" dirty="0">
                                      <a:latin typeface="Cambria Math"/>
                                      <a:ea typeface="Cambria Math"/>
                                    </a:rPr>
                                  </m:ctrlPr>
                                </m:dPr>
                                <m:e>
                                  <m:sSub>
                                    <m:sSubPr>
                                      <m:ctrlPr>
                                        <a:rPr lang="en-US" altLang="ko-KR" i="1" dirty="0">
                                          <a:latin typeface="Cambria Math"/>
                                          <a:ea typeface="Cambria Math"/>
                                        </a:rPr>
                                      </m:ctrlPr>
                                    </m:sSubPr>
                                    <m:e>
                                      <m:r>
                                        <a:rPr lang="en-US" altLang="ko-KR" i="1" dirty="0">
                                          <a:latin typeface="Cambria Math"/>
                                          <a:ea typeface="Cambria Math"/>
                                        </a:rPr>
                                        <m:t>𝑥</m:t>
                                      </m:r>
                                    </m:e>
                                    <m:sub>
                                      <m:r>
                                        <a:rPr lang="en-US" altLang="ko-KR" i="1" dirty="0">
                                          <a:latin typeface="Cambria Math"/>
                                          <a:ea typeface="Cambria Math"/>
                                        </a:rPr>
                                        <m:t>𝑖</m:t>
                                      </m:r>
                                    </m:sub>
                                  </m:sSub>
                                </m:e>
                              </m:d>
                              <m:r>
                                <m:rPr>
                                  <m:brk m:alnAt="7"/>
                                </m:rPr>
                                <a:rPr lang="en-US" altLang="ko-KR" i="1" dirty="0" smtClean="0">
                                  <a:latin typeface="Cambria Math"/>
                                  <a:ea typeface="Cambria Math"/>
                                </a:rPr>
                                <m:t>≠</m:t>
                              </m:r>
                              <m:sSub>
                                <m:sSubPr>
                                  <m:ctrlPr>
                                    <a:rPr lang="en-US" altLang="ko-KR" i="1" dirty="0">
                                      <a:latin typeface="Cambria Math"/>
                                      <a:ea typeface="Cambria Math"/>
                                    </a:rPr>
                                  </m:ctrlPr>
                                </m:sSubPr>
                                <m:e>
                                  <m:r>
                                    <a:rPr lang="en-US" altLang="ko-KR" i="1" dirty="0">
                                      <a:latin typeface="Cambria Math"/>
                                      <a:ea typeface="Cambria Math"/>
                                    </a:rPr>
                                    <m:t>𝑦</m:t>
                                  </m:r>
                                </m:e>
                                <m:sub>
                                  <m:r>
                                    <a:rPr lang="en-US" altLang="ko-KR" i="1" dirty="0">
                                      <a:latin typeface="Cambria Math"/>
                                      <a:ea typeface="Cambria Math"/>
                                    </a:rPr>
                                    <m:t>𝑖</m:t>
                                  </m:r>
                                </m:sub>
                              </m:sSub>
                            </m:e>
                          </m:mr>
                        </m:m>
                      </m:e>
                    </m:d>
                  </m:oMath>
                </a14:m>
                <a:endParaRPr lang="en-US" altLang="ko-KR" dirty="0" smtClean="0"/>
              </a:p>
              <a:p>
                <a:pPr lvl="4"/>
                <a14:m>
                  <m:oMath xmlns:m="http://schemas.openxmlformats.org/officeDocument/2006/math">
                    <m:sSub>
                      <m:sSubPr>
                        <m:ctrlPr>
                          <a:rPr lang="en-US" altLang="ko-KR" i="1">
                            <a:latin typeface="Cambria Math"/>
                          </a:rPr>
                        </m:ctrlPr>
                      </m:sSubPr>
                      <m:e>
                        <m:r>
                          <a:rPr lang="ko-KR" altLang="en-US" i="1" smtClean="0">
                            <a:latin typeface="Cambria Math"/>
                          </a:rPr>
                          <m:t>𝜀</m:t>
                        </m:r>
                      </m:e>
                      <m:sub>
                        <m:r>
                          <a:rPr lang="en-US" altLang="ko-KR" i="1">
                            <a:latin typeface="Cambria Math"/>
                          </a:rPr>
                          <m:t>𝑘</m:t>
                        </m:r>
                      </m:sub>
                    </m:sSub>
                    <m:r>
                      <a:rPr lang="en-US" altLang="ko-KR" i="1">
                        <a:latin typeface="Cambria Math"/>
                      </a:rPr>
                      <m:t>=</m:t>
                    </m:r>
                    <m:f>
                      <m:fPr>
                        <m:ctrlPr>
                          <a:rPr lang="en-US" altLang="ko-KR" i="1" smtClean="0">
                            <a:latin typeface="Cambria Math"/>
                          </a:rPr>
                        </m:ctrlPr>
                      </m:fPr>
                      <m:num>
                        <m:r>
                          <a:rPr lang="en-US" altLang="ko-KR" b="0" i="1" smtClean="0">
                            <a:latin typeface="Cambria Math"/>
                          </a:rPr>
                          <m:t>1</m:t>
                        </m:r>
                      </m:num>
                      <m:den>
                        <m:r>
                          <a:rPr lang="en-US" altLang="ko-KR" b="0" i="1" smtClean="0">
                            <a:latin typeface="Cambria Math"/>
                          </a:rPr>
                          <m:t>𝑛</m:t>
                        </m:r>
                      </m:den>
                    </m:f>
                    <m:d>
                      <m:dPr>
                        <m:begChr m:val="|"/>
                        <m:endChr m:val="|"/>
                        <m:ctrlPr>
                          <a:rPr lang="en-US" altLang="ko-KR" i="1" smtClean="0">
                            <a:latin typeface="Cambria Math"/>
                          </a:rPr>
                        </m:ctrlPr>
                      </m:dPr>
                      <m:e>
                        <m:nary>
                          <m:naryPr>
                            <m:chr m:val="∑"/>
                            <m:limLoc m:val="subSup"/>
                            <m:ctrlPr>
                              <a:rPr lang="en-US" altLang="ko-KR" i="1" smtClean="0">
                                <a:latin typeface="Cambria Math"/>
                              </a:rPr>
                            </m:ctrlPr>
                          </m:naryPr>
                          <m:sub>
                            <m:r>
                              <m:rPr>
                                <m:brk m:alnAt="25"/>
                              </m:rPr>
                              <a:rPr lang="en-US" altLang="ko-KR" b="0" i="1" smtClean="0">
                                <a:latin typeface="Cambria Math"/>
                              </a:rPr>
                              <m:t>𝑖</m:t>
                            </m:r>
                            <m:r>
                              <a:rPr lang="en-US" altLang="ko-KR" b="0" i="1" smtClean="0">
                                <a:latin typeface="Cambria Math"/>
                              </a:rPr>
                              <m:t>=1</m:t>
                            </m:r>
                          </m:sub>
                          <m:sup>
                            <m:r>
                              <a:rPr lang="en-US" altLang="ko-KR" b="0" i="1" smtClean="0">
                                <a:latin typeface="Cambria Math"/>
                              </a:rPr>
                              <m:t>𝑛</m:t>
                            </m:r>
                          </m:sup>
                          <m:e>
                            <m:sSub>
                              <m:sSubPr>
                                <m:ctrlPr>
                                  <a:rPr lang="en-US" altLang="ko-KR" i="1">
                                    <a:latin typeface="Cambria Math"/>
                                  </a:rPr>
                                </m:ctrlPr>
                              </m:sSubPr>
                              <m:e>
                                <m:r>
                                  <a:rPr lang="en-US" altLang="ko-KR" b="0" i="1" smtClean="0">
                                    <a:latin typeface="Cambria Math"/>
                                  </a:rPr>
                                  <m:t>𝑝</m:t>
                                </m:r>
                              </m:e>
                              <m:sub>
                                <m:r>
                                  <a:rPr lang="en-US" altLang="ko-KR" b="0" i="1" smtClean="0">
                                    <a:latin typeface="Cambria Math"/>
                                  </a:rPr>
                                  <m:t>𝑖</m:t>
                                </m:r>
                              </m:sub>
                            </m:sSub>
                            <m:r>
                              <a:rPr lang="en-US" altLang="ko-KR" i="1">
                                <a:latin typeface="Cambria Math"/>
                              </a:rPr>
                              <m:t>𝐼</m:t>
                            </m:r>
                            <m:d>
                              <m:dPr>
                                <m:begChr m:val="["/>
                                <m:endChr m:val="]"/>
                                <m:ctrlPr>
                                  <a:rPr lang="en-US" altLang="ko-KR" i="1">
                                    <a:latin typeface="Cambria Math"/>
                                  </a:rPr>
                                </m:ctrlPr>
                              </m:dPr>
                              <m:e>
                                <m:sSub>
                                  <m:sSubPr>
                                    <m:ctrlPr>
                                      <a:rPr lang="en-US" altLang="ko-KR" i="1">
                                        <a:latin typeface="Cambria Math"/>
                                      </a:rPr>
                                    </m:ctrlPr>
                                  </m:sSubPr>
                                  <m:e>
                                    <m:r>
                                      <a:rPr lang="en-US" altLang="ko-KR" i="1">
                                        <a:latin typeface="Cambria Math"/>
                                      </a:rPr>
                                      <m:t>𝐶</m:t>
                                    </m:r>
                                  </m:e>
                                  <m:sub>
                                    <m:r>
                                      <a:rPr lang="en-US" altLang="ko-KR" i="1">
                                        <a:latin typeface="Cambria Math"/>
                                      </a:rPr>
                                      <m:t>𝑘</m:t>
                                    </m:r>
                                  </m:sub>
                                </m:sSub>
                                <m:d>
                                  <m:dPr>
                                    <m:ctrlPr>
                                      <a:rPr lang="en-US" altLang="ko-KR" i="1">
                                        <a:latin typeface="Cambria Math"/>
                                      </a:rPr>
                                    </m:ctrlPr>
                                  </m:dPr>
                                  <m:e>
                                    <m:sSub>
                                      <m:sSubPr>
                                        <m:ctrlPr>
                                          <a:rPr lang="en-US" altLang="ko-KR" i="1" smtClean="0">
                                            <a:latin typeface="Cambria Math"/>
                                          </a:rPr>
                                        </m:ctrlPr>
                                      </m:sSubPr>
                                      <m:e>
                                        <m:r>
                                          <a:rPr lang="en-US" altLang="ko-KR" b="0" i="1" smtClean="0">
                                            <a:latin typeface="Cambria Math"/>
                                          </a:rPr>
                                          <m:t>𝑥</m:t>
                                        </m:r>
                                      </m:e>
                                      <m:sub>
                                        <m:r>
                                          <a:rPr lang="en-US" altLang="ko-KR" b="0" i="1" smtClean="0">
                                            <a:latin typeface="Cambria Math"/>
                                          </a:rPr>
                                          <m:t>𝑖</m:t>
                                        </m:r>
                                      </m:sub>
                                    </m:sSub>
                                  </m:e>
                                </m:d>
                                <m:r>
                                  <a:rPr lang="en-US" altLang="ko-KR" i="1" smtClean="0">
                                    <a:latin typeface="Cambria Math"/>
                                    <a:ea typeface="Cambria Math"/>
                                  </a:rPr>
                                  <m:t>≠</m:t>
                                </m:r>
                                <m:sSub>
                                  <m:sSubPr>
                                    <m:ctrlPr>
                                      <a:rPr lang="en-US" altLang="ko-KR" i="1" smtClean="0">
                                        <a:latin typeface="Cambria Math"/>
                                        <a:ea typeface="Cambria Math"/>
                                      </a:rPr>
                                    </m:ctrlPr>
                                  </m:sSubPr>
                                  <m:e>
                                    <m:r>
                                      <a:rPr lang="en-US" altLang="ko-KR" b="0" i="1" smtClean="0">
                                        <a:latin typeface="Cambria Math"/>
                                        <a:ea typeface="Cambria Math"/>
                                      </a:rPr>
                                      <m:t>𝑦</m:t>
                                    </m:r>
                                  </m:e>
                                  <m:sub>
                                    <m:r>
                                      <a:rPr lang="en-US" altLang="ko-KR" b="0" i="1" smtClean="0">
                                        <a:latin typeface="Cambria Math"/>
                                        <a:ea typeface="Cambria Math"/>
                                      </a:rPr>
                                      <m:t>𝑖</m:t>
                                    </m:r>
                                  </m:sub>
                                </m:sSub>
                              </m:e>
                            </m:d>
                          </m:e>
                        </m:nary>
                      </m:e>
                    </m:d>
                  </m:oMath>
                </a14:m>
                <a:endParaRPr lang="en-US" altLang="ko-KR" dirty="0" smtClean="0"/>
              </a:p>
              <a:p>
                <a:pPr lvl="1"/>
                <a:r>
                  <a:rPr lang="en-US" altLang="ko-KR" dirty="0" smtClean="0"/>
                  <a:t>Random Tree</a:t>
                </a:r>
              </a:p>
              <a:p>
                <a:pPr lvl="2"/>
                <a:r>
                  <a:rPr lang="ko-KR" altLang="en-US" dirty="0" smtClean="0"/>
                  <a:t>전체 변수 중에 독립적으로 선택된 변수들의 부분집합을 이용하여 의사결정 </a:t>
                </a:r>
                <a:r>
                  <a:rPr lang="ko-KR" altLang="en-US" dirty="0" err="1" smtClean="0"/>
                  <a:t>트리를</a:t>
                </a:r>
                <a:r>
                  <a:rPr lang="ko-KR" altLang="en-US" dirty="0" smtClean="0"/>
                  <a:t> 만든 후 분류</a:t>
                </a:r>
                <a:endParaRPr lang="en-US" altLang="ko-KR" dirty="0" smtClean="0"/>
              </a:p>
              <a:p>
                <a:pPr lvl="1"/>
                <a:r>
                  <a:rPr lang="en-US" altLang="ko-KR" dirty="0" smtClean="0"/>
                  <a:t>Single Tree</a:t>
                </a:r>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152400" y="609600"/>
                <a:ext cx="8839200" cy="6172200"/>
              </a:xfrm>
              <a:blipFill>
                <a:blip r:embed="rId3"/>
                <a:stretch>
                  <a:fillRect l="-276" t="-1481" r="-207" b="-7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362028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272" y="0"/>
            <a:ext cx="5253456" cy="6858000"/>
          </a:xfrm>
          <a:prstGeom prst="rect">
            <a:avLst/>
          </a:prstGeom>
        </p:spPr>
      </p:pic>
    </p:spTree>
    <p:extLst>
      <p:ext uri="{BB962C8B-B14F-4D97-AF65-F5344CB8AC3E}">
        <p14:creationId xmlns:p14="http://schemas.microsoft.com/office/powerpoint/2010/main" val="15696691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12" y="871537"/>
            <a:ext cx="7496175" cy="5114925"/>
          </a:xfrm>
          <a:prstGeom prst="rect">
            <a:avLst/>
          </a:prstGeom>
        </p:spPr>
      </p:pic>
    </p:spTree>
    <p:extLst>
      <p:ext uri="{BB962C8B-B14F-4D97-AF65-F5344CB8AC3E}">
        <p14:creationId xmlns:p14="http://schemas.microsoft.com/office/powerpoint/2010/main" val="4159464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842" y="304800"/>
            <a:ext cx="6826558" cy="6091222"/>
          </a:xfrm>
          <a:prstGeom prst="rect">
            <a:avLst/>
          </a:prstGeom>
        </p:spPr>
      </p:pic>
      <p:cxnSp>
        <p:nvCxnSpPr>
          <p:cNvPr id="4" name="직선 연결선 3"/>
          <p:cNvCxnSpPr/>
          <p:nvPr/>
        </p:nvCxnSpPr>
        <p:spPr>
          <a:xfrm>
            <a:off x="2362200" y="3412156"/>
            <a:ext cx="129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136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pPr eaLnBrk="1" hangingPunct="1"/>
            <a:r>
              <a:rPr lang="ko-KR" altLang="en-US" smtClean="0">
                <a:ea typeface="굴림" charset="-127"/>
              </a:rPr>
              <a:t>요약</a:t>
            </a:r>
            <a:endParaRPr lang="en-US" altLang="ko-KR" smtClean="0">
              <a:ea typeface="굴림" charset="-127"/>
            </a:endParaRPr>
          </a:p>
        </p:txBody>
      </p:sp>
      <p:sp>
        <p:nvSpPr>
          <p:cNvPr id="41987" name="Rectangle 3"/>
          <p:cNvSpPr>
            <a:spLocks noGrp="1"/>
          </p:cNvSpPr>
          <p:nvPr>
            <p:ph type="body" idx="1"/>
          </p:nvPr>
        </p:nvSpPr>
        <p:spPr/>
        <p:txBody>
          <a:bodyPr/>
          <a:lstStyle/>
          <a:p>
            <a:pPr eaLnBrk="1" hangingPunct="1">
              <a:lnSpc>
                <a:spcPct val="90000"/>
              </a:lnSpc>
            </a:pPr>
            <a:r>
              <a:rPr lang="ko-KR" altLang="en-US" dirty="0" smtClean="0">
                <a:ea typeface="굴림" charset="-127"/>
              </a:rPr>
              <a:t>분류 회귀나무는 새로운 레코드를 예측하거나 분류할 수 있는 쉽고 투명한 방법이다</a:t>
            </a:r>
            <a:r>
              <a:rPr lang="en-US" altLang="ko-KR" dirty="0" smtClean="0">
                <a:ea typeface="굴림" charset="-127"/>
              </a:rPr>
              <a:t>.</a:t>
            </a:r>
          </a:p>
          <a:p>
            <a:pPr eaLnBrk="1" hangingPunct="1">
              <a:lnSpc>
                <a:spcPct val="90000"/>
              </a:lnSpc>
            </a:pPr>
            <a:endParaRPr lang="en-US" altLang="ko-KR" dirty="0" smtClean="0">
              <a:ea typeface="굴림" charset="-127"/>
            </a:endParaRPr>
          </a:p>
          <a:p>
            <a:pPr eaLnBrk="1" hangingPunct="1">
              <a:lnSpc>
                <a:spcPct val="90000"/>
              </a:lnSpc>
            </a:pPr>
            <a:r>
              <a:rPr lang="ko-KR" altLang="en-US" dirty="0" smtClean="0">
                <a:ea typeface="굴림" charset="-127"/>
              </a:rPr>
              <a:t>나무는 일련의 규칙들에 대한 그래프적 표현이다</a:t>
            </a:r>
            <a:r>
              <a:rPr lang="en-US" altLang="ko-KR" dirty="0" smtClean="0">
                <a:ea typeface="굴림" charset="-127"/>
              </a:rPr>
              <a:t>.</a:t>
            </a:r>
          </a:p>
          <a:p>
            <a:pPr eaLnBrk="1" hangingPunct="1">
              <a:lnSpc>
                <a:spcPct val="90000"/>
              </a:lnSpc>
            </a:pPr>
            <a:endParaRPr lang="en-US" altLang="ko-KR" dirty="0" smtClean="0">
              <a:ea typeface="굴림" charset="-127"/>
            </a:endParaRPr>
          </a:p>
          <a:p>
            <a:pPr eaLnBrk="1" hangingPunct="1">
              <a:lnSpc>
                <a:spcPct val="90000"/>
              </a:lnSpc>
            </a:pPr>
            <a:r>
              <a:rPr lang="ko-KR" altLang="en-US" dirty="0" smtClean="0">
                <a:ea typeface="굴림" charset="-127"/>
              </a:rPr>
              <a:t>나무는 학습 데이터의 </a:t>
            </a:r>
            <a:r>
              <a:rPr lang="ko-KR" altLang="en-US" dirty="0" err="1" smtClean="0">
                <a:ea typeface="굴림" charset="-127"/>
              </a:rPr>
              <a:t>과적합을</a:t>
            </a:r>
            <a:r>
              <a:rPr lang="ko-KR" altLang="en-US" dirty="0" smtClean="0">
                <a:ea typeface="굴림" charset="-127"/>
              </a:rPr>
              <a:t> 피하기 위해 가지치기를 해야만 한다</a:t>
            </a:r>
            <a:r>
              <a:rPr lang="en-US" altLang="ko-KR" dirty="0" smtClean="0">
                <a:ea typeface="굴림" charset="-127"/>
              </a:rPr>
              <a:t>.</a:t>
            </a:r>
          </a:p>
          <a:p>
            <a:pPr eaLnBrk="1" hangingPunct="1">
              <a:lnSpc>
                <a:spcPct val="90000"/>
              </a:lnSpc>
            </a:pPr>
            <a:endParaRPr lang="en-US" altLang="ko-KR" dirty="0" smtClean="0">
              <a:ea typeface="굴림" charset="-127"/>
            </a:endParaRPr>
          </a:p>
          <a:p>
            <a:pPr eaLnBrk="1" hangingPunct="1">
              <a:lnSpc>
                <a:spcPct val="90000"/>
              </a:lnSpc>
            </a:pPr>
            <a:r>
              <a:rPr lang="ko-KR" altLang="en-US" dirty="0" smtClean="0">
                <a:ea typeface="굴림" charset="-127"/>
              </a:rPr>
              <a:t>나무가 데이터 구조에 대한 어떠한 가정도 갖지 않기 때문에</a:t>
            </a:r>
            <a:r>
              <a:rPr lang="en-US" altLang="ko-KR" dirty="0" smtClean="0">
                <a:ea typeface="굴림" charset="-127"/>
              </a:rPr>
              <a:t>, </a:t>
            </a:r>
            <a:r>
              <a:rPr lang="ko-KR" altLang="en-US" dirty="0" smtClean="0">
                <a:ea typeface="굴림" charset="-127"/>
              </a:rPr>
              <a:t>큰 데이터가 필요하다</a:t>
            </a:r>
            <a:r>
              <a:rPr lang="en-US" altLang="ko-KR" dirty="0" smtClean="0">
                <a:ea typeface="굴림" charset="-127"/>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과</a:t>
            </a:r>
            <a:r>
              <a:rPr lang="ko-KR" altLang="en-US" dirty="0"/>
              <a:t>제</a:t>
            </a:r>
          </a:p>
        </p:txBody>
      </p:sp>
      <p:sp>
        <p:nvSpPr>
          <p:cNvPr id="3" name="내용 개체 틀 2"/>
          <p:cNvSpPr>
            <a:spLocks noGrp="1"/>
          </p:cNvSpPr>
          <p:nvPr>
            <p:ph sz="quarter" idx="1"/>
          </p:nvPr>
        </p:nvSpPr>
        <p:spPr/>
        <p:txBody>
          <a:bodyPr/>
          <a:lstStyle/>
          <a:p>
            <a:r>
              <a:rPr lang="en-US" altLang="ko-KR" dirty="0" smtClean="0"/>
              <a:t>9.2 (a), (b), (c)</a:t>
            </a:r>
          </a:p>
          <a:p>
            <a:endParaRPr lang="en-US" altLang="ko-KR" dirty="0" smtClean="0"/>
          </a:p>
        </p:txBody>
      </p:sp>
      <p:sp>
        <p:nvSpPr>
          <p:cNvPr id="4" name="직사각형 3"/>
          <p:cNvSpPr/>
          <p:nvPr/>
        </p:nvSpPr>
        <p:spPr>
          <a:xfrm>
            <a:off x="457200" y="2029665"/>
            <a:ext cx="8153400" cy="1477328"/>
          </a:xfrm>
          <a:prstGeom prst="rect">
            <a:avLst/>
          </a:prstGeom>
          <a:ln>
            <a:solidFill>
              <a:schemeClr val="tx1"/>
            </a:solidFill>
          </a:ln>
        </p:spPr>
        <p:txBody>
          <a:bodyPr wrap="square">
            <a:spAutoFit/>
          </a:bodyPr>
          <a:lstStyle/>
          <a:p>
            <a:r>
              <a:rPr lang="en-US" altLang="ko-KR" dirty="0" err="1"/>
              <a:t>pruned.ct</a:t>
            </a:r>
            <a:r>
              <a:rPr lang="en-US" altLang="ko-KR" dirty="0"/>
              <a:t> &lt;- prune(</a:t>
            </a:r>
            <a:r>
              <a:rPr lang="en-US" altLang="ko-KR" dirty="0" err="1"/>
              <a:t>cv.ct</a:t>
            </a:r>
            <a:r>
              <a:rPr lang="en-US" altLang="ko-KR" dirty="0"/>
              <a:t>, </a:t>
            </a:r>
            <a:r>
              <a:rPr lang="en-US" altLang="ko-KR" dirty="0" err="1"/>
              <a:t>cp</a:t>
            </a:r>
            <a:r>
              <a:rPr lang="en-US" altLang="ko-KR" dirty="0"/>
              <a:t>=</a:t>
            </a:r>
            <a:r>
              <a:rPr lang="en-US" altLang="ko-KR" dirty="0" err="1"/>
              <a:t>cv.ct$cptable</a:t>
            </a:r>
            <a:r>
              <a:rPr lang="en-US" altLang="ko-KR" dirty="0"/>
              <a:t>[</a:t>
            </a:r>
            <a:r>
              <a:rPr lang="en-US" altLang="ko-KR" dirty="0" err="1"/>
              <a:t>which.min</a:t>
            </a:r>
            <a:r>
              <a:rPr lang="en-US" altLang="ko-KR" dirty="0"/>
              <a:t>(</a:t>
            </a:r>
            <a:r>
              <a:rPr lang="en-US" altLang="ko-KR" dirty="0" err="1"/>
              <a:t>cv.ct$cptable</a:t>
            </a:r>
            <a:r>
              <a:rPr lang="en-US" altLang="ko-KR" dirty="0"/>
              <a:t>[ , "</a:t>
            </a:r>
            <a:r>
              <a:rPr lang="en-US" altLang="ko-KR" dirty="0" err="1"/>
              <a:t>xerror</a:t>
            </a:r>
            <a:r>
              <a:rPr lang="en-US" altLang="ko-KR" dirty="0"/>
              <a:t>"]), </a:t>
            </a:r>
            <a:endParaRPr lang="en-US" altLang="ko-KR" dirty="0" smtClean="0"/>
          </a:p>
          <a:p>
            <a:r>
              <a:rPr lang="en-US" altLang="ko-KR" dirty="0"/>
              <a:t> </a:t>
            </a:r>
            <a:r>
              <a:rPr lang="en-US" altLang="ko-KR" dirty="0" smtClean="0"/>
              <a:t>                              "</a:t>
            </a:r>
            <a:r>
              <a:rPr lang="en-US" altLang="ko-KR" dirty="0"/>
              <a:t>CP"] )</a:t>
            </a:r>
          </a:p>
          <a:p>
            <a:r>
              <a:rPr lang="en-US" altLang="ko-KR" dirty="0" smtClean="0"/>
              <a:t>length(</a:t>
            </a:r>
            <a:r>
              <a:rPr lang="en-US" altLang="ko-KR" dirty="0" err="1" smtClean="0"/>
              <a:t>pruned.ct$frame$var</a:t>
            </a:r>
            <a:r>
              <a:rPr lang="en-US" altLang="ko-KR" dirty="0" smtClean="0"/>
              <a:t>[</a:t>
            </a:r>
            <a:r>
              <a:rPr lang="en-US" altLang="ko-KR" dirty="0" err="1" smtClean="0"/>
              <a:t>pruned.ct$frame$var</a:t>
            </a:r>
            <a:r>
              <a:rPr lang="en-US" altLang="ko-KR" dirty="0"/>
              <a:t>=="&lt;leaf&gt;"])</a:t>
            </a:r>
          </a:p>
          <a:p>
            <a:r>
              <a:rPr lang="en-US" altLang="ko-KR" dirty="0" err="1"/>
              <a:t>prp</a:t>
            </a:r>
            <a:r>
              <a:rPr lang="en-US" altLang="ko-KR" dirty="0"/>
              <a:t>(</a:t>
            </a:r>
            <a:r>
              <a:rPr lang="en-US" altLang="ko-KR" dirty="0" err="1"/>
              <a:t>pruned.ct</a:t>
            </a:r>
            <a:r>
              <a:rPr lang="en-US" altLang="ko-KR" dirty="0"/>
              <a:t>, type=1, extra=1, </a:t>
            </a:r>
            <a:r>
              <a:rPr lang="en-US" altLang="ko-KR" dirty="0" err="1"/>
              <a:t>split.font</a:t>
            </a:r>
            <a:r>
              <a:rPr lang="en-US" altLang="ko-KR" dirty="0"/>
              <a:t>=1, </a:t>
            </a:r>
            <a:r>
              <a:rPr lang="en-US" altLang="ko-KR" dirty="0" err="1"/>
              <a:t>varlen</a:t>
            </a:r>
            <a:r>
              <a:rPr lang="en-US" altLang="ko-KR" dirty="0"/>
              <a:t>=-10,</a:t>
            </a:r>
          </a:p>
          <a:p>
            <a:r>
              <a:rPr lang="en-US" altLang="ko-KR" dirty="0"/>
              <a:t>    </a:t>
            </a:r>
            <a:r>
              <a:rPr lang="en-US" altLang="ko-KR" dirty="0" err="1"/>
              <a:t>box.col</a:t>
            </a:r>
            <a:r>
              <a:rPr lang="en-US" altLang="ko-KR" dirty="0"/>
              <a:t>=</a:t>
            </a:r>
            <a:r>
              <a:rPr lang="en-US" altLang="ko-KR" dirty="0" err="1"/>
              <a:t>ifelse</a:t>
            </a:r>
            <a:r>
              <a:rPr lang="en-US" altLang="ko-KR" dirty="0"/>
              <a:t>(</a:t>
            </a:r>
            <a:r>
              <a:rPr lang="en-US" altLang="ko-KR" dirty="0" err="1"/>
              <a:t>pruned.ct$frame$var</a:t>
            </a:r>
            <a:r>
              <a:rPr lang="en-US" altLang="ko-KR" dirty="0"/>
              <a:t>=="&lt;leaf&gt;", 'gray', 'white'))</a:t>
            </a:r>
            <a:endParaRPr lang="ko-KR" altLang="en-US" dirty="0"/>
          </a:p>
        </p:txBody>
      </p:sp>
    </p:spTree>
    <p:extLst>
      <p:ext uri="{BB962C8B-B14F-4D97-AF65-F5344CB8AC3E}">
        <p14:creationId xmlns:p14="http://schemas.microsoft.com/office/powerpoint/2010/main" val="1248295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813714"/>
            <a:ext cx="2895600" cy="624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Title 2"/>
          <p:cNvSpPr>
            <a:spLocks noGrp="1"/>
          </p:cNvSpPr>
          <p:nvPr>
            <p:ph type="title"/>
          </p:nvPr>
        </p:nvSpPr>
        <p:spPr>
          <a:xfrm>
            <a:off x="685800" y="76200"/>
            <a:ext cx="7772400" cy="639762"/>
          </a:xfrm>
        </p:spPr>
        <p:txBody>
          <a:bodyPr/>
          <a:lstStyle/>
          <a:p>
            <a:pPr eaLnBrk="1" hangingPunct="1"/>
            <a:r>
              <a:rPr lang="ko-KR" altLang="en-US" sz="3600" dirty="0" smtClean="0">
                <a:solidFill>
                  <a:schemeClr val="tx1"/>
                </a:solidFill>
                <a:ea typeface="굴림" charset="-127"/>
              </a:rPr>
              <a:t>재귀적 분할 단계</a:t>
            </a:r>
            <a:endParaRPr lang="en-US" altLang="ko-KR" sz="3600" dirty="0" smtClean="0">
              <a:solidFill>
                <a:schemeClr val="tx1"/>
              </a:solidFill>
              <a:ea typeface="굴림" charset="-127"/>
            </a:endParaRPr>
          </a:p>
        </p:txBody>
      </p:sp>
      <p:sp>
        <p:nvSpPr>
          <p:cNvPr id="13315" name="내용 개체 틀 3"/>
          <p:cNvSpPr>
            <a:spLocks noGrp="1"/>
          </p:cNvSpPr>
          <p:nvPr>
            <p:ph sz="quarter" idx="1"/>
          </p:nvPr>
        </p:nvSpPr>
        <p:spPr>
          <a:xfrm>
            <a:off x="609600" y="838200"/>
            <a:ext cx="7772400" cy="4572000"/>
          </a:xfrm>
        </p:spPr>
        <p:txBody>
          <a:bodyPr/>
          <a:lstStyle/>
          <a:p>
            <a:pPr eaLnBrk="1" hangingPunct="1"/>
            <a:r>
              <a:rPr lang="ko-KR" altLang="en-US" dirty="0" smtClean="0">
                <a:ea typeface="굴림" charset="-127"/>
              </a:rPr>
              <a:t>예측변수들 중 하나의 변수</a:t>
            </a:r>
            <a:r>
              <a:rPr lang="en-US" altLang="ko-KR" dirty="0" smtClean="0">
                <a:ea typeface="굴림" charset="-127"/>
              </a:rPr>
              <a:t> </a:t>
            </a:r>
            <a:r>
              <a:rPr lang="en-US" altLang="ko-KR" i="1" dirty="0" smtClean="0">
                <a:ea typeface="굴림" charset="-127"/>
              </a:rPr>
              <a:t>x</a:t>
            </a:r>
            <a:r>
              <a:rPr lang="en-US" altLang="ko-KR" baseline="-25000" dirty="0" smtClean="0">
                <a:ea typeface="굴림" charset="-127"/>
              </a:rPr>
              <a:t>i</a:t>
            </a:r>
            <a:r>
              <a:rPr lang="ko-KR" altLang="en-US" dirty="0" smtClean="0">
                <a:ea typeface="굴림" charset="-127"/>
              </a:rPr>
              <a:t>를 선택</a:t>
            </a:r>
            <a:endParaRPr lang="en-US" altLang="ko-KR" dirty="0" smtClean="0">
              <a:ea typeface="굴림" charset="-127"/>
            </a:endParaRPr>
          </a:p>
          <a:p>
            <a:pPr eaLnBrk="1" hangingPunct="1"/>
            <a:r>
              <a:rPr lang="en-US" altLang="ko-KR" b="1" i="1" dirty="0" smtClean="0">
                <a:solidFill>
                  <a:srgbClr val="FF0000"/>
                </a:solidFill>
                <a:ea typeface="굴림" charset="-127"/>
              </a:rPr>
              <a:t>x</a:t>
            </a:r>
            <a:r>
              <a:rPr lang="en-US" altLang="ko-KR" b="1" baseline="-25000" dirty="0" smtClean="0">
                <a:solidFill>
                  <a:srgbClr val="FF0000"/>
                </a:solidFill>
                <a:ea typeface="굴림" charset="-127"/>
              </a:rPr>
              <a:t>i</a:t>
            </a:r>
            <a:r>
              <a:rPr lang="ko-KR" altLang="en-US" b="1" dirty="0" smtClean="0">
                <a:solidFill>
                  <a:srgbClr val="FF0000"/>
                </a:solidFill>
                <a:ea typeface="굴림" charset="-127"/>
              </a:rPr>
              <a:t> 의 값</a:t>
            </a:r>
            <a:r>
              <a:rPr lang="en-US" altLang="ko-KR" b="1" dirty="0" smtClean="0">
                <a:solidFill>
                  <a:srgbClr val="FF0000"/>
                </a:solidFill>
                <a:ea typeface="굴림" charset="-127"/>
              </a:rPr>
              <a:t>, </a:t>
            </a:r>
            <a:r>
              <a:rPr lang="ko-KR" altLang="en-US" b="1" dirty="0" smtClean="0">
                <a:solidFill>
                  <a:srgbClr val="FF0000"/>
                </a:solidFill>
                <a:ea typeface="굴림" charset="-127"/>
              </a:rPr>
              <a:t>즉 </a:t>
            </a:r>
            <a:r>
              <a:rPr lang="en-US" altLang="ko-KR" b="1" i="1" dirty="0" err="1" smtClean="0">
                <a:solidFill>
                  <a:srgbClr val="FF0000"/>
                </a:solidFill>
                <a:ea typeface="굴림" charset="-127"/>
              </a:rPr>
              <a:t>s</a:t>
            </a:r>
            <a:r>
              <a:rPr lang="en-US" altLang="ko-KR" b="1" baseline="-25000" dirty="0" err="1" smtClean="0">
                <a:solidFill>
                  <a:srgbClr val="FF0000"/>
                </a:solidFill>
                <a:ea typeface="굴림" charset="-127"/>
              </a:rPr>
              <a:t>i</a:t>
            </a:r>
            <a:r>
              <a:rPr lang="ko-KR" altLang="en-US" b="1" dirty="0" err="1" smtClean="0">
                <a:solidFill>
                  <a:srgbClr val="FF0000"/>
                </a:solidFill>
                <a:ea typeface="굴림" charset="-127"/>
              </a:rPr>
              <a:t>를</a:t>
            </a:r>
            <a:r>
              <a:rPr lang="ko-KR" altLang="en-US" b="1" dirty="0" smtClean="0">
                <a:solidFill>
                  <a:srgbClr val="FF0000"/>
                </a:solidFill>
                <a:ea typeface="굴림" charset="-127"/>
              </a:rPr>
              <a:t> 선택</a:t>
            </a:r>
            <a:r>
              <a:rPr lang="en-US" altLang="ko-KR" b="1" dirty="0" smtClean="0">
                <a:solidFill>
                  <a:srgbClr val="FF0000"/>
                </a:solidFill>
                <a:ea typeface="굴림" charset="-127"/>
              </a:rPr>
              <a:t>, </a:t>
            </a:r>
            <a:r>
              <a:rPr lang="ko-KR" altLang="en-US" b="1" dirty="0" smtClean="0">
                <a:solidFill>
                  <a:srgbClr val="FF0000"/>
                </a:solidFill>
                <a:ea typeface="굴림" charset="-127"/>
              </a:rPr>
              <a:t>학습 데이터를 두 개의 부분으로 나눔</a:t>
            </a:r>
            <a:endParaRPr lang="en-US" altLang="ko-KR" b="1" dirty="0" smtClean="0">
              <a:solidFill>
                <a:srgbClr val="FF0000"/>
              </a:solidFill>
              <a:ea typeface="굴림" charset="-127"/>
            </a:endParaRPr>
          </a:p>
          <a:p>
            <a:pPr lvl="1" eaLnBrk="1" hangingPunct="1"/>
            <a:r>
              <a:rPr lang="ko-KR" altLang="en-US" dirty="0">
                <a:latin typeface="굴림" panose="020B0600000101010101" pitchFamily="50" charset="-127"/>
                <a:ea typeface="굴림" panose="020B0600000101010101" pitchFamily="50" charset="-127"/>
              </a:rPr>
              <a:t>한 부분은 </a:t>
            </a:r>
            <a:r>
              <a:rPr lang="en-US" altLang="ko-KR" dirty="0" smtClean="0">
                <a:latin typeface="굴림" panose="020B0600000101010101" pitchFamily="50" charset="-127"/>
                <a:ea typeface="굴림" panose="020B0600000101010101" pitchFamily="50" charset="-127"/>
              </a:rPr>
              <a:t>x</a:t>
            </a:r>
            <a:r>
              <a:rPr lang="en-US" altLang="ko-KR" baseline="-25000" dirty="0" smtClean="0">
                <a:latin typeface="굴림" panose="020B0600000101010101" pitchFamily="50" charset="-127"/>
                <a:ea typeface="굴림" panose="020B0600000101010101" pitchFamily="50" charset="-127"/>
              </a:rPr>
              <a:t>i</a:t>
            </a:r>
            <a:r>
              <a:rPr lang="en-US" altLang="ko-KR" dirty="0" smtClean="0">
                <a:latin typeface="굴림" panose="020B0600000101010101" pitchFamily="50" charset="-127"/>
                <a:ea typeface="굴림" panose="020B0600000101010101" pitchFamily="50" charset="-127"/>
              </a:rPr>
              <a:t>&lt;</a:t>
            </a:r>
            <a:r>
              <a:rPr lang="en-US" altLang="ko-KR" dirty="0" err="1" smtClean="0">
                <a:latin typeface="굴림" panose="020B0600000101010101" pitchFamily="50" charset="-127"/>
                <a:ea typeface="굴림" panose="020B0600000101010101" pitchFamily="50" charset="-127"/>
              </a:rPr>
              <a:t>s</a:t>
            </a:r>
            <a:r>
              <a:rPr lang="en-US" altLang="ko-KR" baseline="-25000" dirty="0" err="1" smtClean="0">
                <a:latin typeface="굴림" panose="020B0600000101010101" pitchFamily="50" charset="-127"/>
                <a:ea typeface="굴림" panose="020B0600000101010101" pitchFamily="50" charset="-127"/>
              </a:rPr>
              <a:t>i</a:t>
            </a:r>
            <a:r>
              <a:rPr lang="ko-KR" altLang="en-US" dirty="0">
                <a:latin typeface="굴림" panose="020B0600000101010101" pitchFamily="50" charset="-127"/>
                <a:ea typeface="굴림" panose="020B0600000101010101" pitchFamily="50" charset="-127"/>
              </a:rPr>
              <a:t>인 모든 점들을 포함하고</a:t>
            </a:r>
            <a:r>
              <a:rPr lang="en-US" altLang="ko-KR" dirty="0">
                <a:latin typeface="굴림" panose="020B0600000101010101" pitchFamily="50" charset="-127"/>
                <a:ea typeface="굴림" panose="020B0600000101010101" pitchFamily="50" charset="-127"/>
              </a:rPr>
              <a:t>, </a:t>
            </a:r>
            <a:r>
              <a:rPr lang="ko-KR" altLang="en-US" dirty="0">
                <a:latin typeface="굴림" panose="020B0600000101010101" pitchFamily="50" charset="-127"/>
                <a:ea typeface="굴림" panose="020B0600000101010101" pitchFamily="50" charset="-127"/>
              </a:rPr>
              <a:t>나머지 점들은 </a:t>
            </a:r>
            <a:r>
              <a:rPr lang="en-US" altLang="ko-KR" dirty="0" err="1" smtClean="0">
                <a:latin typeface="굴림" panose="020B0600000101010101" pitchFamily="50" charset="-127"/>
                <a:ea typeface="굴림" panose="020B0600000101010101" pitchFamily="50" charset="-127"/>
              </a:rPr>
              <a:t>x</a:t>
            </a:r>
            <a:r>
              <a:rPr lang="en-US" altLang="ko-KR" baseline="-25000" dirty="0" err="1" smtClean="0">
                <a:latin typeface="굴림" panose="020B0600000101010101" pitchFamily="50" charset="-127"/>
                <a:ea typeface="굴림" panose="020B0600000101010101" pitchFamily="50" charset="-127"/>
              </a:rPr>
              <a:t>i</a:t>
            </a:r>
            <a:r>
              <a:rPr lang="en-US" altLang="ko-KR" dirty="0" err="1" smtClean="0">
                <a:latin typeface="굴림" panose="020B0600000101010101" pitchFamily="50" charset="-127"/>
                <a:ea typeface="굴림" panose="020B0600000101010101" pitchFamily="50" charset="-127"/>
              </a:rPr>
              <a:t>≥s</a:t>
            </a:r>
            <a:r>
              <a:rPr lang="en-US" altLang="ko-KR" baseline="-25000" dirty="0" err="1" smtClean="0">
                <a:latin typeface="굴림" panose="020B0600000101010101" pitchFamily="50" charset="-127"/>
                <a:ea typeface="굴림" panose="020B0600000101010101" pitchFamily="50" charset="-127"/>
              </a:rPr>
              <a:t>i</a:t>
            </a:r>
            <a:r>
              <a:rPr lang="ko-KR" altLang="en-US" dirty="0">
                <a:latin typeface="굴림" panose="020B0600000101010101" pitchFamily="50" charset="-127"/>
                <a:ea typeface="굴림" panose="020B0600000101010101" pitchFamily="50" charset="-127"/>
              </a:rPr>
              <a:t>가 된다</a:t>
            </a:r>
            <a:endParaRPr lang="en-US" altLang="ko-KR" dirty="0" smtClean="0">
              <a:latin typeface="굴림" panose="020B0600000101010101" pitchFamily="50" charset="-127"/>
              <a:ea typeface="굴림" panose="020B0600000101010101" pitchFamily="50" charset="-127"/>
            </a:endParaRPr>
          </a:p>
          <a:p>
            <a:pPr eaLnBrk="1" hangingPunct="1"/>
            <a:r>
              <a:rPr lang="ko-KR" altLang="en-US" dirty="0" smtClean="0">
                <a:ea typeface="굴림" charset="-127"/>
              </a:rPr>
              <a:t>그 결과로 나온 부분들이 각각 얼마나 </a:t>
            </a:r>
            <a:r>
              <a:rPr lang="en-US" altLang="ko-KR" dirty="0" smtClean="0">
                <a:ea typeface="굴림" charset="-127"/>
              </a:rPr>
              <a:t>“</a:t>
            </a:r>
            <a:r>
              <a:rPr lang="ko-KR" altLang="en-US" dirty="0" smtClean="0">
                <a:ea typeface="굴림" charset="-127"/>
              </a:rPr>
              <a:t>순수</a:t>
            </a:r>
            <a:r>
              <a:rPr lang="en-US" altLang="ko-KR" dirty="0" smtClean="0">
                <a:ea typeface="굴림" charset="-127"/>
              </a:rPr>
              <a:t>”</a:t>
            </a:r>
            <a:r>
              <a:rPr lang="ko-KR" altLang="en-US" dirty="0" smtClean="0">
                <a:ea typeface="굴림" charset="-127"/>
              </a:rPr>
              <a:t>한가 또는 동질적인가 측정</a:t>
            </a:r>
            <a:endParaRPr lang="en-US" altLang="ko-KR" dirty="0" smtClean="0">
              <a:ea typeface="굴림" charset="-127"/>
            </a:endParaRPr>
          </a:p>
          <a:p>
            <a:pPr lvl="1" eaLnBrk="1" hangingPunct="1">
              <a:buFont typeface="Wingdings 2" pitchFamily="18" charset="2"/>
              <a:buNone/>
            </a:pPr>
            <a:r>
              <a:rPr lang="en-US" altLang="ko-KR" dirty="0" smtClean="0">
                <a:ea typeface="굴림" charset="-127"/>
              </a:rPr>
              <a:t>“</a:t>
            </a:r>
            <a:r>
              <a:rPr lang="ko-KR" altLang="en-US" dirty="0" smtClean="0">
                <a:ea typeface="굴림" charset="-127"/>
              </a:rPr>
              <a:t>순수</a:t>
            </a:r>
            <a:r>
              <a:rPr lang="en-US" altLang="ko-KR" dirty="0" smtClean="0">
                <a:ea typeface="굴림" charset="-127"/>
              </a:rPr>
              <a:t>” = </a:t>
            </a:r>
            <a:r>
              <a:rPr lang="ko-KR" altLang="en-US" dirty="0" smtClean="0">
                <a:ea typeface="굴림" charset="-127"/>
              </a:rPr>
              <a:t>대개 단일 클래스에 속한 레코드들을 포함</a:t>
            </a:r>
            <a:endParaRPr lang="en-US" altLang="ko-KR" dirty="0" smtClean="0">
              <a:ea typeface="굴림" charset="-127"/>
            </a:endParaRPr>
          </a:p>
          <a:p>
            <a:pPr eaLnBrk="1" hangingPunct="1"/>
            <a:r>
              <a:rPr lang="ko-KR" altLang="en-US" dirty="0" smtClean="0"/>
              <a:t>알고리즘은 최초 분할에서 순수성을 최대화하기 위해 다양한</a:t>
            </a:r>
            <a:r>
              <a:rPr lang="en-US" altLang="ko-KR" dirty="0" smtClean="0">
                <a:ea typeface="굴림" charset="-127"/>
              </a:rPr>
              <a:t> </a:t>
            </a:r>
            <a:r>
              <a:rPr lang="en-US" altLang="ko-KR" i="1" dirty="0" smtClean="0">
                <a:ea typeface="굴림" charset="-127"/>
              </a:rPr>
              <a:t>x</a:t>
            </a:r>
            <a:r>
              <a:rPr lang="en-US" altLang="ko-KR" baseline="-25000" dirty="0" smtClean="0">
                <a:ea typeface="굴림" charset="-127"/>
              </a:rPr>
              <a:t>i</a:t>
            </a:r>
            <a:r>
              <a:rPr lang="ko-KR" altLang="en-US" dirty="0" smtClean="0">
                <a:ea typeface="굴림" charset="-127"/>
              </a:rPr>
              <a:t>와</a:t>
            </a:r>
            <a:r>
              <a:rPr lang="en-US" altLang="ko-KR" dirty="0" smtClean="0">
                <a:ea typeface="굴림" charset="-127"/>
              </a:rPr>
              <a:t> </a:t>
            </a:r>
            <a:r>
              <a:rPr lang="en-US" altLang="ko-KR" i="1" dirty="0" err="1" smtClean="0">
                <a:ea typeface="굴림" charset="-127"/>
              </a:rPr>
              <a:t>s</a:t>
            </a:r>
            <a:r>
              <a:rPr lang="en-US" altLang="ko-KR" baseline="-25000" dirty="0" err="1" smtClean="0">
                <a:ea typeface="굴림" charset="-127"/>
              </a:rPr>
              <a:t>i</a:t>
            </a:r>
            <a:r>
              <a:rPr lang="ko-KR" altLang="en-US" dirty="0" err="1" smtClean="0">
                <a:ea typeface="굴림" charset="-127"/>
              </a:rPr>
              <a:t>를</a:t>
            </a:r>
            <a:r>
              <a:rPr lang="ko-KR" altLang="en-US" dirty="0" smtClean="0">
                <a:ea typeface="굴림" charset="-127"/>
              </a:rPr>
              <a:t> 시도</a:t>
            </a:r>
            <a:endParaRPr lang="en-US" altLang="ko-KR" dirty="0" smtClean="0">
              <a:ea typeface="굴림" charset="-127"/>
            </a:endParaRPr>
          </a:p>
          <a:p>
            <a:pPr eaLnBrk="1" hangingPunct="1"/>
            <a:r>
              <a:rPr lang="en-US" altLang="ko-KR" dirty="0" smtClean="0">
                <a:ea typeface="굴림" charset="-127"/>
              </a:rPr>
              <a:t>“</a:t>
            </a:r>
            <a:r>
              <a:rPr lang="ko-KR" altLang="en-US" dirty="0" smtClean="0">
                <a:ea typeface="굴림" charset="-127"/>
              </a:rPr>
              <a:t>최대 순수성</a:t>
            </a:r>
            <a:r>
              <a:rPr lang="en-US" altLang="ko-KR" dirty="0" smtClean="0">
                <a:ea typeface="굴림" charset="-127"/>
              </a:rPr>
              <a:t>” </a:t>
            </a:r>
            <a:r>
              <a:rPr lang="ko-KR" altLang="en-US" dirty="0" smtClean="0">
                <a:ea typeface="굴림" charset="-127"/>
              </a:rPr>
              <a:t>분할을 얻은 후에</a:t>
            </a:r>
            <a:r>
              <a:rPr lang="en-US" altLang="ko-KR" dirty="0" smtClean="0">
                <a:ea typeface="굴림" charset="-127"/>
              </a:rPr>
              <a:t> 2</a:t>
            </a:r>
            <a:r>
              <a:rPr lang="ko-KR" altLang="en-US" dirty="0" smtClean="0">
                <a:ea typeface="굴림" charset="-127"/>
              </a:rPr>
              <a:t>번째</a:t>
            </a:r>
            <a:r>
              <a:rPr lang="en-US" altLang="ko-KR" dirty="0" smtClean="0">
                <a:ea typeface="굴림" charset="-127"/>
              </a:rPr>
              <a:t>, 3</a:t>
            </a:r>
            <a:r>
              <a:rPr lang="ko-KR" altLang="en-US" dirty="0" smtClean="0">
                <a:ea typeface="굴림" charset="-127"/>
              </a:rPr>
              <a:t>번째 분할 과정을 마찬가지로 반복해 나감</a:t>
            </a:r>
            <a:endParaRPr lang="ko-KR" altLang="en-US" dirty="0"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28601"/>
            <a:ext cx="2743200" cy="498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3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14400" y="274638"/>
            <a:ext cx="7772400" cy="868362"/>
          </a:xfrm>
        </p:spPr>
        <p:txBody>
          <a:bodyPr/>
          <a:lstStyle/>
          <a:p>
            <a:pPr eaLnBrk="1" hangingPunct="1"/>
            <a:r>
              <a:rPr lang="ko-KR" altLang="en-US" dirty="0" smtClean="0">
                <a:ea typeface="굴림" charset="-127"/>
              </a:rPr>
              <a:t>예</a:t>
            </a:r>
            <a:r>
              <a:rPr lang="en-US" altLang="ko-KR" dirty="0" smtClean="0">
                <a:ea typeface="굴림" charset="-127"/>
              </a:rPr>
              <a:t>: </a:t>
            </a:r>
            <a:r>
              <a:rPr lang="ko-KR" altLang="en-US" dirty="0" err="1" smtClean="0">
                <a:ea typeface="굴림" charset="-127"/>
              </a:rPr>
              <a:t>승차식</a:t>
            </a:r>
            <a:r>
              <a:rPr lang="ko-KR" altLang="en-US" dirty="0" smtClean="0">
                <a:ea typeface="굴림" charset="-127"/>
              </a:rPr>
              <a:t> </a:t>
            </a:r>
            <a:r>
              <a:rPr lang="ko-KR" altLang="en-US" dirty="0" err="1" smtClean="0">
                <a:ea typeface="굴림" charset="-127"/>
              </a:rPr>
              <a:t>잔디깎기</a:t>
            </a:r>
            <a:endParaRPr lang="en-US" altLang="ko-KR" dirty="0" smtClean="0">
              <a:ea typeface="굴림" charset="-127"/>
            </a:endParaRPr>
          </a:p>
        </p:txBody>
      </p:sp>
      <p:sp>
        <p:nvSpPr>
          <p:cNvPr id="14339" name="Content Placeholder 2"/>
          <p:cNvSpPr>
            <a:spLocks noGrp="1"/>
          </p:cNvSpPr>
          <p:nvPr>
            <p:ph sz="quarter" idx="1"/>
          </p:nvPr>
        </p:nvSpPr>
        <p:spPr>
          <a:xfrm>
            <a:off x="685800" y="1447800"/>
            <a:ext cx="7772400" cy="3581400"/>
          </a:xfrm>
        </p:spPr>
        <p:txBody>
          <a:bodyPr/>
          <a:lstStyle/>
          <a:p>
            <a:pPr eaLnBrk="1" hangingPunct="1"/>
            <a:r>
              <a:rPr lang="ko-KR" altLang="en-US" dirty="0" smtClean="0">
                <a:ea typeface="굴림" charset="-127"/>
              </a:rPr>
              <a:t>목표</a:t>
            </a:r>
            <a:r>
              <a:rPr lang="en-US" altLang="ko-KR" dirty="0" smtClean="0">
                <a:ea typeface="굴림" charset="-127"/>
              </a:rPr>
              <a:t>:24</a:t>
            </a:r>
            <a:r>
              <a:rPr lang="ko-KR" altLang="en-US" dirty="0" smtClean="0">
                <a:ea typeface="굴림" charset="-127"/>
              </a:rPr>
              <a:t>개의 가구를 대상으로 </a:t>
            </a:r>
            <a:r>
              <a:rPr lang="ko-KR" altLang="en-US" dirty="0" err="1" smtClean="0">
                <a:ea typeface="굴림" charset="-127"/>
              </a:rPr>
              <a:t>승차식</a:t>
            </a:r>
            <a:r>
              <a:rPr lang="ko-KR" altLang="en-US" dirty="0" smtClean="0">
                <a:ea typeface="굴림" charset="-127"/>
              </a:rPr>
              <a:t> </a:t>
            </a:r>
            <a:r>
              <a:rPr lang="ko-KR" altLang="en-US" dirty="0" err="1" smtClean="0">
                <a:ea typeface="굴림" charset="-127"/>
              </a:rPr>
              <a:t>잔디깎기를</a:t>
            </a:r>
            <a:r>
              <a:rPr lang="ko-KR" altLang="en-US" dirty="0" smtClean="0">
                <a:ea typeface="굴림" charset="-127"/>
              </a:rPr>
              <a:t> 소유하거나 소유하지 않은 가구로 분류하는 방법을 찾는다</a:t>
            </a:r>
          </a:p>
          <a:p>
            <a:pPr eaLnBrk="1" hangingPunct="1"/>
            <a:endParaRPr lang="ko-KR" altLang="en-US" dirty="0" smtClean="0">
              <a:ea typeface="굴림" charset="-127"/>
            </a:endParaRPr>
          </a:p>
          <a:p>
            <a:pPr eaLnBrk="1" hangingPunct="1"/>
            <a:r>
              <a:rPr lang="ko-KR" altLang="en-US" dirty="0" smtClean="0">
                <a:ea typeface="굴림" charset="-127"/>
              </a:rPr>
              <a:t>예측변수</a:t>
            </a:r>
            <a:r>
              <a:rPr lang="en-US" altLang="ko-KR" dirty="0" smtClean="0">
                <a:ea typeface="굴림" charset="-127"/>
              </a:rPr>
              <a:t> = </a:t>
            </a:r>
            <a:r>
              <a:rPr lang="ko-KR" altLang="en-US" dirty="0" smtClean="0">
                <a:ea typeface="굴림" charset="-127"/>
              </a:rPr>
              <a:t>수입</a:t>
            </a:r>
            <a:r>
              <a:rPr lang="en-US" altLang="ko-KR" dirty="0" smtClean="0">
                <a:ea typeface="굴림" charset="-127"/>
              </a:rPr>
              <a:t>, </a:t>
            </a:r>
            <a:r>
              <a:rPr lang="ko-KR" altLang="en-US" dirty="0" smtClean="0">
                <a:ea typeface="굴림" charset="-127"/>
              </a:rPr>
              <a:t>주택대지 크기</a:t>
            </a:r>
            <a:endParaRPr lang="en-US" altLang="ko-KR" dirty="0" smtClean="0">
              <a:ea typeface="굴림" charset="-127"/>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13276</TotalTime>
  <Words>4361</Words>
  <Application>Microsoft Office PowerPoint</Application>
  <PresentationFormat>화면 슬라이드 쇼(4:3)</PresentationFormat>
  <Paragraphs>511</Paragraphs>
  <Slides>75</Slides>
  <Notes>45</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75</vt:i4>
      </vt:variant>
    </vt:vector>
  </HeadingPairs>
  <TitlesOfParts>
    <vt:vector size="77" baseType="lpstr">
      <vt:lpstr>Equity</vt:lpstr>
      <vt:lpstr>Document</vt:lpstr>
      <vt:lpstr>Chapter 9 – Classification and Regression Trees</vt:lpstr>
      <vt:lpstr>9.1 개요</vt:lpstr>
      <vt:lpstr>나무와 규칙</vt:lpstr>
      <vt:lpstr>PowerPoint 프레젠테이션</vt:lpstr>
      <vt:lpstr>분류나무의 구성요소들</vt:lpstr>
      <vt:lpstr>9.2 분류나무 핵심 아이디어</vt:lpstr>
      <vt:lpstr>재귀적 분할</vt:lpstr>
      <vt:lpstr>재귀적 분할 단계</vt:lpstr>
      <vt:lpstr>예: 승차식 잔디깎기</vt:lpstr>
      <vt:lpstr>PowerPoint 프레젠테이션</vt:lpstr>
      <vt:lpstr>PowerPoint 프레젠테이션</vt:lpstr>
      <vt:lpstr>어떻게 분할하나</vt:lpstr>
      <vt:lpstr>Note: 범주형 예측변수</vt:lpstr>
      <vt:lpstr>The first split: Income = 60</vt:lpstr>
      <vt:lpstr>Second Split: Lot size = 21</vt:lpstr>
      <vt:lpstr>After All Splits</vt:lpstr>
      <vt:lpstr>불순도 측정</vt:lpstr>
      <vt:lpstr>지니 지수</vt:lpstr>
      <vt:lpstr>이진 클래스 문제에 대한 지니 지수의 값</vt:lpstr>
      <vt:lpstr>엔트로피</vt:lpstr>
      <vt:lpstr>불순도와 재귀적 분할</vt:lpstr>
      <vt:lpstr>Lot Size = 19,000</vt:lpstr>
      <vt:lpstr>첫 번째 분할– 나무</vt:lpstr>
      <vt:lpstr>첫 번째 분할– 나무</vt:lpstr>
      <vt:lpstr>모든 분할 후 나무</vt:lpstr>
      <vt:lpstr>PowerPoint 프레젠테이션</vt:lpstr>
      <vt:lpstr>PowerPoint 프레젠테이션</vt:lpstr>
      <vt:lpstr>PowerPoint 프레젠테이션</vt:lpstr>
      <vt:lpstr>prp {rpart.plot}: Plot an rpart model.</vt:lpstr>
      <vt:lpstr>나무 구조</vt:lpstr>
      <vt:lpstr>잎 노드 라벨 결정</vt:lpstr>
      <vt:lpstr>9.3 분류나무의 성과 평가</vt:lpstr>
      <vt:lpstr>예제 2: 개인 대출 수락 </vt:lpstr>
      <vt:lpstr>예제 2: 개인 대출 승인(계속) </vt:lpstr>
      <vt:lpstr>PowerPoint 프레젠테이션</vt:lpstr>
      <vt:lpstr>예제 2: 개인 대출 승인(계속)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9.4 과적합 문제</vt:lpstr>
      <vt:lpstr>나무의 성장을 멈춤</vt:lpstr>
      <vt:lpstr>완전성장한 나무의 오분류율</vt:lpstr>
      <vt:lpstr>나무모델 성장 멈추기:CHAID</vt:lpstr>
      <vt:lpstr>나무모델 성장 멈추기: 가지치기(Pruning)</vt:lpstr>
      <vt:lpstr>비용 복잡성(Cost complexity)</vt:lpstr>
      <vt:lpstr>Tree instability</vt:lpstr>
      <vt:lpstr>교차 검증 (cross validation)</vt:lpstr>
      <vt:lpstr>Cross validation</vt:lpstr>
      <vt:lpstr>PowerPoint 프레젠테이션</vt:lpstr>
      <vt:lpstr>PowerPoint 프레젠테이션</vt:lpstr>
      <vt:lpstr>PowerPoint 프레젠테이션</vt:lpstr>
      <vt:lpstr>PowerPoint 프레젠테이션</vt:lpstr>
      <vt:lpstr>Cross validation, “best pruned”</vt:lpstr>
      <vt:lpstr>PowerPoint 프레젠테이션</vt:lpstr>
      <vt:lpstr>9.5 Classification Rules from Trees</vt:lpstr>
      <vt:lpstr>9.7 회귀나무 모델(예측을 위한 분류나무)</vt:lpstr>
      <vt:lpstr>PowerPoint 프레젠테이션</vt:lpstr>
      <vt:lpstr>Classification Tree(CT)와의 차이</vt:lpstr>
      <vt:lpstr>나무의 장점</vt:lpstr>
      <vt:lpstr>단점</vt:lpstr>
      <vt:lpstr>9.8 예측 향상: 다중 나무</vt:lpstr>
      <vt:lpstr>random forest</vt:lpstr>
      <vt:lpstr>PowerPoint 프레젠테이션</vt:lpstr>
      <vt:lpstr>PowerPoint 프레젠테이션</vt:lpstr>
      <vt:lpstr>9.8 예측 향상: 다중 나무</vt:lpstr>
      <vt:lpstr>Boosted Trees</vt:lpstr>
      <vt:lpstr>PowerPoint 프레젠테이션</vt:lpstr>
      <vt:lpstr>PowerPoint 프레젠테이션</vt:lpstr>
      <vt:lpstr>PowerPoint 프레젠테이션</vt:lpstr>
      <vt:lpstr>PowerPoint 프레젠테이션</vt:lpstr>
      <vt:lpstr>요약</vt:lpstr>
      <vt:lpstr>과제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Classification and Regression Trees</dc:title>
  <dc:creator>Peter</dc:creator>
  <cp:lastModifiedBy>Windows User</cp:lastModifiedBy>
  <cp:revision>267</cp:revision>
  <dcterms:created xsi:type="dcterms:W3CDTF">2008-12-06T13:38:17Z</dcterms:created>
  <dcterms:modified xsi:type="dcterms:W3CDTF">2019-06-16T18:02:43Z</dcterms:modified>
</cp:coreProperties>
</file>