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98" r:id="rId2"/>
    <p:sldId id="258" r:id="rId3"/>
    <p:sldId id="277" r:id="rId4"/>
    <p:sldId id="282" r:id="rId5"/>
    <p:sldId id="262" r:id="rId6"/>
    <p:sldId id="260" r:id="rId7"/>
    <p:sldId id="278" r:id="rId8"/>
    <p:sldId id="261" r:id="rId9"/>
    <p:sldId id="263" r:id="rId10"/>
    <p:sldId id="266" r:id="rId11"/>
    <p:sldId id="279" r:id="rId12"/>
    <p:sldId id="267" r:id="rId13"/>
    <p:sldId id="268" r:id="rId14"/>
    <p:sldId id="269" r:id="rId15"/>
    <p:sldId id="270" r:id="rId16"/>
    <p:sldId id="299" r:id="rId17"/>
    <p:sldId id="273" r:id="rId18"/>
    <p:sldId id="271" r:id="rId19"/>
    <p:sldId id="280" r:id="rId20"/>
    <p:sldId id="274" r:id="rId21"/>
    <p:sldId id="302" r:id="rId22"/>
    <p:sldId id="300" r:id="rId23"/>
    <p:sldId id="275" r:id="rId24"/>
    <p:sldId id="284" r:id="rId25"/>
    <p:sldId id="285" r:id="rId26"/>
    <p:sldId id="286" r:id="rId27"/>
    <p:sldId id="288" r:id="rId28"/>
    <p:sldId id="289" r:id="rId29"/>
    <p:sldId id="287" r:id="rId30"/>
    <p:sldId id="290" r:id="rId31"/>
    <p:sldId id="294" r:id="rId32"/>
    <p:sldId id="291" r:id="rId33"/>
    <p:sldId id="292" r:id="rId34"/>
    <p:sldId id="293" r:id="rId35"/>
    <p:sldId id="295" r:id="rId36"/>
    <p:sldId id="303" r:id="rId37"/>
    <p:sldId id="297" r:id="rId38"/>
    <p:sldId id="304" r:id="rId39"/>
    <p:sldId id="301" r:id="rId40"/>
    <p:sldId id="305" r:id="rId41"/>
    <p:sldId id="276"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1" hangingPunct="1">
      <a:defRPr kern="1200">
        <a:solidFill>
          <a:schemeClr val="tx1"/>
        </a:solidFill>
        <a:latin typeface="Arial" charset="0"/>
        <a:ea typeface="+mn-ea"/>
        <a:cs typeface="Arial" charset="0"/>
      </a:defRPr>
    </a:lvl6pPr>
    <a:lvl7pPr marL="2743200" algn="l" defTabSz="914400" rtl="0" eaLnBrk="1" latinLnBrk="1" hangingPunct="1">
      <a:defRPr kern="1200">
        <a:solidFill>
          <a:schemeClr val="tx1"/>
        </a:solidFill>
        <a:latin typeface="Arial" charset="0"/>
        <a:ea typeface="+mn-ea"/>
        <a:cs typeface="Arial" charset="0"/>
      </a:defRPr>
    </a:lvl7pPr>
    <a:lvl8pPr marL="3200400" algn="l" defTabSz="914400" rtl="0" eaLnBrk="1" latinLnBrk="1" hangingPunct="1">
      <a:defRPr kern="1200">
        <a:solidFill>
          <a:schemeClr val="tx1"/>
        </a:solidFill>
        <a:latin typeface="Arial" charset="0"/>
        <a:ea typeface="+mn-ea"/>
        <a:cs typeface="Arial" charset="0"/>
      </a:defRPr>
    </a:lvl8pPr>
    <a:lvl9pPr marL="3657600" algn="l" defTabSz="914400" rtl="0" eaLnBrk="1" latinLnBrk="1"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318" autoAdjust="0"/>
  </p:normalViewPr>
  <p:slideViewPr>
    <p:cSldViewPr>
      <p:cViewPr varScale="1">
        <p:scale>
          <a:sx n="84" d="100"/>
          <a:sy n="84" d="100"/>
        </p:scale>
        <p:origin x="-239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pitchFamily="34" charset="0"/>
              </a:defRPr>
            </a:lvl1pPr>
          </a:lstStyle>
          <a:p>
            <a:pPr>
              <a:defRPr/>
            </a:pPr>
            <a:endParaRPr lang="ko-KR" altLang="ko-KR"/>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ea typeface="굴림" charset="-127"/>
              </a:defRPr>
            </a:lvl1pPr>
          </a:lstStyle>
          <a:p>
            <a:pPr>
              <a:defRPr/>
            </a:pPr>
            <a:fld id="{EBCF31D2-2400-4A3A-ABD8-F4986E1A5CEE}" type="datetimeFigureOut">
              <a:rPr lang="en-US" altLang="ko-KR"/>
              <a:pPr>
                <a:defRPr/>
              </a:pPr>
              <a:t>4/20/2019</a:t>
            </a:fld>
            <a:endParaRPr lang="en-US" altLang="ko-K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pitchFamily="34" charset="0"/>
              </a:defRPr>
            </a:lvl1pPr>
          </a:lstStyle>
          <a:p>
            <a:pPr>
              <a:defRPr/>
            </a:pPr>
            <a:endParaRPr lang="ko-KR" altLang="ko-K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ea typeface="굴림" charset="-127"/>
              </a:defRPr>
            </a:lvl1pPr>
          </a:lstStyle>
          <a:p>
            <a:pPr>
              <a:defRPr/>
            </a:pPr>
            <a:fld id="{19951447-5C76-412D-A7C4-A86738FDC430}" type="slidenum">
              <a:rPr lang="en-US" altLang="ko-KR"/>
              <a:pPr>
                <a:defRPr/>
              </a:pPr>
              <a:t>‹#›</a:t>
            </a:fld>
            <a:endParaRPr lang="en-US" altLang="ko-KR"/>
          </a:p>
        </p:txBody>
      </p:sp>
    </p:spTree>
    <p:extLst>
      <p:ext uri="{BB962C8B-B14F-4D97-AF65-F5344CB8AC3E}">
        <p14:creationId xmlns:p14="http://schemas.microsoft.com/office/powerpoint/2010/main" val="26444020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15363" name="Slide Number Placeholder 3"/>
          <p:cNvSpPr>
            <a:spLocks noGrp="1"/>
          </p:cNvSpPr>
          <p:nvPr>
            <p:ph type="sldNum" sz="quarter" idx="5"/>
          </p:nvPr>
        </p:nvSpPr>
        <p:spPr bwMode="auto">
          <a:noFill/>
          <a:ln>
            <a:miter lim="800000"/>
            <a:headEnd/>
            <a:tailEnd/>
          </a:ln>
        </p:spPr>
        <p:txBody>
          <a:bodyPr/>
          <a:lstStyle/>
          <a:p>
            <a:fld id="{4A35EC1E-3BF5-464A-8B74-5162E75D1457}" type="slidenum">
              <a:rPr lang="en-US"/>
              <a:pPr/>
              <a:t>1</a:t>
            </a:fld>
            <a:endParaRPr lang="en-US"/>
          </a:p>
        </p:txBody>
      </p:sp>
    </p:spTree>
    <p:extLst>
      <p:ext uri="{BB962C8B-B14F-4D97-AF65-F5344CB8AC3E}">
        <p14:creationId xmlns:p14="http://schemas.microsoft.com/office/powerpoint/2010/main" val="2676172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ko-KR" altLang="en-US" dirty="0" smtClean="0"/>
              <a:t>오렌지          </a:t>
            </a:r>
            <a:r>
              <a:rPr lang="en-US" altLang="ko-KR" dirty="0" smtClean="0"/>
              <a:t>----------------- </a:t>
            </a:r>
            <a:r>
              <a:rPr lang="ko-KR" altLang="en-US" dirty="0" err="1" smtClean="0"/>
              <a:t>스프</a:t>
            </a:r>
            <a:endParaRPr lang="en-US" altLang="ko-KR" dirty="0" smtClean="0"/>
          </a:p>
          <a:p>
            <a:pPr eaLnBrk="1" hangingPunct="1">
              <a:spcBef>
                <a:spcPct val="0"/>
              </a:spcBef>
            </a:pPr>
            <a:r>
              <a:rPr lang="ko-KR" altLang="en-US" dirty="0" smtClean="0"/>
              <a:t>감기약          </a:t>
            </a:r>
            <a:r>
              <a:rPr lang="en-US" altLang="ko-KR" dirty="0" smtClean="0"/>
              <a:t>------------------</a:t>
            </a:r>
            <a:r>
              <a:rPr lang="ko-KR" altLang="en-US" dirty="0" err="1" smtClean="0"/>
              <a:t>스프</a:t>
            </a:r>
            <a:endParaRPr lang="en-US" altLang="ko-KR" dirty="0" smtClean="0"/>
          </a:p>
          <a:p>
            <a:pPr eaLnBrk="1" hangingPunct="1">
              <a:spcBef>
                <a:spcPct val="0"/>
              </a:spcBef>
            </a:pPr>
            <a:r>
              <a:rPr lang="en-US" altLang="ko-KR" dirty="0" smtClean="0"/>
              <a:t>2000                                             800</a:t>
            </a:r>
          </a:p>
          <a:p>
            <a:pPr eaLnBrk="1" hangingPunct="1">
              <a:spcBef>
                <a:spcPct val="0"/>
              </a:spcBef>
            </a:pPr>
            <a:endParaRPr lang="en-US" altLang="ko-KR" dirty="0" smtClean="0"/>
          </a:p>
          <a:p>
            <a:pPr eaLnBrk="1" hangingPunct="1">
              <a:spcBef>
                <a:spcPct val="0"/>
              </a:spcBef>
            </a:pPr>
            <a:r>
              <a:rPr lang="ko-KR" altLang="en-US" dirty="0" smtClean="0"/>
              <a:t>지지도</a:t>
            </a:r>
            <a:endParaRPr lang="en-US" altLang="ko-KR" dirty="0" smtClean="0"/>
          </a:p>
          <a:p>
            <a:pPr eaLnBrk="1" hangingPunct="1">
              <a:spcBef>
                <a:spcPct val="0"/>
              </a:spcBef>
            </a:pPr>
            <a:r>
              <a:rPr lang="en-US" altLang="ko-KR" dirty="0" smtClean="0"/>
              <a:t>800/100000</a:t>
            </a:r>
          </a:p>
          <a:p>
            <a:pPr eaLnBrk="1" hangingPunct="1">
              <a:spcBef>
                <a:spcPct val="0"/>
              </a:spcBef>
            </a:pPr>
            <a:endParaRPr lang="en-US" altLang="ko-KR" dirty="0" smtClean="0"/>
          </a:p>
          <a:p>
            <a:pPr eaLnBrk="1" hangingPunct="1">
              <a:spcBef>
                <a:spcPct val="0"/>
              </a:spcBef>
            </a:pPr>
            <a:r>
              <a:rPr lang="ko-KR" altLang="en-US" dirty="0" smtClean="0"/>
              <a:t>신뢰도</a:t>
            </a:r>
            <a:endParaRPr lang="en-US" altLang="ko-KR" dirty="0" smtClean="0"/>
          </a:p>
          <a:p>
            <a:pPr eaLnBrk="1" hangingPunct="1">
              <a:spcBef>
                <a:spcPct val="0"/>
              </a:spcBef>
            </a:pPr>
            <a:r>
              <a:rPr lang="en-US" altLang="ko-KR" dirty="0" smtClean="0"/>
              <a:t>800/2000</a:t>
            </a:r>
            <a:endParaRPr lang="ko-KR" altLang="ko-KR" dirty="0"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F3E310F-9B5D-4152-A3AF-E51FB82AF574}" type="slidenum">
              <a:rPr lang="en-US" altLang="ko-KR">
                <a:latin typeface="Calibri" pitchFamily="34" charset="0"/>
                <a:ea typeface="굴림" pitchFamily="50" charset="-127"/>
              </a:rPr>
              <a:pPr eaLnBrk="1" hangingPunct="1"/>
              <a:t>11</a:t>
            </a:fld>
            <a:endParaRPr lang="en-US" altLang="ko-KR">
              <a:latin typeface="Calibri" pitchFamily="34" charset="0"/>
              <a:ea typeface="굴림" pitchFamily="50" charset="-127"/>
            </a:endParaRPr>
          </a:p>
        </p:txBody>
      </p:sp>
    </p:spTree>
    <p:extLst>
      <p:ext uri="{BB962C8B-B14F-4D97-AF65-F5344CB8AC3E}">
        <p14:creationId xmlns:p14="http://schemas.microsoft.com/office/powerpoint/2010/main" val="1515698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ko-KR" dirty="0" smtClean="0"/>
              <a:t>A-&gt;B</a:t>
            </a:r>
            <a:r>
              <a:rPr lang="ko-KR" altLang="en-US" dirty="0" smtClean="0"/>
              <a:t>인데</a:t>
            </a:r>
            <a:endParaRPr lang="en-US" altLang="ko-KR" dirty="0" smtClean="0"/>
          </a:p>
          <a:p>
            <a:pPr eaLnBrk="1" hangingPunct="1">
              <a:spcBef>
                <a:spcPct val="0"/>
              </a:spcBef>
            </a:pPr>
            <a:r>
              <a:rPr lang="en-US" altLang="ko-KR" dirty="0" smtClean="0"/>
              <a:t>B</a:t>
            </a:r>
            <a:r>
              <a:rPr lang="ko-KR" altLang="en-US" dirty="0" smtClean="0"/>
              <a:t>가 누구나 다 하는 상황이라면</a:t>
            </a:r>
            <a:r>
              <a:rPr lang="en-US" altLang="ko-KR" dirty="0" smtClean="0"/>
              <a:t>!!! </a:t>
            </a:r>
          </a:p>
          <a:p>
            <a:pPr marL="171450" indent="-171450" eaLnBrk="1" hangingPunct="1">
              <a:spcBef>
                <a:spcPct val="0"/>
              </a:spcBef>
              <a:buFont typeface="Wingdings"/>
              <a:buChar char="è"/>
            </a:pPr>
            <a:r>
              <a:rPr lang="ko-KR" altLang="en-US" dirty="0" smtClean="0">
                <a:sym typeface="Wingdings" panose="05000000000000000000" pitchFamily="2" charset="2"/>
              </a:rPr>
              <a:t>향상도 계산</a:t>
            </a:r>
            <a:r>
              <a:rPr lang="en-US" altLang="ko-KR" dirty="0" smtClean="0">
                <a:sym typeface="Wingdings" panose="05000000000000000000" pitchFamily="2" charset="2"/>
              </a:rPr>
              <a:t>!!</a:t>
            </a:r>
          </a:p>
          <a:p>
            <a:pPr marL="171450" indent="-171450" eaLnBrk="1" hangingPunct="1">
              <a:spcBef>
                <a:spcPct val="0"/>
              </a:spcBef>
              <a:buFont typeface="Wingdings"/>
              <a:buChar char="è"/>
            </a:pPr>
            <a:endParaRPr lang="en-US" altLang="ko-KR" dirty="0" smtClean="0">
              <a:sym typeface="Wingdings" panose="05000000000000000000" pitchFamily="2" charset="2"/>
            </a:endParaRPr>
          </a:p>
          <a:p>
            <a:pPr marL="0" indent="0" eaLnBrk="1" hangingPunct="1">
              <a:spcBef>
                <a:spcPct val="0"/>
              </a:spcBef>
              <a:buFont typeface="Wingdings"/>
              <a:buNone/>
            </a:pPr>
            <a:r>
              <a:rPr lang="ko-KR" altLang="en-US" dirty="0" smtClean="0">
                <a:sym typeface="Wingdings" panose="05000000000000000000" pitchFamily="2" charset="2"/>
              </a:rPr>
              <a:t>누구나 다 하는 것 </a:t>
            </a:r>
            <a:r>
              <a:rPr lang="en-US" altLang="ko-KR" dirty="0" smtClean="0">
                <a:sym typeface="Wingdings" panose="05000000000000000000" pitchFamily="2" charset="2"/>
              </a:rPr>
              <a:t>: </a:t>
            </a:r>
            <a:r>
              <a:rPr lang="ko-KR" altLang="en-US" dirty="0" smtClean="0">
                <a:sym typeface="Wingdings" panose="05000000000000000000" pitchFamily="2" charset="2"/>
              </a:rPr>
              <a:t>기준 신뢰도 </a:t>
            </a:r>
            <a:r>
              <a:rPr lang="en-US" altLang="ko-KR" dirty="0" smtClean="0">
                <a:sym typeface="Wingdings" panose="05000000000000000000" pitchFamily="2" charset="2"/>
              </a:rPr>
              <a:t> </a:t>
            </a:r>
            <a:r>
              <a:rPr lang="ko-KR" altLang="en-US" dirty="0" smtClean="0">
                <a:sym typeface="Wingdings" panose="05000000000000000000" pitchFamily="2" charset="2"/>
              </a:rPr>
              <a:t>결론부가 발생할 확률</a:t>
            </a:r>
            <a:r>
              <a:rPr lang="en-US" altLang="ko-KR" dirty="0" smtClean="0">
                <a:sym typeface="Wingdings" panose="05000000000000000000" pitchFamily="2" charset="2"/>
              </a:rPr>
              <a:t>(</a:t>
            </a:r>
            <a:r>
              <a:rPr lang="ko-KR" altLang="en-US" dirty="0" smtClean="0">
                <a:sym typeface="Wingdings" panose="05000000000000000000" pitchFamily="2" charset="2"/>
              </a:rPr>
              <a:t>누구나 다 하는 것이라 신뢰도가 매우 높다</a:t>
            </a:r>
            <a:r>
              <a:rPr lang="en-US" altLang="ko-KR" dirty="0" smtClean="0">
                <a:sym typeface="Wingdings" panose="05000000000000000000" pitchFamily="2" charset="2"/>
              </a:rPr>
              <a:t>!!</a:t>
            </a:r>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F3E310F-9B5D-4152-A3AF-E51FB82AF574}" type="slidenum">
              <a:rPr lang="en-US" altLang="ko-KR">
                <a:latin typeface="Calibri" pitchFamily="34" charset="0"/>
                <a:ea typeface="굴림" pitchFamily="50" charset="-127"/>
              </a:rPr>
              <a:pPr eaLnBrk="1" hangingPunct="1"/>
              <a:t>12</a:t>
            </a:fld>
            <a:endParaRPr lang="en-US" altLang="ko-KR">
              <a:latin typeface="Calibri" pitchFamily="34" charset="0"/>
              <a:ea typeface="굴림" pitchFamily="50" charset="-127"/>
            </a:endParaRPr>
          </a:p>
        </p:txBody>
      </p:sp>
    </p:spTree>
    <p:extLst>
      <p:ext uri="{BB962C8B-B14F-4D97-AF65-F5344CB8AC3E}">
        <p14:creationId xmlns:p14="http://schemas.microsoft.com/office/powerpoint/2010/main" val="2722530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ko-KR"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6250A87-13D3-4430-AEEE-335EAEBCA3CB}" type="slidenum">
              <a:rPr lang="en-US" altLang="ko-KR">
                <a:latin typeface="Calibri" pitchFamily="34" charset="0"/>
                <a:ea typeface="굴림" pitchFamily="50" charset="-127"/>
              </a:rPr>
              <a:pPr eaLnBrk="1" hangingPunct="1"/>
              <a:t>13</a:t>
            </a:fld>
            <a:endParaRPr lang="en-US" altLang="ko-KR">
              <a:latin typeface="Calibri" pitchFamily="34" charset="0"/>
              <a:ea typeface="굴림" pitchFamily="50" charset="-127"/>
            </a:endParaRPr>
          </a:p>
        </p:txBody>
      </p:sp>
    </p:spTree>
    <p:extLst>
      <p:ext uri="{BB962C8B-B14F-4D97-AF65-F5344CB8AC3E}">
        <p14:creationId xmlns:p14="http://schemas.microsoft.com/office/powerpoint/2010/main" val="1257599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ko-KR" altLang="en-US" dirty="0" smtClean="0"/>
              <a:t>최소 지지도</a:t>
            </a:r>
            <a:r>
              <a:rPr lang="ko-KR" altLang="en-US" baseline="0" dirty="0" smtClean="0"/>
              <a:t> </a:t>
            </a:r>
            <a:r>
              <a:rPr lang="en-US" altLang="ko-KR" baseline="0" dirty="0" smtClean="0"/>
              <a:t>: 2 </a:t>
            </a:r>
            <a:r>
              <a:rPr lang="ko-KR" altLang="en-US" baseline="0" dirty="0" smtClean="0"/>
              <a:t>혹은 </a:t>
            </a:r>
            <a:r>
              <a:rPr lang="en-US" altLang="ko-KR" baseline="0" dirty="0" smtClean="0"/>
              <a:t>20%</a:t>
            </a:r>
          </a:p>
          <a:p>
            <a:pPr eaLnBrk="1" hangingPunct="1">
              <a:spcBef>
                <a:spcPct val="0"/>
              </a:spcBef>
            </a:pPr>
            <a:endParaRPr lang="en-US" altLang="ko-KR" baseline="0" dirty="0" smtClean="0"/>
          </a:p>
          <a:p>
            <a:pPr eaLnBrk="1" hangingPunct="1">
              <a:spcBef>
                <a:spcPct val="0"/>
              </a:spcBef>
            </a:pPr>
            <a:r>
              <a:rPr lang="ko-KR" altLang="en-US" baseline="0" dirty="0" smtClean="0"/>
              <a:t>단일 빈발 아이템 셋을 이용해서 </a:t>
            </a:r>
            <a:r>
              <a:rPr lang="en-US" altLang="ko-KR" baseline="0" dirty="0" smtClean="0"/>
              <a:t>2</a:t>
            </a:r>
            <a:r>
              <a:rPr lang="ko-KR" altLang="en-US" baseline="0" dirty="0" smtClean="0"/>
              <a:t>개 빈발 아이템 셋을 구해낸다</a:t>
            </a:r>
            <a:r>
              <a:rPr lang="en-US" altLang="ko-KR" baseline="0" dirty="0" smtClean="0"/>
              <a:t>.</a:t>
            </a:r>
          </a:p>
          <a:p>
            <a:pPr marL="171450" indent="-171450" eaLnBrk="1" hangingPunct="1">
              <a:spcBef>
                <a:spcPct val="0"/>
              </a:spcBef>
              <a:buFont typeface="Wingdings"/>
              <a:buChar char="à"/>
            </a:pPr>
            <a:r>
              <a:rPr lang="en-US" altLang="ko-KR" baseline="0" dirty="0" smtClean="0">
                <a:sym typeface="Wingdings" panose="05000000000000000000" pitchFamily="2" charset="2"/>
              </a:rPr>
              <a:t>2</a:t>
            </a:r>
            <a:r>
              <a:rPr lang="ko-KR" altLang="en-US" baseline="0" dirty="0" smtClean="0">
                <a:sym typeface="Wingdings" panose="05000000000000000000" pitchFamily="2" charset="2"/>
              </a:rPr>
              <a:t>개 빈발 아이템 셋을 이용해서 </a:t>
            </a:r>
            <a:r>
              <a:rPr lang="en-US" altLang="ko-KR" baseline="0" dirty="0" smtClean="0">
                <a:sym typeface="Wingdings" panose="05000000000000000000" pitchFamily="2" charset="2"/>
              </a:rPr>
              <a:t>3</a:t>
            </a:r>
            <a:r>
              <a:rPr lang="ko-KR" altLang="en-US" baseline="0" dirty="0" smtClean="0">
                <a:sym typeface="Wingdings" panose="05000000000000000000" pitchFamily="2" charset="2"/>
              </a:rPr>
              <a:t>개 빈발 아이템 셋을 구해낸다</a:t>
            </a:r>
            <a:r>
              <a:rPr lang="en-US" altLang="ko-KR" baseline="0" dirty="0" smtClean="0">
                <a:sym typeface="Wingdings" panose="05000000000000000000" pitchFamily="2" charset="2"/>
              </a:rPr>
              <a:t>.</a:t>
            </a:r>
          </a:p>
          <a:p>
            <a:pPr marL="171450" indent="-171450" eaLnBrk="1" hangingPunct="1">
              <a:spcBef>
                <a:spcPct val="0"/>
              </a:spcBef>
              <a:buFont typeface="Wingdings"/>
              <a:buChar char="à"/>
            </a:pPr>
            <a:endParaRPr lang="en-US" altLang="ko-KR" baseline="0" dirty="0" smtClean="0">
              <a:sym typeface="Wingdings" panose="05000000000000000000" pitchFamily="2" charset="2"/>
            </a:endParaRPr>
          </a:p>
          <a:p>
            <a:pPr marL="0" indent="0" eaLnBrk="1" hangingPunct="1">
              <a:spcBef>
                <a:spcPct val="0"/>
              </a:spcBef>
              <a:buFont typeface="Wingdings"/>
              <a:buNone/>
            </a:pPr>
            <a:r>
              <a:rPr lang="en-US" altLang="ko-KR" baseline="0" dirty="0" smtClean="0">
                <a:sym typeface="Wingdings" panose="05000000000000000000" pitchFamily="2" charset="2"/>
              </a:rPr>
              <a:t>2</a:t>
            </a:r>
            <a:r>
              <a:rPr lang="ko-KR" altLang="en-US" baseline="0" dirty="0" smtClean="0">
                <a:sym typeface="Wingdings" panose="05000000000000000000" pitchFamily="2" charset="2"/>
              </a:rPr>
              <a:t>개 빈발 아이템 셋을 이용해서 </a:t>
            </a:r>
            <a:r>
              <a:rPr lang="en-US" altLang="ko-KR" baseline="0" dirty="0" smtClean="0">
                <a:sym typeface="Wingdings" panose="05000000000000000000" pitchFamily="2" charset="2"/>
              </a:rPr>
              <a:t>‘</a:t>
            </a:r>
            <a:r>
              <a:rPr lang="ko-KR" altLang="en-US" baseline="0" dirty="0" smtClean="0">
                <a:sym typeface="Wingdings" panose="05000000000000000000" pitchFamily="2" charset="2"/>
              </a:rPr>
              <a:t>연관 규칙</a:t>
            </a:r>
            <a:r>
              <a:rPr lang="en-US" altLang="ko-KR" baseline="0" dirty="0" smtClean="0">
                <a:sym typeface="Wingdings" panose="05000000000000000000" pitchFamily="2" charset="2"/>
              </a:rPr>
              <a:t>’</a:t>
            </a:r>
            <a:r>
              <a:rPr lang="ko-KR" altLang="en-US" baseline="0" dirty="0" smtClean="0">
                <a:sym typeface="Wingdings" panose="05000000000000000000" pitchFamily="2" charset="2"/>
              </a:rPr>
              <a:t>을 구할 수 있고</a:t>
            </a:r>
            <a:endParaRPr lang="en-US" altLang="ko-KR" baseline="0" dirty="0" smtClean="0">
              <a:sym typeface="Wingdings" panose="05000000000000000000" pitchFamily="2" charset="2"/>
            </a:endParaRPr>
          </a:p>
          <a:p>
            <a:pPr marL="0" indent="0" eaLnBrk="1" hangingPunct="1">
              <a:spcBef>
                <a:spcPct val="0"/>
              </a:spcBef>
              <a:buFont typeface="Wingdings"/>
              <a:buNone/>
            </a:pPr>
            <a:r>
              <a:rPr lang="ko-KR" altLang="en-US" baseline="0" dirty="0" smtClean="0">
                <a:sym typeface="Wingdings" panose="05000000000000000000" pitchFamily="2" charset="2"/>
              </a:rPr>
              <a:t>향상도도 구할 수 있다</a:t>
            </a:r>
            <a:r>
              <a:rPr lang="en-US" altLang="ko-KR" baseline="0" dirty="0" smtClean="0">
                <a:sym typeface="Wingdings" panose="05000000000000000000" pitchFamily="2" charset="2"/>
              </a:rPr>
              <a:t>.</a:t>
            </a:r>
            <a:endParaRPr lang="ko-KR" altLang="ko-KR" dirty="0"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3C83CBD-18C8-4147-865F-B313F0D1A5F1}" type="slidenum">
              <a:rPr lang="en-US" altLang="ko-KR">
                <a:latin typeface="Calibri" pitchFamily="34" charset="0"/>
                <a:ea typeface="굴림" pitchFamily="50" charset="-127"/>
              </a:rPr>
              <a:pPr eaLnBrk="1" hangingPunct="1"/>
              <a:t>14</a:t>
            </a:fld>
            <a:endParaRPr lang="en-US" altLang="ko-KR">
              <a:latin typeface="Calibri" pitchFamily="34" charset="0"/>
              <a:ea typeface="굴림" pitchFamily="50" charset="-127"/>
            </a:endParaRPr>
          </a:p>
        </p:txBody>
      </p:sp>
    </p:spTree>
    <p:extLst>
      <p:ext uri="{BB962C8B-B14F-4D97-AF65-F5344CB8AC3E}">
        <p14:creationId xmlns:p14="http://schemas.microsoft.com/office/powerpoint/2010/main" val="4205265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ko-KR" altLang="en-US" dirty="0" smtClean="0"/>
              <a:t>색이 동일해도 순서가 다르면 다른 규칙이 되는 것이다</a:t>
            </a:r>
            <a:r>
              <a:rPr lang="en-US" altLang="ko-KR" dirty="0" smtClean="0"/>
              <a:t>.</a:t>
            </a:r>
            <a:endParaRPr lang="ko-KR" altLang="ko-KR" dirty="0"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1BF4EDA-ED42-4028-AAA5-23EDBEF34EED}" type="slidenum">
              <a:rPr lang="en-US" altLang="ko-KR">
                <a:latin typeface="Calibri" pitchFamily="34" charset="0"/>
                <a:ea typeface="굴림" pitchFamily="50" charset="-127"/>
              </a:rPr>
              <a:pPr eaLnBrk="1" hangingPunct="1"/>
              <a:t>15</a:t>
            </a:fld>
            <a:endParaRPr lang="en-US" altLang="ko-KR">
              <a:latin typeface="Calibri" pitchFamily="34" charset="0"/>
              <a:ea typeface="굴림" pitchFamily="50" charset="-127"/>
            </a:endParaRPr>
          </a:p>
        </p:txBody>
      </p:sp>
    </p:spTree>
    <p:extLst>
      <p:ext uri="{BB962C8B-B14F-4D97-AF65-F5344CB8AC3E}">
        <p14:creationId xmlns:p14="http://schemas.microsoft.com/office/powerpoint/2010/main" val="2138992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ko-KR" dirty="0" smtClean="0"/>
              <a:t>Lift</a:t>
            </a:r>
            <a:r>
              <a:rPr lang="en-US" altLang="ko-KR" baseline="0" dirty="0" smtClean="0"/>
              <a:t> </a:t>
            </a:r>
            <a:r>
              <a:rPr lang="en-US" altLang="ko-KR" baseline="0" dirty="0" smtClean="0">
                <a:sym typeface="Wingdings" panose="05000000000000000000" pitchFamily="2" charset="2"/>
              </a:rPr>
              <a:t></a:t>
            </a:r>
            <a:r>
              <a:rPr lang="en-US" altLang="ko-KR" baseline="0" dirty="0" smtClean="0"/>
              <a:t> </a:t>
            </a:r>
            <a:r>
              <a:rPr lang="ko-KR" altLang="en-US" dirty="0" smtClean="0"/>
              <a:t>신뢰도 </a:t>
            </a:r>
            <a:r>
              <a:rPr lang="en-US" altLang="ko-KR" dirty="0" smtClean="0"/>
              <a:t>/ </a:t>
            </a:r>
            <a:r>
              <a:rPr lang="ko-KR" altLang="en-US" dirty="0" smtClean="0"/>
              <a:t>기준신뢰도 </a:t>
            </a:r>
            <a:r>
              <a:rPr lang="en-US" altLang="ko-KR" dirty="0" smtClean="0"/>
              <a:t>= </a:t>
            </a:r>
            <a:r>
              <a:rPr lang="ko-KR" altLang="en-US" dirty="0" smtClean="0"/>
              <a:t>향상도</a:t>
            </a:r>
            <a:endParaRPr lang="ko-KR" altLang="ko-KR" dirty="0" smtClean="0"/>
          </a:p>
          <a:p>
            <a:pPr eaLnBrk="1" hangingPunct="1">
              <a:spcBef>
                <a:spcPct val="0"/>
              </a:spcBef>
            </a:pPr>
            <a:endParaRPr lang="en-US" dirty="0" smtClean="0">
              <a:ea typeface="ＭＳ Ｐゴシック" pitchFamily="34" charset="-128"/>
            </a:endParaRPr>
          </a:p>
        </p:txBody>
      </p:sp>
      <p:sp>
        <p:nvSpPr>
          <p:cNvPr id="46083" name="Slide Number Placeholder 3"/>
          <p:cNvSpPr>
            <a:spLocks noGrp="1"/>
          </p:cNvSpPr>
          <p:nvPr>
            <p:ph type="sldNum" sz="quarter" idx="5"/>
          </p:nvPr>
        </p:nvSpPr>
        <p:spPr bwMode="auto">
          <a:noFill/>
          <a:ln>
            <a:miter lim="800000"/>
            <a:headEnd/>
            <a:tailEnd/>
          </a:ln>
        </p:spPr>
        <p:txBody>
          <a:bodyPr/>
          <a:lstStyle/>
          <a:p>
            <a:fld id="{26C0B16D-BBD3-4DE0-97FF-1A17569FCF4D}" type="slidenum">
              <a:rPr lang="en-US"/>
              <a:pPr/>
              <a:t>16</a:t>
            </a:fld>
            <a:endParaRPr lang="en-US"/>
          </a:p>
        </p:txBody>
      </p:sp>
    </p:spTree>
    <p:extLst>
      <p:ext uri="{BB962C8B-B14F-4D97-AF65-F5344CB8AC3E}">
        <p14:creationId xmlns:p14="http://schemas.microsoft.com/office/powerpoint/2010/main" val="4280746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ko-KR" altLang="en-US" dirty="0" smtClean="0"/>
              <a:t>지지도가 높을 수록 굉장히 영향력이 크다</a:t>
            </a:r>
            <a:r>
              <a:rPr lang="en-US" altLang="ko-KR" dirty="0" smtClean="0"/>
              <a:t>.</a:t>
            </a:r>
          </a:p>
          <a:p>
            <a:pPr eaLnBrk="1" hangingPunct="1">
              <a:spcBef>
                <a:spcPct val="0"/>
              </a:spcBef>
            </a:pPr>
            <a:r>
              <a:rPr lang="ko-KR" altLang="en-US" dirty="0" smtClean="0"/>
              <a:t>임의에 비해서 얼마나 많이 발생되는 것인지 </a:t>
            </a:r>
            <a:r>
              <a:rPr lang="en-US" altLang="ko-KR" dirty="0" smtClean="0">
                <a:sym typeface="Wingdings" panose="05000000000000000000" pitchFamily="2" charset="2"/>
              </a:rPr>
              <a:t> </a:t>
            </a:r>
            <a:r>
              <a:rPr lang="ko-KR" altLang="en-US" dirty="0" smtClean="0">
                <a:sym typeface="Wingdings" panose="05000000000000000000" pitchFamily="2" charset="2"/>
              </a:rPr>
              <a:t>향상도</a:t>
            </a:r>
            <a:endParaRPr lang="en-US" altLang="ko-KR" dirty="0" smtClean="0">
              <a:sym typeface="Wingdings" panose="05000000000000000000" pitchFamily="2" charset="2"/>
            </a:endParaRPr>
          </a:p>
          <a:p>
            <a:pPr eaLnBrk="1" hangingPunct="1">
              <a:spcBef>
                <a:spcPct val="0"/>
              </a:spcBef>
            </a:pPr>
            <a:r>
              <a:rPr lang="ko-KR" altLang="en-US" dirty="0" smtClean="0">
                <a:sym typeface="Wingdings" panose="05000000000000000000" pitchFamily="2" charset="2"/>
              </a:rPr>
              <a:t>신뢰도 </a:t>
            </a:r>
            <a:r>
              <a:rPr lang="en-US" altLang="ko-KR" dirty="0" smtClean="0">
                <a:sym typeface="Wingdings" panose="05000000000000000000" pitchFamily="2" charset="2"/>
              </a:rPr>
              <a:t> </a:t>
            </a:r>
            <a:r>
              <a:rPr lang="ko-KR" altLang="en-US" dirty="0" smtClean="0">
                <a:sym typeface="Wingdings" panose="05000000000000000000" pitchFamily="2" charset="2"/>
              </a:rPr>
              <a:t>조건부에 따라서 결론부가 발생하는 비율 </a:t>
            </a:r>
            <a:r>
              <a:rPr lang="en-US" altLang="ko-KR" dirty="0" smtClean="0">
                <a:sym typeface="Wingdings" panose="05000000000000000000" pitchFamily="2" charset="2"/>
              </a:rPr>
              <a:t>(</a:t>
            </a:r>
            <a:r>
              <a:rPr lang="ko-KR" altLang="en-US" dirty="0" smtClean="0">
                <a:sym typeface="Wingdings" panose="05000000000000000000" pitchFamily="2" charset="2"/>
              </a:rPr>
              <a:t>얼마나 믿을 만한 규칙인지 판단할 수 있다</a:t>
            </a:r>
            <a:r>
              <a:rPr lang="en-US" altLang="ko-KR" dirty="0" smtClean="0">
                <a:sym typeface="Wingdings" panose="05000000000000000000" pitchFamily="2" charset="2"/>
              </a:rPr>
              <a:t>.)</a:t>
            </a:r>
            <a:endParaRPr lang="ko-KR" altLang="ko-KR" dirty="0"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4C220F3-D169-4F97-93EB-A97EE5E0B21A}" type="slidenum">
              <a:rPr lang="en-US" altLang="ko-KR">
                <a:latin typeface="Calibri" pitchFamily="34" charset="0"/>
                <a:ea typeface="굴림" pitchFamily="50" charset="-127"/>
              </a:rPr>
              <a:pPr eaLnBrk="1" hangingPunct="1"/>
              <a:t>17</a:t>
            </a:fld>
            <a:endParaRPr lang="en-US" altLang="ko-KR">
              <a:latin typeface="Calibri" pitchFamily="34" charset="0"/>
              <a:ea typeface="굴림" pitchFamily="50" charset="-127"/>
            </a:endParaRPr>
          </a:p>
        </p:txBody>
      </p:sp>
    </p:spTree>
    <p:extLst>
      <p:ext uri="{BB962C8B-B14F-4D97-AF65-F5344CB8AC3E}">
        <p14:creationId xmlns:p14="http://schemas.microsoft.com/office/powerpoint/2010/main" val="1067625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ko-KR"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498386D-D989-471D-8BC7-939255B7DAFE}" type="slidenum">
              <a:rPr lang="en-US" altLang="ko-KR">
                <a:latin typeface="Calibri" pitchFamily="34" charset="0"/>
                <a:ea typeface="굴림" pitchFamily="50" charset="-127"/>
              </a:rPr>
              <a:pPr eaLnBrk="1" hangingPunct="1"/>
              <a:t>18</a:t>
            </a:fld>
            <a:endParaRPr lang="en-US" altLang="ko-KR">
              <a:latin typeface="Calibri" pitchFamily="34" charset="0"/>
              <a:ea typeface="굴림" pitchFamily="50" charset="-127"/>
            </a:endParaRPr>
          </a:p>
        </p:txBody>
      </p:sp>
    </p:spTree>
    <p:extLst>
      <p:ext uri="{BB962C8B-B14F-4D97-AF65-F5344CB8AC3E}">
        <p14:creationId xmlns:p14="http://schemas.microsoft.com/office/powerpoint/2010/main" val="1730744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ko-KR" altLang="en-US" dirty="0" smtClean="0"/>
              <a:t>위 표는 </a:t>
            </a:r>
            <a:r>
              <a:rPr lang="en-US" altLang="ko-KR" dirty="0" smtClean="0"/>
              <a:t>1 or</a:t>
            </a:r>
            <a:r>
              <a:rPr lang="en-US" altLang="ko-KR" baseline="0" dirty="0" smtClean="0"/>
              <a:t> 0 </a:t>
            </a:r>
            <a:r>
              <a:rPr lang="ko-KR" altLang="en-US" baseline="0" dirty="0" smtClean="0"/>
              <a:t>으로 되어있는 </a:t>
            </a:r>
            <a:r>
              <a:rPr lang="en-US" altLang="ko-KR" baseline="0" dirty="0" smtClean="0"/>
              <a:t>2</a:t>
            </a:r>
            <a:r>
              <a:rPr lang="ko-KR" altLang="en-US" baseline="0" dirty="0" err="1" smtClean="0"/>
              <a:t>진행렬</a:t>
            </a:r>
            <a:r>
              <a:rPr lang="ko-KR" altLang="en-US" baseline="0" dirty="0" smtClean="0"/>
              <a:t> 데이터이다</a:t>
            </a:r>
            <a:r>
              <a:rPr lang="en-US" altLang="ko-KR" baseline="0" dirty="0" smtClean="0"/>
              <a:t>.</a:t>
            </a:r>
            <a:endParaRPr lang="ko-KR" altLang="ko-KR" dirty="0"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61F00EE-B304-4E3A-B9C4-ECB0A949CCE4}" type="slidenum">
              <a:rPr lang="en-US" altLang="ko-KR">
                <a:latin typeface="Calibri" pitchFamily="34" charset="0"/>
                <a:ea typeface="굴림" pitchFamily="50" charset="-127"/>
              </a:rPr>
              <a:pPr eaLnBrk="1" hangingPunct="1"/>
              <a:t>20</a:t>
            </a:fld>
            <a:endParaRPr lang="en-US" altLang="ko-KR">
              <a:latin typeface="Calibri" pitchFamily="34" charset="0"/>
              <a:ea typeface="굴림" pitchFamily="50" charset="-127"/>
            </a:endParaRPr>
          </a:p>
        </p:txBody>
      </p:sp>
    </p:spTree>
    <p:extLst>
      <p:ext uri="{BB962C8B-B14F-4D97-AF65-F5344CB8AC3E}">
        <p14:creationId xmlns:p14="http://schemas.microsoft.com/office/powerpoint/2010/main" val="3469524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ko-KR" altLang="en-US" dirty="0" smtClean="0">
                <a:ea typeface="ＭＳ Ｐゴシック" pitchFamily="34" charset="-128"/>
              </a:rPr>
              <a:t>같은 쌍으로 </a:t>
            </a:r>
            <a:r>
              <a:rPr lang="ko-KR" altLang="en-US" dirty="0" err="1" smtClean="0">
                <a:ea typeface="ＭＳ Ｐゴシック" pitchFamily="34" charset="-128"/>
              </a:rPr>
              <a:t>부터</a:t>
            </a:r>
            <a:r>
              <a:rPr lang="ko-KR" altLang="en-US" dirty="0" smtClean="0">
                <a:ea typeface="ＭＳ Ｐゴシック" pitchFamily="34" charset="-128"/>
              </a:rPr>
              <a:t> </a:t>
            </a:r>
            <a:r>
              <a:rPr lang="en-US" altLang="ko-KR" dirty="0" smtClean="0">
                <a:ea typeface="ＭＳ Ｐゴシック" pitchFamily="34" charset="-128"/>
              </a:rPr>
              <a:t>rule</a:t>
            </a:r>
            <a:r>
              <a:rPr lang="ko-KR" altLang="en-US" dirty="0" smtClean="0">
                <a:ea typeface="ＭＳ Ｐゴシック" pitchFamily="34" charset="-128"/>
              </a:rPr>
              <a:t>이 만들어 </a:t>
            </a:r>
            <a:r>
              <a:rPr lang="ko-KR" altLang="en-US" dirty="0" err="1" smtClean="0">
                <a:ea typeface="ＭＳ Ｐゴシック" pitchFamily="34" charset="-128"/>
              </a:rPr>
              <a:t>진것이다</a:t>
            </a:r>
            <a:r>
              <a:rPr lang="en-US" altLang="ko-KR" dirty="0" smtClean="0">
                <a:ea typeface="ＭＳ Ｐゴシック" pitchFamily="34" charset="-128"/>
              </a:rPr>
              <a:t>. </a:t>
            </a:r>
            <a:r>
              <a:rPr lang="en-US" altLang="ko-KR" smtClean="0">
                <a:ea typeface="ＭＳ Ｐゴシック" pitchFamily="34" charset="-128"/>
              </a:rPr>
              <a:t>(Duplication)</a:t>
            </a:r>
            <a:endParaRPr lang="en-US" smtClean="0">
              <a:ea typeface="ＭＳ Ｐゴシック" pitchFamily="34" charset="-128"/>
            </a:endParaRPr>
          </a:p>
        </p:txBody>
      </p:sp>
      <p:sp>
        <p:nvSpPr>
          <p:cNvPr id="54275" name="Slide Number Placeholder 3"/>
          <p:cNvSpPr>
            <a:spLocks noGrp="1"/>
          </p:cNvSpPr>
          <p:nvPr>
            <p:ph type="sldNum" sz="quarter" idx="5"/>
          </p:nvPr>
        </p:nvSpPr>
        <p:spPr bwMode="auto">
          <a:noFill/>
          <a:ln>
            <a:miter lim="800000"/>
            <a:headEnd/>
            <a:tailEnd/>
          </a:ln>
        </p:spPr>
        <p:txBody>
          <a:bodyPr/>
          <a:lstStyle/>
          <a:p>
            <a:fld id="{FA2CEF82-4984-47BA-ACB8-49358FD50873}" type="slidenum">
              <a:rPr lang="en-US"/>
              <a:pPr/>
              <a:t>22</a:t>
            </a:fld>
            <a:endParaRPr lang="en-US"/>
          </a:p>
        </p:txBody>
      </p:sp>
    </p:spTree>
    <p:extLst>
      <p:ext uri="{BB962C8B-B14F-4D97-AF65-F5344CB8AC3E}">
        <p14:creationId xmlns:p14="http://schemas.microsoft.com/office/powerpoint/2010/main" val="2050437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ko-KR" dirty="0"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55A2E02-025C-41D9-84AC-2AB4A186E161}" type="slidenum">
              <a:rPr lang="en-US" altLang="ko-KR">
                <a:latin typeface="Calibri" pitchFamily="34" charset="0"/>
                <a:ea typeface="굴림" pitchFamily="50" charset="-127"/>
              </a:rPr>
              <a:pPr eaLnBrk="1" hangingPunct="1"/>
              <a:t>2</a:t>
            </a:fld>
            <a:endParaRPr lang="en-US" altLang="ko-KR">
              <a:latin typeface="Calibri" pitchFamily="34" charset="0"/>
              <a:ea typeface="굴림" pitchFamily="50" charset="-127"/>
            </a:endParaRPr>
          </a:p>
        </p:txBody>
      </p:sp>
    </p:spTree>
    <p:extLst>
      <p:ext uri="{BB962C8B-B14F-4D97-AF65-F5344CB8AC3E}">
        <p14:creationId xmlns:p14="http://schemas.microsoft.com/office/powerpoint/2010/main" val="917707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ko-KR" dirty="0"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1CBC318-610F-4C1D-AFFD-C757A5217890}" type="slidenum">
              <a:rPr lang="en-US" altLang="ko-KR">
                <a:latin typeface="Calibri" pitchFamily="34" charset="0"/>
                <a:ea typeface="굴림" pitchFamily="50" charset="-127"/>
              </a:rPr>
              <a:pPr eaLnBrk="1" hangingPunct="1"/>
              <a:t>23</a:t>
            </a:fld>
            <a:endParaRPr lang="en-US" altLang="ko-KR">
              <a:latin typeface="Calibri" pitchFamily="34" charset="0"/>
              <a:ea typeface="굴림" pitchFamily="50" charset="-127"/>
            </a:endParaRPr>
          </a:p>
        </p:txBody>
      </p:sp>
    </p:spTree>
    <p:extLst>
      <p:ext uri="{BB962C8B-B14F-4D97-AF65-F5344CB8AC3E}">
        <p14:creationId xmlns:p14="http://schemas.microsoft.com/office/powerpoint/2010/main" val="1173585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19951447-5C76-412D-A7C4-A86738FDC430}" type="slidenum">
              <a:rPr lang="en-US" altLang="ko-KR" smtClean="0"/>
              <a:pPr>
                <a:defRPr/>
              </a:pPr>
              <a:t>24</a:t>
            </a:fld>
            <a:endParaRPr lang="en-US" altLang="ko-KR"/>
          </a:p>
        </p:txBody>
      </p:sp>
    </p:spTree>
    <p:extLst>
      <p:ext uri="{BB962C8B-B14F-4D97-AF65-F5344CB8AC3E}">
        <p14:creationId xmlns:p14="http://schemas.microsoft.com/office/powerpoint/2010/main" val="4093916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19951447-5C76-412D-A7C4-A86738FDC430}" type="slidenum">
              <a:rPr lang="en-US" altLang="ko-KR" smtClean="0"/>
              <a:pPr>
                <a:defRPr/>
              </a:pPr>
              <a:t>25</a:t>
            </a:fld>
            <a:endParaRPr lang="en-US" altLang="ko-KR"/>
          </a:p>
        </p:txBody>
      </p:sp>
    </p:spTree>
    <p:extLst>
      <p:ext uri="{BB962C8B-B14F-4D97-AF65-F5344CB8AC3E}">
        <p14:creationId xmlns:p14="http://schemas.microsoft.com/office/powerpoint/2010/main" val="2915011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19951447-5C76-412D-A7C4-A86738FDC430}" type="slidenum">
              <a:rPr lang="en-US" altLang="ko-KR" smtClean="0"/>
              <a:pPr>
                <a:defRPr/>
              </a:pPr>
              <a:t>26</a:t>
            </a:fld>
            <a:endParaRPr lang="en-US" altLang="ko-KR"/>
          </a:p>
        </p:txBody>
      </p:sp>
    </p:spTree>
    <p:extLst>
      <p:ext uri="{BB962C8B-B14F-4D97-AF65-F5344CB8AC3E}">
        <p14:creationId xmlns:p14="http://schemas.microsoft.com/office/powerpoint/2010/main" val="16813748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아이템기반 유저 매트릭스</a:t>
            </a:r>
            <a:endParaRPr lang="ko-KR" altLang="en-US" dirty="0"/>
          </a:p>
        </p:txBody>
      </p:sp>
      <p:sp>
        <p:nvSpPr>
          <p:cNvPr id="4" name="슬라이드 번호 개체 틀 3"/>
          <p:cNvSpPr>
            <a:spLocks noGrp="1"/>
          </p:cNvSpPr>
          <p:nvPr>
            <p:ph type="sldNum" sz="quarter" idx="10"/>
          </p:nvPr>
        </p:nvSpPr>
        <p:spPr/>
        <p:txBody>
          <a:bodyPr/>
          <a:lstStyle/>
          <a:p>
            <a:pPr>
              <a:defRPr/>
            </a:pPr>
            <a:fld id="{19951447-5C76-412D-A7C4-A86738FDC430}" type="slidenum">
              <a:rPr lang="en-US" altLang="ko-KR" smtClean="0"/>
              <a:pPr>
                <a:defRPr/>
              </a:pPr>
              <a:t>27</a:t>
            </a:fld>
            <a:endParaRPr lang="en-US" altLang="ko-KR"/>
          </a:p>
        </p:txBody>
      </p:sp>
    </p:spTree>
    <p:extLst>
      <p:ext uri="{BB962C8B-B14F-4D97-AF65-F5344CB8AC3E}">
        <p14:creationId xmlns:p14="http://schemas.microsoft.com/office/powerpoint/2010/main" val="18319279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Ratings</a:t>
            </a:r>
            <a:r>
              <a:rPr lang="en-US" altLang="ko-KR" baseline="0" dirty="0" smtClean="0"/>
              <a:t> = </a:t>
            </a:r>
            <a:r>
              <a:rPr lang="ko-KR" altLang="en-US" baseline="0" dirty="0" smtClean="0"/>
              <a:t>선호도</a:t>
            </a:r>
            <a:endParaRPr lang="en-US" altLang="ko-KR" baseline="0" dirty="0" smtClean="0"/>
          </a:p>
          <a:p>
            <a:r>
              <a:rPr lang="en-US" altLang="ko-KR" dirty="0" smtClean="0"/>
              <a:t>Binary = </a:t>
            </a:r>
            <a:r>
              <a:rPr lang="ko-KR" altLang="en-US" dirty="0" smtClean="0"/>
              <a:t>샀는지 안</a:t>
            </a:r>
            <a:r>
              <a:rPr lang="ko-KR" altLang="en-US" baseline="0" dirty="0" smtClean="0"/>
              <a:t> 샀는지 </a:t>
            </a:r>
            <a:r>
              <a:rPr lang="en-US" altLang="ko-KR" baseline="0" dirty="0" smtClean="0"/>
              <a:t>/ </a:t>
            </a:r>
            <a:r>
              <a:rPr lang="ko-KR" altLang="en-US" baseline="0" dirty="0" smtClean="0"/>
              <a:t>클릭을 했는지 안 했는지 </a:t>
            </a:r>
            <a:r>
              <a:rPr lang="en-US" altLang="ko-KR" baseline="0" dirty="0" smtClean="0"/>
              <a:t>/ </a:t>
            </a:r>
            <a:r>
              <a:rPr lang="ko-KR" altLang="en-US" baseline="0" dirty="0" smtClean="0"/>
              <a:t>좋아요를 눌렀는지 안 눌렀는지</a:t>
            </a:r>
            <a:endParaRPr lang="ko-KR" altLang="en-US" dirty="0"/>
          </a:p>
        </p:txBody>
      </p:sp>
      <p:sp>
        <p:nvSpPr>
          <p:cNvPr id="4" name="슬라이드 번호 개체 틀 3"/>
          <p:cNvSpPr>
            <a:spLocks noGrp="1"/>
          </p:cNvSpPr>
          <p:nvPr>
            <p:ph type="sldNum" sz="quarter" idx="10"/>
          </p:nvPr>
        </p:nvSpPr>
        <p:spPr/>
        <p:txBody>
          <a:bodyPr/>
          <a:lstStyle/>
          <a:p>
            <a:pPr>
              <a:defRPr/>
            </a:pPr>
            <a:fld id="{19951447-5C76-412D-A7C4-A86738FDC430}" type="slidenum">
              <a:rPr lang="en-US" altLang="ko-KR" smtClean="0"/>
              <a:pPr>
                <a:defRPr/>
              </a:pPr>
              <a:t>28</a:t>
            </a:fld>
            <a:endParaRPr lang="en-US" altLang="ko-KR"/>
          </a:p>
        </p:txBody>
      </p:sp>
    </p:spTree>
    <p:extLst>
      <p:ext uri="{BB962C8B-B14F-4D97-AF65-F5344CB8AC3E}">
        <p14:creationId xmlns:p14="http://schemas.microsoft.com/office/powerpoint/2010/main" val="831968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너와 비슷한 사람이 하는 일을 알 수 있다</a:t>
            </a:r>
            <a:r>
              <a:rPr lang="en-US" altLang="ko-KR" dirty="0" smtClean="0"/>
              <a:t>. (p. 372)</a:t>
            </a:r>
          </a:p>
          <a:p>
            <a:endParaRPr lang="en-US" altLang="ko-KR" dirty="0" smtClean="0"/>
          </a:p>
          <a:p>
            <a:r>
              <a:rPr lang="ko-KR" altLang="en-US" dirty="0" smtClean="0"/>
              <a:t>구매하지 않은 항목 </a:t>
            </a:r>
            <a:r>
              <a:rPr lang="en-US" altLang="ko-KR" dirty="0" smtClean="0"/>
              <a:t>C</a:t>
            </a:r>
            <a:r>
              <a:rPr lang="ko-KR" altLang="en-US" dirty="0" smtClean="0"/>
              <a:t>를 추천한다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pPr>
              <a:defRPr/>
            </a:pPr>
            <a:fld id="{19951447-5C76-412D-A7C4-A86738FDC430}" type="slidenum">
              <a:rPr lang="en-US" altLang="ko-KR" smtClean="0"/>
              <a:pPr>
                <a:defRPr/>
              </a:pPr>
              <a:t>29</a:t>
            </a:fld>
            <a:endParaRPr lang="en-US" altLang="ko-KR"/>
          </a:p>
        </p:txBody>
      </p:sp>
    </p:spTree>
    <p:extLst>
      <p:ext uri="{BB962C8B-B14F-4D97-AF65-F5344CB8AC3E}">
        <p14:creationId xmlns:p14="http://schemas.microsoft.com/office/powerpoint/2010/main" val="15951556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추천을 해야 될 사람이 등장했다</a:t>
            </a:r>
            <a:r>
              <a:rPr lang="en-US" altLang="ko-KR" dirty="0" smtClean="0"/>
              <a:t>.</a:t>
            </a:r>
          </a:p>
          <a:p>
            <a:r>
              <a:rPr lang="en-US" altLang="ko-KR" dirty="0" smtClean="0">
                <a:sym typeface="Wingdings" panose="05000000000000000000" pitchFamily="2" charset="2"/>
              </a:rPr>
              <a:t> </a:t>
            </a:r>
            <a:r>
              <a:rPr lang="ko-KR" altLang="en-US" dirty="0" smtClean="0"/>
              <a:t>선호도 벡터에 근거하여</a:t>
            </a:r>
            <a:r>
              <a:rPr lang="en-US" altLang="ko-KR" dirty="0" smtClean="0"/>
              <a:t>, </a:t>
            </a:r>
            <a:r>
              <a:rPr lang="ko-KR" altLang="en-US" dirty="0" smtClean="0"/>
              <a:t>그와 비슷한 사람을 찾아야 한다</a:t>
            </a:r>
            <a:r>
              <a:rPr lang="en-US" altLang="ko-KR" dirty="0" smtClean="0"/>
              <a:t>.</a:t>
            </a:r>
          </a:p>
          <a:p>
            <a:endParaRPr lang="en-US" altLang="ko-KR" dirty="0" smtClean="0"/>
          </a:p>
          <a:p>
            <a:endParaRPr lang="en-US" altLang="ko-KR" dirty="0" smtClean="0"/>
          </a:p>
          <a:p>
            <a:r>
              <a:rPr lang="en-US" altLang="ko-KR" dirty="0" smtClean="0"/>
              <a:t>Correlation</a:t>
            </a:r>
          </a:p>
          <a:p>
            <a:r>
              <a:rPr lang="en-US" altLang="ko-KR" dirty="0" smtClean="0"/>
              <a:t>Co-rated items </a:t>
            </a:r>
            <a:r>
              <a:rPr lang="en-US" altLang="ko-KR" dirty="0" smtClean="0">
                <a:sym typeface="Wingdings" panose="05000000000000000000" pitchFamily="2" charset="2"/>
              </a:rPr>
              <a:t> </a:t>
            </a:r>
            <a:r>
              <a:rPr lang="ko-KR" altLang="en-US" dirty="0" smtClean="0">
                <a:sym typeface="Wingdings" panose="05000000000000000000" pitchFamily="2" charset="2"/>
              </a:rPr>
              <a:t>같이 </a:t>
            </a:r>
            <a:r>
              <a:rPr lang="ko-KR" altLang="en-US" dirty="0" err="1" smtClean="0">
                <a:sym typeface="Wingdings" panose="05000000000000000000" pitchFamily="2" charset="2"/>
              </a:rPr>
              <a:t>레이팅</a:t>
            </a:r>
            <a:r>
              <a:rPr lang="ko-KR" altLang="en-US" dirty="0" smtClean="0">
                <a:sym typeface="Wingdings" panose="05000000000000000000" pitchFamily="2" charset="2"/>
              </a:rPr>
              <a:t> 한 것 </a:t>
            </a:r>
            <a:r>
              <a:rPr lang="en-US" altLang="ko-KR" dirty="0" smtClean="0">
                <a:sym typeface="Wingdings" panose="05000000000000000000" pitchFamily="2" charset="2"/>
              </a:rPr>
              <a:t>( </a:t>
            </a:r>
            <a:r>
              <a:rPr lang="ko-KR" altLang="en-US" dirty="0" smtClean="0">
                <a:sym typeface="Wingdings" panose="05000000000000000000" pitchFamily="2" charset="2"/>
              </a:rPr>
              <a:t>뒤 참고</a:t>
            </a:r>
            <a:r>
              <a:rPr lang="en-US" altLang="ko-KR" dirty="0" smtClean="0">
                <a:sym typeface="Wingdings" panose="05000000000000000000" pitchFamily="2" charset="2"/>
              </a:rPr>
              <a:t>)</a:t>
            </a:r>
            <a:endParaRPr lang="ko-KR" altLang="en-US" dirty="0"/>
          </a:p>
        </p:txBody>
      </p:sp>
      <p:sp>
        <p:nvSpPr>
          <p:cNvPr id="4" name="슬라이드 번호 개체 틀 3"/>
          <p:cNvSpPr>
            <a:spLocks noGrp="1"/>
          </p:cNvSpPr>
          <p:nvPr>
            <p:ph type="sldNum" sz="quarter" idx="10"/>
          </p:nvPr>
        </p:nvSpPr>
        <p:spPr/>
        <p:txBody>
          <a:bodyPr/>
          <a:lstStyle/>
          <a:p>
            <a:pPr>
              <a:defRPr/>
            </a:pPr>
            <a:fld id="{19951447-5C76-412D-A7C4-A86738FDC430}" type="slidenum">
              <a:rPr lang="en-US" altLang="ko-KR" smtClean="0"/>
              <a:pPr>
                <a:defRPr/>
              </a:pPr>
              <a:t>30</a:t>
            </a:fld>
            <a:endParaRPr lang="en-US" altLang="ko-KR"/>
          </a:p>
        </p:txBody>
      </p:sp>
    </p:spTree>
    <p:extLst>
      <p:ext uri="{BB962C8B-B14F-4D97-AF65-F5344CB8AC3E}">
        <p14:creationId xmlns:p14="http://schemas.microsoft.com/office/powerpoint/2010/main" val="13971657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I</a:t>
            </a:r>
            <a:r>
              <a:rPr lang="en-US" altLang="ko-KR" baseline="0" dirty="0" smtClean="0"/>
              <a:t> = {4,3,4}</a:t>
            </a:r>
          </a:p>
          <a:p>
            <a:r>
              <a:rPr lang="en-US" altLang="ko-KR" baseline="0" dirty="0" smtClean="0"/>
              <a:t>J = (3,4,5}</a:t>
            </a:r>
          </a:p>
          <a:p>
            <a:endParaRPr lang="en-US" altLang="ko-KR" baseline="0" dirty="0" smtClean="0"/>
          </a:p>
          <a:p>
            <a:r>
              <a:rPr lang="en-US" altLang="ko-KR" dirty="0" smtClean="0"/>
              <a:t>I </a:t>
            </a:r>
            <a:r>
              <a:rPr lang="ko-KR" altLang="en-US" dirty="0" smtClean="0"/>
              <a:t>내적 </a:t>
            </a:r>
            <a:r>
              <a:rPr lang="en-US" altLang="ko-KR" dirty="0" smtClean="0"/>
              <a:t>j = cos</a:t>
            </a:r>
            <a:r>
              <a:rPr lang="en-US" altLang="ko-KR" baseline="0" dirty="0" smtClean="0"/>
              <a:t> </a:t>
            </a:r>
            <a:r>
              <a:rPr lang="ko-KR" altLang="en-US" baseline="0" dirty="0" err="1" smtClean="0"/>
              <a:t>세타</a:t>
            </a:r>
            <a:r>
              <a:rPr lang="ko-KR" altLang="en-US" baseline="0" dirty="0" smtClean="0"/>
              <a:t> </a:t>
            </a:r>
            <a:r>
              <a:rPr lang="en-US" altLang="ko-KR" baseline="0" dirty="0" smtClean="0"/>
              <a:t>* I * j (</a:t>
            </a:r>
            <a:r>
              <a:rPr lang="ko-KR" altLang="en-US" baseline="0" dirty="0" smtClean="0"/>
              <a:t>절댓값</a:t>
            </a:r>
            <a:r>
              <a:rPr lang="en-US" altLang="ko-KR" baseline="0" dirty="0" smtClean="0"/>
              <a:t>)</a:t>
            </a:r>
          </a:p>
          <a:p>
            <a:endParaRPr lang="en-US" altLang="ko-KR" baseline="0" dirty="0" smtClean="0"/>
          </a:p>
          <a:p>
            <a:r>
              <a:rPr lang="en-US" altLang="ko-KR" dirty="0" smtClean="0"/>
              <a:t>I </a:t>
            </a:r>
            <a:r>
              <a:rPr lang="ko-KR" altLang="en-US" dirty="0" smtClean="0"/>
              <a:t>내적 </a:t>
            </a:r>
            <a:r>
              <a:rPr lang="en-US" altLang="ko-KR" dirty="0" smtClean="0"/>
              <a:t>j </a:t>
            </a:r>
            <a:r>
              <a:rPr lang="en-US" altLang="ko-KR" dirty="0" smtClean="0">
                <a:sym typeface="Wingdings" panose="05000000000000000000" pitchFamily="2" charset="2"/>
              </a:rPr>
              <a:t> </a:t>
            </a:r>
            <a:r>
              <a:rPr lang="en-US" altLang="ko-KR" baseline="0" dirty="0" smtClean="0"/>
              <a:t>12+12+20 = 44</a:t>
            </a:r>
          </a:p>
          <a:p>
            <a:endParaRPr lang="en-US" altLang="ko-KR" baseline="0" dirty="0" smtClean="0"/>
          </a:p>
          <a:p>
            <a:r>
              <a:rPr lang="ko-KR" altLang="en-US" baseline="0" dirty="0" smtClean="0"/>
              <a:t>루트 </a:t>
            </a:r>
            <a:r>
              <a:rPr lang="en-US" altLang="ko-KR" baseline="0" dirty="0" smtClean="0"/>
              <a:t>(4</a:t>
            </a:r>
            <a:r>
              <a:rPr lang="ko-KR" altLang="en-US" baseline="0" dirty="0" smtClean="0"/>
              <a:t>의 제곱 </a:t>
            </a:r>
            <a:r>
              <a:rPr lang="en-US" altLang="ko-KR" baseline="0" dirty="0" smtClean="0"/>
              <a:t>+ 3</a:t>
            </a:r>
            <a:r>
              <a:rPr lang="ko-KR" altLang="en-US" baseline="0" dirty="0" smtClean="0"/>
              <a:t>의 제곱 </a:t>
            </a:r>
            <a:r>
              <a:rPr lang="en-US" altLang="ko-KR" baseline="0" dirty="0" smtClean="0"/>
              <a:t>+ 4</a:t>
            </a:r>
            <a:r>
              <a:rPr lang="ko-KR" altLang="en-US" baseline="0" dirty="0" smtClean="0"/>
              <a:t>의 제곱</a:t>
            </a:r>
            <a:r>
              <a:rPr lang="en-US" altLang="ko-KR" baseline="0" dirty="0" smtClean="0"/>
              <a:t>) </a:t>
            </a:r>
            <a:r>
              <a:rPr lang="en-US" altLang="ko-KR" baseline="0" dirty="0" smtClean="0">
                <a:sym typeface="Wingdings" panose="05000000000000000000" pitchFamily="2" charset="2"/>
              </a:rPr>
              <a:t> I </a:t>
            </a:r>
            <a:r>
              <a:rPr lang="ko-KR" altLang="en-US" baseline="0" dirty="0" smtClean="0">
                <a:sym typeface="Wingdings" panose="05000000000000000000" pitchFamily="2" charset="2"/>
              </a:rPr>
              <a:t>의 크기</a:t>
            </a:r>
            <a:endParaRPr lang="en-US" altLang="ko-KR" baseline="0" dirty="0" smtClean="0">
              <a:sym typeface="Wingdings" panose="05000000000000000000" pitchFamily="2" charset="2"/>
            </a:endParaRPr>
          </a:p>
          <a:p>
            <a:r>
              <a:rPr lang="ko-KR" altLang="en-US" baseline="0" dirty="0" smtClean="0">
                <a:sym typeface="Wingdings" panose="05000000000000000000" pitchFamily="2" charset="2"/>
              </a:rPr>
              <a:t>루트 </a:t>
            </a:r>
            <a:r>
              <a:rPr lang="en-US" altLang="ko-KR" baseline="0" dirty="0" smtClean="0">
                <a:sym typeface="Wingdings" panose="05000000000000000000" pitchFamily="2" charset="2"/>
              </a:rPr>
              <a:t>(3</a:t>
            </a:r>
            <a:r>
              <a:rPr lang="ko-KR" altLang="en-US" baseline="0" dirty="0" smtClean="0">
                <a:sym typeface="Wingdings" panose="05000000000000000000" pitchFamily="2" charset="2"/>
              </a:rPr>
              <a:t>의 제곱 </a:t>
            </a:r>
            <a:r>
              <a:rPr lang="en-US" altLang="ko-KR" baseline="0" dirty="0" smtClean="0">
                <a:sym typeface="Wingdings" panose="05000000000000000000" pitchFamily="2" charset="2"/>
              </a:rPr>
              <a:t>+ 4</a:t>
            </a:r>
            <a:r>
              <a:rPr lang="ko-KR" altLang="en-US" baseline="0" dirty="0" smtClean="0">
                <a:sym typeface="Wingdings" panose="05000000000000000000" pitchFamily="2" charset="2"/>
              </a:rPr>
              <a:t>의 제곱 </a:t>
            </a:r>
            <a:r>
              <a:rPr lang="en-US" altLang="ko-KR" baseline="0" dirty="0" smtClean="0">
                <a:sym typeface="Wingdings" panose="05000000000000000000" pitchFamily="2" charset="2"/>
              </a:rPr>
              <a:t>+ 5</a:t>
            </a:r>
            <a:r>
              <a:rPr lang="ko-KR" altLang="en-US" baseline="0" dirty="0" smtClean="0">
                <a:sym typeface="Wingdings" panose="05000000000000000000" pitchFamily="2" charset="2"/>
              </a:rPr>
              <a:t>의 제곱</a:t>
            </a:r>
            <a:r>
              <a:rPr lang="en-US" altLang="ko-KR" baseline="0" dirty="0" smtClean="0">
                <a:sym typeface="Wingdings" panose="05000000000000000000" pitchFamily="2" charset="2"/>
              </a:rPr>
              <a:t>)  j </a:t>
            </a:r>
            <a:r>
              <a:rPr lang="ko-KR" altLang="en-US" baseline="0" dirty="0" smtClean="0">
                <a:sym typeface="Wingdings" panose="05000000000000000000" pitchFamily="2" charset="2"/>
              </a:rPr>
              <a:t>의 크기</a:t>
            </a:r>
            <a:endParaRPr lang="en-US" altLang="ko-KR" baseline="0" dirty="0" smtClean="0">
              <a:sym typeface="Wingdings" panose="05000000000000000000" pitchFamily="2" charset="2"/>
            </a:endParaRPr>
          </a:p>
          <a:p>
            <a:endParaRPr lang="en-US" altLang="ko-KR" baseline="0" dirty="0" smtClean="0">
              <a:sym typeface="Wingdings" panose="05000000000000000000" pitchFamily="2" charset="2"/>
            </a:endParaRPr>
          </a:p>
          <a:p>
            <a:r>
              <a:rPr lang="en-US" altLang="ko-KR" baseline="0" dirty="0" smtClean="0">
                <a:sym typeface="Wingdings" panose="05000000000000000000" pitchFamily="2" charset="2"/>
              </a:rPr>
              <a:t>--------------------------------------------------------------------------</a:t>
            </a:r>
          </a:p>
          <a:p>
            <a:endParaRPr lang="en-US" altLang="ko-KR" baseline="0" dirty="0" smtClean="0">
              <a:sym typeface="Wingdings" panose="05000000000000000000" pitchFamily="2" charset="2"/>
            </a:endParaRPr>
          </a:p>
          <a:p>
            <a:r>
              <a:rPr lang="ko-KR" altLang="en-US" baseline="0" dirty="0" smtClean="0">
                <a:sym typeface="Wingdings" panose="05000000000000000000" pitchFamily="2" charset="2"/>
              </a:rPr>
              <a:t>신규 고객이나 신규 아이템일 경우 </a:t>
            </a:r>
            <a:r>
              <a:rPr lang="en-US" altLang="ko-KR" baseline="0" dirty="0" smtClean="0">
                <a:sym typeface="Wingdings" panose="05000000000000000000" pitchFamily="2" charset="2"/>
              </a:rPr>
              <a:t> Cold start </a:t>
            </a:r>
            <a:r>
              <a:rPr lang="ko-KR" altLang="en-US" baseline="0" dirty="0" smtClean="0">
                <a:sym typeface="Wingdings" panose="05000000000000000000" pitchFamily="2" charset="2"/>
              </a:rPr>
              <a:t>라고 한다</a:t>
            </a:r>
            <a:r>
              <a:rPr lang="en-US" altLang="ko-KR" baseline="0" dirty="0" smtClean="0">
                <a:sym typeface="Wingdings" panose="05000000000000000000" pitchFamily="2" charset="2"/>
              </a:rPr>
              <a:t>. (correlation </a:t>
            </a:r>
            <a:r>
              <a:rPr lang="ko-KR" altLang="en-US" baseline="0" dirty="0" smtClean="0">
                <a:sym typeface="Wingdings" panose="05000000000000000000" pitchFamily="2" charset="2"/>
              </a:rPr>
              <a:t>과 </a:t>
            </a:r>
            <a:r>
              <a:rPr lang="en-US" altLang="ko-KR" baseline="0" dirty="0" smtClean="0">
                <a:sym typeface="Wingdings" panose="05000000000000000000" pitchFamily="2" charset="2"/>
              </a:rPr>
              <a:t>cos </a:t>
            </a:r>
            <a:r>
              <a:rPr lang="ko-KR" altLang="en-US" baseline="0" dirty="0" smtClean="0">
                <a:sym typeface="Wingdings" panose="05000000000000000000" pitchFamily="2" charset="2"/>
              </a:rPr>
              <a:t>값을 알 수 없을 때</a:t>
            </a:r>
            <a:r>
              <a:rPr lang="en-US" altLang="ko-KR" baseline="0" dirty="0" smtClean="0">
                <a:sym typeface="Wingdings" panose="05000000000000000000" pitchFamily="2" charset="2"/>
              </a:rPr>
              <a:t>)</a:t>
            </a:r>
            <a:endParaRPr lang="ko-KR" altLang="en-US" dirty="0"/>
          </a:p>
        </p:txBody>
      </p:sp>
      <p:sp>
        <p:nvSpPr>
          <p:cNvPr id="4" name="슬라이드 번호 개체 틀 3"/>
          <p:cNvSpPr>
            <a:spLocks noGrp="1"/>
          </p:cNvSpPr>
          <p:nvPr>
            <p:ph type="sldNum" sz="quarter" idx="10"/>
          </p:nvPr>
        </p:nvSpPr>
        <p:spPr/>
        <p:txBody>
          <a:bodyPr/>
          <a:lstStyle/>
          <a:p>
            <a:pPr>
              <a:defRPr/>
            </a:pPr>
            <a:fld id="{19951447-5C76-412D-A7C4-A86738FDC430}" type="slidenum">
              <a:rPr lang="en-US" altLang="ko-KR" smtClean="0"/>
              <a:pPr>
                <a:defRPr/>
              </a:pPr>
              <a:t>31</a:t>
            </a:fld>
            <a:endParaRPr lang="en-US" altLang="ko-KR"/>
          </a:p>
        </p:txBody>
      </p:sp>
    </p:spTree>
    <p:extLst>
      <p:ext uri="{BB962C8B-B14F-4D97-AF65-F5344CB8AC3E}">
        <p14:creationId xmlns:p14="http://schemas.microsoft.com/office/powerpoint/2010/main" val="3177728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선호도 벡터 </a:t>
            </a:r>
            <a:endParaRPr lang="en-US" altLang="ko-KR" dirty="0" smtClean="0"/>
          </a:p>
          <a:p>
            <a:endParaRPr lang="en-US" altLang="ko-KR" dirty="0" smtClean="0"/>
          </a:p>
          <a:p>
            <a:r>
              <a:rPr lang="en-US" altLang="ko-KR" u="sng" dirty="0" smtClean="0">
                <a:solidFill>
                  <a:srgbClr val="FF0000"/>
                </a:solidFill>
                <a:ea typeface="ＭＳ Ｐゴシック" pitchFamily="34" charset="-128"/>
              </a:rPr>
              <a:t>co-rated </a:t>
            </a:r>
            <a:r>
              <a:rPr lang="ko-KR" altLang="en-US" u="sng" dirty="0" smtClean="0">
                <a:solidFill>
                  <a:srgbClr val="FF0000"/>
                </a:solidFill>
                <a:ea typeface="ＭＳ Ｐゴシック" pitchFamily="34" charset="-128"/>
              </a:rPr>
              <a:t>된 것</a:t>
            </a:r>
            <a:r>
              <a:rPr lang="en-US" altLang="ko-KR" u="sng" dirty="0" smtClean="0">
                <a:solidFill>
                  <a:srgbClr val="FF0000"/>
                </a:solidFill>
                <a:ea typeface="ＭＳ Ｐゴシック" pitchFamily="34" charset="-128"/>
              </a:rPr>
              <a:t>.</a:t>
            </a:r>
            <a:endParaRPr lang="en-US" altLang="ko-KR" dirty="0" smtClean="0"/>
          </a:p>
          <a:p>
            <a:endParaRPr lang="en-US" altLang="ko-KR" dirty="0" smtClean="0"/>
          </a:p>
          <a:p>
            <a:r>
              <a:rPr lang="en-US" altLang="ko-KR" dirty="0" smtClean="0"/>
              <a:t>30878 U1</a:t>
            </a:r>
            <a:r>
              <a:rPr lang="en-US" altLang="ko-KR" baseline="0" dirty="0" smtClean="0"/>
              <a:t> = {4, 3, 4}</a:t>
            </a:r>
          </a:p>
          <a:p>
            <a:r>
              <a:rPr lang="en-US" altLang="ko-KR" baseline="0" dirty="0" smtClean="0"/>
              <a:t>823519 U2 = {3, 4, 5}</a:t>
            </a:r>
            <a:endParaRPr lang="ko-KR" altLang="en-US" dirty="0"/>
          </a:p>
        </p:txBody>
      </p:sp>
      <p:sp>
        <p:nvSpPr>
          <p:cNvPr id="4" name="슬라이드 번호 개체 틀 3"/>
          <p:cNvSpPr>
            <a:spLocks noGrp="1"/>
          </p:cNvSpPr>
          <p:nvPr>
            <p:ph type="sldNum" sz="quarter" idx="10"/>
          </p:nvPr>
        </p:nvSpPr>
        <p:spPr/>
        <p:txBody>
          <a:bodyPr/>
          <a:lstStyle/>
          <a:p>
            <a:pPr>
              <a:defRPr/>
            </a:pPr>
            <a:fld id="{19951447-5C76-412D-A7C4-A86738FDC430}" type="slidenum">
              <a:rPr lang="en-US" altLang="ko-KR" smtClean="0"/>
              <a:pPr>
                <a:defRPr/>
              </a:pPr>
              <a:t>32</a:t>
            </a:fld>
            <a:endParaRPr lang="en-US" altLang="ko-KR"/>
          </a:p>
        </p:txBody>
      </p:sp>
    </p:spTree>
    <p:extLst>
      <p:ext uri="{BB962C8B-B14F-4D97-AF65-F5344CB8AC3E}">
        <p14:creationId xmlns:p14="http://schemas.microsoft.com/office/powerpoint/2010/main" val="968700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ko-KR" altLang="ko-KR"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443F819-18D5-4057-8AEB-0D898EC599F9}" type="slidenum">
              <a:rPr lang="en-US" altLang="ko-KR">
                <a:latin typeface="Calibri" pitchFamily="34" charset="0"/>
                <a:ea typeface="굴림" pitchFamily="50" charset="-127"/>
              </a:rPr>
              <a:pPr eaLnBrk="1" hangingPunct="1"/>
              <a:t>3</a:t>
            </a:fld>
            <a:endParaRPr lang="en-US" altLang="ko-KR">
              <a:latin typeface="Calibri" pitchFamily="34" charset="0"/>
              <a:ea typeface="굴림" pitchFamily="50" charset="-127"/>
            </a:endParaRPr>
          </a:p>
        </p:txBody>
      </p:sp>
    </p:spTree>
    <p:extLst>
      <p:ext uri="{BB962C8B-B14F-4D97-AF65-F5344CB8AC3E}">
        <p14:creationId xmlns:p14="http://schemas.microsoft.com/office/powerpoint/2010/main" val="33651336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u="sng" dirty="0" smtClean="0">
                <a:solidFill>
                  <a:srgbClr val="FF0000"/>
                </a:solidFill>
                <a:ea typeface="ＭＳ Ｐゴシック" pitchFamily="34" charset="-128"/>
              </a:rPr>
              <a:t>co-rated</a:t>
            </a:r>
            <a:r>
              <a:rPr lang="en-US" altLang="ko-KR" u="sng" baseline="0" dirty="0" smtClean="0">
                <a:solidFill>
                  <a:srgbClr val="FF0000"/>
                </a:solidFill>
                <a:ea typeface="ＭＳ Ｐゴシック" pitchFamily="34" charset="-128"/>
              </a:rPr>
              <a:t> </a:t>
            </a:r>
            <a:r>
              <a:rPr lang="ko-KR" altLang="en-US" u="sng" baseline="0" dirty="0" smtClean="0">
                <a:solidFill>
                  <a:srgbClr val="FF0000"/>
                </a:solidFill>
                <a:ea typeface="ＭＳ Ｐゴシック" pitchFamily="34" charset="-128"/>
              </a:rPr>
              <a:t>만</a:t>
            </a:r>
            <a:r>
              <a:rPr lang="en-US" altLang="ko-KR" u="sng" baseline="0" dirty="0" smtClean="0">
                <a:solidFill>
                  <a:srgbClr val="FF0000"/>
                </a:solidFill>
                <a:ea typeface="ＭＳ Ｐゴシック" pitchFamily="34" charset="-128"/>
              </a:rPr>
              <a:t> </a:t>
            </a:r>
            <a:r>
              <a:rPr lang="ko-KR" altLang="en-US" u="sng" baseline="0" dirty="0" smtClean="0">
                <a:solidFill>
                  <a:srgbClr val="FF0000"/>
                </a:solidFill>
                <a:ea typeface="ＭＳ Ｐゴシック" pitchFamily="34" charset="-128"/>
              </a:rPr>
              <a:t>쓴 것이 아닌 전부 다</a:t>
            </a:r>
            <a:r>
              <a:rPr lang="en-US" altLang="ko-KR" u="sng" baseline="0" dirty="0" smtClean="0">
                <a:solidFill>
                  <a:srgbClr val="FF0000"/>
                </a:solidFill>
                <a:ea typeface="ＭＳ Ｐゴシック" pitchFamily="34" charset="-128"/>
              </a:rPr>
              <a:t>!</a:t>
            </a:r>
          </a:p>
          <a:p>
            <a:endParaRPr lang="en-US" altLang="ko-KR" u="sng" baseline="0" dirty="0" smtClean="0">
              <a:solidFill>
                <a:srgbClr val="FF0000"/>
              </a:solidFill>
              <a:ea typeface="ＭＳ Ｐゴシック" pitchFamily="34" charset="-128"/>
            </a:endParaRPr>
          </a:p>
          <a:p>
            <a:endParaRPr lang="en-US" altLang="ko-KR" u="sng" baseline="0" dirty="0" smtClean="0">
              <a:solidFill>
                <a:srgbClr val="FF0000"/>
              </a:solidFill>
              <a:ea typeface="ＭＳ Ｐゴシック" pitchFamily="34" charset="-128"/>
            </a:endParaRPr>
          </a:p>
          <a:p>
            <a:r>
              <a:rPr lang="en-US" altLang="ko-KR" dirty="0" smtClean="0"/>
              <a:t>Correlation</a:t>
            </a:r>
            <a:r>
              <a:rPr lang="en-US" altLang="ko-KR" baseline="0" dirty="0" smtClean="0"/>
              <a:t> </a:t>
            </a:r>
            <a:r>
              <a:rPr lang="ko-KR" altLang="en-US" baseline="0" dirty="0" smtClean="0"/>
              <a:t>은 </a:t>
            </a:r>
            <a:r>
              <a:rPr lang="en-US" altLang="ko-KR" baseline="0" dirty="0" smtClean="0"/>
              <a:t>0.34 </a:t>
            </a:r>
            <a:r>
              <a:rPr lang="ko-KR" altLang="en-US" baseline="0" dirty="0" smtClean="0"/>
              <a:t>이다</a:t>
            </a:r>
            <a:r>
              <a:rPr lang="en-US" altLang="ko-KR" baseline="0" dirty="0" smtClean="0"/>
              <a:t>.</a:t>
            </a:r>
          </a:p>
          <a:p>
            <a:r>
              <a:rPr lang="en-US" altLang="ko-KR" baseline="0" dirty="0" smtClean="0">
                <a:sym typeface="Wingdings" panose="05000000000000000000" pitchFamily="2" charset="2"/>
              </a:rPr>
              <a:t> </a:t>
            </a:r>
            <a:r>
              <a:rPr lang="ko-KR" altLang="en-US" baseline="0" dirty="0" smtClean="0"/>
              <a:t>양의 값으로 클 수록 서로 유사한 것이다</a:t>
            </a:r>
            <a:r>
              <a:rPr lang="en-US" altLang="ko-KR" baseline="0" dirty="0" smtClean="0"/>
              <a:t>.</a:t>
            </a:r>
            <a:r>
              <a:rPr lang="ko-KR" altLang="en-US" baseline="0" dirty="0" smtClean="0"/>
              <a:t> </a:t>
            </a:r>
            <a:endParaRPr lang="ko-KR" altLang="en-US" dirty="0"/>
          </a:p>
        </p:txBody>
      </p:sp>
      <p:sp>
        <p:nvSpPr>
          <p:cNvPr id="4" name="슬라이드 번호 개체 틀 3"/>
          <p:cNvSpPr>
            <a:spLocks noGrp="1"/>
          </p:cNvSpPr>
          <p:nvPr>
            <p:ph type="sldNum" sz="quarter" idx="10"/>
          </p:nvPr>
        </p:nvSpPr>
        <p:spPr/>
        <p:txBody>
          <a:bodyPr/>
          <a:lstStyle/>
          <a:p>
            <a:pPr>
              <a:defRPr/>
            </a:pPr>
            <a:fld id="{19951447-5C76-412D-A7C4-A86738FDC430}" type="slidenum">
              <a:rPr lang="en-US" altLang="ko-KR" smtClean="0"/>
              <a:pPr>
                <a:defRPr/>
              </a:pPr>
              <a:t>33</a:t>
            </a:fld>
            <a:endParaRPr lang="en-US" altLang="ko-KR"/>
          </a:p>
        </p:txBody>
      </p:sp>
    </p:spTree>
    <p:extLst>
      <p:ext uri="{BB962C8B-B14F-4D97-AF65-F5344CB8AC3E}">
        <p14:creationId xmlns:p14="http://schemas.microsoft.com/office/powerpoint/2010/main" val="8127803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0 </a:t>
            </a:r>
            <a:r>
              <a:rPr lang="en-US" altLang="ko-KR" dirty="0" smtClean="0">
                <a:sym typeface="Wingdings" panose="05000000000000000000" pitchFamily="2" charset="2"/>
              </a:rPr>
              <a:t> </a:t>
            </a:r>
            <a:r>
              <a:rPr lang="ko-KR" altLang="en-US" dirty="0" smtClean="0">
                <a:sym typeface="Wingdings" panose="05000000000000000000" pitchFamily="2" charset="2"/>
              </a:rPr>
              <a:t>두 개가 이루는 각도가 </a:t>
            </a:r>
            <a:r>
              <a:rPr lang="en-US" altLang="ko-KR" dirty="0" smtClean="0">
                <a:sym typeface="Wingdings" panose="05000000000000000000" pitchFamily="2" charset="2"/>
              </a:rPr>
              <a:t>90</a:t>
            </a:r>
            <a:r>
              <a:rPr lang="ko-KR" altLang="en-US" dirty="0" smtClean="0">
                <a:sym typeface="Wingdings" panose="05000000000000000000" pitchFamily="2" charset="2"/>
              </a:rPr>
              <a:t>도 라는 것이다</a:t>
            </a:r>
            <a:r>
              <a:rPr lang="en-US" altLang="ko-KR" dirty="0" smtClean="0">
                <a:sym typeface="Wingdings" panose="05000000000000000000" pitchFamily="2" charset="2"/>
              </a:rPr>
              <a:t>. </a:t>
            </a:r>
            <a:r>
              <a:rPr lang="ko-KR" altLang="en-US" dirty="0" smtClean="0">
                <a:sym typeface="Wingdings" panose="05000000000000000000" pitchFamily="2" charset="2"/>
              </a:rPr>
              <a:t>즉 서로 거꾸로 움직이는 관계이다</a:t>
            </a:r>
            <a:r>
              <a:rPr lang="en-US" altLang="ko-KR" dirty="0" smtClean="0">
                <a:sym typeface="Wingdings" panose="05000000000000000000" pitchFamily="2" charset="2"/>
              </a:rPr>
              <a:t>. </a:t>
            </a:r>
            <a:r>
              <a:rPr lang="ko-KR" altLang="en-US" dirty="0" smtClean="0">
                <a:sym typeface="Wingdings" panose="05000000000000000000" pitchFamily="2" charset="2"/>
              </a:rPr>
              <a:t>누가 선호하면 다른 사람은 별로 선호하지 않고</a:t>
            </a:r>
            <a:r>
              <a:rPr lang="en-US" altLang="ko-KR" dirty="0" smtClean="0">
                <a:sym typeface="Wingdings" panose="05000000000000000000" pitchFamily="2" charset="2"/>
              </a:rPr>
              <a:t>….</a:t>
            </a:r>
            <a:endParaRPr lang="ko-KR" altLang="en-US" dirty="0"/>
          </a:p>
        </p:txBody>
      </p:sp>
      <p:sp>
        <p:nvSpPr>
          <p:cNvPr id="4" name="슬라이드 번호 개체 틀 3"/>
          <p:cNvSpPr>
            <a:spLocks noGrp="1"/>
          </p:cNvSpPr>
          <p:nvPr>
            <p:ph type="sldNum" sz="quarter" idx="10"/>
          </p:nvPr>
        </p:nvSpPr>
        <p:spPr/>
        <p:txBody>
          <a:bodyPr/>
          <a:lstStyle/>
          <a:p>
            <a:pPr>
              <a:defRPr/>
            </a:pPr>
            <a:fld id="{19951447-5C76-412D-A7C4-A86738FDC430}" type="slidenum">
              <a:rPr lang="en-US" altLang="ko-KR" smtClean="0"/>
              <a:pPr>
                <a:defRPr/>
              </a:pPr>
              <a:t>34</a:t>
            </a:fld>
            <a:endParaRPr lang="en-US" altLang="ko-KR"/>
          </a:p>
        </p:txBody>
      </p:sp>
    </p:spTree>
    <p:extLst>
      <p:ext uri="{BB962C8B-B14F-4D97-AF65-F5344CB8AC3E}">
        <p14:creationId xmlns:p14="http://schemas.microsoft.com/office/powerpoint/2010/main" val="19144195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smtClean="0"/>
          </a:p>
          <a:p>
            <a:r>
              <a:rPr lang="en-US" altLang="ko-KR" dirty="0" smtClean="0"/>
              <a:t>Most</a:t>
            </a:r>
            <a:r>
              <a:rPr lang="en-US" altLang="ko-KR" baseline="0" dirty="0" smtClean="0"/>
              <a:t> purchased </a:t>
            </a:r>
            <a:r>
              <a:rPr lang="en-US" altLang="ko-KR" baseline="0" dirty="0" smtClean="0">
                <a:sym typeface="Wingdings" panose="05000000000000000000" pitchFamily="2" charset="2"/>
              </a:rPr>
              <a:t> </a:t>
            </a:r>
            <a:r>
              <a:rPr lang="ko-KR" altLang="en-US" dirty="0" smtClean="0"/>
              <a:t>가장 많은 사람이 산 것을 추천해 주는 것 </a:t>
            </a:r>
            <a:endParaRPr lang="en-US" altLang="ko-KR" dirty="0" smtClean="0"/>
          </a:p>
          <a:p>
            <a:endParaRPr lang="en-US" altLang="ko-KR" dirty="0" smtClean="0"/>
          </a:p>
          <a:p>
            <a:r>
              <a:rPr lang="en-US" altLang="ko-KR" dirty="0" smtClean="0"/>
              <a:t>Highest</a:t>
            </a:r>
            <a:r>
              <a:rPr lang="en-US" altLang="ko-KR" baseline="0" dirty="0" smtClean="0"/>
              <a:t> rated </a:t>
            </a:r>
            <a:r>
              <a:rPr lang="en-US" altLang="ko-KR" baseline="0" dirty="0" smtClean="0">
                <a:sym typeface="Wingdings" panose="05000000000000000000" pitchFamily="2" charset="2"/>
              </a:rPr>
              <a:t> </a:t>
            </a:r>
            <a:r>
              <a:rPr lang="ko-KR" altLang="en-US" dirty="0" smtClean="0"/>
              <a:t>가장 선호도 값이 높은 것</a:t>
            </a:r>
            <a:endParaRPr lang="en-US" altLang="ko-KR" dirty="0" smtClean="0"/>
          </a:p>
          <a:p>
            <a:endParaRPr lang="en-US" altLang="ko-KR" dirty="0" smtClean="0"/>
          </a:p>
          <a:p>
            <a:r>
              <a:rPr lang="en-US" altLang="ko-KR" dirty="0" smtClean="0"/>
              <a:t>Most rated </a:t>
            </a:r>
            <a:r>
              <a:rPr lang="en-US" altLang="ko-KR" dirty="0" smtClean="0">
                <a:sym typeface="Wingdings" panose="05000000000000000000" pitchFamily="2" charset="2"/>
              </a:rPr>
              <a:t> </a:t>
            </a:r>
            <a:r>
              <a:rPr lang="ko-KR" altLang="en-US" dirty="0" smtClean="0"/>
              <a:t>가장 많은 사람들이 평가한 것</a:t>
            </a:r>
            <a:endParaRPr lang="ko-KR" altLang="en-US" dirty="0"/>
          </a:p>
        </p:txBody>
      </p:sp>
      <p:sp>
        <p:nvSpPr>
          <p:cNvPr id="4" name="슬라이드 번호 개체 틀 3"/>
          <p:cNvSpPr>
            <a:spLocks noGrp="1"/>
          </p:cNvSpPr>
          <p:nvPr>
            <p:ph type="sldNum" sz="quarter" idx="10"/>
          </p:nvPr>
        </p:nvSpPr>
        <p:spPr/>
        <p:txBody>
          <a:bodyPr/>
          <a:lstStyle/>
          <a:p>
            <a:pPr>
              <a:defRPr/>
            </a:pPr>
            <a:fld id="{19951447-5C76-412D-A7C4-A86738FDC430}" type="slidenum">
              <a:rPr lang="en-US" altLang="ko-KR" smtClean="0"/>
              <a:pPr>
                <a:defRPr/>
              </a:pPr>
              <a:t>35</a:t>
            </a:fld>
            <a:endParaRPr lang="en-US" altLang="ko-KR"/>
          </a:p>
        </p:txBody>
      </p:sp>
    </p:spTree>
    <p:extLst>
      <p:ext uri="{BB962C8B-B14F-4D97-AF65-F5344CB8AC3E}">
        <p14:creationId xmlns:p14="http://schemas.microsoft.com/office/powerpoint/2010/main" val="4193289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19951447-5C76-412D-A7C4-A86738FDC430}" type="slidenum">
              <a:rPr lang="en-US" altLang="ko-KR" smtClean="0"/>
              <a:pPr>
                <a:defRPr/>
              </a:pPr>
              <a:t>36</a:t>
            </a:fld>
            <a:endParaRPr lang="en-US" altLang="ko-KR"/>
          </a:p>
        </p:txBody>
      </p:sp>
    </p:spTree>
    <p:extLst>
      <p:ext uri="{BB962C8B-B14F-4D97-AF65-F5344CB8AC3E}">
        <p14:creationId xmlns:p14="http://schemas.microsoft.com/office/powerpoint/2010/main" val="469945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사용자가 너무 많으면 계산 시간이 오래 걸린다</a:t>
            </a:r>
            <a:r>
              <a:rPr lang="en-US" altLang="ko-KR" dirty="0" smtClean="0"/>
              <a:t>. </a:t>
            </a:r>
          </a:p>
          <a:p>
            <a:endParaRPr lang="en-US" altLang="ko-KR" dirty="0" smtClean="0"/>
          </a:p>
          <a:p>
            <a:r>
              <a:rPr lang="en-US" altLang="ko-KR" dirty="0" smtClean="0"/>
              <a:t>Similar</a:t>
            </a:r>
            <a:r>
              <a:rPr lang="en-US" altLang="ko-KR" baseline="0" dirty="0" smtClean="0"/>
              <a:t> items </a:t>
            </a:r>
            <a:r>
              <a:rPr lang="ko-KR" altLang="en-US" baseline="0" dirty="0" smtClean="0"/>
              <a:t>을 찾는 것</a:t>
            </a:r>
            <a:r>
              <a:rPr lang="en-US" altLang="ko-KR" baseline="0" dirty="0" smtClean="0"/>
              <a:t>.</a:t>
            </a:r>
          </a:p>
          <a:p>
            <a:endParaRPr lang="en-US" altLang="ko-KR" baseline="0" dirty="0" smtClean="0"/>
          </a:p>
          <a:p>
            <a:endParaRPr lang="en-US" altLang="ko-KR" baseline="0" dirty="0" smtClean="0"/>
          </a:p>
          <a:p>
            <a:r>
              <a:rPr lang="ko-KR" altLang="en-US" baseline="0" dirty="0" smtClean="0"/>
              <a:t>아이템간의 </a:t>
            </a:r>
            <a:r>
              <a:rPr lang="ko-KR" altLang="en-US" baseline="0" dirty="0" err="1" smtClean="0"/>
              <a:t>유사도를</a:t>
            </a:r>
            <a:r>
              <a:rPr lang="ko-KR" altLang="en-US" baseline="0" dirty="0" smtClean="0"/>
              <a:t> 계산하시오</a:t>
            </a:r>
            <a:r>
              <a:rPr lang="en-US" altLang="ko-KR" baseline="0" dirty="0" smtClean="0"/>
              <a:t>.</a:t>
            </a:r>
            <a:endParaRPr lang="ko-KR" altLang="en-US" dirty="0"/>
          </a:p>
        </p:txBody>
      </p:sp>
      <p:sp>
        <p:nvSpPr>
          <p:cNvPr id="4" name="슬라이드 번호 개체 틀 3"/>
          <p:cNvSpPr>
            <a:spLocks noGrp="1"/>
          </p:cNvSpPr>
          <p:nvPr>
            <p:ph type="sldNum" sz="quarter" idx="10"/>
          </p:nvPr>
        </p:nvSpPr>
        <p:spPr/>
        <p:txBody>
          <a:bodyPr/>
          <a:lstStyle/>
          <a:p>
            <a:pPr>
              <a:defRPr/>
            </a:pPr>
            <a:fld id="{19951447-5C76-412D-A7C4-A86738FDC430}" type="slidenum">
              <a:rPr lang="en-US" altLang="ko-KR" smtClean="0"/>
              <a:pPr>
                <a:defRPr/>
              </a:pPr>
              <a:t>37</a:t>
            </a:fld>
            <a:endParaRPr lang="en-US" altLang="ko-KR"/>
          </a:p>
        </p:txBody>
      </p:sp>
    </p:spTree>
    <p:extLst>
      <p:ext uri="{BB962C8B-B14F-4D97-AF65-F5344CB8AC3E}">
        <p14:creationId xmlns:p14="http://schemas.microsoft.com/office/powerpoint/2010/main" val="3593767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유사도가 크면 해당되는 선호도 값이 </a:t>
            </a:r>
            <a:endParaRPr lang="ko-KR" altLang="en-US" dirty="0"/>
          </a:p>
        </p:txBody>
      </p:sp>
      <p:sp>
        <p:nvSpPr>
          <p:cNvPr id="4" name="슬라이드 번호 개체 틀 3"/>
          <p:cNvSpPr>
            <a:spLocks noGrp="1"/>
          </p:cNvSpPr>
          <p:nvPr>
            <p:ph type="sldNum" sz="quarter" idx="10"/>
          </p:nvPr>
        </p:nvSpPr>
        <p:spPr/>
        <p:txBody>
          <a:bodyPr/>
          <a:lstStyle/>
          <a:p>
            <a:pPr>
              <a:defRPr/>
            </a:pPr>
            <a:fld id="{19951447-5C76-412D-A7C4-A86738FDC430}" type="slidenum">
              <a:rPr lang="en-US" altLang="ko-KR" smtClean="0"/>
              <a:pPr>
                <a:defRPr/>
              </a:pPr>
              <a:t>38</a:t>
            </a:fld>
            <a:endParaRPr lang="en-US" altLang="ko-KR"/>
          </a:p>
        </p:txBody>
      </p:sp>
    </p:spTree>
    <p:extLst>
      <p:ext uri="{BB962C8B-B14F-4D97-AF65-F5344CB8AC3E}">
        <p14:creationId xmlns:p14="http://schemas.microsoft.com/office/powerpoint/2010/main" val="12152216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19951447-5C76-412D-A7C4-A86738FDC430}" type="slidenum">
              <a:rPr lang="en-US" altLang="ko-KR" smtClean="0"/>
              <a:pPr>
                <a:defRPr/>
              </a:pPr>
              <a:t>39</a:t>
            </a:fld>
            <a:endParaRPr lang="en-US" altLang="ko-KR"/>
          </a:p>
        </p:txBody>
      </p:sp>
    </p:spTree>
    <p:extLst>
      <p:ext uri="{BB962C8B-B14F-4D97-AF65-F5344CB8AC3E}">
        <p14:creationId xmlns:p14="http://schemas.microsoft.com/office/powerpoint/2010/main" val="23844563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19951447-5C76-412D-A7C4-A86738FDC430}" type="slidenum">
              <a:rPr lang="en-US" altLang="ko-KR" smtClean="0"/>
              <a:pPr>
                <a:defRPr/>
              </a:pPr>
              <a:t>40</a:t>
            </a:fld>
            <a:endParaRPr lang="en-US" altLang="ko-KR"/>
          </a:p>
        </p:txBody>
      </p:sp>
    </p:spTree>
    <p:extLst>
      <p:ext uri="{BB962C8B-B14F-4D97-AF65-F5344CB8AC3E}">
        <p14:creationId xmlns:p14="http://schemas.microsoft.com/office/powerpoint/2010/main" val="25047519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ko-KR"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5BB0E44-F493-4497-81B6-8D7A7E7E8E8C}" type="slidenum">
              <a:rPr lang="en-US" altLang="ko-KR">
                <a:latin typeface="Calibri" pitchFamily="34" charset="0"/>
                <a:ea typeface="굴림" pitchFamily="50" charset="-127"/>
              </a:rPr>
              <a:pPr eaLnBrk="1" hangingPunct="1"/>
              <a:t>41</a:t>
            </a:fld>
            <a:endParaRPr lang="en-US" altLang="ko-KR">
              <a:latin typeface="Calibri" pitchFamily="34" charset="0"/>
              <a:ea typeface="굴림" pitchFamily="50" charset="-127"/>
            </a:endParaRPr>
          </a:p>
        </p:txBody>
      </p:sp>
    </p:spTree>
    <p:extLst>
      <p:ext uri="{BB962C8B-B14F-4D97-AF65-F5344CB8AC3E}">
        <p14:creationId xmlns:p14="http://schemas.microsoft.com/office/powerpoint/2010/main" val="942566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ko-KR"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34E8B1F-E2EC-4D62-90FF-04323972B6EA}" type="slidenum">
              <a:rPr lang="en-US" altLang="ko-KR">
                <a:latin typeface="Calibri" pitchFamily="34" charset="0"/>
                <a:ea typeface="굴림" pitchFamily="50" charset="-127"/>
              </a:rPr>
              <a:pPr eaLnBrk="1" hangingPunct="1"/>
              <a:t>5</a:t>
            </a:fld>
            <a:endParaRPr lang="en-US" altLang="ko-KR">
              <a:latin typeface="Calibri" pitchFamily="34" charset="0"/>
              <a:ea typeface="굴림" pitchFamily="50" charset="-127"/>
            </a:endParaRPr>
          </a:p>
        </p:txBody>
      </p:sp>
    </p:spTree>
    <p:extLst>
      <p:ext uri="{BB962C8B-B14F-4D97-AF65-F5344CB8AC3E}">
        <p14:creationId xmlns:p14="http://schemas.microsoft.com/office/powerpoint/2010/main" val="4234005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ko-KR" dirty="0" smtClean="0"/>
              <a:t>Ex) </a:t>
            </a:r>
          </a:p>
          <a:p>
            <a:pPr eaLnBrk="1" hangingPunct="1">
              <a:spcBef>
                <a:spcPct val="0"/>
              </a:spcBef>
            </a:pPr>
            <a:r>
              <a:rPr lang="en-US" altLang="ko-KR" dirty="0" smtClean="0"/>
              <a:t>0 ~ 5 </a:t>
            </a:r>
            <a:r>
              <a:rPr lang="ko-KR" altLang="en-US" dirty="0" smtClean="0"/>
              <a:t>선호도 데이터</a:t>
            </a:r>
            <a:endParaRPr lang="en-US" altLang="ko-KR" dirty="0" smtClean="0"/>
          </a:p>
          <a:p>
            <a:pPr eaLnBrk="1" hangingPunct="1">
              <a:spcBef>
                <a:spcPct val="0"/>
              </a:spcBef>
            </a:pPr>
            <a:r>
              <a:rPr lang="en-US" altLang="ko-KR" dirty="0" smtClean="0"/>
              <a:t>0 or 1 </a:t>
            </a:r>
            <a:r>
              <a:rPr lang="ko-KR" altLang="en-US" dirty="0" smtClean="0"/>
              <a:t>구매했는지 안 했는지 데이터</a:t>
            </a:r>
            <a:endParaRPr lang="en-US" altLang="ko-KR" dirty="0"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3D3C8E4-94E7-4C52-BEBD-EF347CD7ADD8}" type="slidenum">
              <a:rPr lang="en-US" altLang="ko-KR">
                <a:latin typeface="Calibri" pitchFamily="34" charset="0"/>
                <a:ea typeface="굴림" pitchFamily="50" charset="-127"/>
              </a:rPr>
              <a:pPr eaLnBrk="1" hangingPunct="1"/>
              <a:t>6</a:t>
            </a:fld>
            <a:endParaRPr lang="en-US" altLang="ko-KR">
              <a:latin typeface="Calibri" pitchFamily="34" charset="0"/>
              <a:ea typeface="굴림" pitchFamily="50" charset="-127"/>
            </a:endParaRPr>
          </a:p>
        </p:txBody>
      </p:sp>
    </p:spTree>
    <p:extLst>
      <p:ext uri="{BB962C8B-B14F-4D97-AF65-F5344CB8AC3E}">
        <p14:creationId xmlns:p14="http://schemas.microsoft.com/office/powerpoint/2010/main" val="3793916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19951447-5C76-412D-A7C4-A86738FDC430}" type="slidenum">
              <a:rPr lang="en-US" altLang="ko-KR" smtClean="0"/>
              <a:pPr>
                <a:defRPr/>
              </a:pPr>
              <a:t>7</a:t>
            </a:fld>
            <a:endParaRPr lang="en-US" altLang="ko-KR"/>
          </a:p>
        </p:txBody>
      </p:sp>
    </p:spTree>
    <p:extLst>
      <p:ext uri="{BB962C8B-B14F-4D97-AF65-F5344CB8AC3E}">
        <p14:creationId xmlns:p14="http://schemas.microsoft.com/office/powerpoint/2010/main" val="3118381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ko-KR" dirty="0"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F5FD32B-6DEB-42E5-9DC7-EB7756C65AF2}" type="slidenum">
              <a:rPr lang="en-US" altLang="ko-KR">
                <a:latin typeface="Calibri" pitchFamily="34" charset="0"/>
                <a:ea typeface="굴림" pitchFamily="50" charset="-127"/>
              </a:rPr>
              <a:pPr eaLnBrk="1" hangingPunct="1"/>
              <a:t>8</a:t>
            </a:fld>
            <a:endParaRPr lang="en-US" altLang="ko-KR">
              <a:latin typeface="Calibri" pitchFamily="34" charset="0"/>
              <a:ea typeface="굴림" pitchFamily="50" charset="-127"/>
            </a:endParaRPr>
          </a:p>
        </p:txBody>
      </p:sp>
    </p:spTree>
    <p:extLst>
      <p:ext uri="{BB962C8B-B14F-4D97-AF65-F5344CB8AC3E}">
        <p14:creationId xmlns:p14="http://schemas.microsoft.com/office/powerpoint/2010/main" val="4107353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ko-KR" dirty="0" smtClean="0"/>
              <a:t>2</a:t>
            </a:r>
            <a:r>
              <a:rPr lang="ko-KR" altLang="en-US" dirty="0" smtClean="0"/>
              <a:t>개 빈발항목 </a:t>
            </a:r>
            <a:r>
              <a:rPr lang="en-US" altLang="ko-KR" dirty="0" smtClean="0"/>
              <a:t>– A,B</a:t>
            </a:r>
            <a:r>
              <a:rPr lang="en-US" altLang="ko-KR" baseline="0" dirty="0" smtClean="0"/>
              <a:t> 30% </a:t>
            </a:r>
            <a:r>
              <a:rPr lang="en-US" altLang="ko-KR" baseline="0" dirty="0" smtClean="0">
                <a:sym typeface="Wingdings" panose="05000000000000000000" pitchFamily="2" charset="2"/>
              </a:rPr>
              <a:t> </a:t>
            </a:r>
            <a:r>
              <a:rPr lang="ko-KR" altLang="en-US" baseline="0" dirty="0" smtClean="0">
                <a:sym typeface="Wingdings" panose="05000000000000000000" pitchFamily="2" charset="2"/>
              </a:rPr>
              <a:t>개별 </a:t>
            </a:r>
            <a:r>
              <a:rPr lang="en-US" altLang="ko-KR" baseline="0" dirty="0" smtClean="0">
                <a:sym typeface="Wingdings" panose="05000000000000000000" pitchFamily="2" charset="2"/>
              </a:rPr>
              <a:t>A 30% , </a:t>
            </a:r>
            <a:r>
              <a:rPr lang="ko-KR" altLang="en-US" baseline="0" dirty="0" smtClean="0">
                <a:sym typeface="Wingdings" panose="05000000000000000000" pitchFamily="2" charset="2"/>
              </a:rPr>
              <a:t>개별 </a:t>
            </a:r>
            <a:r>
              <a:rPr lang="en-US" altLang="ko-KR" baseline="0" dirty="0" smtClean="0">
                <a:sym typeface="Wingdings" panose="05000000000000000000" pitchFamily="2" charset="2"/>
              </a:rPr>
              <a:t>B 30%</a:t>
            </a:r>
          </a:p>
          <a:p>
            <a:pPr eaLnBrk="1" hangingPunct="1">
              <a:spcBef>
                <a:spcPct val="0"/>
              </a:spcBef>
            </a:pPr>
            <a:endParaRPr lang="en-US" altLang="ko-KR" baseline="0" dirty="0" smtClean="0">
              <a:sym typeface="Wingdings" panose="05000000000000000000" pitchFamily="2" charset="2"/>
            </a:endParaRPr>
          </a:p>
          <a:p>
            <a:pPr eaLnBrk="1" hangingPunct="1">
              <a:spcBef>
                <a:spcPct val="0"/>
              </a:spcBef>
            </a:pPr>
            <a:r>
              <a:rPr lang="en-US" altLang="ko-KR" baseline="0" dirty="0" smtClean="0">
                <a:sym typeface="Wingdings" panose="05000000000000000000" pitchFamily="2" charset="2"/>
              </a:rPr>
              <a:t> </a:t>
            </a:r>
            <a:r>
              <a:rPr lang="ko-KR" altLang="en-US" baseline="0" dirty="0" smtClean="0">
                <a:sym typeface="Wingdings" panose="05000000000000000000" pitchFamily="2" charset="2"/>
              </a:rPr>
              <a:t>단일 빈발항목을 토대로 </a:t>
            </a:r>
            <a:r>
              <a:rPr lang="en-US" altLang="ko-KR" baseline="0" dirty="0" smtClean="0">
                <a:sym typeface="Wingdings" panose="05000000000000000000" pitchFamily="2" charset="2"/>
              </a:rPr>
              <a:t>2</a:t>
            </a:r>
            <a:r>
              <a:rPr lang="ko-KR" altLang="en-US" baseline="0" dirty="0" smtClean="0">
                <a:sym typeface="Wingdings" panose="05000000000000000000" pitchFamily="2" charset="2"/>
              </a:rPr>
              <a:t>개 </a:t>
            </a:r>
            <a:r>
              <a:rPr lang="en-US" altLang="ko-KR" baseline="0" dirty="0" smtClean="0">
                <a:sym typeface="Wingdings" panose="05000000000000000000" pitchFamily="2" charset="2"/>
              </a:rPr>
              <a:t>3</a:t>
            </a:r>
            <a:r>
              <a:rPr lang="ko-KR" altLang="en-US" baseline="0" dirty="0" smtClean="0">
                <a:sym typeface="Wingdings" panose="05000000000000000000" pitchFamily="2" charset="2"/>
              </a:rPr>
              <a:t>개 </a:t>
            </a:r>
            <a:r>
              <a:rPr lang="en-US" altLang="ko-KR" baseline="0" dirty="0" smtClean="0">
                <a:sym typeface="Wingdings" panose="05000000000000000000" pitchFamily="2" charset="2"/>
              </a:rPr>
              <a:t>.. </a:t>
            </a:r>
            <a:r>
              <a:rPr lang="ko-KR" altLang="en-US" baseline="0" dirty="0" smtClean="0">
                <a:sym typeface="Wingdings" panose="05000000000000000000" pitchFamily="2" charset="2"/>
              </a:rPr>
              <a:t>빈발항목을 만든다</a:t>
            </a:r>
            <a:r>
              <a:rPr lang="en-US" altLang="ko-KR" baseline="0" dirty="0" smtClean="0">
                <a:sym typeface="Wingdings" panose="05000000000000000000" pitchFamily="2" charset="2"/>
              </a:rPr>
              <a:t>.</a:t>
            </a:r>
            <a:endParaRPr lang="ko-KR" altLang="ko-KR" dirty="0"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BC3C7FA-8E25-49BF-A069-131D562D2B7F}" type="slidenum">
              <a:rPr lang="en-US" altLang="ko-KR">
                <a:latin typeface="Calibri" pitchFamily="34" charset="0"/>
                <a:ea typeface="굴림" pitchFamily="50" charset="-127"/>
              </a:rPr>
              <a:pPr eaLnBrk="1" hangingPunct="1"/>
              <a:t>9</a:t>
            </a:fld>
            <a:endParaRPr lang="en-US" altLang="ko-KR">
              <a:latin typeface="Calibri" pitchFamily="34" charset="0"/>
              <a:ea typeface="굴림" pitchFamily="50" charset="-127"/>
            </a:endParaRPr>
          </a:p>
        </p:txBody>
      </p:sp>
    </p:spTree>
    <p:extLst>
      <p:ext uri="{BB962C8B-B14F-4D97-AF65-F5344CB8AC3E}">
        <p14:creationId xmlns:p14="http://schemas.microsoft.com/office/powerpoint/2010/main" val="3738674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ko-KR" altLang="en-US" dirty="0" smtClean="0"/>
              <a:t>빈발 항목 찾는 알고리즘 </a:t>
            </a:r>
            <a:r>
              <a:rPr lang="en-US" altLang="ko-KR" dirty="0" smtClean="0">
                <a:sym typeface="Wingdings" panose="05000000000000000000" pitchFamily="2" charset="2"/>
              </a:rPr>
              <a:t> </a:t>
            </a:r>
            <a:r>
              <a:rPr lang="en-US" altLang="ko-KR" dirty="0" err="1" smtClean="0">
                <a:sym typeface="Wingdings" panose="05000000000000000000" pitchFamily="2" charset="2"/>
              </a:rPr>
              <a:t>Apriori</a:t>
            </a:r>
            <a:r>
              <a:rPr lang="en-US" altLang="ko-KR" baseline="0" dirty="0" smtClean="0">
                <a:sym typeface="Wingdings" panose="05000000000000000000" pitchFamily="2" charset="2"/>
              </a:rPr>
              <a:t> </a:t>
            </a:r>
            <a:r>
              <a:rPr lang="ko-KR" altLang="en-US" baseline="0" dirty="0" smtClean="0">
                <a:sym typeface="Wingdings" panose="05000000000000000000" pitchFamily="2" charset="2"/>
              </a:rPr>
              <a:t>알고리즘</a:t>
            </a:r>
            <a:endParaRPr lang="ko-KR" altLang="ko-KR" dirty="0"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A9B86AC-A6D3-481C-8A22-38DAE92F0FAB}" type="slidenum">
              <a:rPr lang="en-US" altLang="ko-KR">
                <a:latin typeface="Calibri" pitchFamily="34" charset="0"/>
                <a:ea typeface="굴림" pitchFamily="50" charset="-127"/>
              </a:rPr>
              <a:pPr eaLnBrk="1" hangingPunct="1"/>
              <a:t>10</a:t>
            </a:fld>
            <a:endParaRPr lang="en-US" altLang="ko-KR">
              <a:latin typeface="Calibri" pitchFamily="34" charset="0"/>
              <a:ea typeface="굴림" pitchFamily="50" charset="-127"/>
            </a:endParaRPr>
          </a:p>
        </p:txBody>
      </p:sp>
    </p:spTree>
    <p:extLst>
      <p:ext uri="{BB962C8B-B14F-4D97-AF65-F5344CB8AC3E}">
        <p14:creationId xmlns:p14="http://schemas.microsoft.com/office/powerpoint/2010/main" val="985294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useBgFill="1">
        <p:nvSpPr>
          <p:cNvPr id="5" name="Rounded Rectangle 12"/>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p:nvSpPr>
          <p:cNvPr id="6" name="Rectangle 6"/>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p:nvSpPr>
          <p:cNvPr id="7" name="Rectangle 9"/>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p:nvSpPr>
          <p:cNvPr id="10" name="Rectangle 10"/>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smtClean="0"/>
            </a:lvl1pPr>
          </a:lstStyle>
          <a:p>
            <a:pPr>
              <a:defRPr/>
            </a:pPr>
            <a:fld id="{567DF1EB-A6B4-452D-AEC3-90ACBEED448D}" type="datetimeFigureOut">
              <a:rPr lang="en-US" altLang="ko-KR"/>
              <a:pPr>
                <a:defRPr/>
              </a:pPr>
              <a:t>4/20/2019</a:t>
            </a:fld>
            <a:endParaRPr lang="en-US" altLang="ko-KR"/>
          </a:p>
        </p:txBody>
      </p:sp>
      <p:sp>
        <p:nvSpPr>
          <p:cNvPr id="12" name="Footer Placeholder 16"/>
          <p:cNvSpPr>
            <a:spLocks noGrp="1"/>
          </p:cNvSpPr>
          <p:nvPr>
            <p:ph type="ftr" sz="quarter" idx="11"/>
          </p:nvPr>
        </p:nvSpPr>
        <p:spPr/>
        <p:txBody>
          <a:bodyPr/>
          <a:lstStyle>
            <a:lvl1pPr>
              <a:defRPr smtClean="0"/>
            </a:lvl1pPr>
          </a:lstStyle>
          <a:p>
            <a:pPr>
              <a:defRPr/>
            </a:pPr>
            <a:endParaRPr lang="ko-KR" altLang="ko-KR"/>
          </a:p>
        </p:txBody>
      </p:sp>
      <p:sp>
        <p:nvSpPr>
          <p:cNvPr id="13" name="Slide Number Placeholder 28"/>
          <p:cNvSpPr>
            <a:spLocks noGrp="1"/>
          </p:cNvSpPr>
          <p:nvPr>
            <p:ph type="sldNum" sz="quarter" idx="12"/>
          </p:nvPr>
        </p:nvSpPr>
        <p:spPr/>
        <p:txBody>
          <a:bodyPr/>
          <a:lstStyle>
            <a:lvl1pPr>
              <a:defRPr smtClean="0"/>
            </a:lvl1pPr>
          </a:lstStyle>
          <a:p>
            <a:pPr>
              <a:defRPr/>
            </a:pPr>
            <a:fld id="{4E2AF121-599C-46A6-B7CE-71CDDC8B7A4D}" type="slidenum">
              <a:rPr lang="en-US" altLang="ko-KR"/>
              <a:pPr>
                <a:defRPr/>
              </a:pPr>
              <a:t>‹#›</a:t>
            </a:fld>
            <a:endParaRPr lang="en-US" altLang="ko-KR"/>
          </a:p>
        </p:txBody>
      </p:sp>
    </p:spTree>
    <p:extLst>
      <p:ext uri="{BB962C8B-B14F-4D97-AF65-F5344CB8AC3E}">
        <p14:creationId xmlns:p14="http://schemas.microsoft.com/office/powerpoint/2010/main" val="401460747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D1F580CD-98E9-4240-A678-471E342CCB2D}" type="datetimeFigureOut">
              <a:rPr lang="en-US" altLang="ko-KR"/>
              <a:pPr>
                <a:defRPr/>
              </a:pPr>
              <a:t>4/20/2019</a:t>
            </a:fld>
            <a:endParaRPr lang="en-US" altLang="ko-KR"/>
          </a:p>
        </p:txBody>
      </p:sp>
      <p:sp>
        <p:nvSpPr>
          <p:cNvPr id="5" name="Footer Placeholder 2"/>
          <p:cNvSpPr>
            <a:spLocks noGrp="1"/>
          </p:cNvSpPr>
          <p:nvPr>
            <p:ph type="ftr" sz="quarter" idx="11"/>
          </p:nvPr>
        </p:nvSpPr>
        <p:spPr/>
        <p:txBody>
          <a:bodyPr/>
          <a:lstStyle>
            <a:lvl1pPr>
              <a:defRPr/>
            </a:lvl1pPr>
          </a:lstStyle>
          <a:p>
            <a:pPr>
              <a:defRPr/>
            </a:pPr>
            <a:endParaRPr lang="ko-KR" altLang="ko-KR"/>
          </a:p>
        </p:txBody>
      </p:sp>
      <p:sp>
        <p:nvSpPr>
          <p:cNvPr id="6" name="Slide Number Placeholder 22"/>
          <p:cNvSpPr>
            <a:spLocks noGrp="1"/>
          </p:cNvSpPr>
          <p:nvPr>
            <p:ph type="sldNum" sz="quarter" idx="12"/>
          </p:nvPr>
        </p:nvSpPr>
        <p:spPr/>
        <p:txBody>
          <a:bodyPr/>
          <a:lstStyle>
            <a:lvl1pPr>
              <a:defRPr/>
            </a:lvl1pPr>
          </a:lstStyle>
          <a:p>
            <a:pPr>
              <a:defRPr/>
            </a:pPr>
            <a:fld id="{44F539A3-4277-48CD-8BD5-67C0B02B1451}" type="slidenum">
              <a:rPr lang="en-US" altLang="ko-KR"/>
              <a:pPr>
                <a:defRPr/>
              </a:pPr>
              <a:t>‹#›</a:t>
            </a:fld>
            <a:endParaRPr lang="en-US" altLang="ko-KR"/>
          </a:p>
        </p:txBody>
      </p:sp>
    </p:spTree>
    <p:extLst>
      <p:ext uri="{BB962C8B-B14F-4D97-AF65-F5344CB8AC3E}">
        <p14:creationId xmlns:p14="http://schemas.microsoft.com/office/powerpoint/2010/main" val="2579890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520BE9B4-92AA-43F6-BFBD-376C88F06DF9}" type="datetimeFigureOut">
              <a:rPr lang="en-US" altLang="ko-KR"/>
              <a:pPr>
                <a:defRPr/>
              </a:pPr>
              <a:t>4/20/2019</a:t>
            </a:fld>
            <a:endParaRPr lang="en-US" altLang="ko-KR"/>
          </a:p>
        </p:txBody>
      </p:sp>
      <p:sp>
        <p:nvSpPr>
          <p:cNvPr id="5" name="Footer Placeholder 2"/>
          <p:cNvSpPr>
            <a:spLocks noGrp="1"/>
          </p:cNvSpPr>
          <p:nvPr>
            <p:ph type="ftr" sz="quarter" idx="11"/>
          </p:nvPr>
        </p:nvSpPr>
        <p:spPr/>
        <p:txBody>
          <a:bodyPr/>
          <a:lstStyle>
            <a:lvl1pPr>
              <a:defRPr/>
            </a:lvl1pPr>
          </a:lstStyle>
          <a:p>
            <a:pPr>
              <a:defRPr/>
            </a:pPr>
            <a:endParaRPr lang="ko-KR" altLang="ko-KR"/>
          </a:p>
        </p:txBody>
      </p:sp>
      <p:sp>
        <p:nvSpPr>
          <p:cNvPr id="6" name="Slide Number Placeholder 22"/>
          <p:cNvSpPr>
            <a:spLocks noGrp="1"/>
          </p:cNvSpPr>
          <p:nvPr>
            <p:ph type="sldNum" sz="quarter" idx="12"/>
          </p:nvPr>
        </p:nvSpPr>
        <p:spPr/>
        <p:txBody>
          <a:bodyPr/>
          <a:lstStyle>
            <a:lvl1pPr>
              <a:defRPr/>
            </a:lvl1pPr>
          </a:lstStyle>
          <a:p>
            <a:pPr>
              <a:defRPr/>
            </a:pPr>
            <a:fld id="{2252E431-0E0F-4486-830A-62A40AEAA2B5}" type="slidenum">
              <a:rPr lang="en-US" altLang="ko-KR"/>
              <a:pPr>
                <a:defRPr/>
              </a:pPr>
              <a:t>‹#›</a:t>
            </a:fld>
            <a:endParaRPr lang="en-US" altLang="ko-KR"/>
          </a:p>
        </p:txBody>
      </p:sp>
    </p:spTree>
    <p:extLst>
      <p:ext uri="{BB962C8B-B14F-4D97-AF65-F5344CB8AC3E}">
        <p14:creationId xmlns:p14="http://schemas.microsoft.com/office/powerpoint/2010/main" val="1607551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4" name="TextBox 3"/>
          <p:cNvSpPr txBox="1"/>
          <p:nvPr userDrawn="1"/>
        </p:nvSpPr>
        <p:spPr>
          <a:xfrm>
            <a:off x="0" y="6572250"/>
            <a:ext cx="3055938" cy="274638"/>
          </a:xfrm>
          <a:prstGeom prst="rect">
            <a:avLst/>
          </a:prstGeom>
          <a:noFill/>
        </p:spPr>
        <p:txBody>
          <a:bodyPr wrap="none">
            <a:spAutoFit/>
          </a:bodyPr>
          <a:lstStyle/>
          <a:p>
            <a:pPr>
              <a:defRPr/>
            </a:pPr>
            <a:r>
              <a:rPr lang="ko-KR" altLang="en-US" sz="1200" i="1" dirty="0">
                <a:latin typeface="Arial" pitchFamily="34" charset="0"/>
                <a:ea typeface="굴림" pitchFamily="50" charset="-127"/>
                <a:cs typeface="Arial" pitchFamily="34" charset="0"/>
              </a:rPr>
              <a:t>비즈니스</a:t>
            </a:r>
            <a:r>
              <a:rPr lang="en-US" altLang="ko-KR" sz="1200" i="1" dirty="0">
                <a:latin typeface="Arial" pitchFamily="34" charset="0"/>
                <a:ea typeface="굴림" pitchFamily="50" charset="-127"/>
                <a:cs typeface="Arial" pitchFamily="34" charset="0"/>
              </a:rPr>
              <a:t> </a:t>
            </a:r>
            <a:r>
              <a:rPr lang="ko-KR" altLang="en-US" sz="1200" i="1" dirty="0" err="1">
                <a:latin typeface="Arial" pitchFamily="34" charset="0"/>
                <a:ea typeface="굴림" pitchFamily="50" charset="-127"/>
                <a:cs typeface="Arial" pitchFamily="34" charset="0"/>
              </a:rPr>
              <a:t>인텔리전스를</a:t>
            </a:r>
            <a:r>
              <a:rPr lang="ko-KR" altLang="en-US" sz="1200" i="1" dirty="0">
                <a:latin typeface="Arial" pitchFamily="34" charset="0"/>
                <a:ea typeface="굴림" pitchFamily="50" charset="-127"/>
                <a:cs typeface="Arial" pitchFamily="34" charset="0"/>
              </a:rPr>
              <a:t> 위한 </a:t>
            </a:r>
            <a:r>
              <a:rPr lang="ko-KR" altLang="en-US" sz="1200" i="1" dirty="0" err="1">
                <a:latin typeface="Arial" pitchFamily="34" charset="0"/>
                <a:ea typeface="굴림" pitchFamily="50" charset="-127"/>
                <a:cs typeface="Arial" pitchFamily="34" charset="0"/>
              </a:rPr>
              <a:t>데이터마이닝</a:t>
            </a:r>
            <a:endParaRPr lang="ko-KR" altLang="en-US" sz="1200" i="1" dirty="0">
              <a:latin typeface="Arial" pitchFamily="34" charset="0"/>
              <a:ea typeface="굴림" pitchFamily="50" charset="-127"/>
              <a:cs typeface="Arial" pitchFamily="34" charset="0"/>
            </a:endParaRPr>
          </a:p>
        </p:txBody>
      </p:sp>
      <p:sp>
        <p:nvSpPr>
          <p:cNvPr id="3" name="내용 개체 틀 2"/>
          <p:cNvSpPr>
            <a:spLocks noGrp="1"/>
          </p:cNvSpPr>
          <p:nvPr>
            <p:ph idx="1"/>
          </p:nvPr>
        </p:nvSpPr>
        <p:spPr>
          <a:xfrm>
            <a:off x="457200" y="1214422"/>
            <a:ext cx="8229600" cy="4911741"/>
          </a:xfrm>
          <a:prstGeom prst="rect">
            <a:avLst/>
          </a:prstGeom>
        </p:spPr>
        <p:txBody>
          <a:bodyPr>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5" name="제목 4"/>
          <p:cNvSpPr>
            <a:spLocks noGrp="1"/>
          </p:cNvSpPr>
          <p:nvPr>
            <p:ph type="title"/>
          </p:nvPr>
        </p:nvSpPr>
        <p:spPr>
          <a:xfrm>
            <a:off x="457200" y="274638"/>
            <a:ext cx="8229600" cy="725470"/>
          </a:xfrm>
          <a:prstGeom prst="rect">
            <a:avLst/>
          </a:prstGeom>
        </p:spPr>
        <p:txBody>
          <a:bodyPr anchor="ctr" anchorCtr="0"/>
          <a:lstStyle>
            <a:lvl1pPr>
              <a:defRPr b="1">
                <a:solidFill>
                  <a:schemeClr val="accent2">
                    <a:lumMod val="25000"/>
                  </a:schemeClr>
                </a:solidFill>
              </a:defRPr>
            </a:lvl1pPr>
          </a:lstStyle>
          <a:p>
            <a:r>
              <a:rPr lang="ko-KR" altLang="en-US" dirty="0" smtClean="0"/>
              <a:t>마스터 제목 스타일 편집</a:t>
            </a:r>
            <a:endParaRPr lang="ko-KR" altLang="en-US" dirty="0"/>
          </a:p>
        </p:txBody>
      </p:sp>
      <p:sp>
        <p:nvSpPr>
          <p:cNvPr id="6" name="Rectangle 3"/>
          <p:cNvSpPr>
            <a:spLocks noGrp="1" noChangeArrowheads="1"/>
          </p:cNvSpPr>
          <p:nvPr>
            <p:ph type="sldNum" sz="quarter" idx="10"/>
          </p:nvPr>
        </p:nvSpPr>
        <p:spPr>
          <a:xfrm>
            <a:off x="4098925" y="6529388"/>
            <a:ext cx="982663" cy="261937"/>
          </a:xfrm>
        </p:spPr>
        <p:txBody>
          <a:bodyPr/>
          <a:lstStyle>
            <a:lvl1pPr>
              <a:defRPr sz="1100"/>
            </a:lvl1pPr>
          </a:lstStyle>
          <a:p>
            <a:pPr>
              <a:defRPr/>
            </a:pPr>
            <a:fld id="{A23C4ADA-F147-440D-8D8D-A073A54C5C3D}" type="slidenum">
              <a:rPr lang="en-US" altLang="ko-KR"/>
              <a:pPr>
                <a:defRPr/>
              </a:pPr>
              <a:t>‹#›</a:t>
            </a:fld>
            <a:endParaRPr lang="en-US" altLang="ko-KR"/>
          </a:p>
        </p:txBody>
      </p:sp>
    </p:spTree>
    <p:extLst>
      <p:ext uri="{BB962C8B-B14F-4D97-AF65-F5344CB8AC3E}">
        <p14:creationId xmlns:p14="http://schemas.microsoft.com/office/powerpoint/2010/main" val="2466392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C043EE6A-9E5D-468C-B01A-CF86782D2A78}" type="datetimeFigureOut">
              <a:rPr lang="en-US" altLang="ko-KR"/>
              <a:pPr>
                <a:defRPr/>
              </a:pPr>
              <a:t>4/20/2019</a:t>
            </a:fld>
            <a:endParaRPr lang="en-US" altLang="ko-KR"/>
          </a:p>
        </p:txBody>
      </p:sp>
      <p:sp>
        <p:nvSpPr>
          <p:cNvPr id="5" name="Footer Placeholder 2"/>
          <p:cNvSpPr>
            <a:spLocks noGrp="1"/>
          </p:cNvSpPr>
          <p:nvPr>
            <p:ph type="ftr" sz="quarter" idx="11"/>
          </p:nvPr>
        </p:nvSpPr>
        <p:spPr/>
        <p:txBody>
          <a:bodyPr/>
          <a:lstStyle>
            <a:lvl1pPr>
              <a:defRPr/>
            </a:lvl1pPr>
          </a:lstStyle>
          <a:p>
            <a:pPr>
              <a:defRPr/>
            </a:pPr>
            <a:endParaRPr lang="ko-KR" altLang="ko-KR"/>
          </a:p>
        </p:txBody>
      </p:sp>
      <p:sp>
        <p:nvSpPr>
          <p:cNvPr id="6" name="Slide Number Placeholder 22"/>
          <p:cNvSpPr>
            <a:spLocks noGrp="1"/>
          </p:cNvSpPr>
          <p:nvPr>
            <p:ph type="sldNum" sz="quarter" idx="12"/>
          </p:nvPr>
        </p:nvSpPr>
        <p:spPr/>
        <p:txBody>
          <a:bodyPr/>
          <a:lstStyle>
            <a:lvl1pPr>
              <a:defRPr/>
            </a:lvl1pPr>
          </a:lstStyle>
          <a:p>
            <a:pPr>
              <a:defRPr/>
            </a:pPr>
            <a:fld id="{FA44C917-D30B-4B21-80F7-FF493C06345C}" type="slidenum">
              <a:rPr lang="en-US" altLang="ko-KR"/>
              <a:pPr>
                <a:defRPr/>
              </a:pPr>
              <a:t>‹#›</a:t>
            </a:fld>
            <a:endParaRPr lang="en-US" altLang="ko-KR"/>
          </a:p>
        </p:txBody>
      </p:sp>
    </p:spTree>
    <p:extLst>
      <p:ext uri="{BB962C8B-B14F-4D97-AF65-F5344CB8AC3E}">
        <p14:creationId xmlns:p14="http://schemas.microsoft.com/office/powerpoint/2010/main" val="4168684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useBgFill="1">
        <p:nvSpPr>
          <p:cNvPr id="5"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p:nvSpPr>
          <p:cNvPr id="6" name="Rectangle 6"/>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p:nvSpPr>
          <p:cNvPr id="7" name="Rectangle 7"/>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p:nvSpPr>
          <p:cNvPr id="8" name="Rectangle 8"/>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smtClean="0"/>
            </a:lvl1pPr>
          </a:lstStyle>
          <a:p>
            <a:pPr>
              <a:defRPr/>
            </a:pPr>
            <a:fld id="{FEBF8469-C076-463D-9149-96A2C3AA08B5}" type="datetimeFigureOut">
              <a:rPr lang="en-US" altLang="ko-KR"/>
              <a:pPr>
                <a:defRPr/>
              </a:pPr>
              <a:t>4/20/2019</a:t>
            </a:fld>
            <a:endParaRPr lang="en-US" altLang="ko-KR"/>
          </a:p>
        </p:txBody>
      </p:sp>
      <p:sp>
        <p:nvSpPr>
          <p:cNvPr id="10" name="Footer Placeholder 4"/>
          <p:cNvSpPr>
            <a:spLocks noGrp="1"/>
          </p:cNvSpPr>
          <p:nvPr>
            <p:ph type="ftr" sz="quarter" idx="11"/>
          </p:nvPr>
        </p:nvSpPr>
        <p:spPr>
          <a:xfrm>
            <a:off x="800100" y="6172200"/>
            <a:ext cx="4000500" cy="457200"/>
          </a:xfrm>
        </p:spPr>
        <p:txBody>
          <a:bodyPr/>
          <a:lstStyle>
            <a:lvl1pPr>
              <a:defRPr smtClean="0"/>
            </a:lvl1pPr>
          </a:lstStyle>
          <a:p>
            <a:pPr>
              <a:defRPr/>
            </a:pPr>
            <a:endParaRPr lang="ko-KR" altLang="ko-KR"/>
          </a:p>
        </p:txBody>
      </p:sp>
      <p:sp>
        <p:nvSpPr>
          <p:cNvPr id="11" name="Slide Number Placeholder 5"/>
          <p:cNvSpPr>
            <a:spLocks noGrp="1"/>
          </p:cNvSpPr>
          <p:nvPr>
            <p:ph type="sldNum" sz="quarter" idx="12"/>
          </p:nvPr>
        </p:nvSpPr>
        <p:spPr>
          <a:xfrm>
            <a:off x="146050" y="6208713"/>
            <a:ext cx="457200" cy="457200"/>
          </a:xfrm>
        </p:spPr>
        <p:txBody>
          <a:bodyPr/>
          <a:lstStyle>
            <a:lvl1pPr>
              <a:defRPr smtClean="0"/>
            </a:lvl1pPr>
          </a:lstStyle>
          <a:p>
            <a:pPr>
              <a:defRPr/>
            </a:pPr>
            <a:fld id="{C24F6E5A-4C44-4FD3-9E5B-6B6DD099BDB3}" type="slidenum">
              <a:rPr lang="en-US" altLang="ko-KR"/>
              <a:pPr>
                <a:defRPr/>
              </a:pPr>
              <a:t>‹#›</a:t>
            </a:fld>
            <a:endParaRPr lang="en-US" altLang="ko-KR"/>
          </a:p>
        </p:txBody>
      </p:sp>
    </p:spTree>
    <p:extLst>
      <p:ext uri="{BB962C8B-B14F-4D97-AF65-F5344CB8AC3E}">
        <p14:creationId xmlns:p14="http://schemas.microsoft.com/office/powerpoint/2010/main" val="27497700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5F2885F4-AFF5-4BC1-9823-2FBCE5F62386}" type="datetimeFigureOut">
              <a:rPr lang="en-US" altLang="ko-KR"/>
              <a:pPr>
                <a:defRPr/>
              </a:pPr>
              <a:t>4/20/2019</a:t>
            </a:fld>
            <a:endParaRPr lang="en-US" altLang="ko-KR"/>
          </a:p>
        </p:txBody>
      </p:sp>
      <p:sp>
        <p:nvSpPr>
          <p:cNvPr id="6" name="Footer Placeholder 2"/>
          <p:cNvSpPr>
            <a:spLocks noGrp="1"/>
          </p:cNvSpPr>
          <p:nvPr>
            <p:ph type="ftr" sz="quarter" idx="11"/>
          </p:nvPr>
        </p:nvSpPr>
        <p:spPr/>
        <p:txBody>
          <a:bodyPr/>
          <a:lstStyle>
            <a:lvl1pPr>
              <a:defRPr/>
            </a:lvl1pPr>
          </a:lstStyle>
          <a:p>
            <a:pPr>
              <a:defRPr/>
            </a:pPr>
            <a:endParaRPr lang="ko-KR" altLang="ko-KR"/>
          </a:p>
        </p:txBody>
      </p:sp>
      <p:sp>
        <p:nvSpPr>
          <p:cNvPr id="7" name="Slide Number Placeholder 22"/>
          <p:cNvSpPr>
            <a:spLocks noGrp="1"/>
          </p:cNvSpPr>
          <p:nvPr>
            <p:ph type="sldNum" sz="quarter" idx="12"/>
          </p:nvPr>
        </p:nvSpPr>
        <p:spPr/>
        <p:txBody>
          <a:bodyPr/>
          <a:lstStyle>
            <a:lvl1pPr>
              <a:defRPr/>
            </a:lvl1pPr>
          </a:lstStyle>
          <a:p>
            <a:pPr>
              <a:defRPr/>
            </a:pPr>
            <a:fld id="{A6BFD74A-E40C-480D-892B-12EA43CA6B22}" type="slidenum">
              <a:rPr lang="en-US" altLang="ko-KR"/>
              <a:pPr>
                <a:defRPr/>
              </a:pPr>
              <a:t>‹#›</a:t>
            </a:fld>
            <a:endParaRPr lang="en-US" altLang="ko-KR"/>
          </a:p>
        </p:txBody>
      </p:sp>
    </p:spTree>
    <p:extLst>
      <p:ext uri="{BB962C8B-B14F-4D97-AF65-F5344CB8AC3E}">
        <p14:creationId xmlns:p14="http://schemas.microsoft.com/office/powerpoint/2010/main" val="3683726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816E7C60-59E9-4E31-9B04-DAA11F2695FD}" type="datetimeFigureOut">
              <a:rPr lang="en-US" altLang="ko-KR"/>
              <a:pPr>
                <a:defRPr/>
              </a:pPr>
              <a:t>4/20/2019</a:t>
            </a:fld>
            <a:endParaRPr lang="en-US" altLang="ko-KR"/>
          </a:p>
        </p:txBody>
      </p:sp>
      <p:sp>
        <p:nvSpPr>
          <p:cNvPr id="8" name="Footer Placeholder 2"/>
          <p:cNvSpPr>
            <a:spLocks noGrp="1"/>
          </p:cNvSpPr>
          <p:nvPr>
            <p:ph type="ftr" sz="quarter" idx="11"/>
          </p:nvPr>
        </p:nvSpPr>
        <p:spPr/>
        <p:txBody>
          <a:bodyPr/>
          <a:lstStyle>
            <a:lvl1pPr>
              <a:defRPr/>
            </a:lvl1pPr>
          </a:lstStyle>
          <a:p>
            <a:pPr>
              <a:defRPr/>
            </a:pPr>
            <a:endParaRPr lang="ko-KR" altLang="ko-KR"/>
          </a:p>
        </p:txBody>
      </p:sp>
      <p:sp>
        <p:nvSpPr>
          <p:cNvPr id="9" name="Slide Number Placeholder 22"/>
          <p:cNvSpPr>
            <a:spLocks noGrp="1"/>
          </p:cNvSpPr>
          <p:nvPr>
            <p:ph type="sldNum" sz="quarter" idx="12"/>
          </p:nvPr>
        </p:nvSpPr>
        <p:spPr/>
        <p:txBody>
          <a:bodyPr/>
          <a:lstStyle>
            <a:lvl1pPr>
              <a:defRPr/>
            </a:lvl1pPr>
          </a:lstStyle>
          <a:p>
            <a:pPr>
              <a:defRPr/>
            </a:pPr>
            <a:fld id="{AF22F552-DB86-4708-BF39-FA46F51EB1FD}" type="slidenum">
              <a:rPr lang="en-US" altLang="ko-KR"/>
              <a:pPr>
                <a:defRPr/>
              </a:pPr>
              <a:t>‹#›</a:t>
            </a:fld>
            <a:endParaRPr lang="en-US" altLang="ko-KR"/>
          </a:p>
        </p:txBody>
      </p:sp>
    </p:spTree>
    <p:extLst>
      <p:ext uri="{BB962C8B-B14F-4D97-AF65-F5344CB8AC3E}">
        <p14:creationId xmlns:p14="http://schemas.microsoft.com/office/powerpoint/2010/main" val="2918110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01FA364F-7DD3-4A0D-9304-B5D12C03EC23}" type="datetimeFigureOut">
              <a:rPr lang="en-US" altLang="ko-KR"/>
              <a:pPr>
                <a:defRPr/>
              </a:pPr>
              <a:t>4/20/2019</a:t>
            </a:fld>
            <a:endParaRPr lang="en-US" altLang="ko-KR"/>
          </a:p>
        </p:txBody>
      </p:sp>
      <p:sp>
        <p:nvSpPr>
          <p:cNvPr id="4" name="Footer Placeholder 2"/>
          <p:cNvSpPr>
            <a:spLocks noGrp="1"/>
          </p:cNvSpPr>
          <p:nvPr>
            <p:ph type="ftr" sz="quarter" idx="11"/>
          </p:nvPr>
        </p:nvSpPr>
        <p:spPr/>
        <p:txBody>
          <a:bodyPr/>
          <a:lstStyle>
            <a:lvl1pPr>
              <a:defRPr/>
            </a:lvl1pPr>
          </a:lstStyle>
          <a:p>
            <a:pPr>
              <a:defRPr/>
            </a:pPr>
            <a:endParaRPr lang="ko-KR" altLang="ko-KR"/>
          </a:p>
        </p:txBody>
      </p:sp>
      <p:sp>
        <p:nvSpPr>
          <p:cNvPr id="5" name="Slide Number Placeholder 22"/>
          <p:cNvSpPr>
            <a:spLocks noGrp="1"/>
          </p:cNvSpPr>
          <p:nvPr>
            <p:ph type="sldNum" sz="quarter" idx="12"/>
          </p:nvPr>
        </p:nvSpPr>
        <p:spPr/>
        <p:txBody>
          <a:bodyPr/>
          <a:lstStyle>
            <a:lvl1pPr>
              <a:defRPr/>
            </a:lvl1pPr>
          </a:lstStyle>
          <a:p>
            <a:pPr>
              <a:defRPr/>
            </a:pPr>
            <a:fld id="{CD5E4DBB-00D6-4C2F-B699-F8E824EDEFE7}" type="slidenum">
              <a:rPr lang="en-US" altLang="ko-KR"/>
              <a:pPr>
                <a:defRPr/>
              </a:pPr>
              <a:t>‹#›</a:t>
            </a:fld>
            <a:endParaRPr lang="en-US" altLang="ko-KR"/>
          </a:p>
        </p:txBody>
      </p:sp>
    </p:spTree>
    <p:extLst>
      <p:ext uri="{BB962C8B-B14F-4D97-AF65-F5344CB8AC3E}">
        <p14:creationId xmlns:p14="http://schemas.microsoft.com/office/powerpoint/2010/main" val="2449685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BCEE8BDD-A526-428E-8D67-6D612B356CB6}" type="datetimeFigureOut">
              <a:rPr lang="en-US" altLang="ko-KR"/>
              <a:pPr>
                <a:defRPr/>
              </a:pPr>
              <a:t>4/20/2019</a:t>
            </a:fld>
            <a:endParaRPr lang="en-US" altLang="ko-KR"/>
          </a:p>
        </p:txBody>
      </p:sp>
      <p:sp>
        <p:nvSpPr>
          <p:cNvPr id="3" name="Footer Placeholder 2"/>
          <p:cNvSpPr>
            <a:spLocks noGrp="1"/>
          </p:cNvSpPr>
          <p:nvPr>
            <p:ph type="ftr" sz="quarter" idx="11"/>
          </p:nvPr>
        </p:nvSpPr>
        <p:spPr/>
        <p:txBody>
          <a:bodyPr/>
          <a:lstStyle>
            <a:lvl1pPr>
              <a:defRPr/>
            </a:lvl1pPr>
          </a:lstStyle>
          <a:p>
            <a:pPr>
              <a:defRPr/>
            </a:pPr>
            <a:endParaRPr lang="ko-KR" altLang="ko-KR"/>
          </a:p>
        </p:txBody>
      </p:sp>
      <p:sp>
        <p:nvSpPr>
          <p:cNvPr id="4" name="Slide Number Placeholder 22"/>
          <p:cNvSpPr>
            <a:spLocks noGrp="1"/>
          </p:cNvSpPr>
          <p:nvPr>
            <p:ph type="sldNum" sz="quarter" idx="12"/>
          </p:nvPr>
        </p:nvSpPr>
        <p:spPr/>
        <p:txBody>
          <a:bodyPr/>
          <a:lstStyle>
            <a:lvl1pPr>
              <a:defRPr/>
            </a:lvl1pPr>
          </a:lstStyle>
          <a:p>
            <a:pPr>
              <a:defRPr/>
            </a:pPr>
            <a:fld id="{D9FD1917-164B-47B8-BD8A-A87F18B39657}" type="slidenum">
              <a:rPr lang="en-US" altLang="ko-KR"/>
              <a:pPr>
                <a:defRPr/>
              </a:pPr>
              <a:t>‹#›</a:t>
            </a:fld>
            <a:endParaRPr lang="en-US" altLang="ko-KR"/>
          </a:p>
        </p:txBody>
      </p:sp>
    </p:spTree>
    <p:extLst>
      <p:ext uri="{BB962C8B-B14F-4D97-AF65-F5344CB8AC3E}">
        <p14:creationId xmlns:p14="http://schemas.microsoft.com/office/powerpoint/2010/main" val="1166193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useBgFill="1">
        <p:nvSpPr>
          <p:cNvPr id="6" name="Rounded Rectangle 8"/>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smtClean="0"/>
            </a:lvl1pPr>
          </a:lstStyle>
          <a:p>
            <a:pPr>
              <a:defRPr/>
            </a:pPr>
            <a:fld id="{F38125C7-F01C-4149-8155-2A2AE10BAB51}" type="datetimeFigureOut">
              <a:rPr lang="en-US" altLang="ko-KR"/>
              <a:pPr>
                <a:defRPr/>
              </a:pPr>
              <a:t>4/20/2019</a:t>
            </a:fld>
            <a:endParaRPr lang="en-US" altLang="ko-KR"/>
          </a:p>
        </p:txBody>
      </p:sp>
      <p:sp>
        <p:nvSpPr>
          <p:cNvPr id="8" name="Footer Placeholder 5"/>
          <p:cNvSpPr>
            <a:spLocks noGrp="1"/>
          </p:cNvSpPr>
          <p:nvPr>
            <p:ph type="ftr" sz="quarter" idx="11"/>
          </p:nvPr>
        </p:nvSpPr>
        <p:spPr/>
        <p:txBody>
          <a:bodyPr/>
          <a:lstStyle>
            <a:lvl1pPr>
              <a:defRPr smtClean="0"/>
            </a:lvl1pPr>
          </a:lstStyle>
          <a:p>
            <a:pPr>
              <a:defRPr/>
            </a:pPr>
            <a:endParaRPr lang="ko-KR" altLang="ko-KR"/>
          </a:p>
        </p:txBody>
      </p:sp>
      <p:sp>
        <p:nvSpPr>
          <p:cNvPr id="9" name="Slide Number Placeholder 6"/>
          <p:cNvSpPr>
            <a:spLocks noGrp="1"/>
          </p:cNvSpPr>
          <p:nvPr>
            <p:ph type="sldNum" sz="quarter" idx="12"/>
          </p:nvPr>
        </p:nvSpPr>
        <p:spPr/>
        <p:txBody>
          <a:bodyPr/>
          <a:lstStyle>
            <a:lvl1pPr>
              <a:defRPr smtClean="0"/>
            </a:lvl1pPr>
          </a:lstStyle>
          <a:p>
            <a:pPr>
              <a:defRPr/>
            </a:pPr>
            <a:fld id="{EC77DE5A-F2D2-43A5-A7C7-219E2B3FF2A2}" type="slidenum">
              <a:rPr lang="en-US" altLang="ko-KR"/>
              <a:pPr>
                <a:defRPr/>
              </a:pPr>
              <a:t>‹#›</a:t>
            </a:fld>
            <a:endParaRPr lang="en-US" altLang="ko-KR"/>
          </a:p>
        </p:txBody>
      </p:sp>
    </p:spTree>
    <p:extLst>
      <p:ext uri="{BB962C8B-B14F-4D97-AF65-F5344CB8AC3E}">
        <p14:creationId xmlns:p14="http://schemas.microsoft.com/office/powerpoint/2010/main" val="1116666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10"/>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p:nvSpPr>
          <p:cNvPr id="6" name="Rectangle 11"/>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p:nvSpPr>
          <p:cNvPr id="7" name="Rectangle 12"/>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smtClean="0"/>
            </a:lvl1pPr>
          </a:lstStyle>
          <a:p>
            <a:pPr>
              <a:defRPr/>
            </a:pPr>
            <a:fld id="{D69C4A2E-8C55-4551-8672-D5C56D7F22DC}" type="datetimeFigureOut">
              <a:rPr lang="en-US" altLang="ko-KR"/>
              <a:pPr>
                <a:defRPr/>
              </a:pPr>
              <a:t>4/20/2019</a:t>
            </a:fld>
            <a:endParaRPr lang="en-US" altLang="ko-KR"/>
          </a:p>
        </p:txBody>
      </p:sp>
      <p:sp>
        <p:nvSpPr>
          <p:cNvPr id="9" name="Footer Placeholder 5"/>
          <p:cNvSpPr>
            <a:spLocks noGrp="1"/>
          </p:cNvSpPr>
          <p:nvPr>
            <p:ph type="ftr" sz="quarter" idx="11"/>
          </p:nvPr>
        </p:nvSpPr>
        <p:spPr>
          <a:xfrm>
            <a:off x="914400" y="6172200"/>
            <a:ext cx="3886200" cy="457200"/>
          </a:xfrm>
        </p:spPr>
        <p:txBody>
          <a:bodyPr/>
          <a:lstStyle>
            <a:lvl1pPr>
              <a:defRPr smtClean="0"/>
            </a:lvl1pPr>
          </a:lstStyle>
          <a:p>
            <a:pPr>
              <a:defRPr/>
            </a:pPr>
            <a:endParaRPr lang="ko-KR" altLang="ko-KR"/>
          </a:p>
        </p:txBody>
      </p:sp>
      <p:sp>
        <p:nvSpPr>
          <p:cNvPr id="10" name="Slide Number Placeholder 6"/>
          <p:cNvSpPr>
            <a:spLocks noGrp="1"/>
          </p:cNvSpPr>
          <p:nvPr>
            <p:ph type="sldNum" sz="quarter" idx="12"/>
          </p:nvPr>
        </p:nvSpPr>
        <p:spPr>
          <a:xfrm>
            <a:off x="146050" y="6208713"/>
            <a:ext cx="457200" cy="457200"/>
          </a:xfrm>
        </p:spPr>
        <p:txBody>
          <a:bodyPr/>
          <a:lstStyle>
            <a:lvl1pPr>
              <a:defRPr smtClean="0"/>
            </a:lvl1pPr>
          </a:lstStyle>
          <a:p>
            <a:pPr>
              <a:defRPr/>
            </a:pPr>
            <a:fld id="{9B325CBF-F0DF-41AD-B078-CD49638F80A6}" type="slidenum">
              <a:rPr lang="en-US" altLang="ko-KR"/>
              <a:pPr>
                <a:defRPr/>
              </a:pPr>
              <a:t>‹#›</a:t>
            </a:fld>
            <a:endParaRPr lang="en-US" altLang="ko-KR"/>
          </a:p>
        </p:txBody>
      </p:sp>
    </p:spTree>
    <p:extLst>
      <p:ext uri="{BB962C8B-B14F-4D97-AF65-F5344CB8AC3E}">
        <p14:creationId xmlns:p14="http://schemas.microsoft.com/office/powerpoint/2010/main" val="2082099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ko-KR"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vert="horz" wrap="square" lIns="91440" tIns="45720" rIns="91440" bIns="45720" numCol="1" anchor="ctr" anchorCtr="0" compatLnSpc="1">
            <a:prstTxWarp prst="textNoShape">
              <a:avLst/>
            </a:prstTxWarp>
          </a:bodyPr>
          <a:lstStyle>
            <a:lvl1pPr algn="r">
              <a:defRPr sz="1400" smtClean="0">
                <a:solidFill>
                  <a:schemeClr val="tx2"/>
                </a:solidFill>
                <a:latin typeface="Perpetua" pitchFamily="18" charset="0"/>
                <a:ea typeface="굴림" charset="-127"/>
              </a:defRPr>
            </a:lvl1pPr>
          </a:lstStyle>
          <a:p>
            <a:pPr>
              <a:defRPr/>
            </a:pPr>
            <a:fld id="{C0DD8F7A-5CDF-4182-BD96-71327FA85E2F}" type="datetimeFigureOut">
              <a:rPr lang="en-US" altLang="ko-KR"/>
              <a:pPr>
                <a:defRPr/>
              </a:pPr>
              <a:t>4/20/2019</a:t>
            </a:fld>
            <a:endParaRPr lang="en-US" altLang="ko-KR"/>
          </a:p>
        </p:txBody>
      </p:sp>
      <p:sp>
        <p:nvSpPr>
          <p:cNvPr id="3" name="Footer Placeholder 2"/>
          <p:cNvSpPr>
            <a:spLocks noGrp="1"/>
          </p:cNvSpPr>
          <p:nvPr>
            <p:ph type="ftr" sz="quarter" idx="3"/>
          </p:nvPr>
        </p:nvSpPr>
        <p:spPr>
          <a:xfrm>
            <a:off x="914400" y="6172200"/>
            <a:ext cx="3962400" cy="457200"/>
          </a:xfrm>
          <a:prstGeom prst="rect">
            <a:avLst/>
          </a:prstGeom>
        </p:spPr>
        <p:txBody>
          <a:bodyPr vert="horz" wrap="square" lIns="91440" tIns="45720" rIns="91440" bIns="45720" numCol="1" anchor="ctr" anchorCtr="0" compatLnSpc="1">
            <a:prstTxWarp prst="textNoShape">
              <a:avLst/>
            </a:prstTxWarp>
          </a:bodyPr>
          <a:lstStyle>
            <a:lvl1pPr>
              <a:defRPr sz="1400" smtClean="0">
                <a:solidFill>
                  <a:schemeClr val="tx2"/>
                </a:solidFill>
                <a:latin typeface="Perpetua" pitchFamily="18" charset="0"/>
              </a:defRPr>
            </a:lvl1pPr>
          </a:lstStyle>
          <a:p>
            <a:pPr>
              <a:defRPr/>
            </a:pPr>
            <a:endParaRPr lang="ko-KR" altLang="ko-K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400" smtClean="0">
                <a:solidFill>
                  <a:srgbClr val="FFFFFF"/>
                </a:solidFill>
                <a:latin typeface="Franklin Gothic Book" pitchFamily="34" charset="0"/>
                <a:ea typeface="굴림" charset="-127"/>
              </a:defRPr>
            </a:lvl1pPr>
          </a:lstStyle>
          <a:p>
            <a:pPr>
              <a:defRPr/>
            </a:pPr>
            <a:fld id="{02F4DF16-E57F-4E6E-85D4-1E4A271EFF66}"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732" r:id="rId1"/>
    <p:sldLayoutId id="2147483725" r:id="rId2"/>
    <p:sldLayoutId id="2147483733" r:id="rId3"/>
    <p:sldLayoutId id="2147483726" r:id="rId4"/>
    <p:sldLayoutId id="2147483727" r:id="rId5"/>
    <p:sldLayoutId id="2147483728" r:id="rId6"/>
    <p:sldLayoutId id="2147483729" r:id="rId7"/>
    <p:sldLayoutId id="2147483734" r:id="rId8"/>
    <p:sldLayoutId id="2147483735" r:id="rId9"/>
    <p:sldLayoutId id="2147483730" r:id="rId10"/>
    <p:sldLayoutId id="2147483731" r:id="rId11"/>
    <p:sldLayoutId id="2147483736" r:id="rId12"/>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Franklin Gothic Book" pitchFamily="34" charset="0"/>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Franklin Gothic Book" pitchFamily="34" charset="0"/>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Franklin Gothic Book" pitchFamily="34" charset="0"/>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Franklin Gothic Book" pitchFamily="34" charset="0"/>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Franklin Gothic Book"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127.0.0.1:41275/help/library/arules/help/ruleInduction"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0.wmf"/><Relationship Id="rId5" Type="http://schemas.openxmlformats.org/officeDocument/2006/relationships/oleObject" Target="../embeddings/oleObject1.bin"/><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notesSlide" Target="../notesSlides/notesSlide33.xml"/><Relationship Id="rId7" Type="http://schemas.openxmlformats.org/officeDocument/2006/relationships/oleObject" Target="../embeddings/oleObject3.bin"/><Relationship Id="rId12" Type="http://schemas.openxmlformats.org/officeDocument/2006/relationships/image" Target="../media/image29.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26.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28.wmf"/><Relationship Id="rId4" Type="http://schemas.openxmlformats.org/officeDocument/2006/relationships/image" Target="../media/image30.png"/><Relationship Id="rId9" Type="http://schemas.openxmlformats.org/officeDocument/2006/relationships/oleObject" Target="../embeddings/oleObject4.bin"/></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35.xml"/><Relationship Id="rId7" Type="http://schemas.openxmlformats.org/officeDocument/2006/relationships/image" Target="../media/image34.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36.wmf"/><Relationship Id="rId5" Type="http://schemas.openxmlformats.org/officeDocument/2006/relationships/image" Target="../media/image33.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35.wmf"/></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3"/>
          <p:cNvSpPr>
            <a:spLocks noGrp="1"/>
          </p:cNvSpPr>
          <p:nvPr>
            <p:ph type="title"/>
          </p:nvPr>
        </p:nvSpPr>
        <p:spPr>
          <a:xfrm>
            <a:off x="609600" y="1447800"/>
            <a:ext cx="7772400" cy="1143000"/>
          </a:xfrm>
        </p:spPr>
        <p:txBody>
          <a:bodyPr/>
          <a:lstStyle/>
          <a:p>
            <a:pPr eaLnBrk="1" hangingPunct="1"/>
            <a:r>
              <a:rPr lang="en-US" smtClean="0">
                <a:ea typeface="ＭＳ Ｐゴシック" pitchFamily="34" charset="-128"/>
              </a:rPr>
              <a:t>Chapter 14 – Association Rules and Collaborative Filtering</a:t>
            </a:r>
          </a:p>
        </p:txBody>
      </p:sp>
      <p:sp>
        <p:nvSpPr>
          <p:cNvPr id="14338" name="Footer Placeholder 2"/>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r>
              <a:rPr lang="en-US" dirty="0" smtClean="0">
                <a:latin typeface="Arial" pitchFamily="34" charset="0"/>
                <a:ea typeface="ＭＳ Ｐゴシック" pitchFamily="34" charset="-128"/>
              </a:rPr>
              <a:t>© </a:t>
            </a:r>
            <a:r>
              <a:rPr lang="en-US" dirty="0" err="1" smtClean="0">
                <a:latin typeface="Arial" pitchFamily="34" charset="0"/>
                <a:ea typeface="ＭＳ Ｐゴシック" pitchFamily="34" charset="-128"/>
              </a:rPr>
              <a:t>Galit</a:t>
            </a:r>
            <a:r>
              <a:rPr lang="en-US" dirty="0" smtClean="0">
                <a:latin typeface="Arial" pitchFamily="34" charset="0"/>
                <a:ea typeface="ＭＳ Ｐゴシック" pitchFamily="34" charset="-128"/>
              </a:rPr>
              <a:t> </a:t>
            </a:r>
            <a:r>
              <a:rPr lang="en-US" dirty="0" err="1" smtClean="0">
                <a:latin typeface="Arial" pitchFamily="34" charset="0"/>
                <a:ea typeface="ＭＳ Ｐゴシック" pitchFamily="34" charset="-128"/>
              </a:rPr>
              <a:t>Shmueli</a:t>
            </a:r>
            <a:r>
              <a:rPr lang="en-US" dirty="0" smtClean="0">
                <a:latin typeface="Arial" pitchFamily="34" charset="0"/>
                <a:ea typeface="ＭＳ Ｐゴシック" pitchFamily="34" charset="-128"/>
              </a:rPr>
              <a:t> and Peter Bruce 2017</a:t>
            </a:r>
          </a:p>
        </p:txBody>
      </p:sp>
      <p:sp>
        <p:nvSpPr>
          <p:cNvPr id="14339" name="Text Box 5"/>
          <p:cNvSpPr txBox="1">
            <a:spLocks noChangeArrowheads="1"/>
          </p:cNvSpPr>
          <p:nvPr/>
        </p:nvSpPr>
        <p:spPr bwMode="auto">
          <a:xfrm>
            <a:off x="609600" y="4570413"/>
            <a:ext cx="7010400" cy="1231106"/>
          </a:xfrm>
          <a:prstGeom prst="rect">
            <a:avLst/>
          </a:prstGeom>
          <a:noFill/>
          <a:ln w="9525">
            <a:noFill/>
            <a:miter lim="800000"/>
            <a:headEnd/>
            <a:tailEnd/>
          </a:ln>
        </p:spPr>
        <p:txBody>
          <a:bodyPr>
            <a:spAutoFit/>
          </a:bodyPr>
          <a:lstStyle/>
          <a:p>
            <a:pPr>
              <a:spcBef>
                <a:spcPct val="50000"/>
              </a:spcBef>
            </a:pPr>
            <a:r>
              <a:rPr lang="en-US" sz="3200" b="1" dirty="0" smtClean="0">
                <a:solidFill>
                  <a:schemeClr val="accent2"/>
                </a:solidFill>
                <a:latin typeface="Franklin Gothic Book" pitchFamily="34" charset="0"/>
              </a:rPr>
              <a:t>Data Mining for Business Analytics in R</a:t>
            </a:r>
          </a:p>
          <a:p>
            <a:pPr>
              <a:spcBef>
                <a:spcPct val="50000"/>
              </a:spcBef>
            </a:pPr>
            <a:r>
              <a:rPr lang="en-US" altLang="en-US" sz="2800" b="1" dirty="0" err="1" smtClean="0">
                <a:solidFill>
                  <a:schemeClr val="tx2"/>
                </a:solidFill>
                <a:latin typeface="Franklin Gothic Book" pitchFamily="34" charset="0"/>
              </a:rPr>
              <a:t>Shmueli</a:t>
            </a:r>
            <a:r>
              <a:rPr lang="en-US" altLang="en-US" sz="2800" b="1" dirty="0" smtClean="0">
                <a:solidFill>
                  <a:schemeClr val="tx2"/>
                </a:solidFill>
                <a:latin typeface="Franklin Gothic Book" pitchFamily="34" charset="0"/>
              </a:rPr>
              <a:t>, Bruce, </a:t>
            </a:r>
            <a:r>
              <a:rPr lang="en-US" altLang="en-US" sz="2800" b="1" dirty="0" err="1" smtClean="0">
                <a:solidFill>
                  <a:schemeClr val="tx2"/>
                </a:solidFill>
                <a:latin typeface="Franklin Gothic Book" pitchFamily="34" charset="0"/>
              </a:rPr>
              <a:t>Yahav</a:t>
            </a:r>
            <a:r>
              <a:rPr lang="en-US" altLang="en-US" sz="2800" b="1" dirty="0" smtClean="0">
                <a:solidFill>
                  <a:schemeClr val="tx2"/>
                </a:solidFill>
                <a:latin typeface="Franklin Gothic Book" pitchFamily="34" charset="0"/>
              </a:rPr>
              <a:t>, Patel &amp; </a:t>
            </a:r>
            <a:r>
              <a:rPr lang="en-US" altLang="en-US" sz="2800" b="1" dirty="0" err="1" smtClean="0">
                <a:solidFill>
                  <a:schemeClr val="tx2"/>
                </a:solidFill>
                <a:latin typeface="Franklin Gothic Book" pitchFamily="34" charset="0"/>
              </a:rPr>
              <a:t>Lichtendahl</a:t>
            </a:r>
            <a:endParaRPr lang="en-US" altLang="en-US" sz="2800" b="1" dirty="0">
              <a:solidFill>
                <a:schemeClr val="tx2"/>
              </a:solidFill>
              <a:latin typeface="Franklin Gothic Book" pitchFamily="34" charset="0"/>
            </a:endParaRPr>
          </a:p>
        </p:txBody>
      </p:sp>
    </p:spTree>
    <p:extLst>
      <p:ext uri="{BB962C8B-B14F-4D97-AF65-F5344CB8AC3E}">
        <p14:creationId xmlns:p14="http://schemas.microsoft.com/office/powerpoint/2010/main" val="3952479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22161" y="108191"/>
            <a:ext cx="8305800" cy="715962"/>
          </a:xfrm>
        </p:spPr>
        <p:txBody>
          <a:bodyPr/>
          <a:lstStyle/>
          <a:p>
            <a:pPr eaLnBrk="1" hangingPunct="1"/>
            <a:r>
              <a:rPr lang="en-US" altLang="ko-KR" sz="3600" b="1" dirty="0" err="1" smtClean="0">
                <a:solidFill>
                  <a:schemeClr val="tx1"/>
                </a:solidFill>
                <a:ea typeface="굴림" pitchFamily="50" charset="-127"/>
              </a:rPr>
              <a:t>Apriori</a:t>
            </a:r>
            <a:r>
              <a:rPr lang="en-US" altLang="ko-KR" sz="3600" b="1" dirty="0" smtClean="0">
                <a:solidFill>
                  <a:schemeClr val="tx1"/>
                </a:solidFill>
                <a:ea typeface="굴림" pitchFamily="50" charset="-127"/>
              </a:rPr>
              <a:t> </a:t>
            </a:r>
            <a:r>
              <a:rPr lang="ko-KR" altLang="en-US" sz="3600" b="1" dirty="0" smtClean="0">
                <a:solidFill>
                  <a:schemeClr val="tx1"/>
                </a:solidFill>
                <a:ea typeface="굴림" pitchFamily="50" charset="-127"/>
              </a:rPr>
              <a:t>알고리즘 </a:t>
            </a:r>
            <a:r>
              <a:rPr lang="en-US" altLang="ko-KR" sz="3200" dirty="0" smtClean="0">
                <a:solidFill>
                  <a:schemeClr val="tx1"/>
                </a:solidFill>
                <a:ea typeface="굴림" pitchFamily="50" charset="-127"/>
              </a:rPr>
              <a:t>(</a:t>
            </a:r>
            <a:r>
              <a:rPr lang="ko-KR" altLang="en-US" sz="3200" dirty="0" smtClean="0">
                <a:solidFill>
                  <a:schemeClr val="tx1"/>
                </a:solidFill>
                <a:ea typeface="굴림" pitchFamily="50" charset="-127"/>
              </a:rPr>
              <a:t>빈발 </a:t>
            </a:r>
            <a:r>
              <a:rPr lang="ko-KR" altLang="en-US" sz="3200" dirty="0">
                <a:solidFill>
                  <a:schemeClr val="tx1"/>
                </a:solidFill>
                <a:ea typeface="굴림" pitchFamily="50" charset="-127"/>
              </a:rPr>
              <a:t>아</a:t>
            </a:r>
            <a:r>
              <a:rPr lang="ko-KR" altLang="en-US" sz="3200" dirty="0" smtClean="0">
                <a:solidFill>
                  <a:schemeClr val="tx1"/>
                </a:solidFill>
                <a:ea typeface="굴림" pitchFamily="50" charset="-127"/>
              </a:rPr>
              <a:t>이템세트 생성</a:t>
            </a:r>
            <a:r>
              <a:rPr lang="en-US" altLang="ko-KR" sz="3200" dirty="0" smtClean="0">
                <a:solidFill>
                  <a:schemeClr val="tx1"/>
                </a:solidFill>
                <a:ea typeface="굴림" pitchFamily="50" charset="-127"/>
              </a:rPr>
              <a:t>)</a:t>
            </a:r>
          </a:p>
        </p:txBody>
      </p:sp>
      <p:sp>
        <p:nvSpPr>
          <p:cNvPr id="16387" name="Content Placeholder 2"/>
          <p:cNvSpPr>
            <a:spLocks noGrp="1"/>
          </p:cNvSpPr>
          <p:nvPr>
            <p:ph sz="quarter" idx="1"/>
          </p:nvPr>
        </p:nvSpPr>
        <p:spPr>
          <a:xfrm>
            <a:off x="638908" y="884348"/>
            <a:ext cx="8077200" cy="5821251"/>
          </a:xfrm>
        </p:spPr>
        <p:txBody>
          <a:bodyPr/>
          <a:lstStyle/>
          <a:p>
            <a:pPr marL="381000" indent="-381000" eaLnBrk="1" hangingPunct="1">
              <a:buFont typeface="Wingdings 2" pitchFamily="18" charset="2"/>
              <a:buNone/>
            </a:pPr>
            <a:r>
              <a:rPr lang="en-US" altLang="ko-KR" i="1" dirty="0" smtClean="0">
                <a:ea typeface="굴림" pitchFamily="50" charset="-127"/>
              </a:rPr>
              <a:t>k</a:t>
            </a:r>
            <a:r>
              <a:rPr lang="ko-KR" altLang="en-US" dirty="0" smtClean="0">
                <a:ea typeface="굴림" pitchFamily="50" charset="-127"/>
              </a:rPr>
              <a:t>개</a:t>
            </a:r>
            <a:r>
              <a:rPr lang="ko-KR" altLang="en-US" i="1" dirty="0" smtClean="0">
                <a:ea typeface="굴림" pitchFamily="50" charset="-127"/>
              </a:rPr>
              <a:t> </a:t>
            </a:r>
            <a:r>
              <a:rPr lang="en-US" altLang="ko-KR" dirty="0" smtClean="0">
                <a:ea typeface="굴림" pitchFamily="50" charset="-127"/>
              </a:rPr>
              <a:t> </a:t>
            </a:r>
            <a:r>
              <a:rPr lang="ko-KR" altLang="en-US" dirty="0" smtClean="0">
                <a:ea typeface="굴림" pitchFamily="50" charset="-127"/>
              </a:rPr>
              <a:t>제품</a:t>
            </a:r>
            <a:r>
              <a:rPr lang="en-US" altLang="ko-KR" dirty="0" smtClean="0">
                <a:ea typeface="굴림" pitchFamily="50" charset="-127"/>
              </a:rPr>
              <a:t>(item)</a:t>
            </a:r>
            <a:r>
              <a:rPr lang="ko-KR" altLang="en-US" dirty="0" smtClean="0">
                <a:ea typeface="굴림" pitchFamily="50" charset="-127"/>
              </a:rPr>
              <a:t>대해</a:t>
            </a:r>
            <a:r>
              <a:rPr lang="en-US" altLang="ko-KR" dirty="0" smtClean="0">
                <a:ea typeface="굴림" pitchFamily="50" charset="-127"/>
              </a:rPr>
              <a:t>…</a:t>
            </a:r>
          </a:p>
          <a:p>
            <a:pPr marL="381000" indent="-381000" eaLnBrk="1" hangingPunct="1">
              <a:buFont typeface="Wingdings 2" pitchFamily="18" charset="2"/>
              <a:buAutoNum type="arabicPeriod"/>
            </a:pPr>
            <a:r>
              <a:rPr lang="ko-KR" altLang="en-US" dirty="0" smtClean="0">
                <a:ea typeface="굴림" pitchFamily="50" charset="-127"/>
              </a:rPr>
              <a:t>사용자는 최소 지지도</a:t>
            </a:r>
            <a:r>
              <a:rPr lang="en-US" altLang="ko-KR" dirty="0" smtClean="0">
                <a:ea typeface="굴림" pitchFamily="50" charset="-127"/>
              </a:rPr>
              <a:t>(support)</a:t>
            </a:r>
            <a:r>
              <a:rPr lang="ko-KR" altLang="en-US" dirty="0" smtClean="0">
                <a:ea typeface="굴림" pitchFamily="50" charset="-127"/>
              </a:rPr>
              <a:t> 기준 지정</a:t>
            </a:r>
            <a:endParaRPr lang="en-US" altLang="ko-KR" dirty="0" smtClean="0">
              <a:ea typeface="굴림" pitchFamily="50" charset="-127"/>
            </a:endParaRPr>
          </a:p>
          <a:p>
            <a:pPr marL="381000" indent="-381000" eaLnBrk="1" hangingPunct="1">
              <a:buFont typeface="Wingdings 2" pitchFamily="18" charset="2"/>
              <a:buAutoNum type="arabicPeriod"/>
            </a:pPr>
            <a:r>
              <a:rPr lang="ko-KR" altLang="en-US" dirty="0" smtClean="0">
                <a:ea typeface="굴림" pitchFamily="50" charset="-127"/>
              </a:rPr>
              <a:t>지지도 기준을 만족시키는 단일</a:t>
            </a:r>
            <a:r>
              <a:rPr lang="en-US" altLang="ko-KR" dirty="0" smtClean="0">
                <a:ea typeface="굴림" pitchFamily="50" charset="-127"/>
              </a:rPr>
              <a:t>-</a:t>
            </a:r>
            <a:r>
              <a:rPr lang="ko-KR" altLang="en-US" dirty="0" smtClean="0">
                <a:ea typeface="굴림" pitchFamily="50" charset="-127"/>
              </a:rPr>
              <a:t>아이템세트</a:t>
            </a:r>
            <a:r>
              <a:rPr lang="en-US" altLang="ko-KR" dirty="0" smtClean="0">
                <a:ea typeface="굴림" pitchFamily="50" charset="-127"/>
              </a:rPr>
              <a:t>(one-</a:t>
            </a:r>
            <a:r>
              <a:rPr lang="en-US" altLang="ko-KR" dirty="0" err="1" smtClean="0">
                <a:ea typeface="굴림" pitchFamily="50" charset="-127"/>
              </a:rPr>
              <a:t>itemsets</a:t>
            </a:r>
            <a:r>
              <a:rPr lang="en-US" altLang="ko-KR" dirty="0" smtClean="0">
                <a:ea typeface="굴림" pitchFamily="50" charset="-127"/>
              </a:rPr>
              <a:t>)</a:t>
            </a:r>
            <a:r>
              <a:rPr lang="ko-KR" altLang="en-US" dirty="0" smtClean="0">
                <a:ea typeface="굴림" pitchFamily="50" charset="-127"/>
              </a:rPr>
              <a:t>의 리스트 생성</a:t>
            </a:r>
            <a:endParaRPr lang="en-US" altLang="ko-KR" dirty="0" smtClean="0">
              <a:ea typeface="굴림" pitchFamily="50" charset="-127"/>
            </a:endParaRPr>
          </a:p>
          <a:p>
            <a:pPr marL="617538" lvl="1" indent="-342900" eaLnBrk="1" hangingPunct="1"/>
            <a:r>
              <a:rPr lang="ko-KR" altLang="en-US" u="sng" dirty="0" smtClean="0">
                <a:solidFill>
                  <a:srgbClr val="FF0000"/>
                </a:solidFill>
                <a:ea typeface="굴림" pitchFamily="50" charset="-127"/>
              </a:rPr>
              <a:t>빈발 단일</a:t>
            </a:r>
            <a:r>
              <a:rPr lang="en-US" altLang="ko-KR" u="sng" dirty="0" smtClean="0">
                <a:solidFill>
                  <a:srgbClr val="FF0000"/>
                </a:solidFill>
                <a:ea typeface="굴림" pitchFamily="50" charset="-127"/>
              </a:rPr>
              <a:t>-</a:t>
            </a:r>
            <a:r>
              <a:rPr lang="ko-KR" altLang="en-US" u="sng" dirty="0">
                <a:solidFill>
                  <a:srgbClr val="FF0000"/>
                </a:solidFill>
                <a:ea typeface="굴림" pitchFamily="50" charset="-127"/>
              </a:rPr>
              <a:t> </a:t>
            </a:r>
            <a:r>
              <a:rPr lang="ko-KR" altLang="en-US" u="sng" dirty="0" smtClean="0">
                <a:solidFill>
                  <a:srgbClr val="FF0000"/>
                </a:solidFill>
                <a:ea typeface="굴림" pitchFamily="50" charset="-127"/>
              </a:rPr>
              <a:t>아이템세트</a:t>
            </a:r>
            <a:r>
              <a:rPr lang="en-US" altLang="ko-KR" dirty="0" smtClean="0">
                <a:solidFill>
                  <a:srgbClr val="FF0000"/>
                </a:solidFill>
                <a:ea typeface="굴림" pitchFamily="50" charset="-127"/>
              </a:rPr>
              <a:t>(frequent one-</a:t>
            </a:r>
            <a:r>
              <a:rPr lang="en-US" altLang="ko-KR" dirty="0" err="1" smtClean="0">
                <a:solidFill>
                  <a:srgbClr val="FF0000"/>
                </a:solidFill>
                <a:ea typeface="굴림" pitchFamily="50" charset="-127"/>
              </a:rPr>
              <a:t>itemsets</a:t>
            </a:r>
            <a:r>
              <a:rPr lang="en-US" altLang="ko-KR" dirty="0" smtClean="0">
                <a:solidFill>
                  <a:srgbClr val="FF0000"/>
                </a:solidFill>
                <a:ea typeface="굴림" pitchFamily="50" charset="-127"/>
              </a:rPr>
              <a:t>)</a:t>
            </a:r>
          </a:p>
          <a:p>
            <a:pPr marL="381000" indent="-381000" eaLnBrk="1" hangingPunct="1">
              <a:buFont typeface="Wingdings 2" pitchFamily="18" charset="2"/>
              <a:buAutoNum type="arabicPeriod"/>
            </a:pPr>
            <a:r>
              <a:rPr lang="ko-KR" altLang="en-US" dirty="0" smtClean="0">
                <a:ea typeface="굴림" pitchFamily="50" charset="-127"/>
              </a:rPr>
              <a:t>지지도 기준을 충족하는 빈발 단일</a:t>
            </a:r>
            <a:r>
              <a:rPr lang="en-US" altLang="ko-KR" dirty="0" smtClean="0">
                <a:ea typeface="굴림" pitchFamily="50" charset="-127"/>
              </a:rPr>
              <a:t>-</a:t>
            </a:r>
            <a:r>
              <a:rPr lang="ko-KR" altLang="en-US" dirty="0">
                <a:ea typeface="굴림" pitchFamily="50" charset="-127"/>
              </a:rPr>
              <a:t> 아이템세트 </a:t>
            </a:r>
            <a:r>
              <a:rPr lang="ko-KR" altLang="en-US" dirty="0" smtClean="0">
                <a:ea typeface="굴림" pitchFamily="50" charset="-127"/>
              </a:rPr>
              <a:t>리스트를 이용하여 </a:t>
            </a:r>
            <a:r>
              <a:rPr lang="en-US" altLang="ko-KR" dirty="0" smtClean="0">
                <a:solidFill>
                  <a:srgbClr val="00B0F0"/>
                </a:solidFill>
                <a:ea typeface="굴림" pitchFamily="50" charset="-127"/>
              </a:rPr>
              <a:t>2</a:t>
            </a:r>
            <a:r>
              <a:rPr lang="ko-KR" altLang="en-US" dirty="0" smtClean="0">
                <a:solidFill>
                  <a:srgbClr val="00B0F0"/>
                </a:solidFill>
                <a:ea typeface="굴림" pitchFamily="50" charset="-127"/>
              </a:rPr>
              <a:t>개</a:t>
            </a:r>
            <a:r>
              <a:rPr lang="en-US" altLang="ko-KR" dirty="0" smtClean="0">
                <a:solidFill>
                  <a:srgbClr val="00B0F0"/>
                </a:solidFill>
                <a:ea typeface="굴림" pitchFamily="50" charset="-127"/>
              </a:rPr>
              <a:t>-</a:t>
            </a:r>
            <a:r>
              <a:rPr lang="ko-KR" altLang="en-US" dirty="0">
                <a:solidFill>
                  <a:srgbClr val="00B0F0"/>
                </a:solidFill>
                <a:ea typeface="굴림" pitchFamily="50" charset="-127"/>
              </a:rPr>
              <a:t> </a:t>
            </a:r>
            <a:r>
              <a:rPr lang="ko-KR" altLang="en-US" dirty="0" smtClean="0">
                <a:solidFill>
                  <a:srgbClr val="00B0F0"/>
                </a:solidFill>
                <a:ea typeface="굴림" pitchFamily="50" charset="-127"/>
              </a:rPr>
              <a:t>아이템세트의 리스트를 생성</a:t>
            </a:r>
            <a:endParaRPr lang="en-US" altLang="ko-KR" dirty="0" smtClean="0">
              <a:solidFill>
                <a:srgbClr val="00B0F0"/>
              </a:solidFill>
              <a:ea typeface="굴림" pitchFamily="50" charset="-127"/>
            </a:endParaRPr>
          </a:p>
          <a:p>
            <a:pPr lvl="1" eaLnBrk="1" hangingPunct="1"/>
            <a:r>
              <a:rPr lang="ko-KR" altLang="en-US" dirty="0" smtClean="0">
                <a:ea typeface="굴림" pitchFamily="50" charset="-127"/>
              </a:rPr>
              <a:t>지지도 기준을 충족하는 </a:t>
            </a:r>
            <a:r>
              <a:rPr lang="ko-KR" altLang="en-US" u="sng" dirty="0" smtClean="0">
                <a:solidFill>
                  <a:srgbClr val="FF0000"/>
                </a:solidFill>
                <a:ea typeface="굴림" pitchFamily="50" charset="-127"/>
              </a:rPr>
              <a:t>빈발 </a:t>
            </a:r>
            <a:r>
              <a:rPr lang="en-US" altLang="ko-KR" u="sng" dirty="0" smtClean="0">
                <a:solidFill>
                  <a:srgbClr val="FF0000"/>
                </a:solidFill>
                <a:ea typeface="굴림" pitchFamily="50" charset="-127"/>
              </a:rPr>
              <a:t>2-</a:t>
            </a:r>
            <a:r>
              <a:rPr lang="ko-KR" altLang="en-US" u="sng" dirty="0">
                <a:solidFill>
                  <a:srgbClr val="FF0000"/>
                </a:solidFill>
                <a:ea typeface="굴림" pitchFamily="50" charset="-127"/>
              </a:rPr>
              <a:t> 아이템세트</a:t>
            </a:r>
            <a:r>
              <a:rPr lang="ko-KR" altLang="en-US" dirty="0">
                <a:solidFill>
                  <a:srgbClr val="FF0000"/>
                </a:solidFill>
                <a:ea typeface="굴림" pitchFamily="50" charset="-127"/>
              </a:rPr>
              <a:t> </a:t>
            </a:r>
            <a:r>
              <a:rPr lang="ko-KR" altLang="en-US" dirty="0">
                <a:ea typeface="굴림" pitchFamily="50" charset="-127"/>
              </a:rPr>
              <a:t>생성</a:t>
            </a:r>
            <a:endParaRPr lang="en-US" altLang="ko-KR" dirty="0" smtClean="0">
              <a:ea typeface="굴림" pitchFamily="50" charset="-127"/>
            </a:endParaRPr>
          </a:p>
          <a:p>
            <a:pPr marL="381000" indent="-381000" eaLnBrk="1" hangingPunct="1">
              <a:buFont typeface="Wingdings 2" pitchFamily="18" charset="2"/>
              <a:buAutoNum type="arabicPeriod"/>
            </a:pPr>
            <a:r>
              <a:rPr lang="ko-KR" altLang="en-US" dirty="0" smtClean="0">
                <a:ea typeface="굴림" pitchFamily="50" charset="-127"/>
              </a:rPr>
              <a:t>빈발 </a:t>
            </a:r>
            <a:r>
              <a:rPr lang="en-US" altLang="ko-KR" dirty="0" smtClean="0">
                <a:ea typeface="굴림" pitchFamily="50" charset="-127"/>
              </a:rPr>
              <a:t>2</a:t>
            </a:r>
            <a:r>
              <a:rPr lang="ko-KR" altLang="en-US" dirty="0">
                <a:ea typeface="굴림" pitchFamily="50" charset="-127"/>
              </a:rPr>
              <a:t>개</a:t>
            </a:r>
            <a:r>
              <a:rPr lang="en-US" altLang="ko-KR" dirty="0" smtClean="0">
                <a:ea typeface="굴림" pitchFamily="50" charset="-127"/>
              </a:rPr>
              <a:t>-</a:t>
            </a:r>
            <a:r>
              <a:rPr lang="ko-KR" altLang="en-US" dirty="0">
                <a:ea typeface="굴림" pitchFamily="50" charset="-127"/>
              </a:rPr>
              <a:t> 아이템세트 리스트 </a:t>
            </a:r>
            <a:r>
              <a:rPr lang="ko-KR" altLang="en-US" dirty="0" smtClean="0">
                <a:ea typeface="굴림" pitchFamily="50" charset="-127"/>
              </a:rPr>
              <a:t>사용하여 </a:t>
            </a:r>
            <a:r>
              <a:rPr lang="en-US" altLang="ko-KR" dirty="0" smtClean="0">
                <a:ea typeface="굴림" pitchFamily="50" charset="-127"/>
              </a:rPr>
              <a:t>3</a:t>
            </a:r>
            <a:r>
              <a:rPr lang="ko-KR" altLang="en-US" dirty="0" smtClean="0">
                <a:ea typeface="굴림" pitchFamily="50" charset="-127"/>
              </a:rPr>
              <a:t>개</a:t>
            </a:r>
            <a:r>
              <a:rPr lang="en-US" altLang="ko-KR" dirty="0" smtClean="0">
                <a:ea typeface="굴림" pitchFamily="50" charset="-127"/>
              </a:rPr>
              <a:t>-</a:t>
            </a:r>
            <a:r>
              <a:rPr lang="ko-KR" altLang="en-US" dirty="0">
                <a:ea typeface="굴림" pitchFamily="50" charset="-127"/>
              </a:rPr>
              <a:t> </a:t>
            </a:r>
            <a:r>
              <a:rPr lang="ko-KR" altLang="en-US" dirty="0" smtClean="0">
                <a:ea typeface="굴림" pitchFamily="50" charset="-127"/>
              </a:rPr>
              <a:t>아이템세트를 생성 </a:t>
            </a:r>
            <a:r>
              <a:rPr lang="en-US" altLang="ko-KR" dirty="0" smtClean="0">
                <a:ea typeface="굴림" pitchFamily="50" charset="-127"/>
              </a:rPr>
              <a:t>=&gt;</a:t>
            </a:r>
            <a:r>
              <a:rPr lang="ko-KR" altLang="en-US" u="sng" dirty="0">
                <a:solidFill>
                  <a:srgbClr val="FF0000"/>
                </a:solidFill>
                <a:ea typeface="굴림" pitchFamily="50" charset="-127"/>
              </a:rPr>
              <a:t>빈발 </a:t>
            </a:r>
            <a:r>
              <a:rPr lang="en-US" altLang="ko-KR" u="sng" dirty="0" smtClean="0">
                <a:solidFill>
                  <a:srgbClr val="FF0000"/>
                </a:solidFill>
                <a:ea typeface="굴림" pitchFamily="50" charset="-127"/>
              </a:rPr>
              <a:t>3</a:t>
            </a:r>
            <a:r>
              <a:rPr lang="ko-KR" altLang="en-US" u="sng" dirty="0" smtClean="0">
                <a:solidFill>
                  <a:srgbClr val="FF0000"/>
                </a:solidFill>
                <a:ea typeface="굴림" pitchFamily="50" charset="-127"/>
              </a:rPr>
              <a:t>개</a:t>
            </a:r>
            <a:r>
              <a:rPr lang="en-US" altLang="ko-KR" u="sng" dirty="0" smtClean="0">
                <a:solidFill>
                  <a:srgbClr val="FF0000"/>
                </a:solidFill>
                <a:ea typeface="굴림" pitchFamily="50" charset="-127"/>
              </a:rPr>
              <a:t>-</a:t>
            </a:r>
            <a:r>
              <a:rPr lang="ko-KR" altLang="en-US" u="sng" dirty="0">
                <a:solidFill>
                  <a:srgbClr val="FF0000"/>
                </a:solidFill>
                <a:ea typeface="굴림" pitchFamily="50" charset="-127"/>
              </a:rPr>
              <a:t> 아이템세트</a:t>
            </a:r>
            <a:r>
              <a:rPr lang="ko-KR" altLang="en-US" dirty="0">
                <a:solidFill>
                  <a:srgbClr val="FF0000"/>
                </a:solidFill>
                <a:ea typeface="굴림" pitchFamily="50" charset="-127"/>
              </a:rPr>
              <a:t> </a:t>
            </a:r>
            <a:r>
              <a:rPr lang="ko-KR" altLang="en-US" dirty="0" smtClean="0">
                <a:ea typeface="굴림" pitchFamily="50" charset="-127"/>
              </a:rPr>
              <a:t>생성</a:t>
            </a:r>
            <a:endParaRPr lang="en-US" altLang="ko-KR" dirty="0" smtClean="0">
              <a:ea typeface="굴림" pitchFamily="50" charset="-127"/>
            </a:endParaRPr>
          </a:p>
          <a:p>
            <a:pPr marL="381000" indent="-381000" eaLnBrk="1" hangingPunct="1">
              <a:buFont typeface="Wingdings 2" pitchFamily="18" charset="2"/>
              <a:buAutoNum type="arabicPeriod"/>
            </a:pPr>
            <a:r>
              <a:rPr lang="en-US" altLang="ko-KR" i="1" dirty="0" smtClean="0">
                <a:ea typeface="굴림" pitchFamily="50" charset="-127"/>
              </a:rPr>
              <a:t>k</a:t>
            </a:r>
            <a:r>
              <a:rPr lang="en-US" altLang="ko-KR" dirty="0" smtClean="0">
                <a:ea typeface="굴림" pitchFamily="50" charset="-127"/>
              </a:rPr>
              <a:t>-</a:t>
            </a:r>
            <a:r>
              <a:rPr lang="ko-KR" altLang="en-US" dirty="0">
                <a:ea typeface="굴림" pitchFamily="50" charset="-127"/>
              </a:rPr>
              <a:t> </a:t>
            </a:r>
            <a:r>
              <a:rPr lang="ko-KR" altLang="en-US" dirty="0" smtClean="0">
                <a:ea typeface="굴림" pitchFamily="50" charset="-127"/>
              </a:rPr>
              <a:t>아이템세트까지 재귀적으로 계속</a:t>
            </a:r>
            <a:endParaRPr lang="en-US" altLang="ko-KR" dirty="0" smtClean="0">
              <a:ea typeface="굴림" pitchFamily="50" charset="-127"/>
            </a:endParaRPr>
          </a:p>
          <a:p>
            <a:pPr marL="381000" indent="-381000" eaLnBrk="1" hangingPunct="1">
              <a:buFont typeface="Wingdings 2" pitchFamily="18" charset="2"/>
              <a:buAutoNum type="arabicPeriod"/>
            </a:pPr>
            <a:r>
              <a:rPr lang="ko-KR" altLang="en-US" dirty="0" smtClean="0">
                <a:ea typeface="굴림" pitchFamily="50" charset="-127"/>
              </a:rPr>
              <a:t>연관규칙은 빈발아이템세트를 이용하여 생성</a:t>
            </a:r>
            <a:endParaRPr lang="en-US" altLang="ko-KR" dirty="0" smtClean="0">
              <a:ea typeface="굴림" pitchFamily="50" charset="-127"/>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762000" y="152400"/>
            <a:ext cx="7772400" cy="639762"/>
          </a:xfrm>
        </p:spPr>
        <p:txBody>
          <a:bodyPr/>
          <a:lstStyle/>
          <a:p>
            <a:pPr eaLnBrk="1" hangingPunct="1"/>
            <a:r>
              <a:rPr lang="ko-KR" altLang="en-US" sz="3600" dirty="0" smtClean="0">
                <a:solidFill>
                  <a:schemeClr val="tx1"/>
                </a:solidFill>
                <a:ea typeface="굴림" pitchFamily="50" charset="-127"/>
              </a:rPr>
              <a:t>평가 측정</a:t>
            </a:r>
            <a:endParaRPr lang="en-US" altLang="ko-KR" sz="3600" dirty="0" smtClean="0">
              <a:solidFill>
                <a:schemeClr val="tx1"/>
              </a:solidFill>
              <a:ea typeface="굴림" pitchFamily="50" charset="-127"/>
            </a:endParaRPr>
          </a:p>
        </p:txBody>
      </p:sp>
      <p:sp>
        <p:nvSpPr>
          <p:cNvPr id="17411" name="Content Placeholder 2"/>
          <p:cNvSpPr>
            <a:spLocks noGrp="1"/>
          </p:cNvSpPr>
          <p:nvPr>
            <p:ph sz="quarter" idx="1"/>
          </p:nvPr>
        </p:nvSpPr>
        <p:spPr>
          <a:xfrm>
            <a:off x="457200" y="685800"/>
            <a:ext cx="7772400" cy="4800600"/>
          </a:xfrm>
        </p:spPr>
        <p:txBody>
          <a:bodyPr/>
          <a:lstStyle/>
          <a:p>
            <a:pPr eaLnBrk="1" hangingPunct="1"/>
            <a:r>
              <a:rPr lang="ko-KR" altLang="en-US" sz="2800" dirty="0">
                <a:latin typeface="굴림" panose="020B0600000101010101" pitchFamily="50" charset="-127"/>
                <a:ea typeface="굴림" panose="020B0600000101010101" pitchFamily="50" charset="-127"/>
              </a:rPr>
              <a:t>연관성의 강도를 측정하기 위한 </a:t>
            </a:r>
            <a:r>
              <a:rPr lang="ko-KR" altLang="en-US" sz="2800" dirty="0" smtClean="0">
                <a:latin typeface="굴림" panose="020B0600000101010101" pitchFamily="50" charset="-127"/>
                <a:ea typeface="굴림" panose="020B0600000101010101" pitchFamily="50" charset="-127"/>
              </a:rPr>
              <a:t>측정도구</a:t>
            </a:r>
            <a:endParaRPr lang="en-US" altLang="ko-KR" i="1" dirty="0" smtClean="0">
              <a:latin typeface="굴림" panose="020B0600000101010101" pitchFamily="50" charset="-127"/>
              <a:ea typeface="굴림" panose="020B0600000101010101" pitchFamily="50" charset="-127"/>
            </a:endParaRPr>
          </a:p>
          <a:p>
            <a:pPr lvl="1" eaLnBrk="1" hangingPunct="1"/>
            <a:r>
              <a:rPr lang="ko-KR" altLang="en-US" u="sng" dirty="0" smtClean="0">
                <a:latin typeface="굴림" panose="020B0600000101010101" pitchFamily="50" charset="-127"/>
                <a:ea typeface="굴림" panose="020B0600000101010101" pitchFamily="50" charset="-127"/>
              </a:rPr>
              <a:t>신뢰도</a:t>
            </a:r>
            <a:r>
              <a:rPr lang="en-US" altLang="ko-KR" dirty="0" smtClean="0">
                <a:latin typeface="굴림" panose="020B0600000101010101" pitchFamily="50" charset="-127"/>
                <a:ea typeface="굴림" panose="020B0600000101010101" pitchFamily="50" charset="-127"/>
              </a:rPr>
              <a:t>(Confidence)</a:t>
            </a:r>
            <a:r>
              <a:rPr lang="ko-KR" altLang="en-US" dirty="0">
                <a:latin typeface="굴림" panose="020B0600000101010101" pitchFamily="50" charset="-127"/>
                <a:ea typeface="굴림" panose="020B0600000101010101" pitchFamily="50" charset="-127"/>
              </a:rPr>
              <a:t>와 </a:t>
            </a:r>
            <a:r>
              <a:rPr lang="ko-KR" altLang="en-US" u="sng" dirty="0" smtClean="0">
                <a:latin typeface="굴림" panose="020B0600000101010101" pitchFamily="50" charset="-127"/>
                <a:ea typeface="굴림" panose="020B0600000101010101" pitchFamily="50" charset="-127"/>
              </a:rPr>
              <a:t>향상도</a:t>
            </a:r>
            <a:r>
              <a:rPr lang="en-US" altLang="ko-KR" dirty="0" smtClean="0">
                <a:latin typeface="굴림" panose="020B0600000101010101" pitchFamily="50" charset="-127"/>
                <a:ea typeface="굴림" panose="020B0600000101010101" pitchFamily="50" charset="-127"/>
              </a:rPr>
              <a:t>(Lift Ratio)</a:t>
            </a:r>
          </a:p>
          <a:p>
            <a:pPr lvl="2" eaLnBrk="1" hangingPunct="1"/>
            <a:r>
              <a:rPr lang="ko-KR" altLang="en-US" dirty="0" smtClean="0">
                <a:latin typeface="굴림" panose="020B0600000101010101" pitchFamily="50" charset="-127"/>
                <a:ea typeface="굴림" panose="020B0600000101010101" pitchFamily="50" charset="-127"/>
              </a:rPr>
              <a:t>신뢰도</a:t>
            </a:r>
            <a:r>
              <a:rPr lang="ko-KR" altLang="en-US" dirty="0">
                <a:latin typeface="굴림" panose="020B0600000101010101" pitchFamily="50" charset="-127"/>
                <a:ea typeface="굴림" panose="020B0600000101010101" pitchFamily="50" charset="-127"/>
              </a:rPr>
              <a:t>가 </a:t>
            </a:r>
            <a:r>
              <a:rPr lang="ko-KR" altLang="en-US" dirty="0" smtClean="0">
                <a:latin typeface="굴림" panose="020B0600000101010101" pitchFamily="50" charset="-127"/>
                <a:ea typeface="굴림" panose="020B0600000101010101" pitchFamily="50" charset="-127"/>
              </a:rPr>
              <a:t>높을 수록 강한 연관규칙</a:t>
            </a:r>
            <a:endParaRPr lang="en-US" altLang="ko-KR" dirty="0" smtClean="0">
              <a:latin typeface="굴림" panose="020B0600000101010101" pitchFamily="50" charset="-127"/>
              <a:ea typeface="굴림" panose="020B0600000101010101" pitchFamily="50" charset="-127"/>
            </a:endParaRPr>
          </a:p>
          <a:p>
            <a:pPr lvl="2" eaLnBrk="1" hangingPunct="1"/>
            <a:endParaRPr lang="en-US" altLang="ko-KR" dirty="0">
              <a:latin typeface="굴림" panose="020B0600000101010101" pitchFamily="50" charset="-127"/>
              <a:ea typeface="굴림" panose="020B0600000101010101" pitchFamily="50" charset="-127"/>
            </a:endParaRPr>
          </a:p>
          <a:p>
            <a:pPr lvl="2" eaLnBrk="1" hangingPunct="1"/>
            <a:endParaRPr lang="en-US" altLang="ko-KR" dirty="0" smtClean="0">
              <a:latin typeface="굴림" panose="020B0600000101010101" pitchFamily="50" charset="-127"/>
              <a:ea typeface="굴림" panose="020B0600000101010101" pitchFamily="50" charset="-127"/>
            </a:endParaRPr>
          </a:p>
          <a:p>
            <a:pPr lvl="2" eaLnBrk="1" hangingPunct="1"/>
            <a:endParaRPr lang="en-US" altLang="ko-KR" dirty="0">
              <a:latin typeface="굴림" panose="020B0600000101010101" pitchFamily="50" charset="-127"/>
              <a:ea typeface="굴림" panose="020B0600000101010101" pitchFamily="50" charset="-127"/>
            </a:endParaRPr>
          </a:p>
          <a:p>
            <a:pPr lvl="2" eaLnBrk="1" hangingPunct="1"/>
            <a:endParaRPr lang="en-US" altLang="ko-KR" dirty="0" smtClean="0">
              <a:latin typeface="굴림" panose="020B0600000101010101" pitchFamily="50" charset="-127"/>
              <a:ea typeface="굴림" panose="020B0600000101010101" pitchFamily="50" charset="-127"/>
            </a:endParaRPr>
          </a:p>
          <a:p>
            <a:pPr lvl="2" eaLnBrk="1" hangingPunct="1"/>
            <a:endParaRPr lang="en-US" altLang="ko-KR" dirty="0">
              <a:latin typeface="굴림" panose="020B0600000101010101" pitchFamily="50" charset="-127"/>
              <a:ea typeface="굴림" panose="020B0600000101010101" pitchFamily="50" charset="-127"/>
            </a:endParaRPr>
          </a:p>
          <a:p>
            <a:pPr lvl="2" eaLnBrk="1" hangingPunct="1"/>
            <a:endParaRPr lang="en-US" altLang="ko-KR" dirty="0" smtClean="0">
              <a:latin typeface="굴림" panose="020B0600000101010101" pitchFamily="50" charset="-127"/>
              <a:ea typeface="굴림" panose="020B0600000101010101" pitchFamily="50" charset="-127"/>
            </a:endParaRPr>
          </a:p>
          <a:p>
            <a:pPr lvl="2" eaLnBrk="1" hangingPunct="1"/>
            <a:endParaRPr lang="en-US" altLang="ko-KR" dirty="0">
              <a:latin typeface="굴림" panose="020B0600000101010101" pitchFamily="50" charset="-127"/>
              <a:ea typeface="굴림" panose="020B0600000101010101" pitchFamily="50" charset="-127"/>
            </a:endParaRPr>
          </a:p>
          <a:p>
            <a:pPr lvl="2" eaLnBrk="1" hangingPunct="1"/>
            <a:endParaRPr lang="en-US" altLang="ko-KR" dirty="0" smtClean="0">
              <a:latin typeface="굴림" panose="020B0600000101010101" pitchFamily="50" charset="-127"/>
              <a:ea typeface="굴림" panose="020B0600000101010101" pitchFamily="50" charset="-127"/>
            </a:endParaRPr>
          </a:p>
          <a:p>
            <a:pPr eaLnBrk="1" hangingPunct="1"/>
            <a:r>
              <a:rPr lang="ko-KR" altLang="en-US" sz="2000" dirty="0">
                <a:latin typeface="굴림" panose="020B0600000101010101" pitchFamily="50" charset="-127"/>
                <a:ea typeface="굴림" panose="020B0600000101010101" pitchFamily="50" charset="-127"/>
              </a:rPr>
              <a:t>예</a:t>
            </a:r>
            <a:r>
              <a:rPr lang="en-US" altLang="ko-KR" sz="2000" dirty="0" smtClean="0">
                <a:latin typeface="굴림" panose="020B0600000101010101" pitchFamily="50" charset="-127"/>
                <a:ea typeface="굴림" panose="020B0600000101010101" pitchFamily="50" charset="-127"/>
              </a:rPr>
              <a:t>) </a:t>
            </a:r>
            <a:r>
              <a:rPr lang="ko-KR" altLang="en-US" sz="2000" dirty="0" smtClean="0">
                <a:latin typeface="굴림" panose="020B0600000101010101" pitchFamily="50" charset="-127"/>
                <a:ea typeface="굴림" panose="020B0600000101010101" pitchFamily="50" charset="-127"/>
              </a:rPr>
              <a:t>슈퍼마켓에 </a:t>
            </a:r>
            <a:r>
              <a:rPr lang="en-US" altLang="ko-KR" sz="2000" dirty="0" smtClean="0">
                <a:latin typeface="굴림" panose="020B0600000101010101" pitchFamily="50" charset="-127"/>
                <a:ea typeface="굴림" panose="020B0600000101010101" pitchFamily="50" charset="-127"/>
              </a:rPr>
              <a:t>100,000</a:t>
            </a:r>
            <a:r>
              <a:rPr lang="ko-KR" altLang="en-US" sz="2000" dirty="0" smtClean="0">
                <a:latin typeface="굴림" panose="020B0600000101010101" pitchFamily="50" charset="-127"/>
                <a:ea typeface="굴림" panose="020B0600000101010101" pitchFamily="50" charset="-127"/>
              </a:rPr>
              <a:t>개 거래 기록</a:t>
            </a:r>
            <a:r>
              <a:rPr lang="en-US" altLang="ko-KR" sz="2000" dirty="0" smtClean="0">
                <a:latin typeface="굴림" panose="020B0600000101010101" pitchFamily="50" charset="-127"/>
                <a:ea typeface="굴림" panose="020B0600000101010101" pitchFamily="50" charset="-127"/>
              </a:rPr>
              <a:t>, </a:t>
            </a:r>
            <a:r>
              <a:rPr lang="ko-KR" altLang="en-US" sz="2000" dirty="0" smtClean="0">
                <a:latin typeface="굴림" panose="020B0600000101010101" pitchFamily="50" charset="-127"/>
                <a:ea typeface="굴림" panose="020B0600000101010101" pitchFamily="50" charset="-127"/>
              </a:rPr>
              <a:t>오렌지 주스와 감기약이 함께 있는 거래가 </a:t>
            </a:r>
            <a:r>
              <a:rPr lang="en-US" altLang="ko-KR" sz="2000" dirty="0" smtClean="0">
                <a:latin typeface="굴림" panose="020B0600000101010101" pitchFamily="50" charset="-127"/>
                <a:ea typeface="굴림" panose="020B0600000101010101" pitchFamily="50" charset="-127"/>
              </a:rPr>
              <a:t>2,000, </a:t>
            </a:r>
            <a:r>
              <a:rPr lang="ko-KR" altLang="en-US" sz="2000" dirty="0" smtClean="0">
                <a:latin typeface="굴림" panose="020B0600000101010101" pitchFamily="50" charset="-127"/>
                <a:ea typeface="굴림" panose="020B0600000101010101" pitchFamily="50" charset="-127"/>
              </a:rPr>
              <a:t>이 </a:t>
            </a:r>
            <a:r>
              <a:rPr lang="en-US" altLang="ko-KR" sz="2000" dirty="0" smtClean="0">
                <a:latin typeface="굴림" panose="020B0600000101010101" pitchFamily="50" charset="-127"/>
                <a:ea typeface="굴림" panose="020B0600000101010101" pitchFamily="50" charset="-127"/>
              </a:rPr>
              <a:t>2000</a:t>
            </a:r>
            <a:r>
              <a:rPr lang="ko-KR" altLang="en-US" sz="2000" dirty="0" smtClean="0">
                <a:latin typeface="굴림" panose="020B0600000101010101" pitchFamily="50" charset="-127"/>
                <a:ea typeface="굴림" panose="020B0600000101010101" pitchFamily="50" charset="-127"/>
              </a:rPr>
              <a:t>개 거래 중에 </a:t>
            </a:r>
            <a:r>
              <a:rPr lang="ko-KR" altLang="en-US" sz="2000" dirty="0" err="1" smtClean="0">
                <a:latin typeface="굴림" panose="020B0600000101010101" pitchFamily="50" charset="-127"/>
                <a:ea typeface="굴림" panose="020B0600000101010101" pitchFamily="50" charset="-127"/>
              </a:rPr>
              <a:t>스프가</a:t>
            </a:r>
            <a:r>
              <a:rPr lang="ko-KR" altLang="en-US" sz="2000" dirty="0" smtClean="0">
                <a:latin typeface="굴림" panose="020B0600000101010101" pitchFamily="50" charset="-127"/>
                <a:ea typeface="굴림" panose="020B0600000101010101" pitchFamily="50" charset="-127"/>
              </a:rPr>
              <a:t> 포함된 거래가 </a:t>
            </a:r>
            <a:r>
              <a:rPr lang="en-US" altLang="ko-KR" sz="2000" dirty="0" smtClean="0">
                <a:latin typeface="굴림" panose="020B0600000101010101" pitchFamily="50" charset="-127"/>
                <a:ea typeface="굴림" panose="020B0600000101010101" pitchFamily="50" charset="-127"/>
              </a:rPr>
              <a:t>800</a:t>
            </a:r>
            <a:r>
              <a:rPr lang="ko-KR" altLang="en-US" sz="2000" dirty="0" smtClean="0">
                <a:latin typeface="굴림" panose="020B0600000101010101" pitchFamily="50" charset="-127"/>
                <a:ea typeface="굴림" panose="020B0600000101010101" pitchFamily="50" charset="-127"/>
              </a:rPr>
              <a:t>개라면 </a:t>
            </a:r>
            <a:r>
              <a:rPr lang="en-US" altLang="ko-KR" sz="2000" dirty="0" smtClean="0">
                <a:latin typeface="굴림" panose="020B0600000101010101" pitchFamily="50" charset="-127"/>
                <a:ea typeface="굴림" panose="020B0600000101010101" pitchFamily="50" charset="-127"/>
              </a:rPr>
              <a:t>“IF </a:t>
            </a:r>
            <a:r>
              <a:rPr lang="ko-KR" altLang="en-US" sz="2000" dirty="0" smtClean="0">
                <a:latin typeface="굴림" panose="020B0600000101010101" pitchFamily="50" charset="-127"/>
                <a:ea typeface="굴림" panose="020B0600000101010101" pitchFamily="50" charset="-127"/>
              </a:rPr>
              <a:t>오렌지 주스와 감기약이 판매되면 </a:t>
            </a:r>
            <a:r>
              <a:rPr lang="en-US" altLang="ko-KR" sz="2000" dirty="0" smtClean="0">
                <a:latin typeface="굴림" panose="020B0600000101010101" pitchFamily="50" charset="-127"/>
                <a:ea typeface="굴림" panose="020B0600000101010101" pitchFamily="50" charset="-127"/>
              </a:rPr>
              <a:t>THEN </a:t>
            </a:r>
            <a:r>
              <a:rPr lang="ko-KR" altLang="en-US" sz="2000" dirty="0" err="1" smtClean="0">
                <a:latin typeface="굴림" panose="020B0600000101010101" pitchFamily="50" charset="-127"/>
                <a:ea typeface="굴림" panose="020B0600000101010101" pitchFamily="50" charset="-127"/>
              </a:rPr>
              <a:t>스프도</a:t>
            </a:r>
            <a:r>
              <a:rPr lang="ko-KR" altLang="en-US" sz="2000" dirty="0" smtClean="0">
                <a:latin typeface="굴림" panose="020B0600000101010101" pitchFamily="50" charset="-127"/>
                <a:ea typeface="굴림" panose="020B0600000101010101" pitchFamily="50" charset="-127"/>
              </a:rPr>
              <a:t> 같은 거래에서 판매된다</a:t>
            </a:r>
            <a:r>
              <a:rPr lang="en-US" altLang="ko-KR" sz="2000" dirty="0" smtClean="0">
                <a:latin typeface="굴림" panose="020B0600000101010101" pitchFamily="50" charset="-127"/>
                <a:ea typeface="굴림" panose="020B0600000101010101" pitchFamily="50" charset="-127"/>
              </a:rPr>
              <a:t>”</a:t>
            </a:r>
            <a:r>
              <a:rPr lang="ko-KR" altLang="en-US" sz="2000" dirty="0" smtClean="0">
                <a:latin typeface="굴림" panose="020B0600000101010101" pitchFamily="50" charset="-127"/>
                <a:ea typeface="굴림" panose="020B0600000101010101" pitchFamily="50" charset="-127"/>
              </a:rPr>
              <a:t>는 연관규칙은 지지도</a:t>
            </a:r>
            <a:r>
              <a:rPr lang="en-US" altLang="ko-KR" sz="2000" dirty="0" smtClean="0">
                <a:latin typeface="굴림" panose="020B0600000101010101" pitchFamily="50" charset="-127"/>
                <a:ea typeface="굴림" panose="020B0600000101010101" pitchFamily="50" charset="-127"/>
              </a:rPr>
              <a:t>=</a:t>
            </a:r>
            <a:r>
              <a:rPr lang="ko-KR" altLang="en-US" sz="2000" dirty="0" smtClean="0">
                <a:latin typeface="굴림" panose="020B0600000101010101" pitchFamily="50" charset="-127"/>
                <a:ea typeface="굴림" panose="020B0600000101010101" pitchFamily="50" charset="-127"/>
              </a:rPr>
              <a:t> </a:t>
            </a:r>
            <a:r>
              <a:rPr lang="en-US" altLang="ko-KR" sz="2000" dirty="0" smtClean="0">
                <a:latin typeface="굴림" panose="020B0600000101010101" pitchFamily="50" charset="-127"/>
                <a:ea typeface="굴림" panose="020B0600000101010101" pitchFamily="50" charset="-127"/>
              </a:rPr>
              <a:t>0.8%(800/100,000), </a:t>
            </a:r>
            <a:r>
              <a:rPr lang="ko-KR" altLang="en-US" sz="2000" dirty="0" smtClean="0">
                <a:latin typeface="굴림" panose="020B0600000101010101" pitchFamily="50" charset="-127"/>
                <a:ea typeface="굴림" panose="020B0600000101010101" pitchFamily="50" charset="-127"/>
              </a:rPr>
              <a:t>신뢰도</a:t>
            </a:r>
            <a:r>
              <a:rPr lang="en-US" altLang="ko-KR" sz="2000" dirty="0" smtClean="0">
                <a:latin typeface="굴림" panose="020B0600000101010101" pitchFamily="50" charset="-127"/>
                <a:ea typeface="굴림" panose="020B0600000101010101" pitchFamily="50" charset="-127"/>
              </a:rPr>
              <a:t>=40%(800/2000)</a:t>
            </a:r>
            <a:r>
              <a:rPr lang="ko-KR" altLang="en-US" sz="2000" dirty="0" smtClean="0">
                <a:latin typeface="굴림" panose="020B0600000101010101" pitchFamily="50" charset="-127"/>
                <a:ea typeface="굴림" panose="020B0600000101010101" pitchFamily="50" charset="-127"/>
              </a:rPr>
              <a:t> </a:t>
            </a:r>
            <a:endParaRPr lang="en-US" altLang="ko-KR" sz="2000" dirty="0" smtClean="0">
              <a:latin typeface="굴림" panose="020B0600000101010101" pitchFamily="50" charset="-127"/>
              <a:ea typeface="굴림" panose="020B0600000101010101" pitchFamily="50" charset="-127"/>
            </a:endParaRPr>
          </a:p>
          <a:p>
            <a:pPr lvl="1" eaLnBrk="1" hangingPunct="1"/>
            <a:endParaRPr lang="en-US" altLang="ko-KR" b="1" dirty="0">
              <a:ea typeface="굴림" pitchFamily="50" charset="-127"/>
            </a:endParaRPr>
          </a:p>
          <a:p>
            <a:pPr lvl="1" eaLnBrk="1" hangingPunct="1"/>
            <a:endParaRPr lang="en-US" altLang="ko-KR" dirty="0">
              <a:ea typeface="굴림" pitchFamily="50" charset="-127"/>
            </a:endParaRPr>
          </a:p>
          <a:p>
            <a:pPr lvl="1" eaLnBrk="1" hangingPunct="1"/>
            <a:endParaRPr lang="en-US" altLang="ko-KR" dirty="0" smtClean="0">
              <a:ea typeface="굴림" pitchFamily="50" charset="-127"/>
            </a:endParaRPr>
          </a:p>
          <a:p>
            <a:pPr lvl="1" eaLnBrk="1" hangingPunct="1"/>
            <a:endParaRPr lang="en-US" altLang="ko-KR" b="1" dirty="0" smtClean="0">
              <a:ea typeface="굴림" pitchFamily="50" charset="-127"/>
            </a:endParaRPr>
          </a:p>
          <a:p>
            <a:pPr lvl="1" eaLnBrk="1" hangingPunct="1"/>
            <a:endParaRPr lang="en-US" altLang="ko-KR" b="1" dirty="0" smtClean="0">
              <a:ea typeface="굴림" pitchFamily="50" charset="-127"/>
            </a:endParaRPr>
          </a:p>
        </p:txBody>
      </p:sp>
      <p:graphicFrame>
        <p:nvGraphicFramePr>
          <p:cNvPr id="4" name="Group 4"/>
          <p:cNvGraphicFramePr>
            <a:graphicFrameLocks/>
          </p:cNvGraphicFramePr>
          <p:nvPr>
            <p:extLst>
              <p:ext uri="{D42A27DB-BD31-4B8C-83A1-F6EECF244321}">
                <p14:modId xmlns:p14="http://schemas.microsoft.com/office/powerpoint/2010/main" val="2368618825"/>
              </p:ext>
            </p:extLst>
          </p:nvPr>
        </p:nvGraphicFramePr>
        <p:xfrm>
          <a:off x="533400" y="2057400"/>
          <a:ext cx="7010400" cy="1196975"/>
        </p:xfrm>
        <a:graphic>
          <a:graphicData uri="http://schemas.openxmlformats.org/drawingml/2006/table">
            <a:tbl>
              <a:tblPr/>
              <a:tblGrid>
                <a:gridCol w="2535344">
                  <a:extLst>
                    <a:ext uri="{9D8B030D-6E8A-4147-A177-3AD203B41FA5}">
                      <a16:colId xmlns="" xmlns:a16="http://schemas.microsoft.com/office/drawing/2014/main" val="20000"/>
                    </a:ext>
                  </a:extLst>
                </a:gridCol>
                <a:gridCol w="4475056">
                  <a:extLst>
                    <a:ext uri="{9D8B030D-6E8A-4147-A177-3AD203B41FA5}">
                      <a16:colId xmlns="" xmlns:a16="http://schemas.microsoft.com/office/drawing/2014/main" val="20001"/>
                    </a:ext>
                  </a:extLst>
                </a:gridCol>
              </a:tblGrid>
              <a:tr h="782935">
                <a:tc row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800" b="1" i="0" u="none" strike="noStrike" cap="none" normalizeH="0" baseline="0" dirty="0" smtClean="0">
                          <a:ln>
                            <a:noFill/>
                          </a:ln>
                          <a:solidFill>
                            <a:srgbClr val="FF0000"/>
                          </a:solidFill>
                          <a:effectLst/>
                          <a:latin typeface="나눔고딕" panose="020D0604000000000000" pitchFamily="50" charset="-127"/>
                          <a:ea typeface="나눔고딕" panose="020D0604000000000000" pitchFamily="50" charset="-127"/>
                        </a:rPr>
                        <a:t>신뢰도</a:t>
                      </a:r>
                      <a:r>
                        <a:rPr kumimoji="0" lang="en-US" altLang="ko-KR" sz="1800" b="1" i="0" u="none" strike="noStrike" cap="none" normalizeH="0" baseline="0" dirty="0" smtClean="0">
                          <a:ln>
                            <a:noFill/>
                          </a:ln>
                          <a:solidFill>
                            <a:srgbClr val="FF0000"/>
                          </a:solidFill>
                          <a:effectLst/>
                          <a:latin typeface="나눔고딕" panose="020D0604000000000000" pitchFamily="50" charset="-127"/>
                          <a:ea typeface="나눔고딕" panose="020D0604000000000000" pitchFamily="50" charset="-127"/>
                        </a:rPr>
                        <a:t>(confidence) </a:t>
                      </a:r>
                      <a:r>
                        <a:rPr kumimoji="0" lang="en-US" altLang="ko-KR" sz="1800" b="1" i="1" u="none" strike="noStrike" cap="none" normalizeH="0" baseline="0" dirty="0" smtClean="0">
                          <a:ln>
                            <a:noFill/>
                          </a:ln>
                          <a:solidFill>
                            <a:srgbClr val="000000"/>
                          </a:solidFill>
                          <a:effectLst/>
                          <a:latin typeface="나눔고딕" panose="020D0604000000000000" pitchFamily="50" charset="-127"/>
                          <a:ea typeface="나눔고딕" panose="020D0604000000000000" pitchFamily="50" charset="-127"/>
                        </a:rPr>
                        <a:t>= </a:t>
                      </a:r>
                      <a:endParaRPr kumimoji="0" lang="en-US" altLang="ko-KR" sz="1800" b="1" i="1" u="none" strike="noStrike" cap="none" normalizeH="0" baseline="0" dirty="0" smtClean="0">
                        <a:ln>
                          <a:noFill/>
                        </a:ln>
                        <a:solidFill>
                          <a:schemeClr val="tx1"/>
                        </a:solidFill>
                        <a:effectLst/>
                        <a:latin typeface="나눔고딕" panose="020D0604000000000000" pitchFamily="50" charset="-127"/>
                        <a:ea typeface="나눔고딕" panose="020D0604000000000000" pitchFamily="50" charset="-127"/>
                      </a:endParaRPr>
                    </a:p>
                  </a:txBody>
                  <a:tcPr marT="45735" marB="45735"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800" b="0" i="0" u="none" strike="noStrike" cap="none" normalizeH="0" baseline="0" dirty="0" smtClean="0">
                          <a:ln>
                            <a:noFill/>
                          </a:ln>
                          <a:solidFill>
                            <a:srgbClr val="000000"/>
                          </a:solidFill>
                          <a:effectLst/>
                          <a:latin typeface="나눔고딕" panose="020D0604000000000000" pitchFamily="50" charset="-127"/>
                          <a:ea typeface="나눔고딕" panose="020D0604000000000000" pitchFamily="50" charset="-127"/>
                        </a:rPr>
                        <a:t>조건부 </a:t>
                      </a:r>
                      <a:r>
                        <a:rPr lang="ko-KR" altLang="en-US" b="0" dirty="0" smtClean="0">
                          <a:latin typeface="나눔고딕" panose="020D0604000000000000" pitchFamily="50" charset="-127"/>
                          <a:ea typeface="나눔고딕" panose="020D0604000000000000" pitchFamily="50" charset="-127"/>
                        </a:rPr>
                        <a:t>아이템 세트</a:t>
                      </a:r>
                      <a:r>
                        <a:rPr kumimoji="0" lang="ko-KR" altLang="en-US" sz="1800" b="0" i="0" u="none" strike="noStrike" cap="none" normalizeH="0" baseline="0" dirty="0" smtClean="0">
                          <a:ln>
                            <a:noFill/>
                          </a:ln>
                          <a:solidFill>
                            <a:srgbClr val="000000"/>
                          </a:solidFill>
                          <a:effectLst/>
                          <a:latin typeface="나눔고딕" panose="020D0604000000000000" pitchFamily="50" charset="-127"/>
                          <a:ea typeface="나눔고딕" panose="020D0604000000000000" pitchFamily="50" charset="-127"/>
                        </a:rPr>
                        <a:t>와  결론부 </a:t>
                      </a:r>
                      <a:r>
                        <a:rPr lang="ko-KR" altLang="en-US" b="0" dirty="0" smtClean="0">
                          <a:latin typeface="나눔고딕" panose="020D0604000000000000" pitchFamily="50" charset="-127"/>
                          <a:ea typeface="나눔고딕" panose="020D0604000000000000" pitchFamily="50" charset="-127"/>
                        </a:rPr>
                        <a:t>아이템세트</a:t>
                      </a:r>
                      <a:r>
                        <a:rPr kumimoji="0" lang="ko-KR" altLang="en-US" sz="1800" b="0" i="0" u="none" strike="noStrike" cap="none" normalizeH="0" baseline="0" dirty="0" smtClean="0">
                          <a:ln>
                            <a:noFill/>
                          </a:ln>
                          <a:solidFill>
                            <a:srgbClr val="000000"/>
                          </a:solidFill>
                          <a:effectLst/>
                          <a:latin typeface="나눔고딕" panose="020D0604000000000000" pitchFamily="50" charset="-127"/>
                          <a:ea typeface="나눔고딕" panose="020D0604000000000000" pitchFamily="50" charset="-127"/>
                        </a:rPr>
                        <a:t>를 동시에 포함하는 거래의 수</a:t>
                      </a:r>
                      <a:endParaRPr kumimoji="0" lang="ko-KR" altLang="en-US" sz="1800" b="0" i="0" u="none" strike="noStrike" cap="none" normalizeH="0" baseline="0" dirty="0" smtClean="0">
                        <a:ln>
                          <a:noFill/>
                        </a:ln>
                        <a:solidFill>
                          <a:schemeClr val="tx1"/>
                        </a:solidFill>
                        <a:effectLst/>
                        <a:latin typeface="나눔고딕" panose="020D0604000000000000" pitchFamily="50" charset="-127"/>
                        <a:ea typeface="나눔고딕" panose="020D0604000000000000" pitchFamily="50" charset="-127"/>
                      </a:endParaRPr>
                    </a:p>
                  </a:txBody>
                  <a:tcPr marT="45735" marB="45735" anchor="ctr" horzOverflow="overflow">
                    <a:lnL>
                      <a:noFill/>
                    </a:lnL>
                    <a:lnR cap="flat">
                      <a:noFill/>
                    </a:lnR>
                    <a:lnT cap="flat">
                      <a:noFill/>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4040">
                <a:tc vMerge="1">
                  <a:txBody>
                    <a:bodyPr/>
                    <a:lstStyle/>
                    <a:p>
                      <a:pPr latinLnBrk="1"/>
                      <a:endParaRPr lang="ko-KR"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800" b="0" i="0" u="none" strike="noStrike" cap="none" normalizeH="0" baseline="0" dirty="0" smtClean="0">
                          <a:ln>
                            <a:noFill/>
                          </a:ln>
                          <a:solidFill>
                            <a:srgbClr val="000000"/>
                          </a:solidFill>
                          <a:effectLst/>
                          <a:latin typeface="나눔고딕" panose="020D0604000000000000" pitchFamily="50" charset="-127"/>
                          <a:ea typeface="나눔고딕" panose="020D0604000000000000" pitchFamily="50" charset="-127"/>
                        </a:rPr>
                        <a:t>조건부 </a:t>
                      </a:r>
                      <a:r>
                        <a:rPr lang="ko-KR" altLang="en-US" b="0" dirty="0" smtClean="0">
                          <a:latin typeface="나눔고딕" panose="020D0604000000000000" pitchFamily="50" charset="-127"/>
                          <a:ea typeface="나눔고딕" panose="020D0604000000000000" pitchFamily="50" charset="-127"/>
                        </a:rPr>
                        <a:t>아이템세트를</a:t>
                      </a:r>
                      <a:r>
                        <a:rPr kumimoji="0" lang="ko-KR" altLang="en-US" sz="1800" b="0" i="0" u="none" strike="noStrike" cap="none" normalizeH="0" baseline="0" dirty="0" smtClean="0">
                          <a:ln>
                            <a:noFill/>
                          </a:ln>
                          <a:solidFill>
                            <a:srgbClr val="000000"/>
                          </a:solidFill>
                          <a:effectLst/>
                          <a:latin typeface="나눔고딕" panose="020D0604000000000000" pitchFamily="50" charset="-127"/>
                          <a:ea typeface="나눔고딕" panose="020D0604000000000000" pitchFamily="50" charset="-127"/>
                        </a:rPr>
                        <a:t> 포함하는 거래의 수</a:t>
                      </a:r>
                      <a:endParaRPr kumimoji="0" lang="ko-KR" altLang="en-US" sz="1800" b="0" i="0" u="none" strike="noStrike" cap="none" normalizeH="0" baseline="0" dirty="0" smtClean="0">
                        <a:ln>
                          <a:noFill/>
                        </a:ln>
                        <a:solidFill>
                          <a:schemeClr val="tx1"/>
                        </a:solidFill>
                        <a:effectLst/>
                        <a:latin typeface="나눔고딕" panose="020D0604000000000000" pitchFamily="50" charset="-127"/>
                        <a:ea typeface="나눔고딕" panose="020D0604000000000000" pitchFamily="50" charset="-127"/>
                      </a:endParaRPr>
                    </a:p>
                  </a:txBody>
                  <a:tcPr marT="45735" marB="45735" anchor="ctr" horzOverflow="overflow">
                    <a:lnL>
                      <a:noFill/>
                    </a:lnL>
                    <a:lnR cap="flat">
                      <a:noFill/>
                    </a:lnR>
                    <a:lnT w="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6" name="TextBox 5"/>
              <p:cNvSpPr txBox="1"/>
              <p:nvPr/>
            </p:nvSpPr>
            <p:spPr>
              <a:xfrm>
                <a:off x="2743200" y="3429000"/>
                <a:ext cx="5257799" cy="1211614"/>
              </a:xfrm>
              <a:prstGeom prst="rect">
                <a:avLst/>
              </a:prstGeom>
              <a:noFill/>
            </p:spPr>
            <p:txBody>
              <a:bodyPr wrap="square" rtlCol="0">
                <a:spAutoFit/>
              </a:bodyPr>
              <a:lstStyle/>
              <a:p>
                <a:r>
                  <a:rPr lang="en-US" altLang="ko-KR" dirty="0" smtClean="0">
                    <a:latin typeface="나눔고딕" panose="020D0604000000000000" pitchFamily="50" charset="-127"/>
                    <a:ea typeface="나눔고딕" panose="020D0604000000000000" pitchFamily="50" charset="-127"/>
                  </a:rPr>
                  <a:t>= </a:t>
                </a:r>
                <a14:m>
                  <m:oMath xmlns:m="http://schemas.openxmlformats.org/officeDocument/2006/math">
                    <m:f>
                      <m:fPr>
                        <m:ctrlPr>
                          <a:rPr lang="en-US" altLang="ko-KR" i="1" smtClean="0">
                            <a:latin typeface="Cambria Math"/>
                          </a:rPr>
                        </m:ctrlPr>
                      </m:fPr>
                      <m:num>
                        <m:r>
                          <a:rPr lang="en-US" altLang="ko-KR" b="0" i="1" smtClean="0">
                            <a:latin typeface="Cambria Math"/>
                          </a:rPr>
                          <m:t>𝑃</m:t>
                        </m:r>
                        <m:r>
                          <a:rPr lang="en-US" altLang="ko-KR" b="0" i="1" smtClean="0">
                            <a:latin typeface="Cambria Math"/>
                          </a:rPr>
                          <m:t>(</m:t>
                        </m:r>
                        <m:r>
                          <a:rPr lang="ko-KR" altLang="en-US" b="0" i="1" smtClean="0">
                            <a:latin typeface="Cambria Math"/>
                          </a:rPr>
                          <m:t>조건</m:t>
                        </m:r>
                        <m:r>
                          <a:rPr lang="ko-KR" altLang="en-US" i="1">
                            <a:latin typeface="Cambria Math"/>
                          </a:rPr>
                          <m:t>부</m:t>
                        </m:r>
                        <m:r>
                          <m:rPr>
                            <m:nor/>
                          </m:rPr>
                          <a:rPr lang="ko-KR" altLang="en-US" dirty="0">
                            <a:latin typeface="나눔고딕" panose="020D0604000000000000" pitchFamily="50" charset="-127"/>
                            <a:ea typeface="나눔고딕" panose="020D0604000000000000" pitchFamily="50" charset="-127"/>
                          </a:rPr>
                          <m:t>아이템세트</m:t>
                        </m:r>
                        <m:r>
                          <a:rPr lang="en-US" altLang="ko-KR" b="0" i="0" dirty="0" smtClean="0">
                            <a:latin typeface="Cambria Math"/>
                            <a:ea typeface="나눔고딕" panose="020D0604000000000000" pitchFamily="50" charset="-127"/>
                          </a:rPr>
                          <m:t>  </m:t>
                        </m:r>
                        <m:r>
                          <m:rPr>
                            <m:sty m:val="p"/>
                          </m:rPr>
                          <a:rPr lang="en-US" altLang="ko-KR" b="0" i="0" smtClean="0">
                            <a:latin typeface="Cambria Math"/>
                          </a:rPr>
                          <m:t>AND</m:t>
                        </m:r>
                        <m:r>
                          <a:rPr lang="en-US" altLang="ko-KR" b="0" i="1" smtClean="0">
                            <a:latin typeface="Cambria Math"/>
                          </a:rPr>
                          <m:t>  </m:t>
                        </m:r>
                        <m:r>
                          <a:rPr lang="ko-KR" altLang="en-US" b="0" i="1" smtClean="0">
                            <a:latin typeface="Cambria Math"/>
                          </a:rPr>
                          <m:t>결론</m:t>
                        </m:r>
                        <m:r>
                          <a:rPr lang="ko-KR" altLang="en-US" i="1">
                            <a:latin typeface="Cambria Math"/>
                          </a:rPr>
                          <m:t>부</m:t>
                        </m:r>
                        <m:r>
                          <m:rPr>
                            <m:nor/>
                          </m:rPr>
                          <a:rPr lang="ko-KR" altLang="en-US" dirty="0">
                            <a:latin typeface="나눔고딕" panose="020D0604000000000000" pitchFamily="50" charset="-127"/>
                            <a:ea typeface="나눔고딕" panose="020D0604000000000000" pitchFamily="50" charset="-127"/>
                          </a:rPr>
                          <m:t>아이템세트</m:t>
                        </m:r>
                        <m:r>
                          <a:rPr lang="en-US" altLang="ko-KR" b="0" i="1" smtClean="0">
                            <a:latin typeface="Cambria Math"/>
                          </a:rPr>
                          <m:t>)</m:t>
                        </m:r>
                      </m:num>
                      <m:den>
                        <m:r>
                          <a:rPr lang="en-US" altLang="ko-KR" b="0" i="1" smtClean="0">
                            <a:latin typeface="Cambria Math"/>
                          </a:rPr>
                          <m:t>𝑃</m:t>
                        </m:r>
                        <m:r>
                          <a:rPr lang="en-US" altLang="ko-KR" b="0" i="1" smtClean="0">
                            <a:latin typeface="Cambria Math"/>
                          </a:rPr>
                          <m:t>(</m:t>
                        </m:r>
                        <m:r>
                          <a:rPr lang="ko-KR" altLang="en-US" b="0" i="1" smtClean="0">
                            <a:latin typeface="Cambria Math"/>
                          </a:rPr>
                          <m:t>조건</m:t>
                        </m:r>
                        <m:r>
                          <a:rPr lang="ko-KR" altLang="en-US" i="1">
                            <a:latin typeface="Cambria Math"/>
                          </a:rPr>
                          <m:t>부</m:t>
                        </m:r>
                        <m:r>
                          <m:rPr>
                            <m:nor/>
                          </m:rPr>
                          <a:rPr lang="ko-KR" altLang="en-US" dirty="0">
                            <a:latin typeface="나눔고딕" panose="020D0604000000000000" pitchFamily="50" charset="-127"/>
                            <a:ea typeface="나눔고딕" panose="020D0604000000000000" pitchFamily="50" charset="-127"/>
                          </a:rPr>
                          <m:t>아이템세트</m:t>
                        </m:r>
                        <m:r>
                          <a:rPr lang="en-US" altLang="ko-KR" b="0" i="1" smtClean="0">
                            <a:latin typeface="Cambria Math"/>
                          </a:rPr>
                          <m:t>)</m:t>
                        </m:r>
                      </m:den>
                    </m:f>
                  </m:oMath>
                </a14:m>
                <a:endParaRPr lang="en-US" altLang="ko-KR" dirty="0" smtClean="0">
                  <a:latin typeface="나눔고딕" panose="020D0604000000000000" pitchFamily="50" charset="-127"/>
                  <a:ea typeface="나눔고딕" panose="020D0604000000000000" pitchFamily="50" charset="-127"/>
                </a:endParaRPr>
              </a:p>
              <a:p>
                <a:endParaRPr lang="en-US" altLang="ko-KR" dirty="0" smtClean="0">
                  <a:latin typeface="나눔고딕" panose="020D0604000000000000" pitchFamily="50" charset="-127"/>
                  <a:ea typeface="나눔고딕" panose="020D0604000000000000" pitchFamily="50" charset="-127"/>
                </a:endParaRPr>
              </a:p>
              <a:p>
                <a:r>
                  <a:rPr lang="en-US" altLang="ko-KR" dirty="0" smtClean="0">
                    <a:solidFill>
                      <a:srgbClr val="FF0000"/>
                    </a:solidFill>
                    <a:latin typeface="나눔고딕" panose="020D0604000000000000" pitchFamily="50" charset="-127"/>
                    <a:ea typeface="나눔고딕" panose="020D0604000000000000" pitchFamily="50" charset="-127"/>
                  </a:rPr>
                  <a:t>= </a:t>
                </a:r>
                <a:r>
                  <a:rPr lang="en-US" altLang="ko-KR" i="1" dirty="0" smtClean="0">
                    <a:solidFill>
                      <a:srgbClr val="FF0000"/>
                    </a:solidFill>
                    <a:latin typeface="나눔고딕" panose="020D0604000000000000" pitchFamily="50" charset="-127"/>
                    <a:ea typeface="나눔고딕" panose="020D0604000000000000" pitchFamily="50" charset="-127"/>
                  </a:rPr>
                  <a:t>P</a:t>
                </a:r>
                <a:r>
                  <a:rPr lang="en-US" altLang="ko-KR" dirty="0" smtClean="0">
                    <a:solidFill>
                      <a:srgbClr val="FF0000"/>
                    </a:solidFill>
                    <a:latin typeface="나눔고딕" panose="020D0604000000000000" pitchFamily="50" charset="-127"/>
                    <a:ea typeface="나눔고딕" panose="020D0604000000000000" pitchFamily="50" charset="-127"/>
                  </a:rPr>
                  <a:t>(</a:t>
                </a:r>
                <a14:m>
                  <m:oMath xmlns:m="http://schemas.openxmlformats.org/officeDocument/2006/math">
                    <m:r>
                      <a:rPr lang="ko-KR" altLang="en-US" b="0" i="1" dirty="0" smtClean="0">
                        <a:solidFill>
                          <a:srgbClr val="FF0000"/>
                        </a:solidFill>
                        <a:latin typeface="Cambria Math"/>
                      </a:rPr>
                      <m:t>결론</m:t>
                    </m:r>
                    <m:r>
                      <a:rPr lang="ko-KR" altLang="en-US" i="1" dirty="0">
                        <a:solidFill>
                          <a:srgbClr val="FF0000"/>
                        </a:solidFill>
                        <a:latin typeface="Cambria Math"/>
                      </a:rPr>
                      <m:t>부</m:t>
                    </m:r>
                    <m:r>
                      <a:rPr lang="ko-KR" altLang="en-US" i="1" dirty="0">
                        <a:solidFill>
                          <a:srgbClr val="FF0000"/>
                        </a:solidFill>
                        <a:latin typeface="Cambria Math"/>
                      </a:rPr>
                      <m:t> </m:t>
                    </m:r>
                    <m:r>
                      <a:rPr lang="ko-KR" altLang="en-US" b="0" i="1" dirty="0" smtClean="0">
                        <a:solidFill>
                          <a:srgbClr val="FF0000"/>
                        </a:solidFill>
                        <a:latin typeface="Cambria Math"/>
                      </a:rPr>
                      <m:t>항목집합</m:t>
                    </m:r>
                    <m:r>
                      <a:rPr lang="en-US" altLang="ko-KR" b="0" i="1" dirty="0" smtClean="0">
                        <a:solidFill>
                          <a:srgbClr val="FF0000"/>
                        </a:solidFill>
                        <a:latin typeface="Cambria Math"/>
                      </a:rPr>
                      <m:t> |</m:t>
                    </m:r>
                    <m:r>
                      <m:rPr>
                        <m:nor/>
                      </m:rPr>
                      <a:rPr lang="en-US" altLang="ko-KR" b="0" i="0" dirty="0" smtClean="0">
                        <a:solidFill>
                          <a:srgbClr val="FF0000"/>
                        </a:solidFill>
                        <a:latin typeface="나눔고딕" panose="020D0604000000000000" pitchFamily="50" charset="-127"/>
                        <a:ea typeface="나눔고딕" panose="020D0604000000000000" pitchFamily="50" charset="-127"/>
                      </a:rPr>
                      <m:t> </m:t>
                    </m:r>
                    <m:r>
                      <m:rPr>
                        <m:nor/>
                      </m:rPr>
                      <a:rPr lang="ko-KR" altLang="en-US" dirty="0">
                        <a:solidFill>
                          <a:srgbClr val="FF0000"/>
                        </a:solidFill>
                        <a:latin typeface="나눔고딕" panose="020D0604000000000000" pitchFamily="50" charset="-127"/>
                        <a:ea typeface="나눔고딕" panose="020D0604000000000000" pitchFamily="50" charset="-127"/>
                      </a:rPr>
                      <m:t>조건부 </m:t>
                    </m:r>
                    <m:r>
                      <a:rPr lang="ko-KR" altLang="en-US" dirty="0">
                        <a:solidFill>
                          <a:srgbClr val="FF0000"/>
                        </a:solidFill>
                        <a:latin typeface="Cambria Math"/>
                      </a:rPr>
                      <m:t>항목집</m:t>
                    </m:r>
                    <m:r>
                      <a:rPr lang="ko-KR" altLang="en-US" i="1" dirty="0">
                        <a:solidFill>
                          <a:srgbClr val="FF0000"/>
                        </a:solidFill>
                        <a:latin typeface="Cambria Math"/>
                      </a:rPr>
                      <m:t>합</m:t>
                    </m:r>
                    <m:r>
                      <a:rPr lang="en-US" altLang="ko-KR" b="0" i="1" dirty="0" smtClean="0">
                        <a:solidFill>
                          <a:srgbClr val="FF0000"/>
                        </a:solidFill>
                        <a:latin typeface="Cambria Math"/>
                      </a:rPr>
                      <m:t>)</m:t>
                    </m:r>
                  </m:oMath>
                </a14:m>
                <a:endParaRPr lang="ko-KR" altLang="en-US" dirty="0">
                  <a:solidFill>
                    <a:srgbClr val="FF0000"/>
                  </a:solidFill>
                  <a:latin typeface="나눔고딕" panose="020D0604000000000000" pitchFamily="50" charset="-127"/>
                  <a:ea typeface="나눔고딕" panose="020D0604000000000000" pitchFamily="50" charset="-127"/>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743200" y="3429000"/>
                <a:ext cx="5257799" cy="1211614"/>
              </a:xfrm>
              <a:prstGeom prst="rect">
                <a:avLst/>
              </a:prstGeom>
              <a:blipFill rotWithShape="1">
                <a:blip r:embed="rId3"/>
                <a:stretch>
                  <a:fillRect l="-928" b="-707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771341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914400" y="152400"/>
            <a:ext cx="7772400" cy="639762"/>
          </a:xfrm>
        </p:spPr>
        <p:txBody>
          <a:bodyPr/>
          <a:lstStyle/>
          <a:p>
            <a:pPr eaLnBrk="1" hangingPunct="1"/>
            <a:r>
              <a:rPr lang="ko-KR" altLang="en-US" sz="3600" dirty="0" smtClean="0">
                <a:ea typeface="굴림" pitchFamily="50" charset="-127"/>
              </a:rPr>
              <a:t>평가 측정</a:t>
            </a:r>
            <a:endParaRPr lang="en-US" altLang="ko-KR" sz="3600" dirty="0" smtClean="0">
              <a:ea typeface="굴림" pitchFamily="50" charset="-127"/>
            </a:endParaRPr>
          </a:p>
        </p:txBody>
      </p:sp>
      <mc:AlternateContent xmlns:mc="http://schemas.openxmlformats.org/markup-compatibility/2006" xmlns:a14="http://schemas.microsoft.com/office/drawing/2010/main">
        <mc:Choice Requires="a14">
          <p:sp>
            <p:nvSpPr>
              <p:cNvPr id="17411" name="Content Placeholder 2"/>
              <p:cNvSpPr>
                <a:spLocks noGrp="1"/>
              </p:cNvSpPr>
              <p:nvPr>
                <p:ph sz="quarter" idx="1"/>
              </p:nvPr>
            </p:nvSpPr>
            <p:spPr>
              <a:xfrm>
                <a:off x="438786" y="762000"/>
                <a:ext cx="8048950" cy="4800600"/>
              </a:xfrm>
            </p:spPr>
            <p:txBody>
              <a:bodyPr/>
              <a:lstStyle/>
              <a:p>
                <a:pPr eaLnBrk="1" hangingPunct="1"/>
                <a:r>
                  <a:rPr lang="ko-KR" altLang="en-US" sz="2800" dirty="0" smtClean="0">
                    <a:latin typeface="굴림" panose="020B0600000101010101" pitchFamily="50" charset="-127"/>
                    <a:ea typeface="굴림" panose="020B0600000101010101" pitchFamily="50" charset="-127"/>
                  </a:rPr>
                  <a:t>연관성의 강도를 측정하기 위한 측정도구</a:t>
                </a:r>
                <a:endParaRPr lang="en-US" altLang="ko-KR" sz="2800" dirty="0" smtClean="0">
                  <a:latin typeface="굴림" panose="020B0600000101010101" pitchFamily="50" charset="-127"/>
                  <a:ea typeface="굴림" panose="020B0600000101010101" pitchFamily="50" charset="-127"/>
                </a:endParaRPr>
              </a:p>
              <a:p>
                <a:pPr lvl="1" eaLnBrk="1" hangingPunct="1"/>
                <a:r>
                  <a:rPr lang="ko-KR" altLang="en-US" b="1" dirty="0">
                    <a:ea typeface="굴림" pitchFamily="50" charset="-127"/>
                  </a:rPr>
                  <a:t>향상도 </a:t>
                </a:r>
                <a:r>
                  <a:rPr lang="en-US" altLang="ko-KR" b="1" dirty="0">
                    <a:ea typeface="굴림" pitchFamily="50" charset="-127"/>
                  </a:rPr>
                  <a:t>(Lift Ratio)</a:t>
                </a:r>
                <a:r>
                  <a:rPr lang="en-US" altLang="ko-KR" dirty="0">
                    <a:ea typeface="굴림" pitchFamily="50" charset="-127"/>
                  </a:rPr>
                  <a:t> </a:t>
                </a:r>
                <a:endParaRPr lang="en-US" altLang="ko-KR" dirty="0" smtClean="0">
                  <a:ea typeface="굴림" pitchFamily="50" charset="-127"/>
                </a:endParaRPr>
              </a:p>
              <a:p>
                <a:pPr marL="319088" lvl="1" indent="0" eaLnBrk="1" hangingPunct="1">
                  <a:buNone/>
                </a:pPr>
                <a:r>
                  <a:rPr lang="en-US" altLang="ko-KR" b="0" dirty="0">
                    <a:ea typeface="굴림" pitchFamily="50" charset="-127"/>
                  </a:rPr>
                  <a:t> </a:t>
                </a:r>
                <a:r>
                  <a:rPr lang="en-US" altLang="ko-KR" b="0" dirty="0" smtClean="0">
                    <a:ea typeface="굴림" pitchFamily="50" charset="-127"/>
                  </a:rPr>
                  <a:t>      </a:t>
                </a:r>
                <a14:m>
                  <m:oMath xmlns:m="http://schemas.openxmlformats.org/officeDocument/2006/math">
                    <m:r>
                      <a:rPr lang="ko-KR" altLang="en-US" b="0" i="1" smtClean="0">
                        <a:latin typeface="Cambria Math"/>
                        <a:ea typeface="굴림" pitchFamily="50" charset="-127"/>
                      </a:rPr>
                      <m:t>향상</m:t>
                    </m:r>
                    <m:r>
                      <a:rPr lang="ko-KR" altLang="en-US" b="0" i="1" dirty="0">
                        <a:latin typeface="Cambria Math"/>
                        <a:ea typeface="굴림" pitchFamily="50" charset="-127"/>
                      </a:rPr>
                      <m:t>도</m:t>
                    </m:r>
                    <m:d>
                      <m:dPr>
                        <m:ctrlPr>
                          <a:rPr lang="en-US" altLang="ko-KR" b="0" i="1" dirty="0">
                            <a:latin typeface="Cambria Math"/>
                            <a:ea typeface="굴림" pitchFamily="50" charset="-127"/>
                          </a:rPr>
                        </m:ctrlPr>
                      </m:dPr>
                      <m:e>
                        <m:r>
                          <a:rPr lang="en-US" altLang="ko-KR" b="0" i="1" dirty="0" smtClean="0">
                            <a:latin typeface="Cambria Math"/>
                            <a:ea typeface="굴림" pitchFamily="50" charset="-127"/>
                          </a:rPr>
                          <m:t>𝐿𝑖𝑓𝑡</m:t>
                        </m:r>
                        <m:r>
                          <a:rPr lang="en-US" altLang="ko-KR" b="0" i="1" dirty="0" smtClean="0">
                            <a:latin typeface="Cambria Math"/>
                            <a:ea typeface="굴림" pitchFamily="50" charset="-127"/>
                          </a:rPr>
                          <m:t> </m:t>
                        </m:r>
                        <m:r>
                          <a:rPr lang="en-US" altLang="ko-KR" b="0" i="1" dirty="0" smtClean="0">
                            <a:latin typeface="Cambria Math"/>
                            <a:ea typeface="굴림" pitchFamily="50" charset="-127"/>
                          </a:rPr>
                          <m:t>𝑅𝑎𝑡𝑖𝑜</m:t>
                        </m:r>
                      </m:e>
                    </m:d>
                    <m:r>
                      <a:rPr lang="en-US" altLang="ko-KR" b="0" i="1" dirty="0" smtClean="0">
                        <a:latin typeface="Cambria Math"/>
                        <a:ea typeface="굴림" pitchFamily="50" charset="-127"/>
                      </a:rPr>
                      <m:t>=</m:t>
                    </m:r>
                    <m:f>
                      <m:fPr>
                        <m:ctrlPr>
                          <a:rPr lang="en-US" altLang="ko-KR" i="1" smtClean="0">
                            <a:latin typeface="Cambria Math"/>
                            <a:ea typeface="굴림" pitchFamily="50" charset="-127"/>
                          </a:rPr>
                        </m:ctrlPr>
                      </m:fPr>
                      <m:num>
                        <m:r>
                          <a:rPr lang="ko-KR" altLang="en-US" b="0" i="1" smtClean="0">
                            <a:latin typeface="Cambria Math"/>
                            <a:ea typeface="굴림" pitchFamily="50" charset="-127"/>
                          </a:rPr>
                          <m:t>신뢰도</m:t>
                        </m:r>
                      </m:num>
                      <m:den>
                        <m:r>
                          <a:rPr lang="ko-KR" altLang="en-US" b="0" i="1" smtClean="0">
                            <a:latin typeface="Cambria Math"/>
                            <a:ea typeface="굴림" pitchFamily="50" charset="-127"/>
                          </a:rPr>
                          <m:t>기</m:t>
                        </m:r>
                        <m:r>
                          <a:rPr lang="ko-KR" altLang="en-US" b="0" i="1">
                            <a:latin typeface="Cambria Math"/>
                            <a:ea typeface="굴림" pitchFamily="50" charset="-127"/>
                          </a:rPr>
                          <m:t>준</m:t>
                        </m:r>
                        <m:r>
                          <a:rPr lang="ko-KR" altLang="en-US" b="0" i="1">
                            <a:latin typeface="Cambria Math"/>
                            <a:ea typeface="굴림" pitchFamily="50" charset="-127"/>
                          </a:rPr>
                          <m:t> </m:t>
                        </m:r>
                        <m:r>
                          <a:rPr lang="ko-KR" altLang="en-US" b="0" i="1" smtClean="0">
                            <a:latin typeface="Cambria Math"/>
                            <a:ea typeface="굴림" pitchFamily="50" charset="-127"/>
                          </a:rPr>
                          <m:t>신뢰도</m:t>
                        </m:r>
                      </m:den>
                    </m:f>
                  </m:oMath>
                </a14:m>
                <a:endParaRPr lang="en-US" altLang="ko-KR" i="1" dirty="0" smtClean="0">
                  <a:ea typeface="굴림" pitchFamily="50" charset="-127"/>
                </a:endParaRPr>
              </a:p>
              <a:p>
                <a:pPr eaLnBrk="1" hangingPunct="1"/>
                <a:r>
                  <a:rPr lang="ko-KR" altLang="en-US" u="sng" dirty="0" smtClean="0">
                    <a:ea typeface="굴림" pitchFamily="50" charset="-127"/>
                  </a:rPr>
                  <a:t>기준 신뢰도</a:t>
                </a:r>
                <a:r>
                  <a:rPr lang="en-US" altLang="ko-KR" u="sng" dirty="0" smtClean="0">
                    <a:ea typeface="굴림" pitchFamily="50" charset="-127"/>
                  </a:rPr>
                  <a:t> </a:t>
                </a:r>
                <a:r>
                  <a:rPr lang="en-US" altLang="ko-KR" dirty="0" smtClean="0">
                    <a:ea typeface="굴림" pitchFamily="50" charset="-127"/>
                  </a:rPr>
                  <a:t>= </a:t>
                </a:r>
                <a:r>
                  <a:rPr lang="ko-KR" altLang="en-US" dirty="0" smtClean="0">
                    <a:ea typeface="굴림" pitchFamily="50" charset="-127"/>
                  </a:rPr>
                  <a:t>거래 내의 결론부 항목집합이 각 규칙의 조건부와 독립적이라고 가정하여 얻어진 것</a:t>
                </a:r>
                <a:endParaRPr lang="en-US" altLang="ko-KR" dirty="0">
                  <a:ea typeface="굴림" pitchFamily="50" charset="-127"/>
                </a:endParaRPr>
              </a:p>
              <a:p>
                <a:pPr eaLnBrk="1" hangingPunct="1"/>
                <a:endParaRPr lang="en-US" altLang="ko-KR" dirty="0" smtClean="0">
                  <a:ea typeface="굴림" pitchFamily="50" charset="-127"/>
                </a:endParaRPr>
              </a:p>
              <a:p>
                <a:pPr eaLnBrk="1" hangingPunct="1"/>
                <a:endParaRPr lang="en-US" altLang="ko-KR" dirty="0" smtClean="0">
                  <a:ea typeface="굴림" pitchFamily="50" charset="-127"/>
                </a:endParaRPr>
              </a:p>
              <a:p>
                <a:pPr eaLnBrk="1" hangingPunct="1"/>
                <a:endParaRPr lang="en-US" altLang="ko-KR" dirty="0">
                  <a:ea typeface="굴림" pitchFamily="50" charset="-127"/>
                </a:endParaRPr>
              </a:p>
              <a:p>
                <a:pPr eaLnBrk="1" hangingPunct="1"/>
                <a:r>
                  <a:rPr lang="ko-KR" altLang="en-US" dirty="0" smtClean="0">
                    <a:ea typeface="굴림" pitchFamily="50" charset="-127"/>
                  </a:rPr>
                  <a:t>향상</a:t>
                </a:r>
                <a:r>
                  <a:rPr lang="en-US" altLang="ko-KR" dirty="0" smtClean="0">
                    <a:ea typeface="굴림" pitchFamily="50" charset="-127"/>
                  </a:rPr>
                  <a:t> &gt; 1 </a:t>
                </a:r>
                <a:r>
                  <a:rPr lang="ko-KR" altLang="en-US" dirty="0" smtClean="0">
                    <a:ea typeface="굴림" pitchFamily="50" charset="-127"/>
                  </a:rPr>
                  <a:t>이면</a:t>
                </a:r>
                <a:r>
                  <a:rPr lang="en-US" altLang="ko-KR" dirty="0" smtClean="0">
                    <a:ea typeface="굴림" pitchFamily="50" charset="-127"/>
                  </a:rPr>
                  <a:t>, </a:t>
                </a:r>
                <a:r>
                  <a:rPr lang="ko-KR" altLang="en-US" dirty="0" smtClean="0">
                    <a:ea typeface="굴림" pitchFamily="50" charset="-127"/>
                  </a:rPr>
                  <a:t>현재규칙이 결론부 항목집합을 찾는 데 유용한 규칙임을 나타낸다</a:t>
                </a:r>
                <a:r>
                  <a:rPr lang="en-US" altLang="ko-KR" dirty="0" smtClean="0">
                    <a:ea typeface="굴림" pitchFamily="50" charset="-127"/>
                  </a:rPr>
                  <a:t>(i.e., </a:t>
                </a:r>
                <a:r>
                  <a:rPr lang="ko-KR" altLang="en-US" dirty="0" smtClean="0">
                    <a:ea typeface="굴림" pitchFamily="50" charset="-127"/>
                  </a:rPr>
                  <a:t>단순히 랜덤으로 매매거래를 선택하는 것보다 더 유용</a:t>
                </a:r>
                <a:r>
                  <a:rPr lang="en-US" altLang="ko-KR" dirty="0" smtClean="0">
                    <a:ea typeface="굴림" pitchFamily="50" charset="-127"/>
                  </a:rPr>
                  <a:t>).</a:t>
                </a:r>
              </a:p>
              <a:p>
                <a:pPr lvl="1" eaLnBrk="1" hangingPunct="1"/>
                <a:r>
                  <a:rPr lang="ko-KR" altLang="en-US" dirty="0" smtClean="0">
                    <a:ea typeface="굴림" pitchFamily="50" charset="-127"/>
                  </a:rPr>
                  <a:t>향상도</a:t>
                </a:r>
                <a:r>
                  <a:rPr lang="ko-KR" altLang="en-US" dirty="0">
                    <a:ea typeface="굴림" pitchFamily="50" charset="-127"/>
                  </a:rPr>
                  <a:t>가 </a:t>
                </a:r>
                <a:r>
                  <a:rPr lang="ko-KR" altLang="en-US" dirty="0" smtClean="0">
                    <a:ea typeface="굴림" pitchFamily="50" charset="-127"/>
                  </a:rPr>
                  <a:t>클 수록 연관성은 더 강해진다</a:t>
                </a:r>
                <a:r>
                  <a:rPr lang="en-US" altLang="ko-KR" dirty="0" smtClean="0">
                    <a:ea typeface="굴림" pitchFamily="50" charset="-127"/>
                  </a:rPr>
                  <a:t>.</a:t>
                </a:r>
              </a:p>
            </p:txBody>
          </p:sp>
        </mc:Choice>
        <mc:Fallback xmlns="">
          <p:sp>
            <p:nvSpPr>
              <p:cNvPr id="17411" name="Content Placeholder 2"/>
              <p:cNvSpPr>
                <a:spLocks noGrp="1" noRot="1" noChangeAspect="1" noMove="1" noResize="1" noEditPoints="1" noAdjustHandles="1" noChangeArrowheads="1" noChangeShapeType="1" noTextEdit="1"/>
              </p:cNvSpPr>
              <p:nvPr>
                <p:ph sz="quarter" idx="1"/>
              </p:nvPr>
            </p:nvSpPr>
            <p:spPr>
              <a:xfrm>
                <a:off x="438786" y="762000"/>
                <a:ext cx="8048950" cy="4800600"/>
              </a:xfrm>
              <a:blipFill rotWithShape="1">
                <a:blip r:embed="rId3"/>
                <a:stretch>
                  <a:fillRect l="-909" t="-1269" b="-1967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295400" y="3276600"/>
                <a:ext cx="6248400" cy="1346459"/>
              </a:xfrm>
              <a:prstGeom prst="rect">
                <a:avLst/>
              </a:prstGeom>
              <a:noFill/>
              <a:ln>
                <a:solidFill>
                  <a:schemeClr val="tx1"/>
                </a:solidFill>
              </a:ln>
            </p:spPr>
            <p:txBody>
              <a:bodyPr wrap="square" rtlCol="0">
                <a:spAutoFit/>
              </a:bodyPr>
              <a:lstStyle/>
              <a:p>
                <a14:m>
                  <m:oMath xmlns:m="http://schemas.openxmlformats.org/officeDocument/2006/math">
                    <m:r>
                      <a:rPr lang="ko-KR" altLang="en-US" i="1" smtClean="0">
                        <a:latin typeface="Cambria Math"/>
                      </a:rPr>
                      <m:t>기</m:t>
                    </m:r>
                    <m:r>
                      <a:rPr lang="ko-KR" altLang="en-US" b="0" i="1" smtClean="0">
                        <a:latin typeface="Cambria Math"/>
                      </a:rPr>
                      <m:t>준신뢰</m:t>
                    </m:r>
                    <m:r>
                      <a:rPr lang="ko-KR" altLang="en-US" b="0" i="1">
                        <a:latin typeface="Cambria Math"/>
                      </a:rPr>
                      <m:t>도</m:t>
                    </m:r>
                    <m:r>
                      <a:rPr lang="en-US" altLang="ko-KR" b="0" i="1">
                        <a:latin typeface="Cambria Math"/>
                      </a:rPr>
                      <m:t>=</m:t>
                    </m:r>
                    <m:f>
                      <m:fPr>
                        <m:ctrlPr>
                          <a:rPr lang="en-US" altLang="ko-KR" b="0" i="1" smtClean="0">
                            <a:latin typeface="Cambria Math"/>
                          </a:rPr>
                        </m:ctrlPr>
                      </m:fPr>
                      <m:num>
                        <m:r>
                          <a:rPr lang="en-US" altLang="ko-KR" b="0" i="1" smtClean="0">
                            <a:latin typeface="Cambria Math"/>
                          </a:rPr>
                          <m:t>𝑃</m:t>
                        </m:r>
                        <m:r>
                          <a:rPr lang="en-US" altLang="ko-KR" b="0" i="1" smtClean="0">
                            <a:latin typeface="Cambria Math"/>
                          </a:rPr>
                          <m:t>(</m:t>
                        </m:r>
                        <m:r>
                          <a:rPr lang="ko-KR" altLang="en-US" b="0" i="1" smtClean="0">
                            <a:latin typeface="Cambria Math"/>
                          </a:rPr>
                          <m:t>조건</m:t>
                        </m:r>
                        <m:r>
                          <a:rPr lang="ko-KR" altLang="en-US" i="1">
                            <a:latin typeface="Cambria Math"/>
                          </a:rPr>
                          <m:t>부</m:t>
                        </m:r>
                        <m:r>
                          <a:rPr lang="ko-KR" altLang="en-US" i="1">
                            <a:latin typeface="Cambria Math"/>
                          </a:rPr>
                          <m:t>  </m:t>
                        </m:r>
                        <m:r>
                          <a:rPr lang="en-US" altLang="ko-KR" b="0" i="1" smtClean="0">
                            <a:latin typeface="Cambria Math"/>
                          </a:rPr>
                          <m:t>𝐴𝑁𝐷</m:t>
                        </m:r>
                        <m:r>
                          <a:rPr lang="en-US" altLang="ko-KR" b="0" i="1" smtClean="0">
                            <a:latin typeface="Cambria Math"/>
                          </a:rPr>
                          <m:t> </m:t>
                        </m:r>
                        <m:r>
                          <a:rPr lang="ko-KR" altLang="en-US" b="0" i="1" smtClean="0">
                            <a:latin typeface="Cambria Math"/>
                          </a:rPr>
                          <m:t>결론</m:t>
                        </m:r>
                        <m:r>
                          <a:rPr lang="ko-KR" altLang="en-US" i="1">
                            <a:latin typeface="Cambria Math"/>
                          </a:rPr>
                          <m:t>부</m:t>
                        </m:r>
                        <m:r>
                          <a:rPr lang="en-US" altLang="ko-KR" i="1">
                            <a:latin typeface="Cambria Math"/>
                          </a:rPr>
                          <m:t>)</m:t>
                        </m:r>
                      </m:num>
                      <m:den>
                        <m:r>
                          <a:rPr lang="en-US" altLang="ko-KR" b="0" i="1" smtClean="0">
                            <a:latin typeface="Cambria Math"/>
                          </a:rPr>
                          <m:t>𝑃</m:t>
                        </m:r>
                        <m:r>
                          <a:rPr lang="en-US" altLang="ko-KR" b="0" i="1" smtClean="0">
                            <a:latin typeface="Cambria Math"/>
                          </a:rPr>
                          <m:t>(</m:t>
                        </m:r>
                        <m:r>
                          <a:rPr lang="ko-KR" altLang="en-US" b="0" i="1" smtClean="0">
                            <a:latin typeface="Cambria Math"/>
                          </a:rPr>
                          <m:t>조건</m:t>
                        </m:r>
                        <m:r>
                          <a:rPr lang="ko-KR" altLang="en-US" i="1">
                            <a:latin typeface="Cambria Math"/>
                          </a:rPr>
                          <m:t>부</m:t>
                        </m:r>
                        <m:r>
                          <a:rPr lang="en-US" altLang="ko-KR" i="1">
                            <a:latin typeface="Cambria Math"/>
                          </a:rPr>
                          <m:t>)</m:t>
                        </m:r>
                      </m:den>
                    </m:f>
                  </m:oMath>
                </a14:m>
                <a:r>
                  <a:rPr lang="en-US" altLang="ko-KR" b="0" i="1" dirty="0" smtClean="0">
                    <a:latin typeface="Cambria Math"/>
                  </a:rPr>
                  <a:t>=</a:t>
                </a:r>
                <a14:m>
                  <m:oMath xmlns:m="http://schemas.openxmlformats.org/officeDocument/2006/math">
                    <m:f>
                      <m:fPr>
                        <m:ctrlPr>
                          <a:rPr lang="en-US" altLang="ko-KR" i="1">
                            <a:latin typeface="Cambria Math"/>
                          </a:rPr>
                        </m:ctrlPr>
                      </m:fPr>
                      <m:num>
                        <m:r>
                          <a:rPr lang="en-US" altLang="ko-KR" i="1">
                            <a:latin typeface="Cambria Math"/>
                          </a:rPr>
                          <m:t>𝑃</m:t>
                        </m:r>
                        <m:r>
                          <a:rPr lang="en-US" altLang="ko-KR" i="1">
                            <a:latin typeface="Cambria Math"/>
                          </a:rPr>
                          <m:t>(</m:t>
                        </m:r>
                        <m:r>
                          <a:rPr lang="ko-KR" altLang="en-US" i="1">
                            <a:latin typeface="Cambria Math"/>
                          </a:rPr>
                          <m:t>조건부</m:t>
                        </m:r>
                        <m:r>
                          <a:rPr lang="en-US" altLang="ko-KR" b="0" i="1" smtClean="0">
                            <a:latin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rPr>
                          <m:t>(</m:t>
                        </m:r>
                        <m:r>
                          <a:rPr lang="ko-KR" altLang="en-US" i="1">
                            <a:latin typeface="Cambria Math"/>
                          </a:rPr>
                          <m:t>결론부</m:t>
                        </m:r>
                        <m:r>
                          <a:rPr lang="en-US" altLang="ko-KR" i="1">
                            <a:latin typeface="Cambria Math"/>
                          </a:rPr>
                          <m:t>)</m:t>
                        </m:r>
                      </m:num>
                      <m:den>
                        <m:r>
                          <a:rPr lang="en-US" altLang="ko-KR" i="1">
                            <a:latin typeface="Cambria Math"/>
                          </a:rPr>
                          <m:t>𝑃</m:t>
                        </m:r>
                        <m:r>
                          <a:rPr lang="en-US" altLang="ko-KR" i="1">
                            <a:latin typeface="Cambria Math"/>
                          </a:rPr>
                          <m:t>(</m:t>
                        </m:r>
                        <m:r>
                          <a:rPr lang="ko-KR" altLang="en-US" i="1">
                            <a:latin typeface="Cambria Math"/>
                          </a:rPr>
                          <m:t>조건부</m:t>
                        </m:r>
                        <m:r>
                          <a:rPr lang="en-US" altLang="ko-KR" i="1">
                            <a:latin typeface="Cambria Math"/>
                          </a:rPr>
                          <m:t>)</m:t>
                        </m:r>
                      </m:den>
                    </m:f>
                  </m:oMath>
                </a14:m>
                <a:endParaRPr lang="en-US" altLang="ko-KR" b="0" i="1" dirty="0" smtClean="0">
                  <a:latin typeface="Cambria Math"/>
                </a:endParaRPr>
              </a:p>
              <a:p>
                <a:endParaRPr lang="en-US" altLang="ko-KR" sz="900" b="0" i="1" dirty="0" smtClean="0">
                  <a:latin typeface="Cambria Math"/>
                </a:endParaRPr>
              </a:p>
              <a:p>
                <a:r>
                  <a:rPr lang="en-US" altLang="ko-KR" b="0" dirty="0" smtClean="0"/>
                  <a:t>= </a:t>
                </a:r>
                <a14:m>
                  <m:oMath xmlns:m="http://schemas.openxmlformats.org/officeDocument/2006/math">
                    <m:r>
                      <a:rPr lang="en-US" altLang="ko-KR" b="0" i="1" smtClean="0">
                        <a:latin typeface="Cambria Math"/>
                      </a:rPr>
                      <m:t>𝑃</m:t>
                    </m:r>
                    <m:d>
                      <m:dPr>
                        <m:ctrlPr>
                          <a:rPr lang="en-US" altLang="ko-KR" b="0" i="1" smtClean="0">
                            <a:latin typeface="Cambria Math"/>
                          </a:rPr>
                        </m:ctrlPr>
                      </m:dPr>
                      <m:e>
                        <m:r>
                          <a:rPr lang="ko-KR" altLang="en-US" b="0" i="1" smtClean="0">
                            <a:latin typeface="Cambria Math"/>
                          </a:rPr>
                          <m:t>결론</m:t>
                        </m:r>
                        <m:r>
                          <a:rPr lang="ko-KR" altLang="en-US" i="1">
                            <a:latin typeface="Cambria Math"/>
                          </a:rPr>
                          <m:t>부</m:t>
                        </m:r>
                      </m:e>
                    </m:d>
                    <m:r>
                      <a:rPr lang="en-US" altLang="ko-KR" b="0" i="1" smtClean="0">
                        <a:latin typeface="Cambria Math"/>
                      </a:rPr>
                      <m:t>=</m:t>
                    </m:r>
                    <m:f>
                      <m:fPr>
                        <m:ctrlPr>
                          <a:rPr lang="en-US" altLang="ko-KR" b="0" i="1" smtClean="0">
                            <a:latin typeface="Cambria Math"/>
                          </a:rPr>
                        </m:ctrlPr>
                      </m:fPr>
                      <m:num>
                        <m:r>
                          <a:rPr lang="ko-KR" altLang="en-US" b="0" i="1" smtClean="0">
                            <a:latin typeface="Cambria Math"/>
                          </a:rPr>
                          <m:t>결론</m:t>
                        </m:r>
                        <m:r>
                          <a:rPr lang="ko-KR" altLang="en-US" i="1">
                            <a:latin typeface="Cambria Math"/>
                          </a:rPr>
                          <m:t>부</m:t>
                        </m:r>
                        <m:r>
                          <a:rPr lang="ko-KR" altLang="en-US" i="1">
                            <a:latin typeface="Cambria Math"/>
                          </a:rPr>
                          <m:t> </m:t>
                        </m:r>
                        <m:r>
                          <a:rPr lang="ko-KR" altLang="en-US" b="0" i="1" smtClean="0">
                            <a:latin typeface="Cambria Math"/>
                          </a:rPr>
                          <m:t>항목집합이</m:t>
                        </m:r>
                        <m:r>
                          <a:rPr lang="ko-KR" altLang="en-US" b="0" i="1" smtClean="0">
                            <a:latin typeface="Cambria Math"/>
                          </a:rPr>
                          <m:t> </m:t>
                        </m:r>
                        <m:r>
                          <a:rPr lang="ko-KR" altLang="en-US" b="0" i="1" smtClean="0">
                            <a:latin typeface="Cambria Math"/>
                          </a:rPr>
                          <m:t>포함된</m:t>
                        </m:r>
                        <m:r>
                          <a:rPr lang="ko-KR" altLang="en-US" i="1">
                            <a:latin typeface="Cambria Math"/>
                          </a:rPr>
                          <m:t> </m:t>
                        </m:r>
                        <m:r>
                          <a:rPr lang="ko-KR" altLang="en-US" b="0" i="1" smtClean="0">
                            <a:latin typeface="Cambria Math"/>
                          </a:rPr>
                          <m:t>거래</m:t>
                        </m:r>
                        <m:r>
                          <a:rPr lang="en-US" altLang="ko-KR" b="0" i="1" smtClean="0">
                            <a:latin typeface="Cambria Math"/>
                          </a:rPr>
                          <m:t> </m:t>
                        </m:r>
                        <m:r>
                          <a:rPr lang="ko-KR" altLang="en-US" b="0" i="1" smtClean="0">
                            <a:latin typeface="Cambria Math"/>
                          </a:rPr>
                          <m:t>수</m:t>
                        </m:r>
                      </m:num>
                      <m:den>
                        <m:r>
                          <a:rPr lang="ko-KR" altLang="en-US" b="0" i="1" smtClean="0">
                            <a:latin typeface="Cambria Math"/>
                          </a:rPr>
                          <m:t>데이터베이</m:t>
                        </m:r>
                        <m:r>
                          <a:rPr lang="ko-KR" altLang="en-US" i="1">
                            <a:latin typeface="Cambria Math"/>
                          </a:rPr>
                          <m:t>스</m:t>
                        </m:r>
                        <m:r>
                          <a:rPr lang="ko-KR" altLang="en-US" i="1">
                            <a:latin typeface="Cambria Math"/>
                          </a:rPr>
                          <m:t> </m:t>
                        </m:r>
                        <m:r>
                          <a:rPr lang="ko-KR" altLang="en-US" b="0" i="1" smtClean="0">
                            <a:latin typeface="Cambria Math"/>
                          </a:rPr>
                          <m:t>내의</m:t>
                        </m:r>
                        <m:r>
                          <a:rPr lang="ko-KR" altLang="en-US" b="0" i="1" smtClean="0">
                            <a:latin typeface="Cambria Math"/>
                          </a:rPr>
                          <m:t> </m:t>
                        </m:r>
                        <m:r>
                          <a:rPr lang="ko-KR" altLang="en-US" b="0" i="1" smtClean="0">
                            <a:latin typeface="Cambria Math"/>
                          </a:rPr>
                          <m:t>거래</m:t>
                        </m:r>
                        <m:r>
                          <a:rPr lang="ko-KR" altLang="en-US" i="1">
                            <a:latin typeface="Cambria Math"/>
                          </a:rPr>
                          <m:t> </m:t>
                        </m:r>
                        <m:r>
                          <a:rPr lang="ko-KR" altLang="en-US" b="0" i="1" smtClean="0">
                            <a:latin typeface="Cambria Math"/>
                          </a:rPr>
                          <m:t>수</m:t>
                        </m:r>
                      </m:den>
                    </m:f>
                  </m:oMath>
                </a14:m>
                <a:endParaRPr lang="ko-KR"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295400" y="3276600"/>
                <a:ext cx="6248400" cy="1346459"/>
              </a:xfrm>
              <a:prstGeom prst="rect">
                <a:avLst/>
              </a:prstGeom>
              <a:blipFill rotWithShape="1">
                <a:blip r:embed="rId4"/>
                <a:stretch>
                  <a:fillRect l="-779"/>
                </a:stretch>
              </a:blipFill>
              <a:ln>
                <a:solidFill>
                  <a:schemeClr val="tx1"/>
                </a:solidFill>
              </a:ln>
            </p:spPr>
            <p:txBody>
              <a:bodyPr/>
              <a:lstStyle/>
              <a:p>
                <a:r>
                  <a:rPr lang="ko-KR"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ko-KR" altLang="en-US" sz="3600" dirty="0" smtClean="0">
                <a:ea typeface="굴림" pitchFamily="50" charset="-127"/>
              </a:rPr>
              <a:t>데이터 형식</a:t>
            </a:r>
            <a:r>
              <a:rPr lang="en-US" altLang="ko-KR" sz="3600" dirty="0" smtClean="0">
                <a:ea typeface="굴림" pitchFamily="50" charset="-127"/>
              </a:rPr>
              <a:t>: </a:t>
            </a:r>
            <a:r>
              <a:rPr lang="ko-KR" altLang="en-US" sz="3600" dirty="0" smtClean="0">
                <a:ea typeface="굴림" pitchFamily="50" charset="-127"/>
              </a:rPr>
              <a:t>이진행렬</a:t>
            </a:r>
            <a:r>
              <a:rPr lang="en-US" altLang="ko-KR" sz="3600" dirty="0" smtClean="0">
                <a:ea typeface="굴림" pitchFamily="50" charset="-127"/>
              </a:rPr>
              <a:t/>
            </a:r>
            <a:br>
              <a:rPr lang="en-US" altLang="ko-KR" sz="3600" dirty="0" smtClean="0">
                <a:ea typeface="굴림" pitchFamily="50" charset="-127"/>
              </a:rPr>
            </a:br>
            <a:r>
              <a:rPr lang="en-US" altLang="ko-KR" sz="3600" dirty="0" smtClean="0">
                <a:ea typeface="굴림" pitchFamily="50" charset="-127"/>
              </a:rPr>
              <a:t> - </a:t>
            </a:r>
            <a:r>
              <a:rPr lang="ko-KR" altLang="en-US" sz="2400" dirty="0" smtClean="0">
                <a:ea typeface="굴림" pitchFamily="50" charset="-127"/>
              </a:rPr>
              <a:t>슬라이드 </a:t>
            </a:r>
            <a:r>
              <a:rPr lang="en-US" altLang="ko-KR" sz="2400" dirty="0" smtClean="0">
                <a:ea typeface="굴림" pitchFamily="50" charset="-127"/>
              </a:rPr>
              <a:t>6</a:t>
            </a:r>
            <a:r>
              <a:rPr lang="ko-KR" altLang="en-US" sz="2400" dirty="0" smtClean="0">
                <a:ea typeface="굴림" pitchFamily="50" charset="-127"/>
              </a:rPr>
              <a:t>의 형식과 비교</a:t>
            </a:r>
            <a:r>
              <a:rPr lang="en-US" altLang="ko-KR" sz="2400" dirty="0" smtClean="0">
                <a:ea typeface="굴림" pitchFamily="50" charset="-127"/>
              </a:rPr>
              <a:t>(</a:t>
            </a:r>
            <a:r>
              <a:rPr lang="ko-KR" altLang="en-US" sz="2400" dirty="0" smtClean="0">
                <a:ea typeface="굴림" pitchFamily="50" charset="-127"/>
              </a:rPr>
              <a:t>거래 데이터의 </a:t>
            </a:r>
            <a:r>
              <a:rPr lang="ko-KR" altLang="en-US" sz="2400" dirty="0" err="1" smtClean="0">
                <a:ea typeface="굴림" pitchFamily="50" charset="-127"/>
              </a:rPr>
              <a:t>표현형식</a:t>
            </a:r>
            <a:r>
              <a:rPr lang="en-US" altLang="ko-KR" sz="2400" dirty="0" smtClean="0">
                <a:ea typeface="굴림" pitchFamily="50" charset="-127"/>
              </a:rPr>
              <a:t>)</a:t>
            </a:r>
          </a:p>
        </p:txBody>
      </p:sp>
      <p:pic>
        <p:nvPicPr>
          <p:cNvPr id="1843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625" y="1790700"/>
            <a:ext cx="676275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914400" y="274638"/>
            <a:ext cx="7772400" cy="715962"/>
          </a:xfrm>
        </p:spPr>
        <p:txBody>
          <a:bodyPr/>
          <a:lstStyle/>
          <a:p>
            <a:pPr eaLnBrk="1" hangingPunct="1"/>
            <a:r>
              <a:rPr lang="ko-KR" altLang="en-US" sz="3600" dirty="0" smtClean="0">
                <a:solidFill>
                  <a:schemeClr val="tx1"/>
                </a:solidFill>
                <a:ea typeface="굴림" pitchFamily="50" charset="-127"/>
              </a:rPr>
              <a:t>규칙 선택의 과정</a:t>
            </a:r>
            <a:endParaRPr lang="en-US" altLang="ko-KR" sz="3600" dirty="0" smtClean="0">
              <a:solidFill>
                <a:schemeClr val="tx1"/>
              </a:solidFill>
              <a:ea typeface="굴림" pitchFamily="50" charset="-127"/>
            </a:endParaRPr>
          </a:p>
        </p:txBody>
      </p:sp>
      <p:sp>
        <p:nvSpPr>
          <p:cNvPr id="19459" name="Content Placeholder 2"/>
          <p:cNvSpPr>
            <a:spLocks noGrp="1"/>
          </p:cNvSpPr>
          <p:nvPr>
            <p:ph sz="quarter" idx="1"/>
          </p:nvPr>
        </p:nvSpPr>
        <p:spPr>
          <a:xfrm>
            <a:off x="304800" y="1295400"/>
            <a:ext cx="4648200" cy="3733800"/>
          </a:xfrm>
        </p:spPr>
        <p:txBody>
          <a:bodyPr/>
          <a:lstStyle/>
          <a:p>
            <a:pPr eaLnBrk="1" hangingPunct="1"/>
            <a:r>
              <a:rPr lang="en-US" altLang="ko-KR" dirty="0" smtClean="0">
                <a:ea typeface="굴림" pitchFamily="50" charset="-127"/>
              </a:rPr>
              <a:t>step1: </a:t>
            </a:r>
            <a:r>
              <a:rPr lang="ko-KR" altLang="en-US" dirty="0" smtClean="0">
                <a:ea typeface="굴림" pitchFamily="50" charset="-127"/>
              </a:rPr>
              <a:t>특정한 </a:t>
            </a:r>
            <a:r>
              <a:rPr lang="ko-KR" altLang="en-US" u="sng" dirty="0" smtClean="0">
                <a:ea typeface="굴림" pitchFamily="50" charset="-127"/>
              </a:rPr>
              <a:t>지지도</a:t>
            </a:r>
            <a:r>
              <a:rPr lang="ko-KR" altLang="en-US" dirty="0" smtClean="0">
                <a:ea typeface="굴림" pitchFamily="50" charset="-127"/>
              </a:rPr>
              <a:t>를 충족하는 모든 아이템세트 찾기</a:t>
            </a:r>
            <a:r>
              <a:rPr lang="en-US" altLang="ko-KR" dirty="0" smtClean="0">
                <a:ea typeface="굴림" pitchFamily="50" charset="-127"/>
              </a:rPr>
              <a:t>(</a:t>
            </a:r>
            <a:r>
              <a:rPr lang="ko-KR" altLang="en-US" dirty="0" smtClean="0">
                <a:ea typeface="굴림" pitchFamily="50" charset="-127"/>
              </a:rPr>
              <a:t>예</a:t>
            </a:r>
            <a:r>
              <a:rPr lang="en-US" altLang="ko-KR" dirty="0" smtClean="0">
                <a:ea typeface="굴림" pitchFamily="50" charset="-127"/>
              </a:rPr>
              <a:t>: 2 </a:t>
            </a:r>
            <a:r>
              <a:rPr lang="ko-KR" altLang="en-US" dirty="0" smtClean="0">
                <a:ea typeface="굴림" pitchFamily="50" charset="-127"/>
              </a:rPr>
              <a:t>혹</a:t>
            </a:r>
            <a:r>
              <a:rPr lang="ko-KR" altLang="en-US" dirty="0">
                <a:ea typeface="굴림" pitchFamily="50" charset="-127"/>
              </a:rPr>
              <a:t>은</a:t>
            </a:r>
            <a:r>
              <a:rPr lang="ko-KR" altLang="en-US" dirty="0" smtClean="0">
                <a:ea typeface="굴림" pitchFamily="50" charset="-127"/>
              </a:rPr>
              <a:t> </a:t>
            </a:r>
            <a:r>
              <a:rPr lang="en-US" altLang="ko-KR" dirty="0" smtClean="0">
                <a:ea typeface="굴림" pitchFamily="50" charset="-127"/>
              </a:rPr>
              <a:t>20% </a:t>
            </a:r>
            <a:r>
              <a:rPr lang="ko-KR" altLang="en-US" dirty="0" smtClean="0">
                <a:ea typeface="굴림" pitchFamily="50" charset="-127"/>
              </a:rPr>
              <a:t>지지도</a:t>
            </a:r>
            <a:r>
              <a:rPr lang="en-US" altLang="ko-KR" dirty="0" smtClean="0">
                <a:ea typeface="굴림" pitchFamily="50" charset="-127"/>
              </a:rPr>
              <a:t>)</a:t>
            </a:r>
          </a:p>
          <a:p>
            <a:pPr lvl="1" eaLnBrk="1" hangingPunct="1"/>
            <a:r>
              <a:rPr lang="ko-KR" altLang="en-US" dirty="0" smtClean="0">
                <a:ea typeface="굴림" pitchFamily="50" charset="-127"/>
              </a:rPr>
              <a:t>빈발 아이템세트</a:t>
            </a:r>
            <a:endParaRPr lang="en-US" altLang="ko-KR" dirty="0" smtClean="0">
              <a:ea typeface="굴림" pitchFamily="50" charset="-127"/>
            </a:endParaRPr>
          </a:p>
          <a:p>
            <a:pPr marL="296862" eaLnBrk="1" hangingPunct="1"/>
            <a:r>
              <a:rPr lang="en-US" altLang="ko-KR" dirty="0" smtClean="0">
                <a:ea typeface="굴림" pitchFamily="50" charset="-127"/>
              </a:rPr>
              <a:t>step2: </a:t>
            </a:r>
            <a:r>
              <a:rPr lang="ko-KR" altLang="en-US" dirty="0" smtClean="0">
                <a:ea typeface="굴림" pitchFamily="50" charset="-127"/>
              </a:rPr>
              <a:t>특정한 </a:t>
            </a:r>
            <a:r>
              <a:rPr lang="ko-KR" altLang="en-US" u="sng" dirty="0" smtClean="0">
                <a:ea typeface="굴림" pitchFamily="50" charset="-127"/>
              </a:rPr>
              <a:t>신뢰도</a:t>
            </a:r>
            <a:r>
              <a:rPr lang="ko-KR" altLang="en-US" dirty="0" smtClean="0">
                <a:ea typeface="굴림" pitchFamily="50" charset="-127"/>
              </a:rPr>
              <a:t>를 </a:t>
            </a:r>
            <a:r>
              <a:rPr lang="ko-KR" altLang="en-US" dirty="0">
                <a:ea typeface="굴림" pitchFamily="50" charset="-127"/>
              </a:rPr>
              <a:t>충족하는 모든 규칙을 생성</a:t>
            </a:r>
            <a:endParaRPr lang="en-US" altLang="ko-KR" dirty="0">
              <a:ea typeface="굴림" pitchFamily="50" charset="-127"/>
            </a:endParaRPr>
          </a:p>
          <a:p>
            <a:pPr marL="571500" lvl="1" eaLnBrk="1" hangingPunct="1"/>
            <a:r>
              <a:rPr lang="ko-KR" altLang="en-US" dirty="0" smtClean="0">
                <a:ea typeface="굴림" pitchFamily="50" charset="-127"/>
              </a:rPr>
              <a:t>이러한 빈발 </a:t>
            </a:r>
            <a:r>
              <a:rPr lang="ko-KR" altLang="en-US" dirty="0" err="1" smtClean="0">
                <a:ea typeface="굴림" pitchFamily="50" charset="-127"/>
              </a:rPr>
              <a:t>아이템세트으로부터</a:t>
            </a:r>
            <a:r>
              <a:rPr lang="en-US" altLang="ko-KR" dirty="0" smtClean="0">
                <a:ea typeface="굴림" pitchFamily="50" charset="-127"/>
              </a:rPr>
              <a:t> </a:t>
            </a:r>
            <a:r>
              <a:rPr lang="ko-KR" altLang="en-US" dirty="0" smtClean="0">
                <a:ea typeface="굴림" pitchFamily="50" charset="-127"/>
              </a:rPr>
              <a:t>충분한 신뢰도를 가진 규칙 생성</a:t>
            </a:r>
            <a:endParaRPr lang="en-US" altLang="ko-KR" dirty="0" smtClean="0">
              <a:ea typeface="굴림" pitchFamily="50" charset="-127"/>
            </a:endParaRPr>
          </a:p>
          <a:p>
            <a:pPr marL="571500" lvl="1" eaLnBrk="1" hangingPunct="1"/>
            <a:endParaRPr lang="en-US" altLang="ko-KR" dirty="0" smtClean="0">
              <a:ea typeface="굴림" pitchFamily="50" charset="-127"/>
            </a:endParaRPr>
          </a:p>
          <a:p>
            <a:pPr marL="571500" lvl="1" eaLnBrk="1" hangingPunct="1">
              <a:buFont typeface="Wingdings 2" pitchFamily="18" charset="2"/>
              <a:buNone/>
            </a:pPr>
            <a:endParaRPr lang="en-US" altLang="ko-KR" dirty="0" smtClean="0">
              <a:ea typeface="굴림" pitchFamily="50" charset="-127"/>
            </a:endParaRPr>
          </a:p>
        </p:txBody>
      </p:sp>
      <p:grpSp>
        <p:nvGrpSpPr>
          <p:cNvPr id="2" name="그룹 1"/>
          <p:cNvGrpSpPr/>
          <p:nvPr/>
        </p:nvGrpSpPr>
        <p:grpSpPr>
          <a:xfrm>
            <a:off x="5132330" y="1066800"/>
            <a:ext cx="3554470" cy="5410200"/>
            <a:chOff x="5132330" y="1066800"/>
            <a:chExt cx="3554470" cy="5410200"/>
          </a:xfrm>
        </p:grpSpPr>
        <p:pic>
          <p:nvPicPr>
            <p:cNvPr id="6" name="그림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2330" y="1066800"/>
              <a:ext cx="3554470" cy="5410200"/>
            </a:xfrm>
            <a:prstGeom prst="rect">
              <a:avLst/>
            </a:prstGeom>
          </p:spPr>
        </p:pic>
        <p:cxnSp>
          <p:nvCxnSpPr>
            <p:cNvPr id="4" name="직선 연결선 3"/>
            <p:cNvCxnSpPr/>
            <p:nvPr/>
          </p:nvCxnSpPr>
          <p:spPr>
            <a:xfrm>
              <a:off x="5334000" y="2209800"/>
              <a:ext cx="0" cy="137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a:off x="5334000" y="3771900"/>
              <a:ext cx="0" cy="179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5334000" y="5715000"/>
              <a:ext cx="0" cy="45720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87101" y="191869"/>
            <a:ext cx="8229600" cy="563562"/>
          </a:xfrm>
        </p:spPr>
        <p:txBody>
          <a:bodyPr/>
          <a:lstStyle/>
          <a:p>
            <a:pPr eaLnBrk="1" hangingPunct="1"/>
            <a:r>
              <a:rPr lang="ko-KR" altLang="en-US" sz="2800" dirty="0" smtClean="0">
                <a:solidFill>
                  <a:schemeClr val="tx1"/>
                </a:solidFill>
                <a:ea typeface="굴림" pitchFamily="50" charset="-127"/>
              </a:rPr>
              <a:t>예</a:t>
            </a:r>
            <a:r>
              <a:rPr lang="en-US" altLang="ko-KR" sz="2800" dirty="0" smtClean="0">
                <a:solidFill>
                  <a:schemeClr val="tx1"/>
                </a:solidFill>
                <a:ea typeface="굴림" pitchFamily="50" charset="-127"/>
              </a:rPr>
              <a:t>: {</a:t>
            </a:r>
            <a:r>
              <a:rPr lang="ko-KR" altLang="en-US" sz="2800" dirty="0" smtClean="0">
                <a:solidFill>
                  <a:schemeClr val="tx1"/>
                </a:solidFill>
                <a:ea typeface="굴림" pitchFamily="50" charset="-127"/>
              </a:rPr>
              <a:t>빨간색</a:t>
            </a:r>
            <a:r>
              <a:rPr lang="en-US" altLang="ko-KR" sz="2800" dirty="0" smtClean="0">
                <a:solidFill>
                  <a:schemeClr val="tx1"/>
                </a:solidFill>
                <a:ea typeface="굴림" pitchFamily="50" charset="-127"/>
              </a:rPr>
              <a:t>, </a:t>
            </a:r>
            <a:r>
              <a:rPr lang="ko-KR" altLang="en-US" sz="2800" dirty="0" smtClean="0">
                <a:solidFill>
                  <a:schemeClr val="tx1"/>
                </a:solidFill>
                <a:ea typeface="굴림" pitchFamily="50" charset="-127"/>
              </a:rPr>
              <a:t>하얀색</a:t>
            </a:r>
            <a:r>
              <a:rPr lang="en-US" altLang="ko-KR" sz="2800" dirty="0" smtClean="0">
                <a:solidFill>
                  <a:schemeClr val="tx1"/>
                </a:solidFill>
                <a:ea typeface="굴림" pitchFamily="50" charset="-127"/>
              </a:rPr>
              <a:t>, </a:t>
            </a:r>
            <a:r>
              <a:rPr lang="ko-KR" altLang="en-US" sz="2800" dirty="0" smtClean="0">
                <a:solidFill>
                  <a:schemeClr val="tx1"/>
                </a:solidFill>
                <a:ea typeface="굴림" pitchFamily="50" charset="-127"/>
              </a:rPr>
              <a:t>초록색</a:t>
            </a:r>
            <a:r>
              <a:rPr lang="en-US" altLang="ko-KR" sz="2800" dirty="0" smtClean="0">
                <a:solidFill>
                  <a:schemeClr val="tx1"/>
                </a:solidFill>
                <a:ea typeface="굴림" pitchFamily="50" charset="-127"/>
              </a:rPr>
              <a:t>} </a:t>
            </a:r>
            <a:r>
              <a:rPr lang="ko-KR" altLang="en-US" sz="2800" dirty="0" smtClean="0">
                <a:solidFill>
                  <a:schemeClr val="tx1"/>
                </a:solidFill>
                <a:ea typeface="굴림" pitchFamily="50" charset="-127"/>
              </a:rPr>
              <a:t>연</a:t>
            </a:r>
            <a:r>
              <a:rPr lang="ko-KR" altLang="en-US" sz="2800" dirty="0">
                <a:solidFill>
                  <a:schemeClr val="tx1"/>
                </a:solidFill>
                <a:ea typeface="굴림" pitchFamily="50" charset="-127"/>
              </a:rPr>
              <a:t>관</a:t>
            </a:r>
            <a:r>
              <a:rPr lang="ko-KR" altLang="en-US" sz="2800" dirty="0" smtClean="0">
                <a:solidFill>
                  <a:schemeClr val="tx1"/>
                </a:solidFill>
                <a:ea typeface="굴림" pitchFamily="50" charset="-127"/>
              </a:rPr>
              <a:t>규칙</a:t>
            </a:r>
            <a:endParaRPr lang="en-US" altLang="ko-KR" sz="2800" dirty="0" smtClean="0">
              <a:solidFill>
                <a:schemeClr val="tx1"/>
              </a:solidFill>
              <a:ea typeface="굴림" pitchFamily="50" charset="-127"/>
            </a:endParaRPr>
          </a:p>
        </p:txBody>
      </p:sp>
      <p:sp>
        <p:nvSpPr>
          <p:cNvPr id="20483" name="Content Placeholder 2"/>
          <p:cNvSpPr>
            <a:spLocks noGrp="1"/>
          </p:cNvSpPr>
          <p:nvPr>
            <p:ph sz="quarter" idx="1"/>
          </p:nvPr>
        </p:nvSpPr>
        <p:spPr>
          <a:xfrm>
            <a:off x="481314" y="4771776"/>
            <a:ext cx="8229600" cy="1066800"/>
          </a:xfrm>
        </p:spPr>
        <p:txBody>
          <a:bodyPr/>
          <a:lstStyle/>
          <a:p>
            <a:pPr eaLnBrk="1" hangingPunct="1"/>
            <a:r>
              <a:rPr lang="ko-KR" altLang="en-US" sz="2400" dirty="0" smtClean="0">
                <a:ea typeface="굴림" pitchFamily="50" charset="-127"/>
              </a:rPr>
              <a:t>만약 신뢰도 기준이 </a:t>
            </a:r>
            <a:r>
              <a:rPr lang="en-US" altLang="ko-KR" sz="2400" dirty="0" smtClean="0">
                <a:ea typeface="굴림" pitchFamily="50" charset="-127"/>
              </a:rPr>
              <a:t>70%</a:t>
            </a:r>
            <a:r>
              <a:rPr lang="ko-KR" altLang="en-US" sz="2400" dirty="0" smtClean="0">
                <a:ea typeface="굴림" pitchFamily="50" charset="-127"/>
              </a:rPr>
              <a:t>라면</a:t>
            </a:r>
            <a:r>
              <a:rPr lang="en-US" altLang="ko-KR" sz="2400" dirty="0" smtClean="0">
                <a:ea typeface="굴림" pitchFamily="50" charset="-127"/>
              </a:rPr>
              <a:t>, </a:t>
            </a:r>
            <a:r>
              <a:rPr lang="ko-KR" altLang="en-US" sz="2400" dirty="0" smtClean="0">
                <a:ea typeface="굴림" pitchFamily="50" charset="-127"/>
              </a:rPr>
              <a:t>오직 규칙</a:t>
            </a:r>
            <a:r>
              <a:rPr lang="en-US" altLang="ko-KR" sz="2400" dirty="0" smtClean="0">
                <a:ea typeface="굴림" pitchFamily="50" charset="-127"/>
              </a:rPr>
              <a:t>, 2, 3 </a:t>
            </a:r>
            <a:r>
              <a:rPr lang="ko-KR" altLang="en-US" sz="2400" dirty="0" smtClean="0">
                <a:ea typeface="굴림" pitchFamily="50" charset="-127"/>
              </a:rPr>
              <a:t>그리고 </a:t>
            </a:r>
            <a:r>
              <a:rPr lang="en-US" altLang="ko-KR" sz="2400" dirty="0" smtClean="0">
                <a:ea typeface="굴림" pitchFamily="50" charset="-127"/>
              </a:rPr>
              <a:t>6</a:t>
            </a:r>
            <a:r>
              <a:rPr lang="ko-KR" altLang="en-US" sz="2400" dirty="0" smtClean="0">
                <a:ea typeface="굴림" pitchFamily="50" charset="-127"/>
              </a:rPr>
              <a:t>만 선택됨 </a:t>
            </a:r>
            <a:r>
              <a:rPr lang="en-US" altLang="ko-KR" sz="2400" dirty="0" smtClean="0">
                <a:solidFill>
                  <a:srgbClr val="FF0000"/>
                </a:solidFill>
                <a:ea typeface="굴림" pitchFamily="50" charset="-127"/>
              </a:rPr>
              <a:t>(</a:t>
            </a:r>
            <a:r>
              <a:rPr lang="ko-KR" altLang="en-US" sz="2400" dirty="0" smtClean="0">
                <a:solidFill>
                  <a:srgbClr val="FF0000"/>
                </a:solidFill>
                <a:ea typeface="굴림" pitchFamily="50" charset="-127"/>
              </a:rPr>
              <a:t>최소 신뢰도 </a:t>
            </a:r>
            <a:r>
              <a:rPr lang="en-US" altLang="ko-KR" sz="2400" dirty="0" smtClean="0">
                <a:solidFill>
                  <a:srgbClr val="FF0000"/>
                </a:solidFill>
                <a:ea typeface="굴림" pitchFamily="50" charset="-127"/>
              </a:rPr>
              <a:t>70%)</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10" y="813078"/>
            <a:ext cx="8865782" cy="3911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직사각형 4"/>
          <p:cNvSpPr/>
          <p:nvPr/>
        </p:nvSpPr>
        <p:spPr>
          <a:xfrm>
            <a:off x="481314" y="5715000"/>
            <a:ext cx="4572000" cy="646331"/>
          </a:xfrm>
          <a:prstGeom prst="rect">
            <a:avLst/>
          </a:prstGeom>
          <a:ln>
            <a:solidFill>
              <a:schemeClr val="tx1"/>
            </a:solidFill>
          </a:ln>
        </p:spPr>
        <p:txBody>
          <a:bodyPr>
            <a:spAutoFit/>
          </a:bodyPr>
          <a:lstStyle/>
          <a:p>
            <a:r>
              <a:rPr lang="en-US" altLang="ko-KR" dirty="0" err="1"/>
              <a:t>install.packages</a:t>
            </a:r>
            <a:r>
              <a:rPr lang="en-US" altLang="ko-KR" dirty="0"/>
              <a:t>("</a:t>
            </a:r>
            <a:r>
              <a:rPr lang="en-US" altLang="ko-KR" dirty="0" err="1"/>
              <a:t>arules</a:t>
            </a:r>
            <a:r>
              <a:rPr lang="en-US" altLang="ko-KR" dirty="0"/>
              <a:t>")</a:t>
            </a:r>
          </a:p>
          <a:p>
            <a:r>
              <a:rPr lang="en-US" altLang="ko-KR" dirty="0"/>
              <a:t>library(</a:t>
            </a:r>
            <a:r>
              <a:rPr lang="en-US" altLang="ko-KR" dirty="0" err="1"/>
              <a:t>arules</a:t>
            </a:r>
            <a:r>
              <a:rPr lang="en-US" altLang="ko-KR" dirty="0"/>
              <a:t>)</a:t>
            </a:r>
            <a:endParaRPr lang="ko-KR"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990600" y="178316"/>
            <a:ext cx="7772400" cy="563562"/>
          </a:xfrm>
        </p:spPr>
        <p:txBody>
          <a:bodyPr/>
          <a:lstStyle/>
          <a:p>
            <a:pPr algn="ctr" eaLnBrk="1" hangingPunct="1"/>
            <a:r>
              <a:rPr lang="en-US" sz="3200" dirty="0" smtClean="0">
                <a:ea typeface="ＭＳ Ｐゴシック" pitchFamily="34" charset="-128"/>
              </a:rPr>
              <a:t>Generating Rules in R</a:t>
            </a:r>
          </a:p>
        </p:txBody>
      </p:sp>
      <p:sp>
        <p:nvSpPr>
          <p:cNvPr id="4" name="Rectangle 3"/>
          <p:cNvSpPr/>
          <p:nvPr/>
        </p:nvSpPr>
        <p:spPr>
          <a:xfrm>
            <a:off x="295154" y="741878"/>
            <a:ext cx="8763000" cy="3693319"/>
          </a:xfrm>
          <a:prstGeom prst="rect">
            <a:avLst/>
          </a:prstGeom>
        </p:spPr>
        <p:txBody>
          <a:bodyPr wrap="square">
            <a:spAutoFit/>
          </a:bodyPr>
          <a:lstStyle/>
          <a:p>
            <a:r>
              <a:rPr lang="en-US" sz="1400" b="1" dirty="0" err="1" smtClean="0">
                <a:latin typeface="Courier New" pitchFamily="49" charset="0"/>
                <a:cs typeface="Courier New" pitchFamily="49" charset="0"/>
              </a:rPr>
              <a:t>fp.df</a:t>
            </a:r>
            <a:r>
              <a:rPr lang="en-US" sz="1400" b="1" dirty="0" smtClean="0">
                <a:latin typeface="Courier New" pitchFamily="49" charset="0"/>
                <a:cs typeface="Courier New" pitchFamily="49" charset="0"/>
              </a:rPr>
              <a:t> &lt;- </a:t>
            </a:r>
            <a:r>
              <a:rPr lang="en-US" sz="1400" b="1" dirty="0">
                <a:latin typeface="Courier New" pitchFamily="49" charset="0"/>
                <a:cs typeface="Courier New" pitchFamily="49" charset="0"/>
              </a:rPr>
              <a:t>read.csv("Faceplate.csv")</a:t>
            </a:r>
            <a:endParaRPr lang="en-US" sz="1400" b="1" dirty="0" smtClean="0">
              <a:latin typeface="Courier New" pitchFamily="49" charset="0"/>
              <a:cs typeface="Courier New" pitchFamily="49" charset="0"/>
            </a:endParaRPr>
          </a:p>
          <a:p>
            <a:r>
              <a:rPr lang="en-US" altLang="ko-KR" sz="1400" b="1" dirty="0" err="1">
                <a:latin typeface="Courier New" pitchFamily="49" charset="0"/>
                <a:cs typeface="Courier New" pitchFamily="49" charset="0"/>
              </a:rPr>
              <a:t>str</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fp.df</a:t>
            </a:r>
            <a:r>
              <a:rPr lang="en-US" altLang="ko-KR" sz="1400" b="1" dirty="0" smtClean="0">
                <a:latin typeface="Courier New" pitchFamily="49" charset="0"/>
                <a:cs typeface="Courier New" pitchFamily="49" charset="0"/>
              </a:rPr>
              <a:t>)</a:t>
            </a:r>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remove first column and convert to </a:t>
            </a:r>
            <a:r>
              <a:rPr lang="en-US" sz="1400" b="1" dirty="0" smtClean="0">
                <a:latin typeface="Courier New" pitchFamily="49" charset="0"/>
                <a:cs typeface="Courier New" pitchFamily="49" charset="0"/>
              </a:rPr>
              <a:t>binary incident matrix format</a:t>
            </a:r>
            <a:endParaRPr lang="en-US" sz="1400" b="1" dirty="0">
              <a:latin typeface="Courier New" pitchFamily="49" charset="0"/>
              <a:cs typeface="Courier New" pitchFamily="49" charset="0"/>
            </a:endParaRPr>
          </a:p>
          <a:p>
            <a:r>
              <a:rPr lang="en-US" sz="1400" b="1" dirty="0">
                <a:latin typeface="Courier New" pitchFamily="49" charset="0"/>
                <a:cs typeface="Courier New" pitchFamily="49" charset="0"/>
              </a:rPr>
              <a:t>fp.mat &lt;- </a:t>
            </a:r>
            <a:r>
              <a:rPr lang="en-US" sz="1400" b="1" dirty="0" err="1">
                <a:latin typeface="Courier New" pitchFamily="49" charset="0"/>
                <a:cs typeface="Courier New" pitchFamily="49" charset="0"/>
              </a:rPr>
              <a:t>as.matrix</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fp.df</a:t>
            </a:r>
            <a:r>
              <a:rPr lang="en-US" sz="1400" b="1" dirty="0">
                <a:latin typeface="Courier New" pitchFamily="49" charset="0"/>
                <a:cs typeface="Courier New" pitchFamily="49" charset="0"/>
              </a:rPr>
              <a:t>[, -1</a:t>
            </a:r>
            <a:r>
              <a:rPr lang="en-US" sz="1400" b="1" dirty="0" smtClean="0">
                <a:latin typeface="Courier New" pitchFamily="49" charset="0"/>
                <a:cs typeface="Courier New" pitchFamily="49" charset="0"/>
              </a:rPr>
              <a:t>])</a:t>
            </a:r>
          </a:p>
          <a:p>
            <a:endParaRPr lang="en-US" sz="1400" b="1" dirty="0">
              <a:latin typeface="Courier New" pitchFamily="49" charset="0"/>
              <a:cs typeface="Courier New" pitchFamily="49" charset="0"/>
            </a:endParaRPr>
          </a:p>
          <a:p>
            <a:r>
              <a:rPr lang="en-US" sz="1400" b="1" dirty="0">
                <a:latin typeface="Courier New" pitchFamily="49" charset="0"/>
                <a:cs typeface="Courier New" pitchFamily="49" charset="0"/>
              </a:rPr>
              <a:t># convert the binary incidence matrix into a transactions database</a:t>
            </a:r>
          </a:p>
          <a:p>
            <a:r>
              <a:rPr lang="en-US" sz="1400" b="1" dirty="0" err="1">
                <a:latin typeface="Courier New" pitchFamily="49" charset="0"/>
                <a:cs typeface="Courier New" pitchFamily="49" charset="0"/>
              </a:rPr>
              <a:t>fp.trans</a:t>
            </a:r>
            <a:r>
              <a:rPr lang="en-US" sz="1400" b="1" dirty="0">
                <a:latin typeface="Courier New" pitchFamily="49" charset="0"/>
                <a:cs typeface="Courier New" pitchFamily="49" charset="0"/>
              </a:rPr>
              <a:t> &lt;- as(fp.mat, "transactions</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arules</a:t>
            </a:r>
            <a:r>
              <a:rPr lang="en-US" sz="1400" b="1" dirty="0" smtClean="0">
                <a:latin typeface="Courier New" pitchFamily="49" charset="0"/>
                <a:cs typeface="Courier New" pitchFamily="49" charset="0"/>
              </a:rPr>
              <a:t> package </a:t>
            </a:r>
            <a:r>
              <a:rPr lang="ko-KR" altLang="en-US" sz="1400" b="1" dirty="0" smtClean="0">
                <a:latin typeface="Courier New" pitchFamily="49" charset="0"/>
                <a:cs typeface="Courier New" pitchFamily="49" charset="0"/>
              </a:rPr>
              <a:t>설치되어 있어야 함</a:t>
            </a:r>
            <a:endParaRPr lang="en-US" sz="1400" b="1" dirty="0">
              <a:latin typeface="Courier New" pitchFamily="49" charset="0"/>
              <a:cs typeface="Courier New" pitchFamily="49" charset="0"/>
            </a:endParaRPr>
          </a:p>
          <a:p>
            <a:r>
              <a:rPr lang="en-US" sz="1400" b="1" dirty="0">
                <a:latin typeface="Courier New" pitchFamily="49" charset="0"/>
                <a:cs typeface="Courier New" pitchFamily="49" charset="0"/>
              </a:rPr>
              <a:t>inspect(</a:t>
            </a:r>
            <a:r>
              <a:rPr lang="en-US" sz="1400" b="1" dirty="0" err="1">
                <a:latin typeface="Courier New" pitchFamily="49" charset="0"/>
                <a:cs typeface="Courier New" pitchFamily="49" charset="0"/>
              </a:rPr>
              <a:t>fp.trans</a:t>
            </a:r>
            <a:r>
              <a:rPr lang="en-US" sz="1400" b="1" dirty="0" smtClean="0">
                <a:latin typeface="Courier New" pitchFamily="49" charset="0"/>
                <a:cs typeface="Courier New" pitchFamily="49" charset="0"/>
              </a:rPr>
              <a:t>)</a:t>
            </a:r>
          </a:p>
          <a:p>
            <a:endParaRPr lang="en-US" sz="1400" b="1" dirty="0">
              <a:latin typeface="Courier New" pitchFamily="49" charset="0"/>
              <a:cs typeface="Courier New" pitchFamily="49" charset="0"/>
            </a:endParaRPr>
          </a:p>
          <a:p>
            <a:r>
              <a:rPr lang="en-US" sz="1400" b="1" dirty="0">
                <a:latin typeface="Courier New" pitchFamily="49" charset="0"/>
                <a:cs typeface="Courier New" pitchFamily="49" charset="0"/>
              </a:rPr>
              <a:t>## get rules</a:t>
            </a:r>
          </a:p>
          <a:p>
            <a:r>
              <a:rPr lang="en-US" sz="1300" b="1" dirty="0">
                <a:latin typeface="Courier New" pitchFamily="49" charset="0"/>
                <a:cs typeface="Courier New" pitchFamily="49" charset="0"/>
              </a:rPr>
              <a:t># when running </a:t>
            </a:r>
            <a:r>
              <a:rPr lang="en-US" sz="1300" b="1" dirty="0" err="1">
                <a:latin typeface="Courier New" pitchFamily="49" charset="0"/>
                <a:cs typeface="Courier New" pitchFamily="49" charset="0"/>
              </a:rPr>
              <a:t>apriori</a:t>
            </a:r>
            <a:r>
              <a:rPr lang="en-US" sz="1300" b="1" dirty="0">
                <a:latin typeface="Courier New" pitchFamily="49" charset="0"/>
                <a:cs typeface="Courier New" pitchFamily="49" charset="0"/>
              </a:rPr>
              <a:t>(), include </a:t>
            </a:r>
            <a:r>
              <a:rPr lang="en-US" sz="1300" b="1" dirty="0" smtClean="0">
                <a:latin typeface="Courier New" pitchFamily="49" charset="0"/>
                <a:cs typeface="Courier New" pitchFamily="49" charset="0"/>
              </a:rPr>
              <a:t>minimum support &amp; confidence</a:t>
            </a:r>
            <a:r>
              <a:rPr lang="en-US" sz="1300" b="1" dirty="0">
                <a:latin typeface="Courier New" pitchFamily="49" charset="0"/>
                <a:cs typeface="Courier New" pitchFamily="49" charset="0"/>
              </a:rPr>
              <a:t>, </a:t>
            </a:r>
            <a:r>
              <a:rPr lang="en-US" sz="1300" b="1" dirty="0" smtClean="0">
                <a:latin typeface="Courier New" pitchFamily="49" charset="0"/>
                <a:cs typeface="Courier New" pitchFamily="49" charset="0"/>
              </a:rPr>
              <a:t>&amp; target </a:t>
            </a:r>
            <a:r>
              <a:rPr lang="en-US" sz="1300" b="1" dirty="0">
                <a:latin typeface="Courier New" pitchFamily="49" charset="0"/>
                <a:cs typeface="Courier New" pitchFamily="49" charset="0"/>
              </a:rPr>
              <a:t>as arguments</a:t>
            </a:r>
            <a:r>
              <a:rPr lang="en-US" sz="13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rules </a:t>
            </a:r>
            <a:r>
              <a:rPr lang="en-US" sz="1400" b="1" dirty="0">
                <a:latin typeface="Courier New" pitchFamily="49" charset="0"/>
                <a:cs typeface="Courier New" pitchFamily="49" charset="0"/>
              </a:rPr>
              <a:t>&lt;- </a:t>
            </a:r>
            <a:r>
              <a:rPr lang="en-US" sz="1400" b="1" dirty="0" err="1">
                <a:latin typeface="Courier New" pitchFamily="49" charset="0"/>
                <a:cs typeface="Courier New" pitchFamily="49" charset="0"/>
              </a:rPr>
              <a:t>apriori</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fp.trans</a:t>
            </a:r>
            <a:r>
              <a:rPr lang="en-US" sz="1400" b="1" dirty="0">
                <a:latin typeface="Courier New" pitchFamily="49" charset="0"/>
                <a:cs typeface="Courier New" pitchFamily="49" charset="0"/>
              </a:rPr>
              <a:t>, parameter = list(supp = 0.2, conf = 0.5, target = "rules</a:t>
            </a:r>
            <a:r>
              <a:rPr lang="en-US" sz="1400" b="1" dirty="0" smtClean="0">
                <a:latin typeface="Courier New" pitchFamily="49" charset="0"/>
                <a:cs typeface="Courier New" pitchFamily="49" charset="0"/>
              </a:rPr>
              <a:t>"))</a:t>
            </a:r>
            <a:endParaRPr lang="en-US" sz="1400" b="1" dirty="0">
              <a:latin typeface="Courier New" pitchFamily="49" charset="0"/>
              <a:cs typeface="Courier New" pitchFamily="49" charset="0"/>
            </a:endParaRPr>
          </a:p>
          <a:p>
            <a:r>
              <a:rPr lang="en-US" sz="1400" b="1" dirty="0">
                <a:latin typeface="Courier New" pitchFamily="49" charset="0"/>
                <a:cs typeface="Courier New" pitchFamily="49" charset="0"/>
              </a:rPr>
              <a:t>inspect(head(sort(rules, by="lift"), n=10))</a:t>
            </a:r>
            <a:endParaRPr lang="en-US" sz="1400" b="1" dirty="0" smtClean="0">
              <a:latin typeface="Courier New" pitchFamily="49" charset="0"/>
              <a:cs typeface="Courier New" pitchFamily="49" charset="0"/>
            </a:endParaRPr>
          </a:p>
          <a:p>
            <a:endParaRPr lang="en-US" sz="1300" b="1" dirty="0" smtClean="0">
              <a:latin typeface="Courier New" pitchFamily="49" charset="0"/>
              <a:cs typeface="Courier New" pitchFamily="49" charset="0"/>
            </a:endParaRPr>
          </a:p>
          <a:p>
            <a:endParaRPr lang="en-US" sz="1300" b="1" dirty="0">
              <a:latin typeface="Courier New" pitchFamily="49" charset="0"/>
              <a:cs typeface="Courier New" pitchFamily="49" charset="0"/>
            </a:endParaRPr>
          </a:p>
          <a:p>
            <a:r>
              <a:rPr lang="en-US" sz="1300" b="1" dirty="0" smtClean="0">
                <a:latin typeface="+mj-lt"/>
                <a:cs typeface="Courier New" pitchFamily="49" charset="0"/>
              </a:rPr>
              <a:t>output (sorted by lift)</a:t>
            </a:r>
            <a:endParaRPr lang="en-US" sz="1300" b="1" dirty="0">
              <a:latin typeface="+mj-lt"/>
              <a:cs typeface="Courier New" pitchFamily="49" charset="0"/>
            </a:endParaRPr>
          </a:p>
        </p:txBody>
      </p:sp>
      <p:sp>
        <p:nvSpPr>
          <p:cNvPr id="5" name="Rectangle 4"/>
          <p:cNvSpPr/>
          <p:nvPr/>
        </p:nvSpPr>
        <p:spPr>
          <a:xfrm>
            <a:off x="332772" y="4777536"/>
            <a:ext cx="7924800" cy="1492716"/>
          </a:xfrm>
          <a:prstGeom prst="rect">
            <a:avLst/>
          </a:prstGeom>
        </p:spPr>
        <p:txBody>
          <a:bodyPr wrap="square">
            <a:spAutoFit/>
          </a:bodyPr>
          <a:lstStyle/>
          <a:p>
            <a:r>
              <a:rPr lang="en-US" sz="1300" dirty="0" smtClean="0">
                <a:latin typeface="Courier New" pitchFamily="49" charset="0"/>
                <a:cs typeface="Courier New" pitchFamily="49" charset="0"/>
              </a:rPr>
              <a:t>     lhs              </a:t>
            </a:r>
            <a:r>
              <a:rPr lang="en-US" sz="1300" dirty="0" err="1" smtClean="0">
                <a:latin typeface="Courier New" pitchFamily="49" charset="0"/>
                <a:cs typeface="Courier New" pitchFamily="49" charset="0"/>
              </a:rPr>
              <a:t>rhs</a:t>
            </a:r>
            <a:r>
              <a:rPr lang="en-US" sz="1300" dirty="0" smtClean="0">
                <a:latin typeface="Courier New" pitchFamily="49" charset="0"/>
                <a:cs typeface="Courier New" pitchFamily="49" charset="0"/>
              </a:rPr>
              <a:t> </a:t>
            </a:r>
            <a:r>
              <a:rPr lang="en-US" sz="1300" dirty="0">
                <a:latin typeface="Courier New" pitchFamily="49" charset="0"/>
                <a:cs typeface="Courier New" pitchFamily="49" charset="0"/>
              </a:rPr>
              <a:t>support confidence lift</a:t>
            </a:r>
          </a:p>
          <a:p>
            <a:r>
              <a:rPr lang="en-US" sz="1300" dirty="0">
                <a:latin typeface="Courier New" pitchFamily="49" charset="0"/>
                <a:cs typeface="Courier New" pitchFamily="49" charset="0"/>
              </a:rPr>
              <a:t>15 {</a:t>
            </a:r>
            <a:r>
              <a:rPr lang="en-US" sz="1300" dirty="0" err="1">
                <a:latin typeface="Courier New" pitchFamily="49" charset="0"/>
                <a:cs typeface="Courier New" pitchFamily="49" charset="0"/>
              </a:rPr>
              <a:t>Red,White</a:t>
            </a:r>
            <a:r>
              <a:rPr lang="en-US" sz="1300" dirty="0">
                <a:latin typeface="Courier New" pitchFamily="49" charset="0"/>
                <a:cs typeface="Courier New" pitchFamily="49" charset="0"/>
              </a:rPr>
              <a:t>} </a:t>
            </a:r>
            <a:r>
              <a:rPr lang="en-US" sz="1300" dirty="0" smtClean="0">
                <a:latin typeface="Courier New" pitchFamily="49" charset="0"/>
                <a:cs typeface="Courier New" pitchFamily="49" charset="0"/>
              </a:rPr>
              <a:t>  =&gt; </a:t>
            </a:r>
            <a:r>
              <a:rPr lang="en-US" sz="1300" dirty="0">
                <a:latin typeface="Courier New" pitchFamily="49" charset="0"/>
                <a:cs typeface="Courier New" pitchFamily="49" charset="0"/>
              </a:rPr>
              <a:t>{Green} 0.2 </a:t>
            </a:r>
            <a:r>
              <a:rPr lang="en-US" sz="1300" dirty="0" smtClean="0">
                <a:latin typeface="Courier New" pitchFamily="49" charset="0"/>
                <a:cs typeface="Courier New" pitchFamily="49" charset="0"/>
              </a:rPr>
              <a:t>   0.5    2.500000</a:t>
            </a:r>
            <a:endParaRPr lang="en-US" sz="1300" dirty="0">
              <a:latin typeface="Courier New" pitchFamily="49" charset="0"/>
              <a:cs typeface="Courier New" pitchFamily="49" charset="0"/>
            </a:endParaRPr>
          </a:p>
          <a:p>
            <a:r>
              <a:rPr lang="en-US" sz="1300" dirty="0">
                <a:latin typeface="Courier New" pitchFamily="49" charset="0"/>
                <a:cs typeface="Courier New" pitchFamily="49" charset="0"/>
              </a:rPr>
              <a:t>5 {Green} </a:t>
            </a:r>
            <a:r>
              <a:rPr lang="en-US" sz="1300" dirty="0" smtClean="0">
                <a:latin typeface="Courier New" pitchFamily="49" charset="0"/>
                <a:cs typeface="Courier New" pitchFamily="49" charset="0"/>
              </a:rPr>
              <a:t>       =&gt; </a:t>
            </a:r>
            <a:r>
              <a:rPr lang="en-US" sz="1300" dirty="0">
                <a:latin typeface="Courier New" pitchFamily="49" charset="0"/>
                <a:cs typeface="Courier New" pitchFamily="49" charset="0"/>
              </a:rPr>
              <a:t>{Red} </a:t>
            </a:r>
            <a:r>
              <a:rPr lang="en-US" sz="1300" dirty="0" smtClean="0">
                <a:latin typeface="Courier New" pitchFamily="49" charset="0"/>
                <a:cs typeface="Courier New" pitchFamily="49" charset="0"/>
              </a:rPr>
              <a:t>  0.2    </a:t>
            </a:r>
            <a:r>
              <a:rPr lang="en-US" sz="1300" dirty="0">
                <a:latin typeface="Courier New" pitchFamily="49" charset="0"/>
                <a:cs typeface="Courier New" pitchFamily="49" charset="0"/>
              </a:rPr>
              <a:t>1.0 </a:t>
            </a:r>
            <a:r>
              <a:rPr lang="en-US" sz="1300" dirty="0" smtClean="0">
                <a:latin typeface="Courier New" pitchFamily="49" charset="0"/>
                <a:cs typeface="Courier New" pitchFamily="49" charset="0"/>
              </a:rPr>
              <a:t>   1.666667</a:t>
            </a:r>
            <a:endParaRPr lang="en-US" sz="1300" dirty="0">
              <a:latin typeface="Courier New" pitchFamily="49" charset="0"/>
              <a:cs typeface="Courier New" pitchFamily="49" charset="0"/>
            </a:endParaRPr>
          </a:p>
          <a:p>
            <a:r>
              <a:rPr lang="en-US" sz="1300" dirty="0">
                <a:latin typeface="Courier New" pitchFamily="49" charset="0"/>
                <a:cs typeface="Courier New" pitchFamily="49" charset="0"/>
              </a:rPr>
              <a:t>14 {</a:t>
            </a:r>
            <a:r>
              <a:rPr lang="en-US" sz="1300" dirty="0" err="1">
                <a:latin typeface="Courier New" pitchFamily="49" charset="0"/>
                <a:cs typeface="Courier New" pitchFamily="49" charset="0"/>
              </a:rPr>
              <a:t>White,Green</a:t>
            </a:r>
            <a:r>
              <a:rPr lang="en-US" sz="1300" dirty="0">
                <a:latin typeface="Courier New" pitchFamily="49" charset="0"/>
                <a:cs typeface="Courier New" pitchFamily="49" charset="0"/>
              </a:rPr>
              <a:t>} =&gt; {Red</a:t>
            </a:r>
            <a:r>
              <a:rPr lang="en-US" sz="1300" dirty="0" smtClean="0">
                <a:latin typeface="Courier New" pitchFamily="49" charset="0"/>
                <a:cs typeface="Courier New" pitchFamily="49" charset="0"/>
              </a:rPr>
              <a:t>}   0.2    1.0    </a:t>
            </a:r>
            <a:r>
              <a:rPr lang="en-US" sz="1300" dirty="0">
                <a:latin typeface="Courier New" pitchFamily="49" charset="0"/>
                <a:cs typeface="Courier New" pitchFamily="49" charset="0"/>
              </a:rPr>
              <a:t>1.666667</a:t>
            </a:r>
          </a:p>
          <a:p>
            <a:r>
              <a:rPr lang="en-US" sz="1300" dirty="0">
                <a:latin typeface="Courier New" pitchFamily="49" charset="0"/>
                <a:cs typeface="Courier New" pitchFamily="49" charset="0"/>
              </a:rPr>
              <a:t>4 {Orange} </a:t>
            </a:r>
            <a:r>
              <a:rPr lang="en-US" sz="1300" dirty="0" smtClean="0">
                <a:latin typeface="Courier New" pitchFamily="49" charset="0"/>
                <a:cs typeface="Courier New" pitchFamily="49" charset="0"/>
              </a:rPr>
              <a:t>      =&gt; </a:t>
            </a:r>
            <a:r>
              <a:rPr lang="en-US" sz="1300" dirty="0">
                <a:latin typeface="Courier New" pitchFamily="49" charset="0"/>
                <a:cs typeface="Courier New" pitchFamily="49" charset="0"/>
              </a:rPr>
              <a:t>{White} </a:t>
            </a:r>
            <a:r>
              <a:rPr lang="en-US" sz="1300" dirty="0" smtClean="0">
                <a:latin typeface="Courier New" pitchFamily="49" charset="0"/>
                <a:cs typeface="Courier New" pitchFamily="49" charset="0"/>
              </a:rPr>
              <a:t>0.2    </a:t>
            </a:r>
            <a:r>
              <a:rPr lang="en-US" sz="1300" dirty="0">
                <a:latin typeface="Courier New" pitchFamily="49" charset="0"/>
                <a:cs typeface="Courier New" pitchFamily="49" charset="0"/>
              </a:rPr>
              <a:t>1.0 </a:t>
            </a:r>
            <a:r>
              <a:rPr lang="en-US" sz="1300" dirty="0" smtClean="0">
                <a:latin typeface="Courier New" pitchFamily="49" charset="0"/>
                <a:cs typeface="Courier New" pitchFamily="49" charset="0"/>
              </a:rPr>
              <a:t>   1.428571</a:t>
            </a:r>
            <a:endParaRPr lang="en-US" sz="1300" dirty="0">
              <a:latin typeface="Courier New" pitchFamily="49" charset="0"/>
              <a:cs typeface="Courier New" pitchFamily="49" charset="0"/>
            </a:endParaRPr>
          </a:p>
          <a:p>
            <a:r>
              <a:rPr lang="en-US" sz="1300" dirty="0">
                <a:latin typeface="Courier New" pitchFamily="49" charset="0"/>
                <a:cs typeface="Courier New" pitchFamily="49" charset="0"/>
              </a:rPr>
              <a:t>6 {Green} </a:t>
            </a:r>
            <a:r>
              <a:rPr lang="en-US" sz="1300" dirty="0" smtClean="0">
                <a:latin typeface="Courier New" pitchFamily="49" charset="0"/>
                <a:cs typeface="Courier New" pitchFamily="49" charset="0"/>
              </a:rPr>
              <a:t>       =&gt; </a:t>
            </a:r>
            <a:r>
              <a:rPr lang="en-US" sz="1300" dirty="0">
                <a:latin typeface="Courier New" pitchFamily="49" charset="0"/>
                <a:cs typeface="Courier New" pitchFamily="49" charset="0"/>
              </a:rPr>
              <a:t>{White} 0.2 </a:t>
            </a:r>
            <a:r>
              <a:rPr lang="en-US" sz="1300" dirty="0" smtClean="0">
                <a:latin typeface="Courier New" pitchFamily="49" charset="0"/>
                <a:cs typeface="Courier New" pitchFamily="49" charset="0"/>
              </a:rPr>
              <a:t>   1.0    </a:t>
            </a:r>
            <a:r>
              <a:rPr lang="en-US" sz="1300" dirty="0">
                <a:latin typeface="Courier New" pitchFamily="49" charset="0"/>
                <a:cs typeface="Courier New" pitchFamily="49" charset="0"/>
              </a:rPr>
              <a:t>1.428571</a:t>
            </a:r>
          </a:p>
          <a:p>
            <a:r>
              <a:rPr lang="en-US" sz="1300" dirty="0">
                <a:latin typeface="Courier New" pitchFamily="49" charset="0"/>
                <a:cs typeface="Courier New" pitchFamily="49" charset="0"/>
              </a:rPr>
              <a:t>13 {</a:t>
            </a:r>
            <a:r>
              <a:rPr lang="en-US" sz="1300" dirty="0" err="1">
                <a:latin typeface="Courier New" pitchFamily="49" charset="0"/>
                <a:cs typeface="Courier New" pitchFamily="49" charset="0"/>
              </a:rPr>
              <a:t>Red,Green</a:t>
            </a:r>
            <a:r>
              <a:rPr lang="en-US" sz="1300" dirty="0">
                <a:latin typeface="Courier New" pitchFamily="49" charset="0"/>
                <a:cs typeface="Courier New" pitchFamily="49" charset="0"/>
              </a:rPr>
              <a:t>} </a:t>
            </a:r>
            <a:r>
              <a:rPr lang="en-US" sz="1300" dirty="0" smtClean="0">
                <a:latin typeface="Courier New" pitchFamily="49" charset="0"/>
                <a:cs typeface="Courier New" pitchFamily="49" charset="0"/>
              </a:rPr>
              <a:t>  =&gt; </a:t>
            </a:r>
            <a:r>
              <a:rPr lang="en-US" sz="1300" dirty="0">
                <a:latin typeface="Courier New" pitchFamily="49" charset="0"/>
                <a:cs typeface="Courier New" pitchFamily="49" charset="0"/>
              </a:rPr>
              <a:t>{White} 0.2 </a:t>
            </a:r>
            <a:r>
              <a:rPr lang="en-US" sz="1300" dirty="0" smtClean="0">
                <a:latin typeface="Courier New" pitchFamily="49" charset="0"/>
                <a:cs typeface="Courier New" pitchFamily="49" charset="0"/>
              </a:rPr>
              <a:t>   1.0    1.428571</a:t>
            </a:r>
            <a:endParaRPr lang="en-US" sz="1300" dirty="0">
              <a:latin typeface="Courier New" pitchFamily="49" charset="0"/>
              <a:cs typeface="Courier New" pitchFamily="49" charset="0"/>
            </a:endParaRPr>
          </a:p>
        </p:txBody>
      </p:sp>
      <p:sp>
        <p:nvSpPr>
          <p:cNvPr id="6" name="Oval 5"/>
          <p:cNvSpPr/>
          <p:nvPr/>
        </p:nvSpPr>
        <p:spPr>
          <a:xfrm>
            <a:off x="3808071" y="490762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3568379" y="4541147"/>
            <a:ext cx="381000" cy="376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969871" y="4084235"/>
            <a:ext cx="1219200" cy="461665"/>
          </a:xfrm>
          <a:prstGeom prst="rect">
            <a:avLst/>
          </a:prstGeom>
          <a:noFill/>
        </p:spPr>
        <p:txBody>
          <a:bodyPr wrap="square" rtlCol="0">
            <a:spAutoFit/>
          </a:bodyPr>
          <a:lstStyle/>
          <a:p>
            <a:r>
              <a:rPr lang="en-US" sz="1200" dirty="0" smtClean="0">
                <a:latin typeface="+mj-lt"/>
              </a:rPr>
              <a:t>P(green) if you use the rule</a:t>
            </a:r>
            <a:endParaRPr lang="en-US" sz="1200" dirty="0">
              <a:latin typeface="+mj-lt"/>
            </a:endParaRPr>
          </a:p>
        </p:txBody>
      </p:sp>
      <p:sp>
        <p:nvSpPr>
          <p:cNvPr id="11" name="Oval 10"/>
          <p:cNvSpPr/>
          <p:nvPr/>
        </p:nvSpPr>
        <p:spPr>
          <a:xfrm>
            <a:off x="4419600" y="4917682"/>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4748514" y="4612882"/>
            <a:ext cx="914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62914" y="4247937"/>
            <a:ext cx="2667000" cy="646331"/>
          </a:xfrm>
          <a:prstGeom prst="rect">
            <a:avLst/>
          </a:prstGeom>
          <a:noFill/>
        </p:spPr>
        <p:txBody>
          <a:bodyPr wrap="square" rtlCol="0">
            <a:spAutoFit/>
          </a:bodyPr>
          <a:lstStyle/>
          <a:p>
            <a:r>
              <a:rPr lang="en-US" sz="1200" dirty="0" smtClean="0">
                <a:latin typeface="+mj-lt"/>
              </a:rPr>
              <a:t>How much better your chances of getting a green are if you use the rule than if you select randomly</a:t>
            </a:r>
            <a:endParaRPr lang="en-US" sz="1200" dirty="0">
              <a:latin typeface="+mj-lt"/>
            </a:endParaRPr>
          </a:p>
        </p:txBody>
      </p:sp>
    </p:spTree>
    <p:extLst>
      <p:ext uri="{BB962C8B-B14F-4D97-AF65-F5344CB8AC3E}">
        <p14:creationId xmlns:p14="http://schemas.microsoft.com/office/powerpoint/2010/main" val="1922103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914400" y="274638"/>
            <a:ext cx="7772400" cy="639762"/>
          </a:xfrm>
        </p:spPr>
        <p:txBody>
          <a:bodyPr/>
          <a:lstStyle/>
          <a:p>
            <a:pPr eaLnBrk="1" hangingPunct="1"/>
            <a:r>
              <a:rPr lang="ko-KR" altLang="en-US" sz="3600" dirty="0" smtClean="0">
                <a:ea typeface="굴림" pitchFamily="50" charset="-127"/>
              </a:rPr>
              <a:t>해석</a:t>
            </a:r>
            <a:endParaRPr lang="en-US" altLang="ko-KR" sz="3600" dirty="0" smtClean="0">
              <a:ea typeface="굴림" pitchFamily="50" charset="-127"/>
            </a:endParaRPr>
          </a:p>
        </p:txBody>
      </p:sp>
      <p:sp>
        <p:nvSpPr>
          <p:cNvPr id="22531" name="Content Placeholder 2"/>
          <p:cNvSpPr>
            <a:spLocks noGrp="1"/>
          </p:cNvSpPr>
          <p:nvPr>
            <p:ph sz="quarter" idx="1"/>
          </p:nvPr>
        </p:nvSpPr>
        <p:spPr>
          <a:xfrm>
            <a:off x="762000" y="990600"/>
            <a:ext cx="7772400" cy="5105400"/>
          </a:xfrm>
        </p:spPr>
        <p:txBody>
          <a:bodyPr/>
          <a:lstStyle/>
          <a:p>
            <a:pPr marL="273050" lvl="1" indent="-273050" eaLnBrk="1" hangingPunct="1">
              <a:spcBef>
                <a:spcPts val="575"/>
              </a:spcBef>
              <a:buClr>
                <a:schemeClr val="accent1"/>
              </a:buClr>
            </a:pPr>
            <a:r>
              <a:rPr lang="ko-KR" altLang="en-US" dirty="0">
                <a:latin typeface="굴림" panose="020B0600000101010101" pitchFamily="50" charset="-127"/>
                <a:ea typeface="굴림" panose="020B0600000101010101" pitchFamily="50" charset="-127"/>
              </a:rPr>
              <a:t>연관성규칙의 결과를 해석할 때</a:t>
            </a:r>
            <a:r>
              <a:rPr lang="en-US" altLang="ko-KR" dirty="0">
                <a:latin typeface="굴림" panose="020B0600000101010101" pitchFamily="50" charset="-127"/>
                <a:ea typeface="굴림" panose="020B0600000101010101" pitchFamily="50" charset="-127"/>
              </a:rPr>
              <a:t>, </a:t>
            </a:r>
            <a:r>
              <a:rPr lang="ko-KR" altLang="en-US" dirty="0">
                <a:latin typeface="굴림" panose="020B0600000101010101" pitchFamily="50" charset="-127"/>
                <a:ea typeface="굴림" panose="020B0600000101010101" pitchFamily="50" charset="-127"/>
              </a:rPr>
              <a:t>다양한 </a:t>
            </a:r>
            <a:r>
              <a:rPr lang="ko-KR" altLang="en-US" dirty="0" smtClean="0">
                <a:latin typeface="굴림" panose="020B0600000101010101" pitchFamily="50" charset="-127"/>
                <a:ea typeface="굴림" panose="020B0600000101010101" pitchFamily="50" charset="-127"/>
              </a:rPr>
              <a:t>아래와 같은 평가 척도를 </a:t>
            </a:r>
            <a:r>
              <a:rPr lang="ko-KR" altLang="en-US" dirty="0">
                <a:latin typeface="굴림" panose="020B0600000101010101" pitchFamily="50" charset="-127"/>
                <a:ea typeface="굴림" panose="020B0600000101010101" pitchFamily="50" charset="-127"/>
              </a:rPr>
              <a:t>활용한다</a:t>
            </a:r>
            <a:r>
              <a:rPr lang="en-US" altLang="ko-KR" dirty="0">
                <a:latin typeface="굴림" panose="020B0600000101010101" pitchFamily="50" charset="-127"/>
                <a:ea typeface="굴림" panose="020B0600000101010101" pitchFamily="50" charset="-127"/>
              </a:rPr>
              <a:t>. </a:t>
            </a:r>
            <a:endParaRPr lang="en-US" altLang="ko-KR" dirty="0" smtClean="0">
              <a:latin typeface="굴림" panose="020B0600000101010101" pitchFamily="50" charset="-127"/>
              <a:ea typeface="굴림" panose="020B0600000101010101" pitchFamily="50" charset="-127"/>
            </a:endParaRPr>
          </a:p>
          <a:p>
            <a:pPr marL="273050" lvl="1" indent="-273050" eaLnBrk="1" hangingPunct="1">
              <a:spcBef>
                <a:spcPts val="575"/>
              </a:spcBef>
              <a:buClr>
                <a:schemeClr val="accent1"/>
              </a:buClr>
            </a:pPr>
            <a:r>
              <a:rPr lang="ko-KR" altLang="en-US" u="sng" dirty="0">
                <a:ea typeface="굴림" pitchFamily="50" charset="-127"/>
              </a:rPr>
              <a:t>지지도</a:t>
            </a:r>
            <a:r>
              <a:rPr lang="ko-KR" altLang="en-US" dirty="0">
                <a:ea typeface="굴림" pitchFamily="50" charset="-127"/>
              </a:rPr>
              <a:t>는 </a:t>
            </a:r>
            <a:r>
              <a:rPr lang="ko-KR" altLang="en-US" dirty="0" smtClean="0">
                <a:ea typeface="굴림" pitchFamily="50" charset="-127"/>
              </a:rPr>
              <a:t>규칙의 전반적인 영향력을 </a:t>
            </a:r>
            <a:r>
              <a:rPr lang="ko-KR" altLang="en-US" dirty="0">
                <a:ea typeface="굴림" pitchFamily="50" charset="-127"/>
              </a:rPr>
              <a:t>측정한다</a:t>
            </a:r>
            <a:r>
              <a:rPr lang="en-US" altLang="ko-KR" dirty="0" smtClean="0">
                <a:ea typeface="굴림" pitchFamily="50" charset="-127"/>
              </a:rPr>
              <a:t>.</a:t>
            </a:r>
          </a:p>
          <a:p>
            <a:pPr marL="547687" lvl="2" indent="-273050" eaLnBrk="1" hangingPunct="1">
              <a:spcBef>
                <a:spcPts val="575"/>
              </a:spcBef>
              <a:buClr>
                <a:schemeClr val="accent1"/>
              </a:buClr>
            </a:pPr>
            <a:r>
              <a:rPr lang="ko-KR" altLang="en-US" dirty="0" smtClean="0">
                <a:ea typeface="굴림" pitchFamily="50" charset="-127"/>
              </a:rPr>
              <a:t>얼마</a:t>
            </a:r>
            <a:r>
              <a:rPr lang="ko-KR" altLang="en-US" dirty="0">
                <a:ea typeface="굴림" pitchFamily="50" charset="-127"/>
              </a:rPr>
              <a:t>나 </a:t>
            </a:r>
            <a:r>
              <a:rPr lang="ko-KR" altLang="en-US" dirty="0" smtClean="0">
                <a:ea typeface="굴림" pitchFamily="50" charset="-127"/>
              </a:rPr>
              <a:t>많은 양의 거래에 영향을 미치는가</a:t>
            </a:r>
            <a:r>
              <a:rPr lang="en-US" altLang="ko-KR" dirty="0" smtClean="0">
                <a:ea typeface="굴림" pitchFamily="50" charset="-127"/>
              </a:rPr>
              <a:t>? </a:t>
            </a:r>
            <a:r>
              <a:rPr lang="ko-KR" altLang="en-US" dirty="0" smtClean="0">
                <a:ea typeface="굴림" pitchFamily="50" charset="-127"/>
              </a:rPr>
              <a:t>적은 양의 거래들만 영향 받는다면 규칙은 유용하지 않음</a:t>
            </a:r>
            <a:endParaRPr lang="en-US" altLang="ko-KR" i="1" dirty="0" smtClean="0">
              <a:ea typeface="굴림" pitchFamily="50" charset="-127"/>
            </a:endParaRPr>
          </a:p>
          <a:p>
            <a:pPr eaLnBrk="1" hangingPunct="1"/>
            <a:r>
              <a:rPr lang="ko-KR" altLang="en-US" sz="2400" u="sng" dirty="0" err="1" smtClean="0">
                <a:ea typeface="굴림" pitchFamily="50" charset="-127"/>
              </a:rPr>
              <a:t>향상도</a:t>
            </a:r>
            <a:r>
              <a:rPr lang="ko-KR" altLang="en-US" sz="2400" dirty="0" err="1" smtClean="0">
                <a:ea typeface="굴림" pitchFamily="50" charset="-127"/>
              </a:rPr>
              <a:t>는</a:t>
            </a:r>
            <a:r>
              <a:rPr lang="ko-KR" altLang="en-US" sz="2400" dirty="0" smtClean="0">
                <a:ea typeface="굴림" pitchFamily="50" charset="-127"/>
              </a:rPr>
              <a:t> 결론부를 찾는 데 임의 선택과 비교해서 규칙이 얼마나 효과적인지를 보여준다</a:t>
            </a:r>
            <a:r>
              <a:rPr lang="en-US" altLang="ko-KR" dirty="0" smtClean="0">
                <a:ea typeface="굴림" pitchFamily="50" charset="-127"/>
              </a:rPr>
              <a:t>.</a:t>
            </a:r>
          </a:p>
          <a:p>
            <a:pPr lvl="1" eaLnBrk="1" hangingPunct="1"/>
            <a:r>
              <a:rPr lang="ko-KR" altLang="en-US" sz="2000" dirty="0" smtClean="0">
                <a:ea typeface="굴림" pitchFamily="50" charset="-127"/>
              </a:rPr>
              <a:t>지지도</a:t>
            </a:r>
            <a:r>
              <a:rPr lang="ko-KR" altLang="en-US" sz="2000" dirty="0">
                <a:ea typeface="굴림" pitchFamily="50" charset="-127"/>
              </a:rPr>
              <a:t>를 </a:t>
            </a:r>
            <a:r>
              <a:rPr lang="ko-KR" altLang="en-US" sz="2000" dirty="0" smtClean="0">
                <a:ea typeface="굴림" pitchFamily="50" charset="-127"/>
              </a:rPr>
              <a:t>함께 고려</a:t>
            </a:r>
            <a:r>
              <a:rPr lang="en-US" altLang="ko-KR" sz="2000" dirty="0" smtClean="0">
                <a:ea typeface="굴림" pitchFamily="50" charset="-127"/>
              </a:rPr>
              <a:t>: </a:t>
            </a:r>
            <a:r>
              <a:rPr lang="ko-KR" altLang="en-US" sz="2000" dirty="0" smtClean="0">
                <a:ea typeface="굴림" pitchFamily="50" charset="-127"/>
              </a:rPr>
              <a:t>낮은 지지도의 높은 효율성 규칙보다 높은 지지도의 조금 덜 효율성을 갖은 규칙이 더 바람직할 수도 있다</a:t>
            </a:r>
            <a:endParaRPr lang="en-US" altLang="ko-KR" sz="2000" i="1" dirty="0" smtClean="0">
              <a:ea typeface="굴림" pitchFamily="50" charset="-127"/>
            </a:endParaRPr>
          </a:p>
          <a:p>
            <a:pPr eaLnBrk="1" hangingPunct="1"/>
            <a:r>
              <a:rPr lang="ko-KR" altLang="en-US" sz="2400" u="sng" dirty="0" smtClean="0">
                <a:ea typeface="굴림" pitchFamily="50" charset="-127"/>
              </a:rPr>
              <a:t>신뢰도</a:t>
            </a:r>
            <a:r>
              <a:rPr lang="ko-KR" altLang="en-US" sz="2400" dirty="0" smtClean="0">
                <a:ea typeface="굴림" pitchFamily="50" charset="-127"/>
              </a:rPr>
              <a:t>는 어느 정도로 결론부가 발견될 비율을 보여줌</a:t>
            </a:r>
            <a:r>
              <a:rPr lang="en-US" altLang="ko-KR" sz="2400" dirty="0" smtClean="0">
                <a:ea typeface="굴림" pitchFamily="50" charset="-127"/>
              </a:rPr>
              <a:t>. </a:t>
            </a:r>
            <a:r>
              <a:rPr lang="ko-KR" altLang="en-US" sz="2400" dirty="0" smtClean="0">
                <a:ea typeface="굴림" pitchFamily="50" charset="-127"/>
              </a:rPr>
              <a:t>해당 규칙이 실제 업무에 도움이 되는지의 판단에 유용</a:t>
            </a:r>
            <a:r>
              <a:rPr lang="en-US" altLang="ko-KR" sz="2400" dirty="0" smtClean="0">
                <a:ea typeface="굴림" pitchFamily="50" charset="-127"/>
              </a:rPr>
              <a:t> : </a:t>
            </a:r>
          </a:p>
          <a:p>
            <a:pPr lvl="1" eaLnBrk="1" hangingPunct="1"/>
            <a:r>
              <a:rPr lang="ko-KR" altLang="en-US" sz="2000" dirty="0" smtClean="0">
                <a:ea typeface="굴림" pitchFamily="50" charset="-127"/>
              </a:rPr>
              <a:t>낮은 신뢰도는 결론부 빈도가 너무 작아 규칙에 투자가치가 적음</a:t>
            </a:r>
            <a:endParaRPr lang="en-US" altLang="ko-KR" sz="2000" dirty="0" smtClean="0">
              <a:ea typeface="굴림" pitchFamily="50" charset="-127"/>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914400" y="152400"/>
            <a:ext cx="7772400" cy="563562"/>
          </a:xfrm>
        </p:spPr>
        <p:txBody>
          <a:bodyPr/>
          <a:lstStyle/>
          <a:p>
            <a:pPr eaLnBrk="1" hangingPunct="1"/>
            <a:r>
              <a:rPr lang="ko-KR" altLang="en-US" sz="3600" dirty="0" smtClean="0">
                <a:solidFill>
                  <a:schemeClr val="tx1"/>
                </a:solidFill>
                <a:ea typeface="굴림" pitchFamily="50" charset="-127"/>
              </a:rPr>
              <a:t>연관성 규칙의 통계적 유의수준</a:t>
            </a:r>
            <a:endParaRPr lang="en-US" altLang="ko-KR" sz="3600" dirty="0" smtClean="0">
              <a:solidFill>
                <a:schemeClr val="tx1"/>
              </a:solidFill>
              <a:ea typeface="굴림" pitchFamily="50" charset="-127"/>
            </a:endParaRPr>
          </a:p>
        </p:txBody>
      </p:sp>
      <p:sp>
        <p:nvSpPr>
          <p:cNvPr id="23555" name="Content Placeholder 2"/>
          <p:cNvSpPr>
            <a:spLocks noGrp="1"/>
          </p:cNvSpPr>
          <p:nvPr>
            <p:ph sz="quarter" idx="1"/>
          </p:nvPr>
        </p:nvSpPr>
        <p:spPr>
          <a:xfrm>
            <a:off x="609600" y="609600"/>
            <a:ext cx="8229600" cy="4572000"/>
          </a:xfrm>
        </p:spPr>
        <p:txBody>
          <a:bodyPr/>
          <a:lstStyle/>
          <a:p>
            <a:pPr eaLnBrk="1" hangingPunct="1"/>
            <a:r>
              <a:rPr lang="en-US" altLang="ko-KR" dirty="0" smtClean="0">
                <a:ea typeface="굴림" pitchFamily="50" charset="-127"/>
              </a:rPr>
              <a:t>Random data</a:t>
            </a:r>
          </a:p>
          <a:p>
            <a:pPr lvl="1" eaLnBrk="1" hangingPunct="1"/>
            <a:r>
              <a:rPr lang="en-US" altLang="ko-KR" dirty="0" smtClean="0">
                <a:ea typeface="굴림" pitchFamily="50" charset="-127"/>
              </a:rPr>
              <a:t>9</a:t>
            </a:r>
            <a:r>
              <a:rPr lang="ko-KR" altLang="en-US" dirty="0" smtClean="0">
                <a:ea typeface="굴림" pitchFamily="50" charset="-127"/>
              </a:rPr>
              <a:t>개 아이템을 임의로 배치한 </a:t>
            </a:r>
            <a:r>
              <a:rPr lang="en-US" altLang="ko-KR" dirty="0" smtClean="0">
                <a:ea typeface="굴림" pitchFamily="50" charset="-127"/>
              </a:rPr>
              <a:t>50</a:t>
            </a:r>
            <a:r>
              <a:rPr lang="ko-KR" altLang="en-US" dirty="0" smtClean="0">
                <a:ea typeface="굴림" pitchFamily="50" charset="-127"/>
              </a:rPr>
              <a:t>개 레코드</a:t>
            </a:r>
            <a:r>
              <a:rPr lang="en-US" altLang="ko-KR" dirty="0" smtClean="0">
                <a:ea typeface="굴림" pitchFamily="50" charset="-127"/>
              </a:rPr>
              <a:t>(</a:t>
            </a:r>
            <a:r>
              <a:rPr lang="ko-KR" altLang="en-US" dirty="0" smtClean="0">
                <a:ea typeface="굴림" pitchFamily="50" charset="-127"/>
              </a:rPr>
              <a:t>표</a:t>
            </a:r>
            <a:r>
              <a:rPr lang="en-US" altLang="ko-KR" dirty="0" smtClean="0">
                <a:ea typeface="굴림" pitchFamily="50" charset="-127"/>
              </a:rPr>
              <a:t>14.5)</a:t>
            </a:r>
          </a:p>
          <a:p>
            <a:pPr lvl="1" eaLnBrk="1" hangingPunct="1"/>
            <a:r>
              <a:rPr lang="en-US" altLang="ko-KR" dirty="0" smtClean="0">
                <a:ea typeface="굴림" pitchFamily="50" charset="-127"/>
              </a:rPr>
              <a:t>Random data</a:t>
            </a:r>
            <a:r>
              <a:rPr lang="ko-KR" altLang="en-US" dirty="0" smtClean="0">
                <a:ea typeface="굴림" pitchFamily="50" charset="-127"/>
              </a:rPr>
              <a:t>로부터 생성된 규칙</a:t>
            </a:r>
            <a:r>
              <a:rPr lang="en-US" altLang="ko-KR" dirty="0" smtClean="0">
                <a:ea typeface="굴림" pitchFamily="50" charset="-127"/>
              </a:rPr>
              <a:t>(</a:t>
            </a:r>
            <a:r>
              <a:rPr lang="ko-KR" altLang="en-US" dirty="0" smtClean="0">
                <a:ea typeface="굴림" pitchFamily="50" charset="-127"/>
              </a:rPr>
              <a:t>표</a:t>
            </a:r>
            <a:r>
              <a:rPr lang="en-US" altLang="ko-KR" dirty="0" smtClean="0">
                <a:ea typeface="굴림" pitchFamily="50" charset="-127"/>
              </a:rPr>
              <a:t>14.6)</a:t>
            </a:r>
          </a:p>
          <a:p>
            <a:pPr eaLnBrk="1" hangingPunct="1"/>
            <a:r>
              <a:rPr lang="en-US" altLang="ko-KR" dirty="0" smtClean="0">
                <a:ea typeface="굴림" pitchFamily="50" charset="-127"/>
              </a:rPr>
              <a:t>Random data</a:t>
            </a:r>
            <a:r>
              <a:rPr lang="ko-KR" altLang="en-US" dirty="0" smtClean="0">
                <a:ea typeface="굴림" pitchFamily="50" charset="-127"/>
              </a:rPr>
              <a:t>는 우연성에 의하여 유발될 수 있는 </a:t>
            </a:r>
            <a:r>
              <a:rPr lang="ko-KR" altLang="en-US" u="sng" dirty="0" smtClean="0">
                <a:ea typeface="굴림" pitchFamily="50" charset="-127"/>
              </a:rPr>
              <a:t>가짜 연관성  규칙</a:t>
            </a:r>
            <a:r>
              <a:rPr lang="ko-KR" altLang="en-US" dirty="0" smtClean="0">
                <a:ea typeface="굴림" pitchFamily="50" charset="-127"/>
              </a:rPr>
              <a:t>을 생성할 수 있는데 이에 대한 평가기준으로 다음 두 가지 원칙을 적용</a:t>
            </a:r>
            <a:endParaRPr lang="en-US" altLang="ko-KR" dirty="0" smtClean="0">
              <a:ea typeface="굴림" pitchFamily="50" charset="-127"/>
            </a:endParaRPr>
          </a:p>
          <a:p>
            <a:pPr lvl="1" eaLnBrk="1" hangingPunct="1"/>
            <a:r>
              <a:rPr lang="ko-KR" altLang="en-US" dirty="0" smtClean="0">
                <a:ea typeface="굴림" pitchFamily="50" charset="-127"/>
              </a:rPr>
              <a:t>많은 </a:t>
            </a:r>
            <a:r>
              <a:rPr lang="ko-KR" altLang="en-US" dirty="0">
                <a:ea typeface="굴림" pitchFamily="50" charset="-127"/>
              </a:rPr>
              <a:t>수의 레코드에 기반한 규칙은 </a:t>
            </a:r>
            <a:r>
              <a:rPr lang="ko-KR" altLang="en-US" dirty="0" smtClean="0">
                <a:ea typeface="굴림" pitchFamily="50" charset="-127"/>
              </a:rPr>
              <a:t>더 확실한 연관성을 갖게 된다</a:t>
            </a:r>
            <a:r>
              <a:rPr lang="en-US" altLang="ko-KR" dirty="0" smtClean="0">
                <a:ea typeface="굴림" pitchFamily="50" charset="-127"/>
              </a:rPr>
              <a:t>.</a:t>
            </a:r>
            <a:endParaRPr lang="en-US" altLang="ko-KR" dirty="0">
              <a:ea typeface="굴림" pitchFamily="50" charset="-127"/>
            </a:endParaRPr>
          </a:p>
          <a:p>
            <a:pPr lvl="1" eaLnBrk="1" hangingPunct="1"/>
            <a:r>
              <a:rPr lang="ko-KR" altLang="en-US" dirty="0" smtClean="0">
                <a:ea typeface="굴림" pitchFamily="50" charset="-127"/>
              </a:rPr>
              <a:t>더 많은 규칙을 만들수록</a:t>
            </a:r>
            <a:r>
              <a:rPr lang="en-US" altLang="ko-KR" dirty="0" smtClean="0">
                <a:ea typeface="굴림" pitchFamily="50" charset="-127"/>
              </a:rPr>
              <a:t>, </a:t>
            </a:r>
            <a:r>
              <a:rPr lang="ko-KR" altLang="en-US" dirty="0" smtClean="0">
                <a:ea typeface="굴림" pitchFamily="50" charset="-127"/>
              </a:rPr>
              <a:t>일부 규칙들은 우연히 표본 추출에 의해 생성된 규칙일 가능성이 높다</a:t>
            </a:r>
            <a:r>
              <a:rPr lang="en-US" altLang="ko-KR" dirty="0" smtClean="0">
                <a:ea typeface="굴림" pitchFamily="50" charset="-127"/>
              </a:rPr>
              <a:t>.=&gt; </a:t>
            </a:r>
            <a:r>
              <a:rPr lang="ko-KR" altLang="en-US" dirty="0" smtClean="0">
                <a:ea typeface="굴림" pitchFamily="50" charset="-127"/>
              </a:rPr>
              <a:t>비즈니스 실제 적용 가능성 측면에서 규칙을 고려하면 가짜 연관성 규칙을 배제하는데 도움이 됨</a:t>
            </a:r>
            <a:endParaRPr lang="en-US" altLang="ko-KR" dirty="0" smtClean="0">
              <a:ea typeface="굴림" pitchFamily="50" charset="-127"/>
            </a:endParaRPr>
          </a:p>
          <a:p>
            <a:pPr lvl="1" eaLnBrk="1" hangingPunct="1"/>
            <a:r>
              <a:rPr lang="ko-KR" altLang="en-US" dirty="0">
                <a:ea typeface="굴림" pitchFamily="50" charset="-127"/>
              </a:rPr>
              <a:t>예</a:t>
            </a:r>
            <a:r>
              <a:rPr lang="en-US" altLang="ko-KR" dirty="0" smtClean="0">
                <a:ea typeface="굴림" pitchFamily="50" charset="-127"/>
              </a:rPr>
              <a:t>) </a:t>
            </a:r>
            <a:r>
              <a:rPr lang="ko-KR" altLang="en-US" dirty="0" smtClean="0">
                <a:ea typeface="굴림" pitchFamily="50" charset="-127"/>
              </a:rPr>
              <a:t>규칙 </a:t>
            </a:r>
            <a:r>
              <a:rPr lang="en-US" altLang="ko-KR" dirty="0" smtClean="0">
                <a:ea typeface="굴림" pitchFamily="50" charset="-127"/>
              </a:rPr>
              <a:t>[105]</a:t>
            </a:r>
            <a:r>
              <a:rPr lang="ko-KR" altLang="en-US" dirty="0" smtClean="0">
                <a:ea typeface="굴림" pitchFamily="50" charset="-127"/>
              </a:rPr>
              <a:t>를 보면 </a:t>
            </a:r>
            <a:r>
              <a:rPr lang="en-US" altLang="ko-KR" dirty="0" smtClean="0">
                <a:ea typeface="굴림" pitchFamily="50" charset="-127"/>
              </a:rPr>
              <a:t>{3,8} =&gt;{4} </a:t>
            </a:r>
            <a:r>
              <a:rPr lang="ko-KR" altLang="en-US" dirty="0" smtClean="0">
                <a:ea typeface="굴림" pitchFamily="50" charset="-127"/>
              </a:rPr>
              <a:t>향상도</a:t>
            </a:r>
            <a:r>
              <a:rPr lang="en-US" altLang="ko-KR" dirty="0" smtClean="0">
                <a:ea typeface="굴림" pitchFamily="50" charset="-127"/>
              </a:rPr>
              <a:t> 5.0, </a:t>
            </a:r>
            <a:r>
              <a:rPr lang="ko-KR" altLang="en-US" dirty="0" smtClean="0">
                <a:ea typeface="굴림" pitchFamily="50" charset="-127"/>
              </a:rPr>
              <a:t>그러나 </a:t>
            </a:r>
            <a:r>
              <a:rPr lang="en-US" altLang="ko-KR" dirty="0" smtClean="0">
                <a:ea typeface="굴림" pitchFamily="50" charset="-127"/>
              </a:rPr>
              <a:t>3,8,4</a:t>
            </a:r>
            <a:r>
              <a:rPr lang="ko-KR" altLang="en-US" dirty="0" smtClean="0">
                <a:ea typeface="굴림" pitchFamily="50" charset="-127"/>
              </a:rPr>
              <a:t>는 모두 </a:t>
            </a:r>
            <a:r>
              <a:rPr lang="ko-KR" altLang="en-US" dirty="0" err="1" smtClean="0">
                <a:ea typeface="굴림" pitchFamily="50" charset="-127"/>
              </a:rPr>
              <a:t>랜덤하게</a:t>
            </a:r>
            <a:r>
              <a:rPr lang="ko-KR" altLang="en-US" dirty="0" smtClean="0">
                <a:ea typeface="굴림" pitchFamily="50" charset="-127"/>
              </a:rPr>
              <a:t> 추출</a:t>
            </a:r>
            <a:r>
              <a:rPr lang="en-US" altLang="ko-KR" dirty="0" smtClean="0">
                <a:ea typeface="굴림" pitchFamily="50" charset="-127"/>
              </a:rPr>
              <a:t>(</a:t>
            </a:r>
            <a:r>
              <a:rPr lang="ko-KR" altLang="en-US" dirty="0" smtClean="0">
                <a:ea typeface="굴림" pitchFamily="50" charset="-127"/>
              </a:rPr>
              <a:t>연관 관계가 없는 데이터들임</a:t>
            </a:r>
            <a:r>
              <a:rPr lang="en-US" altLang="ko-KR" dirty="0" smtClean="0">
                <a:ea typeface="굴림" pitchFamily="50" charset="-127"/>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fld id="{4524397D-799B-4305-AA67-B058F11D7A57}" type="slidenum">
              <a:rPr kumimoji="0" lang="en-US" altLang="ko-KR" smtClean="0"/>
              <a:pPr eaLnBrk="1" hangingPunct="1"/>
              <a:t>19</a:t>
            </a:fld>
            <a:endParaRPr kumimoji="0" lang="en-US" altLang="ko-KR" smtClean="0"/>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8186"/>
            <a:ext cx="5128759" cy="3050178"/>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0804" y="2872698"/>
            <a:ext cx="6453109" cy="3824502"/>
          </a:xfrm>
          <a:prstGeom prst="rect">
            <a:avLst/>
          </a:prstGeom>
        </p:spPr>
      </p:pic>
    </p:spTree>
    <p:extLst>
      <p:ext uri="{BB962C8B-B14F-4D97-AF65-F5344CB8AC3E}">
        <p14:creationId xmlns:p14="http://schemas.microsoft.com/office/powerpoint/2010/main" val="394277462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914400" y="274638"/>
            <a:ext cx="7772400" cy="639762"/>
          </a:xfrm>
        </p:spPr>
        <p:txBody>
          <a:bodyPr/>
          <a:lstStyle/>
          <a:p>
            <a:pPr eaLnBrk="1" hangingPunct="1"/>
            <a:r>
              <a:rPr lang="ko-KR" altLang="en-US" sz="3600" dirty="0" smtClean="0">
                <a:solidFill>
                  <a:schemeClr val="tx1"/>
                </a:solidFill>
                <a:ea typeface="굴림" pitchFamily="50" charset="-127"/>
              </a:rPr>
              <a:t>연관규칙이란 무엇인가</a:t>
            </a:r>
            <a:r>
              <a:rPr lang="en-US" altLang="ko-KR" sz="3600" dirty="0" smtClean="0">
                <a:solidFill>
                  <a:schemeClr val="tx1"/>
                </a:solidFill>
                <a:ea typeface="굴림" pitchFamily="50" charset="-127"/>
              </a:rPr>
              <a:t>?</a:t>
            </a:r>
          </a:p>
        </p:txBody>
      </p:sp>
      <p:sp>
        <p:nvSpPr>
          <p:cNvPr id="7171" name="Content Placeholder 2"/>
          <p:cNvSpPr>
            <a:spLocks noGrp="1"/>
          </p:cNvSpPr>
          <p:nvPr>
            <p:ph sz="quarter" idx="1"/>
          </p:nvPr>
        </p:nvSpPr>
        <p:spPr>
          <a:xfrm>
            <a:off x="533400" y="990600"/>
            <a:ext cx="8077200" cy="4191000"/>
          </a:xfrm>
        </p:spPr>
        <p:txBody>
          <a:bodyPr/>
          <a:lstStyle/>
          <a:p>
            <a:pPr eaLnBrk="1" hangingPunct="1"/>
            <a:r>
              <a:rPr lang="en-US" altLang="ko-KR" dirty="0" smtClean="0">
                <a:ea typeface="굴림" pitchFamily="50" charset="-127"/>
              </a:rPr>
              <a:t>“</a:t>
            </a:r>
            <a:r>
              <a:rPr lang="ko-KR" altLang="en-US" dirty="0" smtClean="0">
                <a:latin typeface="굴림" panose="020B0600000101010101" pitchFamily="50" charset="-127"/>
                <a:ea typeface="굴림" panose="020B0600000101010101" pitchFamily="50" charset="-127"/>
              </a:rPr>
              <a:t>어떤 항목이 어떤 항목을 동반하는가</a:t>
            </a:r>
            <a:r>
              <a:rPr lang="en-US" altLang="ko-KR" dirty="0" smtClean="0">
                <a:ea typeface="굴림" pitchFamily="50" charset="-127"/>
              </a:rPr>
              <a:t>”</a:t>
            </a:r>
            <a:r>
              <a:rPr lang="ko-KR" altLang="en-US" dirty="0" smtClean="0">
                <a:ea typeface="굴림" pitchFamily="50" charset="-127"/>
              </a:rPr>
              <a:t>에 대한 규칙 생성</a:t>
            </a:r>
            <a:endParaRPr lang="en-US" altLang="ko-KR" dirty="0" smtClean="0">
              <a:ea typeface="굴림" pitchFamily="50" charset="-127"/>
            </a:endParaRPr>
          </a:p>
          <a:p>
            <a:pPr marL="742950" lvl="1" indent="-285750" eaLnBrk="1" hangingPunct="1"/>
            <a:r>
              <a:rPr lang="en-US" altLang="ko-KR" sz="2200" dirty="0" smtClean="0">
                <a:ea typeface="굴림" pitchFamily="50" charset="-127"/>
              </a:rPr>
              <a:t>“X</a:t>
            </a:r>
            <a:r>
              <a:rPr lang="ko-KR" altLang="en-US" sz="2200" dirty="0" smtClean="0">
                <a:ea typeface="굴림" pitchFamily="50" charset="-127"/>
              </a:rPr>
              <a:t>를 사는 손님은</a:t>
            </a:r>
            <a:r>
              <a:rPr lang="en-US" altLang="ko-KR" sz="2200" dirty="0" smtClean="0">
                <a:ea typeface="굴림" pitchFamily="50" charset="-127"/>
              </a:rPr>
              <a:t> Y</a:t>
            </a:r>
            <a:r>
              <a:rPr lang="ko-KR" altLang="en-US" sz="2200" dirty="0" smtClean="0">
                <a:ea typeface="굴림" pitchFamily="50" charset="-127"/>
              </a:rPr>
              <a:t>도 산다</a:t>
            </a:r>
            <a:r>
              <a:rPr lang="en-US" altLang="ko-KR" sz="2200" dirty="0" smtClean="0">
                <a:ea typeface="굴림" pitchFamily="50" charset="-127"/>
              </a:rPr>
              <a:t>.”</a:t>
            </a:r>
          </a:p>
          <a:p>
            <a:pPr marL="742950" lvl="1" indent="-285750" eaLnBrk="1" hangingPunct="1"/>
            <a:r>
              <a:rPr lang="ko-KR" altLang="en-US" sz="2000" dirty="0">
                <a:ea typeface="굴림" pitchFamily="50" charset="-127"/>
              </a:rPr>
              <a:t>어떤 제품들이 함께 구매되는 경향이 </a:t>
            </a:r>
            <a:r>
              <a:rPr lang="ko-KR" altLang="en-US" sz="2000" dirty="0" smtClean="0">
                <a:ea typeface="굴림" pitchFamily="50" charset="-127"/>
              </a:rPr>
              <a:t>있는지에 대한 규칙 학습 </a:t>
            </a:r>
            <a:endParaRPr lang="en-US" altLang="ko-KR" sz="2000" dirty="0">
              <a:ea typeface="굴림" pitchFamily="50" charset="-127"/>
            </a:endParaRPr>
          </a:p>
          <a:p>
            <a:pPr eaLnBrk="1" hangingPunct="1"/>
            <a:r>
              <a:rPr lang="ko-KR" altLang="en-US" dirty="0" smtClean="0">
                <a:ea typeface="굴림" pitchFamily="50" charset="-127"/>
              </a:rPr>
              <a:t>거래 기반</a:t>
            </a:r>
            <a:r>
              <a:rPr lang="en-US" altLang="ko-KR" dirty="0" smtClean="0">
                <a:ea typeface="굴림" pitchFamily="50" charset="-127"/>
              </a:rPr>
              <a:t>(transaction-based)</a:t>
            </a:r>
            <a:r>
              <a:rPr lang="ko-KR" altLang="en-US" dirty="0" smtClean="0">
                <a:ea typeface="굴림" pitchFamily="50" charset="-127"/>
              </a:rPr>
              <a:t> 또는 사건 기반</a:t>
            </a:r>
            <a:r>
              <a:rPr lang="en-US" altLang="ko-KR" dirty="0" smtClean="0">
                <a:ea typeface="굴림" pitchFamily="50" charset="-127"/>
              </a:rPr>
              <a:t>(event-based)</a:t>
            </a:r>
          </a:p>
          <a:p>
            <a:pPr eaLnBrk="1" hangingPunct="1"/>
            <a:r>
              <a:rPr lang="ko-KR" altLang="en-US" dirty="0" smtClean="0">
                <a:ea typeface="굴림" pitchFamily="50" charset="-127"/>
              </a:rPr>
              <a:t>또한 </a:t>
            </a:r>
            <a:r>
              <a:rPr lang="en-US" altLang="ko-KR" dirty="0" smtClean="0">
                <a:ea typeface="굴림" pitchFamily="50" charset="-127"/>
              </a:rPr>
              <a:t>“</a:t>
            </a:r>
            <a:r>
              <a:rPr lang="ko-KR" altLang="en-US" dirty="0" smtClean="0">
                <a:ea typeface="굴림" pitchFamily="50" charset="-127"/>
              </a:rPr>
              <a:t>장바구니 분석</a:t>
            </a:r>
            <a:r>
              <a:rPr lang="en-US" altLang="ko-KR" dirty="0" smtClean="0">
                <a:ea typeface="굴림" pitchFamily="50" charset="-127"/>
              </a:rPr>
              <a:t>(market basket analysis)”</a:t>
            </a:r>
            <a:r>
              <a:rPr lang="ko-KR" altLang="en-US" dirty="0" smtClean="0">
                <a:ea typeface="굴림" pitchFamily="50" charset="-127"/>
              </a:rPr>
              <a:t>이나 </a:t>
            </a:r>
            <a:r>
              <a:rPr lang="en-US" altLang="ko-KR" dirty="0" smtClean="0">
                <a:ea typeface="굴림" pitchFamily="50" charset="-127"/>
              </a:rPr>
              <a:t>“</a:t>
            </a:r>
            <a:r>
              <a:rPr lang="ko-KR" altLang="en-US" dirty="0" smtClean="0">
                <a:ea typeface="굴림" pitchFamily="50" charset="-127"/>
              </a:rPr>
              <a:t>연관성 분석</a:t>
            </a:r>
            <a:r>
              <a:rPr lang="en-US" altLang="ko-KR" dirty="0" smtClean="0">
                <a:ea typeface="굴림" pitchFamily="50" charset="-127"/>
              </a:rPr>
              <a:t>(affinity analysis)”</a:t>
            </a:r>
            <a:r>
              <a:rPr lang="ko-KR" altLang="en-US" dirty="0" smtClean="0">
                <a:ea typeface="굴림" pitchFamily="50" charset="-127"/>
              </a:rPr>
              <a:t>이라고도 부름</a:t>
            </a:r>
            <a:endParaRPr lang="en-US" altLang="ko-KR" dirty="0" smtClean="0">
              <a:ea typeface="굴림" pitchFamily="50" charset="-127"/>
            </a:endParaRPr>
          </a:p>
          <a:p>
            <a:pPr eaLnBrk="1" hangingPunct="1"/>
            <a:r>
              <a:rPr lang="ko-KR" altLang="en-US" dirty="0" smtClean="0">
                <a:ea typeface="굴림" pitchFamily="50" charset="-127"/>
              </a:rPr>
              <a:t>고객의 구매 항목들</a:t>
            </a:r>
            <a:r>
              <a:rPr lang="en-US" altLang="ko-KR" dirty="0" smtClean="0">
                <a:ea typeface="굴림" pitchFamily="50" charset="-127"/>
              </a:rPr>
              <a:t>(items)</a:t>
            </a:r>
            <a:r>
              <a:rPr lang="ko-KR" altLang="en-US" dirty="0" smtClean="0">
                <a:ea typeface="굴림" pitchFamily="50" charset="-127"/>
              </a:rPr>
              <a:t> 사이의 연관성을 찾도록 고객 거래 데이터베이스를 학습하던 것으로 부터 유래</a:t>
            </a:r>
            <a:endParaRPr lang="en-US" altLang="ko-KR" dirty="0" smtClean="0">
              <a:ea typeface="굴림" pitchFamily="50" charset="-127"/>
            </a:endParaRPr>
          </a:p>
          <a:p>
            <a:pPr eaLnBrk="1" hangingPunct="1">
              <a:buFont typeface="Wingdings 2" pitchFamily="18" charset="2"/>
              <a:buNone/>
            </a:pPr>
            <a:endParaRPr lang="en-US" altLang="ko-KR" dirty="0" smtClean="0">
              <a:ea typeface="굴림" pitchFamily="50" charset="-127"/>
            </a:endParaRPr>
          </a:p>
          <a:p>
            <a:pPr eaLnBrk="1" hangingPunct="1">
              <a:buFont typeface="Wingdings 2" pitchFamily="18" charset="2"/>
              <a:buNone/>
            </a:pPr>
            <a:endParaRPr lang="en-US" altLang="ko-KR" dirty="0" smtClean="0">
              <a:ea typeface="굴림" pitchFamily="50" charset="-127"/>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33400" y="228600"/>
            <a:ext cx="8292556" cy="512107"/>
          </a:xfrm>
        </p:spPr>
        <p:txBody>
          <a:bodyPr/>
          <a:lstStyle/>
          <a:p>
            <a:pPr eaLnBrk="1" hangingPunct="1"/>
            <a:r>
              <a:rPr lang="ko-KR" altLang="en-US" sz="3000" dirty="0" err="1" smtClean="0">
                <a:solidFill>
                  <a:schemeClr val="tx1"/>
                </a:solidFill>
                <a:ea typeface="굴림" pitchFamily="50" charset="-127"/>
              </a:rPr>
              <a:t>찰스</a:t>
            </a:r>
            <a:r>
              <a:rPr lang="ko-KR" altLang="en-US" sz="3000" dirty="0" smtClean="0">
                <a:solidFill>
                  <a:schemeClr val="tx1"/>
                </a:solidFill>
                <a:ea typeface="굴림" pitchFamily="50" charset="-127"/>
              </a:rPr>
              <a:t> </a:t>
            </a:r>
            <a:r>
              <a:rPr lang="ko-KR" altLang="en-US" sz="3000" dirty="0" err="1" smtClean="0">
                <a:solidFill>
                  <a:schemeClr val="tx1"/>
                </a:solidFill>
                <a:ea typeface="굴림" pitchFamily="50" charset="-127"/>
              </a:rPr>
              <a:t>북클럽</a:t>
            </a:r>
            <a:r>
              <a:rPr lang="en-US" altLang="ko-KR" sz="3000" dirty="0" smtClean="0">
                <a:solidFill>
                  <a:schemeClr val="tx1"/>
                </a:solidFill>
                <a:ea typeface="굴림" pitchFamily="50" charset="-127"/>
              </a:rPr>
              <a:t>: </a:t>
            </a:r>
            <a:r>
              <a:rPr lang="ko-KR" altLang="en-US" sz="3000" dirty="0" smtClean="0">
                <a:solidFill>
                  <a:schemeClr val="tx1"/>
                </a:solidFill>
                <a:ea typeface="굴림" pitchFamily="50" charset="-127"/>
              </a:rPr>
              <a:t>유사한 서적 구매를 위한 규칙</a:t>
            </a:r>
            <a:endParaRPr lang="en-US" altLang="ko-KR" sz="3000" dirty="0" smtClean="0">
              <a:solidFill>
                <a:schemeClr val="tx1"/>
              </a:solidFill>
              <a:ea typeface="굴림" pitchFamily="50" charset="-127"/>
            </a:endParaRPr>
          </a:p>
        </p:txBody>
      </p:sp>
      <p:pic>
        <p:nvPicPr>
          <p:cNvPr id="2458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819400"/>
            <a:ext cx="8673556"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85800" y="755780"/>
            <a:ext cx="7848600" cy="1754326"/>
          </a:xfrm>
          <a:prstGeom prst="rect">
            <a:avLst/>
          </a:prstGeom>
          <a:noFill/>
        </p:spPr>
        <p:txBody>
          <a:bodyPr wrap="square" rtlCol="0">
            <a:spAutoFit/>
          </a:bodyPr>
          <a:lstStyle/>
          <a:p>
            <a:r>
              <a:rPr lang="ko-KR" altLang="en-US" dirty="0"/>
              <a:t>다음의 </a:t>
            </a:r>
            <a:r>
              <a:rPr lang="en-US" altLang="ko-KR" dirty="0"/>
              <a:t>Charles Book Club </a:t>
            </a:r>
            <a:r>
              <a:rPr lang="ko-KR" altLang="en-US" dirty="0"/>
              <a:t>사례를 이용한 예는 다양한 형태의 도서들을 포함하는 거래 사이의 연관성규칙</a:t>
            </a:r>
            <a:r>
              <a:rPr lang="en-US" altLang="ko-KR" dirty="0"/>
              <a:t>(</a:t>
            </a:r>
            <a:r>
              <a:rPr lang="ko-KR" altLang="en-US" dirty="0"/>
              <a:t>또는 장바구니 분석</a:t>
            </a:r>
            <a:r>
              <a:rPr lang="en-US" altLang="ko-KR" dirty="0"/>
              <a:t>)</a:t>
            </a:r>
            <a:r>
              <a:rPr lang="ko-KR" altLang="en-US" dirty="0"/>
              <a:t>을 설명한다</a:t>
            </a:r>
            <a:r>
              <a:rPr lang="en-US" altLang="ko-KR" dirty="0"/>
              <a:t>. </a:t>
            </a:r>
            <a:r>
              <a:rPr lang="ko-KR" altLang="en-US" dirty="0"/>
              <a:t>이 사례에는 </a:t>
            </a:r>
            <a:r>
              <a:rPr lang="en-US" altLang="ko-KR" dirty="0" smtClean="0">
                <a:solidFill>
                  <a:srgbClr val="FF0000"/>
                </a:solidFill>
              </a:rPr>
              <a:t>4,000</a:t>
            </a:r>
            <a:r>
              <a:rPr lang="ko-KR" altLang="en-US" dirty="0">
                <a:solidFill>
                  <a:srgbClr val="FF0000"/>
                </a:solidFill>
              </a:rPr>
              <a:t>개의 거래</a:t>
            </a:r>
            <a:r>
              <a:rPr lang="ko-KR" altLang="en-US" dirty="0"/>
              <a:t>와 </a:t>
            </a:r>
            <a:r>
              <a:rPr lang="en-US" altLang="ko-KR" dirty="0">
                <a:solidFill>
                  <a:srgbClr val="FF0000"/>
                </a:solidFill>
              </a:rPr>
              <a:t>11</a:t>
            </a:r>
            <a:r>
              <a:rPr lang="ko-KR" altLang="en-US" dirty="0">
                <a:solidFill>
                  <a:srgbClr val="FF0000"/>
                </a:solidFill>
              </a:rPr>
              <a:t>개 유형</a:t>
            </a:r>
            <a:r>
              <a:rPr lang="ko-KR" altLang="en-US" dirty="0"/>
              <a:t>의 도서가 포함되어 있다</a:t>
            </a:r>
            <a:r>
              <a:rPr lang="en-US" altLang="ko-KR" dirty="0"/>
              <a:t>. </a:t>
            </a:r>
            <a:r>
              <a:rPr lang="ko-KR" altLang="en-US" dirty="0"/>
              <a:t>이진 행렬 형태의 데이터는 </a:t>
            </a:r>
            <a:r>
              <a:rPr lang="en-US" altLang="ko-KR" dirty="0"/>
              <a:t>&lt;</a:t>
            </a:r>
            <a:r>
              <a:rPr lang="ko-KR" altLang="en-US" dirty="0"/>
              <a:t>그림 </a:t>
            </a:r>
            <a:r>
              <a:rPr lang="en-US" altLang="ko-KR" dirty="0" smtClean="0"/>
              <a:t>14.7&gt;</a:t>
            </a:r>
            <a:r>
              <a:rPr lang="ko-KR" altLang="en-US" dirty="0"/>
              <a:t>에 나타난다</a:t>
            </a:r>
            <a:r>
              <a:rPr lang="en-US" altLang="ko-KR" dirty="0"/>
              <a:t>. </a:t>
            </a:r>
            <a:r>
              <a:rPr lang="ko-KR" altLang="en-US" dirty="0"/>
              <a:t>예를 들어 첫 거래는 </a:t>
            </a:r>
            <a:r>
              <a:rPr lang="en-US" altLang="ko-KR" dirty="0" err="1"/>
              <a:t>YouthBks</a:t>
            </a:r>
            <a:r>
              <a:rPr lang="en-US" altLang="ko-KR" dirty="0"/>
              <a:t>(</a:t>
            </a:r>
            <a:r>
              <a:rPr lang="ko-KR" altLang="en-US" dirty="0"/>
              <a:t>청소년용 도서</a:t>
            </a:r>
            <a:r>
              <a:rPr lang="en-US" altLang="ko-KR" dirty="0"/>
              <a:t>), </a:t>
            </a:r>
            <a:r>
              <a:rPr lang="en-US" altLang="ko-KR" dirty="0" err="1"/>
              <a:t>DoItYBks</a:t>
            </a:r>
            <a:r>
              <a:rPr lang="en-US" altLang="ko-KR" dirty="0"/>
              <a:t>(DIY </a:t>
            </a:r>
            <a:r>
              <a:rPr lang="ko-KR" altLang="en-US" dirty="0"/>
              <a:t>관련도서</a:t>
            </a:r>
            <a:r>
              <a:rPr lang="en-US" altLang="ko-KR" dirty="0"/>
              <a:t>), </a:t>
            </a:r>
            <a:r>
              <a:rPr lang="en-US" altLang="ko-KR" dirty="0" err="1"/>
              <a:t>GeogBks</a:t>
            </a:r>
            <a:r>
              <a:rPr lang="en-US" altLang="ko-KR" dirty="0"/>
              <a:t>(</a:t>
            </a:r>
            <a:r>
              <a:rPr lang="ko-KR" altLang="en-US" dirty="0"/>
              <a:t>지리학 도서</a:t>
            </a:r>
            <a:r>
              <a:rPr lang="en-US" altLang="ko-KR" dirty="0"/>
              <a:t>)</a:t>
            </a:r>
            <a:r>
              <a:rPr lang="ko-KR" altLang="en-US" dirty="0"/>
              <a:t>를 포함한다</a:t>
            </a:r>
            <a:r>
              <a:rPr lang="en-US" altLang="ko-KR" dirty="0"/>
              <a:t>. </a:t>
            </a:r>
            <a:r>
              <a:rPr lang="en-US" altLang="ko-KR" dirty="0" smtClean="0"/>
              <a:t> </a:t>
            </a:r>
            <a:r>
              <a:rPr lang="ko-KR" altLang="en-US" dirty="0" smtClean="0">
                <a:solidFill>
                  <a:srgbClr val="FF0000"/>
                </a:solidFill>
              </a:rPr>
              <a:t>최소지지도 </a:t>
            </a:r>
            <a:r>
              <a:rPr lang="en-US" altLang="ko-KR" dirty="0" smtClean="0">
                <a:solidFill>
                  <a:srgbClr val="FF0000"/>
                </a:solidFill>
              </a:rPr>
              <a:t>200(</a:t>
            </a:r>
            <a:r>
              <a:rPr lang="ko-KR" altLang="en-US" dirty="0" smtClean="0">
                <a:solidFill>
                  <a:srgbClr val="FF0000"/>
                </a:solidFill>
              </a:rPr>
              <a:t>개</a:t>
            </a:r>
            <a:r>
              <a:rPr lang="en-US" altLang="ko-KR" dirty="0" smtClean="0">
                <a:solidFill>
                  <a:srgbClr val="FF0000"/>
                </a:solidFill>
              </a:rPr>
              <a:t>),</a:t>
            </a:r>
            <a:r>
              <a:rPr lang="en-US" altLang="ko-KR" dirty="0" smtClean="0"/>
              <a:t> </a:t>
            </a:r>
            <a:r>
              <a:rPr lang="ko-KR" altLang="en-US" dirty="0" smtClean="0"/>
              <a:t>최소 신뢰도 </a:t>
            </a:r>
            <a:r>
              <a:rPr lang="en-US" altLang="ko-KR" dirty="0" smtClean="0"/>
              <a:t>50% </a:t>
            </a:r>
            <a:r>
              <a:rPr lang="ko-KR" altLang="en-US" dirty="0" smtClean="0"/>
              <a:t>사용하여 유도</a:t>
            </a:r>
            <a:endParaRPr lang="ko-KR"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33400" y="76200"/>
            <a:ext cx="7772400" cy="457200"/>
          </a:xfrm>
        </p:spPr>
        <p:txBody>
          <a:bodyPr/>
          <a:lstStyle/>
          <a:p>
            <a:r>
              <a:rPr lang="en-US" altLang="ko-KR" sz="2400" dirty="0" smtClean="0">
                <a:solidFill>
                  <a:schemeClr val="tx1"/>
                </a:solidFill>
                <a:latin typeface="굴림" panose="020B0600000101010101" pitchFamily="50" charset="-127"/>
                <a:ea typeface="굴림" panose="020B0600000101010101" pitchFamily="50" charset="-127"/>
              </a:rPr>
              <a:t>R </a:t>
            </a:r>
            <a:r>
              <a:rPr lang="ko-KR" altLang="en-US" sz="2400" dirty="0" smtClean="0">
                <a:solidFill>
                  <a:schemeClr val="tx1"/>
                </a:solidFill>
                <a:latin typeface="굴림" panose="020B0600000101010101" pitchFamily="50" charset="-127"/>
                <a:ea typeface="굴림" panose="020B0600000101010101" pitchFamily="50" charset="-127"/>
              </a:rPr>
              <a:t>코드</a:t>
            </a:r>
            <a:r>
              <a:rPr lang="en-US" altLang="ko-KR" sz="2400" dirty="0" smtClean="0">
                <a:solidFill>
                  <a:schemeClr val="tx1"/>
                </a:solidFill>
                <a:latin typeface="굴림" panose="020B0600000101010101" pitchFamily="50" charset="-127"/>
                <a:ea typeface="굴림" panose="020B0600000101010101" pitchFamily="50" charset="-127"/>
              </a:rPr>
              <a:t>p368(p502, </a:t>
            </a:r>
            <a:r>
              <a:rPr lang="ko-KR" altLang="en-US" sz="2400" dirty="0" smtClean="0">
                <a:solidFill>
                  <a:schemeClr val="tx1"/>
                </a:solidFill>
                <a:latin typeface="굴림" panose="020B0600000101010101" pitchFamily="50" charset="-127"/>
                <a:ea typeface="굴림" panose="020B0600000101010101" pitchFamily="50" charset="-127"/>
              </a:rPr>
              <a:t>데이터 설명</a:t>
            </a:r>
            <a:r>
              <a:rPr lang="en-US" altLang="ko-KR" sz="2400" dirty="0" smtClean="0">
                <a:solidFill>
                  <a:schemeClr val="tx1"/>
                </a:solidFill>
                <a:latin typeface="굴림" panose="020B0600000101010101" pitchFamily="50" charset="-127"/>
                <a:ea typeface="굴림" panose="020B0600000101010101" pitchFamily="50" charset="-127"/>
              </a:rPr>
              <a:t>)</a:t>
            </a:r>
            <a:endParaRPr lang="ko-KR" altLang="en-US" sz="2400" dirty="0">
              <a:solidFill>
                <a:schemeClr val="tx1"/>
              </a:solidFill>
              <a:latin typeface="굴림" panose="020B0600000101010101" pitchFamily="50" charset="-127"/>
              <a:ea typeface="굴림" panose="020B0600000101010101" pitchFamily="50" charset="-127"/>
            </a:endParaRPr>
          </a:p>
        </p:txBody>
      </p:sp>
      <p:sp>
        <p:nvSpPr>
          <p:cNvPr id="3" name="내용 개체 틀 2"/>
          <p:cNvSpPr>
            <a:spLocks noGrp="1"/>
          </p:cNvSpPr>
          <p:nvPr>
            <p:ph sz="quarter" idx="1"/>
          </p:nvPr>
        </p:nvSpPr>
        <p:spPr>
          <a:xfrm>
            <a:off x="152400" y="685800"/>
            <a:ext cx="8743950" cy="5105400"/>
          </a:xfrm>
        </p:spPr>
        <p:txBody>
          <a:bodyPr/>
          <a:lstStyle/>
          <a:p>
            <a:pPr marL="0" indent="0">
              <a:buNone/>
            </a:pPr>
            <a:r>
              <a:rPr lang="en-US" altLang="ko-KR" sz="1800" b="1" dirty="0">
                <a:latin typeface="Courier New" panose="02070309020205020404" pitchFamily="49" charset="0"/>
                <a:cs typeface="Courier New" panose="02070309020205020404" pitchFamily="49" charset="0"/>
              </a:rPr>
              <a:t>library(</a:t>
            </a:r>
            <a:r>
              <a:rPr lang="en-US" altLang="ko-KR" sz="1800" b="1" dirty="0" err="1">
                <a:latin typeface="Courier New" panose="02070309020205020404" pitchFamily="49" charset="0"/>
                <a:cs typeface="Courier New" panose="02070309020205020404" pitchFamily="49" charset="0"/>
              </a:rPr>
              <a:t>arules</a:t>
            </a:r>
            <a:r>
              <a:rPr lang="en-US" altLang="ko-KR" sz="1800" b="1" dirty="0">
                <a:latin typeface="Courier New" panose="02070309020205020404" pitchFamily="49" charset="0"/>
                <a:cs typeface="Courier New" panose="02070309020205020404" pitchFamily="49" charset="0"/>
              </a:rPr>
              <a:t>)</a:t>
            </a:r>
          </a:p>
          <a:p>
            <a:pPr marL="0" indent="0">
              <a:buNone/>
            </a:pPr>
            <a:r>
              <a:rPr lang="en-US" altLang="ko-KR" sz="1800" b="1" dirty="0" err="1">
                <a:latin typeface="Courier New" panose="02070309020205020404" pitchFamily="49" charset="0"/>
                <a:cs typeface="Courier New" panose="02070309020205020404" pitchFamily="49" charset="0"/>
              </a:rPr>
              <a:t>all.books.df</a:t>
            </a:r>
            <a:r>
              <a:rPr lang="en-US" altLang="ko-KR" sz="1800" b="1" dirty="0">
                <a:latin typeface="Courier New" panose="02070309020205020404" pitchFamily="49" charset="0"/>
                <a:cs typeface="Courier New" panose="02070309020205020404" pitchFamily="49" charset="0"/>
              </a:rPr>
              <a:t> &lt;- read.csv("CharlesBookClub.csv")</a:t>
            </a:r>
          </a:p>
          <a:p>
            <a:pPr marL="0" indent="0">
              <a:buNone/>
            </a:pPr>
            <a:r>
              <a:rPr lang="en-US" altLang="ko-KR" sz="1800" b="1" dirty="0" err="1">
                <a:latin typeface="Courier New" panose="02070309020205020404" pitchFamily="49" charset="0"/>
                <a:cs typeface="Courier New" panose="02070309020205020404" pitchFamily="49" charset="0"/>
              </a:rPr>
              <a:t>str</a:t>
            </a:r>
            <a:r>
              <a:rPr lang="en-US" altLang="ko-KR" sz="1800" b="1" dirty="0">
                <a:latin typeface="Courier New" panose="02070309020205020404" pitchFamily="49" charset="0"/>
                <a:cs typeface="Courier New" panose="02070309020205020404" pitchFamily="49" charset="0"/>
              </a:rPr>
              <a:t>(</a:t>
            </a:r>
            <a:r>
              <a:rPr lang="en-US" altLang="ko-KR" sz="1800" b="1" dirty="0" err="1">
                <a:latin typeface="Courier New" panose="02070309020205020404" pitchFamily="49" charset="0"/>
                <a:cs typeface="Courier New" panose="02070309020205020404" pitchFamily="49" charset="0"/>
              </a:rPr>
              <a:t>all.books.df</a:t>
            </a:r>
            <a:r>
              <a:rPr lang="en-US" altLang="ko-KR" sz="1800" b="1" dirty="0">
                <a:latin typeface="Courier New" panose="02070309020205020404" pitchFamily="49" charset="0"/>
                <a:cs typeface="Courier New" panose="02070309020205020404" pitchFamily="49" charset="0"/>
              </a:rPr>
              <a:t>)</a:t>
            </a:r>
          </a:p>
          <a:p>
            <a:pPr marL="0" indent="0">
              <a:buNone/>
            </a:pPr>
            <a:r>
              <a:rPr lang="en-US" altLang="ko-KR" sz="1800" b="1" dirty="0" smtClean="0">
                <a:latin typeface="Courier New" panose="02070309020205020404" pitchFamily="49" charset="0"/>
                <a:cs typeface="Courier New" panose="02070309020205020404" pitchFamily="49" charset="0"/>
              </a:rPr>
              <a:t>#</a:t>
            </a:r>
            <a:r>
              <a:rPr lang="en-US" altLang="ko-KR" sz="1800" b="1" dirty="0">
                <a:latin typeface="Courier New" panose="02070309020205020404" pitchFamily="49" charset="0"/>
                <a:cs typeface="Courier New" panose="02070309020205020404" pitchFamily="49" charset="0"/>
              </a:rPr>
              <a:t>create a binary incident matrix</a:t>
            </a:r>
          </a:p>
          <a:p>
            <a:pPr marL="0" indent="0">
              <a:buNone/>
            </a:pPr>
            <a:r>
              <a:rPr lang="en-US" altLang="ko-KR" sz="1800" b="1" dirty="0" err="1">
                <a:latin typeface="Courier New" panose="02070309020205020404" pitchFamily="49" charset="0"/>
                <a:cs typeface="Courier New" panose="02070309020205020404" pitchFamily="49" charset="0"/>
              </a:rPr>
              <a:t>count.books.df</a:t>
            </a:r>
            <a:r>
              <a:rPr lang="en-US" altLang="ko-KR" sz="1800" b="1" dirty="0">
                <a:latin typeface="Courier New" panose="02070309020205020404" pitchFamily="49" charset="0"/>
                <a:cs typeface="Courier New" panose="02070309020205020404" pitchFamily="49" charset="0"/>
              </a:rPr>
              <a:t> &lt;- </a:t>
            </a:r>
            <a:r>
              <a:rPr lang="en-US" altLang="ko-KR" sz="1800" b="1" dirty="0" err="1">
                <a:latin typeface="Courier New" panose="02070309020205020404" pitchFamily="49" charset="0"/>
                <a:cs typeface="Courier New" panose="02070309020205020404" pitchFamily="49" charset="0"/>
              </a:rPr>
              <a:t>all.books.df</a:t>
            </a:r>
            <a:r>
              <a:rPr lang="en-US" altLang="ko-KR" sz="1800" b="1" dirty="0">
                <a:latin typeface="Courier New" panose="02070309020205020404" pitchFamily="49" charset="0"/>
                <a:cs typeface="Courier New" panose="02070309020205020404" pitchFamily="49" charset="0"/>
              </a:rPr>
              <a:t>[ , 8:18]</a:t>
            </a:r>
          </a:p>
          <a:p>
            <a:pPr marL="0" indent="0">
              <a:buNone/>
            </a:pPr>
            <a:r>
              <a:rPr lang="en-US" altLang="ko-KR" sz="1800" b="1" dirty="0" err="1">
                <a:latin typeface="Courier New" panose="02070309020205020404" pitchFamily="49" charset="0"/>
                <a:cs typeface="Courier New" panose="02070309020205020404" pitchFamily="49" charset="0"/>
              </a:rPr>
              <a:t>incid.books.df</a:t>
            </a:r>
            <a:r>
              <a:rPr lang="en-US" altLang="ko-KR" sz="1800" b="1" dirty="0">
                <a:latin typeface="Courier New" panose="02070309020205020404" pitchFamily="49" charset="0"/>
                <a:cs typeface="Courier New" panose="02070309020205020404" pitchFamily="49" charset="0"/>
              </a:rPr>
              <a:t> &lt;- </a:t>
            </a:r>
            <a:r>
              <a:rPr lang="en-US" altLang="ko-KR" sz="1800" b="1" dirty="0" err="1">
                <a:latin typeface="Courier New" panose="02070309020205020404" pitchFamily="49" charset="0"/>
                <a:cs typeface="Courier New" panose="02070309020205020404" pitchFamily="49" charset="0"/>
              </a:rPr>
              <a:t>ifelse</a:t>
            </a:r>
            <a:r>
              <a:rPr lang="en-US" altLang="ko-KR" sz="1800" b="1" dirty="0">
                <a:latin typeface="Courier New" panose="02070309020205020404" pitchFamily="49" charset="0"/>
                <a:cs typeface="Courier New" panose="02070309020205020404" pitchFamily="49" charset="0"/>
              </a:rPr>
              <a:t>(</a:t>
            </a:r>
            <a:r>
              <a:rPr lang="en-US" altLang="ko-KR" sz="1800" b="1" dirty="0" err="1">
                <a:latin typeface="Courier New" panose="02070309020205020404" pitchFamily="49" charset="0"/>
                <a:cs typeface="Courier New" panose="02070309020205020404" pitchFamily="49" charset="0"/>
              </a:rPr>
              <a:t>count.books.df</a:t>
            </a:r>
            <a:r>
              <a:rPr lang="en-US" altLang="ko-KR" sz="1800" b="1" dirty="0">
                <a:latin typeface="Courier New" panose="02070309020205020404" pitchFamily="49" charset="0"/>
                <a:cs typeface="Courier New" panose="02070309020205020404" pitchFamily="49" charset="0"/>
              </a:rPr>
              <a:t> &gt; 0, 1, 0</a:t>
            </a:r>
            <a:r>
              <a:rPr lang="en-US" altLang="ko-KR" sz="1800" b="1" dirty="0" smtClean="0">
                <a:latin typeface="Courier New" panose="02070309020205020404" pitchFamily="49" charset="0"/>
                <a:cs typeface="Courier New" panose="02070309020205020404" pitchFamily="49" charset="0"/>
              </a:rPr>
              <a:t>)</a:t>
            </a:r>
          </a:p>
          <a:p>
            <a:pPr marL="0" indent="0">
              <a:buNone/>
            </a:pPr>
            <a:r>
              <a:rPr lang="en-US" altLang="ko-KR" sz="1800" b="1" dirty="0">
                <a:latin typeface="Courier New" panose="02070309020205020404" pitchFamily="49" charset="0"/>
                <a:cs typeface="Courier New" panose="02070309020205020404" pitchFamily="49" charset="0"/>
              </a:rPr>
              <a:t>#</a:t>
            </a:r>
            <a:r>
              <a:rPr lang="ko-KR" altLang="en-US" sz="1800" b="1" dirty="0" err="1">
                <a:latin typeface="Courier New" panose="02070309020205020404" pitchFamily="49" charset="0"/>
                <a:cs typeface="Courier New" panose="02070309020205020404" pitchFamily="49" charset="0"/>
              </a:rPr>
              <a:t>첫번째</a:t>
            </a:r>
            <a:r>
              <a:rPr lang="ko-KR" altLang="en-US" sz="1800" b="1" dirty="0">
                <a:latin typeface="Courier New" panose="02070309020205020404" pitchFamily="49" charset="0"/>
                <a:cs typeface="Courier New" panose="02070309020205020404" pitchFamily="49" charset="0"/>
              </a:rPr>
              <a:t> 변수 </a:t>
            </a:r>
            <a:r>
              <a:rPr lang="ko-KR" altLang="en-US" sz="1800" b="1" dirty="0" smtClean="0">
                <a:latin typeface="Courier New" panose="02070309020205020404" pitchFamily="49" charset="0"/>
                <a:cs typeface="Courier New" panose="02070309020205020404" pitchFamily="49" charset="0"/>
              </a:rPr>
              <a:t>제거</a:t>
            </a:r>
            <a:endParaRPr lang="en-US" altLang="ko-KR" sz="1800" b="1" dirty="0" smtClean="0">
              <a:latin typeface="Courier New" panose="02070309020205020404" pitchFamily="49" charset="0"/>
              <a:cs typeface="Courier New" panose="02070309020205020404" pitchFamily="49" charset="0"/>
            </a:endParaRPr>
          </a:p>
          <a:p>
            <a:pPr marL="0" indent="0">
              <a:buNone/>
            </a:pPr>
            <a:r>
              <a:rPr lang="en-US" altLang="ko-KR" sz="1800" b="1" dirty="0" err="1" smtClean="0">
                <a:latin typeface="Courier New" panose="02070309020205020404" pitchFamily="49" charset="0"/>
                <a:cs typeface="Courier New" panose="02070309020205020404" pitchFamily="49" charset="0"/>
              </a:rPr>
              <a:t>incid.books.mat</a:t>
            </a:r>
            <a:r>
              <a:rPr lang="en-US" altLang="ko-KR" sz="1800" b="1" dirty="0" smtClean="0">
                <a:latin typeface="Courier New" panose="02070309020205020404" pitchFamily="49" charset="0"/>
                <a:cs typeface="Courier New" panose="02070309020205020404" pitchFamily="49" charset="0"/>
              </a:rPr>
              <a:t> </a:t>
            </a:r>
            <a:r>
              <a:rPr lang="en-US" altLang="ko-KR" sz="1800" b="1" dirty="0">
                <a:latin typeface="Courier New" panose="02070309020205020404" pitchFamily="49" charset="0"/>
                <a:cs typeface="Courier New" panose="02070309020205020404" pitchFamily="49" charset="0"/>
              </a:rPr>
              <a:t>&lt;- </a:t>
            </a:r>
            <a:r>
              <a:rPr lang="en-US" altLang="ko-KR" sz="1800" b="1" dirty="0" err="1" smtClean="0">
                <a:latin typeface="Courier New" panose="02070309020205020404" pitchFamily="49" charset="0"/>
                <a:cs typeface="Courier New" panose="02070309020205020404" pitchFamily="49" charset="0"/>
              </a:rPr>
              <a:t>as.matrix</a:t>
            </a:r>
            <a:r>
              <a:rPr lang="en-US" altLang="ko-KR" sz="1800" b="1" dirty="0" smtClean="0">
                <a:latin typeface="Courier New" panose="02070309020205020404" pitchFamily="49" charset="0"/>
                <a:cs typeface="Courier New" panose="02070309020205020404" pitchFamily="49" charset="0"/>
              </a:rPr>
              <a:t>(</a:t>
            </a:r>
            <a:r>
              <a:rPr lang="en-US" altLang="ko-KR" sz="1800" b="1" dirty="0" err="1" smtClean="0">
                <a:latin typeface="Courier New" panose="02070309020205020404" pitchFamily="49" charset="0"/>
                <a:cs typeface="Courier New" panose="02070309020205020404" pitchFamily="49" charset="0"/>
              </a:rPr>
              <a:t>incid.books.df</a:t>
            </a:r>
            <a:r>
              <a:rPr lang="en-US" altLang="ko-KR" sz="1800" b="1" dirty="0">
                <a:latin typeface="Courier New" panose="02070309020205020404" pitchFamily="49" charset="0"/>
                <a:cs typeface="Courier New" panose="02070309020205020404" pitchFamily="49" charset="0"/>
              </a:rPr>
              <a:t>[ ,-1</a:t>
            </a:r>
            <a:r>
              <a:rPr lang="en-US" altLang="ko-KR" sz="1800" b="1" dirty="0" smtClean="0">
                <a:latin typeface="Courier New" panose="02070309020205020404" pitchFamily="49" charset="0"/>
                <a:cs typeface="Courier New" panose="02070309020205020404" pitchFamily="49" charset="0"/>
              </a:rPr>
              <a:t>]) </a:t>
            </a:r>
          </a:p>
          <a:p>
            <a:pPr marL="0" indent="0">
              <a:buNone/>
            </a:pPr>
            <a:r>
              <a:rPr lang="en-US" altLang="ko-KR" sz="1800" b="1" dirty="0" smtClean="0">
                <a:latin typeface="Courier New" panose="02070309020205020404" pitchFamily="49" charset="0"/>
                <a:cs typeface="Courier New" panose="02070309020205020404" pitchFamily="49" charset="0"/>
              </a:rPr>
              <a:t>#</a:t>
            </a:r>
            <a:r>
              <a:rPr lang="ko-KR" altLang="en-US" sz="1800" b="1" dirty="0" err="1">
                <a:latin typeface="Courier New" panose="02070309020205020404" pitchFamily="49" charset="0"/>
                <a:cs typeface="Courier New" panose="02070309020205020404" pitchFamily="49" charset="0"/>
              </a:rPr>
              <a:t>첫번째</a:t>
            </a:r>
            <a:r>
              <a:rPr lang="ko-KR" altLang="en-US" sz="1800" b="1" dirty="0">
                <a:latin typeface="Courier New" panose="02070309020205020404" pitchFamily="49" charset="0"/>
                <a:cs typeface="Courier New" panose="02070309020205020404" pitchFamily="49" charset="0"/>
              </a:rPr>
              <a:t> 변수 </a:t>
            </a:r>
            <a:r>
              <a:rPr lang="ko-KR" altLang="en-US" sz="1800" b="1" dirty="0" smtClean="0">
                <a:latin typeface="Courier New" panose="02070309020205020404" pitchFamily="49" charset="0"/>
                <a:cs typeface="Courier New" panose="02070309020205020404" pitchFamily="49" charset="0"/>
              </a:rPr>
              <a:t>포함</a:t>
            </a:r>
            <a:r>
              <a:rPr lang="en-US" altLang="ko-KR" sz="1800" b="1" dirty="0" smtClean="0">
                <a:latin typeface="Courier New" panose="02070309020205020404" pitchFamily="49" charset="0"/>
                <a:cs typeface="Courier New" panose="02070309020205020404" pitchFamily="49" charset="0"/>
              </a:rPr>
              <a:t>: </a:t>
            </a:r>
            <a:r>
              <a:rPr lang="en-US" altLang="ko-KR" sz="1800" b="1" dirty="0" err="1" smtClean="0">
                <a:latin typeface="Courier New" panose="02070309020205020404" pitchFamily="49" charset="0"/>
                <a:cs typeface="Courier New" panose="02070309020205020404" pitchFamily="49" charset="0"/>
              </a:rPr>
              <a:t>as.matrix</a:t>
            </a:r>
            <a:r>
              <a:rPr lang="en-US" altLang="ko-KR" sz="1800" b="1" dirty="0" smtClean="0">
                <a:latin typeface="Courier New" panose="02070309020205020404" pitchFamily="49" charset="0"/>
                <a:cs typeface="Courier New" panose="02070309020205020404" pitchFamily="49" charset="0"/>
              </a:rPr>
              <a:t>(</a:t>
            </a:r>
            <a:r>
              <a:rPr lang="en-US" altLang="ko-KR" sz="1800" b="1" dirty="0" err="1" smtClean="0">
                <a:latin typeface="Courier New" panose="02070309020205020404" pitchFamily="49" charset="0"/>
                <a:cs typeface="Courier New" panose="02070309020205020404" pitchFamily="49" charset="0"/>
              </a:rPr>
              <a:t>incid.book.df</a:t>
            </a:r>
            <a:r>
              <a:rPr lang="en-US" altLang="ko-KR" sz="1800" b="1" dirty="0" smtClean="0">
                <a:latin typeface="Courier New" panose="02070309020205020404" pitchFamily="49" charset="0"/>
                <a:cs typeface="Courier New" panose="02070309020205020404" pitchFamily="49" charset="0"/>
              </a:rPr>
              <a:t>) </a:t>
            </a:r>
            <a:r>
              <a:rPr lang="ko-KR" altLang="en-US" sz="1800" b="1" dirty="0" smtClean="0">
                <a:latin typeface="Courier New" panose="02070309020205020404" pitchFamily="49" charset="0"/>
                <a:cs typeface="Courier New" panose="02070309020205020404" pitchFamily="49" charset="0"/>
              </a:rPr>
              <a:t>사용</a:t>
            </a:r>
            <a:endParaRPr lang="en-US" altLang="ko-KR" sz="1800" b="1" dirty="0">
              <a:latin typeface="Courier New" panose="02070309020205020404" pitchFamily="49" charset="0"/>
              <a:cs typeface="Courier New" panose="02070309020205020404" pitchFamily="49" charset="0"/>
            </a:endParaRPr>
          </a:p>
          <a:p>
            <a:pPr marL="0" indent="0">
              <a:buNone/>
            </a:pPr>
            <a:r>
              <a:rPr lang="en-US" altLang="ko-KR" sz="1800" b="1" dirty="0" smtClean="0">
                <a:latin typeface="Courier New" panose="02070309020205020404" pitchFamily="49" charset="0"/>
                <a:cs typeface="Courier New" panose="02070309020205020404" pitchFamily="49" charset="0"/>
              </a:rPr>
              <a:t>#</a:t>
            </a:r>
            <a:r>
              <a:rPr lang="en-US" altLang="ko-KR" sz="1600" b="1" dirty="0">
                <a:latin typeface="Courier New" panose="02070309020205020404" pitchFamily="49" charset="0"/>
                <a:cs typeface="Courier New" panose="02070309020205020404" pitchFamily="49" charset="0"/>
              </a:rPr>
              <a:t>convert the binary incident matrix into a transactions database</a:t>
            </a:r>
          </a:p>
          <a:p>
            <a:pPr marL="0" indent="0">
              <a:buNone/>
            </a:pPr>
            <a:r>
              <a:rPr lang="en-US" altLang="ko-KR" sz="1800" b="1" dirty="0" err="1">
                <a:latin typeface="Courier New" panose="02070309020205020404" pitchFamily="49" charset="0"/>
                <a:cs typeface="Courier New" panose="02070309020205020404" pitchFamily="49" charset="0"/>
              </a:rPr>
              <a:t>books.trans</a:t>
            </a:r>
            <a:r>
              <a:rPr lang="en-US" altLang="ko-KR" sz="1800" b="1" dirty="0">
                <a:latin typeface="Courier New" panose="02070309020205020404" pitchFamily="49" charset="0"/>
                <a:cs typeface="Courier New" panose="02070309020205020404" pitchFamily="49" charset="0"/>
              </a:rPr>
              <a:t> &lt;- as(</a:t>
            </a:r>
            <a:r>
              <a:rPr lang="en-US" altLang="ko-KR" sz="1800" b="1" dirty="0" err="1">
                <a:latin typeface="Courier New" panose="02070309020205020404" pitchFamily="49" charset="0"/>
                <a:cs typeface="Courier New" panose="02070309020205020404" pitchFamily="49" charset="0"/>
              </a:rPr>
              <a:t>incid.books.mat</a:t>
            </a:r>
            <a:r>
              <a:rPr lang="en-US" altLang="ko-KR" sz="1800" b="1" dirty="0">
                <a:latin typeface="Courier New" panose="02070309020205020404" pitchFamily="49" charset="0"/>
                <a:cs typeface="Courier New" panose="02070309020205020404" pitchFamily="49" charset="0"/>
              </a:rPr>
              <a:t>, "transactions")</a:t>
            </a:r>
          </a:p>
          <a:p>
            <a:pPr marL="0" indent="0">
              <a:buNone/>
            </a:pPr>
            <a:r>
              <a:rPr lang="en-US" altLang="ko-KR" sz="1800" b="1" dirty="0" smtClean="0">
                <a:latin typeface="Courier New" panose="02070309020205020404" pitchFamily="49" charset="0"/>
                <a:cs typeface="Courier New" panose="02070309020205020404" pitchFamily="49" charset="0"/>
              </a:rPr>
              <a:t>inspect(</a:t>
            </a:r>
            <a:r>
              <a:rPr lang="en-US" altLang="ko-KR" sz="1800" b="1" dirty="0" err="1" smtClean="0">
                <a:latin typeface="Courier New" panose="02070309020205020404" pitchFamily="49" charset="0"/>
                <a:cs typeface="Courier New" panose="02070309020205020404" pitchFamily="49" charset="0"/>
              </a:rPr>
              <a:t>books.trans</a:t>
            </a:r>
            <a:r>
              <a:rPr lang="en-US" altLang="ko-KR" sz="1800" b="1" dirty="0" smtClean="0">
                <a:latin typeface="Courier New" panose="02070309020205020404" pitchFamily="49" charset="0"/>
                <a:cs typeface="Courier New" panose="02070309020205020404" pitchFamily="49" charset="0"/>
              </a:rPr>
              <a:t>)</a:t>
            </a:r>
            <a:endParaRPr lang="en-US" altLang="ko-KR" sz="1800" b="1" dirty="0">
              <a:latin typeface="Courier New" panose="02070309020205020404" pitchFamily="49" charset="0"/>
              <a:cs typeface="Courier New" panose="02070309020205020404" pitchFamily="49" charset="0"/>
            </a:endParaRPr>
          </a:p>
          <a:p>
            <a:pPr marL="0" indent="0">
              <a:buNone/>
            </a:pPr>
            <a:r>
              <a:rPr lang="en-US" altLang="ko-KR" sz="1800" b="1" dirty="0" err="1" smtClean="0">
                <a:latin typeface="Courier New" panose="02070309020205020404" pitchFamily="49" charset="0"/>
                <a:cs typeface="Courier New" panose="02070309020205020404" pitchFamily="49" charset="0"/>
              </a:rPr>
              <a:t>itemFrequencyPlot</a:t>
            </a:r>
            <a:r>
              <a:rPr lang="en-US" altLang="ko-KR" sz="1800" b="1" dirty="0" smtClean="0">
                <a:latin typeface="Courier New" panose="02070309020205020404" pitchFamily="49" charset="0"/>
                <a:cs typeface="Courier New" panose="02070309020205020404" pitchFamily="49" charset="0"/>
              </a:rPr>
              <a:t>(</a:t>
            </a:r>
            <a:r>
              <a:rPr lang="en-US" altLang="ko-KR" sz="1800" b="1" dirty="0" err="1" smtClean="0">
                <a:latin typeface="Courier New" panose="02070309020205020404" pitchFamily="49" charset="0"/>
                <a:cs typeface="Courier New" panose="02070309020205020404" pitchFamily="49" charset="0"/>
              </a:rPr>
              <a:t>books.trans</a:t>
            </a:r>
            <a:r>
              <a:rPr lang="en-US" altLang="ko-KR" sz="1800" b="1" dirty="0">
                <a:latin typeface="Courier New" panose="02070309020205020404" pitchFamily="49" charset="0"/>
                <a:cs typeface="Courier New" panose="02070309020205020404" pitchFamily="49" charset="0"/>
              </a:rPr>
              <a:t>, type="</a:t>
            </a:r>
            <a:r>
              <a:rPr lang="en-US" altLang="ko-KR" sz="1800" b="1" dirty="0" smtClean="0">
                <a:latin typeface="Courier New" panose="02070309020205020404" pitchFamily="49" charset="0"/>
                <a:cs typeface="Courier New" panose="02070309020205020404" pitchFamily="49" charset="0"/>
              </a:rPr>
              <a:t>absolute") </a:t>
            </a:r>
            <a:r>
              <a:rPr lang="en-US" altLang="ko-KR" sz="1600" b="1" dirty="0" smtClean="0">
                <a:latin typeface="Courier New" panose="02070309020205020404" pitchFamily="49" charset="0"/>
                <a:cs typeface="Courier New" panose="02070309020205020404" pitchFamily="49" charset="0"/>
              </a:rPr>
              <a:t>#type=“relative”</a:t>
            </a:r>
            <a:endParaRPr lang="en-US" altLang="ko-KR" sz="1600" b="1" dirty="0">
              <a:latin typeface="Courier New" panose="02070309020205020404" pitchFamily="49" charset="0"/>
              <a:cs typeface="Courier New" panose="02070309020205020404" pitchFamily="49" charset="0"/>
            </a:endParaRPr>
          </a:p>
          <a:p>
            <a:pPr marL="0" indent="0">
              <a:buNone/>
            </a:pPr>
            <a:r>
              <a:rPr lang="en-US" altLang="ko-KR" sz="1800" b="1" dirty="0">
                <a:latin typeface="Courier New" panose="02070309020205020404" pitchFamily="49" charset="0"/>
                <a:cs typeface="Courier New" panose="02070309020205020404" pitchFamily="49" charset="0"/>
              </a:rPr>
              <a:t>rules &lt;- </a:t>
            </a:r>
            <a:r>
              <a:rPr lang="en-US" altLang="ko-KR" sz="1800" b="1" dirty="0" err="1">
                <a:latin typeface="Courier New" panose="02070309020205020404" pitchFamily="49" charset="0"/>
                <a:cs typeface="Courier New" panose="02070309020205020404" pitchFamily="49" charset="0"/>
              </a:rPr>
              <a:t>apriori</a:t>
            </a:r>
            <a:r>
              <a:rPr lang="en-US" altLang="ko-KR" sz="1800" b="1" dirty="0">
                <a:latin typeface="Courier New" panose="02070309020205020404" pitchFamily="49" charset="0"/>
                <a:cs typeface="Courier New" panose="02070309020205020404" pitchFamily="49" charset="0"/>
              </a:rPr>
              <a:t>(</a:t>
            </a:r>
            <a:r>
              <a:rPr lang="en-US" altLang="ko-KR" sz="1800" b="1" dirty="0" err="1">
                <a:latin typeface="Courier New" panose="02070309020205020404" pitchFamily="49" charset="0"/>
                <a:cs typeface="Courier New" panose="02070309020205020404" pitchFamily="49" charset="0"/>
              </a:rPr>
              <a:t>books.trans</a:t>
            </a:r>
            <a:r>
              <a:rPr lang="en-US" altLang="ko-KR" sz="1800" b="1" dirty="0">
                <a:latin typeface="Courier New" panose="02070309020205020404" pitchFamily="49" charset="0"/>
                <a:cs typeface="Courier New" panose="02070309020205020404" pitchFamily="49" charset="0"/>
              </a:rPr>
              <a:t>, parameter=list(</a:t>
            </a:r>
            <a:r>
              <a:rPr lang="en-US" altLang="ko-KR" sz="1800" b="1" dirty="0" err="1">
                <a:latin typeface="Courier New" panose="02070309020205020404" pitchFamily="49" charset="0"/>
                <a:cs typeface="Courier New" panose="02070309020205020404" pitchFamily="49" charset="0"/>
              </a:rPr>
              <a:t>supp</a:t>
            </a:r>
            <a:r>
              <a:rPr lang="en-US" altLang="ko-KR" sz="1800" b="1" dirty="0">
                <a:latin typeface="Courier New" panose="02070309020205020404" pitchFamily="49" charset="0"/>
                <a:cs typeface="Courier New" panose="02070309020205020404" pitchFamily="49" charset="0"/>
              </a:rPr>
              <a:t>=200/4000, </a:t>
            </a:r>
            <a:endParaRPr lang="en-US" altLang="ko-KR" sz="1800" b="1" dirty="0" smtClean="0">
              <a:latin typeface="Courier New" panose="02070309020205020404" pitchFamily="49" charset="0"/>
              <a:cs typeface="Courier New" panose="02070309020205020404" pitchFamily="49" charset="0"/>
            </a:endParaRPr>
          </a:p>
          <a:p>
            <a:pPr marL="0" indent="0">
              <a:buNone/>
            </a:pPr>
            <a:r>
              <a:rPr lang="en-US" altLang="ko-KR" sz="1800" b="1" dirty="0">
                <a:latin typeface="Courier New" panose="02070309020205020404" pitchFamily="49" charset="0"/>
                <a:cs typeface="Courier New" panose="02070309020205020404" pitchFamily="49" charset="0"/>
              </a:rPr>
              <a:t>	</a:t>
            </a:r>
            <a:r>
              <a:rPr lang="en-US" altLang="ko-KR" sz="1800" b="1" dirty="0" err="1" smtClean="0">
                <a:latin typeface="Courier New" panose="02070309020205020404" pitchFamily="49" charset="0"/>
                <a:cs typeface="Courier New" panose="02070309020205020404" pitchFamily="49" charset="0"/>
              </a:rPr>
              <a:t>conf</a:t>
            </a:r>
            <a:r>
              <a:rPr lang="en-US" altLang="ko-KR" sz="1800" b="1" dirty="0" smtClean="0">
                <a:latin typeface="Courier New" panose="02070309020205020404" pitchFamily="49" charset="0"/>
                <a:cs typeface="Courier New" panose="02070309020205020404" pitchFamily="49" charset="0"/>
              </a:rPr>
              <a:t>=0.5</a:t>
            </a:r>
            <a:r>
              <a:rPr lang="en-US" altLang="ko-KR" sz="1800" b="1" dirty="0">
                <a:latin typeface="Courier New" panose="02070309020205020404" pitchFamily="49" charset="0"/>
                <a:cs typeface="Courier New" panose="02070309020205020404" pitchFamily="49" charset="0"/>
              </a:rPr>
              <a:t>, </a:t>
            </a:r>
            <a:r>
              <a:rPr lang="en-US" altLang="ko-KR" sz="1800" b="1" dirty="0" smtClean="0">
                <a:latin typeface="Courier New" panose="02070309020205020404" pitchFamily="49" charset="0"/>
                <a:cs typeface="Courier New" panose="02070309020205020404" pitchFamily="49" charset="0"/>
              </a:rPr>
              <a:t>target</a:t>
            </a:r>
            <a:r>
              <a:rPr lang="en-US" altLang="ko-KR" sz="1800" b="1" dirty="0">
                <a:latin typeface="Courier New" panose="02070309020205020404" pitchFamily="49" charset="0"/>
                <a:cs typeface="Courier New" panose="02070309020205020404" pitchFamily="49" charset="0"/>
              </a:rPr>
              <a:t>="rules"))</a:t>
            </a:r>
          </a:p>
          <a:p>
            <a:pPr marL="0" indent="0">
              <a:buNone/>
            </a:pPr>
            <a:r>
              <a:rPr lang="en-US" altLang="ko-KR" sz="1800" b="1" dirty="0" smtClean="0">
                <a:latin typeface="Courier New" panose="02070309020205020404" pitchFamily="49" charset="0"/>
                <a:cs typeface="Courier New" panose="02070309020205020404" pitchFamily="49" charset="0"/>
              </a:rPr>
              <a:t>inspect(head(sort(rules</a:t>
            </a:r>
            <a:r>
              <a:rPr lang="en-US" altLang="ko-KR" sz="1800" b="1" dirty="0">
                <a:latin typeface="Courier New" panose="02070309020205020404" pitchFamily="49" charset="0"/>
                <a:cs typeface="Courier New" panose="02070309020205020404" pitchFamily="49" charset="0"/>
              </a:rPr>
              <a:t>, by="lift</a:t>
            </a:r>
            <a:r>
              <a:rPr lang="en-US" altLang="ko-KR" sz="1800" b="1" dirty="0" smtClean="0">
                <a:latin typeface="Courier New" panose="02070309020205020404" pitchFamily="49" charset="0"/>
                <a:cs typeface="Courier New" panose="02070309020205020404" pitchFamily="49" charset="0"/>
              </a:rPr>
              <a:t>"), n=10)</a:t>
            </a:r>
            <a:endParaRPr lang="ko-KR" altLang="en-US"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5458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a:xfrm>
            <a:off x="914400" y="274638"/>
            <a:ext cx="7772400" cy="458003"/>
          </a:xfrm>
        </p:spPr>
        <p:txBody>
          <a:bodyPr/>
          <a:lstStyle/>
          <a:p>
            <a:pPr eaLnBrk="1" hangingPunct="1"/>
            <a:r>
              <a:rPr lang="en-US" sz="3200" dirty="0" smtClean="0">
                <a:ea typeface="ＭＳ Ｐゴシック" pitchFamily="34" charset="-128"/>
              </a:rPr>
              <a:t>Rules Produced by </a:t>
            </a:r>
            <a:r>
              <a:rPr lang="en-US" sz="3200" dirty="0" err="1" smtClean="0">
                <a:latin typeface="Courier New" pitchFamily="49" charset="0"/>
                <a:ea typeface="ＭＳ Ｐゴシック" pitchFamily="34" charset="-128"/>
                <a:cs typeface="Courier New" pitchFamily="49" charset="0"/>
              </a:rPr>
              <a:t>apriori</a:t>
            </a:r>
            <a:endParaRPr lang="en-US" sz="3200" dirty="0" smtClean="0">
              <a:latin typeface="Courier New" pitchFamily="49" charset="0"/>
              <a:ea typeface="ＭＳ Ｐゴシック" pitchFamily="34" charset="-128"/>
              <a:cs typeface="Courier New" pitchFamily="49" charset="0"/>
            </a:endParaRPr>
          </a:p>
        </p:txBody>
      </p:sp>
      <p:pic>
        <p:nvPicPr>
          <p:cNvPr id="53252" name="Picture 4"/>
          <p:cNvPicPr>
            <a:picLocks noChangeAspect="1" noChangeArrowheads="1"/>
          </p:cNvPicPr>
          <p:nvPr/>
        </p:nvPicPr>
        <p:blipFill>
          <a:blip r:embed="rId3" cstate="print"/>
          <a:srcRect/>
          <a:stretch>
            <a:fillRect/>
          </a:stretch>
        </p:blipFill>
        <p:spPr bwMode="auto">
          <a:xfrm>
            <a:off x="378677" y="702889"/>
            <a:ext cx="5720774" cy="4932436"/>
          </a:xfrm>
          <a:prstGeom prst="rect">
            <a:avLst/>
          </a:prstGeom>
          <a:noFill/>
          <a:ln w="9525">
            <a:noFill/>
            <a:miter lim="800000"/>
            <a:headEnd/>
            <a:tailEnd/>
          </a:ln>
        </p:spPr>
      </p:pic>
      <p:sp>
        <p:nvSpPr>
          <p:cNvPr id="7" name="Rectangle 6"/>
          <p:cNvSpPr/>
          <p:nvPr/>
        </p:nvSpPr>
        <p:spPr>
          <a:xfrm>
            <a:off x="609600" y="5649793"/>
            <a:ext cx="7848600" cy="523220"/>
          </a:xfrm>
          <a:prstGeom prst="rect">
            <a:avLst/>
          </a:prstGeom>
        </p:spPr>
        <p:txBody>
          <a:bodyPr wrap="square">
            <a:spAutoFit/>
          </a:bodyPr>
          <a:lstStyle/>
          <a:p>
            <a:r>
              <a:rPr lang="en-US" sz="1400" dirty="0">
                <a:latin typeface="Courier New" pitchFamily="49" charset="0"/>
                <a:cs typeface="Courier New" pitchFamily="49" charset="0"/>
              </a:rPr>
              <a:t>rules &lt;- </a:t>
            </a:r>
            <a:r>
              <a:rPr lang="en-US" sz="1400" dirty="0" err="1">
                <a:latin typeface="Courier New" pitchFamily="49" charset="0"/>
                <a:cs typeface="Courier New" pitchFamily="49" charset="0"/>
              </a:rPr>
              <a:t>apriori</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books.trans</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parameter = list(supp= 200/4000, conf = 0.5, target = "rules"))</a:t>
            </a:r>
          </a:p>
        </p:txBody>
      </p:sp>
      <p:sp>
        <p:nvSpPr>
          <p:cNvPr id="8" name="TextBox 7"/>
          <p:cNvSpPr txBox="1"/>
          <p:nvPr/>
        </p:nvSpPr>
        <p:spPr>
          <a:xfrm>
            <a:off x="6851323" y="1214735"/>
            <a:ext cx="1219200" cy="369332"/>
          </a:xfrm>
          <a:prstGeom prst="rect">
            <a:avLst/>
          </a:prstGeom>
          <a:noFill/>
        </p:spPr>
        <p:txBody>
          <a:bodyPr wrap="square" rtlCol="0">
            <a:spAutoFit/>
          </a:bodyPr>
          <a:lstStyle/>
          <a:p>
            <a:r>
              <a:rPr lang="en-US" dirty="0" smtClean="0"/>
              <a:t>Cautions:</a:t>
            </a:r>
            <a:endParaRPr lang="en-US" dirty="0"/>
          </a:p>
        </p:txBody>
      </p:sp>
      <p:cxnSp>
        <p:nvCxnSpPr>
          <p:cNvPr id="10" name="Straight Arrow Connector 9"/>
          <p:cNvCxnSpPr/>
          <p:nvPr/>
        </p:nvCxnSpPr>
        <p:spPr>
          <a:xfrm flipH="1" flipV="1">
            <a:off x="6073408" y="1616718"/>
            <a:ext cx="609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073408" y="2012410"/>
            <a:ext cx="609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73408" y="2209021"/>
            <a:ext cx="609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727785" y="1717150"/>
            <a:ext cx="1752600" cy="830997"/>
          </a:xfrm>
          <a:prstGeom prst="rect">
            <a:avLst/>
          </a:prstGeom>
          <a:noFill/>
        </p:spPr>
        <p:txBody>
          <a:bodyPr wrap="square" rtlCol="0">
            <a:spAutoFit/>
          </a:bodyPr>
          <a:lstStyle/>
          <a:p>
            <a:r>
              <a:rPr lang="en-US" sz="1200" dirty="0" smtClean="0"/>
              <a:t>Duplication (same trio of books)</a:t>
            </a:r>
          </a:p>
          <a:p>
            <a:endParaRPr lang="en-US" sz="1200" dirty="0"/>
          </a:p>
          <a:p>
            <a:r>
              <a:rPr lang="ko-KR" altLang="en-US" sz="1200" b="1" dirty="0" smtClean="0">
                <a:solidFill>
                  <a:srgbClr val="FF0000"/>
                </a:solidFill>
              </a:rPr>
              <a:t>지지도가 동일하다</a:t>
            </a:r>
            <a:r>
              <a:rPr lang="en-US" altLang="ko-KR" sz="1200" b="1" dirty="0" smtClean="0">
                <a:solidFill>
                  <a:srgbClr val="FF0000"/>
                </a:solidFill>
              </a:rPr>
              <a:t>!!!</a:t>
            </a:r>
            <a:endParaRPr lang="en-US" sz="1200" b="1" dirty="0">
              <a:solidFill>
                <a:srgbClr val="FF0000"/>
              </a:solidFill>
            </a:endParaRPr>
          </a:p>
        </p:txBody>
      </p:sp>
      <p:cxnSp>
        <p:nvCxnSpPr>
          <p:cNvPr id="18" name="Straight Arrow Connector 17"/>
          <p:cNvCxnSpPr/>
          <p:nvPr/>
        </p:nvCxnSpPr>
        <p:spPr>
          <a:xfrm flipH="1">
            <a:off x="6099451" y="50292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84623" y="4890700"/>
            <a:ext cx="1981200" cy="276999"/>
          </a:xfrm>
          <a:prstGeom prst="rect">
            <a:avLst/>
          </a:prstGeom>
          <a:noFill/>
        </p:spPr>
        <p:txBody>
          <a:bodyPr wrap="square" rtlCol="0">
            <a:spAutoFit/>
          </a:bodyPr>
          <a:lstStyle/>
          <a:p>
            <a:r>
              <a:rPr lang="en-US" sz="1200" dirty="0" smtClean="0"/>
              <a:t>No useful info!</a:t>
            </a:r>
            <a:endParaRPr lang="en-US" sz="1200" dirty="0"/>
          </a:p>
        </p:txBody>
      </p:sp>
    </p:spTree>
    <p:extLst>
      <p:ext uri="{BB962C8B-B14F-4D97-AF65-F5344CB8AC3E}">
        <p14:creationId xmlns:p14="http://schemas.microsoft.com/office/powerpoint/2010/main" val="505106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sz="quarter" idx="1"/>
          </p:nvPr>
        </p:nvSpPr>
        <p:spPr>
          <a:xfrm>
            <a:off x="609600" y="609600"/>
            <a:ext cx="8077200" cy="1447800"/>
          </a:xfrm>
        </p:spPr>
        <p:txBody>
          <a:bodyPr/>
          <a:lstStyle/>
          <a:p>
            <a:pPr eaLnBrk="1" hangingPunct="1">
              <a:lnSpc>
                <a:spcPct val="80000"/>
              </a:lnSpc>
            </a:pPr>
            <a:r>
              <a:rPr lang="ko-KR" altLang="en-US" dirty="0" err="1" smtClean="0">
                <a:ea typeface="굴림" pitchFamily="50" charset="-127"/>
              </a:rPr>
              <a:t>향상</a:t>
            </a:r>
            <a:r>
              <a:rPr lang="ko-KR" altLang="en-US" dirty="0" err="1">
                <a:ea typeface="굴림" pitchFamily="50" charset="-127"/>
              </a:rPr>
              <a:t>도</a:t>
            </a:r>
            <a:r>
              <a:rPr lang="ko-KR" altLang="en-US" dirty="0" err="1" smtClean="0">
                <a:ea typeface="굴림" pitchFamily="50" charset="-127"/>
              </a:rPr>
              <a:t>에</a:t>
            </a:r>
            <a:r>
              <a:rPr lang="ko-KR" altLang="en-US" dirty="0" smtClean="0">
                <a:ea typeface="굴림" pitchFamily="50" charset="-127"/>
              </a:rPr>
              <a:t> 따라 내림차순으로 규칙이 배열됨</a:t>
            </a:r>
            <a:endParaRPr lang="en-US" altLang="ko-KR" dirty="0" smtClean="0">
              <a:ea typeface="굴림" pitchFamily="50" charset="-127"/>
            </a:endParaRPr>
          </a:p>
          <a:p>
            <a:pPr eaLnBrk="1" hangingPunct="1">
              <a:lnSpc>
                <a:spcPct val="80000"/>
              </a:lnSpc>
            </a:pPr>
            <a:r>
              <a:rPr lang="ko-KR" altLang="en-US" dirty="0" smtClean="0">
                <a:ea typeface="굴림" pitchFamily="50" charset="-127"/>
              </a:rPr>
              <a:t>정보는 압축될 수 있음</a:t>
            </a:r>
            <a:endParaRPr lang="en-US" altLang="ko-KR" dirty="0" smtClean="0">
              <a:ea typeface="굴림" pitchFamily="50" charset="-127"/>
            </a:endParaRPr>
          </a:p>
          <a:p>
            <a:pPr lvl="1" eaLnBrk="1" hangingPunct="1">
              <a:lnSpc>
                <a:spcPct val="80000"/>
              </a:lnSpc>
            </a:pPr>
            <a:r>
              <a:rPr lang="ko-KR" altLang="en-US" sz="2200" b="1" dirty="0" smtClean="0">
                <a:solidFill>
                  <a:srgbClr val="FF0000"/>
                </a:solidFill>
                <a:ea typeface="굴림" pitchFamily="50" charset="-127"/>
              </a:rPr>
              <a:t>규칙</a:t>
            </a:r>
            <a:r>
              <a:rPr lang="en-US" altLang="ko-KR" sz="2200" b="1" dirty="0" smtClean="0">
                <a:solidFill>
                  <a:srgbClr val="FF0000"/>
                </a:solidFill>
                <a:ea typeface="굴림" pitchFamily="50" charset="-127"/>
              </a:rPr>
              <a:t>1</a:t>
            </a:r>
            <a:r>
              <a:rPr lang="ko-KR" altLang="en-US" sz="2200" b="1" dirty="0" smtClean="0">
                <a:solidFill>
                  <a:srgbClr val="FF0000"/>
                </a:solidFill>
                <a:ea typeface="굴림" pitchFamily="50" charset="-127"/>
              </a:rPr>
              <a:t>은 신뢰도는 높으나 의미가 없다 </a:t>
            </a:r>
            <a:endParaRPr lang="en-US" altLang="ko-KR" sz="2200" b="1" dirty="0" smtClean="0">
              <a:solidFill>
                <a:srgbClr val="FF0000"/>
              </a:solidFill>
              <a:ea typeface="굴림" pitchFamily="50" charset="-127"/>
            </a:endParaRPr>
          </a:p>
          <a:p>
            <a:pPr lvl="2" eaLnBrk="1" hangingPunct="1">
              <a:lnSpc>
                <a:spcPct val="80000"/>
              </a:lnSpc>
            </a:pPr>
            <a:r>
              <a:rPr lang="en-US" altLang="ko-KR" sz="1800" b="1" dirty="0" smtClean="0">
                <a:solidFill>
                  <a:srgbClr val="FF0000"/>
                </a:solidFill>
                <a:ea typeface="굴림" pitchFamily="50" charset="-127"/>
              </a:rPr>
              <a:t>Italian Cookbook =&gt; Cookbook</a:t>
            </a:r>
          </a:p>
          <a:p>
            <a:pPr lvl="1" eaLnBrk="1" hangingPunct="1">
              <a:lnSpc>
                <a:spcPct val="80000"/>
              </a:lnSpc>
            </a:pPr>
            <a:r>
              <a:rPr lang="ko-KR" altLang="en-US" sz="2200" dirty="0" smtClean="0">
                <a:ea typeface="굴림" pitchFamily="50" charset="-127"/>
              </a:rPr>
              <a:t>규칙</a:t>
            </a:r>
            <a:r>
              <a:rPr lang="en-US" altLang="ko-KR" sz="2200" dirty="0" smtClean="0">
                <a:ea typeface="굴림" pitchFamily="50" charset="-127"/>
              </a:rPr>
              <a:t>14, 15</a:t>
            </a:r>
            <a:r>
              <a:rPr lang="ko-KR" altLang="en-US" sz="2200" dirty="0" smtClean="0">
                <a:ea typeface="굴림" pitchFamily="50" charset="-127"/>
              </a:rPr>
              <a:t>와 규칙</a:t>
            </a:r>
            <a:r>
              <a:rPr lang="en-US" altLang="ko-KR" sz="2200" dirty="0" smtClean="0">
                <a:ea typeface="굴림" pitchFamily="50" charset="-127"/>
              </a:rPr>
              <a:t>16</a:t>
            </a:r>
            <a:r>
              <a:rPr lang="ko-KR" altLang="en-US" sz="2200" dirty="0">
                <a:ea typeface="굴림" pitchFamily="50" charset="-127"/>
              </a:rPr>
              <a:t>은 같은 </a:t>
            </a:r>
            <a:r>
              <a:rPr lang="en-US" altLang="ko-KR" sz="2200" dirty="0">
                <a:ea typeface="굴림" pitchFamily="50" charset="-127"/>
              </a:rPr>
              <a:t>3</a:t>
            </a:r>
            <a:r>
              <a:rPr lang="ko-KR" altLang="en-US" sz="2200" dirty="0">
                <a:ea typeface="굴림" pitchFamily="50" charset="-127"/>
              </a:rPr>
              <a:t>개의 책을 구매</a:t>
            </a:r>
            <a:r>
              <a:rPr lang="en-US" altLang="ko-KR" sz="2200" dirty="0">
                <a:ea typeface="굴림" pitchFamily="50" charset="-127"/>
              </a:rPr>
              <a:t>, </a:t>
            </a:r>
            <a:r>
              <a:rPr lang="ko-KR" altLang="en-US" sz="2200" dirty="0">
                <a:ea typeface="굴림" pitchFamily="50" charset="-127"/>
              </a:rPr>
              <a:t>서적 위치만 </a:t>
            </a:r>
            <a:r>
              <a:rPr lang="ko-KR" altLang="en-US" sz="2200" dirty="0" smtClean="0">
                <a:ea typeface="굴림" pitchFamily="50" charset="-127"/>
              </a:rPr>
              <a:t>다르다</a:t>
            </a:r>
            <a:r>
              <a:rPr lang="en-US" altLang="ko-KR" sz="2200" dirty="0" smtClean="0">
                <a:ea typeface="굴림" pitchFamily="50" charset="-127"/>
              </a:rPr>
              <a:t>.</a:t>
            </a:r>
          </a:p>
          <a:p>
            <a:pPr lvl="2" eaLnBrk="1" hangingPunct="1">
              <a:lnSpc>
                <a:spcPct val="80000"/>
              </a:lnSpc>
            </a:pPr>
            <a:r>
              <a:rPr lang="ko-KR" altLang="en-US" sz="1800" dirty="0" smtClean="0">
                <a:ea typeface="굴림" pitchFamily="50" charset="-127"/>
              </a:rPr>
              <a:t>규칙은</a:t>
            </a:r>
            <a:r>
              <a:rPr lang="en-US" altLang="ko-KR" sz="1800" dirty="0" smtClean="0">
                <a:ea typeface="굴림" pitchFamily="50" charset="-127"/>
              </a:rPr>
              <a:t> </a:t>
            </a:r>
            <a:r>
              <a:rPr lang="ko-KR" altLang="en-US" sz="1800" dirty="0" smtClean="0">
                <a:ea typeface="굴림" pitchFamily="50" charset="-127"/>
              </a:rPr>
              <a:t>의미가 있음</a:t>
            </a:r>
            <a:r>
              <a:rPr lang="en-US" altLang="ko-KR" sz="1800" dirty="0" smtClean="0">
                <a:ea typeface="굴림" pitchFamily="50" charset="-127"/>
              </a:rPr>
              <a:t>. </a:t>
            </a:r>
          </a:p>
          <a:p>
            <a:pPr lvl="1" eaLnBrk="1" hangingPunct="1">
              <a:lnSpc>
                <a:spcPct val="80000"/>
              </a:lnSpc>
            </a:pPr>
            <a:r>
              <a:rPr lang="ko-KR" altLang="en-US" sz="2200" b="1" dirty="0" smtClean="0">
                <a:solidFill>
                  <a:srgbClr val="FF0000"/>
                </a:solidFill>
                <a:ea typeface="굴림" pitchFamily="50" charset="-127"/>
              </a:rPr>
              <a:t>이들은 동일한 지지도</a:t>
            </a:r>
            <a:r>
              <a:rPr lang="en-US" altLang="ko-KR" sz="2200" b="1" dirty="0" smtClean="0">
                <a:solidFill>
                  <a:srgbClr val="FF0000"/>
                </a:solidFill>
                <a:ea typeface="굴림" pitchFamily="50" charset="-127"/>
              </a:rPr>
              <a:t>(support)</a:t>
            </a:r>
            <a:r>
              <a:rPr lang="ko-KR" altLang="en-US" sz="2200" b="1" dirty="0" smtClean="0">
                <a:solidFill>
                  <a:srgbClr val="FF0000"/>
                </a:solidFill>
                <a:ea typeface="굴림" pitchFamily="50" charset="-127"/>
              </a:rPr>
              <a:t>를 갖는 행으로 쉽게 추적됨</a:t>
            </a:r>
            <a:endParaRPr lang="en-US" altLang="ko-KR" sz="2200" b="1" dirty="0" smtClean="0">
              <a:solidFill>
                <a:srgbClr val="FF0000"/>
              </a:solidFill>
              <a:ea typeface="굴림" pitchFamily="50" charset="-127"/>
            </a:endParaRPr>
          </a:p>
          <a:p>
            <a:pPr eaLnBrk="1" hangingPunct="1">
              <a:lnSpc>
                <a:spcPct val="80000"/>
              </a:lnSpc>
            </a:pPr>
            <a:endParaRPr lang="en-US" altLang="ko-KR" sz="2400" dirty="0" smtClean="0">
              <a:ea typeface="굴림" pitchFamily="50" charset="-127"/>
            </a:endParaRPr>
          </a:p>
          <a:p>
            <a:pPr marL="742950" lvl="1" indent="-285750" eaLnBrk="1" hangingPunct="1">
              <a:lnSpc>
                <a:spcPct val="80000"/>
              </a:lnSpc>
              <a:buFont typeface="Wingdings 2" pitchFamily="18" charset="2"/>
              <a:buNone/>
            </a:pPr>
            <a:endParaRPr lang="en-US" altLang="ko-KR" sz="2200" dirty="0" smtClean="0">
              <a:ea typeface="굴림" pitchFamily="50" charset="-127"/>
            </a:endParaRPr>
          </a:p>
        </p:txBody>
      </p:sp>
      <p:sp>
        <p:nvSpPr>
          <p:cNvPr id="3" name="Rectangle 1"/>
          <p:cNvSpPr>
            <a:spLocks noChangeArrowheads="1"/>
          </p:cNvSpPr>
          <p:nvPr/>
        </p:nvSpPr>
        <p:spPr bwMode="auto">
          <a:xfrm>
            <a:off x="457200" y="3429000"/>
            <a:ext cx="7694735"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1" i="0" u="none" strike="noStrike" cap="none" normalizeH="0" baseline="0" dirty="0" err="1" smtClean="0">
                <a:ln>
                  <a:noFill/>
                </a:ln>
                <a:solidFill>
                  <a:srgbClr val="000000"/>
                </a:solidFill>
                <a:effectLst/>
                <a:latin typeface="Arial Unicode MS"/>
              </a:rPr>
              <a:t>apriori</a:t>
            </a:r>
            <a:r>
              <a:rPr kumimoji="0" lang="ko-KR" altLang="ko-KR" b="1" i="0" u="none" strike="noStrike" cap="none" normalizeH="0" baseline="0" dirty="0" smtClean="0">
                <a:ln>
                  <a:noFill/>
                </a:ln>
                <a:solidFill>
                  <a:srgbClr val="000000"/>
                </a:solidFill>
                <a:effectLst/>
                <a:latin typeface="Arial Unicode MS"/>
              </a:rPr>
              <a:t>(</a:t>
            </a:r>
            <a:r>
              <a:rPr kumimoji="0" lang="ko-KR" altLang="ko-KR" b="1" i="0" u="none" strike="noStrike" cap="none" normalizeH="0" baseline="0" dirty="0" err="1" smtClean="0">
                <a:ln>
                  <a:noFill/>
                </a:ln>
                <a:solidFill>
                  <a:srgbClr val="000000"/>
                </a:solidFill>
                <a:effectLst/>
                <a:latin typeface="Arial Unicode MS"/>
              </a:rPr>
              <a:t>data</a:t>
            </a:r>
            <a:r>
              <a:rPr kumimoji="0" lang="ko-KR" altLang="ko-KR" b="1" i="0" u="none" strike="noStrike" cap="none" normalizeH="0" baseline="0" dirty="0" smtClean="0">
                <a:ln>
                  <a:noFill/>
                </a:ln>
                <a:solidFill>
                  <a:srgbClr val="000000"/>
                </a:solidFill>
                <a:effectLst/>
                <a:latin typeface="Arial Unicode MS"/>
              </a:rPr>
              <a:t>, </a:t>
            </a:r>
            <a:r>
              <a:rPr kumimoji="0" lang="ko-KR" altLang="ko-KR" b="1" i="0" u="none" strike="noStrike" cap="none" normalizeH="0" baseline="0" dirty="0" err="1" smtClean="0">
                <a:ln>
                  <a:noFill/>
                </a:ln>
                <a:solidFill>
                  <a:srgbClr val="000000"/>
                </a:solidFill>
                <a:effectLst/>
                <a:latin typeface="Arial Unicode MS"/>
              </a:rPr>
              <a:t>parameter</a:t>
            </a:r>
            <a:r>
              <a:rPr kumimoji="0" lang="ko-KR" altLang="ko-KR" b="1" i="0" u="none" strike="noStrike" cap="none" normalizeH="0" baseline="0" dirty="0" smtClean="0">
                <a:ln>
                  <a:noFill/>
                </a:ln>
                <a:solidFill>
                  <a:srgbClr val="000000"/>
                </a:solidFill>
                <a:effectLst/>
                <a:latin typeface="Arial Unicode MS"/>
              </a:rPr>
              <a:t> = NULL, </a:t>
            </a:r>
            <a:r>
              <a:rPr kumimoji="0" lang="ko-KR" altLang="ko-KR" b="1" i="0" u="none" strike="noStrike" cap="none" normalizeH="0" baseline="0" dirty="0" err="1" smtClean="0">
                <a:ln>
                  <a:noFill/>
                </a:ln>
                <a:solidFill>
                  <a:srgbClr val="000000"/>
                </a:solidFill>
                <a:effectLst/>
                <a:latin typeface="Arial Unicode MS"/>
              </a:rPr>
              <a:t>appearance</a:t>
            </a:r>
            <a:r>
              <a:rPr kumimoji="0" lang="ko-KR" altLang="ko-KR" b="1" i="0" u="none" strike="noStrike" cap="none" normalizeH="0" baseline="0" dirty="0" smtClean="0">
                <a:ln>
                  <a:noFill/>
                </a:ln>
                <a:solidFill>
                  <a:srgbClr val="000000"/>
                </a:solidFill>
                <a:effectLst/>
                <a:latin typeface="Arial Unicode MS"/>
              </a:rPr>
              <a:t> = NULL, </a:t>
            </a:r>
            <a:r>
              <a:rPr kumimoji="0" lang="ko-KR" altLang="ko-KR" b="1" i="0" u="none" strike="noStrike" cap="none" normalizeH="0" baseline="0" dirty="0" err="1" smtClean="0">
                <a:ln>
                  <a:noFill/>
                </a:ln>
                <a:solidFill>
                  <a:srgbClr val="000000"/>
                </a:solidFill>
                <a:effectLst/>
                <a:latin typeface="Arial Unicode MS"/>
              </a:rPr>
              <a:t>control</a:t>
            </a:r>
            <a:r>
              <a:rPr kumimoji="0" lang="ko-KR" altLang="ko-KR" b="1" i="0" u="none" strike="noStrike" cap="none" normalizeH="0" baseline="0" dirty="0" smtClean="0">
                <a:ln>
                  <a:noFill/>
                </a:ln>
                <a:solidFill>
                  <a:srgbClr val="000000"/>
                </a:solidFill>
                <a:effectLst/>
                <a:latin typeface="Arial Unicode MS"/>
              </a:rPr>
              <a:t> = NULL)</a:t>
            </a:r>
            <a:endParaRPr kumimoji="0" lang="ko-KR" altLang="ko-KR" b="1"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457200" y="3915490"/>
            <a:ext cx="7340215"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ko-KR" sz="1600" b="1" dirty="0">
                <a:solidFill>
                  <a:srgbClr val="000000"/>
                </a:solidFill>
                <a:latin typeface="Arial Unicode MS"/>
                <a:cs typeface="Arial" panose="020B0604020202020204" pitchFamily="34" charset="0"/>
              </a:rPr>
              <a:t>p</a:t>
            </a:r>
            <a:r>
              <a:rPr lang="en-US" altLang="ko-KR" sz="1600" b="1" dirty="0" smtClean="0">
                <a:solidFill>
                  <a:srgbClr val="000000"/>
                </a:solidFill>
                <a:latin typeface="Arial Unicode MS"/>
                <a:cs typeface="Arial" panose="020B0604020202020204" pitchFamily="34" charset="0"/>
              </a:rPr>
              <a:t>arameter:</a:t>
            </a:r>
            <a:endParaRPr kumimoji="0" lang="en-US" altLang="ko-KR" sz="1600" b="1" i="0" u="none" strike="noStrike" cap="none" normalizeH="0" baseline="0" dirty="0" smtClean="0">
              <a:ln>
                <a:noFill/>
              </a:ln>
              <a:solidFill>
                <a:srgbClr val="000000"/>
              </a:solidFill>
              <a:effectLst/>
              <a:latin typeface="Arial Unicode MS"/>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400" b="1" i="0" u="none" strike="noStrike" cap="none" normalizeH="0" baseline="0" dirty="0" err="1" smtClean="0">
                <a:ln>
                  <a:noFill/>
                </a:ln>
                <a:solidFill>
                  <a:srgbClr val="000000"/>
                </a:solidFill>
                <a:effectLst/>
                <a:latin typeface="Arial Unicode MS"/>
                <a:cs typeface="Arial" panose="020B0604020202020204" pitchFamily="34" charset="0"/>
              </a:rPr>
              <a:t>support</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t>
            </a:r>
            <a:r>
              <a:rPr kumimoji="0" lang="en-US"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a</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numeric</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value</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for</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the</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minimal</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support</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of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an</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item</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set</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default</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1"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0.1</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400" b="1" i="0" u="none" strike="noStrike" cap="none" normalizeH="0" baseline="0" dirty="0" err="1" smtClean="0">
                <a:ln>
                  <a:noFill/>
                </a:ln>
                <a:solidFill>
                  <a:srgbClr val="000000"/>
                </a:solidFill>
                <a:effectLst/>
                <a:latin typeface="Arial Unicode MS"/>
                <a:cs typeface="Arial" panose="020B0604020202020204" pitchFamily="34" charset="0"/>
              </a:rPr>
              <a:t>minlen</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t>
            </a:r>
            <a:r>
              <a:rPr kumimoji="0" lang="en-US"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an</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integer</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value</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for</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the</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minimal</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number</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of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items</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per</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item</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set</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default</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1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item</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400" b="1" dirty="0">
                <a:solidFill>
                  <a:srgbClr val="000000"/>
                </a:solidFill>
                <a:latin typeface="Arial Unicode MS"/>
                <a:cs typeface="Arial" panose="020B0604020202020204" pitchFamily="34" charset="0"/>
              </a:rPr>
              <a:t>m</a:t>
            </a:r>
            <a:r>
              <a:rPr kumimoji="0" lang="ko-KR" altLang="ko-KR" sz="1400" b="1" i="0" u="none" strike="noStrike" cap="none" normalizeH="0" baseline="0" dirty="0" err="1" smtClean="0">
                <a:ln>
                  <a:noFill/>
                </a:ln>
                <a:solidFill>
                  <a:srgbClr val="000000"/>
                </a:solidFill>
                <a:effectLst/>
                <a:latin typeface="Arial Unicode MS"/>
                <a:cs typeface="Arial" panose="020B0604020202020204" pitchFamily="34" charset="0"/>
              </a:rPr>
              <a:t>axlen</a:t>
            </a:r>
            <a:r>
              <a:rPr kumimoji="0" lang="en-US" altLang="ko-KR" sz="1400" b="1" i="0" u="none" strike="noStrike" cap="none" normalizeH="0" baseline="0" dirty="0" smtClean="0">
                <a:ln>
                  <a:noFill/>
                </a:ln>
                <a:solidFill>
                  <a:srgbClr val="000000"/>
                </a:solidFill>
                <a:effectLst/>
                <a:latin typeface="Arial Unicode MS"/>
                <a:cs typeface="Arial" panose="020B0604020202020204" pitchFamily="34" charset="0"/>
              </a:rPr>
              <a:t> </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an</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integer</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value</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for</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the</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maximal</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number</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of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items</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per</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item</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set</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default</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10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items</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400" b="1" i="0" u="none" strike="noStrike" cap="none" normalizeH="0" baseline="0" dirty="0" err="1" smtClean="0">
                <a:ln>
                  <a:noFill/>
                </a:ln>
                <a:solidFill>
                  <a:srgbClr val="000000"/>
                </a:solidFill>
                <a:effectLst/>
                <a:latin typeface="Arial Unicode MS"/>
                <a:cs typeface="Arial" panose="020B0604020202020204" pitchFamily="34" charset="0"/>
              </a:rPr>
              <a:t>target</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t>
            </a:r>
            <a:r>
              <a:rPr kumimoji="0" lang="en-US"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a</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character</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string</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indicating</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the</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type</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of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association</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mined</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One of</a:t>
            </a:r>
          </a:p>
          <a:p>
            <a:pPr marL="0" marR="0" lvl="2" algn="l" defTabSz="914400" rtl="0" eaLnBrk="0" fontAlgn="base" latinLnBrk="0" hangingPunct="0">
              <a:lnSpc>
                <a:spcPct val="100000"/>
              </a:lnSpc>
              <a:spcBef>
                <a:spcPct val="0"/>
              </a:spcBef>
              <a:spcAft>
                <a:spcPct val="0"/>
              </a:spcAft>
              <a:buClrTx/>
              <a:buSzTx/>
              <a:tabLst/>
            </a:pPr>
            <a:r>
              <a:rPr kumimoji="0" lang="en-US" altLang="ko-KR" sz="1400" b="0" i="0" u="none" strike="noStrike" cap="none" normalizeH="0" baseline="0" dirty="0" smtClean="0">
                <a:ln>
                  <a:noFill/>
                </a:ln>
                <a:solidFill>
                  <a:srgbClr val="000000"/>
                </a:solidFill>
                <a:effectLst/>
                <a:latin typeface="Arial Unicode MS"/>
                <a:cs typeface="Arial" panose="020B0604020202020204" pitchFamily="34" charset="0"/>
              </a:rPr>
              <a:t>	</a:t>
            </a:r>
            <a:r>
              <a:rPr kumimoji="0" lang="ko-KR" altLang="ko-KR" sz="1400" b="0" i="0" u="none" strike="noStrike" cap="none" normalizeH="0" baseline="0" dirty="0" smtClean="0">
                <a:ln>
                  <a:noFill/>
                </a:ln>
                <a:solidFill>
                  <a:srgbClr val="000000"/>
                </a:solidFill>
                <a:effectLst/>
                <a:latin typeface="Arial Unicode MS"/>
                <a:cs typeface="Arial" panose="020B0604020202020204" pitchFamily="34" charset="0"/>
              </a:rPr>
              <a:t>"</a:t>
            </a:r>
            <a:r>
              <a:rPr kumimoji="0" lang="ko-KR" altLang="ko-KR" sz="1400" b="0" i="0" u="none" strike="noStrike" cap="none" normalizeH="0" baseline="0" dirty="0" err="1" smtClean="0">
                <a:ln>
                  <a:noFill/>
                </a:ln>
                <a:solidFill>
                  <a:srgbClr val="000000"/>
                </a:solidFill>
                <a:effectLst/>
                <a:latin typeface="Arial Unicode MS"/>
                <a:cs typeface="Arial" panose="020B0604020202020204" pitchFamily="34" charset="0"/>
              </a:rPr>
              <a:t>frequent</a:t>
            </a:r>
            <a:r>
              <a:rPr kumimoji="0" lang="ko-KR" altLang="ko-KR" sz="1400" b="0" i="0" u="none" strike="noStrike" cap="none" normalizeH="0" baseline="0" dirty="0" smtClean="0">
                <a:ln>
                  <a:noFill/>
                </a:ln>
                <a:solidFill>
                  <a:srgbClr val="000000"/>
                </a:solidFill>
                <a:effectLst/>
                <a:latin typeface="Arial Unicode MS"/>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Unicode MS"/>
                <a:cs typeface="Arial" panose="020B0604020202020204" pitchFamily="34" charset="0"/>
              </a:rPr>
              <a:t>itemsets</a:t>
            </a:r>
            <a:r>
              <a:rPr kumimoji="0" lang="ko-KR" altLang="ko-KR" sz="1400" b="0" i="0" u="none" strike="noStrike" cap="none" normalizeH="0" baseline="0" dirty="0" smtClean="0">
                <a:ln>
                  <a:noFill/>
                </a:ln>
                <a:solidFill>
                  <a:srgbClr val="000000"/>
                </a:solidFill>
                <a:effectLst/>
                <a:latin typeface="Arial Unicode MS"/>
                <a:cs typeface="Arial" panose="020B0604020202020204" pitchFamily="34" charset="0"/>
              </a:rPr>
              <a:t>"</a:t>
            </a:r>
            <a:endPar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a:p>
            <a:pPr marL="0" marR="0" lvl="2" algn="l" defTabSz="914400" rtl="0" eaLnBrk="0" fontAlgn="base" latinLnBrk="0" hangingPunct="0">
              <a:lnSpc>
                <a:spcPct val="100000"/>
              </a:lnSpc>
              <a:spcBef>
                <a:spcPct val="0"/>
              </a:spcBef>
              <a:spcAft>
                <a:spcPct val="0"/>
              </a:spcAft>
              <a:buClrTx/>
              <a:buSzTx/>
              <a:tabLst/>
            </a:pPr>
            <a:r>
              <a:rPr kumimoji="0" lang="en-US" altLang="ko-KR" sz="1400" b="0" i="0" u="none" strike="noStrike" cap="none" normalizeH="0" baseline="0" dirty="0" smtClean="0">
                <a:ln>
                  <a:noFill/>
                </a:ln>
                <a:solidFill>
                  <a:srgbClr val="000000"/>
                </a:solidFill>
                <a:effectLst/>
                <a:latin typeface="Arial Unicode MS"/>
                <a:cs typeface="Arial" panose="020B0604020202020204" pitchFamily="34" charset="0"/>
              </a:rPr>
              <a:t>	</a:t>
            </a:r>
            <a:r>
              <a:rPr kumimoji="0" lang="ko-KR" altLang="ko-KR" sz="1400" b="0" i="0" u="none" strike="noStrike" cap="none" normalizeH="0" baseline="0" dirty="0" smtClean="0">
                <a:ln>
                  <a:noFill/>
                </a:ln>
                <a:solidFill>
                  <a:srgbClr val="000000"/>
                </a:solidFill>
                <a:effectLst/>
                <a:latin typeface="Arial Unicode MS"/>
                <a:cs typeface="Arial" panose="020B0604020202020204" pitchFamily="34" charset="0"/>
              </a:rPr>
              <a:t>"</a:t>
            </a:r>
            <a:r>
              <a:rPr kumimoji="0" lang="ko-KR" altLang="ko-KR" sz="1400" b="0" i="0" u="none" strike="noStrike" cap="none" normalizeH="0" baseline="0" dirty="0" err="1" smtClean="0">
                <a:ln>
                  <a:noFill/>
                </a:ln>
                <a:solidFill>
                  <a:srgbClr val="000000"/>
                </a:solidFill>
                <a:effectLst/>
                <a:latin typeface="Arial Unicode MS"/>
                <a:cs typeface="Arial" panose="020B0604020202020204" pitchFamily="34" charset="0"/>
              </a:rPr>
              <a:t>maximally</a:t>
            </a:r>
            <a:r>
              <a:rPr kumimoji="0" lang="ko-KR" altLang="ko-KR" sz="1400" b="0" i="0" u="none" strike="noStrike" cap="none" normalizeH="0" baseline="0" dirty="0" smtClean="0">
                <a:ln>
                  <a:noFill/>
                </a:ln>
                <a:solidFill>
                  <a:srgbClr val="000000"/>
                </a:solidFill>
                <a:effectLst/>
                <a:latin typeface="Arial Unicode MS"/>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Unicode MS"/>
                <a:cs typeface="Arial" panose="020B0604020202020204" pitchFamily="34" charset="0"/>
              </a:rPr>
              <a:t>frequent</a:t>
            </a:r>
            <a:r>
              <a:rPr kumimoji="0" lang="ko-KR" altLang="ko-KR" sz="1400" b="0" i="0" u="none" strike="noStrike" cap="none" normalizeH="0" baseline="0" dirty="0" smtClean="0">
                <a:ln>
                  <a:noFill/>
                </a:ln>
                <a:solidFill>
                  <a:srgbClr val="000000"/>
                </a:solidFill>
                <a:effectLst/>
                <a:latin typeface="Arial Unicode MS"/>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Unicode MS"/>
                <a:cs typeface="Arial" panose="020B0604020202020204" pitchFamily="34" charset="0"/>
              </a:rPr>
              <a:t>itemsets</a:t>
            </a:r>
            <a:r>
              <a:rPr kumimoji="0" lang="ko-KR" altLang="ko-KR" sz="1400" b="0" i="0" u="none" strike="noStrike" cap="none" normalizeH="0" baseline="0" dirty="0" smtClean="0">
                <a:ln>
                  <a:noFill/>
                </a:ln>
                <a:solidFill>
                  <a:srgbClr val="000000"/>
                </a:solidFill>
                <a:effectLst/>
                <a:latin typeface="Arial Unicode MS"/>
                <a:cs typeface="Arial" panose="020B0604020202020204" pitchFamily="34" charset="0"/>
              </a:rPr>
              <a:t>"</a:t>
            </a:r>
            <a:endPar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a:p>
            <a:pPr marL="0" marR="0" lvl="2" algn="l" defTabSz="914400" rtl="0" eaLnBrk="0" fontAlgn="base" latinLnBrk="0" hangingPunct="0">
              <a:lnSpc>
                <a:spcPct val="100000"/>
              </a:lnSpc>
              <a:spcBef>
                <a:spcPct val="0"/>
              </a:spcBef>
              <a:spcAft>
                <a:spcPct val="0"/>
              </a:spcAft>
              <a:buClrTx/>
              <a:buSzTx/>
              <a:tabLst/>
            </a:pPr>
            <a:r>
              <a:rPr kumimoji="0" lang="en-US" altLang="ko-KR" sz="1400" b="0" i="0" u="none" strike="noStrike" cap="none" normalizeH="0" baseline="0" dirty="0" smtClean="0">
                <a:ln>
                  <a:noFill/>
                </a:ln>
                <a:solidFill>
                  <a:srgbClr val="000000"/>
                </a:solidFill>
                <a:effectLst/>
                <a:latin typeface="Arial Unicode MS"/>
                <a:cs typeface="Arial" panose="020B0604020202020204" pitchFamily="34" charset="0"/>
              </a:rPr>
              <a:t>	</a:t>
            </a:r>
            <a:r>
              <a:rPr kumimoji="0" lang="ko-KR" altLang="ko-KR" sz="1400" b="0" i="0" u="none" strike="noStrike" cap="none" normalizeH="0" baseline="0" dirty="0" smtClean="0">
                <a:ln>
                  <a:noFill/>
                </a:ln>
                <a:solidFill>
                  <a:srgbClr val="000000"/>
                </a:solidFill>
                <a:effectLst/>
                <a:latin typeface="Arial Unicode MS"/>
                <a:cs typeface="Arial" panose="020B0604020202020204" pitchFamily="34" charset="0"/>
              </a:rPr>
              <a:t>"</a:t>
            </a:r>
            <a:r>
              <a:rPr kumimoji="0" lang="ko-KR" altLang="ko-KR" sz="1400" b="0" i="0" u="none" strike="noStrike" cap="none" normalizeH="0" baseline="0" dirty="0" err="1" smtClean="0">
                <a:ln>
                  <a:noFill/>
                </a:ln>
                <a:solidFill>
                  <a:srgbClr val="000000"/>
                </a:solidFill>
                <a:effectLst/>
                <a:latin typeface="Arial Unicode MS"/>
                <a:cs typeface="Arial" panose="020B0604020202020204" pitchFamily="34" charset="0"/>
              </a:rPr>
              <a:t>closed</a:t>
            </a:r>
            <a:r>
              <a:rPr kumimoji="0" lang="ko-KR" altLang="ko-KR" sz="1400" b="0" i="0" u="none" strike="noStrike" cap="none" normalizeH="0" baseline="0" dirty="0" smtClean="0">
                <a:ln>
                  <a:noFill/>
                </a:ln>
                <a:solidFill>
                  <a:srgbClr val="000000"/>
                </a:solidFill>
                <a:effectLst/>
                <a:latin typeface="Arial Unicode MS"/>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Unicode MS"/>
                <a:cs typeface="Arial" panose="020B0604020202020204" pitchFamily="34" charset="0"/>
              </a:rPr>
              <a:t>frequent</a:t>
            </a:r>
            <a:r>
              <a:rPr kumimoji="0" lang="ko-KR" altLang="ko-KR" sz="1400" b="0" i="0" u="none" strike="noStrike" cap="none" normalizeH="0" baseline="0" dirty="0" smtClean="0">
                <a:ln>
                  <a:noFill/>
                </a:ln>
                <a:solidFill>
                  <a:srgbClr val="000000"/>
                </a:solidFill>
                <a:effectLst/>
                <a:latin typeface="Arial Unicode MS"/>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Unicode MS"/>
                <a:cs typeface="Arial" panose="020B0604020202020204" pitchFamily="34" charset="0"/>
              </a:rPr>
              <a:t>itemsets</a:t>
            </a:r>
            <a:r>
              <a:rPr kumimoji="0" lang="ko-KR" altLang="ko-KR" sz="1400" b="0" i="0" u="none" strike="noStrike" cap="none" normalizeH="0" baseline="0" dirty="0" smtClean="0">
                <a:ln>
                  <a:noFill/>
                </a:ln>
                <a:solidFill>
                  <a:srgbClr val="000000"/>
                </a:solidFill>
                <a:effectLst/>
                <a:latin typeface="Arial Unicode MS"/>
                <a:cs typeface="Arial" panose="020B0604020202020204" pitchFamily="34" charset="0"/>
              </a:rPr>
              <a:t>"</a:t>
            </a:r>
            <a:endPar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a:p>
            <a:pPr marL="0" marR="0" lvl="2" algn="l" defTabSz="914400" rtl="0" eaLnBrk="0" fontAlgn="base" latinLnBrk="0" hangingPunct="0">
              <a:lnSpc>
                <a:spcPct val="100000"/>
              </a:lnSpc>
              <a:spcBef>
                <a:spcPct val="0"/>
              </a:spcBef>
              <a:spcAft>
                <a:spcPct val="0"/>
              </a:spcAft>
              <a:buClrTx/>
              <a:buSzTx/>
              <a:tabLst/>
            </a:pPr>
            <a:r>
              <a:rPr kumimoji="0" lang="en-US" altLang="ko-KR" sz="1400" b="0" i="0" u="none" strike="noStrike" cap="none" normalizeH="0" baseline="0" dirty="0" smtClean="0">
                <a:ln>
                  <a:noFill/>
                </a:ln>
                <a:solidFill>
                  <a:srgbClr val="000000"/>
                </a:solidFill>
                <a:effectLst/>
                <a:latin typeface="Arial Unicode MS"/>
                <a:cs typeface="Arial" panose="020B0604020202020204" pitchFamily="34" charset="0"/>
              </a:rPr>
              <a:t>	</a:t>
            </a:r>
            <a:r>
              <a:rPr kumimoji="0" lang="ko-KR" altLang="ko-KR" sz="1400" b="0" i="0" u="none" strike="noStrike" cap="none" normalizeH="0" baseline="0" dirty="0" smtClean="0">
                <a:ln>
                  <a:noFill/>
                </a:ln>
                <a:solidFill>
                  <a:srgbClr val="000000"/>
                </a:solidFill>
                <a:effectLst/>
                <a:latin typeface="Arial Unicode MS"/>
                <a:cs typeface="Arial" panose="020B0604020202020204" pitchFamily="34" charset="0"/>
              </a:rPr>
              <a:t>"</a:t>
            </a:r>
            <a:r>
              <a:rPr kumimoji="0" lang="ko-KR" altLang="ko-KR" sz="1400" b="0" i="0" u="none" strike="noStrike" cap="none" normalizeH="0" baseline="0" dirty="0" err="1" smtClean="0">
                <a:ln>
                  <a:noFill/>
                </a:ln>
                <a:solidFill>
                  <a:srgbClr val="000000"/>
                </a:solidFill>
                <a:effectLst/>
                <a:latin typeface="Arial Unicode MS"/>
                <a:cs typeface="Arial" panose="020B0604020202020204" pitchFamily="34" charset="0"/>
              </a:rPr>
              <a:t>rules</a:t>
            </a:r>
            <a:r>
              <a:rPr kumimoji="0" lang="ko-KR" altLang="ko-KR" sz="1400" b="0" i="0" u="none" strike="noStrike" cap="none" normalizeH="0" baseline="0" dirty="0" smtClean="0">
                <a:ln>
                  <a:noFill/>
                </a:ln>
                <a:solidFill>
                  <a:srgbClr val="000000"/>
                </a:solidFill>
                <a:effectLst/>
                <a:latin typeface="Arial Unicode MS"/>
                <a:cs typeface="Arial" panose="020B0604020202020204" pitchFamily="34" charset="0"/>
              </a:rPr>
              <a:t>"</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only</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available</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for</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Apriori</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use</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800080"/>
                </a:solidFill>
                <a:effectLst/>
                <a:latin typeface="Arial Unicode MS"/>
                <a:cs typeface="Arial" panose="020B0604020202020204" pitchFamily="34" charset="0"/>
                <a:hlinkClick r:id="rId3"/>
              </a:rPr>
              <a:t>ruleInduction</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for</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Unicode MS"/>
                <a:cs typeface="Arial" panose="020B0604020202020204" pitchFamily="34" charset="0"/>
              </a:rPr>
              <a:t>eclat</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t>
            </a:r>
          </a:p>
          <a:p>
            <a:pPr marL="0" marR="0" lvl="2" algn="l" defTabSz="914400" rtl="0" eaLnBrk="0" fontAlgn="base" latinLnBrk="0" hangingPunct="0">
              <a:lnSpc>
                <a:spcPct val="100000"/>
              </a:lnSpc>
              <a:spcBef>
                <a:spcPct val="0"/>
              </a:spcBef>
              <a:spcAft>
                <a:spcPct val="0"/>
              </a:spcAft>
              <a:buClrTx/>
              <a:buSzTx/>
              <a:tabLst/>
            </a:pPr>
            <a:r>
              <a:rPr kumimoji="0" lang="en-US" altLang="ko-KR" sz="1400" b="0" i="0" u="none" strike="noStrike" cap="none" normalizeH="0" baseline="0" dirty="0" smtClean="0">
                <a:ln>
                  <a:noFill/>
                </a:ln>
                <a:solidFill>
                  <a:srgbClr val="000000"/>
                </a:solidFill>
                <a:effectLst/>
                <a:latin typeface="Arial Unicode MS"/>
                <a:cs typeface="Arial" panose="020B0604020202020204" pitchFamily="34" charset="0"/>
              </a:rPr>
              <a:t>	</a:t>
            </a:r>
            <a:r>
              <a:rPr kumimoji="0" lang="ko-KR" altLang="ko-KR" sz="1400" b="0" i="0" u="none" strike="noStrike" cap="none" normalizeH="0" baseline="0" dirty="0" smtClean="0">
                <a:ln>
                  <a:noFill/>
                </a:ln>
                <a:solidFill>
                  <a:srgbClr val="000000"/>
                </a:solidFill>
                <a:effectLst/>
                <a:latin typeface="Arial Unicode MS"/>
                <a:cs typeface="Arial" panose="020B0604020202020204" pitchFamily="34" charset="0"/>
              </a:rPr>
              <a:t>"</a:t>
            </a:r>
            <a:r>
              <a:rPr kumimoji="0" lang="ko-KR" altLang="ko-KR" sz="1400" b="0" i="0" u="none" strike="noStrike" cap="none" normalizeH="0" baseline="0" dirty="0" err="1" smtClean="0">
                <a:ln>
                  <a:noFill/>
                </a:ln>
                <a:solidFill>
                  <a:srgbClr val="000000"/>
                </a:solidFill>
                <a:effectLst/>
                <a:latin typeface="Arial Unicode MS"/>
                <a:cs typeface="Arial" panose="020B0604020202020204" pitchFamily="34" charset="0"/>
              </a:rPr>
              <a:t>hyperedgesets</a:t>
            </a:r>
            <a:r>
              <a:rPr kumimoji="0" lang="ko-KR" altLang="ko-KR" sz="1400" b="0" i="0" u="none" strike="noStrike" cap="none" normalizeH="0" baseline="0" dirty="0" smtClean="0">
                <a:ln>
                  <a:noFill/>
                </a:ln>
                <a:solidFill>
                  <a:srgbClr val="000000"/>
                </a:solidFill>
                <a:effectLst/>
                <a:latin typeface="Arial Unicode MS"/>
                <a:cs typeface="Arial" panose="020B0604020202020204" pitchFamily="34" charset="0"/>
              </a:rPr>
              <a:t>"</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only</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available</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for</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Apriori</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see</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references</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for</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the</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definition</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of </a:t>
            </a:r>
            <a:endParaRPr kumimoji="0" lang="en-US"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a:p>
            <a:pPr marL="0" marR="0" lvl="2" algn="l" defTabSz="914400" rtl="0" eaLnBrk="0" fontAlgn="base" latinLnBrk="0" hangingPunct="0">
              <a:lnSpc>
                <a:spcPct val="100000"/>
              </a:lnSpc>
              <a:spcBef>
                <a:spcPct val="0"/>
              </a:spcBef>
              <a:spcAft>
                <a:spcPct val="0"/>
              </a:spcAft>
              <a:buClrTx/>
              <a:buSzTx/>
              <a:tabLst/>
            </a:pPr>
            <a:r>
              <a:rPr kumimoji="0" lang="en-US"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association</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hyperedgesets</a:t>
            </a:r>
            <a:r>
              <a:rPr kumimoji="0" lang="ko-KR" altLang="ko-KR"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4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ko-KR" altLang="en-US" sz="3200" dirty="0" smtClean="0">
                <a:latin typeface="새굴림" panose="02030600000101010101" pitchFamily="18" charset="-127"/>
                <a:ea typeface="새굴림" panose="02030600000101010101" pitchFamily="18" charset="-127"/>
              </a:rPr>
              <a:t>개인화 </a:t>
            </a:r>
            <a:r>
              <a:rPr lang="ko-KR" altLang="en-US" sz="3200" dirty="0" err="1" smtClean="0">
                <a:latin typeface="새굴림" panose="02030600000101010101" pitchFamily="18" charset="-127"/>
                <a:ea typeface="새굴림" panose="02030600000101010101" pitchFamily="18" charset="-127"/>
              </a:rPr>
              <a:t>추천기술의</a:t>
            </a:r>
            <a:r>
              <a:rPr lang="ko-KR" altLang="en-US" sz="3200" dirty="0" smtClean="0">
                <a:latin typeface="새굴림" panose="02030600000101010101" pitchFamily="18" charset="-127"/>
                <a:ea typeface="새굴림" panose="02030600000101010101" pitchFamily="18" charset="-127"/>
              </a:rPr>
              <a:t> 필요성</a:t>
            </a:r>
          </a:p>
        </p:txBody>
      </p:sp>
      <p:sp>
        <p:nvSpPr>
          <p:cNvPr id="17411" name="Rectangle 3"/>
          <p:cNvSpPr>
            <a:spLocks noGrp="1" noChangeArrowheads="1"/>
          </p:cNvSpPr>
          <p:nvPr>
            <p:ph type="body" idx="1"/>
          </p:nvPr>
        </p:nvSpPr>
        <p:spPr>
          <a:xfrm>
            <a:off x="381000" y="1066800"/>
            <a:ext cx="8229600" cy="4911741"/>
          </a:xfrm>
        </p:spPr>
        <p:txBody>
          <a:bodyPr>
            <a:normAutofit lnSpcReduction="10000"/>
          </a:bodyPr>
          <a:lstStyle/>
          <a:p>
            <a:pPr eaLnBrk="1" hangingPunct="1"/>
            <a:r>
              <a:rPr lang="ko-KR" altLang="en-US" dirty="0" err="1" smtClean="0"/>
              <a:t>콘텐츠의</a:t>
            </a:r>
            <a:r>
              <a:rPr lang="ko-KR" altLang="en-US" dirty="0" smtClean="0"/>
              <a:t> 증가</a:t>
            </a:r>
          </a:p>
          <a:p>
            <a:pPr lvl="1" eaLnBrk="1" hangingPunct="1"/>
            <a:r>
              <a:rPr lang="ko-KR" altLang="en-US" dirty="0" err="1" smtClean="0"/>
              <a:t>콘텐츠의</a:t>
            </a:r>
            <a:r>
              <a:rPr lang="ko-KR" altLang="en-US" dirty="0" smtClean="0"/>
              <a:t> 증가로 인하여 사용자가 원하는 </a:t>
            </a:r>
            <a:r>
              <a:rPr lang="ko-KR" altLang="en-US" dirty="0" err="1" smtClean="0"/>
              <a:t>콘텐츠를</a:t>
            </a:r>
            <a:r>
              <a:rPr lang="ko-KR" altLang="en-US" dirty="0" smtClean="0"/>
              <a:t> 선택하기가 어려워짐</a:t>
            </a:r>
            <a:r>
              <a:rPr lang="en-US" altLang="ko-KR" dirty="0" smtClean="0"/>
              <a:t>. </a:t>
            </a:r>
          </a:p>
          <a:p>
            <a:pPr lvl="1" eaLnBrk="1" hangingPunct="1"/>
            <a:r>
              <a:rPr lang="ko-KR" altLang="en-US" dirty="0" smtClean="0"/>
              <a:t>사용자의 취향에 맞는 </a:t>
            </a:r>
            <a:r>
              <a:rPr lang="ko-KR" altLang="en-US" dirty="0" err="1" smtClean="0"/>
              <a:t>콘텐츠를</a:t>
            </a:r>
            <a:r>
              <a:rPr lang="ko-KR" altLang="en-US" dirty="0" smtClean="0"/>
              <a:t> </a:t>
            </a:r>
            <a:r>
              <a:rPr lang="ko-KR" altLang="en-US" dirty="0" err="1" smtClean="0"/>
              <a:t>필터링하여</a:t>
            </a:r>
            <a:r>
              <a:rPr lang="ko-KR" altLang="en-US" dirty="0" smtClean="0"/>
              <a:t> 자동으로 제공하는 것이 요구됨 </a:t>
            </a:r>
          </a:p>
          <a:p>
            <a:pPr lvl="1" eaLnBrk="1" hangingPunct="1"/>
            <a:endParaRPr lang="ko-KR" altLang="en-US" dirty="0" smtClean="0"/>
          </a:p>
          <a:p>
            <a:pPr eaLnBrk="1" hangingPunct="1"/>
            <a:r>
              <a:rPr lang="ko-KR" altLang="en-US" dirty="0" smtClean="0"/>
              <a:t>적용분야 </a:t>
            </a:r>
          </a:p>
          <a:p>
            <a:pPr lvl="1" eaLnBrk="1" hangingPunct="1"/>
            <a:r>
              <a:rPr lang="ko-KR" altLang="en-US" dirty="0" smtClean="0"/>
              <a:t>인터넷 쇼핑몰에서의 상품 추천</a:t>
            </a:r>
            <a:r>
              <a:rPr lang="en-US" altLang="ko-KR" dirty="0" smtClean="0"/>
              <a:t>(</a:t>
            </a:r>
            <a:r>
              <a:rPr lang="ko-KR" altLang="en-US" dirty="0" smtClean="0"/>
              <a:t>상품</a:t>
            </a:r>
            <a:r>
              <a:rPr lang="en-US" altLang="ko-KR" dirty="0" smtClean="0"/>
              <a:t>, </a:t>
            </a:r>
            <a:r>
              <a:rPr lang="ko-KR" altLang="en-US" dirty="0" smtClean="0"/>
              <a:t>도서</a:t>
            </a:r>
            <a:r>
              <a:rPr lang="en-US" altLang="ko-KR" dirty="0" smtClean="0"/>
              <a:t>, </a:t>
            </a:r>
            <a:r>
              <a:rPr lang="ko-KR" altLang="en-US" dirty="0" smtClean="0"/>
              <a:t>영화</a:t>
            </a:r>
            <a:r>
              <a:rPr lang="en-US" altLang="ko-KR" dirty="0" smtClean="0"/>
              <a:t>)</a:t>
            </a:r>
          </a:p>
          <a:p>
            <a:pPr lvl="2" eaLnBrk="1" hangingPunct="1"/>
            <a:r>
              <a:rPr lang="ko-KR" altLang="en-US" dirty="0" smtClean="0"/>
              <a:t>아마존</a:t>
            </a:r>
            <a:r>
              <a:rPr lang="en-US" altLang="ko-KR" dirty="0" smtClean="0"/>
              <a:t>(</a:t>
            </a:r>
            <a:r>
              <a:rPr lang="ko-KR" altLang="en-US" dirty="0" smtClean="0"/>
              <a:t>도서</a:t>
            </a:r>
            <a:r>
              <a:rPr lang="en-US" altLang="ko-KR" dirty="0" smtClean="0"/>
              <a:t>), </a:t>
            </a:r>
            <a:r>
              <a:rPr lang="ko-KR" altLang="en-US" dirty="0" err="1" smtClean="0"/>
              <a:t>넷플릭스</a:t>
            </a:r>
            <a:r>
              <a:rPr lang="en-US" altLang="ko-KR" dirty="0" smtClean="0"/>
              <a:t>(</a:t>
            </a:r>
            <a:r>
              <a:rPr lang="ko-KR" altLang="en-US" dirty="0" smtClean="0"/>
              <a:t>영화</a:t>
            </a:r>
            <a:r>
              <a:rPr lang="en-US" altLang="ko-KR" dirty="0" smtClean="0"/>
              <a:t>), Spotify(</a:t>
            </a:r>
            <a:r>
              <a:rPr lang="ko-KR" altLang="en-US" dirty="0" smtClean="0"/>
              <a:t>음악</a:t>
            </a:r>
            <a:r>
              <a:rPr lang="en-US" altLang="ko-KR" dirty="0" smtClean="0"/>
              <a:t>), Pandora(</a:t>
            </a:r>
            <a:r>
              <a:rPr lang="ko-KR" altLang="en-US" dirty="0" smtClean="0"/>
              <a:t>음악</a:t>
            </a:r>
            <a:r>
              <a:rPr lang="en-US" altLang="ko-KR" dirty="0" smtClean="0"/>
              <a:t>) </a:t>
            </a:r>
          </a:p>
          <a:p>
            <a:pPr lvl="1" eaLnBrk="1" hangingPunct="1"/>
            <a:r>
              <a:rPr lang="ko-KR" altLang="en-US" dirty="0" smtClean="0"/>
              <a:t>디지털 </a:t>
            </a:r>
            <a:r>
              <a:rPr lang="en-US" altLang="ko-KR" dirty="0" smtClean="0"/>
              <a:t>TV </a:t>
            </a:r>
            <a:r>
              <a:rPr lang="ko-KR" altLang="en-US" dirty="0" smtClean="0"/>
              <a:t>환경에서의 프로그램 추천 </a:t>
            </a:r>
            <a:endParaRPr lang="en-US" altLang="ko-KR" dirty="0" smtClean="0"/>
          </a:p>
          <a:p>
            <a:pPr lvl="2" eaLnBrk="1" hangingPunct="1"/>
            <a:r>
              <a:rPr lang="en-US" altLang="ko-KR" dirty="0" smtClean="0"/>
              <a:t>IPTV</a:t>
            </a:r>
            <a:endParaRPr lang="ko-KR" altLang="en-US" dirty="0" smtClean="0"/>
          </a:p>
          <a:p>
            <a:pPr lvl="1" eaLnBrk="1" hangingPunct="1"/>
            <a:r>
              <a:rPr lang="ko-KR" altLang="en-US" dirty="0" smtClean="0"/>
              <a:t>웹 환경에서의 웹 사이트</a:t>
            </a:r>
            <a:r>
              <a:rPr lang="en-US" altLang="ko-KR" dirty="0" smtClean="0"/>
              <a:t>, </a:t>
            </a:r>
            <a:r>
              <a:rPr lang="ko-KR" altLang="en-US" dirty="0" smtClean="0"/>
              <a:t>웹 페이지 추천</a:t>
            </a:r>
            <a:r>
              <a:rPr lang="en-US" altLang="ko-KR" dirty="0" smtClean="0"/>
              <a:t>, SNS </a:t>
            </a:r>
            <a:r>
              <a:rPr lang="ko-KR" altLang="en-US" dirty="0" smtClean="0"/>
              <a:t>상의 추천</a:t>
            </a:r>
            <a:endParaRPr lang="en-US" altLang="ko-KR" dirty="0" smtClean="0"/>
          </a:p>
          <a:p>
            <a:pPr lvl="2" eaLnBrk="1" hangingPunct="1"/>
            <a:r>
              <a:rPr lang="ko-KR" altLang="en-US" dirty="0" err="1" smtClean="0"/>
              <a:t>구글</a:t>
            </a:r>
            <a:r>
              <a:rPr lang="en-US" altLang="ko-KR" dirty="0" smtClean="0"/>
              <a:t>, YouTube, Facebook, LinkedIn</a:t>
            </a:r>
            <a:endParaRPr lang="ko-KR" altLang="en-US" dirty="0" smtClean="0"/>
          </a:p>
        </p:txBody>
      </p:sp>
    </p:spTree>
    <p:extLst>
      <p:ext uri="{BB962C8B-B14F-4D97-AF65-F5344CB8AC3E}">
        <p14:creationId xmlns:p14="http://schemas.microsoft.com/office/powerpoint/2010/main" val="1696044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4"/>
          <p:cNvSpPr>
            <a:spLocks noChangeArrowheads="1"/>
          </p:cNvSpPr>
          <p:nvPr/>
        </p:nvSpPr>
        <p:spPr bwMode="auto">
          <a:xfrm>
            <a:off x="1116013" y="4365625"/>
            <a:ext cx="6840537" cy="143986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sp>
        <p:nvSpPr>
          <p:cNvPr id="18435" name="Rectangle 2"/>
          <p:cNvSpPr>
            <a:spLocks noGrp="1" noChangeArrowheads="1"/>
          </p:cNvSpPr>
          <p:nvPr>
            <p:ph type="title"/>
          </p:nvPr>
        </p:nvSpPr>
        <p:spPr/>
        <p:txBody>
          <a:bodyPr/>
          <a:lstStyle/>
          <a:p>
            <a:pPr eaLnBrk="1" hangingPunct="1"/>
            <a:r>
              <a:rPr lang="ko-KR" altLang="en-US" sz="3200" b="0" dirty="0" smtClean="0">
                <a:latin typeface="새굴림" panose="02030600000101010101" pitchFamily="18" charset="-127"/>
                <a:ea typeface="새굴림" panose="02030600000101010101" pitchFamily="18" charset="-127"/>
              </a:rPr>
              <a:t>어떻게 개인화 된 서비스를 해줄 수 있을까</a:t>
            </a:r>
            <a:r>
              <a:rPr lang="en-US" altLang="ko-KR" sz="3200" b="0" dirty="0" smtClean="0">
                <a:latin typeface="새굴림" panose="02030600000101010101" pitchFamily="18" charset="-127"/>
                <a:ea typeface="새굴림" panose="02030600000101010101" pitchFamily="18" charset="-127"/>
              </a:rPr>
              <a:t>?</a:t>
            </a:r>
            <a:r>
              <a:rPr lang="en-US" altLang="ko-KR" sz="3200" dirty="0" smtClean="0">
                <a:latin typeface="새굴림" panose="02030600000101010101" pitchFamily="18" charset="-127"/>
                <a:ea typeface="새굴림" panose="02030600000101010101" pitchFamily="18" charset="-127"/>
              </a:rPr>
              <a:t> </a:t>
            </a:r>
          </a:p>
        </p:txBody>
      </p:sp>
      <p:sp>
        <p:nvSpPr>
          <p:cNvPr id="18436" name="Rectangle 3"/>
          <p:cNvSpPr>
            <a:spLocks noGrp="1" noChangeArrowheads="1"/>
          </p:cNvSpPr>
          <p:nvPr>
            <p:ph type="body" idx="1"/>
          </p:nvPr>
        </p:nvSpPr>
        <p:spPr>
          <a:xfrm>
            <a:off x="381000" y="1066800"/>
            <a:ext cx="8389937" cy="4911741"/>
          </a:xfrm>
        </p:spPr>
        <p:txBody>
          <a:bodyPr/>
          <a:lstStyle/>
          <a:p>
            <a:pPr eaLnBrk="1" hangingPunct="1"/>
            <a:r>
              <a:rPr lang="ko-KR" altLang="en-US" sz="2000" dirty="0" smtClean="0"/>
              <a:t>어떻게 개인화 된 서비스를 해줄 수 있을까</a:t>
            </a:r>
            <a:r>
              <a:rPr lang="en-US" altLang="ko-KR" sz="2000" dirty="0" smtClean="0"/>
              <a:t>?</a:t>
            </a:r>
          </a:p>
          <a:p>
            <a:pPr lvl="1" eaLnBrk="1" hangingPunct="1"/>
            <a:r>
              <a:rPr lang="ko-KR" altLang="en-US" sz="1800" dirty="0" smtClean="0"/>
              <a:t>각 사람에 맞는 추천을 해주기 위해서는 아래와 같이 여러 가지 정보들을 고려해야 한다</a:t>
            </a:r>
            <a:r>
              <a:rPr lang="en-US" altLang="ko-KR" sz="1800" dirty="0" smtClean="0"/>
              <a:t>. </a:t>
            </a:r>
          </a:p>
          <a:p>
            <a:pPr eaLnBrk="1" hangingPunct="1"/>
            <a:endParaRPr lang="en-US" altLang="ko-KR" sz="2000" dirty="0" smtClean="0"/>
          </a:p>
          <a:p>
            <a:pPr eaLnBrk="1" hangingPunct="1"/>
            <a:r>
              <a:rPr lang="ko-KR" altLang="en-US" sz="2000" dirty="0" smtClean="0"/>
              <a:t>개인화된 추천을 제공하기 위해 고려할 수 있는 정보들 </a:t>
            </a:r>
          </a:p>
          <a:p>
            <a:pPr lvl="1" eaLnBrk="1" hangingPunct="1"/>
            <a:r>
              <a:rPr lang="ko-KR" altLang="en-US" sz="1800" dirty="0" smtClean="0"/>
              <a:t>사용자의 인구통계학적 속성 정보 </a:t>
            </a:r>
            <a:r>
              <a:rPr lang="en-US" altLang="ko-KR" sz="1800" dirty="0" smtClean="0"/>
              <a:t>(Demographic features) </a:t>
            </a:r>
            <a:r>
              <a:rPr lang="en-US" altLang="ko-KR" sz="1600" dirty="0" smtClean="0"/>
              <a:t>;</a:t>
            </a:r>
            <a:r>
              <a:rPr lang="en-US" altLang="ko-KR" sz="1600" dirty="0" smtClean="0">
                <a:solidFill>
                  <a:srgbClr val="FF9900"/>
                </a:solidFill>
              </a:rPr>
              <a:t> </a:t>
            </a:r>
            <a:r>
              <a:rPr lang="ko-KR" altLang="en-US" sz="1600" dirty="0" smtClean="0"/>
              <a:t>나이</a:t>
            </a:r>
            <a:r>
              <a:rPr lang="en-US" altLang="ko-KR" sz="1600" dirty="0" smtClean="0"/>
              <a:t>, </a:t>
            </a:r>
            <a:r>
              <a:rPr lang="ko-KR" altLang="en-US" sz="1600" dirty="0" smtClean="0"/>
              <a:t>성별</a:t>
            </a:r>
            <a:r>
              <a:rPr lang="en-US" altLang="ko-KR" sz="1600" dirty="0" smtClean="0"/>
              <a:t>, </a:t>
            </a:r>
            <a:r>
              <a:rPr lang="ko-KR" altLang="en-US" sz="1600" dirty="0" smtClean="0"/>
              <a:t>주소 등 </a:t>
            </a:r>
          </a:p>
          <a:p>
            <a:pPr lvl="1" eaLnBrk="1" hangingPunct="1"/>
            <a:r>
              <a:rPr lang="ko-KR" altLang="en-US" sz="1800" dirty="0" err="1" smtClean="0"/>
              <a:t>콘텐츠의</a:t>
            </a:r>
            <a:r>
              <a:rPr lang="ko-KR" altLang="en-US" sz="1800" dirty="0" smtClean="0"/>
              <a:t> 속성 정보 </a:t>
            </a:r>
            <a:r>
              <a:rPr lang="en-US" altLang="ko-KR" sz="1800" dirty="0" smtClean="0"/>
              <a:t>(Contents Feature) ; </a:t>
            </a:r>
            <a:r>
              <a:rPr lang="ko-KR" altLang="en-US" sz="1600" dirty="0" smtClean="0"/>
              <a:t>제목</a:t>
            </a:r>
            <a:r>
              <a:rPr lang="en-US" altLang="ko-KR" sz="1600" dirty="0" smtClean="0"/>
              <a:t>, </a:t>
            </a:r>
            <a:r>
              <a:rPr lang="ko-KR" altLang="en-US" sz="1600" dirty="0" smtClean="0"/>
              <a:t>설명문</a:t>
            </a:r>
            <a:r>
              <a:rPr lang="en-US" altLang="ko-KR" sz="1600" dirty="0" smtClean="0"/>
              <a:t>(Abstract)</a:t>
            </a:r>
            <a:r>
              <a:rPr lang="en-US" altLang="ko-KR" sz="1800" dirty="0" smtClean="0"/>
              <a:t> </a:t>
            </a:r>
          </a:p>
          <a:p>
            <a:pPr lvl="1" eaLnBrk="1" hangingPunct="1"/>
            <a:r>
              <a:rPr lang="ko-KR" altLang="en-US" sz="1800" dirty="0" smtClean="0"/>
              <a:t>사용자의 과거 이용 정보 </a:t>
            </a:r>
            <a:r>
              <a:rPr lang="en-US" altLang="ko-KR" sz="1800" dirty="0" smtClean="0"/>
              <a:t>(Usage History)</a:t>
            </a:r>
            <a:r>
              <a:rPr lang="en-US" altLang="ko-KR" sz="1600" dirty="0" smtClean="0"/>
              <a:t> ; </a:t>
            </a:r>
            <a:r>
              <a:rPr lang="ko-KR" altLang="en-US" sz="1600" dirty="0" smtClean="0"/>
              <a:t>상품 구매 또는 서비스 이용 등 </a:t>
            </a:r>
          </a:p>
          <a:p>
            <a:pPr lvl="1" eaLnBrk="1" hangingPunct="1"/>
            <a:r>
              <a:rPr lang="ko-KR" altLang="en-US" sz="1800" dirty="0" smtClean="0"/>
              <a:t>상품의 과거 구매 정보 </a:t>
            </a:r>
            <a:r>
              <a:rPr lang="en-US" altLang="ko-KR" sz="1800" dirty="0" smtClean="0"/>
              <a:t>(Sales History) </a:t>
            </a:r>
            <a:r>
              <a:rPr lang="en-US" altLang="ko-KR" sz="1600" dirty="0" smtClean="0"/>
              <a:t>; </a:t>
            </a:r>
            <a:r>
              <a:rPr lang="ko-KR" altLang="en-US" sz="1600" dirty="0" smtClean="0"/>
              <a:t>구매 패턴 분석 </a:t>
            </a:r>
          </a:p>
          <a:p>
            <a:pPr lvl="1" eaLnBrk="1" hangingPunct="1"/>
            <a:endParaRPr lang="en-US" altLang="ko-KR" sz="1600" dirty="0" smtClean="0">
              <a:solidFill>
                <a:srgbClr val="FF9900"/>
              </a:solidFill>
            </a:endParaRPr>
          </a:p>
        </p:txBody>
      </p:sp>
      <p:sp>
        <p:nvSpPr>
          <p:cNvPr id="18437" name="Text Box 4"/>
          <p:cNvSpPr txBox="1">
            <a:spLocks noChangeArrowheads="1"/>
          </p:cNvSpPr>
          <p:nvPr/>
        </p:nvSpPr>
        <p:spPr bwMode="auto">
          <a:xfrm>
            <a:off x="1403350" y="4510088"/>
            <a:ext cx="2182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r>
              <a:rPr lang="en-US" altLang="ko-KR" sz="1600" b="0">
                <a:solidFill>
                  <a:schemeClr val="tx2"/>
                </a:solidFill>
                <a:latin typeface="Arial" pitchFamily="34" charset="0"/>
              </a:rPr>
              <a:t>Demographic features</a:t>
            </a:r>
          </a:p>
        </p:txBody>
      </p:sp>
      <p:sp>
        <p:nvSpPr>
          <p:cNvPr id="18438" name="Text Box 5"/>
          <p:cNvSpPr txBox="1">
            <a:spLocks noChangeArrowheads="1"/>
          </p:cNvSpPr>
          <p:nvPr/>
        </p:nvSpPr>
        <p:spPr bwMode="auto">
          <a:xfrm>
            <a:off x="1708150" y="4814888"/>
            <a:ext cx="1373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r>
              <a:rPr lang="en-US" altLang="ko-KR" sz="1600" b="0">
                <a:solidFill>
                  <a:schemeClr val="tx2"/>
                </a:solidFill>
                <a:latin typeface="Arial" pitchFamily="34" charset="0"/>
              </a:rPr>
              <a:t>Item features</a:t>
            </a:r>
          </a:p>
        </p:txBody>
      </p:sp>
      <p:sp>
        <p:nvSpPr>
          <p:cNvPr id="18439" name="Text Box 6"/>
          <p:cNvSpPr txBox="1">
            <a:spLocks noChangeArrowheads="1"/>
          </p:cNvSpPr>
          <p:nvPr/>
        </p:nvSpPr>
        <p:spPr bwMode="auto">
          <a:xfrm>
            <a:off x="1784350" y="5424488"/>
            <a:ext cx="1346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r>
              <a:rPr lang="en-US" altLang="ko-KR" sz="1600" b="0">
                <a:solidFill>
                  <a:schemeClr val="tx2"/>
                </a:solidFill>
                <a:latin typeface="Arial" pitchFamily="34" charset="0"/>
              </a:rPr>
              <a:t>Sales history</a:t>
            </a:r>
          </a:p>
        </p:txBody>
      </p:sp>
      <p:sp>
        <p:nvSpPr>
          <p:cNvPr id="18440" name="Text Box 7"/>
          <p:cNvSpPr txBox="1">
            <a:spLocks noChangeArrowheads="1"/>
          </p:cNvSpPr>
          <p:nvPr/>
        </p:nvSpPr>
        <p:spPr bwMode="auto">
          <a:xfrm>
            <a:off x="1631950" y="5119688"/>
            <a:ext cx="1697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r>
              <a:rPr lang="en-US" altLang="ko-KR" sz="1600" b="0">
                <a:solidFill>
                  <a:schemeClr val="tx2"/>
                </a:solidFill>
                <a:latin typeface="Arial" pitchFamily="34" charset="0"/>
              </a:rPr>
              <a:t>Purchase history</a:t>
            </a:r>
          </a:p>
        </p:txBody>
      </p:sp>
      <p:grpSp>
        <p:nvGrpSpPr>
          <p:cNvPr id="18441" name="Group 8"/>
          <p:cNvGrpSpPr>
            <a:grpSpLocks/>
          </p:cNvGrpSpPr>
          <p:nvPr/>
        </p:nvGrpSpPr>
        <p:grpSpPr bwMode="auto">
          <a:xfrm>
            <a:off x="6127750" y="4814888"/>
            <a:ext cx="304800" cy="444500"/>
            <a:chOff x="3856" y="2832"/>
            <a:chExt cx="192" cy="280"/>
          </a:xfrm>
        </p:grpSpPr>
        <p:sp>
          <p:nvSpPr>
            <p:cNvPr id="18445" name="Oval 9"/>
            <p:cNvSpPr>
              <a:spLocks noChangeArrowheads="1"/>
            </p:cNvSpPr>
            <p:nvPr/>
          </p:nvSpPr>
          <p:spPr bwMode="auto">
            <a:xfrm>
              <a:off x="3888" y="2832"/>
              <a:ext cx="144" cy="144"/>
            </a:xfrm>
            <a:prstGeom prst="ellipse">
              <a:avLst/>
            </a:pr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sp>
          <p:nvSpPr>
            <p:cNvPr id="18446" name="Freeform 10"/>
            <p:cNvSpPr>
              <a:spLocks/>
            </p:cNvSpPr>
            <p:nvPr/>
          </p:nvSpPr>
          <p:spPr bwMode="auto">
            <a:xfrm>
              <a:off x="3856" y="2968"/>
              <a:ext cx="192" cy="144"/>
            </a:xfrm>
            <a:custGeom>
              <a:avLst/>
              <a:gdLst>
                <a:gd name="T0" fmla="*/ 96 w 192"/>
                <a:gd name="T1" fmla="*/ 0 h 144"/>
                <a:gd name="T2" fmla="*/ 0 w 192"/>
                <a:gd name="T3" fmla="*/ 144 h 144"/>
                <a:gd name="T4" fmla="*/ 192 w 192"/>
                <a:gd name="T5" fmla="*/ 144 h 144"/>
                <a:gd name="T6" fmla="*/ 96 w 192"/>
                <a:gd name="T7" fmla="*/ 0 h 144"/>
                <a:gd name="T8" fmla="*/ 0 60000 65536"/>
                <a:gd name="T9" fmla="*/ 0 60000 65536"/>
                <a:gd name="T10" fmla="*/ 0 60000 65536"/>
                <a:gd name="T11" fmla="*/ 0 60000 65536"/>
                <a:gd name="T12" fmla="*/ 0 w 192"/>
                <a:gd name="T13" fmla="*/ 0 h 144"/>
                <a:gd name="T14" fmla="*/ 192 w 192"/>
                <a:gd name="T15" fmla="*/ 144 h 144"/>
              </a:gdLst>
              <a:ahLst/>
              <a:cxnLst>
                <a:cxn ang="T8">
                  <a:pos x="T0" y="T1"/>
                </a:cxn>
                <a:cxn ang="T9">
                  <a:pos x="T2" y="T3"/>
                </a:cxn>
                <a:cxn ang="T10">
                  <a:pos x="T4" y="T5"/>
                </a:cxn>
                <a:cxn ang="T11">
                  <a:pos x="T6" y="T7"/>
                </a:cxn>
              </a:cxnLst>
              <a:rect l="T12" t="T13" r="T14" b="T15"/>
              <a:pathLst>
                <a:path w="192" h="144">
                  <a:moveTo>
                    <a:pt x="96" y="0"/>
                  </a:moveTo>
                  <a:lnTo>
                    <a:pt x="0" y="144"/>
                  </a:lnTo>
                  <a:lnTo>
                    <a:pt x="192" y="144"/>
                  </a:lnTo>
                  <a:lnTo>
                    <a:pt x="96" y="0"/>
                  </a:lnTo>
                  <a:close/>
                </a:path>
              </a:pathLst>
            </a:custGeom>
            <a:solidFill>
              <a:srgbClr val="FF9900"/>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ko-KR" altLang="en-US"/>
            </a:p>
          </p:txBody>
        </p:sp>
      </p:grpSp>
      <p:sp>
        <p:nvSpPr>
          <p:cNvPr id="18442" name="Line 11"/>
          <p:cNvSpPr>
            <a:spLocks noChangeShapeType="1"/>
          </p:cNvSpPr>
          <p:nvPr/>
        </p:nvSpPr>
        <p:spPr bwMode="auto">
          <a:xfrm>
            <a:off x="3689350" y="5119688"/>
            <a:ext cx="20574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8443" name="Text Box 12"/>
          <p:cNvSpPr txBox="1">
            <a:spLocks noChangeArrowheads="1"/>
          </p:cNvSpPr>
          <p:nvPr/>
        </p:nvSpPr>
        <p:spPr bwMode="auto">
          <a:xfrm>
            <a:off x="6584950" y="4929188"/>
            <a:ext cx="1065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r>
              <a:rPr lang="en-US" altLang="ko-KR" sz="1600" b="0">
                <a:solidFill>
                  <a:schemeClr val="tx2"/>
                </a:solidFill>
                <a:latin typeface="Arial" pitchFamily="34" charset="0"/>
              </a:rPr>
              <a:t>Customer</a:t>
            </a:r>
          </a:p>
        </p:txBody>
      </p:sp>
      <p:sp>
        <p:nvSpPr>
          <p:cNvPr id="18444" name="Text Box 13"/>
          <p:cNvSpPr txBox="1">
            <a:spLocks noChangeArrowheads="1"/>
          </p:cNvSpPr>
          <p:nvPr/>
        </p:nvSpPr>
        <p:spPr bwMode="auto">
          <a:xfrm>
            <a:off x="3660775" y="4662488"/>
            <a:ext cx="199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algn="ctr" eaLnBrk="1" hangingPunct="1"/>
            <a:r>
              <a:rPr lang="en-US" altLang="ko-KR" sz="1600" i="1">
                <a:latin typeface="Arial" pitchFamily="34" charset="0"/>
              </a:rPr>
              <a:t>Recommend items</a:t>
            </a:r>
          </a:p>
        </p:txBody>
      </p:sp>
    </p:spTree>
    <p:extLst>
      <p:ext uri="{BB962C8B-B14F-4D97-AF65-F5344CB8AC3E}">
        <p14:creationId xmlns:p14="http://schemas.microsoft.com/office/powerpoint/2010/main" val="4147423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52400"/>
            <a:ext cx="8229600" cy="725470"/>
          </a:xfrm>
        </p:spPr>
        <p:txBody>
          <a:bodyPr/>
          <a:lstStyle/>
          <a:p>
            <a:pPr eaLnBrk="1" hangingPunct="1"/>
            <a:r>
              <a:rPr lang="ko-KR" altLang="en-US" sz="3600" b="0" dirty="0" smtClean="0">
                <a:latin typeface="굴림" panose="020B0600000101010101" pitchFamily="50" charset="-127"/>
                <a:ea typeface="굴림" panose="020B0600000101010101" pitchFamily="50" charset="-127"/>
              </a:rPr>
              <a:t>개인화 추천기술의 종류</a:t>
            </a:r>
          </a:p>
        </p:txBody>
      </p:sp>
      <p:sp>
        <p:nvSpPr>
          <p:cNvPr id="19459" name="Rectangle 3"/>
          <p:cNvSpPr>
            <a:spLocks noGrp="1" noChangeArrowheads="1"/>
          </p:cNvSpPr>
          <p:nvPr>
            <p:ph type="body" idx="1"/>
          </p:nvPr>
        </p:nvSpPr>
        <p:spPr>
          <a:xfrm>
            <a:off x="381000" y="838200"/>
            <a:ext cx="8229600" cy="5059363"/>
          </a:xfrm>
        </p:spPr>
        <p:txBody>
          <a:bodyPr>
            <a:normAutofit fontScale="92500" lnSpcReduction="10000"/>
          </a:bodyPr>
          <a:lstStyle/>
          <a:p>
            <a:pPr eaLnBrk="1" hangingPunct="1"/>
            <a:r>
              <a:rPr lang="ko-KR" altLang="en-US" dirty="0" smtClean="0"/>
              <a:t>추천기술의 분류</a:t>
            </a:r>
          </a:p>
          <a:p>
            <a:pPr lvl="1" eaLnBrk="1" hangingPunct="1"/>
            <a:r>
              <a:rPr lang="ko-KR" altLang="en-US" dirty="0" smtClean="0"/>
              <a:t>개인화 추천 방법은 크게 아래와 같이 분류할 수 있다</a:t>
            </a:r>
            <a:r>
              <a:rPr lang="en-US" altLang="ko-KR" dirty="0" smtClean="0"/>
              <a:t>. </a:t>
            </a:r>
          </a:p>
          <a:p>
            <a:pPr lvl="1" eaLnBrk="1" hangingPunct="1"/>
            <a:r>
              <a:rPr lang="ko-KR" altLang="en-US" dirty="0" smtClean="0"/>
              <a:t>약간의 차이는 있으나 대부분의 추천 관련 논문에 보면 </a:t>
            </a:r>
            <a:r>
              <a:rPr lang="en-US" altLang="ko-KR" dirty="0" smtClean="0"/>
              <a:t>3</a:t>
            </a:r>
            <a:r>
              <a:rPr lang="ko-KR" altLang="en-US" dirty="0" smtClean="0"/>
              <a:t>가지 방법을 언급한다</a:t>
            </a:r>
            <a:r>
              <a:rPr lang="en-US" altLang="ko-KR" dirty="0" smtClean="0"/>
              <a:t>. </a:t>
            </a:r>
          </a:p>
          <a:p>
            <a:pPr eaLnBrk="1" hangingPunct="1"/>
            <a:endParaRPr lang="en-US" altLang="ko-KR" dirty="0" smtClean="0"/>
          </a:p>
          <a:p>
            <a:pPr eaLnBrk="1" hangingPunct="1"/>
            <a:r>
              <a:rPr lang="ko-KR" altLang="en-US" dirty="0" smtClean="0"/>
              <a:t>추천기술의 일반적인 분류</a:t>
            </a:r>
          </a:p>
          <a:p>
            <a:pPr lvl="1" eaLnBrk="1" hangingPunct="1"/>
            <a:r>
              <a:rPr lang="ko-KR" altLang="en-US" dirty="0" smtClean="0"/>
              <a:t>내용기반 추천 </a:t>
            </a:r>
            <a:r>
              <a:rPr lang="en-US" altLang="ko-KR" dirty="0" smtClean="0"/>
              <a:t>(Content-based Recommendation)</a:t>
            </a:r>
          </a:p>
          <a:p>
            <a:pPr lvl="2" eaLnBrk="1" hangingPunct="1"/>
            <a:r>
              <a:rPr lang="ko-KR" altLang="en-US" dirty="0"/>
              <a:t>사용자가 이전에 이용한 </a:t>
            </a:r>
            <a:r>
              <a:rPr lang="ko-KR" altLang="en-US" dirty="0" err="1"/>
              <a:t>콘텐츠와</a:t>
            </a:r>
            <a:r>
              <a:rPr lang="ko-KR" altLang="en-US" dirty="0"/>
              <a:t> 내용 정보가 유사한 다른 </a:t>
            </a:r>
            <a:r>
              <a:rPr lang="ko-KR" altLang="en-US" dirty="0" err="1"/>
              <a:t>콘텐츠를</a:t>
            </a:r>
            <a:r>
              <a:rPr lang="ko-KR" altLang="en-US" dirty="0"/>
              <a:t> 추천한다</a:t>
            </a:r>
            <a:endParaRPr lang="en-US" altLang="ko-KR" dirty="0" smtClean="0"/>
          </a:p>
          <a:p>
            <a:pPr lvl="1" eaLnBrk="1" hangingPunct="1"/>
            <a:r>
              <a:rPr lang="ko-KR" altLang="en-US" dirty="0" smtClean="0"/>
              <a:t>인구통계학적 추천 </a:t>
            </a:r>
            <a:r>
              <a:rPr lang="en-US" altLang="ko-KR" dirty="0" smtClean="0"/>
              <a:t>(Demographic Recommendation)</a:t>
            </a:r>
          </a:p>
          <a:p>
            <a:pPr lvl="2" eaLnBrk="1" hangingPunct="1"/>
            <a:r>
              <a:rPr lang="ko-KR" altLang="en-US" dirty="0"/>
              <a:t>사용자의 일반적인 정보 </a:t>
            </a:r>
            <a:r>
              <a:rPr lang="ko-KR" altLang="en-US" dirty="0" smtClean="0"/>
              <a:t>이용</a:t>
            </a:r>
            <a:r>
              <a:rPr lang="en-US" altLang="ko-KR" dirty="0" smtClean="0"/>
              <a:t>(</a:t>
            </a:r>
            <a:r>
              <a:rPr lang="ko-KR" altLang="en-US" dirty="0" smtClean="0"/>
              <a:t>나이</a:t>
            </a:r>
            <a:r>
              <a:rPr lang="en-US" altLang="ko-KR" dirty="0" smtClean="0"/>
              <a:t>, </a:t>
            </a:r>
            <a:r>
              <a:rPr lang="ko-KR" altLang="en-US" dirty="0" smtClean="0"/>
              <a:t>성별</a:t>
            </a:r>
            <a:r>
              <a:rPr lang="en-US" altLang="ko-KR" dirty="0" smtClean="0"/>
              <a:t>, </a:t>
            </a:r>
            <a:r>
              <a:rPr lang="ko-KR" altLang="en-US" dirty="0" smtClean="0"/>
              <a:t>거주지 등</a:t>
            </a:r>
            <a:r>
              <a:rPr lang="en-US" altLang="ko-KR" dirty="0" smtClean="0"/>
              <a:t>)</a:t>
            </a:r>
          </a:p>
          <a:p>
            <a:pPr lvl="2" eaLnBrk="1" hangingPunct="1"/>
            <a:r>
              <a:rPr lang="ko-KR" altLang="en-US" dirty="0" smtClean="0"/>
              <a:t>규칙기반</a:t>
            </a:r>
            <a:r>
              <a:rPr lang="en-US" altLang="ko-KR" dirty="0"/>
              <a:t>:</a:t>
            </a:r>
            <a:r>
              <a:rPr lang="en-US" altLang="ko-KR" dirty="0" smtClean="0"/>
              <a:t>30</a:t>
            </a:r>
            <a:r>
              <a:rPr lang="ko-KR" altLang="en-US" dirty="0" smtClean="0"/>
              <a:t>대 직장인에게 노트북 추천</a:t>
            </a:r>
            <a:endParaRPr lang="en-US" altLang="ko-KR" dirty="0" smtClean="0"/>
          </a:p>
          <a:p>
            <a:pPr lvl="2" eaLnBrk="1" hangingPunct="1"/>
            <a:r>
              <a:rPr lang="ko-KR" altLang="en-US" dirty="0"/>
              <a:t>연관규칙 </a:t>
            </a:r>
            <a:r>
              <a:rPr lang="ko-KR" altLang="en-US" dirty="0" smtClean="0"/>
              <a:t>이용</a:t>
            </a:r>
            <a:r>
              <a:rPr lang="en-US" altLang="ko-KR" dirty="0" smtClean="0"/>
              <a:t>:</a:t>
            </a:r>
            <a:r>
              <a:rPr lang="ko-KR" altLang="en-US" dirty="0" smtClean="0"/>
              <a:t> </a:t>
            </a:r>
            <a:r>
              <a:rPr lang="en-US" altLang="ko-KR" dirty="0" smtClean="0"/>
              <a:t>A</a:t>
            </a:r>
            <a:r>
              <a:rPr lang="ko-KR" altLang="en-US" dirty="0" smtClean="0"/>
              <a:t>를 사면 </a:t>
            </a:r>
            <a:r>
              <a:rPr lang="en-US" altLang="ko-KR" dirty="0" smtClean="0"/>
              <a:t>B</a:t>
            </a:r>
            <a:r>
              <a:rPr lang="ko-KR" altLang="en-US" dirty="0" smtClean="0"/>
              <a:t>추천</a:t>
            </a:r>
            <a:r>
              <a:rPr lang="en-US" altLang="ko-KR" dirty="0" smtClean="0"/>
              <a:t> </a:t>
            </a:r>
          </a:p>
          <a:p>
            <a:pPr lvl="1" eaLnBrk="1" hangingPunct="1"/>
            <a:r>
              <a:rPr lang="ko-KR" altLang="en-US" dirty="0" smtClean="0">
                <a:solidFill>
                  <a:srgbClr val="FF0000"/>
                </a:solidFill>
              </a:rPr>
              <a:t>협력적 추천 </a:t>
            </a:r>
            <a:r>
              <a:rPr lang="en-US" altLang="ko-KR" dirty="0" smtClean="0"/>
              <a:t>(Collaborative Recommendation or Social Filtering)</a:t>
            </a:r>
          </a:p>
          <a:p>
            <a:pPr lvl="1" eaLnBrk="1" hangingPunct="1">
              <a:buFontTx/>
              <a:buNone/>
            </a:pPr>
            <a:endParaRPr lang="en-US" altLang="ko-KR" dirty="0" smtClean="0"/>
          </a:p>
        </p:txBody>
      </p:sp>
    </p:spTree>
    <p:extLst>
      <p:ext uri="{BB962C8B-B14F-4D97-AF65-F5344CB8AC3E}">
        <p14:creationId xmlns:p14="http://schemas.microsoft.com/office/powerpoint/2010/main" val="2021794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914400" y="274638"/>
            <a:ext cx="7772400" cy="792162"/>
          </a:xfrm>
        </p:spPr>
        <p:txBody>
          <a:bodyPr/>
          <a:lstStyle/>
          <a:p>
            <a:r>
              <a:rPr lang="en-US" altLang="ko-KR" dirty="0" smtClean="0">
                <a:ea typeface="ＭＳ Ｐゴシック" pitchFamily="34" charset="-128"/>
              </a:rPr>
              <a:t>Collaborative Filtering</a:t>
            </a:r>
          </a:p>
        </p:txBody>
      </p:sp>
      <p:sp>
        <p:nvSpPr>
          <p:cNvPr id="57346" name="Content Placeholder 4"/>
          <p:cNvSpPr>
            <a:spLocks noGrp="1"/>
          </p:cNvSpPr>
          <p:nvPr>
            <p:ph sz="quarter" idx="1"/>
          </p:nvPr>
        </p:nvSpPr>
        <p:spPr>
          <a:xfrm>
            <a:off x="914400" y="1219200"/>
            <a:ext cx="7772400" cy="1447800"/>
          </a:xfrm>
        </p:spPr>
        <p:txBody>
          <a:bodyPr/>
          <a:lstStyle/>
          <a:p>
            <a:r>
              <a:rPr lang="en-US" altLang="ko-KR" dirty="0" smtClean="0">
                <a:ea typeface="ＭＳ Ｐゴシック" pitchFamily="34" charset="-128"/>
              </a:rPr>
              <a:t>User based methods</a:t>
            </a:r>
          </a:p>
          <a:p>
            <a:r>
              <a:rPr lang="en-US" altLang="ko-KR" dirty="0" smtClean="0">
                <a:ea typeface="ＭＳ Ｐゴシック" pitchFamily="34" charset="-128"/>
              </a:rPr>
              <a:t>Item based methods</a:t>
            </a:r>
          </a:p>
        </p:txBody>
      </p:sp>
      <p:pic>
        <p:nvPicPr>
          <p:cNvPr id="573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781299"/>
            <a:ext cx="5991225"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352800"/>
            <a:ext cx="121920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0166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a:xfrm>
            <a:off x="838200" y="152400"/>
            <a:ext cx="7772400" cy="792162"/>
          </a:xfrm>
        </p:spPr>
        <p:txBody>
          <a:bodyPr/>
          <a:lstStyle/>
          <a:p>
            <a:r>
              <a:rPr lang="ko-KR" altLang="en-US" sz="3600" dirty="0" smtClean="0">
                <a:solidFill>
                  <a:schemeClr val="tx1"/>
                </a:solidFill>
                <a:ea typeface="ＭＳ Ｐゴシック" pitchFamily="34" charset="-128"/>
              </a:rPr>
              <a:t>데이터의 종류 및 형태</a:t>
            </a:r>
            <a:endParaRPr lang="en-US" altLang="ko-KR" sz="3600" dirty="0" smtClean="0">
              <a:solidFill>
                <a:schemeClr val="tx1"/>
              </a:solidFill>
              <a:ea typeface="ＭＳ Ｐゴシック" pitchFamily="34" charset="-128"/>
            </a:endParaRPr>
          </a:p>
        </p:txBody>
      </p:sp>
      <p:sp>
        <p:nvSpPr>
          <p:cNvPr id="58370" name="Content Placeholder 2"/>
          <p:cNvSpPr>
            <a:spLocks noGrp="1"/>
          </p:cNvSpPr>
          <p:nvPr>
            <p:ph sz="quarter" idx="1"/>
          </p:nvPr>
        </p:nvSpPr>
        <p:spPr>
          <a:xfrm>
            <a:off x="381000" y="990600"/>
            <a:ext cx="8382000" cy="5486400"/>
          </a:xfrm>
        </p:spPr>
        <p:txBody>
          <a:bodyPr/>
          <a:lstStyle/>
          <a:p>
            <a:r>
              <a:rPr lang="en-US" altLang="ko-KR" dirty="0">
                <a:ea typeface="ＭＳ Ｐゴシック" pitchFamily="34" charset="-128"/>
              </a:rPr>
              <a:t>Item-user </a:t>
            </a:r>
            <a:r>
              <a:rPr lang="en-US" altLang="ko-KR" dirty="0" smtClean="0">
                <a:ea typeface="ＭＳ Ｐゴシック" pitchFamily="34" charset="-128"/>
              </a:rPr>
              <a:t>matrix: </a:t>
            </a:r>
            <a:r>
              <a:rPr lang="ko-KR" altLang="en-US" dirty="0" smtClean="0">
                <a:ea typeface="ＭＳ Ｐゴシック" pitchFamily="34" charset="-128"/>
              </a:rPr>
              <a:t>항목에 대한 사용자 선호도를 측정값</a:t>
            </a:r>
            <a:endParaRPr lang="en-US" altLang="ko-KR" dirty="0" smtClean="0">
              <a:ea typeface="ＭＳ Ｐゴシック" pitchFamily="34" charset="-128"/>
            </a:endParaRPr>
          </a:p>
          <a:p>
            <a:pPr lvl="1"/>
            <a:r>
              <a:rPr lang="en-US" altLang="ko-KR" dirty="0" smtClean="0">
                <a:ea typeface="ＭＳ Ｐゴシック" pitchFamily="34" charset="-128"/>
              </a:rPr>
              <a:t>Cells are </a:t>
            </a:r>
            <a:r>
              <a:rPr lang="en-US" altLang="ko-KR" dirty="0" err="1" smtClean="0">
                <a:ea typeface="ＭＳ Ｐゴシック" pitchFamily="34" charset="-128"/>
              </a:rPr>
              <a:t>i_th</a:t>
            </a:r>
            <a:r>
              <a:rPr lang="en-US" altLang="ko-KR" dirty="0" smtClean="0">
                <a:ea typeface="ＭＳ Ｐゴシック" pitchFamily="34" charset="-128"/>
              </a:rPr>
              <a:t> user preferences, </a:t>
            </a:r>
            <a:r>
              <a:rPr lang="en-US" altLang="ko-KR" dirty="0" err="1" smtClean="0">
                <a:ea typeface="ＭＳ Ｐゴシック" pitchFamily="34" charset="-128"/>
              </a:rPr>
              <a:t>r</a:t>
            </a:r>
            <a:r>
              <a:rPr lang="en-US" altLang="ko-KR" baseline="-25000" dirty="0" err="1" smtClean="0">
                <a:ea typeface="ＭＳ Ｐゴシック" pitchFamily="34" charset="-128"/>
              </a:rPr>
              <a:t>ij</a:t>
            </a:r>
            <a:r>
              <a:rPr lang="en-US" altLang="ko-KR" dirty="0" smtClean="0">
                <a:ea typeface="ＭＳ Ｐゴシック" pitchFamily="34" charset="-128"/>
              </a:rPr>
              <a:t>, for items j</a:t>
            </a:r>
          </a:p>
          <a:p>
            <a:pPr lvl="1"/>
            <a:r>
              <a:rPr lang="en-US" altLang="ko-KR" dirty="0" smtClean="0">
                <a:ea typeface="ＭＳ Ｐゴシック" pitchFamily="34" charset="-128"/>
              </a:rPr>
              <a:t>Preferences can be </a:t>
            </a:r>
            <a:r>
              <a:rPr lang="en-US" altLang="ko-KR" b="1" dirty="0" smtClean="0">
                <a:solidFill>
                  <a:srgbClr val="FF0000"/>
                </a:solidFill>
                <a:ea typeface="ＭＳ Ｐゴシック" pitchFamily="34" charset="-128"/>
              </a:rPr>
              <a:t>ratings</a:t>
            </a:r>
            <a:r>
              <a:rPr lang="en-US" altLang="ko-KR" b="1" dirty="0" smtClean="0">
                <a:ea typeface="ＭＳ Ｐゴシック" pitchFamily="34" charset="-128"/>
              </a:rPr>
              <a:t>, </a:t>
            </a:r>
            <a:r>
              <a:rPr lang="en-US" altLang="ko-KR" dirty="0" smtClean="0">
                <a:ea typeface="ＭＳ Ｐゴシック" pitchFamily="34" charset="-128"/>
              </a:rPr>
              <a:t>or</a:t>
            </a:r>
            <a:r>
              <a:rPr lang="en-US" altLang="ko-KR" b="1" dirty="0" smtClean="0">
                <a:ea typeface="ＭＳ Ｐゴシック" pitchFamily="34" charset="-128"/>
              </a:rPr>
              <a:t> binary </a:t>
            </a:r>
            <a:r>
              <a:rPr lang="en-US" altLang="ko-KR" dirty="0" smtClean="0">
                <a:ea typeface="ＭＳ Ｐゴシック" pitchFamily="34" charset="-128"/>
              </a:rPr>
              <a:t>(buy, click, like)</a:t>
            </a:r>
          </a:p>
          <a:p>
            <a:pPr lvl="1"/>
            <a:endParaRPr lang="en-US" altLang="ko-KR" dirty="0">
              <a:ea typeface="ＭＳ Ｐゴシック" pitchFamily="34" charset="-128"/>
            </a:endParaRPr>
          </a:p>
          <a:p>
            <a:pPr lvl="1"/>
            <a:endParaRPr lang="en-US" altLang="ko-KR" dirty="0" smtClean="0">
              <a:ea typeface="ＭＳ Ｐゴシック" pitchFamily="34" charset="-128"/>
            </a:endParaRPr>
          </a:p>
          <a:p>
            <a:pPr lvl="1"/>
            <a:endParaRPr lang="en-US" altLang="ko-KR" dirty="0">
              <a:ea typeface="ＭＳ Ｐゴシック" pitchFamily="34" charset="-128"/>
            </a:endParaRPr>
          </a:p>
          <a:p>
            <a:pPr lvl="1"/>
            <a:endParaRPr lang="en-US" altLang="ko-KR" dirty="0" smtClean="0">
              <a:ea typeface="ＭＳ Ｐゴシック" pitchFamily="34" charset="-128"/>
            </a:endParaRPr>
          </a:p>
          <a:p>
            <a:pPr lvl="1"/>
            <a:endParaRPr lang="en-US" altLang="ko-KR" dirty="0">
              <a:ea typeface="ＭＳ Ｐゴシック" pitchFamily="34" charset="-128"/>
            </a:endParaRPr>
          </a:p>
          <a:p>
            <a:r>
              <a:rPr lang="en-US" altLang="ko-KR" dirty="0">
                <a:ea typeface="ＭＳ Ｐゴシック" pitchFamily="34" charset="-128"/>
              </a:rPr>
              <a:t>More efficient to store as rows of </a:t>
            </a:r>
            <a:r>
              <a:rPr lang="en-US" altLang="ko-KR" dirty="0" smtClean="0">
                <a:ea typeface="ＭＳ Ｐゴシック" pitchFamily="34" charset="-128"/>
              </a:rPr>
              <a:t>triplets</a:t>
            </a:r>
          </a:p>
          <a:p>
            <a:pPr lvl="1"/>
            <a:r>
              <a:rPr lang="en-US" altLang="ko-KR" dirty="0" smtClean="0">
                <a:ea typeface="ＭＳ Ｐゴシック" pitchFamily="34" charset="-128"/>
              </a:rPr>
              <a:t>Each </a:t>
            </a:r>
            <a:r>
              <a:rPr lang="en-US" altLang="ko-KR" dirty="0">
                <a:ea typeface="ＭＳ Ｐゴシック" pitchFamily="34" charset="-128"/>
              </a:rPr>
              <a:t>row has the user ID, the item ID, and the user</a:t>
            </a:r>
            <a:r>
              <a:rPr lang="en-US" altLang="en-US" dirty="0">
                <a:ea typeface="ＭＳ Ｐゴシック" pitchFamily="34" charset="-128"/>
              </a:rPr>
              <a:t>’</a:t>
            </a:r>
            <a:r>
              <a:rPr lang="en-US" altLang="ko-KR" dirty="0">
                <a:ea typeface="ＭＳ Ｐゴシック" pitchFamily="34" charset="-128"/>
              </a:rPr>
              <a:t>s rating of that item</a:t>
            </a:r>
          </a:p>
          <a:p>
            <a:pPr>
              <a:buNone/>
            </a:pPr>
            <a:r>
              <a:rPr lang="en-US" altLang="ko-KR" sz="4400" dirty="0" smtClean="0">
                <a:ea typeface="ＭＳ Ｐゴシック" pitchFamily="34" charset="-128"/>
              </a:rPr>
              <a:t>     </a:t>
            </a:r>
            <a:r>
              <a:rPr lang="en-US" altLang="ko-KR" sz="3600" dirty="0" smtClean="0">
                <a:solidFill>
                  <a:srgbClr val="FF0000"/>
                </a:solidFill>
                <a:ea typeface="ＭＳ Ｐゴシック" pitchFamily="34" charset="-128"/>
              </a:rPr>
              <a:t>(</a:t>
            </a:r>
            <a:r>
              <a:rPr lang="en-US" altLang="ko-KR" sz="3600" dirty="0" err="1">
                <a:solidFill>
                  <a:srgbClr val="FF0000"/>
                </a:solidFill>
                <a:ea typeface="ＭＳ Ｐゴシック" pitchFamily="34" charset="-128"/>
              </a:rPr>
              <a:t>U</a:t>
            </a:r>
            <a:r>
              <a:rPr lang="en-US" altLang="ko-KR" sz="3600" baseline="-25000" dirty="0" err="1">
                <a:solidFill>
                  <a:srgbClr val="FF0000"/>
                </a:solidFill>
                <a:ea typeface="ＭＳ Ｐゴシック" pitchFamily="34" charset="-128"/>
              </a:rPr>
              <a:t>u</a:t>
            </a:r>
            <a:r>
              <a:rPr lang="en-US" altLang="ko-KR" sz="3600" dirty="0">
                <a:solidFill>
                  <a:srgbClr val="FF0000"/>
                </a:solidFill>
                <a:ea typeface="ＭＳ Ｐゴシック" pitchFamily="34" charset="-128"/>
              </a:rPr>
              <a:t>, I</a:t>
            </a:r>
            <a:r>
              <a:rPr lang="en-US" altLang="ko-KR" sz="3600" baseline="-25000" dirty="0">
                <a:solidFill>
                  <a:srgbClr val="FF0000"/>
                </a:solidFill>
                <a:ea typeface="ＭＳ Ｐゴシック" pitchFamily="34" charset="-128"/>
              </a:rPr>
              <a:t>i</a:t>
            </a:r>
            <a:r>
              <a:rPr lang="en-US" altLang="ko-KR" sz="3600" dirty="0">
                <a:solidFill>
                  <a:srgbClr val="FF0000"/>
                </a:solidFill>
                <a:ea typeface="ＭＳ Ｐゴシック" pitchFamily="34" charset="-128"/>
              </a:rPr>
              <a:t>, </a:t>
            </a:r>
            <a:r>
              <a:rPr lang="en-US" altLang="ko-KR" sz="3600" dirty="0" err="1">
                <a:solidFill>
                  <a:srgbClr val="FF0000"/>
                </a:solidFill>
                <a:ea typeface="ＭＳ Ｐゴシック" pitchFamily="34" charset="-128"/>
              </a:rPr>
              <a:t>r</a:t>
            </a:r>
            <a:r>
              <a:rPr lang="en-US" altLang="ko-KR" sz="3600" baseline="-25000" dirty="0" err="1">
                <a:solidFill>
                  <a:srgbClr val="FF0000"/>
                </a:solidFill>
                <a:ea typeface="ＭＳ Ｐゴシック" pitchFamily="34" charset="-128"/>
              </a:rPr>
              <a:t>ui</a:t>
            </a:r>
            <a:r>
              <a:rPr lang="en-US" altLang="ko-KR" sz="3600" dirty="0">
                <a:solidFill>
                  <a:srgbClr val="FF0000"/>
                </a:solidFill>
                <a:ea typeface="ＭＳ Ｐゴシック" pitchFamily="34" charset="-128"/>
              </a:rPr>
              <a:t>)</a:t>
            </a:r>
          </a:p>
          <a:p>
            <a:pPr lvl="1"/>
            <a:endParaRPr lang="en-US" altLang="ko-KR" dirty="0" smtClean="0">
              <a:ea typeface="ＭＳ Ｐゴシック" pitchFamily="34" charset="-128"/>
            </a:endParaRPr>
          </a:p>
        </p:txBody>
      </p:sp>
      <p:pic>
        <p:nvPicPr>
          <p:cNvPr id="583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4216" y="2362200"/>
            <a:ext cx="4189413" cy="197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0965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52400"/>
            <a:ext cx="8229600" cy="725470"/>
          </a:xfrm>
        </p:spPr>
        <p:txBody>
          <a:bodyPr/>
          <a:lstStyle/>
          <a:p>
            <a:pPr eaLnBrk="1" hangingPunct="1"/>
            <a:r>
              <a:rPr lang="ko-KR" altLang="en-US" sz="3200" b="0" dirty="0" smtClean="0">
                <a:solidFill>
                  <a:schemeClr val="tx1"/>
                </a:solidFill>
                <a:latin typeface="굴림" panose="020B0600000101010101" pitchFamily="50" charset="-127"/>
                <a:ea typeface="굴림" panose="020B0600000101010101" pitchFamily="50" charset="-127"/>
              </a:rPr>
              <a:t>사용자기반 협업 </a:t>
            </a:r>
            <a:r>
              <a:rPr lang="ko-KR" altLang="en-US" sz="3200" b="0" dirty="0" err="1" smtClean="0">
                <a:solidFill>
                  <a:schemeClr val="tx1"/>
                </a:solidFill>
                <a:latin typeface="굴림" panose="020B0600000101010101" pitchFamily="50" charset="-127"/>
                <a:ea typeface="굴림" panose="020B0600000101010101" pitchFamily="50" charset="-127"/>
              </a:rPr>
              <a:t>필터링</a:t>
            </a:r>
            <a:r>
              <a:rPr lang="en-US" altLang="ko-KR" sz="3200" b="0" dirty="0" smtClean="0">
                <a:solidFill>
                  <a:schemeClr val="tx1"/>
                </a:solidFill>
                <a:latin typeface="굴림" panose="020B0600000101010101" pitchFamily="50" charset="-127"/>
                <a:ea typeface="굴림" panose="020B0600000101010101" pitchFamily="50" charset="-127"/>
              </a:rPr>
              <a:t>:</a:t>
            </a:r>
            <a:r>
              <a:rPr lang="en-US" altLang="ko-KR" sz="3200" b="0" dirty="0" smtClean="0">
                <a:solidFill>
                  <a:srgbClr val="FF0000"/>
                </a:solidFill>
                <a:latin typeface="굴림" panose="020B0600000101010101" pitchFamily="50" charset="-127"/>
                <a:ea typeface="굴림" panose="020B0600000101010101" pitchFamily="50" charset="-127"/>
              </a:rPr>
              <a:t>people like you</a:t>
            </a:r>
            <a:endParaRPr lang="ko-KR" altLang="en-US" sz="3200" b="0" dirty="0" smtClean="0">
              <a:solidFill>
                <a:srgbClr val="FF0000"/>
              </a:solidFill>
              <a:latin typeface="굴림" panose="020B0600000101010101" pitchFamily="50" charset="-127"/>
              <a:ea typeface="굴림" panose="020B0600000101010101" pitchFamily="50" charset="-127"/>
            </a:endParaRPr>
          </a:p>
        </p:txBody>
      </p:sp>
      <p:sp>
        <p:nvSpPr>
          <p:cNvPr id="27651" name="Rectangle 3"/>
          <p:cNvSpPr>
            <a:spLocks noGrp="1" noChangeArrowheads="1"/>
          </p:cNvSpPr>
          <p:nvPr>
            <p:ph type="body" idx="1"/>
          </p:nvPr>
        </p:nvSpPr>
        <p:spPr>
          <a:xfrm>
            <a:off x="582613" y="914401"/>
            <a:ext cx="8229600" cy="4961830"/>
          </a:xfrm>
        </p:spPr>
        <p:txBody>
          <a:bodyPr/>
          <a:lstStyle/>
          <a:p>
            <a:pPr eaLnBrk="1" hangingPunct="1"/>
            <a:r>
              <a:rPr lang="ko-KR" altLang="en-US" dirty="0" smtClean="0"/>
              <a:t>사용자 기반 협업 </a:t>
            </a:r>
            <a:r>
              <a:rPr lang="ko-KR" altLang="en-US" dirty="0" err="1" smtClean="0"/>
              <a:t>필터링</a:t>
            </a:r>
            <a:r>
              <a:rPr lang="en-US" altLang="ko-KR" dirty="0" smtClean="0"/>
              <a:t>(</a:t>
            </a:r>
            <a:r>
              <a:rPr lang="en-US" altLang="ko-KR" dirty="0">
                <a:ea typeface="ＭＳ Ｐゴシック" pitchFamily="34" charset="-128"/>
              </a:rPr>
              <a:t>User based </a:t>
            </a:r>
            <a:r>
              <a:rPr lang="en-US" altLang="ko-KR" dirty="0" smtClean="0">
                <a:ea typeface="ＭＳ Ｐゴシック" pitchFamily="34" charset="-128"/>
              </a:rPr>
              <a:t>methods</a:t>
            </a:r>
            <a:r>
              <a:rPr lang="en-US" altLang="ko-KR" dirty="0" smtClean="0"/>
              <a:t>)</a:t>
            </a:r>
            <a:endParaRPr lang="ko-KR" altLang="en-US" dirty="0" smtClean="0"/>
          </a:p>
          <a:p>
            <a:pPr lvl="1" eaLnBrk="1" hangingPunct="1"/>
            <a:r>
              <a:rPr lang="ko-KR" altLang="en-US" dirty="0" smtClean="0">
                <a:solidFill>
                  <a:srgbClr val="FF0000"/>
                </a:solidFill>
              </a:rPr>
              <a:t>사용자와 성향이 비슷한 사용자들이 공통적으로 좋아하는 </a:t>
            </a:r>
            <a:r>
              <a:rPr lang="ko-KR" altLang="en-US" dirty="0" err="1" smtClean="0">
                <a:solidFill>
                  <a:srgbClr val="FF0000"/>
                </a:solidFill>
              </a:rPr>
              <a:t>콘텐츠를</a:t>
            </a:r>
            <a:r>
              <a:rPr lang="ko-KR" altLang="en-US" dirty="0" smtClean="0">
                <a:solidFill>
                  <a:srgbClr val="FF0000"/>
                </a:solidFill>
              </a:rPr>
              <a:t> 추천한다</a:t>
            </a:r>
            <a:r>
              <a:rPr lang="en-US" altLang="ko-KR" dirty="0" smtClean="0">
                <a:solidFill>
                  <a:srgbClr val="FF0000"/>
                </a:solidFill>
              </a:rPr>
              <a:t>.</a:t>
            </a:r>
          </a:p>
          <a:p>
            <a:pPr lvl="1" eaLnBrk="1" hangingPunct="1"/>
            <a:r>
              <a:rPr lang="ko-KR" altLang="en-US" dirty="0" smtClean="0">
                <a:solidFill>
                  <a:srgbClr val="FF0000"/>
                </a:solidFill>
              </a:rPr>
              <a:t>과거에 이용한</a:t>
            </a:r>
            <a:r>
              <a:rPr lang="en-US" altLang="ko-KR" dirty="0" smtClean="0">
                <a:solidFill>
                  <a:srgbClr val="FF0000"/>
                </a:solidFill>
              </a:rPr>
              <a:t>(</a:t>
            </a:r>
            <a:r>
              <a:rPr lang="ko-KR" altLang="en-US" dirty="0" smtClean="0">
                <a:solidFill>
                  <a:srgbClr val="FF0000"/>
                </a:solidFill>
              </a:rPr>
              <a:t>구매한</a:t>
            </a:r>
            <a:r>
              <a:rPr lang="en-US" altLang="ko-KR" dirty="0" smtClean="0">
                <a:solidFill>
                  <a:srgbClr val="FF0000"/>
                </a:solidFill>
              </a:rPr>
              <a:t>) </a:t>
            </a:r>
            <a:r>
              <a:rPr lang="ko-KR" altLang="en-US" dirty="0" err="1" smtClean="0">
                <a:solidFill>
                  <a:srgbClr val="FF0000"/>
                </a:solidFill>
              </a:rPr>
              <a:t>콘텐츠가</a:t>
            </a:r>
            <a:r>
              <a:rPr lang="ko-KR" altLang="en-US" dirty="0" smtClean="0">
                <a:solidFill>
                  <a:srgbClr val="FF0000"/>
                </a:solidFill>
              </a:rPr>
              <a:t> 비슷하면 사용자 성향이 비슷하다고 본다</a:t>
            </a:r>
            <a:r>
              <a:rPr lang="en-US" altLang="ko-KR" dirty="0" smtClean="0">
                <a:solidFill>
                  <a:srgbClr val="FF0000"/>
                </a:solidFill>
              </a:rPr>
              <a:t>. </a:t>
            </a:r>
          </a:p>
          <a:p>
            <a:pPr lvl="1" eaLnBrk="1" hangingPunct="1"/>
            <a:r>
              <a:rPr lang="ko-KR" altLang="en-US" dirty="0" smtClean="0"/>
              <a:t>용어 </a:t>
            </a:r>
            <a:r>
              <a:rPr lang="en-US" altLang="ko-KR" dirty="0" smtClean="0"/>
              <a:t>: </a:t>
            </a:r>
          </a:p>
          <a:p>
            <a:pPr lvl="2" eaLnBrk="1" hangingPunct="1"/>
            <a:r>
              <a:rPr lang="ko-KR" altLang="en-US" dirty="0" smtClean="0"/>
              <a:t>협력적 추천</a:t>
            </a:r>
            <a:r>
              <a:rPr lang="en-US" altLang="ko-KR" dirty="0" smtClean="0"/>
              <a:t>, CF </a:t>
            </a:r>
            <a:r>
              <a:rPr lang="ko-KR" altLang="en-US" dirty="0" smtClean="0"/>
              <a:t>추천</a:t>
            </a:r>
            <a:r>
              <a:rPr lang="en-US" altLang="ko-KR" dirty="0" smtClean="0"/>
              <a:t>, </a:t>
            </a:r>
            <a:r>
              <a:rPr lang="ko-KR" altLang="en-US" dirty="0" smtClean="0"/>
              <a:t>협력적 여과</a:t>
            </a:r>
            <a:r>
              <a:rPr lang="en-US" altLang="ko-KR" dirty="0" smtClean="0"/>
              <a:t>, </a:t>
            </a:r>
            <a:r>
              <a:rPr lang="ko-KR" altLang="en-US" dirty="0" smtClean="0"/>
              <a:t>사회적 여과 등으로 불린다</a:t>
            </a:r>
            <a:r>
              <a:rPr lang="en-US" altLang="ko-KR" dirty="0" smtClean="0"/>
              <a:t>. </a:t>
            </a:r>
          </a:p>
          <a:p>
            <a:pPr lvl="2" eaLnBrk="1" hangingPunct="1"/>
            <a:endParaRPr lang="en-US" altLang="ko-KR" dirty="0" smtClean="0"/>
          </a:p>
          <a:p>
            <a:pPr eaLnBrk="1" hangingPunct="1"/>
            <a:r>
              <a:rPr lang="ko-KR" altLang="en-US" dirty="0" smtClean="0"/>
              <a:t>개념 그림</a:t>
            </a:r>
          </a:p>
          <a:p>
            <a:pPr lvl="1" eaLnBrk="1" hangingPunct="1"/>
            <a:endParaRPr lang="ko-KR" altLang="en-US" dirty="0" smtClean="0"/>
          </a:p>
          <a:p>
            <a:pPr lvl="1" eaLnBrk="1" hangingPunct="1"/>
            <a:endParaRPr lang="en-US" altLang="ko-KR" dirty="0" smtClean="0"/>
          </a:p>
        </p:txBody>
      </p:sp>
      <p:grpSp>
        <p:nvGrpSpPr>
          <p:cNvPr id="2" name="그룹 1"/>
          <p:cNvGrpSpPr/>
          <p:nvPr/>
        </p:nvGrpSpPr>
        <p:grpSpPr>
          <a:xfrm>
            <a:off x="1763713" y="4311650"/>
            <a:ext cx="5578475" cy="1784350"/>
            <a:chOff x="1763713" y="4237038"/>
            <a:chExt cx="5578475" cy="1784350"/>
          </a:xfrm>
        </p:grpSpPr>
        <p:grpSp>
          <p:nvGrpSpPr>
            <p:cNvPr id="27652" name="Group 6"/>
            <p:cNvGrpSpPr>
              <a:grpSpLocks/>
            </p:cNvGrpSpPr>
            <p:nvPr/>
          </p:nvGrpSpPr>
          <p:grpSpPr bwMode="auto">
            <a:xfrm>
              <a:off x="3516313" y="4389438"/>
              <a:ext cx="304800" cy="444500"/>
              <a:chOff x="3856" y="2832"/>
              <a:chExt cx="192" cy="280"/>
            </a:xfrm>
          </p:grpSpPr>
          <p:sp>
            <p:nvSpPr>
              <p:cNvPr id="27669" name="Oval 7"/>
              <p:cNvSpPr>
                <a:spLocks noChangeArrowheads="1"/>
              </p:cNvSpPr>
              <p:nvPr/>
            </p:nvSpPr>
            <p:spPr bwMode="auto">
              <a:xfrm>
                <a:off x="3888" y="2832"/>
                <a:ext cx="144" cy="144"/>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sp>
            <p:nvSpPr>
              <p:cNvPr id="27670" name="Freeform 8"/>
              <p:cNvSpPr>
                <a:spLocks/>
              </p:cNvSpPr>
              <p:nvPr/>
            </p:nvSpPr>
            <p:spPr bwMode="auto">
              <a:xfrm>
                <a:off x="3856" y="2968"/>
                <a:ext cx="192" cy="144"/>
              </a:xfrm>
              <a:custGeom>
                <a:avLst/>
                <a:gdLst>
                  <a:gd name="T0" fmla="*/ 96 w 192"/>
                  <a:gd name="T1" fmla="*/ 0 h 144"/>
                  <a:gd name="T2" fmla="*/ 0 w 192"/>
                  <a:gd name="T3" fmla="*/ 144 h 144"/>
                  <a:gd name="T4" fmla="*/ 192 w 192"/>
                  <a:gd name="T5" fmla="*/ 144 h 144"/>
                  <a:gd name="T6" fmla="*/ 96 w 192"/>
                  <a:gd name="T7" fmla="*/ 0 h 144"/>
                  <a:gd name="T8" fmla="*/ 0 60000 65536"/>
                  <a:gd name="T9" fmla="*/ 0 60000 65536"/>
                  <a:gd name="T10" fmla="*/ 0 60000 65536"/>
                  <a:gd name="T11" fmla="*/ 0 60000 65536"/>
                  <a:gd name="T12" fmla="*/ 0 w 192"/>
                  <a:gd name="T13" fmla="*/ 0 h 144"/>
                  <a:gd name="T14" fmla="*/ 192 w 192"/>
                  <a:gd name="T15" fmla="*/ 144 h 144"/>
                </a:gdLst>
                <a:ahLst/>
                <a:cxnLst>
                  <a:cxn ang="T8">
                    <a:pos x="T0" y="T1"/>
                  </a:cxn>
                  <a:cxn ang="T9">
                    <a:pos x="T2" y="T3"/>
                  </a:cxn>
                  <a:cxn ang="T10">
                    <a:pos x="T4" y="T5"/>
                  </a:cxn>
                  <a:cxn ang="T11">
                    <a:pos x="T6" y="T7"/>
                  </a:cxn>
                </a:cxnLst>
                <a:rect l="T12" t="T13" r="T14" b="T15"/>
                <a:pathLst>
                  <a:path w="192" h="144">
                    <a:moveTo>
                      <a:pt x="96" y="0"/>
                    </a:moveTo>
                    <a:lnTo>
                      <a:pt x="0" y="144"/>
                    </a:lnTo>
                    <a:lnTo>
                      <a:pt x="192" y="144"/>
                    </a:lnTo>
                    <a:lnTo>
                      <a:pt x="96" y="0"/>
                    </a:lnTo>
                    <a:close/>
                  </a:path>
                </a:pathLst>
              </a:custGeom>
              <a:solidFill>
                <a:srgbClr val="FF6600"/>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ko-KR" altLang="en-US"/>
              </a:p>
            </p:txBody>
          </p:sp>
        </p:grpSp>
        <p:sp>
          <p:nvSpPr>
            <p:cNvPr id="27653" name="Text Box 9"/>
            <p:cNvSpPr txBox="1">
              <a:spLocks noChangeArrowheads="1"/>
            </p:cNvSpPr>
            <p:nvPr/>
          </p:nvSpPr>
          <p:spPr bwMode="auto">
            <a:xfrm>
              <a:off x="5573713" y="4389438"/>
              <a:ext cx="549275" cy="373062"/>
            </a:xfrm>
            <a:prstGeom prst="rect">
              <a:avLst/>
            </a:prstGeom>
            <a:solidFill>
              <a:srgbClr val="FFCC00"/>
            </a:solidFill>
            <a:ln w="6350">
              <a:solidFill>
                <a:schemeClr val="tx1"/>
              </a:solidFill>
              <a:miter lim="800000"/>
              <a:headEnd/>
              <a:tailEnd/>
            </a:ln>
          </p:spPr>
          <p:txBody>
            <a:bodyP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algn="ctr" eaLnBrk="1" hangingPunct="1"/>
              <a:r>
                <a:rPr lang="en-US" altLang="ko-KR">
                  <a:ea typeface="바탕체" pitchFamily="17" charset="-127"/>
                </a:rPr>
                <a:t>A</a:t>
              </a:r>
            </a:p>
          </p:txBody>
        </p:sp>
        <p:sp>
          <p:nvSpPr>
            <p:cNvPr id="27654" name="Text Box 10"/>
            <p:cNvSpPr txBox="1">
              <a:spLocks noChangeArrowheads="1"/>
            </p:cNvSpPr>
            <p:nvPr/>
          </p:nvSpPr>
          <p:spPr bwMode="auto">
            <a:xfrm>
              <a:off x="6792913" y="5456238"/>
              <a:ext cx="549275" cy="373062"/>
            </a:xfrm>
            <a:prstGeom prst="rect">
              <a:avLst/>
            </a:prstGeom>
            <a:solidFill>
              <a:srgbClr val="FFCC00"/>
            </a:solidFill>
            <a:ln w="6350">
              <a:solidFill>
                <a:schemeClr val="tx1"/>
              </a:solidFill>
              <a:miter lim="800000"/>
              <a:headEnd/>
              <a:tailEnd/>
            </a:ln>
          </p:spPr>
          <p:txBody>
            <a:bodyP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algn="ctr" eaLnBrk="1" hangingPunct="1"/>
              <a:r>
                <a:rPr lang="en-US" altLang="ko-KR">
                  <a:ea typeface="바탕체" pitchFamily="17" charset="-127"/>
                </a:rPr>
                <a:t>C</a:t>
              </a:r>
            </a:p>
          </p:txBody>
        </p:sp>
        <p:sp>
          <p:nvSpPr>
            <p:cNvPr id="27655" name="Text Box 11"/>
            <p:cNvSpPr txBox="1">
              <a:spLocks noChangeArrowheads="1"/>
            </p:cNvSpPr>
            <p:nvPr/>
          </p:nvSpPr>
          <p:spPr bwMode="auto">
            <a:xfrm>
              <a:off x="6183313" y="4389438"/>
              <a:ext cx="549275" cy="373062"/>
            </a:xfrm>
            <a:prstGeom prst="rect">
              <a:avLst/>
            </a:prstGeom>
            <a:solidFill>
              <a:srgbClr val="FFCC00"/>
            </a:solidFill>
            <a:ln w="6350">
              <a:solidFill>
                <a:schemeClr val="tx1"/>
              </a:solidFill>
              <a:miter lim="800000"/>
              <a:headEnd/>
              <a:tailEnd/>
            </a:ln>
          </p:spPr>
          <p:txBody>
            <a:bodyP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algn="ctr" eaLnBrk="1" hangingPunct="1"/>
              <a:r>
                <a:rPr lang="en-US" altLang="ko-KR">
                  <a:ea typeface="바탕체" pitchFamily="17" charset="-127"/>
                </a:rPr>
                <a:t>B</a:t>
              </a:r>
            </a:p>
          </p:txBody>
        </p:sp>
        <p:sp>
          <p:nvSpPr>
            <p:cNvPr id="27656" name="Line 12"/>
            <p:cNvSpPr>
              <a:spLocks noChangeShapeType="1"/>
            </p:cNvSpPr>
            <p:nvPr/>
          </p:nvSpPr>
          <p:spPr bwMode="auto">
            <a:xfrm flipH="1" flipV="1">
              <a:off x="3973513" y="4770438"/>
              <a:ext cx="3048000" cy="609600"/>
            </a:xfrm>
            <a:prstGeom prst="line">
              <a:avLst/>
            </a:prstGeom>
            <a:noFill/>
            <a:ln w="57150">
              <a:solidFill>
                <a:srgbClr val="FF66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7657" name="Line 13"/>
            <p:cNvSpPr>
              <a:spLocks noChangeShapeType="1"/>
            </p:cNvSpPr>
            <p:nvPr/>
          </p:nvSpPr>
          <p:spPr bwMode="auto">
            <a:xfrm>
              <a:off x="4049713" y="5684838"/>
              <a:ext cx="1524000"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grpSp>
          <p:nvGrpSpPr>
            <p:cNvPr id="27658" name="Group 14"/>
            <p:cNvGrpSpPr>
              <a:grpSpLocks/>
            </p:cNvGrpSpPr>
            <p:nvPr/>
          </p:nvGrpSpPr>
          <p:grpSpPr bwMode="auto">
            <a:xfrm>
              <a:off x="3516313" y="5380038"/>
              <a:ext cx="304800" cy="444500"/>
              <a:chOff x="3856" y="2832"/>
              <a:chExt cx="192" cy="280"/>
            </a:xfrm>
          </p:grpSpPr>
          <p:sp>
            <p:nvSpPr>
              <p:cNvPr id="27667" name="Oval 15"/>
              <p:cNvSpPr>
                <a:spLocks noChangeArrowheads="1"/>
              </p:cNvSpPr>
              <p:nvPr/>
            </p:nvSpPr>
            <p:spPr bwMode="auto">
              <a:xfrm>
                <a:off x="3888" y="2832"/>
                <a:ext cx="144" cy="144"/>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sp>
            <p:nvSpPr>
              <p:cNvPr id="27668" name="Freeform 16"/>
              <p:cNvSpPr>
                <a:spLocks/>
              </p:cNvSpPr>
              <p:nvPr/>
            </p:nvSpPr>
            <p:spPr bwMode="auto">
              <a:xfrm>
                <a:off x="3856" y="2968"/>
                <a:ext cx="192" cy="144"/>
              </a:xfrm>
              <a:custGeom>
                <a:avLst/>
                <a:gdLst>
                  <a:gd name="T0" fmla="*/ 96 w 192"/>
                  <a:gd name="T1" fmla="*/ 0 h 144"/>
                  <a:gd name="T2" fmla="*/ 0 w 192"/>
                  <a:gd name="T3" fmla="*/ 144 h 144"/>
                  <a:gd name="T4" fmla="*/ 192 w 192"/>
                  <a:gd name="T5" fmla="*/ 144 h 144"/>
                  <a:gd name="T6" fmla="*/ 96 w 192"/>
                  <a:gd name="T7" fmla="*/ 0 h 144"/>
                  <a:gd name="T8" fmla="*/ 0 60000 65536"/>
                  <a:gd name="T9" fmla="*/ 0 60000 65536"/>
                  <a:gd name="T10" fmla="*/ 0 60000 65536"/>
                  <a:gd name="T11" fmla="*/ 0 60000 65536"/>
                  <a:gd name="T12" fmla="*/ 0 w 192"/>
                  <a:gd name="T13" fmla="*/ 0 h 144"/>
                  <a:gd name="T14" fmla="*/ 192 w 192"/>
                  <a:gd name="T15" fmla="*/ 144 h 144"/>
                </a:gdLst>
                <a:ahLst/>
                <a:cxnLst>
                  <a:cxn ang="T8">
                    <a:pos x="T0" y="T1"/>
                  </a:cxn>
                  <a:cxn ang="T9">
                    <a:pos x="T2" y="T3"/>
                  </a:cxn>
                  <a:cxn ang="T10">
                    <a:pos x="T4" y="T5"/>
                  </a:cxn>
                  <a:cxn ang="T11">
                    <a:pos x="T6" y="T7"/>
                  </a:cxn>
                </a:cxnLst>
                <a:rect l="T12" t="T13" r="T14" b="T15"/>
                <a:pathLst>
                  <a:path w="192" h="144">
                    <a:moveTo>
                      <a:pt x="96" y="0"/>
                    </a:moveTo>
                    <a:lnTo>
                      <a:pt x="0" y="144"/>
                    </a:lnTo>
                    <a:lnTo>
                      <a:pt x="192" y="144"/>
                    </a:lnTo>
                    <a:lnTo>
                      <a:pt x="96" y="0"/>
                    </a:lnTo>
                    <a:close/>
                  </a:path>
                </a:pathLst>
              </a:custGeom>
              <a:solidFill>
                <a:srgbClr val="FF6600"/>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ko-KR" altLang="en-US"/>
              </a:p>
            </p:txBody>
          </p:sp>
        </p:grpSp>
        <p:sp>
          <p:nvSpPr>
            <p:cNvPr id="27659" name="Text Box 17"/>
            <p:cNvSpPr txBox="1">
              <a:spLocks noChangeArrowheads="1"/>
            </p:cNvSpPr>
            <p:nvPr/>
          </p:nvSpPr>
          <p:spPr bwMode="auto">
            <a:xfrm>
              <a:off x="5573713" y="5456238"/>
              <a:ext cx="549275" cy="373062"/>
            </a:xfrm>
            <a:prstGeom prst="rect">
              <a:avLst/>
            </a:prstGeom>
            <a:solidFill>
              <a:srgbClr val="FFCC00"/>
            </a:solidFill>
            <a:ln w="6350">
              <a:solidFill>
                <a:schemeClr val="tx1"/>
              </a:solidFill>
              <a:miter lim="800000"/>
              <a:headEnd/>
              <a:tailEnd/>
            </a:ln>
          </p:spPr>
          <p:txBody>
            <a:bodyP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algn="ctr" eaLnBrk="1" hangingPunct="1"/>
              <a:r>
                <a:rPr lang="en-US" altLang="ko-KR">
                  <a:ea typeface="바탕체" pitchFamily="17" charset="-127"/>
                </a:rPr>
                <a:t>A</a:t>
              </a:r>
            </a:p>
          </p:txBody>
        </p:sp>
        <p:sp>
          <p:nvSpPr>
            <p:cNvPr id="27660" name="Text Box 18"/>
            <p:cNvSpPr txBox="1">
              <a:spLocks noChangeArrowheads="1"/>
            </p:cNvSpPr>
            <p:nvPr/>
          </p:nvSpPr>
          <p:spPr bwMode="auto">
            <a:xfrm>
              <a:off x="6183313" y="5456238"/>
              <a:ext cx="549275" cy="373062"/>
            </a:xfrm>
            <a:prstGeom prst="rect">
              <a:avLst/>
            </a:prstGeom>
            <a:solidFill>
              <a:srgbClr val="FFCC00"/>
            </a:solidFill>
            <a:ln w="6350">
              <a:solidFill>
                <a:schemeClr val="tx1"/>
              </a:solidFill>
              <a:miter lim="800000"/>
              <a:headEnd/>
              <a:tailEnd/>
            </a:ln>
          </p:spPr>
          <p:txBody>
            <a:bodyP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algn="ctr" eaLnBrk="1" hangingPunct="1"/>
              <a:r>
                <a:rPr lang="en-US" altLang="ko-KR">
                  <a:ea typeface="바탕체" pitchFamily="17" charset="-127"/>
                </a:rPr>
                <a:t>B</a:t>
              </a:r>
            </a:p>
          </p:txBody>
        </p:sp>
        <p:sp>
          <p:nvSpPr>
            <p:cNvPr id="27661" name="Line 19"/>
            <p:cNvSpPr>
              <a:spLocks noChangeShapeType="1"/>
            </p:cNvSpPr>
            <p:nvPr/>
          </p:nvSpPr>
          <p:spPr bwMode="auto">
            <a:xfrm>
              <a:off x="4049713" y="4618038"/>
              <a:ext cx="1524000"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7662" name="Text Box 20"/>
            <p:cNvSpPr txBox="1">
              <a:spLocks noChangeArrowheads="1"/>
            </p:cNvSpPr>
            <p:nvPr/>
          </p:nvSpPr>
          <p:spPr bwMode="auto">
            <a:xfrm>
              <a:off x="1763713" y="4694238"/>
              <a:ext cx="1447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algn="ctr" eaLnBrk="1" hangingPunct="1"/>
              <a:r>
                <a:rPr lang="en-US" altLang="ko-KR" sz="1600" i="1" dirty="0">
                  <a:solidFill>
                    <a:srgbClr val="FF0000"/>
                  </a:solidFill>
                  <a:ea typeface="바탕체" pitchFamily="17" charset="-127"/>
                </a:rPr>
                <a:t>high</a:t>
              </a:r>
            </a:p>
            <a:p>
              <a:pPr algn="ctr" eaLnBrk="1" hangingPunct="1"/>
              <a:r>
                <a:rPr lang="en-US" altLang="ko-KR" sz="1600" i="1" dirty="0">
                  <a:solidFill>
                    <a:srgbClr val="FF0000"/>
                  </a:solidFill>
                  <a:ea typeface="바탕체" pitchFamily="17" charset="-127"/>
                </a:rPr>
                <a:t>correlation</a:t>
              </a:r>
            </a:p>
          </p:txBody>
        </p:sp>
        <p:cxnSp>
          <p:nvCxnSpPr>
            <p:cNvPr id="27663" name="AutoShape 21"/>
            <p:cNvCxnSpPr>
              <a:cxnSpLocks noChangeShapeType="1"/>
            </p:cNvCxnSpPr>
            <p:nvPr/>
          </p:nvCxnSpPr>
          <p:spPr bwMode="auto">
            <a:xfrm rot="10800000" flipH="1" flipV="1">
              <a:off x="3440113" y="4618038"/>
              <a:ext cx="1587" cy="838200"/>
            </a:xfrm>
            <a:prstGeom prst="curvedConnector3">
              <a:avLst>
                <a:gd name="adj1" fmla="val -21200009"/>
              </a:avLst>
            </a:prstGeom>
            <a:noFill/>
            <a:ln w="9525">
              <a:solidFill>
                <a:schemeClr val="folHlink"/>
              </a:solidFill>
              <a:round/>
              <a:headEnd type="triangle" w="med" len="med"/>
              <a:tailEnd type="triangle" w="med" len="med"/>
            </a:ln>
            <a:extLst>
              <a:ext uri="{909E8E84-426E-40DD-AFC4-6F175D3DCCD1}">
                <a14:hiddenFill xmlns:a14="http://schemas.microsoft.com/office/drawing/2010/main">
                  <a:noFill/>
                </a14:hiddenFill>
              </a:ext>
            </a:extLst>
          </p:spPr>
        </p:cxnSp>
        <p:sp>
          <p:nvSpPr>
            <p:cNvPr id="27664" name="Text Box 22"/>
            <p:cNvSpPr txBox="1">
              <a:spLocks noChangeArrowheads="1"/>
            </p:cNvSpPr>
            <p:nvPr/>
          </p:nvSpPr>
          <p:spPr bwMode="auto">
            <a:xfrm>
              <a:off x="4278313" y="5684838"/>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algn="ctr" eaLnBrk="1" hangingPunct="1"/>
              <a:r>
                <a:rPr lang="en-US" altLang="ko-KR" sz="1600" b="0" i="1">
                  <a:solidFill>
                    <a:schemeClr val="accent2"/>
                  </a:solidFill>
                  <a:latin typeface="Arial" pitchFamily="34" charset="0"/>
                  <a:ea typeface="바탕체" pitchFamily="17" charset="-127"/>
                </a:rPr>
                <a:t>like</a:t>
              </a:r>
            </a:p>
          </p:txBody>
        </p:sp>
        <p:sp>
          <p:nvSpPr>
            <p:cNvPr id="27665" name="Text Box 23"/>
            <p:cNvSpPr txBox="1">
              <a:spLocks noChangeArrowheads="1"/>
            </p:cNvSpPr>
            <p:nvPr/>
          </p:nvSpPr>
          <p:spPr bwMode="auto">
            <a:xfrm>
              <a:off x="4278313" y="4237038"/>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algn="ctr" eaLnBrk="1" hangingPunct="1"/>
              <a:r>
                <a:rPr lang="en-US" altLang="ko-KR" sz="1600" b="0" i="1" dirty="0">
                  <a:solidFill>
                    <a:schemeClr val="accent2"/>
                  </a:solidFill>
                  <a:latin typeface="Arial" pitchFamily="34" charset="0"/>
                  <a:ea typeface="바탕체" pitchFamily="17" charset="-127"/>
                </a:rPr>
                <a:t>like</a:t>
              </a:r>
            </a:p>
          </p:txBody>
        </p:sp>
        <p:sp>
          <p:nvSpPr>
            <p:cNvPr id="27666" name="Text Box 24"/>
            <p:cNvSpPr txBox="1">
              <a:spLocks noChangeArrowheads="1"/>
            </p:cNvSpPr>
            <p:nvPr/>
          </p:nvSpPr>
          <p:spPr bwMode="auto">
            <a:xfrm>
              <a:off x="4430713" y="5075238"/>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algn="ctr" eaLnBrk="1" hangingPunct="1"/>
              <a:r>
                <a:rPr lang="en-US" altLang="ko-KR" sz="1400" b="0" i="1">
                  <a:solidFill>
                    <a:schemeClr val="accent2"/>
                  </a:solidFill>
                  <a:latin typeface="Arial" pitchFamily="34" charset="0"/>
                  <a:ea typeface="바탕체" pitchFamily="17" charset="-127"/>
                </a:rPr>
                <a:t>Recommend</a:t>
              </a:r>
            </a:p>
          </p:txBody>
        </p:sp>
      </p:grpSp>
    </p:spTree>
    <p:extLst>
      <p:ext uri="{BB962C8B-B14F-4D97-AF65-F5344CB8AC3E}">
        <p14:creationId xmlns:p14="http://schemas.microsoft.com/office/powerpoint/2010/main" val="2452378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16" y="914400"/>
            <a:ext cx="6895883"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2"/>
          <p:cNvSpPr>
            <a:spLocks noGrp="1"/>
          </p:cNvSpPr>
          <p:nvPr>
            <p:ph type="title"/>
          </p:nvPr>
        </p:nvSpPr>
        <p:spPr>
          <a:xfrm>
            <a:off x="533400" y="228600"/>
            <a:ext cx="7772400" cy="715962"/>
          </a:xfrm>
        </p:spPr>
        <p:txBody>
          <a:bodyPr/>
          <a:lstStyle/>
          <a:p>
            <a:pPr eaLnBrk="1" hangingPunct="1"/>
            <a:r>
              <a:rPr lang="ko-KR" altLang="en-US" sz="3600" dirty="0" smtClean="0">
                <a:ea typeface="굴림" pitchFamily="50" charset="-127"/>
              </a:rPr>
              <a:t>많은 추천 시스템에서 사용됨</a:t>
            </a:r>
            <a:r>
              <a:rPr lang="en-US" altLang="ko-KR" sz="3600" dirty="0" smtClean="0">
                <a:ea typeface="굴림" pitchFamily="50" charset="-127"/>
              </a:rPr>
              <a:t>(Amazon)</a:t>
            </a:r>
          </a:p>
        </p:txBody>
      </p:sp>
      <p:sp>
        <p:nvSpPr>
          <p:cNvPr id="8196" name="Rectangle 5"/>
          <p:cNvSpPr>
            <a:spLocks noChangeArrowheads="1"/>
          </p:cNvSpPr>
          <p:nvPr/>
        </p:nvSpPr>
        <p:spPr bwMode="auto">
          <a:xfrm>
            <a:off x="722616" y="4716695"/>
            <a:ext cx="8077200" cy="1600200"/>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ko-KR" altLang="ko-K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609600" y="0"/>
            <a:ext cx="7772400" cy="715962"/>
          </a:xfrm>
        </p:spPr>
        <p:txBody>
          <a:bodyPr/>
          <a:lstStyle/>
          <a:p>
            <a:r>
              <a:rPr lang="en-US" altLang="ko-KR" dirty="0" smtClean="0">
                <a:ea typeface="ＭＳ Ｐゴシック" pitchFamily="34" charset="-128"/>
              </a:rPr>
              <a:t>User-based Collaborative Filtering</a:t>
            </a:r>
          </a:p>
        </p:txBody>
      </p:sp>
      <p:sp>
        <p:nvSpPr>
          <p:cNvPr id="60418" name="Content Placeholder 2"/>
          <p:cNvSpPr>
            <a:spLocks noGrp="1"/>
          </p:cNvSpPr>
          <p:nvPr>
            <p:ph sz="quarter" idx="1"/>
          </p:nvPr>
        </p:nvSpPr>
        <p:spPr>
          <a:xfrm>
            <a:off x="685800" y="676275"/>
            <a:ext cx="7772400" cy="5791200"/>
          </a:xfrm>
        </p:spPr>
        <p:txBody>
          <a:bodyPr/>
          <a:lstStyle/>
          <a:p>
            <a:r>
              <a:rPr lang="en-US" altLang="ko-KR" dirty="0" smtClean="0">
                <a:ea typeface="ＭＳ Ｐゴシック" pitchFamily="34" charset="-128"/>
              </a:rPr>
              <a:t>Start with a single user who will be the target of the recommendations</a:t>
            </a:r>
          </a:p>
          <a:p>
            <a:r>
              <a:rPr lang="en-US" altLang="ko-KR" dirty="0" smtClean="0">
                <a:solidFill>
                  <a:srgbClr val="FF0000"/>
                </a:solidFill>
                <a:ea typeface="ＭＳ Ｐゴシック" pitchFamily="34" charset="-128"/>
              </a:rPr>
              <a:t>Find other users who are most similar,</a:t>
            </a:r>
            <a:r>
              <a:rPr lang="en-US" altLang="ko-KR" dirty="0" smtClean="0">
                <a:ea typeface="ＭＳ Ｐゴシック" pitchFamily="34" charset="-128"/>
              </a:rPr>
              <a:t> based on comparing </a:t>
            </a:r>
            <a:r>
              <a:rPr lang="en-US" altLang="ko-KR" dirty="0" smtClean="0">
                <a:solidFill>
                  <a:srgbClr val="FF0000"/>
                </a:solidFill>
                <a:ea typeface="ＭＳ Ｐゴシック" pitchFamily="34" charset="-128"/>
              </a:rPr>
              <a:t>preference vectors</a:t>
            </a:r>
          </a:p>
          <a:p>
            <a:r>
              <a:rPr lang="en-US" altLang="ko-KR" b="1" u="sng" dirty="0">
                <a:ea typeface="ＭＳ Ｐゴシック" pitchFamily="34" charset="-128"/>
              </a:rPr>
              <a:t>Measuring </a:t>
            </a:r>
            <a:r>
              <a:rPr lang="en-US" altLang="ko-KR" b="1" u="sng" dirty="0" smtClean="0">
                <a:ea typeface="ＭＳ Ｐゴシック" pitchFamily="34" charset="-128"/>
              </a:rPr>
              <a:t>Proximity(</a:t>
            </a:r>
            <a:r>
              <a:rPr lang="ko-KR" altLang="en-US" b="1" u="sng" dirty="0" smtClean="0">
                <a:ea typeface="ＭＳ Ｐゴシック" pitchFamily="34" charset="-128"/>
              </a:rPr>
              <a:t>유사도 계산</a:t>
            </a:r>
            <a:r>
              <a:rPr lang="en-US" altLang="ko-KR" b="1" u="sng" dirty="0" smtClean="0">
                <a:ea typeface="ＭＳ Ｐゴシック" pitchFamily="34" charset="-128"/>
              </a:rPr>
              <a:t>)</a:t>
            </a:r>
          </a:p>
          <a:p>
            <a:pPr lvl="1"/>
            <a:r>
              <a:rPr lang="en-US" altLang="ko-KR" dirty="0">
                <a:ea typeface="ＭＳ Ｐゴシック" pitchFamily="34" charset="-128"/>
              </a:rPr>
              <a:t>Euclidean distance </a:t>
            </a:r>
            <a:r>
              <a:rPr lang="en-US" altLang="ko-KR" u="sng" dirty="0">
                <a:ea typeface="ＭＳ Ｐゴシック" pitchFamily="34" charset="-128"/>
              </a:rPr>
              <a:t>does not do well </a:t>
            </a:r>
            <a:endParaRPr lang="en-US" altLang="ko-KR" u="sng" dirty="0" smtClean="0">
              <a:ea typeface="ＭＳ Ｐゴシック" pitchFamily="34" charset="-128"/>
            </a:endParaRPr>
          </a:p>
          <a:p>
            <a:pPr lvl="1"/>
            <a:r>
              <a:rPr lang="en-US" altLang="ko-KR" u="sng" dirty="0" smtClean="0">
                <a:solidFill>
                  <a:srgbClr val="FF0000"/>
                </a:solidFill>
                <a:ea typeface="ＭＳ Ｐゴシック" pitchFamily="34" charset="-128"/>
              </a:rPr>
              <a:t>Correlation</a:t>
            </a:r>
            <a:r>
              <a:rPr lang="en-US" altLang="ko-KR" dirty="0" smtClean="0">
                <a:solidFill>
                  <a:srgbClr val="FF0000"/>
                </a:solidFill>
                <a:ea typeface="ＭＳ Ｐゴシック" pitchFamily="34" charset="-128"/>
              </a:rPr>
              <a:t> </a:t>
            </a:r>
            <a:r>
              <a:rPr lang="en-US" altLang="ko-KR" dirty="0">
                <a:solidFill>
                  <a:srgbClr val="FF0000"/>
                </a:solidFill>
                <a:ea typeface="ＭＳ Ｐゴシック" pitchFamily="34" charset="-128"/>
              </a:rPr>
              <a:t>proximity does better (Pearson)</a:t>
            </a:r>
          </a:p>
          <a:p>
            <a:pPr lvl="1"/>
            <a:r>
              <a:rPr lang="en-US" altLang="ko-KR" dirty="0">
                <a:ea typeface="ＭＳ Ｐゴシック" pitchFamily="34" charset="-128"/>
              </a:rPr>
              <a:t>For each user pair, find the </a:t>
            </a:r>
            <a:r>
              <a:rPr lang="en-US" altLang="ko-KR" u="sng" dirty="0">
                <a:solidFill>
                  <a:srgbClr val="FF0000"/>
                </a:solidFill>
                <a:ea typeface="ＭＳ Ｐゴシック" pitchFamily="34" charset="-128"/>
              </a:rPr>
              <a:t>co-rated items</a:t>
            </a:r>
            <a:r>
              <a:rPr lang="en-US" altLang="ko-KR" dirty="0">
                <a:ea typeface="ＭＳ Ｐゴシック" pitchFamily="34" charset="-128"/>
              </a:rPr>
              <a:t>, calculate </a:t>
            </a:r>
            <a:r>
              <a:rPr lang="en-US" altLang="ko-KR" dirty="0">
                <a:solidFill>
                  <a:srgbClr val="FF0000"/>
                </a:solidFill>
                <a:ea typeface="ＭＳ Ｐゴシック" pitchFamily="34" charset="-128"/>
              </a:rPr>
              <a:t>correlation</a:t>
            </a:r>
            <a:r>
              <a:rPr lang="en-US" altLang="ko-KR" dirty="0">
                <a:ea typeface="ＭＳ Ｐゴシック" pitchFamily="34" charset="-128"/>
              </a:rPr>
              <a:t> between the vectors of their ratings for those items</a:t>
            </a:r>
          </a:p>
          <a:p>
            <a:pPr lvl="2"/>
            <a:r>
              <a:rPr lang="en-US" altLang="ko-KR" dirty="0">
                <a:solidFill>
                  <a:srgbClr val="FF0000"/>
                </a:solidFill>
                <a:ea typeface="ＭＳ Ｐゴシック" pitchFamily="34" charset="-128"/>
              </a:rPr>
              <a:t>Note that the average ratings for each user are across all products, not just the co-rated ones</a:t>
            </a:r>
          </a:p>
          <a:p>
            <a:pPr lvl="1"/>
            <a:endParaRPr lang="en-US" altLang="ko-KR" dirty="0" smtClean="0">
              <a:ea typeface="ＭＳ Ｐゴシック" pitchFamily="34" charset="-128"/>
            </a:endParaRPr>
          </a:p>
        </p:txBody>
      </p:sp>
    </p:spTree>
    <p:extLst>
      <p:ext uri="{BB962C8B-B14F-4D97-AF65-F5344CB8AC3E}">
        <p14:creationId xmlns:p14="http://schemas.microsoft.com/office/powerpoint/2010/main" val="4155253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685800" y="228600"/>
            <a:ext cx="7772400" cy="715962"/>
          </a:xfrm>
        </p:spPr>
        <p:txBody>
          <a:bodyPr/>
          <a:lstStyle/>
          <a:p>
            <a:r>
              <a:rPr lang="en-US" altLang="ko-KR" sz="3600" dirty="0">
                <a:ea typeface="ＭＳ Ｐゴシック" pitchFamily="34" charset="-128"/>
              </a:rPr>
              <a:t>Measuring Proximity</a:t>
            </a:r>
            <a:endParaRPr lang="en-US" altLang="ko-KR" sz="3600" dirty="0" smtClean="0">
              <a:ea typeface="ＭＳ Ｐゴシック" pitchFamily="34" charset="-128"/>
            </a:endParaRPr>
          </a:p>
        </p:txBody>
      </p:sp>
      <p:sp>
        <p:nvSpPr>
          <p:cNvPr id="60418" name="Content Placeholder 2"/>
          <p:cNvSpPr>
            <a:spLocks noGrp="1"/>
          </p:cNvSpPr>
          <p:nvPr>
            <p:ph sz="quarter" idx="1"/>
          </p:nvPr>
        </p:nvSpPr>
        <p:spPr>
          <a:xfrm>
            <a:off x="685800" y="914400"/>
            <a:ext cx="7772400" cy="5791200"/>
          </a:xfrm>
        </p:spPr>
        <p:txBody>
          <a:bodyPr/>
          <a:lstStyle/>
          <a:p>
            <a:r>
              <a:rPr lang="en-US" altLang="ko-KR" dirty="0">
                <a:ea typeface="ＭＳ Ｐゴシック" pitchFamily="34" charset="-128"/>
              </a:rPr>
              <a:t>Correlation </a:t>
            </a:r>
            <a:r>
              <a:rPr lang="en-US" altLang="ko-KR" dirty="0" smtClean="0">
                <a:ea typeface="ＭＳ Ｐゴシック" pitchFamily="34" charset="-128"/>
              </a:rPr>
              <a:t>proximity</a:t>
            </a:r>
          </a:p>
          <a:p>
            <a:endParaRPr lang="en-US" altLang="ko-KR" dirty="0">
              <a:ea typeface="ＭＳ Ｐゴシック" pitchFamily="34" charset="-128"/>
            </a:endParaRPr>
          </a:p>
          <a:p>
            <a:endParaRPr lang="en-US" altLang="ko-KR" dirty="0" smtClean="0">
              <a:ea typeface="ＭＳ Ｐゴシック" pitchFamily="34" charset="-128"/>
            </a:endParaRPr>
          </a:p>
          <a:p>
            <a:r>
              <a:rPr lang="en-US" altLang="ko-KR" dirty="0">
                <a:solidFill>
                  <a:srgbClr val="FF0000"/>
                </a:solidFill>
                <a:ea typeface="ＭＳ Ｐゴシック" pitchFamily="34" charset="-128"/>
              </a:rPr>
              <a:t>Cosine </a:t>
            </a:r>
            <a:r>
              <a:rPr lang="en-US" altLang="ko-KR" dirty="0" smtClean="0">
                <a:solidFill>
                  <a:srgbClr val="FF0000"/>
                </a:solidFill>
                <a:ea typeface="ＭＳ Ｐゴシック" pitchFamily="34" charset="-128"/>
              </a:rPr>
              <a:t>Similarity</a:t>
            </a:r>
          </a:p>
          <a:p>
            <a:endParaRPr lang="en-US" altLang="ko-KR" dirty="0">
              <a:ea typeface="ＭＳ Ｐゴシック" pitchFamily="34" charset="-128"/>
            </a:endParaRPr>
          </a:p>
          <a:p>
            <a:endParaRPr lang="en-US" altLang="ko-KR" dirty="0" smtClean="0">
              <a:ea typeface="ＭＳ Ｐゴシック" pitchFamily="34" charset="-128"/>
            </a:endParaRPr>
          </a:p>
          <a:p>
            <a:endParaRPr lang="en-US" altLang="ko-KR" dirty="0">
              <a:ea typeface="ＭＳ Ｐゴシック" pitchFamily="34" charset="-128"/>
            </a:endParaRPr>
          </a:p>
          <a:p>
            <a:r>
              <a:rPr lang="en-US" altLang="en-US" dirty="0">
                <a:ea typeface="ＭＳ Ｐゴシック" pitchFamily="34" charset="-128"/>
              </a:rPr>
              <a:t>“</a:t>
            </a:r>
            <a:r>
              <a:rPr lang="en-US" altLang="ko-KR" dirty="0">
                <a:solidFill>
                  <a:srgbClr val="FF0000"/>
                </a:solidFill>
                <a:ea typeface="ＭＳ Ｐゴシック" pitchFamily="34" charset="-128"/>
              </a:rPr>
              <a:t>Cold start</a:t>
            </a:r>
            <a:r>
              <a:rPr lang="en-US" altLang="en-US" dirty="0">
                <a:ea typeface="ＭＳ Ｐゴシック" pitchFamily="34" charset="-128"/>
              </a:rPr>
              <a:t>”</a:t>
            </a:r>
            <a:r>
              <a:rPr lang="en-US" altLang="ko-KR" dirty="0">
                <a:ea typeface="ＭＳ Ｐゴシック" pitchFamily="34" charset="-128"/>
              </a:rPr>
              <a:t> problem:  For users with just one item, or items with just one neighbor, neither cosine similarity nor correlation produces useful metric</a:t>
            </a:r>
          </a:p>
          <a:p>
            <a:endParaRPr lang="en-US" altLang="ko-KR" dirty="0" smtClean="0">
              <a:ea typeface="ＭＳ Ｐゴシック" pitchFamily="34" charset="-128"/>
            </a:endParaRPr>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371600"/>
            <a:ext cx="545399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개체 1"/>
          <p:cNvGraphicFramePr>
            <a:graphicFrameLocks noChangeAspect="1"/>
          </p:cNvGraphicFramePr>
          <p:nvPr>
            <p:extLst>
              <p:ext uri="{D42A27DB-BD31-4B8C-83A1-F6EECF244321}">
                <p14:modId xmlns:p14="http://schemas.microsoft.com/office/powerpoint/2010/main" val="2666501533"/>
              </p:ext>
            </p:extLst>
          </p:nvPr>
        </p:nvGraphicFramePr>
        <p:xfrm>
          <a:off x="1706561" y="2895599"/>
          <a:ext cx="4303713" cy="993165"/>
        </p:xfrm>
        <a:graphic>
          <a:graphicData uri="http://schemas.openxmlformats.org/presentationml/2006/ole">
            <mc:AlternateContent xmlns:mc="http://schemas.openxmlformats.org/markup-compatibility/2006">
              <mc:Choice xmlns:v="urn:schemas-microsoft-com:vml" Requires="v">
                <p:oleObj spid="_x0000_s2186" name="수식" r:id="rId5" imgW="2311200" imgH="533160" progId="Equation.3">
                  <p:embed/>
                </p:oleObj>
              </mc:Choice>
              <mc:Fallback>
                <p:oleObj name="수식" r:id="rId5" imgW="2311200" imgH="533160" progId="Equation.3">
                  <p:embed/>
                  <p:pic>
                    <p:nvPicPr>
                      <p:cNvPr id="0" name="Object 50"/>
                      <p:cNvPicPr>
                        <a:picLocks noChangeAspect="1" noChangeArrowheads="1"/>
                      </p:cNvPicPr>
                      <p:nvPr/>
                    </p:nvPicPr>
                    <p:blipFill>
                      <a:blip r:embed="rId6"/>
                      <a:srcRect/>
                      <a:stretch>
                        <a:fillRect/>
                      </a:stretch>
                    </p:blipFill>
                    <p:spPr bwMode="auto">
                      <a:xfrm>
                        <a:off x="1706561" y="2895599"/>
                        <a:ext cx="4303713" cy="99316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004073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xfrm>
            <a:off x="914400" y="274638"/>
            <a:ext cx="7772400" cy="458787"/>
          </a:xfrm>
        </p:spPr>
        <p:txBody>
          <a:bodyPr/>
          <a:lstStyle/>
          <a:p>
            <a:r>
              <a:rPr lang="en-US" altLang="ko-KR" sz="3200" dirty="0" smtClean="0">
                <a:ea typeface="ＭＳ Ｐゴシック" pitchFamily="34" charset="-128"/>
              </a:rPr>
              <a:t>p370 Example 3 – Tiny Netflix subset</a:t>
            </a:r>
          </a:p>
        </p:txBody>
      </p:sp>
      <p:sp>
        <p:nvSpPr>
          <p:cNvPr id="63490" name="Content Placeholder 2"/>
          <p:cNvSpPr>
            <a:spLocks noGrp="1"/>
          </p:cNvSpPr>
          <p:nvPr>
            <p:ph sz="quarter" idx="1"/>
          </p:nvPr>
        </p:nvSpPr>
        <p:spPr>
          <a:xfrm>
            <a:off x="914400" y="5019193"/>
            <a:ext cx="7772400" cy="533400"/>
          </a:xfrm>
        </p:spPr>
        <p:txBody>
          <a:bodyPr/>
          <a:lstStyle/>
          <a:p>
            <a:pPr>
              <a:buFont typeface="Wingdings 2" pitchFamily="18" charset="2"/>
              <a:buNone/>
            </a:pPr>
            <a:r>
              <a:rPr lang="en-US" altLang="ko-KR" dirty="0" smtClean="0">
                <a:ea typeface="ＭＳ Ｐゴシック" pitchFamily="34" charset="-128"/>
              </a:rPr>
              <a:t>Consider users 30878 and 823519</a:t>
            </a:r>
          </a:p>
        </p:txBody>
      </p:sp>
      <p:pic>
        <p:nvPicPr>
          <p:cNvPr id="6349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34970"/>
            <a:ext cx="8833912"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타원 1"/>
          <p:cNvSpPr/>
          <p:nvPr/>
        </p:nvSpPr>
        <p:spPr>
          <a:xfrm>
            <a:off x="2362200" y="1676400"/>
            <a:ext cx="7620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타원 2"/>
          <p:cNvSpPr/>
          <p:nvPr/>
        </p:nvSpPr>
        <p:spPr>
          <a:xfrm>
            <a:off x="2209800" y="2362200"/>
            <a:ext cx="9144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045006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xfrm>
            <a:off x="381000" y="274638"/>
            <a:ext cx="8305800" cy="715962"/>
          </a:xfrm>
        </p:spPr>
        <p:txBody>
          <a:bodyPr/>
          <a:lstStyle/>
          <a:p>
            <a:r>
              <a:rPr lang="en-US" altLang="ko-KR" sz="3200" dirty="0" smtClean="0">
                <a:solidFill>
                  <a:schemeClr val="tx1"/>
                </a:solidFill>
                <a:ea typeface="ＭＳ Ｐゴシック" pitchFamily="34" charset="-128"/>
              </a:rPr>
              <a:t>Correlation between users 30878 and 823519 </a:t>
            </a:r>
          </a:p>
        </p:txBody>
      </p:sp>
      <p:sp>
        <p:nvSpPr>
          <p:cNvPr id="64514" name="Content Placeholder 2"/>
          <p:cNvSpPr>
            <a:spLocks noGrp="1"/>
          </p:cNvSpPr>
          <p:nvPr>
            <p:ph sz="quarter" idx="1"/>
          </p:nvPr>
        </p:nvSpPr>
        <p:spPr>
          <a:xfrm>
            <a:off x="914400" y="1206115"/>
            <a:ext cx="7772400" cy="609600"/>
          </a:xfrm>
        </p:spPr>
        <p:txBody>
          <a:bodyPr/>
          <a:lstStyle/>
          <a:p>
            <a:pPr>
              <a:buFont typeface="Wingdings 2" pitchFamily="18" charset="2"/>
              <a:buNone/>
            </a:pPr>
            <a:r>
              <a:rPr lang="en-US" altLang="ko-KR" dirty="0" smtClean="0">
                <a:ea typeface="ＭＳ Ｐゴシック" pitchFamily="34" charset="-128"/>
              </a:rPr>
              <a:t>First find average ratings for each user:</a:t>
            </a:r>
          </a:p>
          <a:p>
            <a:endParaRPr lang="en-US" altLang="ko-KR" dirty="0" smtClean="0">
              <a:ea typeface="ＭＳ Ｐゴシック" pitchFamily="34" charset="-128"/>
            </a:endParaRPr>
          </a:p>
        </p:txBody>
      </p:sp>
      <p:sp>
        <p:nvSpPr>
          <p:cNvPr id="5" name="TextBox 4"/>
          <p:cNvSpPr txBox="1"/>
          <p:nvPr/>
        </p:nvSpPr>
        <p:spPr>
          <a:xfrm>
            <a:off x="838199" y="2930043"/>
            <a:ext cx="7467600" cy="830263"/>
          </a:xfrm>
          <a:prstGeom prst="rect">
            <a:avLst/>
          </a:prstGeom>
          <a:noFill/>
        </p:spPr>
        <p:txBody>
          <a:bodyPr>
            <a:spAutoFit/>
          </a:bodyPr>
          <a:lstStyle/>
          <a:p>
            <a:pPr>
              <a:defRPr/>
            </a:pPr>
            <a:r>
              <a:rPr lang="en-US" sz="2400" dirty="0">
                <a:latin typeface="+mj-lt"/>
                <a:ea typeface="+mn-ea"/>
                <a:cs typeface="Arial" charset="0"/>
              </a:rPr>
              <a:t>Find correlation using departure from avg. ratings for the </a:t>
            </a:r>
            <a:r>
              <a:rPr lang="en-US" sz="2400" u="sng" dirty="0">
                <a:latin typeface="+mj-lt"/>
                <a:ea typeface="+mn-ea"/>
                <a:cs typeface="Arial" charset="0"/>
              </a:rPr>
              <a:t>co-rated</a:t>
            </a:r>
            <a:r>
              <a:rPr lang="en-US" sz="2400" dirty="0">
                <a:latin typeface="+mj-lt"/>
                <a:ea typeface="+mn-ea"/>
                <a:cs typeface="Arial" charset="0"/>
              </a:rPr>
              <a:t> movies (movies 1, 28 and 30):</a:t>
            </a:r>
          </a:p>
        </p:txBody>
      </p:sp>
      <p:grpSp>
        <p:nvGrpSpPr>
          <p:cNvPr id="2" name="그룹 1"/>
          <p:cNvGrpSpPr/>
          <p:nvPr/>
        </p:nvGrpSpPr>
        <p:grpSpPr>
          <a:xfrm>
            <a:off x="533400" y="1780345"/>
            <a:ext cx="8381999" cy="3688468"/>
            <a:chOff x="533400" y="1780345"/>
            <a:chExt cx="8381999" cy="3688468"/>
          </a:xfrm>
        </p:grpSpPr>
        <p:pic>
          <p:nvPicPr>
            <p:cNvPr id="645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780345"/>
              <a:ext cx="497577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951963"/>
              <a:ext cx="8381999" cy="151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4298401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a:xfrm>
            <a:off x="914400" y="274638"/>
            <a:ext cx="7772400" cy="792162"/>
          </a:xfrm>
        </p:spPr>
        <p:txBody>
          <a:bodyPr/>
          <a:lstStyle/>
          <a:p>
            <a:r>
              <a:rPr lang="en-US" altLang="ko-KR" sz="3600" smtClean="0">
                <a:ea typeface="ＭＳ Ｐゴシック" pitchFamily="34" charset="-128"/>
              </a:rPr>
              <a:t>Find cosine similarity for same users</a:t>
            </a:r>
          </a:p>
        </p:txBody>
      </p:sp>
      <p:sp>
        <p:nvSpPr>
          <p:cNvPr id="65538" name="Content Placeholder 2"/>
          <p:cNvSpPr>
            <a:spLocks noGrp="1"/>
          </p:cNvSpPr>
          <p:nvPr>
            <p:ph sz="quarter" idx="1"/>
          </p:nvPr>
        </p:nvSpPr>
        <p:spPr>
          <a:xfrm>
            <a:off x="914400" y="1447800"/>
            <a:ext cx="7772400" cy="762000"/>
          </a:xfrm>
        </p:spPr>
        <p:txBody>
          <a:bodyPr/>
          <a:lstStyle/>
          <a:p>
            <a:pPr>
              <a:buFont typeface="Wingdings 2" pitchFamily="18" charset="2"/>
              <a:buNone/>
            </a:pPr>
            <a:r>
              <a:rPr lang="en-US" altLang="ko-KR" smtClean="0">
                <a:ea typeface="ＭＳ Ｐゴシック" pitchFamily="34" charset="-128"/>
              </a:rPr>
              <a:t>Use raw ratings instead of departures from averages:</a:t>
            </a:r>
          </a:p>
          <a:p>
            <a:pPr>
              <a:buFont typeface="Wingdings 2" pitchFamily="18" charset="2"/>
              <a:buNone/>
            </a:pPr>
            <a:endParaRPr lang="en-US" altLang="ko-KR" smtClean="0">
              <a:ea typeface="ＭＳ Ｐゴシック" pitchFamily="34" charset="-128"/>
            </a:endParaRPr>
          </a:p>
          <a:p>
            <a:pPr>
              <a:buFont typeface="Wingdings 2" pitchFamily="18" charset="2"/>
              <a:buNone/>
            </a:pPr>
            <a:endParaRPr lang="en-US" altLang="ko-KR" smtClean="0">
              <a:ea typeface="ＭＳ Ｐゴシック" pitchFamily="34" charset="-128"/>
            </a:endParaRPr>
          </a:p>
        </p:txBody>
      </p:sp>
      <p:pic>
        <p:nvPicPr>
          <p:cNvPr id="65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228" y="2240666"/>
            <a:ext cx="740664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914400" y="3962400"/>
            <a:ext cx="7620000" cy="492125"/>
          </a:xfrm>
          <a:prstGeom prst="rect">
            <a:avLst/>
          </a:prstGeom>
          <a:noFill/>
        </p:spPr>
        <p:txBody>
          <a:bodyPr>
            <a:spAutoFit/>
          </a:bodyPr>
          <a:lstStyle/>
          <a:p>
            <a:pPr>
              <a:defRPr/>
            </a:pPr>
            <a:r>
              <a:rPr lang="en-US" sz="2600" dirty="0">
                <a:latin typeface="+mj-lt"/>
                <a:ea typeface="+mn-ea"/>
                <a:cs typeface="Arial" charset="0"/>
              </a:rPr>
              <a:t>Ranges from 0 (no similarity) to 1 (perfect match)</a:t>
            </a:r>
          </a:p>
        </p:txBody>
      </p:sp>
    </p:spTree>
    <p:extLst>
      <p:ext uri="{BB962C8B-B14F-4D97-AF65-F5344CB8AC3E}">
        <p14:creationId xmlns:p14="http://schemas.microsoft.com/office/powerpoint/2010/main" val="3711416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a:xfrm>
            <a:off x="914400" y="274638"/>
            <a:ext cx="7772400" cy="944562"/>
          </a:xfrm>
        </p:spPr>
        <p:txBody>
          <a:bodyPr/>
          <a:lstStyle/>
          <a:p>
            <a:r>
              <a:rPr lang="en-US" altLang="ko-KR" sz="3200" dirty="0" smtClean="0">
                <a:solidFill>
                  <a:schemeClr val="tx1"/>
                </a:solidFill>
                <a:ea typeface="ＭＳ Ｐゴシック" pitchFamily="34" charset="-128"/>
              </a:rPr>
              <a:t>Using the similarity info to make recommendations</a:t>
            </a:r>
          </a:p>
        </p:txBody>
      </p:sp>
      <p:sp>
        <p:nvSpPr>
          <p:cNvPr id="66562" name="Content Placeholder 2"/>
          <p:cNvSpPr>
            <a:spLocks noGrp="1"/>
          </p:cNvSpPr>
          <p:nvPr>
            <p:ph sz="quarter" idx="1"/>
          </p:nvPr>
        </p:nvSpPr>
        <p:spPr>
          <a:xfrm>
            <a:off x="672402" y="1295400"/>
            <a:ext cx="8001000" cy="4572000"/>
          </a:xfrm>
        </p:spPr>
        <p:txBody>
          <a:bodyPr/>
          <a:lstStyle/>
          <a:p>
            <a:r>
              <a:rPr lang="en-US" altLang="ko-KR" dirty="0" smtClean="0">
                <a:ea typeface="ＭＳ Ｐゴシック" pitchFamily="34" charset="-128"/>
              </a:rPr>
              <a:t>Given a new user, </a:t>
            </a:r>
            <a:r>
              <a:rPr lang="en-US" altLang="ko-KR" dirty="0" smtClean="0">
                <a:solidFill>
                  <a:srgbClr val="FF0000"/>
                </a:solidFill>
                <a:ea typeface="ＭＳ Ｐゴシック" pitchFamily="34" charset="-128"/>
              </a:rPr>
              <a:t>identify k-nearest users</a:t>
            </a:r>
          </a:p>
          <a:p>
            <a:r>
              <a:rPr lang="en-US" altLang="ko-KR" dirty="0" smtClean="0">
                <a:ea typeface="ＭＳ Ｐゴシック" pitchFamily="34" charset="-128"/>
              </a:rPr>
              <a:t>Consider all the items they rated/purchased, </a:t>
            </a:r>
            <a:r>
              <a:rPr lang="en-US" altLang="ko-KR" u="sng" dirty="0" smtClean="0">
                <a:ea typeface="ＭＳ Ｐゴシック" pitchFamily="34" charset="-128"/>
              </a:rPr>
              <a:t>except for the co-rated ones</a:t>
            </a:r>
            <a:r>
              <a:rPr lang="en-US" altLang="ko-KR" sz="2200" dirty="0" smtClean="0">
                <a:ea typeface="ＭＳ Ｐゴシック" pitchFamily="34" charset="-128"/>
              </a:rPr>
              <a:t>(new user</a:t>
            </a:r>
            <a:r>
              <a:rPr lang="ko-KR" altLang="en-US" sz="2200" dirty="0" smtClean="0">
                <a:ea typeface="ＭＳ Ｐゴシック" pitchFamily="34" charset="-128"/>
              </a:rPr>
              <a:t>가 이미 구매한 것은 제외</a:t>
            </a:r>
            <a:r>
              <a:rPr lang="en-US" altLang="ko-KR" sz="2200" dirty="0" smtClean="0">
                <a:ea typeface="ＭＳ Ｐゴシック" pitchFamily="34" charset="-128"/>
              </a:rPr>
              <a:t>)</a:t>
            </a:r>
          </a:p>
          <a:p>
            <a:r>
              <a:rPr lang="en-US" altLang="ko-KR" dirty="0" smtClean="0">
                <a:ea typeface="ＭＳ Ｐゴシック" pitchFamily="34" charset="-128"/>
              </a:rPr>
              <a:t>Among these other items, what is the best one?  </a:t>
            </a:r>
            <a:r>
              <a:rPr lang="en-US" altLang="en-US" dirty="0" smtClean="0">
                <a:ea typeface="ＭＳ Ｐゴシック" pitchFamily="34" charset="-128"/>
              </a:rPr>
              <a:t>“</a:t>
            </a:r>
            <a:r>
              <a:rPr lang="en-US" altLang="ko-KR" dirty="0" smtClean="0">
                <a:ea typeface="ＭＳ Ｐゴシック" pitchFamily="34" charset="-128"/>
              </a:rPr>
              <a:t>Best</a:t>
            </a:r>
            <a:r>
              <a:rPr lang="en-US" altLang="en-US" dirty="0" smtClean="0">
                <a:ea typeface="ＭＳ Ｐゴシック" pitchFamily="34" charset="-128"/>
              </a:rPr>
              <a:t>”</a:t>
            </a:r>
            <a:r>
              <a:rPr lang="en-US" altLang="ko-KR" dirty="0" smtClean="0">
                <a:ea typeface="ＭＳ Ｐゴシック" pitchFamily="34" charset="-128"/>
              </a:rPr>
              <a:t> could be</a:t>
            </a:r>
          </a:p>
          <a:p>
            <a:pPr lvl="1"/>
            <a:r>
              <a:rPr lang="en-US" altLang="ko-KR" dirty="0" smtClean="0">
                <a:ea typeface="ＭＳ Ｐゴシック" pitchFamily="34" charset="-128"/>
              </a:rPr>
              <a:t>Most purchased</a:t>
            </a:r>
            <a:r>
              <a:rPr lang="en-US" altLang="ko-KR" sz="2200" dirty="0" smtClean="0">
                <a:ea typeface="ＭＳ Ｐゴシック" pitchFamily="34" charset="-128"/>
              </a:rPr>
              <a:t>(</a:t>
            </a:r>
            <a:r>
              <a:rPr lang="ko-KR" altLang="en-US" sz="2200" dirty="0" smtClean="0">
                <a:ea typeface="ＭＳ Ｐゴシック" pitchFamily="34" charset="-128"/>
              </a:rPr>
              <a:t>이진화 구매 데이터</a:t>
            </a:r>
            <a:r>
              <a:rPr lang="en-US" altLang="ko-KR" sz="2200" dirty="0" smtClean="0">
                <a:ea typeface="ＭＳ Ｐゴシック" pitchFamily="34" charset="-128"/>
              </a:rPr>
              <a:t>)</a:t>
            </a:r>
          </a:p>
          <a:p>
            <a:pPr lvl="1"/>
            <a:r>
              <a:rPr lang="en-US" altLang="ko-KR" dirty="0" smtClean="0">
                <a:ea typeface="ＭＳ Ｐゴシック" pitchFamily="34" charset="-128"/>
              </a:rPr>
              <a:t>Highest rated</a:t>
            </a:r>
            <a:r>
              <a:rPr lang="en-US" altLang="ko-KR" sz="2200" dirty="0" smtClean="0">
                <a:ea typeface="ＭＳ Ｐゴシック" pitchFamily="34" charset="-128"/>
              </a:rPr>
              <a:t>(</a:t>
            </a:r>
            <a:r>
              <a:rPr lang="ko-KR" altLang="en-US" sz="2200" dirty="0" smtClean="0">
                <a:ea typeface="ＭＳ Ｐゴシック" pitchFamily="34" charset="-128"/>
              </a:rPr>
              <a:t>평가 점수 데이터</a:t>
            </a:r>
            <a:r>
              <a:rPr lang="en-US" altLang="ko-KR" sz="2200" dirty="0" smtClean="0">
                <a:ea typeface="ＭＳ Ｐゴシック" pitchFamily="34" charset="-128"/>
              </a:rPr>
              <a:t>: </a:t>
            </a:r>
            <a:r>
              <a:rPr lang="ko-KR" altLang="en-US" sz="2200" dirty="0" smtClean="0">
                <a:ea typeface="ＭＳ Ｐゴシック" pitchFamily="34" charset="-128"/>
              </a:rPr>
              <a:t>가장 높은 평가점수 </a:t>
            </a:r>
            <a:r>
              <a:rPr lang="en-US" altLang="ko-KR" sz="2200" dirty="0" smtClean="0">
                <a:ea typeface="ＭＳ Ｐゴシック" pitchFamily="34" charset="-128"/>
              </a:rPr>
              <a:t>item)</a:t>
            </a:r>
          </a:p>
          <a:p>
            <a:pPr lvl="1"/>
            <a:r>
              <a:rPr lang="en-US" altLang="ko-KR" dirty="0" smtClean="0">
                <a:ea typeface="ＭＳ Ｐゴシック" pitchFamily="34" charset="-128"/>
              </a:rPr>
              <a:t>Most </a:t>
            </a:r>
            <a:r>
              <a:rPr lang="en-US" altLang="ko-KR" dirty="0">
                <a:ea typeface="ＭＳ Ｐゴシック" pitchFamily="34" charset="-128"/>
              </a:rPr>
              <a:t>rated </a:t>
            </a:r>
            <a:r>
              <a:rPr lang="en-US" altLang="ko-KR" sz="2200" dirty="0" smtClean="0">
                <a:ea typeface="ＭＳ Ｐゴシック" pitchFamily="34" charset="-128"/>
              </a:rPr>
              <a:t>(</a:t>
            </a:r>
            <a:r>
              <a:rPr lang="ko-KR" altLang="en-US" sz="2200" dirty="0" smtClean="0">
                <a:ea typeface="ＭＳ Ｐゴシック" pitchFamily="34" charset="-128"/>
              </a:rPr>
              <a:t>평가 점수 데이터</a:t>
            </a:r>
            <a:r>
              <a:rPr lang="en-US" altLang="ko-KR" sz="2200" dirty="0" smtClean="0">
                <a:ea typeface="ＭＳ Ｐゴシック" pitchFamily="34" charset="-128"/>
              </a:rPr>
              <a:t>: </a:t>
            </a:r>
            <a:r>
              <a:rPr lang="ko-KR" altLang="en-US" sz="2200" dirty="0" smtClean="0">
                <a:ea typeface="ＭＳ Ｐゴシック" pitchFamily="34" charset="-128"/>
              </a:rPr>
              <a:t>가장 많이 평가된 </a:t>
            </a:r>
            <a:r>
              <a:rPr lang="en-US" altLang="ko-KR" sz="2200" dirty="0" smtClean="0">
                <a:ea typeface="ＭＳ Ｐゴシック" pitchFamily="34" charset="-128"/>
              </a:rPr>
              <a:t>item)</a:t>
            </a:r>
          </a:p>
          <a:p>
            <a:r>
              <a:rPr lang="en-US" altLang="ko-KR" dirty="0" smtClean="0">
                <a:ea typeface="ＭＳ Ｐゴシック" pitchFamily="34" charset="-128"/>
              </a:rPr>
              <a:t>That </a:t>
            </a:r>
            <a:r>
              <a:rPr lang="en-US" altLang="en-US" dirty="0" smtClean="0">
                <a:ea typeface="ＭＳ Ｐゴシック" pitchFamily="34" charset="-128"/>
              </a:rPr>
              <a:t>“</a:t>
            </a:r>
            <a:r>
              <a:rPr lang="en-US" altLang="ko-KR" dirty="0" smtClean="0">
                <a:ea typeface="ＭＳ Ｐゴシック" pitchFamily="34" charset="-128"/>
              </a:rPr>
              <a:t>best</a:t>
            </a:r>
            <a:r>
              <a:rPr lang="en-US" altLang="en-US" dirty="0" smtClean="0">
                <a:ea typeface="ＭＳ Ｐゴシック" pitchFamily="34" charset="-128"/>
              </a:rPr>
              <a:t>”</a:t>
            </a:r>
            <a:r>
              <a:rPr lang="en-US" altLang="ko-KR" dirty="0" smtClean="0">
                <a:ea typeface="ＭＳ Ｐゴシック" pitchFamily="34" charset="-128"/>
              </a:rPr>
              <a:t> item is the recommendation for the new user</a:t>
            </a:r>
          </a:p>
        </p:txBody>
      </p:sp>
    </p:spTree>
    <p:extLst>
      <p:ext uri="{BB962C8B-B14F-4D97-AF65-F5344CB8AC3E}">
        <p14:creationId xmlns:p14="http://schemas.microsoft.com/office/powerpoint/2010/main" val="13363185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5"/>
          <p:cNvSpPr>
            <a:spLocks noChangeArrowheads="1"/>
          </p:cNvSpPr>
          <p:nvPr/>
        </p:nvSpPr>
        <p:spPr bwMode="auto">
          <a:xfrm>
            <a:off x="2411413" y="2058988"/>
            <a:ext cx="4968875" cy="1657350"/>
          </a:xfrm>
          <a:prstGeom prst="rect">
            <a:avLst/>
          </a:prstGeom>
          <a:solidFill>
            <a:srgbClr val="FFFF99"/>
          </a:solidFill>
          <a:ln w="9525">
            <a:solidFill>
              <a:schemeClr val="tx1"/>
            </a:solidFill>
            <a:miter lim="800000"/>
            <a:headEnd/>
            <a:tailEnd/>
          </a:ln>
        </p:spPr>
        <p:txBody>
          <a:bodyPr wrap="none" anchor="ctr"/>
          <a:lstStyle>
            <a:lvl1pPr eaLnBrk="0" hangingPunct="0">
              <a:defRPr kumimoji="1" b="1">
                <a:solidFill>
                  <a:schemeClr val="tx1"/>
                </a:solidFill>
                <a:latin typeface="굴림" panose="020B0600000101010101" pitchFamily="50" charset="-127"/>
                <a:ea typeface="굴림" panose="020B0600000101010101" pitchFamily="50" charset="-127"/>
              </a:defRPr>
            </a:lvl1pPr>
            <a:lvl2pPr marL="742950" indent="-285750" eaLnBrk="0" hangingPunct="0">
              <a:defRPr kumimoji="1" b="1">
                <a:solidFill>
                  <a:schemeClr val="tx1"/>
                </a:solidFill>
                <a:latin typeface="굴림" panose="020B0600000101010101" pitchFamily="50" charset="-127"/>
                <a:ea typeface="굴림" panose="020B0600000101010101" pitchFamily="50" charset="-127"/>
              </a:defRPr>
            </a:lvl2pPr>
            <a:lvl3pPr marL="1143000" indent="-228600" eaLnBrk="0" hangingPunct="0">
              <a:defRPr kumimoji="1" b="1">
                <a:solidFill>
                  <a:schemeClr val="tx1"/>
                </a:solidFill>
                <a:latin typeface="굴림" panose="020B0600000101010101" pitchFamily="50" charset="-127"/>
                <a:ea typeface="굴림" panose="020B0600000101010101" pitchFamily="50" charset="-127"/>
              </a:defRPr>
            </a:lvl3pPr>
            <a:lvl4pPr marL="1600200" indent="-228600" eaLnBrk="0" hangingPunct="0">
              <a:defRPr kumimoji="1" b="1">
                <a:solidFill>
                  <a:schemeClr val="tx1"/>
                </a:solidFill>
                <a:latin typeface="굴림" panose="020B0600000101010101" pitchFamily="50" charset="-127"/>
                <a:ea typeface="굴림" panose="020B0600000101010101" pitchFamily="50" charset="-127"/>
              </a:defRPr>
            </a:lvl4pPr>
            <a:lvl5pPr marL="2057400" indent="-228600" eaLnBrk="0" hangingPunct="0">
              <a:defRPr kumimoji="1" b="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b="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b="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b="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b="1">
                <a:solidFill>
                  <a:schemeClr val="tx1"/>
                </a:solidFill>
                <a:latin typeface="굴림" panose="020B0600000101010101" pitchFamily="50" charset="-127"/>
                <a:ea typeface="굴림" panose="020B0600000101010101" pitchFamily="50" charset="-127"/>
              </a:defRPr>
            </a:lvl9pPr>
          </a:lstStyle>
          <a:p>
            <a:pPr eaLnBrk="1" hangingPunct="1"/>
            <a:endParaRPr lang="ko-KR" altLang="en-US"/>
          </a:p>
        </p:txBody>
      </p:sp>
      <p:sp>
        <p:nvSpPr>
          <p:cNvPr id="8200" name="Rectangle 2"/>
          <p:cNvSpPr>
            <a:spLocks noGrp="1" noChangeArrowheads="1"/>
          </p:cNvSpPr>
          <p:nvPr>
            <p:ph type="title"/>
          </p:nvPr>
        </p:nvSpPr>
        <p:spPr>
          <a:xfrm>
            <a:off x="457200" y="274638"/>
            <a:ext cx="8229600" cy="563562"/>
          </a:xfrm>
        </p:spPr>
        <p:txBody>
          <a:bodyPr/>
          <a:lstStyle/>
          <a:p>
            <a:pPr eaLnBrk="1" hangingPunct="1"/>
            <a:r>
              <a:rPr lang="ko-KR" altLang="en-US" sz="3200" b="0" dirty="0" smtClean="0">
                <a:solidFill>
                  <a:schemeClr val="tx1"/>
                </a:solidFill>
                <a:latin typeface="새굴림" panose="02030600000101010101" pitchFamily="18" charset="-127"/>
                <a:ea typeface="새굴림" panose="02030600000101010101" pitchFamily="18" charset="-127"/>
              </a:rPr>
              <a:t>추천 </a:t>
            </a:r>
            <a:r>
              <a:rPr lang="ko-KR" altLang="en-US" sz="3200" b="0" dirty="0" err="1" smtClean="0">
                <a:solidFill>
                  <a:schemeClr val="tx1"/>
                </a:solidFill>
                <a:latin typeface="새굴림" panose="02030600000101010101" pitchFamily="18" charset="-127"/>
                <a:ea typeface="새굴림" panose="02030600000101010101" pitchFamily="18" charset="-127"/>
              </a:rPr>
              <a:t>예측값의</a:t>
            </a:r>
            <a:r>
              <a:rPr lang="ko-KR" altLang="en-US" sz="3200" b="0" dirty="0" smtClean="0">
                <a:solidFill>
                  <a:schemeClr val="tx1"/>
                </a:solidFill>
                <a:latin typeface="새굴림" panose="02030600000101010101" pitchFamily="18" charset="-127"/>
                <a:ea typeface="새굴림" panose="02030600000101010101" pitchFamily="18" charset="-127"/>
              </a:rPr>
              <a:t> 계산식 예</a:t>
            </a:r>
            <a:r>
              <a:rPr lang="en-US" altLang="ko-KR" sz="3200" b="0" dirty="0" smtClean="0">
                <a:solidFill>
                  <a:schemeClr val="tx1"/>
                </a:solidFill>
                <a:latin typeface="새굴림" panose="02030600000101010101" pitchFamily="18" charset="-127"/>
                <a:ea typeface="새굴림" panose="02030600000101010101" pitchFamily="18" charset="-127"/>
              </a:rPr>
              <a:t>(</a:t>
            </a:r>
            <a:r>
              <a:rPr lang="ko-KR" altLang="en-US" sz="3200" b="0" dirty="0" smtClean="0">
                <a:solidFill>
                  <a:schemeClr val="tx1"/>
                </a:solidFill>
                <a:latin typeface="새굴림" panose="02030600000101010101" pitchFamily="18" charset="-127"/>
                <a:ea typeface="새굴림" panose="02030600000101010101" pitchFamily="18" charset="-127"/>
              </a:rPr>
              <a:t>논문에서</a:t>
            </a:r>
            <a:r>
              <a:rPr lang="en-US" altLang="ko-KR" sz="3200" b="0" dirty="0" smtClean="0">
                <a:solidFill>
                  <a:schemeClr val="tx1"/>
                </a:solidFill>
                <a:latin typeface="새굴림" panose="02030600000101010101" pitchFamily="18" charset="-127"/>
                <a:ea typeface="새굴림" panose="02030600000101010101" pitchFamily="18" charset="-127"/>
              </a:rPr>
              <a:t>)</a:t>
            </a:r>
            <a:endParaRPr lang="ko-KR" altLang="en-US" sz="3200" b="0" dirty="0" smtClean="0">
              <a:solidFill>
                <a:schemeClr val="tx1"/>
              </a:solidFill>
              <a:latin typeface="새굴림" panose="02030600000101010101" pitchFamily="18" charset="-127"/>
              <a:ea typeface="새굴림" panose="02030600000101010101" pitchFamily="18" charset="-127"/>
            </a:endParaRPr>
          </a:p>
        </p:txBody>
      </p:sp>
      <mc:AlternateContent xmlns:mc="http://schemas.openxmlformats.org/markup-compatibility/2006" xmlns:a14="http://schemas.microsoft.com/office/drawing/2010/main">
        <mc:Choice Requires="a14">
          <p:sp>
            <p:nvSpPr>
              <p:cNvPr id="8201" name="Rectangle 3"/>
              <p:cNvSpPr>
                <a:spLocks noGrp="1" noChangeArrowheads="1"/>
              </p:cNvSpPr>
              <p:nvPr>
                <p:ph type="body" idx="1"/>
              </p:nvPr>
            </p:nvSpPr>
            <p:spPr>
              <a:xfrm>
                <a:off x="457200" y="990600"/>
                <a:ext cx="8229600" cy="4983163"/>
              </a:xfrm>
            </p:spPr>
            <p:txBody>
              <a:bodyPr>
                <a:normAutofit/>
              </a:bodyPr>
              <a:lstStyle/>
              <a:p>
                <a:pPr eaLnBrk="1" hangingPunct="1">
                  <a:lnSpc>
                    <a:spcPct val="80000"/>
                  </a:lnSpc>
                </a:pPr>
                <a:r>
                  <a:rPr lang="ko-KR" altLang="en-US" sz="2000" dirty="0" smtClean="0"/>
                  <a:t>추천 수식</a:t>
                </a:r>
              </a:p>
              <a:p>
                <a:pPr lvl="1" eaLnBrk="1" hangingPunct="1">
                  <a:lnSpc>
                    <a:spcPct val="80000"/>
                  </a:lnSpc>
                </a:pPr>
                <a:r>
                  <a:rPr lang="ko-KR" altLang="en-US" sz="1800" dirty="0" smtClean="0"/>
                  <a:t>목표 고객과 다른 고객과의 </a:t>
                </a:r>
                <a:r>
                  <a:rPr lang="ko-KR" altLang="en-US" sz="1800" dirty="0" err="1" smtClean="0"/>
                  <a:t>유사도를</a:t>
                </a:r>
                <a:r>
                  <a:rPr lang="ko-KR" altLang="en-US" sz="1800" dirty="0" smtClean="0"/>
                  <a:t> 가중치로 하여 각 상품에 대한 선호도를 예측한다</a:t>
                </a:r>
                <a:r>
                  <a:rPr lang="en-US" altLang="ko-KR" sz="1800" dirty="0" smtClean="0"/>
                  <a:t>. </a:t>
                </a:r>
              </a:p>
              <a:p>
                <a:pPr lvl="1" eaLnBrk="1" hangingPunct="1">
                  <a:lnSpc>
                    <a:spcPct val="80000"/>
                  </a:lnSpc>
                </a:pPr>
                <a:endParaRPr lang="en-US" altLang="ko-KR" sz="1800" dirty="0" smtClean="0"/>
              </a:p>
              <a:p>
                <a:pPr lvl="1" eaLnBrk="1" hangingPunct="1">
                  <a:lnSpc>
                    <a:spcPct val="80000"/>
                  </a:lnSpc>
                </a:pPr>
                <a:endParaRPr lang="en-US" altLang="ko-KR" sz="1800" dirty="0" smtClean="0"/>
              </a:p>
              <a:p>
                <a:pPr lvl="1" eaLnBrk="1" hangingPunct="1">
                  <a:lnSpc>
                    <a:spcPct val="80000"/>
                  </a:lnSpc>
                </a:pPr>
                <a:endParaRPr lang="en-US" altLang="ko-KR" sz="1800" dirty="0" smtClean="0"/>
              </a:p>
              <a:p>
                <a:pPr lvl="1" eaLnBrk="1" hangingPunct="1">
                  <a:lnSpc>
                    <a:spcPct val="80000"/>
                  </a:lnSpc>
                </a:pPr>
                <a:endParaRPr lang="en-US" altLang="ko-KR" sz="1800" dirty="0" smtClean="0"/>
              </a:p>
              <a:p>
                <a:pPr lvl="1" eaLnBrk="1" hangingPunct="1">
                  <a:lnSpc>
                    <a:spcPct val="80000"/>
                  </a:lnSpc>
                </a:pPr>
                <a:endParaRPr lang="en-US" altLang="ko-KR" sz="1800" dirty="0" smtClean="0"/>
              </a:p>
              <a:p>
                <a:pPr lvl="1" eaLnBrk="1" hangingPunct="1">
                  <a:lnSpc>
                    <a:spcPct val="80000"/>
                  </a:lnSpc>
                </a:pPr>
                <a:endParaRPr lang="en-US" altLang="ko-KR" sz="1800" dirty="0" smtClean="0"/>
              </a:p>
              <a:p>
                <a:pPr lvl="1" eaLnBrk="1" hangingPunct="1">
                  <a:lnSpc>
                    <a:spcPct val="80000"/>
                  </a:lnSpc>
                </a:pPr>
                <a:endParaRPr lang="en-US" altLang="ko-KR" sz="1800" dirty="0" smtClean="0"/>
              </a:p>
              <a:p>
                <a:pPr lvl="1" eaLnBrk="1" hangingPunct="1">
                  <a:lnSpc>
                    <a:spcPct val="80000"/>
                  </a:lnSpc>
                </a:pPr>
                <a:endParaRPr lang="en-US" altLang="ko-KR" sz="1800" dirty="0" smtClean="0"/>
              </a:p>
              <a:p>
                <a:pPr lvl="1" eaLnBrk="1" hangingPunct="1">
                  <a:lnSpc>
                    <a:spcPct val="80000"/>
                  </a:lnSpc>
                </a:pPr>
                <a:r>
                  <a:rPr lang="en-US" altLang="ko-KR" sz="1800" dirty="0" smtClean="0"/>
                  <a:t>   </a:t>
                </a:r>
                <a14:m>
                  <m:oMath xmlns:m="http://schemas.openxmlformats.org/officeDocument/2006/math">
                    <m:sSub>
                      <m:sSubPr>
                        <m:ctrlPr>
                          <a:rPr lang="en-US" altLang="ko-KR" sz="1800" b="0" i="1" smtClean="0">
                            <a:latin typeface="Cambria Math"/>
                          </a:rPr>
                        </m:ctrlPr>
                      </m:sSubPr>
                      <m:e>
                        <m:r>
                          <a:rPr lang="en-US" altLang="ko-KR" sz="1800" b="0" i="1" smtClean="0">
                            <a:latin typeface="Cambria Math" panose="02040503050406030204" pitchFamily="18" charset="0"/>
                          </a:rPr>
                          <m:t>𝑃</m:t>
                        </m:r>
                      </m:e>
                      <m:sub>
                        <m:r>
                          <a:rPr lang="en-US" altLang="ko-KR" sz="1800" b="0" i="1" smtClean="0">
                            <a:latin typeface="Cambria Math" panose="02040503050406030204" pitchFamily="18" charset="0"/>
                          </a:rPr>
                          <m:t>𝑎</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𝑖</m:t>
                        </m:r>
                      </m:sub>
                    </m:sSub>
                  </m:oMath>
                </a14:m>
                <a:r>
                  <a:rPr lang="en-US" altLang="ko-KR" sz="1800" dirty="0" smtClean="0"/>
                  <a:t>   : </a:t>
                </a:r>
                <a:r>
                  <a:rPr lang="ko-KR" altLang="en-US" sz="1800" dirty="0" smtClean="0"/>
                  <a:t>사용자 </a:t>
                </a:r>
                <a:r>
                  <a:rPr lang="en-US" altLang="ko-KR" sz="1800" dirty="0" smtClean="0"/>
                  <a:t>a</a:t>
                </a:r>
                <a:r>
                  <a:rPr lang="ko-KR" altLang="en-US" sz="1800" dirty="0" smtClean="0"/>
                  <a:t>가 아이템 </a:t>
                </a:r>
                <a:r>
                  <a:rPr lang="en-US" altLang="ko-KR" sz="1800" dirty="0" err="1" smtClean="0"/>
                  <a:t>i</a:t>
                </a:r>
                <a:r>
                  <a:rPr lang="ko-KR" altLang="en-US" sz="1800" dirty="0" smtClean="0"/>
                  <a:t>에 대한 선호도 </a:t>
                </a:r>
                <a:r>
                  <a:rPr lang="ko-KR" altLang="en-US" sz="1800" dirty="0" err="1" smtClean="0"/>
                  <a:t>예측값</a:t>
                </a:r>
                <a:endParaRPr lang="ko-KR" altLang="en-US" sz="1800" dirty="0" smtClean="0"/>
              </a:p>
              <a:p>
                <a:pPr lvl="1" eaLnBrk="1" hangingPunct="1">
                  <a:lnSpc>
                    <a:spcPct val="80000"/>
                  </a:lnSpc>
                </a:pPr>
                <a:endParaRPr lang="ko-KR" altLang="en-US" sz="1800" dirty="0" smtClean="0"/>
              </a:p>
              <a:p>
                <a:pPr lvl="1" eaLnBrk="1" hangingPunct="1">
                  <a:lnSpc>
                    <a:spcPct val="80000"/>
                  </a:lnSpc>
                </a:pPr>
                <a:r>
                  <a:rPr lang="ko-KR" altLang="en-US" sz="1800" dirty="0" smtClean="0"/>
                  <a:t>      </a:t>
                </a:r>
                <a:r>
                  <a:rPr lang="en-US" altLang="ko-KR" sz="1800" dirty="0" smtClean="0"/>
                  <a:t>: </a:t>
                </a:r>
                <a:r>
                  <a:rPr lang="ko-KR" altLang="en-US" sz="1800" dirty="0" smtClean="0"/>
                  <a:t>사용자 </a:t>
                </a:r>
                <a:r>
                  <a:rPr lang="en-US" altLang="ko-KR" sz="1800" dirty="0" smtClean="0"/>
                  <a:t>a</a:t>
                </a:r>
                <a:r>
                  <a:rPr lang="ko-KR" altLang="en-US" sz="1800" dirty="0" smtClean="0"/>
                  <a:t>의 </a:t>
                </a:r>
                <a:r>
                  <a:rPr lang="en-US" altLang="ko-KR" sz="1800" dirty="0" smtClean="0"/>
                  <a:t>Rating </a:t>
                </a:r>
                <a:r>
                  <a:rPr lang="ko-KR" altLang="en-US" sz="1800" dirty="0" smtClean="0"/>
                  <a:t>평균값 </a:t>
                </a:r>
              </a:p>
              <a:p>
                <a:pPr lvl="1" eaLnBrk="1" hangingPunct="1">
                  <a:lnSpc>
                    <a:spcPct val="80000"/>
                  </a:lnSpc>
                </a:pPr>
                <a:endParaRPr lang="ko-KR" altLang="en-US" sz="1800" dirty="0" smtClean="0"/>
              </a:p>
              <a:p>
                <a:pPr lvl="1" eaLnBrk="1" hangingPunct="1">
                  <a:lnSpc>
                    <a:spcPct val="80000"/>
                  </a:lnSpc>
                </a:pPr>
                <a:r>
                  <a:rPr lang="ko-KR" altLang="en-US" sz="1800" dirty="0" smtClean="0"/>
                  <a:t>      </a:t>
                </a:r>
                <a:r>
                  <a:rPr lang="en-US" altLang="ko-KR" sz="1800" dirty="0" smtClean="0"/>
                  <a:t>: </a:t>
                </a:r>
                <a:r>
                  <a:rPr lang="ko-KR" altLang="en-US" sz="1800" dirty="0" smtClean="0"/>
                  <a:t>사용자 </a:t>
                </a:r>
                <a:r>
                  <a:rPr lang="en-US" altLang="ko-KR" sz="1800" dirty="0" smtClean="0"/>
                  <a:t>u</a:t>
                </a:r>
                <a:r>
                  <a:rPr lang="ko-KR" altLang="en-US" sz="1800" dirty="0" smtClean="0"/>
                  <a:t>의 </a:t>
                </a:r>
                <a:r>
                  <a:rPr lang="en-US" altLang="ko-KR" sz="1800" dirty="0" smtClean="0"/>
                  <a:t>Rating </a:t>
                </a:r>
                <a:r>
                  <a:rPr lang="ko-KR" altLang="en-US" sz="1800" dirty="0" smtClean="0"/>
                  <a:t>평균값</a:t>
                </a:r>
              </a:p>
              <a:p>
                <a:pPr lvl="1" eaLnBrk="1" hangingPunct="1">
                  <a:lnSpc>
                    <a:spcPct val="80000"/>
                  </a:lnSpc>
                </a:pPr>
                <a:endParaRPr lang="ko-KR" altLang="en-US" sz="1800" dirty="0" smtClean="0"/>
              </a:p>
              <a:p>
                <a:pPr lvl="1" eaLnBrk="1" hangingPunct="1">
                  <a:lnSpc>
                    <a:spcPct val="80000"/>
                  </a:lnSpc>
                </a:pPr>
                <a:r>
                  <a:rPr lang="ko-KR" altLang="en-US" sz="1800" dirty="0" smtClean="0"/>
                  <a:t>       </a:t>
                </a:r>
                <a:r>
                  <a:rPr lang="en-US" altLang="ko-KR" sz="1800" dirty="0" smtClean="0"/>
                  <a:t>: </a:t>
                </a:r>
                <a:r>
                  <a:rPr lang="ko-KR" altLang="en-US" sz="1800" dirty="0" smtClean="0"/>
                  <a:t>사용자 </a:t>
                </a:r>
                <a:r>
                  <a:rPr lang="en-US" altLang="ko-KR" sz="1800" dirty="0" smtClean="0"/>
                  <a:t>a</a:t>
                </a:r>
                <a:r>
                  <a:rPr lang="ko-KR" altLang="en-US" sz="1800" dirty="0" smtClean="0"/>
                  <a:t>와 다른 사용자 </a:t>
                </a:r>
                <a:r>
                  <a:rPr lang="en-US" altLang="ko-KR" sz="1800" dirty="0" smtClean="0"/>
                  <a:t>u</a:t>
                </a:r>
                <a:r>
                  <a:rPr lang="ko-KR" altLang="en-US" sz="1800" dirty="0" smtClean="0"/>
                  <a:t>와의 유사도 값</a:t>
                </a:r>
              </a:p>
              <a:p>
                <a:pPr lvl="1" eaLnBrk="1" hangingPunct="1">
                  <a:lnSpc>
                    <a:spcPct val="80000"/>
                  </a:lnSpc>
                </a:pPr>
                <a:endParaRPr lang="en-US" altLang="ko-KR" sz="1800" dirty="0" smtClean="0"/>
              </a:p>
            </p:txBody>
          </p:sp>
        </mc:Choice>
        <mc:Fallback xmlns="">
          <p:sp>
            <p:nvSpPr>
              <p:cNvPr id="8201" name="Rectangle 3"/>
              <p:cNvSpPr>
                <a:spLocks noGrp="1" noRot="1" noChangeAspect="1" noMove="1" noResize="1" noEditPoints="1" noAdjustHandles="1" noChangeArrowheads="1" noChangeShapeType="1" noTextEdit="1"/>
              </p:cNvSpPr>
              <p:nvPr>
                <p:ph type="body" idx="1"/>
              </p:nvPr>
            </p:nvSpPr>
            <p:spPr>
              <a:xfrm>
                <a:off x="457200" y="990600"/>
                <a:ext cx="8229600" cy="4983163"/>
              </a:xfrm>
              <a:blipFill rotWithShape="0">
                <a:blip r:embed="rId4"/>
                <a:stretch>
                  <a:fillRect l="-296" t="-1958"/>
                </a:stretch>
              </a:blipFill>
            </p:spPr>
            <p:txBody>
              <a:bodyPr/>
              <a:lstStyle/>
              <a:p>
                <a:r>
                  <a:rPr lang="ko-KR" altLang="en-US">
                    <a:noFill/>
                  </a:rPr>
                  <a:t> </a:t>
                </a:r>
              </a:p>
            </p:txBody>
          </p:sp>
        </mc:Fallback>
      </mc:AlternateContent>
      <p:graphicFrame>
        <p:nvGraphicFramePr>
          <p:cNvPr id="8194" name="Object 4"/>
          <p:cNvGraphicFramePr>
            <a:graphicFrameLocks noChangeAspect="1"/>
          </p:cNvGraphicFramePr>
          <p:nvPr/>
        </p:nvGraphicFramePr>
        <p:xfrm>
          <a:off x="2838450" y="2203450"/>
          <a:ext cx="4048125" cy="1433513"/>
        </p:xfrm>
        <a:graphic>
          <a:graphicData uri="http://schemas.openxmlformats.org/presentationml/2006/ole">
            <mc:AlternateContent xmlns:mc="http://schemas.openxmlformats.org/markup-compatibility/2006">
              <mc:Choice xmlns:v="urn:schemas-microsoft-com:vml" Requires="v">
                <p:oleObj spid="_x0000_s3502" name="Equation" r:id="rId5" imgW="1841400" imgH="698400" progId="Equation.3">
                  <p:embed/>
                </p:oleObj>
              </mc:Choice>
              <mc:Fallback>
                <p:oleObj name="Equation" r:id="rId5" imgW="1841400" imgH="698400" progId="Equation.3">
                  <p:embed/>
                  <p:pic>
                    <p:nvPicPr>
                      <p:cNvPr id="819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8450" y="2203450"/>
                        <a:ext cx="4048125" cy="1433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 name="Object 11"/>
          <p:cNvGraphicFramePr>
            <a:graphicFrameLocks noChangeAspect="1"/>
          </p:cNvGraphicFramePr>
          <p:nvPr/>
        </p:nvGraphicFramePr>
        <p:xfrm>
          <a:off x="1120775" y="4513263"/>
          <a:ext cx="361950" cy="520700"/>
        </p:xfrm>
        <a:graphic>
          <a:graphicData uri="http://schemas.openxmlformats.org/presentationml/2006/ole">
            <mc:AlternateContent xmlns:mc="http://schemas.openxmlformats.org/markup-compatibility/2006">
              <mc:Choice xmlns:v="urn:schemas-microsoft-com:vml" Requires="v">
                <p:oleObj spid="_x0000_s3503" name="Equation" r:id="rId7" imgW="164880" imgH="253800" progId="Equation.3">
                  <p:embed/>
                </p:oleObj>
              </mc:Choice>
              <mc:Fallback>
                <p:oleObj name="Equation" r:id="rId7" imgW="164880" imgH="253800" progId="Equation.3">
                  <p:embed/>
                  <p:pic>
                    <p:nvPicPr>
                      <p:cNvPr id="8196"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0775" y="4513263"/>
                        <a:ext cx="36195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16"/>
          <p:cNvGraphicFramePr>
            <a:graphicFrameLocks noChangeAspect="1"/>
          </p:cNvGraphicFramePr>
          <p:nvPr/>
        </p:nvGraphicFramePr>
        <p:xfrm>
          <a:off x="1108075" y="5062538"/>
          <a:ext cx="334963" cy="520700"/>
        </p:xfrm>
        <a:graphic>
          <a:graphicData uri="http://schemas.openxmlformats.org/presentationml/2006/ole">
            <mc:AlternateContent xmlns:mc="http://schemas.openxmlformats.org/markup-compatibility/2006">
              <mc:Choice xmlns:v="urn:schemas-microsoft-com:vml" Requires="v">
                <p:oleObj spid="_x0000_s3504" name="Equation" r:id="rId9" imgW="152280" imgH="253800" progId="Equation.3">
                  <p:embed/>
                </p:oleObj>
              </mc:Choice>
              <mc:Fallback>
                <p:oleObj name="Equation" r:id="rId9" imgW="152280" imgH="253800" progId="Equation.3">
                  <p:embed/>
                  <p:pic>
                    <p:nvPicPr>
                      <p:cNvPr id="8197"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8075" y="5062538"/>
                        <a:ext cx="33496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8" name="Object 17"/>
          <p:cNvGraphicFramePr>
            <a:graphicFrameLocks noChangeAspect="1"/>
          </p:cNvGraphicFramePr>
          <p:nvPr>
            <p:extLst>
              <p:ext uri="{D42A27DB-BD31-4B8C-83A1-F6EECF244321}">
                <p14:modId xmlns:p14="http://schemas.microsoft.com/office/powerpoint/2010/main" val="447341939"/>
              </p:ext>
            </p:extLst>
          </p:nvPr>
        </p:nvGraphicFramePr>
        <p:xfrm>
          <a:off x="914400" y="5583238"/>
          <a:ext cx="585787" cy="509587"/>
        </p:xfrm>
        <a:graphic>
          <a:graphicData uri="http://schemas.openxmlformats.org/presentationml/2006/ole">
            <mc:AlternateContent xmlns:mc="http://schemas.openxmlformats.org/markup-compatibility/2006">
              <mc:Choice xmlns:v="urn:schemas-microsoft-com:vml" Requires="v">
                <p:oleObj spid="_x0000_s3505" name="Equation" r:id="rId11" imgW="266400" imgH="241200" progId="Equation.3">
                  <p:embed/>
                </p:oleObj>
              </mc:Choice>
              <mc:Fallback>
                <p:oleObj name="Equation" r:id="rId11" imgW="266400" imgH="241200" progId="Equation.3">
                  <p:embed/>
                  <p:pic>
                    <p:nvPicPr>
                      <p:cNvPr id="8198"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4400" y="5583238"/>
                        <a:ext cx="585787" cy="50958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987653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527050" y="777527"/>
            <a:ext cx="8229600" cy="4419600"/>
          </a:xfrm>
        </p:spPr>
        <p:txBody>
          <a:bodyPr>
            <a:normAutofit lnSpcReduction="10000"/>
          </a:bodyPr>
          <a:lstStyle/>
          <a:p>
            <a:r>
              <a:rPr lang="en-US" altLang="ko-KR" sz="2400" dirty="0">
                <a:solidFill>
                  <a:srgbClr val="FF0000"/>
                </a:solidFill>
                <a:ea typeface="ＭＳ Ｐゴシック" pitchFamily="34" charset="-128"/>
              </a:rPr>
              <a:t>When the number of users is huge</a:t>
            </a:r>
            <a:r>
              <a:rPr lang="en-US" altLang="ko-KR" sz="2400" dirty="0">
                <a:ea typeface="ＭＳ Ｐゴシック" pitchFamily="34" charset="-128"/>
              </a:rPr>
              <a:t>, </a:t>
            </a:r>
            <a:r>
              <a:rPr lang="en-US" altLang="ko-KR" sz="2400" dirty="0" smtClean="0">
                <a:ea typeface="ＭＳ Ｐゴシック" pitchFamily="34" charset="-128"/>
              </a:rPr>
              <a:t>it is computationally cheaper to </a:t>
            </a:r>
            <a:r>
              <a:rPr lang="en-US" altLang="ko-KR" sz="2400" dirty="0" smtClean="0">
                <a:solidFill>
                  <a:srgbClr val="FF0000"/>
                </a:solidFill>
                <a:ea typeface="ＭＳ Ｐゴシック" pitchFamily="34" charset="-128"/>
              </a:rPr>
              <a:t>find similar items </a:t>
            </a:r>
            <a:r>
              <a:rPr lang="en-US" altLang="ko-KR" sz="2400" dirty="0" smtClean="0">
                <a:ea typeface="ＭＳ Ｐゴシック" pitchFamily="34" charset="-128"/>
              </a:rPr>
              <a:t>rather than similar users.</a:t>
            </a:r>
          </a:p>
          <a:p>
            <a:r>
              <a:rPr lang="en-US" altLang="ko-KR" sz="2400" dirty="0" smtClean="0">
                <a:ea typeface="ＭＳ Ｐゴシック" pitchFamily="34" charset="-128"/>
              </a:rPr>
              <a:t>Alternative </a:t>
            </a:r>
            <a:r>
              <a:rPr lang="en-US" altLang="ko-KR" sz="2400" dirty="0">
                <a:ea typeface="ＭＳ Ｐゴシック" pitchFamily="34" charset="-128"/>
              </a:rPr>
              <a:t>– when a user </a:t>
            </a:r>
            <a:r>
              <a:rPr lang="en-US" altLang="ko-KR" sz="2400" u="sng" dirty="0">
                <a:ea typeface="ＭＳ Ｐゴシック" pitchFamily="34" charset="-128"/>
              </a:rPr>
              <a:t>purchases an item</a:t>
            </a:r>
            <a:r>
              <a:rPr lang="en-US" altLang="ko-KR" sz="2400" dirty="0">
                <a:ea typeface="ＭＳ Ｐゴシック" pitchFamily="34" charset="-128"/>
              </a:rPr>
              <a:t>, focus on similar </a:t>
            </a:r>
            <a:r>
              <a:rPr lang="en-US" altLang="ko-KR" sz="2400" dirty="0" smtClean="0">
                <a:ea typeface="ＭＳ Ｐゴシック" pitchFamily="34" charset="-128"/>
              </a:rPr>
              <a:t>items(</a:t>
            </a:r>
            <a:r>
              <a:rPr lang="ko-KR" altLang="en-US" sz="2400" dirty="0" smtClean="0">
                <a:solidFill>
                  <a:srgbClr val="FF0000"/>
                </a:solidFill>
                <a:ea typeface="ＭＳ Ｐゴシック" pitchFamily="34" charset="-128"/>
              </a:rPr>
              <a:t>상관계수</a:t>
            </a:r>
            <a:r>
              <a:rPr lang="en-US" altLang="ko-KR" sz="2400" dirty="0" smtClean="0">
                <a:solidFill>
                  <a:srgbClr val="FF0000"/>
                </a:solidFill>
                <a:ea typeface="ＭＳ Ｐゴシック" pitchFamily="34" charset="-128"/>
              </a:rPr>
              <a:t>, cosine </a:t>
            </a:r>
            <a:r>
              <a:rPr lang="ko-KR" altLang="en-US" sz="2400" dirty="0" smtClean="0">
                <a:solidFill>
                  <a:srgbClr val="FF0000"/>
                </a:solidFill>
                <a:ea typeface="ＭＳ Ｐゴシック" pitchFamily="34" charset="-128"/>
              </a:rPr>
              <a:t>사용</a:t>
            </a:r>
            <a:r>
              <a:rPr lang="en-US" altLang="ko-KR" sz="2400" dirty="0" smtClean="0">
                <a:ea typeface="ＭＳ Ｐゴシック" pitchFamily="34" charset="-128"/>
              </a:rPr>
              <a:t>): </a:t>
            </a:r>
          </a:p>
          <a:p>
            <a:r>
              <a:rPr lang="en-US" altLang="ko-KR" sz="2400" dirty="0" smtClean="0">
                <a:ea typeface="ＭＳ Ｐゴシック" pitchFamily="34" charset="-128"/>
              </a:rPr>
              <a:t>When a user </a:t>
            </a:r>
            <a:r>
              <a:rPr lang="en-US" altLang="ko-KR" sz="2400" u="sng" dirty="0" smtClean="0">
                <a:ea typeface="ＭＳ Ｐゴシック" pitchFamily="34" charset="-128"/>
              </a:rPr>
              <a:t>express interest in a particular item</a:t>
            </a:r>
            <a:r>
              <a:rPr lang="en-US" altLang="ko-KR" sz="2400" dirty="0" smtClean="0">
                <a:ea typeface="ＭＳ Ｐゴシック" pitchFamily="34" charset="-128"/>
              </a:rPr>
              <a:t>, </a:t>
            </a:r>
            <a:endParaRPr lang="en-US" altLang="ko-KR" sz="2400" dirty="0">
              <a:ea typeface="ＭＳ Ｐゴシック" pitchFamily="34" charset="-128"/>
            </a:endParaRPr>
          </a:p>
          <a:p>
            <a:pPr lvl="1">
              <a:buFont typeface="Franklin Gothic Book" pitchFamily="34" charset="0"/>
              <a:buAutoNum type="arabicPeriod"/>
            </a:pPr>
            <a:r>
              <a:rPr lang="en-US" altLang="ko-KR" sz="2200" dirty="0">
                <a:ea typeface="ＭＳ Ｐゴシック" pitchFamily="34" charset="-128"/>
              </a:rPr>
              <a:t>Find co-rated (co-purchased) items (by any user</a:t>
            </a:r>
            <a:r>
              <a:rPr lang="en-US" altLang="ko-KR" sz="2200" dirty="0" smtClean="0">
                <a:ea typeface="ＭＳ Ｐゴシック" pitchFamily="34" charset="-128"/>
              </a:rPr>
              <a:t>) with the item of interest</a:t>
            </a:r>
          </a:p>
          <a:p>
            <a:pPr lvl="2"/>
            <a:r>
              <a:rPr lang="en-US" altLang="ko-KR" sz="1800" dirty="0" smtClean="0">
                <a:ea typeface="ＭＳ Ｐゴシック" pitchFamily="34" charset="-128"/>
              </a:rPr>
              <a:t>calculate item similarity between all the items(offline).</a:t>
            </a:r>
            <a:endParaRPr lang="en-US" altLang="ko-KR" sz="1800" dirty="0">
              <a:ea typeface="ＭＳ Ｐゴシック" pitchFamily="34" charset="-128"/>
            </a:endParaRPr>
          </a:p>
          <a:p>
            <a:pPr lvl="1">
              <a:buFont typeface="Franklin Gothic Book" pitchFamily="34" charset="0"/>
              <a:buAutoNum type="arabicPeriod"/>
            </a:pPr>
            <a:r>
              <a:rPr lang="en-US" altLang="ko-KR" sz="2200" dirty="0">
                <a:ea typeface="ＭＳ Ｐゴシック" pitchFamily="34" charset="-128"/>
              </a:rPr>
              <a:t>Recommend the most popular or most correlated </a:t>
            </a:r>
            <a:r>
              <a:rPr lang="en-US" altLang="ko-KR" sz="2200" dirty="0" smtClean="0">
                <a:ea typeface="ＭＳ Ｐゴシック" pitchFamily="34" charset="-128"/>
              </a:rPr>
              <a:t>item among the similar items</a:t>
            </a:r>
            <a:endParaRPr lang="en-US" altLang="ko-KR" sz="2200" dirty="0">
              <a:ea typeface="ＭＳ Ｐゴシック" pitchFamily="34" charset="-128"/>
            </a:endParaRPr>
          </a:p>
          <a:p>
            <a:pPr lvl="2" eaLnBrk="1" hangingPunct="1">
              <a:lnSpc>
                <a:spcPct val="90000"/>
              </a:lnSpc>
            </a:pPr>
            <a:endParaRPr lang="ko-KR" altLang="en-US" sz="1400" b="1" dirty="0" smtClean="0"/>
          </a:p>
          <a:p>
            <a:pPr eaLnBrk="1" hangingPunct="1">
              <a:lnSpc>
                <a:spcPct val="90000"/>
              </a:lnSpc>
            </a:pPr>
            <a:endParaRPr lang="ko-KR" altLang="en-US" sz="2000" b="1" dirty="0" smtClean="0"/>
          </a:p>
          <a:p>
            <a:pPr eaLnBrk="1" hangingPunct="1">
              <a:lnSpc>
                <a:spcPct val="90000"/>
              </a:lnSpc>
            </a:pPr>
            <a:r>
              <a:rPr lang="ko-KR" altLang="en-US" sz="2000" b="1" dirty="0" smtClean="0"/>
              <a:t>개념 그림</a:t>
            </a:r>
          </a:p>
          <a:p>
            <a:pPr eaLnBrk="1" hangingPunct="1">
              <a:lnSpc>
                <a:spcPct val="90000"/>
              </a:lnSpc>
            </a:pPr>
            <a:endParaRPr lang="ko-KR" altLang="en-US" sz="2000" dirty="0" smtClean="0"/>
          </a:p>
          <a:p>
            <a:pPr eaLnBrk="1" hangingPunct="1">
              <a:lnSpc>
                <a:spcPct val="90000"/>
              </a:lnSpc>
            </a:pPr>
            <a:endParaRPr lang="ko-KR" altLang="en-US" sz="2000" dirty="0" smtClean="0"/>
          </a:p>
          <a:p>
            <a:pPr eaLnBrk="1" hangingPunct="1">
              <a:lnSpc>
                <a:spcPct val="90000"/>
              </a:lnSpc>
            </a:pPr>
            <a:endParaRPr lang="ko-KR" altLang="en-US" sz="2000" dirty="0" smtClean="0"/>
          </a:p>
          <a:p>
            <a:pPr eaLnBrk="1" hangingPunct="1">
              <a:lnSpc>
                <a:spcPct val="90000"/>
              </a:lnSpc>
            </a:pPr>
            <a:endParaRPr lang="ko-KR" altLang="en-US" sz="2000" dirty="0" smtClean="0"/>
          </a:p>
          <a:p>
            <a:pPr eaLnBrk="1" hangingPunct="1">
              <a:lnSpc>
                <a:spcPct val="90000"/>
              </a:lnSpc>
            </a:pPr>
            <a:endParaRPr lang="ko-KR" altLang="en-US" sz="2000" dirty="0" smtClean="0"/>
          </a:p>
        </p:txBody>
      </p:sp>
      <p:sp>
        <p:nvSpPr>
          <p:cNvPr id="21514" name="Text Box 12"/>
          <p:cNvSpPr txBox="1">
            <a:spLocks noChangeArrowheads="1"/>
          </p:cNvSpPr>
          <p:nvPr/>
        </p:nvSpPr>
        <p:spPr bwMode="auto">
          <a:xfrm>
            <a:off x="3085428" y="4343019"/>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algn="ctr" eaLnBrk="1" hangingPunct="1"/>
            <a:r>
              <a:rPr lang="en-US" altLang="ko-KR" sz="1600" b="0" i="1" dirty="0">
                <a:solidFill>
                  <a:schemeClr val="accent2"/>
                </a:solidFill>
                <a:latin typeface="Arial" pitchFamily="34" charset="0"/>
                <a:ea typeface="바탕체" pitchFamily="17" charset="-127"/>
              </a:rPr>
              <a:t>like</a:t>
            </a:r>
          </a:p>
        </p:txBody>
      </p:sp>
      <p:grpSp>
        <p:nvGrpSpPr>
          <p:cNvPr id="2" name="그룹 1"/>
          <p:cNvGrpSpPr/>
          <p:nvPr/>
        </p:nvGrpSpPr>
        <p:grpSpPr>
          <a:xfrm>
            <a:off x="2232846" y="4566096"/>
            <a:ext cx="4472754" cy="1663959"/>
            <a:chOff x="2232846" y="4566096"/>
            <a:chExt cx="4472754" cy="1663959"/>
          </a:xfrm>
        </p:grpSpPr>
        <p:grpSp>
          <p:nvGrpSpPr>
            <p:cNvPr id="21508" name="Group 4"/>
            <p:cNvGrpSpPr>
              <a:grpSpLocks/>
            </p:cNvGrpSpPr>
            <p:nvPr/>
          </p:nvGrpSpPr>
          <p:grpSpPr bwMode="auto">
            <a:xfrm>
              <a:off x="2232846" y="4752627"/>
              <a:ext cx="304800" cy="444500"/>
              <a:chOff x="3856" y="2832"/>
              <a:chExt cx="192" cy="280"/>
            </a:xfrm>
          </p:grpSpPr>
          <p:sp>
            <p:nvSpPr>
              <p:cNvPr id="21518" name="Oval 5"/>
              <p:cNvSpPr>
                <a:spLocks noChangeArrowheads="1"/>
              </p:cNvSpPr>
              <p:nvPr/>
            </p:nvSpPr>
            <p:spPr bwMode="auto">
              <a:xfrm>
                <a:off x="3888" y="2832"/>
                <a:ext cx="144" cy="144"/>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eaLnBrk="1" hangingPunct="1"/>
                <a:endParaRPr lang="ko-KR" altLang="en-US"/>
              </a:p>
            </p:txBody>
          </p:sp>
          <p:sp>
            <p:nvSpPr>
              <p:cNvPr id="21519" name="Freeform 6"/>
              <p:cNvSpPr>
                <a:spLocks/>
              </p:cNvSpPr>
              <p:nvPr/>
            </p:nvSpPr>
            <p:spPr bwMode="auto">
              <a:xfrm>
                <a:off x="3856" y="2968"/>
                <a:ext cx="192" cy="144"/>
              </a:xfrm>
              <a:custGeom>
                <a:avLst/>
                <a:gdLst>
                  <a:gd name="T0" fmla="*/ 96 w 192"/>
                  <a:gd name="T1" fmla="*/ 0 h 144"/>
                  <a:gd name="T2" fmla="*/ 0 w 192"/>
                  <a:gd name="T3" fmla="*/ 144 h 144"/>
                  <a:gd name="T4" fmla="*/ 192 w 192"/>
                  <a:gd name="T5" fmla="*/ 144 h 144"/>
                  <a:gd name="T6" fmla="*/ 96 w 192"/>
                  <a:gd name="T7" fmla="*/ 0 h 144"/>
                  <a:gd name="T8" fmla="*/ 0 60000 65536"/>
                  <a:gd name="T9" fmla="*/ 0 60000 65536"/>
                  <a:gd name="T10" fmla="*/ 0 60000 65536"/>
                  <a:gd name="T11" fmla="*/ 0 60000 65536"/>
                  <a:gd name="T12" fmla="*/ 0 w 192"/>
                  <a:gd name="T13" fmla="*/ 0 h 144"/>
                  <a:gd name="T14" fmla="*/ 192 w 192"/>
                  <a:gd name="T15" fmla="*/ 144 h 144"/>
                </a:gdLst>
                <a:ahLst/>
                <a:cxnLst>
                  <a:cxn ang="T8">
                    <a:pos x="T0" y="T1"/>
                  </a:cxn>
                  <a:cxn ang="T9">
                    <a:pos x="T2" y="T3"/>
                  </a:cxn>
                  <a:cxn ang="T10">
                    <a:pos x="T4" y="T5"/>
                  </a:cxn>
                  <a:cxn ang="T11">
                    <a:pos x="T6" y="T7"/>
                  </a:cxn>
                </a:cxnLst>
                <a:rect l="T12" t="T13" r="T14" b="T15"/>
                <a:pathLst>
                  <a:path w="192" h="144">
                    <a:moveTo>
                      <a:pt x="96" y="0"/>
                    </a:moveTo>
                    <a:lnTo>
                      <a:pt x="0" y="144"/>
                    </a:lnTo>
                    <a:lnTo>
                      <a:pt x="192" y="144"/>
                    </a:lnTo>
                    <a:lnTo>
                      <a:pt x="96" y="0"/>
                    </a:lnTo>
                    <a:close/>
                  </a:path>
                </a:pathLst>
              </a:custGeom>
              <a:solidFill>
                <a:srgbClr val="FF6600"/>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ko-KR" altLang="en-US"/>
              </a:p>
            </p:txBody>
          </p:sp>
        </p:grpSp>
        <p:sp>
          <p:nvSpPr>
            <p:cNvPr id="21509" name="Text Box 7"/>
            <p:cNvSpPr txBox="1">
              <a:spLocks noChangeArrowheads="1"/>
            </p:cNvSpPr>
            <p:nvPr/>
          </p:nvSpPr>
          <p:spPr bwMode="auto">
            <a:xfrm>
              <a:off x="4367213" y="4566096"/>
              <a:ext cx="549275" cy="373062"/>
            </a:xfrm>
            <a:prstGeom prst="rect">
              <a:avLst/>
            </a:prstGeom>
            <a:solidFill>
              <a:srgbClr val="FFCC00"/>
            </a:solidFill>
            <a:ln w="6350">
              <a:solidFill>
                <a:schemeClr val="tx1"/>
              </a:solidFill>
              <a:miter lim="800000"/>
              <a:headEnd/>
              <a:tailEnd/>
            </a:ln>
          </p:spPr>
          <p:txBody>
            <a:bodyP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algn="ctr" eaLnBrk="1" hangingPunct="1"/>
              <a:r>
                <a:rPr lang="en-US" altLang="ko-KR">
                  <a:ea typeface="바탕체" pitchFamily="17" charset="-127"/>
                </a:rPr>
                <a:t>A</a:t>
              </a:r>
            </a:p>
          </p:txBody>
        </p:sp>
        <p:sp>
          <p:nvSpPr>
            <p:cNvPr id="21510" name="Text Box 8"/>
            <p:cNvSpPr txBox="1">
              <a:spLocks noChangeArrowheads="1"/>
            </p:cNvSpPr>
            <p:nvPr/>
          </p:nvSpPr>
          <p:spPr bwMode="auto">
            <a:xfrm>
              <a:off x="4367212" y="5745573"/>
              <a:ext cx="549275" cy="373062"/>
            </a:xfrm>
            <a:prstGeom prst="rect">
              <a:avLst/>
            </a:prstGeom>
            <a:solidFill>
              <a:srgbClr val="FFCC00"/>
            </a:solidFill>
            <a:ln w="6350">
              <a:solidFill>
                <a:schemeClr val="tx1"/>
              </a:solidFill>
              <a:miter lim="800000"/>
              <a:headEnd/>
              <a:tailEnd/>
            </a:ln>
          </p:spPr>
          <p:txBody>
            <a:bodyP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algn="ctr" eaLnBrk="1" hangingPunct="1"/>
              <a:r>
                <a:rPr lang="en-US" altLang="ko-KR">
                  <a:ea typeface="바탕체" pitchFamily="17" charset="-127"/>
                </a:rPr>
                <a:t>C</a:t>
              </a:r>
            </a:p>
          </p:txBody>
        </p:sp>
        <p:sp>
          <p:nvSpPr>
            <p:cNvPr id="21511" name="Text Box 9"/>
            <p:cNvSpPr txBox="1">
              <a:spLocks noChangeArrowheads="1"/>
            </p:cNvSpPr>
            <p:nvPr/>
          </p:nvSpPr>
          <p:spPr bwMode="auto">
            <a:xfrm>
              <a:off x="4367213" y="5178042"/>
              <a:ext cx="549275" cy="373062"/>
            </a:xfrm>
            <a:prstGeom prst="rect">
              <a:avLst/>
            </a:prstGeom>
            <a:solidFill>
              <a:srgbClr val="FFCC00"/>
            </a:solidFill>
            <a:ln w="6350">
              <a:solidFill>
                <a:schemeClr val="tx1"/>
              </a:solidFill>
              <a:miter lim="800000"/>
              <a:headEnd/>
              <a:tailEnd/>
            </a:ln>
          </p:spPr>
          <p:txBody>
            <a:bodyP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algn="ctr" eaLnBrk="1" hangingPunct="1"/>
              <a:r>
                <a:rPr lang="en-US" altLang="ko-KR">
                  <a:ea typeface="바탕체" pitchFamily="17" charset="-127"/>
                </a:rPr>
                <a:t>B</a:t>
              </a:r>
            </a:p>
          </p:txBody>
        </p:sp>
        <p:sp>
          <p:nvSpPr>
            <p:cNvPr id="21512" name="Line 10"/>
            <p:cNvSpPr>
              <a:spLocks noChangeShapeType="1"/>
            </p:cNvSpPr>
            <p:nvPr/>
          </p:nvSpPr>
          <p:spPr bwMode="auto">
            <a:xfrm flipH="1" flipV="1">
              <a:off x="2749889" y="5170104"/>
              <a:ext cx="1600200" cy="762000"/>
            </a:xfrm>
            <a:prstGeom prst="line">
              <a:avLst/>
            </a:prstGeom>
            <a:noFill/>
            <a:ln w="57150">
              <a:solidFill>
                <a:srgbClr val="FF66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1513" name="Line 11"/>
            <p:cNvSpPr>
              <a:spLocks noChangeShapeType="1"/>
            </p:cNvSpPr>
            <p:nvPr/>
          </p:nvSpPr>
          <p:spPr bwMode="auto">
            <a:xfrm>
              <a:off x="2832760" y="4791726"/>
              <a:ext cx="1524000" cy="0"/>
            </a:xfrm>
            <a:prstGeom prst="line">
              <a:avLst/>
            </a:prstGeom>
            <a:noFill/>
            <a:ln w="5715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cxnSp>
          <p:nvCxnSpPr>
            <p:cNvPr id="21515" name="AutoShape 13"/>
            <p:cNvCxnSpPr>
              <a:cxnSpLocks noChangeShapeType="1"/>
              <a:stCxn id="21509" idx="3"/>
              <a:endCxn id="21510" idx="3"/>
            </p:cNvCxnSpPr>
            <p:nvPr/>
          </p:nvCxnSpPr>
          <p:spPr bwMode="auto">
            <a:xfrm flipH="1">
              <a:off x="4916487" y="4752627"/>
              <a:ext cx="1" cy="1179477"/>
            </a:xfrm>
            <a:prstGeom prst="curvedConnector3">
              <a:avLst>
                <a:gd name="adj1" fmla="val -22860000000"/>
              </a:avLst>
            </a:prstGeom>
            <a:noFill/>
            <a:ln w="635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cxnSp>
        <p:sp>
          <p:nvSpPr>
            <p:cNvPr id="21516" name="Text Box 14"/>
            <p:cNvSpPr txBox="1">
              <a:spLocks noChangeArrowheads="1"/>
            </p:cNvSpPr>
            <p:nvPr/>
          </p:nvSpPr>
          <p:spPr bwMode="auto">
            <a:xfrm>
              <a:off x="5257800" y="5047189"/>
              <a:ext cx="1447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algn="ctr" eaLnBrk="1" hangingPunct="1"/>
              <a:r>
                <a:rPr lang="en-US" altLang="ko-KR" sz="1600" i="1" dirty="0">
                  <a:solidFill>
                    <a:schemeClr val="accent2"/>
                  </a:solidFill>
                  <a:ea typeface="바탕체" pitchFamily="17" charset="-127"/>
                </a:rPr>
                <a:t>similar</a:t>
              </a:r>
            </a:p>
            <a:p>
              <a:pPr algn="ctr" eaLnBrk="1" hangingPunct="1"/>
              <a:r>
                <a:rPr lang="en-US" altLang="ko-KR" sz="1600" i="1" dirty="0" smtClean="0">
                  <a:solidFill>
                    <a:schemeClr val="accent2"/>
                  </a:solidFill>
                  <a:ea typeface="바탕체" pitchFamily="17" charset="-127"/>
                </a:rPr>
                <a:t>item</a:t>
              </a:r>
              <a:endParaRPr lang="en-US" altLang="ko-KR" sz="1600" i="1" dirty="0">
                <a:solidFill>
                  <a:schemeClr val="accent2"/>
                </a:solidFill>
                <a:ea typeface="바탕체" pitchFamily="17" charset="-127"/>
              </a:endParaRPr>
            </a:p>
          </p:txBody>
        </p:sp>
        <p:sp>
          <p:nvSpPr>
            <p:cNvPr id="21517" name="Text Box 15"/>
            <p:cNvSpPr txBox="1">
              <a:spLocks noChangeArrowheads="1"/>
            </p:cNvSpPr>
            <p:nvPr/>
          </p:nvSpPr>
          <p:spPr bwMode="auto">
            <a:xfrm>
              <a:off x="2804720" y="5925255"/>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b="1">
                  <a:solidFill>
                    <a:schemeClr val="tx1"/>
                  </a:solidFill>
                  <a:latin typeface="굴림" pitchFamily="50" charset="-127"/>
                  <a:ea typeface="굴림" pitchFamily="50" charset="-127"/>
                </a:defRPr>
              </a:lvl1pPr>
              <a:lvl2pPr marL="742950" indent="-285750" eaLnBrk="0" hangingPunct="0">
                <a:defRPr kumimoji="1" b="1">
                  <a:solidFill>
                    <a:schemeClr val="tx1"/>
                  </a:solidFill>
                  <a:latin typeface="굴림" pitchFamily="50" charset="-127"/>
                  <a:ea typeface="굴림" pitchFamily="50" charset="-127"/>
                </a:defRPr>
              </a:lvl2pPr>
              <a:lvl3pPr marL="1143000" indent="-228600" eaLnBrk="0" hangingPunct="0">
                <a:defRPr kumimoji="1" b="1">
                  <a:solidFill>
                    <a:schemeClr val="tx1"/>
                  </a:solidFill>
                  <a:latin typeface="굴림" pitchFamily="50" charset="-127"/>
                  <a:ea typeface="굴림" pitchFamily="50" charset="-127"/>
                </a:defRPr>
              </a:lvl3pPr>
              <a:lvl4pPr marL="1600200" indent="-228600" eaLnBrk="0" hangingPunct="0">
                <a:defRPr kumimoji="1" b="1">
                  <a:solidFill>
                    <a:schemeClr val="tx1"/>
                  </a:solidFill>
                  <a:latin typeface="굴림" pitchFamily="50" charset="-127"/>
                  <a:ea typeface="굴림" pitchFamily="50" charset="-127"/>
                </a:defRPr>
              </a:lvl4pPr>
              <a:lvl5pPr marL="2057400" indent="-228600" eaLnBrk="0" hangingPunct="0">
                <a:defRPr kumimoji="1" b="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b="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b="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b="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b="1">
                  <a:solidFill>
                    <a:schemeClr val="tx1"/>
                  </a:solidFill>
                  <a:latin typeface="굴림" pitchFamily="50" charset="-127"/>
                  <a:ea typeface="굴림" pitchFamily="50" charset="-127"/>
                </a:defRPr>
              </a:lvl9pPr>
            </a:lstStyle>
            <a:p>
              <a:pPr algn="ctr" eaLnBrk="1" hangingPunct="1"/>
              <a:r>
                <a:rPr lang="en-US" altLang="ko-KR" sz="1400" b="0" i="1" dirty="0">
                  <a:solidFill>
                    <a:schemeClr val="accent2"/>
                  </a:solidFill>
                  <a:latin typeface="Arial" pitchFamily="34" charset="0"/>
                  <a:ea typeface="바탕체" pitchFamily="17" charset="-127"/>
                </a:rPr>
                <a:t>Recommend</a:t>
              </a:r>
            </a:p>
          </p:txBody>
        </p:sp>
      </p:grpSp>
      <p:sp>
        <p:nvSpPr>
          <p:cNvPr id="17" name="Title 1"/>
          <p:cNvSpPr>
            <a:spLocks noGrp="1"/>
          </p:cNvSpPr>
          <p:nvPr>
            <p:ph type="title"/>
          </p:nvPr>
        </p:nvSpPr>
        <p:spPr>
          <a:xfrm>
            <a:off x="481013" y="10274"/>
            <a:ext cx="7772400" cy="762000"/>
          </a:xfrm>
        </p:spPr>
        <p:txBody>
          <a:bodyPr/>
          <a:lstStyle/>
          <a:p>
            <a:r>
              <a:rPr lang="en-US" altLang="ko-KR" sz="3600" b="0" dirty="0" smtClean="0">
                <a:solidFill>
                  <a:schemeClr val="tx1"/>
                </a:solidFill>
                <a:ea typeface="ＭＳ Ｐゴシック" pitchFamily="34" charset="-128"/>
              </a:rPr>
              <a:t>Item-based collaborative filtering</a:t>
            </a:r>
          </a:p>
        </p:txBody>
      </p:sp>
      <p:pic>
        <p:nvPicPr>
          <p:cNvPr id="8" name="그림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3725" y="3893645"/>
            <a:ext cx="5368005" cy="636948"/>
          </a:xfrm>
          <a:prstGeom prst="rect">
            <a:avLst/>
          </a:prstGeom>
          <a:solidFill>
            <a:srgbClr val="FF0000"/>
          </a:solidFill>
          <a:ln w="25400">
            <a:solidFill>
              <a:srgbClr val="FF0000"/>
            </a:solidFill>
          </a:ln>
        </p:spPr>
      </p:pic>
      <p:pic>
        <p:nvPicPr>
          <p:cNvPr id="19" name="Picture 3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4999" y="1285127"/>
            <a:ext cx="5486400" cy="379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2283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2"/>
          <p:cNvSpPr>
            <a:spLocks noGrp="1" noChangeArrowheads="1"/>
          </p:cNvSpPr>
          <p:nvPr>
            <p:ph type="title"/>
          </p:nvPr>
        </p:nvSpPr>
        <p:spPr/>
        <p:txBody>
          <a:bodyPr/>
          <a:lstStyle/>
          <a:p>
            <a:pPr eaLnBrk="1" hangingPunct="1"/>
            <a:r>
              <a:rPr lang="ko-KR" altLang="en-US" sz="3200" b="0" dirty="0" smtClean="0">
                <a:latin typeface="새굴림" panose="02030600000101010101" pitchFamily="18" charset="-127"/>
                <a:ea typeface="새굴림" panose="02030600000101010101" pitchFamily="18" charset="-127"/>
              </a:rPr>
              <a:t>아이템기반 협력적 </a:t>
            </a:r>
            <a:r>
              <a:rPr lang="ko-KR" altLang="en-US" sz="3200" b="0" dirty="0" err="1" smtClean="0">
                <a:latin typeface="새굴림" panose="02030600000101010101" pitchFamily="18" charset="-127"/>
                <a:ea typeface="새굴림" panose="02030600000101010101" pitchFamily="18" charset="-127"/>
              </a:rPr>
              <a:t>추천식</a:t>
            </a:r>
            <a:r>
              <a:rPr lang="ko-KR" altLang="en-US" sz="3200" b="0" dirty="0" smtClean="0">
                <a:latin typeface="새굴림" panose="02030600000101010101" pitchFamily="18" charset="-127"/>
                <a:ea typeface="새굴림" panose="02030600000101010101" pitchFamily="18" charset="-127"/>
              </a:rPr>
              <a:t> 예제</a:t>
            </a:r>
            <a:r>
              <a:rPr lang="en-US" altLang="ko-KR" sz="3200" b="0" dirty="0" smtClean="0">
                <a:latin typeface="새굴림" panose="02030600000101010101" pitchFamily="18" charset="-127"/>
                <a:ea typeface="새굴림" panose="02030600000101010101" pitchFamily="18" charset="-127"/>
              </a:rPr>
              <a:t>(</a:t>
            </a:r>
            <a:r>
              <a:rPr lang="ko-KR" altLang="en-US" sz="3200" b="0" dirty="0" smtClean="0">
                <a:latin typeface="새굴림" panose="02030600000101010101" pitchFamily="18" charset="-127"/>
                <a:ea typeface="새굴림" panose="02030600000101010101" pitchFamily="18" charset="-127"/>
              </a:rPr>
              <a:t>논문에서</a:t>
            </a:r>
            <a:r>
              <a:rPr lang="en-US" altLang="ko-KR" sz="3200" b="0" dirty="0" smtClean="0">
                <a:latin typeface="새굴림" panose="02030600000101010101" pitchFamily="18" charset="-127"/>
                <a:ea typeface="새굴림" panose="02030600000101010101" pitchFamily="18" charset="-127"/>
              </a:rPr>
              <a:t>)</a:t>
            </a:r>
            <a:endParaRPr lang="ko-KR" altLang="en-US" sz="3200" b="0" dirty="0" smtClean="0">
              <a:latin typeface="새굴림" panose="02030600000101010101" pitchFamily="18" charset="-127"/>
              <a:ea typeface="새굴림" panose="02030600000101010101" pitchFamily="18" charset="-127"/>
            </a:endParaRPr>
          </a:p>
        </p:txBody>
      </p:sp>
      <p:sp>
        <p:nvSpPr>
          <p:cNvPr id="11271" name="Rectangle 3"/>
          <p:cNvSpPr>
            <a:spLocks noGrp="1" noChangeArrowheads="1"/>
          </p:cNvSpPr>
          <p:nvPr>
            <p:ph type="body" idx="1"/>
          </p:nvPr>
        </p:nvSpPr>
        <p:spPr/>
        <p:txBody>
          <a:bodyPr/>
          <a:lstStyle/>
          <a:p>
            <a:pPr eaLnBrk="1" hangingPunct="1"/>
            <a:r>
              <a:rPr lang="ko-KR" altLang="en-US" dirty="0" smtClean="0"/>
              <a:t>선호도 예측 계산식</a:t>
            </a:r>
          </a:p>
          <a:p>
            <a:pPr eaLnBrk="1" hangingPunct="1"/>
            <a:endParaRPr lang="ko-KR" altLang="en-US" dirty="0" smtClean="0"/>
          </a:p>
          <a:p>
            <a:pPr eaLnBrk="1" hangingPunct="1"/>
            <a:endParaRPr lang="ko-KR" altLang="en-US" dirty="0" smtClean="0"/>
          </a:p>
          <a:p>
            <a:pPr eaLnBrk="1" hangingPunct="1"/>
            <a:endParaRPr lang="ko-KR" altLang="en-US" dirty="0" smtClean="0"/>
          </a:p>
          <a:p>
            <a:pPr eaLnBrk="1" hangingPunct="1"/>
            <a:endParaRPr lang="ko-KR" altLang="en-US" dirty="0" smtClean="0"/>
          </a:p>
          <a:p>
            <a:pPr eaLnBrk="1" hangingPunct="1"/>
            <a:r>
              <a:rPr lang="ko-KR" altLang="en-US" dirty="0" smtClean="0"/>
              <a:t>        </a:t>
            </a:r>
            <a:r>
              <a:rPr lang="en-US" altLang="ko-KR" dirty="0" smtClean="0"/>
              <a:t>: </a:t>
            </a:r>
            <a:r>
              <a:rPr lang="ko-KR" altLang="en-US" dirty="0" smtClean="0"/>
              <a:t>고객 </a:t>
            </a:r>
            <a:r>
              <a:rPr lang="en-US" altLang="ko-KR" dirty="0" smtClean="0"/>
              <a:t>u</a:t>
            </a:r>
            <a:r>
              <a:rPr lang="ko-KR" altLang="en-US" dirty="0" smtClean="0"/>
              <a:t>의 아이템 </a:t>
            </a:r>
            <a:r>
              <a:rPr lang="en-US" altLang="ko-KR" dirty="0" err="1" smtClean="0"/>
              <a:t>i</a:t>
            </a:r>
            <a:r>
              <a:rPr lang="ko-KR" altLang="en-US" dirty="0" smtClean="0"/>
              <a:t>에 대한 선호도 </a:t>
            </a:r>
            <a:r>
              <a:rPr lang="ko-KR" altLang="en-US" dirty="0" err="1" smtClean="0"/>
              <a:t>예측값</a:t>
            </a:r>
            <a:endParaRPr lang="ko-KR" altLang="en-US" dirty="0" smtClean="0"/>
          </a:p>
          <a:p>
            <a:pPr eaLnBrk="1" hangingPunct="1"/>
            <a:r>
              <a:rPr lang="ko-KR" altLang="en-US" dirty="0" smtClean="0"/>
              <a:t>        </a:t>
            </a:r>
            <a:r>
              <a:rPr lang="en-US" altLang="ko-KR" dirty="0" smtClean="0"/>
              <a:t>: </a:t>
            </a:r>
            <a:r>
              <a:rPr lang="ko-KR" altLang="en-US" dirty="0" smtClean="0"/>
              <a:t>고객 </a:t>
            </a:r>
            <a:r>
              <a:rPr lang="en-US" altLang="ko-KR" dirty="0" smtClean="0"/>
              <a:t>u</a:t>
            </a:r>
            <a:r>
              <a:rPr lang="ko-KR" altLang="en-US" dirty="0" smtClean="0"/>
              <a:t>의 아이템 </a:t>
            </a:r>
            <a:r>
              <a:rPr lang="en-US" altLang="ko-KR" dirty="0" smtClean="0"/>
              <a:t>N</a:t>
            </a:r>
            <a:r>
              <a:rPr lang="ko-KR" altLang="en-US" dirty="0" smtClean="0"/>
              <a:t>에 대한 </a:t>
            </a:r>
            <a:r>
              <a:rPr lang="en-US" altLang="ko-KR" dirty="0" smtClean="0"/>
              <a:t>Rating</a:t>
            </a:r>
          </a:p>
          <a:p>
            <a:pPr eaLnBrk="1" hangingPunct="1"/>
            <a:r>
              <a:rPr lang="en-US" altLang="ko-KR" dirty="0" smtClean="0"/>
              <a:t>        : </a:t>
            </a:r>
            <a:r>
              <a:rPr lang="ko-KR" altLang="en-US" dirty="0" smtClean="0"/>
              <a:t>상품 </a:t>
            </a:r>
            <a:r>
              <a:rPr lang="en-US" altLang="ko-KR" dirty="0" err="1" smtClean="0"/>
              <a:t>i</a:t>
            </a:r>
            <a:r>
              <a:rPr lang="ko-KR" altLang="en-US" dirty="0" smtClean="0"/>
              <a:t>와 다른 상품 </a:t>
            </a:r>
            <a:r>
              <a:rPr lang="en-US" altLang="ko-KR" dirty="0" smtClean="0"/>
              <a:t>N</a:t>
            </a:r>
            <a:r>
              <a:rPr lang="ko-KR" altLang="en-US" dirty="0" smtClean="0"/>
              <a:t>의 유사도 값</a:t>
            </a:r>
          </a:p>
          <a:p>
            <a:pPr eaLnBrk="1" hangingPunct="1"/>
            <a:endParaRPr lang="en-US" altLang="ko-KR" dirty="0" smtClean="0"/>
          </a:p>
        </p:txBody>
      </p:sp>
      <p:graphicFrame>
        <p:nvGraphicFramePr>
          <p:cNvPr id="11266" name="Object 6"/>
          <p:cNvGraphicFramePr>
            <a:graphicFrameLocks noChangeAspect="1"/>
          </p:cNvGraphicFramePr>
          <p:nvPr>
            <p:extLst>
              <p:ext uri="{D42A27DB-BD31-4B8C-83A1-F6EECF244321}">
                <p14:modId xmlns:p14="http://schemas.microsoft.com/office/powerpoint/2010/main" val="3137878992"/>
              </p:ext>
            </p:extLst>
          </p:nvPr>
        </p:nvGraphicFramePr>
        <p:xfrm>
          <a:off x="1600200" y="1828800"/>
          <a:ext cx="4773226" cy="1347787"/>
        </p:xfrm>
        <a:graphic>
          <a:graphicData uri="http://schemas.openxmlformats.org/presentationml/2006/ole">
            <mc:AlternateContent xmlns:mc="http://schemas.openxmlformats.org/markup-compatibility/2006">
              <mc:Choice xmlns:v="urn:schemas-microsoft-com:vml" Requires="v">
                <p:oleObj spid="_x0000_s4527" name="Equation" r:id="rId4" imgW="2070000" imgH="583920" progId="Equation.3">
                  <p:embed/>
                </p:oleObj>
              </mc:Choice>
              <mc:Fallback>
                <p:oleObj name="Equation" r:id="rId4" imgW="2070000" imgH="583920" progId="Equation.3">
                  <p:embed/>
                  <p:pic>
                    <p:nvPicPr>
                      <p:cNvPr id="1126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828800"/>
                        <a:ext cx="4773226" cy="1347787"/>
                      </a:xfrm>
                      <a:prstGeom prst="rect">
                        <a:avLst/>
                      </a:prstGeom>
                      <a:solidFill>
                        <a:srgbClr val="FFFF99"/>
                      </a:solidFill>
                      <a:ln>
                        <a:noFill/>
                      </a:ln>
                      <a:effectLst/>
                    </p:spPr>
                  </p:pic>
                </p:oleObj>
              </mc:Fallback>
            </mc:AlternateContent>
          </a:graphicData>
        </a:graphic>
      </p:graphicFrame>
      <p:graphicFrame>
        <p:nvGraphicFramePr>
          <p:cNvPr id="11267" name="Object 7"/>
          <p:cNvGraphicFramePr>
            <a:graphicFrameLocks noChangeAspect="1"/>
          </p:cNvGraphicFramePr>
          <p:nvPr>
            <p:extLst>
              <p:ext uri="{D42A27DB-BD31-4B8C-83A1-F6EECF244321}">
                <p14:modId xmlns:p14="http://schemas.microsoft.com/office/powerpoint/2010/main" val="2025298881"/>
              </p:ext>
            </p:extLst>
          </p:nvPr>
        </p:nvGraphicFramePr>
        <p:xfrm>
          <a:off x="838200" y="3611564"/>
          <a:ext cx="508000" cy="536575"/>
        </p:xfrm>
        <a:graphic>
          <a:graphicData uri="http://schemas.openxmlformats.org/presentationml/2006/ole">
            <mc:AlternateContent xmlns:mc="http://schemas.openxmlformats.org/markup-compatibility/2006">
              <mc:Choice xmlns:v="urn:schemas-microsoft-com:vml" Requires="v">
                <p:oleObj spid="_x0000_s4528" name="Equation" r:id="rId6" imgW="228600" imgH="241200" progId="Equation.3">
                  <p:embed/>
                </p:oleObj>
              </mc:Choice>
              <mc:Fallback>
                <p:oleObj name="Equation" r:id="rId6" imgW="228600" imgH="241200" progId="Equation.3">
                  <p:embed/>
                  <p:pic>
                    <p:nvPicPr>
                      <p:cNvPr id="11267"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611564"/>
                        <a:ext cx="5080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8" name="Object 8"/>
          <p:cNvGraphicFramePr>
            <a:graphicFrameLocks noChangeAspect="1"/>
          </p:cNvGraphicFramePr>
          <p:nvPr>
            <p:extLst>
              <p:ext uri="{D42A27DB-BD31-4B8C-83A1-F6EECF244321}">
                <p14:modId xmlns:p14="http://schemas.microsoft.com/office/powerpoint/2010/main" val="3815361597"/>
              </p:ext>
            </p:extLst>
          </p:nvPr>
        </p:nvGraphicFramePr>
        <p:xfrm>
          <a:off x="827088" y="4523583"/>
          <a:ext cx="519112" cy="436563"/>
        </p:xfrm>
        <a:graphic>
          <a:graphicData uri="http://schemas.openxmlformats.org/presentationml/2006/ole">
            <mc:AlternateContent xmlns:mc="http://schemas.openxmlformats.org/markup-compatibility/2006">
              <mc:Choice xmlns:v="urn:schemas-microsoft-com:vml" Requires="v">
                <p:oleObj spid="_x0000_s4529" name="Equation" r:id="rId8" imgW="317160" imgH="266400" progId="Equation.3">
                  <p:embed/>
                </p:oleObj>
              </mc:Choice>
              <mc:Fallback>
                <p:oleObj name="Equation" r:id="rId8" imgW="317160" imgH="266400" progId="Equation.3">
                  <p:embed/>
                  <p:pic>
                    <p:nvPicPr>
                      <p:cNvPr id="11268"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7088" y="4523583"/>
                        <a:ext cx="519112" cy="43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9" name="Object 9"/>
          <p:cNvGraphicFramePr>
            <a:graphicFrameLocks noChangeAspect="1"/>
          </p:cNvGraphicFramePr>
          <p:nvPr>
            <p:extLst>
              <p:ext uri="{D42A27DB-BD31-4B8C-83A1-F6EECF244321}">
                <p14:modId xmlns:p14="http://schemas.microsoft.com/office/powerpoint/2010/main" val="3769385620"/>
              </p:ext>
            </p:extLst>
          </p:nvPr>
        </p:nvGraphicFramePr>
        <p:xfrm>
          <a:off x="784692" y="4109245"/>
          <a:ext cx="582613" cy="414338"/>
        </p:xfrm>
        <a:graphic>
          <a:graphicData uri="http://schemas.openxmlformats.org/presentationml/2006/ole">
            <mc:AlternateContent xmlns:mc="http://schemas.openxmlformats.org/markup-compatibility/2006">
              <mc:Choice xmlns:v="urn:schemas-microsoft-com:vml" Requires="v">
                <p:oleObj spid="_x0000_s4530" name="Equation" r:id="rId10" imgW="355320" imgH="253800" progId="Equation.3">
                  <p:embed/>
                </p:oleObj>
              </mc:Choice>
              <mc:Fallback>
                <p:oleObj name="Equation" r:id="rId10" imgW="355320" imgH="253800" progId="Equation.3">
                  <p:embed/>
                  <p:pic>
                    <p:nvPicPr>
                      <p:cNvPr id="11269"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4692" y="4109245"/>
                        <a:ext cx="582613"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66411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675620"/>
            <a:ext cx="8458200" cy="5632311"/>
          </a:xfrm>
          <a:prstGeom prst="rect">
            <a:avLst/>
          </a:prstGeom>
        </p:spPr>
        <p:txBody>
          <a:bodyPr wrap="square">
            <a:spAutoFit/>
          </a:bodyPr>
          <a:lstStyle/>
          <a:p>
            <a:r>
              <a:rPr lang="en-US" b="1" dirty="0" err="1">
                <a:latin typeface="Courier New" pitchFamily="49" charset="0"/>
                <a:cs typeface="Courier New" pitchFamily="49" charset="0"/>
              </a:rPr>
              <a:t>install.packages</a:t>
            </a:r>
            <a:r>
              <a:rPr lang="en-US" b="1" dirty="0">
                <a:latin typeface="Courier New" pitchFamily="49" charset="0"/>
                <a:cs typeface="Courier New" pitchFamily="49" charset="0"/>
              </a:rPr>
              <a:t>("</a:t>
            </a:r>
            <a:r>
              <a:rPr lang="en-US" b="1" dirty="0" err="1">
                <a:latin typeface="Courier New" pitchFamily="49" charset="0"/>
                <a:cs typeface="Courier New" pitchFamily="49" charset="0"/>
              </a:rPr>
              <a:t>recommenderlab</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library(</a:t>
            </a:r>
            <a:r>
              <a:rPr lang="en-US" b="1" dirty="0" err="1">
                <a:latin typeface="Courier New" pitchFamily="49" charset="0"/>
                <a:cs typeface="Courier New" pitchFamily="49" charset="0"/>
              </a:rPr>
              <a:t>recommenderlab</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simulate matrix with 1000 users and 100 movies</a:t>
            </a:r>
          </a:p>
          <a:p>
            <a:r>
              <a:rPr lang="en-US" b="1" dirty="0">
                <a:latin typeface="Courier New" pitchFamily="49" charset="0"/>
                <a:cs typeface="Courier New" pitchFamily="49" charset="0"/>
              </a:rPr>
              <a:t>m &lt;- matrix(</a:t>
            </a:r>
            <a:r>
              <a:rPr lang="en-US" b="1" dirty="0" err="1">
                <a:latin typeface="Courier New" pitchFamily="49" charset="0"/>
                <a:cs typeface="Courier New" pitchFamily="49" charset="0"/>
              </a:rPr>
              <a:t>nrow</a:t>
            </a:r>
            <a:r>
              <a:rPr lang="en-US" b="1" dirty="0">
                <a:latin typeface="Courier New" pitchFamily="49" charset="0"/>
                <a:cs typeface="Courier New" pitchFamily="49" charset="0"/>
              </a:rPr>
              <a:t> = 1000, </a:t>
            </a:r>
            <a:r>
              <a:rPr lang="en-US" b="1" dirty="0" err="1">
                <a:latin typeface="Courier New" pitchFamily="49" charset="0"/>
                <a:cs typeface="Courier New" pitchFamily="49" charset="0"/>
              </a:rPr>
              <a:t>ncol</a:t>
            </a:r>
            <a:r>
              <a:rPr lang="en-US" b="1" dirty="0">
                <a:latin typeface="Courier New" pitchFamily="49" charset="0"/>
                <a:cs typeface="Courier New" pitchFamily="49" charset="0"/>
              </a:rPr>
              <a:t> = 100</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 simulated ratings (1% of the data)</a:t>
            </a:r>
          </a:p>
          <a:p>
            <a:r>
              <a:rPr lang="en-US" b="1" dirty="0">
                <a:latin typeface="Courier New" pitchFamily="49" charset="0"/>
                <a:cs typeface="Courier New" pitchFamily="49" charset="0"/>
              </a:rPr>
              <a:t>m[sample.int(100*1000, 1000)] &lt;- ceiling(</a:t>
            </a:r>
            <a:r>
              <a:rPr lang="en-US" b="1" dirty="0" err="1">
                <a:latin typeface="Courier New" pitchFamily="49" charset="0"/>
                <a:cs typeface="Courier New" pitchFamily="49" charset="0"/>
              </a:rPr>
              <a:t>runif</a:t>
            </a:r>
            <a:r>
              <a:rPr lang="en-US" b="1" dirty="0">
                <a:latin typeface="Courier New" pitchFamily="49" charset="0"/>
                <a:cs typeface="Courier New" pitchFamily="49" charset="0"/>
              </a:rPr>
              <a:t>(1000, 0, 5</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runif</a:t>
            </a:r>
            <a:r>
              <a:rPr lang="en-US" b="1" dirty="0">
                <a:latin typeface="Courier New" pitchFamily="49" charset="0"/>
                <a:cs typeface="Courier New" pitchFamily="49" charset="0"/>
              </a:rPr>
              <a:t>: 1000 uniform random numbers between 0 to 5</a:t>
            </a:r>
          </a:p>
          <a:p>
            <a:r>
              <a:rPr lang="en-US" b="1" dirty="0" smtClean="0">
                <a:latin typeface="Courier New" pitchFamily="49" charset="0"/>
                <a:cs typeface="Courier New" pitchFamily="49" charset="0"/>
              </a:rPr>
              <a:t>#</a:t>
            </a:r>
            <a:r>
              <a:rPr lang="en-US" b="1" dirty="0">
                <a:latin typeface="Courier New" pitchFamily="49" charset="0"/>
                <a:cs typeface="Courier New" pitchFamily="49" charset="0"/>
              </a:rPr>
              <a:t>m[31004] m[4,32] have same value.</a:t>
            </a:r>
          </a:p>
          <a:p>
            <a:r>
              <a:rPr lang="en-US" b="1" dirty="0">
                <a:latin typeface="Courier New" pitchFamily="49" charset="0"/>
                <a:cs typeface="Courier New" pitchFamily="49" charset="0"/>
              </a:rPr>
              <a:t>## convert into a </a:t>
            </a:r>
            <a:r>
              <a:rPr lang="en-US" b="1" dirty="0" err="1">
                <a:latin typeface="Courier New" pitchFamily="49" charset="0"/>
                <a:cs typeface="Courier New" pitchFamily="49" charset="0"/>
              </a:rPr>
              <a:t>realRatingMatrix</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r &lt;- as(m, "</a:t>
            </a:r>
            <a:r>
              <a:rPr lang="en-US" b="1" dirty="0" err="1">
                <a:latin typeface="Courier New" pitchFamily="49" charset="0"/>
                <a:cs typeface="Courier New" pitchFamily="49" charset="0"/>
              </a:rPr>
              <a:t>realRatingMatrix</a:t>
            </a: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binaryRatingMatrix</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user-based collaborative filtering</a:t>
            </a:r>
          </a:p>
          <a:p>
            <a:r>
              <a:rPr lang="en-US" b="1" dirty="0" err="1">
                <a:latin typeface="Courier New" pitchFamily="49" charset="0"/>
                <a:cs typeface="Courier New" pitchFamily="49" charset="0"/>
              </a:rPr>
              <a:t>UB.Rec</a:t>
            </a:r>
            <a:r>
              <a:rPr lang="en-US" b="1" dirty="0">
                <a:latin typeface="Courier New" pitchFamily="49" charset="0"/>
                <a:cs typeface="Courier New" pitchFamily="49" charset="0"/>
              </a:rPr>
              <a:t> &lt;- Recommender(r, "UBCF</a:t>
            </a:r>
            <a:r>
              <a:rPr lang="en-US" b="1" dirty="0" smtClean="0">
                <a:latin typeface="Courier New" pitchFamily="49" charset="0"/>
                <a:cs typeface="Courier New" pitchFamily="49" charset="0"/>
              </a:rPr>
              <a:t>")#method, parameter=Cosine</a:t>
            </a:r>
            <a:endParaRPr lang="en-US" b="1" dirty="0">
              <a:latin typeface="Courier New" pitchFamily="49" charset="0"/>
              <a:cs typeface="Courier New" pitchFamily="49" charset="0"/>
            </a:endParaRPr>
          </a:p>
          <a:p>
            <a:r>
              <a:rPr lang="en-US" b="1" dirty="0" err="1" smtClean="0">
                <a:latin typeface="Courier New" pitchFamily="49" charset="0"/>
                <a:cs typeface="Courier New" pitchFamily="49" charset="0"/>
              </a:rPr>
              <a:t>pred</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&lt;- predict(</a:t>
            </a:r>
            <a:r>
              <a:rPr lang="en-US" b="1" dirty="0" err="1">
                <a:latin typeface="Courier New" pitchFamily="49" charset="0"/>
                <a:cs typeface="Courier New" pitchFamily="49" charset="0"/>
              </a:rPr>
              <a:t>UB.Rec</a:t>
            </a:r>
            <a:r>
              <a:rPr lang="en-US" b="1" dirty="0">
                <a:latin typeface="Courier New" pitchFamily="49" charset="0"/>
                <a:cs typeface="Courier New" pitchFamily="49" charset="0"/>
              </a:rPr>
              <a:t>, r, type="</a:t>
            </a:r>
            <a:r>
              <a:rPr lang="en-US" b="1" dirty="0" smtClean="0">
                <a:latin typeface="Courier New" pitchFamily="49" charset="0"/>
                <a:cs typeface="Courier New" pitchFamily="49" charset="0"/>
              </a:rPr>
              <a:t>ratings")</a:t>
            </a:r>
            <a:endParaRPr lang="en-US" b="1" dirty="0">
              <a:latin typeface="Courier New" pitchFamily="49" charset="0"/>
              <a:cs typeface="Courier New" pitchFamily="49" charset="0"/>
            </a:endParaRPr>
          </a:p>
          <a:p>
            <a:r>
              <a:rPr lang="en-US" b="1" dirty="0" smtClean="0">
                <a:latin typeface="Courier New" pitchFamily="49" charset="0"/>
                <a:cs typeface="Courier New" pitchFamily="49" charset="0"/>
              </a:rPr>
              <a:t>as(</a:t>
            </a:r>
            <a:r>
              <a:rPr lang="en-US" b="1" dirty="0" err="1" smtClean="0">
                <a:latin typeface="Courier New" pitchFamily="49" charset="0"/>
                <a:cs typeface="Courier New" pitchFamily="49" charset="0"/>
              </a:rPr>
              <a:t>pred</a:t>
            </a:r>
            <a:r>
              <a:rPr lang="en-US" b="1" dirty="0">
                <a:latin typeface="Courier New" pitchFamily="49" charset="0"/>
                <a:cs typeface="Courier New" pitchFamily="49" charset="0"/>
              </a:rPr>
              <a:t>, "matrix</a:t>
            </a:r>
            <a:r>
              <a:rPr lang="en-US" b="1" dirty="0" smtClean="0">
                <a:latin typeface="Courier New" pitchFamily="49" charset="0"/>
                <a:cs typeface="Courier New" pitchFamily="49" charset="0"/>
              </a:rPr>
              <a:t>") #as(</a:t>
            </a:r>
            <a:r>
              <a:rPr lang="en-US" b="1" dirty="0" err="1" smtClean="0">
                <a:latin typeface="Courier New" pitchFamily="49" charset="0"/>
                <a:cs typeface="Courier New" pitchFamily="49" charset="0"/>
              </a:rPr>
              <a:t>pred</a:t>
            </a:r>
            <a:r>
              <a:rPr lang="en-US" b="1" dirty="0">
                <a:latin typeface="Courier New" pitchFamily="49" charset="0"/>
                <a:cs typeface="Courier New" pitchFamily="49" charset="0"/>
              </a:rPr>
              <a:t>, "list")</a:t>
            </a:r>
          </a:p>
          <a:p>
            <a:r>
              <a:rPr lang="en-US" b="1" dirty="0">
                <a:latin typeface="Courier New" pitchFamily="49" charset="0"/>
                <a:cs typeface="Courier New" pitchFamily="49" charset="0"/>
              </a:rPr>
              <a:t># item-based collaborative filtering</a:t>
            </a:r>
          </a:p>
          <a:p>
            <a:r>
              <a:rPr lang="en-US" b="1" dirty="0" err="1">
                <a:latin typeface="Courier New" pitchFamily="49" charset="0"/>
                <a:cs typeface="Courier New" pitchFamily="49" charset="0"/>
              </a:rPr>
              <a:t>IB.Rec</a:t>
            </a:r>
            <a:r>
              <a:rPr lang="en-US" b="1" dirty="0">
                <a:latin typeface="Courier New" pitchFamily="49" charset="0"/>
                <a:cs typeface="Courier New" pitchFamily="49" charset="0"/>
              </a:rPr>
              <a:t> &lt;- Recommender(r, "IBCF")</a:t>
            </a:r>
          </a:p>
          <a:p>
            <a:r>
              <a:rPr lang="en-US" b="1" dirty="0" err="1">
                <a:latin typeface="Courier New" pitchFamily="49" charset="0"/>
                <a:cs typeface="Courier New" pitchFamily="49" charset="0"/>
              </a:rPr>
              <a:t>ipred</a:t>
            </a:r>
            <a:r>
              <a:rPr lang="en-US" b="1" dirty="0">
                <a:latin typeface="Courier New" pitchFamily="49" charset="0"/>
                <a:cs typeface="Courier New" pitchFamily="49" charset="0"/>
              </a:rPr>
              <a:t> &lt;- predict(</a:t>
            </a:r>
            <a:r>
              <a:rPr lang="en-US" b="1" dirty="0" err="1">
                <a:latin typeface="Courier New" pitchFamily="49" charset="0"/>
                <a:cs typeface="Courier New" pitchFamily="49" charset="0"/>
              </a:rPr>
              <a:t>IB.Rec</a:t>
            </a:r>
            <a:r>
              <a:rPr lang="en-US" b="1" dirty="0">
                <a:latin typeface="Courier New" pitchFamily="49" charset="0"/>
                <a:cs typeface="Courier New" pitchFamily="49" charset="0"/>
              </a:rPr>
              <a:t>, r, type="ratings"</a:t>
            </a:r>
            <a:r>
              <a:rPr lang="en-US" b="1" dirty="0">
                <a:solidFill>
                  <a:schemeClr val="bg1">
                    <a:lumMod val="75000"/>
                  </a:schemeClr>
                </a:solidFill>
                <a:latin typeface="Courier New" pitchFamily="49" charset="0"/>
                <a:cs typeface="Courier New" pitchFamily="49" charset="0"/>
              </a:rPr>
              <a:t>, n=5</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a:t>
            </a:r>
            <a:r>
              <a:rPr lang="en-US" b="1" dirty="0" err="1">
                <a:latin typeface="Courier New" pitchFamily="49" charset="0"/>
                <a:cs typeface="Courier New" pitchFamily="49" charset="0"/>
              </a:rPr>
              <a:t>ipred</a:t>
            </a:r>
            <a:r>
              <a:rPr lang="en-US" b="1" dirty="0">
                <a:latin typeface="Courier New" pitchFamily="49" charset="0"/>
                <a:cs typeface="Courier New" pitchFamily="49" charset="0"/>
              </a:rPr>
              <a:t> &lt;- predict(</a:t>
            </a:r>
            <a:r>
              <a:rPr lang="en-US" b="1" dirty="0" err="1">
                <a:latin typeface="Courier New" pitchFamily="49" charset="0"/>
                <a:cs typeface="Courier New" pitchFamily="49" charset="0"/>
              </a:rPr>
              <a:t>IB.Rec</a:t>
            </a:r>
            <a:r>
              <a:rPr lang="en-US" b="1" dirty="0">
                <a:latin typeface="Courier New" pitchFamily="49" charset="0"/>
                <a:cs typeface="Courier New" pitchFamily="49" charset="0"/>
              </a:rPr>
              <a:t>, r, n=5) #</a:t>
            </a:r>
            <a:r>
              <a:rPr lang="ko-KR" altLang="en-US" b="1" dirty="0" err="1">
                <a:latin typeface="Courier New" pitchFamily="49" charset="0"/>
                <a:cs typeface="Courier New" pitchFamily="49" charset="0"/>
              </a:rPr>
              <a:t>추천아이템</a:t>
            </a:r>
            <a:r>
              <a:rPr lang="ko-KR" altLang="en-US" b="1" dirty="0">
                <a:latin typeface="Courier New" pitchFamily="49" charset="0"/>
                <a:cs typeface="Courier New" pitchFamily="49" charset="0"/>
              </a:rPr>
              <a:t> 번호 </a:t>
            </a:r>
            <a:r>
              <a:rPr lang="en-US" altLang="ko-KR" b="1" dirty="0" smtClean="0">
                <a:latin typeface="Courier New" pitchFamily="49" charset="0"/>
                <a:cs typeface="Courier New" pitchFamily="49" charset="0"/>
              </a:rPr>
              <a:t>5</a:t>
            </a:r>
            <a:r>
              <a:rPr lang="ko-KR" altLang="en-US" b="1" dirty="0" smtClean="0">
                <a:latin typeface="Courier New" pitchFamily="49" charset="0"/>
                <a:cs typeface="Courier New" pitchFamily="49" charset="0"/>
              </a:rPr>
              <a:t>개 출력</a:t>
            </a:r>
            <a:endParaRPr lang="ko-KR" altLang="en-US" b="1" dirty="0">
              <a:latin typeface="Courier New" pitchFamily="49" charset="0"/>
              <a:cs typeface="Courier New" pitchFamily="49" charset="0"/>
            </a:endParaRPr>
          </a:p>
          <a:p>
            <a:r>
              <a:rPr lang="en-US" b="1" dirty="0" smtClean="0">
                <a:latin typeface="Courier New" pitchFamily="49" charset="0"/>
                <a:cs typeface="Courier New" pitchFamily="49" charset="0"/>
              </a:rPr>
              <a:t>as(</a:t>
            </a:r>
            <a:r>
              <a:rPr lang="en-US" b="1" dirty="0" err="1" smtClean="0">
                <a:latin typeface="Courier New" pitchFamily="49" charset="0"/>
                <a:cs typeface="Courier New" pitchFamily="49" charset="0"/>
              </a:rPr>
              <a:t>ipred</a:t>
            </a:r>
            <a:r>
              <a:rPr lang="en-US" b="1" dirty="0">
                <a:latin typeface="Courier New" pitchFamily="49" charset="0"/>
                <a:cs typeface="Courier New" pitchFamily="49" charset="0"/>
              </a:rPr>
              <a:t>, "matrix</a:t>
            </a:r>
            <a:r>
              <a:rPr lang="en-US" b="1" dirty="0" smtClean="0">
                <a:latin typeface="Courier New" pitchFamily="49" charset="0"/>
                <a:cs typeface="Courier New" pitchFamily="49" charset="0"/>
              </a:rPr>
              <a:t>") #as(</a:t>
            </a:r>
            <a:r>
              <a:rPr lang="en-US" b="1" dirty="0" err="1" smtClean="0">
                <a:latin typeface="Courier New" pitchFamily="49" charset="0"/>
                <a:cs typeface="Courier New" pitchFamily="49" charset="0"/>
              </a:rPr>
              <a:t>ipred</a:t>
            </a:r>
            <a:r>
              <a:rPr lang="en-US" b="1" dirty="0">
                <a:latin typeface="Courier New" pitchFamily="49" charset="0"/>
                <a:cs typeface="Courier New" pitchFamily="49" charset="0"/>
              </a:rPr>
              <a:t>, "list")</a:t>
            </a:r>
          </a:p>
        </p:txBody>
      </p:sp>
      <p:sp>
        <p:nvSpPr>
          <p:cNvPr id="5" name="TextBox 4"/>
          <p:cNvSpPr txBox="1"/>
          <p:nvPr/>
        </p:nvSpPr>
        <p:spPr>
          <a:xfrm>
            <a:off x="685800" y="152400"/>
            <a:ext cx="7696200" cy="523220"/>
          </a:xfrm>
          <a:prstGeom prst="rect">
            <a:avLst/>
          </a:prstGeom>
          <a:noFill/>
        </p:spPr>
        <p:txBody>
          <a:bodyPr wrap="square" rtlCol="0">
            <a:spAutoFit/>
          </a:bodyPr>
          <a:lstStyle/>
          <a:p>
            <a:pPr algn="ctr"/>
            <a:r>
              <a:rPr lang="en-US" sz="2800" dirty="0" smtClean="0"/>
              <a:t>R Code with </a:t>
            </a:r>
            <a:r>
              <a:rPr lang="en-US" sz="2800" dirty="0" err="1" smtClean="0">
                <a:latin typeface="Courier New" pitchFamily="49" charset="0"/>
                <a:cs typeface="Courier New" pitchFamily="49" charset="0"/>
              </a:rPr>
              <a:t>recommenderlab</a:t>
            </a:r>
            <a:endParaRPr lang="en-US" sz="2800" dirty="0">
              <a:latin typeface="Courier New" pitchFamily="49" charset="0"/>
              <a:cs typeface="Courier New" pitchFamily="49"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6400" y="0"/>
            <a:ext cx="8915400" cy="668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300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600200" y="51342"/>
            <a:ext cx="5943600" cy="6806658"/>
          </a:xfrm>
        </p:spPr>
      </p:pic>
    </p:spTree>
    <p:extLst>
      <p:ext uri="{BB962C8B-B14F-4D97-AF65-F5344CB8AC3E}">
        <p14:creationId xmlns:p14="http://schemas.microsoft.com/office/powerpoint/2010/main" val="39760468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p:cNvGraphicFramePr>
            <a:graphicFrameLocks noGrp="1"/>
          </p:cNvGraphicFramePr>
          <p:nvPr>
            <p:extLst>
              <p:ext uri="{D42A27DB-BD31-4B8C-83A1-F6EECF244321}">
                <p14:modId xmlns:p14="http://schemas.microsoft.com/office/powerpoint/2010/main" val="2723288670"/>
              </p:ext>
            </p:extLst>
          </p:nvPr>
        </p:nvGraphicFramePr>
        <p:xfrm>
          <a:off x="609600" y="1447800"/>
          <a:ext cx="8305800" cy="4724400"/>
        </p:xfrm>
        <a:graphic>
          <a:graphicData uri="http://schemas.openxmlformats.org/drawingml/2006/table">
            <a:tbl>
              <a:tblPr/>
              <a:tblGrid>
                <a:gridCol w="1221441">
                  <a:extLst>
                    <a:ext uri="{9D8B030D-6E8A-4147-A177-3AD203B41FA5}">
                      <a16:colId xmlns="" xmlns:a16="http://schemas.microsoft.com/office/drawing/2014/main" val="1721537719"/>
                    </a:ext>
                  </a:extLst>
                </a:gridCol>
                <a:gridCol w="7084359">
                  <a:extLst>
                    <a:ext uri="{9D8B030D-6E8A-4147-A177-3AD203B41FA5}">
                      <a16:colId xmlns="" xmlns:a16="http://schemas.microsoft.com/office/drawing/2014/main" val="2567853123"/>
                    </a:ext>
                  </a:extLst>
                </a:gridCol>
              </a:tblGrid>
              <a:tr h="0">
                <a:tc>
                  <a:txBody>
                    <a:bodyPr/>
                    <a:lstStyle/>
                    <a:p>
                      <a:r>
                        <a:rPr lang="en-US" sz="2000" dirty="0">
                          <a:effectLst/>
                          <a:latin typeface="Arial" panose="020B0604020202020204" pitchFamily="34" charset="0"/>
                        </a:rPr>
                        <a:t>object</a:t>
                      </a:r>
                    </a:p>
                  </a:txBody>
                  <a:tcPr marR="76200">
                    <a:lnL>
                      <a:noFill/>
                    </a:lnL>
                    <a:lnR>
                      <a:noFill/>
                    </a:lnR>
                    <a:lnT>
                      <a:noFill/>
                    </a:lnT>
                    <a:lnB>
                      <a:noFill/>
                    </a:lnB>
                  </a:tcPr>
                </a:tc>
                <a:tc>
                  <a:txBody>
                    <a:bodyPr/>
                    <a:lstStyle/>
                    <a:p>
                      <a:r>
                        <a:rPr lang="en-US" sz="2000" dirty="0">
                          <a:effectLst/>
                          <a:latin typeface="Arial" panose="020B0604020202020204" pitchFamily="34" charset="0"/>
                        </a:rPr>
                        <a:t>a recommender model (class "Recommender").</a:t>
                      </a:r>
                    </a:p>
                  </a:txBody>
                  <a:tcPr>
                    <a:lnL>
                      <a:noFill/>
                    </a:lnL>
                    <a:lnR>
                      <a:noFill/>
                    </a:lnR>
                    <a:lnT>
                      <a:noFill/>
                    </a:lnT>
                    <a:lnB>
                      <a:noFill/>
                    </a:lnB>
                  </a:tcPr>
                </a:tc>
                <a:extLst>
                  <a:ext uri="{0D108BD9-81ED-4DB2-BD59-A6C34878D82A}">
                    <a16:rowId xmlns="" xmlns:a16="http://schemas.microsoft.com/office/drawing/2014/main" val="3103657454"/>
                  </a:ext>
                </a:extLst>
              </a:tr>
              <a:tr h="0">
                <a:tc>
                  <a:txBody>
                    <a:bodyPr/>
                    <a:lstStyle/>
                    <a:p>
                      <a:r>
                        <a:rPr lang="en-US" sz="2000" dirty="0" err="1">
                          <a:effectLst/>
                          <a:latin typeface="Arial" panose="020B0604020202020204" pitchFamily="34" charset="0"/>
                        </a:rPr>
                        <a:t>newdata</a:t>
                      </a:r>
                      <a:endParaRPr lang="en-US" sz="2000" dirty="0">
                        <a:effectLst/>
                        <a:latin typeface="Arial" panose="020B0604020202020204" pitchFamily="34" charset="0"/>
                      </a:endParaRPr>
                    </a:p>
                  </a:txBody>
                  <a:tcPr marR="76200">
                    <a:lnL>
                      <a:noFill/>
                    </a:lnL>
                    <a:lnR>
                      <a:noFill/>
                    </a:lnR>
                    <a:lnT>
                      <a:noFill/>
                    </a:lnT>
                    <a:lnB>
                      <a:noFill/>
                    </a:lnB>
                  </a:tcPr>
                </a:tc>
                <a:tc>
                  <a:txBody>
                    <a:bodyPr/>
                    <a:lstStyle/>
                    <a:p>
                      <a:r>
                        <a:rPr lang="en-US" sz="2000" dirty="0">
                          <a:effectLst/>
                          <a:latin typeface="Arial" panose="020B0604020202020204" pitchFamily="34" charset="0"/>
                        </a:rPr>
                        <a:t>data for active users (class "</a:t>
                      </a:r>
                      <a:r>
                        <a:rPr lang="en-US" sz="2000" dirty="0" err="1">
                          <a:effectLst/>
                          <a:latin typeface="Arial" panose="020B0604020202020204" pitchFamily="34" charset="0"/>
                        </a:rPr>
                        <a:t>ratingMatrix</a:t>
                      </a:r>
                      <a:r>
                        <a:rPr lang="en-US" sz="2000" dirty="0">
                          <a:effectLst/>
                          <a:latin typeface="Arial" panose="020B0604020202020204" pitchFamily="34" charset="0"/>
                        </a:rPr>
                        <a:t>") or the index of users in the training data to create recommendations for. If an index is used then some recommender algorithms need to be passed the training data as argument data. </a:t>
                      </a:r>
                    </a:p>
                  </a:txBody>
                  <a:tcPr>
                    <a:lnL>
                      <a:noFill/>
                    </a:lnL>
                    <a:lnR>
                      <a:noFill/>
                    </a:lnR>
                    <a:lnT>
                      <a:noFill/>
                    </a:lnT>
                    <a:lnB>
                      <a:noFill/>
                    </a:lnB>
                  </a:tcPr>
                </a:tc>
                <a:extLst>
                  <a:ext uri="{0D108BD9-81ED-4DB2-BD59-A6C34878D82A}">
                    <a16:rowId xmlns="" xmlns:a16="http://schemas.microsoft.com/office/drawing/2014/main" val="1564795029"/>
                  </a:ext>
                </a:extLst>
              </a:tr>
              <a:tr h="0">
                <a:tc>
                  <a:txBody>
                    <a:bodyPr/>
                    <a:lstStyle/>
                    <a:p>
                      <a:r>
                        <a:rPr lang="en-US" sz="2000">
                          <a:effectLst/>
                          <a:latin typeface="Arial" panose="020B0604020202020204" pitchFamily="34" charset="0"/>
                        </a:rPr>
                        <a:t>n</a:t>
                      </a:r>
                    </a:p>
                  </a:txBody>
                  <a:tcPr marR="76200">
                    <a:lnL>
                      <a:noFill/>
                    </a:lnL>
                    <a:lnR>
                      <a:noFill/>
                    </a:lnR>
                    <a:lnT>
                      <a:noFill/>
                    </a:lnT>
                    <a:lnB>
                      <a:noFill/>
                    </a:lnB>
                  </a:tcPr>
                </a:tc>
                <a:tc>
                  <a:txBody>
                    <a:bodyPr/>
                    <a:lstStyle/>
                    <a:p>
                      <a:r>
                        <a:rPr lang="en-US" sz="2000" dirty="0">
                          <a:effectLst/>
                          <a:latin typeface="Arial" panose="020B0604020202020204" pitchFamily="34" charset="0"/>
                        </a:rPr>
                        <a:t>number of recommendations in the top-N list.</a:t>
                      </a:r>
                    </a:p>
                  </a:txBody>
                  <a:tcPr>
                    <a:lnL>
                      <a:noFill/>
                    </a:lnL>
                    <a:lnR>
                      <a:noFill/>
                    </a:lnR>
                    <a:lnT>
                      <a:noFill/>
                    </a:lnT>
                    <a:lnB>
                      <a:noFill/>
                    </a:lnB>
                  </a:tcPr>
                </a:tc>
                <a:extLst>
                  <a:ext uri="{0D108BD9-81ED-4DB2-BD59-A6C34878D82A}">
                    <a16:rowId xmlns="" xmlns:a16="http://schemas.microsoft.com/office/drawing/2014/main" val="3939754393"/>
                  </a:ext>
                </a:extLst>
              </a:tr>
              <a:tr h="0">
                <a:tc>
                  <a:txBody>
                    <a:bodyPr/>
                    <a:lstStyle/>
                    <a:p>
                      <a:r>
                        <a:rPr lang="en-US" sz="2000">
                          <a:effectLst/>
                          <a:latin typeface="Arial" panose="020B0604020202020204" pitchFamily="34" charset="0"/>
                        </a:rPr>
                        <a:t>data</a:t>
                      </a:r>
                    </a:p>
                  </a:txBody>
                  <a:tcPr marR="76200">
                    <a:lnL>
                      <a:noFill/>
                    </a:lnL>
                    <a:lnR>
                      <a:noFill/>
                    </a:lnR>
                    <a:lnT>
                      <a:noFill/>
                    </a:lnT>
                    <a:lnB>
                      <a:noFill/>
                    </a:lnB>
                  </a:tcPr>
                </a:tc>
                <a:tc>
                  <a:txBody>
                    <a:bodyPr/>
                    <a:lstStyle/>
                    <a:p>
                      <a:r>
                        <a:rPr lang="en-US" sz="2000" dirty="0">
                          <a:effectLst/>
                          <a:latin typeface="Arial" panose="020B0604020202020204" pitchFamily="34" charset="0"/>
                        </a:rPr>
                        <a:t>training data needed by some recommender algorithms if </a:t>
                      </a:r>
                      <a:r>
                        <a:rPr lang="en-US" sz="2000" dirty="0" err="1">
                          <a:effectLst/>
                          <a:latin typeface="Arial" panose="020B0604020202020204" pitchFamily="34" charset="0"/>
                        </a:rPr>
                        <a:t>newdata</a:t>
                      </a:r>
                      <a:r>
                        <a:rPr lang="en-US" sz="2000" dirty="0">
                          <a:effectLst/>
                          <a:latin typeface="Arial" panose="020B0604020202020204" pitchFamily="34" charset="0"/>
                        </a:rPr>
                        <a:t> is a user index and not user data.</a:t>
                      </a:r>
                    </a:p>
                  </a:txBody>
                  <a:tcPr>
                    <a:lnL>
                      <a:noFill/>
                    </a:lnL>
                    <a:lnR>
                      <a:noFill/>
                    </a:lnR>
                    <a:lnT>
                      <a:noFill/>
                    </a:lnT>
                    <a:lnB>
                      <a:noFill/>
                    </a:lnB>
                  </a:tcPr>
                </a:tc>
                <a:extLst>
                  <a:ext uri="{0D108BD9-81ED-4DB2-BD59-A6C34878D82A}">
                    <a16:rowId xmlns="" xmlns:a16="http://schemas.microsoft.com/office/drawing/2014/main" val="1352059998"/>
                  </a:ext>
                </a:extLst>
              </a:tr>
              <a:tr h="0">
                <a:tc>
                  <a:txBody>
                    <a:bodyPr/>
                    <a:lstStyle/>
                    <a:p>
                      <a:r>
                        <a:rPr lang="en-US" sz="2000" dirty="0">
                          <a:effectLst/>
                          <a:latin typeface="Arial" panose="020B0604020202020204" pitchFamily="34" charset="0"/>
                        </a:rPr>
                        <a:t>type</a:t>
                      </a:r>
                    </a:p>
                  </a:txBody>
                  <a:tcPr marR="76200">
                    <a:lnL>
                      <a:noFill/>
                    </a:lnL>
                    <a:lnR>
                      <a:noFill/>
                    </a:lnR>
                    <a:lnT>
                      <a:noFill/>
                    </a:lnT>
                    <a:lnB>
                      <a:noFill/>
                    </a:lnB>
                  </a:tcPr>
                </a:tc>
                <a:tc>
                  <a:txBody>
                    <a:bodyPr/>
                    <a:lstStyle/>
                    <a:p>
                      <a:r>
                        <a:rPr lang="en-US" sz="2000" dirty="0">
                          <a:effectLst/>
                          <a:latin typeface="Arial" panose="020B0604020202020204" pitchFamily="34" charset="0"/>
                        </a:rPr>
                        <a:t>type of recommendation. The default type is "</a:t>
                      </a:r>
                      <a:r>
                        <a:rPr lang="en-US" sz="2000" dirty="0" err="1">
                          <a:effectLst/>
                          <a:latin typeface="Arial" panose="020B0604020202020204" pitchFamily="34" charset="0"/>
                        </a:rPr>
                        <a:t>topNList</a:t>
                      </a:r>
                      <a:r>
                        <a:rPr lang="en-US" sz="2000" dirty="0">
                          <a:effectLst/>
                          <a:latin typeface="Arial" panose="020B0604020202020204" pitchFamily="34" charset="0"/>
                        </a:rPr>
                        <a:t>" which creates a top-N recommendation list with recommendations. Some recommenders can also create other results (e.g., </a:t>
                      </a:r>
                      <a:r>
                        <a:rPr lang="en-US" sz="2000" dirty="0">
                          <a:solidFill>
                            <a:srgbClr val="FF0000"/>
                          </a:solidFill>
                          <a:effectLst/>
                          <a:latin typeface="Arial" panose="020B0604020202020204" pitchFamily="34" charset="0"/>
                        </a:rPr>
                        <a:t>type "ratings" returns only predicted ratings with known ratings represented by NA</a:t>
                      </a:r>
                      <a:r>
                        <a:rPr lang="en-US" sz="2000" dirty="0">
                          <a:effectLst/>
                          <a:latin typeface="Arial" panose="020B0604020202020204" pitchFamily="34" charset="0"/>
                        </a:rPr>
                        <a:t>, or </a:t>
                      </a:r>
                      <a:r>
                        <a:rPr lang="en-US" sz="2000" dirty="0">
                          <a:solidFill>
                            <a:srgbClr val="FF0000"/>
                          </a:solidFill>
                          <a:effectLst/>
                          <a:latin typeface="Arial" panose="020B0604020202020204" pitchFamily="34" charset="0"/>
                        </a:rPr>
                        <a:t>type "</a:t>
                      </a:r>
                      <a:r>
                        <a:rPr lang="en-US" sz="2000" dirty="0" err="1">
                          <a:solidFill>
                            <a:srgbClr val="FF0000"/>
                          </a:solidFill>
                          <a:effectLst/>
                          <a:latin typeface="Arial" panose="020B0604020202020204" pitchFamily="34" charset="0"/>
                        </a:rPr>
                        <a:t>ratingMatrix</a:t>
                      </a:r>
                      <a:r>
                        <a:rPr lang="en-US" sz="2000" dirty="0">
                          <a:solidFill>
                            <a:srgbClr val="FF0000"/>
                          </a:solidFill>
                          <a:effectLst/>
                          <a:latin typeface="Arial" panose="020B0604020202020204" pitchFamily="34" charset="0"/>
                        </a:rPr>
                        <a:t>" which returns a completed rating matrix</a:t>
                      </a:r>
                      <a:r>
                        <a:rPr lang="en-US" sz="2000" dirty="0">
                          <a:effectLst/>
                          <a:latin typeface="Arial" panose="020B0604020202020204" pitchFamily="34" charset="0"/>
                        </a:rPr>
                        <a:t>).</a:t>
                      </a:r>
                    </a:p>
                  </a:txBody>
                  <a:tcPr>
                    <a:lnL>
                      <a:noFill/>
                    </a:lnL>
                    <a:lnR>
                      <a:noFill/>
                    </a:lnR>
                    <a:lnT>
                      <a:noFill/>
                    </a:lnT>
                    <a:lnB>
                      <a:noFill/>
                    </a:lnB>
                  </a:tcPr>
                </a:tc>
                <a:extLst>
                  <a:ext uri="{0D108BD9-81ED-4DB2-BD59-A6C34878D82A}">
                    <a16:rowId xmlns="" xmlns:a16="http://schemas.microsoft.com/office/drawing/2014/main" val="3050754726"/>
                  </a:ext>
                </a:extLst>
              </a:tr>
            </a:tbl>
          </a:graphicData>
        </a:graphic>
      </p:graphicFrame>
      <p:sp>
        <p:nvSpPr>
          <p:cNvPr id="3" name="Rectangle 1"/>
          <p:cNvSpPr>
            <a:spLocks noChangeArrowheads="1"/>
          </p:cNvSpPr>
          <p:nvPr/>
        </p:nvSpPr>
        <p:spPr bwMode="auto">
          <a:xfrm>
            <a:off x="609600" y="250429"/>
            <a:ext cx="8001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hangingPunct="0"/>
            <a:r>
              <a:rPr kumimoji="0" lang="ko-KR" altLang="ko-KR" sz="2400" b="0" i="0" u="sng" strike="noStrike" cap="none" normalizeH="0" baseline="0" dirty="0" err="1" smtClean="0">
                <a:ln>
                  <a:noFill/>
                </a:ln>
                <a:solidFill>
                  <a:srgbClr val="000000"/>
                </a:solidFill>
                <a:effectLst/>
                <a:latin typeface="Arial Unicode MS"/>
              </a:rPr>
              <a:t>predict</a:t>
            </a:r>
            <a:r>
              <a:rPr kumimoji="0" lang="ko-KR" altLang="ko-KR" sz="2000" b="0" i="0" u="none" strike="noStrike" cap="none" normalizeH="0" baseline="0" dirty="0" smtClean="0">
                <a:ln>
                  <a:noFill/>
                </a:ln>
                <a:solidFill>
                  <a:srgbClr val="000000"/>
                </a:solidFill>
                <a:effectLst/>
                <a:latin typeface="Arial Unicode MS"/>
              </a:rPr>
              <a:t>(</a:t>
            </a:r>
            <a:r>
              <a:rPr kumimoji="0" lang="ko-KR" altLang="ko-KR" sz="2000" b="0" i="0" u="none" strike="noStrike" cap="none" normalizeH="0" baseline="0" dirty="0" err="1" smtClean="0">
                <a:ln>
                  <a:noFill/>
                </a:ln>
                <a:solidFill>
                  <a:srgbClr val="000000"/>
                </a:solidFill>
                <a:effectLst/>
                <a:latin typeface="Arial Unicode MS"/>
              </a:rPr>
              <a:t>object</a:t>
            </a:r>
            <a:r>
              <a:rPr kumimoji="0" lang="ko-KR" altLang="ko-KR" sz="2000" b="0" i="0" u="none" strike="noStrike" cap="none" normalizeH="0" baseline="0" dirty="0" smtClean="0">
                <a:ln>
                  <a:noFill/>
                </a:ln>
                <a:solidFill>
                  <a:srgbClr val="000000"/>
                </a:solidFill>
                <a:effectLst/>
                <a:latin typeface="Arial Unicode MS"/>
              </a:rPr>
              <a:t>, </a:t>
            </a:r>
            <a:r>
              <a:rPr kumimoji="0" lang="ko-KR" altLang="ko-KR" sz="2000" b="0" i="0" u="none" strike="noStrike" cap="none" normalizeH="0" baseline="0" dirty="0" err="1" smtClean="0">
                <a:ln>
                  <a:noFill/>
                </a:ln>
                <a:solidFill>
                  <a:srgbClr val="000000"/>
                </a:solidFill>
                <a:effectLst/>
                <a:latin typeface="Arial Unicode MS"/>
              </a:rPr>
              <a:t>newdata</a:t>
            </a:r>
            <a:r>
              <a:rPr kumimoji="0" lang="ko-KR" altLang="ko-KR" sz="2000" b="0" i="0" u="none" strike="noStrike" cap="none" normalizeH="0" baseline="0" dirty="0" smtClean="0">
                <a:ln>
                  <a:noFill/>
                </a:ln>
                <a:solidFill>
                  <a:srgbClr val="000000"/>
                </a:solidFill>
                <a:effectLst/>
                <a:latin typeface="Arial Unicode MS"/>
              </a:rPr>
              <a:t>, </a:t>
            </a:r>
            <a:r>
              <a:rPr kumimoji="0" lang="ko-KR" altLang="ko-KR" sz="2000" b="0" i="0" u="none" strike="noStrike" cap="none" normalizeH="0" baseline="0" dirty="0" err="1" smtClean="0">
                <a:ln>
                  <a:noFill/>
                </a:ln>
                <a:solidFill>
                  <a:srgbClr val="000000"/>
                </a:solidFill>
                <a:effectLst/>
                <a:latin typeface="Arial Unicode MS"/>
              </a:rPr>
              <a:t>n</a:t>
            </a:r>
            <a:r>
              <a:rPr kumimoji="0" lang="ko-KR" altLang="ko-KR" sz="2000" b="0" i="0" u="none" strike="noStrike" cap="none" normalizeH="0" baseline="0" dirty="0" smtClean="0">
                <a:ln>
                  <a:noFill/>
                </a:ln>
                <a:solidFill>
                  <a:srgbClr val="000000"/>
                </a:solidFill>
                <a:effectLst/>
                <a:latin typeface="Arial Unicode MS"/>
              </a:rPr>
              <a:t> = 10, </a:t>
            </a:r>
            <a:r>
              <a:rPr kumimoji="0" lang="ko-KR" altLang="ko-KR" sz="2000" b="0" i="0" u="none" strike="noStrike" cap="none" normalizeH="0" baseline="0" dirty="0" err="1" smtClean="0">
                <a:ln>
                  <a:noFill/>
                </a:ln>
                <a:solidFill>
                  <a:srgbClr val="000000"/>
                </a:solidFill>
                <a:effectLst/>
                <a:latin typeface="Arial Unicode MS"/>
              </a:rPr>
              <a:t>data</a:t>
            </a:r>
            <a:r>
              <a:rPr kumimoji="0" lang="ko-KR" altLang="ko-KR" sz="2000" b="0" i="0" u="none" strike="noStrike" cap="none" normalizeH="0" baseline="0" dirty="0" smtClean="0">
                <a:ln>
                  <a:noFill/>
                </a:ln>
                <a:solidFill>
                  <a:srgbClr val="000000"/>
                </a:solidFill>
                <a:effectLst/>
                <a:latin typeface="Arial Unicode MS"/>
              </a:rPr>
              <a:t>=NULL, </a:t>
            </a:r>
            <a:r>
              <a:rPr kumimoji="0" lang="ko-KR" altLang="ko-KR" sz="2000" b="0" i="0" u="none" strike="noStrike" cap="none" normalizeH="0" baseline="0" dirty="0" err="1" smtClean="0">
                <a:ln>
                  <a:noFill/>
                </a:ln>
                <a:solidFill>
                  <a:srgbClr val="000000"/>
                </a:solidFill>
                <a:effectLst/>
                <a:latin typeface="Arial Unicode MS"/>
              </a:rPr>
              <a:t>type</a:t>
            </a:r>
            <a:r>
              <a:rPr kumimoji="0" lang="ko-KR" altLang="ko-KR" sz="2000" b="0" i="0" u="none" strike="noStrike" cap="none" normalizeH="0" baseline="0" dirty="0" smtClean="0">
                <a:ln>
                  <a:noFill/>
                </a:ln>
                <a:solidFill>
                  <a:srgbClr val="000000"/>
                </a:solidFill>
                <a:effectLst/>
                <a:latin typeface="Arial Unicode MS"/>
              </a:rPr>
              <a:t>="</a:t>
            </a:r>
            <a:r>
              <a:rPr kumimoji="0" lang="ko-KR" altLang="ko-KR" sz="2000" b="0" i="0" u="none" strike="noStrike" cap="none" normalizeH="0" baseline="0" dirty="0" err="1" smtClean="0">
                <a:ln>
                  <a:noFill/>
                </a:ln>
                <a:solidFill>
                  <a:srgbClr val="000000"/>
                </a:solidFill>
                <a:effectLst/>
                <a:latin typeface="Arial Unicode MS"/>
              </a:rPr>
              <a:t>topNList</a:t>
            </a:r>
            <a:r>
              <a:rPr kumimoji="0" lang="ko-KR" altLang="ko-KR" sz="2000" b="0" i="0" u="none" strike="noStrike" cap="none" normalizeH="0" baseline="0" dirty="0" smtClean="0">
                <a:ln>
                  <a:noFill/>
                </a:ln>
                <a:solidFill>
                  <a:srgbClr val="000000"/>
                </a:solidFill>
                <a:effectLst/>
                <a:latin typeface="Arial Unicode MS"/>
              </a:rPr>
              <a:t>", ...) </a:t>
            </a:r>
            <a:r>
              <a:rPr lang="en-US" altLang="ko-KR" dirty="0" smtClean="0"/>
              <a:t>Creates </a:t>
            </a:r>
            <a:r>
              <a:rPr lang="en-US" altLang="ko-KR" dirty="0"/>
              <a:t>recommendations using a recommender model and data about new users</a:t>
            </a:r>
            <a:r>
              <a:rPr lang="en-US" altLang="ko-KR" dirty="0" smtClean="0"/>
              <a:t>.</a:t>
            </a:r>
            <a:endParaRPr kumimoji="0" lang="ko-KR" altLang="ko-KR" b="1" i="0" u="none" strike="noStrike" cap="none" normalizeH="0" baseline="0" dirty="0" smtClean="0">
              <a:ln>
                <a:noFill/>
              </a:ln>
              <a:solidFill>
                <a:srgbClr val="595959"/>
              </a:solidFill>
              <a:effectLst/>
              <a:latin typeface="Arial" panose="020B0604020202020204" pitchFamily="34" charset="0"/>
            </a:endParaRPr>
          </a:p>
        </p:txBody>
      </p:sp>
    </p:spTree>
    <p:extLst>
      <p:ext uri="{BB962C8B-B14F-4D97-AF65-F5344CB8AC3E}">
        <p14:creationId xmlns:p14="http://schemas.microsoft.com/office/powerpoint/2010/main" val="17094864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ko-KR" altLang="en-US" smtClean="0">
                <a:ea typeface="굴림" pitchFamily="50" charset="-127"/>
              </a:rPr>
              <a:t>요약</a:t>
            </a:r>
            <a:endParaRPr lang="en-US" altLang="ko-KR" smtClean="0">
              <a:ea typeface="굴림" pitchFamily="50" charset="-127"/>
            </a:endParaRPr>
          </a:p>
        </p:txBody>
      </p:sp>
      <p:sp>
        <p:nvSpPr>
          <p:cNvPr id="26627" name="Content Placeholder 2"/>
          <p:cNvSpPr>
            <a:spLocks noGrp="1"/>
          </p:cNvSpPr>
          <p:nvPr>
            <p:ph sz="quarter" idx="1"/>
          </p:nvPr>
        </p:nvSpPr>
        <p:spPr/>
        <p:txBody>
          <a:bodyPr/>
          <a:lstStyle/>
          <a:p>
            <a:pPr eaLnBrk="1" hangingPunct="1"/>
            <a:r>
              <a:rPr lang="ko-KR" altLang="en-US" smtClean="0">
                <a:ea typeface="굴림" pitchFamily="50" charset="-127"/>
              </a:rPr>
              <a:t>연관규칙</a:t>
            </a:r>
            <a:r>
              <a:rPr lang="en-US" altLang="ko-KR" smtClean="0">
                <a:ea typeface="굴림" pitchFamily="50" charset="-127"/>
              </a:rPr>
              <a:t>(</a:t>
            </a:r>
            <a:r>
              <a:rPr lang="ko-KR" altLang="en-US" smtClean="0">
                <a:ea typeface="굴림" pitchFamily="50" charset="-127"/>
              </a:rPr>
              <a:t>유사성 분석</a:t>
            </a:r>
            <a:r>
              <a:rPr lang="en-US" altLang="ko-KR" smtClean="0">
                <a:ea typeface="굴림" pitchFamily="50" charset="-127"/>
              </a:rPr>
              <a:t>, </a:t>
            </a:r>
            <a:r>
              <a:rPr lang="ko-KR" altLang="en-US" smtClean="0">
                <a:ea typeface="굴림" pitchFamily="50" charset="-127"/>
              </a:rPr>
              <a:t>장바구니 분석</a:t>
            </a:r>
            <a:r>
              <a:rPr lang="en-US" altLang="ko-KR" smtClean="0">
                <a:ea typeface="굴림" pitchFamily="50" charset="-127"/>
              </a:rPr>
              <a:t>)</a:t>
            </a:r>
            <a:r>
              <a:rPr lang="ko-KR" altLang="en-US" smtClean="0">
                <a:ea typeface="굴림" pitchFamily="50" charset="-127"/>
              </a:rPr>
              <a:t>은 매매거래 데이터베이스에서 항목들 사이의 연관성에 대한 규칙을 생성한다</a:t>
            </a:r>
            <a:r>
              <a:rPr lang="en-US" altLang="ko-KR" smtClean="0">
                <a:ea typeface="굴림" pitchFamily="50" charset="-127"/>
              </a:rPr>
              <a:t>. </a:t>
            </a:r>
          </a:p>
          <a:p>
            <a:pPr eaLnBrk="1" hangingPunct="1"/>
            <a:r>
              <a:rPr lang="ko-KR" altLang="en-US" b="1" smtClean="0">
                <a:ea typeface="굴림" pitchFamily="50" charset="-127"/>
              </a:rPr>
              <a:t>추천 시스템</a:t>
            </a:r>
            <a:r>
              <a:rPr lang="ko-KR" altLang="en-US" smtClean="0">
                <a:ea typeface="굴림" pitchFamily="50" charset="-127"/>
              </a:rPr>
              <a:t>에 광범위하게 사용된다</a:t>
            </a:r>
            <a:r>
              <a:rPr lang="en-US" altLang="ko-KR" smtClean="0">
                <a:ea typeface="굴림" pitchFamily="50" charset="-127"/>
              </a:rPr>
              <a:t>.</a:t>
            </a:r>
          </a:p>
          <a:p>
            <a:pPr eaLnBrk="1" hangingPunct="1"/>
            <a:r>
              <a:rPr lang="ko-KR" altLang="en-US" smtClean="0">
                <a:ea typeface="굴림" pitchFamily="50" charset="-127"/>
              </a:rPr>
              <a:t>가장 유명한 방법은 </a:t>
            </a:r>
            <a:r>
              <a:rPr lang="en-US" altLang="ko-KR" b="1" smtClean="0">
                <a:ea typeface="굴림" pitchFamily="50" charset="-127"/>
              </a:rPr>
              <a:t>Apriori </a:t>
            </a:r>
            <a:r>
              <a:rPr lang="ko-KR" altLang="en-US" b="1" smtClean="0">
                <a:ea typeface="굴림" pitchFamily="50" charset="-127"/>
              </a:rPr>
              <a:t>알고리즘</a:t>
            </a:r>
            <a:r>
              <a:rPr lang="ko-KR" altLang="en-US" smtClean="0">
                <a:ea typeface="굴림" pitchFamily="50" charset="-127"/>
              </a:rPr>
              <a:t>이다</a:t>
            </a:r>
            <a:r>
              <a:rPr lang="en-US" altLang="ko-KR" smtClean="0">
                <a:ea typeface="굴림" pitchFamily="50" charset="-127"/>
              </a:rPr>
              <a:t>.</a:t>
            </a:r>
          </a:p>
          <a:p>
            <a:pPr eaLnBrk="1" hangingPunct="1"/>
            <a:r>
              <a:rPr lang="ko-KR" altLang="en-US" smtClean="0">
                <a:ea typeface="굴림" pitchFamily="50" charset="-127"/>
              </a:rPr>
              <a:t>계산을 줄이기 위해</a:t>
            </a:r>
            <a:r>
              <a:rPr lang="en-US" altLang="ko-KR" smtClean="0">
                <a:ea typeface="굴림" pitchFamily="50" charset="-127"/>
              </a:rPr>
              <a:t>, </a:t>
            </a:r>
            <a:r>
              <a:rPr lang="ko-KR" altLang="en-US" smtClean="0">
                <a:ea typeface="굴림" pitchFamily="50" charset="-127"/>
              </a:rPr>
              <a:t>오직 </a:t>
            </a:r>
            <a:r>
              <a:rPr lang="en-US" altLang="ko-KR" smtClean="0">
                <a:ea typeface="굴림" pitchFamily="50" charset="-127"/>
              </a:rPr>
              <a:t>“</a:t>
            </a:r>
            <a:r>
              <a:rPr lang="ko-KR" altLang="en-US" smtClean="0">
                <a:ea typeface="굴림" pitchFamily="50" charset="-127"/>
              </a:rPr>
              <a:t>빈발</a:t>
            </a:r>
            <a:r>
              <a:rPr lang="en-US" altLang="ko-KR" smtClean="0">
                <a:ea typeface="굴림" pitchFamily="50" charset="-127"/>
              </a:rPr>
              <a:t>” </a:t>
            </a:r>
            <a:r>
              <a:rPr lang="ko-KR" altLang="en-US" smtClean="0">
                <a:ea typeface="굴림" pitchFamily="50" charset="-127"/>
              </a:rPr>
              <a:t>항목집합</a:t>
            </a:r>
            <a:r>
              <a:rPr lang="en-US" altLang="ko-KR" smtClean="0">
                <a:ea typeface="굴림" pitchFamily="50" charset="-127"/>
              </a:rPr>
              <a:t>(=</a:t>
            </a:r>
            <a:r>
              <a:rPr lang="ko-KR" altLang="en-US" smtClean="0">
                <a:ea typeface="굴림" pitchFamily="50" charset="-127"/>
              </a:rPr>
              <a:t>지지도</a:t>
            </a:r>
            <a:r>
              <a:rPr lang="en-US" altLang="ko-KR" smtClean="0">
                <a:ea typeface="굴림" pitchFamily="50" charset="-127"/>
              </a:rPr>
              <a:t>)</a:t>
            </a:r>
            <a:r>
              <a:rPr lang="ko-KR" altLang="en-US" smtClean="0">
                <a:ea typeface="굴림" pitchFamily="50" charset="-127"/>
              </a:rPr>
              <a:t>만 고려한다</a:t>
            </a:r>
            <a:r>
              <a:rPr lang="en-US" altLang="ko-KR" smtClean="0">
                <a:ea typeface="굴림" pitchFamily="50" charset="-127"/>
              </a:rPr>
              <a:t>.</a:t>
            </a:r>
          </a:p>
          <a:p>
            <a:pPr eaLnBrk="1" hangingPunct="1"/>
            <a:r>
              <a:rPr lang="ko-KR" altLang="en-US" smtClean="0">
                <a:ea typeface="굴림" pitchFamily="50" charset="-127"/>
              </a:rPr>
              <a:t>평가는 </a:t>
            </a:r>
            <a:r>
              <a:rPr lang="ko-KR" altLang="en-US" i="1" smtClean="0">
                <a:ea typeface="굴림" pitchFamily="50" charset="-127"/>
              </a:rPr>
              <a:t>신뢰도</a:t>
            </a:r>
            <a:r>
              <a:rPr lang="ko-KR" altLang="en-US" smtClean="0">
                <a:ea typeface="굴림" pitchFamily="50" charset="-127"/>
              </a:rPr>
              <a:t>와 </a:t>
            </a:r>
            <a:r>
              <a:rPr lang="ko-KR" altLang="en-US" i="1" smtClean="0">
                <a:ea typeface="굴림" pitchFamily="50" charset="-127"/>
              </a:rPr>
              <a:t>향상도</a:t>
            </a:r>
            <a:r>
              <a:rPr lang="ko-KR" altLang="en-US" smtClean="0">
                <a:ea typeface="굴림" pitchFamily="50" charset="-127"/>
              </a:rPr>
              <a:t>로 측정된다</a:t>
            </a:r>
            <a:r>
              <a:rPr lang="en-US" altLang="ko-KR" smtClean="0">
                <a:ea typeface="굴림" pitchFamily="50" charset="-127"/>
              </a:rPr>
              <a:t>.</a:t>
            </a:r>
            <a:endParaRPr lang="en-US" altLang="ko-KR" i="1" smtClean="0">
              <a:ea typeface="굴림" pitchFamily="50" charset="-127"/>
            </a:endParaRPr>
          </a:p>
          <a:p>
            <a:pPr eaLnBrk="1" hangingPunct="1"/>
            <a:r>
              <a:rPr lang="ko-KR" altLang="en-US" smtClean="0">
                <a:ea typeface="굴림" pitchFamily="50" charset="-127"/>
              </a:rPr>
              <a:t>규칙을 너무 많이 생성할 수 있다</a:t>
            </a:r>
            <a:r>
              <a:rPr lang="en-US" altLang="ko-KR" smtClean="0">
                <a:ea typeface="굴림" pitchFamily="50" charset="-127"/>
              </a:rPr>
              <a:t>; </a:t>
            </a:r>
            <a:r>
              <a:rPr lang="ko-KR" altLang="en-US" smtClean="0">
                <a:ea typeface="굴림" pitchFamily="50" charset="-127"/>
              </a:rPr>
              <a:t>유용한 규칙을 찾고</a:t>
            </a:r>
            <a:r>
              <a:rPr lang="en-US" altLang="ko-KR" smtClean="0">
                <a:ea typeface="굴림" pitchFamily="50" charset="-127"/>
              </a:rPr>
              <a:t>, </a:t>
            </a:r>
            <a:r>
              <a:rPr lang="ko-KR" altLang="en-US" smtClean="0">
                <a:ea typeface="굴림" pitchFamily="50" charset="-127"/>
              </a:rPr>
              <a:t>반복되는 것을 축소하도록 검토가 요구된다</a:t>
            </a:r>
            <a:r>
              <a:rPr lang="en-US" altLang="ko-KR" smtClean="0">
                <a:ea typeface="굴림" pitchFamily="50" charset="-127"/>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2"/>
          <p:cNvSpPr>
            <a:spLocks noGrp="1"/>
          </p:cNvSpPr>
          <p:nvPr>
            <p:ph type="title"/>
          </p:nvPr>
        </p:nvSpPr>
        <p:spPr>
          <a:xfrm>
            <a:off x="914400" y="274638"/>
            <a:ext cx="7772400" cy="792162"/>
          </a:xfrm>
        </p:spPr>
        <p:txBody>
          <a:bodyPr/>
          <a:lstStyle/>
          <a:p>
            <a:pPr eaLnBrk="1" hangingPunct="1"/>
            <a:r>
              <a:rPr lang="ko-KR" altLang="en-US" dirty="0" smtClean="0">
                <a:ea typeface="굴림" pitchFamily="50" charset="-127"/>
              </a:rPr>
              <a:t>규칙 생성</a:t>
            </a:r>
            <a:endParaRPr lang="en-US" altLang="ko-KR" dirty="0" smtClean="0">
              <a:ea typeface="굴림" pitchFamily="50" charset="-127"/>
            </a:endParaRPr>
          </a:p>
        </p:txBody>
      </p:sp>
      <p:sp>
        <p:nvSpPr>
          <p:cNvPr id="10243" name="Content Placeholder 3"/>
          <p:cNvSpPr>
            <a:spLocks noGrp="1"/>
          </p:cNvSpPr>
          <p:nvPr>
            <p:ph sz="quarter" idx="1"/>
          </p:nvPr>
        </p:nvSpPr>
        <p:spPr>
          <a:xfrm>
            <a:off x="457200" y="1295400"/>
            <a:ext cx="8382000" cy="4572000"/>
          </a:xfrm>
        </p:spPr>
        <p:txBody>
          <a:bodyPr/>
          <a:lstStyle/>
          <a:p>
            <a:pPr eaLnBrk="1" hangingPunct="1"/>
            <a:r>
              <a:rPr lang="ko-KR" altLang="en-US" sz="3200" dirty="0" smtClean="0">
                <a:ea typeface="굴림" pitchFamily="50" charset="-127"/>
              </a:rPr>
              <a:t>연관규칙</a:t>
            </a:r>
            <a:endParaRPr lang="en-US" altLang="ko-KR" sz="3200" dirty="0" smtClean="0">
              <a:ea typeface="굴림" pitchFamily="50" charset="-127"/>
            </a:endParaRPr>
          </a:p>
          <a:p>
            <a:pPr lvl="1" eaLnBrk="1" hangingPunct="1"/>
            <a:r>
              <a:rPr lang="en-US" altLang="ko-KR" sz="2800" dirty="0" smtClean="0">
                <a:ea typeface="굴림" pitchFamily="50" charset="-127"/>
              </a:rPr>
              <a:t>“IF-THEN” </a:t>
            </a:r>
            <a:r>
              <a:rPr lang="ko-KR" altLang="en-US" sz="2800" dirty="0" smtClean="0">
                <a:ea typeface="굴림" pitchFamily="50" charset="-127"/>
              </a:rPr>
              <a:t>구문 형식</a:t>
            </a:r>
            <a:endParaRPr lang="en-US" altLang="ko-KR" sz="2800" dirty="0" smtClean="0">
              <a:ea typeface="굴림" pitchFamily="50" charset="-127"/>
            </a:endParaRPr>
          </a:p>
          <a:p>
            <a:pPr lvl="2" eaLnBrk="1" hangingPunct="1"/>
            <a:r>
              <a:rPr lang="en-US" altLang="ko-KR" sz="2400" dirty="0" smtClean="0">
                <a:ea typeface="굴림" pitchFamily="50" charset="-127"/>
              </a:rPr>
              <a:t>“</a:t>
            </a:r>
            <a:r>
              <a:rPr lang="en-US" altLang="ko-KR" sz="2400" dirty="0" smtClean="0">
                <a:solidFill>
                  <a:srgbClr val="FF0000"/>
                </a:solidFill>
                <a:ea typeface="굴림" pitchFamily="50" charset="-127"/>
              </a:rPr>
              <a:t>IF</a:t>
            </a:r>
            <a:r>
              <a:rPr lang="en-US" altLang="ko-KR" sz="2400" dirty="0" smtClean="0">
                <a:ea typeface="굴림" pitchFamily="50" charset="-127"/>
              </a:rPr>
              <a:t>” </a:t>
            </a:r>
            <a:r>
              <a:rPr lang="ko-KR" altLang="en-US" sz="2400" dirty="0" smtClean="0">
                <a:ea typeface="굴림" pitchFamily="50" charset="-127"/>
              </a:rPr>
              <a:t>부분</a:t>
            </a:r>
            <a:r>
              <a:rPr lang="en-US" altLang="ko-KR" sz="2400" dirty="0" smtClean="0">
                <a:ea typeface="굴림" pitchFamily="50" charset="-127"/>
              </a:rPr>
              <a:t> = </a:t>
            </a:r>
            <a:r>
              <a:rPr lang="ko-KR" altLang="en-US" sz="2400" b="1" dirty="0" smtClean="0">
                <a:ea typeface="굴림" pitchFamily="50" charset="-127"/>
              </a:rPr>
              <a:t>조건부</a:t>
            </a:r>
            <a:r>
              <a:rPr lang="en-US" altLang="ko-KR" sz="2400" b="1" dirty="0" smtClean="0">
                <a:ea typeface="굴림" pitchFamily="50" charset="-127"/>
              </a:rPr>
              <a:t>(antecedent)</a:t>
            </a:r>
          </a:p>
          <a:p>
            <a:pPr lvl="2" eaLnBrk="1" hangingPunct="1"/>
            <a:r>
              <a:rPr lang="en-US" altLang="ko-KR" sz="2400" dirty="0" smtClean="0">
                <a:ea typeface="굴림" pitchFamily="50" charset="-127"/>
              </a:rPr>
              <a:t>“</a:t>
            </a:r>
            <a:r>
              <a:rPr lang="en-US" altLang="ko-KR" sz="2400" dirty="0" smtClean="0">
                <a:solidFill>
                  <a:srgbClr val="FF0000"/>
                </a:solidFill>
                <a:ea typeface="굴림" pitchFamily="50" charset="-127"/>
              </a:rPr>
              <a:t>THEN</a:t>
            </a:r>
            <a:r>
              <a:rPr lang="en-US" altLang="ko-KR" sz="2400" dirty="0" smtClean="0">
                <a:ea typeface="굴림" pitchFamily="50" charset="-127"/>
              </a:rPr>
              <a:t>” </a:t>
            </a:r>
            <a:r>
              <a:rPr lang="ko-KR" altLang="en-US" sz="2400" dirty="0" smtClean="0">
                <a:ea typeface="굴림" pitchFamily="50" charset="-127"/>
              </a:rPr>
              <a:t>부분</a:t>
            </a:r>
            <a:r>
              <a:rPr lang="en-US" altLang="ko-KR" sz="2400" dirty="0" smtClean="0">
                <a:ea typeface="굴림" pitchFamily="50" charset="-127"/>
              </a:rPr>
              <a:t> = </a:t>
            </a:r>
            <a:r>
              <a:rPr lang="ko-KR" altLang="en-US" sz="2400" b="1" dirty="0" smtClean="0">
                <a:ea typeface="굴림" pitchFamily="50" charset="-127"/>
              </a:rPr>
              <a:t>결론부</a:t>
            </a:r>
            <a:r>
              <a:rPr lang="en-US" altLang="ko-KR" sz="2400" b="1" dirty="0" smtClean="0">
                <a:ea typeface="굴림" pitchFamily="50" charset="-127"/>
              </a:rPr>
              <a:t>(consequent)</a:t>
            </a:r>
          </a:p>
          <a:p>
            <a:pPr lvl="2" eaLnBrk="1" hangingPunct="1"/>
            <a:endParaRPr lang="en-US" altLang="ko-KR" sz="2400" b="1" dirty="0" smtClean="0">
              <a:ea typeface="굴림" pitchFamily="50" charset="-127"/>
            </a:endParaRPr>
          </a:p>
          <a:p>
            <a:pPr eaLnBrk="1" hangingPunct="1"/>
            <a:r>
              <a:rPr lang="en-US" altLang="ko-KR" sz="2800" dirty="0" smtClean="0">
                <a:ea typeface="굴림" pitchFamily="50" charset="-127"/>
              </a:rPr>
              <a:t>item sets = </a:t>
            </a:r>
            <a:r>
              <a:rPr lang="ko-KR" altLang="en-US" sz="2800" dirty="0" smtClean="0">
                <a:ea typeface="굴림" pitchFamily="50" charset="-127"/>
              </a:rPr>
              <a:t>조건부와 결론부를 구성하는 항목들</a:t>
            </a:r>
            <a:r>
              <a:rPr lang="en-US" altLang="ko-KR" sz="2800" dirty="0" smtClean="0">
                <a:ea typeface="굴림" pitchFamily="50" charset="-127"/>
              </a:rPr>
              <a:t> (e.g., products)</a:t>
            </a:r>
            <a:r>
              <a:rPr lang="ko-KR" altLang="en-US" sz="2800" dirty="0" smtClean="0">
                <a:ea typeface="굴림" pitchFamily="50" charset="-127"/>
              </a:rPr>
              <a:t>의 집합</a:t>
            </a:r>
            <a:endParaRPr lang="en-US" altLang="ko-KR" sz="2800" dirty="0" smtClean="0">
              <a:ea typeface="굴림" pitchFamily="50" charset="-127"/>
            </a:endParaRPr>
          </a:p>
          <a:p>
            <a:pPr eaLnBrk="1" hangingPunct="1"/>
            <a:r>
              <a:rPr lang="ko-KR" altLang="en-US" sz="2800" dirty="0" smtClean="0">
                <a:ea typeface="굴림" pitchFamily="50" charset="-127"/>
              </a:rPr>
              <a:t>조건부와 결론부는 </a:t>
            </a:r>
            <a:r>
              <a:rPr lang="en-US" altLang="ko-KR" sz="2800" dirty="0" smtClean="0">
                <a:solidFill>
                  <a:srgbClr val="FF0000"/>
                </a:solidFill>
                <a:ea typeface="굴림" pitchFamily="50" charset="-127"/>
              </a:rPr>
              <a:t>disjoint</a:t>
            </a:r>
            <a:r>
              <a:rPr lang="en-US" altLang="ko-KR" sz="2800" dirty="0" smtClean="0">
                <a:ea typeface="굴림" pitchFamily="50" charset="-127"/>
              </a:rPr>
              <a:t> </a:t>
            </a:r>
            <a:r>
              <a:rPr lang="ko-KR" altLang="en-US" sz="2800" dirty="0" smtClean="0">
                <a:ea typeface="굴림" pitchFamily="50" charset="-127"/>
              </a:rPr>
              <a:t>하다</a:t>
            </a:r>
            <a:r>
              <a:rPr lang="en-US" altLang="ko-KR" sz="2800" dirty="0" smtClean="0">
                <a:ea typeface="굴림" pitchFamily="50" charset="-127"/>
              </a:rPr>
              <a:t>(</a:t>
            </a:r>
            <a:r>
              <a:rPr lang="ko-KR" altLang="en-US" sz="2800" dirty="0" smtClean="0">
                <a:solidFill>
                  <a:srgbClr val="FF0000"/>
                </a:solidFill>
                <a:ea typeface="굴림" pitchFamily="50" charset="-127"/>
              </a:rPr>
              <a:t>즉 공통항목이 없다</a:t>
            </a:r>
            <a:r>
              <a:rPr lang="en-US" altLang="ko-KR" sz="2800" dirty="0">
                <a:ea typeface="굴림" pitchFamily="50" charset="-127"/>
              </a:rPr>
              <a:t>)</a:t>
            </a:r>
            <a:r>
              <a:rPr lang="en-US" altLang="ko-KR" sz="2800" dirty="0" smtClean="0">
                <a:ea typeface="굴림" pitchFamily="50" charset="-127"/>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xfrm>
            <a:off x="962932" y="228600"/>
            <a:ext cx="7772400" cy="715962"/>
          </a:xfrm>
        </p:spPr>
        <p:txBody>
          <a:bodyPr/>
          <a:lstStyle/>
          <a:p>
            <a:pPr eaLnBrk="1" hangingPunct="1"/>
            <a:r>
              <a:rPr lang="ko-KR" altLang="en-US" sz="3600" dirty="0" smtClean="0">
                <a:solidFill>
                  <a:schemeClr val="tx1"/>
                </a:solidFill>
                <a:ea typeface="굴림" pitchFamily="50" charset="-127"/>
              </a:rPr>
              <a:t>예제</a:t>
            </a:r>
            <a:r>
              <a:rPr lang="en-US" altLang="ko-KR" sz="3600" dirty="0" smtClean="0">
                <a:solidFill>
                  <a:schemeClr val="tx1"/>
                </a:solidFill>
                <a:ea typeface="굴림" pitchFamily="50" charset="-127"/>
              </a:rPr>
              <a:t>1: </a:t>
            </a:r>
            <a:r>
              <a:rPr lang="ko-KR" altLang="en-US" sz="3600" dirty="0" smtClean="0">
                <a:solidFill>
                  <a:schemeClr val="tx1"/>
                </a:solidFill>
                <a:ea typeface="굴림" pitchFamily="50" charset="-127"/>
              </a:rPr>
              <a:t>휴대폰 케이스</a:t>
            </a:r>
            <a:r>
              <a:rPr lang="en-US" altLang="ko-KR" sz="3600" dirty="0" smtClean="0">
                <a:solidFill>
                  <a:schemeClr val="tx1"/>
                </a:solidFill>
                <a:ea typeface="굴림" pitchFamily="50" charset="-127"/>
              </a:rPr>
              <a:t>(</a:t>
            </a:r>
            <a:r>
              <a:rPr lang="ko-KR" altLang="en-US" sz="3600" dirty="0" smtClean="0">
                <a:solidFill>
                  <a:schemeClr val="tx1"/>
                </a:solidFill>
                <a:ea typeface="굴림" pitchFamily="50" charset="-127"/>
              </a:rPr>
              <a:t>가상의 예</a:t>
            </a:r>
            <a:r>
              <a:rPr lang="en-US" altLang="ko-KR" sz="3600" dirty="0" smtClean="0">
                <a:solidFill>
                  <a:schemeClr val="tx1"/>
                </a:solidFill>
                <a:ea typeface="굴림" pitchFamily="50" charset="-127"/>
              </a:rPr>
              <a:t>)</a:t>
            </a:r>
          </a:p>
        </p:txBody>
      </p:sp>
      <p:pic>
        <p:nvPicPr>
          <p:cNvPr id="1126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611" y="3276600"/>
            <a:ext cx="43338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직사각형 1"/>
          <p:cNvSpPr/>
          <p:nvPr/>
        </p:nvSpPr>
        <p:spPr>
          <a:xfrm>
            <a:off x="887329" y="1038726"/>
            <a:ext cx="7315200" cy="1938992"/>
          </a:xfrm>
          <a:prstGeom prst="rect">
            <a:avLst/>
          </a:prstGeom>
        </p:spPr>
        <p:txBody>
          <a:bodyPr wrap="square">
            <a:spAutoFit/>
          </a:bodyPr>
          <a:lstStyle/>
          <a:p>
            <a:pPr>
              <a:defRPr/>
            </a:pPr>
            <a:r>
              <a:rPr lang="ko-KR" altLang="en-US" sz="2000" dirty="0"/>
              <a:t>휴대전화 액세서리를 파는 한 상점에서 보호용 덮개에 대한 판매촉진을 하고 있다고 가정하자</a:t>
            </a:r>
            <a:r>
              <a:rPr lang="en-US" altLang="ko-KR" sz="2000" dirty="0"/>
              <a:t>. 6</a:t>
            </a:r>
            <a:r>
              <a:rPr lang="ko-KR" altLang="en-US" sz="2000" dirty="0"/>
              <a:t>개의 다른 </a:t>
            </a:r>
            <a:r>
              <a:rPr lang="ko-KR" altLang="en-US" sz="2000" dirty="0" smtClean="0"/>
              <a:t>색깔 중에서 </a:t>
            </a:r>
            <a:r>
              <a:rPr lang="ko-KR" altLang="en-US" sz="2000" dirty="0"/>
              <a:t>여러 개의 보호용 덮개를 구매하는 고객들은 할인을 받는다</a:t>
            </a:r>
            <a:r>
              <a:rPr lang="en-US" altLang="ko-KR" sz="2000" dirty="0"/>
              <a:t>. </a:t>
            </a:r>
            <a:r>
              <a:rPr lang="ko-KR" altLang="en-US" sz="2000" dirty="0"/>
              <a:t>상점의 관리자는 고객들이 </a:t>
            </a:r>
            <a:r>
              <a:rPr lang="ko-KR" altLang="en-US" sz="2000" dirty="0" smtClean="0"/>
              <a:t>같이 </a:t>
            </a:r>
            <a:r>
              <a:rPr lang="ko-KR" altLang="en-US" sz="2000" dirty="0"/>
              <a:t>구매할 것 같은 덮개의 색깔이 무엇인지 알기 위해서 </a:t>
            </a:r>
            <a:r>
              <a:rPr lang="en-US" altLang="ko-KR" sz="2000" dirty="0"/>
              <a:t>&lt;</a:t>
            </a:r>
            <a:r>
              <a:rPr lang="ko-KR" altLang="en-US" sz="2000" dirty="0"/>
              <a:t>표 </a:t>
            </a:r>
            <a:r>
              <a:rPr lang="en-US" altLang="ko-KR" sz="2000" dirty="0" smtClean="0"/>
              <a:t>14.1</a:t>
            </a:r>
            <a:r>
              <a:rPr lang="en-US" altLang="ko-KR" sz="2000" dirty="0"/>
              <a:t>&gt;</a:t>
            </a:r>
            <a:r>
              <a:rPr lang="ko-KR" altLang="en-US" sz="2000" dirty="0"/>
              <a:t>과 같은 거래 데이터베이스를 수집하였다</a:t>
            </a:r>
            <a:r>
              <a:rPr lang="en-US" altLang="ko-KR" sz="2000" dirty="0"/>
              <a:t>. </a:t>
            </a:r>
            <a:endParaRPr lang="ko-KR" altLang="en-US" sz="2000" dirty="0"/>
          </a:p>
        </p:txBody>
      </p:sp>
      <p:sp>
        <p:nvSpPr>
          <p:cNvPr id="5" name="Title 2"/>
          <p:cNvSpPr txBox="1">
            <a:spLocks/>
          </p:cNvSpPr>
          <p:nvPr/>
        </p:nvSpPr>
        <p:spPr bwMode="auto">
          <a:xfrm>
            <a:off x="5479514" y="3866429"/>
            <a:ext cx="3685268"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eaLnBrk="1" hangingPunct="1"/>
            <a:r>
              <a:rPr lang="ko-KR" altLang="en-US" sz="3600" dirty="0" err="1" smtClean="0">
                <a:solidFill>
                  <a:srgbClr val="FF0000"/>
                </a:solidFill>
                <a:ea typeface="굴림" pitchFamily="50" charset="-127"/>
              </a:rPr>
              <a:t>트랙잭션</a:t>
            </a:r>
            <a:r>
              <a:rPr lang="ko-KR" altLang="en-US" sz="3600" dirty="0" smtClean="0">
                <a:solidFill>
                  <a:srgbClr val="FF0000"/>
                </a:solidFill>
                <a:ea typeface="굴림" pitchFamily="50" charset="-127"/>
              </a:rPr>
              <a:t> 데이터</a:t>
            </a:r>
            <a:endParaRPr lang="en-US" altLang="ko-KR" sz="3600" dirty="0" smtClean="0">
              <a:solidFill>
                <a:srgbClr val="FF0000"/>
              </a:solidFill>
              <a:ea typeface="굴림" pitchFamily="50" charset="-127"/>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4400" y="274638"/>
            <a:ext cx="7772400" cy="715962"/>
          </a:xfrm>
        </p:spPr>
        <p:txBody>
          <a:bodyPr/>
          <a:lstStyle/>
          <a:p>
            <a:r>
              <a:rPr lang="en-US" altLang="ko-KR" dirty="0" smtClean="0"/>
              <a:t>11.3 </a:t>
            </a:r>
            <a:r>
              <a:rPr lang="ko-KR" altLang="en-US" dirty="0"/>
              <a:t>후보 규칙의 생성 </a:t>
            </a:r>
          </a:p>
        </p:txBody>
      </p:sp>
      <p:sp>
        <p:nvSpPr>
          <p:cNvPr id="3" name="내용 개체 틀 2"/>
          <p:cNvSpPr>
            <a:spLocks noGrp="1"/>
          </p:cNvSpPr>
          <p:nvPr>
            <p:ph sz="quarter" idx="1"/>
          </p:nvPr>
        </p:nvSpPr>
        <p:spPr>
          <a:xfrm>
            <a:off x="609600" y="1066800"/>
            <a:ext cx="8077200" cy="4953000"/>
          </a:xfrm>
        </p:spPr>
        <p:txBody>
          <a:bodyPr/>
          <a:lstStyle/>
          <a:p>
            <a:r>
              <a:rPr lang="ko-KR" altLang="en-US" sz="2800" dirty="0" smtClean="0">
                <a:latin typeface="굴림" panose="020B0600000101010101" pitchFamily="50" charset="-127"/>
                <a:ea typeface="굴림" panose="020B0600000101010101" pitchFamily="50" charset="-127"/>
              </a:rPr>
              <a:t>연관성규칙 생성</a:t>
            </a:r>
            <a:endParaRPr lang="en-US" altLang="ko-KR" sz="2800" dirty="0" smtClean="0">
              <a:latin typeface="굴림" panose="020B0600000101010101" pitchFamily="50" charset="-127"/>
              <a:ea typeface="굴림" panose="020B0600000101010101" pitchFamily="50" charset="-127"/>
            </a:endParaRPr>
          </a:p>
          <a:p>
            <a:pPr lvl="1"/>
            <a:r>
              <a:rPr lang="en-US" altLang="ko-KR" dirty="0" smtClean="0">
                <a:latin typeface="굴림" panose="020B0600000101010101" pitchFamily="50" charset="-127"/>
                <a:ea typeface="굴림" panose="020B0600000101010101" pitchFamily="50" charset="-127"/>
              </a:rPr>
              <a:t>if-then </a:t>
            </a:r>
            <a:r>
              <a:rPr lang="ko-KR" altLang="en-US" dirty="0">
                <a:latin typeface="굴림" panose="020B0600000101010101" pitchFamily="50" charset="-127"/>
                <a:ea typeface="굴림" panose="020B0600000101010101" pitchFamily="50" charset="-127"/>
              </a:rPr>
              <a:t>형식으로 항목들 사이의 모든 가능한 규칙들을 </a:t>
            </a:r>
            <a:r>
              <a:rPr lang="ko-KR" altLang="en-US" dirty="0" smtClean="0">
                <a:latin typeface="굴림" panose="020B0600000101010101" pitchFamily="50" charset="-127"/>
                <a:ea typeface="굴림" panose="020B0600000101010101" pitchFamily="50" charset="-127"/>
              </a:rPr>
              <a:t>조사</a:t>
            </a:r>
            <a:endParaRPr lang="en-US" altLang="ko-KR" dirty="0" smtClean="0">
              <a:latin typeface="굴림" panose="020B0600000101010101" pitchFamily="50" charset="-127"/>
              <a:ea typeface="굴림" panose="020B0600000101010101" pitchFamily="50" charset="-127"/>
            </a:endParaRPr>
          </a:p>
          <a:p>
            <a:pPr lvl="2"/>
            <a:r>
              <a:rPr lang="ko-KR" altLang="en-US" dirty="0" smtClean="0">
                <a:latin typeface="굴림" panose="020B0600000101010101" pitchFamily="50" charset="-127"/>
                <a:ea typeface="굴림" panose="020B0600000101010101" pitchFamily="50" charset="-127"/>
              </a:rPr>
              <a:t>가장 </a:t>
            </a:r>
            <a:r>
              <a:rPr lang="ko-KR" altLang="en-US" dirty="0">
                <a:latin typeface="굴림" panose="020B0600000101010101" pitchFamily="50" charset="-127"/>
                <a:ea typeface="굴림" panose="020B0600000101010101" pitchFamily="50" charset="-127"/>
              </a:rPr>
              <a:t>의존적인 관계를 나타낼 것 같은 규칙들을 </a:t>
            </a:r>
            <a:r>
              <a:rPr lang="ko-KR" altLang="en-US" dirty="0" smtClean="0">
                <a:latin typeface="굴림" panose="020B0600000101010101" pitchFamily="50" charset="-127"/>
                <a:ea typeface="굴림" panose="020B0600000101010101" pitchFamily="50" charset="-127"/>
              </a:rPr>
              <a:t>선정</a:t>
            </a:r>
            <a:endParaRPr lang="en-US" altLang="ko-KR" dirty="0" smtClean="0">
              <a:latin typeface="굴림" panose="020B0600000101010101" pitchFamily="50" charset="-127"/>
              <a:ea typeface="굴림" panose="020B0600000101010101" pitchFamily="50" charset="-127"/>
            </a:endParaRPr>
          </a:p>
          <a:p>
            <a:r>
              <a:rPr lang="ko-KR" altLang="en-US" sz="2800" dirty="0">
                <a:latin typeface="굴림" panose="020B0600000101010101" pitchFamily="50" charset="-127"/>
                <a:ea typeface="굴림" panose="020B0600000101010101" pitchFamily="50" charset="-127"/>
              </a:rPr>
              <a:t>연관성규칙의 첫 번째 </a:t>
            </a:r>
            <a:r>
              <a:rPr lang="ko-KR" altLang="en-US" sz="2800" dirty="0" smtClean="0">
                <a:latin typeface="굴림" panose="020B0600000101010101" pitchFamily="50" charset="-127"/>
                <a:ea typeface="굴림" panose="020B0600000101010101" pitchFamily="50" charset="-127"/>
              </a:rPr>
              <a:t>단계</a:t>
            </a:r>
            <a:endParaRPr lang="en-US" altLang="ko-KR" sz="2800" dirty="0" smtClean="0">
              <a:latin typeface="굴림" panose="020B0600000101010101" pitchFamily="50" charset="-127"/>
              <a:ea typeface="굴림" panose="020B0600000101010101" pitchFamily="50" charset="-127"/>
            </a:endParaRPr>
          </a:p>
          <a:p>
            <a:pPr lvl="1"/>
            <a:r>
              <a:rPr lang="ko-KR" altLang="en-US" dirty="0" smtClean="0">
                <a:latin typeface="굴림" panose="020B0600000101010101" pitchFamily="50" charset="-127"/>
                <a:ea typeface="굴림" panose="020B0600000101010101" pitchFamily="50" charset="-127"/>
              </a:rPr>
              <a:t>항목들 </a:t>
            </a:r>
            <a:r>
              <a:rPr lang="ko-KR" altLang="en-US" dirty="0">
                <a:latin typeface="굴림" panose="020B0600000101010101" pitchFamily="50" charset="-127"/>
                <a:ea typeface="굴림" panose="020B0600000101010101" pitchFamily="50" charset="-127"/>
              </a:rPr>
              <a:t>간의 연관성을 나타내기 위한 후보가 되는 모든 규칙들을 </a:t>
            </a:r>
            <a:r>
              <a:rPr lang="ko-KR" altLang="en-US" dirty="0" smtClean="0">
                <a:latin typeface="굴림" panose="020B0600000101010101" pitchFamily="50" charset="-127"/>
                <a:ea typeface="굴림" panose="020B0600000101010101" pitchFamily="50" charset="-127"/>
              </a:rPr>
              <a:t>생성</a:t>
            </a:r>
            <a:endParaRPr lang="en-US" altLang="ko-KR" dirty="0" smtClean="0">
              <a:latin typeface="굴림" panose="020B0600000101010101" pitchFamily="50" charset="-127"/>
              <a:ea typeface="굴림" panose="020B0600000101010101" pitchFamily="50" charset="-127"/>
            </a:endParaRPr>
          </a:p>
          <a:p>
            <a:pPr lvl="1"/>
            <a:r>
              <a:rPr lang="ko-KR" altLang="en-US" dirty="0">
                <a:latin typeface="굴림" panose="020B0600000101010101" pitchFamily="50" charset="-127"/>
                <a:ea typeface="굴림" panose="020B0600000101010101" pitchFamily="50" charset="-127"/>
              </a:rPr>
              <a:t>항목이 늘어나면</a:t>
            </a:r>
            <a:r>
              <a:rPr lang="en-US" altLang="ko-KR" dirty="0">
                <a:latin typeface="굴림" panose="020B0600000101010101" pitchFamily="50" charset="-127"/>
                <a:ea typeface="굴림" panose="020B0600000101010101" pitchFamily="50" charset="-127"/>
              </a:rPr>
              <a:t>, </a:t>
            </a:r>
            <a:r>
              <a:rPr lang="ko-KR" altLang="en-US" dirty="0">
                <a:latin typeface="굴림" panose="020B0600000101010101" pitchFamily="50" charset="-127"/>
                <a:ea typeface="굴림" panose="020B0600000101010101" pitchFamily="50" charset="-127"/>
              </a:rPr>
              <a:t>이러한 모든 조합들을 생성하기 위한 계산시간은 기하급수적으로 </a:t>
            </a:r>
            <a:r>
              <a:rPr lang="ko-KR" altLang="en-US" dirty="0" smtClean="0">
                <a:latin typeface="굴림" panose="020B0600000101010101" pitchFamily="50" charset="-127"/>
                <a:ea typeface="굴림" panose="020B0600000101010101" pitchFamily="50" charset="-127"/>
              </a:rPr>
              <a:t>증가</a:t>
            </a:r>
            <a:endParaRPr lang="en-US" altLang="ko-KR" dirty="0" smtClean="0">
              <a:latin typeface="굴림" panose="020B0600000101010101" pitchFamily="50" charset="-127"/>
              <a:ea typeface="굴림" panose="020B0600000101010101" pitchFamily="50" charset="-127"/>
            </a:endParaRPr>
          </a:p>
          <a:p>
            <a:pPr lvl="1"/>
            <a:r>
              <a:rPr lang="ko-KR" altLang="en-US" dirty="0">
                <a:latin typeface="굴림" panose="020B0600000101010101" pitchFamily="50" charset="-127"/>
                <a:ea typeface="굴림" panose="020B0600000101010101" pitchFamily="50" charset="-127"/>
              </a:rPr>
              <a:t>해결책은 데이터베이스 내에서 </a:t>
            </a:r>
            <a:r>
              <a:rPr lang="ko-KR" altLang="en-US" dirty="0" smtClean="0">
                <a:latin typeface="굴림" panose="020B0600000101010101" pitchFamily="50" charset="-127"/>
                <a:ea typeface="굴림" panose="020B0600000101010101" pitchFamily="50" charset="-127"/>
              </a:rPr>
              <a:t>빈도수가 높은 조합만을 고려</a:t>
            </a:r>
            <a:r>
              <a:rPr lang="en-US" altLang="ko-KR" dirty="0" smtClean="0">
                <a:latin typeface="굴림" panose="020B0600000101010101" pitchFamily="50" charset="-127"/>
                <a:ea typeface="굴림" panose="020B0600000101010101" pitchFamily="50" charset="-127"/>
              </a:rPr>
              <a:t>. </a:t>
            </a:r>
          </a:p>
          <a:p>
            <a:pPr lvl="2"/>
            <a:r>
              <a:rPr lang="ko-KR" altLang="en-US" dirty="0" smtClean="0">
                <a:latin typeface="굴림" panose="020B0600000101010101" pitchFamily="50" charset="-127"/>
                <a:ea typeface="굴림" panose="020B0600000101010101" pitchFamily="50" charset="-127"/>
              </a:rPr>
              <a:t>이를 </a:t>
            </a:r>
            <a:r>
              <a:rPr lang="ko-KR" altLang="en-US" b="1" u="sng" dirty="0">
                <a:solidFill>
                  <a:srgbClr val="FF0000"/>
                </a:solidFill>
                <a:latin typeface="굴림" panose="020B0600000101010101" pitchFamily="50" charset="-127"/>
                <a:ea typeface="굴림" panose="020B0600000101010101" pitchFamily="50" charset="-127"/>
              </a:rPr>
              <a:t>빈발 </a:t>
            </a:r>
            <a:r>
              <a:rPr lang="ko-KR" altLang="en-US" b="1" u="sng" dirty="0" smtClean="0">
                <a:solidFill>
                  <a:srgbClr val="FF0000"/>
                </a:solidFill>
                <a:latin typeface="굴림" panose="020B0600000101010101" pitchFamily="50" charset="-127"/>
                <a:ea typeface="굴림" panose="020B0600000101010101" pitchFamily="50" charset="-127"/>
              </a:rPr>
              <a:t>아이템세트 </a:t>
            </a:r>
            <a:r>
              <a:rPr lang="en-US" altLang="ko-KR" dirty="0" smtClean="0">
                <a:latin typeface="굴림" panose="020B0600000101010101" pitchFamily="50" charset="-127"/>
                <a:ea typeface="굴림" panose="020B0600000101010101" pitchFamily="50" charset="-127"/>
              </a:rPr>
              <a:t>(</a:t>
            </a:r>
            <a:r>
              <a:rPr lang="en-US" altLang="ko-KR" dirty="0">
                <a:latin typeface="굴림" panose="020B0600000101010101" pitchFamily="50" charset="-127"/>
                <a:ea typeface="굴림" panose="020B0600000101010101" pitchFamily="50" charset="-127"/>
              </a:rPr>
              <a:t>frequent item sets)</a:t>
            </a:r>
            <a:r>
              <a:rPr lang="ko-KR" altLang="en-US" dirty="0">
                <a:latin typeface="굴림" panose="020B0600000101010101" pitchFamily="50" charset="-127"/>
                <a:ea typeface="굴림" panose="020B0600000101010101" pitchFamily="50" charset="-127"/>
              </a:rPr>
              <a:t>이라고 </a:t>
            </a:r>
            <a:r>
              <a:rPr lang="ko-KR" altLang="en-US" dirty="0" smtClean="0">
                <a:latin typeface="굴림" panose="020B0600000101010101" pitchFamily="50" charset="-127"/>
                <a:ea typeface="굴림" panose="020B0600000101010101" pitchFamily="50" charset="-127"/>
              </a:rPr>
              <a:t>부른다</a:t>
            </a:r>
            <a:r>
              <a:rPr lang="en-US" altLang="ko-KR" dirty="0" smtClean="0">
                <a:latin typeface="굴림" panose="020B0600000101010101" pitchFamily="50" charset="-127"/>
                <a:ea typeface="굴림" panose="020B0600000101010101" pitchFamily="50" charset="-127"/>
              </a:rPr>
              <a:t>.</a:t>
            </a:r>
            <a:endParaRPr lang="ko-KR" altLang="en-US" dirty="0">
              <a:latin typeface="굴림" panose="020B0600000101010101" pitchFamily="50" charset="-127"/>
              <a:ea typeface="굴림" panose="020B0600000101010101" pitchFamily="50" charset="-127"/>
            </a:endParaRPr>
          </a:p>
        </p:txBody>
      </p:sp>
    </p:spTree>
    <p:extLst>
      <p:ext uri="{BB962C8B-B14F-4D97-AF65-F5344CB8AC3E}">
        <p14:creationId xmlns:p14="http://schemas.microsoft.com/office/powerpoint/2010/main" val="3369315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914400" y="228600"/>
            <a:ext cx="7772400" cy="792162"/>
          </a:xfrm>
        </p:spPr>
        <p:txBody>
          <a:bodyPr/>
          <a:lstStyle/>
          <a:p>
            <a:pPr eaLnBrk="1" hangingPunct="1"/>
            <a:r>
              <a:rPr lang="ko-KR" altLang="en-US" sz="3600" dirty="0" smtClean="0">
                <a:solidFill>
                  <a:schemeClr val="tx1"/>
                </a:solidFill>
                <a:ea typeface="굴림" pitchFamily="50" charset="-127"/>
              </a:rPr>
              <a:t>예</a:t>
            </a:r>
            <a:r>
              <a:rPr lang="ko-KR" altLang="en-US" sz="3600" dirty="0">
                <a:solidFill>
                  <a:schemeClr val="tx1"/>
                </a:solidFill>
                <a:ea typeface="굴림" pitchFamily="50" charset="-127"/>
              </a:rPr>
              <a:t>제</a:t>
            </a:r>
            <a:r>
              <a:rPr lang="en-US" altLang="ko-KR" sz="3600" dirty="0" smtClean="0">
                <a:solidFill>
                  <a:schemeClr val="tx1"/>
                </a:solidFill>
                <a:ea typeface="굴림" pitchFamily="50" charset="-127"/>
              </a:rPr>
              <a:t>1</a:t>
            </a:r>
            <a:r>
              <a:rPr lang="ko-KR" altLang="en-US" sz="3600" dirty="0" smtClean="0">
                <a:solidFill>
                  <a:schemeClr val="tx1"/>
                </a:solidFill>
                <a:ea typeface="굴림" pitchFamily="50" charset="-127"/>
              </a:rPr>
              <a:t>에서 가능한 규칙</a:t>
            </a:r>
            <a:endParaRPr lang="en-US" altLang="ko-KR" sz="3600" dirty="0" smtClean="0">
              <a:solidFill>
                <a:schemeClr val="tx1"/>
              </a:solidFill>
              <a:ea typeface="굴림" pitchFamily="50" charset="-127"/>
            </a:endParaRPr>
          </a:p>
        </p:txBody>
      </p:sp>
      <p:sp>
        <p:nvSpPr>
          <p:cNvPr id="12291" name="Content Placeholder 2"/>
          <p:cNvSpPr>
            <a:spLocks noGrp="1"/>
          </p:cNvSpPr>
          <p:nvPr>
            <p:ph sz="quarter" idx="1"/>
          </p:nvPr>
        </p:nvSpPr>
        <p:spPr>
          <a:xfrm>
            <a:off x="609600" y="1066800"/>
            <a:ext cx="7772400" cy="3962400"/>
          </a:xfrm>
        </p:spPr>
        <p:txBody>
          <a:bodyPr/>
          <a:lstStyle/>
          <a:p>
            <a:pPr eaLnBrk="1" hangingPunct="1"/>
            <a:r>
              <a:rPr lang="ko-KR" altLang="en-US" dirty="0" smtClean="0">
                <a:ea typeface="굴림" pitchFamily="50" charset="-127"/>
              </a:rPr>
              <a:t>예를 들어</a:t>
            </a:r>
            <a:r>
              <a:rPr lang="en-US" altLang="ko-KR" dirty="0" smtClean="0">
                <a:ea typeface="굴림" pitchFamily="50" charset="-127"/>
              </a:rPr>
              <a:t>: </a:t>
            </a:r>
            <a:r>
              <a:rPr lang="ko-KR" altLang="en-US" dirty="0" smtClean="0">
                <a:ea typeface="굴림" pitchFamily="50" charset="-127"/>
              </a:rPr>
              <a:t>거래</a:t>
            </a:r>
            <a:r>
              <a:rPr lang="en-US" altLang="ko-KR" dirty="0" smtClean="0">
                <a:ea typeface="굴림" pitchFamily="50" charset="-127"/>
              </a:rPr>
              <a:t> 1 (red, white, green)</a:t>
            </a:r>
            <a:r>
              <a:rPr lang="ko-KR" altLang="en-US" dirty="0" smtClean="0">
                <a:ea typeface="굴림" pitchFamily="50" charset="-127"/>
              </a:rPr>
              <a:t>은 다음과 같은 여러 규칙을 지지한다</a:t>
            </a:r>
            <a:r>
              <a:rPr lang="en-US" altLang="ko-KR" dirty="0" smtClean="0">
                <a:ea typeface="굴림" pitchFamily="50" charset="-127"/>
              </a:rPr>
              <a:t>;</a:t>
            </a:r>
          </a:p>
          <a:p>
            <a:pPr eaLnBrk="1" hangingPunct="1"/>
            <a:r>
              <a:rPr lang="en-US" altLang="ko-KR" dirty="0" smtClean="0">
                <a:ea typeface="굴림" pitchFamily="50" charset="-127"/>
              </a:rPr>
              <a:t> “If </a:t>
            </a:r>
            <a:r>
              <a:rPr lang="ko-KR" altLang="en-US" dirty="0" smtClean="0">
                <a:ea typeface="굴림" pitchFamily="50" charset="-127"/>
              </a:rPr>
              <a:t>빨간색</a:t>
            </a:r>
            <a:r>
              <a:rPr lang="en-US" altLang="ko-KR" dirty="0" smtClean="0">
                <a:ea typeface="굴림" pitchFamily="50" charset="-127"/>
              </a:rPr>
              <a:t>, then </a:t>
            </a:r>
            <a:r>
              <a:rPr lang="ko-KR" altLang="en-US" dirty="0" smtClean="0">
                <a:ea typeface="굴림" pitchFamily="50" charset="-127"/>
              </a:rPr>
              <a:t>하얀색</a:t>
            </a:r>
            <a:r>
              <a:rPr lang="en-US" altLang="ko-KR" dirty="0" smtClean="0">
                <a:ea typeface="굴림" pitchFamily="50" charset="-127"/>
              </a:rPr>
              <a:t>”</a:t>
            </a:r>
          </a:p>
          <a:p>
            <a:pPr lvl="1" eaLnBrk="1" hangingPunct="1"/>
            <a:r>
              <a:rPr lang="en-US" altLang="ko-KR" dirty="0" smtClean="0">
                <a:ea typeface="굴림" pitchFamily="50" charset="-127"/>
              </a:rPr>
              <a:t>“</a:t>
            </a:r>
            <a:r>
              <a:rPr lang="ko-KR" altLang="en-US" dirty="0" smtClean="0">
                <a:ea typeface="굴림" pitchFamily="50" charset="-127"/>
              </a:rPr>
              <a:t>만약 빨간 케이스를 사면</a:t>
            </a:r>
            <a:r>
              <a:rPr lang="en-US" altLang="ko-KR" dirty="0" smtClean="0">
                <a:ea typeface="굴림" pitchFamily="50" charset="-127"/>
              </a:rPr>
              <a:t>, </a:t>
            </a:r>
            <a:r>
              <a:rPr lang="ko-KR" altLang="en-US" dirty="0" smtClean="0">
                <a:ea typeface="굴림" pitchFamily="50" charset="-127"/>
              </a:rPr>
              <a:t>하얀 것도 산다</a:t>
            </a:r>
            <a:r>
              <a:rPr lang="en-US" altLang="ko-KR" dirty="0" smtClean="0">
                <a:ea typeface="굴림" pitchFamily="50" charset="-127"/>
              </a:rPr>
              <a:t>.”</a:t>
            </a:r>
          </a:p>
          <a:p>
            <a:pPr eaLnBrk="1" hangingPunct="1"/>
            <a:r>
              <a:rPr lang="en-US" altLang="ko-KR" dirty="0" smtClean="0">
                <a:ea typeface="굴림" pitchFamily="50" charset="-127"/>
              </a:rPr>
              <a:t>“If </a:t>
            </a:r>
            <a:r>
              <a:rPr lang="ko-KR" altLang="en-US" dirty="0" smtClean="0">
                <a:ea typeface="굴림" pitchFamily="50" charset="-127"/>
              </a:rPr>
              <a:t>하얀색</a:t>
            </a:r>
            <a:r>
              <a:rPr lang="en-US" altLang="ko-KR" dirty="0" smtClean="0">
                <a:ea typeface="굴림" pitchFamily="50" charset="-127"/>
              </a:rPr>
              <a:t>, then </a:t>
            </a:r>
            <a:r>
              <a:rPr lang="ko-KR" altLang="en-US" dirty="0" smtClean="0">
                <a:ea typeface="굴림" pitchFamily="50" charset="-127"/>
              </a:rPr>
              <a:t>빨간색</a:t>
            </a:r>
            <a:r>
              <a:rPr lang="en-US" altLang="ko-KR" dirty="0" smtClean="0">
                <a:ea typeface="굴림" pitchFamily="50" charset="-127"/>
              </a:rPr>
              <a:t>”</a:t>
            </a:r>
          </a:p>
          <a:p>
            <a:pPr eaLnBrk="1" hangingPunct="1"/>
            <a:r>
              <a:rPr lang="en-US" altLang="ko-KR" dirty="0" smtClean="0">
                <a:ea typeface="굴림" pitchFamily="50" charset="-127"/>
              </a:rPr>
              <a:t>“If </a:t>
            </a:r>
            <a:r>
              <a:rPr lang="ko-KR" altLang="en-US" dirty="0" smtClean="0">
                <a:ea typeface="굴림" pitchFamily="50" charset="-127"/>
              </a:rPr>
              <a:t>빨간색과 하얀색</a:t>
            </a:r>
            <a:r>
              <a:rPr lang="en-US" altLang="ko-KR" dirty="0" smtClean="0">
                <a:ea typeface="굴림" pitchFamily="50" charset="-127"/>
              </a:rPr>
              <a:t>, then </a:t>
            </a:r>
            <a:r>
              <a:rPr lang="ko-KR" altLang="en-US" dirty="0" smtClean="0">
                <a:ea typeface="굴림" pitchFamily="50" charset="-127"/>
              </a:rPr>
              <a:t>초록색</a:t>
            </a:r>
            <a:r>
              <a:rPr lang="en-US" altLang="ko-KR" dirty="0" smtClean="0">
                <a:ea typeface="굴림" pitchFamily="50" charset="-127"/>
              </a:rPr>
              <a:t>”</a:t>
            </a:r>
          </a:p>
          <a:p>
            <a:pPr eaLnBrk="1" hangingPunct="1"/>
            <a:r>
              <a:rPr lang="ko-KR" altLang="en-US" dirty="0" smtClean="0">
                <a:ea typeface="굴림" pitchFamily="50" charset="-127"/>
              </a:rPr>
              <a:t>그 외 다수</a:t>
            </a:r>
            <a:endParaRPr lang="en-US" altLang="ko-KR" dirty="0" smtClean="0">
              <a:ea typeface="굴림" pitchFamily="50" charset="-127"/>
            </a:endParaRPr>
          </a:p>
          <a:p>
            <a:pPr eaLnBrk="1" hangingPunct="1">
              <a:buFont typeface="Wingdings 2" pitchFamily="18" charset="2"/>
              <a:buNone/>
            </a:pPr>
            <a:r>
              <a:rPr lang="en-US" altLang="ko-KR" dirty="0" smtClean="0">
                <a:ea typeface="굴림" pitchFamily="50" charset="-127"/>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533400" y="152400"/>
            <a:ext cx="7772400" cy="762000"/>
          </a:xfrm>
        </p:spPr>
        <p:txBody>
          <a:bodyPr/>
          <a:lstStyle/>
          <a:p>
            <a:pPr eaLnBrk="1" hangingPunct="1"/>
            <a:r>
              <a:rPr lang="ko-KR" altLang="en-US" sz="3600" dirty="0" smtClean="0">
                <a:solidFill>
                  <a:schemeClr val="tx1"/>
                </a:solidFill>
                <a:ea typeface="굴림" pitchFamily="50" charset="-127"/>
              </a:rPr>
              <a:t>빈발 항목집합</a:t>
            </a:r>
            <a:r>
              <a:rPr lang="en-US" altLang="ko-KR" sz="3600" dirty="0" smtClean="0">
                <a:solidFill>
                  <a:schemeClr val="tx1"/>
                </a:solidFill>
                <a:ea typeface="굴림" pitchFamily="50" charset="-127"/>
              </a:rPr>
              <a:t>(Frequent Item Sets)</a:t>
            </a:r>
          </a:p>
        </p:txBody>
      </p:sp>
      <p:sp>
        <p:nvSpPr>
          <p:cNvPr id="13315" name="Content Placeholder 2"/>
          <p:cNvSpPr>
            <a:spLocks noGrp="1"/>
          </p:cNvSpPr>
          <p:nvPr>
            <p:ph sz="quarter" idx="1"/>
          </p:nvPr>
        </p:nvSpPr>
        <p:spPr>
          <a:xfrm>
            <a:off x="685800" y="914400"/>
            <a:ext cx="7772400" cy="4343400"/>
          </a:xfrm>
        </p:spPr>
        <p:txBody>
          <a:bodyPr/>
          <a:lstStyle/>
          <a:p>
            <a:pPr eaLnBrk="1" hangingPunct="1"/>
            <a:r>
              <a:rPr lang="ko-KR" altLang="en-US" dirty="0" smtClean="0">
                <a:ea typeface="굴림" pitchFamily="50" charset="-127"/>
              </a:rPr>
              <a:t>발생하는 빈도 수가 높은 항목 조합</a:t>
            </a:r>
            <a:endParaRPr lang="en-US" altLang="ko-KR" dirty="0" smtClean="0">
              <a:ea typeface="굴림" pitchFamily="50" charset="-127"/>
            </a:endParaRPr>
          </a:p>
          <a:p>
            <a:pPr lvl="1" eaLnBrk="1" hangingPunct="1"/>
            <a:r>
              <a:rPr lang="ko-KR" altLang="en-US" dirty="0" smtClean="0">
                <a:solidFill>
                  <a:srgbClr val="FF0000"/>
                </a:solidFill>
                <a:ea typeface="굴림" pitchFamily="50" charset="-127"/>
              </a:rPr>
              <a:t>단일 빈발항목</a:t>
            </a:r>
            <a:r>
              <a:rPr lang="en-US" altLang="ko-KR" dirty="0" smtClean="0">
                <a:solidFill>
                  <a:srgbClr val="FF0000"/>
                </a:solidFill>
                <a:ea typeface="굴림" pitchFamily="50" charset="-127"/>
              </a:rPr>
              <a:t>, 2</a:t>
            </a:r>
            <a:r>
              <a:rPr lang="ko-KR" altLang="en-US" dirty="0" smtClean="0">
                <a:solidFill>
                  <a:srgbClr val="FF0000"/>
                </a:solidFill>
                <a:ea typeface="굴림" pitchFamily="50" charset="-127"/>
              </a:rPr>
              <a:t>개 빈발항목</a:t>
            </a:r>
            <a:r>
              <a:rPr lang="en-US" altLang="ko-KR" dirty="0" smtClean="0">
                <a:solidFill>
                  <a:srgbClr val="FF0000"/>
                </a:solidFill>
                <a:ea typeface="굴림" pitchFamily="50" charset="-127"/>
              </a:rPr>
              <a:t>, 3</a:t>
            </a:r>
            <a:r>
              <a:rPr lang="ko-KR" altLang="en-US" dirty="0" smtClean="0">
                <a:solidFill>
                  <a:srgbClr val="FF0000"/>
                </a:solidFill>
                <a:ea typeface="굴림" pitchFamily="50" charset="-127"/>
              </a:rPr>
              <a:t>개 빈발항목</a:t>
            </a:r>
            <a:r>
              <a:rPr lang="en-US" altLang="ko-KR" dirty="0" smtClean="0">
                <a:solidFill>
                  <a:srgbClr val="FF0000"/>
                </a:solidFill>
                <a:ea typeface="굴림" pitchFamily="50" charset="-127"/>
              </a:rPr>
              <a:t>,…</a:t>
            </a:r>
          </a:p>
          <a:p>
            <a:pPr eaLnBrk="1" hangingPunct="1"/>
            <a:r>
              <a:rPr lang="ko-KR" altLang="en-US" dirty="0" smtClean="0">
                <a:ea typeface="굴림" pitchFamily="50" charset="-127"/>
              </a:rPr>
              <a:t>빈발</a:t>
            </a:r>
            <a:r>
              <a:rPr lang="en-US" altLang="ko-KR" dirty="0">
                <a:ea typeface="굴림" pitchFamily="50" charset="-127"/>
              </a:rPr>
              <a:t> </a:t>
            </a:r>
            <a:r>
              <a:rPr lang="ko-KR" altLang="en-US" dirty="0" smtClean="0">
                <a:ea typeface="굴림" pitchFamily="50" charset="-127"/>
              </a:rPr>
              <a:t>아이템세트 기준</a:t>
            </a:r>
            <a:r>
              <a:rPr lang="en-US" altLang="ko-KR" dirty="0" smtClean="0">
                <a:ea typeface="굴림" pitchFamily="50" charset="-127"/>
              </a:rPr>
              <a:t>: </a:t>
            </a:r>
            <a:r>
              <a:rPr lang="ko-KR" altLang="en-US" b="1" u="sng" dirty="0" smtClean="0">
                <a:solidFill>
                  <a:srgbClr val="FF0000"/>
                </a:solidFill>
                <a:ea typeface="굴림" pitchFamily="50" charset="-127"/>
              </a:rPr>
              <a:t>지지도</a:t>
            </a:r>
            <a:r>
              <a:rPr lang="en-US" altLang="ko-KR" b="1" u="sng" dirty="0" smtClean="0">
                <a:solidFill>
                  <a:srgbClr val="FF0000"/>
                </a:solidFill>
                <a:ea typeface="굴림" pitchFamily="50" charset="-127"/>
              </a:rPr>
              <a:t>(support)</a:t>
            </a:r>
          </a:p>
          <a:p>
            <a:pPr lvl="1" eaLnBrk="1" hangingPunct="1"/>
            <a:r>
              <a:rPr lang="ko-KR" altLang="en-US" sz="2200" dirty="0" smtClean="0">
                <a:solidFill>
                  <a:srgbClr val="FF0000"/>
                </a:solidFill>
                <a:ea typeface="굴림" pitchFamily="50" charset="-127"/>
              </a:rPr>
              <a:t>최소지지도를 초과하는 지지도를 갖는 아이템세트</a:t>
            </a:r>
            <a:endParaRPr lang="en-US" altLang="ko-KR" sz="2200" dirty="0" smtClean="0">
              <a:solidFill>
                <a:srgbClr val="FF0000"/>
              </a:solidFill>
              <a:ea typeface="굴림" pitchFamily="50" charset="-127"/>
            </a:endParaRPr>
          </a:p>
          <a:p>
            <a:pPr eaLnBrk="1" hangingPunct="1"/>
            <a:r>
              <a:rPr lang="ko-KR" altLang="en-US" b="1" dirty="0" smtClean="0">
                <a:ea typeface="굴림" pitchFamily="50" charset="-127"/>
              </a:rPr>
              <a:t>지지도</a:t>
            </a:r>
            <a:r>
              <a:rPr lang="en-US" altLang="ko-KR" dirty="0" smtClean="0">
                <a:ea typeface="굴림" pitchFamily="50" charset="-127"/>
              </a:rPr>
              <a:t> = </a:t>
            </a:r>
            <a:r>
              <a:rPr lang="ko-KR" altLang="en-US" dirty="0" smtClean="0">
                <a:solidFill>
                  <a:srgbClr val="FF0000"/>
                </a:solidFill>
                <a:ea typeface="굴림" pitchFamily="50" charset="-127"/>
              </a:rPr>
              <a:t>조건부와 결론부 모두를 포함하는 거래</a:t>
            </a:r>
            <a:r>
              <a:rPr lang="en-US" altLang="ko-KR" dirty="0" smtClean="0">
                <a:solidFill>
                  <a:srgbClr val="FF0000"/>
                </a:solidFill>
                <a:ea typeface="굴림" pitchFamily="50" charset="-127"/>
              </a:rPr>
              <a:t>(transaction)</a:t>
            </a:r>
            <a:r>
              <a:rPr lang="ko-KR" altLang="en-US" dirty="0" smtClean="0">
                <a:solidFill>
                  <a:srgbClr val="FF0000"/>
                </a:solidFill>
                <a:ea typeface="굴림" pitchFamily="50" charset="-127"/>
              </a:rPr>
              <a:t>의 개수</a:t>
            </a:r>
            <a:r>
              <a:rPr lang="en-US" altLang="ko-KR" dirty="0" smtClean="0">
                <a:solidFill>
                  <a:srgbClr val="FF0000"/>
                </a:solidFill>
                <a:ea typeface="굴림" pitchFamily="50" charset="-127"/>
              </a:rPr>
              <a:t> </a:t>
            </a:r>
            <a:r>
              <a:rPr lang="en-US" altLang="ko-KR" dirty="0" smtClean="0">
                <a:ea typeface="굴림" pitchFamily="50" charset="-127"/>
              </a:rPr>
              <a:t>(</a:t>
            </a:r>
            <a:r>
              <a:rPr lang="ko-KR" altLang="en-US" dirty="0" smtClean="0">
                <a:ea typeface="굴림" pitchFamily="50" charset="-127"/>
              </a:rPr>
              <a:t>또는 전체거래 중 퍼센트</a:t>
            </a:r>
            <a:r>
              <a:rPr lang="en-US" altLang="ko-KR" dirty="0" smtClean="0">
                <a:ea typeface="굴림" pitchFamily="50" charset="-127"/>
              </a:rPr>
              <a:t>)</a:t>
            </a:r>
          </a:p>
          <a:p>
            <a:pPr lvl="1" eaLnBrk="1" hangingPunct="1"/>
            <a:r>
              <a:rPr lang="ko-KR" altLang="en-US" dirty="0" smtClean="0">
                <a:ea typeface="굴림" pitchFamily="50" charset="-127"/>
              </a:rPr>
              <a:t>예</a:t>
            </a:r>
            <a:r>
              <a:rPr lang="en-US" altLang="ko-KR" dirty="0" smtClean="0">
                <a:ea typeface="굴림" pitchFamily="50" charset="-127"/>
              </a:rPr>
              <a:t>: </a:t>
            </a:r>
            <a:r>
              <a:rPr lang="ko-KR" altLang="en-US" dirty="0" smtClean="0">
                <a:ea typeface="굴림" pitchFamily="50" charset="-127"/>
              </a:rPr>
              <a:t>항목집합</a:t>
            </a:r>
            <a:r>
              <a:rPr lang="en-US" altLang="ko-KR" dirty="0" smtClean="0">
                <a:ea typeface="굴림" pitchFamily="50" charset="-127"/>
              </a:rPr>
              <a:t> {</a:t>
            </a:r>
            <a:r>
              <a:rPr lang="ko-KR" altLang="en-US" dirty="0" smtClean="0">
                <a:ea typeface="굴림" pitchFamily="50" charset="-127"/>
              </a:rPr>
              <a:t>빨간색</a:t>
            </a:r>
            <a:r>
              <a:rPr lang="en-US" altLang="ko-KR" dirty="0" smtClean="0">
                <a:ea typeface="굴림" pitchFamily="50" charset="-127"/>
              </a:rPr>
              <a:t>, </a:t>
            </a:r>
            <a:r>
              <a:rPr lang="ko-KR" altLang="en-US" dirty="0" smtClean="0">
                <a:ea typeface="굴림" pitchFamily="50" charset="-127"/>
              </a:rPr>
              <a:t>하얀색</a:t>
            </a:r>
            <a:r>
              <a:rPr lang="en-US" altLang="ko-KR" dirty="0" smtClean="0">
                <a:ea typeface="굴림" pitchFamily="50" charset="-127"/>
              </a:rPr>
              <a:t>}</a:t>
            </a:r>
            <a:r>
              <a:rPr lang="ko-KR" altLang="en-US" dirty="0" smtClean="0">
                <a:ea typeface="굴림" pitchFamily="50" charset="-127"/>
              </a:rPr>
              <a:t>의 지지도는 </a:t>
            </a:r>
            <a:r>
              <a:rPr lang="en-US" altLang="ko-KR" dirty="0" smtClean="0">
                <a:ea typeface="굴림" pitchFamily="50" charset="-127"/>
              </a:rPr>
              <a:t>10</a:t>
            </a:r>
            <a:r>
              <a:rPr lang="ko-KR" altLang="en-US" dirty="0" smtClean="0">
                <a:ea typeface="굴림" pitchFamily="50" charset="-127"/>
              </a:rPr>
              <a:t>개 거래 중 </a:t>
            </a:r>
            <a:r>
              <a:rPr lang="en-US" altLang="ko-KR" dirty="0" smtClean="0">
                <a:ea typeface="굴림" pitchFamily="50" charset="-127"/>
              </a:rPr>
              <a:t>4</a:t>
            </a:r>
            <a:r>
              <a:rPr lang="ko-KR" altLang="en-US" dirty="0" smtClean="0">
                <a:ea typeface="굴림" pitchFamily="50" charset="-127"/>
              </a:rPr>
              <a:t>개</a:t>
            </a:r>
            <a:r>
              <a:rPr lang="en-US" altLang="ko-KR" dirty="0" smtClean="0">
                <a:ea typeface="굴림" pitchFamily="50" charset="-127"/>
              </a:rPr>
              <a:t>, </a:t>
            </a:r>
            <a:r>
              <a:rPr lang="ko-KR" altLang="en-US" dirty="0" smtClean="0">
                <a:ea typeface="굴림" pitchFamily="50" charset="-127"/>
              </a:rPr>
              <a:t>또는 </a:t>
            </a:r>
            <a:r>
              <a:rPr lang="en-US" altLang="ko-KR" dirty="0" smtClean="0">
                <a:ea typeface="굴림" pitchFamily="50" charset="-127"/>
              </a:rPr>
              <a:t>40%  </a:t>
            </a:r>
            <a:r>
              <a:rPr lang="en-US" altLang="ko-KR" dirty="0" smtClean="0">
                <a:solidFill>
                  <a:srgbClr val="00B0F0"/>
                </a:solidFill>
                <a:ea typeface="굴림" pitchFamily="50" charset="-127"/>
              </a:rPr>
              <a:t>or (</a:t>
            </a:r>
            <a:r>
              <a:rPr lang="ko-KR" altLang="en-US" dirty="0" smtClean="0">
                <a:solidFill>
                  <a:srgbClr val="00B0F0"/>
                </a:solidFill>
                <a:ea typeface="굴림" pitchFamily="50" charset="-127"/>
              </a:rPr>
              <a:t>지지도 </a:t>
            </a:r>
            <a:r>
              <a:rPr lang="en-US" altLang="ko-KR" dirty="0" smtClean="0">
                <a:solidFill>
                  <a:srgbClr val="00B0F0"/>
                </a:solidFill>
                <a:ea typeface="굴림" pitchFamily="50" charset="-127"/>
              </a:rPr>
              <a:t>: 4)</a:t>
            </a:r>
          </a:p>
          <a:p>
            <a:pPr eaLnBrk="1" hangingPunct="1"/>
            <a:endParaRPr lang="en-US" altLang="ko-KR" i="1" dirty="0" smtClean="0">
              <a:ea typeface="굴림" pitchFamily="50" charset="-127"/>
            </a:endParaRPr>
          </a:p>
        </p:txBody>
      </p:sp>
      <p:graphicFrame>
        <p:nvGraphicFramePr>
          <p:cNvPr id="4" name="Group 17"/>
          <p:cNvGraphicFramePr>
            <a:graphicFrameLocks/>
          </p:cNvGraphicFramePr>
          <p:nvPr>
            <p:extLst>
              <p:ext uri="{D42A27DB-BD31-4B8C-83A1-F6EECF244321}">
                <p14:modId xmlns:p14="http://schemas.microsoft.com/office/powerpoint/2010/main" val="3128326101"/>
              </p:ext>
            </p:extLst>
          </p:nvPr>
        </p:nvGraphicFramePr>
        <p:xfrm>
          <a:off x="762000" y="4541581"/>
          <a:ext cx="7315200" cy="1249620"/>
        </p:xfrm>
        <a:graphic>
          <a:graphicData uri="http://schemas.openxmlformats.org/drawingml/2006/table">
            <a:tbl>
              <a:tblPr/>
              <a:tblGrid>
                <a:gridCol w="2644437">
                  <a:extLst>
                    <a:ext uri="{9D8B030D-6E8A-4147-A177-3AD203B41FA5}">
                      <a16:colId xmlns="" xmlns:a16="http://schemas.microsoft.com/office/drawing/2014/main" val="20000"/>
                    </a:ext>
                  </a:extLst>
                </a:gridCol>
                <a:gridCol w="4670763">
                  <a:extLst>
                    <a:ext uri="{9D8B030D-6E8A-4147-A177-3AD203B41FA5}">
                      <a16:colId xmlns="" xmlns:a16="http://schemas.microsoft.com/office/drawing/2014/main" val="20001"/>
                    </a:ext>
                  </a:extLst>
                </a:gridCol>
              </a:tblGrid>
              <a:tr h="853410">
                <a:tc row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2000" b="0" i="0" u="none" strike="noStrike" cap="none" normalizeH="0" baseline="0" dirty="0" smtClean="0">
                          <a:ln>
                            <a:noFill/>
                          </a:ln>
                          <a:solidFill>
                            <a:srgbClr val="000000"/>
                          </a:solidFill>
                          <a:effectLst/>
                          <a:latin typeface="바탕체" pitchFamily="17" charset="-127"/>
                          <a:ea typeface="굴림" pitchFamily="50" charset="-127"/>
                        </a:rPr>
                        <a:t>지지도</a:t>
                      </a:r>
                      <a:r>
                        <a:rPr kumimoji="0" lang="en-US" altLang="ko-KR" sz="2000" b="0" i="0" u="none" strike="noStrike" cap="none" normalizeH="0" baseline="0" dirty="0" smtClean="0">
                          <a:ln>
                            <a:noFill/>
                          </a:ln>
                          <a:solidFill>
                            <a:srgbClr val="000000"/>
                          </a:solidFill>
                          <a:effectLst/>
                          <a:latin typeface="바탕체" pitchFamily="17" charset="-127"/>
                          <a:ea typeface="굴림" pitchFamily="50" charset="-127"/>
                        </a:rPr>
                        <a:t>(Support)</a:t>
                      </a:r>
                      <a:r>
                        <a:rPr kumimoji="0" lang="ko-KR" altLang="en-US" sz="2000" b="0" i="0" u="none" strike="noStrike" cap="none" normalizeH="0" baseline="0" dirty="0" smtClean="0">
                          <a:ln>
                            <a:noFill/>
                          </a:ln>
                          <a:solidFill>
                            <a:srgbClr val="000000"/>
                          </a:solidFill>
                          <a:effectLst/>
                          <a:latin typeface="바탕" pitchFamily="18" charset="-127"/>
                          <a:ea typeface="굴림" pitchFamily="50" charset="-127"/>
                        </a:rPr>
                        <a:t> </a:t>
                      </a:r>
                      <a:r>
                        <a:rPr kumimoji="0" lang="en-US" altLang="ko-KR" sz="2000" b="0" i="0" u="none" strike="noStrike" cap="none" normalizeH="0" baseline="0" dirty="0" smtClean="0">
                          <a:ln>
                            <a:noFill/>
                          </a:ln>
                          <a:solidFill>
                            <a:srgbClr val="000000"/>
                          </a:solidFill>
                          <a:effectLst/>
                          <a:latin typeface="바탕" pitchFamily="18" charset="-127"/>
                          <a:ea typeface="굴림" pitchFamily="50" charset="-127"/>
                        </a:rPr>
                        <a:t>= </a:t>
                      </a:r>
                      <a:endParaRPr kumimoji="0" lang="en-US" altLang="ko-KR" sz="2000" b="0" i="0" u="none" strike="noStrike" cap="none" normalizeH="0" baseline="0" dirty="0" smtClean="0">
                        <a:ln>
                          <a:noFill/>
                        </a:ln>
                        <a:solidFill>
                          <a:schemeClr val="tx1"/>
                        </a:solidFill>
                        <a:effectLst/>
                        <a:latin typeface="Times New Roman" pitchFamily="18" charset="0"/>
                        <a:ea typeface="돋움" pitchFamily="50" charset="-127"/>
                      </a:endParaRPr>
                    </a:p>
                  </a:txBody>
                  <a:tcPr marT="45705" marB="45705"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2000" b="0" i="0" u="none" strike="noStrike" cap="none" normalizeH="0" baseline="0" dirty="0" smtClean="0">
                          <a:ln>
                            <a:noFill/>
                          </a:ln>
                          <a:solidFill>
                            <a:srgbClr val="FF0000"/>
                          </a:solidFill>
                          <a:effectLst/>
                          <a:latin typeface="바탕" pitchFamily="18" charset="-127"/>
                          <a:ea typeface="굴림" pitchFamily="50" charset="-127"/>
                        </a:rPr>
                        <a:t>조건부 </a:t>
                      </a:r>
                      <a:r>
                        <a:rPr kumimoji="0" lang="ko-KR" altLang="en-US" sz="2000" b="0" i="0" u="none" strike="noStrike" cap="none" normalizeH="0" baseline="0" dirty="0" smtClean="0">
                          <a:ln>
                            <a:noFill/>
                          </a:ln>
                          <a:solidFill>
                            <a:srgbClr val="FF0000"/>
                          </a:solidFill>
                          <a:effectLst/>
                          <a:latin typeface="바탕체" pitchFamily="17" charset="-127"/>
                          <a:ea typeface="굴림" pitchFamily="50" charset="-127"/>
                        </a:rPr>
                        <a:t>항목집합과</a:t>
                      </a:r>
                      <a:r>
                        <a:rPr kumimoji="0" lang="ko-KR" altLang="en-US" sz="2000" b="0" i="0" u="none" strike="noStrike" cap="none" normalizeH="0" baseline="0" dirty="0" smtClean="0">
                          <a:ln>
                            <a:noFill/>
                          </a:ln>
                          <a:solidFill>
                            <a:srgbClr val="FF0000"/>
                          </a:solidFill>
                          <a:effectLst/>
                          <a:latin typeface="바탕" pitchFamily="18" charset="-127"/>
                          <a:ea typeface="굴림" pitchFamily="50" charset="-127"/>
                        </a:rPr>
                        <a:t> 결론부 </a:t>
                      </a:r>
                      <a:r>
                        <a:rPr kumimoji="0" lang="ko-KR" altLang="en-US" sz="2000" b="0" i="0" u="none" strike="noStrike" cap="none" normalizeH="0" baseline="0" dirty="0" smtClean="0">
                          <a:ln>
                            <a:noFill/>
                          </a:ln>
                          <a:solidFill>
                            <a:srgbClr val="FF0000"/>
                          </a:solidFill>
                          <a:effectLst/>
                          <a:latin typeface="바탕체" pitchFamily="17" charset="-127"/>
                          <a:ea typeface="굴림" pitchFamily="50" charset="-127"/>
                        </a:rPr>
                        <a:t>항목집합을</a:t>
                      </a:r>
                      <a:r>
                        <a:rPr kumimoji="0" lang="ko-KR" altLang="en-US" sz="2000" b="0" i="0" u="none" strike="noStrike" cap="none" normalizeH="0" baseline="0" dirty="0" smtClean="0">
                          <a:ln>
                            <a:noFill/>
                          </a:ln>
                          <a:solidFill>
                            <a:srgbClr val="FF0000"/>
                          </a:solidFill>
                          <a:effectLst/>
                          <a:latin typeface="바탕" pitchFamily="18" charset="-127"/>
                          <a:ea typeface="굴림" pitchFamily="50" charset="-127"/>
                        </a:rPr>
                        <a:t> </a:t>
                      </a:r>
                      <a:r>
                        <a:rPr kumimoji="0" lang="ko-KR" altLang="en-US" sz="2000" b="0" i="0" u="none" strike="noStrike" cap="none" normalizeH="0" baseline="0" dirty="0" smtClean="0">
                          <a:ln>
                            <a:noFill/>
                          </a:ln>
                          <a:solidFill>
                            <a:srgbClr val="FF0000"/>
                          </a:solidFill>
                          <a:effectLst/>
                          <a:latin typeface="바탕체" pitchFamily="17" charset="-127"/>
                          <a:ea typeface="굴림" pitchFamily="50" charset="-127"/>
                        </a:rPr>
                        <a:t>동시에</a:t>
                      </a:r>
                      <a:r>
                        <a:rPr kumimoji="0" lang="ko-KR" altLang="en-US" sz="2000" b="0" i="0" u="none" strike="noStrike" cap="none" normalizeH="0" baseline="0" dirty="0" smtClean="0">
                          <a:ln>
                            <a:noFill/>
                          </a:ln>
                          <a:solidFill>
                            <a:srgbClr val="FF0000"/>
                          </a:solidFill>
                          <a:effectLst/>
                          <a:latin typeface="바탕" pitchFamily="18" charset="-127"/>
                          <a:ea typeface="굴림" pitchFamily="50" charset="-127"/>
                        </a:rPr>
                        <a:t> </a:t>
                      </a:r>
                      <a:r>
                        <a:rPr kumimoji="0" lang="ko-KR" altLang="en-US" sz="2000" b="0" i="0" u="none" strike="noStrike" cap="none" normalizeH="0" baseline="0" dirty="0" smtClean="0">
                          <a:ln>
                            <a:noFill/>
                          </a:ln>
                          <a:solidFill>
                            <a:srgbClr val="FF0000"/>
                          </a:solidFill>
                          <a:effectLst/>
                          <a:latin typeface="바탕체" pitchFamily="17" charset="-127"/>
                          <a:ea typeface="굴림" pitchFamily="50" charset="-127"/>
                        </a:rPr>
                        <a:t>포함하는</a:t>
                      </a:r>
                      <a:r>
                        <a:rPr kumimoji="0" lang="ko-KR" altLang="en-US" sz="2000" b="0" i="0" u="none" strike="noStrike" cap="none" normalizeH="0" baseline="0" dirty="0" smtClean="0">
                          <a:ln>
                            <a:noFill/>
                          </a:ln>
                          <a:solidFill>
                            <a:srgbClr val="FF0000"/>
                          </a:solidFill>
                          <a:effectLst/>
                          <a:latin typeface="바탕" pitchFamily="18" charset="-127"/>
                          <a:ea typeface="굴림" pitchFamily="50" charset="-127"/>
                        </a:rPr>
                        <a:t> </a:t>
                      </a:r>
                      <a:r>
                        <a:rPr kumimoji="0" lang="ko-KR" altLang="en-US" sz="2000" b="0" i="0" u="none" strike="noStrike" cap="none" normalizeH="0" baseline="0" dirty="0" smtClean="0">
                          <a:ln>
                            <a:noFill/>
                          </a:ln>
                          <a:solidFill>
                            <a:srgbClr val="FF0000"/>
                          </a:solidFill>
                          <a:effectLst/>
                          <a:latin typeface="바탕체" pitchFamily="17" charset="-127"/>
                          <a:ea typeface="굴림" pitchFamily="50" charset="-127"/>
                        </a:rPr>
                        <a:t>거래의</a:t>
                      </a:r>
                      <a:r>
                        <a:rPr kumimoji="0" lang="ko-KR" altLang="en-US" sz="2000" b="0" i="0" u="none" strike="noStrike" cap="none" normalizeH="0" baseline="0" dirty="0" smtClean="0">
                          <a:ln>
                            <a:noFill/>
                          </a:ln>
                          <a:solidFill>
                            <a:srgbClr val="FF0000"/>
                          </a:solidFill>
                          <a:effectLst/>
                          <a:latin typeface="바탕" pitchFamily="18" charset="-127"/>
                          <a:ea typeface="굴림" pitchFamily="50" charset="-127"/>
                        </a:rPr>
                        <a:t> </a:t>
                      </a:r>
                      <a:r>
                        <a:rPr kumimoji="0" lang="ko-KR" altLang="en-US" sz="2000" b="0" i="0" u="none" strike="noStrike" cap="none" normalizeH="0" baseline="0" dirty="0" smtClean="0">
                          <a:ln>
                            <a:noFill/>
                          </a:ln>
                          <a:solidFill>
                            <a:srgbClr val="FF0000"/>
                          </a:solidFill>
                          <a:effectLst/>
                          <a:latin typeface="바탕체" pitchFamily="17" charset="-127"/>
                          <a:ea typeface="굴림" pitchFamily="50" charset="-127"/>
                        </a:rPr>
                        <a:t>수</a:t>
                      </a:r>
                      <a:endParaRPr kumimoji="0" lang="ko-KR" altLang="en-US" sz="2000" b="0" i="0" u="none" strike="noStrike" cap="none" normalizeH="0" baseline="0" dirty="0" smtClean="0">
                        <a:ln>
                          <a:noFill/>
                        </a:ln>
                        <a:solidFill>
                          <a:srgbClr val="FF0000"/>
                        </a:solidFill>
                        <a:effectLst/>
                        <a:latin typeface="Times New Roman" pitchFamily="18" charset="0"/>
                        <a:ea typeface="돋움" pitchFamily="50" charset="-127"/>
                      </a:endParaRPr>
                    </a:p>
                  </a:txBody>
                  <a:tcPr marT="45705" marB="45705" anchor="ctr" horzOverflow="overflow">
                    <a:lnL>
                      <a:noFill/>
                    </a:lnL>
                    <a:lnR cap="flat">
                      <a:noFill/>
                    </a:lnR>
                    <a:lnT cap="flat">
                      <a:noFill/>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89590">
                <a:tc vMerge="1">
                  <a:txBody>
                    <a:bodyPr/>
                    <a:lstStyle/>
                    <a:p>
                      <a:pPr latinLnBrk="1"/>
                      <a:endParaRPr lang="ko-KR"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2000" b="0" i="0" u="none" strike="noStrike" cap="none" normalizeH="0" baseline="0" dirty="0" smtClean="0">
                          <a:ln>
                            <a:noFill/>
                          </a:ln>
                          <a:solidFill>
                            <a:srgbClr val="000000"/>
                          </a:solidFill>
                          <a:effectLst/>
                          <a:latin typeface="바탕체" pitchFamily="17" charset="-127"/>
                          <a:ea typeface="굴림" pitchFamily="50" charset="-127"/>
                        </a:rPr>
                        <a:t>전체 거래의 수</a:t>
                      </a:r>
                      <a:endParaRPr kumimoji="0" lang="ko-KR" altLang="en-US" sz="2000" b="0" i="0" u="none" strike="noStrike" cap="none" normalizeH="0" baseline="0" dirty="0" smtClean="0">
                        <a:ln>
                          <a:noFill/>
                        </a:ln>
                        <a:solidFill>
                          <a:schemeClr val="tx1"/>
                        </a:solidFill>
                        <a:effectLst/>
                        <a:latin typeface="Times New Roman" pitchFamily="18" charset="0"/>
                        <a:ea typeface="돋움" pitchFamily="50" charset="-127"/>
                      </a:endParaRPr>
                    </a:p>
                  </a:txBody>
                  <a:tcPr marT="45705" marB="45705" anchor="ctr" horzOverflow="overflow">
                    <a:lnL>
                      <a:noFill/>
                    </a:lnL>
                    <a:lnR cap="flat">
                      <a:noFill/>
                    </a:lnR>
                    <a:lnT w="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3" name="TextBox 2"/>
              <p:cNvSpPr txBox="1"/>
              <p:nvPr/>
            </p:nvSpPr>
            <p:spPr>
              <a:xfrm>
                <a:off x="2849366" y="5925033"/>
                <a:ext cx="4808047" cy="369332"/>
              </a:xfrm>
              <a:prstGeom prst="rect">
                <a:avLst/>
              </a:prstGeom>
              <a:noFill/>
            </p:spPr>
            <p:txBody>
              <a:bodyPr wrap="none" rtlCol="0">
                <a:spAutoFit/>
              </a:bodyPr>
              <a:lstStyle/>
              <a:p>
                <a:r>
                  <a:rPr lang="en-US" altLang="ko-KR" dirty="0" smtClean="0"/>
                  <a:t>= </a:t>
                </a:r>
                <a:r>
                  <a:rPr lang="en-US" altLang="ko-KR" i="1" dirty="0" smtClean="0"/>
                  <a:t>P</a:t>
                </a:r>
                <a:r>
                  <a:rPr lang="en-US" altLang="ko-KR" dirty="0" smtClean="0"/>
                  <a:t>( </a:t>
                </a:r>
                <a:r>
                  <a:rPr lang="ko-KR" altLang="en-US" dirty="0" smtClean="0"/>
                  <a:t>조건부 </a:t>
                </a:r>
                <a14:m>
                  <m:oMath xmlns:m="http://schemas.openxmlformats.org/officeDocument/2006/math">
                    <m:r>
                      <a:rPr lang="ko-KR" altLang="en-US" dirty="0">
                        <a:latin typeface="Cambria Math"/>
                      </a:rPr>
                      <m:t>항</m:t>
                    </m:r>
                    <m:r>
                      <a:rPr lang="ko-KR" altLang="en-US" b="0" i="0" dirty="0" smtClean="0">
                        <a:latin typeface="Cambria Math"/>
                      </a:rPr>
                      <m:t>목집</m:t>
                    </m:r>
                    <m:r>
                      <a:rPr lang="ko-KR" altLang="en-US" b="0" i="1" dirty="0">
                        <a:latin typeface="Cambria Math"/>
                      </a:rPr>
                      <m:t>합</m:t>
                    </m:r>
                    <m:r>
                      <a:rPr lang="ko-KR" altLang="en-US" b="0" i="1" dirty="0">
                        <a:latin typeface="Cambria Math"/>
                      </a:rPr>
                      <m:t>  </m:t>
                    </m:r>
                    <m:r>
                      <m:rPr>
                        <m:sty m:val="p"/>
                      </m:rPr>
                      <a:rPr lang="en-US" altLang="ko-KR" b="0" i="0" dirty="0" smtClean="0">
                        <a:latin typeface="Cambria Math"/>
                      </a:rPr>
                      <m:t>AND</m:t>
                    </m:r>
                    <m:r>
                      <a:rPr lang="en-US" altLang="ko-KR" b="0" i="1" dirty="0" smtClean="0">
                        <a:latin typeface="Cambria Math"/>
                      </a:rPr>
                      <m:t>  </m:t>
                    </m:r>
                    <m:r>
                      <a:rPr lang="ko-KR" altLang="en-US" b="0" i="1" dirty="0" smtClean="0">
                        <a:latin typeface="Cambria Math"/>
                      </a:rPr>
                      <m:t>결론</m:t>
                    </m:r>
                    <m:r>
                      <a:rPr lang="ko-KR" altLang="en-US" i="1" dirty="0">
                        <a:latin typeface="Cambria Math"/>
                      </a:rPr>
                      <m:t>부</m:t>
                    </m:r>
                    <m:r>
                      <a:rPr lang="ko-KR" altLang="en-US" i="1" dirty="0">
                        <a:latin typeface="Cambria Math"/>
                      </a:rPr>
                      <m:t> </m:t>
                    </m:r>
                    <m:r>
                      <a:rPr lang="ko-KR" altLang="en-US" b="0" i="1" dirty="0" smtClean="0">
                        <a:latin typeface="Cambria Math"/>
                      </a:rPr>
                      <m:t>항목집합</m:t>
                    </m:r>
                    <m:r>
                      <a:rPr lang="en-US" altLang="ko-KR" b="0" i="1" dirty="0" smtClean="0">
                        <a:latin typeface="Cambria Math"/>
                      </a:rPr>
                      <m:t>)</m:t>
                    </m:r>
                  </m:oMath>
                </a14:m>
                <a:endParaRPr lang="ko-KR"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849366" y="5925033"/>
                <a:ext cx="4808047" cy="369332"/>
              </a:xfrm>
              <a:prstGeom prst="rect">
                <a:avLst/>
              </a:prstGeom>
              <a:blipFill rotWithShape="1">
                <a:blip r:embed="rId3"/>
                <a:stretch>
                  <a:fillRect l="-1014" t="-8197" b="-26230"/>
                </a:stretch>
              </a:blipFill>
            </p:spPr>
            <p:txBody>
              <a:bodyPr/>
              <a:lstStyle/>
              <a:p>
                <a:r>
                  <a:rPr lang="ko-KR" altLang="en-US">
                    <a:noFill/>
                  </a:rPr>
                  <a:t> </a:t>
                </a:r>
              </a:p>
            </p:txBody>
          </p:sp>
        </mc:Fallback>
      </mc:AlternateContent>
      <p:cxnSp>
        <p:nvCxnSpPr>
          <p:cNvPr id="5" name="직선 연결선 4"/>
          <p:cNvCxnSpPr/>
          <p:nvPr/>
        </p:nvCxnSpPr>
        <p:spPr>
          <a:xfrm>
            <a:off x="3200400" y="5334000"/>
            <a:ext cx="4876800" cy="0"/>
          </a:xfrm>
          <a:prstGeom prst="line">
            <a:avLst/>
          </a:prstGeom>
          <a:ln w="15875">
            <a:solidFill>
              <a:schemeClr val="tx1">
                <a:alpha val="99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5525</TotalTime>
  <Words>3318</Words>
  <Application>Microsoft Office PowerPoint</Application>
  <PresentationFormat>화면 슬라이드 쇼(4:3)</PresentationFormat>
  <Paragraphs>510</Paragraphs>
  <Slides>41</Slides>
  <Notes>38</Notes>
  <HiddenSlides>0</HiddenSlides>
  <MMClips>0</MMClips>
  <ScaleCrop>false</ScaleCrop>
  <HeadingPairs>
    <vt:vector size="6" baseType="variant">
      <vt:variant>
        <vt:lpstr>테마</vt:lpstr>
      </vt:variant>
      <vt:variant>
        <vt:i4>1</vt:i4>
      </vt:variant>
      <vt:variant>
        <vt:lpstr>포함된 OLE 서버</vt:lpstr>
      </vt:variant>
      <vt:variant>
        <vt:i4>2</vt:i4>
      </vt:variant>
      <vt:variant>
        <vt:lpstr>슬라이드 제목</vt:lpstr>
      </vt:variant>
      <vt:variant>
        <vt:i4>41</vt:i4>
      </vt:variant>
    </vt:vector>
  </HeadingPairs>
  <TitlesOfParts>
    <vt:vector size="44" baseType="lpstr">
      <vt:lpstr>Equity</vt:lpstr>
      <vt:lpstr>수식</vt:lpstr>
      <vt:lpstr>Equation</vt:lpstr>
      <vt:lpstr>Chapter 14 – Association Rules and Collaborative Filtering</vt:lpstr>
      <vt:lpstr>연관규칙이란 무엇인가?</vt:lpstr>
      <vt:lpstr>많은 추천 시스템에서 사용됨(Amazon)</vt:lpstr>
      <vt:lpstr>PowerPoint 프레젠테이션</vt:lpstr>
      <vt:lpstr>규칙 생성</vt:lpstr>
      <vt:lpstr>예제1: 휴대폰 케이스(가상의 예)</vt:lpstr>
      <vt:lpstr>11.3 후보 규칙의 생성 </vt:lpstr>
      <vt:lpstr>예제1에서 가능한 규칙</vt:lpstr>
      <vt:lpstr>빈발 항목집합(Frequent Item Sets)</vt:lpstr>
      <vt:lpstr>Apriori 알고리즘 (빈발 아이템세트 생성)</vt:lpstr>
      <vt:lpstr>평가 측정</vt:lpstr>
      <vt:lpstr>평가 측정</vt:lpstr>
      <vt:lpstr>데이터 형식: 이진행렬  - 슬라이드 6의 형식과 비교(거래 데이터의 표현형식)</vt:lpstr>
      <vt:lpstr>규칙 선택의 과정</vt:lpstr>
      <vt:lpstr>예: {빨간색, 하얀색, 초록색} 연관규칙</vt:lpstr>
      <vt:lpstr>Generating Rules in R</vt:lpstr>
      <vt:lpstr>해석</vt:lpstr>
      <vt:lpstr>연관성 규칙의 통계적 유의수준</vt:lpstr>
      <vt:lpstr>PowerPoint 프레젠테이션</vt:lpstr>
      <vt:lpstr>찰스 북클럽: 유사한 서적 구매를 위한 규칙</vt:lpstr>
      <vt:lpstr>R 코드p368(p502, 데이터 설명)</vt:lpstr>
      <vt:lpstr>Rules Produced by apriori</vt:lpstr>
      <vt:lpstr>PowerPoint 프레젠테이션</vt:lpstr>
      <vt:lpstr>개인화 추천기술의 필요성</vt:lpstr>
      <vt:lpstr>어떻게 개인화 된 서비스를 해줄 수 있을까? </vt:lpstr>
      <vt:lpstr>개인화 추천기술의 종류</vt:lpstr>
      <vt:lpstr>Collaborative Filtering</vt:lpstr>
      <vt:lpstr>데이터의 종류 및 형태</vt:lpstr>
      <vt:lpstr>사용자기반 협업 필터링:people like you</vt:lpstr>
      <vt:lpstr>User-based Collaborative Filtering</vt:lpstr>
      <vt:lpstr>Measuring Proximity</vt:lpstr>
      <vt:lpstr>p370 Example 3 – Tiny Netflix subset</vt:lpstr>
      <vt:lpstr>Correlation between users 30878 and 823519 </vt:lpstr>
      <vt:lpstr>Find cosine similarity for same users</vt:lpstr>
      <vt:lpstr>Using the similarity info to make recommendations</vt:lpstr>
      <vt:lpstr>추천 예측값의 계산식 예(논문에서)</vt:lpstr>
      <vt:lpstr>Item-based collaborative filtering</vt:lpstr>
      <vt:lpstr>아이템기반 협력적 추천식 예제(논문에서)</vt:lpstr>
      <vt:lpstr>PowerPoint 프레젠테이션</vt:lpstr>
      <vt:lpstr>PowerPoint 프레젠테이션</vt:lpstr>
      <vt:lpstr>요약</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 – Association Rules</dc:title>
  <dc:subject>Data Mining for Business Intelligence</dc:subject>
  <dc:creator>Shmueli &amp; Bruce</dc:creator>
  <cp:lastModifiedBy>Windows User</cp:lastModifiedBy>
  <cp:revision>207</cp:revision>
  <dcterms:created xsi:type="dcterms:W3CDTF">2008-12-28T17:54:19Z</dcterms:created>
  <dcterms:modified xsi:type="dcterms:W3CDTF">2019-04-20T14:00:07Z</dcterms:modified>
</cp:coreProperties>
</file>