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313" r:id="rId2"/>
    <p:sldId id="294" r:id="rId3"/>
    <p:sldId id="279" r:id="rId4"/>
    <p:sldId id="281" r:id="rId5"/>
    <p:sldId id="259" r:id="rId6"/>
    <p:sldId id="260" r:id="rId7"/>
    <p:sldId id="282" r:id="rId8"/>
    <p:sldId id="286" r:id="rId9"/>
    <p:sldId id="287" r:id="rId10"/>
    <p:sldId id="288" r:id="rId11"/>
    <p:sldId id="289" r:id="rId12"/>
    <p:sldId id="290" r:id="rId13"/>
    <p:sldId id="275" r:id="rId14"/>
    <p:sldId id="283" r:id="rId15"/>
    <p:sldId id="263" r:id="rId16"/>
    <p:sldId id="295" r:id="rId17"/>
    <p:sldId id="314" r:id="rId18"/>
    <p:sldId id="296" r:id="rId19"/>
    <p:sldId id="297" r:id="rId20"/>
    <p:sldId id="298" r:id="rId21"/>
    <p:sldId id="315" r:id="rId22"/>
    <p:sldId id="299" r:id="rId23"/>
    <p:sldId id="300" r:id="rId24"/>
    <p:sldId id="268" r:id="rId25"/>
    <p:sldId id="269" r:id="rId26"/>
    <p:sldId id="301" r:id="rId27"/>
    <p:sldId id="302" r:id="rId28"/>
    <p:sldId id="303" r:id="rId29"/>
    <p:sldId id="272" r:id="rId30"/>
    <p:sldId id="304" r:id="rId31"/>
    <p:sldId id="305" r:id="rId32"/>
    <p:sldId id="306" r:id="rId33"/>
    <p:sldId id="270" r:id="rId34"/>
    <p:sldId id="307" r:id="rId35"/>
    <p:sldId id="308" r:id="rId36"/>
    <p:sldId id="309" r:id="rId37"/>
    <p:sldId id="310" r:id="rId38"/>
    <p:sldId id="311" r:id="rId39"/>
    <p:sldId id="312" r:id="rId40"/>
    <p:sldId id="278" r:id="rId41"/>
    <p:sldId id="29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86" autoAdjust="0"/>
  </p:normalViewPr>
  <p:slideViewPr>
    <p:cSldViewPr>
      <p:cViewPr varScale="1">
        <p:scale>
          <a:sx n="87" d="100"/>
          <a:sy n="87" d="100"/>
        </p:scale>
        <p:origin x="-23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2833754-F2C2-45FC-A8A1-8241DA38BC0D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91A8E12B-682C-463F-A323-68EA55586A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9359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248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개의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Fuel</a:t>
            </a:r>
            <a:r>
              <a:rPr lang="en-US" altLang="ko-KR" baseline="0" dirty="0" smtClean="0"/>
              <a:t> Type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dummy variable</a:t>
            </a:r>
            <a:r>
              <a:rPr lang="ko-KR" altLang="en-US" baseline="0" dirty="0" smtClean="0"/>
              <a:t>로 인해 총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개의 변수이다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017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쓸 때는 </a:t>
            </a:r>
            <a:r>
              <a:rPr lang="en-US" altLang="ko-KR" baseline="0" dirty="0" smtClean="0"/>
              <a:t>dummy variable</a:t>
            </a:r>
            <a:r>
              <a:rPr lang="ko-KR" altLang="en-US" baseline="0" dirty="0" smtClean="0"/>
              <a:t>을 쓸 필요가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73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 슬라이드와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45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Price</a:t>
            </a:r>
            <a:r>
              <a:rPr lang="en-US" altLang="ko-KR" baseline="0" dirty="0" smtClean="0"/>
              <a:t> = - 1744</a:t>
            </a:r>
          </a:p>
          <a:p>
            <a:r>
              <a:rPr lang="en-US" altLang="ko-KR" baseline="0" dirty="0" smtClean="0"/>
              <a:t>           - 135.43 * age_08_04</a:t>
            </a:r>
          </a:p>
          <a:p>
            <a:r>
              <a:rPr lang="en-US" altLang="ko-KR" baseline="0" dirty="0" smtClean="0"/>
              <a:t>           - 0.019 * KM</a:t>
            </a:r>
          </a:p>
          <a:p>
            <a:r>
              <a:rPr lang="en-US" altLang="ko-KR" baseline="0" dirty="0" smtClean="0"/>
              <a:t>           + 1208.339159 * Fuel_TypeDiesel</a:t>
            </a:r>
          </a:p>
          <a:p>
            <a:r>
              <a:rPr lang="en-US" altLang="ko-KR" baseline="0" dirty="0" smtClean="0"/>
              <a:t>           …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P-value</a:t>
            </a:r>
            <a:r>
              <a:rPr lang="ko-KR" altLang="en-US" dirty="0" smtClean="0"/>
              <a:t>는 계수 값들이 의미가 있는지 없는지를 파악할 수 있게 도와준다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277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발생하면</a:t>
            </a:r>
            <a:r>
              <a:rPr lang="ko-KR" altLang="en-US" baseline="0" dirty="0" smtClean="0"/>
              <a:t> 데이터 수가 줄어드니깐 좋지 않다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다중공선성</a:t>
            </a:r>
            <a:r>
              <a:rPr lang="ko-KR" altLang="en-US" baseline="0" dirty="0" smtClean="0"/>
              <a:t> 문제 발생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(1  2)</a:t>
            </a:r>
          </a:p>
          <a:p>
            <a:r>
              <a:rPr lang="en-US" altLang="ko-KR" baseline="0" dirty="0" smtClean="0"/>
              <a:t>(2. 4)         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역행렬이 존재하지 않는다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90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regsubsets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(Price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sum$rsq</a:t>
            </a:r>
            <a:endParaRPr lang="en-US" altLang="ko-KR" dirty="0" smtClean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endParaRPr lang="ko-KR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C27B0C-BA6F-45F5-8A31-46CB9E11CC7D}" type="slidenum">
              <a:rPr lang="en-US" altLang="ko-KR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ko-K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52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변수를 쓴다면 </a:t>
            </a:r>
            <a:r>
              <a:rPr lang="en-US" altLang="ko-KR" dirty="0" smtClean="0"/>
              <a:t>Age_08_04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Weight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쓰는 경우가 모델이 가장 좋다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변수를 쓴다면 위 변수에 추가적으로 </a:t>
            </a:r>
            <a:r>
              <a:rPr lang="en-US" altLang="ko-KR" baseline="0" dirty="0" smtClean="0"/>
              <a:t>HP</a:t>
            </a:r>
            <a:r>
              <a:rPr lang="ko-KR" altLang="en-US" baseline="0" dirty="0" smtClean="0"/>
              <a:t>를 사용하게 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8</a:t>
            </a:r>
            <a:r>
              <a:rPr lang="ko-KR" altLang="en-US" baseline="0" dirty="0" smtClean="0"/>
              <a:t>개의 변수를 사용하면 전부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이므로 가장 좋은 모델이다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13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예측변수가 하나 있으면 </a:t>
            </a:r>
            <a:r>
              <a:rPr lang="en-US" altLang="ko-KR" dirty="0" smtClean="0">
                <a:sym typeface="Wingdings" panose="05000000000000000000" pitchFamily="2" charset="2"/>
              </a:rPr>
              <a:t> simple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… </a:t>
            </a:r>
            <a:r>
              <a:rPr lang="en-US" altLang="ko-KR" dirty="0" err="1" smtClean="0">
                <a:sym typeface="Wingdings" panose="05000000000000000000" pitchFamily="2" charset="2"/>
              </a:rPr>
              <a:t>Xp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예측변수 다수 존재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목표변수와 예측변수 간의 선형관계가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100%</a:t>
            </a:r>
            <a:r>
              <a:rPr lang="ko-KR" altLang="en-US" dirty="0" smtClean="0"/>
              <a:t>로 정확할 수 없으니 오차 </a:t>
            </a:r>
            <a:r>
              <a:rPr lang="en-US" altLang="ko-KR" dirty="0" smtClean="0"/>
              <a:t>error (noise)</a:t>
            </a:r>
            <a:r>
              <a:rPr lang="ko-KR" altLang="en-US" dirty="0" smtClean="0"/>
              <a:t>가 붙는다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오차를 없애기 위해 노력한다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--------------------------------------------------------------</a:t>
            </a:r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ko-KR" altLang="en-US" dirty="0" smtClean="0"/>
              <a:t>오차가 가장 작아지도록 </a:t>
            </a:r>
            <a:r>
              <a:rPr lang="en-US" altLang="ko-KR" dirty="0" smtClean="0"/>
              <a:t>coefficients</a:t>
            </a:r>
            <a:r>
              <a:rPr lang="ko-KR" altLang="en-US" dirty="0" smtClean="0"/>
              <a:t>를 구하는 것이 목표이다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계수들이 중요하다</a:t>
            </a:r>
            <a:r>
              <a:rPr lang="en-US" altLang="ko-KR" dirty="0" smtClean="0"/>
              <a:t>!!)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09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훈련데이터로 모델을 생성해 검증데이터를 이용하여 모델 성능을 예측하는 것이 예측모델이다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훈련데이터도 없고 검증데이터도 없고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전체데이터를 가장 잘 </a:t>
            </a:r>
            <a:r>
              <a:rPr lang="en-US" altLang="ko-KR" dirty="0" smtClean="0"/>
              <a:t>fit</a:t>
            </a:r>
            <a:r>
              <a:rPr lang="ko-KR" altLang="en-US" dirty="0" smtClean="0"/>
              <a:t>되는 과적합 되는 것을 찾는 것이 설명 모델이다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88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정량적인 것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예측기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다중선형 회귀 분석 이용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정량적이지 않는 것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분류기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로지스틱</a:t>
            </a:r>
            <a:r>
              <a:rPr lang="ko-KR" altLang="en-US" dirty="0" smtClean="0">
                <a:sym typeface="Wingdings" panose="05000000000000000000" pitchFamily="2" charset="2"/>
              </a:rPr>
              <a:t> 회귀 분석 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78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D195D5-06CD-46AF-A112-AD54AE28D67A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0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77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예측변수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simple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2022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오차 </a:t>
            </a:r>
            <a:r>
              <a:rPr lang="ko-KR" altLang="en-US" dirty="0" err="1" smtClean="0"/>
              <a:t>제곱합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잔차 </a:t>
            </a:r>
            <a:r>
              <a:rPr lang="ko-KR" altLang="en-US" dirty="0" err="1" smtClean="0"/>
              <a:t>제곱합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= 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51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𝑹</m:t>
                      </m:r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스퀘어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b="1" i="0" smtClean="0">
                    <a:solidFill>
                      <a:srgbClr val="FF0000"/>
                    </a:solidFill>
                    <a:latin typeface="Cambria Math"/>
                  </a:rPr>
                  <a:t>𝑹</a:t>
                </a:r>
                <a:r>
                  <a:rPr lang="en-US" altLang="ko-KR" b="1" i="0" smtClean="0">
                    <a:solidFill>
                      <a:srgbClr val="FF0000"/>
                    </a:solidFill>
                    <a:latin typeface="Cambria Math"/>
                  </a:rPr>
                  <a:t>^</a:t>
                </a:r>
                <a:r>
                  <a:rPr lang="en-US" altLang="ko-KR" b="1" i="0" smtClean="0">
                    <a:solidFill>
                      <a:srgbClr val="FF0000"/>
                    </a:solidFill>
                    <a:latin typeface="Cambria Math"/>
                  </a:rPr>
                  <a:t>𝟐</a:t>
                </a:r>
                <a:r>
                  <a:rPr lang="en-US" altLang="ko-KR" b="1" i="0" smtClean="0">
                    <a:solidFill>
                      <a:srgbClr val="FF0000"/>
                    </a:solidFill>
                    <a:latin typeface="Cambria Math"/>
                  </a:rPr>
                  <a:t>  (𝑹</a:t>
                </a:r>
                <a:r>
                  <a:rPr lang="ko-KR" altLang="en-US" b="1" i="0" smtClean="0">
                    <a:solidFill>
                      <a:srgbClr val="FF0000"/>
                    </a:solidFill>
                    <a:latin typeface="Cambria Math"/>
                  </a:rPr>
                  <a:t>스퀘어</a:t>
                </a:r>
                <a:r>
                  <a:rPr lang="en-US" altLang="ko-KR" b="1" i="0" smtClean="0">
                    <a:solidFill>
                      <a:srgbClr val="FF0000"/>
                    </a:solidFill>
                    <a:latin typeface="Cambria Math"/>
                  </a:rPr>
                  <a:t>)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E12B-682C-463F-A323-68EA55586AC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52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8C1AFC-F966-4584-80A9-3A1559752ABA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9F6F16-B050-41B2-9C12-6B14A89375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167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EEAE-B1F7-409F-BBDD-0F058F336889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B7CBF-99C4-4607-BD40-171CF3893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72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D0074-D0D0-4DDB-A583-9F98104C4196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A7739-A325-4B61-BD31-7387C07085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39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72250"/>
            <a:ext cx="30845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비즈니스</a:t>
            </a:r>
            <a:r>
              <a:rPr lang="en-US" altLang="ko-KR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ko-KR" altLang="en-US" sz="1200" i="1" dirty="0" err="1">
                <a:latin typeface="Arial" pitchFamily="34" charset="0"/>
                <a:ea typeface="굴림" pitchFamily="50" charset="-127"/>
                <a:cs typeface="Arial" pitchFamily="34" charset="0"/>
              </a:rPr>
              <a:t>인텔리전스를</a:t>
            </a:r>
            <a:r>
              <a:rPr lang="ko-KR" altLang="en-US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 위한 </a:t>
            </a:r>
            <a:r>
              <a:rPr lang="ko-KR" altLang="en-US" sz="1200" i="1" dirty="0" err="1">
                <a:latin typeface="Arial" pitchFamily="34" charset="0"/>
                <a:ea typeface="굴림" pitchFamily="50" charset="-127"/>
                <a:cs typeface="Arial" pitchFamily="34" charset="0"/>
              </a:rPr>
              <a:t>데이터마이닝</a:t>
            </a:r>
            <a:endParaRPr lang="ko-KR" altLang="en-US" sz="1200" i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29388"/>
            <a:ext cx="982663" cy="26193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B1AD239-8C42-4CCD-AC21-735FF7B08C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371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BF4CD-C1FE-41B1-9802-A725C556B35A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58EB-984B-404C-B1F8-C3842BED06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2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B2707F-0AB7-48E7-8E2E-5071FB5C3D14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3297E-17C3-4792-A9AB-96153B011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630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D12F5-1A49-4A75-98C2-67C7E762F3BF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D03D5-5BC8-4E80-9E49-962D8AABCF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979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DE281-AB2F-457A-AD3A-2ED46BCC63C1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2D3EB-9F60-4CDF-A0A5-3755D4F46F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96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88152-BED5-4C2B-A709-4252F13C4191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1BD3F-C014-40E8-8A12-0189E05F7B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75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B48C8-5EB5-4109-958A-A6A5E1C477E1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8F6AE-BBD9-4012-918D-1FB1FD4944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8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 useBgFill="1">
        <p:nvSpPr>
          <p:cNvPr id="6" name="Rounded Rectangle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23D02A-FED2-480A-A1D9-365277D554F3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75557-5FA4-4B8E-8B96-8667A8CCC6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19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E7E1AC-B350-4909-99A3-93429236F9DE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287170-B161-4CCE-B483-39593079C7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009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pitchFamily="18" charset="0"/>
                <a:ea typeface="굴림" charset="-127"/>
              </a:defRPr>
            </a:lvl1pPr>
          </a:lstStyle>
          <a:p>
            <a:pPr>
              <a:defRPr/>
            </a:pPr>
            <a:fld id="{449B28C8-BC5A-4744-AF7B-346EC3B3E8B7}" type="datetimeFigureOut">
              <a:rPr lang="en-US" altLang="ko-KR"/>
              <a:pPr>
                <a:defRPr/>
              </a:pPr>
              <a:t>6/14/2019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pitchFamily="34" charset="0"/>
                <a:ea typeface="굴림" charset="-127"/>
              </a:defRPr>
            </a:lvl1pPr>
          </a:lstStyle>
          <a:p>
            <a:pPr>
              <a:defRPr/>
            </a:pPr>
            <a:fld id="{ACCD3ECC-BB40-4D8C-97F7-C93AA5DB84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4" r:id="rId2"/>
    <p:sldLayoutId id="2147483882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4" r:id="rId9"/>
    <p:sldLayoutId id="2147483879" r:id="rId10"/>
    <p:sldLayoutId id="2147483880" r:id="rId11"/>
    <p:sldLayoutId id="21474838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4.png"/><Relationship Id="rId4" Type="http://schemas.openxmlformats.org/officeDocument/2006/relationships/image" Target="../media/image22.jpe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  <a:latin typeface="Perpetua" panose="02020502060401020303" pitchFamily="18" charset="0"/>
              </a:rPr>
              <a:t>© Galit Shmueli and Peter Bruce 2017</a:t>
            </a:r>
          </a:p>
        </p:txBody>
      </p:sp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6:  Multiple Linear Regression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  <a:latin typeface="Franklin Gothic Book" panose="020B0503020102020204" pitchFamily="34" charset="0"/>
              </a:rPr>
              <a:t>Data Mining for Business Analytics in 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latin typeface="Franklin Gothic Book" panose="020B0503020102020204" pitchFamily="34" charset="0"/>
              </a:rPr>
              <a:t>(c) 2017 Shmueli, Bruce, Yahav &amp; Patel</a:t>
            </a:r>
          </a:p>
        </p:txBody>
      </p:sp>
    </p:spTree>
    <p:extLst>
      <p:ext uri="{BB962C8B-B14F-4D97-AF65-F5344CB8AC3E}">
        <p14:creationId xmlns:p14="http://schemas.microsoft.com/office/powerpoint/2010/main" val="11751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최소제곱법을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</a:t>
            </a:r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모수의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추정</a:t>
            </a:r>
          </a:p>
        </p:txBody>
      </p:sp>
      <p:sp>
        <p:nvSpPr>
          <p:cNvPr id="3077" name="내용 개체 틀 2"/>
          <p:cNvSpPr>
            <a:spLocks noGrp="1"/>
          </p:cNvSpPr>
          <p:nvPr>
            <p:ph idx="1"/>
          </p:nvPr>
        </p:nvSpPr>
        <p:spPr>
          <a:xfrm>
            <a:off x="685800" y="1341438"/>
            <a:ext cx="7772400" cy="4525962"/>
          </a:xfrm>
        </p:spPr>
        <p:txBody>
          <a:bodyPr/>
          <a:lstStyle/>
          <a:p>
            <a:r>
              <a:rPr lang="ko-KR" altLang="en-US" dirty="0" err="1" smtClean="0"/>
              <a:t>편차제곱합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최소제곱추정량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</a:t>
            </a:r>
            <a:r>
              <a:rPr lang="ko-KR" altLang="en-US" dirty="0" smtClean="0"/>
              <a:t>를 최소화하는</a:t>
            </a:r>
            <a:endParaRPr lang="en-US" altLang="ko-KR" dirty="0" smtClean="0"/>
          </a:p>
          <a:p>
            <a:pPr lvl="1">
              <a:buFontTx/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회귀모수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FontTx/>
              <a:buNone/>
            </a:pPr>
            <a:endParaRPr lang="ko-KR" altLang="en-US" dirty="0" smtClean="0"/>
          </a:p>
        </p:txBody>
      </p:sp>
      <p:pic>
        <p:nvPicPr>
          <p:cNvPr id="3078" name="그림 3" descr="38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844675"/>
            <a:ext cx="43434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55650" y="1989138"/>
          <a:ext cx="3989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" name="수식" r:id="rId5" imgW="1993680" imgH="431640" progId="Equation.3">
                  <p:embed/>
                </p:oleObj>
              </mc:Choice>
              <mc:Fallback>
                <p:oleObj name="수식" r:id="rId5" imgW="1993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39893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37538"/>
              </p:ext>
            </p:extLst>
          </p:nvPr>
        </p:nvGraphicFramePr>
        <p:xfrm>
          <a:off x="2743200" y="4038600"/>
          <a:ext cx="8651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3" name="수식" r:id="rId7" imgW="431640" imgH="253800" progId="Equation.3">
                  <p:embed/>
                </p:oleObj>
              </mc:Choice>
              <mc:Fallback>
                <p:oleObj name="수식" r:id="rId7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8651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224" name="Picture 1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600200"/>
            <a:ext cx="49815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225" name="Picture 1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4514850"/>
            <a:ext cx="3248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237" name="Picture 1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7800" y="1066800"/>
            <a:ext cx="492502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2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최소제곱법을</a:t>
            </a:r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</a:t>
            </a:r>
            <a:r>
              <a:rPr lang="ko-KR" altLang="en-US" sz="3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모수의</a:t>
            </a:r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추정</a:t>
            </a:r>
          </a:p>
        </p:txBody>
      </p:sp>
      <p:sp>
        <p:nvSpPr>
          <p:cNvPr id="4103" name="내용 개체 틀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598987"/>
          </a:xfrm>
        </p:spPr>
        <p:txBody>
          <a:bodyPr/>
          <a:lstStyle/>
          <a:p>
            <a:r>
              <a:rPr lang="ko-KR" altLang="en-US" dirty="0" err="1" smtClean="0"/>
              <a:t>최소제곱추정량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추정된 회귀직선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예측값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예측오차</a:t>
            </a:r>
            <a:r>
              <a:rPr lang="en-US" altLang="ko-KR" dirty="0" smtClean="0"/>
              <a:t>(residual): 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잔차</a:t>
            </a:r>
            <a:r>
              <a:rPr lang="en-US" altLang="ko-KR" u="sng" dirty="0" smtClean="0"/>
              <a:t>)</a:t>
            </a:r>
          </a:p>
          <a:p>
            <a:endParaRPr lang="ko-KR" alt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83370"/>
              </p:ext>
            </p:extLst>
          </p:nvPr>
        </p:nvGraphicFramePr>
        <p:xfrm>
          <a:off x="4572000" y="1371600"/>
          <a:ext cx="3233737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" name="수식" r:id="rId3" imgW="1612800" imgH="1396800" progId="Equation.3">
                  <p:embed/>
                </p:oleObj>
              </mc:Choice>
              <mc:Fallback>
                <p:oleObj name="수식" r:id="rId3" imgW="161280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71600"/>
                        <a:ext cx="3233737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947810"/>
              </p:ext>
            </p:extLst>
          </p:nvPr>
        </p:nvGraphicFramePr>
        <p:xfrm>
          <a:off x="1676400" y="2667000"/>
          <a:ext cx="1828800" cy="529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9" name="수식" r:id="rId5" imgW="876240" imgH="253800" progId="Equation.3">
                  <p:embed/>
                </p:oleObj>
              </mc:Choice>
              <mc:Fallback>
                <p:oleObj name="수식" r:id="rId5" imgW="876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1828800" cy="529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363095"/>
              </p:ext>
            </p:extLst>
          </p:nvPr>
        </p:nvGraphicFramePr>
        <p:xfrm>
          <a:off x="1676400" y="3581400"/>
          <a:ext cx="1800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0" name="수식" r:id="rId7" imgW="850680" imgH="253800" progId="Equation.3">
                  <p:embed/>
                </p:oleObj>
              </mc:Choice>
              <mc:Fallback>
                <p:oleObj name="수식" r:id="rId7" imgW="850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1800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738007"/>
              </p:ext>
            </p:extLst>
          </p:nvPr>
        </p:nvGraphicFramePr>
        <p:xfrm>
          <a:off x="1371600" y="4724400"/>
          <a:ext cx="3627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" name="수식" r:id="rId9" imgW="1714320" imgH="253800" progId="Equation.3">
                  <p:embed/>
                </p:oleObj>
              </mc:Choice>
              <mc:Fallback>
                <p:oleObj name="수식" r:id="rId9" imgW="1714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36274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533400"/>
          </a:xfrm>
        </p:spPr>
        <p:txBody>
          <a:bodyPr/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선형관계의 강도</a:t>
            </a:r>
            <a:endParaRPr lang="ko-KR" altLang="en-US" sz="3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80728"/>
                <a:ext cx="7772400" cy="467064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ko-KR" altLang="en-US" dirty="0" smtClean="0"/>
                  <a:t>주어진 자료가 추정된 모형에 얼마나 적합한가의 정도를 측정한다</a:t>
                </a:r>
                <a:endParaRPr lang="en-US" altLang="ko-KR" dirty="0" smtClean="0"/>
              </a:p>
              <a:p>
                <a:pPr>
                  <a:lnSpc>
                    <a:spcPct val="160000"/>
                  </a:lnSpc>
                </a:pPr>
                <a:r>
                  <a:rPr lang="ko-KR" altLang="en-US" dirty="0" err="1" smtClean="0"/>
                  <a:t>총제곱합의</a:t>
                </a:r>
                <a:r>
                  <a:rPr lang="ko-KR" altLang="en-US" dirty="0" smtClean="0"/>
                  <a:t> 분해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결정계수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>
                  <a:lnSpc>
                    <a:spcPct val="160000"/>
                  </a:lnSpc>
                </a:pPr>
                <a:endParaRPr lang="en-US" altLang="ko-KR" dirty="0" smtClean="0"/>
              </a:p>
              <a:p>
                <a:pPr>
                  <a:lnSpc>
                    <a:spcPct val="160000"/>
                  </a:lnSpc>
                </a:pP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총변동</a:t>
                </a:r>
                <a:r>
                  <a:rPr lang="ko-KR" altLang="en-US" dirty="0" smtClean="0"/>
                  <a:t> 중에서 선형회귀모형에 의하여 설명되는 변동부분의 비율을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결정계수라 하며 적합도 측도로 사용한다</a:t>
                </a:r>
                <a:r>
                  <a:rPr lang="en-US" altLang="ko-KR" dirty="0" smtClean="0"/>
                  <a:t>.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𝑺𝑺𝑹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𝑺𝑺𝑻</m:t>
                        </m:r>
                      </m:den>
                    </m:f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𝑺𝑺𝑬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𝑺𝑺𝑻</m:t>
                        </m:r>
                      </m:den>
                    </m:f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80728"/>
                <a:ext cx="7772400" cy="4670648"/>
              </a:xfrm>
              <a:blipFill rotWithShape="1">
                <a:blip r:embed="rId3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8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502429" cy="155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5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317169"/>
            <a:ext cx="7772400" cy="868362"/>
          </a:xfrm>
        </p:spPr>
        <p:txBody>
          <a:bodyPr/>
          <a:lstStyle/>
          <a:p>
            <a:r>
              <a:rPr lang="ko-KR" altLang="en-US" sz="3600" b="1" dirty="0" smtClean="0">
                <a:solidFill>
                  <a:schemeClr val="tx1"/>
                </a:solidFill>
                <a:ea typeface="굴림" charset="-127"/>
              </a:rPr>
              <a:t>예</a:t>
            </a:r>
            <a:r>
              <a:rPr lang="en-US" altLang="ko-KR" sz="3600" b="1" dirty="0" smtClean="0">
                <a:solidFill>
                  <a:schemeClr val="tx1"/>
                </a:solidFill>
                <a:ea typeface="굴림" charset="-127"/>
              </a:rPr>
              <a:t>: </a:t>
            </a:r>
            <a:r>
              <a:rPr lang="ko-KR" altLang="en-US" sz="3600" b="1" dirty="0" err="1" smtClean="0">
                <a:solidFill>
                  <a:schemeClr val="tx1"/>
                </a:solidFill>
                <a:ea typeface="굴림" charset="-127"/>
              </a:rPr>
              <a:t>도요타</a:t>
            </a:r>
            <a:r>
              <a:rPr lang="ko-KR" altLang="en-US" sz="3600" b="1" dirty="0" smtClean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ko-KR" altLang="en-US" sz="3600" b="1" dirty="0" err="1" smtClean="0">
                <a:solidFill>
                  <a:schemeClr val="tx1"/>
                </a:solidFill>
                <a:ea typeface="굴림" charset="-127"/>
              </a:rPr>
              <a:t>코롤라</a:t>
            </a:r>
            <a:r>
              <a:rPr lang="ko-KR" altLang="en-US" sz="3600" b="1" dirty="0" smtClean="0">
                <a:solidFill>
                  <a:schemeClr val="tx1"/>
                </a:solidFill>
                <a:ea typeface="굴림" charset="-127"/>
              </a:rPr>
              <a:t> 중고차 가격</a:t>
            </a:r>
            <a:r>
              <a:rPr lang="en-US" altLang="ko-KR" sz="3600" b="1" dirty="0" smtClean="0">
                <a:solidFill>
                  <a:schemeClr val="tx1"/>
                </a:solidFill>
                <a:ea typeface="굴림" charset="-127"/>
              </a:rPr>
              <a:t/>
            </a:r>
            <a:br>
              <a:rPr lang="en-US" altLang="ko-KR" sz="3600" b="1" dirty="0" smtClean="0">
                <a:solidFill>
                  <a:schemeClr val="tx1"/>
                </a:solidFill>
                <a:ea typeface="굴림" charset="-127"/>
              </a:rPr>
            </a:br>
            <a:r>
              <a:rPr lang="en-US" altLang="ko-KR" sz="2800" dirty="0" err="1" smtClean="0">
                <a:solidFill>
                  <a:schemeClr val="tx1"/>
                </a:solidFill>
                <a:ea typeface="굴림" charset="-127"/>
              </a:rPr>
              <a:t>ToyotaCorolla.cvs</a:t>
            </a:r>
            <a:endParaRPr lang="en-US" altLang="ko-KR" sz="28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723014" y="1259958"/>
            <a:ext cx="8039986" cy="1828800"/>
          </a:xfrm>
        </p:spPr>
        <p:txBody>
          <a:bodyPr/>
          <a:lstStyle/>
          <a:p>
            <a:r>
              <a:rPr lang="ko-KR" altLang="en-US" b="1" dirty="0" smtClean="0">
                <a:latin typeface="Franklin Gothic Book" pitchFamily="34" charset="0"/>
                <a:ea typeface="굴림" charset="-127"/>
              </a:rPr>
              <a:t>목표</a:t>
            </a:r>
            <a:r>
              <a:rPr lang="en-US" altLang="ko-KR" b="1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사양에 따라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도요타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코롤라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중고차의 가격 예측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r>
              <a:rPr lang="ko-KR" altLang="en-US" b="1" dirty="0" smtClean="0">
                <a:latin typeface="Franklin Gothic Book" pitchFamily="34" charset="0"/>
                <a:ea typeface="굴림" charset="-127"/>
              </a:rPr>
              <a:t>데이터</a:t>
            </a:r>
            <a:r>
              <a:rPr lang="en-US" altLang="ko-KR" b="1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사양 정보에 따른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도요타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코롤라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중고차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1,442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대의 가격</a:t>
            </a:r>
            <a:endParaRPr lang="en-US" altLang="ko-KR" dirty="0">
              <a:latin typeface="Franklin Gothic Book" pitchFamily="34" charset="0"/>
              <a:ea typeface="굴림" charset="-127"/>
            </a:endParaRPr>
          </a:p>
          <a:p>
            <a:pPr lvl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데이터를 학습용과 평가용 집합으로 각각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60%, 40%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비율로 분할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7" y="3581400"/>
            <a:ext cx="72564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사용된 변수들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/>
            </a:r>
            <a:b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</a:b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graphicFrame>
        <p:nvGraphicFramePr>
          <p:cNvPr id="6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8830"/>
              </p:ext>
            </p:extLst>
          </p:nvPr>
        </p:nvGraphicFramePr>
        <p:xfrm>
          <a:off x="1063108" y="1423840"/>
          <a:ext cx="7318891" cy="3986364"/>
        </p:xfrm>
        <a:graphic>
          <a:graphicData uri="http://schemas.openxmlformats.org/drawingml/2006/table">
            <a:tbl>
              <a:tblPr/>
              <a:tblGrid>
                <a:gridCol w="20247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941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변수명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변수 내역</a:t>
                      </a:r>
                      <a:endParaRPr kumimoji="0" lang="ko-KR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Price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유로화 제시가격</a:t>
                      </a:r>
                      <a:endParaRPr kumimoji="0" lang="ko-KR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Age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2004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8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월기준 월력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보유기간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Kilometers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주행거리계의 누적 킬로미터</a:t>
                      </a:r>
                      <a:endParaRPr kumimoji="0" lang="ko-KR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Fuel Type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연료 유형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휘발유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디젤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압축천연가스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(CNG))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HP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마력</a:t>
                      </a:r>
                      <a:endParaRPr kumimoji="0" lang="ko-KR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Metallic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금속 색상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예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= 1,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아니오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= 0)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Automatic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자동변속기어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예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= 1,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아니오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= 0)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CC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실린더 용량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입방센티미터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Doors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지동차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 문의 개수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QuartTax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분기별 주행세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유로화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2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Weight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무게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킬로그램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체" pitchFamily="49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5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전처리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27065" cy="3657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연료유형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(Fuel Type)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은 범주형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반드시 이진변수로 전환되어야 함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marL="800100" lvl="1" indent="-342900" eaLnBrk="1" hangingPunct="1"/>
            <a:r>
              <a:rPr lang="en-US" altLang="ko-KR" sz="2200" u="sng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Fuel_TypeDiesel (1=yes, 0=no)</a:t>
            </a:r>
          </a:p>
          <a:p>
            <a:pPr marL="800100" lvl="1" indent="-342900" eaLnBrk="1" hangingPunct="1"/>
            <a:r>
              <a:rPr lang="en-US" altLang="ko-KR" sz="2200" u="sng" dirty="0" err="1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Fuel_TypePetrol</a:t>
            </a:r>
            <a:r>
              <a:rPr lang="en-US" altLang="ko-KR" sz="2200" u="sng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 (1=yes, 0=no)</a:t>
            </a:r>
          </a:p>
          <a:p>
            <a:pPr marL="800100" lvl="1" indent="-342900" eaLnBrk="1" hangingPunct="1"/>
            <a:r>
              <a:rPr lang="en-US" altLang="ko-KR" sz="2200" dirty="0" err="1" smtClean="0">
                <a:latin typeface="Franklin Gothic Book" pitchFamily="34" charset="0"/>
                <a:ea typeface="굴림" charset="-127"/>
              </a:rPr>
              <a:t>Fuel_TypeCNG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en-US" altLang="ko-KR" sz="2200" dirty="0">
                <a:latin typeface="Franklin Gothic Book" pitchFamily="34" charset="0"/>
                <a:ea typeface="굴림" charset="-127"/>
              </a:rPr>
              <a:t>1=yes, 0=no</a:t>
            </a:r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) </a:t>
            </a:r>
            <a:r>
              <a:rPr lang="en-US" altLang="ko-KR" sz="2200" u="sng" dirty="0" smtClean="0">
                <a:solidFill>
                  <a:srgbClr val="0070C0"/>
                </a:solidFill>
                <a:latin typeface="Franklin Gothic Book" pitchFamily="34" charset="0"/>
                <a:ea typeface="굴림" charset="-127"/>
              </a:rPr>
              <a:t>(Dummy Variable)</a:t>
            </a:r>
            <a:endParaRPr lang="en-US" altLang="ko-KR" sz="2200" u="sng" dirty="0">
              <a:solidFill>
                <a:srgbClr val="0070C0"/>
              </a:solidFill>
              <a:latin typeface="Franklin Gothic Book" pitchFamily="34" charset="0"/>
              <a:ea typeface="굴림" charset="-127"/>
            </a:endParaRPr>
          </a:p>
          <a:p>
            <a:pPr marL="800100" lvl="1" indent="-342900" eaLnBrk="1" hangingPunct="1"/>
            <a:r>
              <a:rPr lang="en-US" altLang="ko-KR" sz="2200" dirty="0" smtClean="0">
                <a:latin typeface="Franklin Gothic Book" pitchFamily="34" charset="0"/>
                <a:ea typeface="굴림" charset="-127"/>
              </a:rPr>
              <a:t>None needed for “CNG” (reference category)</a:t>
            </a:r>
          </a:p>
          <a:p>
            <a:pPr marL="1074737" lvl="2" indent="-342900" eaLnBrk="1" hangingPunct="1"/>
            <a:r>
              <a:rPr lang="en-US" altLang="ko-KR" sz="1800" dirty="0">
                <a:latin typeface="Franklin Gothic Book" pitchFamily="34" charset="0"/>
              </a:rPr>
              <a:t>(if diesel and petrol are both 0, the car must be CNG)</a:t>
            </a:r>
          </a:p>
          <a:p>
            <a:pPr marL="1074737" lvl="2" indent="-342900" eaLnBrk="1" hangingPunct="1"/>
            <a:endParaRPr lang="en-US" altLang="ko-KR" sz="1800" dirty="0" smtClean="0">
              <a:latin typeface="Franklin Gothic Book" pitchFamily="34" charset="0"/>
              <a:ea typeface="굴림" charset="-127"/>
            </a:endParaRPr>
          </a:p>
          <a:p>
            <a:pPr marL="800100" lvl="1" indent="-342900"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“</a:t>
            </a:r>
            <a:r>
              <a:rPr lang="en-US" altLang="ko-KR" b="1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lm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” routine handle categorical predictors automatically, </a:t>
            </a:r>
          </a:p>
          <a:p>
            <a:pPr marL="1074737" lvl="2" indent="-342900"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by changing categorical variable into dummies </a:t>
            </a:r>
          </a:p>
          <a:p>
            <a:pPr marL="1074737" lvl="2" indent="-342900" eaLnBrk="1" hangingPunct="1"/>
            <a:r>
              <a:rPr lang="en-US" altLang="ko-KR" b="1" u="sng" dirty="0">
                <a:latin typeface="Franklin Gothic Book" pitchFamily="34" charset="0"/>
                <a:ea typeface="굴림" charset="-127"/>
              </a:rPr>
              <a:t>b</a:t>
            </a:r>
            <a:r>
              <a:rPr lang="en-US" altLang="ko-KR" b="1" u="sng" dirty="0" smtClean="0">
                <a:latin typeface="Franklin Gothic Book" pitchFamily="34" charset="0"/>
                <a:ea typeface="굴림" charset="-127"/>
              </a:rPr>
              <a:t>y including only two dummy variables, </a:t>
            </a:r>
            <a:r>
              <a:rPr lang="en-US" altLang="ko-KR" sz="1800" b="1" u="sng" dirty="0" smtClean="0">
                <a:latin typeface="Franklin Gothic Book" pitchFamily="34" charset="0"/>
                <a:ea typeface="굴림" charset="-127"/>
              </a:rPr>
              <a:t>Fuel_TypeDiesel and </a:t>
            </a:r>
            <a:r>
              <a:rPr lang="en-US" altLang="ko-KR" sz="1800" b="1" u="sng" dirty="0" err="1" smtClean="0">
                <a:latin typeface="Franklin Gothic Book" pitchFamily="34" charset="0"/>
                <a:ea typeface="굴림" charset="-127"/>
              </a:rPr>
              <a:t>Fuel_TypePetrol</a:t>
            </a:r>
            <a:r>
              <a:rPr lang="en-US" altLang="ko-KR" sz="1800" b="1" u="sng" dirty="0" smtClean="0">
                <a:latin typeface="Franklin Gothic Book" pitchFamily="34" charset="0"/>
                <a:ea typeface="굴림" charset="-127"/>
              </a:rPr>
              <a:t> in the regression model.</a:t>
            </a:r>
            <a:endParaRPr lang="en-US" altLang="ko-KR" b="1" u="sng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2235"/>
            <a:ext cx="846763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1143000" y="488071"/>
            <a:ext cx="678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Fitting a Regression Model to the Toyota Data</a:t>
            </a:r>
          </a:p>
        </p:txBody>
      </p:sp>
      <p:sp>
        <p:nvSpPr>
          <p:cNvPr id="16388" name="TextBox 9"/>
          <p:cNvSpPr txBox="1">
            <a:spLocks noChangeArrowheads="1"/>
          </p:cNvSpPr>
          <p:nvPr/>
        </p:nvSpPr>
        <p:spPr bwMode="auto">
          <a:xfrm>
            <a:off x="6585792" y="3550529"/>
            <a:ext cx="1066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100" dirty="0">
                <a:ea typeface="굴림" panose="020B0600000101010101" pitchFamily="50" charset="-127"/>
              </a:rPr>
              <a:t>correction:  10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04792" y="3812467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2"/>
          <p:cNvSpPr txBox="1">
            <a:spLocks noChangeArrowheads="1"/>
          </p:cNvSpPr>
          <p:nvPr/>
        </p:nvSpPr>
        <p:spPr bwMode="auto">
          <a:xfrm>
            <a:off x="6019800" y="3120241"/>
            <a:ext cx="152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100" dirty="0">
                <a:ea typeface="굴림" panose="020B0600000101010101" pitchFamily="50" charset="-127"/>
              </a:rPr>
              <a:t>put 60% in training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95800" y="3309938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Footer Placeholder 2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37661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902677" y="292296"/>
            <a:ext cx="678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Fitting a Regression Model to the Toyota Data</a:t>
            </a:r>
          </a:p>
        </p:txBody>
      </p:sp>
      <p:sp>
        <p:nvSpPr>
          <p:cNvPr id="16390" name="TextBox 12"/>
          <p:cNvSpPr txBox="1">
            <a:spLocks noChangeArrowheads="1"/>
          </p:cNvSpPr>
          <p:nvPr/>
        </p:nvSpPr>
        <p:spPr bwMode="auto">
          <a:xfrm>
            <a:off x="6019800" y="3120241"/>
            <a:ext cx="152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100" dirty="0">
                <a:ea typeface="굴림" panose="020B0600000101010101" pitchFamily="50" charset="-127"/>
              </a:rPr>
              <a:t>put 60% in training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95800" y="3309938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Footer Placeholder 2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3400" y="914400"/>
            <a:ext cx="78486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setwd</a:t>
            </a:r>
            <a:r>
              <a:rPr lang="en-US" altLang="ko-KR" dirty="0" smtClean="0"/>
              <a:t>(“D:/</a:t>
            </a:r>
            <a:r>
              <a:rPr lang="en-US" altLang="ko-KR" dirty="0" err="1" smtClean="0"/>
              <a:t>Rdata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#use first 1000 </a:t>
            </a:r>
            <a:r>
              <a:rPr lang="en-US" altLang="ko-KR" dirty="0" smtClean="0"/>
              <a:t>rows </a:t>
            </a:r>
            <a:r>
              <a:rPr lang="en-US" altLang="ko-KR" dirty="0"/>
              <a:t>of data</a:t>
            </a:r>
          </a:p>
          <a:p>
            <a:r>
              <a:rPr lang="en-US" altLang="ko-KR" dirty="0" err="1"/>
              <a:t>car.df</a:t>
            </a:r>
            <a:r>
              <a:rPr lang="en-US" altLang="ko-KR" dirty="0"/>
              <a:t> &lt;- read.csv("ToyotaCorolla.csv")</a:t>
            </a:r>
          </a:p>
          <a:p>
            <a:r>
              <a:rPr lang="en-US" altLang="ko-KR" dirty="0" err="1"/>
              <a:t>car.df</a:t>
            </a:r>
            <a:r>
              <a:rPr lang="en-US" altLang="ko-KR" dirty="0"/>
              <a:t> &lt;- </a:t>
            </a:r>
            <a:r>
              <a:rPr lang="en-US" altLang="ko-KR" dirty="0" err="1"/>
              <a:t>car.df</a:t>
            </a:r>
            <a:r>
              <a:rPr lang="en-US" altLang="ko-KR" dirty="0"/>
              <a:t>[1:1000, ]</a:t>
            </a:r>
          </a:p>
          <a:p>
            <a:r>
              <a:rPr lang="en-US" altLang="ko-KR" dirty="0"/>
              <a:t>#select variables for regression</a:t>
            </a:r>
          </a:p>
          <a:p>
            <a:r>
              <a:rPr lang="en-US" altLang="ko-KR" dirty="0" err="1"/>
              <a:t>selected.var</a:t>
            </a:r>
            <a:r>
              <a:rPr lang="en-US" altLang="ko-KR" dirty="0"/>
              <a:t> &lt;- c(3,4,7,8,9,10,12,13,14,17,18)</a:t>
            </a:r>
          </a:p>
          <a:p>
            <a:r>
              <a:rPr lang="en-US" altLang="ko-KR" dirty="0"/>
              <a:t>#partition data</a:t>
            </a:r>
          </a:p>
          <a:p>
            <a:r>
              <a:rPr lang="en-US" altLang="ko-KR" dirty="0" err="1"/>
              <a:t>set.seed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train.index</a:t>
            </a:r>
            <a:r>
              <a:rPr lang="en-US" altLang="ko-KR" dirty="0"/>
              <a:t> &lt;- sample(c(1:1000), 600)</a:t>
            </a:r>
          </a:p>
          <a:p>
            <a:r>
              <a:rPr lang="en-US" altLang="ko-KR" dirty="0" err="1"/>
              <a:t>train.df</a:t>
            </a:r>
            <a:r>
              <a:rPr lang="en-US" altLang="ko-KR" dirty="0"/>
              <a:t> &lt;- </a:t>
            </a:r>
            <a:r>
              <a:rPr lang="en-US" altLang="ko-KR" dirty="0" err="1"/>
              <a:t>car.df</a:t>
            </a:r>
            <a:r>
              <a:rPr lang="en-US" altLang="ko-KR" dirty="0"/>
              <a:t>[</a:t>
            </a:r>
            <a:r>
              <a:rPr lang="en-US" altLang="ko-KR" dirty="0" err="1"/>
              <a:t>train.index</a:t>
            </a:r>
            <a:r>
              <a:rPr lang="en-US" altLang="ko-KR" dirty="0"/>
              <a:t>, </a:t>
            </a:r>
            <a:r>
              <a:rPr lang="en-US" altLang="ko-KR" dirty="0" err="1"/>
              <a:t>selected.var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valid.df</a:t>
            </a:r>
            <a:r>
              <a:rPr lang="en-US" altLang="ko-KR" dirty="0"/>
              <a:t> &lt;- </a:t>
            </a:r>
            <a:r>
              <a:rPr lang="en-US" altLang="ko-KR" dirty="0" err="1"/>
              <a:t>car.df</a:t>
            </a:r>
            <a:r>
              <a:rPr lang="en-US" altLang="ko-KR" dirty="0"/>
              <a:t>[-</a:t>
            </a:r>
            <a:r>
              <a:rPr lang="en-US" altLang="ko-KR" dirty="0" err="1"/>
              <a:t>train.index</a:t>
            </a:r>
            <a:r>
              <a:rPr lang="en-US" altLang="ko-KR" dirty="0"/>
              <a:t>, </a:t>
            </a:r>
            <a:r>
              <a:rPr lang="en-US" altLang="ko-KR" dirty="0" err="1"/>
              <a:t>selected.var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train.df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#use lm() to run a linear regression of Price on all 10 predictors in </a:t>
            </a:r>
          </a:p>
          <a:p>
            <a:r>
              <a:rPr lang="en-US" altLang="ko-KR" dirty="0"/>
              <a:t>#training set.</a:t>
            </a:r>
          </a:p>
          <a:p>
            <a:r>
              <a:rPr lang="en-US" altLang="ko-KR" dirty="0"/>
              <a:t>#use . after ~ to include all the remaining columns in </a:t>
            </a:r>
            <a:r>
              <a:rPr lang="en-US" altLang="ko-KR" dirty="0" err="1"/>
              <a:t>train.df</a:t>
            </a:r>
            <a:r>
              <a:rPr lang="en-US" altLang="ko-KR" dirty="0"/>
              <a:t> as predictors.</a:t>
            </a:r>
          </a:p>
          <a:p>
            <a:r>
              <a:rPr lang="en-US" altLang="ko-KR" dirty="0" err="1"/>
              <a:t>car.lm</a:t>
            </a:r>
            <a:r>
              <a:rPr lang="en-US" altLang="ko-KR" dirty="0"/>
              <a:t> &lt;- lm(Price~., data=</a:t>
            </a:r>
            <a:r>
              <a:rPr lang="en-US" altLang="ko-KR" dirty="0" err="1"/>
              <a:t>train.df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=999)</a:t>
            </a:r>
          </a:p>
          <a:p>
            <a:r>
              <a:rPr lang="en-US" altLang="ko-KR" dirty="0"/>
              <a:t>summary(</a:t>
            </a:r>
            <a:r>
              <a:rPr lang="en-US" altLang="ko-KR" dirty="0" err="1"/>
              <a:t>car.lm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14400" y="326232"/>
            <a:ext cx="678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Output of the Regression Model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0425"/>
            <a:ext cx="68580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486400"/>
            <a:ext cx="701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Fuel Type predictor has three categories(Petrol, Diesel, and CNG).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4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8"/>
          <p:cNvSpPr txBox="1">
            <a:spLocks noChangeArrowheads="1"/>
          </p:cNvSpPr>
          <p:nvPr/>
        </p:nvSpPr>
        <p:spPr bwMode="auto">
          <a:xfrm>
            <a:off x="1447800" y="838200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Accuracy Metrics for the Regression Model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95400" y="2020575"/>
            <a:ext cx="59436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Residual standard error: 1406 on 588  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 </a:t>
            </a:r>
            <a:r>
              <a:rPr lang="en-US" altLang="ko-KR" u="sng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degrees of </a:t>
            </a:r>
            <a:r>
              <a:rPr lang="en-US" altLang="ko-KR" u="sng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freedom (</a:t>
            </a:r>
            <a:r>
              <a:rPr lang="ko-KR" altLang="en-US" u="sng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자유도</a:t>
            </a:r>
            <a:r>
              <a:rPr lang="en-US" altLang="ko-KR" u="sng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</a:t>
            </a:r>
            <a:endParaRPr lang="en-US" altLang="ko-KR" u="sng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Multiple R-squared: 0.8567 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Adjusted R-squared: 0.854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F-statistic: 319.6 on 11 and 588 DF 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p-value: &lt; 0.00000000000000022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762000" y="41148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These are traditional metrics, i.e. measured on the training data</a:t>
            </a: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39792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 assume a linear relationship between predictors and outcome: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outcome</a:t>
            </a:r>
          </a:p>
        </p:txBody>
      </p:sp>
      <p:sp>
        <p:nvSpPr>
          <p:cNvPr id="8197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coefficients</a:t>
            </a:r>
          </a:p>
        </p:txBody>
      </p:sp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constant</a:t>
            </a:r>
          </a:p>
        </p:txBody>
      </p:sp>
      <p:sp>
        <p:nvSpPr>
          <p:cNvPr id="8199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predictors</a:t>
            </a:r>
          </a:p>
        </p:txBody>
      </p:sp>
      <p:sp>
        <p:nvSpPr>
          <p:cNvPr id="8200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error (noise)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0" name="Footer Placeholder 1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17526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= target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70120"/>
            <a:ext cx="2324100" cy="137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6648450" y="6248400"/>
            <a:ext cx="2266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N(0, </a:t>
            </a:r>
            <a:r>
              <a:rPr lang="ko-KR" altLang="en-US" dirty="0" err="1" smtClean="0">
                <a:ea typeface="굴림" panose="020B0600000101010101" pitchFamily="50" charset="-127"/>
              </a:rPr>
              <a:t>씨그마제곱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8" y="4560888"/>
            <a:ext cx="2502342" cy="151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7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1905000" y="457200"/>
            <a:ext cx="533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Make the Predictions for the Validation Data</a:t>
            </a:r>
          </a:p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(and show some residuals)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" y="1219200"/>
            <a:ext cx="7604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0"/>
            <a:ext cx="27432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28021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1905000" y="457200"/>
            <a:ext cx="533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Make the Predictions for the Validation Data</a:t>
            </a:r>
          </a:p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(and show some residuals)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0"/>
            <a:ext cx="27432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09600" y="1103313"/>
            <a:ext cx="82296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library(forecast)</a:t>
            </a:r>
          </a:p>
          <a:p>
            <a:r>
              <a:rPr lang="en-US" altLang="ko-KR" dirty="0"/>
              <a:t>#use predict() to make predictions on a new set</a:t>
            </a:r>
          </a:p>
          <a:p>
            <a:r>
              <a:rPr lang="en-US" altLang="ko-KR" dirty="0" err="1"/>
              <a:t>car.lm.pred</a:t>
            </a:r>
            <a:r>
              <a:rPr lang="en-US" altLang="ko-KR" dirty="0"/>
              <a:t> &lt;- predict(</a:t>
            </a:r>
            <a:r>
              <a:rPr lang="en-US" altLang="ko-KR" dirty="0" err="1"/>
              <a:t>car.lm</a:t>
            </a:r>
            <a:r>
              <a:rPr lang="en-US" altLang="ko-KR" dirty="0"/>
              <a:t>, </a:t>
            </a:r>
            <a:r>
              <a:rPr lang="en-US" altLang="ko-KR" dirty="0" err="1"/>
              <a:t>valid.df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=999, digits=0)</a:t>
            </a:r>
          </a:p>
          <a:p>
            <a:r>
              <a:rPr lang="en-US" altLang="ko-KR" dirty="0" err="1"/>
              <a:t>some.residuals</a:t>
            </a:r>
            <a:r>
              <a:rPr lang="en-US" altLang="ko-KR" dirty="0"/>
              <a:t> &lt;-</a:t>
            </a:r>
            <a:r>
              <a:rPr lang="en-US" altLang="ko-KR" dirty="0" err="1"/>
              <a:t>valid.df$Price</a:t>
            </a:r>
            <a:r>
              <a:rPr lang="en-US" altLang="ko-KR" dirty="0"/>
              <a:t>[1:20] - </a:t>
            </a:r>
            <a:r>
              <a:rPr lang="en-US" altLang="ko-KR" dirty="0" err="1"/>
              <a:t>car.lm.pred</a:t>
            </a:r>
            <a:r>
              <a:rPr lang="en-US" altLang="ko-KR" dirty="0"/>
              <a:t>[1:20]</a:t>
            </a:r>
          </a:p>
          <a:p>
            <a:r>
              <a:rPr lang="en-US" altLang="ko-KR" dirty="0" err="1"/>
              <a:t>data.frame</a:t>
            </a:r>
            <a:r>
              <a:rPr lang="en-US" altLang="ko-KR" dirty="0"/>
              <a:t>("Predicted"=</a:t>
            </a:r>
            <a:r>
              <a:rPr lang="en-US" altLang="ko-KR" dirty="0" err="1"/>
              <a:t>car.lm.pred</a:t>
            </a:r>
            <a:r>
              <a:rPr lang="en-US" altLang="ko-KR" dirty="0"/>
              <a:t>[1:20], "Actual"=</a:t>
            </a:r>
            <a:r>
              <a:rPr lang="en-US" altLang="ko-KR" dirty="0" err="1"/>
              <a:t>valid.df$Price</a:t>
            </a:r>
            <a:r>
              <a:rPr lang="en-US" altLang="ko-KR" dirty="0"/>
              <a:t>[1:20],</a:t>
            </a:r>
          </a:p>
          <a:p>
            <a:r>
              <a:rPr lang="en-US" altLang="ko-KR" dirty="0"/>
              <a:t>           "Residual"=</a:t>
            </a:r>
            <a:r>
              <a:rPr lang="en-US" altLang="ko-KR" dirty="0" err="1"/>
              <a:t>some.residuals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2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1447800" y="1295400"/>
            <a:ext cx="533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use accuracy() to compute common accuracy measures.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accuracy(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car.lm.pred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valid.df$Price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1371600" y="381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How Well did the Model Do With the Validation Data?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1219200" y="4572000"/>
            <a:ext cx="563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accuracy(car.lm.pred, valid.df$Price)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ko-KR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nn-NO" altLang="ko-KR">
                <a:latin typeface="Courier New" panose="02070309020205020404" pitchFamily="49" charset="0"/>
                <a:cs typeface="Courier New" panose="02070309020205020404" pitchFamily="49" charset="0"/>
              </a:rPr>
              <a:t>           ME  RMSE MAE   MPE  MAPE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Test set -40.1 1321 1012 -1.72 9.01</a:t>
            </a:r>
          </a:p>
        </p:txBody>
      </p:sp>
      <p:sp>
        <p:nvSpPr>
          <p:cNvPr id="20485" name="TextBox 7"/>
          <p:cNvSpPr txBox="1">
            <a:spLocks noChangeArrowheads="1"/>
          </p:cNvSpPr>
          <p:nvPr/>
        </p:nvSpPr>
        <p:spPr bwMode="auto">
          <a:xfrm>
            <a:off x="1371600" y="5943600"/>
            <a:ext cx="708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“test set” means the data that </a:t>
            </a:r>
            <a:r>
              <a:rPr lang="en-US" altLang="ko-KR" sz="120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lm</a:t>
            </a:r>
            <a:r>
              <a:rPr lang="en-US" altLang="ko-KR" sz="1200">
                <a:ea typeface="굴림" panose="020B0600000101010101" pitchFamily="50" charset="-127"/>
              </a:rPr>
              <a:t> analyzed, not “test set” in the data mining sense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5715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7" name="TextBox 10"/>
          <p:cNvSpPr txBox="1">
            <a:spLocks noChangeArrowheads="1"/>
          </p:cNvSpPr>
          <p:nvPr/>
        </p:nvSpPr>
        <p:spPr bwMode="auto">
          <a:xfrm>
            <a:off x="2057400" y="23622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ME = mean error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RMSE = root mean squared error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         (sq. root of mean squared error)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MAE = mean absolute error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MPE = mean percent error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MAPE = mean absolute percent error</a:t>
            </a:r>
          </a:p>
        </p:txBody>
      </p:sp>
      <p:sp>
        <p:nvSpPr>
          <p:cNvPr id="20488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29476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57912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Distribution of Residuals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953000" y="3352800"/>
            <a:ext cx="3352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j-lt"/>
              </a:rPr>
              <a:t>Symmetric distribution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j-lt"/>
              </a:rPr>
              <a:t>A few outliers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0480"/>
            <a:ext cx="40386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5800" y="1100435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all.residuals</a:t>
            </a:r>
            <a:r>
              <a:rPr lang="en-US" altLang="ko-KR" dirty="0"/>
              <a:t> &lt;- </a:t>
            </a:r>
            <a:r>
              <a:rPr lang="en-US" altLang="ko-KR" dirty="0" err="1"/>
              <a:t>valid.df$Price</a:t>
            </a:r>
            <a:r>
              <a:rPr lang="en-US" altLang="ko-KR" dirty="0"/>
              <a:t> - </a:t>
            </a:r>
            <a:r>
              <a:rPr lang="en-US" altLang="ko-KR" dirty="0" err="1"/>
              <a:t>car.lm.pred</a:t>
            </a:r>
            <a:endParaRPr lang="en-US" altLang="ko-KR" dirty="0"/>
          </a:p>
          <a:p>
            <a:r>
              <a:rPr lang="en-US" altLang="ko-KR" dirty="0"/>
              <a:t>length(</a:t>
            </a:r>
            <a:r>
              <a:rPr lang="en-US" altLang="ko-KR" dirty="0" err="1"/>
              <a:t>all.residuals</a:t>
            </a:r>
            <a:r>
              <a:rPr lang="en-US" altLang="ko-KR" dirty="0"/>
              <a:t>[which(</a:t>
            </a:r>
            <a:r>
              <a:rPr lang="en-US" altLang="ko-KR" dirty="0" err="1"/>
              <a:t>all.residuals</a:t>
            </a:r>
            <a:r>
              <a:rPr lang="en-US" altLang="ko-KR" dirty="0"/>
              <a:t> &gt; -1406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all.residuals</a:t>
            </a:r>
            <a:r>
              <a:rPr lang="en-US" altLang="ko-KR" dirty="0" smtClean="0"/>
              <a:t> </a:t>
            </a:r>
            <a:r>
              <a:rPr lang="en-US" altLang="ko-KR" dirty="0"/>
              <a:t>&lt; 1406)])/400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all.residuals</a:t>
            </a:r>
            <a:r>
              <a:rPr lang="en-US" altLang="ko-KR" dirty="0"/>
              <a:t>, breaks=25, </a:t>
            </a:r>
            <a:r>
              <a:rPr lang="en-US" altLang="ko-KR" dirty="0" err="1"/>
              <a:t>xlab</a:t>
            </a:r>
            <a:r>
              <a:rPr lang="en-US" altLang="ko-KR" dirty="0"/>
              <a:t>="Residuals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Boxplot </a:t>
            </a:r>
            <a:r>
              <a:rPr lang="ko-KR" altLang="en-US" dirty="0" smtClean="0"/>
              <a:t>그려본다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122238"/>
            <a:ext cx="7772400" cy="563562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tx1"/>
                </a:solidFill>
                <a:ea typeface="굴림" charset="-127"/>
              </a:rPr>
              <a:t>예측변수의 변수 선택</a:t>
            </a:r>
            <a:endParaRPr lang="en-US" altLang="ko-KR" sz="32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86366" y="685800"/>
            <a:ext cx="8229600" cy="4572000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목표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예측변수의 수를 줄여서 간명한 모델 찾기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충분히 잘 작동할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가장 간단한 모델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 eaLnBrk="1" hangingPunct="1"/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예측변수가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많을수록 데이터에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결측치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발생 가능성이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높아짐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많은 변수를 사용하는 모형에서 발생하는 </a:t>
            </a:r>
            <a:r>
              <a:rPr lang="ko-KR" altLang="en-US" sz="20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다중공선성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(Multicollinearity)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 발생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 eaLnBrk="1" hangingPunct="1"/>
            <a:r>
              <a:rPr lang="ko-KR" altLang="en-US" sz="1800" u="sng" dirty="0">
                <a:latin typeface="굴림" panose="020B0600000101010101" pitchFamily="50" charset="-127"/>
                <a:ea typeface="굴림" panose="020B0600000101010101" pitchFamily="50" charset="-127"/>
              </a:rPr>
              <a:t>다중공선성은 </a:t>
            </a:r>
            <a:r>
              <a:rPr lang="en-US" altLang="ko-KR" sz="1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 이상의 예측변수가 출력변수와 </a:t>
            </a:r>
            <a:r>
              <a:rPr lang="ko-KR" altLang="en-US" sz="1800" b="1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동일한</a:t>
            </a:r>
            <a:r>
              <a:rPr lang="ko-KR" altLang="en-US" sz="1800" u="sng" dirty="0">
                <a:latin typeface="굴림" panose="020B0600000101010101" pitchFamily="50" charset="-127"/>
                <a:ea typeface="굴림" panose="020B0600000101010101" pitchFamily="50" charset="-127"/>
              </a:rPr>
              <a:t> 선형관계의 정보를 공유하는 </a:t>
            </a:r>
            <a:r>
              <a:rPr lang="ko-KR" altLang="en-US" sz="1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경우를 </a:t>
            </a:r>
            <a:r>
              <a:rPr lang="ko-KR" altLang="en-US" sz="1800" u="sng" dirty="0">
                <a:latin typeface="굴림" panose="020B0600000101010101" pitchFamily="50" charset="-127"/>
                <a:ea typeface="굴림" panose="020B0600000101010101" pitchFamily="50" charset="-127"/>
              </a:rPr>
              <a:t>말한다</a:t>
            </a:r>
            <a:r>
              <a:rPr lang="en-US" altLang="ko-KR" sz="1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목표변수와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상관관계가 없는 예측변수들을 이용하는 것은 예측의 분산을 증가시킬 수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실제로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목표변수와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상관관계가 존재하는 예측변수를 누락시킬 경우 예측의 평균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오차 혹은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편기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(bias)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증가시킬 수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dirty="0">
                <a:latin typeface="Franklin Gothic Book" pitchFamily="34" charset="0"/>
              </a:rPr>
              <a:t>We will assess predictive accuracy on </a:t>
            </a:r>
            <a:r>
              <a:rPr lang="en-US" altLang="ko-KR" u="sng" dirty="0">
                <a:latin typeface="Franklin Gothic Book" pitchFamily="34" charset="0"/>
              </a:rPr>
              <a:t>validation</a:t>
            </a:r>
            <a:r>
              <a:rPr lang="en-US" altLang="ko-KR" dirty="0">
                <a:latin typeface="Franklin Gothic Book" pitchFamily="34" charset="0"/>
              </a:rPr>
              <a:t> data</a:t>
            </a:r>
          </a:p>
          <a:p>
            <a:pPr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예측변수 축소 방법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전역 탐색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exhaustive search=&gt; best subset </a:t>
            </a:r>
          </a:p>
          <a:p>
            <a:pPr lvl="1" eaLnBrk="1" hangingPunct="1"/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부분 탐색 알고리즘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pPr lvl="2" eaLnBrk="1" hangingPunct="1"/>
            <a:r>
              <a:rPr lang="ko-KR" altLang="en-US" sz="1800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전방선택</a:t>
            </a:r>
            <a:r>
              <a:rPr lang="en-US" altLang="ko-KR" sz="1800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후방제거</a:t>
            </a:r>
            <a:r>
              <a:rPr lang="en-US" altLang="ko-KR" sz="1800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단계적 선택</a:t>
            </a:r>
            <a:endParaRPr lang="en-US" altLang="ko-KR" sz="1800" dirty="0" smtClean="0">
              <a:solidFill>
                <a:srgbClr val="FF0000"/>
              </a:solidFill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639762"/>
          </a:xfrm>
        </p:spPr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전역 탐색</a:t>
            </a: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(Exhaustive 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Search)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914400"/>
                <a:ext cx="8382000" cy="4114800"/>
              </a:xfrm>
            </p:spPr>
            <p:txBody>
              <a:bodyPr/>
              <a:lstStyle/>
              <a:p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예측변수들의 모든 가능한 부분집합들을 평가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(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변수의 개수가 하나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, 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두 개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, 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세 개 또는 그 이상의 경우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 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등등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)</a:t>
                </a:r>
              </a:p>
              <a:p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p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가 작으면서 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Mallow’s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굴림" charset="-127"/>
                          </a:rPr>
                          <m:t>𝑝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 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일 때 모델이 좋다</a:t>
                </a:r>
                <a:endParaRPr lang="en-US" altLang="ko-KR" dirty="0" smtClean="0">
                  <a:latin typeface="Franklin Gothic Book" pitchFamily="34" charset="0"/>
                  <a:ea typeface="굴림" charset="-127"/>
                </a:endParaRPr>
              </a:p>
              <a:p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R</a:t>
                </a:r>
                <a:r>
                  <a:rPr lang="en-US" altLang="ko-KR" baseline="30000" dirty="0" smtClean="0">
                    <a:latin typeface="Franklin Gothic Book" pitchFamily="34" charset="0"/>
                    <a:ea typeface="굴림" charset="-127"/>
                  </a:rPr>
                  <a:t>2 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는 모델이 설명할 수 있는 변동성의 비율로 높을 수록 좋은 모델이며 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“1”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이 최대치이다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.</a:t>
                </a:r>
              </a:p>
              <a:p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“adjusted R</a:t>
                </a:r>
                <a:r>
                  <a:rPr lang="en-US" altLang="ko-KR" baseline="30000" dirty="0" smtClean="0">
                    <a:latin typeface="Franklin Gothic Book" pitchFamily="34" charset="0"/>
                    <a:ea typeface="굴림" charset="-127"/>
                  </a:rPr>
                  <a:t>2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”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로 판단: 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p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가 증가할 수록 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R</a:t>
                </a:r>
                <a:r>
                  <a:rPr lang="en-US" altLang="ko-KR" baseline="30000" dirty="0">
                    <a:latin typeface="Franklin Gothic Book" pitchFamily="34" charset="0"/>
                    <a:ea typeface="굴림" charset="-127"/>
                  </a:rPr>
                  <a:t>2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가 감소한다</a:t>
                </a:r>
                <a:endParaRPr lang="en-US" altLang="ko-KR" dirty="0" smtClean="0">
                  <a:latin typeface="Franklin Gothic Book" pitchFamily="34" charset="0"/>
                  <a:ea typeface="굴림" charset="-127"/>
                </a:endParaRPr>
              </a:p>
              <a:p>
                <a:endParaRPr lang="en-US" altLang="ko-KR" dirty="0" smtClean="0">
                  <a:latin typeface="Franklin Gothic Book" pitchFamily="34" charset="0"/>
                  <a:ea typeface="굴림" charset="-127"/>
                </a:endParaRPr>
              </a:p>
              <a:p>
                <a:endParaRPr lang="en-US" altLang="ko-KR" dirty="0" smtClean="0">
                  <a:latin typeface="Franklin Gothic Book" pitchFamily="34" charset="0"/>
                  <a:ea typeface="굴림" charset="-127"/>
                </a:endParaRPr>
              </a:p>
              <a:p>
                <a:endParaRPr lang="en-US" altLang="ko-KR" dirty="0" smtClean="0">
                  <a:latin typeface="Franklin Gothic Book" pitchFamily="34" charset="0"/>
                  <a:ea typeface="굴림" charset="-127"/>
                </a:endParaRPr>
              </a:p>
            </p:txBody>
          </p:sp>
        </mc:Choice>
        <mc:Fallback xmlns="">
          <p:sp>
            <p:nvSpPr>
              <p:cNvPr id="10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914400"/>
                <a:ext cx="8382000" cy="4114800"/>
              </a:xfrm>
              <a:blipFill rotWithShape="0">
                <a:blip r:embed="rId3"/>
                <a:stretch>
                  <a:fillRect l="-727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4183"/>
              </p:ext>
            </p:extLst>
          </p:nvPr>
        </p:nvGraphicFramePr>
        <p:xfrm>
          <a:off x="2498725" y="3616842"/>
          <a:ext cx="33845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4" imgW="1600200" imgH="660240" progId="Equation.3">
                  <p:embed/>
                </p:oleObj>
              </mc:Choice>
              <mc:Fallback>
                <p:oleObj name="Equation" r:id="rId4" imgW="160020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616842"/>
                        <a:ext cx="33845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1066800" y="4687886"/>
            <a:ext cx="213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>
                <a:solidFill>
                  <a:srgbClr val="FF0000"/>
                </a:solidFill>
                <a:latin typeface="Franklin Gothic Book" pitchFamily="34" charset="0"/>
              </a:rPr>
              <a:t>예측변수의 수에 대한 벌점</a:t>
            </a:r>
            <a:endParaRPr lang="ko-KR" altLang="en-US" dirty="0">
              <a:solidFill>
                <a:srgbClr val="FF0000"/>
              </a:solidFill>
              <a:latin typeface="Franklin Gothic Book" pitchFamily="34" charset="0"/>
              <a:ea typeface="굴림" charset="-127"/>
            </a:endParaRP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 flipV="1">
            <a:off x="3124200" y="4421186"/>
            <a:ext cx="942754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181600"/>
            <a:ext cx="3421289" cy="85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381000" y="2209800"/>
            <a:ext cx="8458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library(leaps)</a:t>
            </a:r>
          </a:p>
          <a:p>
            <a:pPr eaLnBrk="1" hangingPunct="1"/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Fuel_Type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as.data.frame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model.matrix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(~ 0 +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Fuel_Type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	data=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train.df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))</a:t>
            </a:r>
          </a:p>
          <a:p>
            <a:pPr eaLnBrk="1" hangingPunct="1"/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train.df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cbind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train.df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[,-4],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Fuel_Type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[,])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head(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train.df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search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regsubsets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(Price ~ ., data =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train.df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nbest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1, 	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nvmax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dim(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train.df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)[2], method = “exhaustive”)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sum &lt;- summary(search)</a:t>
            </a:r>
          </a:p>
          <a:p>
            <a:pPr eaLnBrk="1" hangingPunct="1"/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sum$which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sum$rsq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sum$adjr2</a:t>
            </a:r>
          </a:p>
          <a:p>
            <a:pPr eaLnBrk="1" hangingPunct="1"/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sum$cp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914400"/>
            <a:ext cx="86868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Exhaustive search requires library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leaps</a:t>
            </a:r>
            <a:r>
              <a:rPr lang="en-US" dirty="0">
                <a:latin typeface="+mj-lt"/>
                <a:cs typeface="Courier New" pitchFamily="49" charset="0"/>
              </a:rPr>
              <a:t> and </a:t>
            </a:r>
            <a:r>
              <a:rPr lang="en-US" b="1" dirty="0" smtClean="0">
                <a:latin typeface="+mj-lt"/>
                <a:cs typeface="Courier New" pitchFamily="49" charset="0"/>
              </a:rPr>
              <a:t>manual coding </a:t>
            </a:r>
            <a:r>
              <a:rPr lang="en-US" b="1" dirty="0">
                <a:latin typeface="+mj-lt"/>
                <a:cs typeface="Courier New" pitchFamily="49" charset="0"/>
              </a:rPr>
              <a:t>into binary dummies</a:t>
            </a:r>
          </a:p>
          <a:p>
            <a:pPr>
              <a:defRPr/>
            </a:pPr>
            <a:r>
              <a:rPr lang="en-US" altLang="ko-KR" dirty="0"/>
              <a:t>Use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in package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leaps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743200" y="4419600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show models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457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TextBox 8"/>
          <p:cNvSpPr txBox="1">
            <a:spLocks noChangeArrowheads="1"/>
          </p:cNvSpPr>
          <p:nvPr/>
        </p:nvSpPr>
        <p:spPr bwMode="auto">
          <a:xfrm>
            <a:off x="2590800" y="5029200"/>
            <a:ext cx="1828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show metrics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76400" y="4876800"/>
            <a:ext cx="91440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7526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00200" y="52578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2" name="Footer Placeholder 1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30961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/>
          <a:lstStyle/>
          <a:p>
            <a:r>
              <a:rPr lang="en-US" altLang="en-US" sz="2800" smtClean="0"/>
              <a:t>Adjusted R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 for the models with 1 predictor, 2 predictors, 3 predictors, etc. (exhaustive search method)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8305800" cy="1371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&gt; sum$adjr2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[1] 0.7556359 0.7922356 0.8267935 0.8436895 0.8494282 0.8534911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[7] 0.8544782 0.8545430 0.8543943 0.8542602 0.8540382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1752600" y="3733800"/>
            <a:ext cx="480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Adjusted R</a:t>
            </a:r>
            <a:r>
              <a:rPr lang="en-US" altLang="ko-KR" baseline="30000" dirty="0">
                <a:ea typeface="굴림" panose="020B0600000101010101" pitchFamily="50" charset="-127"/>
              </a:rPr>
              <a:t>2</a:t>
            </a:r>
            <a:r>
              <a:rPr lang="en-US" altLang="ko-KR" dirty="0">
                <a:ea typeface="굴림" panose="020B0600000101010101" pitchFamily="50" charset="-127"/>
              </a:rPr>
              <a:t> rises until you hit </a:t>
            </a:r>
            <a:r>
              <a:rPr lang="en-US" altLang="ko-KR" dirty="0" smtClean="0">
                <a:ea typeface="굴림" panose="020B0600000101010101" pitchFamily="50" charset="-127"/>
              </a:rPr>
              <a:t>8 </a:t>
            </a:r>
            <a:r>
              <a:rPr lang="en-US" altLang="ko-KR" dirty="0">
                <a:ea typeface="굴림" panose="020B0600000101010101" pitchFamily="50" charset="-127"/>
              </a:rPr>
              <a:t>predictors, then stabilizes, so choose model with 7 predictors, according to the </a:t>
            </a:r>
            <a:r>
              <a:rPr lang="en-US" altLang="ko-KR" dirty="0" err="1">
                <a:ea typeface="굴림" panose="020B0600000101010101" pitchFamily="50" charset="-127"/>
              </a:rPr>
              <a:t>adj</a:t>
            </a:r>
            <a:r>
              <a:rPr lang="en-US" altLang="ko-KR" dirty="0">
                <a:ea typeface="굴림" panose="020B0600000101010101" pitchFamily="50" charset="-127"/>
              </a:rPr>
              <a:t> R</a:t>
            </a:r>
            <a:r>
              <a:rPr lang="en-US" altLang="ko-KR" baseline="30000" dirty="0">
                <a:ea typeface="굴림" panose="020B0600000101010101" pitchFamily="50" charset="-127"/>
              </a:rPr>
              <a:t>2</a:t>
            </a:r>
            <a:r>
              <a:rPr lang="en-US" altLang="ko-KR" dirty="0">
                <a:ea typeface="굴림" panose="020B0600000101010101" pitchFamily="50" charset="-127"/>
              </a:rPr>
              <a:t> criterion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83946" y="3082922"/>
            <a:ext cx="228600" cy="609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</a:t>
            </a:r>
            <a:r>
              <a:rPr lang="en-US" altLang="ko-KR" dirty="0" err="1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Galit</a:t>
            </a:r>
            <a:r>
              <a:rPr lang="en-US" altLang="ko-KR" dirty="0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Shmueli</a:t>
            </a:r>
            <a:r>
              <a:rPr lang="en-US" altLang="ko-KR" dirty="0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 and Peter Bruce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" y="5210019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Mallow’s </a:t>
            </a:r>
            <a:r>
              <a:rPr lang="en-US" altLang="ko-KR" dirty="0" err="1" smtClean="0"/>
              <a:t>Cp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7~8</a:t>
            </a:r>
            <a:r>
              <a:rPr lang="ko-KR" altLang="en-US" dirty="0" smtClean="0"/>
              <a:t>개 예측변수를 사용하면 모델이 좋다</a:t>
            </a: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5644943"/>
            <a:ext cx="85408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sum$cp</a:t>
            </a:r>
            <a:r>
              <a:rPr lang="en-US" altLang="ko-KR" sz="15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[1]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403.45 254.33 114.04 46.10 23.72 8.21 5.21 5.95 7.56 9.10 11.00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Exhaustive output shows best model for each number of predictors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772400" cy="3810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mtClean="0"/>
              <a:t> 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2578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381000" y="55626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Note:  there are 12 instead of 10 predictors because with </a:t>
            </a:r>
            <a:r>
              <a:rPr lang="en-US" altLang="ko-KR" sz="140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leaps</a:t>
            </a:r>
            <a:r>
              <a:rPr lang="en-US" altLang="ko-KR" sz="1400">
                <a:ea typeface="굴림" panose="020B0600000101010101" pitchFamily="50" charset="-127"/>
              </a:rPr>
              <a:t> we explicitly create dummy variables as part of the dataframe, this is handled internally by </a:t>
            </a:r>
            <a:r>
              <a:rPr lang="en-US" altLang="ko-KR" sz="140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lm</a:t>
            </a:r>
            <a:r>
              <a:rPr lang="en-US" altLang="ko-KR" sz="14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560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78204"/>
            <a:ext cx="3467116" cy="259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전방선택</a:t>
            </a: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(Forward 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Selection)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예측변수 수가 많을 때 사용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예측변수 </a:t>
            </a:r>
            <a:r>
              <a:rPr lang="ko-KR" altLang="en-US" dirty="0">
                <a:latin typeface="Franklin Gothic Book" pitchFamily="34" charset="0"/>
                <a:ea typeface="굴림" charset="-127"/>
              </a:rPr>
              <a:t>없이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시작하여 예측변수를 하나씩 추가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>
                <a:latin typeface="Franklin Gothic Book" pitchFamily="34" charset="0"/>
                <a:ea typeface="굴림" charset="-127"/>
              </a:rPr>
              <a:t>모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델의 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R</a:t>
            </a:r>
            <a:r>
              <a:rPr lang="en-US" altLang="ko-KR" baseline="30000" dirty="0">
                <a:latin typeface="Franklin Gothic Book" pitchFamily="34" charset="0"/>
                <a:ea typeface="굴림" charset="-127"/>
              </a:rPr>
              <a:t>2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를 가장 크게 기여하는 변수 추가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추가된 예측변수들의 기여도가 통계적으로 유의하지 않을 때 중단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단점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둘 이상의 예측변수들이 함께 사용될 때는 효과적이나 단일 변수로 사용될 때 낮은 성능을 보이는 예측변수들을 누락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토픽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3352800"/>
          </a:xfrm>
        </p:spPr>
        <p:txBody>
          <a:bodyPr/>
          <a:lstStyle/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회귀분석의 </a:t>
            </a:r>
            <a:r>
              <a:rPr lang="ko-KR" altLang="en-US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설명모델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(explanatory modeling) vs. </a:t>
            </a:r>
            <a:r>
              <a:rPr lang="ko-KR" altLang="en-US" b="1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예측모델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(predictive modeling)</a:t>
            </a: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도요타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코롤라의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가격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예측모델 적합하기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(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fitting)</a:t>
            </a: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예측 정확성 평가하기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(assessing)</a:t>
            </a: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예측변수의 하위집합 선택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(selecting)</a:t>
            </a:r>
          </a:p>
          <a:p>
            <a:pPr marL="0" indent="0">
              <a:buNone/>
            </a:pP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  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17" y="3048000"/>
            <a:ext cx="4336983" cy="38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4495800"/>
            <a:ext cx="678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Franklin Gothic Book" pitchFamily="34" charset="0"/>
                <a:ea typeface="굴림" charset="-127"/>
              </a:rPr>
              <a:t>역할을 못하는 변수는 제외하고 </a:t>
            </a:r>
            <a:r>
              <a:rPr lang="en-US" altLang="ko-KR" dirty="0">
                <a:latin typeface="Franklin Gothic Book" pitchFamily="34" charset="0"/>
                <a:ea typeface="굴림" charset="-127"/>
              </a:rPr>
              <a:t>subset</a:t>
            </a:r>
            <a:r>
              <a:rPr lang="ko-KR" altLang="en-US" dirty="0">
                <a:latin typeface="Franklin Gothic Book" pitchFamily="34" charset="0"/>
                <a:ea typeface="굴림" charset="-127"/>
              </a:rPr>
              <a:t>으로 중요한 것만 뽑아낸다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Selection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altLang="en-US" smtClean="0">
                <a:latin typeface="Franklin Gothic Book" panose="020B0503020102020204" pitchFamily="34" charset="0"/>
              </a:rPr>
              <a:t>Start with no predictors</a:t>
            </a:r>
          </a:p>
          <a:p>
            <a:r>
              <a:rPr lang="en-US" altLang="en-US" smtClean="0">
                <a:latin typeface="Franklin Gothic Book" panose="020B0503020102020204" pitchFamily="34" charset="0"/>
              </a:rPr>
              <a:t>Add them one by one (add the one with largest contribution)</a:t>
            </a:r>
          </a:p>
          <a:p>
            <a:r>
              <a:rPr lang="en-US" altLang="en-US" smtClean="0">
                <a:latin typeface="Franklin Gothic Book" panose="020B0503020102020204" pitchFamily="34" charset="0"/>
              </a:rPr>
              <a:t>Stop when the addition is not statistically significant</a:t>
            </a:r>
          </a:p>
          <a:p>
            <a:endParaRPr lang="en-US" altLang="en-US" smtClean="0">
              <a:latin typeface="Franklin Gothic Book" panose="020B05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038600"/>
            <a:ext cx="78486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Courier New" pitchFamily="49" charset="0"/>
              </a:rPr>
              <a:t>use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step() </a:t>
            </a:r>
            <a:r>
              <a:rPr lang="en-US" dirty="0">
                <a:latin typeface="+mj-lt"/>
                <a:cs typeface="Courier New" pitchFamily="49" charset="0"/>
              </a:rPr>
              <a:t>to run stepwise regression (available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dirty="0">
                <a:latin typeface="+mj-lt"/>
                <a:cs typeface="Courier New" pitchFamily="49" charset="0"/>
              </a:rPr>
              <a:t>).</a:t>
            </a:r>
          </a:p>
          <a:p>
            <a:pPr>
              <a:defRPr/>
            </a:pPr>
            <a:r>
              <a:rPr lang="en-US" dirty="0">
                <a:latin typeface="+mj-lt"/>
                <a:cs typeface="Courier New" pitchFamily="49" charset="0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direction = forward</a:t>
            </a:r>
          </a:p>
          <a:p>
            <a:pPr>
              <a:defRPr/>
            </a:pPr>
            <a:r>
              <a:rPr lang="en-US" dirty="0">
                <a:latin typeface="Franklin Gothic Book" pitchFamily="34" charset="0"/>
                <a:cs typeface="Courier New" pitchFamily="49" charset="0"/>
              </a:rPr>
              <a:t>Specify the initial model (here, model with no predictors), and the bottom of the search range (here with no predictors) and the top (here with all predictors)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11374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81000" y="1143000"/>
            <a:ext cx="8458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create model with no predictors for bottom of search range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car.lm.null &lt;- lm(Price~1, data = train.df)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use step() to run forward selection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car.lm.step &lt;- step(car.lm.null,   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scope=list(lower=car.lm.null, upper=car.lm), direction =  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"forward")</a:t>
            </a:r>
          </a:p>
          <a:p>
            <a:pPr eaLnBrk="1" hangingPunct="1"/>
            <a:endParaRPr lang="en-US" altLang="ko-KR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summary(car.lm.step) 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Which variables were added?</a:t>
            </a:r>
          </a:p>
        </p:txBody>
      </p:sp>
      <p:sp>
        <p:nvSpPr>
          <p:cNvPr id="6" name="Oval 5"/>
          <p:cNvSpPr/>
          <p:nvPr/>
        </p:nvSpPr>
        <p:spPr>
          <a:xfrm>
            <a:off x="3124200" y="2209800"/>
            <a:ext cx="1752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6172200" y="1905000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initial model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21336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5" name="TextBox 9"/>
          <p:cNvSpPr txBox="1">
            <a:spLocks noChangeArrowheads="1"/>
          </p:cNvSpPr>
          <p:nvPr/>
        </p:nvSpPr>
        <p:spPr bwMode="auto">
          <a:xfrm>
            <a:off x="4114800" y="4724400"/>
            <a:ext cx="365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bounds of search range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191000" y="2819400"/>
            <a:ext cx="914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38800" y="2819400"/>
            <a:ext cx="609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3238"/>
            <a:ext cx="662940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066800" y="7620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Forward Selection Yields 7 predictor model</a:t>
            </a:r>
          </a:p>
        </p:txBody>
      </p:sp>
    </p:spTree>
    <p:extLst>
      <p:ext uri="{BB962C8B-B14F-4D97-AF65-F5344CB8AC3E}">
        <p14:creationId xmlns:p14="http://schemas.microsoft.com/office/powerpoint/2010/main" val="1945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후방제거</a:t>
            </a: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(Backward 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Elimination)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772400" cy="4572000"/>
          </a:xfrm>
        </p:spPr>
        <p:txBody>
          <a:bodyPr/>
          <a:lstStyle/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모든 예측변수를 사용하는 것으로 시작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단계별로 가장 유용하지 않은 예측변수를 하나씩 연속적으로 제거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남아 있는 모든 예측변수들이 통계적으로 중요한 기여를 한다고 판단될 때 중단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단점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: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모든 예측변수를 포함하는 초기모델을 계산하는데 시간이 많이 걸림</a:t>
            </a:r>
            <a:endParaRPr lang="en-US" altLang="ko-KR" dirty="0" smtClean="0">
              <a:latin typeface="Franklin Gothic Book" pitchFamily="34" charset="0"/>
              <a:ea typeface="굴림" charset="-127"/>
            </a:endParaRPr>
          </a:p>
          <a:p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Elimination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2209800"/>
          </a:xfrm>
        </p:spPr>
        <p:txBody>
          <a:bodyPr/>
          <a:lstStyle/>
          <a:p>
            <a:r>
              <a:rPr lang="en-US" altLang="en-US" smtClean="0">
                <a:latin typeface="Franklin Gothic Book" panose="020B0503020102020204" pitchFamily="34" charset="0"/>
              </a:rPr>
              <a:t>Start with all predictors</a:t>
            </a:r>
          </a:p>
          <a:p>
            <a:r>
              <a:rPr lang="en-US" altLang="en-US" smtClean="0">
                <a:latin typeface="Franklin Gothic Book" panose="020B0503020102020204" pitchFamily="34" charset="0"/>
              </a:rPr>
              <a:t>Successively eliminate least useful predictors one by one</a:t>
            </a:r>
          </a:p>
          <a:p>
            <a:r>
              <a:rPr lang="en-US" altLang="en-US" smtClean="0">
                <a:latin typeface="Franklin Gothic Book" panose="020B0503020102020204" pitchFamily="34" charset="0"/>
              </a:rPr>
              <a:t>Stop when all remaining predictors have statistically significant contribution</a:t>
            </a:r>
          </a:p>
          <a:p>
            <a:endParaRPr lang="en-US" altLang="en-US" smtClean="0">
              <a:latin typeface="Franklin Gothic Book" panose="020B0503020102020204" pitchFamily="34" charset="0"/>
            </a:endParaRPr>
          </a:p>
          <a:p>
            <a:endParaRPr lang="en-US" altLang="en-US" smtClean="0">
              <a:latin typeface="Franklin Gothic Book" panose="020B0503020102020204" pitchFamily="34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7200" y="4267200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car.lm.step &lt;- step(car.lm, direction = "backward")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summary(car.lm.step) 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Which variables were dropped?</a:t>
            </a:r>
          </a:p>
          <a:p>
            <a:pPr eaLnBrk="1" hangingPunct="1"/>
            <a:endParaRPr lang="en-US" altLang="ko-KR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>
                <a:latin typeface="Franklin Gothic Book" panose="020B0503020102020204" pitchFamily="34" charset="0"/>
                <a:ea typeface="굴림" panose="020B0600000101010101" pitchFamily="50" charset="-127"/>
                <a:cs typeface="Courier New" panose="02070309020205020404" pitchFamily="49" charset="0"/>
              </a:rPr>
              <a:t>(no need to specify search range)</a:t>
            </a:r>
          </a:p>
        </p:txBody>
      </p:sp>
    </p:spTree>
    <p:extLst>
      <p:ext uri="{BB962C8B-B14F-4D97-AF65-F5344CB8AC3E}">
        <p14:creationId xmlns:p14="http://schemas.microsoft.com/office/powerpoint/2010/main" val="3654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2413"/>
            <a:ext cx="64770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1676400" y="457200"/>
            <a:ext cx="647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Backward Selection Yields Same 7 Predictors as Forward</a:t>
            </a:r>
          </a:p>
        </p:txBody>
      </p:sp>
    </p:spTree>
    <p:extLst>
      <p:ext uri="{BB962C8B-B14F-4D97-AF65-F5344CB8AC3E}">
        <p14:creationId xmlns:p14="http://schemas.microsoft.com/office/powerpoint/2010/main" val="25406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Stepwise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altLang="en-US" smtClean="0">
                <a:latin typeface="Franklin Gothic Book" panose="020B0503020102020204" pitchFamily="34" charset="0"/>
              </a:rPr>
              <a:t>Like Forward Selection	</a:t>
            </a:r>
          </a:p>
          <a:p>
            <a:r>
              <a:rPr lang="en-US" altLang="en-US" smtClean="0">
                <a:latin typeface="Franklin Gothic Book" panose="020B0503020102020204" pitchFamily="34" charset="0"/>
              </a:rPr>
              <a:t>Except at each step, also consider dropping non-significant predictors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762000" y="42672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car.lm.step &lt;- step(car.lm, direction = "both")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summary(car.lm.step) </a:t>
            </a:r>
          </a:p>
          <a:p>
            <a:pPr eaLnBrk="1" hangingPunct="1"/>
            <a:endParaRPr lang="en-US" altLang="ko-KR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Which variables were added/dropped?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41076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7056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2286000" y="6096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Stepwise Also Yields Same 7 Predictors</a:t>
            </a:r>
          </a:p>
        </p:txBody>
      </p:sp>
    </p:spTree>
    <p:extLst>
      <p:ext uri="{BB962C8B-B14F-4D97-AF65-F5344CB8AC3E}">
        <p14:creationId xmlns:p14="http://schemas.microsoft.com/office/powerpoint/2010/main" val="31150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600200"/>
          <a:ext cx="4953000" cy="4000500"/>
        </p:xfrm>
        <a:graphic>
          <a:graphicData uri="http://schemas.openxmlformats.org/drawingml/2006/table">
            <a:tbl>
              <a:tblPr/>
              <a:tblGrid>
                <a:gridCol w="1398382"/>
                <a:gridCol w="837127"/>
                <a:gridCol w="903716"/>
                <a:gridCol w="722973"/>
                <a:gridCol w="1090802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Forward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Backward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Exhaustive*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Age_08_04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Met_Color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Automatic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Quarterly_Tax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Fuel_TypeCNG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Fuel_TypeDiesel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Fuel_TypePetrol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*for 7 predictors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990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Comparing Methods</a:t>
            </a:r>
            <a:br>
              <a:rPr lang="en-US" dirty="0" smtClean="0"/>
            </a:br>
            <a:r>
              <a:rPr lang="en-US" sz="2000" dirty="0" smtClean="0"/>
              <a:t>See Tables 6.5 – 6.8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387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4267200"/>
            <a:ext cx="533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872" name="TextBox 6"/>
          <p:cNvSpPr txBox="1">
            <a:spLocks noChangeArrowheads="1"/>
          </p:cNvSpPr>
          <p:nvPr/>
        </p:nvSpPr>
        <p:spPr bwMode="auto">
          <a:xfrm>
            <a:off x="6553200" y="42672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Different, but equivalent set of dummies because they were created manually in LEAPS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00" y="464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1524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75" name="TextBox 12"/>
          <p:cNvSpPr txBox="1">
            <a:spLocks noChangeArrowheads="1"/>
          </p:cNvSpPr>
          <p:nvPr/>
        </p:nvSpPr>
        <p:spPr bwMode="auto">
          <a:xfrm>
            <a:off x="3505200" y="1219200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  <a:ea typeface="굴림" panose="020B0600000101010101" pitchFamily="50" charset="-127"/>
              </a:rPr>
              <a:t>using </a:t>
            </a:r>
            <a:r>
              <a:rPr lang="en-US" altLang="ko-KR" sz="14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lm</a:t>
            </a:r>
          </a:p>
        </p:txBody>
      </p:sp>
      <p:sp>
        <p:nvSpPr>
          <p:cNvPr id="33876" name="TextBox 13"/>
          <p:cNvSpPr txBox="1">
            <a:spLocks noChangeArrowheads="1"/>
          </p:cNvSpPr>
          <p:nvPr/>
        </p:nvSpPr>
        <p:spPr bwMode="auto">
          <a:xfrm>
            <a:off x="5334000" y="12192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LEAPS</a:t>
            </a:r>
          </a:p>
        </p:txBody>
      </p:sp>
    </p:spTree>
    <p:extLst>
      <p:ext uri="{BB962C8B-B14F-4D97-AF65-F5344CB8AC3E}">
        <p14:creationId xmlns:p14="http://schemas.microsoft.com/office/powerpoint/2010/main" val="11716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600200"/>
          <a:ext cx="4953000" cy="4000500"/>
        </p:xfrm>
        <a:graphic>
          <a:graphicData uri="http://schemas.openxmlformats.org/drawingml/2006/table">
            <a:tbl>
              <a:tblPr/>
              <a:tblGrid>
                <a:gridCol w="1398382"/>
                <a:gridCol w="837127"/>
                <a:gridCol w="903716"/>
                <a:gridCol w="722973"/>
                <a:gridCol w="1090802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Forward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Backward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Exhaustive*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Age_08_04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Met_Color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Automatic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Quarterly_Tax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Fuel_TypeCNG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Fuel_TypeDiesel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Fuel_TypePetrol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Wingdings"/>
                        </a:rPr>
                        <a:t>ü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*for 7 predictors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4893" name="TextBox 4"/>
          <p:cNvSpPr txBox="1">
            <a:spLocks noChangeArrowheads="1"/>
          </p:cNvSpPr>
          <p:nvPr/>
        </p:nvSpPr>
        <p:spPr bwMode="auto">
          <a:xfrm>
            <a:off x="1219200" y="609600"/>
            <a:ext cx="670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Reviewing all the methods, these three predictors are consistently the most important:</a:t>
            </a:r>
          </a:p>
        </p:txBody>
      </p:sp>
      <p:sp>
        <p:nvSpPr>
          <p:cNvPr id="3489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tx2"/>
                </a:solidFill>
                <a:latin typeface="Perpetua" panose="02020502060401020303" pitchFamily="18" charset="0"/>
                <a:ea typeface="굴림" panose="020B0600000101010101" pitchFamily="50" charset="-127"/>
              </a:rPr>
              <a:t>© Galit Shmueli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483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3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다중선형회귀분석</a:t>
            </a:r>
            <a:r>
              <a:rPr lang="en-US" altLang="ko-KR" sz="28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(Multiple Linear Regression)</a:t>
            </a:r>
            <a:endParaRPr lang="ko-KR" altLang="en-US" sz="28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 bwMode="auto">
              <a:xfrm>
                <a:off x="411924" y="969168"/>
                <a:ext cx="8242743" cy="569118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다중 선형 회귀분석은  정량적인 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종속변수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목표변수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출력변수 또는 반응변수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sz="18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와 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예측변수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설명변수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독립변수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입력변수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회귀변수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800" dirty="0" err="1" smtClean="0">
                    <a:solidFill>
                      <a:srgbClr val="FF0000"/>
                    </a:solidFill>
                  </a:rPr>
                  <a:t>공변량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인  </a:t>
                </a:r>
                <a:r>
                  <a:rPr lang="en-US" altLang="ko-KR" sz="1800" b="1" dirty="0" smtClean="0">
                    <a:solidFill>
                      <a:srgbClr val="FF0000"/>
                    </a:solidFill>
                  </a:rPr>
                  <a:t>X1, X2,…, </a:t>
                </a:r>
                <a:r>
                  <a:rPr lang="en-US" altLang="ko-KR" sz="1800" b="1" dirty="0" err="1" smtClean="0">
                    <a:solidFill>
                      <a:srgbClr val="FF0000"/>
                    </a:solidFill>
                  </a:rPr>
                  <a:t>Xp</a:t>
                </a:r>
                <a:r>
                  <a:rPr lang="en-US" altLang="ko-KR" sz="1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사이의  선형관계를  적합하기 위해 사용된다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.   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800" dirty="0" smtClean="0"/>
                  <a:t>다중 선형 회귀분석은 분석대상에서  다음과 같은 관계가 있다고 가정</a:t>
                </a:r>
                <a:r>
                  <a:rPr lang="en-US" altLang="ko-KR" sz="1800" dirty="0" smtClean="0"/>
                  <a:t> </a:t>
                </a:r>
              </a:p>
              <a:p>
                <a:pPr>
                  <a:lnSpc>
                    <a:spcPct val="110000"/>
                  </a:lnSpc>
                </a:pPr>
                <a:endParaRPr lang="ko-KR" altLang="en-US" sz="1800" dirty="0" smtClean="0"/>
              </a:p>
              <a:p>
                <a:pPr>
                  <a:lnSpc>
                    <a:spcPct val="110000"/>
                  </a:lnSpc>
                </a:pPr>
                <a:endParaRPr lang="ko-KR" altLang="en-US" sz="1800" dirty="0" smtClean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 는 회귀계수 </a:t>
                </a:r>
                <a:r>
                  <a:rPr lang="en-US" altLang="ko-KR" sz="1800" b="1" u="sng" dirty="0" smtClean="0"/>
                  <a:t>(</a:t>
                </a:r>
                <a:r>
                  <a:rPr lang="ko-KR" altLang="en-US" sz="1800" b="1" u="sng" dirty="0" smtClean="0"/>
                  <a:t>모르지만 찾아야 될 것</a:t>
                </a:r>
                <a:r>
                  <a:rPr lang="en-US" altLang="ko-KR" sz="1800" b="1" u="sng" dirty="0" smtClean="0"/>
                  <a:t>)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1800" i="1" dirty="0" smtClean="0">
                        <a:latin typeface="Cambria Math"/>
                      </a:rPr>
                      <m:t>𝜖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800" i="1" dirty="0">
                        <a:latin typeface="Cambria Math"/>
                      </a:rPr>
                      <m:t>은</m:t>
                    </m:r>
                    <m:r>
                      <a:rPr lang="ko-KR" altLang="en-US" sz="18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ko-KR" altLang="en-US" sz="1800" dirty="0" smtClean="0"/>
                  <a:t>잔차 또는 잡음</a:t>
                </a:r>
                <a:r>
                  <a:rPr lang="en-US" altLang="ko-KR" sz="1800" dirty="0" smtClean="0"/>
                  <a:t>(noise)</a:t>
                </a:r>
                <a:r>
                  <a:rPr lang="ko-KR" altLang="en-US" sz="1800" dirty="0" smtClean="0"/>
                  <a:t>로서 회귀계수에 의해 설명되지 않는 항</a:t>
                </a:r>
                <a:endParaRPr lang="en-US" altLang="ko-KR" sz="1800" dirty="0" smtClean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800" dirty="0" smtClean="0"/>
                  <a:t>어떤 입력변수를 어떤 형식으로 포함할 지를 선택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: x </a:t>
                </a:r>
                <a:r>
                  <a:rPr lang="ko-KR" altLang="en-US" sz="1800" dirty="0" smtClean="0"/>
                  <a:t>대신에  </a:t>
                </a:r>
                <a:r>
                  <a:rPr lang="en-US" altLang="ko-KR" sz="1800" dirty="0" smtClean="0"/>
                  <a:t>log(x) </a:t>
                </a:r>
                <a:r>
                  <a:rPr lang="ko-KR" altLang="en-US" sz="1800" dirty="0" smtClean="0"/>
                  <a:t>사용</a:t>
                </a:r>
                <a:r>
                  <a:rPr lang="en-US" altLang="ko-KR" sz="1800" dirty="0" smtClean="0"/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800" dirty="0" smtClean="0"/>
                  <a:t>선형 회귀분석의 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가지 주된 목적은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1600" dirty="0" smtClean="0"/>
                  <a:t>정량적 출력변수와 예측변수들간의 관계를 설명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전통적 통계학</a:t>
                </a:r>
                <a:r>
                  <a:rPr lang="en-US" altLang="ko-KR" sz="1600" dirty="0" smtClean="0"/>
                  <a:t>):explanatory modeling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1600" dirty="0" smtClean="0"/>
                  <a:t>새로운 사례에 대해 </a:t>
                </a:r>
                <a:r>
                  <a:rPr lang="ko-KR" altLang="en-US" sz="1600" dirty="0" err="1" smtClean="0"/>
                  <a:t>출력값을</a:t>
                </a:r>
                <a:r>
                  <a:rPr lang="ko-KR" altLang="en-US" sz="1600" dirty="0" smtClean="0"/>
                  <a:t> 예측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err="1" smtClean="0"/>
                  <a:t>데이터마이닝</a:t>
                </a:r>
                <a:r>
                  <a:rPr lang="en-US" altLang="ko-KR" sz="1600" dirty="0" smtClean="0"/>
                  <a:t>) :predictive modeling</a:t>
                </a:r>
                <a:endParaRPr lang="ko-KR" altLang="en-US" sz="1600" dirty="0" smtClean="0"/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 bwMode="auto">
              <a:xfrm>
                <a:off x="411924" y="969168"/>
                <a:ext cx="8242743" cy="5691188"/>
              </a:xfrm>
              <a:prstGeom prst="rect">
                <a:avLst/>
              </a:prstGeom>
              <a:blipFill rotWithShape="1">
                <a:blip r:embed="rId4"/>
                <a:stretch>
                  <a:fillRect l="-222" r="-74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6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84080952"/>
              </p:ext>
            </p:extLst>
          </p:nvPr>
        </p:nvGraphicFramePr>
        <p:xfrm>
          <a:off x="1676400" y="2590800"/>
          <a:ext cx="5105400" cy="5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1" name="Equation" r:id="rId5" imgW="2171700" imgH="241300" progId="Equation.DSMT4">
                  <p:embed/>
                </p:oleObj>
              </mc:Choice>
              <mc:Fallback>
                <p:oleObj name="Equation" r:id="rId5" imgW="2171700" imgH="241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5105400" cy="56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슬라이드 번호 개체 틀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43B6B52-7B29-482B-84C3-E81C537F5722}" type="slidenum">
              <a:rPr kumimoji="0" lang="en-US" altLang="ko-KR" smtClean="0"/>
              <a:pPr eaLnBrk="1" hangingPunct="1"/>
              <a:t>4</a:t>
            </a:fld>
            <a:endParaRPr kumimoji="0" lang="en-US" altLang="ko-KR" dirty="0" smtClean="0"/>
          </a:p>
        </p:txBody>
      </p:sp>
      <p:pic>
        <p:nvPicPr>
          <p:cNvPr id="44138" name="Picture 10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99140"/>
            <a:ext cx="177563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39" name="Picture 10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73" y="3352800"/>
            <a:ext cx="1600200" cy="76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0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요약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선형 회귀분석 모델은 설명모델뿐만 아니라 예측모델로도 매우 유명한 도구다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좋은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예측모델은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높은 예측 정확도를 갖는다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(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실용적 수준에 유용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예측모델은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학습 데이터 세트를 사용하고 별개의 검증 데이터 세트에서 평가하도록 만들어진다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여분의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예측변수를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제거하는 것은 예측 정확도와 강건함을 얻는 데 핵심적이다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예측변수들의 </a:t>
            </a:r>
            <a:r>
              <a:rPr lang="ko-KR" altLang="en-US" dirty="0" err="1" smtClean="0">
                <a:latin typeface="Franklin Gothic Book" pitchFamily="34" charset="0"/>
                <a:ea typeface="굴림" charset="-127"/>
              </a:rPr>
              <a:t>부분집합을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 선택하는 것은 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“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좋은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”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후보 모델을 찾기 위함이다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 </a:t>
            </a:r>
            <a:r>
              <a:rPr lang="ko-KR" altLang="en-US" dirty="0" smtClean="0">
                <a:latin typeface="Franklin Gothic Book" pitchFamily="34" charset="0"/>
                <a:ea typeface="굴림" charset="-127"/>
              </a:rPr>
              <a:t>후보모델들은 반드시 실행 및 평가되어야 한다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P172    </a:t>
            </a:r>
            <a:r>
              <a:rPr lang="ko-KR" altLang="en-US" smtClean="0"/>
              <a:t>문제 </a:t>
            </a:r>
            <a:r>
              <a:rPr lang="en-US" altLang="ko-KR" dirty="0" smtClean="0"/>
              <a:t>6.1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설명모델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(Explanatory Modeling)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143000"/>
                <a:ext cx="7772400" cy="4572000"/>
              </a:xfrm>
            </p:spPr>
            <p:txBody>
              <a:bodyPr/>
              <a:lstStyle/>
              <a:p>
                <a:pPr eaLnBrk="1" hangingPunct="1"/>
                <a:r>
                  <a:rPr lang="ko-KR" altLang="en-US" sz="2800" b="1" dirty="0" smtClean="0">
                    <a:latin typeface="Franklin Gothic Book" pitchFamily="34" charset="0"/>
                    <a:ea typeface="굴림" charset="-127"/>
                  </a:rPr>
                  <a:t>목표</a:t>
                </a:r>
                <a:r>
                  <a:rPr lang="en-US" altLang="ko-KR" sz="2800" b="1" dirty="0" smtClean="0">
                    <a:latin typeface="Franklin Gothic Book" pitchFamily="34" charset="0"/>
                    <a:ea typeface="굴림" charset="-127"/>
                  </a:rPr>
                  <a:t>: </a:t>
                </a:r>
                <a:r>
                  <a:rPr lang="ko-KR" altLang="en-US" sz="2800" dirty="0" smtClean="0">
                    <a:latin typeface="Franklin Gothic Book" pitchFamily="34" charset="0"/>
                    <a:ea typeface="굴림" charset="-127"/>
                  </a:rPr>
                  <a:t>예측변수들</a:t>
                </a:r>
                <a:r>
                  <a:rPr lang="en-US" altLang="ko-KR" sz="2800" dirty="0" smtClean="0">
                    <a:latin typeface="Franklin Gothic Book" pitchFamily="34" charset="0"/>
                    <a:ea typeface="굴림" charset="-127"/>
                  </a:rPr>
                  <a:t>(</a:t>
                </a:r>
                <a:r>
                  <a:rPr lang="ko-KR" altLang="en-US" sz="2800" dirty="0" smtClean="0">
                    <a:latin typeface="Franklin Gothic Book" pitchFamily="34" charset="0"/>
                    <a:ea typeface="굴림" charset="-127"/>
                  </a:rPr>
                  <a:t>설명변수들</a:t>
                </a:r>
                <a:r>
                  <a:rPr lang="en-US" altLang="ko-KR" sz="2800" dirty="0" smtClean="0">
                    <a:latin typeface="Franklin Gothic Book" pitchFamily="34" charset="0"/>
                    <a:ea typeface="굴림" charset="-127"/>
                  </a:rPr>
                  <a:t>)</a:t>
                </a:r>
                <a:r>
                  <a:rPr lang="ko-KR" altLang="en-US" sz="2800" dirty="0" smtClean="0">
                    <a:latin typeface="Franklin Gothic Book" pitchFamily="34" charset="0"/>
                    <a:ea typeface="굴림" charset="-127"/>
                  </a:rPr>
                  <a:t>과 목표변수 </a:t>
                </a:r>
                <a:r>
                  <a:rPr lang="en-US" altLang="ko-KR" sz="2800" dirty="0" smtClean="0">
                    <a:latin typeface="Franklin Gothic Book" pitchFamily="34" charset="0"/>
                    <a:ea typeface="굴림" charset="-127"/>
                  </a:rPr>
                  <a:t>(</a:t>
                </a:r>
                <a:r>
                  <a:rPr lang="ko-KR" altLang="en-US" sz="2800" dirty="0" smtClean="0">
                    <a:latin typeface="Franklin Gothic Book" pitchFamily="34" charset="0"/>
                    <a:ea typeface="굴림" charset="-127"/>
                  </a:rPr>
                  <a:t>종속변수</a:t>
                </a:r>
                <a:r>
                  <a:rPr lang="en-US" altLang="ko-KR" sz="2800" dirty="0" smtClean="0">
                    <a:latin typeface="Franklin Gothic Book" pitchFamily="34" charset="0"/>
                    <a:ea typeface="굴림" charset="-127"/>
                  </a:rPr>
                  <a:t>, </a:t>
                </a:r>
                <a:r>
                  <a:rPr lang="ko-KR" altLang="en-US" sz="2800" dirty="0" smtClean="0">
                    <a:latin typeface="Franklin Gothic Book" pitchFamily="34" charset="0"/>
                    <a:ea typeface="굴림" charset="-127"/>
                  </a:rPr>
                  <a:t>타깃변수</a:t>
                </a:r>
                <a:r>
                  <a:rPr lang="en-US" altLang="ko-KR" sz="2800" dirty="0" smtClean="0">
                    <a:latin typeface="Franklin Gothic Book" pitchFamily="34" charset="0"/>
                    <a:ea typeface="굴림" charset="-127"/>
                  </a:rPr>
                  <a:t>) </a:t>
                </a:r>
                <a:r>
                  <a:rPr lang="ko-KR" altLang="en-US" sz="2800" dirty="0" smtClean="0">
                    <a:latin typeface="Franklin Gothic Book" pitchFamily="34" charset="0"/>
                    <a:ea typeface="굴림" charset="-127"/>
                  </a:rPr>
                  <a:t>사이의 관계 설명</a:t>
                </a:r>
                <a:endParaRPr lang="en-US" altLang="ko-KR" sz="2800" dirty="0" smtClean="0">
                  <a:latin typeface="Franklin Gothic Book" pitchFamily="34" charset="0"/>
                  <a:ea typeface="굴림" charset="-127"/>
                </a:endParaRPr>
              </a:p>
              <a:p>
                <a:pPr lvl="1" eaLnBrk="1" hangingPunct="1"/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 모델 목표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 </a:t>
                </a:r>
              </a:p>
              <a:p>
                <a:pPr lvl="2" eaLnBrk="1" hangingPunct="1"/>
                <a:r>
                  <a:rPr lang="ko-KR" altLang="en-US" b="1" dirty="0" smtClean="0">
                    <a:solidFill>
                      <a:srgbClr val="FF0000"/>
                    </a:solidFill>
                    <a:latin typeface="Franklin Gothic Book" pitchFamily="34" charset="0"/>
                    <a:ea typeface="굴림" charset="-127"/>
                  </a:rPr>
                  <a:t>모집단의 데이터를 잘 적합한 </a:t>
                </a:r>
                <a:r>
                  <a:rPr lang="ko-KR" altLang="en-US" b="1" dirty="0" err="1" smtClean="0">
                    <a:solidFill>
                      <a:srgbClr val="FF0000"/>
                    </a:solidFill>
                    <a:latin typeface="Franklin Gothic Book" pitchFamily="34" charset="0"/>
                    <a:ea typeface="굴림" charset="-127"/>
                  </a:rPr>
                  <a:t>최적합</a:t>
                </a:r>
                <a:r>
                  <a:rPr lang="ko-KR" altLang="en-US" b="1" dirty="0" smtClean="0">
                    <a:solidFill>
                      <a:srgbClr val="FF0000"/>
                    </a:solidFill>
                    <a:latin typeface="Franklin Gothic Book" pitchFamily="34" charset="0"/>
                    <a:ea typeface="굴림" charset="-127"/>
                  </a:rPr>
                  <a:t> 모델 추정</a:t>
                </a:r>
                <a:endParaRPr lang="en-US" altLang="ko-KR" b="1" dirty="0" smtClean="0">
                  <a:solidFill>
                    <a:srgbClr val="FF0000"/>
                  </a:solidFill>
                  <a:latin typeface="Franklin Gothic Book" pitchFamily="34" charset="0"/>
                  <a:ea typeface="굴림" charset="-127"/>
                </a:endParaRPr>
              </a:p>
              <a:p>
                <a:pPr lvl="2" eaLnBrk="1" hangingPunct="1"/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목표변수에 대한 설명 변수들의  관계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(contribution)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를 이해</a:t>
                </a:r>
                <a:endParaRPr lang="en-US" altLang="ko-KR" dirty="0" smtClean="0">
                  <a:latin typeface="Franklin Gothic Book" pitchFamily="34" charset="0"/>
                  <a:ea typeface="굴림" charset="-127"/>
                </a:endParaRPr>
              </a:p>
              <a:p>
                <a:pPr lvl="1" eaLnBrk="1" hangingPunct="1"/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 적합도 검증 방법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 </a:t>
                </a:r>
              </a:p>
              <a:p>
                <a:pPr lvl="2" eaLnBrk="1" hangingPunct="1"/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R</a:t>
                </a:r>
                <a:r>
                  <a:rPr lang="en-US" altLang="ko-KR" baseline="30000" dirty="0" smtClean="0">
                    <a:latin typeface="Franklin Gothic Book" pitchFamily="34" charset="0"/>
                    <a:ea typeface="굴림" charset="-127"/>
                  </a:rPr>
                  <a:t>2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, 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잔차 분석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, p-values</a:t>
                </a:r>
              </a:p>
              <a:p>
                <a:pPr lvl="1"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  <m:t>𝑌</m:t>
                        </m:r>
                      </m:e>
                    </m:acc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  <a:ea typeface="굴림" charset="-127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charset="-127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굴림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굴림" charset="-127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굴림" charset="-127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굴림" charset="-127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굴림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굴림" charset="-127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굴림" charset="-127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  <a:latin typeface="Franklin Gothic Book" pitchFamily="34" charset="0"/>
                    <a:ea typeface="굴림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⋯+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굴림" charset="-127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굴림" charset="-127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charset="-127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굴림" charset="-127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 smtClean="0">
                  <a:solidFill>
                    <a:srgbClr val="FF0000"/>
                  </a:solidFill>
                  <a:latin typeface="Franklin Gothic Book" pitchFamily="34" charset="0"/>
                  <a:ea typeface="굴림" charset="-127"/>
                </a:endParaRPr>
              </a:p>
              <a:p>
                <a:pPr lvl="2" eaLnBrk="1" hangingPunct="1"/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x</a:t>
                </a:r>
                <a:r>
                  <a:rPr lang="en-US" altLang="ko-KR" baseline="-25000" dirty="0" smtClean="0">
                    <a:latin typeface="Franklin Gothic Book" pitchFamily="34" charset="0"/>
                    <a:ea typeface="굴림" charset="-127"/>
                  </a:rPr>
                  <a:t>2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~x</a:t>
                </a:r>
                <a:r>
                  <a:rPr lang="en-US" altLang="ko-KR" baseline="-25000" dirty="0" smtClean="0">
                    <a:latin typeface="Franklin Gothic Book" pitchFamily="34" charset="0"/>
                    <a:ea typeface="굴림" charset="-127"/>
                  </a:rPr>
                  <a:t>p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가 고정되어 있을 때 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x</a:t>
                </a:r>
                <a:r>
                  <a:rPr lang="en-US" altLang="ko-KR" baseline="-25000" dirty="0" smtClean="0">
                    <a:latin typeface="Franklin Gothic Book" pitchFamily="34" charset="0"/>
                    <a:ea typeface="굴림" charset="-127"/>
                  </a:rPr>
                  <a:t>1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의 한 단위 증가는 </a:t>
                </a:r>
                <a:r>
                  <a:rPr lang="en-US" altLang="ko-KR" dirty="0" smtClean="0">
                    <a:latin typeface="Franklin Gothic Book" pitchFamily="34" charset="0"/>
                    <a:ea typeface="굴림" charset="-127"/>
                  </a:rPr>
                  <a:t>Y</a:t>
                </a:r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에 평균적으로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/>
                            <a:ea typeface="굴림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latin typeface="Cambria Math"/>
                                <a:ea typeface="굴림" charset="-127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  <a:ea typeface="굴림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ea typeface="굴림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Franklin Gothic Book" pitchFamily="34" charset="0"/>
                    <a:ea typeface="굴림" charset="-127"/>
                  </a:rPr>
                  <a:t>만큼 상승하는 관계</a:t>
                </a:r>
                <a:endParaRPr lang="en-US" altLang="ko-KR" dirty="0" smtClean="0">
                  <a:latin typeface="Franklin Gothic Book" pitchFamily="34" charset="0"/>
                  <a:ea typeface="굴림" charset="-127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143000"/>
                <a:ext cx="7772400" cy="4572000"/>
              </a:xfrm>
              <a:blipFill rotWithShape="1">
                <a:blip r:embed="rId3"/>
                <a:stretch>
                  <a:fillRect l="-941" t="-1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71200" y="3878469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평균값이라 오차율이 없는 것이다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실제 존재하는 값이 아니라 예측값</a:t>
            </a:r>
            <a:r>
              <a:rPr lang="en-US" altLang="ko-KR" b="1" dirty="0" smtClean="0"/>
              <a:t>!</a:t>
            </a:r>
            <a:endParaRPr lang="ko-KR" altLang="ko-KR" b="1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562600"/>
            <a:ext cx="3667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예측 모델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(Predictive Modeling)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목표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데이터에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예측변수 값은 있지만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목표변수의 값이 없는 경우 예측변수를 이용하여 목표변수의 값을 예측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74638" lvl="1" indent="0"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전통적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데이터마이닝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맥락</a:t>
            </a:r>
          </a:p>
          <a:p>
            <a:pPr marL="274638" lvl="1" indent="0"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모델 목표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 정확성 최적화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49275" lvl="2" indent="0"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성과는 얼마나 새로운 사례를 잘 예측하는지에 의해 평가됨</a:t>
            </a:r>
          </a:p>
          <a:p>
            <a:pPr marL="274638" lvl="1" indent="0"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학습 데이터에서 모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델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추정</a:t>
            </a:r>
          </a:p>
          <a:p>
            <a:pPr marL="274638" lvl="1" indent="0"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검증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데이터에서 성능 평가</a:t>
            </a:r>
          </a:p>
          <a:p>
            <a:pPr marL="274638" lvl="1" indent="0"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예측변수의 역할에 대한 설명이 주요한 목적이    아님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그러나 역할을 아는 것은 유용 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10842"/>
            <a:ext cx="8229600" cy="6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3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방정의식 추정과 예측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 bwMode="auto">
              <a:xfrm>
                <a:off x="457200" y="838200"/>
                <a:ext cx="8229600" cy="5369441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회귀계수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ko-KR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2400" i="1" dirty="0" smtClean="0"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/>
                            <a:ea typeface="굴림" panose="020B0600000101010101" pitchFamily="50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와 잡음</a:t>
                </a:r>
                <a:r>
                  <a:rPr lang="en-US" altLang="ko-KR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el-GR" altLang="ko-KR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ε</a:t>
                </a:r>
                <a:r>
                  <a:rPr lang="en-US" altLang="ko-KR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r>
                  <a:rPr lang="ko-KR" altLang="en-US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은 관심대상인 모집단에서의  변수간의 관계를 결정한다</a:t>
                </a:r>
                <a:r>
                  <a:rPr lang="en-US" altLang="ko-KR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2400" dirty="0" err="1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최소자승법</a:t>
                </a:r>
                <a:r>
                  <a:rPr lang="en-US" altLang="ko-KR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(ordinary least squares: OLS)</a:t>
                </a:r>
                <a:r>
                  <a:rPr lang="ko-KR" altLang="en-US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을 이용하여 데이터로부터 이들 계수를 추정</a:t>
                </a:r>
                <a:r>
                  <a:rPr lang="en-US" altLang="ko-KR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200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실제값</a:t>
                </a:r>
                <a:r>
                  <a:rPr lang="en-US" altLang="ko-KR" sz="2200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(Y)</a:t>
                </a:r>
                <a:r>
                  <a:rPr lang="ko-KR" altLang="en-US" sz="2200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과</a:t>
                </a:r>
                <a:r>
                  <a:rPr lang="ko-KR" altLang="en-US" sz="2200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모형에 의해 예측된 값</a:t>
                </a:r>
                <a:r>
                  <a:rPr lang="en-US" altLang="ko-KR" sz="2200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(Ŷ) </a:t>
                </a:r>
                <a:r>
                  <a:rPr lang="ko-KR" altLang="en-US" sz="2200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간의 차이 제곱의 합계</a:t>
                </a:r>
                <a:r>
                  <a:rPr lang="ko-KR" altLang="en-US" sz="2200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를</a:t>
                </a:r>
                <a:r>
                  <a:rPr lang="ko-KR" altLang="en-US" sz="2200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최소화하는 추정치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FF0000"/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>
                                <a:solidFill>
                                  <a:srgbClr val="FF0000"/>
                                </a:solidFill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굴림" panose="020B0600000101010101" pitchFamily="50" charset="-127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굴림" panose="020B0600000101010101" pitchFamily="50" charset="-127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ko-KR" sz="22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2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rgbClr val="FF0000"/>
                        </a:solidFill>
                        <a:latin typeface="Cambria Math"/>
                        <a:ea typeface="굴림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2200" i="1" smtClean="0">
                            <a:solidFill>
                              <a:srgbClr val="FF0000"/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2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rgbClr val="FF0000"/>
                        </a:solidFill>
                        <a:latin typeface="Cambria Math"/>
                        <a:ea typeface="굴림" panose="020B0600000101010101" pitchFamily="50" charset="-127"/>
                      </a:rPr>
                      <m:t>,</m:t>
                    </m:r>
                    <m:r>
                      <a:rPr lang="en-US" altLang="ko-KR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ko-KR" sz="2200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</a:t>
                </a:r>
                <a:r>
                  <a:rPr lang="en-US" altLang="ko-KR" sz="2200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FF0000"/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2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 panose="020B0600000101010101" pitchFamily="50" charset="-127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2200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를 찾는다</a:t>
                </a:r>
                <a:r>
                  <a:rPr lang="en-US" altLang="ko-KR" sz="2200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24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회귀분석의 가정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가정 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1: 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잡음 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ε(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또는 종속변수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은 정규분포를 따른다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가정 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2: (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종속변수와 독립변수간의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) 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선형관계가 존재한다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가정 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3: 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레코드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사례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들은 서로 독립적이다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가정 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4: 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예측변수들이 주어진 상황에서 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Y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값의 변동성은 예측변수 값과 관계없이 일정하다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등분산성</a:t>
                </a:r>
                <a:r>
                  <a:rPr lang="en-US" altLang="ko-KR" sz="2000" b="1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: homoscedasticity).</a:t>
                </a:r>
                <a:endParaRPr lang="ko-KR" altLang="en-US" sz="2000" b="1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5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 bwMode="auto">
              <a:xfrm>
                <a:off x="457200" y="838200"/>
                <a:ext cx="8229600" cy="5369441"/>
              </a:xfrm>
              <a:prstGeom prst="rect">
                <a:avLst/>
              </a:prstGeom>
              <a:blipFill rotWithShape="1">
                <a:blip r:embed="rId3"/>
                <a:stretch>
                  <a:fillRect l="-519" t="-227" b="-204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4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6982886-EEF0-41C0-B24E-06650F69257F}" type="slidenum">
              <a:rPr kumimoji="0" lang="en-US" altLang="ko-KR" smtClean="0"/>
              <a:pPr eaLnBrk="1" hangingPunct="1"/>
              <a:t>7</a:t>
            </a:fld>
            <a:endParaRPr kumimoji="0" lang="en-US" altLang="ko-KR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970826"/>
            <a:ext cx="3452016" cy="13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5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제목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533400"/>
          </a:xfrm>
        </p:spPr>
        <p:txBody>
          <a:bodyPr/>
          <a:lstStyle/>
          <a:p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단순선형회귀모형</a:t>
            </a:r>
          </a:p>
        </p:txBody>
      </p:sp>
      <p:sp>
        <p:nvSpPr>
          <p:cNvPr id="1030" name="내용 개체 틀 2"/>
          <p:cNvSpPr>
            <a:spLocks noGrp="1"/>
          </p:cNvSpPr>
          <p:nvPr>
            <p:ph idx="1"/>
          </p:nvPr>
        </p:nvSpPr>
        <p:spPr>
          <a:xfrm>
            <a:off x="685800" y="1052513"/>
            <a:ext cx="8001000" cy="4814887"/>
          </a:xfrm>
        </p:spPr>
        <p:txBody>
          <a:bodyPr/>
          <a:lstStyle/>
          <a:p>
            <a:r>
              <a:rPr lang="ko-KR" altLang="en-US" dirty="0" smtClean="0"/>
              <a:t>단순선형회귀모형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확률변수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예측변수 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 (1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오차 확률변수 </a:t>
            </a:r>
            <a:r>
              <a:rPr lang="el-GR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ε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</a:t>
            </a:r>
            <a:r>
              <a:rPr lang="en-US" altLang="ko-KR" dirty="0" smtClean="0">
                <a:latin typeface="+mn-ea"/>
              </a:rPr>
              <a:t>: 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개의 레코드</a:t>
            </a:r>
            <a:endParaRPr lang="en-US" altLang="ko-KR" dirty="0" smtClean="0"/>
          </a:p>
          <a:p>
            <a:pPr marL="319088" lvl="1" indent="0">
              <a:buNone/>
            </a:pPr>
            <a:r>
              <a:rPr lang="en-US" altLang="ko-KR" dirty="0" smtClean="0"/>
              <a:t>(1)</a:t>
            </a:r>
          </a:p>
          <a:p>
            <a:pPr marL="319088" lvl="1" indent="0">
              <a:buNone/>
            </a:pPr>
            <a:r>
              <a:rPr lang="en-US" altLang="ko-KR" dirty="0" smtClean="0"/>
              <a:t>(2)   </a:t>
            </a:r>
            <a:r>
              <a:rPr lang="ko-KR" altLang="en-US" dirty="0" smtClean="0"/>
              <a:t>오차</a:t>
            </a:r>
            <a:endParaRPr lang="en-US" altLang="ko-KR" dirty="0" smtClean="0"/>
          </a:p>
          <a:p>
            <a:pPr marL="319088" lvl="1" indent="0">
              <a:buNone/>
            </a:pPr>
            <a:r>
              <a:rPr lang="en-US" altLang="ko-KR" dirty="0" smtClean="0"/>
              <a:t>(3)   Y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는 예측변수를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로 고정시켰을 때의 종속변수의 값  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31126"/>
              </p:ext>
            </p:extLst>
          </p:nvPr>
        </p:nvGraphicFramePr>
        <p:xfrm>
          <a:off x="1524000" y="2057400"/>
          <a:ext cx="5545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" name="수식" r:id="rId4" imgW="1955520" imgH="228600" progId="Equation.3">
                  <p:embed/>
                </p:oleObj>
              </mc:Choice>
              <mc:Fallback>
                <p:oleObj name="수식" r:id="rId4" imgW="1955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55451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30900"/>
              </p:ext>
            </p:extLst>
          </p:nvPr>
        </p:nvGraphicFramePr>
        <p:xfrm>
          <a:off x="1752600" y="3124200"/>
          <a:ext cx="41036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" name="수식" r:id="rId6" imgW="1879560" imgH="228600" progId="Equation.3">
                  <p:embed/>
                </p:oleObj>
              </mc:Choice>
              <mc:Fallback>
                <p:oleObj name="수식" r:id="rId6" imgW="1879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41036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92158"/>
              </p:ext>
            </p:extLst>
          </p:nvPr>
        </p:nvGraphicFramePr>
        <p:xfrm>
          <a:off x="2667000" y="3505200"/>
          <a:ext cx="4086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" name="수식" r:id="rId8" imgW="1955520" imgH="241200" progId="Equation.3">
                  <p:embed/>
                </p:oleObj>
              </mc:Choice>
              <mc:Fallback>
                <p:oleObj name="수식" r:id="rId8" imgW="1955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4086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8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533400"/>
          </a:xfrm>
        </p:spPr>
        <p:txBody>
          <a:bodyPr/>
          <a:lstStyle/>
          <a:p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단순선형회귀모형</a:t>
            </a:r>
          </a:p>
        </p:txBody>
      </p:sp>
      <p:sp>
        <p:nvSpPr>
          <p:cNvPr id="2052" name="내용 개체 틀 2"/>
          <p:cNvSpPr>
            <a:spLocks noGrp="1"/>
          </p:cNvSpPr>
          <p:nvPr>
            <p:ph idx="1"/>
          </p:nvPr>
        </p:nvSpPr>
        <p:spPr>
          <a:xfrm>
            <a:off x="685800" y="1052513"/>
            <a:ext cx="7772400" cy="4814887"/>
          </a:xfrm>
        </p:spPr>
        <p:txBody>
          <a:bodyPr/>
          <a:lstStyle/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00338" y="2205038"/>
          <a:ext cx="33115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수식" r:id="rId3" imgW="1282680" imgH="241200" progId="Equation.3">
                  <p:embed/>
                </p:oleObj>
              </mc:Choice>
              <mc:Fallback>
                <p:oleObj name="수식" r:id="rId3" imgW="1282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05038"/>
                        <a:ext cx="33115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그림 6" descr="38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016250"/>
            <a:ext cx="4583113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Box 8"/>
          <p:cNvSpPr txBox="1">
            <a:spLocks noChangeArrowheads="1"/>
          </p:cNvSpPr>
          <p:nvPr/>
        </p:nvSpPr>
        <p:spPr bwMode="auto">
          <a:xfrm>
            <a:off x="323850" y="1052513"/>
            <a:ext cx="82089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800"/>
              <a:t>주어진 자료로부터 아래의 회귀모수를 추정하여 회귀직선을 추정하는 통계적 기법이 회귀분석이다</a:t>
            </a:r>
          </a:p>
        </p:txBody>
      </p:sp>
    </p:spTree>
    <p:extLst>
      <p:ext uri="{BB962C8B-B14F-4D97-AF65-F5344CB8AC3E}">
        <p14:creationId xmlns:p14="http://schemas.microsoft.com/office/powerpoint/2010/main" val="832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5858</TotalTime>
  <Words>2578</Words>
  <Application>Microsoft Office PowerPoint</Application>
  <PresentationFormat>화면 슬라이드 쇼(4:3)</PresentationFormat>
  <Paragraphs>483</Paragraphs>
  <Slides>41</Slides>
  <Notes>16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Equity</vt:lpstr>
      <vt:lpstr>Equation</vt:lpstr>
      <vt:lpstr>수식</vt:lpstr>
      <vt:lpstr>Chapter 6:  Multiple Linear Regression</vt:lpstr>
      <vt:lpstr>We assume a linear relationship between predictors and outcome:</vt:lpstr>
      <vt:lpstr>토픽</vt:lpstr>
      <vt:lpstr>다중선형회귀분석(Multiple Linear Regression)</vt:lpstr>
      <vt:lpstr>설명모델(Explanatory Modeling)</vt:lpstr>
      <vt:lpstr>예측 모델(Predictive Modeling)</vt:lpstr>
      <vt:lpstr>회귀 방정의식 추정과 예측 </vt:lpstr>
      <vt:lpstr>단순선형회귀모형</vt:lpstr>
      <vt:lpstr>단순선형회귀모형</vt:lpstr>
      <vt:lpstr>최소제곱법을 이용한 모수의 추정</vt:lpstr>
      <vt:lpstr>최소제곱법을 이용한 모수의 추정</vt:lpstr>
      <vt:lpstr>선형관계의 강도</vt:lpstr>
      <vt:lpstr>예: 도요타 코롤라 중고차 가격 ToyotaCorolla.cvs</vt:lpstr>
      <vt:lpstr>사용된 변수들 </vt:lpstr>
      <vt:lpstr>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Distribution of Residuals</vt:lpstr>
      <vt:lpstr>예측변수의 변수 선택</vt:lpstr>
      <vt:lpstr>전역 탐색(Exhaustive Search)</vt:lpstr>
      <vt:lpstr>PowerPoint 프레젠테이션</vt:lpstr>
      <vt:lpstr>Adjusted R2 for the models with 1 predictor, 2 predictors, 3 predictors, etc. (exhaustive search method)</vt:lpstr>
      <vt:lpstr>Exhaustive output shows best model for each number of predictors</vt:lpstr>
      <vt:lpstr>전방선택(Forward Selection)</vt:lpstr>
      <vt:lpstr>Forward Selection</vt:lpstr>
      <vt:lpstr>PowerPoint 프레젠테이션</vt:lpstr>
      <vt:lpstr>PowerPoint 프레젠테이션</vt:lpstr>
      <vt:lpstr>후방제거(Backward Elimination)</vt:lpstr>
      <vt:lpstr>Backward Elimination</vt:lpstr>
      <vt:lpstr>PowerPoint 프레젠테이션</vt:lpstr>
      <vt:lpstr>Stepwise</vt:lpstr>
      <vt:lpstr>PowerPoint 프레젠테이션</vt:lpstr>
      <vt:lpstr>Comparing Methods See Tables 6.5 – 6.8 </vt:lpstr>
      <vt:lpstr>PowerPoint 프레젠테이션</vt:lpstr>
      <vt:lpstr>요약</vt:lpstr>
      <vt:lpstr>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P Bruce</dc:creator>
  <cp:lastModifiedBy>Windows User</cp:lastModifiedBy>
  <cp:revision>191</cp:revision>
  <dcterms:created xsi:type="dcterms:W3CDTF">2008-09-26T19:26:21Z</dcterms:created>
  <dcterms:modified xsi:type="dcterms:W3CDTF">2019-06-14T14:56:59Z</dcterms:modified>
</cp:coreProperties>
</file>